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25" r:id="rId1"/>
  </p:sldMasterIdLst>
  <p:notesMasterIdLst>
    <p:notesMasterId r:id="rId46"/>
  </p:notesMasterIdLst>
  <p:handoutMasterIdLst>
    <p:handoutMasterId r:id="rId47"/>
  </p:handoutMasterIdLst>
  <p:sldIdLst>
    <p:sldId id="300"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797675" cy="9926638"/>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3840" userDrawn="1">
          <p15:clr>
            <a:srgbClr val="A4A3A4"/>
          </p15:clr>
        </p15:guide>
        <p15:guide id="6" orient="horz" pos="2341" userDrawn="1">
          <p15:clr>
            <a:srgbClr val="A4A3A4"/>
          </p15:clr>
        </p15:guide>
      </p15:sldGuideLst>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linruizjhw (Leroy)" initials="Z(" lastIdx="84" clrIdx="0">
    <p:extLst>
      <p:ext uri="{19B8F6BF-5375-455C-9EA6-DF929625EA0E}">
        <p15:presenceInfo xmlns:p15="http://schemas.microsoft.com/office/powerpoint/2012/main" userId="S-1-5-21-147214757-305610072-1517763936-561526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FFD17D"/>
    <a:srgbClr val="BDE7F6"/>
    <a:srgbClr val="F4FBFE"/>
    <a:srgbClr val="F3FBFE"/>
    <a:srgbClr val="99DFF9"/>
    <a:srgbClr val="FFF2CC"/>
    <a:srgbClr val="EC7061"/>
    <a:srgbClr val="151515"/>
    <a:srgbClr val="C7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495" autoAdjust="0"/>
  </p:normalViewPr>
  <p:slideViewPr>
    <p:cSldViewPr snapToGrid="0" snapToObjects="1">
      <p:cViewPr varScale="1">
        <p:scale>
          <a:sx n="52" d="100"/>
          <a:sy n="52" d="100"/>
        </p:scale>
        <p:origin x="612" y="72"/>
      </p:cViewPr>
      <p:guideLst>
        <p:guide pos="3840"/>
        <p:guide orient="horz" pos="234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4" d="100"/>
          <a:sy n="74" d="100"/>
        </p:scale>
        <p:origin x="2124" y="60"/>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t>4/23/2020</a:t>
            </a:fld>
            <a:endParaRPr lang="en-US"/>
          </a:p>
        </p:txBody>
      </p:sp>
      <p:sp>
        <p:nvSpPr>
          <p:cNvPr id="4" name="Footer Placeholder 3">
            <a:extLst>
              <a:ext uri="{FF2B5EF4-FFF2-40B4-BE49-F238E27FC236}">
                <a16:creationId xmlns:a16="http://schemas.microsoft.com/office/drawing/2014/main" xmlns=""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32437" y="779463"/>
            <a:ext cx="5932800" cy="333774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2437" y="4596397"/>
            <a:ext cx="5932800" cy="51084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1pPr>
    <a:lvl2pPr marL="540000" indent="-180000" algn="l" defTabSz="1219304" rtl="0" eaLnBrk="1" latinLnBrk="0" hangingPunct="1">
      <a:lnSpc>
        <a:spcPct val="125000"/>
      </a:lnSpc>
      <a:spcAft>
        <a:spcPts val="600"/>
      </a:spcAft>
      <a:buClrTx/>
      <a:buFont typeface="Huawei Sans" panose="020C0503030203020204" pitchFamily="34" charset="0"/>
      <a:buChar char="▫"/>
      <a:defRPr sz="1100" kern="1200">
        <a:solidFill>
          <a:schemeClr val="tx1"/>
        </a:solidFill>
        <a:latin typeface="+mn-lt"/>
        <a:ea typeface="+mn-ea"/>
        <a:cs typeface="+mn-cs"/>
      </a:defRPr>
    </a:lvl2pPr>
    <a:lvl3pPr marL="900000" indent="-180000" algn="l" defTabSz="1219304" rtl="0" eaLnBrk="1" latinLnBrk="0" hangingPunct="1">
      <a:lnSpc>
        <a:spcPct val="125000"/>
      </a:lnSpc>
      <a:spcAft>
        <a:spcPts val="600"/>
      </a:spcAft>
      <a:buFont typeface="微软雅黑" panose="020B0503020204020204" pitchFamily="34" charset="-122"/>
      <a:buChar char="▪"/>
      <a:defRPr sz="1100" kern="1200">
        <a:solidFill>
          <a:schemeClr val="tx1"/>
        </a:solidFill>
        <a:latin typeface="+mn-lt"/>
        <a:ea typeface="+mn-ea"/>
        <a:cs typeface="+mn-cs"/>
      </a:defRPr>
    </a:lvl3pPr>
    <a:lvl4pPr marL="126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4pPr>
    <a:lvl5pPr marL="162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00707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285750" indent="-285750">
              <a:buFont typeface="Arial" panose="020B0604020202020204" pitchFamily="34" charset="0"/>
              <a:buChar char="•"/>
            </a:pPr>
            <a:endParaRPr lang="zh-CN" altLang="en-US" sz="1100" dirty="0">
              <a:latin typeface="方正兰亭黑简体" panose="02000000000000000000" pitchFamily="2" charset="-122"/>
              <a:ea typeface="方正兰亭黑简体" panose="02000000000000000000" pitchFamily="2" charset="-122"/>
            </a:endParaRPr>
          </a:p>
        </p:txBody>
      </p:sp>
    </p:spTree>
    <p:extLst>
      <p:ext uri="{BB962C8B-B14F-4D97-AF65-F5344CB8AC3E}">
        <p14:creationId xmlns:p14="http://schemas.microsoft.com/office/powerpoint/2010/main" val="1472336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52240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95150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smtClean="0"/>
              <a:t>A campus network project starts from network planning and design. Comprehensive and detailed network planning will lay a solid foundation for subsequent project implementation.</a:t>
            </a:r>
            <a:endParaRPr lang="zh-CN" altLang="zh-CN" smtClean="0"/>
          </a:p>
          <a:p>
            <a:pPr lvl="0"/>
            <a:r>
              <a:rPr lang="en-US" altLang="zh-CN" smtClean="0"/>
              <a:t>Project implementation is a specific operation procedure for engineers to deliver projects. Systematic management and efficient process are critical to successful project implementation.</a:t>
            </a:r>
            <a:endParaRPr lang="zh-CN" altLang="zh-CN" smtClean="0"/>
          </a:p>
          <a:p>
            <a:pPr lvl="0"/>
            <a:r>
              <a:rPr lang="en-US" altLang="zh-CN" smtClean="0"/>
              <a:t>Routine O&amp;M and troubleshooting are required to ensure the normal running of network functions and support smooth provisioning of user services.</a:t>
            </a:r>
            <a:endParaRPr lang="zh-CN" altLang="zh-CN" smtClean="0"/>
          </a:p>
          <a:p>
            <a:pPr lvl="0"/>
            <a:r>
              <a:rPr lang="en-US" altLang="zh-CN" smtClean="0"/>
              <a:t>As users' services develop, the users' requirements on network functions increase. If the current network cannot meet service requirements, or potential problems are found while the network is running, the network needs to be optimized.</a:t>
            </a:r>
            <a:endParaRPr lang="zh-CN" altLang="zh-CN" smtClean="0"/>
          </a:p>
          <a:p>
            <a:endParaRPr lang="zh-CN" altLang="en-US"/>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5522787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54503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smtClean="0"/>
              <a:t>The entire network uses a three-layer architecture.</a:t>
            </a:r>
            <a:endParaRPr lang="zh-CN" altLang="zh-CN" smtClean="0"/>
          </a:p>
          <a:p>
            <a:pPr lvl="1"/>
            <a:r>
              <a:rPr lang="en-US" altLang="zh-CN" smtClean="0"/>
              <a:t>The S3700 is deployed as the access switch to provide 100 Mbit/s network access for employees' PCs and printers.</a:t>
            </a:r>
            <a:endParaRPr lang="zh-CN" altLang="zh-CN" smtClean="0"/>
          </a:p>
          <a:p>
            <a:pPr lvl="1"/>
            <a:r>
              <a:rPr lang="en-US" altLang="zh-CN" smtClean="0"/>
              <a:t>The S5700 is deployed at the aggregation layer as the gateway of the Layer 2 network.</a:t>
            </a:r>
            <a:endParaRPr lang="zh-CN" altLang="zh-CN" smtClean="0"/>
          </a:p>
          <a:p>
            <a:pPr lvl="1"/>
            <a:r>
              <a:rPr lang="en-US" altLang="zh-CN" smtClean="0"/>
              <a:t>The AR2240 is deployed at the core and egress of a campus network.</a:t>
            </a:r>
            <a:endParaRPr lang="zh-CN" altLang="zh-CN" smtClean="0"/>
          </a:p>
          <a:p>
            <a:pPr lvl="0"/>
            <a:r>
              <a:rPr lang="en-US" altLang="zh-CN" smtClean="0"/>
              <a:t>Note: Agg is short for aggregation, indicating a device at the aggregation layer. Acc is short for Access, indicating an access device.</a:t>
            </a:r>
            <a:endParaRPr lang="zh-CN" altLang="zh-CN" smtClean="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164815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80557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20502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682281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22607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40157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Dynamic IP address assignment or static IP address binding can be used for IP address assignment. On a small or midsize campus network, IP addresses are assigned based on the following principles:</a:t>
            </a:r>
            <a:endParaRPr lang="zh-CN" altLang="zh-CN" smtClean="0"/>
          </a:p>
          <a:p>
            <a:pPr lvl="0"/>
            <a:r>
              <a:rPr lang="en-US" altLang="zh-CN" smtClean="0"/>
              <a:t>IP addresses of WAN interfaces on egress gateways are assigned by the carrier in static, DHCP, or PPPoE mode. The IP addresses of the egress gateways need to be obtained from the carrier in advance.</a:t>
            </a:r>
            <a:endParaRPr lang="zh-CN" altLang="zh-CN" smtClean="0"/>
          </a:p>
          <a:p>
            <a:pPr lvl="0"/>
            <a:r>
              <a:rPr lang="en-US" altLang="zh-CN" smtClean="0"/>
              <a:t>It is recommended that servers and special terminals (such as punch-card machines, printing servers, and IP video surveillance devices) use statically bound IP addresses.</a:t>
            </a:r>
            <a:endParaRPr lang="zh-CN" altLang="zh-CN" smtClean="0"/>
          </a:p>
          <a:p>
            <a:pPr lvl="0"/>
            <a:r>
              <a:rPr lang="en-US" altLang="zh-CN" smtClean="0"/>
              <a:t>User terminal: It is recommended that the DHCP server be deployed on the gateway to dynamically assign IP addresses to user terminals such as PCs and IP phones using DHCP.</a:t>
            </a:r>
            <a:endParaRPr lang="zh-CN" altLang="zh-CN" smtClean="0"/>
          </a:p>
          <a:p>
            <a:endParaRPr lang="zh-CN" altLang="en-US" dirty="0"/>
          </a:p>
        </p:txBody>
      </p:sp>
      <p:sp>
        <p:nvSpPr>
          <p:cNvPr id="6" name="幻灯片图像占位符 5"/>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809823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570347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smtClean="0"/>
              <a:t>The routing design of a small or midsize campus network includes design of internal routes and the routes between the campus egress and the Internet or WAN devices.</a:t>
            </a:r>
            <a:endParaRPr lang="zh-CN" altLang="zh-CN" smtClean="0"/>
          </a:p>
          <a:p>
            <a:pPr lvl="0"/>
            <a:r>
              <a:rPr lang="en-US" altLang="zh-CN" smtClean="0"/>
              <a:t>The internal routing design of a small or midsize campus network must meet the communication requirements of devices and terminals on the campus network and enable interaction with external routes. As the campus network is small in size, the network structure is simple.</a:t>
            </a:r>
            <a:endParaRPr lang="zh-CN" altLang="zh-CN" smtClean="0"/>
          </a:p>
          <a:p>
            <a:pPr lvl="1"/>
            <a:r>
              <a:rPr lang="en-US" altLang="zh-CN" smtClean="0"/>
              <a:t>AP: After an IP address is assigned through DHCP, a default route is generated by default.</a:t>
            </a:r>
            <a:endParaRPr lang="zh-CN" altLang="zh-CN" smtClean="0"/>
          </a:p>
          <a:p>
            <a:pPr lvl="1"/>
            <a:r>
              <a:rPr lang="en-US" altLang="zh-CN" smtClean="0"/>
              <a:t>Switch and gateway: Static routes can be used to meet requirements. No complex routing protocol needs to be deployed.</a:t>
            </a:r>
            <a:endParaRPr lang="zh-CN" altLang="zh-CN" smtClean="0"/>
          </a:p>
          <a:p>
            <a:pPr lvl="0"/>
            <a:r>
              <a:rPr lang="en-US" altLang="zh-CN" smtClean="0"/>
              <a:t>The egress routing design meets the requirements of intranet users for accessing the Internet and WAN. When the egress device is connected to the Internet or WAN, you are advised to configure static routes on the egress device.</a:t>
            </a:r>
            <a:endParaRPr lang="zh-CN" altLang="zh-CN" smtClean="0"/>
          </a:p>
        </p:txBody>
      </p:sp>
      <p:sp>
        <p:nvSpPr>
          <p:cNvPr id="6" name="幻灯片图像占位符 5"/>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3457653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sz="1100" kern="1200" smtClean="0">
                <a:solidFill>
                  <a:schemeClr val="tx1"/>
                </a:solidFill>
                <a:effectLst/>
                <a:latin typeface="+mn-lt"/>
                <a:ea typeface="+mn-ea"/>
                <a:cs typeface="+mn-cs"/>
              </a:rPr>
              <a:t>In addition to planning the networking and data forwarding mode, you also need to perform the following operations:</a:t>
            </a:r>
            <a:endParaRPr lang="zh-CN" altLang="zh-CN" sz="1200" kern="1200" smtClean="0">
              <a:solidFill>
                <a:schemeClr val="tx1"/>
              </a:solidFill>
              <a:effectLst/>
              <a:latin typeface="+mn-lt"/>
              <a:ea typeface="+mn-ea"/>
              <a:cs typeface="+mn-cs"/>
            </a:endParaRPr>
          </a:p>
          <a:p>
            <a:pPr lvl="1"/>
            <a:r>
              <a:rPr lang="en-US" altLang="zh-CN" sz="1100" b="1" kern="1200" smtClean="0">
                <a:solidFill>
                  <a:schemeClr val="tx1"/>
                </a:solidFill>
                <a:effectLst/>
                <a:latin typeface="+mn-lt"/>
                <a:ea typeface="+mn-ea"/>
                <a:cs typeface="+mn-cs"/>
              </a:rPr>
              <a:t>Network coverage design</a:t>
            </a:r>
            <a:r>
              <a:rPr lang="en-US" altLang="zh-CN" sz="1100" kern="1200" smtClean="0">
                <a:solidFill>
                  <a:schemeClr val="tx1"/>
                </a:solidFill>
                <a:effectLst/>
                <a:latin typeface="+mn-lt"/>
                <a:ea typeface="+mn-ea"/>
                <a:cs typeface="+mn-cs"/>
              </a:rPr>
              <a:t>: You need to design and plan areas covered by Wi-Fi signals to ensure that the signal strength in each area meets user requirements and to minimize co-channel interference between neighboring APs.</a:t>
            </a:r>
            <a:endParaRPr lang="zh-CN" altLang="zh-CN" sz="1200" kern="1200" smtClean="0">
              <a:solidFill>
                <a:schemeClr val="tx1"/>
              </a:solidFill>
              <a:effectLst/>
              <a:latin typeface="+mn-lt"/>
              <a:ea typeface="+mn-ea"/>
              <a:cs typeface="+mn-cs"/>
            </a:endParaRPr>
          </a:p>
          <a:p>
            <a:pPr lvl="1"/>
            <a:r>
              <a:rPr lang="en-US" altLang="zh-CN" sz="1100" b="1" kern="1200" smtClean="0">
                <a:solidFill>
                  <a:schemeClr val="tx1"/>
                </a:solidFill>
                <a:effectLst/>
                <a:latin typeface="+mn-lt"/>
                <a:ea typeface="+mn-ea"/>
                <a:cs typeface="+mn-cs"/>
              </a:rPr>
              <a:t>Network capacity design</a:t>
            </a:r>
            <a:r>
              <a:rPr lang="en-US" altLang="zh-CN" sz="1100" kern="1200" smtClean="0">
                <a:solidFill>
                  <a:schemeClr val="tx1"/>
                </a:solidFill>
                <a:effectLst/>
                <a:latin typeface="+mn-lt"/>
                <a:ea typeface="+mn-ea"/>
                <a:cs typeface="+mn-cs"/>
              </a:rPr>
              <a:t>: You need to design the number of APs required based on the bandwidth requirements, number of terminals, user concurrency rate, and per-AP performance. This ensures that the WLAN performance can meet the Internet access requirements of all terminals.</a:t>
            </a:r>
            <a:endParaRPr lang="zh-CN" altLang="zh-CN" sz="1200" kern="1200" smtClean="0">
              <a:solidFill>
                <a:schemeClr val="tx1"/>
              </a:solidFill>
              <a:effectLst/>
              <a:latin typeface="+mn-lt"/>
              <a:ea typeface="+mn-ea"/>
              <a:cs typeface="+mn-cs"/>
            </a:endParaRPr>
          </a:p>
          <a:p>
            <a:pPr lvl="1"/>
            <a:r>
              <a:rPr lang="en-US" altLang="zh-CN" sz="1100" b="1" kern="1200" smtClean="0">
                <a:solidFill>
                  <a:schemeClr val="tx1"/>
                </a:solidFill>
                <a:effectLst/>
                <a:latin typeface="+mn-lt"/>
                <a:ea typeface="+mn-ea"/>
                <a:cs typeface="+mn-cs"/>
              </a:rPr>
              <a:t>AP deployment design</a:t>
            </a:r>
            <a:r>
              <a:rPr lang="en-US" altLang="zh-CN" sz="1100" kern="1200" smtClean="0">
                <a:solidFill>
                  <a:schemeClr val="tx1"/>
                </a:solidFill>
                <a:effectLst/>
                <a:latin typeface="+mn-lt"/>
                <a:ea typeface="+mn-ea"/>
                <a:cs typeface="+mn-cs"/>
              </a:rPr>
              <a:t>: Based on the network coverage design, modify and confirm the actual AP deployment position, deployment mode, and power supply cabling principles based on the actual situation.</a:t>
            </a:r>
            <a:endParaRPr lang="zh-CN" altLang="zh-CN" sz="1200" kern="1200" smtClean="0">
              <a:solidFill>
                <a:schemeClr val="tx1"/>
              </a:solidFill>
              <a:effectLst/>
              <a:latin typeface="+mn-lt"/>
              <a:ea typeface="+mn-ea"/>
              <a:cs typeface="+mn-cs"/>
            </a:endParaRPr>
          </a:p>
          <a:p>
            <a:pPr lvl="1"/>
            <a:r>
              <a:rPr lang="en-US" altLang="zh-CN" sz="1100" kern="1200" smtClean="0">
                <a:solidFill>
                  <a:schemeClr val="tx1"/>
                </a:solidFill>
                <a:effectLst/>
                <a:latin typeface="+mn-lt"/>
                <a:ea typeface="+mn-ea"/>
                <a:cs typeface="+mn-cs"/>
              </a:rPr>
              <a:t>In addition, WLAN security design and roaming design are required.</a:t>
            </a:r>
            <a:endParaRPr lang="zh-CN" altLang="zh-CN" sz="1200" kern="1200" smtClean="0">
              <a:solidFill>
                <a:schemeClr val="tx1"/>
              </a:solidFill>
              <a:effectLst/>
              <a:latin typeface="+mn-lt"/>
              <a:ea typeface="+mn-ea"/>
              <a:cs typeface="+mn-cs"/>
            </a:endParaRP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0276222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989791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70023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605275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081547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smtClean="0"/>
              <a:t>Note: Security design in this case is implemented depending only on routers or switches.</a:t>
            </a:r>
            <a:endParaRPr lang="zh-CN" altLang="zh-CN" smtClean="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962163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79012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159086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932887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519707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586025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65737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727494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749040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406722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22001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679742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92469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621577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236051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lvl="0" indent="-228600">
              <a:buFont typeface="+mj-lt"/>
              <a:buAutoNum type="arabicPeriod"/>
            </a:pPr>
            <a:r>
              <a:rPr lang="en-US" altLang="zh-CN" smtClean="0"/>
              <a:t>Network planning and design, deployment and implementation, O&amp;M, and optimization</a:t>
            </a:r>
            <a:endParaRPr lang="zh-CN" altLang="zh-CN" smtClean="0"/>
          </a:p>
          <a:p>
            <a:pPr marL="228600" lvl="0" indent="-228600">
              <a:buFont typeface="+mj-lt"/>
              <a:buAutoNum type="arabicPeriod"/>
            </a:pPr>
            <a:r>
              <a:rPr lang="en-US" altLang="zh-CN" smtClean="0"/>
              <a:t>IP address used by the network administrator to manage a device</a:t>
            </a:r>
            <a:endParaRPr lang="zh-CN" altLang="zh-CN" smtClean="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4302905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766706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52213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smtClean="0"/>
              <a:t>The campus network scale is flexible depending on actual requirements. It can be a small office home office (SOHO), a school campus, enterprise campus, park, or shopping center. However, the campus network cannot be scaled out infinitely. Typically, large campuses, such as university campuses and industrial campuses, are limited within several square kilometers. Such campus networks can be constructed using local area network (LAN) technology. A campus network beyond this scope is usually considered as a metropolitan area network (MAN) and is constructed using the WAN technology.</a:t>
            </a:r>
            <a:endParaRPr lang="zh-CN" altLang="zh-CN" smtClean="0"/>
          </a:p>
          <a:p>
            <a:pPr lvl="0"/>
            <a:r>
              <a:rPr lang="en-US" altLang="zh-CN" smtClean="0"/>
              <a:t>Typical LAN technologies used on campus networks include IEEE 802.3-compliant Ethernet (wired) technologies and IEEE 802.11-compliant Wi-Fi (wireless) technologies.</a:t>
            </a:r>
            <a:endParaRPr lang="en-US" altLang="zh-CN" dirty="0" smtClean="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71008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z="1100" kern="1200" dirty="0" smtClean="0">
                <a:solidFill>
                  <a:schemeClr val="tx1"/>
                </a:solidFill>
                <a:effectLst/>
                <a:latin typeface="+mn-lt"/>
                <a:ea typeface="+mn-ea"/>
                <a:cs typeface="+mn-cs"/>
              </a:rPr>
              <a:t>Typical layers and areas of a campus network:</a:t>
            </a:r>
            <a:endParaRPr lang="zh-CN" altLang="zh-CN" sz="1200" kern="1200" dirty="0" smtClean="0">
              <a:solidFill>
                <a:schemeClr val="tx1"/>
              </a:solidFill>
              <a:effectLst/>
              <a:latin typeface="+mn-lt"/>
              <a:ea typeface="+mn-ea"/>
              <a:cs typeface="+mn-cs"/>
            </a:endParaRPr>
          </a:p>
          <a:p>
            <a:pPr lvl="1"/>
            <a:r>
              <a:rPr lang="en-US" altLang="zh-CN" sz="1100" b="1" kern="1200" smtClean="0">
                <a:solidFill>
                  <a:schemeClr val="tx1"/>
                </a:solidFill>
                <a:effectLst/>
                <a:latin typeface="+mn-lt"/>
                <a:ea typeface="+mn-ea"/>
                <a:cs typeface="+mn-cs"/>
              </a:rPr>
              <a:t>Core layer</a:t>
            </a:r>
            <a:r>
              <a:rPr lang="en-US" altLang="zh-CN" sz="1100" kern="1200" smtClean="0">
                <a:solidFill>
                  <a:schemeClr val="tx1"/>
                </a:solidFill>
                <a:effectLst/>
                <a:latin typeface="+mn-lt"/>
                <a:ea typeface="+mn-ea"/>
                <a:cs typeface="+mn-cs"/>
              </a:rPr>
              <a:t>:</a:t>
            </a:r>
            <a:r>
              <a:rPr lang="en-US" altLang="zh-CN" sz="1100" kern="1200" baseline="0" smtClean="0">
                <a:solidFill>
                  <a:schemeClr val="tx1"/>
                </a:solidFill>
                <a:effectLst/>
                <a:latin typeface="+mn-lt"/>
                <a:ea typeface="+mn-ea"/>
                <a:cs typeface="+mn-cs"/>
              </a:rPr>
              <a:t> </a:t>
            </a:r>
            <a:r>
              <a:rPr lang="en-US" altLang="zh-CN" sz="1100" kern="1200" smtClean="0">
                <a:solidFill>
                  <a:schemeClr val="tx1"/>
                </a:solidFill>
                <a:effectLst/>
                <a:latin typeface="+mn-lt"/>
                <a:ea typeface="+mn-ea"/>
                <a:cs typeface="+mn-cs"/>
              </a:rPr>
              <a:t>is </a:t>
            </a:r>
            <a:r>
              <a:rPr lang="en-US" altLang="zh-CN" sz="1100" kern="1200" dirty="0" smtClean="0">
                <a:solidFill>
                  <a:schemeClr val="tx1"/>
                </a:solidFill>
                <a:effectLst/>
                <a:latin typeface="+mn-lt"/>
                <a:ea typeface="+mn-ea"/>
                <a:cs typeface="+mn-cs"/>
              </a:rPr>
              <a:t>the backbone area of a campus network, which is the data switching core. It connects various parts of the campus network, such as the data center, management center, and campus egress.</a:t>
            </a:r>
            <a:endParaRPr lang="zh-CN" altLang="zh-CN" sz="1200" kern="1200" dirty="0" smtClean="0">
              <a:solidFill>
                <a:schemeClr val="tx1"/>
              </a:solidFill>
              <a:effectLst/>
              <a:latin typeface="+mn-lt"/>
              <a:ea typeface="+mn-ea"/>
              <a:cs typeface="+mn-cs"/>
            </a:endParaRPr>
          </a:p>
          <a:p>
            <a:pPr lvl="1"/>
            <a:r>
              <a:rPr lang="en-US" altLang="zh-CN" sz="1100" b="1" kern="1200" dirty="0" smtClean="0">
                <a:solidFill>
                  <a:schemeClr val="tx1"/>
                </a:solidFill>
                <a:effectLst/>
                <a:latin typeface="+mn-lt"/>
                <a:ea typeface="+mn-ea"/>
                <a:cs typeface="+mn-cs"/>
              </a:rPr>
              <a:t>Aggregation layer</a:t>
            </a:r>
            <a:r>
              <a:rPr lang="en-US" altLang="zh-CN" sz="1100" kern="1200" smtClean="0">
                <a:solidFill>
                  <a:schemeClr val="tx1"/>
                </a:solidFill>
                <a:effectLst/>
                <a:latin typeface="+mn-lt"/>
                <a:ea typeface="+mn-ea"/>
                <a:cs typeface="+mn-cs"/>
              </a:rPr>
              <a:t>: is </a:t>
            </a:r>
            <a:r>
              <a:rPr lang="en-US" altLang="zh-CN" sz="1100" kern="1200" dirty="0" smtClean="0">
                <a:solidFill>
                  <a:schemeClr val="tx1"/>
                </a:solidFill>
                <a:effectLst/>
                <a:latin typeface="+mn-lt"/>
                <a:ea typeface="+mn-ea"/>
                <a:cs typeface="+mn-cs"/>
              </a:rPr>
              <a:t>a middle layer of a campus network, and completes data aggregation or switching. Some fundamental network functions, such as routing, </a:t>
            </a:r>
            <a:r>
              <a:rPr lang="en-US" altLang="zh-CN" sz="1100" kern="1200" dirty="0" err="1" smtClean="0">
                <a:solidFill>
                  <a:schemeClr val="tx1"/>
                </a:solidFill>
                <a:effectLst/>
                <a:latin typeface="+mn-lt"/>
                <a:ea typeface="+mn-ea"/>
                <a:cs typeface="+mn-cs"/>
              </a:rPr>
              <a:t>QoS</a:t>
            </a:r>
            <a:r>
              <a:rPr lang="en-US" altLang="zh-CN" sz="1100" kern="1200" dirty="0" smtClean="0">
                <a:solidFill>
                  <a:schemeClr val="tx1"/>
                </a:solidFill>
                <a:effectLst/>
                <a:latin typeface="+mn-lt"/>
                <a:ea typeface="+mn-ea"/>
                <a:cs typeface="+mn-cs"/>
              </a:rPr>
              <a:t>, and security, are also provided at this layer.</a:t>
            </a:r>
            <a:endParaRPr lang="zh-CN" altLang="zh-CN" sz="1200" kern="1200" dirty="0" smtClean="0">
              <a:solidFill>
                <a:schemeClr val="tx1"/>
              </a:solidFill>
              <a:effectLst/>
              <a:latin typeface="+mn-lt"/>
              <a:ea typeface="+mn-ea"/>
              <a:cs typeface="+mn-cs"/>
            </a:endParaRPr>
          </a:p>
          <a:p>
            <a:pPr lvl="1"/>
            <a:r>
              <a:rPr lang="en-US" altLang="zh-CN" sz="1100" b="1" kern="1200" dirty="0" smtClean="0">
                <a:solidFill>
                  <a:schemeClr val="tx1"/>
                </a:solidFill>
                <a:effectLst/>
                <a:latin typeface="+mn-lt"/>
                <a:ea typeface="+mn-ea"/>
                <a:cs typeface="+mn-cs"/>
              </a:rPr>
              <a:t>Access layer</a:t>
            </a:r>
            <a:r>
              <a:rPr lang="en-US" altLang="zh-CN" sz="1100" kern="1200" dirty="0" smtClean="0">
                <a:solidFill>
                  <a:schemeClr val="tx1"/>
                </a:solidFill>
                <a:effectLst/>
                <a:latin typeface="+mn-lt"/>
                <a:ea typeface="+mn-ea"/>
                <a:cs typeface="+mn-cs"/>
              </a:rPr>
              <a:t>: As the edge of a campus network, this layer connects end users to the campus network.</a:t>
            </a:r>
            <a:endParaRPr lang="zh-CN" altLang="zh-CN" sz="1200" kern="1200" dirty="0" smtClean="0">
              <a:solidFill>
                <a:schemeClr val="tx1"/>
              </a:solidFill>
              <a:effectLst/>
              <a:latin typeface="+mn-lt"/>
              <a:ea typeface="+mn-ea"/>
              <a:cs typeface="+mn-cs"/>
            </a:endParaRPr>
          </a:p>
          <a:p>
            <a:pPr lvl="1"/>
            <a:r>
              <a:rPr lang="en-US" altLang="zh-CN" sz="1100" b="1" kern="1200" dirty="0" smtClean="0">
                <a:solidFill>
                  <a:schemeClr val="tx1"/>
                </a:solidFill>
                <a:effectLst/>
                <a:latin typeface="+mn-lt"/>
                <a:ea typeface="+mn-ea"/>
                <a:cs typeface="+mn-cs"/>
              </a:rPr>
              <a:t>Egress area</a:t>
            </a:r>
            <a:r>
              <a:rPr lang="en-US" altLang="zh-CN" sz="1100" kern="1200" dirty="0" smtClean="0">
                <a:solidFill>
                  <a:schemeClr val="tx1"/>
                </a:solidFill>
                <a:effectLst/>
                <a:latin typeface="+mn-lt"/>
                <a:ea typeface="+mn-ea"/>
                <a:cs typeface="+mn-cs"/>
              </a:rPr>
              <a:t>: As the edge that connects a campus network to an external network, this area enables mutual access between the two networks. Typically, a large number of network security devices, such as intrusion </a:t>
            </a:r>
            <a:r>
              <a:rPr lang="en-US" altLang="zh-CN" sz="1100" kern="1200" smtClean="0">
                <a:solidFill>
                  <a:schemeClr val="tx1"/>
                </a:solidFill>
                <a:effectLst/>
                <a:latin typeface="+mn-lt"/>
                <a:ea typeface="+mn-ea"/>
                <a:cs typeface="+mn-cs"/>
              </a:rPr>
              <a:t>prevention system (IPS) devices, </a:t>
            </a:r>
            <a:r>
              <a:rPr lang="en-US" altLang="zh-CN" sz="1100" kern="1200" dirty="0" smtClean="0">
                <a:solidFill>
                  <a:schemeClr val="tx1"/>
                </a:solidFill>
                <a:effectLst/>
                <a:latin typeface="+mn-lt"/>
                <a:ea typeface="+mn-ea"/>
                <a:cs typeface="+mn-cs"/>
              </a:rPr>
              <a:t>anti-</a:t>
            </a:r>
            <a:r>
              <a:rPr lang="en-US" altLang="zh-CN" sz="1100" kern="1200" dirty="0" err="1" smtClean="0">
                <a:solidFill>
                  <a:schemeClr val="tx1"/>
                </a:solidFill>
                <a:effectLst/>
                <a:latin typeface="+mn-lt"/>
                <a:ea typeface="+mn-ea"/>
                <a:cs typeface="+mn-cs"/>
              </a:rPr>
              <a:t>DDoS</a:t>
            </a:r>
            <a:r>
              <a:rPr lang="en-US" altLang="zh-CN" sz="1100" kern="1200" dirty="0" smtClean="0">
                <a:solidFill>
                  <a:schemeClr val="tx1"/>
                </a:solidFill>
                <a:effectLst/>
                <a:latin typeface="+mn-lt"/>
                <a:ea typeface="+mn-ea"/>
                <a:cs typeface="+mn-cs"/>
              </a:rPr>
              <a:t> devices, and firewalls, are deployed in this area to defend against attacks from external networks.</a:t>
            </a:r>
            <a:endParaRPr lang="zh-CN" altLang="zh-CN" sz="1200" kern="1200" dirty="0" smtClean="0">
              <a:solidFill>
                <a:schemeClr val="tx1"/>
              </a:solidFill>
              <a:effectLst/>
              <a:latin typeface="+mn-lt"/>
              <a:ea typeface="+mn-ea"/>
              <a:cs typeface="+mn-cs"/>
            </a:endParaRPr>
          </a:p>
          <a:p>
            <a:pPr lvl="1"/>
            <a:r>
              <a:rPr lang="en-US" altLang="zh-CN" sz="1100" b="1" kern="1200" dirty="0" smtClean="0">
                <a:solidFill>
                  <a:schemeClr val="tx1"/>
                </a:solidFill>
                <a:effectLst/>
                <a:latin typeface="+mn-lt"/>
                <a:ea typeface="+mn-ea"/>
                <a:cs typeface="+mn-cs"/>
              </a:rPr>
              <a:t>Data center area</a:t>
            </a:r>
            <a:r>
              <a:rPr lang="en-US" altLang="zh-CN" sz="1100" kern="1200" smtClean="0">
                <a:solidFill>
                  <a:schemeClr val="tx1"/>
                </a:solidFill>
                <a:effectLst/>
                <a:latin typeface="+mn-lt"/>
                <a:ea typeface="+mn-ea"/>
                <a:cs typeface="+mn-cs"/>
              </a:rPr>
              <a:t>: has </a:t>
            </a:r>
            <a:r>
              <a:rPr lang="en-US" altLang="zh-CN" sz="1100" kern="1200" dirty="0" smtClean="0">
                <a:solidFill>
                  <a:schemeClr val="tx1"/>
                </a:solidFill>
                <a:effectLst/>
                <a:latin typeface="+mn-lt"/>
                <a:ea typeface="+mn-ea"/>
                <a:cs typeface="+mn-cs"/>
              </a:rPr>
              <a:t>servers and application systems deployed to provide data and application services for internal and external users of an enterprise.</a:t>
            </a:r>
            <a:endParaRPr lang="zh-CN" altLang="zh-CN" sz="1200" kern="1200" dirty="0" smtClean="0">
              <a:solidFill>
                <a:schemeClr val="tx1"/>
              </a:solidFill>
              <a:effectLst/>
              <a:latin typeface="+mn-lt"/>
              <a:ea typeface="+mn-ea"/>
              <a:cs typeface="+mn-cs"/>
            </a:endParaRPr>
          </a:p>
          <a:p>
            <a:pPr lvl="1"/>
            <a:r>
              <a:rPr lang="en-US" altLang="zh-CN" sz="1100" b="1" kern="1200" dirty="0" smtClean="0">
                <a:solidFill>
                  <a:schemeClr val="tx1"/>
                </a:solidFill>
                <a:effectLst/>
                <a:latin typeface="+mn-lt"/>
                <a:ea typeface="+mn-ea"/>
                <a:cs typeface="+mn-cs"/>
              </a:rPr>
              <a:t>Network management area</a:t>
            </a:r>
            <a:r>
              <a:rPr lang="en-US" altLang="zh-CN" sz="1100" kern="1200" dirty="0" smtClean="0">
                <a:solidFill>
                  <a:schemeClr val="tx1"/>
                </a:solidFill>
                <a:effectLst/>
                <a:latin typeface="+mn-lt"/>
                <a:ea typeface="+mn-ea"/>
                <a:cs typeface="+mn-cs"/>
              </a:rPr>
              <a:t>: Network management systems, including the SDN controller, WAC, and </a:t>
            </a:r>
            <a:r>
              <a:rPr lang="en-US" altLang="zh-CN" sz="1100" kern="1200" dirty="0" err="1" smtClean="0">
                <a:solidFill>
                  <a:schemeClr val="tx1"/>
                </a:solidFill>
                <a:effectLst/>
                <a:latin typeface="+mn-lt"/>
                <a:ea typeface="+mn-ea"/>
                <a:cs typeface="+mn-cs"/>
              </a:rPr>
              <a:t>eLog</a:t>
            </a:r>
            <a:r>
              <a:rPr lang="en-US" altLang="zh-CN" sz="1100" kern="1200" dirty="0" smtClean="0">
                <a:solidFill>
                  <a:schemeClr val="tx1"/>
                </a:solidFill>
                <a:effectLst/>
                <a:latin typeface="+mn-lt"/>
                <a:ea typeface="+mn-ea"/>
                <a:cs typeface="+mn-cs"/>
              </a:rPr>
              <a:t> (log server), are deployed in this area to manage and monitor the entire campus network.</a:t>
            </a:r>
            <a:endParaRPr lang="zh-CN" altLang="zh-CN" sz="1200" kern="1200" dirty="0" smtClean="0">
              <a:solidFill>
                <a:schemeClr val="tx1"/>
              </a:solidFill>
              <a:effectLst/>
              <a:latin typeface="+mn-lt"/>
              <a:ea typeface="+mn-ea"/>
              <a:cs typeface="+mn-cs"/>
            </a:endParaRPr>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958932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71503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83405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4551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1" baseline="0" dirty="0" smtClean="0">
                <a:solidFill>
                  <a:schemeClr val="tx1"/>
                </a:solidFill>
                <a:latin typeface="Huawei Sans" panose="020C0503030203020204" pitchFamily="34" charset="0"/>
                <a:ea typeface="方正兰亭黑简体" panose="02000000000000000000" pitchFamily="2" charset="-122"/>
              </a:rPr>
              <a:t>Revision Record</a:t>
            </a:r>
            <a:endParaRPr lang="zh-CN" altLang="en-US" sz="3500" b="1" baseline="0" dirty="0" smtClean="0">
              <a:solidFill>
                <a:schemeClr val="tx1"/>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smtClean="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nvPr>
        </p:nvGraphicFramePr>
        <p:xfrm>
          <a:off x="1007534" y="1232756"/>
          <a:ext cx="10464802" cy="1082675"/>
        </p:xfrm>
        <a:graphic>
          <a:graphicData uri="http://schemas.openxmlformats.org/drawingml/2006/table">
            <a:tbl>
              <a:tblPr/>
              <a:tblGrid>
                <a:gridCol w="3059004">
                  <a:extLst>
                    <a:ext uri="{9D8B030D-6E8A-4147-A177-3AD203B41FA5}">
                      <a16:colId xmlns:a16="http://schemas.microsoft.com/office/drawing/2014/main" xmlns="" val="20000"/>
                    </a:ext>
                  </a:extLst>
                </a:gridCol>
                <a:gridCol w="2155444">
                  <a:extLst>
                    <a:ext uri="{9D8B030D-6E8A-4147-A177-3AD203B41FA5}">
                      <a16:colId xmlns:a16="http://schemas.microsoft.com/office/drawing/2014/main" xmlns="" val="20001"/>
                    </a:ext>
                  </a:extLst>
                </a:gridCol>
                <a:gridCol w="2873927">
                  <a:extLst>
                    <a:ext uri="{9D8B030D-6E8A-4147-A177-3AD203B41FA5}">
                      <a16:colId xmlns:a16="http://schemas.microsoft.com/office/drawing/2014/main" xmlns="" val="20002"/>
                    </a:ext>
                  </a:extLst>
                </a:gridCol>
                <a:gridCol w="2376427">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34" name="Group 21"/>
          <p:cNvGraphicFramePr>
            <a:graphicFrameLocks noGrp="1"/>
          </p:cNvGraphicFramePr>
          <p:nvPr userDrawn="1">
            <p:extLst/>
          </p:nvPr>
        </p:nvGraphicFramePr>
        <p:xfrm>
          <a:off x="1007533" y="2529867"/>
          <a:ext cx="10464800" cy="3527425"/>
        </p:xfrm>
        <a:graphic>
          <a:graphicData uri="http://schemas.openxmlformats.org/drawingml/2006/table">
            <a:tbl>
              <a:tblPr/>
              <a:tblGrid>
                <a:gridCol w="3085809">
                  <a:extLst>
                    <a:ext uri="{9D8B030D-6E8A-4147-A177-3AD203B41FA5}">
                      <a16:colId xmlns:a16="http://schemas.microsoft.com/office/drawing/2014/main" xmlns="" val="20000"/>
                    </a:ext>
                  </a:extLst>
                </a:gridCol>
                <a:gridCol w="2155920">
                  <a:extLst>
                    <a:ext uri="{9D8B030D-6E8A-4147-A177-3AD203B41FA5}">
                      <a16:colId xmlns:a16="http://schemas.microsoft.com/office/drawing/2014/main" xmlns="" val="20001"/>
                    </a:ext>
                  </a:extLst>
                </a:gridCol>
                <a:gridCol w="2912127">
                  <a:extLst>
                    <a:ext uri="{9D8B030D-6E8A-4147-A177-3AD203B41FA5}">
                      <a16:colId xmlns:a16="http://schemas.microsoft.com/office/drawing/2014/main" xmlns="" val="20002"/>
                    </a:ext>
                  </a:extLst>
                </a:gridCol>
                <a:gridCol w="2310944">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470491851"/>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a16="http://schemas.microsoft.com/office/drawing/2014/main" xmlns=""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a16="http://schemas.microsoft.com/office/drawing/2014/main" xmlns=""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a16="http://schemas.microsoft.com/office/drawing/2014/main" xmlns=""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a16="http://schemas.microsoft.com/office/drawing/2014/main" xmlns=""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a16="http://schemas.microsoft.com/office/drawing/2014/main" xmlns=""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a16="http://schemas.microsoft.com/office/drawing/2014/main" xmlns=""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a16="http://schemas.microsoft.com/office/drawing/2014/main" xmlns=""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a16="http://schemas.microsoft.com/office/drawing/2014/main" xmlns=""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a16="http://schemas.microsoft.com/office/drawing/2014/main" xmlns=""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a16="http://schemas.microsoft.com/office/drawing/2014/main" xmlns=""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a16="http://schemas.microsoft.com/office/drawing/2014/main" xmlns=""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a16="http://schemas.microsoft.com/office/drawing/2014/main" xmlns=""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a16="http://schemas.microsoft.com/office/drawing/2014/main" xmlns=""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a16="http://schemas.microsoft.com/office/drawing/2014/main" xmlns=""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a16="http://schemas.microsoft.com/office/drawing/2014/main" xmlns=""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a16="http://schemas.microsoft.com/office/drawing/2014/main" xmlns=""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a16="http://schemas.microsoft.com/office/drawing/2014/main" xmlns="" id="{EE728293-3BC5-4224-A4F0-27996EC76EA2}"/>
              </a:ext>
            </a:extLst>
          </p:cNvPr>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a16="http://schemas.microsoft.com/office/drawing/2014/main" xmlns="" id="{84C5C924-BCE5-46C8-9041-30EDC3D85E52}"/>
              </a:ext>
            </a:extLst>
          </p:cNvPr>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a16="http://schemas.microsoft.com/office/drawing/2014/main" xmlns="" id="{1DBD4C29-C885-4339-873D-B55FBD81DDFE}"/>
              </a:ext>
            </a:extLst>
          </p:cNvPr>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a16="http://schemas.microsoft.com/office/drawing/2014/main" xmlns="" id="{6D84506C-645A-472E-A06C-3A65A7744312}"/>
              </a:ext>
            </a:extLst>
          </p:cNvPr>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17144438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90" y="424270"/>
            <a:ext cx="495425" cy="592462"/>
            <a:chOff x="5554662" y="2422526"/>
            <a:chExt cx="690564" cy="825500"/>
          </a:xfrm>
          <a:solidFill>
            <a:schemeClr val="bg1"/>
          </a:solidFill>
        </p:grpSpPr>
        <p:sp>
          <p:nvSpPr>
            <p:cNvPr id="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3" name="文本占位符 6"/>
          <p:cNvSpPr>
            <a:spLocks noGrp="1"/>
          </p:cNvSpPr>
          <p:nvPr>
            <p:ph type="body" sz="quarter" idx="10" hasCustomPrompt="1"/>
          </p:nvPr>
        </p:nvSpPr>
        <p:spPr>
          <a:xfrm>
            <a:off x="451878" y="1242452"/>
            <a:ext cx="11306175" cy="4680000"/>
          </a:xfrm>
          <a:prstGeom prst="rect">
            <a:avLst/>
          </a:prstGeom>
        </p:spPr>
        <p:txBody>
          <a:bodyPr/>
          <a:lstStyle>
            <a:lvl1pPr marL="457200" marR="0" indent="-457200" algn="just" defTabSz="801688" rtl="0" eaLnBrk="1" fontAlgn="auto"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auto">
              <a:buSzPct val="100000"/>
              <a:buFont typeface="+mj-lt"/>
              <a:buAutoNum type="alphaUcPeriod"/>
              <a:defRPr sz="1800" baseline="0">
                <a:latin typeface="Huawei Sans" panose="020C0503030203020204" pitchFamily="34" charset="0"/>
              </a:defRPr>
            </a:lvl2pPr>
            <a:lvl3pPr>
              <a:defRPr/>
            </a:lvl3pPr>
            <a:lvl5pPr>
              <a:buNone/>
              <a:defRPr/>
            </a:lvl5pPr>
          </a:lstStyle>
          <a:p>
            <a:r>
              <a:rPr lang="en-US" altLang="zh-CN" dirty="0" smtClean="0"/>
              <a:t>Question description.</a:t>
            </a:r>
          </a:p>
          <a:p>
            <a:pPr lvl="1"/>
            <a:endParaRPr lang="en-US" altLang="zh-CN" dirty="0"/>
          </a:p>
        </p:txBody>
      </p:sp>
      <p:sp>
        <p:nvSpPr>
          <p:cNvPr id="24"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auto"/>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Quiz</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Freeform 6"/>
          <p:cNvSpPr>
            <a:spLocks/>
          </p:cNvSpPr>
          <p:nvPr userDrawn="1"/>
        </p:nvSpPr>
        <p:spPr bwMode="auto">
          <a:xfrm>
            <a:off x="3288528" y="296368"/>
            <a:ext cx="8892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6" name="Freeform 11"/>
          <p:cNvSpPr>
            <a:spLocks/>
          </p:cNvSpPr>
          <p:nvPr userDrawn="1"/>
        </p:nvSpPr>
        <p:spPr bwMode="auto">
          <a:xfrm>
            <a:off x="3180516"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405894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90849"/>
            <a:ext cx="470510" cy="475421"/>
            <a:chOff x="5540375" y="2868613"/>
            <a:chExt cx="1106488" cy="1117600"/>
          </a:xfrm>
          <a:solidFill>
            <a:schemeClr val="bg1"/>
          </a:solidFill>
        </p:grpSpPr>
        <p:sp>
          <p:nvSpPr>
            <p:cNvPr id="8"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1"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Click here to edit summary</a:t>
            </a:r>
            <a:endParaRPr lang="zh-CN" altLang="en-US" dirty="0"/>
          </a:p>
        </p:txBody>
      </p:sp>
      <p:sp>
        <p:nvSpPr>
          <p:cNvPr id="12"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424847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Section Summary</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4052420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15179" y="490849"/>
            <a:ext cx="470510" cy="475421"/>
            <a:chOff x="5540375" y="2868613"/>
            <a:chExt cx="1106488" cy="1117600"/>
          </a:xfrm>
          <a:solidFill>
            <a:schemeClr val="bg1"/>
          </a:solidFill>
        </p:grpSpPr>
        <p:sp>
          <p:nvSpPr>
            <p:cNvPr id="7"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9"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412268"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Summary</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文本占位符 6"/>
          <p:cNvSpPr>
            <a:spLocks noGrp="1"/>
          </p:cNvSpPr>
          <p:nvPr>
            <p:ph type="body" sz="quarter" idx="11" hasCustomPrompt="1"/>
          </p:nvPr>
        </p:nvSpPr>
        <p:spPr>
          <a:xfrm>
            <a:off x="451879" y="1241721"/>
            <a:ext cx="11306174"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auto">
              <a:defRPr baseline="0">
                <a:latin typeface="Huawei Sans" panose="020C0503030203020204" pitchFamily="34" charset="0"/>
              </a:defRPr>
            </a:lvl2pPr>
            <a:lvl3pPr fontAlgn="auto">
              <a:defRPr baseline="0">
                <a:latin typeface="Huawei Sans" panose="020C0503030203020204" pitchFamily="34" charset="0"/>
              </a:defRPr>
            </a:lvl3pPr>
            <a:lvl4pPr fontAlgn="auto">
              <a:defRPr baseline="0">
                <a:latin typeface="Huawei Sans" panose="020C0503030203020204" pitchFamily="34" charset="0"/>
              </a:defRPr>
            </a:lvl4pPr>
            <a:lvl5pPr fontAlgn="auto">
              <a:buNone/>
              <a:defRPr baseline="0">
                <a:latin typeface="Huawei Sans" panose="020C0503030203020204" pitchFamily="34" charset="0"/>
              </a:defRPr>
            </a:lvl5pPr>
          </a:lstStyle>
          <a:p>
            <a:pPr lvl="0"/>
            <a:r>
              <a:rPr lang="en-US" altLang="zh-CN" dirty="0" smtClean="0"/>
              <a:t>Click to edit</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4102356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89" y="480269"/>
            <a:ext cx="496387" cy="496581"/>
            <a:chOff x="4485904" y="3429000"/>
            <a:chExt cx="2003425" cy="2003425"/>
          </a:xfrm>
          <a:solidFill>
            <a:schemeClr val="bg1"/>
          </a:solidFill>
        </p:grpSpPr>
        <p:sp>
          <p:nvSpPr>
            <p:cNvPr id="8"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2"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More information for trainees</a:t>
            </a:r>
            <a:endParaRPr lang="zh-CN" altLang="en-US" dirty="0"/>
          </a:p>
        </p:txBody>
      </p:sp>
      <p:sp>
        <p:nvSpPr>
          <p:cNvPr id="13"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More Information</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526385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56929"/>
            <a:ext cx="461783" cy="485190"/>
            <a:chOff x="-779463" y="1835151"/>
            <a:chExt cx="1136650" cy="1193799"/>
          </a:xfrm>
          <a:solidFill>
            <a:schemeClr val="bg1"/>
          </a:solidFill>
        </p:grpSpPr>
        <p:sp>
          <p:nvSpPr>
            <p:cNvPr id="8"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4" name="文本占位符 6"/>
          <p:cNvSpPr>
            <a:spLocks noGrp="1"/>
          </p:cNvSpPr>
          <p:nvPr>
            <p:ph type="body" sz="quarter" idx="10"/>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sp>
        <p:nvSpPr>
          <p:cNvPr id="1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Recommendations</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010191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4478610" y="2345035"/>
              <a:ext cx="3544342" cy="923010"/>
            </a:xfrm>
            <a:prstGeom prst="rect">
              <a:avLst/>
            </a:prstGeom>
            <a:noFill/>
          </p:spPr>
          <p:txBody>
            <a:bodyPr wrap="none" lIns="91440" tIns="45720" rIns="91440" bIns="45720">
              <a:spAutoFit/>
            </a:bodyPr>
            <a:lstStyle/>
            <a:p>
              <a:pPr algn="ctr" fontAlgn="ctr"/>
              <a:r>
                <a:rPr lang="en-US" altLang="zh-CN" sz="5398"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Thank You</a:t>
              </a: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599"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44034838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8"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542"/>
          <a:stretch/>
        </p:blipFill>
        <p:spPr bwMode="auto">
          <a:xfrm>
            <a:off x="0" y="42"/>
            <a:ext cx="12187239" cy="685791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1"/>
          <p:cNvSpPr>
            <a:spLocks noGrp="1" noChangeArrowheads="1"/>
          </p:cNvSpPr>
          <p:nvPr>
            <p:ph type="ctrTitle" sz="quarter"/>
          </p:nvPr>
        </p:nvSpPr>
        <p:spPr>
          <a:xfrm>
            <a:off x="1030893" y="4957156"/>
            <a:ext cx="10437489" cy="831600"/>
          </a:xfrm>
          <a:prstGeom prst="rect">
            <a:avLst/>
          </a:prstGeom>
          <a:ln algn="ctr"/>
        </p:spPr>
        <p:txBody>
          <a:bodyPr lIns="87802" tIns="43901" rIns="87802" bIns="43901"/>
          <a:lstStyle>
            <a:lvl1pPr algn="l" defTabSz="801367" rtl="0" eaLnBrk="0" fontAlgn="auto" hangingPunct="0">
              <a:spcBef>
                <a:spcPct val="0"/>
              </a:spcBef>
              <a:spcAft>
                <a:spcPct val="0"/>
              </a:spcAft>
              <a:defRPr lang="zh-CN" altLang="en-US" sz="4298" b="1" kern="1200" dirty="0">
                <a:solidFill>
                  <a:srgbClr val="0070C0"/>
                </a:solidFill>
                <a:latin typeface="+mn-lt"/>
                <a:ea typeface="+mn-ea"/>
                <a:cs typeface="Arial" panose="020B0604020202020204" pitchFamily="34" charset="0"/>
              </a:defRPr>
            </a:lvl1pPr>
          </a:lstStyle>
          <a:p>
            <a:r>
              <a:rPr lang="zh-CN" altLang="en-US" dirty="0"/>
              <a:t>单击此处编辑母版标题样式</a:t>
            </a:r>
          </a:p>
        </p:txBody>
      </p:sp>
      <p:sp>
        <p:nvSpPr>
          <p:cNvPr id="10" name="文本占位符 29"/>
          <p:cNvSpPr>
            <a:spLocks noGrp="1"/>
          </p:cNvSpPr>
          <p:nvPr>
            <p:ph type="body" sz="quarter" idx="10"/>
          </p:nvPr>
        </p:nvSpPr>
        <p:spPr>
          <a:xfrm>
            <a:off x="1030892" y="5816120"/>
            <a:ext cx="6909301" cy="493200"/>
          </a:xfrm>
        </p:spPr>
        <p:txBody>
          <a:bodyPr/>
          <a:lstStyle>
            <a:lvl1pPr marL="0" indent="0" algn="l" defTabSz="801367" rtl="0" eaLnBrk="0" fontAlgn="base" hangingPunct="0">
              <a:spcBef>
                <a:spcPct val="0"/>
              </a:spcBef>
              <a:spcAft>
                <a:spcPct val="0"/>
              </a:spcAft>
              <a:buNone/>
              <a:defRPr lang="zh-CN" altLang="en-US" sz="1999" kern="1200" dirty="0" smtClean="0">
                <a:solidFill>
                  <a:srgbClr val="0070C0"/>
                </a:solidFill>
                <a:latin typeface="+mn-lt"/>
                <a:ea typeface="+mn-ea"/>
                <a:cs typeface="Arial" panose="020B0604020202020204" pitchFamily="34" charset="0"/>
              </a:defRPr>
            </a:lvl1pPr>
          </a:lstStyle>
          <a:p>
            <a:pPr lvl="0"/>
            <a:r>
              <a:rPr lang="zh-CN" altLang="en-US" dirty="0"/>
              <a:t>单击此处编辑母版文本样式</a:t>
            </a:r>
          </a:p>
        </p:txBody>
      </p:sp>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88026" y="251069"/>
            <a:ext cx="1964832" cy="430102"/>
          </a:xfrm>
          <a:prstGeom prst="rect">
            <a:avLst/>
          </a:prstGeom>
        </p:spPr>
      </p:pic>
      <p:sp>
        <p:nvSpPr>
          <p:cNvPr id="7"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baseline="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p>
        </p:txBody>
      </p:sp>
    </p:spTree>
    <p:extLst>
      <p:ext uri="{BB962C8B-B14F-4D97-AF65-F5344CB8AC3E}">
        <p14:creationId xmlns:p14="http://schemas.microsoft.com/office/powerpoint/2010/main" val="42662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
        <p:nvSpPr>
          <p:cNvPr id="17"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8"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19" name="组合 18"/>
          <p:cNvGrpSpPr/>
          <p:nvPr userDrawn="1"/>
        </p:nvGrpSpPr>
        <p:grpSpPr>
          <a:xfrm>
            <a:off x="335229" y="498828"/>
            <a:ext cx="627913" cy="459460"/>
            <a:chOff x="3275013" y="1363663"/>
            <a:chExt cx="5645150" cy="4129087"/>
          </a:xfrm>
          <a:solidFill>
            <a:schemeClr val="bg1"/>
          </a:solidFill>
        </p:grpSpPr>
        <p:sp>
          <p:nvSpPr>
            <p:cNvPr id="20"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4"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4"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376264"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49905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43199" y="440668"/>
            <a:ext cx="533761" cy="533470"/>
            <a:chOff x="2960687" y="4865687"/>
            <a:chExt cx="1698626" cy="1697038"/>
          </a:xfrm>
          <a:solidFill>
            <a:schemeClr val="bg1"/>
          </a:solidFill>
        </p:grpSpPr>
        <p:sp>
          <p:nvSpPr>
            <p:cNvPr id="8"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59228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Objectives</a:t>
            </a:r>
            <a:endParaRPr lang="en-US" altLang="zh-CN"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19"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20" name="内容占位符 6"/>
          <p:cNvSpPr>
            <a:spLocks noGrp="1"/>
          </p:cNvSpPr>
          <p:nvPr>
            <p:ph sz="quarter" idx="11" hasCustomPrompt="1"/>
          </p:nvPr>
        </p:nvSpPr>
        <p:spPr>
          <a:xfrm>
            <a:off x="451202" y="1233276"/>
            <a:ext cx="11306175" cy="4680000"/>
          </a:xfrm>
          <a:prstGeom prst="rect">
            <a:avLst/>
          </a:prstGeom>
        </p:spPr>
        <p:txBody>
          <a:bodyPr/>
          <a:lstStyle>
            <a:lvl1pPr marL="301625" marR="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kumimoji="0" lang="en-US" altLang="zh-CN" sz="2200" b="0" i="0" u="none" strike="noStrike" kern="0" cap="none" spc="0" normalizeH="0" baseline="0" noProof="0"/>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marL="301625" marR="0" lvl="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a:pPr>
            <a:r>
              <a:rPr kumimoji="0" lang="en-US" altLang="zh-CN" sz="2200" b="0" i="0" u="none" strike="noStrike" kern="0" cap="none" spc="0" normalizeH="0" baseline="0" noProof="0" dirty="0" smtClean="0">
                <a:ln>
                  <a:noFill/>
                </a:ln>
                <a:solidFill>
                  <a:srgbClr val="000000"/>
                </a:solidFill>
                <a:effectLst/>
                <a:uLnTx/>
                <a:uFillTx/>
                <a:latin typeface="+mn-lt"/>
                <a:ea typeface="+mn-ea"/>
                <a:cs typeface="+mn-cs"/>
              </a:rPr>
              <a:t>On completion of this course, you will be able to:</a:t>
            </a:r>
            <a:endParaRPr lang="zh-CN" altLang="en-US" dirty="0" smtClean="0"/>
          </a:p>
          <a:p>
            <a:pPr lvl="1"/>
            <a:r>
              <a:rPr lang="zh-CN" altLang="en-US" dirty="0" smtClean="0"/>
              <a:t>第二</a:t>
            </a:r>
            <a:r>
              <a:rPr lang="zh-CN" altLang="en-US" dirty="0"/>
              <a:t>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15376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9565" y="1233487"/>
            <a:ext cx="11274935"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auto">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9" y="515380"/>
            <a:ext cx="358195" cy="426359"/>
            <a:chOff x="3295650" y="230188"/>
            <a:chExt cx="936625" cy="1114426"/>
          </a:xfrm>
          <a:solidFill>
            <a:schemeClr val="bg1"/>
          </a:solidFill>
        </p:grpSpPr>
        <p:sp>
          <p:nvSpPr>
            <p:cNvPr id="8"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6"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232248" cy="639559"/>
          </a:xfrm>
          <a:prstGeom prst="rect">
            <a:avLst/>
          </a:prstGeom>
          <a:noFill/>
          <a:ln w="9525">
            <a:noFill/>
            <a:miter lim="800000"/>
            <a:headEnd/>
            <a:tailEnd/>
          </a:ln>
        </p:spPr>
        <p:txBody>
          <a:bodyPr wrap="square" lIns="99980" tIns="49987" rIns="99980" bIns="49987" rtlCol="0">
            <a:spAutoFit/>
          </a:bodyPr>
          <a:lstStyle/>
          <a:p>
            <a:pPr algn="l" defTabSz="1001624" eaLnBrk="0" fontAlgn="ctr" hangingPunct="0"/>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Contents</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23806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8" y="505779"/>
            <a:ext cx="374562" cy="445558"/>
            <a:chOff x="-1647825" y="2492375"/>
            <a:chExt cx="1947863" cy="2316163"/>
          </a:xfrm>
          <a:solidFill>
            <a:schemeClr val="bg1"/>
          </a:solidFill>
        </p:grpSpPr>
        <p:sp>
          <p:nvSpPr>
            <p:cNvPr id="8"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4" name="内容占位符 6"/>
          <p:cNvSpPr>
            <a:spLocks noGrp="1"/>
          </p:cNvSpPr>
          <p:nvPr>
            <p:ph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Overview and Objectives</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15244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87158" y="505779"/>
            <a:ext cx="374562" cy="445558"/>
            <a:chOff x="-1647825" y="2492375"/>
            <a:chExt cx="1947863" cy="2316163"/>
          </a:xfrm>
          <a:solidFill>
            <a:schemeClr val="bg1"/>
          </a:solidFill>
        </p:grpSpPr>
        <p:sp>
          <p:nvSpPr>
            <p:cNvPr id="7"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3" name="标题 1"/>
          <p:cNvSpPr>
            <a:spLocks noGrp="1"/>
          </p:cNvSpPr>
          <p:nvPr>
            <p:ph type="title" hasCustomPrompt="1"/>
          </p:nvPr>
        </p:nvSpPr>
        <p:spPr>
          <a:xfrm>
            <a:off x="1594800" y="452604"/>
            <a:ext cx="9831600" cy="640800"/>
          </a:xfrm>
          <a:noFill/>
          <a:ln w="9525">
            <a:noFill/>
            <a:miter lim="800000"/>
            <a:headEnd/>
            <a:tailEnd/>
          </a:ln>
        </p:spPr>
        <p:txBody>
          <a:bodyPr vert="horz" wrap="square" lIns="100800" tIns="50400" rIns="100800" bIns="50400" numCol="1" anchor="ctr" anchorCtr="0" compatLnSpc="1">
            <a:prstTxWarp prst="textNoShape">
              <a:avLst/>
            </a:prstTxWarp>
          </a:bodyPr>
          <a:lstStyle>
            <a:lvl1pPr fontAlgn="auto">
              <a:defRPr lang="zh-CN" altLang="en-US" b="1" kern="0" baseline="0" dirty="0"/>
            </a:lvl1pPr>
          </a:lstStyle>
          <a:p>
            <a:pPr lvl="0"/>
            <a:r>
              <a:rPr lang="en-US" altLang="zh-CN" smtClean="0"/>
              <a:t>Title</a:t>
            </a:r>
            <a:endParaRPr lang="zh-CN" altLang="en-US" dirty="0"/>
          </a:p>
        </p:txBody>
      </p:sp>
      <p:sp>
        <p:nvSpPr>
          <p:cNvPr id="14" name="文本占位符 6"/>
          <p:cNvSpPr>
            <a:spLocks noGrp="1"/>
          </p:cNvSpPr>
          <p:nvPr>
            <p:ph type="body" sz="quarter" idx="10" hasCustomPrompt="1"/>
          </p:nvPr>
        </p:nvSpPr>
        <p:spPr>
          <a:xfrm>
            <a:off x="451877" y="1242453"/>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here to edit</a:t>
            </a:r>
            <a:endParaRPr lang="zh-CN" altLang="en-US" dirty="0"/>
          </a:p>
        </p:txBody>
      </p:sp>
    </p:spTree>
    <p:extLst>
      <p:ext uri="{BB962C8B-B14F-4D97-AF65-F5344CB8AC3E}">
        <p14:creationId xmlns:p14="http://schemas.microsoft.com/office/powerpoint/2010/main" val="307355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3"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4"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2"/>
          <p:cNvSpPr>
            <a:spLocks noEditPoints="1"/>
          </p:cNvSpPr>
          <p:nvPr userDrawn="1"/>
        </p:nvSpPr>
        <p:spPr bwMode="auto">
          <a:xfrm>
            <a:off x="479189" y="474076"/>
            <a:ext cx="507964"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04" tIns="45702" rIns="91404" bIns="45702" numCol="1" anchor="t" anchorCtr="0" compatLnSpc="1">
            <a:prstTxWarp prst="textNoShape">
              <a:avLst/>
            </a:prstTxWarp>
          </a:bodyPr>
          <a:lstStyle/>
          <a:p>
            <a:endParaRPr lang="zh-CN" altLang="en-US" sz="1799">
              <a:latin typeface="+mn-lt"/>
              <a:ea typeface="+mn-ea"/>
            </a:endParaRPr>
          </a:p>
        </p:txBody>
      </p:sp>
      <p:sp>
        <p:nvSpPr>
          <p:cNvPr id="9" name="标题 1"/>
          <p:cNvSpPr>
            <a:spLocks noGrp="1"/>
          </p:cNvSpPr>
          <p:nvPr>
            <p:ph type="title" hasCustomPrompt="1"/>
          </p:nvPr>
        </p:nvSpPr>
        <p:spPr>
          <a:xfrm>
            <a:off x="1594800" y="452604"/>
            <a:ext cx="9831600" cy="640800"/>
          </a:xfrm>
          <a:noFill/>
          <a:ln w="9525">
            <a:noFill/>
            <a:miter lim="800000"/>
            <a:headEnd/>
            <a:tailEnd/>
          </a:ln>
        </p:spPr>
        <p:txBody>
          <a:bodyPr vert="horz" wrap="square" lIns="100800" tIns="50400" rIns="100800" bIns="50400" numCol="1" anchor="ctr" anchorCtr="0" compatLnSpc="1">
            <a:prstTxWarp prst="textNoShape">
              <a:avLst/>
            </a:prstTxWarp>
          </a:bodyPr>
          <a:lstStyle>
            <a:lvl1pPr fontAlgn="auto">
              <a:defRPr lang="zh-CN" altLang="en-US" b="1" kern="0" baseline="0" dirty="0"/>
            </a:lvl1pPr>
          </a:lstStyle>
          <a:p>
            <a:pPr lvl="0"/>
            <a:r>
              <a:rPr lang="en-US" altLang="zh-CN" smtClean="0"/>
              <a:t>Title</a:t>
            </a:r>
            <a:endParaRPr lang="zh-CN" altLang="en-US" dirty="0"/>
          </a:p>
        </p:txBody>
      </p:sp>
    </p:spTree>
    <p:extLst>
      <p:ext uri="{BB962C8B-B14F-4D97-AF65-F5344CB8AC3E}">
        <p14:creationId xmlns:p14="http://schemas.microsoft.com/office/powerpoint/2010/main" val="397434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a16="http://schemas.microsoft.com/office/drawing/2014/main" xmlns=""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4" name="矩形 3">
              <a:extLst>
                <a:ext uri="{FF2B5EF4-FFF2-40B4-BE49-F238E27FC236}">
                  <a16:creationId xmlns:a16="http://schemas.microsoft.com/office/drawing/2014/main" xmlns=""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5" name="矩形 4">
              <a:extLst>
                <a:ext uri="{FF2B5EF4-FFF2-40B4-BE49-F238E27FC236}">
                  <a16:creationId xmlns:a16="http://schemas.microsoft.com/office/drawing/2014/main" xmlns=""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6" name="矩形 5">
              <a:extLst>
                <a:ext uri="{FF2B5EF4-FFF2-40B4-BE49-F238E27FC236}">
                  <a16:creationId xmlns:a16="http://schemas.microsoft.com/office/drawing/2014/main" xmlns="" id="{947DE7E3-EC9F-4331-B252-7BCE51B7F0DA}"/>
                </a:ext>
              </a:extLst>
            </p:cNvPr>
            <p:cNvSpPr/>
            <p:nvPr userDrawn="1"/>
          </p:nvSpPr>
          <p:spPr>
            <a:xfrm>
              <a:off x="12212029" y="5518168"/>
              <a:ext cx="539729"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7" name="矩形 6">
              <a:extLst>
                <a:ext uri="{FF2B5EF4-FFF2-40B4-BE49-F238E27FC236}">
                  <a16:creationId xmlns:a16="http://schemas.microsoft.com/office/drawing/2014/main" xmlns=""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8" name="矩形 7">
              <a:extLst>
                <a:ext uri="{FF2B5EF4-FFF2-40B4-BE49-F238E27FC236}">
                  <a16:creationId xmlns:a16="http://schemas.microsoft.com/office/drawing/2014/main" xmlns="" id="{BE8A406D-0F03-42D8-9159-77B9DE9EB30E}"/>
                </a:ext>
              </a:extLst>
            </p:cNvPr>
            <p:cNvSpPr/>
            <p:nvPr userDrawn="1"/>
          </p:nvSpPr>
          <p:spPr>
            <a:xfrm>
              <a:off x="12212029" y="6094370"/>
              <a:ext cx="539729" cy="288000"/>
            </a:xfrm>
            <a:prstGeom prst="rect">
              <a:avLst/>
            </a:prstGeom>
            <a:solidFill>
              <a:schemeClr val="accent6"/>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9" name="文本框 8">
              <a:extLst>
                <a:ext uri="{FF2B5EF4-FFF2-40B4-BE49-F238E27FC236}">
                  <a16:creationId xmlns:a16="http://schemas.microsoft.com/office/drawing/2014/main" xmlns=""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a16="http://schemas.microsoft.com/office/drawing/2014/main" xmlns=""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a16="http://schemas.microsoft.com/office/drawing/2014/main" xmlns=""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a16="http://schemas.microsoft.com/office/drawing/2014/main" xmlns=""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a16="http://schemas.microsoft.com/office/drawing/2014/main" xmlns=""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a16="http://schemas.microsoft.com/office/drawing/2014/main" xmlns=""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98325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57"/>
          <p:cNvSpPr>
            <a:spLocks noGrp="1" noChangeArrowheads="1"/>
          </p:cNvSpPr>
          <p:nvPr>
            <p:ph type="body" idx="1"/>
          </p:nvPr>
        </p:nvSpPr>
        <p:spPr bwMode="auto">
          <a:xfrm>
            <a:off x="466221" y="1248074"/>
            <a:ext cx="11279865"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1" name="图片 10"/>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0660" y="6504032"/>
            <a:ext cx="1248712" cy="273343"/>
          </a:xfrm>
          <a:prstGeom prst="rect">
            <a:avLst/>
          </a:prstGeom>
        </p:spPr>
      </p:pic>
      <p:sp>
        <p:nvSpPr>
          <p:cNvPr id="24" name="矩形 23">
            <a:extLst>
              <a:ext uri="{FF2B5EF4-FFF2-40B4-BE49-F238E27FC236}">
                <a16:creationId xmlns="" xmlns:a16="http://schemas.microsoft.com/office/drawing/2014/main"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5" name="矩形 24">
            <a:extLst>
              <a:ext uri="{FF2B5EF4-FFF2-40B4-BE49-F238E27FC236}">
                <a16:creationId xmlns="" xmlns:a16="http://schemas.microsoft.com/office/drawing/2014/main"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6" name="矩形 25">
            <a:extLst>
              <a:ext uri="{FF2B5EF4-FFF2-40B4-BE49-F238E27FC236}">
                <a16:creationId xmlns="" xmlns:a16="http://schemas.microsoft.com/office/drawing/2014/main"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7" name="矩形 26">
            <a:extLst>
              <a:ext uri="{FF2B5EF4-FFF2-40B4-BE49-F238E27FC236}">
                <a16:creationId xmlns="" xmlns:a16="http://schemas.microsoft.com/office/drawing/2014/main" id="{947DE7E3-EC9F-4331-B252-7BCE51B7F0DA}"/>
              </a:ext>
            </a:extLst>
          </p:cNvPr>
          <p:cNvSpPr/>
          <p:nvPr userDrawn="1"/>
        </p:nvSpPr>
        <p:spPr>
          <a:xfrm>
            <a:off x="12246898" y="4781656"/>
            <a:ext cx="919908"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8" name="矩形 27">
            <a:extLst>
              <a:ext uri="{FF2B5EF4-FFF2-40B4-BE49-F238E27FC236}">
                <a16:creationId xmlns="" xmlns:a16="http://schemas.microsoft.com/office/drawing/2014/main"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9" name="文本框 28">
            <a:extLst>
              <a:ext uri="{FF2B5EF4-FFF2-40B4-BE49-F238E27FC236}">
                <a16:creationId xmlns="" xmlns:a16="http://schemas.microsoft.com/office/drawing/2014/main"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30" name="文本框 29">
            <a:extLst>
              <a:ext uri="{FF2B5EF4-FFF2-40B4-BE49-F238E27FC236}">
                <a16:creationId xmlns="" xmlns:a16="http://schemas.microsoft.com/office/drawing/2014/main"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文字边框</a:t>
            </a:r>
            <a:endParaRPr lang="zh-CN" altLang="en-US" sz="900" dirty="0">
              <a:latin typeface="+mn-lt"/>
              <a:ea typeface="+mn-ea"/>
            </a:endParaRPr>
          </a:p>
        </p:txBody>
      </p:sp>
      <p:sp>
        <p:nvSpPr>
          <p:cNvPr id="31" name="文本框 30">
            <a:extLst>
              <a:ext uri="{FF2B5EF4-FFF2-40B4-BE49-F238E27FC236}">
                <a16:creationId xmlns="" xmlns:a16="http://schemas.microsoft.com/office/drawing/2014/main"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32" name="文本框 31">
            <a:extLst>
              <a:ext uri="{FF2B5EF4-FFF2-40B4-BE49-F238E27FC236}">
                <a16:creationId xmlns="" xmlns:a16="http://schemas.microsoft.com/office/drawing/2014/main"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solidFill>
                  <a:schemeClr val="bg1"/>
                </a:solidFill>
                <a:latin typeface="+mn-lt"/>
                <a:ea typeface="+mn-ea"/>
              </a:rPr>
              <a:t>红</a:t>
            </a:r>
            <a:endParaRPr lang="zh-CN" altLang="en-US" sz="900" dirty="0">
              <a:solidFill>
                <a:schemeClr val="bg1"/>
              </a:solidFill>
              <a:latin typeface="+mn-lt"/>
              <a:ea typeface="+mn-ea"/>
            </a:endParaRPr>
          </a:p>
        </p:txBody>
      </p:sp>
      <p:sp>
        <p:nvSpPr>
          <p:cNvPr id="33" name="文本框 32">
            <a:extLst>
              <a:ext uri="{FF2B5EF4-FFF2-40B4-BE49-F238E27FC236}">
                <a16:creationId xmlns="" xmlns:a16="http://schemas.microsoft.com/office/drawing/2014/main"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a:t>
            </a:r>
            <a:r>
              <a:rPr lang="zh-CN" altLang="en-US" sz="900" dirty="0">
                <a:latin typeface="+mn-lt"/>
                <a:ea typeface="+mn-ea"/>
              </a:rPr>
              <a:t>底色</a:t>
            </a:r>
          </a:p>
        </p:txBody>
      </p:sp>
      <p:sp>
        <p:nvSpPr>
          <p:cNvPr id="34" name="矩形 33">
            <a:extLst>
              <a:ext uri="{FF2B5EF4-FFF2-40B4-BE49-F238E27FC236}">
                <a16:creationId xmlns="" xmlns:a16="http://schemas.microsoft.com/office/drawing/2014/main"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5" name="矩形 34">
            <a:extLst>
              <a:ext uri="{FF2B5EF4-FFF2-40B4-BE49-F238E27FC236}">
                <a16:creationId xmlns="" xmlns:a16="http://schemas.microsoft.com/office/drawing/2014/main"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6" name="文本框 35">
            <a:extLst>
              <a:ext uri="{FF2B5EF4-FFF2-40B4-BE49-F238E27FC236}">
                <a16:creationId xmlns="" xmlns:a16="http://schemas.microsoft.com/office/drawing/2014/main"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备用</a:t>
            </a:r>
            <a:endParaRPr lang="zh-CN" altLang="en-US" sz="900" dirty="0">
              <a:latin typeface="+mn-lt"/>
              <a:ea typeface="+mn-ea"/>
            </a:endParaRPr>
          </a:p>
        </p:txBody>
      </p:sp>
      <p:sp>
        <p:nvSpPr>
          <p:cNvPr id="20" name="矩形 19">
            <a:extLst>
              <a:ext uri="{FF2B5EF4-FFF2-40B4-BE49-F238E27FC236}">
                <a16:creationId xmlns="" xmlns:a16="http://schemas.microsoft.com/office/drawing/2014/main" id="{947DE7E3-EC9F-4331-B252-7BCE51B7F0DA}"/>
              </a:ext>
            </a:extLst>
          </p:cNvPr>
          <p:cNvSpPr/>
          <p:nvPr userDrawn="1"/>
        </p:nvSpPr>
        <p:spPr>
          <a:xfrm>
            <a:off x="12246898" y="5773453"/>
            <a:ext cx="919908" cy="288000"/>
          </a:xfrm>
          <a:prstGeom prst="rect">
            <a:avLst/>
          </a:prstGeom>
          <a:solidFill>
            <a:schemeClr val="accent3"/>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2" name="文本框 21">
            <a:extLst>
              <a:ext uri="{FF2B5EF4-FFF2-40B4-BE49-F238E27FC236}">
                <a16:creationId xmlns="" xmlns:a16="http://schemas.microsoft.com/office/drawing/2014/main"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solidFill>
                  <a:schemeClr val="bg1"/>
                </a:solidFill>
                <a:latin typeface="+mn-lt"/>
                <a:ea typeface="+mn-ea"/>
              </a:rPr>
              <a:t>绿</a:t>
            </a:r>
            <a:endParaRPr lang="zh-CN" altLang="en-US" sz="900" dirty="0">
              <a:solidFill>
                <a:schemeClr val="bg1"/>
              </a:solidFill>
              <a:latin typeface="+mn-lt"/>
              <a:ea typeface="+mn-ea"/>
            </a:endParaRPr>
          </a:p>
        </p:txBody>
      </p:sp>
      <p:sp>
        <p:nvSpPr>
          <p:cNvPr id="23"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en-US" altLang="zh-CN" dirty="0" smtClean="0"/>
              <a:t>Click to Edit</a:t>
            </a:r>
            <a:endParaRPr lang="zh-CN" altLang="en-US" dirty="0"/>
          </a:p>
        </p:txBody>
      </p:sp>
      <p:sp>
        <p:nvSpPr>
          <p:cNvPr id="37" name="Rectangle 69"/>
          <p:cNvSpPr>
            <a:spLocks noChangeArrowheads="1"/>
          </p:cNvSpPr>
          <p:nvPr userDrawn="1"/>
        </p:nvSpPr>
        <p:spPr bwMode="auto">
          <a:xfrm>
            <a:off x="119336" y="6500581"/>
            <a:ext cx="742054"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Page</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fld id="{2F2CF7F5-F178-4429-B6CA-28062DF31937}" type="slidenum">
              <a:rPr lang="en-US" altLang="zh-CN" sz="1200" smtClean="0">
                <a:latin typeface="Huawei Sans" panose="020C0503030203020204" pitchFamily="34" charset="0"/>
                <a:ea typeface="方正兰亭黑简体" panose="02000000000000000000" pitchFamily="2" charset="-122"/>
                <a:cs typeface="Huawei Sans" panose="020C0503030203020204" pitchFamily="34" charset="0"/>
              </a:rPr>
              <a:pPr defTabSz="801668" eaLnBrk="0" fontAlgn="base" hangingPunct="0">
                <a:defRPr/>
              </a:pPr>
              <a:t>‹#›</a:t>
            </a:fld>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43"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2" r:id="rId15"/>
  </p:sldLayoutIdLst>
  <p:txStyles>
    <p:titleStyle>
      <a:lvl1pPr algn="l" defTabSz="914034" rtl="0" eaLnBrk="1" latinLnBrk="0" hangingPunct="1">
        <a:lnSpc>
          <a:spcPct val="90000"/>
        </a:lnSpc>
        <a:spcBef>
          <a:spcPct val="0"/>
        </a:spcBef>
        <a:buNone/>
        <a:defRPr sz="3499" kern="1200">
          <a:solidFill>
            <a:schemeClr val="tx1"/>
          </a:solidFill>
          <a:latin typeface="+mj-lt"/>
          <a:ea typeface="+mj-ea"/>
          <a:cs typeface="+mj-cs"/>
        </a:defRPr>
      </a:lvl1pPr>
    </p:titleStyle>
    <p:body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1" userDrawn="1">
          <p15:clr>
            <a:srgbClr val="F26B43"/>
          </p15:clr>
        </p15:guide>
        <p15:guide id="4" pos="7399"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5.png"/><Relationship Id="rId18" Type="http://schemas.openxmlformats.org/officeDocument/2006/relationships/image" Target="../media/image47.png"/><Relationship Id="rId3" Type="http://schemas.openxmlformats.org/officeDocument/2006/relationships/image" Target="../media/image12.png"/><Relationship Id="rId7" Type="http://schemas.openxmlformats.org/officeDocument/2006/relationships/image" Target="../media/image21.png"/><Relationship Id="rId12" Type="http://schemas.openxmlformats.org/officeDocument/2006/relationships/image" Target="../media/image11.png"/><Relationship Id="rId17" Type="http://schemas.openxmlformats.org/officeDocument/2006/relationships/image" Target="../media/image46.png"/><Relationship Id="rId2" Type="http://schemas.openxmlformats.org/officeDocument/2006/relationships/notesSlide" Target="../notesSlides/notesSlide9.xml"/><Relationship Id="rId16" Type="http://schemas.openxmlformats.org/officeDocument/2006/relationships/image" Target="../media/image18.png"/><Relationship Id="rId20" Type="http://schemas.openxmlformats.org/officeDocument/2006/relationships/image" Target="../media/image26.png"/><Relationship Id="rId1" Type="http://schemas.openxmlformats.org/officeDocument/2006/relationships/slideLayout" Target="../slideLayouts/slideLayout8.xml"/><Relationship Id="rId6" Type="http://schemas.openxmlformats.org/officeDocument/2006/relationships/image" Target="../media/image13.png"/><Relationship Id="rId11" Type="http://schemas.openxmlformats.org/officeDocument/2006/relationships/image" Target="../media/image31.png"/><Relationship Id="rId5" Type="http://schemas.openxmlformats.org/officeDocument/2006/relationships/image" Target="../media/image41.png"/><Relationship Id="rId15" Type="http://schemas.openxmlformats.org/officeDocument/2006/relationships/image" Target="../media/image35.png"/><Relationship Id="rId10" Type="http://schemas.openxmlformats.org/officeDocument/2006/relationships/image" Target="../media/image44.png"/><Relationship Id="rId19" Type="http://schemas.openxmlformats.org/officeDocument/2006/relationships/image" Target="../media/image48.png"/><Relationship Id="rId4" Type="http://schemas.openxmlformats.org/officeDocument/2006/relationships/image" Target="../media/image40.png"/><Relationship Id="rId9" Type="http://schemas.openxmlformats.org/officeDocument/2006/relationships/image" Target="../media/image43.png"/><Relationship Id="rId14" Type="http://schemas.openxmlformats.org/officeDocument/2006/relationships/image" Target="../media/image36.png"/></Relationships>
</file>

<file path=ppt/slides/_rels/slide1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30.png"/><Relationship Id="rId7" Type="http://schemas.openxmlformats.org/officeDocument/2006/relationships/image" Target="../media/image50.png"/><Relationship Id="rId12" Type="http://schemas.openxmlformats.org/officeDocument/2006/relationships/image" Target="../media/image52.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1.png"/><Relationship Id="rId11" Type="http://schemas.openxmlformats.org/officeDocument/2006/relationships/image" Target="../media/image26.png"/><Relationship Id="rId5" Type="http://schemas.openxmlformats.org/officeDocument/2006/relationships/image" Target="../media/image13.png"/><Relationship Id="rId10" Type="http://schemas.openxmlformats.org/officeDocument/2006/relationships/image" Target="../media/image12.png"/><Relationship Id="rId4" Type="http://schemas.openxmlformats.org/officeDocument/2006/relationships/image" Target="../media/image49.png"/><Relationship Id="rId9" Type="http://schemas.openxmlformats.org/officeDocument/2006/relationships/image" Target="../media/image3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7.png"/><Relationship Id="rId3" Type="http://schemas.openxmlformats.org/officeDocument/2006/relationships/image" Target="../media/image11.png"/><Relationship Id="rId7" Type="http://schemas.openxmlformats.org/officeDocument/2006/relationships/image" Target="../media/image12.png"/><Relationship Id="rId12" Type="http://schemas.openxmlformats.org/officeDocument/2006/relationships/image" Target="../media/image56.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31.png"/><Relationship Id="rId11" Type="http://schemas.openxmlformats.org/officeDocument/2006/relationships/image" Target="../media/image55.png"/><Relationship Id="rId5" Type="http://schemas.openxmlformats.org/officeDocument/2006/relationships/image" Target="../media/image49.png"/><Relationship Id="rId10" Type="http://schemas.openxmlformats.org/officeDocument/2006/relationships/image" Target="../media/image19.png"/><Relationship Id="rId4" Type="http://schemas.openxmlformats.org/officeDocument/2006/relationships/image" Target="../media/image26.png"/><Relationship Id="rId9" Type="http://schemas.openxmlformats.org/officeDocument/2006/relationships/image" Target="../media/image54.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59.png"/><Relationship Id="rId4" Type="http://schemas.openxmlformats.org/officeDocument/2006/relationships/image" Target="../media/image5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0.png"/><Relationship Id="rId7" Type="http://schemas.openxmlformats.org/officeDocument/2006/relationships/image" Target="../media/image58.pn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59.png"/><Relationship Id="rId5" Type="http://schemas.openxmlformats.org/officeDocument/2006/relationships/image" Target="../media/image35.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57.png"/><Relationship Id="rId3" Type="http://schemas.openxmlformats.org/officeDocument/2006/relationships/image" Target="../media/image49.png"/><Relationship Id="rId7" Type="http://schemas.openxmlformats.org/officeDocument/2006/relationships/image" Target="../media/image19.png"/><Relationship Id="rId12"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image" Target="../media/image55.png"/><Relationship Id="rId11" Type="http://schemas.openxmlformats.org/officeDocument/2006/relationships/image" Target="../media/image26.png"/><Relationship Id="rId5" Type="http://schemas.openxmlformats.org/officeDocument/2006/relationships/image" Target="../media/image56.png"/><Relationship Id="rId10" Type="http://schemas.openxmlformats.org/officeDocument/2006/relationships/image" Target="../media/image54.png"/><Relationship Id="rId4" Type="http://schemas.openxmlformats.org/officeDocument/2006/relationships/image" Target="../media/image31.png"/><Relationship Id="rId9" Type="http://schemas.openxmlformats.org/officeDocument/2006/relationships/image" Target="../media/image53.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image" Target="../media/image31.png"/><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11.pn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19.png"/><Relationship Id="rId11" Type="http://schemas.openxmlformats.org/officeDocument/2006/relationships/image" Target="../media/image57.png"/><Relationship Id="rId5" Type="http://schemas.openxmlformats.org/officeDocument/2006/relationships/image" Target="../media/image55.png"/><Relationship Id="rId10" Type="http://schemas.openxmlformats.org/officeDocument/2006/relationships/image" Target="../media/image12.png"/><Relationship Id="rId4" Type="http://schemas.openxmlformats.org/officeDocument/2006/relationships/image" Target="../media/image56.png"/><Relationship Id="rId9" Type="http://schemas.openxmlformats.org/officeDocument/2006/relationships/image" Target="../media/image26.png"/></Relationships>
</file>

<file path=ppt/slides/_rels/slide27.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11.pn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19.png"/><Relationship Id="rId11" Type="http://schemas.openxmlformats.org/officeDocument/2006/relationships/image" Target="../media/image57.png"/><Relationship Id="rId5" Type="http://schemas.openxmlformats.org/officeDocument/2006/relationships/image" Target="../media/image55.png"/><Relationship Id="rId10" Type="http://schemas.openxmlformats.org/officeDocument/2006/relationships/image" Target="../media/image12.png"/><Relationship Id="rId4" Type="http://schemas.openxmlformats.org/officeDocument/2006/relationships/image" Target="../media/image56.png"/><Relationship Id="rId9"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8.xml"/><Relationship Id="rId5" Type="http://schemas.openxmlformats.org/officeDocument/2006/relationships/image" Target="../media/image32.png"/><Relationship Id="rId4" Type="http://schemas.openxmlformats.org/officeDocument/2006/relationships/image" Target="../media/image60.png"/></Relationships>
</file>

<file path=ppt/slides/_rels/slide29.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20.png"/><Relationship Id="rId7" Type="http://schemas.openxmlformats.org/officeDocument/2006/relationships/image" Target="../media/image55.png"/><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image" Target="../media/image56.png"/><Relationship Id="rId5" Type="http://schemas.openxmlformats.org/officeDocument/2006/relationships/image" Target="../media/image61.png"/><Relationship Id="rId10" Type="http://schemas.openxmlformats.org/officeDocument/2006/relationships/image" Target="../media/image11.png"/><Relationship Id="rId4" Type="http://schemas.openxmlformats.org/officeDocument/2006/relationships/image" Target="../media/image18.png"/><Relationship Id="rId9"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8.xml"/><Relationship Id="rId6" Type="http://schemas.openxmlformats.org/officeDocument/2006/relationships/image" Target="../media/image31.png"/><Relationship Id="rId5" Type="http://schemas.openxmlformats.org/officeDocument/2006/relationships/image" Target="../media/image11.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62.wmf"/><Relationship Id="rId4"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26" Type="http://schemas.openxmlformats.org/officeDocument/2006/relationships/image" Target="../media/image34.png"/><Relationship Id="rId3" Type="http://schemas.openxmlformats.org/officeDocument/2006/relationships/image" Target="../media/image11.png"/><Relationship Id="rId21"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5" Type="http://schemas.openxmlformats.org/officeDocument/2006/relationships/image" Target="../media/image33.png"/><Relationship Id="rId2" Type="http://schemas.openxmlformats.org/officeDocument/2006/relationships/notesSlide" Target="../notesSlides/notesSlide6.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8.xml"/><Relationship Id="rId6" Type="http://schemas.openxmlformats.org/officeDocument/2006/relationships/image" Target="../media/image14.png"/><Relationship Id="rId11" Type="http://schemas.openxmlformats.org/officeDocument/2006/relationships/image" Target="../media/image19.png"/><Relationship Id="rId24" Type="http://schemas.openxmlformats.org/officeDocument/2006/relationships/image" Target="../media/image32.png"/><Relationship Id="rId5" Type="http://schemas.openxmlformats.org/officeDocument/2006/relationships/image" Target="../media/image13.png"/><Relationship Id="rId15" Type="http://schemas.openxmlformats.org/officeDocument/2006/relationships/image" Target="../media/image23.png"/><Relationship Id="rId23" Type="http://schemas.openxmlformats.org/officeDocument/2006/relationships/image" Target="../media/image31.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30.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36.png"/><Relationship Id="rId5" Type="http://schemas.openxmlformats.org/officeDocument/2006/relationships/image" Target="../media/image12.png"/><Relationship Id="rId4" Type="http://schemas.openxmlformats.org/officeDocument/2006/relationships/image" Target="../media/image31.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3.png"/><Relationship Id="rId7" Type="http://schemas.openxmlformats.org/officeDocument/2006/relationships/image" Target="../media/image12.png"/><Relationship Id="rId12"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31.png"/><Relationship Id="rId11" Type="http://schemas.openxmlformats.org/officeDocument/2006/relationships/image" Target="../media/image18.png"/><Relationship Id="rId5" Type="http://schemas.openxmlformats.org/officeDocument/2006/relationships/image" Target="../media/image11.png"/><Relationship Id="rId10" Type="http://schemas.openxmlformats.org/officeDocument/2006/relationships/image" Target="../media/image35.png"/><Relationship Id="rId4" Type="http://schemas.openxmlformats.org/officeDocument/2006/relationships/image" Target="../media/image38.png"/><Relationship Id="rId9"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占位符 29"/>
          <p:cNvSpPr>
            <a:spLocks noGrp="1"/>
          </p:cNvSpPr>
          <p:nvPr>
            <p:ph type="body" sz="quarter" idx="17"/>
          </p:nvPr>
        </p:nvSpPr>
        <p:spPr/>
        <p:txBody>
          <a:bodyPr/>
          <a:lstStyle/>
          <a:p>
            <a:endParaRPr lang="zh-CN" altLang="en-US"/>
          </a:p>
        </p:txBody>
      </p:sp>
      <p:sp>
        <p:nvSpPr>
          <p:cNvPr id="31" name="文本占位符 30"/>
          <p:cNvSpPr>
            <a:spLocks noGrp="1"/>
          </p:cNvSpPr>
          <p:nvPr>
            <p:ph type="body" sz="quarter" idx="18"/>
          </p:nvPr>
        </p:nvSpPr>
        <p:spPr/>
        <p:txBody>
          <a:bodyPr/>
          <a:lstStyle/>
          <a:p>
            <a:endParaRPr lang="zh-CN" altLang="en-US"/>
          </a:p>
        </p:txBody>
      </p:sp>
      <p:sp>
        <p:nvSpPr>
          <p:cNvPr id="32" name="文本占位符 31"/>
          <p:cNvSpPr>
            <a:spLocks noGrp="1"/>
          </p:cNvSpPr>
          <p:nvPr>
            <p:ph type="body" sz="quarter" idx="19"/>
          </p:nvPr>
        </p:nvSpPr>
        <p:spPr/>
        <p:txBody>
          <a:bodyPr/>
          <a:lstStyle/>
          <a:p>
            <a:endParaRPr lang="zh-CN" altLang="en-US"/>
          </a:p>
        </p:txBody>
      </p:sp>
      <p:sp>
        <p:nvSpPr>
          <p:cNvPr id="33" name="文本占位符 32"/>
          <p:cNvSpPr>
            <a:spLocks noGrp="1"/>
          </p:cNvSpPr>
          <p:nvPr>
            <p:ph type="body" sz="quarter" idx="20"/>
          </p:nvPr>
        </p:nvSpPr>
        <p:spPr/>
        <p:txBody>
          <a:bodyPr/>
          <a:lstStyle/>
          <a:p>
            <a:endParaRPr lang="zh-CN" altLang="en-US"/>
          </a:p>
        </p:txBody>
      </p:sp>
      <p:sp>
        <p:nvSpPr>
          <p:cNvPr id="26" name="文本占位符 25"/>
          <p:cNvSpPr>
            <a:spLocks noGrp="1"/>
          </p:cNvSpPr>
          <p:nvPr>
            <p:ph type="body" sz="quarter" idx="13"/>
          </p:nvPr>
        </p:nvSpPr>
        <p:spPr/>
        <p:txBody>
          <a:bodyPr/>
          <a:lstStyle/>
          <a:p>
            <a:r>
              <a:rPr lang="en-US" altLang="zh-CN" smtClean="0"/>
              <a:t>Zhang Linrui /zwx570554</a:t>
            </a:r>
            <a:endParaRPr lang="zh-CN" altLang="en-US"/>
          </a:p>
        </p:txBody>
      </p:sp>
      <p:sp>
        <p:nvSpPr>
          <p:cNvPr id="27" name="文本占位符 26"/>
          <p:cNvSpPr>
            <a:spLocks noGrp="1"/>
          </p:cNvSpPr>
          <p:nvPr>
            <p:ph type="body" sz="quarter" idx="14"/>
          </p:nvPr>
        </p:nvSpPr>
        <p:spPr/>
        <p:txBody>
          <a:bodyPr/>
          <a:lstStyle/>
          <a:p>
            <a:endParaRPr lang="zh-CN" altLang="en-US"/>
          </a:p>
        </p:txBody>
      </p:sp>
      <p:sp>
        <p:nvSpPr>
          <p:cNvPr id="28" name="文本占位符 27"/>
          <p:cNvSpPr>
            <a:spLocks noGrp="1"/>
          </p:cNvSpPr>
          <p:nvPr>
            <p:ph type="body" sz="quarter" idx="15"/>
          </p:nvPr>
        </p:nvSpPr>
        <p:spPr/>
        <p:txBody>
          <a:bodyPr/>
          <a:lstStyle/>
          <a:p>
            <a:endParaRPr lang="zh-CN" altLang="en-US"/>
          </a:p>
        </p:txBody>
      </p:sp>
      <p:sp>
        <p:nvSpPr>
          <p:cNvPr id="29" name="文本占位符 28"/>
          <p:cNvSpPr>
            <a:spLocks noGrp="1"/>
          </p:cNvSpPr>
          <p:nvPr>
            <p:ph type="body" sz="quarter" idx="16"/>
          </p:nvPr>
        </p:nvSpPr>
        <p:spPr/>
        <p:txBody>
          <a:bodyPr/>
          <a:lstStyle/>
          <a:p>
            <a:endParaRPr lang="zh-CN" altLang="en-US"/>
          </a:p>
        </p:txBody>
      </p:sp>
      <p:sp>
        <p:nvSpPr>
          <p:cNvPr id="34" name="文本占位符 33"/>
          <p:cNvSpPr>
            <a:spLocks noGrp="1"/>
          </p:cNvSpPr>
          <p:nvPr>
            <p:ph type="body" sz="quarter" idx="21"/>
          </p:nvPr>
        </p:nvSpPr>
        <p:spPr/>
        <p:txBody>
          <a:bodyPr/>
          <a:lstStyle/>
          <a:p>
            <a:endParaRPr lang="zh-CN" altLang="en-US"/>
          </a:p>
        </p:txBody>
      </p:sp>
      <p:sp>
        <p:nvSpPr>
          <p:cNvPr id="35" name="文本占位符 34"/>
          <p:cNvSpPr>
            <a:spLocks noGrp="1"/>
          </p:cNvSpPr>
          <p:nvPr>
            <p:ph type="body" sz="quarter" idx="22"/>
          </p:nvPr>
        </p:nvSpPr>
        <p:spPr/>
        <p:txBody>
          <a:bodyPr/>
          <a:lstStyle/>
          <a:p>
            <a:endParaRPr lang="zh-CN" altLang="en-US"/>
          </a:p>
        </p:txBody>
      </p:sp>
      <p:sp>
        <p:nvSpPr>
          <p:cNvPr id="36" name="文本占位符 35"/>
          <p:cNvSpPr>
            <a:spLocks noGrp="1"/>
          </p:cNvSpPr>
          <p:nvPr>
            <p:ph type="body" sz="quarter" idx="23"/>
          </p:nvPr>
        </p:nvSpPr>
        <p:spPr/>
        <p:txBody>
          <a:bodyPr/>
          <a:lstStyle/>
          <a:p>
            <a:endParaRPr lang="zh-CN" altLang="en-US"/>
          </a:p>
        </p:txBody>
      </p:sp>
      <p:sp>
        <p:nvSpPr>
          <p:cNvPr id="37" name="文本占位符 36"/>
          <p:cNvSpPr>
            <a:spLocks noGrp="1"/>
          </p:cNvSpPr>
          <p:nvPr>
            <p:ph type="body" sz="quarter" idx="24"/>
          </p:nvPr>
        </p:nvSpPr>
        <p:spPr/>
        <p:txBody>
          <a:bodyPr/>
          <a:lstStyle/>
          <a:p>
            <a:endParaRPr lang="zh-CN" altLang="en-US"/>
          </a:p>
        </p:txBody>
      </p:sp>
      <p:sp>
        <p:nvSpPr>
          <p:cNvPr id="38" name="文本占位符 37"/>
          <p:cNvSpPr>
            <a:spLocks noGrp="1"/>
          </p:cNvSpPr>
          <p:nvPr>
            <p:ph type="body" sz="quarter" idx="25"/>
          </p:nvPr>
        </p:nvSpPr>
        <p:spPr/>
        <p:txBody>
          <a:bodyPr/>
          <a:lstStyle/>
          <a:p>
            <a:endParaRPr lang="zh-CN" altLang="en-US"/>
          </a:p>
        </p:txBody>
      </p:sp>
      <p:sp>
        <p:nvSpPr>
          <p:cNvPr id="39" name="文本占位符 38"/>
          <p:cNvSpPr>
            <a:spLocks noGrp="1"/>
          </p:cNvSpPr>
          <p:nvPr>
            <p:ph type="body" sz="quarter" idx="26"/>
          </p:nvPr>
        </p:nvSpPr>
        <p:spPr/>
        <p:txBody>
          <a:bodyPr/>
          <a:lstStyle/>
          <a:p>
            <a:endParaRPr lang="zh-CN" altLang="en-US"/>
          </a:p>
        </p:txBody>
      </p:sp>
      <p:sp>
        <p:nvSpPr>
          <p:cNvPr id="40" name="文本占位符 39"/>
          <p:cNvSpPr>
            <a:spLocks noGrp="1"/>
          </p:cNvSpPr>
          <p:nvPr>
            <p:ph type="body" sz="quarter" idx="27"/>
          </p:nvPr>
        </p:nvSpPr>
        <p:spPr/>
        <p:txBody>
          <a:bodyPr/>
          <a:lstStyle/>
          <a:p>
            <a:endParaRPr lang="zh-CN" altLang="en-US"/>
          </a:p>
        </p:txBody>
      </p:sp>
      <p:sp>
        <p:nvSpPr>
          <p:cNvPr id="41" name="文本占位符 40"/>
          <p:cNvSpPr>
            <a:spLocks noGrp="1"/>
          </p:cNvSpPr>
          <p:nvPr>
            <p:ph type="body" sz="quarter" idx="28"/>
          </p:nvPr>
        </p:nvSpPr>
        <p:spPr/>
        <p:txBody>
          <a:bodyPr/>
          <a:lstStyle/>
          <a:p>
            <a:endParaRPr lang="zh-CN" altLang="en-US"/>
          </a:p>
        </p:txBody>
      </p:sp>
      <p:sp>
        <p:nvSpPr>
          <p:cNvPr id="42" name="文本占位符 41"/>
          <p:cNvSpPr>
            <a:spLocks noGrp="1"/>
          </p:cNvSpPr>
          <p:nvPr>
            <p:ph type="body" sz="quarter" idx="29"/>
          </p:nvPr>
        </p:nvSpPr>
        <p:spPr/>
        <p:txBody>
          <a:bodyPr/>
          <a:lstStyle/>
          <a:p>
            <a:endParaRPr lang="zh-CN" altLang="en-US"/>
          </a:p>
        </p:txBody>
      </p:sp>
      <p:sp>
        <p:nvSpPr>
          <p:cNvPr id="43" name="文本占位符 42"/>
          <p:cNvSpPr>
            <a:spLocks noGrp="1"/>
          </p:cNvSpPr>
          <p:nvPr>
            <p:ph type="body" sz="quarter" idx="30"/>
          </p:nvPr>
        </p:nvSpPr>
        <p:spPr/>
        <p:txBody>
          <a:bodyPr/>
          <a:lstStyle/>
          <a:p>
            <a:endParaRPr lang="zh-CN" altLang="en-US"/>
          </a:p>
        </p:txBody>
      </p:sp>
      <p:sp>
        <p:nvSpPr>
          <p:cNvPr id="44" name="文本占位符 43"/>
          <p:cNvSpPr>
            <a:spLocks noGrp="1"/>
          </p:cNvSpPr>
          <p:nvPr>
            <p:ph type="body" sz="quarter" idx="31"/>
          </p:nvPr>
        </p:nvSpPr>
        <p:spPr/>
        <p:txBody>
          <a:bodyPr/>
          <a:lstStyle/>
          <a:p>
            <a:endParaRPr lang="zh-CN" altLang="en-US"/>
          </a:p>
        </p:txBody>
      </p:sp>
      <p:sp>
        <p:nvSpPr>
          <p:cNvPr id="45" name="文本占位符 44"/>
          <p:cNvSpPr>
            <a:spLocks noGrp="1"/>
          </p:cNvSpPr>
          <p:nvPr>
            <p:ph type="body" sz="quarter" idx="32"/>
          </p:nvPr>
        </p:nvSpPr>
        <p:spPr/>
        <p:txBody>
          <a:bodyPr/>
          <a:lstStyle/>
          <a:p>
            <a:endParaRPr lang="zh-CN" altLang="en-US"/>
          </a:p>
        </p:txBody>
      </p:sp>
      <p:sp>
        <p:nvSpPr>
          <p:cNvPr id="46" name="文本占位符 45"/>
          <p:cNvSpPr>
            <a:spLocks noGrp="1"/>
          </p:cNvSpPr>
          <p:nvPr>
            <p:ph type="body" sz="quarter" idx="33"/>
          </p:nvPr>
        </p:nvSpPr>
        <p:spPr/>
        <p:txBody>
          <a:bodyPr/>
          <a:lstStyle/>
          <a:p>
            <a:endParaRPr lang="zh-CN" altLang="en-US"/>
          </a:p>
        </p:txBody>
      </p:sp>
      <p:sp>
        <p:nvSpPr>
          <p:cNvPr id="47" name="文本占位符 46"/>
          <p:cNvSpPr>
            <a:spLocks noGrp="1"/>
          </p:cNvSpPr>
          <p:nvPr>
            <p:ph type="body" sz="quarter" idx="34"/>
          </p:nvPr>
        </p:nvSpPr>
        <p:spPr/>
        <p:txBody>
          <a:bodyPr/>
          <a:lstStyle/>
          <a:p>
            <a:endParaRPr lang="zh-CN" altLang="en-US"/>
          </a:p>
        </p:txBody>
      </p:sp>
      <p:sp>
        <p:nvSpPr>
          <p:cNvPr id="48" name="文本占位符 47"/>
          <p:cNvSpPr>
            <a:spLocks noGrp="1"/>
          </p:cNvSpPr>
          <p:nvPr>
            <p:ph type="body" sz="quarter" idx="35"/>
          </p:nvPr>
        </p:nvSpPr>
        <p:spPr/>
        <p:txBody>
          <a:bodyPr/>
          <a:lstStyle/>
          <a:p>
            <a:endParaRPr lang="zh-CN" altLang="en-US"/>
          </a:p>
        </p:txBody>
      </p:sp>
      <p:sp>
        <p:nvSpPr>
          <p:cNvPr id="49" name="文本占位符 48"/>
          <p:cNvSpPr>
            <a:spLocks noGrp="1"/>
          </p:cNvSpPr>
          <p:nvPr>
            <p:ph type="body" sz="quarter" idx="36"/>
          </p:nvPr>
        </p:nvSpPr>
        <p:spPr/>
        <p:txBody>
          <a:bodyPr/>
          <a:lstStyle/>
          <a:p>
            <a:endParaRPr lang="zh-CN" altLang="en-US"/>
          </a:p>
        </p:txBody>
      </p:sp>
      <p:sp>
        <p:nvSpPr>
          <p:cNvPr id="50" name="文本占位符 49"/>
          <p:cNvSpPr>
            <a:spLocks noGrp="1"/>
          </p:cNvSpPr>
          <p:nvPr>
            <p:ph type="body" sz="quarter" idx="37"/>
          </p:nvPr>
        </p:nvSpPr>
        <p:spPr/>
        <p:txBody>
          <a:bodyPr/>
          <a:lstStyle/>
          <a:p>
            <a:endParaRPr lang="zh-CN" altLang="en-US"/>
          </a:p>
        </p:txBody>
      </p:sp>
      <p:sp>
        <p:nvSpPr>
          <p:cNvPr id="51" name="文本占位符 50"/>
          <p:cNvSpPr>
            <a:spLocks noGrp="1"/>
          </p:cNvSpPr>
          <p:nvPr>
            <p:ph type="body" sz="quarter" idx="38"/>
          </p:nvPr>
        </p:nvSpPr>
        <p:spPr/>
        <p:txBody>
          <a:bodyPr/>
          <a:lstStyle/>
          <a:p>
            <a:endParaRPr lang="zh-CN" altLang="en-US"/>
          </a:p>
        </p:txBody>
      </p:sp>
      <p:sp>
        <p:nvSpPr>
          <p:cNvPr id="52" name="文本占位符 51"/>
          <p:cNvSpPr>
            <a:spLocks noGrp="1"/>
          </p:cNvSpPr>
          <p:nvPr>
            <p:ph type="body" sz="quarter" idx="39"/>
          </p:nvPr>
        </p:nvSpPr>
        <p:spPr/>
        <p:txBody>
          <a:bodyPr/>
          <a:lstStyle/>
          <a:p>
            <a:endParaRPr lang="zh-CN" altLang="en-US"/>
          </a:p>
        </p:txBody>
      </p:sp>
      <p:sp>
        <p:nvSpPr>
          <p:cNvPr id="53" name="文本占位符 52"/>
          <p:cNvSpPr>
            <a:spLocks noGrp="1"/>
          </p:cNvSpPr>
          <p:nvPr>
            <p:ph type="body" sz="quarter" idx="40"/>
          </p:nvPr>
        </p:nvSpPr>
        <p:spPr/>
        <p:txBody>
          <a:bodyPr/>
          <a:lstStyle/>
          <a:p>
            <a:endParaRPr lang="zh-CN" altLang="en-US"/>
          </a:p>
        </p:txBody>
      </p:sp>
    </p:spTree>
    <p:extLst>
      <p:ext uri="{BB962C8B-B14F-4D97-AF65-F5344CB8AC3E}">
        <p14:creationId xmlns:p14="http://schemas.microsoft.com/office/powerpoint/2010/main" val="809520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799" y="452604"/>
            <a:ext cx="10151113" cy="640800"/>
          </a:xfrm>
        </p:spPr>
        <p:txBody>
          <a:bodyPr/>
          <a:lstStyle/>
          <a:p>
            <a:r>
              <a:rPr lang="en-US" sz="3200" smtClean="0">
                <a:sym typeface="Huawei Sans" panose="020C0503030203020204" pitchFamily="34" charset="0"/>
              </a:rPr>
              <a:t>Typical Architecture of Large Campus Networks</a:t>
            </a:r>
            <a:endParaRPr lang="en-US" sz="3200">
              <a:sym typeface="Huawei Sans" panose="020C0503030203020204" pitchFamily="34" charset="0"/>
            </a:endParaRPr>
          </a:p>
        </p:txBody>
      </p:sp>
      <p:sp>
        <p:nvSpPr>
          <p:cNvPr id="209" name="文本占位符 112"/>
          <p:cNvSpPr>
            <a:spLocks noGrp="1"/>
          </p:cNvSpPr>
          <p:nvPr>
            <p:ph type="body" sz="quarter" idx="4294967295"/>
          </p:nvPr>
        </p:nvSpPr>
        <p:spPr>
          <a:xfrm>
            <a:off x="6517830" y="1468438"/>
            <a:ext cx="5316537" cy="4108450"/>
          </a:xfrm>
        </p:spPr>
        <p:txBody>
          <a:bodyPr/>
          <a:lstStyle/>
          <a:p>
            <a:r>
              <a:rPr lang="en-US" altLang="zh-CN" sz="1600" smtClean="0">
                <a:latin typeface="+mj-lt"/>
                <a:ea typeface="方正兰亭黑简体" panose="02000000000000000000" pitchFamily="2" charset="-122"/>
                <a:cs typeface="Arial" panose="020B0604020202020204" pitchFamily="34" charset="0"/>
                <a:sym typeface="Huawei Sans" panose="020C0503030203020204" pitchFamily="34" charset="0"/>
              </a:rPr>
              <a:t>A large campus network can cover multiple buildings and connect to multiple campuses in a city through WANs. Typically, a large campus network provides access services and allows traveling employees to access their company's internal network through technologies such as Virtual Private Network (VPN).</a:t>
            </a:r>
            <a:endParaRPr lang="en-US" sz="1600">
              <a:latin typeface="+mj-lt"/>
              <a:ea typeface="方正兰亭黑简体" panose="02000000000000000000" pitchFamily="2" charset="-122"/>
              <a:cs typeface="Arial" panose="020B0604020202020204" pitchFamily="34" charset="0"/>
              <a:sym typeface="Huawei Sans" panose="020C0503030203020204" pitchFamily="34" charset="0"/>
            </a:endParaRPr>
          </a:p>
          <a:p>
            <a:r>
              <a:rPr lang="en-US" sz="1600" smtClean="0">
                <a:latin typeface="+mj-lt"/>
                <a:ea typeface="方正兰亭黑简体" panose="02000000000000000000" pitchFamily="2" charset="-122"/>
                <a:cs typeface="Arial" panose="020B0604020202020204" pitchFamily="34" charset="0"/>
                <a:sym typeface="Huawei Sans" panose="020C0503030203020204" pitchFamily="34" charset="0"/>
              </a:rPr>
              <a:t>Characteristics of large </a:t>
            </a:r>
            <a:r>
              <a:rPr lang="en-US" sz="1600">
                <a:latin typeface="+mj-lt"/>
                <a:ea typeface="方正兰亭黑简体" panose="02000000000000000000" pitchFamily="2" charset="-122"/>
                <a:cs typeface="Arial" panose="020B0604020202020204" pitchFamily="34" charset="0"/>
                <a:sym typeface="Huawei Sans" panose="020C0503030203020204" pitchFamily="34" charset="0"/>
              </a:rPr>
              <a:t>campus networks:</a:t>
            </a:r>
          </a:p>
          <a:p>
            <a:pPr lvl="1"/>
            <a:r>
              <a:rPr lang="en-US" sz="1400" smtClean="0">
                <a:latin typeface="+mj-lt"/>
                <a:ea typeface="方正兰亭黑简体" panose="02000000000000000000" pitchFamily="2" charset="-122"/>
                <a:cs typeface="Arial" panose="020B0604020202020204" pitchFamily="34" charset="0"/>
                <a:sym typeface="Huawei Sans" panose="020C0503030203020204" pitchFamily="34" charset="0"/>
              </a:rPr>
              <a:t>Wide coverage</a:t>
            </a:r>
            <a:endParaRPr lang="en-US" sz="1400">
              <a:latin typeface="+mj-lt"/>
              <a:ea typeface="方正兰亭黑简体" panose="02000000000000000000" pitchFamily="2" charset="-122"/>
              <a:cs typeface="Arial" panose="020B0604020202020204" pitchFamily="34" charset="0"/>
              <a:sym typeface="Huawei Sans" panose="020C0503030203020204" pitchFamily="34" charset="0"/>
            </a:endParaRPr>
          </a:p>
          <a:p>
            <a:pPr lvl="1"/>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Large </a:t>
            </a:r>
            <a:r>
              <a:rPr lang="en-US" sz="1400" smtClean="0">
                <a:latin typeface="+mj-lt"/>
                <a:ea typeface="方正兰亭黑简体" panose="02000000000000000000" pitchFamily="2" charset="-122"/>
                <a:cs typeface="Arial" panose="020B0604020202020204" pitchFamily="34" charset="0"/>
                <a:sym typeface="Huawei Sans" panose="020C0503030203020204" pitchFamily="34" charset="0"/>
              </a:rPr>
              <a:t>number </a:t>
            </a:r>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of users</a:t>
            </a:r>
          </a:p>
          <a:p>
            <a:pPr lvl="1"/>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Complex network requirements</a:t>
            </a:r>
          </a:p>
          <a:p>
            <a:pPr lvl="1"/>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Comprehensive function modules</a:t>
            </a:r>
          </a:p>
          <a:p>
            <a:pPr lvl="1"/>
            <a:r>
              <a:rPr lang="en-US" sz="1400" smtClean="0">
                <a:latin typeface="+mj-lt"/>
                <a:ea typeface="方正兰亭黑简体" panose="02000000000000000000" pitchFamily="2" charset="-122"/>
                <a:cs typeface="Arial" panose="020B0604020202020204" pitchFamily="34" charset="0"/>
                <a:sym typeface="Huawei Sans" panose="020C0503030203020204" pitchFamily="34" charset="0"/>
              </a:rPr>
              <a:t>Complex network architecture</a:t>
            </a:r>
            <a:endParaRPr lang="en-US" sz="1400">
              <a:latin typeface="+mj-lt"/>
              <a:ea typeface="方正兰亭黑简体" panose="02000000000000000000" pitchFamily="2" charset="-122"/>
              <a:cs typeface="Arial" panose="020B0604020202020204" pitchFamily="34" charset="0"/>
              <a:sym typeface="Huawei Sans" panose="020C0503030203020204" pitchFamily="34" charset="0"/>
            </a:endParaRPr>
          </a:p>
        </p:txBody>
      </p:sp>
      <p:sp>
        <p:nvSpPr>
          <p:cNvPr id="217" name="圆角矩形 216"/>
          <p:cNvSpPr/>
          <p:nvPr/>
        </p:nvSpPr>
        <p:spPr>
          <a:xfrm>
            <a:off x="6246020" y="1698919"/>
            <a:ext cx="5130223" cy="337373"/>
          </a:xfrm>
          <a:prstGeom prst="roundRect">
            <a:avLst>
              <a:gd name="adj" fmla="val 874"/>
            </a:avLst>
          </a:prstGeom>
          <a:noFill/>
          <a:ln w="9525">
            <a:noFill/>
            <a:miter lim="800000"/>
            <a:headEnd/>
            <a:tailEnd/>
          </a:ln>
        </p:spPr>
        <p:txBody>
          <a:bodyPr vert="horz" wrap="square" lIns="80110" tIns="40055" rIns="80110" bIns="40055" numCol="1" anchor="t" anchorCtr="0" compatLnSpc="1">
            <a:prstTxWarp prst="textNoShape">
              <a:avLst/>
            </a:prstTxWarp>
            <a:spAutoFit/>
          </a:bodyPr>
          <a:lstStyle/>
          <a:p>
            <a:pPr marL="228503" indent="-228503" algn="just">
              <a:lnSpc>
                <a:spcPts val="1999"/>
              </a:lnSpc>
              <a:spcBef>
                <a:spcPts val="792"/>
              </a:spcBef>
              <a:spcAft>
                <a:spcPts val="800"/>
              </a:spcAft>
              <a:buFont typeface="Arial" panose="020B0604020202020204" pitchFamily="34" charset="0"/>
              <a:buChar char="•"/>
            </a:pPr>
            <a:endParaRPr lang="en-US" altLang="zh-CN" sz="1200" dirty="0">
              <a:latin typeface="+mj-lt"/>
              <a:ea typeface="方正兰亭黑简体" panose="02000000000000000000" pitchFamily="2" charset="-122"/>
              <a:cs typeface="Arial" panose="020B0604020202020204" pitchFamily="34" charset="0"/>
              <a:sym typeface="Huawei Sans" panose="020C0503030203020204" pitchFamily="34" charset="0"/>
            </a:endParaRPr>
          </a:p>
        </p:txBody>
      </p:sp>
      <p:graphicFrame>
        <p:nvGraphicFramePr>
          <p:cNvPr id="101" name="表格 100"/>
          <p:cNvGraphicFramePr>
            <a:graphicFrameLocks noGrp="1"/>
          </p:cNvGraphicFramePr>
          <p:nvPr>
            <p:extLst>
              <p:ext uri="{D42A27DB-BD31-4B8C-83A1-F6EECF244321}">
                <p14:modId xmlns:p14="http://schemas.microsoft.com/office/powerpoint/2010/main" val="591113327"/>
              </p:ext>
            </p:extLst>
          </p:nvPr>
        </p:nvGraphicFramePr>
        <p:xfrm>
          <a:off x="9265197" y="4353762"/>
          <a:ext cx="2423209" cy="822960"/>
        </p:xfrm>
        <a:graphic>
          <a:graphicData uri="http://schemas.openxmlformats.org/drawingml/2006/table">
            <a:tbl>
              <a:tblPr firstRow="1" bandRow="1">
                <a:tableStyleId>{2D5ABB26-0587-4C30-8999-92F81FD0307C}</a:tableStyleId>
              </a:tblPr>
              <a:tblGrid>
                <a:gridCol w="1587645">
                  <a:extLst>
                    <a:ext uri="{9D8B030D-6E8A-4147-A177-3AD203B41FA5}">
                      <a16:colId xmlns="" xmlns:a16="http://schemas.microsoft.com/office/drawing/2014/main" val="20000"/>
                    </a:ext>
                  </a:extLst>
                </a:gridCol>
                <a:gridCol w="835564">
                  <a:extLst>
                    <a:ext uri="{9D8B030D-6E8A-4147-A177-3AD203B41FA5}">
                      <a16:colId xmlns="" xmlns:a16="http://schemas.microsoft.com/office/drawing/2014/main" val="20001"/>
                    </a:ext>
                  </a:extLst>
                </a:gridCol>
              </a:tblGrid>
              <a:tr h="270030">
                <a:tc>
                  <a:txBody>
                    <a:bodyPr/>
                    <a:lstStyle/>
                    <a:p>
                      <a:pPr algn="l"/>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Number </a:t>
                      </a:r>
                      <a:r>
                        <a:rPr lang="en-US" sz="1400" smtClean="0">
                          <a:latin typeface="+mj-lt"/>
                          <a:ea typeface="方正兰亭黑简体" panose="02000000000000000000" pitchFamily="2" charset="-122"/>
                          <a:cs typeface="Arial" panose="020B0604020202020204" pitchFamily="34" charset="0"/>
                          <a:sym typeface="Huawei Sans" panose="020C0503030203020204" pitchFamily="34" charset="0"/>
                        </a:rPr>
                        <a:t>of</a:t>
                      </a:r>
                      <a:r>
                        <a:rPr lang="en-US" sz="1400" baseline="0" smtClean="0">
                          <a:latin typeface="+mj-lt"/>
                          <a:ea typeface="方正兰亭黑简体" panose="02000000000000000000" pitchFamily="2" charset="-122"/>
                          <a:cs typeface="Arial" panose="020B0604020202020204" pitchFamily="34" charset="0"/>
                          <a:sym typeface="Huawei Sans" panose="020C0503030203020204" pitchFamily="34" charset="0"/>
                        </a:rPr>
                        <a:t> terminals</a:t>
                      </a:r>
                      <a:endParaRPr lang="en-US" sz="1400">
                        <a:latin typeface="+mj-lt"/>
                        <a:ea typeface="方正兰亭黑简体" panose="02000000000000000000" pitchFamily="2" charset="-122"/>
                        <a:cs typeface="Arial" panose="020B0604020202020204" pitchFamily="34" charset="0"/>
                        <a:sym typeface="Huawei Sans" panose="020C0503030203020204" pitchFamily="34"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400" smtClean="0">
                          <a:latin typeface="+mj-lt"/>
                          <a:ea typeface="方正兰亭黑简体" panose="02000000000000000000" pitchFamily="2" charset="-122"/>
                          <a:cs typeface="Arial" panose="020B0604020202020204" pitchFamily="34" charset="0"/>
                          <a:sym typeface="Huawei Sans" panose="020C0503030203020204" pitchFamily="34" charset="0"/>
                        </a:rPr>
                        <a:t>&gt; 2000</a:t>
                      </a:r>
                      <a:endParaRPr lang="en-US" sz="1400">
                        <a:latin typeface="+mj-lt"/>
                        <a:ea typeface="方正兰亭黑简体" panose="02000000000000000000" pitchFamily="2" charset="-122"/>
                        <a:cs typeface="Arial" panose="020B0604020202020204" pitchFamily="34" charset="0"/>
                        <a:sym typeface="Huawei Sans" panose="020C0503030203020204" pitchFamily="34"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0"/>
                  </a:ext>
                </a:extLst>
              </a:tr>
              <a:tr h="270030">
                <a:tc>
                  <a:txBody>
                    <a:bodyPr/>
                    <a:lstStyle/>
                    <a:p>
                      <a:pPr algn="l"/>
                      <a:r>
                        <a:rPr lang="en-US" sz="1400" b="0" smtClean="0">
                          <a:solidFill>
                            <a:schemeClr val="tx1"/>
                          </a:solidFill>
                          <a:latin typeface="+mj-lt"/>
                          <a:ea typeface="方正兰亭黑简体" panose="02000000000000000000" pitchFamily="2" charset="-122"/>
                          <a:cs typeface="Arial" panose="020B0604020202020204" pitchFamily="34" charset="0"/>
                          <a:sym typeface="Huawei Sans" panose="020C0503030203020204" pitchFamily="34" charset="0"/>
                        </a:rPr>
                        <a:t>Number</a:t>
                      </a:r>
                      <a:r>
                        <a:rPr lang="en-US" sz="1400" b="0" baseline="0" smtClean="0">
                          <a:solidFill>
                            <a:schemeClr val="tx1"/>
                          </a:solidFill>
                          <a:latin typeface="+mj-lt"/>
                          <a:ea typeface="方正兰亭黑简体" panose="02000000000000000000" pitchFamily="2" charset="-122"/>
                          <a:cs typeface="Arial" panose="020B0604020202020204" pitchFamily="34" charset="0"/>
                          <a:sym typeface="Huawei Sans" panose="020C0503030203020204" pitchFamily="34" charset="0"/>
                        </a:rPr>
                        <a:t> of NEs</a:t>
                      </a:r>
                      <a:endParaRPr lang="en-US" sz="1400" b="0">
                        <a:solidFill>
                          <a:schemeClr val="tx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400" b="0" smtClean="0">
                          <a:solidFill>
                            <a:schemeClr val="tx1"/>
                          </a:solidFill>
                          <a:latin typeface="+mj-lt"/>
                          <a:ea typeface="方正兰亭黑简体" panose="02000000000000000000" pitchFamily="2" charset="-122"/>
                          <a:cs typeface="Arial" panose="020B0604020202020204" pitchFamily="34" charset="0"/>
                          <a:sym typeface="Huawei Sans" panose="020C0503030203020204" pitchFamily="34" charset="0"/>
                        </a:rPr>
                        <a:t>&gt; 100</a:t>
                      </a:r>
                      <a:endParaRPr lang="en-US" sz="1400" b="0">
                        <a:solidFill>
                          <a:schemeClr val="tx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123" name="圆角矩形 122"/>
          <p:cNvSpPr/>
          <p:nvPr/>
        </p:nvSpPr>
        <p:spPr>
          <a:xfrm>
            <a:off x="4367645" y="2779355"/>
            <a:ext cx="1881675" cy="1872629"/>
          </a:xfrm>
          <a:prstGeom prst="roundRect">
            <a:avLst>
              <a:gd name="adj" fmla="val 7511"/>
            </a:avLst>
          </a:prstGeom>
          <a:solidFill>
            <a:schemeClr val="tx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方正兰亭黑简体" panose="02000000000000000000" pitchFamily="2" charset="-122"/>
              <a:cs typeface="Arial" panose="020B0604020202020204" pitchFamily="34" charset="0"/>
              <a:sym typeface="Huawei Sans" panose="020C0503030203020204" pitchFamily="34" charset="0"/>
            </a:endParaRPr>
          </a:p>
        </p:txBody>
      </p:sp>
      <p:sp>
        <p:nvSpPr>
          <p:cNvPr id="6" name="圆角矩形 5"/>
          <p:cNvSpPr/>
          <p:nvPr/>
        </p:nvSpPr>
        <p:spPr>
          <a:xfrm>
            <a:off x="495300" y="2779355"/>
            <a:ext cx="3814445" cy="2634744"/>
          </a:xfrm>
          <a:prstGeom prst="roundRect">
            <a:avLst>
              <a:gd name="adj" fmla="val 3652"/>
            </a:avLst>
          </a:prstGeom>
          <a:solidFill>
            <a:schemeClr val="tx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117" name="直接连接符 116"/>
          <p:cNvCxnSpPr/>
          <p:nvPr/>
        </p:nvCxnSpPr>
        <p:spPr>
          <a:xfrm rot="5400000">
            <a:off x="5087317" y="3491042"/>
            <a:ext cx="0" cy="6658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20" name="图片 105" descr="AP.png"/>
          <p:cNvPicPr>
            <a:picLocks noChangeAspect="1"/>
          </p:cNvPicPr>
          <p:nvPr/>
        </p:nvPicPr>
        <p:blipFill>
          <a:blip r:embed="rId3" cstate="print"/>
          <a:stretch>
            <a:fillRect/>
          </a:stretch>
        </p:blipFill>
        <p:spPr>
          <a:xfrm>
            <a:off x="4711413" y="3703759"/>
            <a:ext cx="318792" cy="279391"/>
          </a:xfrm>
          <a:prstGeom prst="rect">
            <a:avLst/>
          </a:prstGeom>
        </p:spPr>
      </p:pic>
      <p:cxnSp>
        <p:nvCxnSpPr>
          <p:cNvPr id="19" name="直接连接符 18"/>
          <p:cNvCxnSpPr>
            <a:endCxn id="311" idx="0"/>
          </p:cNvCxnSpPr>
          <p:nvPr/>
        </p:nvCxnSpPr>
        <p:spPr>
          <a:xfrm>
            <a:off x="5360453" y="3879981"/>
            <a:ext cx="585490" cy="2639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rot="5400000">
            <a:off x="3399102" y="4785032"/>
            <a:ext cx="0" cy="6658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16" name="图片 105" descr="AP.png"/>
          <p:cNvPicPr>
            <a:picLocks noChangeAspect="1"/>
          </p:cNvPicPr>
          <p:nvPr/>
        </p:nvPicPr>
        <p:blipFill>
          <a:blip r:embed="rId3" cstate="print"/>
          <a:stretch>
            <a:fillRect/>
          </a:stretch>
        </p:blipFill>
        <p:spPr>
          <a:xfrm>
            <a:off x="3443668" y="4997749"/>
            <a:ext cx="318792" cy="279391"/>
          </a:xfrm>
          <a:prstGeom prst="rect">
            <a:avLst/>
          </a:prstGeom>
        </p:spPr>
      </p:pic>
      <p:cxnSp>
        <p:nvCxnSpPr>
          <p:cNvPr id="106" name="直接连接符 105"/>
          <p:cNvCxnSpPr/>
          <p:nvPr/>
        </p:nvCxnSpPr>
        <p:spPr>
          <a:xfrm>
            <a:off x="2115674" y="1864762"/>
            <a:ext cx="897040" cy="6537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13" name="图片 1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7502" y="1393835"/>
            <a:ext cx="518347" cy="425044"/>
          </a:xfrm>
          <a:prstGeom prst="rect">
            <a:avLst/>
          </a:prstGeom>
        </p:spPr>
      </p:pic>
      <p:pic>
        <p:nvPicPr>
          <p:cNvPr id="114" name="图片 1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04964" y="1393835"/>
            <a:ext cx="518347" cy="425044"/>
          </a:xfrm>
          <a:prstGeom prst="rect">
            <a:avLst/>
          </a:prstGeom>
        </p:spPr>
      </p:pic>
      <p:sp>
        <p:nvSpPr>
          <p:cNvPr id="115" name="TextBox 135"/>
          <p:cNvSpPr txBox="1"/>
          <p:nvPr/>
        </p:nvSpPr>
        <p:spPr>
          <a:xfrm>
            <a:off x="4896169" y="1834597"/>
            <a:ext cx="1194855" cy="461665"/>
          </a:xfrm>
          <a:prstGeom prst="rect">
            <a:avLst/>
          </a:prstGeom>
          <a:noFill/>
        </p:spPr>
        <p:txBody>
          <a:bodyPr wrap="square" rtlCol="0">
            <a:spAutoFit/>
          </a:bodyPr>
          <a:lstStyle>
            <a:defPPr>
              <a:defRPr lang="en-US"/>
            </a:defPPr>
            <a:lvl1pPr algn="ctr">
              <a:defRPr sz="1200" b="1"/>
            </a:lvl1pPr>
          </a:lstStyle>
          <a:p>
            <a:r>
              <a:rPr lang="en-US" b="0" smtClean="0">
                <a:latin typeface="+mj-lt"/>
                <a:ea typeface="方正兰亭黑简体" panose="02000000000000000000" pitchFamily="2" charset="-122"/>
                <a:cs typeface="Arial" panose="020B0604020202020204" pitchFamily="34" charset="0"/>
                <a:sym typeface="Huawei Sans" panose="020C0503030203020204" pitchFamily="34" charset="0"/>
              </a:rPr>
              <a:t>Traveling employees</a:t>
            </a:r>
            <a:endParaRPr lang="en-US" b="0">
              <a:latin typeface="+mj-lt"/>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118" name="直接连接符 117"/>
          <p:cNvCxnSpPr>
            <a:stCxn id="113" idx="2"/>
          </p:cNvCxnSpPr>
          <p:nvPr/>
        </p:nvCxnSpPr>
        <p:spPr>
          <a:xfrm flipH="1">
            <a:off x="3565058" y="1818879"/>
            <a:ext cx="761618" cy="10368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114" idx="2"/>
          </p:cNvCxnSpPr>
          <p:nvPr/>
        </p:nvCxnSpPr>
        <p:spPr>
          <a:xfrm flipH="1">
            <a:off x="3577695" y="1818879"/>
            <a:ext cx="1486443" cy="10368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endCxn id="173" idx="0"/>
          </p:cNvCxnSpPr>
          <p:nvPr/>
        </p:nvCxnSpPr>
        <p:spPr>
          <a:xfrm flipH="1">
            <a:off x="2490498" y="2705524"/>
            <a:ext cx="681941" cy="5090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TextBox 135"/>
          <p:cNvSpPr txBox="1"/>
          <p:nvPr/>
        </p:nvSpPr>
        <p:spPr>
          <a:xfrm>
            <a:off x="619793" y="2835719"/>
            <a:ext cx="1181727" cy="276999"/>
          </a:xfrm>
          <a:prstGeom prst="rect">
            <a:avLst/>
          </a:prstGeom>
          <a:noFill/>
        </p:spPr>
        <p:txBody>
          <a:bodyPr wrap="square" rtlCol="0">
            <a:spAutoFit/>
          </a:bodyPr>
          <a:lstStyle>
            <a:defPPr>
              <a:defRPr lang="en-US"/>
            </a:defPPr>
            <a:lvl1pPr algn="ctr">
              <a:defRPr sz="1200" b="1"/>
            </a:lvl1pPr>
          </a:lstStyle>
          <a:p>
            <a:r>
              <a:rPr lang="en-US" b="0">
                <a:latin typeface="+mj-lt"/>
                <a:ea typeface="方正兰亭黑简体" panose="02000000000000000000" pitchFamily="2" charset="-122"/>
                <a:cs typeface="Arial" panose="020B0604020202020204" pitchFamily="34" charset="0"/>
                <a:sym typeface="Huawei Sans" panose="020C0503030203020204" pitchFamily="34" charset="0"/>
              </a:rPr>
              <a:t>HQ campus</a:t>
            </a:r>
          </a:p>
        </p:txBody>
      </p:sp>
      <p:sp>
        <p:nvSpPr>
          <p:cNvPr id="126" name="TextBox 135"/>
          <p:cNvSpPr txBox="1"/>
          <p:nvPr/>
        </p:nvSpPr>
        <p:spPr>
          <a:xfrm>
            <a:off x="4938336" y="2785471"/>
            <a:ext cx="1307684" cy="276999"/>
          </a:xfrm>
          <a:prstGeom prst="rect">
            <a:avLst/>
          </a:prstGeom>
          <a:noFill/>
        </p:spPr>
        <p:txBody>
          <a:bodyPr wrap="square" rtlCol="0">
            <a:spAutoFit/>
          </a:bodyPr>
          <a:lstStyle>
            <a:defPPr>
              <a:defRPr lang="en-US"/>
            </a:defPPr>
            <a:lvl1pPr algn="ctr">
              <a:defRPr sz="1400" b="1">
                <a:latin typeface="+mn-ea"/>
              </a:defRPr>
            </a:lvl1pPr>
          </a:lstStyle>
          <a:p>
            <a:r>
              <a:rPr lang="en-US" sz="1200" b="0">
                <a:latin typeface="+mj-lt"/>
                <a:ea typeface="方正兰亭黑简体" panose="02000000000000000000" pitchFamily="2" charset="-122"/>
                <a:cs typeface="Arial" panose="020B0604020202020204" pitchFamily="34" charset="0"/>
                <a:sym typeface="Huawei Sans" panose="020C0503030203020204" pitchFamily="34" charset="0"/>
              </a:rPr>
              <a:t>Branch campus</a:t>
            </a:r>
          </a:p>
        </p:txBody>
      </p:sp>
      <p:cxnSp>
        <p:nvCxnSpPr>
          <p:cNvPr id="127" name="直接连接符 126"/>
          <p:cNvCxnSpPr/>
          <p:nvPr/>
        </p:nvCxnSpPr>
        <p:spPr>
          <a:xfrm flipH="1">
            <a:off x="1824450" y="2705524"/>
            <a:ext cx="1056927" cy="6373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843031" y="3429248"/>
            <a:ext cx="0" cy="6356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2491694" y="3429549"/>
            <a:ext cx="0" cy="6356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rot="5400000">
            <a:off x="2196545" y="3009914"/>
            <a:ext cx="0" cy="6658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rot="5400000">
            <a:off x="2196545" y="3805393"/>
            <a:ext cx="0" cy="6658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rot="5400000">
            <a:off x="2196545" y="3415662"/>
            <a:ext cx="0" cy="665877"/>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147" name="图片 86" descr="核心交换机.png"/>
          <p:cNvPicPr>
            <a:picLocks noChangeAspect="1"/>
          </p:cNvPicPr>
          <p:nvPr/>
        </p:nvPicPr>
        <p:blipFill>
          <a:blip r:embed="rId6"/>
          <a:stretch>
            <a:fillRect/>
          </a:stretch>
        </p:blipFill>
        <p:spPr>
          <a:xfrm>
            <a:off x="1683764" y="4001390"/>
            <a:ext cx="319762" cy="261624"/>
          </a:xfrm>
          <a:prstGeom prst="rect">
            <a:avLst/>
          </a:prstGeom>
        </p:spPr>
      </p:pic>
      <p:pic>
        <p:nvPicPr>
          <p:cNvPr id="148" name="Picture 2" descr="G:\做的项目\公共\扁平图标切换\更新2015_01_21\oss扁平图标库2015_01_21更新-04.png"/>
          <p:cNvPicPr>
            <a:picLocks noChangeAspect="1" noChangeArrowheads="1"/>
          </p:cNvPicPr>
          <p:nvPr/>
        </p:nvPicPr>
        <p:blipFill>
          <a:blip r:embed="rId7"/>
          <a:stretch>
            <a:fillRect/>
          </a:stretch>
        </p:blipFill>
        <p:spPr bwMode="auto">
          <a:xfrm>
            <a:off x="1683764" y="3211332"/>
            <a:ext cx="321472" cy="263022"/>
          </a:xfrm>
          <a:prstGeom prst="rect">
            <a:avLst/>
          </a:prstGeom>
          <a:noFill/>
        </p:spPr>
      </p:pic>
      <p:pic>
        <p:nvPicPr>
          <p:cNvPr id="172" name="图片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83764" y="3617421"/>
            <a:ext cx="321472" cy="263022"/>
          </a:xfrm>
          <a:prstGeom prst="rect">
            <a:avLst/>
          </a:prstGeom>
        </p:spPr>
      </p:pic>
      <p:pic>
        <p:nvPicPr>
          <p:cNvPr id="173" name="图片 17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29934" y="3214584"/>
            <a:ext cx="321127" cy="263323"/>
          </a:xfrm>
          <a:prstGeom prst="rect">
            <a:avLst/>
          </a:prstGeom>
        </p:spPr>
      </p:pic>
      <p:pic>
        <p:nvPicPr>
          <p:cNvPr id="174" name="图片 17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33939" y="3617420"/>
            <a:ext cx="321127" cy="263323"/>
          </a:xfrm>
          <a:prstGeom prst="rect">
            <a:avLst/>
          </a:prstGeom>
        </p:spPr>
      </p:pic>
      <p:cxnSp>
        <p:nvCxnSpPr>
          <p:cNvPr id="175" name="直接连接符 174"/>
          <p:cNvCxnSpPr>
            <a:stCxn id="147" idx="2"/>
            <a:endCxn id="231" idx="0"/>
          </p:cNvCxnSpPr>
          <p:nvPr/>
        </p:nvCxnSpPr>
        <p:spPr>
          <a:xfrm flipH="1">
            <a:off x="1224123" y="4263015"/>
            <a:ext cx="619522" cy="3140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a:stCxn id="254" idx="2"/>
            <a:endCxn id="232" idx="0"/>
          </p:cNvCxnSpPr>
          <p:nvPr/>
        </p:nvCxnSpPr>
        <p:spPr>
          <a:xfrm flipH="1">
            <a:off x="1841683" y="4264713"/>
            <a:ext cx="652820" cy="3123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rot="5400000">
            <a:off x="1550712" y="4378630"/>
            <a:ext cx="0" cy="6658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endCxn id="226" idx="0"/>
          </p:cNvCxnSpPr>
          <p:nvPr/>
        </p:nvCxnSpPr>
        <p:spPr>
          <a:xfrm>
            <a:off x="1232696" y="4711568"/>
            <a:ext cx="0" cy="2707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a:endCxn id="227" idx="0"/>
          </p:cNvCxnSpPr>
          <p:nvPr/>
        </p:nvCxnSpPr>
        <p:spPr>
          <a:xfrm>
            <a:off x="1232696" y="4711568"/>
            <a:ext cx="620477" cy="2861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a:endCxn id="226" idx="0"/>
          </p:cNvCxnSpPr>
          <p:nvPr/>
        </p:nvCxnSpPr>
        <p:spPr>
          <a:xfrm flipH="1">
            <a:off x="1232696" y="4711569"/>
            <a:ext cx="608987" cy="2707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a:off x="1841683" y="4711568"/>
            <a:ext cx="0" cy="2707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27" name="图片 76" descr="接入交换机.png"/>
          <p:cNvPicPr>
            <a:picLocks noChangeAspect="1"/>
          </p:cNvPicPr>
          <p:nvPr/>
        </p:nvPicPr>
        <p:blipFill>
          <a:blip r:embed="rId11"/>
          <a:stretch>
            <a:fillRect/>
          </a:stretch>
        </p:blipFill>
        <p:spPr>
          <a:xfrm>
            <a:off x="1691329" y="4997749"/>
            <a:ext cx="323687" cy="264836"/>
          </a:xfrm>
          <a:prstGeom prst="rect">
            <a:avLst/>
          </a:prstGeom>
        </p:spPr>
      </p:pic>
      <p:pic>
        <p:nvPicPr>
          <p:cNvPr id="231" name="图片 87" descr="汇聚交换机.png"/>
          <p:cNvPicPr>
            <a:picLocks noChangeAspect="1"/>
          </p:cNvPicPr>
          <p:nvPr/>
        </p:nvPicPr>
        <p:blipFill>
          <a:blip r:embed="rId12"/>
          <a:stretch>
            <a:fillRect/>
          </a:stretch>
        </p:blipFill>
        <p:spPr>
          <a:xfrm>
            <a:off x="1062280" y="4577080"/>
            <a:ext cx="323687" cy="264836"/>
          </a:xfrm>
          <a:prstGeom prst="rect">
            <a:avLst/>
          </a:prstGeom>
        </p:spPr>
      </p:pic>
      <p:pic>
        <p:nvPicPr>
          <p:cNvPr id="232" name="图片 87" descr="汇聚交换机.png"/>
          <p:cNvPicPr>
            <a:picLocks noChangeAspect="1"/>
          </p:cNvPicPr>
          <p:nvPr/>
        </p:nvPicPr>
        <p:blipFill>
          <a:blip r:embed="rId12"/>
          <a:stretch>
            <a:fillRect/>
          </a:stretch>
        </p:blipFill>
        <p:spPr>
          <a:xfrm>
            <a:off x="1679839" y="4577080"/>
            <a:ext cx="323687" cy="264836"/>
          </a:xfrm>
          <a:prstGeom prst="rect">
            <a:avLst/>
          </a:prstGeom>
        </p:spPr>
      </p:pic>
      <p:cxnSp>
        <p:nvCxnSpPr>
          <p:cNvPr id="245" name="直接连接符 244"/>
          <p:cNvCxnSpPr/>
          <p:nvPr/>
        </p:nvCxnSpPr>
        <p:spPr>
          <a:xfrm rot="5400000">
            <a:off x="2821152" y="4378630"/>
            <a:ext cx="0" cy="6658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直接连接符 245"/>
          <p:cNvCxnSpPr>
            <a:endCxn id="250" idx="0"/>
          </p:cNvCxnSpPr>
          <p:nvPr/>
        </p:nvCxnSpPr>
        <p:spPr>
          <a:xfrm>
            <a:off x="2503137" y="4711568"/>
            <a:ext cx="620477" cy="2861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a:endCxn id="249" idx="0"/>
          </p:cNvCxnSpPr>
          <p:nvPr/>
        </p:nvCxnSpPr>
        <p:spPr>
          <a:xfrm flipH="1">
            <a:off x="2503137" y="4711568"/>
            <a:ext cx="608987" cy="2707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a:off x="3112124" y="4711568"/>
            <a:ext cx="0" cy="2707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49" name="图片 76" descr="接入交换机.png"/>
          <p:cNvPicPr>
            <a:picLocks noChangeAspect="1"/>
          </p:cNvPicPr>
          <p:nvPr/>
        </p:nvPicPr>
        <p:blipFill>
          <a:blip r:embed="rId11"/>
          <a:stretch>
            <a:fillRect/>
          </a:stretch>
        </p:blipFill>
        <p:spPr>
          <a:xfrm>
            <a:off x="2341293" y="4982321"/>
            <a:ext cx="323687" cy="264836"/>
          </a:xfrm>
          <a:prstGeom prst="rect">
            <a:avLst/>
          </a:prstGeom>
        </p:spPr>
      </p:pic>
      <p:pic>
        <p:nvPicPr>
          <p:cNvPr id="250" name="图片 76" descr="接入交换机.png"/>
          <p:cNvPicPr>
            <a:picLocks noChangeAspect="1"/>
          </p:cNvPicPr>
          <p:nvPr/>
        </p:nvPicPr>
        <p:blipFill>
          <a:blip r:embed="rId11"/>
          <a:stretch>
            <a:fillRect/>
          </a:stretch>
        </p:blipFill>
        <p:spPr>
          <a:xfrm>
            <a:off x="2961770" y="4997749"/>
            <a:ext cx="323687" cy="264836"/>
          </a:xfrm>
          <a:prstGeom prst="rect">
            <a:avLst/>
          </a:prstGeom>
        </p:spPr>
      </p:pic>
      <p:pic>
        <p:nvPicPr>
          <p:cNvPr id="251" name="图片 87" descr="汇聚交换机.png"/>
          <p:cNvPicPr>
            <a:picLocks noChangeAspect="1"/>
          </p:cNvPicPr>
          <p:nvPr/>
        </p:nvPicPr>
        <p:blipFill>
          <a:blip r:embed="rId12"/>
          <a:stretch>
            <a:fillRect/>
          </a:stretch>
        </p:blipFill>
        <p:spPr>
          <a:xfrm>
            <a:off x="2332720" y="4577080"/>
            <a:ext cx="323687" cy="264836"/>
          </a:xfrm>
          <a:prstGeom prst="rect">
            <a:avLst/>
          </a:prstGeom>
        </p:spPr>
      </p:pic>
      <p:pic>
        <p:nvPicPr>
          <p:cNvPr id="252" name="图片 87" descr="汇聚交换机.png"/>
          <p:cNvPicPr>
            <a:picLocks noChangeAspect="1"/>
          </p:cNvPicPr>
          <p:nvPr/>
        </p:nvPicPr>
        <p:blipFill>
          <a:blip r:embed="rId12"/>
          <a:stretch>
            <a:fillRect/>
          </a:stretch>
        </p:blipFill>
        <p:spPr>
          <a:xfrm>
            <a:off x="2950280" y="4577080"/>
            <a:ext cx="323687" cy="264836"/>
          </a:xfrm>
          <a:prstGeom prst="rect">
            <a:avLst/>
          </a:prstGeom>
        </p:spPr>
      </p:pic>
      <p:cxnSp>
        <p:nvCxnSpPr>
          <p:cNvPr id="253" name="直接连接符 252"/>
          <p:cNvCxnSpPr>
            <a:endCxn id="252" idx="0"/>
          </p:cNvCxnSpPr>
          <p:nvPr/>
        </p:nvCxnSpPr>
        <p:spPr>
          <a:xfrm>
            <a:off x="2488215" y="4264713"/>
            <a:ext cx="623908" cy="3123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p:nvPr/>
        </p:nvCxnSpPr>
        <p:spPr>
          <a:xfrm>
            <a:off x="1863607" y="4263015"/>
            <a:ext cx="639529" cy="3140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直接连接符 255"/>
          <p:cNvCxnSpPr/>
          <p:nvPr/>
        </p:nvCxnSpPr>
        <p:spPr>
          <a:xfrm>
            <a:off x="5335948" y="3284696"/>
            <a:ext cx="0" cy="6356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62" name="Picture 2" descr="G:\做的项目\公共\扁平图标切换\更新2015_01_21\oss扁平图标库2015_01_21更新-04.png"/>
          <p:cNvPicPr>
            <a:picLocks noChangeAspect="1" noChangeArrowheads="1"/>
          </p:cNvPicPr>
          <p:nvPr/>
        </p:nvPicPr>
        <p:blipFill>
          <a:blip r:embed="rId7"/>
          <a:stretch>
            <a:fillRect/>
          </a:stretch>
        </p:blipFill>
        <p:spPr bwMode="auto">
          <a:xfrm>
            <a:off x="5175212" y="3214885"/>
            <a:ext cx="321472" cy="263022"/>
          </a:xfrm>
          <a:prstGeom prst="rect">
            <a:avLst/>
          </a:prstGeom>
          <a:noFill/>
        </p:spPr>
      </p:pic>
      <p:pic>
        <p:nvPicPr>
          <p:cNvPr id="274" name="图片 76" descr="接入交换机.png"/>
          <p:cNvPicPr>
            <a:picLocks noChangeAspect="1"/>
          </p:cNvPicPr>
          <p:nvPr/>
        </p:nvPicPr>
        <p:blipFill>
          <a:blip r:embed="rId11"/>
          <a:stretch>
            <a:fillRect/>
          </a:stretch>
        </p:blipFill>
        <p:spPr>
          <a:xfrm>
            <a:off x="5210099" y="3686062"/>
            <a:ext cx="323687" cy="264836"/>
          </a:xfrm>
          <a:prstGeom prst="rect">
            <a:avLst/>
          </a:prstGeom>
        </p:spPr>
      </p:pic>
      <p:cxnSp>
        <p:nvCxnSpPr>
          <p:cNvPr id="284" name="直接连接符 283"/>
          <p:cNvCxnSpPr/>
          <p:nvPr/>
        </p:nvCxnSpPr>
        <p:spPr>
          <a:xfrm>
            <a:off x="4149044" y="2653609"/>
            <a:ext cx="1186904" cy="5577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6" name="直接连接符 285"/>
          <p:cNvCxnSpPr>
            <a:stCxn id="251" idx="2"/>
          </p:cNvCxnSpPr>
          <p:nvPr/>
        </p:nvCxnSpPr>
        <p:spPr>
          <a:xfrm>
            <a:off x="2494564" y="4841915"/>
            <a:ext cx="0" cy="1404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2677566" y="2187295"/>
            <a:ext cx="1678188" cy="836117"/>
            <a:chOff x="2582279" y="3609840"/>
            <a:chExt cx="1678844" cy="836444"/>
          </a:xfrm>
        </p:grpSpPr>
        <p:pic>
          <p:nvPicPr>
            <p:cNvPr id="290" name="图片 289" descr="网络云4.png"/>
            <p:cNvPicPr>
              <a:picLocks noChangeAspect="1"/>
            </p:cNvPicPr>
            <p:nvPr/>
          </p:nvPicPr>
          <p:blipFill>
            <a:blip r:embed="rId13" cstate="print"/>
            <a:stretch>
              <a:fillRect/>
            </a:stretch>
          </p:blipFill>
          <p:spPr>
            <a:xfrm>
              <a:off x="2582279" y="3609840"/>
              <a:ext cx="1678844" cy="836444"/>
            </a:xfrm>
            <a:prstGeom prst="rect">
              <a:avLst/>
            </a:prstGeom>
          </p:spPr>
        </p:pic>
        <p:sp>
          <p:nvSpPr>
            <p:cNvPr id="291" name="TextBox 135"/>
            <p:cNvSpPr txBox="1"/>
            <p:nvPr/>
          </p:nvSpPr>
          <p:spPr>
            <a:xfrm>
              <a:off x="2747781" y="3894234"/>
              <a:ext cx="1370990" cy="277107"/>
            </a:xfrm>
            <a:prstGeom prst="rect">
              <a:avLst/>
            </a:prstGeom>
            <a:noFill/>
          </p:spPr>
          <p:txBody>
            <a:bodyPr wrap="square" rtlCol="0">
              <a:spAutoFit/>
            </a:bodyPr>
            <a:lstStyle>
              <a:defPPr>
                <a:defRPr lang="en-US"/>
              </a:defPPr>
              <a:lvl1pPr algn="ctr">
                <a:defRPr sz="1200" b="1"/>
              </a:lvl1pPr>
            </a:lstStyle>
            <a:p>
              <a:r>
                <a:rPr lang="en-US" b="0">
                  <a:latin typeface="+mj-lt"/>
                  <a:ea typeface="方正兰亭黑简体" panose="02000000000000000000" pitchFamily="2" charset="-122"/>
                  <a:cs typeface="Arial" panose="020B0604020202020204" pitchFamily="34" charset="0"/>
                  <a:sym typeface="Huawei Sans" panose="020C0503030203020204" pitchFamily="34" charset="0"/>
                </a:rPr>
                <a:t>Internet/WAN</a:t>
              </a:r>
            </a:p>
          </p:txBody>
        </p:sp>
      </p:grpSp>
      <p:grpSp>
        <p:nvGrpSpPr>
          <p:cNvPr id="295" name="Group 108"/>
          <p:cNvGrpSpPr/>
          <p:nvPr/>
        </p:nvGrpSpPr>
        <p:grpSpPr>
          <a:xfrm rot="459792">
            <a:off x="1503201" y="1517561"/>
            <a:ext cx="1113611" cy="785583"/>
            <a:chOff x="2696200" y="1240782"/>
            <a:chExt cx="1227728" cy="866087"/>
          </a:xfrm>
        </p:grpSpPr>
        <p:grpSp>
          <p:nvGrpSpPr>
            <p:cNvPr id="296" name="Group 109"/>
            <p:cNvGrpSpPr/>
            <p:nvPr/>
          </p:nvGrpSpPr>
          <p:grpSpPr>
            <a:xfrm>
              <a:off x="2696200" y="1240782"/>
              <a:ext cx="1227728" cy="866087"/>
              <a:chOff x="-1522822" y="4185006"/>
              <a:chExt cx="1936869" cy="1366339"/>
            </a:xfrm>
          </p:grpSpPr>
          <p:sp>
            <p:nvSpPr>
              <p:cNvPr id="302" name="Oval 115"/>
              <p:cNvSpPr/>
              <p:nvPr/>
            </p:nvSpPr>
            <p:spPr bwMode="auto">
              <a:xfrm>
                <a:off x="-1101084" y="4185006"/>
                <a:ext cx="1080119" cy="991006"/>
              </a:xfrm>
              <a:prstGeom prst="ellipse">
                <a:avLst/>
              </a:prstGeom>
              <a:solidFill>
                <a:sysClr val="window" lastClr="FFFFFF">
                  <a:lumMod val="65000"/>
                </a:sysClr>
              </a:solidFill>
              <a:ln w="9525" cap="flat" cmpd="sng" algn="ctr">
                <a:noFill/>
                <a:prstDash val="solid"/>
                <a:round/>
                <a:headEnd type="none" w="med" len="med"/>
                <a:tailEnd type="none" w="med" len="med"/>
              </a:ln>
              <a:effectLst/>
            </p:spPr>
            <p:txBody>
              <a:bodyPr vert="horz" wrap="square" lIns="121872" tIns="60936" rIns="121872" bIns="60936" numCol="1" rtlCol="0" anchor="t" anchorCtr="0" compatLnSpc="1">
                <a:prstTxWarp prst="textNoShape">
                  <a:avLst/>
                </a:prstTxWarp>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defTabSz="1045189" eaLnBrk="0" fontAlgn="base" hangingPunct="0">
                  <a:spcBef>
                    <a:spcPct val="0"/>
                  </a:spcBef>
                  <a:spcAft>
                    <a:spcPct val="0"/>
                  </a:spcAft>
                  <a:defRPr/>
                </a:pPr>
                <a:endParaRPr lang="zh-CN" altLang="en-US" sz="1866" kern="0">
                  <a:solidFill>
                    <a:prstClr val="black"/>
                  </a:solidFill>
                  <a:latin typeface="+mj-lt"/>
                  <a:ea typeface="方正兰亭黑简体" panose="02000000000000000000" pitchFamily="2" charset="-122"/>
                  <a:cs typeface="Arial" panose="020B0604020202020204" pitchFamily="34" charset="0"/>
                  <a:sym typeface="Huawei Sans" panose="020C0503030203020204" pitchFamily="34" charset="0"/>
                </a:endParaRPr>
              </a:p>
            </p:txBody>
          </p:sp>
          <p:sp>
            <p:nvSpPr>
              <p:cNvPr id="303" name="Oval 116"/>
              <p:cNvSpPr/>
              <p:nvPr/>
            </p:nvSpPr>
            <p:spPr bwMode="auto">
              <a:xfrm>
                <a:off x="-1522822" y="4461234"/>
                <a:ext cx="1080118" cy="1090111"/>
              </a:xfrm>
              <a:prstGeom prst="ellipse">
                <a:avLst/>
              </a:prstGeom>
              <a:solidFill>
                <a:sysClr val="window" lastClr="FFFFFF">
                  <a:lumMod val="65000"/>
                </a:sysClr>
              </a:solidFill>
              <a:ln w="9525" cap="flat" cmpd="sng" algn="ctr">
                <a:noFill/>
                <a:prstDash val="solid"/>
                <a:round/>
                <a:headEnd type="none" w="med" len="med"/>
                <a:tailEnd type="none" w="med" len="med"/>
              </a:ln>
              <a:effectLst/>
            </p:spPr>
            <p:txBody>
              <a:bodyPr vert="horz" wrap="square" lIns="121872" tIns="60936" rIns="121872" bIns="60936" numCol="1" rtlCol="0" anchor="t" anchorCtr="0" compatLnSpc="1">
                <a:prstTxWarp prst="textNoShape">
                  <a:avLst/>
                </a:prstTxWarp>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defTabSz="1045189" eaLnBrk="0" fontAlgn="base" hangingPunct="0">
                  <a:spcBef>
                    <a:spcPct val="0"/>
                  </a:spcBef>
                  <a:spcAft>
                    <a:spcPct val="0"/>
                  </a:spcAft>
                  <a:defRPr/>
                </a:pPr>
                <a:endParaRPr lang="zh-CN" altLang="en-US" sz="1866" kern="0">
                  <a:solidFill>
                    <a:prstClr val="black"/>
                  </a:solidFill>
                  <a:latin typeface="+mj-lt"/>
                  <a:ea typeface="方正兰亭黑简体" panose="02000000000000000000" pitchFamily="2" charset="-122"/>
                  <a:cs typeface="Arial" panose="020B0604020202020204" pitchFamily="34" charset="0"/>
                  <a:sym typeface="Huawei Sans" panose="020C0503030203020204" pitchFamily="34" charset="0"/>
                </a:endParaRPr>
              </a:p>
            </p:txBody>
          </p:sp>
          <p:sp>
            <p:nvSpPr>
              <p:cNvPr id="304" name="Oval 117"/>
              <p:cNvSpPr/>
              <p:nvPr/>
            </p:nvSpPr>
            <p:spPr bwMode="auto">
              <a:xfrm>
                <a:off x="-567879" y="4460517"/>
                <a:ext cx="981926" cy="991006"/>
              </a:xfrm>
              <a:prstGeom prst="ellipse">
                <a:avLst/>
              </a:prstGeom>
              <a:solidFill>
                <a:sysClr val="window" lastClr="FFFFFF">
                  <a:lumMod val="65000"/>
                </a:sysClr>
              </a:solidFill>
              <a:ln w="9525" cap="flat" cmpd="sng" algn="ctr">
                <a:noFill/>
                <a:prstDash val="solid"/>
                <a:round/>
                <a:headEnd type="none" w="med" len="med"/>
                <a:tailEnd type="none" w="med" len="med"/>
              </a:ln>
              <a:effectLst/>
            </p:spPr>
            <p:txBody>
              <a:bodyPr vert="horz" wrap="square" lIns="121872" tIns="60936" rIns="121872" bIns="60936" numCol="1" rtlCol="0" anchor="t" anchorCtr="0" compatLnSpc="1">
                <a:prstTxWarp prst="textNoShape">
                  <a:avLst/>
                </a:prstTxWarp>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defTabSz="1045189" eaLnBrk="0" fontAlgn="base" hangingPunct="0">
                  <a:spcBef>
                    <a:spcPct val="0"/>
                  </a:spcBef>
                  <a:spcAft>
                    <a:spcPct val="0"/>
                  </a:spcAft>
                  <a:defRPr/>
                </a:pPr>
                <a:endParaRPr lang="zh-CN" altLang="en-US" sz="1866" kern="0">
                  <a:solidFill>
                    <a:prstClr val="black"/>
                  </a:solidFill>
                  <a:latin typeface="+mj-lt"/>
                  <a:ea typeface="方正兰亭黑简体" panose="02000000000000000000" pitchFamily="2" charset="-122"/>
                  <a:cs typeface="Arial" panose="020B0604020202020204" pitchFamily="34" charset="0"/>
                  <a:sym typeface="Huawei Sans" panose="020C0503030203020204" pitchFamily="34" charset="0"/>
                </a:endParaRPr>
              </a:p>
            </p:txBody>
          </p:sp>
          <p:sp>
            <p:nvSpPr>
              <p:cNvPr id="305" name="Oval 118"/>
              <p:cNvSpPr/>
              <p:nvPr/>
            </p:nvSpPr>
            <p:spPr bwMode="auto">
              <a:xfrm>
                <a:off x="-999737" y="4789628"/>
                <a:ext cx="981926" cy="744556"/>
              </a:xfrm>
              <a:prstGeom prst="ellipse">
                <a:avLst/>
              </a:prstGeom>
              <a:solidFill>
                <a:sysClr val="window" lastClr="FFFFFF">
                  <a:lumMod val="65000"/>
                </a:sysClr>
              </a:solidFill>
              <a:ln w="9525" cap="flat" cmpd="sng" algn="ctr">
                <a:noFill/>
                <a:prstDash val="solid"/>
                <a:round/>
                <a:headEnd type="none" w="med" len="med"/>
                <a:tailEnd type="none" w="med" len="med"/>
              </a:ln>
              <a:effectLst/>
            </p:spPr>
            <p:txBody>
              <a:bodyPr vert="horz" wrap="square" lIns="121872" tIns="60936" rIns="121872" bIns="60936" numCol="1" rtlCol="0" anchor="t" anchorCtr="0" compatLnSpc="1">
                <a:prstTxWarp prst="textNoShape">
                  <a:avLst/>
                </a:prstTxWarp>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defTabSz="1045189" eaLnBrk="0" fontAlgn="base" hangingPunct="0">
                  <a:spcBef>
                    <a:spcPct val="0"/>
                  </a:spcBef>
                  <a:spcAft>
                    <a:spcPct val="0"/>
                  </a:spcAft>
                  <a:defRPr/>
                </a:pPr>
                <a:endParaRPr lang="zh-CN" altLang="en-US" sz="1866" kern="0">
                  <a:solidFill>
                    <a:prstClr val="black"/>
                  </a:solidFill>
                  <a:latin typeface="+mj-lt"/>
                  <a:ea typeface="方正兰亭黑简体" panose="02000000000000000000" pitchFamily="2" charset="-122"/>
                  <a:cs typeface="Arial" panose="020B0604020202020204" pitchFamily="34" charset="0"/>
                  <a:sym typeface="Huawei Sans" panose="020C0503030203020204" pitchFamily="34" charset="0"/>
                </a:endParaRPr>
              </a:p>
            </p:txBody>
          </p:sp>
        </p:grpSp>
        <p:grpSp>
          <p:nvGrpSpPr>
            <p:cNvPr id="297" name="Group 110"/>
            <p:cNvGrpSpPr/>
            <p:nvPr/>
          </p:nvGrpSpPr>
          <p:grpSpPr>
            <a:xfrm>
              <a:off x="2733886" y="1270774"/>
              <a:ext cx="1145442" cy="819238"/>
              <a:chOff x="-1662646" y="4347484"/>
              <a:chExt cx="1834952" cy="1312381"/>
            </a:xfrm>
            <a:solidFill>
              <a:sysClr val="window" lastClr="FFFFFF"/>
            </a:solidFill>
          </p:grpSpPr>
          <p:sp>
            <p:nvSpPr>
              <p:cNvPr id="298" name="Oval 111"/>
              <p:cNvSpPr/>
              <p:nvPr/>
            </p:nvSpPr>
            <p:spPr bwMode="auto">
              <a:xfrm>
                <a:off x="-1153463" y="4347484"/>
                <a:ext cx="909705" cy="689796"/>
              </a:xfrm>
              <a:prstGeom prst="ellipse">
                <a:avLst/>
              </a:prstGeom>
              <a:grpFill/>
              <a:ln w="9525" cap="flat" cmpd="sng" algn="ctr">
                <a:noFill/>
                <a:prstDash val="solid"/>
                <a:round/>
                <a:headEnd type="none" w="med" len="med"/>
                <a:tailEnd type="none" w="med" len="med"/>
              </a:ln>
              <a:effectLst/>
            </p:spPr>
            <p:txBody>
              <a:bodyPr vert="horz" wrap="square" lIns="121872" tIns="60936" rIns="121872" bIns="60936" numCol="1" rtlCol="0" anchor="t" anchorCtr="0" compatLnSpc="1">
                <a:prstTxWarp prst="textNoShape">
                  <a:avLst/>
                </a:prstTxWarp>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defTabSz="1045189" eaLnBrk="0" fontAlgn="base" hangingPunct="0">
                  <a:spcBef>
                    <a:spcPct val="0"/>
                  </a:spcBef>
                  <a:spcAft>
                    <a:spcPct val="0"/>
                  </a:spcAft>
                  <a:defRPr/>
                </a:pPr>
                <a:endParaRPr lang="zh-CN" altLang="en-US" sz="1866" kern="0">
                  <a:solidFill>
                    <a:prstClr val="black"/>
                  </a:solidFill>
                  <a:latin typeface="+mj-lt"/>
                  <a:ea typeface="方正兰亭黑简体" panose="02000000000000000000" pitchFamily="2" charset="-122"/>
                  <a:cs typeface="Arial" panose="020B0604020202020204" pitchFamily="34" charset="0"/>
                  <a:sym typeface="Huawei Sans" panose="020C0503030203020204" pitchFamily="34" charset="0"/>
                </a:endParaRPr>
              </a:p>
            </p:txBody>
          </p:sp>
          <p:sp>
            <p:nvSpPr>
              <p:cNvPr id="299" name="Oval 112"/>
              <p:cNvSpPr/>
              <p:nvPr/>
            </p:nvSpPr>
            <p:spPr bwMode="auto">
              <a:xfrm>
                <a:off x="-1662646" y="4666787"/>
                <a:ext cx="1082378" cy="993078"/>
              </a:xfrm>
              <a:prstGeom prst="ellipse">
                <a:avLst/>
              </a:prstGeom>
              <a:grpFill/>
              <a:ln w="9525" cap="flat" cmpd="sng" algn="ctr">
                <a:noFill/>
                <a:prstDash val="solid"/>
                <a:round/>
                <a:headEnd type="none" w="med" len="med"/>
                <a:tailEnd type="none" w="med" len="med"/>
              </a:ln>
              <a:effectLst/>
            </p:spPr>
            <p:txBody>
              <a:bodyPr vert="horz" wrap="square" lIns="121872" tIns="60936" rIns="121872" bIns="60936" numCol="1" rtlCol="0" anchor="t" anchorCtr="0" compatLnSpc="1">
                <a:prstTxWarp prst="textNoShape">
                  <a:avLst/>
                </a:prstTxWarp>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defTabSz="1045189" eaLnBrk="0" fontAlgn="base" hangingPunct="0">
                  <a:spcBef>
                    <a:spcPct val="0"/>
                  </a:spcBef>
                  <a:spcAft>
                    <a:spcPct val="0"/>
                  </a:spcAft>
                  <a:defRPr/>
                </a:pPr>
                <a:endParaRPr lang="zh-CN" altLang="en-US" sz="1866" kern="0">
                  <a:solidFill>
                    <a:prstClr val="black"/>
                  </a:solidFill>
                  <a:latin typeface="+mj-lt"/>
                  <a:ea typeface="方正兰亭黑简体" panose="02000000000000000000" pitchFamily="2" charset="-122"/>
                  <a:cs typeface="Arial" panose="020B0604020202020204" pitchFamily="34" charset="0"/>
                  <a:sym typeface="Huawei Sans" panose="020C0503030203020204" pitchFamily="34" charset="0"/>
                </a:endParaRPr>
              </a:p>
            </p:txBody>
          </p:sp>
          <p:sp>
            <p:nvSpPr>
              <p:cNvPr id="300" name="Oval 113"/>
              <p:cNvSpPr/>
              <p:nvPr/>
            </p:nvSpPr>
            <p:spPr bwMode="auto">
              <a:xfrm>
                <a:off x="-508146" y="4654882"/>
                <a:ext cx="680452" cy="830959"/>
              </a:xfrm>
              <a:prstGeom prst="ellipse">
                <a:avLst/>
              </a:prstGeom>
              <a:grpFill/>
              <a:ln w="9525" cap="flat" cmpd="sng" algn="ctr">
                <a:noFill/>
                <a:prstDash val="solid"/>
                <a:round/>
                <a:headEnd type="none" w="med" len="med"/>
                <a:tailEnd type="none" w="med" len="med"/>
              </a:ln>
              <a:effectLst/>
            </p:spPr>
            <p:txBody>
              <a:bodyPr vert="horz" wrap="square" lIns="121872" tIns="60936" rIns="121872" bIns="60936" numCol="1" rtlCol="0" anchor="t" anchorCtr="0" compatLnSpc="1">
                <a:prstTxWarp prst="textNoShape">
                  <a:avLst/>
                </a:prstTxWarp>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defTabSz="1045189" eaLnBrk="0" fontAlgn="base" hangingPunct="0">
                  <a:spcBef>
                    <a:spcPct val="0"/>
                  </a:spcBef>
                  <a:spcAft>
                    <a:spcPct val="0"/>
                  </a:spcAft>
                  <a:defRPr/>
                </a:pPr>
                <a:endParaRPr lang="zh-CN" altLang="en-US" sz="1866" kern="0">
                  <a:solidFill>
                    <a:prstClr val="black"/>
                  </a:solidFill>
                  <a:latin typeface="+mj-lt"/>
                  <a:ea typeface="方正兰亭黑简体" panose="02000000000000000000" pitchFamily="2" charset="-122"/>
                  <a:cs typeface="Arial" panose="020B0604020202020204" pitchFamily="34" charset="0"/>
                  <a:sym typeface="Huawei Sans" panose="020C0503030203020204" pitchFamily="34" charset="0"/>
                </a:endParaRPr>
              </a:p>
            </p:txBody>
          </p:sp>
          <p:sp>
            <p:nvSpPr>
              <p:cNvPr id="301" name="Oval 114"/>
              <p:cNvSpPr/>
              <p:nvPr/>
            </p:nvSpPr>
            <p:spPr bwMode="auto">
              <a:xfrm>
                <a:off x="-1017510" y="4837389"/>
                <a:ext cx="823347" cy="755417"/>
              </a:xfrm>
              <a:prstGeom prst="ellipse">
                <a:avLst/>
              </a:prstGeom>
              <a:grpFill/>
              <a:ln w="9525" cap="flat" cmpd="sng" algn="ctr">
                <a:noFill/>
                <a:prstDash val="solid"/>
                <a:round/>
                <a:headEnd type="none" w="med" len="med"/>
                <a:tailEnd type="none" w="med" len="med"/>
              </a:ln>
              <a:effectLst/>
            </p:spPr>
            <p:txBody>
              <a:bodyPr vert="horz" wrap="square" lIns="121872" tIns="60936" rIns="121872" bIns="60936" numCol="1" rtlCol="0" anchor="t" anchorCtr="0" compatLnSpc="1">
                <a:prstTxWarp prst="textNoShape">
                  <a:avLst/>
                </a:prstTxWarp>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defTabSz="1045189" eaLnBrk="0" fontAlgn="base" hangingPunct="0">
                  <a:spcBef>
                    <a:spcPct val="0"/>
                  </a:spcBef>
                  <a:spcAft>
                    <a:spcPct val="0"/>
                  </a:spcAft>
                  <a:defRPr/>
                </a:pPr>
                <a:endParaRPr lang="zh-CN" altLang="en-US" sz="1866" kern="0">
                  <a:solidFill>
                    <a:prstClr val="black"/>
                  </a:solidFill>
                  <a:latin typeface="+mj-lt"/>
                  <a:ea typeface="方正兰亭黑简体" panose="02000000000000000000" pitchFamily="2" charset="-122"/>
                  <a:cs typeface="Arial" panose="020B0604020202020204" pitchFamily="34" charset="0"/>
                  <a:sym typeface="Huawei Sans" panose="020C0503030203020204" pitchFamily="34" charset="0"/>
                </a:endParaRPr>
              </a:p>
            </p:txBody>
          </p:sp>
        </p:grpSp>
      </p:grpSp>
      <p:sp>
        <p:nvSpPr>
          <p:cNvPr id="306" name="TextBox 135"/>
          <p:cNvSpPr txBox="1"/>
          <p:nvPr/>
        </p:nvSpPr>
        <p:spPr>
          <a:xfrm>
            <a:off x="1454186" y="1831841"/>
            <a:ext cx="1194855" cy="276999"/>
          </a:xfrm>
          <a:prstGeom prst="rect">
            <a:avLst/>
          </a:prstGeom>
          <a:noFill/>
        </p:spPr>
        <p:txBody>
          <a:bodyPr wrap="square" rtlCol="0">
            <a:spAutoFit/>
          </a:bodyPr>
          <a:lstStyle>
            <a:defPPr>
              <a:defRPr lang="en-US"/>
            </a:defPPr>
            <a:lvl1pPr algn="ctr">
              <a:defRPr sz="1200" b="1"/>
            </a:lvl1pPr>
          </a:lstStyle>
          <a:p>
            <a:r>
              <a:rPr lang="en-US" b="0">
                <a:latin typeface="+mj-lt"/>
                <a:ea typeface="方正兰亭黑简体" panose="02000000000000000000" pitchFamily="2" charset="-122"/>
                <a:cs typeface="Arial" panose="020B0604020202020204" pitchFamily="34" charset="0"/>
                <a:sym typeface="Huawei Sans" panose="020C0503030203020204" pitchFamily="34" charset="0"/>
              </a:rPr>
              <a:t>Cloud </a:t>
            </a:r>
            <a:r>
              <a:rPr lang="en-US" b="0" smtClean="0">
                <a:latin typeface="+mj-lt"/>
                <a:ea typeface="方正兰亭黑简体" panose="02000000000000000000" pitchFamily="2" charset="-122"/>
                <a:cs typeface="Arial" panose="020B0604020202020204" pitchFamily="34" charset="0"/>
                <a:sym typeface="Huawei Sans" panose="020C0503030203020204" pitchFamily="34" charset="0"/>
              </a:rPr>
              <a:t>DC</a:t>
            </a:r>
            <a:endParaRPr lang="en-US" b="0">
              <a:latin typeface="+mj-lt"/>
              <a:ea typeface="方正兰亭黑简体" panose="02000000000000000000" pitchFamily="2" charset="-122"/>
              <a:cs typeface="Arial" panose="020B0604020202020204" pitchFamily="34" charset="0"/>
              <a:sym typeface="Huawei Sans" panose="020C0503030203020204" pitchFamily="34" charset="0"/>
            </a:endParaRPr>
          </a:p>
        </p:txBody>
      </p:sp>
      <p:pic>
        <p:nvPicPr>
          <p:cNvPr id="307" name="图片 306" descr="PC.png"/>
          <p:cNvPicPr>
            <a:picLocks noChangeAspect="1"/>
          </p:cNvPicPr>
          <p:nvPr/>
        </p:nvPicPr>
        <p:blipFill>
          <a:blip r:embed="rId14" cstate="print"/>
          <a:stretch>
            <a:fillRect/>
          </a:stretch>
        </p:blipFill>
        <p:spPr>
          <a:xfrm>
            <a:off x="1045365" y="5455657"/>
            <a:ext cx="379279" cy="291286"/>
          </a:xfrm>
          <a:prstGeom prst="rect">
            <a:avLst/>
          </a:prstGeom>
        </p:spPr>
      </p:pic>
      <p:pic>
        <p:nvPicPr>
          <p:cNvPr id="308" name="图片 307" descr="PC.png"/>
          <p:cNvPicPr>
            <a:picLocks noChangeAspect="1"/>
          </p:cNvPicPr>
          <p:nvPr/>
        </p:nvPicPr>
        <p:blipFill>
          <a:blip r:embed="rId14" cstate="print"/>
          <a:stretch>
            <a:fillRect/>
          </a:stretch>
        </p:blipFill>
        <p:spPr>
          <a:xfrm>
            <a:off x="1664887" y="5455657"/>
            <a:ext cx="379279" cy="291286"/>
          </a:xfrm>
          <a:prstGeom prst="rect">
            <a:avLst/>
          </a:prstGeom>
        </p:spPr>
      </p:pic>
      <p:pic>
        <p:nvPicPr>
          <p:cNvPr id="309" name="图片 308" descr="PC.png"/>
          <p:cNvPicPr>
            <a:picLocks noChangeAspect="1"/>
          </p:cNvPicPr>
          <p:nvPr/>
        </p:nvPicPr>
        <p:blipFill>
          <a:blip r:embed="rId14" cstate="print"/>
          <a:stretch>
            <a:fillRect/>
          </a:stretch>
        </p:blipFill>
        <p:spPr>
          <a:xfrm>
            <a:off x="2307464" y="5455657"/>
            <a:ext cx="379279" cy="291286"/>
          </a:xfrm>
          <a:prstGeom prst="rect">
            <a:avLst/>
          </a:prstGeom>
        </p:spPr>
      </p:pic>
      <p:pic>
        <p:nvPicPr>
          <p:cNvPr id="310" name="图片 309" descr="PC.png"/>
          <p:cNvPicPr>
            <a:picLocks noChangeAspect="1"/>
          </p:cNvPicPr>
          <p:nvPr/>
        </p:nvPicPr>
        <p:blipFill>
          <a:blip r:embed="rId14" cstate="print"/>
          <a:stretch>
            <a:fillRect/>
          </a:stretch>
        </p:blipFill>
        <p:spPr>
          <a:xfrm>
            <a:off x="2933974" y="5455657"/>
            <a:ext cx="379279" cy="291286"/>
          </a:xfrm>
          <a:prstGeom prst="rect">
            <a:avLst/>
          </a:prstGeom>
        </p:spPr>
      </p:pic>
      <p:pic>
        <p:nvPicPr>
          <p:cNvPr id="311" name="图片 310" descr="PC.png"/>
          <p:cNvPicPr>
            <a:picLocks noChangeAspect="1"/>
          </p:cNvPicPr>
          <p:nvPr/>
        </p:nvPicPr>
        <p:blipFill>
          <a:blip r:embed="rId14" cstate="print"/>
          <a:stretch>
            <a:fillRect/>
          </a:stretch>
        </p:blipFill>
        <p:spPr>
          <a:xfrm>
            <a:off x="5756303" y="4143970"/>
            <a:ext cx="379279" cy="291286"/>
          </a:xfrm>
          <a:prstGeom prst="rect">
            <a:avLst/>
          </a:prstGeom>
        </p:spPr>
      </p:pic>
      <p:pic>
        <p:nvPicPr>
          <p:cNvPr id="312" name="图片 311" descr="PC.png"/>
          <p:cNvPicPr>
            <a:picLocks noChangeAspect="1"/>
          </p:cNvPicPr>
          <p:nvPr/>
        </p:nvPicPr>
        <p:blipFill>
          <a:blip r:embed="rId14" cstate="print"/>
          <a:stretch>
            <a:fillRect/>
          </a:stretch>
        </p:blipFill>
        <p:spPr>
          <a:xfrm>
            <a:off x="5182640" y="4143970"/>
            <a:ext cx="379279" cy="291286"/>
          </a:xfrm>
          <a:prstGeom prst="rect">
            <a:avLst/>
          </a:prstGeom>
        </p:spPr>
      </p:pic>
      <p:cxnSp>
        <p:nvCxnSpPr>
          <p:cNvPr id="5" name="直接连接符 4"/>
          <p:cNvCxnSpPr>
            <a:stCxn id="226" idx="2"/>
            <a:endCxn id="307" idx="0"/>
          </p:cNvCxnSpPr>
          <p:nvPr/>
        </p:nvCxnSpPr>
        <p:spPr>
          <a:xfrm>
            <a:off x="1232696" y="5247156"/>
            <a:ext cx="2309" cy="2085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308" idx="0"/>
            <a:endCxn id="227" idx="2"/>
          </p:cNvCxnSpPr>
          <p:nvPr/>
        </p:nvCxnSpPr>
        <p:spPr>
          <a:xfrm flipH="1" flipV="1">
            <a:off x="1853173" y="5262584"/>
            <a:ext cx="1354" cy="1930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249" idx="2"/>
            <a:endCxn id="309" idx="0"/>
          </p:cNvCxnSpPr>
          <p:nvPr/>
        </p:nvCxnSpPr>
        <p:spPr>
          <a:xfrm flipH="1">
            <a:off x="2497104" y="5247156"/>
            <a:ext cx="6033" cy="2085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250" idx="2"/>
            <a:endCxn id="310" idx="0"/>
          </p:cNvCxnSpPr>
          <p:nvPr/>
        </p:nvCxnSpPr>
        <p:spPr>
          <a:xfrm>
            <a:off x="3123613" y="5262584"/>
            <a:ext cx="0" cy="1930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74" idx="2"/>
            <a:endCxn id="312" idx="0"/>
          </p:cNvCxnSpPr>
          <p:nvPr/>
        </p:nvCxnSpPr>
        <p:spPr>
          <a:xfrm>
            <a:off x="5371943" y="3950897"/>
            <a:ext cx="337" cy="1930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21" name="图片 120" descr="笔记本电脑.png"/>
          <p:cNvPicPr>
            <a:picLocks noChangeAspect="1"/>
          </p:cNvPicPr>
          <p:nvPr/>
        </p:nvPicPr>
        <p:blipFill>
          <a:blip r:embed="rId15" cstate="print"/>
          <a:stretch>
            <a:fillRect/>
          </a:stretch>
        </p:blipFill>
        <p:spPr>
          <a:xfrm>
            <a:off x="3467602" y="5471555"/>
            <a:ext cx="401963" cy="252000"/>
          </a:xfrm>
          <a:prstGeom prst="rect">
            <a:avLst/>
          </a:prstGeom>
        </p:spPr>
      </p:pic>
      <p:pic>
        <p:nvPicPr>
          <p:cNvPr id="135" name="图片 134" descr="笔记本电脑.png"/>
          <p:cNvPicPr>
            <a:picLocks noChangeAspect="1"/>
          </p:cNvPicPr>
          <p:nvPr/>
        </p:nvPicPr>
        <p:blipFill>
          <a:blip r:embed="rId15" cstate="print"/>
          <a:stretch>
            <a:fillRect/>
          </a:stretch>
        </p:blipFill>
        <p:spPr>
          <a:xfrm>
            <a:off x="4631304" y="4177518"/>
            <a:ext cx="401963" cy="252000"/>
          </a:xfrm>
          <a:prstGeom prst="rect">
            <a:avLst/>
          </a:prstGeom>
        </p:spPr>
      </p:pic>
      <p:pic>
        <p:nvPicPr>
          <p:cNvPr id="136" name="图片 135" descr="SAN网络-蓝.png"/>
          <p:cNvPicPr>
            <a:picLocks noChangeAspect="1"/>
          </p:cNvPicPr>
          <p:nvPr/>
        </p:nvPicPr>
        <p:blipFill>
          <a:blip r:embed="rId16" cstate="print"/>
          <a:stretch>
            <a:fillRect/>
          </a:stretch>
        </p:blipFill>
        <p:spPr>
          <a:xfrm>
            <a:off x="4440584" y="3734225"/>
            <a:ext cx="188629" cy="309031"/>
          </a:xfrm>
          <a:prstGeom prst="rect">
            <a:avLst/>
          </a:prstGeom>
        </p:spPr>
      </p:pic>
      <p:sp>
        <p:nvSpPr>
          <p:cNvPr id="137" name="圆角矩形 136"/>
          <p:cNvSpPr/>
          <p:nvPr/>
        </p:nvSpPr>
        <p:spPr bwMode="auto">
          <a:xfrm>
            <a:off x="2922028" y="3326904"/>
            <a:ext cx="1196200" cy="1048010"/>
          </a:xfrm>
          <a:prstGeom prst="roundRect">
            <a:avLst>
              <a:gd name="adj" fmla="val 8957"/>
            </a:avLst>
          </a:prstGeom>
          <a:solidFill>
            <a:schemeClr val="bg1"/>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mj-lt"/>
              <a:ea typeface="方正兰亭黑简体" panose="02000000000000000000" pitchFamily="2" charset="-122"/>
              <a:cs typeface="Arial" panose="020B0604020202020204" pitchFamily="34" charset="0"/>
              <a:sym typeface="Huawei Sans" panose="020C0503030203020204" pitchFamily="34" charset="0"/>
            </a:endParaRPr>
          </a:p>
        </p:txBody>
      </p:sp>
      <p:pic>
        <p:nvPicPr>
          <p:cNvPr id="138" name="图片 137" descr="Agile controller蓝.png"/>
          <p:cNvPicPr>
            <a:picLocks noChangeAspect="1"/>
          </p:cNvPicPr>
          <p:nvPr/>
        </p:nvPicPr>
        <p:blipFill>
          <a:blip r:embed="rId17" cstate="print"/>
          <a:stretch>
            <a:fillRect/>
          </a:stretch>
        </p:blipFill>
        <p:spPr>
          <a:xfrm>
            <a:off x="3640675" y="4001390"/>
            <a:ext cx="321200" cy="262800"/>
          </a:xfrm>
          <a:prstGeom prst="rect">
            <a:avLst/>
          </a:prstGeom>
        </p:spPr>
      </p:pic>
      <p:pic>
        <p:nvPicPr>
          <p:cNvPr id="139" name="图片 138" descr="大型网管-蓝.png"/>
          <p:cNvPicPr>
            <a:picLocks noChangeAspect="1"/>
          </p:cNvPicPr>
          <p:nvPr/>
        </p:nvPicPr>
        <p:blipFill>
          <a:blip r:embed="rId18" cstate="print"/>
          <a:stretch>
            <a:fillRect/>
          </a:stretch>
        </p:blipFill>
        <p:spPr>
          <a:xfrm>
            <a:off x="3636532" y="3681921"/>
            <a:ext cx="321200" cy="262800"/>
          </a:xfrm>
          <a:prstGeom prst="rect">
            <a:avLst/>
          </a:prstGeom>
        </p:spPr>
      </p:pic>
      <p:sp>
        <p:nvSpPr>
          <p:cNvPr id="144" name="TextBox 82"/>
          <p:cNvSpPr txBox="1"/>
          <p:nvPr/>
        </p:nvSpPr>
        <p:spPr>
          <a:xfrm>
            <a:off x="2924843" y="3325218"/>
            <a:ext cx="1161061" cy="369332"/>
          </a:xfrm>
          <a:prstGeom prst="rect">
            <a:avLst/>
          </a:prstGeom>
          <a:noFill/>
          <a:effectLst/>
        </p:spPr>
        <p:txBody>
          <a:bodyPr wrap="square" lIns="0" tIns="0" rIns="0" bIns="0" rtlCol="0" anchor="ctr" anchorCtr="0">
            <a:spAutoFit/>
          </a:bodyPr>
          <a:lstStyle/>
          <a:p>
            <a:pPr algn="ctr"/>
            <a:r>
              <a:rPr lang="en-US" sz="1200">
                <a:solidFill>
                  <a:srgbClr val="000000"/>
                </a:solidFill>
                <a:latin typeface="+mj-lt"/>
                <a:ea typeface="方正兰亭黑简体" panose="02000000000000000000" pitchFamily="2" charset="-122"/>
                <a:cs typeface="Arial" panose="020B0604020202020204" pitchFamily="34" charset="0"/>
                <a:sym typeface="Huawei Sans" panose="020C0503030203020204" pitchFamily="34" charset="0"/>
              </a:rPr>
              <a:t>Network </a:t>
            </a:r>
            <a:r>
              <a:rPr lang="en-US" altLang="zh-CN" sz="1200" smtClean="0">
                <a:solidFill>
                  <a:srgbClr val="000000"/>
                </a:solidFill>
                <a:latin typeface="+mj-lt"/>
                <a:ea typeface="方正兰亭黑简体" panose="02000000000000000000" pitchFamily="2" charset="-122"/>
                <a:cs typeface="Arial" panose="020B0604020202020204" pitchFamily="34" charset="0"/>
                <a:sym typeface="Huawei Sans" panose="020C0503030203020204" pitchFamily="34" charset="0"/>
              </a:rPr>
              <a:t>m</a:t>
            </a:r>
            <a:r>
              <a:rPr lang="en-US" sz="1200" smtClean="0">
                <a:solidFill>
                  <a:srgbClr val="000000"/>
                </a:solidFill>
                <a:latin typeface="+mj-lt"/>
                <a:ea typeface="方正兰亭黑简体" panose="02000000000000000000" pitchFamily="2" charset="-122"/>
                <a:cs typeface="Arial" panose="020B0604020202020204" pitchFamily="34" charset="0"/>
                <a:sym typeface="Huawei Sans" panose="020C0503030203020204" pitchFamily="34" charset="0"/>
              </a:rPr>
              <a:t>anagement</a:t>
            </a:r>
            <a:endParaRPr lang="en-US" sz="1200">
              <a:solidFill>
                <a:srgbClr val="000000"/>
              </a:solidFill>
              <a:latin typeface="+mj-lt"/>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149" name="直接连接符 148"/>
          <p:cNvCxnSpPr/>
          <p:nvPr/>
        </p:nvCxnSpPr>
        <p:spPr>
          <a:xfrm rot="5400000">
            <a:off x="2870001" y="3817896"/>
            <a:ext cx="0" cy="6658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a:stCxn id="139" idx="1"/>
            <a:endCxn id="142" idx="3"/>
          </p:cNvCxnSpPr>
          <p:nvPr/>
        </p:nvCxnSpPr>
        <p:spPr>
          <a:xfrm flipH="1">
            <a:off x="3343856" y="3813321"/>
            <a:ext cx="292676" cy="3150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54" name="图片 253"/>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333939" y="4001390"/>
            <a:ext cx="321127" cy="263323"/>
          </a:xfrm>
          <a:prstGeom prst="rect">
            <a:avLst/>
          </a:prstGeom>
        </p:spPr>
      </p:pic>
      <p:pic>
        <p:nvPicPr>
          <p:cNvPr id="142" name="图片 141" descr="接入交换机.png"/>
          <p:cNvPicPr>
            <a:picLocks noChangeAspect="1"/>
          </p:cNvPicPr>
          <p:nvPr/>
        </p:nvPicPr>
        <p:blipFill>
          <a:blip r:embed="rId11" cstate="print"/>
          <a:stretch>
            <a:fillRect/>
          </a:stretch>
        </p:blipFill>
        <p:spPr>
          <a:xfrm>
            <a:off x="3022656" y="3997012"/>
            <a:ext cx="321200" cy="262800"/>
          </a:xfrm>
          <a:prstGeom prst="rect">
            <a:avLst/>
          </a:prstGeom>
        </p:spPr>
      </p:pic>
      <p:cxnSp>
        <p:nvCxnSpPr>
          <p:cNvPr id="153" name="直接连接符 152"/>
          <p:cNvCxnSpPr>
            <a:stCxn id="138" idx="1"/>
            <a:endCxn id="142" idx="3"/>
          </p:cNvCxnSpPr>
          <p:nvPr/>
        </p:nvCxnSpPr>
        <p:spPr>
          <a:xfrm flipH="1" flipV="1">
            <a:off x="3343856" y="4128412"/>
            <a:ext cx="29681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8" name="图片 157" descr="AC-蓝.png"/>
          <p:cNvPicPr>
            <a:picLocks noChangeAspect="1"/>
          </p:cNvPicPr>
          <p:nvPr/>
        </p:nvPicPr>
        <p:blipFill>
          <a:blip r:embed="rId20" cstate="print"/>
          <a:stretch>
            <a:fillRect/>
          </a:stretch>
        </p:blipFill>
        <p:spPr>
          <a:xfrm>
            <a:off x="1176206" y="4019434"/>
            <a:ext cx="321200" cy="262800"/>
          </a:xfrm>
          <a:prstGeom prst="rect">
            <a:avLst/>
          </a:prstGeom>
        </p:spPr>
      </p:pic>
      <p:cxnSp>
        <p:nvCxnSpPr>
          <p:cNvPr id="159" name="Straight Connector 52"/>
          <p:cNvCxnSpPr>
            <a:stCxn id="147" idx="1"/>
          </p:cNvCxnSpPr>
          <p:nvPr/>
        </p:nvCxnSpPr>
        <p:spPr>
          <a:xfrm flipH="1">
            <a:off x="1479583" y="4132202"/>
            <a:ext cx="2041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rot="5400000">
            <a:off x="968346" y="4778263"/>
            <a:ext cx="0" cy="6658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63" name="图片 105" descr="AP.png"/>
          <p:cNvPicPr>
            <a:picLocks noChangeAspect="1"/>
          </p:cNvPicPr>
          <p:nvPr/>
        </p:nvPicPr>
        <p:blipFill>
          <a:blip r:embed="rId3" cstate="print"/>
          <a:stretch>
            <a:fillRect/>
          </a:stretch>
        </p:blipFill>
        <p:spPr>
          <a:xfrm>
            <a:off x="594435" y="4990979"/>
            <a:ext cx="318792" cy="279391"/>
          </a:xfrm>
          <a:prstGeom prst="rect">
            <a:avLst/>
          </a:prstGeom>
        </p:spPr>
      </p:pic>
      <p:pic>
        <p:nvPicPr>
          <p:cNvPr id="226" name="图片 76" descr="接入交换机.png"/>
          <p:cNvPicPr>
            <a:picLocks noChangeAspect="1"/>
          </p:cNvPicPr>
          <p:nvPr/>
        </p:nvPicPr>
        <p:blipFill>
          <a:blip r:embed="rId11"/>
          <a:stretch>
            <a:fillRect/>
          </a:stretch>
        </p:blipFill>
        <p:spPr>
          <a:xfrm>
            <a:off x="1070852" y="4982321"/>
            <a:ext cx="323687" cy="264836"/>
          </a:xfrm>
          <a:prstGeom prst="rect">
            <a:avLst/>
          </a:prstGeom>
        </p:spPr>
      </p:pic>
      <p:pic>
        <p:nvPicPr>
          <p:cNvPr id="102" name="图片 101" descr="SAN网络-蓝.png"/>
          <p:cNvPicPr>
            <a:picLocks noChangeAspect="1"/>
          </p:cNvPicPr>
          <p:nvPr/>
        </p:nvPicPr>
        <p:blipFill>
          <a:blip r:embed="rId16" cstate="print"/>
          <a:stretch>
            <a:fillRect/>
          </a:stretch>
        </p:blipFill>
        <p:spPr>
          <a:xfrm flipH="1">
            <a:off x="3929599" y="5023215"/>
            <a:ext cx="188629" cy="309031"/>
          </a:xfrm>
          <a:prstGeom prst="rect">
            <a:avLst/>
          </a:prstGeom>
        </p:spPr>
      </p:pic>
      <p:pic>
        <p:nvPicPr>
          <p:cNvPr id="103" name="图片 102" descr="SAN网络-蓝.png"/>
          <p:cNvPicPr>
            <a:picLocks noChangeAspect="1"/>
          </p:cNvPicPr>
          <p:nvPr/>
        </p:nvPicPr>
        <p:blipFill>
          <a:blip r:embed="rId16" cstate="print"/>
          <a:stretch>
            <a:fillRect/>
          </a:stretch>
        </p:blipFill>
        <p:spPr>
          <a:xfrm flipH="1">
            <a:off x="3929599" y="5414099"/>
            <a:ext cx="188629" cy="309031"/>
          </a:xfrm>
          <a:prstGeom prst="rect">
            <a:avLst/>
          </a:prstGeom>
        </p:spPr>
      </p:pic>
      <p:pic>
        <p:nvPicPr>
          <p:cNvPr id="104" name="图片 103" descr="SAN网络-蓝.png"/>
          <p:cNvPicPr>
            <a:picLocks noChangeAspect="1"/>
          </p:cNvPicPr>
          <p:nvPr/>
        </p:nvPicPr>
        <p:blipFill>
          <a:blip r:embed="rId16" cstate="print"/>
          <a:stretch>
            <a:fillRect/>
          </a:stretch>
        </p:blipFill>
        <p:spPr>
          <a:xfrm flipH="1">
            <a:off x="3929599" y="4653795"/>
            <a:ext cx="188629" cy="309031"/>
          </a:xfrm>
          <a:prstGeom prst="rect">
            <a:avLst/>
          </a:prstGeom>
        </p:spPr>
      </p:pic>
      <p:pic>
        <p:nvPicPr>
          <p:cNvPr id="105" name="图片 104" descr="SAN网络-蓝.png"/>
          <p:cNvPicPr>
            <a:picLocks noChangeAspect="1"/>
          </p:cNvPicPr>
          <p:nvPr/>
        </p:nvPicPr>
        <p:blipFill>
          <a:blip r:embed="rId16" cstate="print"/>
          <a:stretch>
            <a:fillRect/>
          </a:stretch>
        </p:blipFill>
        <p:spPr>
          <a:xfrm>
            <a:off x="615692" y="5473423"/>
            <a:ext cx="188629" cy="309031"/>
          </a:xfrm>
          <a:prstGeom prst="rect">
            <a:avLst/>
          </a:prstGeom>
        </p:spPr>
      </p:pic>
      <p:sp>
        <p:nvSpPr>
          <p:cNvPr id="107" name="文本框 106"/>
          <p:cNvSpPr txBox="1"/>
          <p:nvPr/>
        </p:nvSpPr>
        <p:spPr>
          <a:xfrm>
            <a:off x="1608245" y="5805910"/>
            <a:ext cx="4079963" cy="338554"/>
          </a:xfrm>
          <a:prstGeom prst="rect">
            <a:avLst/>
          </a:prstGeom>
          <a:noFill/>
        </p:spPr>
        <p:txBody>
          <a:bodyPr wrap="none" rtlCol="0">
            <a:spAutoFit/>
          </a:bodyPr>
          <a:lstStyle/>
          <a:p>
            <a:r>
              <a:rPr lang="en-US" sz="1600" b="1">
                <a:latin typeface="+mj-lt"/>
                <a:cs typeface="Arial" panose="020B0604020202020204" pitchFamily="34" charset="0"/>
              </a:rPr>
              <a:t>Network topology of a large enterprise</a:t>
            </a:r>
          </a:p>
        </p:txBody>
      </p:sp>
    </p:spTree>
    <p:extLst>
      <p:ext uri="{BB962C8B-B14F-4D97-AF65-F5344CB8AC3E}">
        <p14:creationId xmlns:p14="http://schemas.microsoft.com/office/powerpoint/2010/main" val="34361646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594799" y="452604"/>
            <a:ext cx="10484988" cy="640800"/>
          </a:xfrm>
        </p:spPr>
        <p:txBody>
          <a:bodyPr/>
          <a:lstStyle/>
          <a:p>
            <a:r>
              <a:rPr lang="en-US" sz="3000" smtClean="0"/>
              <a:t>Main Protocols and Technologies of Campus Networks</a:t>
            </a:r>
            <a:endParaRPr lang="en-US" sz="3000"/>
          </a:p>
        </p:txBody>
      </p:sp>
      <p:sp>
        <p:nvSpPr>
          <p:cNvPr id="108" name="矩形 107"/>
          <p:cNvSpPr/>
          <p:nvPr/>
        </p:nvSpPr>
        <p:spPr bwMode="auto">
          <a:xfrm>
            <a:off x="7015205" y="1288801"/>
            <a:ext cx="3487386" cy="4790804"/>
          </a:xfrm>
          <a:prstGeom prst="rect">
            <a:avLst/>
          </a:prstGeom>
          <a:gradFill flip="none" rotWithShape="1">
            <a:gsLst>
              <a:gs pos="59000">
                <a:schemeClr val="tx2"/>
              </a:gs>
              <a:gs pos="100000">
                <a:schemeClr val="bg1">
                  <a:alpha val="0"/>
                </a:schemeClr>
              </a:gs>
            </a:gsLst>
            <a:lin ang="5400000" scaled="1"/>
            <a:tileRect/>
          </a:gradFill>
          <a:ln w="19050" cap="flat" cmpd="sng" algn="ctr">
            <a:gradFill>
              <a:gsLst>
                <a:gs pos="0">
                  <a:schemeClr val="accent1">
                    <a:lumMod val="5000"/>
                    <a:lumOff val="95000"/>
                  </a:schemeClr>
                </a:gs>
                <a:gs pos="100000">
                  <a:schemeClr val="accent1">
                    <a:lumMod val="30000"/>
                    <a:lumOff val="70000"/>
                  </a:schemeClr>
                </a:gs>
              </a:gsLst>
              <a:lin ang="16200000" scaled="0"/>
            </a:gradFill>
            <a:prstDash val="solid"/>
            <a:round/>
            <a:headEnd type="none" w="med" len="med"/>
            <a:tailEnd type="triangle" w="med" len="med"/>
          </a:ln>
          <a:effectLst/>
        </p:spPr>
        <p:txBody>
          <a:bodyPr vert="horz" wrap="square" lIns="82124" tIns="41061" rIns="82124" bIns="41061" numCol="1" rtlCol="0" anchor="t" anchorCtr="0" compatLnSpc="1">
            <a:prstTxWarp prst="textNoShape">
              <a:avLst/>
            </a:prstTxWarp>
          </a:bodyPr>
          <a:lstStyle/>
          <a:p>
            <a:pPr algn="ctr" defTabSz="814388" eaLnBrk="0" fontAlgn="base" hangingPunct="0">
              <a:lnSpc>
                <a:spcPct val="90000"/>
              </a:lnSpc>
              <a:spcBef>
                <a:spcPct val="0"/>
              </a:spcBef>
              <a:spcAft>
                <a:spcPct val="0"/>
              </a:spcAft>
            </a:pPr>
            <a:endParaRPr lang="en-US" altLang="zh-CN" b="1" dirty="0" smtClean="0">
              <a:solidFill>
                <a:schemeClr val="accent2"/>
              </a:solidFill>
              <a:latin typeface="+mj-lt"/>
              <a:ea typeface="方正兰亭黑简体" panose="02000000000000000000" pitchFamily="2" charset="-122"/>
              <a:cs typeface="Arial" panose="020B0604020202020204" pitchFamily="34" charset="0"/>
            </a:endParaRPr>
          </a:p>
          <a:p>
            <a:pPr algn="ctr" defTabSz="814388" eaLnBrk="0" fontAlgn="base" hangingPunct="0">
              <a:lnSpc>
                <a:spcPct val="90000"/>
              </a:lnSpc>
              <a:spcBef>
                <a:spcPct val="0"/>
              </a:spcBef>
              <a:spcAft>
                <a:spcPct val="0"/>
              </a:spcAft>
            </a:pPr>
            <a:r>
              <a:rPr lang="en-US" b="1">
                <a:solidFill>
                  <a:schemeClr val="accent2"/>
                </a:solidFill>
                <a:latin typeface="+mj-lt"/>
                <a:ea typeface="方正兰亭黑简体" panose="02000000000000000000" pitchFamily="2" charset="-122"/>
                <a:cs typeface="Arial" panose="020B0604020202020204" pitchFamily="34" charset="0"/>
              </a:rPr>
              <a:t>Common protocols/technologies</a:t>
            </a:r>
          </a:p>
        </p:txBody>
      </p:sp>
      <p:sp>
        <p:nvSpPr>
          <p:cNvPr id="207" name="Rectangle 44"/>
          <p:cNvSpPr>
            <a:spLocks noChangeArrowheads="1"/>
          </p:cNvSpPr>
          <p:nvPr/>
        </p:nvSpPr>
        <p:spPr bwMode="auto">
          <a:xfrm>
            <a:off x="10530834" y="2654142"/>
            <a:ext cx="11801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latin typeface="+mj-lt"/>
                <a:ea typeface="方正兰亭黑简体" panose="02000000000000000000" pitchFamily="2" charset="-122"/>
                <a:cs typeface="Arial" panose="020B0604020202020204" pitchFamily="34" charset="0"/>
              </a:rPr>
              <a:t>Egress zone</a:t>
            </a:r>
          </a:p>
        </p:txBody>
      </p:sp>
      <p:cxnSp>
        <p:nvCxnSpPr>
          <p:cNvPr id="111" name="直接连接符 110"/>
          <p:cNvCxnSpPr/>
          <p:nvPr/>
        </p:nvCxnSpPr>
        <p:spPr>
          <a:xfrm>
            <a:off x="5439717" y="2966001"/>
            <a:ext cx="6140843" cy="0"/>
          </a:xfrm>
          <a:prstGeom prst="line">
            <a:avLst/>
          </a:prstGeom>
          <a:ln w="127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206" name="Rectangle 44"/>
          <p:cNvSpPr>
            <a:spLocks noChangeArrowheads="1"/>
          </p:cNvSpPr>
          <p:nvPr/>
        </p:nvSpPr>
        <p:spPr bwMode="auto">
          <a:xfrm>
            <a:off x="10645938" y="3461712"/>
            <a:ext cx="101021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latin typeface="+mj-lt"/>
                <a:ea typeface="方正兰亭黑简体" panose="02000000000000000000" pitchFamily="2" charset="-122"/>
                <a:cs typeface="Arial" panose="020B0604020202020204" pitchFamily="34" charset="0"/>
              </a:rPr>
              <a:t>Core layer</a:t>
            </a:r>
          </a:p>
        </p:txBody>
      </p:sp>
      <p:cxnSp>
        <p:nvCxnSpPr>
          <p:cNvPr id="116" name="直接连接符 115"/>
          <p:cNvCxnSpPr/>
          <p:nvPr/>
        </p:nvCxnSpPr>
        <p:spPr>
          <a:xfrm>
            <a:off x="5422777" y="3745877"/>
            <a:ext cx="6140843" cy="0"/>
          </a:xfrm>
          <a:prstGeom prst="line">
            <a:avLst/>
          </a:prstGeom>
          <a:ln w="127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205" name="Rectangle 44"/>
          <p:cNvSpPr>
            <a:spLocks noChangeArrowheads="1"/>
          </p:cNvSpPr>
          <p:nvPr/>
        </p:nvSpPr>
        <p:spPr bwMode="auto">
          <a:xfrm>
            <a:off x="10433182" y="4495528"/>
            <a:ext cx="16466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latin typeface="+mj-lt"/>
                <a:ea typeface="方正兰亭黑简体" panose="02000000000000000000" pitchFamily="2" charset="-122"/>
                <a:cs typeface="Arial" panose="020B0604020202020204" pitchFamily="34" charset="0"/>
              </a:rPr>
              <a:t>Aggregation layer</a:t>
            </a:r>
          </a:p>
        </p:txBody>
      </p:sp>
      <p:cxnSp>
        <p:nvCxnSpPr>
          <p:cNvPr id="134" name="直接连接符 133"/>
          <p:cNvCxnSpPr/>
          <p:nvPr/>
        </p:nvCxnSpPr>
        <p:spPr>
          <a:xfrm>
            <a:off x="6176888" y="4820579"/>
            <a:ext cx="5403672" cy="2688"/>
          </a:xfrm>
          <a:prstGeom prst="line">
            <a:avLst/>
          </a:prstGeom>
          <a:ln w="127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204" name="Rectangle 44"/>
          <p:cNvSpPr>
            <a:spLocks noChangeArrowheads="1"/>
          </p:cNvSpPr>
          <p:nvPr/>
        </p:nvSpPr>
        <p:spPr bwMode="auto">
          <a:xfrm>
            <a:off x="10496897" y="5581602"/>
            <a:ext cx="12009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latin typeface="+mj-lt"/>
                <a:ea typeface="方正兰亭黑简体" panose="02000000000000000000" pitchFamily="2" charset="-122"/>
                <a:cs typeface="Arial" panose="020B0604020202020204" pitchFamily="34" charset="0"/>
              </a:rPr>
              <a:t>Access </a:t>
            </a:r>
            <a:r>
              <a:rPr lang="en-US" sz="1400" smtClean="0">
                <a:latin typeface="+mj-lt"/>
                <a:ea typeface="方正兰亭黑简体" panose="02000000000000000000" pitchFamily="2" charset="-122"/>
                <a:cs typeface="Arial" panose="020B0604020202020204" pitchFamily="34" charset="0"/>
              </a:rPr>
              <a:t>layer</a:t>
            </a:r>
            <a:endParaRPr lang="en-US" sz="1400">
              <a:latin typeface="+mj-lt"/>
              <a:ea typeface="方正兰亭黑简体" panose="02000000000000000000" pitchFamily="2" charset="-122"/>
              <a:cs typeface="Arial" panose="020B0604020202020204" pitchFamily="34" charset="0"/>
            </a:endParaRPr>
          </a:p>
        </p:txBody>
      </p:sp>
      <p:cxnSp>
        <p:nvCxnSpPr>
          <p:cNvPr id="135" name="直接连接符 134"/>
          <p:cNvCxnSpPr/>
          <p:nvPr/>
        </p:nvCxnSpPr>
        <p:spPr>
          <a:xfrm>
            <a:off x="7045977" y="5892448"/>
            <a:ext cx="4545509" cy="672"/>
          </a:xfrm>
          <a:prstGeom prst="line">
            <a:avLst/>
          </a:prstGeom>
          <a:ln w="127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pic>
        <p:nvPicPr>
          <p:cNvPr id="165" name="图片 164" descr="防火墙.png"/>
          <p:cNvPicPr>
            <a:picLocks noChangeAspect="1"/>
          </p:cNvPicPr>
          <p:nvPr/>
        </p:nvPicPr>
        <p:blipFill>
          <a:blip r:embed="rId3" cstate="print"/>
          <a:stretch>
            <a:fillRect/>
          </a:stretch>
        </p:blipFill>
        <p:spPr>
          <a:xfrm>
            <a:off x="3011332" y="2670338"/>
            <a:ext cx="401785" cy="328733"/>
          </a:xfrm>
          <a:prstGeom prst="rect">
            <a:avLst/>
          </a:prstGeom>
        </p:spPr>
      </p:pic>
      <p:pic>
        <p:nvPicPr>
          <p:cNvPr id="166" name="图片 165" descr="防火墙.png"/>
          <p:cNvPicPr>
            <a:picLocks noChangeAspect="1"/>
          </p:cNvPicPr>
          <p:nvPr/>
        </p:nvPicPr>
        <p:blipFill>
          <a:blip r:embed="rId3" cstate="print"/>
          <a:stretch>
            <a:fillRect/>
          </a:stretch>
        </p:blipFill>
        <p:spPr>
          <a:xfrm>
            <a:off x="5019019" y="2674147"/>
            <a:ext cx="401785" cy="328733"/>
          </a:xfrm>
          <a:prstGeom prst="rect">
            <a:avLst/>
          </a:prstGeom>
        </p:spPr>
      </p:pic>
      <p:pic>
        <p:nvPicPr>
          <p:cNvPr id="168" name="Picture 12" descr="E:\2016.01\1.12 扁平化图标\蓝色\AR-蓝色最新-40.png"/>
          <p:cNvPicPr>
            <a:picLocks noChangeAspect="1" noChangeArrowheads="1"/>
          </p:cNvPicPr>
          <p:nvPr/>
        </p:nvPicPr>
        <p:blipFill>
          <a:blip r:embed="rId4" cstate="print"/>
          <a:srcRect/>
          <a:stretch>
            <a:fillRect/>
          </a:stretch>
        </p:blipFill>
        <p:spPr bwMode="auto">
          <a:xfrm>
            <a:off x="3011332" y="1948891"/>
            <a:ext cx="403758" cy="330347"/>
          </a:xfrm>
          <a:prstGeom prst="rect">
            <a:avLst/>
          </a:prstGeom>
          <a:noFill/>
        </p:spPr>
      </p:pic>
      <p:pic>
        <p:nvPicPr>
          <p:cNvPr id="169" name="Picture 12" descr="E:\2016.01\1.12 扁平化图标\蓝色\AR-蓝色最新-40.png"/>
          <p:cNvPicPr>
            <a:picLocks noChangeAspect="1" noChangeArrowheads="1"/>
          </p:cNvPicPr>
          <p:nvPr/>
        </p:nvPicPr>
        <p:blipFill>
          <a:blip r:embed="rId4" cstate="print"/>
          <a:srcRect/>
          <a:stretch>
            <a:fillRect/>
          </a:stretch>
        </p:blipFill>
        <p:spPr bwMode="auto">
          <a:xfrm>
            <a:off x="5019019" y="1948891"/>
            <a:ext cx="403758" cy="330347"/>
          </a:xfrm>
          <a:prstGeom prst="rect">
            <a:avLst/>
          </a:prstGeom>
          <a:noFill/>
        </p:spPr>
      </p:pic>
      <p:cxnSp>
        <p:nvCxnSpPr>
          <p:cNvPr id="170" name="直接连接符 169"/>
          <p:cNvCxnSpPr>
            <a:stCxn id="168" idx="3"/>
            <a:endCxn id="169" idx="1"/>
          </p:cNvCxnSpPr>
          <p:nvPr/>
        </p:nvCxnSpPr>
        <p:spPr>
          <a:xfrm>
            <a:off x="3415090" y="2114065"/>
            <a:ext cx="1603929" cy="0"/>
          </a:xfrm>
          <a:prstGeom prst="line">
            <a:avLst/>
          </a:prstGeom>
          <a:noFill/>
          <a:ln w="12700" cap="flat" cmpd="sng" algn="ctr">
            <a:solidFill>
              <a:schemeClr val="tx1"/>
            </a:solidFill>
            <a:prstDash val="dashDot"/>
            <a:miter lim="800000"/>
          </a:ln>
          <a:effectLst/>
        </p:spPr>
      </p:cxnSp>
      <p:cxnSp>
        <p:nvCxnSpPr>
          <p:cNvPr id="171" name="直接连接符 170"/>
          <p:cNvCxnSpPr>
            <a:stCxn id="168" idx="2"/>
            <a:endCxn id="165" idx="0"/>
          </p:cNvCxnSpPr>
          <p:nvPr/>
        </p:nvCxnSpPr>
        <p:spPr>
          <a:xfrm flipH="1">
            <a:off x="3212225" y="2279238"/>
            <a:ext cx="986" cy="391100"/>
          </a:xfrm>
          <a:prstGeom prst="line">
            <a:avLst/>
          </a:prstGeom>
          <a:noFill/>
          <a:ln w="12700" cap="flat" cmpd="sng" algn="ctr">
            <a:solidFill>
              <a:schemeClr val="tx1"/>
            </a:solidFill>
            <a:prstDash val="solid"/>
            <a:miter lim="800000"/>
          </a:ln>
          <a:effectLst/>
        </p:spPr>
      </p:cxnSp>
      <p:cxnSp>
        <p:nvCxnSpPr>
          <p:cNvPr id="172" name="直接连接符 171"/>
          <p:cNvCxnSpPr>
            <a:stCxn id="169" idx="2"/>
            <a:endCxn id="166" idx="0"/>
          </p:cNvCxnSpPr>
          <p:nvPr/>
        </p:nvCxnSpPr>
        <p:spPr>
          <a:xfrm flipH="1">
            <a:off x="5219912" y="2279238"/>
            <a:ext cx="986" cy="394909"/>
          </a:xfrm>
          <a:prstGeom prst="line">
            <a:avLst/>
          </a:prstGeom>
          <a:noFill/>
          <a:ln w="12700" cap="flat" cmpd="sng" algn="ctr">
            <a:solidFill>
              <a:schemeClr val="tx1"/>
            </a:solidFill>
            <a:prstDash val="solid"/>
            <a:miter lim="800000"/>
          </a:ln>
          <a:effectLst/>
        </p:spPr>
      </p:cxnSp>
      <p:cxnSp>
        <p:nvCxnSpPr>
          <p:cNvPr id="173" name="直接连接符 172"/>
          <p:cNvCxnSpPr>
            <a:stCxn id="165" idx="3"/>
            <a:endCxn id="166" idx="1"/>
          </p:cNvCxnSpPr>
          <p:nvPr/>
        </p:nvCxnSpPr>
        <p:spPr>
          <a:xfrm>
            <a:off x="3413117" y="2834705"/>
            <a:ext cx="1605902" cy="3809"/>
          </a:xfrm>
          <a:prstGeom prst="line">
            <a:avLst/>
          </a:prstGeom>
          <a:noFill/>
          <a:ln w="12700" cap="flat" cmpd="sng" algn="ctr">
            <a:solidFill>
              <a:schemeClr val="tx1"/>
            </a:solidFill>
            <a:prstDash val="dashDot"/>
            <a:miter lim="800000"/>
          </a:ln>
          <a:effectLst/>
        </p:spPr>
      </p:cxnSp>
      <p:cxnSp>
        <p:nvCxnSpPr>
          <p:cNvPr id="174" name="直接连接符 173"/>
          <p:cNvCxnSpPr>
            <a:stCxn id="165" idx="2"/>
            <a:endCxn id="106" idx="0"/>
          </p:cNvCxnSpPr>
          <p:nvPr/>
        </p:nvCxnSpPr>
        <p:spPr>
          <a:xfrm flipH="1">
            <a:off x="3207138" y="2999071"/>
            <a:ext cx="5087" cy="399055"/>
          </a:xfrm>
          <a:prstGeom prst="line">
            <a:avLst/>
          </a:prstGeom>
          <a:noFill/>
          <a:ln w="12700" cap="flat" cmpd="sng" algn="ctr">
            <a:solidFill>
              <a:schemeClr val="tx1"/>
            </a:solidFill>
            <a:prstDash val="solid"/>
            <a:miter lim="800000"/>
          </a:ln>
          <a:effectLst/>
        </p:spPr>
      </p:cxnSp>
      <p:cxnSp>
        <p:nvCxnSpPr>
          <p:cNvPr id="175" name="直接连接符 174"/>
          <p:cNvCxnSpPr>
            <a:stCxn id="106" idx="2"/>
            <a:endCxn id="136" idx="0"/>
          </p:cNvCxnSpPr>
          <p:nvPr/>
        </p:nvCxnSpPr>
        <p:spPr>
          <a:xfrm flipH="1">
            <a:off x="2574014" y="3735184"/>
            <a:ext cx="633124" cy="742372"/>
          </a:xfrm>
          <a:prstGeom prst="line">
            <a:avLst/>
          </a:prstGeom>
          <a:noFill/>
          <a:ln w="12700" cap="flat" cmpd="sng" algn="ctr">
            <a:solidFill>
              <a:schemeClr val="tx1"/>
            </a:solidFill>
            <a:prstDash val="solid"/>
            <a:miter lim="800000"/>
          </a:ln>
          <a:effectLst/>
        </p:spPr>
      </p:cxnSp>
      <p:cxnSp>
        <p:nvCxnSpPr>
          <p:cNvPr id="176" name="直接连接符 175"/>
          <p:cNvCxnSpPr>
            <a:stCxn id="110" idx="0"/>
            <a:endCxn id="107" idx="2"/>
          </p:cNvCxnSpPr>
          <p:nvPr/>
        </p:nvCxnSpPr>
        <p:spPr>
          <a:xfrm flipH="1" flipV="1">
            <a:off x="5214824" y="3738841"/>
            <a:ext cx="185108" cy="738715"/>
          </a:xfrm>
          <a:prstGeom prst="line">
            <a:avLst/>
          </a:prstGeom>
          <a:noFill/>
          <a:ln w="12700" cap="flat" cmpd="sng" algn="ctr">
            <a:solidFill>
              <a:schemeClr val="tx1"/>
            </a:solidFill>
            <a:prstDash val="solid"/>
            <a:miter lim="800000"/>
          </a:ln>
          <a:effectLst/>
        </p:spPr>
      </p:cxnSp>
      <p:cxnSp>
        <p:nvCxnSpPr>
          <p:cNvPr id="182" name="直接连接符 181"/>
          <p:cNvCxnSpPr>
            <a:stCxn id="166" idx="2"/>
            <a:endCxn id="107" idx="0"/>
          </p:cNvCxnSpPr>
          <p:nvPr/>
        </p:nvCxnSpPr>
        <p:spPr>
          <a:xfrm flipH="1">
            <a:off x="5214824" y="3002880"/>
            <a:ext cx="5088" cy="398903"/>
          </a:xfrm>
          <a:prstGeom prst="line">
            <a:avLst/>
          </a:prstGeom>
          <a:noFill/>
          <a:ln w="12700" cap="flat" cmpd="sng" algn="ctr">
            <a:solidFill>
              <a:schemeClr val="tx1"/>
            </a:solidFill>
            <a:prstDash val="solid"/>
            <a:miter lim="800000"/>
          </a:ln>
          <a:effectLst/>
        </p:spPr>
      </p:cxnSp>
      <p:cxnSp>
        <p:nvCxnSpPr>
          <p:cNvPr id="185" name="直接连接符 184"/>
          <p:cNvCxnSpPr>
            <a:stCxn id="136" idx="2"/>
            <a:endCxn id="153" idx="0"/>
          </p:cNvCxnSpPr>
          <p:nvPr/>
        </p:nvCxnSpPr>
        <p:spPr>
          <a:xfrm flipH="1">
            <a:off x="2417741" y="4806289"/>
            <a:ext cx="156273" cy="775314"/>
          </a:xfrm>
          <a:prstGeom prst="line">
            <a:avLst/>
          </a:prstGeom>
          <a:noFill/>
          <a:ln w="12700" cap="flat" cmpd="sng" algn="ctr">
            <a:solidFill>
              <a:schemeClr val="tx1"/>
            </a:solidFill>
            <a:prstDash val="solid"/>
            <a:miter lim="800000"/>
          </a:ln>
          <a:effectLst/>
        </p:spPr>
      </p:cxnSp>
      <p:cxnSp>
        <p:nvCxnSpPr>
          <p:cNvPr id="186" name="直接连接符 185"/>
          <p:cNvCxnSpPr>
            <a:stCxn id="136" idx="2"/>
            <a:endCxn id="161" idx="0"/>
          </p:cNvCxnSpPr>
          <p:nvPr/>
        </p:nvCxnSpPr>
        <p:spPr>
          <a:xfrm>
            <a:off x="2574014" y="4806289"/>
            <a:ext cx="712469" cy="775314"/>
          </a:xfrm>
          <a:prstGeom prst="line">
            <a:avLst/>
          </a:prstGeom>
          <a:noFill/>
          <a:ln w="12700" cap="flat" cmpd="sng" algn="ctr">
            <a:solidFill>
              <a:schemeClr val="tx1"/>
            </a:solidFill>
            <a:prstDash val="solid"/>
            <a:miter lim="800000"/>
          </a:ln>
          <a:effectLst/>
        </p:spPr>
      </p:cxnSp>
      <p:cxnSp>
        <p:nvCxnSpPr>
          <p:cNvPr id="200" name="直接连接符 199"/>
          <p:cNvCxnSpPr>
            <a:stCxn id="110" idx="2"/>
            <a:endCxn id="163" idx="0"/>
          </p:cNvCxnSpPr>
          <p:nvPr/>
        </p:nvCxnSpPr>
        <p:spPr>
          <a:xfrm flipH="1">
            <a:off x="5276184" y="4806289"/>
            <a:ext cx="123748" cy="773896"/>
          </a:xfrm>
          <a:prstGeom prst="line">
            <a:avLst/>
          </a:prstGeom>
          <a:noFill/>
          <a:ln w="12700" cap="flat" cmpd="sng" algn="ctr">
            <a:solidFill>
              <a:schemeClr val="tx1"/>
            </a:solidFill>
            <a:prstDash val="solid"/>
            <a:miter lim="800000"/>
          </a:ln>
          <a:effectLst/>
        </p:spPr>
      </p:cxnSp>
      <p:cxnSp>
        <p:nvCxnSpPr>
          <p:cNvPr id="201" name="直接连接符 200"/>
          <p:cNvCxnSpPr>
            <a:stCxn id="110" idx="2"/>
            <a:endCxn id="164" idx="0"/>
          </p:cNvCxnSpPr>
          <p:nvPr/>
        </p:nvCxnSpPr>
        <p:spPr>
          <a:xfrm>
            <a:off x="5399932" y="4806289"/>
            <a:ext cx="737757" cy="775313"/>
          </a:xfrm>
          <a:prstGeom prst="line">
            <a:avLst/>
          </a:prstGeom>
          <a:noFill/>
          <a:ln w="12700" cap="flat" cmpd="sng" algn="ctr">
            <a:solidFill>
              <a:schemeClr val="tx1"/>
            </a:solidFill>
            <a:prstDash val="solid"/>
            <a:miter lim="800000"/>
          </a:ln>
          <a:effectLst/>
        </p:spPr>
      </p:cxnSp>
      <p:cxnSp>
        <p:nvCxnSpPr>
          <p:cNvPr id="202" name="直接连接符 201"/>
          <p:cNvCxnSpPr>
            <a:stCxn id="136" idx="0"/>
            <a:endCxn id="107" idx="2"/>
          </p:cNvCxnSpPr>
          <p:nvPr/>
        </p:nvCxnSpPr>
        <p:spPr>
          <a:xfrm flipV="1">
            <a:off x="2574014" y="3738841"/>
            <a:ext cx="2640810" cy="738715"/>
          </a:xfrm>
          <a:prstGeom prst="line">
            <a:avLst/>
          </a:prstGeom>
          <a:noFill/>
          <a:ln w="12700" cap="flat" cmpd="sng" algn="ctr">
            <a:solidFill>
              <a:schemeClr val="tx1"/>
            </a:solidFill>
            <a:prstDash val="solid"/>
            <a:miter lim="800000"/>
          </a:ln>
          <a:effectLst/>
        </p:spPr>
      </p:cxnSp>
      <p:cxnSp>
        <p:nvCxnSpPr>
          <p:cNvPr id="203" name="直接连接符 202"/>
          <p:cNvCxnSpPr>
            <a:stCxn id="106" idx="2"/>
            <a:endCxn id="110" idx="0"/>
          </p:cNvCxnSpPr>
          <p:nvPr/>
        </p:nvCxnSpPr>
        <p:spPr>
          <a:xfrm>
            <a:off x="3207138" y="3735184"/>
            <a:ext cx="2192794" cy="742372"/>
          </a:xfrm>
          <a:prstGeom prst="line">
            <a:avLst/>
          </a:prstGeom>
          <a:noFill/>
          <a:ln w="12700" cap="flat" cmpd="sng" algn="ctr">
            <a:solidFill>
              <a:schemeClr val="tx1"/>
            </a:solidFill>
            <a:prstDash val="solid"/>
            <a:miter lim="800000"/>
          </a:ln>
          <a:effectLst/>
        </p:spPr>
      </p:cxnSp>
      <p:cxnSp>
        <p:nvCxnSpPr>
          <p:cNvPr id="211" name="直接连接符 210"/>
          <p:cNvCxnSpPr>
            <a:stCxn id="168" idx="2"/>
            <a:endCxn id="166" idx="0"/>
          </p:cNvCxnSpPr>
          <p:nvPr/>
        </p:nvCxnSpPr>
        <p:spPr>
          <a:xfrm>
            <a:off x="3213211" y="2279238"/>
            <a:ext cx="2006701" cy="394909"/>
          </a:xfrm>
          <a:prstGeom prst="line">
            <a:avLst/>
          </a:prstGeom>
          <a:noFill/>
          <a:ln w="12700" cap="flat" cmpd="sng" algn="ctr">
            <a:solidFill>
              <a:schemeClr val="tx1"/>
            </a:solidFill>
            <a:prstDash val="solid"/>
            <a:miter lim="800000"/>
          </a:ln>
          <a:effectLst/>
        </p:spPr>
      </p:cxnSp>
      <p:cxnSp>
        <p:nvCxnSpPr>
          <p:cNvPr id="212" name="直接连接符 211"/>
          <p:cNvCxnSpPr>
            <a:stCxn id="165" idx="0"/>
            <a:endCxn id="169" idx="2"/>
          </p:cNvCxnSpPr>
          <p:nvPr/>
        </p:nvCxnSpPr>
        <p:spPr>
          <a:xfrm flipV="1">
            <a:off x="3212225" y="2279238"/>
            <a:ext cx="2008673" cy="391100"/>
          </a:xfrm>
          <a:prstGeom prst="line">
            <a:avLst/>
          </a:prstGeom>
          <a:noFill/>
          <a:ln w="12700" cap="flat" cmpd="sng" algn="ctr">
            <a:solidFill>
              <a:schemeClr val="tx1"/>
            </a:solidFill>
            <a:prstDash val="solid"/>
            <a:miter lim="800000"/>
          </a:ln>
          <a:effectLst/>
        </p:spPr>
      </p:cxnSp>
      <p:cxnSp>
        <p:nvCxnSpPr>
          <p:cNvPr id="213" name="直接连接符 212"/>
          <p:cNvCxnSpPr>
            <a:stCxn id="106" idx="0"/>
            <a:endCxn id="166" idx="2"/>
          </p:cNvCxnSpPr>
          <p:nvPr/>
        </p:nvCxnSpPr>
        <p:spPr>
          <a:xfrm flipV="1">
            <a:off x="3207138" y="3002880"/>
            <a:ext cx="2012774" cy="395246"/>
          </a:xfrm>
          <a:prstGeom prst="line">
            <a:avLst/>
          </a:prstGeom>
          <a:noFill/>
          <a:ln w="12700" cap="flat" cmpd="sng" algn="ctr">
            <a:solidFill>
              <a:schemeClr val="tx1"/>
            </a:solidFill>
            <a:prstDash val="solid"/>
            <a:miter lim="800000"/>
          </a:ln>
          <a:effectLst/>
        </p:spPr>
      </p:cxnSp>
      <p:cxnSp>
        <p:nvCxnSpPr>
          <p:cNvPr id="214" name="直接连接符 213"/>
          <p:cNvCxnSpPr>
            <a:stCxn id="165" idx="2"/>
            <a:endCxn id="107" idx="0"/>
          </p:cNvCxnSpPr>
          <p:nvPr/>
        </p:nvCxnSpPr>
        <p:spPr>
          <a:xfrm>
            <a:off x="3212225" y="2999071"/>
            <a:ext cx="2002599" cy="402712"/>
          </a:xfrm>
          <a:prstGeom prst="line">
            <a:avLst/>
          </a:prstGeom>
          <a:noFill/>
          <a:ln w="12700" cap="flat" cmpd="sng" algn="ctr">
            <a:solidFill>
              <a:schemeClr val="tx1"/>
            </a:solidFill>
            <a:prstDash val="solid"/>
            <a:miter lim="800000"/>
          </a:ln>
          <a:effectLst/>
        </p:spPr>
      </p:cxnSp>
      <p:cxnSp>
        <p:nvCxnSpPr>
          <p:cNvPr id="221" name="直接连接符 220"/>
          <p:cNvCxnSpPr>
            <a:stCxn id="106" idx="2"/>
            <a:endCxn id="217" idx="0"/>
          </p:cNvCxnSpPr>
          <p:nvPr/>
        </p:nvCxnSpPr>
        <p:spPr>
          <a:xfrm flipH="1">
            <a:off x="3144337" y="3735184"/>
            <a:ext cx="62801" cy="742372"/>
          </a:xfrm>
          <a:prstGeom prst="line">
            <a:avLst/>
          </a:prstGeom>
          <a:noFill/>
          <a:ln w="12700" cap="flat" cmpd="sng" algn="ctr">
            <a:solidFill>
              <a:schemeClr val="tx1"/>
            </a:solidFill>
            <a:prstDash val="solid"/>
            <a:miter lim="800000"/>
          </a:ln>
          <a:effectLst/>
        </p:spPr>
      </p:cxnSp>
      <p:cxnSp>
        <p:nvCxnSpPr>
          <p:cNvPr id="222" name="直接连接符 221"/>
          <p:cNvCxnSpPr>
            <a:stCxn id="107" idx="2"/>
            <a:endCxn id="217" idx="0"/>
          </p:cNvCxnSpPr>
          <p:nvPr/>
        </p:nvCxnSpPr>
        <p:spPr>
          <a:xfrm flipH="1">
            <a:off x="3144337" y="3738841"/>
            <a:ext cx="2070487" cy="738715"/>
          </a:xfrm>
          <a:prstGeom prst="line">
            <a:avLst/>
          </a:prstGeom>
          <a:noFill/>
          <a:ln w="12700" cap="flat" cmpd="sng" algn="ctr">
            <a:solidFill>
              <a:schemeClr val="tx1"/>
            </a:solidFill>
            <a:prstDash val="solid"/>
            <a:miter lim="800000"/>
          </a:ln>
          <a:effectLst/>
        </p:spPr>
      </p:cxnSp>
      <p:cxnSp>
        <p:nvCxnSpPr>
          <p:cNvPr id="225" name="直接连接符 224"/>
          <p:cNvCxnSpPr>
            <a:stCxn id="106" idx="2"/>
            <a:endCxn id="218" idx="0"/>
          </p:cNvCxnSpPr>
          <p:nvPr/>
        </p:nvCxnSpPr>
        <p:spPr>
          <a:xfrm>
            <a:off x="3207138" y="3735184"/>
            <a:ext cx="699024" cy="742372"/>
          </a:xfrm>
          <a:prstGeom prst="line">
            <a:avLst/>
          </a:prstGeom>
          <a:noFill/>
          <a:ln w="12700" cap="flat" cmpd="sng" algn="ctr">
            <a:solidFill>
              <a:schemeClr val="tx1"/>
            </a:solidFill>
            <a:prstDash val="solid"/>
            <a:miter lim="800000"/>
          </a:ln>
          <a:effectLst/>
        </p:spPr>
      </p:cxnSp>
      <p:cxnSp>
        <p:nvCxnSpPr>
          <p:cNvPr id="226" name="直接连接符 225"/>
          <p:cNvCxnSpPr>
            <a:stCxn id="107" idx="2"/>
            <a:endCxn id="218" idx="0"/>
          </p:cNvCxnSpPr>
          <p:nvPr/>
        </p:nvCxnSpPr>
        <p:spPr>
          <a:xfrm flipH="1">
            <a:off x="3906162" y="3738841"/>
            <a:ext cx="1308662" cy="738715"/>
          </a:xfrm>
          <a:prstGeom prst="line">
            <a:avLst/>
          </a:prstGeom>
          <a:noFill/>
          <a:ln w="12700" cap="flat" cmpd="sng" algn="ctr">
            <a:solidFill>
              <a:schemeClr val="tx1"/>
            </a:solidFill>
            <a:prstDash val="solid"/>
            <a:miter lim="800000"/>
          </a:ln>
          <a:effectLst/>
        </p:spPr>
      </p:cxnSp>
      <p:cxnSp>
        <p:nvCxnSpPr>
          <p:cNvPr id="227" name="直接连接符 226"/>
          <p:cNvCxnSpPr>
            <a:stCxn id="106" idx="2"/>
            <a:endCxn id="219" idx="0"/>
          </p:cNvCxnSpPr>
          <p:nvPr/>
        </p:nvCxnSpPr>
        <p:spPr>
          <a:xfrm>
            <a:off x="3207138" y="3735184"/>
            <a:ext cx="1377359" cy="742372"/>
          </a:xfrm>
          <a:prstGeom prst="line">
            <a:avLst/>
          </a:prstGeom>
          <a:noFill/>
          <a:ln w="12700" cap="flat" cmpd="sng" algn="ctr">
            <a:solidFill>
              <a:schemeClr val="tx1"/>
            </a:solidFill>
            <a:prstDash val="solid"/>
            <a:miter lim="800000"/>
          </a:ln>
          <a:effectLst/>
        </p:spPr>
      </p:cxnSp>
      <p:cxnSp>
        <p:nvCxnSpPr>
          <p:cNvPr id="228" name="直接连接符 227"/>
          <p:cNvCxnSpPr>
            <a:stCxn id="107" idx="2"/>
            <a:endCxn id="219" idx="0"/>
          </p:cNvCxnSpPr>
          <p:nvPr/>
        </p:nvCxnSpPr>
        <p:spPr>
          <a:xfrm flipH="1">
            <a:off x="4584497" y="3738841"/>
            <a:ext cx="630327" cy="738715"/>
          </a:xfrm>
          <a:prstGeom prst="line">
            <a:avLst/>
          </a:prstGeom>
          <a:noFill/>
          <a:ln w="12700" cap="flat" cmpd="sng" algn="ctr">
            <a:solidFill>
              <a:schemeClr val="tx1"/>
            </a:solidFill>
            <a:prstDash val="solid"/>
            <a:miter lim="800000"/>
          </a:ln>
          <a:effectLst/>
        </p:spPr>
      </p:cxnSp>
      <p:cxnSp>
        <p:nvCxnSpPr>
          <p:cNvPr id="229" name="直接连接符 228"/>
          <p:cNvCxnSpPr>
            <a:stCxn id="106" idx="2"/>
            <a:endCxn id="220" idx="0"/>
          </p:cNvCxnSpPr>
          <p:nvPr/>
        </p:nvCxnSpPr>
        <p:spPr>
          <a:xfrm>
            <a:off x="3207138" y="3735184"/>
            <a:ext cx="2745511" cy="742372"/>
          </a:xfrm>
          <a:prstGeom prst="line">
            <a:avLst/>
          </a:prstGeom>
          <a:noFill/>
          <a:ln w="12700" cap="flat" cmpd="sng" algn="ctr">
            <a:solidFill>
              <a:schemeClr val="tx1"/>
            </a:solidFill>
            <a:prstDash val="solid"/>
            <a:miter lim="800000"/>
          </a:ln>
          <a:effectLst/>
        </p:spPr>
      </p:cxnSp>
      <p:cxnSp>
        <p:nvCxnSpPr>
          <p:cNvPr id="230" name="直接连接符 229"/>
          <p:cNvCxnSpPr>
            <a:stCxn id="107" idx="2"/>
            <a:endCxn id="220" idx="0"/>
          </p:cNvCxnSpPr>
          <p:nvPr/>
        </p:nvCxnSpPr>
        <p:spPr>
          <a:xfrm>
            <a:off x="5214824" y="3738841"/>
            <a:ext cx="737825" cy="738715"/>
          </a:xfrm>
          <a:prstGeom prst="line">
            <a:avLst/>
          </a:prstGeom>
          <a:noFill/>
          <a:ln w="12700" cap="flat" cmpd="sng" algn="ctr">
            <a:solidFill>
              <a:schemeClr val="tx1"/>
            </a:solidFill>
            <a:prstDash val="solid"/>
            <a:miter lim="800000"/>
          </a:ln>
          <a:effectLst/>
        </p:spPr>
      </p:cxnSp>
      <p:cxnSp>
        <p:nvCxnSpPr>
          <p:cNvPr id="232" name="直接连接符 231"/>
          <p:cNvCxnSpPr>
            <a:stCxn id="136" idx="2"/>
            <a:endCxn id="231" idx="0"/>
          </p:cNvCxnSpPr>
          <p:nvPr/>
        </p:nvCxnSpPr>
        <p:spPr>
          <a:xfrm>
            <a:off x="2574014" y="4806289"/>
            <a:ext cx="280421" cy="775314"/>
          </a:xfrm>
          <a:prstGeom prst="line">
            <a:avLst/>
          </a:prstGeom>
          <a:noFill/>
          <a:ln w="12700" cap="flat" cmpd="sng" algn="ctr">
            <a:solidFill>
              <a:schemeClr val="tx1"/>
            </a:solidFill>
            <a:prstDash val="solid"/>
            <a:miter lim="800000"/>
          </a:ln>
          <a:effectLst/>
        </p:spPr>
      </p:cxnSp>
      <p:cxnSp>
        <p:nvCxnSpPr>
          <p:cNvPr id="237" name="直接连接符 236"/>
          <p:cNvCxnSpPr>
            <a:stCxn id="217" idx="2"/>
            <a:endCxn id="153" idx="0"/>
          </p:cNvCxnSpPr>
          <p:nvPr/>
        </p:nvCxnSpPr>
        <p:spPr>
          <a:xfrm flipH="1">
            <a:off x="2417741" y="4806289"/>
            <a:ext cx="726596" cy="775314"/>
          </a:xfrm>
          <a:prstGeom prst="line">
            <a:avLst/>
          </a:prstGeom>
          <a:noFill/>
          <a:ln w="12700" cap="flat" cmpd="sng" algn="ctr">
            <a:solidFill>
              <a:schemeClr val="tx1"/>
            </a:solidFill>
            <a:prstDash val="solid"/>
            <a:miter lim="800000"/>
          </a:ln>
          <a:effectLst/>
        </p:spPr>
      </p:cxnSp>
      <p:cxnSp>
        <p:nvCxnSpPr>
          <p:cNvPr id="238" name="直接连接符 237"/>
          <p:cNvCxnSpPr>
            <a:stCxn id="217" idx="2"/>
            <a:endCxn id="231" idx="0"/>
          </p:cNvCxnSpPr>
          <p:nvPr/>
        </p:nvCxnSpPr>
        <p:spPr>
          <a:xfrm flipH="1">
            <a:off x="2854435" y="4806289"/>
            <a:ext cx="289902" cy="775314"/>
          </a:xfrm>
          <a:prstGeom prst="line">
            <a:avLst/>
          </a:prstGeom>
          <a:noFill/>
          <a:ln w="12700" cap="flat" cmpd="sng" algn="ctr">
            <a:solidFill>
              <a:schemeClr val="tx1"/>
            </a:solidFill>
            <a:prstDash val="solid"/>
            <a:miter lim="800000"/>
          </a:ln>
          <a:effectLst/>
        </p:spPr>
      </p:cxnSp>
      <p:cxnSp>
        <p:nvCxnSpPr>
          <p:cNvPr id="239" name="直接连接符 238"/>
          <p:cNvCxnSpPr>
            <a:stCxn id="217" idx="2"/>
            <a:endCxn id="161" idx="0"/>
          </p:cNvCxnSpPr>
          <p:nvPr/>
        </p:nvCxnSpPr>
        <p:spPr>
          <a:xfrm>
            <a:off x="3144337" y="4806289"/>
            <a:ext cx="142146" cy="775314"/>
          </a:xfrm>
          <a:prstGeom prst="line">
            <a:avLst/>
          </a:prstGeom>
          <a:noFill/>
          <a:ln w="12700" cap="flat" cmpd="sng" algn="ctr">
            <a:solidFill>
              <a:schemeClr val="tx1"/>
            </a:solidFill>
            <a:prstDash val="solid"/>
            <a:miter lim="800000"/>
          </a:ln>
          <a:effectLst/>
        </p:spPr>
      </p:cxnSp>
      <p:cxnSp>
        <p:nvCxnSpPr>
          <p:cNvPr id="240" name="直接连接符 239"/>
          <p:cNvCxnSpPr>
            <a:stCxn id="218" idx="2"/>
            <a:endCxn id="233" idx="0"/>
          </p:cNvCxnSpPr>
          <p:nvPr/>
        </p:nvCxnSpPr>
        <p:spPr>
          <a:xfrm flipH="1">
            <a:off x="3836024" y="4806289"/>
            <a:ext cx="70138" cy="775314"/>
          </a:xfrm>
          <a:prstGeom prst="line">
            <a:avLst/>
          </a:prstGeom>
          <a:noFill/>
          <a:ln w="12700" cap="flat" cmpd="sng" algn="ctr">
            <a:solidFill>
              <a:schemeClr val="tx1"/>
            </a:solidFill>
            <a:prstDash val="solid"/>
            <a:miter lim="800000"/>
          </a:ln>
          <a:effectLst/>
        </p:spPr>
      </p:cxnSp>
      <p:cxnSp>
        <p:nvCxnSpPr>
          <p:cNvPr id="241" name="直接连接符 240"/>
          <p:cNvCxnSpPr>
            <a:stCxn id="218" idx="2"/>
            <a:endCxn id="235" idx="0"/>
          </p:cNvCxnSpPr>
          <p:nvPr/>
        </p:nvCxnSpPr>
        <p:spPr>
          <a:xfrm>
            <a:off x="3906162" y="4806289"/>
            <a:ext cx="352429" cy="775314"/>
          </a:xfrm>
          <a:prstGeom prst="line">
            <a:avLst/>
          </a:prstGeom>
          <a:noFill/>
          <a:ln w="12700" cap="flat" cmpd="sng" algn="ctr">
            <a:solidFill>
              <a:schemeClr val="tx1"/>
            </a:solidFill>
            <a:prstDash val="solid"/>
            <a:miter lim="800000"/>
          </a:ln>
          <a:effectLst/>
        </p:spPr>
      </p:cxnSp>
      <p:cxnSp>
        <p:nvCxnSpPr>
          <p:cNvPr id="242" name="直接连接符 241"/>
          <p:cNvCxnSpPr>
            <a:stCxn id="218" idx="2"/>
            <a:endCxn id="234" idx="0"/>
          </p:cNvCxnSpPr>
          <p:nvPr/>
        </p:nvCxnSpPr>
        <p:spPr>
          <a:xfrm>
            <a:off x="3906162" y="4806289"/>
            <a:ext cx="793958" cy="775314"/>
          </a:xfrm>
          <a:prstGeom prst="line">
            <a:avLst/>
          </a:prstGeom>
          <a:noFill/>
          <a:ln w="12700" cap="flat" cmpd="sng" algn="ctr">
            <a:solidFill>
              <a:schemeClr val="tx1"/>
            </a:solidFill>
            <a:prstDash val="solid"/>
            <a:miter lim="800000"/>
          </a:ln>
          <a:effectLst/>
        </p:spPr>
      </p:cxnSp>
      <p:cxnSp>
        <p:nvCxnSpPr>
          <p:cNvPr id="243" name="直接连接符 242"/>
          <p:cNvCxnSpPr>
            <a:stCxn id="219" idx="2"/>
            <a:endCxn id="233" idx="0"/>
          </p:cNvCxnSpPr>
          <p:nvPr/>
        </p:nvCxnSpPr>
        <p:spPr>
          <a:xfrm flipH="1">
            <a:off x="3836024" y="4806289"/>
            <a:ext cx="748473" cy="775314"/>
          </a:xfrm>
          <a:prstGeom prst="line">
            <a:avLst/>
          </a:prstGeom>
          <a:noFill/>
          <a:ln w="12700" cap="flat" cmpd="sng" algn="ctr">
            <a:solidFill>
              <a:schemeClr val="tx1"/>
            </a:solidFill>
            <a:prstDash val="solid"/>
            <a:miter lim="800000"/>
          </a:ln>
          <a:effectLst/>
        </p:spPr>
      </p:cxnSp>
      <p:cxnSp>
        <p:nvCxnSpPr>
          <p:cNvPr id="244" name="直接连接符 243"/>
          <p:cNvCxnSpPr>
            <a:stCxn id="219" idx="2"/>
            <a:endCxn id="235" idx="0"/>
          </p:cNvCxnSpPr>
          <p:nvPr/>
        </p:nvCxnSpPr>
        <p:spPr>
          <a:xfrm flipH="1">
            <a:off x="4258591" y="4806289"/>
            <a:ext cx="325906" cy="775314"/>
          </a:xfrm>
          <a:prstGeom prst="line">
            <a:avLst/>
          </a:prstGeom>
          <a:noFill/>
          <a:ln w="12700" cap="flat" cmpd="sng" algn="ctr">
            <a:solidFill>
              <a:schemeClr val="tx1"/>
            </a:solidFill>
            <a:prstDash val="solid"/>
            <a:miter lim="800000"/>
          </a:ln>
          <a:effectLst/>
        </p:spPr>
      </p:cxnSp>
      <p:cxnSp>
        <p:nvCxnSpPr>
          <p:cNvPr id="245" name="直接连接符 244"/>
          <p:cNvCxnSpPr>
            <a:stCxn id="219" idx="2"/>
            <a:endCxn id="234" idx="0"/>
          </p:cNvCxnSpPr>
          <p:nvPr/>
        </p:nvCxnSpPr>
        <p:spPr>
          <a:xfrm>
            <a:off x="4584497" y="4806289"/>
            <a:ext cx="115623" cy="775314"/>
          </a:xfrm>
          <a:prstGeom prst="line">
            <a:avLst/>
          </a:prstGeom>
          <a:noFill/>
          <a:ln w="12700" cap="flat" cmpd="sng" algn="ctr">
            <a:solidFill>
              <a:schemeClr val="tx1"/>
            </a:solidFill>
            <a:prstDash val="solid"/>
            <a:miter lim="800000"/>
          </a:ln>
          <a:effectLst/>
        </p:spPr>
      </p:cxnSp>
      <p:cxnSp>
        <p:nvCxnSpPr>
          <p:cNvPr id="246" name="直接连接符 245"/>
          <p:cNvCxnSpPr>
            <a:stCxn id="110" idx="2"/>
            <a:endCxn id="236" idx="0"/>
          </p:cNvCxnSpPr>
          <p:nvPr/>
        </p:nvCxnSpPr>
        <p:spPr>
          <a:xfrm>
            <a:off x="5399932" y="4806289"/>
            <a:ext cx="300398" cy="773896"/>
          </a:xfrm>
          <a:prstGeom prst="line">
            <a:avLst/>
          </a:prstGeom>
          <a:noFill/>
          <a:ln w="12700" cap="flat" cmpd="sng" algn="ctr">
            <a:solidFill>
              <a:schemeClr val="tx1"/>
            </a:solidFill>
            <a:prstDash val="solid"/>
            <a:miter lim="800000"/>
          </a:ln>
          <a:effectLst/>
        </p:spPr>
      </p:cxnSp>
      <p:cxnSp>
        <p:nvCxnSpPr>
          <p:cNvPr id="247" name="直接连接符 246"/>
          <p:cNvCxnSpPr>
            <a:stCxn id="220" idx="2"/>
            <a:endCxn id="163" idx="0"/>
          </p:cNvCxnSpPr>
          <p:nvPr/>
        </p:nvCxnSpPr>
        <p:spPr>
          <a:xfrm flipH="1">
            <a:off x="5276184" y="4806289"/>
            <a:ext cx="676465" cy="773896"/>
          </a:xfrm>
          <a:prstGeom prst="line">
            <a:avLst/>
          </a:prstGeom>
          <a:noFill/>
          <a:ln w="12700" cap="flat" cmpd="sng" algn="ctr">
            <a:solidFill>
              <a:schemeClr val="tx1"/>
            </a:solidFill>
            <a:prstDash val="solid"/>
            <a:miter lim="800000"/>
          </a:ln>
          <a:effectLst/>
        </p:spPr>
      </p:cxnSp>
      <p:cxnSp>
        <p:nvCxnSpPr>
          <p:cNvPr id="248" name="直接连接符 247"/>
          <p:cNvCxnSpPr>
            <a:stCxn id="220" idx="2"/>
            <a:endCxn id="236" idx="0"/>
          </p:cNvCxnSpPr>
          <p:nvPr/>
        </p:nvCxnSpPr>
        <p:spPr>
          <a:xfrm flipH="1">
            <a:off x="5700330" y="4806289"/>
            <a:ext cx="252319" cy="773896"/>
          </a:xfrm>
          <a:prstGeom prst="line">
            <a:avLst/>
          </a:prstGeom>
          <a:noFill/>
          <a:ln w="12700" cap="flat" cmpd="sng" algn="ctr">
            <a:solidFill>
              <a:schemeClr val="tx1"/>
            </a:solidFill>
            <a:prstDash val="solid"/>
            <a:miter lim="800000"/>
          </a:ln>
          <a:effectLst/>
        </p:spPr>
      </p:cxnSp>
      <p:cxnSp>
        <p:nvCxnSpPr>
          <p:cNvPr id="249" name="直接连接符 248"/>
          <p:cNvCxnSpPr>
            <a:stCxn id="220" idx="2"/>
            <a:endCxn id="164" idx="0"/>
          </p:cNvCxnSpPr>
          <p:nvPr/>
        </p:nvCxnSpPr>
        <p:spPr>
          <a:xfrm>
            <a:off x="5952649" y="4806289"/>
            <a:ext cx="185040" cy="775313"/>
          </a:xfrm>
          <a:prstGeom prst="line">
            <a:avLst/>
          </a:prstGeom>
          <a:noFill/>
          <a:ln w="12700" cap="flat" cmpd="sng" algn="ctr">
            <a:solidFill>
              <a:schemeClr val="tx1"/>
            </a:solidFill>
            <a:prstDash val="solid"/>
            <a:miter lim="800000"/>
          </a:ln>
          <a:effectLst/>
        </p:spPr>
      </p:cxnSp>
      <p:grpSp>
        <p:nvGrpSpPr>
          <p:cNvPr id="52" name="组合 51"/>
          <p:cNvGrpSpPr/>
          <p:nvPr/>
        </p:nvGrpSpPr>
        <p:grpSpPr>
          <a:xfrm>
            <a:off x="3001158" y="3392467"/>
            <a:ext cx="2419646" cy="389513"/>
            <a:chOff x="2524807" y="3510462"/>
            <a:chExt cx="2419646" cy="389513"/>
          </a:xfrm>
        </p:grpSpPr>
        <p:pic>
          <p:nvPicPr>
            <p:cNvPr id="106" name="图片 105" descr="核心交换机.png"/>
            <p:cNvPicPr>
              <a:picLocks noChangeAspect="1"/>
            </p:cNvPicPr>
            <p:nvPr/>
          </p:nvPicPr>
          <p:blipFill>
            <a:blip r:embed="rId5" cstate="print"/>
            <a:stretch>
              <a:fillRect/>
            </a:stretch>
          </p:blipFill>
          <p:spPr>
            <a:xfrm>
              <a:off x="2524807" y="3516121"/>
              <a:ext cx="411960" cy="337058"/>
            </a:xfrm>
            <a:prstGeom prst="rect">
              <a:avLst/>
            </a:prstGeom>
          </p:spPr>
        </p:pic>
        <p:pic>
          <p:nvPicPr>
            <p:cNvPr id="107" name="图片 106" descr="核心交换机.png"/>
            <p:cNvPicPr>
              <a:picLocks noChangeAspect="1"/>
            </p:cNvPicPr>
            <p:nvPr/>
          </p:nvPicPr>
          <p:blipFill>
            <a:blip r:embed="rId5" cstate="print"/>
            <a:stretch>
              <a:fillRect/>
            </a:stretch>
          </p:blipFill>
          <p:spPr>
            <a:xfrm>
              <a:off x="4532493" y="3519778"/>
              <a:ext cx="411960" cy="337058"/>
            </a:xfrm>
            <a:prstGeom prst="rect">
              <a:avLst/>
            </a:prstGeom>
          </p:spPr>
        </p:pic>
        <p:cxnSp>
          <p:nvCxnSpPr>
            <p:cNvPr id="215" name="直接连接符 214"/>
            <p:cNvCxnSpPr>
              <a:stCxn id="106" idx="3"/>
              <a:endCxn id="107" idx="1"/>
            </p:cNvCxnSpPr>
            <p:nvPr/>
          </p:nvCxnSpPr>
          <p:spPr>
            <a:xfrm>
              <a:off x="2936767" y="3684650"/>
              <a:ext cx="1595726" cy="3657"/>
            </a:xfrm>
            <a:prstGeom prst="line">
              <a:avLst/>
            </a:prstGeom>
            <a:noFill/>
            <a:ln w="12700" cap="flat" cmpd="sng" algn="ctr">
              <a:solidFill>
                <a:schemeClr val="tx1"/>
              </a:solidFill>
              <a:prstDash val="dashDot"/>
              <a:miter lim="800000"/>
            </a:ln>
            <a:effectLst/>
          </p:spPr>
        </p:cxnSp>
        <p:sp>
          <p:nvSpPr>
            <p:cNvPr id="216" name="椭圆 215"/>
            <p:cNvSpPr/>
            <p:nvPr/>
          </p:nvSpPr>
          <p:spPr bwMode="auto">
            <a:xfrm>
              <a:off x="3661066" y="3510462"/>
              <a:ext cx="143916" cy="389513"/>
            </a:xfrm>
            <a:prstGeom prst="ellipse">
              <a:avLst/>
            </a:prstGeom>
            <a:noFill/>
            <a:ln w="12700"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defTabSz="444500" fontAlgn="base">
                <a:spcBef>
                  <a:spcPct val="0"/>
                </a:spcBef>
                <a:spcAft>
                  <a:spcPct val="0"/>
                </a:spcAft>
                <a:buClr>
                  <a:srgbClr val="A2A2A2"/>
                </a:buClr>
                <a:buSzPct val="70000"/>
                <a:buFont typeface="Monotype Sorts" pitchFamily="2" charset="2"/>
                <a:buNone/>
              </a:pPr>
              <a:endParaRPr lang="zh-CN" altLang="en-US">
                <a:solidFill>
                  <a:srgbClr val="333399"/>
                </a:solidFill>
                <a:latin typeface="+mj-lt"/>
                <a:ea typeface="方正兰亭黑简体" panose="02000000000000000000" pitchFamily="2" charset="-122"/>
                <a:cs typeface="Arial" panose="020B0604020202020204" pitchFamily="34" charset="0"/>
              </a:endParaRPr>
            </a:p>
          </p:txBody>
        </p:sp>
        <p:cxnSp>
          <p:nvCxnSpPr>
            <p:cNvPr id="250" name="直接连接符 249"/>
            <p:cNvCxnSpPr/>
            <p:nvPr/>
          </p:nvCxnSpPr>
          <p:spPr>
            <a:xfrm>
              <a:off x="2936767" y="3618474"/>
              <a:ext cx="1595726" cy="0"/>
            </a:xfrm>
            <a:prstGeom prst="line">
              <a:avLst/>
            </a:prstGeom>
            <a:noFill/>
            <a:ln w="12700" cap="flat" cmpd="sng" algn="ctr">
              <a:solidFill>
                <a:schemeClr val="tx1"/>
              </a:solidFill>
              <a:prstDash val="dashDot"/>
              <a:miter lim="800000"/>
            </a:ln>
            <a:effectLst/>
          </p:spPr>
        </p:cxnSp>
      </p:grpSp>
      <p:grpSp>
        <p:nvGrpSpPr>
          <p:cNvPr id="51" name="组合 50"/>
          <p:cNvGrpSpPr/>
          <p:nvPr/>
        </p:nvGrpSpPr>
        <p:grpSpPr>
          <a:xfrm>
            <a:off x="2373121" y="4477556"/>
            <a:ext cx="3780420" cy="407052"/>
            <a:chOff x="1896770" y="4307620"/>
            <a:chExt cx="3780420" cy="407052"/>
          </a:xfrm>
        </p:grpSpPr>
        <p:pic>
          <p:nvPicPr>
            <p:cNvPr id="110" name="图片 109" descr="汇聚交换机.png"/>
            <p:cNvPicPr>
              <a:picLocks noChangeAspect="1"/>
            </p:cNvPicPr>
            <p:nvPr/>
          </p:nvPicPr>
          <p:blipFill>
            <a:blip r:embed="rId6" cstate="print"/>
            <a:stretch>
              <a:fillRect/>
            </a:stretch>
          </p:blipFill>
          <p:spPr>
            <a:xfrm>
              <a:off x="4722688" y="4307620"/>
              <a:ext cx="401785" cy="328733"/>
            </a:xfrm>
            <a:prstGeom prst="rect">
              <a:avLst/>
            </a:prstGeom>
          </p:spPr>
        </p:pic>
        <p:pic>
          <p:nvPicPr>
            <p:cNvPr id="136" name="图片 135" descr="汇聚交换机.png"/>
            <p:cNvPicPr>
              <a:picLocks noChangeAspect="1"/>
            </p:cNvPicPr>
            <p:nvPr/>
          </p:nvPicPr>
          <p:blipFill>
            <a:blip r:embed="rId6" cstate="print"/>
            <a:stretch>
              <a:fillRect/>
            </a:stretch>
          </p:blipFill>
          <p:spPr>
            <a:xfrm>
              <a:off x="1896770" y="4307620"/>
              <a:ext cx="401785" cy="328733"/>
            </a:xfrm>
            <a:prstGeom prst="rect">
              <a:avLst/>
            </a:prstGeom>
          </p:spPr>
        </p:pic>
        <p:cxnSp>
          <p:nvCxnSpPr>
            <p:cNvPr id="183" name="直接连接符 182"/>
            <p:cNvCxnSpPr>
              <a:stCxn id="136" idx="3"/>
              <a:endCxn id="217" idx="1"/>
            </p:cNvCxnSpPr>
            <p:nvPr/>
          </p:nvCxnSpPr>
          <p:spPr>
            <a:xfrm>
              <a:off x="2298555" y="4471987"/>
              <a:ext cx="168538" cy="0"/>
            </a:xfrm>
            <a:prstGeom prst="line">
              <a:avLst/>
            </a:prstGeom>
            <a:noFill/>
            <a:ln w="19050" cap="flat" cmpd="sng" algn="ctr">
              <a:solidFill>
                <a:schemeClr val="tx1"/>
              </a:solidFill>
              <a:prstDash val="solid"/>
              <a:miter lim="800000"/>
            </a:ln>
            <a:effectLst/>
          </p:spPr>
        </p:cxnSp>
        <p:pic>
          <p:nvPicPr>
            <p:cNvPr id="217" name="图片 216" descr="汇聚交换机.png"/>
            <p:cNvPicPr>
              <a:picLocks noChangeAspect="1"/>
            </p:cNvPicPr>
            <p:nvPr/>
          </p:nvPicPr>
          <p:blipFill>
            <a:blip r:embed="rId6" cstate="print"/>
            <a:stretch>
              <a:fillRect/>
            </a:stretch>
          </p:blipFill>
          <p:spPr>
            <a:xfrm>
              <a:off x="2467093" y="4307620"/>
              <a:ext cx="401785" cy="328733"/>
            </a:xfrm>
            <a:prstGeom prst="rect">
              <a:avLst/>
            </a:prstGeom>
          </p:spPr>
        </p:pic>
        <p:pic>
          <p:nvPicPr>
            <p:cNvPr id="218" name="图片 217" descr="汇聚交换机.png"/>
            <p:cNvPicPr>
              <a:picLocks noChangeAspect="1"/>
            </p:cNvPicPr>
            <p:nvPr/>
          </p:nvPicPr>
          <p:blipFill>
            <a:blip r:embed="rId6" cstate="print"/>
            <a:stretch>
              <a:fillRect/>
            </a:stretch>
          </p:blipFill>
          <p:spPr>
            <a:xfrm>
              <a:off x="3228918" y="4307620"/>
              <a:ext cx="401785" cy="328733"/>
            </a:xfrm>
            <a:prstGeom prst="rect">
              <a:avLst/>
            </a:prstGeom>
          </p:spPr>
        </p:pic>
        <p:pic>
          <p:nvPicPr>
            <p:cNvPr id="219" name="图片 218" descr="汇聚交换机.png"/>
            <p:cNvPicPr>
              <a:picLocks noChangeAspect="1"/>
            </p:cNvPicPr>
            <p:nvPr/>
          </p:nvPicPr>
          <p:blipFill>
            <a:blip r:embed="rId6" cstate="print"/>
            <a:stretch>
              <a:fillRect/>
            </a:stretch>
          </p:blipFill>
          <p:spPr>
            <a:xfrm>
              <a:off x="3907253" y="4307620"/>
              <a:ext cx="401785" cy="328733"/>
            </a:xfrm>
            <a:prstGeom prst="rect">
              <a:avLst/>
            </a:prstGeom>
          </p:spPr>
        </p:pic>
        <p:pic>
          <p:nvPicPr>
            <p:cNvPr id="220" name="图片 219" descr="汇聚交换机.png"/>
            <p:cNvPicPr>
              <a:picLocks noChangeAspect="1"/>
            </p:cNvPicPr>
            <p:nvPr/>
          </p:nvPicPr>
          <p:blipFill>
            <a:blip r:embed="rId6" cstate="print"/>
            <a:stretch>
              <a:fillRect/>
            </a:stretch>
          </p:blipFill>
          <p:spPr>
            <a:xfrm>
              <a:off x="5275405" y="4307620"/>
              <a:ext cx="401785" cy="328733"/>
            </a:xfrm>
            <a:prstGeom prst="rect">
              <a:avLst/>
            </a:prstGeom>
          </p:spPr>
        </p:pic>
        <p:cxnSp>
          <p:nvCxnSpPr>
            <p:cNvPr id="223" name="直接连接符 222"/>
            <p:cNvCxnSpPr>
              <a:stCxn id="218" idx="3"/>
              <a:endCxn id="219" idx="1"/>
            </p:cNvCxnSpPr>
            <p:nvPr/>
          </p:nvCxnSpPr>
          <p:spPr>
            <a:xfrm>
              <a:off x="3630703" y="4471987"/>
              <a:ext cx="276550" cy="0"/>
            </a:xfrm>
            <a:prstGeom prst="line">
              <a:avLst/>
            </a:prstGeom>
            <a:noFill/>
            <a:ln w="19050" cap="flat" cmpd="sng" algn="ctr">
              <a:solidFill>
                <a:schemeClr val="tx1"/>
              </a:solidFill>
              <a:prstDash val="solid"/>
              <a:miter lim="800000"/>
            </a:ln>
            <a:effectLst/>
          </p:spPr>
        </p:cxnSp>
        <p:cxnSp>
          <p:nvCxnSpPr>
            <p:cNvPr id="224" name="直接连接符 223"/>
            <p:cNvCxnSpPr>
              <a:stCxn id="110" idx="3"/>
              <a:endCxn id="220" idx="1"/>
            </p:cNvCxnSpPr>
            <p:nvPr/>
          </p:nvCxnSpPr>
          <p:spPr>
            <a:xfrm>
              <a:off x="5124473" y="4471987"/>
              <a:ext cx="150932" cy="0"/>
            </a:xfrm>
            <a:prstGeom prst="line">
              <a:avLst/>
            </a:prstGeom>
            <a:noFill/>
            <a:ln w="19050" cap="flat" cmpd="sng" algn="ctr">
              <a:solidFill>
                <a:schemeClr val="tx1"/>
              </a:solidFill>
              <a:prstDash val="solid"/>
              <a:miter lim="800000"/>
            </a:ln>
            <a:effectLst/>
          </p:spPr>
        </p:cxnSp>
        <p:cxnSp>
          <p:nvCxnSpPr>
            <p:cNvPr id="251" name="直接连接符 250"/>
            <p:cNvCxnSpPr/>
            <p:nvPr/>
          </p:nvCxnSpPr>
          <p:spPr>
            <a:xfrm>
              <a:off x="2298555" y="4410562"/>
              <a:ext cx="168538" cy="0"/>
            </a:xfrm>
            <a:prstGeom prst="line">
              <a:avLst/>
            </a:prstGeom>
            <a:noFill/>
            <a:ln w="19050" cap="flat" cmpd="sng" algn="ctr">
              <a:solidFill>
                <a:schemeClr val="tx1"/>
              </a:solidFill>
              <a:prstDash val="solid"/>
              <a:miter lim="800000"/>
            </a:ln>
            <a:effectLst/>
          </p:spPr>
        </p:cxnSp>
        <p:cxnSp>
          <p:nvCxnSpPr>
            <p:cNvPr id="252" name="直接连接符 251"/>
            <p:cNvCxnSpPr/>
            <p:nvPr/>
          </p:nvCxnSpPr>
          <p:spPr>
            <a:xfrm>
              <a:off x="3630703" y="4410562"/>
              <a:ext cx="276550" cy="0"/>
            </a:xfrm>
            <a:prstGeom prst="line">
              <a:avLst/>
            </a:prstGeom>
            <a:noFill/>
            <a:ln w="19050" cap="flat" cmpd="sng" algn="ctr">
              <a:solidFill>
                <a:schemeClr val="tx1"/>
              </a:solidFill>
              <a:prstDash val="solid"/>
              <a:miter lim="800000"/>
            </a:ln>
            <a:effectLst/>
          </p:spPr>
        </p:cxnSp>
        <p:cxnSp>
          <p:nvCxnSpPr>
            <p:cNvPr id="253" name="直接连接符 252"/>
            <p:cNvCxnSpPr/>
            <p:nvPr/>
          </p:nvCxnSpPr>
          <p:spPr>
            <a:xfrm>
              <a:off x="5124473" y="4410562"/>
              <a:ext cx="150932" cy="0"/>
            </a:xfrm>
            <a:prstGeom prst="line">
              <a:avLst/>
            </a:prstGeom>
            <a:noFill/>
            <a:ln w="19050" cap="flat" cmpd="sng" algn="ctr">
              <a:solidFill>
                <a:schemeClr val="tx1"/>
              </a:solidFill>
              <a:prstDash val="solid"/>
              <a:miter lim="800000"/>
            </a:ln>
            <a:effectLst/>
          </p:spPr>
        </p:cxnSp>
        <p:sp>
          <p:nvSpPr>
            <p:cNvPr id="254" name="椭圆 253"/>
            <p:cNvSpPr/>
            <p:nvPr/>
          </p:nvSpPr>
          <p:spPr bwMode="auto">
            <a:xfrm>
              <a:off x="2329541" y="4325159"/>
              <a:ext cx="72000" cy="389513"/>
            </a:xfrm>
            <a:prstGeom prst="ellipse">
              <a:avLst/>
            </a:prstGeom>
            <a:noFill/>
            <a:ln w="12700"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defTabSz="444500" fontAlgn="base">
                <a:spcBef>
                  <a:spcPct val="0"/>
                </a:spcBef>
                <a:spcAft>
                  <a:spcPct val="0"/>
                </a:spcAft>
                <a:buClr>
                  <a:srgbClr val="A2A2A2"/>
                </a:buClr>
                <a:buSzPct val="70000"/>
                <a:buFont typeface="Monotype Sorts" pitchFamily="2" charset="2"/>
                <a:buNone/>
              </a:pPr>
              <a:endParaRPr lang="zh-CN" altLang="en-US">
                <a:solidFill>
                  <a:srgbClr val="333399"/>
                </a:solidFill>
                <a:latin typeface="+mj-lt"/>
                <a:ea typeface="方正兰亭黑简体" panose="02000000000000000000" pitchFamily="2" charset="-122"/>
                <a:cs typeface="Arial" panose="020B0604020202020204" pitchFamily="34" charset="0"/>
              </a:endParaRPr>
            </a:p>
          </p:txBody>
        </p:sp>
        <p:sp>
          <p:nvSpPr>
            <p:cNvPr id="255" name="椭圆 254"/>
            <p:cNvSpPr/>
            <p:nvPr/>
          </p:nvSpPr>
          <p:spPr bwMode="auto">
            <a:xfrm>
              <a:off x="3719028" y="4325159"/>
              <a:ext cx="72000" cy="389513"/>
            </a:xfrm>
            <a:prstGeom prst="ellipse">
              <a:avLst/>
            </a:prstGeom>
            <a:noFill/>
            <a:ln w="12700"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defTabSz="444500" fontAlgn="base">
                <a:spcBef>
                  <a:spcPct val="0"/>
                </a:spcBef>
                <a:spcAft>
                  <a:spcPct val="0"/>
                </a:spcAft>
                <a:buClr>
                  <a:srgbClr val="A2A2A2"/>
                </a:buClr>
                <a:buSzPct val="70000"/>
                <a:buFont typeface="Monotype Sorts" pitchFamily="2" charset="2"/>
                <a:buNone/>
              </a:pPr>
              <a:endParaRPr lang="zh-CN" altLang="en-US">
                <a:solidFill>
                  <a:srgbClr val="333399"/>
                </a:solidFill>
                <a:latin typeface="+mj-lt"/>
                <a:ea typeface="方正兰亭黑简体" panose="02000000000000000000" pitchFamily="2" charset="-122"/>
                <a:cs typeface="Arial" panose="020B0604020202020204" pitchFamily="34" charset="0"/>
              </a:endParaRPr>
            </a:p>
          </p:txBody>
        </p:sp>
        <p:sp>
          <p:nvSpPr>
            <p:cNvPr id="256" name="椭圆 255"/>
            <p:cNvSpPr/>
            <p:nvPr/>
          </p:nvSpPr>
          <p:spPr bwMode="auto">
            <a:xfrm>
              <a:off x="5162416" y="4325159"/>
              <a:ext cx="72000" cy="389513"/>
            </a:xfrm>
            <a:prstGeom prst="ellipse">
              <a:avLst/>
            </a:prstGeom>
            <a:noFill/>
            <a:ln w="12700"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defTabSz="444500" fontAlgn="base">
                <a:spcBef>
                  <a:spcPct val="0"/>
                </a:spcBef>
                <a:spcAft>
                  <a:spcPct val="0"/>
                </a:spcAft>
                <a:buClr>
                  <a:srgbClr val="A2A2A2"/>
                </a:buClr>
                <a:buSzPct val="70000"/>
                <a:buFont typeface="Monotype Sorts" pitchFamily="2" charset="2"/>
                <a:buNone/>
              </a:pPr>
              <a:endParaRPr lang="zh-CN" altLang="en-US">
                <a:solidFill>
                  <a:srgbClr val="333399"/>
                </a:solidFill>
                <a:latin typeface="+mj-lt"/>
                <a:ea typeface="方正兰亭黑简体" panose="02000000000000000000" pitchFamily="2" charset="-122"/>
                <a:cs typeface="Arial" panose="020B0604020202020204" pitchFamily="34" charset="0"/>
              </a:endParaRPr>
            </a:p>
          </p:txBody>
        </p:sp>
      </p:grpSp>
      <p:pic>
        <p:nvPicPr>
          <p:cNvPr id="257" name="图片 2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10059" y="1288800"/>
            <a:ext cx="810701" cy="408398"/>
          </a:xfrm>
          <a:prstGeom prst="rect">
            <a:avLst/>
          </a:prstGeom>
        </p:spPr>
      </p:pic>
      <p:pic>
        <p:nvPicPr>
          <p:cNvPr id="258" name="图片 25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15906" y="1288546"/>
            <a:ext cx="798510" cy="408398"/>
          </a:xfrm>
          <a:prstGeom prst="rect">
            <a:avLst/>
          </a:prstGeom>
        </p:spPr>
      </p:pic>
      <p:cxnSp>
        <p:nvCxnSpPr>
          <p:cNvPr id="259" name="直接连接符 258"/>
          <p:cNvCxnSpPr>
            <a:stCxn id="257" idx="2"/>
            <a:endCxn id="168" idx="0"/>
          </p:cNvCxnSpPr>
          <p:nvPr/>
        </p:nvCxnSpPr>
        <p:spPr>
          <a:xfrm flipH="1">
            <a:off x="3213211" y="1697198"/>
            <a:ext cx="2199" cy="251693"/>
          </a:xfrm>
          <a:prstGeom prst="line">
            <a:avLst/>
          </a:prstGeom>
          <a:noFill/>
          <a:ln w="12700" cap="flat" cmpd="sng" algn="ctr">
            <a:solidFill>
              <a:schemeClr val="tx1"/>
            </a:solidFill>
            <a:prstDash val="solid"/>
            <a:miter lim="800000"/>
          </a:ln>
          <a:effectLst/>
        </p:spPr>
      </p:cxnSp>
      <p:cxnSp>
        <p:nvCxnSpPr>
          <p:cNvPr id="260" name="直接连接符 259"/>
          <p:cNvCxnSpPr>
            <a:stCxn id="258" idx="2"/>
            <a:endCxn id="169" idx="0"/>
          </p:cNvCxnSpPr>
          <p:nvPr/>
        </p:nvCxnSpPr>
        <p:spPr>
          <a:xfrm>
            <a:off x="5215161" y="1696944"/>
            <a:ext cx="5737" cy="251947"/>
          </a:xfrm>
          <a:prstGeom prst="line">
            <a:avLst/>
          </a:prstGeom>
          <a:noFill/>
          <a:ln w="12700" cap="flat" cmpd="sng" algn="ctr">
            <a:solidFill>
              <a:schemeClr val="tx1"/>
            </a:solidFill>
            <a:prstDash val="solid"/>
            <a:miter lim="800000"/>
          </a:ln>
          <a:effectLst/>
        </p:spPr>
      </p:cxnSp>
      <p:cxnSp>
        <p:nvCxnSpPr>
          <p:cNvPr id="261" name="直接连接符 260"/>
          <p:cNvCxnSpPr>
            <a:stCxn id="257" idx="2"/>
            <a:endCxn id="169" idx="0"/>
          </p:cNvCxnSpPr>
          <p:nvPr/>
        </p:nvCxnSpPr>
        <p:spPr>
          <a:xfrm>
            <a:off x="3215410" y="1697198"/>
            <a:ext cx="2005488" cy="251693"/>
          </a:xfrm>
          <a:prstGeom prst="line">
            <a:avLst/>
          </a:prstGeom>
          <a:noFill/>
          <a:ln w="12700" cap="flat" cmpd="sng" algn="ctr">
            <a:solidFill>
              <a:schemeClr val="tx1"/>
            </a:solidFill>
            <a:prstDash val="solid"/>
            <a:miter lim="800000"/>
          </a:ln>
          <a:effectLst/>
        </p:spPr>
      </p:cxnSp>
      <p:cxnSp>
        <p:nvCxnSpPr>
          <p:cNvPr id="262" name="直接连接符 261"/>
          <p:cNvCxnSpPr>
            <a:stCxn id="258" idx="2"/>
            <a:endCxn id="168" idx="0"/>
          </p:cNvCxnSpPr>
          <p:nvPr/>
        </p:nvCxnSpPr>
        <p:spPr>
          <a:xfrm flipH="1">
            <a:off x="3213211" y="1696944"/>
            <a:ext cx="2001950" cy="251947"/>
          </a:xfrm>
          <a:prstGeom prst="line">
            <a:avLst/>
          </a:prstGeom>
          <a:noFill/>
          <a:ln w="12700" cap="flat" cmpd="sng" algn="ctr">
            <a:solidFill>
              <a:schemeClr val="tx1"/>
            </a:solidFill>
            <a:prstDash val="solid"/>
            <a:miter lim="800000"/>
          </a:ln>
          <a:effectLst/>
        </p:spPr>
      </p:cxnSp>
      <p:grpSp>
        <p:nvGrpSpPr>
          <p:cNvPr id="50" name="组合 49"/>
          <p:cNvGrpSpPr/>
          <p:nvPr/>
        </p:nvGrpSpPr>
        <p:grpSpPr>
          <a:xfrm>
            <a:off x="1562507" y="5580185"/>
            <a:ext cx="5472544" cy="333211"/>
            <a:chOff x="1086156" y="5698180"/>
            <a:chExt cx="5472544" cy="333211"/>
          </a:xfrm>
        </p:grpSpPr>
        <p:pic>
          <p:nvPicPr>
            <p:cNvPr id="153" name="图片 152" descr="接入交换机.png"/>
            <p:cNvPicPr>
              <a:picLocks noChangeAspect="1"/>
            </p:cNvPicPr>
            <p:nvPr/>
          </p:nvPicPr>
          <p:blipFill>
            <a:blip r:embed="rId9" cstate="print"/>
            <a:stretch>
              <a:fillRect/>
            </a:stretch>
          </p:blipFill>
          <p:spPr>
            <a:xfrm>
              <a:off x="1738627" y="5699598"/>
              <a:ext cx="405525" cy="331793"/>
            </a:xfrm>
            <a:prstGeom prst="rect">
              <a:avLst/>
            </a:prstGeom>
          </p:spPr>
        </p:pic>
        <p:pic>
          <p:nvPicPr>
            <p:cNvPr id="161" name="图片 160" descr="接入交换机.png"/>
            <p:cNvPicPr>
              <a:picLocks noChangeAspect="1"/>
            </p:cNvPicPr>
            <p:nvPr/>
          </p:nvPicPr>
          <p:blipFill>
            <a:blip r:embed="rId9" cstate="print"/>
            <a:stretch>
              <a:fillRect/>
            </a:stretch>
          </p:blipFill>
          <p:spPr>
            <a:xfrm>
              <a:off x="2607369" y="5699598"/>
              <a:ext cx="405525" cy="331793"/>
            </a:xfrm>
            <a:prstGeom prst="rect">
              <a:avLst/>
            </a:prstGeom>
          </p:spPr>
        </p:pic>
        <p:pic>
          <p:nvPicPr>
            <p:cNvPr id="163" name="图片 162" descr="接入交换机.png"/>
            <p:cNvPicPr>
              <a:picLocks noChangeAspect="1"/>
            </p:cNvPicPr>
            <p:nvPr/>
          </p:nvPicPr>
          <p:blipFill>
            <a:blip r:embed="rId9" cstate="print"/>
            <a:stretch>
              <a:fillRect/>
            </a:stretch>
          </p:blipFill>
          <p:spPr>
            <a:xfrm>
              <a:off x="4597070" y="5698180"/>
              <a:ext cx="405525" cy="331793"/>
            </a:xfrm>
            <a:prstGeom prst="rect">
              <a:avLst/>
            </a:prstGeom>
          </p:spPr>
        </p:pic>
        <p:pic>
          <p:nvPicPr>
            <p:cNvPr id="164" name="图片 163" descr="接入交换机.png"/>
            <p:cNvPicPr>
              <a:picLocks noChangeAspect="1"/>
            </p:cNvPicPr>
            <p:nvPr/>
          </p:nvPicPr>
          <p:blipFill>
            <a:blip r:embed="rId9" cstate="print"/>
            <a:stretch>
              <a:fillRect/>
            </a:stretch>
          </p:blipFill>
          <p:spPr>
            <a:xfrm>
              <a:off x="5458575" y="5699597"/>
              <a:ext cx="405525" cy="331793"/>
            </a:xfrm>
            <a:prstGeom prst="rect">
              <a:avLst/>
            </a:prstGeom>
          </p:spPr>
        </p:pic>
        <p:pic>
          <p:nvPicPr>
            <p:cNvPr id="231" name="图片 230" descr="接入交换机.png"/>
            <p:cNvPicPr>
              <a:picLocks noChangeAspect="1"/>
            </p:cNvPicPr>
            <p:nvPr/>
          </p:nvPicPr>
          <p:blipFill>
            <a:blip r:embed="rId9" cstate="print"/>
            <a:stretch>
              <a:fillRect/>
            </a:stretch>
          </p:blipFill>
          <p:spPr>
            <a:xfrm>
              <a:off x="2175321" y="5699598"/>
              <a:ext cx="405525" cy="331793"/>
            </a:xfrm>
            <a:prstGeom prst="rect">
              <a:avLst/>
            </a:prstGeom>
          </p:spPr>
        </p:pic>
        <p:pic>
          <p:nvPicPr>
            <p:cNvPr id="233" name="图片 232" descr="接入交换机.png"/>
            <p:cNvPicPr>
              <a:picLocks noChangeAspect="1"/>
            </p:cNvPicPr>
            <p:nvPr/>
          </p:nvPicPr>
          <p:blipFill>
            <a:blip r:embed="rId9" cstate="print"/>
            <a:stretch>
              <a:fillRect/>
            </a:stretch>
          </p:blipFill>
          <p:spPr>
            <a:xfrm>
              <a:off x="3156910" y="5699598"/>
              <a:ext cx="405525" cy="331793"/>
            </a:xfrm>
            <a:prstGeom prst="rect">
              <a:avLst/>
            </a:prstGeom>
          </p:spPr>
        </p:pic>
        <p:pic>
          <p:nvPicPr>
            <p:cNvPr id="234" name="图片 233" descr="接入交换机.png"/>
            <p:cNvPicPr>
              <a:picLocks noChangeAspect="1"/>
            </p:cNvPicPr>
            <p:nvPr/>
          </p:nvPicPr>
          <p:blipFill>
            <a:blip r:embed="rId9" cstate="print"/>
            <a:stretch>
              <a:fillRect/>
            </a:stretch>
          </p:blipFill>
          <p:spPr>
            <a:xfrm>
              <a:off x="4021006" y="5699598"/>
              <a:ext cx="405525" cy="331793"/>
            </a:xfrm>
            <a:prstGeom prst="rect">
              <a:avLst/>
            </a:prstGeom>
          </p:spPr>
        </p:pic>
        <p:pic>
          <p:nvPicPr>
            <p:cNvPr id="235" name="图片 234" descr="接入交换机.png"/>
            <p:cNvPicPr>
              <a:picLocks noChangeAspect="1"/>
            </p:cNvPicPr>
            <p:nvPr/>
          </p:nvPicPr>
          <p:blipFill>
            <a:blip r:embed="rId9" cstate="print"/>
            <a:stretch>
              <a:fillRect/>
            </a:stretch>
          </p:blipFill>
          <p:spPr>
            <a:xfrm>
              <a:off x="3579477" y="5699598"/>
              <a:ext cx="405525" cy="331793"/>
            </a:xfrm>
            <a:prstGeom prst="rect">
              <a:avLst/>
            </a:prstGeom>
          </p:spPr>
        </p:pic>
        <p:pic>
          <p:nvPicPr>
            <p:cNvPr id="236" name="图片 235" descr="接入交换机.png"/>
            <p:cNvPicPr>
              <a:picLocks noChangeAspect="1"/>
            </p:cNvPicPr>
            <p:nvPr/>
          </p:nvPicPr>
          <p:blipFill>
            <a:blip r:embed="rId9" cstate="print"/>
            <a:stretch>
              <a:fillRect/>
            </a:stretch>
          </p:blipFill>
          <p:spPr>
            <a:xfrm>
              <a:off x="5021216" y="5698180"/>
              <a:ext cx="405525" cy="331793"/>
            </a:xfrm>
            <a:prstGeom prst="rect">
              <a:avLst/>
            </a:prstGeom>
          </p:spPr>
        </p:pic>
        <p:pic>
          <p:nvPicPr>
            <p:cNvPr id="265" name="图片 105" descr="AP.png"/>
            <p:cNvPicPr>
              <a:picLocks noChangeAspect="1"/>
            </p:cNvPicPr>
            <p:nvPr/>
          </p:nvPicPr>
          <p:blipFill>
            <a:blip r:embed="rId10" cstate="print"/>
            <a:stretch>
              <a:fillRect/>
            </a:stretch>
          </p:blipFill>
          <p:spPr>
            <a:xfrm>
              <a:off x="6153902" y="5698180"/>
              <a:ext cx="404798" cy="331200"/>
            </a:xfrm>
            <a:prstGeom prst="rect">
              <a:avLst/>
            </a:prstGeom>
          </p:spPr>
        </p:pic>
        <p:pic>
          <p:nvPicPr>
            <p:cNvPr id="266" name="图片 105" descr="AP.png"/>
            <p:cNvPicPr>
              <a:picLocks noChangeAspect="1"/>
            </p:cNvPicPr>
            <p:nvPr/>
          </p:nvPicPr>
          <p:blipFill>
            <a:blip r:embed="rId10" cstate="print"/>
            <a:stretch>
              <a:fillRect/>
            </a:stretch>
          </p:blipFill>
          <p:spPr>
            <a:xfrm>
              <a:off x="1086156" y="5698180"/>
              <a:ext cx="404798" cy="331200"/>
            </a:xfrm>
            <a:prstGeom prst="rect">
              <a:avLst/>
            </a:prstGeom>
          </p:spPr>
        </p:pic>
        <p:cxnSp>
          <p:nvCxnSpPr>
            <p:cNvPr id="267" name="直接连接符 266"/>
            <p:cNvCxnSpPr>
              <a:stCxn id="265" idx="1"/>
              <a:endCxn id="164" idx="3"/>
            </p:cNvCxnSpPr>
            <p:nvPr/>
          </p:nvCxnSpPr>
          <p:spPr>
            <a:xfrm flipH="1">
              <a:off x="5864100" y="5863780"/>
              <a:ext cx="289802" cy="1714"/>
            </a:xfrm>
            <a:prstGeom prst="line">
              <a:avLst/>
            </a:prstGeom>
            <a:noFill/>
            <a:ln w="12700" cap="flat" cmpd="sng" algn="ctr">
              <a:solidFill>
                <a:schemeClr val="tx1"/>
              </a:solidFill>
              <a:prstDash val="solid"/>
              <a:miter lim="800000"/>
            </a:ln>
            <a:effectLst/>
          </p:spPr>
        </p:cxnSp>
        <p:cxnSp>
          <p:nvCxnSpPr>
            <p:cNvPr id="268" name="直接连接符 267"/>
            <p:cNvCxnSpPr>
              <a:stCxn id="153" idx="1"/>
              <a:endCxn id="266" idx="3"/>
            </p:cNvCxnSpPr>
            <p:nvPr/>
          </p:nvCxnSpPr>
          <p:spPr>
            <a:xfrm flipH="1" flipV="1">
              <a:off x="1490954" y="5863780"/>
              <a:ext cx="247673" cy="1715"/>
            </a:xfrm>
            <a:prstGeom prst="line">
              <a:avLst/>
            </a:prstGeom>
            <a:noFill/>
            <a:ln w="12700" cap="flat" cmpd="sng" algn="ctr">
              <a:solidFill>
                <a:schemeClr val="tx1"/>
              </a:solidFill>
              <a:prstDash val="solid"/>
              <a:miter lim="800000"/>
            </a:ln>
            <a:effectLst/>
          </p:spPr>
        </p:cxnSp>
      </p:grpSp>
      <p:pic>
        <p:nvPicPr>
          <p:cNvPr id="269" name="图片 102" descr="AC-蓝.png"/>
          <p:cNvPicPr>
            <a:picLocks noChangeAspect="1"/>
          </p:cNvPicPr>
          <p:nvPr/>
        </p:nvPicPr>
        <p:blipFill>
          <a:blip r:embed="rId11" cstate="print"/>
          <a:stretch>
            <a:fillRect/>
          </a:stretch>
        </p:blipFill>
        <p:spPr>
          <a:xfrm>
            <a:off x="1822208" y="1998524"/>
            <a:ext cx="404800" cy="331200"/>
          </a:xfrm>
          <a:prstGeom prst="rect">
            <a:avLst/>
          </a:prstGeom>
        </p:spPr>
      </p:pic>
      <p:cxnSp>
        <p:nvCxnSpPr>
          <p:cNvPr id="270" name="直接连接符 269"/>
          <p:cNvCxnSpPr>
            <a:stCxn id="269" idx="3"/>
            <a:endCxn id="106" idx="1"/>
          </p:cNvCxnSpPr>
          <p:nvPr/>
        </p:nvCxnSpPr>
        <p:spPr>
          <a:xfrm>
            <a:off x="2227008" y="2164124"/>
            <a:ext cx="774150" cy="1402531"/>
          </a:xfrm>
          <a:prstGeom prst="line">
            <a:avLst/>
          </a:prstGeom>
          <a:noFill/>
          <a:ln w="12700" cap="flat" cmpd="sng" algn="ctr">
            <a:solidFill>
              <a:schemeClr val="tx1"/>
            </a:solidFill>
            <a:prstDash val="solid"/>
            <a:miter lim="800000"/>
          </a:ln>
          <a:effectLst/>
        </p:spPr>
      </p:cxnSp>
      <p:sp>
        <p:nvSpPr>
          <p:cNvPr id="271" name="矩形 270"/>
          <p:cNvSpPr/>
          <p:nvPr/>
        </p:nvSpPr>
        <p:spPr>
          <a:xfrm>
            <a:off x="7073401" y="5183451"/>
            <a:ext cx="3690000" cy="605294"/>
          </a:xfrm>
          <a:prstGeom prst="rect">
            <a:avLst/>
          </a:prstGeom>
        </p:spPr>
        <p:txBody>
          <a:bodyPr wrap="square">
            <a:spAutoFit/>
          </a:bodyPr>
          <a:lstStyle/>
          <a:p>
            <a:pPr>
              <a:lnSpc>
                <a:spcPts val="1999"/>
              </a:lnSpc>
              <a:spcAft>
                <a:spcPts val="800"/>
              </a:spcAft>
            </a:pPr>
            <a:r>
              <a:rPr lang="en-US" sz="1500" dirty="0">
                <a:latin typeface="+mj-lt"/>
                <a:cs typeface="Arial" panose="020B0604020202020204" pitchFamily="34" charset="0"/>
              </a:rPr>
              <a:t>VLAN, spanning tree, link aggregation, and AAA</a:t>
            </a:r>
          </a:p>
        </p:txBody>
      </p:sp>
      <p:sp>
        <p:nvSpPr>
          <p:cNvPr id="272" name="矩形 271"/>
          <p:cNvSpPr/>
          <p:nvPr/>
        </p:nvSpPr>
        <p:spPr>
          <a:xfrm>
            <a:off x="7052224" y="4020402"/>
            <a:ext cx="3450367" cy="861774"/>
          </a:xfrm>
          <a:prstGeom prst="rect">
            <a:avLst/>
          </a:prstGeom>
        </p:spPr>
        <p:txBody>
          <a:bodyPr wrap="square">
            <a:spAutoFit/>
          </a:bodyPr>
          <a:lstStyle/>
          <a:p>
            <a:pPr>
              <a:lnSpc>
                <a:spcPts val="1999"/>
              </a:lnSpc>
              <a:spcAft>
                <a:spcPts val="800"/>
              </a:spcAft>
            </a:pPr>
            <a:r>
              <a:rPr lang="en-US" sz="1500">
                <a:latin typeface="+mj-lt"/>
                <a:cs typeface="Arial" panose="020B0604020202020204" pitchFamily="34" charset="0"/>
              </a:rPr>
              <a:t>DHCP, stacking</a:t>
            </a:r>
            <a:r>
              <a:rPr lang="en-US" sz="1500" smtClean="0">
                <a:latin typeface="+mj-lt"/>
                <a:cs typeface="Arial" panose="020B0604020202020204" pitchFamily="34" charset="0"/>
              </a:rPr>
              <a:t>, link aggregation, spanning tree protocol, </a:t>
            </a:r>
            <a:r>
              <a:rPr lang="en-US" sz="1500">
                <a:latin typeface="+mj-lt"/>
                <a:cs typeface="Arial" panose="020B0604020202020204" pitchFamily="34" charset="0"/>
              </a:rPr>
              <a:t>OSPF, and static routing</a:t>
            </a:r>
          </a:p>
        </p:txBody>
      </p:sp>
      <p:sp>
        <p:nvSpPr>
          <p:cNvPr id="273" name="矩形 272"/>
          <p:cNvSpPr/>
          <p:nvPr/>
        </p:nvSpPr>
        <p:spPr>
          <a:xfrm>
            <a:off x="6999775" y="3314233"/>
            <a:ext cx="3690000" cy="348813"/>
          </a:xfrm>
          <a:prstGeom prst="rect">
            <a:avLst/>
          </a:prstGeom>
        </p:spPr>
        <p:txBody>
          <a:bodyPr wrap="square">
            <a:spAutoFit/>
          </a:bodyPr>
          <a:lstStyle/>
          <a:p>
            <a:pPr>
              <a:lnSpc>
                <a:spcPts val="1999"/>
              </a:lnSpc>
              <a:spcAft>
                <a:spcPts val="800"/>
              </a:spcAft>
            </a:pPr>
            <a:r>
              <a:rPr lang="en-US" sz="1500" smtClean="0">
                <a:latin typeface="+mj-lt"/>
                <a:cs typeface="Arial" panose="020B0604020202020204" pitchFamily="34" charset="0"/>
              </a:rPr>
              <a:t>Stack</a:t>
            </a:r>
            <a:r>
              <a:rPr lang="en-US" altLang="zh-CN" sz="1500" smtClean="0">
                <a:latin typeface="+mj-lt"/>
                <a:cs typeface="Arial" panose="020B0604020202020204" pitchFamily="34" charset="0"/>
              </a:rPr>
              <a:t>ing</a:t>
            </a:r>
            <a:r>
              <a:rPr lang="en-US" sz="1500" smtClean="0">
                <a:latin typeface="+mj-lt"/>
                <a:cs typeface="Arial" panose="020B0604020202020204" pitchFamily="34" charset="0"/>
              </a:rPr>
              <a:t>, </a:t>
            </a:r>
            <a:r>
              <a:rPr lang="en-US" sz="1500">
                <a:latin typeface="+mj-lt"/>
                <a:cs typeface="Arial" panose="020B0604020202020204" pitchFamily="34" charset="0"/>
              </a:rPr>
              <a:t>OSPF, static </a:t>
            </a:r>
            <a:r>
              <a:rPr lang="en-US" sz="1500" smtClean="0">
                <a:latin typeface="+mj-lt"/>
                <a:cs typeface="Arial" panose="020B0604020202020204" pitchFamily="34" charset="0"/>
              </a:rPr>
              <a:t>routing, </a:t>
            </a:r>
            <a:r>
              <a:rPr lang="en-US" sz="1500">
                <a:latin typeface="+mj-lt"/>
                <a:cs typeface="Arial" panose="020B0604020202020204" pitchFamily="34" charset="0"/>
              </a:rPr>
              <a:t>and ACL</a:t>
            </a:r>
          </a:p>
        </p:txBody>
      </p:sp>
      <p:sp>
        <p:nvSpPr>
          <p:cNvPr id="274" name="矩形 273"/>
          <p:cNvSpPr/>
          <p:nvPr/>
        </p:nvSpPr>
        <p:spPr>
          <a:xfrm>
            <a:off x="7024734" y="2351495"/>
            <a:ext cx="3690000" cy="348813"/>
          </a:xfrm>
          <a:prstGeom prst="rect">
            <a:avLst/>
          </a:prstGeom>
        </p:spPr>
        <p:txBody>
          <a:bodyPr wrap="square">
            <a:spAutoFit/>
          </a:bodyPr>
          <a:lstStyle/>
          <a:p>
            <a:pPr>
              <a:lnSpc>
                <a:spcPts val="1999"/>
              </a:lnSpc>
              <a:spcAft>
                <a:spcPts val="800"/>
              </a:spcAft>
            </a:pPr>
            <a:r>
              <a:rPr lang="en-US" sz="1500">
                <a:latin typeface="+mj-lt"/>
                <a:cs typeface="Arial" panose="020B0604020202020204" pitchFamily="34" charset="0"/>
              </a:rPr>
              <a:t>NAT, OSPF, static routing, and PPPoE</a:t>
            </a:r>
          </a:p>
        </p:txBody>
      </p:sp>
      <p:pic>
        <p:nvPicPr>
          <p:cNvPr id="112" name="图片 111" descr="通用网管-蓝.png"/>
          <p:cNvPicPr>
            <a:picLocks noChangeAspect="1"/>
          </p:cNvPicPr>
          <p:nvPr/>
        </p:nvPicPr>
        <p:blipFill>
          <a:blip r:embed="rId12" cstate="print"/>
          <a:stretch>
            <a:fillRect/>
          </a:stretch>
        </p:blipFill>
        <p:spPr>
          <a:xfrm>
            <a:off x="1800799" y="3401055"/>
            <a:ext cx="404800" cy="331200"/>
          </a:xfrm>
          <a:prstGeom prst="rect">
            <a:avLst/>
          </a:prstGeom>
        </p:spPr>
      </p:pic>
      <p:cxnSp>
        <p:nvCxnSpPr>
          <p:cNvPr id="115" name="直接连接符 114"/>
          <p:cNvCxnSpPr>
            <a:stCxn id="106" idx="1"/>
            <a:endCxn id="112" idx="3"/>
          </p:cNvCxnSpPr>
          <p:nvPr/>
        </p:nvCxnSpPr>
        <p:spPr>
          <a:xfrm flipH="1">
            <a:off x="2205599" y="3566655"/>
            <a:ext cx="795559" cy="0"/>
          </a:xfrm>
          <a:prstGeom prst="line">
            <a:avLst/>
          </a:prstGeom>
          <a:noFill/>
          <a:ln w="12700" cap="flat" cmpd="sng" algn="ctr">
            <a:solidFill>
              <a:schemeClr val="tx1"/>
            </a:solidFill>
            <a:prstDash val="solid"/>
            <a:miter lim="800000"/>
          </a:ln>
          <a:effectLst/>
        </p:spPr>
      </p:cxnSp>
      <p:sp>
        <p:nvSpPr>
          <p:cNvPr id="119" name="椭圆形标注 118"/>
          <p:cNvSpPr/>
          <p:nvPr/>
        </p:nvSpPr>
        <p:spPr>
          <a:xfrm>
            <a:off x="561473" y="1272270"/>
            <a:ext cx="1987776" cy="680194"/>
          </a:xfrm>
          <a:prstGeom prst="wedgeEllipseCallout">
            <a:avLst>
              <a:gd name="adj1" fmla="val 28961"/>
              <a:gd name="adj2" fmla="val 55890"/>
            </a:avLst>
          </a:prstGeom>
          <a:solidFill>
            <a:schemeClr val="tx2"/>
          </a:solidFill>
          <a:ln w="9525" cap="flat" cmpd="sng" algn="ctr">
            <a:solidFill>
              <a:schemeClr val="bg2"/>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mj-lt"/>
              <a:ea typeface="方正兰亭黑简体" panose="02000000000000000000" pitchFamily="2" charset="-122"/>
              <a:cs typeface="Arial" panose="020B0604020202020204" pitchFamily="34" charset="0"/>
            </a:endParaRPr>
          </a:p>
        </p:txBody>
      </p:sp>
      <p:sp>
        <p:nvSpPr>
          <p:cNvPr id="120" name="矩形 119"/>
          <p:cNvSpPr/>
          <p:nvPr/>
        </p:nvSpPr>
        <p:spPr>
          <a:xfrm>
            <a:off x="692982" y="1345753"/>
            <a:ext cx="1856267" cy="461665"/>
          </a:xfrm>
          <a:prstGeom prst="rect">
            <a:avLst/>
          </a:prstGeom>
        </p:spPr>
        <p:txBody>
          <a:bodyPr wrap="square">
            <a:spAutoFit/>
          </a:bodyPr>
          <a:lstStyle/>
          <a:p>
            <a:pPr algn="ctr"/>
            <a:r>
              <a:rPr lang="en-US" sz="1200" smtClean="0">
                <a:latin typeface="+mj-lt"/>
                <a:cs typeface="Arial" panose="020B0604020202020204" pitchFamily="34" charset="0"/>
              </a:rPr>
              <a:t>WLAN </a:t>
            </a:r>
            <a:r>
              <a:rPr lang="en-US" sz="1200">
                <a:latin typeface="+mj-lt"/>
                <a:cs typeface="Arial" panose="020B0604020202020204" pitchFamily="34" charset="0"/>
              </a:rPr>
              <a:t>protocols/technologies</a:t>
            </a:r>
          </a:p>
        </p:txBody>
      </p:sp>
      <p:sp>
        <p:nvSpPr>
          <p:cNvPr id="123" name="椭圆形标注 122"/>
          <p:cNvSpPr/>
          <p:nvPr/>
        </p:nvSpPr>
        <p:spPr>
          <a:xfrm>
            <a:off x="887349" y="2808543"/>
            <a:ext cx="978842" cy="565531"/>
          </a:xfrm>
          <a:prstGeom prst="wedgeEllipseCallout">
            <a:avLst>
              <a:gd name="adj1" fmla="val 42342"/>
              <a:gd name="adj2" fmla="val 52264"/>
            </a:avLst>
          </a:prstGeom>
          <a:solidFill>
            <a:schemeClr val="tx2"/>
          </a:solidFill>
          <a:ln w="9525" cap="flat" cmpd="sng" algn="ctr">
            <a:solidFill>
              <a:schemeClr val="bg2"/>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mj-lt"/>
              <a:ea typeface="方正兰亭黑简体" panose="02000000000000000000" pitchFamily="2" charset="-122"/>
              <a:cs typeface="Arial" panose="020B0604020202020204" pitchFamily="34" charset="0"/>
            </a:endParaRPr>
          </a:p>
        </p:txBody>
      </p:sp>
      <p:sp>
        <p:nvSpPr>
          <p:cNvPr id="124" name="矩形 123"/>
          <p:cNvSpPr/>
          <p:nvPr/>
        </p:nvSpPr>
        <p:spPr>
          <a:xfrm>
            <a:off x="910751" y="2860475"/>
            <a:ext cx="932037" cy="461665"/>
          </a:xfrm>
          <a:prstGeom prst="rect">
            <a:avLst/>
          </a:prstGeom>
        </p:spPr>
        <p:txBody>
          <a:bodyPr wrap="square">
            <a:spAutoFit/>
          </a:bodyPr>
          <a:lstStyle/>
          <a:p>
            <a:pPr algn="ctr"/>
            <a:r>
              <a:rPr lang="en-US" altLang="zh-CN" sz="1200">
                <a:latin typeface="+mj-lt"/>
                <a:cs typeface="Arial" panose="020B0604020202020204" pitchFamily="34" charset="0"/>
              </a:rPr>
              <a:t>SNMP</a:t>
            </a:r>
            <a:r>
              <a:rPr lang="en-US" altLang="zh-CN" sz="1200" smtClean="0">
                <a:latin typeface="+mj-lt"/>
                <a:cs typeface="Arial" panose="020B0604020202020204" pitchFamily="34" charset="0"/>
              </a:rPr>
              <a:t>/</a:t>
            </a:r>
          </a:p>
          <a:p>
            <a:pPr algn="ctr"/>
            <a:r>
              <a:rPr lang="en-US" altLang="zh-CN" sz="1200" smtClean="0">
                <a:latin typeface="+mj-lt"/>
                <a:cs typeface="Arial" panose="020B0604020202020204" pitchFamily="34" charset="0"/>
              </a:rPr>
              <a:t>NETCONF</a:t>
            </a:r>
            <a:endParaRPr lang="en-US" sz="1200">
              <a:latin typeface="+mj-lt"/>
              <a:ea typeface="方正兰亭黑简体" panose="02000000000000000000" pitchFamily="2" charset="-122"/>
              <a:cs typeface="Arial" panose="020B0604020202020204" pitchFamily="34" charset="0"/>
            </a:endParaRPr>
          </a:p>
        </p:txBody>
      </p:sp>
      <p:sp>
        <p:nvSpPr>
          <p:cNvPr id="126" name="TextBox 285"/>
          <p:cNvSpPr txBox="1"/>
          <p:nvPr/>
        </p:nvSpPr>
        <p:spPr>
          <a:xfrm>
            <a:off x="1762036" y="2279696"/>
            <a:ext cx="525145" cy="307777"/>
          </a:xfrm>
          <a:prstGeom prst="rect">
            <a:avLst/>
          </a:prstGeom>
          <a:noFill/>
        </p:spPr>
        <p:txBody>
          <a:bodyPr wrap="square" rtlCol="0">
            <a:spAutoFit/>
          </a:bodyPr>
          <a:lstStyle/>
          <a:p>
            <a:pPr algn="ctr"/>
            <a:r>
              <a:rPr lang="en-US" sz="1400">
                <a:latin typeface="+mj-lt"/>
                <a:cs typeface="Arial" panose="020B0604020202020204" pitchFamily="34" charset="0"/>
              </a:rPr>
              <a:t>AC</a:t>
            </a:r>
          </a:p>
        </p:txBody>
      </p:sp>
      <p:sp>
        <p:nvSpPr>
          <p:cNvPr id="127" name="TextBox 285"/>
          <p:cNvSpPr txBox="1"/>
          <p:nvPr/>
        </p:nvSpPr>
        <p:spPr>
          <a:xfrm>
            <a:off x="1666431" y="3663046"/>
            <a:ext cx="618279" cy="307777"/>
          </a:xfrm>
          <a:prstGeom prst="rect">
            <a:avLst/>
          </a:prstGeom>
          <a:noFill/>
        </p:spPr>
        <p:txBody>
          <a:bodyPr wrap="square" rtlCol="0">
            <a:spAutoFit/>
          </a:bodyPr>
          <a:lstStyle/>
          <a:p>
            <a:pPr algn="ctr"/>
            <a:r>
              <a:rPr lang="en-US" sz="1400">
                <a:latin typeface="+mj-lt"/>
                <a:cs typeface="Arial" panose="020B0604020202020204" pitchFamily="34" charset="0"/>
              </a:rPr>
              <a:t>NMS</a:t>
            </a:r>
          </a:p>
        </p:txBody>
      </p:sp>
    </p:spTree>
    <p:extLst>
      <p:ext uri="{BB962C8B-B14F-4D97-AF65-F5344CB8AC3E}">
        <p14:creationId xmlns:p14="http://schemas.microsoft.com/office/powerpoint/2010/main" val="23628065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mtClean="0">
                <a:solidFill>
                  <a:schemeClr val="bg1">
                    <a:lumMod val="50000"/>
                  </a:schemeClr>
                </a:solidFill>
                <a:sym typeface="Huawei Sans" panose="020C0503030203020204" pitchFamily="34" charset="0"/>
              </a:rPr>
              <a:t>Basic Concepts of Campus Networks</a:t>
            </a:r>
          </a:p>
          <a:p>
            <a:r>
              <a:rPr lang="en-US" b="1" smtClean="0">
                <a:sym typeface="Huawei Sans" panose="020C0503030203020204" pitchFamily="34" charset="0"/>
              </a:rPr>
              <a:t>Campus Network </a:t>
            </a:r>
            <a:r>
              <a:rPr lang="en-US" altLang="zh-CN" b="1" smtClean="0">
                <a:sym typeface="Huawei Sans" panose="020C0503030203020204" pitchFamily="34" charset="0"/>
              </a:rPr>
              <a:t>P</a:t>
            </a:r>
            <a:r>
              <a:rPr lang="en-US" b="1" smtClean="0">
                <a:sym typeface="Huawei Sans" panose="020C0503030203020204" pitchFamily="34" charset="0"/>
              </a:rPr>
              <a:t>roject Practice</a:t>
            </a:r>
          </a:p>
          <a:p>
            <a:endParaRPr lang="zh-CN" altLang="en-US">
              <a:sym typeface="Huawei Sans" panose="020C0503030203020204" pitchFamily="34" charset="0"/>
            </a:endParaRPr>
          </a:p>
        </p:txBody>
      </p:sp>
    </p:spTree>
    <p:extLst>
      <p:ext uri="{BB962C8B-B14F-4D97-AF65-F5344CB8AC3E}">
        <p14:creationId xmlns:p14="http://schemas.microsoft.com/office/powerpoint/2010/main" val="17943432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mtClean="0"/>
              <a:t>Networking Requirements</a:t>
            </a:r>
            <a:endParaRPr lang="en-US"/>
          </a:p>
        </p:txBody>
      </p:sp>
      <p:sp>
        <p:nvSpPr>
          <p:cNvPr id="4" name="文本占位符 3"/>
          <p:cNvSpPr>
            <a:spLocks noGrp="1"/>
          </p:cNvSpPr>
          <p:nvPr>
            <p:ph type="body" sz="quarter" idx="10"/>
          </p:nvPr>
        </p:nvSpPr>
        <p:spPr/>
        <p:txBody>
          <a:bodyPr/>
          <a:lstStyle/>
          <a:p>
            <a:r>
              <a:rPr lang="en-US" smtClean="0"/>
              <a:t>A company (with about 200 employees) plans to build a brand-new campus network to meet service development requirements. The network requirements are as follows:</a:t>
            </a:r>
          </a:p>
          <a:p>
            <a:pPr lvl="1"/>
            <a:r>
              <a:rPr lang="en-US" smtClean="0"/>
              <a:t>Meet the current services requirements of the company.</a:t>
            </a:r>
          </a:p>
          <a:p>
            <a:pPr lvl="1"/>
            <a:r>
              <a:rPr lang="en-US" altLang="zh-CN" smtClean="0"/>
              <a:t>Use a s</a:t>
            </a:r>
            <a:r>
              <a:rPr lang="en-US" smtClean="0"/>
              <a:t>imple network topology for easy O&amp;M.</a:t>
            </a:r>
          </a:p>
          <a:p>
            <a:pPr lvl="1"/>
            <a:r>
              <a:rPr lang="en-US" smtClean="0"/>
              <a:t>Provide wired access for employees and wireless access for guests.</a:t>
            </a:r>
          </a:p>
          <a:p>
            <a:pPr lvl="1"/>
            <a:r>
              <a:rPr lang="en-US" smtClean="0"/>
              <a:t>Implement simple network traffic management.</a:t>
            </a:r>
          </a:p>
          <a:p>
            <a:pPr lvl="1"/>
            <a:r>
              <a:rPr lang="en-US" smtClean="0"/>
              <a:t>Ensure network security.</a:t>
            </a:r>
            <a:endParaRPr lang="en-US"/>
          </a:p>
        </p:txBody>
      </p:sp>
    </p:spTree>
    <p:extLst>
      <p:ext uri="{BB962C8B-B14F-4D97-AF65-F5344CB8AC3E}">
        <p14:creationId xmlns:p14="http://schemas.microsoft.com/office/powerpoint/2010/main" val="13389409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smtClean="0"/>
              <a:t>Campus Network Project Lifecycle</a:t>
            </a:r>
            <a:endParaRPr lang="en-US"/>
          </a:p>
        </p:txBody>
      </p:sp>
      <p:grpSp>
        <p:nvGrpSpPr>
          <p:cNvPr id="4" name="组合 3"/>
          <p:cNvGrpSpPr/>
          <p:nvPr/>
        </p:nvGrpSpPr>
        <p:grpSpPr>
          <a:xfrm>
            <a:off x="1250820" y="1986611"/>
            <a:ext cx="9893560" cy="3874971"/>
            <a:chOff x="1687397" y="1660842"/>
            <a:chExt cx="9893560" cy="3874971"/>
          </a:xfrm>
        </p:grpSpPr>
        <p:grpSp>
          <p:nvGrpSpPr>
            <p:cNvPr id="2" name="组合 1"/>
            <p:cNvGrpSpPr/>
            <p:nvPr/>
          </p:nvGrpSpPr>
          <p:grpSpPr>
            <a:xfrm>
              <a:off x="4584335" y="1660842"/>
              <a:ext cx="2866425" cy="2846661"/>
              <a:chOff x="3705461" y="1258566"/>
              <a:chExt cx="4465198" cy="4434411"/>
            </a:xfrm>
          </p:grpSpPr>
          <p:sp>
            <p:nvSpPr>
              <p:cNvPr id="38" name="Puzzle2"/>
              <p:cNvSpPr>
                <a:spLocks noEditPoints="1" noChangeArrowheads="1"/>
              </p:cNvSpPr>
              <p:nvPr/>
            </p:nvSpPr>
            <p:spPr bwMode="gray">
              <a:xfrm>
                <a:off x="5361344" y="3030487"/>
                <a:ext cx="2809315" cy="2146386"/>
              </a:xfrm>
              <a:custGeom>
                <a:avLst/>
                <a:gdLst>
                  <a:gd name="T0" fmla="*/ 11 w 21600"/>
                  <a:gd name="T1" fmla="*/ 13386 h 21600"/>
                  <a:gd name="T2" fmla="*/ 4202 w 21600"/>
                  <a:gd name="T3" fmla="*/ 21161 h 21600"/>
                  <a:gd name="T4" fmla="*/ 10400 w 21600"/>
                  <a:gd name="T5" fmla="*/ 13909 h 21600"/>
                  <a:gd name="T6" fmla="*/ 16821 w 21600"/>
                  <a:gd name="T7" fmla="*/ 21190 h 21600"/>
                  <a:gd name="T8" fmla="*/ 21600 w 21600"/>
                  <a:gd name="T9" fmla="*/ 15083 h 21600"/>
                  <a:gd name="T10" fmla="*/ 16889 w 21600"/>
                  <a:gd name="T11" fmla="*/ 5739 h 21600"/>
                  <a:gd name="T12" fmla="*/ 10800 w 21600"/>
                  <a:gd name="T13" fmla="*/ 28 h 21600"/>
                  <a:gd name="T14" fmla="*/ 4202 w 21600"/>
                  <a:gd name="T15" fmla="*/ 5894 h 21600"/>
                  <a:gd name="T16" fmla="*/ 5388 w 21600"/>
                  <a:gd name="T17" fmla="*/ 6742 h 21600"/>
                  <a:gd name="T18" fmla="*/ 16177 w 21600"/>
                  <a:gd name="T19" fmla="*/ 20441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chemeClr val="tx2"/>
              </a:solidFill>
              <a:ln w="19050">
                <a:solidFill>
                  <a:schemeClr val="bg2"/>
                </a:solidFill>
                <a:miter lim="800000"/>
                <a:headEnd/>
                <a:tailEnd/>
              </a:ln>
              <a:effectLst/>
            </p:spPr>
            <p:txBody>
              <a:bodyPr/>
              <a:lstStyle/>
              <a:p>
                <a:pPr>
                  <a:spcBef>
                    <a:spcPts val="600"/>
                  </a:spcBef>
                </a:pPr>
                <a:endParaRPr lang="zh-CN" altLang="en-US" sz="1400">
                  <a:latin typeface="+mj-lt"/>
                  <a:ea typeface="方正兰亭黑简体" panose="02000000000000000000" pitchFamily="2" charset="-122"/>
                  <a:cs typeface="Arial" panose="020B0604020202020204" pitchFamily="34" charset="0"/>
                </a:endParaRPr>
              </a:p>
            </p:txBody>
          </p:sp>
          <p:sp>
            <p:nvSpPr>
              <p:cNvPr id="40" name="Puzzle1"/>
              <p:cNvSpPr>
                <a:spLocks noEditPoints="1" noChangeArrowheads="1"/>
              </p:cNvSpPr>
              <p:nvPr/>
            </p:nvSpPr>
            <p:spPr bwMode="gray">
              <a:xfrm>
                <a:off x="3705461" y="1971434"/>
                <a:ext cx="2844076" cy="1635860"/>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chemeClr val="tx2"/>
              </a:solidFill>
              <a:ln w="19050">
                <a:solidFill>
                  <a:schemeClr val="bg2"/>
                </a:solidFill>
                <a:miter lim="800000"/>
                <a:headEnd/>
                <a:tailEnd/>
              </a:ln>
              <a:effectLst/>
            </p:spPr>
            <p:txBody>
              <a:bodyPr/>
              <a:lstStyle/>
              <a:p>
                <a:endParaRPr lang="zh-CN" altLang="en-US" sz="1400">
                  <a:latin typeface="+mj-lt"/>
                  <a:ea typeface="方正兰亭黑简体" panose="02000000000000000000" pitchFamily="2" charset="-122"/>
                  <a:cs typeface="Arial" panose="020B0604020202020204" pitchFamily="34" charset="0"/>
                </a:endParaRPr>
              </a:p>
            </p:txBody>
          </p:sp>
          <p:sp>
            <p:nvSpPr>
              <p:cNvPr id="37" name="Puzzle3"/>
              <p:cNvSpPr>
                <a:spLocks noEditPoints="1" noChangeArrowheads="1"/>
              </p:cNvSpPr>
              <p:nvPr/>
            </p:nvSpPr>
            <p:spPr bwMode="gray">
              <a:xfrm>
                <a:off x="5885919" y="1258566"/>
                <a:ext cx="1760167" cy="2356510"/>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chemeClr val="tx2"/>
              </a:solidFill>
              <a:ln w="19050">
                <a:solidFill>
                  <a:srgbClr val="00B0F0"/>
                </a:solidFill>
                <a:miter lim="800000"/>
                <a:headEnd/>
                <a:tailEnd/>
              </a:ln>
              <a:effectLst/>
            </p:spPr>
            <p:txBody>
              <a:bodyPr/>
              <a:lstStyle/>
              <a:p>
                <a:endParaRPr lang="zh-CN" altLang="en-US" sz="1400">
                  <a:latin typeface="+mj-lt"/>
                  <a:ea typeface="方正兰亭黑简体" panose="02000000000000000000" pitchFamily="2" charset="-122"/>
                  <a:cs typeface="Arial" panose="020B0604020202020204" pitchFamily="34" charset="0"/>
                </a:endParaRPr>
              </a:p>
            </p:txBody>
          </p:sp>
          <p:sp>
            <p:nvSpPr>
              <p:cNvPr id="39" name="Puzzle4"/>
              <p:cNvSpPr>
                <a:spLocks noEditPoints="1" noChangeArrowheads="1"/>
              </p:cNvSpPr>
              <p:nvPr/>
            </p:nvSpPr>
            <p:spPr bwMode="gray">
              <a:xfrm>
                <a:off x="4286917" y="2948903"/>
                <a:ext cx="1693805" cy="2744074"/>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chemeClr val="tx2"/>
              </a:solidFill>
              <a:ln w="19050">
                <a:solidFill>
                  <a:srgbClr val="00B0F0"/>
                </a:solidFill>
                <a:miter lim="800000"/>
                <a:headEnd/>
                <a:tailEnd/>
              </a:ln>
              <a:effectLst/>
            </p:spPr>
            <p:txBody>
              <a:bodyPr/>
              <a:lstStyle/>
              <a:p>
                <a:pPr>
                  <a:spcBef>
                    <a:spcPts val="600"/>
                  </a:spcBef>
                </a:pPr>
                <a:endParaRPr lang="zh-CN" altLang="en-US" sz="1400">
                  <a:latin typeface="+mj-lt"/>
                  <a:ea typeface="方正兰亭黑简体" panose="02000000000000000000" pitchFamily="2" charset="-122"/>
                  <a:cs typeface="Arial" panose="020B0604020202020204" pitchFamily="34" charset="0"/>
                </a:endParaRPr>
              </a:p>
            </p:txBody>
          </p:sp>
        </p:grpSp>
        <p:grpSp>
          <p:nvGrpSpPr>
            <p:cNvPr id="68" name="组合 67"/>
            <p:cNvGrpSpPr/>
            <p:nvPr/>
          </p:nvGrpSpPr>
          <p:grpSpPr>
            <a:xfrm>
              <a:off x="2035050" y="1831613"/>
              <a:ext cx="2541100" cy="1583391"/>
              <a:chOff x="1561744" y="2313050"/>
              <a:chExt cx="2541100" cy="1583391"/>
            </a:xfrm>
          </p:grpSpPr>
          <p:sp>
            <p:nvSpPr>
              <p:cNvPr id="45" name="Text Box 11"/>
              <p:cNvSpPr txBox="1">
                <a:spLocks noChangeArrowheads="1"/>
              </p:cNvSpPr>
              <p:nvPr/>
            </p:nvSpPr>
            <p:spPr bwMode="auto">
              <a:xfrm>
                <a:off x="1561744" y="2313050"/>
                <a:ext cx="2541100" cy="240066"/>
              </a:xfrm>
              <a:prstGeom prst="rect">
                <a:avLst/>
              </a:prstGeom>
              <a:noFill/>
              <a:ln w="9525">
                <a:noFill/>
                <a:miter lim="800000"/>
                <a:headEnd/>
                <a:tailEnd/>
              </a:ln>
            </p:spPr>
            <p:txBody>
              <a:bodyPr wrap="square">
                <a:spAutoFit/>
              </a:bodyPr>
              <a:lstStyle/>
              <a:p>
                <a:pPr defTabSz="914400" fontAlgn="base">
                  <a:lnSpc>
                    <a:spcPct val="60000"/>
                  </a:lnSpc>
                  <a:spcBef>
                    <a:spcPct val="50000"/>
                  </a:spcBef>
                  <a:spcAft>
                    <a:spcPct val="0"/>
                  </a:spcAft>
                </a:pPr>
                <a:r>
                  <a:rPr lang="en-US" sz="1600" b="1">
                    <a:latin typeface="+mj-lt"/>
                    <a:ea typeface="方正兰亭黑简体" panose="02000000000000000000" pitchFamily="2" charset="-122"/>
                    <a:cs typeface="Arial" panose="020B0604020202020204" pitchFamily="34" charset="0"/>
                  </a:rPr>
                  <a:t>Planning and design</a:t>
                </a:r>
              </a:p>
            </p:txBody>
          </p:sp>
          <p:sp>
            <p:nvSpPr>
              <p:cNvPr id="46" name="Text Box 11"/>
              <p:cNvSpPr txBox="1">
                <a:spLocks noChangeArrowheads="1"/>
              </p:cNvSpPr>
              <p:nvPr/>
            </p:nvSpPr>
            <p:spPr bwMode="auto">
              <a:xfrm>
                <a:off x="1561744" y="2649946"/>
                <a:ext cx="2213929" cy="1246495"/>
              </a:xfrm>
              <a:prstGeom prst="rect">
                <a:avLst/>
              </a:prstGeom>
              <a:noFill/>
              <a:ln w="9525">
                <a:noFill/>
                <a:miter lim="800000"/>
                <a:headEnd/>
                <a:tailEnd/>
              </a:ln>
            </p:spPr>
            <p:txBody>
              <a:bodyPr wrap="square">
                <a:spAutoFit/>
              </a:bodyPr>
              <a:lstStyle/>
              <a:p>
                <a:pPr marL="285750" indent="-285750" defTabSz="914400" fontAlgn="base">
                  <a:spcBef>
                    <a:spcPts val="600"/>
                  </a:spcBef>
                  <a:spcAft>
                    <a:spcPct val="0"/>
                  </a:spcAft>
                  <a:buFont typeface="Huawei Sans" panose="020C0503030203020204" pitchFamily="34" charset="0"/>
                  <a:buChar char="•"/>
                </a:pPr>
                <a:r>
                  <a:rPr lang="en-US" sz="1200">
                    <a:latin typeface="+mj-lt"/>
                    <a:ea typeface="方正兰亭黑简体" panose="02000000000000000000" pitchFamily="2" charset="-122"/>
                    <a:cs typeface="Arial" panose="020B0604020202020204" pitchFamily="34" charset="0"/>
                  </a:rPr>
                  <a:t>Device model selection</a:t>
                </a:r>
              </a:p>
              <a:p>
                <a:pPr marL="285750" indent="-285750" defTabSz="914400" fontAlgn="base">
                  <a:spcBef>
                    <a:spcPts val="600"/>
                  </a:spcBef>
                  <a:spcAft>
                    <a:spcPct val="0"/>
                  </a:spcAft>
                  <a:buFont typeface="Huawei Sans" panose="020C0503030203020204" pitchFamily="34" charset="0"/>
                  <a:buChar char="•"/>
                </a:pPr>
                <a:r>
                  <a:rPr lang="en-US" sz="1200">
                    <a:latin typeface="+mj-lt"/>
                    <a:ea typeface="方正兰亭黑简体" panose="02000000000000000000" pitchFamily="2" charset="-122"/>
                    <a:cs typeface="Arial" panose="020B0604020202020204" pitchFamily="34" charset="0"/>
                  </a:rPr>
                  <a:t>Physical topology</a:t>
                </a:r>
              </a:p>
              <a:p>
                <a:pPr marL="285750" indent="-285750" defTabSz="914400" fontAlgn="base">
                  <a:spcBef>
                    <a:spcPts val="600"/>
                  </a:spcBef>
                  <a:spcAft>
                    <a:spcPct val="0"/>
                  </a:spcAft>
                  <a:buFont typeface="Huawei Sans" panose="020C0503030203020204" pitchFamily="34" charset="0"/>
                  <a:buChar char="•"/>
                </a:pPr>
                <a:r>
                  <a:rPr lang="en-US" sz="1200">
                    <a:latin typeface="+mj-lt"/>
                    <a:ea typeface="方正兰亭黑简体" panose="02000000000000000000" pitchFamily="2" charset="-122"/>
                    <a:cs typeface="Arial" panose="020B0604020202020204" pitchFamily="34" charset="0"/>
                  </a:rPr>
                  <a:t>Logical </a:t>
                </a:r>
                <a:r>
                  <a:rPr lang="en-US" sz="1200" smtClean="0">
                    <a:latin typeface="+mj-lt"/>
                    <a:ea typeface="方正兰亭黑简体" panose="02000000000000000000" pitchFamily="2" charset="-122"/>
                    <a:cs typeface="Arial" panose="020B0604020202020204" pitchFamily="34" charset="0"/>
                  </a:rPr>
                  <a:t>topology</a:t>
                </a:r>
                <a:endParaRPr lang="en-US" sz="1200">
                  <a:latin typeface="+mj-lt"/>
                  <a:ea typeface="方正兰亭黑简体" panose="02000000000000000000" pitchFamily="2" charset="-122"/>
                  <a:cs typeface="Arial" panose="020B0604020202020204" pitchFamily="34" charset="0"/>
                </a:endParaRPr>
              </a:p>
              <a:p>
                <a:pPr marL="285750" indent="-285750" defTabSz="914400" fontAlgn="base">
                  <a:spcBef>
                    <a:spcPts val="600"/>
                  </a:spcBef>
                  <a:spcAft>
                    <a:spcPct val="0"/>
                  </a:spcAft>
                  <a:buFont typeface="Huawei Sans" panose="020C0503030203020204" pitchFamily="34" charset="0"/>
                  <a:buChar char="•"/>
                </a:pPr>
                <a:r>
                  <a:rPr lang="en-US" sz="1200">
                    <a:latin typeface="+mj-lt"/>
                    <a:ea typeface="方正兰亭黑简体" panose="02000000000000000000" pitchFamily="2" charset="-122"/>
                    <a:cs typeface="Arial" panose="020B0604020202020204" pitchFamily="34" charset="0"/>
                  </a:rPr>
                  <a:t>Technologies and </a:t>
                </a:r>
                <a:r>
                  <a:rPr lang="en-US" sz="1200" smtClean="0">
                    <a:latin typeface="+mj-lt"/>
                    <a:ea typeface="方正兰亭黑简体" panose="02000000000000000000" pitchFamily="2" charset="-122"/>
                    <a:cs typeface="Arial" panose="020B0604020202020204" pitchFamily="34" charset="0"/>
                  </a:rPr>
                  <a:t>protocols</a:t>
                </a:r>
                <a:endParaRPr lang="en-US" sz="1200">
                  <a:latin typeface="+mj-lt"/>
                  <a:ea typeface="方正兰亭黑简体" panose="02000000000000000000" pitchFamily="2" charset="-122"/>
                  <a:cs typeface="Arial" panose="020B0604020202020204" pitchFamily="34" charset="0"/>
                </a:endParaRPr>
              </a:p>
            </p:txBody>
          </p:sp>
        </p:grpSp>
        <p:grpSp>
          <p:nvGrpSpPr>
            <p:cNvPr id="66" name="组合 65"/>
            <p:cNvGrpSpPr/>
            <p:nvPr/>
          </p:nvGrpSpPr>
          <p:grpSpPr>
            <a:xfrm>
              <a:off x="8122118" y="1853725"/>
              <a:ext cx="3458839" cy="1360950"/>
              <a:chOff x="8309783" y="2313050"/>
              <a:chExt cx="3458839" cy="1360950"/>
            </a:xfrm>
          </p:grpSpPr>
          <p:sp>
            <p:nvSpPr>
              <p:cNvPr id="41" name="Text Box 11"/>
              <p:cNvSpPr txBox="1">
                <a:spLocks noChangeArrowheads="1"/>
              </p:cNvSpPr>
              <p:nvPr/>
            </p:nvSpPr>
            <p:spPr bwMode="auto">
              <a:xfrm>
                <a:off x="8309783" y="2313050"/>
                <a:ext cx="3458839" cy="240066"/>
              </a:xfrm>
              <a:prstGeom prst="rect">
                <a:avLst/>
              </a:prstGeom>
              <a:noFill/>
              <a:ln w="9525">
                <a:noFill/>
                <a:miter lim="800000"/>
                <a:headEnd/>
                <a:tailEnd/>
              </a:ln>
            </p:spPr>
            <p:txBody>
              <a:bodyPr wrap="square">
                <a:spAutoFit/>
              </a:bodyPr>
              <a:lstStyle/>
              <a:p>
                <a:pPr defTabSz="914400" fontAlgn="base">
                  <a:lnSpc>
                    <a:spcPct val="60000"/>
                  </a:lnSpc>
                  <a:spcBef>
                    <a:spcPct val="50000"/>
                  </a:spcBef>
                  <a:spcAft>
                    <a:spcPct val="0"/>
                  </a:spcAft>
                </a:pPr>
                <a:r>
                  <a:rPr lang="en-US" sz="1600" b="1">
                    <a:latin typeface="+mj-lt"/>
                    <a:ea typeface="方正兰亭黑简体" panose="02000000000000000000" pitchFamily="2" charset="-122"/>
                    <a:cs typeface="Arial" panose="020B0604020202020204" pitchFamily="34" charset="0"/>
                  </a:rPr>
                  <a:t>Deployment and implementation</a:t>
                </a:r>
              </a:p>
            </p:txBody>
          </p:sp>
          <p:sp>
            <p:nvSpPr>
              <p:cNvPr id="62" name="Text Box 11"/>
              <p:cNvSpPr txBox="1">
                <a:spLocks noChangeArrowheads="1"/>
              </p:cNvSpPr>
              <p:nvPr/>
            </p:nvSpPr>
            <p:spPr bwMode="auto">
              <a:xfrm>
                <a:off x="8309783" y="2612171"/>
                <a:ext cx="3136189" cy="1061829"/>
              </a:xfrm>
              <a:prstGeom prst="rect">
                <a:avLst/>
              </a:prstGeom>
              <a:noFill/>
              <a:ln w="9525">
                <a:noFill/>
                <a:miter lim="800000"/>
                <a:headEnd/>
                <a:tailEnd/>
              </a:ln>
            </p:spPr>
            <p:txBody>
              <a:bodyPr wrap="square">
                <a:spAutoFit/>
              </a:bodyPr>
              <a:lstStyle/>
              <a:p>
                <a:pPr marL="285750" indent="-285750" defTabSz="914400" fontAlgn="base">
                  <a:spcBef>
                    <a:spcPts val="600"/>
                  </a:spcBef>
                  <a:spcAft>
                    <a:spcPct val="0"/>
                  </a:spcAft>
                  <a:buFont typeface="Huawei Sans" panose="020C0503030203020204" pitchFamily="34" charset="0"/>
                  <a:buChar char="•"/>
                </a:pPr>
                <a:r>
                  <a:rPr lang="en-US" sz="1200" smtClean="0">
                    <a:latin typeface="+mj-lt"/>
                    <a:ea typeface="方正兰亭黑简体" panose="02000000000000000000" pitchFamily="2" charset="-122"/>
                    <a:cs typeface="Arial" panose="020B0604020202020204" pitchFamily="34" charset="0"/>
                  </a:rPr>
                  <a:t>Device installation</a:t>
                </a:r>
                <a:endParaRPr lang="en-US" sz="1200">
                  <a:latin typeface="+mj-lt"/>
                  <a:ea typeface="方正兰亭黑简体" panose="02000000000000000000" pitchFamily="2" charset="-122"/>
                  <a:cs typeface="Arial" panose="020B0604020202020204" pitchFamily="34" charset="0"/>
                </a:endParaRPr>
              </a:p>
              <a:p>
                <a:pPr marL="285750" indent="-285750" defTabSz="914400" fontAlgn="base">
                  <a:spcBef>
                    <a:spcPts val="600"/>
                  </a:spcBef>
                  <a:spcAft>
                    <a:spcPct val="0"/>
                  </a:spcAft>
                  <a:buFont typeface="Huawei Sans" panose="020C0503030203020204" pitchFamily="34" charset="0"/>
                  <a:buChar char="•"/>
                </a:pPr>
                <a:r>
                  <a:rPr lang="en-US" sz="1200">
                    <a:latin typeface="+mj-lt"/>
                    <a:ea typeface="方正兰亭黑简体" panose="02000000000000000000" pitchFamily="2" charset="-122"/>
                    <a:cs typeface="Arial" panose="020B0604020202020204" pitchFamily="34" charset="0"/>
                  </a:rPr>
                  <a:t>Single UPS </a:t>
                </a:r>
                <a:r>
                  <a:rPr lang="en-US" altLang="zh-CN" sz="1200">
                    <a:latin typeface="+mj-lt"/>
                    <a:ea typeface="方正兰亭黑简体" panose="02000000000000000000" pitchFamily="2" charset="-122"/>
                    <a:cs typeface="Arial" panose="020B0604020202020204" pitchFamily="34" charset="0"/>
                  </a:rPr>
                  <a:t>c</a:t>
                </a:r>
                <a:r>
                  <a:rPr lang="en-US" sz="1200" smtClean="0">
                    <a:latin typeface="+mj-lt"/>
                    <a:ea typeface="方正兰亭黑简体" panose="02000000000000000000" pitchFamily="2" charset="-122"/>
                    <a:cs typeface="Arial" panose="020B0604020202020204" pitchFamily="34" charset="0"/>
                  </a:rPr>
                  <a:t>ommissioning</a:t>
                </a:r>
                <a:endParaRPr lang="en-US" sz="1200">
                  <a:latin typeface="+mj-lt"/>
                  <a:ea typeface="方正兰亭黑简体" panose="02000000000000000000" pitchFamily="2" charset="-122"/>
                  <a:cs typeface="Arial" panose="020B0604020202020204" pitchFamily="34" charset="0"/>
                </a:endParaRPr>
              </a:p>
              <a:p>
                <a:pPr marL="285750" indent="-285750" defTabSz="914400" fontAlgn="base">
                  <a:spcBef>
                    <a:spcPts val="600"/>
                  </a:spcBef>
                  <a:spcAft>
                    <a:spcPct val="0"/>
                  </a:spcAft>
                  <a:buFont typeface="Huawei Sans" panose="020C0503030203020204" pitchFamily="34" charset="0"/>
                  <a:buChar char="•"/>
                </a:pPr>
                <a:r>
                  <a:rPr lang="en-US" sz="1200">
                    <a:latin typeface="+mj-lt"/>
                    <a:ea typeface="方正兰亭黑简体" panose="02000000000000000000" pitchFamily="2" charset="-122"/>
                    <a:cs typeface="Arial" panose="020B0604020202020204" pitchFamily="34" charset="0"/>
                  </a:rPr>
                  <a:t>Joint commissioning test</a:t>
                </a:r>
              </a:p>
              <a:p>
                <a:pPr marL="285750" indent="-285750" defTabSz="914400" fontAlgn="base">
                  <a:spcBef>
                    <a:spcPts val="600"/>
                  </a:spcBef>
                  <a:spcAft>
                    <a:spcPct val="0"/>
                  </a:spcAft>
                  <a:buFont typeface="Huawei Sans" panose="020C0503030203020204" pitchFamily="34" charset="0"/>
                  <a:buChar char="•"/>
                </a:pPr>
                <a:r>
                  <a:rPr lang="en-US" sz="1200" smtClean="0">
                    <a:latin typeface="+mj-lt"/>
                    <a:ea typeface="方正兰亭黑简体" panose="02000000000000000000" pitchFamily="2" charset="-122"/>
                    <a:cs typeface="Arial" panose="020B0604020202020204" pitchFamily="34" charset="0"/>
                  </a:rPr>
                  <a:t>Network migration and integration</a:t>
                </a:r>
                <a:endParaRPr lang="en-US" sz="1200">
                  <a:latin typeface="+mj-lt"/>
                  <a:ea typeface="方正兰亭黑简体" panose="02000000000000000000" pitchFamily="2" charset="-122"/>
                  <a:cs typeface="Arial" panose="020B0604020202020204" pitchFamily="34" charset="0"/>
                </a:endParaRPr>
              </a:p>
            </p:txBody>
          </p:sp>
        </p:grpSp>
        <p:grpSp>
          <p:nvGrpSpPr>
            <p:cNvPr id="67" name="组合 66"/>
            <p:cNvGrpSpPr/>
            <p:nvPr/>
          </p:nvGrpSpPr>
          <p:grpSpPr>
            <a:xfrm>
              <a:off x="2035049" y="3767756"/>
              <a:ext cx="2994869" cy="1768057"/>
              <a:chOff x="8309783" y="3827234"/>
              <a:chExt cx="2994869" cy="1768057"/>
            </a:xfrm>
          </p:grpSpPr>
          <p:sp>
            <p:nvSpPr>
              <p:cNvPr id="43" name="Text Box 11"/>
              <p:cNvSpPr txBox="1">
                <a:spLocks noChangeArrowheads="1"/>
              </p:cNvSpPr>
              <p:nvPr/>
            </p:nvSpPr>
            <p:spPr bwMode="auto">
              <a:xfrm>
                <a:off x="8309783" y="3827234"/>
                <a:ext cx="2436399" cy="240066"/>
              </a:xfrm>
              <a:prstGeom prst="rect">
                <a:avLst/>
              </a:prstGeom>
              <a:noFill/>
              <a:ln w="9525">
                <a:noFill/>
                <a:miter lim="800000"/>
                <a:headEnd/>
                <a:tailEnd/>
              </a:ln>
            </p:spPr>
            <p:txBody>
              <a:bodyPr wrap="square">
                <a:spAutoFit/>
              </a:bodyPr>
              <a:lstStyle/>
              <a:p>
                <a:pPr defTabSz="914400" fontAlgn="base">
                  <a:lnSpc>
                    <a:spcPct val="60000"/>
                  </a:lnSpc>
                  <a:spcBef>
                    <a:spcPct val="50000"/>
                  </a:spcBef>
                  <a:spcAft>
                    <a:spcPct val="0"/>
                  </a:spcAft>
                </a:pPr>
                <a:r>
                  <a:rPr lang="en-US" sz="1600" b="1" smtClean="0">
                    <a:latin typeface="+mj-lt"/>
                    <a:ea typeface="方正兰亭黑简体" panose="02000000000000000000" pitchFamily="2" charset="-122"/>
                    <a:cs typeface="Arial" panose="020B0604020202020204" pitchFamily="34" charset="0"/>
                  </a:rPr>
                  <a:t>Network O&amp;M</a:t>
                </a:r>
                <a:endParaRPr lang="en-US" sz="1600" b="1">
                  <a:latin typeface="+mj-lt"/>
                  <a:ea typeface="方正兰亭黑简体" panose="02000000000000000000" pitchFamily="2" charset="-122"/>
                  <a:cs typeface="Arial" panose="020B0604020202020204" pitchFamily="34" charset="0"/>
                </a:endParaRPr>
              </a:p>
            </p:txBody>
          </p:sp>
          <p:sp>
            <p:nvSpPr>
              <p:cNvPr id="64" name="Text Box 11"/>
              <p:cNvSpPr txBox="1">
                <a:spLocks noChangeArrowheads="1"/>
              </p:cNvSpPr>
              <p:nvPr/>
            </p:nvSpPr>
            <p:spPr bwMode="auto">
              <a:xfrm>
                <a:off x="8313143" y="4164130"/>
                <a:ext cx="2991509" cy="1431161"/>
              </a:xfrm>
              <a:prstGeom prst="rect">
                <a:avLst/>
              </a:prstGeom>
              <a:noFill/>
              <a:ln w="9525">
                <a:noFill/>
                <a:miter lim="800000"/>
                <a:headEnd/>
                <a:tailEnd/>
              </a:ln>
            </p:spPr>
            <p:txBody>
              <a:bodyPr wrap="square">
                <a:spAutoFit/>
              </a:bodyPr>
              <a:lstStyle/>
              <a:p>
                <a:pPr marL="285750" indent="-285750" defTabSz="914400" fontAlgn="base">
                  <a:spcBef>
                    <a:spcPts val="600"/>
                  </a:spcBef>
                  <a:spcAft>
                    <a:spcPct val="0"/>
                  </a:spcAft>
                  <a:buFont typeface="Huawei Sans" panose="020C0503030203020204" pitchFamily="34" charset="0"/>
                  <a:buChar char="•"/>
                </a:pPr>
                <a:r>
                  <a:rPr lang="en-US" sz="1200">
                    <a:latin typeface="+mj-lt"/>
                    <a:ea typeface="方正兰亭黑简体" panose="02000000000000000000" pitchFamily="2" charset="-122"/>
                    <a:cs typeface="Arial" panose="020B0604020202020204" pitchFamily="34" charset="0"/>
                  </a:rPr>
                  <a:t>Routine </a:t>
                </a:r>
                <a:r>
                  <a:rPr lang="en-US" sz="1200" smtClean="0">
                    <a:latin typeface="+mj-lt"/>
                    <a:ea typeface="方正兰亭黑简体" panose="02000000000000000000" pitchFamily="2" charset="-122"/>
                    <a:cs typeface="Arial" panose="020B0604020202020204" pitchFamily="34" charset="0"/>
                  </a:rPr>
                  <a:t>maintenance</a:t>
                </a:r>
                <a:endParaRPr lang="en-US" sz="1200">
                  <a:latin typeface="+mj-lt"/>
                  <a:ea typeface="方正兰亭黑简体" panose="02000000000000000000" pitchFamily="2" charset="-122"/>
                  <a:cs typeface="Arial" panose="020B0604020202020204" pitchFamily="34" charset="0"/>
                </a:endParaRPr>
              </a:p>
              <a:p>
                <a:pPr marL="285750" indent="-285750" defTabSz="914400" fontAlgn="base">
                  <a:spcBef>
                    <a:spcPts val="600"/>
                  </a:spcBef>
                  <a:spcAft>
                    <a:spcPct val="0"/>
                  </a:spcAft>
                  <a:buFont typeface="Huawei Sans" panose="020C0503030203020204" pitchFamily="34" charset="0"/>
                  <a:buChar char="•"/>
                </a:pPr>
                <a:r>
                  <a:rPr lang="en-US" sz="1200">
                    <a:latin typeface="+mj-lt"/>
                    <a:ea typeface="方正兰亭黑简体" panose="02000000000000000000" pitchFamily="2" charset="-122"/>
                    <a:cs typeface="Arial" panose="020B0604020202020204" pitchFamily="34" charset="0"/>
                  </a:rPr>
                  <a:t>Software and configuration backup</a:t>
                </a:r>
              </a:p>
              <a:p>
                <a:pPr marL="285750" indent="-285750" defTabSz="914400" fontAlgn="base">
                  <a:spcBef>
                    <a:spcPts val="600"/>
                  </a:spcBef>
                  <a:spcAft>
                    <a:spcPct val="0"/>
                  </a:spcAft>
                  <a:buFont typeface="Huawei Sans" panose="020C0503030203020204" pitchFamily="34" charset="0"/>
                  <a:buChar char="•"/>
                </a:pPr>
                <a:r>
                  <a:rPr lang="en-US" sz="1200" smtClean="0">
                    <a:latin typeface="+mj-lt"/>
                    <a:ea typeface="方正兰亭黑简体" panose="02000000000000000000" pitchFamily="2" charset="-122"/>
                    <a:cs typeface="Arial" panose="020B0604020202020204" pitchFamily="34" charset="0"/>
                  </a:rPr>
                  <a:t>Centralized monitoring via the network management system (NMS)</a:t>
                </a:r>
                <a:endParaRPr lang="en-US" sz="1200">
                  <a:latin typeface="+mj-lt"/>
                  <a:ea typeface="方正兰亭黑简体" panose="02000000000000000000" pitchFamily="2" charset="-122"/>
                  <a:cs typeface="Arial" panose="020B0604020202020204" pitchFamily="34" charset="0"/>
                </a:endParaRPr>
              </a:p>
              <a:p>
                <a:pPr marL="285750" indent="-285750" defTabSz="914400" fontAlgn="base">
                  <a:spcBef>
                    <a:spcPts val="600"/>
                  </a:spcBef>
                  <a:spcAft>
                    <a:spcPct val="0"/>
                  </a:spcAft>
                  <a:buFont typeface="Huawei Sans" panose="020C0503030203020204" pitchFamily="34" charset="0"/>
                  <a:buChar char="•"/>
                </a:pPr>
                <a:r>
                  <a:rPr lang="en-US" sz="1200">
                    <a:latin typeface="+mj-lt"/>
                    <a:ea typeface="方正兰亭黑简体" panose="02000000000000000000" pitchFamily="2" charset="-122"/>
                    <a:cs typeface="Arial" panose="020B0604020202020204" pitchFamily="34" charset="0"/>
                  </a:rPr>
                  <a:t>Software upgrade</a:t>
                </a:r>
              </a:p>
            </p:txBody>
          </p:sp>
        </p:grpSp>
        <p:grpSp>
          <p:nvGrpSpPr>
            <p:cNvPr id="69" name="组合 68"/>
            <p:cNvGrpSpPr/>
            <p:nvPr/>
          </p:nvGrpSpPr>
          <p:grpSpPr>
            <a:xfrm>
              <a:off x="8122118" y="3767756"/>
              <a:ext cx="2955499" cy="1140627"/>
              <a:chOff x="1561741" y="3827234"/>
              <a:chExt cx="2955499" cy="1140627"/>
            </a:xfrm>
          </p:grpSpPr>
          <p:sp>
            <p:nvSpPr>
              <p:cNvPr id="47" name="Text Box 11"/>
              <p:cNvSpPr txBox="1">
                <a:spLocks noChangeArrowheads="1"/>
              </p:cNvSpPr>
              <p:nvPr/>
            </p:nvSpPr>
            <p:spPr bwMode="auto">
              <a:xfrm>
                <a:off x="1561743" y="3827234"/>
                <a:ext cx="2720605" cy="240066"/>
              </a:xfrm>
              <a:prstGeom prst="rect">
                <a:avLst/>
              </a:prstGeom>
              <a:noFill/>
              <a:ln w="9525">
                <a:noFill/>
                <a:miter lim="800000"/>
                <a:headEnd/>
                <a:tailEnd/>
              </a:ln>
            </p:spPr>
            <p:txBody>
              <a:bodyPr wrap="square">
                <a:spAutoFit/>
              </a:bodyPr>
              <a:lstStyle/>
              <a:p>
                <a:pPr defTabSz="914400" fontAlgn="base">
                  <a:lnSpc>
                    <a:spcPct val="60000"/>
                  </a:lnSpc>
                  <a:spcBef>
                    <a:spcPct val="50000"/>
                  </a:spcBef>
                  <a:spcAft>
                    <a:spcPct val="0"/>
                  </a:spcAft>
                </a:pPr>
                <a:r>
                  <a:rPr lang="en-US" sz="1600" b="1" smtClean="0">
                    <a:latin typeface="+mj-lt"/>
                    <a:ea typeface="方正兰亭黑简体" panose="02000000000000000000" pitchFamily="2" charset="-122"/>
                    <a:cs typeface="Arial" panose="020B0604020202020204" pitchFamily="34" charset="0"/>
                  </a:rPr>
                  <a:t>Network optimization</a:t>
                </a:r>
                <a:endParaRPr lang="en-US" sz="1600" b="1">
                  <a:latin typeface="+mj-lt"/>
                  <a:ea typeface="方正兰亭黑简体" panose="02000000000000000000" pitchFamily="2" charset="-122"/>
                  <a:cs typeface="Arial" panose="020B0604020202020204" pitchFamily="34" charset="0"/>
                </a:endParaRPr>
              </a:p>
            </p:txBody>
          </p:sp>
          <p:sp>
            <p:nvSpPr>
              <p:cNvPr id="65" name="Text Box 11"/>
              <p:cNvSpPr txBox="1">
                <a:spLocks noChangeArrowheads="1"/>
              </p:cNvSpPr>
              <p:nvPr/>
            </p:nvSpPr>
            <p:spPr bwMode="auto">
              <a:xfrm>
                <a:off x="1561741" y="4167642"/>
                <a:ext cx="2955499" cy="800219"/>
              </a:xfrm>
              <a:prstGeom prst="rect">
                <a:avLst/>
              </a:prstGeom>
              <a:noFill/>
              <a:ln w="9525">
                <a:noFill/>
                <a:miter lim="800000"/>
                <a:headEnd/>
                <a:tailEnd/>
              </a:ln>
            </p:spPr>
            <p:txBody>
              <a:bodyPr wrap="square">
                <a:spAutoFit/>
              </a:bodyPr>
              <a:lstStyle/>
              <a:p>
                <a:pPr marL="285750" indent="-285750" defTabSz="914400" fontAlgn="base">
                  <a:spcBef>
                    <a:spcPts val="600"/>
                  </a:spcBef>
                  <a:spcAft>
                    <a:spcPct val="0"/>
                  </a:spcAft>
                  <a:buFont typeface="Huawei Sans" panose="020C0503030203020204" pitchFamily="34" charset="0"/>
                  <a:buChar char="•"/>
                </a:pPr>
                <a:r>
                  <a:rPr lang="en-US" sz="1200" smtClean="0">
                    <a:latin typeface="+mj-lt"/>
                    <a:ea typeface="方正兰亭黑简体" panose="02000000000000000000" pitchFamily="2" charset="-122"/>
                    <a:cs typeface="Arial" panose="020B0604020202020204" pitchFamily="34" charset="0"/>
                  </a:rPr>
                  <a:t>Network security improvement</a:t>
                </a:r>
                <a:endParaRPr lang="en-US" sz="1200">
                  <a:latin typeface="+mj-lt"/>
                  <a:ea typeface="方正兰亭黑简体" panose="02000000000000000000" pitchFamily="2" charset="-122"/>
                  <a:cs typeface="Arial" panose="020B0604020202020204" pitchFamily="34" charset="0"/>
                </a:endParaRPr>
              </a:p>
              <a:p>
                <a:pPr marL="285750" indent="-285750" defTabSz="914400" fontAlgn="base">
                  <a:spcBef>
                    <a:spcPts val="600"/>
                  </a:spcBef>
                  <a:spcAft>
                    <a:spcPct val="0"/>
                  </a:spcAft>
                  <a:buFont typeface="Huawei Sans" panose="020C0503030203020204" pitchFamily="34" charset="0"/>
                  <a:buChar char="•"/>
                </a:pPr>
                <a:r>
                  <a:rPr lang="en-US" sz="1200">
                    <a:latin typeface="+mj-lt"/>
                    <a:ea typeface="方正兰亭黑简体" panose="02000000000000000000" pitchFamily="2" charset="-122"/>
                    <a:cs typeface="Arial" panose="020B0604020202020204" pitchFamily="34" charset="0"/>
                  </a:rPr>
                  <a:t>Software and configuration </a:t>
                </a:r>
                <a:r>
                  <a:rPr lang="en-US" sz="1200" smtClean="0">
                    <a:latin typeface="+mj-lt"/>
                    <a:ea typeface="方正兰亭黑简体" panose="02000000000000000000" pitchFamily="2" charset="-122"/>
                    <a:cs typeface="Arial" panose="020B0604020202020204" pitchFamily="34" charset="0"/>
                  </a:rPr>
                  <a:t>backup</a:t>
                </a:r>
                <a:endParaRPr lang="en-US" sz="1200">
                  <a:latin typeface="+mj-lt"/>
                  <a:ea typeface="方正兰亭黑简体" panose="02000000000000000000" pitchFamily="2" charset="-122"/>
                  <a:cs typeface="Arial" panose="020B0604020202020204" pitchFamily="34" charset="0"/>
                </a:endParaRPr>
              </a:p>
              <a:p>
                <a:pPr marL="285750" indent="-285750" defTabSz="914400" fontAlgn="base">
                  <a:spcBef>
                    <a:spcPts val="600"/>
                  </a:spcBef>
                  <a:spcAft>
                    <a:spcPct val="0"/>
                  </a:spcAft>
                  <a:buFont typeface="Huawei Sans" panose="020C0503030203020204" pitchFamily="34" charset="0"/>
                  <a:buChar char="•"/>
                </a:pPr>
                <a:r>
                  <a:rPr lang="en-US" sz="1200" smtClean="0">
                    <a:latin typeface="+mj-lt"/>
                    <a:ea typeface="方正兰亭黑简体" panose="02000000000000000000" pitchFamily="2" charset="-122"/>
                    <a:cs typeface="Arial" panose="020B0604020202020204" pitchFamily="34" charset="0"/>
                  </a:rPr>
                  <a:t>User experience improvement</a:t>
                </a:r>
                <a:endParaRPr lang="en-US" sz="1200">
                  <a:latin typeface="+mj-lt"/>
                  <a:ea typeface="方正兰亭黑简体" panose="02000000000000000000" pitchFamily="2" charset="-122"/>
                  <a:cs typeface="Arial" panose="020B0604020202020204" pitchFamily="34" charset="0"/>
                </a:endParaRPr>
              </a:p>
            </p:txBody>
          </p:sp>
        </p:grpSp>
        <p:sp>
          <p:nvSpPr>
            <p:cNvPr id="19" name="Oval 4"/>
            <p:cNvSpPr>
              <a:spLocks noChangeAspect="1"/>
            </p:cNvSpPr>
            <p:nvPr/>
          </p:nvSpPr>
          <p:spPr>
            <a:xfrm>
              <a:off x="1687397" y="1740198"/>
              <a:ext cx="324000" cy="32400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b="1">
                  <a:solidFill>
                    <a:schemeClr val="bg1"/>
                  </a:solidFill>
                  <a:latin typeface="+mj-lt"/>
                  <a:cs typeface="Arial" panose="020B0604020202020204" pitchFamily="34" charset="0"/>
                </a:rPr>
                <a:t>1</a:t>
              </a:r>
            </a:p>
          </p:txBody>
        </p:sp>
        <p:sp>
          <p:nvSpPr>
            <p:cNvPr id="20" name="Oval 4"/>
            <p:cNvSpPr>
              <a:spLocks noChangeAspect="1"/>
            </p:cNvSpPr>
            <p:nvPr/>
          </p:nvSpPr>
          <p:spPr>
            <a:xfrm>
              <a:off x="7780813" y="1781869"/>
              <a:ext cx="324000" cy="32400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b="1">
                  <a:solidFill>
                    <a:schemeClr val="bg1"/>
                  </a:solidFill>
                  <a:latin typeface="+mj-lt"/>
                  <a:cs typeface="Arial" panose="020B0604020202020204" pitchFamily="34" charset="0"/>
                </a:rPr>
                <a:t>2</a:t>
              </a:r>
            </a:p>
          </p:txBody>
        </p:sp>
        <p:sp>
          <p:nvSpPr>
            <p:cNvPr id="21" name="Oval 4"/>
            <p:cNvSpPr>
              <a:spLocks noChangeAspect="1"/>
            </p:cNvSpPr>
            <p:nvPr/>
          </p:nvSpPr>
          <p:spPr>
            <a:xfrm>
              <a:off x="1687397" y="3678961"/>
              <a:ext cx="324000" cy="32400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b="1">
                  <a:solidFill>
                    <a:schemeClr val="bg1"/>
                  </a:solidFill>
                  <a:latin typeface="+mj-lt"/>
                  <a:cs typeface="Arial" panose="020B0604020202020204" pitchFamily="34" charset="0"/>
                </a:rPr>
                <a:t>3</a:t>
              </a:r>
            </a:p>
          </p:txBody>
        </p:sp>
        <p:sp>
          <p:nvSpPr>
            <p:cNvPr id="22" name="Oval 4"/>
            <p:cNvSpPr>
              <a:spLocks noChangeAspect="1"/>
            </p:cNvSpPr>
            <p:nvPr/>
          </p:nvSpPr>
          <p:spPr>
            <a:xfrm>
              <a:off x="7774466" y="3678961"/>
              <a:ext cx="324000" cy="32400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b="1">
                  <a:solidFill>
                    <a:schemeClr val="bg1"/>
                  </a:solidFill>
                  <a:latin typeface="+mj-lt"/>
                  <a:cs typeface="Arial" panose="020B0604020202020204" pitchFamily="34" charset="0"/>
                </a:rPr>
                <a:t>4</a:t>
              </a:r>
            </a:p>
          </p:txBody>
        </p:sp>
      </p:grpSp>
    </p:spTree>
    <p:extLst>
      <p:ext uri="{BB962C8B-B14F-4D97-AF65-F5344CB8AC3E}">
        <p14:creationId xmlns:p14="http://schemas.microsoft.com/office/powerpoint/2010/main" val="25146981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smtClean="0"/>
              <a:t>Small Campus Network Design</a:t>
            </a:r>
            <a:endParaRPr lang="en-US"/>
          </a:p>
        </p:txBody>
      </p:sp>
      <p:sp>
        <p:nvSpPr>
          <p:cNvPr id="6" name="圆角矩形 5"/>
          <p:cNvSpPr/>
          <p:nvPr/>
        </p:nvSpPr>
        <p:spPr>
          <a:xfrm>
            <a:off x="1445794" y="1686188"/>
            <a:ext cx="2095693" cy="538262"/>
          </a:xfrm>
          <a:prstGeom prst="roundRect">
            <a:avLst/>
          </a:prstGeom>
          <a:solidFill>
            <a:srgbClr val="00B0F0"/>
          </a:solidFill>
          <a:ln>
            <a:solidFill>
              <a:srgbClr val="00B0F0"/>
            </a:solidFill>
          </a:ln>
        </p:spPr>
        <p:txBody>
          <a:bodyPr wrap="square" rtlCol="0" anchor="ctr" anchorCtr="0">
            <a:noAutofit/>
          </a:bodyPr>
          <a:lstStyle/>
          <a:p>
            <a:pPr algn="ctr"/>
            <a:r>
              <a:rPr lang="en-US" sz="1400" b="1">
                <a:solidFill>
                  <a:prstClr val="white"/>
                </a:solidFill>
                <a:latin typeface="+mj-lt"/>
                <a:cs typeface="Arial" panose="020B0604020202020204" pitchFamily="34" charset="0"/>
              </a:rPr>
              <a:t>  1. Networking solution design</a:t>
            </a:r>
          </a:p>
        </p:txBody>
      </p:sp>
      <p:sp>
        <p:nvSpPr>
          <p:cNvPr id="7" name="圆角矩形 6"/>
          <p:cNvSpPr/>
          <p:nvPr/>
        </p:nvSpPr>
        <p:spPr>
          <a:xfrm>
            <a:off x="1445794" y="2351028"/>
            <a:ext cx="2095693" cy="1325853"/>
          </a:xfrm>
          <a:prstGeom prst="roundRect">
            <a:avLst>
              <a:gd name="adj" fmla="val 2222"/>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285750" indent="-200025">
              <a:lnSpc>
                <a:spcPts val="2400"/>
              </a:lnSpc>
              <a:spcAft>
                <a:spcPts val="600"/>
              </a:spcAft>
              <a:buFont typeface="Arial" panose="020B0604020202020204" pitchFamily="34" charset="0"/>
              <a:buChar char="•"/>
            </a:pPr>
            <a:endParaRPr lang="zh-CN" altLang="en-US" sz="1400">
              <a:solidFill>
                <a:schemeClr val="tx1">
                  <a:lumMod val="75000"/>
                  <a:lumOff val="25000"/>
                </a:schemeClr>
              </a:solidFill>
              <a:latin typeface="+mj-lt"/>
              <a:cs typeface="Arial" panose="020B0604020202020204" pitchFamily="34" charset="0"/>
            </a:endParaRPr>
          </a:p>
        </p:txBody>
      </p:sp>
      <p:sp>
        <p:nvSpPr>
          <p:cNvPr id="8" name="圆角矩形 7"/>
          <p:cNvSpPr/>
          <p:nvPr/>
        </p:nvSpPr>
        <p:spPr>
          <a:xfrm>
            <a:off x="1604786" y="2553184"/>
            <a:ext cx="1777708" cy="364249"/>
          </a:xfrm>
          <a:prstGeom prst="round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300">
                <a:solidFill>
                  <a:schemeClr val="tx1"/>
                </a:solidFill>
                <a:latin typeface="+mj-lt"/>
                <a:cs typeface="Arial" panose="020B0604020202020204" pitchFamily="34" charset="0"/>
              </a:rPr>
              <a:t>Device model selection</a:t>
            </a:r>
          </a:p>
        </p:txBody>
      </p:sp>
      <p:sp>
        <p:nvSpPr>
          <p:cNvPr id="9" name="圆角矩形 8"/>
          <p:cNvSpPr/>
          <p:nvPr/>
        </p:nvSpPr>
        <p:spPr>
          <a:xfrm>
            <a:off x="1604786" y="3118020"/>
            <a:ext cx="1777708" cy="364249"/>
          </a:xfrm>
          <a:prstGeom prst="round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300">
                <a:solidFill>
                  <a:schemeClr val="tx1"/>
                </a:solidFill>
                <a:latin typeface="+mj-lt"/>
                <a:cs typeface="Arial" panose="020B0604020202020204" pitchFamily="34" charset="0"/>
              </a:rPr>
              <a:t>Physical topology</a:t>
            </a:r>
          </a:p>
        </p:txBody>
      </p:sp>
      <p:sp>
        <p:nvSpPr>
          <p:cNvPr id="27" name="圆角矩形 26"/>
          <p:cNvSpPr/>
          <p:nvPr/>
        </p:nvSpPr>
        <p:spPr>
          <a:xfrm>
            <a:off x="6247940" y="1686188"/>
            <a:ext cx="2095693" cy="538262"/>
          </a:xfrm>
          <a:prstGeom prst="roundRect">
            <a:avLst/>
          </a:prstGeom>
          <a:solidFill>
            <a:srgbClr val="00B0F0"/>
          </a:solidFill>
          <a:ln>
            <a:solidFill>
              <a:srgbClr val="00B0F0"/>
            </a:solidFill>
          </a:ln>
        </p:spPr>
        <p:txBody>
          <a:bodyPr wrap="square" rtlCol="0" anchor="ctr" anchorCtr="0">
            <a:noAutofit/>
          </a:bodyPr>
          <a:lstStyle/>
          <a:p>
            <a:pPr algn="ctr"/>
            <a:r>
              <a:rPr lang="en-US" sz="1400" b="1">
                <a:solidFill>
                  <a:prstClr val="white"/>
                </a:solidFill>
                <a:latin typeface="+mj-lt"/>
                <a:cs typeface="Arial" panose="020B0604020202020204" pitchFamily="34" charset="0"/>
              </a:rPr>
              <a:t>3. Security design</a:t>
            </a:r>
          </a:p>
        </p:txBody>
      </p:sp>
      <p:sp>
        <p:nvSpPr>
          <p:cNvPr id="28" name="圆角矩形 27"/>
          <p:cNvSpPr/>
          <p:nvPr/>
        </p:nvSpPr>
        <p:spPr>
          <a:xfrm>
            <a:off x="6247940" y="2351028"/>
            <a:ext cx="2095693" cy="1879256"/>
          </a:xfrm>
          <a:prstGeom prst="roundRect">
            <a:avLst>
              <a:gd name="adj" fmla="val 2222"/>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285750" indent="-200025">
              <a:lnSpc>
                <a:spcPts val="2400"/>
              </a:lnSpc>
              <a:spcAft>
                <a:spcPts val="600"/>
              </a:spcAft>
              <a:buFont typeface="Arial" panose="020B0604020202020204" pitchFamily="34" charset="0"/>
              <a:buChar char="•"/>
            </a:pPr>
            <a:endParaRPr lang="zh-CN" altLang="en-US" sz="1400">
              <a:solidFill>
                <a:schemeClr val="tx1">
                  <a:lumMod val="75000"/>
                  <a:lumOff val="25000"/>
                </a:schemeClr>
              </a:solidFill>
              <a:latin typeface="+mj-lt"/>
              <a:cs typeface="Arial" panose="020B0604020202020204" pitchFamily="34" charset="0"/>
            </a:endParaRPr>
          </a:p>
        </p:txBody>
      </p:sp>
      <p:sp>
        <p:nvSpPr>
          <p:cNvPr id="43" name="圆角矩形 42"/>
          <p:cNvSpPr/>
          <p:nvPr/>
        </p:nvSpPr>
        <p:spPr>
          <a:xfrm>
            <a:off x="6406932" y="2547209"/>
            <a:ext cx="1777708" cy="364249"/>
          </a:xfrm>
          <a:prstGeom prst="round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300">
                <a:solidFill>
                  <a:schemeClr val="tx1"/>
                </a:solidFill>
                <a:latin typeface="+mj-lt"/>
                <a:cs typeface="Arial" panose="020B0604020202020204" pitchFamily="34" charset="0"/>
              </a:rPr>
              <a:t>Egress </a:t>
            </a:r>
            <a:r>
              <a:rPr lang="en-US" sz="1300" smtClean="0">
                <a:solidFill>
                  <a:schemeClr val="tx1"/>
                </a:solidFill>
                <a:latin typeface="+mj-lt"/>
                <a:cs typeface="Arial" panose="020B0604020202020204" pitchFamily="34" charset="0"/>
              </a:rPr>
              <a:t>security</a:t>
            </a:r>
            <a:endParaRPr lang="en-US" sz="1300">
              <a:solidFill>
                <a:schemeClr val="tx1"/>
              </a:solidFill>
              <a:latin typeface="+mj-lt"/>
              <a:cs typeface="Arial" panose="020B0604020202020204" pitchFamily="34" charset="0"/>
            </a:endParaRPr>
          </a:p>
        </p:txBody>
      </p:sp>
      <p:sp>
        <p:nvSpPr>
          <p:cNvPr id="44" name="圆角矩形 43"/>
          <p:cNvSpPr/>
          <p:nvPr/>
        </p:nvSpPr>
        <p:spPr>
          <a:xfrm>
            <a:off x="6406932" y="3112045"/>
            <a:ext cx="1777708" cy="364249"/>
          </a:xfrm>
          <a:prstGeom prst="round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300">
                <a:solidFill>
                  <a:schemeClr val="tx1"/>
                </a:solidFill>
                <a:latin typeface="+mj-lt"/>
                <a:cs typeface="Arial" panose="020B0604020202020204" pitchFamily="34" charset="0"/>
              </a:rPr>
              <a:t>Intranet wired security</a:t>
            </a:r>
          </a:p>
        </p:txBody>
      </p:sp>
      <p:sp>
        <p:nvSpPr>
          <p:cNvPr id="45" name="圆角矩形 44"/>
          <p:cNvSpPr/>
          <p:nvPr/>
        </p:nvSpPr>
        <p:spPr>
          <a:xfrm>
            <a:off x="6406932" y="3676881"/>
            <a:ext cx="1777708" cy="364249"/>
          </a:xfrm>
          <a:prstGeom prst="round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300">
                <a:solidFill>
                  <a:schemeClr val="tx1"/>
                </a:solidFill>
                <a:latin typeface="+mj-lt"/>
                <a:cs typeface="Arial" panose="020B0604020202020204" pitchFamily="34" charset="0"/>
              </a:rPr>
              <a:t>Intranet wireless security</a:t>
            </a:r>
          </a:p>
        </p:txBody>
      </p:sp>
      <p:sp>
        <p:nvSpPr>
          <p:cNvPr id="46" name="圆角矩形 45"/>
          <p:cNvSpPr/>
          <p:nvPr/>
        </p:nvSpPr>
        <p:spPr>
          <a:xfrm>
            <a:off x="8650513" y="1686188"/>
            <a:ext cx="2095693" cy="538262"/>
          </a:xfrm>
          <a:prstGeom prst="roundRect">
            <a:avLst/>
          </a:prstGeom>
          <a:solidFill>
            <a:srgbClr val="00B0F0"/>
          </a:solidFill>
          <a:ln>
            <a:solidFill>
              <a:srgbClr val="00B0F0"/>
            </a:solidFill>
          </a:ln>
        </p:spPr>
        <p:txBody>
          <a:bodyPr wrap="square" rtlCol="0" anchor="ctr" anchorCtr="0">
            <a:noAutofit/>
          </a:bodyPr>
          <a:lstStyle/>
          <a:p>
            <a:pPr algn="ctr"/>
            <a:r>
              <a:rPr lang="en-US" sz="1400" b="1">
                <a:solidFill>
                  <a:prstClr val="white"/>
                </a:solidFill>
                <a:latin typeface="+mj-lt"/>
                <a:cs typeface="Arial" panose="020B0604020202020204" pitchFamily="34" charset="0"/>
              </a:rPr>
              <a:t>4. </a:t>
            </a:r>
            <a:r>
              <a:rPr lang="en-US" altLang="zh-CN" sz="1400" b="1" smtClean="0">
                <a:solidFill>
                  <a:prstClr val="white"/>
                </a:solidFill>
                <a:latin typeface="+mj-lt"/>
                <a:cs typeface="Arial" panose="020B0604020202020204" pitchFamily="34" charset="0"/>
              </a:rPr>
              <a:t>Network </a:t>
            </a:r>
            <a:r>
              <a:rPr lang="en-US" sz="1400" b="1" smtClean="0">
                <a:solidFill>
                  <a:prstClr val="white"/>
                </a:solidFill>
                <a:latin typeface="+mj-lt"/>
                <a:cs typeface="Arial" panose="020B0604020202020204" pitchFamily="34" charset="0"/>
              </a:rPr>
              <a:t>O&amp;M and management </a:t>
            </a:r>
            <a:r>
              <a:rPr lang="en-US" sz="1400" b="1">
                <a:solidFill>
                  <a:prstClr val="white"/>
                </a:solidFill>
                <a:latin typeface="+mj-lt"/>
                <a:cs typeface="Arial" panose="020B0604020202020204" pitchFamily="34" charset="0"/>
              </a:rPr>
              <a:t>design</a:t>
            </a:r>
          </a:p>
        </p:txBody>
      </p:sp>
      <p:sp>
        <p:nvSpPr>
          <p:cNvPr id="47" name="圆角矩形 46"/>
          <p:cNvSpPr/>
          <p:nvPr/>
        </p:nvSpPr>
        <p:spPr>
          <a:xfrm>
            <a:off x="8650513" y="2351028"/>
            <a:ext cx="2095693" cy="1325853"/>
          </a:xfrm>
          <a:prstGeom prst="roundRect">
            <a:avLst>
              <a:gd name="adj" fmla="val 2222"/>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285750" indent="-200025">
              <a:lnSpc>
                <a:spcPts val="2400"/>
              </a:lnSpc>
              <a:spcAft>
                <a:spcPts val="600"/>
              </a:spcAft>
              <a:buFont typeface="Arial" panose="020B0604020202020204" pitchFamily="34" charset="0"/>
              <a:buChar char="•"/>
            </a:pPr>
            <a:endParaRPr lang="zh-CN" altLang="en-US" sz="1400">
              <a:solidFill>
                <a:schemeClr val="tx1">
                  <a:lumMod val="75000"/>
                  <a:lumOff val="25000"/>
                </a:schemeClr>
              </a:solidFill>
              <a:latin typeface="+mj-lt"/>
              <a:cs typeface="Arial" panose="020B0604020202020204" pitchFamily="34" charset="0"/>
            </a:endParaRPr>
          </a:p>
        </p:txBody>
      </p:sp>
      <p:sp>
        <p:nvSpPr>
          <p:cNvPr id="56" name="圆角矩形 55"/>
          <p:cNvSpPr/>
          <p:nvPr/>
        </p:nvSpPr>
        <p:spPr>
          <a:xfrm>
            <a:off x="8809505" y="2553184"/>
            <a:ext cx="1777708" cy="364249"/>
          </a:xfrm>
          <a:prstGeom prst="round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300">
                <a:solidFill>
                  <a:schemeClr val="tx1"/>
                </a:solidFill>
                <a:latin typeface="+mj-lt"/>
                <a:cs typeface="Arial" panose="020B0604020202020204" pitchFamily="34" charset="0"/>
              </a:rPr>
              <a:t>Basic network management</a:t>
            </a:r>
          </a:p>
        </p:txBody>
      </p:sp>
      <p:sp>
        <p:nvSpPr>
          <p:cNvPr id="57" name="圆角矩形 56"/>
          <p:cNvSpPr/>
          <p:nvPr/>
        </p:nvSpPr>
        <p:spPr>
          <a:xfrm>
            <a:off x="8809505" y="3118020"/>
            <a:ext cx="1777708" cy="364249"/>
          </a:xfrm>
          <a:prstGeom prst="round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300" smtClean="0">
                <a:solidFill>
                  <a:schemeClr val="tx1"/>
                </a:solidFill>
                <a:latin typeface="+mj-lt"/>
                <a:cs typeface="Arial" panose="020B0604020202020204" pitchFamily="34" charset="0"/>
              </a:rPr>
              <a:t>Intelligent O&amp;M</a:t>
            </a:r>
            <a:endParaRPr lang="en-US" sz="1300">
              <a:solidFill>
                <a:schemeClr val="tx1"/>
              </a:solidFill>
              <a:latin typeface="+mj-lt"/>
              <a:cs typeface="Arial" panose="020B0604020202020204" pitchFamily="34" charset="0"/>
            </a:endParaRPr>
          </a:p>
        </p:txBody>
      </p:sp>
      <p:sp>
        <p:nvSpPr>
          <p:cNvPr id="49" name="圆角矩形 48"/>
          <p:cNvSpPr/>
          <p:nvPr/>
        </p:nvSpPr>
        <p:spPr>
          <a:xfrm>
            <a:off x="3845367" y="1686188"/>
            <a:ext cx="2095693" cy="538262"/>
          </a:xfrm>
          <a:prstGeom prst="roundRect">
            <a:avLst/>
          </a:prstGeom>
          <a:solidFill>
            <a:srgbClr val="00B0F0"/>
          </a:solidFill>
          <a:ln>
            <a:solidFill>
              <a:srgbClr val="00B0F0"/>
            </a:solidFill>
          </a:ln>
        </p:spPr>
        <p:txBody>
          <a:bodyPr wrap="square" rtlCol="0" anchor="ctr" anchorCtr="0">
            <a:noAutofit/>
          </a:bodyPr>
          <a:lstStyle/>
          <a:p>
            <a:pPr algn="ctr"/>
            <a:r>
              <a:rPr lang="en-US" sz="1400" b="1">
                <a:solidFill>
                  <a:prstClr val="white"/>
                </a:solidFill>
                <a:latin typeface="+mj-lt"/>
                <a:cs typeface="Arial" panose="020B0604020202020204" pitchFamily="34" charset="0"/>
              </a:rPr>
              <a:t>2. Network </a:t>
            </a:r>
            <a:r>
              <a:rPr lang="en-US" altLang="zh-CN" sz="1400" b="1" smtClean="0">
                <a:solidFill>
                  <a:prstClr val="white"/>
                </a:solidFill>
                <a:latin typeface="+mj-lt"/>
                <a:cs typeface="Arial" panose="020B0604020202020204" pitchFamily="34" charset="0"/>
              </a:rPr>
              <a:t>d</a:t>
            </a:r>
            <a:r>
              <a:rPr lang="en-US" sz="1400" b="1" smtClean="0">
                <a:solidFill>
                  <a:prstClr val="white"/>
                </a:solidFill>
                <a:latin typeface="+mj-lt"/>
                <a:cs typeface="Arial" panose="020B0604020202020204" pitchFamily="34" charset="0"/>
              </a:rPr>
              <a:t>esign</a:t>
            </a:r>
            <a:endParaRPr lang="en-US" sz="1400" b="1">
              <a:solidFill>
                <a:prstClr val="white"/>
              </a:solidFill>
              <a:latin typeface="+mj-lt"/>
              <a:cs typeface="Arial" panose="020B0604020202020204" pitchFamily="34" charset="0"/>
            </a:endParaRPr>
          </a:p>
        </p:txBody>
      </p:sp>
      <p:sp>
        <p:nvSpPr>
          <p:cNvPr id="50" name="圆角矩形 49"/>
          <p:cNvSpPr/>
          <p:nvPr/>
        </p:nvSpPr>
        <p:spPr>
          <a:xfrm>
            <a:off x="3845367" y="2351028"/>
            <a:ext cx="2095693" cy="2530543"/>
          </a:xfrm>
          <a:prstGeom prst="roundRect">
            <a:avLst>
              <a:gd name="adj" fmla="val 2222"/>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285750" indent="-200025">
              <a:lnSpc>
                <a:spcPts val="2400"/>
              </a:lnSpc>
              <a:spcAft>
                <a:spcPts val="600"/>
              </a:spcAft>
              <a:buFont typeface="Arial" panose="020B0604020202020204" pitchFamily="34" charset="0"/>
              <a:buChar char="•"/>
            </a:pPr>
            <a:endParaRPr lang="zh-CN" altLang="en-US" sz="1400">
              <a:solidFill>
                <a:schemeClr val="tx1">
                  <a:lumMod val="75000"/>
                  <a:lumOff val="25000"/>
                </a:schemeClr>
              </a:solidFill>
              <a:latin typeface="+mj-lt"/>
              <a:cs typeface="Arial" panose="020B0604020202020204" pitchFamily="34" charset="0"/>
            </a:endParaRPr>
          </a:p>
        </p:txBody>
      </p:sp>
      <p:sp>
        <p:nvSpPr>
          <p:cNvPr id="54" name="圆角矩形 53"/>
          <p:cNvSpPr/>
          <p:nvPr/>
        </p:nvSpPr>
        <p:spPr>
          <a:xfrm>
            <a:off x="4004359" y="2545477"/>
            <a:ext cx="1777708" cy="364249"/>
          </a:xfrm>
          <a:prstGeom prst="round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300">
                <a:solidFill>
                  <a:schemeClr val="tx1"/>
                </a:solidFill>
                <a:latin typeface="+mj-lt"/>
                <a:cs typeface="Arial" panose="020B0604020202020204" pitchFamily="34" charset="0"/>
              </a:rPr>
              <a:t>Basic </a:t>
            </a:r>
            <a:r>
              <a:rPr lang="en-US" altLang="zh-CN" sz="1300" smtClean="0">
                <a:solidFill>
                  <a:schemeClr val="tx1"/>
                </a:solidFill>
                <a:latin typeface="+mj-lt"/>
                <a:cs typeface="Arial" panose="020B0604020202020204" pitchFamily="34" charset="0"/>
              </a:rPr>
              <a:t>s</a:t>
            </a:r>
            <a:r>
              <a:rPr lang="en-US" sz="1300" smtClean="0">
                <a:solidFill>
                  <a:schemeClr val="tx1"/>
                </a:solidFill>
                <a:latin typeface="+mj-lt"/>
                <a:cs typeface="Arial" panose="020B0604020202020204" pitchFamily="34" charset="0"/>
              </a:rPr>
              <a:t>ervice</a:t>
            </a:r>
            <a:endParaRPr lang="en-US" sz="1300">
              <a:solidFill>
                <a:schemeClr val="tx1"/>
              </a:solidFill>
              <a:latin typeface="+mj-lt"/>
              <a:cs typeface="Arial" panose="020B0604020202020204" pitchFamily="34" charset="0"/>
            </a:endParaRPr>
          </a:p>
        </p:txBody>
      </p:sp>
      <p:sp>
        <p:nvSpPr>
          <p:cNvPr id="55" name="圆角矩形 54"/>
          <p:cNvSpPr/>
          <p:nvPr/>
        </p:nvSpPr>
        <p:spPr>
          <a:xfrm>
            <a:off x="4004359" y="3108368"/>
            <a:ext cx="1777708" cy="364249"/>
          </a:xfrm>
          <a:prstGeom prst="round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300" smtClean="0">
                <a:solidFill>
                  <a:schemeClr val="tx1"/>
                </a:solidFill>
                <a:latin typeface="+mj-lt"/>
                <a:cs typeface="Arial" panose="020B0604020202020204" pitchFamily="34" charset="0"/>
              </a:rPr>
              <a:t>WLAN</a:t>
            </a:r>
            <a:endParaRPr lang="en-US" sz="1300">
              <a:solidFill>
                <a:schemeClr val="tx1"/>
              </a:solidFill>
              <a:latin typeface="+mj-lt"/>
              <a:cs typeface="Arial" panose="020B0604020202020204" pitchFamily="34" charset="0"/>
            </a:endParaRPr>
          </a:p>
        </p:txBody>
      </p:sp>
      <p:sp>
        <p:nvSpPr>
          <p:cNvPr id="42" name="圆角矩形 41"/>
          <p:cNvSpPr/>
          <p:nvPr/>
        </p:nvSpPr>
        <p:spPr>
          <a:xfrm>
            <a:off x="4004359" y="3676881"/>
            <a:ext cx="1777708" cy="364249"/>
          </a:xfrm>
          <a:prstGeom prst="round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300">
                <a:solidFill>
                  <a:schemeClr val="tx1"/>
                </a:solidFill>
                <a:latin typeface="+mj-lt"/>
                <a:cs typeface="Arial" panose="020B0604020202020204" pitchFamily="34" charset="0"/>
              </a:rPr>
              <a:t>Layer 2 </a:t>
            </a:r>
            <a:r>
              <a:rPr lang="en-US" sz="1300" smtClean="0">
                <a:solidFill>
                  <a:schemeClr val="tx1"/>
                </a:solidFill>
                <a:latin typeface="+mj-lt"/>
                <a:cs typeface="Arial" panose="020B0604020202020204" pitchFamily="34" charset="0"/>
              </a:rPr>
              <a:t>loop prevention</a:t>
            </a:r>
            <a:endParaRPr lang="en-US" sz="1300">
              <a:solidFill>
                <a:schemeClr val="tx1"/>
              </a:solidFill>
              <a:latin typeface="+mj-lt"/>
              <a:cs typeface="Arial" panose="020B0604020202020204" pitchFamily="34" charset="0"/>
            </a:endParaRPr>
          </a:p>
        </p:txBody>
      </p:sp>
      <p:sp>
        <p:nvSpPr>
          <p:cNvPr id="48" name="圆角矩形 47"/>
          <p:cNvSpPr/>
          <p:nvPr/>
        </p:nvSpPr>
        <p:spPr>
          <a:xfrm>
            <a:off x="4004359" y="4230284"/>
            <a:ext cx="1777708" cy="364249"/>
          </a:xfrm>
          <a:prstGeom prst="round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300">
                <a:solidFill>
                  <a:schemeClr val="tx1"/>
                </a:solidFill>
                <a:latin typeface="+mj-lt"/>
                <a:cs typeface="Arial" panose="020B0604020202020204" pitchFamily="34" charset="0"/>
              </a:rPr>
              <a:t>Network </a:t>
            </a:r>
            <a:r>
              <a:rPr lang="en-US" sz="1300" smtClean="0">
                <a:solidFill>
                  <a:schemeClr val="tx1"/>
                </a:solidFill>
                <a:latin typeface="+mj-lt"/>
                <a:cs typeface="Arial" panose="020B0604020202020204" pitchFamily="34" charset="0"/>
              </a:rPr>
              <a:t>reliability</a:t>
            </a:r>
            <a:endParaRPr lang="en-US" sz="1300">
              <a:solidFill>
                <a:schemeClr val="tx1"/>
              </a:solidFill>
              <a:latin typeface="+mj-lt"/>
              <a:cs typeface="Arial" panose="020B0604020202020204" pitchFamily="34" charset="0"/>
            </a:endParaRPr>
          </a:p>
        </p:txBody>
      </p:sp>
      <p:grpSp>
        <p:nvGrpSpPr>
          <p:cNvPr id="15" name="组合 14"/>
          <p:cNvGrpSpPr/>
          <p:nvPr/>
        </p:nvGrpSpPr>
        <p:grpSpPr>
          <a:xfrm>
            <a:off x="8072668" y="126000"/>
            <a:ext cx="3889270" cy="284400"/>
            <a:chOff x="8072668" y="139135"/>
            <a:chExt cx="3889270" cy="284400"/>
          </a:xfrm>
        </p:grpSpPr>
        <p:sp>
          <p:nvSpPr>
            <p:cNvPr id="58" name="五边形 57"/>
            <p:cNvSpPr/>
            <p:nvPr/>
          </p:nvSpPr>
          <p:spPr bwMode="auto">
            <a:xfrm>
              <a:off x="8072668" y="139135"/>
              <a:ext cx="900100" cy="2844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spcBef>
                  <a:spcPts val="0"/>
                </a:spcBef>
                <a:defRPr/>
              </a:pPr>
              <a:r>
                <a:rPr lang="en-US" sz="800" b="1">
                  <a:solidFill>
                    <a:srgbClr val="FFFFFF"/>
                  </a:solidFill>
                  <a:latin typeface="+mj-lt"/>
                  <a:cs typeface="Arial" panose="020B0604020202020204" pitchFamily="34" charset="0"/>
                </a:rPr>
                <a:t>Planning and </a:t>
              </a:r>
              <a:r>
                <a:rPr lang="en-US" altLang="zh-CN" sz="800" b="1" smtClean="0">
                  <a:solidFill>
                    <a:srgbClr val="FFFFFF"/>
                  </a:solidFill>
                  <a:latin typeface="+mj-lt"/>
                  <a:cs typeface="Arial" panose="020B0604020202020204" pitchFamily="34" charset="0"/>
                </a:rPr>
                <a:t>D</a:t>
              </a:r>
              <a:r>
                <a:rPr lang="en-US" sz="800" b="1" smtClean="0">
                  <a:solidFill>
                    <a:srgbClr val="FFFFFF"/>
                  </a:solidFill>
                  <a:latin typeface="+mj-lt"/>
                  <a:cs typeface="Arial" panose="020B0604020202020204" pitchFamily="34" charset="0"/>
                </a:rPr>
                <a:t>esign</a:t>
              </a:r>
              <a:endParaRPr lang="en-US" sz="800" b="1">
                <a:solidFill>
                  <a:srgbClr val="FFFFFF"/>
                </a:solidFill>
                <a:latin typeface="+mj-lt"/>
                <a:cs typeface="Arial" panose="020B0604020202020204" pitchFamily="34" charset="0"/>
              </a:endParaRPr>
            </a:p>
          </p:txBody>
        </p:sp>
        <p:sp>
          <p:nvSpPr>
            <p:cNvPr id="61" name="燕尾形 60"/>
            <p:cNvSpPr/>
            <p:nvPr/>
          </p:nvSpPr>
          <p:spPr bwMode="auto">
            <a:xfrm>
              <a:off x="88888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Deployment and </a:t>
              </a:r>
              <a:r>
                <a:rPr lang="en-US" sz="800" smtClean="0">
                  <a:latin typeface="+mj-lt"/>
                  <a:cs typeface="Arial" panose="020B0604020202020204" pitchFamily="34" charset="0"/>
                </a:rPr>
                <a:t>Implementation</a:t>
              </a:r>
              <a:endParaRPr lang="en-US" sz="800">
                <a:latin typeface="+mj-lt"/>
                <a:cs typeface="Arial" panose="020B0604020202020204" pitchFamily="34" charset="0"/>
              </a:endParaRPr>
            </a:p>
          </p:txBody>
        </p:sp>
        <p:sp>
          <p:nvSpPr>
            <p:cNvPr id="62" name="燕尾形 61"/>
            <p:cNvSpPr/>
            <p:nvPr/>
          </p:nvSpPr>
          <p:spPr bwMode="auto">
            <a:xfrm>
              <a:off x="988490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smtClean="0">
                  <a:latin typeface="+mj-lt"/>
                  <a:cs typeface="Arial" panose="020B0604020202020204" pitchFamily="34" charset="0"/>
                </a:rPr>
                <a:t>Network O&amp;M</a:t>
              </a:r>
              <a:endParaRPr lang="en-US" sz="800">
                <a:latin typeface="+mj-lt"/>
                <a:cs typeface="Arial" panose="020B0604020202020204" pitchFamily="34" charset="0"/>
              </a:endParaRPr>
            </a:p>
          </p:txBody>
        </p:sp>
        <p:sp>
          <p:nvSpPr>
            <p:cNvPr id="63" name="燕尾形 62"/>
            <p:cNvSpPr/>
            <p:nvPr/>
          </p:nvSpPr>
          <p:spPr bwMode="auto">
            <a:xfrm>
              <a:off x="108819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Network </a:t>
              </a:r>
              <a:r>
                <a:rPr lang="en-US" sz="800" smtClean="0">
                  <a:latin typeface="+mj-lt"/>
                  <a:cs typeface="Arial" panose="020B0604020202020204" pitchFamily="34" charset="0"/>
                </a:rPr>
                <a:t>Optimization</a:t>
              </a:r>
              <a:endParaRPr lang="en-US" sz="800">
                <a:latin typeface="+mj-lt"/>
                <a:cs typeface="Arial" panose="020B0604020202020204" pitchFamily="34" charset="0"/>
              </a:endParaRPr>
            </a:p>
          </p:txBody>
        </p:sp>
      </p:grpSp>
    </p:spTree>
    <p:extLst>
      <p:ext uri="{BB962C8B-B14F-4D97-AF65-F5344CB8AC3E}">
        <p14:creationId xmlns:p14="http://schemas.microsoft.com/office/powerpoint/2010/main" val="3068205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bwMode="auto">
          <a:xfrm>
            <a:off x="3745537" y="4281179"/>
            <a:ext cx="1982396" cy="1929115"/>
          </a:xfrm>
          <a:prstGeom prst="roundRect">
            <a:avLst>
              <a:gd name="adj" fmla="val 5000"/>
            </a:avLst>
          </a:prstGeom>
          <a:solidFill>
            <a:schemeClr val="tx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a:ln>
                <a:noFill/>
              </a:ln>
              <a:solidFill>
                <a:schemeClr val="tx1"/>
              </a:solidFill>
              <a:effectLst/>
              <a:latin typeface="+mj-lt"/>
              <a:ea typeface="方正兰亭黑简体" panose="02000000000000000000" pitchFamily="2" charset="-122"/>
              <a:cs typeface="Arial" panose="020B0604020202020204" pitchFamily="34" charset="0"/>
              <a:sym typeface="Huawei Sans" panose="020C0503030203020204" pitchFamily="34" charset="0"/>
            </a:endParaRPr>
          </a:p>
        </p:txBody>
      </p:sp>
      <p:sp>
        <p:nvSpPr>
          <p:cNvPr id="31" name="圆角矩形 30"/>
          <p:cNvSpPr/>
          <p:nvPr/>
        </p:nvSpPr>
        <p:spPr bwMode="auto">
          <a:xfrm>
            <a:off x="843202" y="4281179"/>
            <a:ext cx="1982396" cy="1929115"/>
          </a:xfrm>
          <a:prstGeom prst="roundRect">
            <a:avLst>
              <a:gd name="adj" fmla="val 5000"/>
            </a:avLst>
          </a:prstGeom>
          <a:solidFill>
            <a:schemeClr val="tx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a:ln>
                <a:noFill/>
              </a:ln>
              <a:solidFill>
                <a:schemeClr val="tx1"/>
              </a:solidFill>
              <a:effectLst/>
              <a:latin typeface="+mj-lt"/>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120" name="直接连接符 119"/>
          <p:cNvCxnSpPr/>
          <p:nvPr/>
        </p:nvCxnSpPr>
        <p:spPr>
          <a:xfrm>
            <a:off x="1925968" y="4696191"/>
            <a:ext cx="488172" cy="7004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837881" y="1932314"/>
            <a:ext cx="0" cy="162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en-US" smtClean="0"/>
              <a:t>Networking Solution Design</a:t>
            </a:r>
            <a:endParaRPr lang="en-US"/>
          </a:p>
        </p:txBody>
      </p:sp>
      <p:sp>
        <p:nvSpPr>
          <p:cNvPr id="88" name="文本占位符 2"/>
          <p:cNvSpPr>
            <a:spLocks noGrp="1"/>
          </p:cNvSpPr>
          <p:nvPr>
            <p:ph type="body" sz="quarter" idx="4294967295"/>
          </p:nvPr>
        </p:nvSpPr>
        <p:spPr>
          <a:xfrm>
            <a:off x="626006" y="1363563"/>
            <a:ext cx="4170363" cy="1806575"/>
          </a:xfrm>
        </p:spPr>
        <p:txBody>
          <a:bodyPr/>
          <a:lstStyle/>
          <a:p>
            <a:pPr marL="0" indent="0">
              <a:buNone/>
            </a:pPr>
            <a:r>
              <a:rPr lang="en-US" altLang="zh-CN" sz="1800" smtClean="0">
                <a:latin typeface="+mj-lt"/>
              </a:rPr>
              <a:t>The physical topology is designed upon full consideration of the budget and service requirements. The following figure shows the topology.</a:t>
            </a:r>
            <a:endParaRPr lang="en-US" sz="1800">
              <a:latin typeface="+mj-lt"/>
            </a:endParaRPr>
          </a:p>
        </p:txBody>
      </p:sp>
      <p:cxnSp>
        <p:nvCxnSpPr>
          <p:cNvPr id="34" name="直接连接符 33"/>
          <p:cNvCxnSpPr/>
          <p:nvPr/>
        </p:nvCxnSpPr>
        <p:spPr>
          <a:xfrm>
            <a:off x="3509922" y="3507684"/>
            <a:ext cx="216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0" name="图片 39" descr="汇聚交换机.png"/>
          <p:cNvPicPr>
            <a:picLocks noChangeAspect="1"/>
          </p:cNvPicPr>
          <p:nvPr/>
        </p:nvPicPr>
        <p:blipFill>
          <a:blip r:embed="rId3" cstate="print"/>
          <a:stretch>
            <a:fillRect/>
          </a:stretch>
        </p:blipFill>
        <p:spPr>
          <a:xfrm>
            <a:off x="5567881" y="3317459"/>
            <a:ext cx="540000" cy="441818"/>
          </a:xfrm>
          <a:prstGeom prst="rect">
            <a:avLst/>
          </a:prstGeom>
        </p:spPr>
      </p:pic>
      <p:pic>
        <p:nvPicPr>
          <p:cNvPr id="54" name="图片 53" descr="AC-蓝.png"/>
          <p:cNvPicPr>
            <a:picLocks noChangeAspect="1"/>
          </p:cNvPicPr>
          <p:nvPr/>
        </p:nvPicPr>
        <p:blipFill>
          <a:blip r:embed="rId4" cstate="print"/>
          <a:stretch>
            <a:fillRect/>
          </a:stretch>
        </p:blipFill>
        <p:spPr>
          <a:xfrm>
            <a:off x="3113804" y="3286775"/>
            <a:ext cx="540000" cy="441818"/>
          </a:xfrm>
          <a:prstGeom prst="rect">
            <a:avLst/>
          </a:prstGeom>
        </p:spPr>
      </p:pic>
      <p:sp>
        <p:nvSpPr>
          <p:cNvPr id="55" name="TextBox 30"/>
          <p:cNvSpPr txBox="1"/>
          <p:nvPr/>
        </p:nvSpPr>
        <p:spPr>
          <a:xfrm>
            <a:off x="3130702" y="3739952"/>
            <a:ext cx="511679" cy="307777"/>
          </a:xfrm>
          <a:prstGeom prst="rect">
            <a:avLst/>
          </a:prstGeom>
          <a:noFill/>
        </p:spPr>
        <p:txBody>
          <a:bodyPr wrap="none" rtlCol="0">
            <a:spAutoFit/>
          </a:bodyPr>
          <a:lstStyle/>
          <a:p>
            <a:pPr algn="ctr"/>
            <a:r>
              <a:rPr lang="en-US" sz="1400">
                <a:latin typeface="+mj-lt"/>
                <a:ea typeface="方正兰亭黑简体" panose="02000000000000000000" pitchFamily="2" charset="-122"/>
                <a:cs typeface="Arial" panose="020B0604020202020204" pitchFamily="34" charset="0"/>
              </a:rPr>
              <a:t>AC1</a:t>
            </a:r>
          </a:p>
        </p:txBody>
      </p:sp>
      <p:pic>
        <p:nvPicPr>
          <p:cNvPr id="7" name="Picture 12" descr="E:\2016.01\1.12 扁平化图标\蓝色\AR-蓝色最新-40.png"/>
          <p:cNvPicPr>
            <a:picLocks noChangeAspect="1" noChangeArrowheads="1"/>
          </p:cNvPicPr>
          <p:nvPr/>
        </p:nvPicPr>
        <p:blipFill>
          <a:blip r:embed="rId5" cstate="print"/>
          <a:srcRect/>
          <a:stretch>
            <a:fillRect/>
          </a:stretch>
        </p:blipFill>
        <p:spPr bwMode="auto">
          <a:xfrm>
            <a:off x="5567881" y="2399689"/>
            <a:ext cx="540000" cy="441818"/>
          </a:xfrm>
          <a:prstGeom prst="rect">
            <a:avLst/>
          </a:prstGeom>
          <a:noFill/>
        </p:spPr>
      </p:pic>
      <p:grpSp>
        <p:nvGrpSpPr>
          <p:cNvPr id="8" name="组合 7"/>
          <p:cNvGrpSpPr/>
          <p:nvPr/>
        </p:nvGrpSpPr>
        <p:grpSpPr>
          <a:xfrm>
            <a:off x="5354499" y="1683058"/>
            <a:ext cx="934636" cy="488562"/>
            <a:chOff x="8133063" y="1699504"/>
            <a:chExt cx="751638" cy="392903"/>
          </a:xfrm>
        </p:grpSpPr>
        <p:sp>
          <p:nvSpPr>
            <p:cNvPr id="9"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dirty="0">
                <a:latin typeface="+mj-lt"/>
                <a:ea typeface="方正兰亭黑简体" panose="02000000000000000000" pitchFamily="2" charset="-122"/>
                <a:cs typeface="Arial" panose="020B0604020202020204" pitchFamily="34" charset="0"/>
                <a:sym typeface="Huawei Sans" panose="020C0503030203020204" pitchFamily="34" charset="0"/>
              </a:endParaRPr>
            </a:p>
          </p:txBody>
        </p:sp>
        <p:sp>
          <p:nvSpPr>
            <p:cNvPr id="10" name="矩形 9"/>
            <p:cNvSpPr/>
            <p:nvPr/>
          </p:nvSpPr>
          <p:spPr>
            <a:xfrm>
              <a:off x="8166555" y="1810198"/>
              <a:ext cx="714443" cy="247515"/>
            </a:xfrm>
            <a:prstGeom prst="rect">
              <a:avLst/>
            </a:prstGeom>
          </p:spPr>
          <p:txBody>
            <a:bodyPr wrap="none">
              <a:spAutoFit/>
            </a:bodyPr>
            <a:lstStyle/>
            <a:p>
              <a:pPr algn="ctr"/>
              <a:r>
                <a:rPr lang="en-US" sz="1400" b="1">
                  <a:latin typeface="+mj-lt"/>
                  <a:ea typeface="方正兰亭黑简体" panose="02000000000000000000" pitchFamily="2" charset="-122"/>
                  <a:cs typeface="Arial" panose="020B0604020202020204" pitchFamily="34" charset="0"/>
                  <a:sym typeface="Huawei Sans" panose="020C0503030203020204" pitchFamily="34" charset="0"/>
                </a:rPr>
                <a:t>Internet</a:t>
              </a:r>
            </a:p>
          </p:txBody>
        </p:sp>
      </p:grpSp>
      <p:sp>
        <p:nvSpPr>
          <p:cNvPr id="66" name="TextBox 30"/>
          <p:cNvSpPr txBox="1"/>
          <p:nvPr/>
        </p:nvSpPr>
        <p:spPr>
          <a:xfrm>
            <a:off x="4713995" y="2445951"/>
            <a:ext cx="922047" cy="307777"/>
          </a:xfrm>
          <a:prstGeom prst="rect">
            <a:avLst/>
          </a:prstGeom>
          <a:noFill/>
        </p:spPr>
        <p:txBody>
          <a:bodyPr wrap="none" rtlCol="0">
            <a:spAutoFit/>
          </a:bodyPr>
          <a:lstStyle/>
          <a:p>
            <a:pPr algn="ctr"/>
            <a:r>
              <a:rPr lang="en-US" sz="1400">
                <a:latin typeface="+mj-lt"/>
                <a:ea typeface="方正兰亭黑简体" panose="02000000000000000000" pitchFamily="2" charset="-122"/>
                <a:cs typeface="Arial" panose="020B0604020202020204" pitchFamily="34" charset="0"/>
              </a:rPr>
              <a:t>CORE-R1</a:t>
            </a:r>
          </a:p>
        </p:txBody>
      </p:sp>
      <p:sp>
        <p:nvSpPr>
          <p:cNvPr id="68" name="TextBox 30"/>
          <p:cNvSpPr txBox="1"/>
          <p:nvPr/>
        </p:nvSpPr>
        <p:spPr>
          <a:xfrm>
            <a:off x="6027219" y="3377767"/>
            <a:ext cx="782587" cy="307777"/>
          </a:xfrm>
          <a:prstGeom prst="rect">
            <a:avLst/>
          </a:prstGeom>
          <a:noFill/>
        </p:spPr>
        <p:txBody>
          <a:bodyPr wrap="none" rtlCol="0">
            <a:spAutoFit/>
          </a:bodyPr>
          <a:lstStyle/>
          <a:p>
            <a:pPr algn="ctr"/>
            <a:r>
              <a:rPr lang="en-US" sz="1400">
                <a:latin typeface="+mj-lt"/>
                <a:cs typeface="Arial" panose="020B0604020202020204" pitchFamily="34" charset="0"/>
              </a:rPr>
              <a:t>Agg-S1</a:t>
            </a:r>
          </a:p>
        </p:txBody>
      </p:sp>
      <p:cxnSp>
        <p:nvCxnSpPr>
          <p:cNvPr id="33" name="直接连接符 32"/>
          <p:cNvCxnSpPr/>
          <p:nvPr/>
        </p:nvCxnSpPr>
        <p:spPr>
          <a:xfrm flipH="1">
            <a:off x="1406274" y="4676274"/>
            <a:ext cx="506734" cy="6607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8" name="图片 37" descr="接入交换机.png"/>
          <p:cNvPicPr>
            <a:picLocks noChangeAspect="1"/>
          </p:cNvPicPr>
          <p:nvPr/>
        </p:nvPicPr>
        <p:blipFill>
          <a:blip r:embed="rId6" cstate="print"/>
          <a:stretch>
            <a:fillRect/>
          </a:stretch>
        </p:blipFill>
        <p:spPr>
          <a:xfrm>
            <a:off x="1655967" y="4423330"/>
            <a:ext cx="540000" cy="441818"/>
          </a:xfrm>
          <a:prstGeom prst="rect">
            <a:avLst/>
          </a:prstGeom>
        </p:spPr>
      </p:pic>
      <p:grpSp>
        <p:nvGrpSpPr>
          <p:cNvPr id="56" name="组合 55"/>
          <p:cNvGrpSpPr/>
          <p:nvPr/>
        </p:nvGrpSpPr>
        <p:grpSpPr>
          <a:xfrm>
            <a:off x="1159002" y="5139144"/>
            <a:ext cx="540000" cy="793553"/>
            <a:chOff x="7942013" y="1552575"/>
            <a:chExt cx="540000" cy="793553"/>
          </a:xfrm>
        </p:grpSpPr>
        <p:pic>
          <p:nvPicPr>
            <p:cNvPr id="57" name="图片 56" descr="AP.png"/>
            <p:cNvPicPr>
              <a:picLocks noChangeAspect="1"/>
            </p:cNvPicPr>
            <p:nvPr/>
          </p:nvPicPr>
          <p:blipFill>
            <a:blip r:embed="rId7" cstate="print"/>
            <a:stretch>
              <a:fillRect/>
            </a:stretch>
          </p:blipFill>
          <p:spPr>
            <a:xfrm>
              <a:off x="7942013" y="1552575"/>
              <a:ext cx="540000" cy="441818"/>
            </a:xfrm>
            <a:prstGeom prst="rect">
              <a:avLst/>
            </a:prstGeom>
          </p:spPr>
        </p:pic>
        <p:sp>
          <p:nvSpPr>
            <p:cNvPr id="58" name="TextBox 33"/>
            <p:cNvSpPr txBox="1"/>
            <p:nvPr/>
          </p:nvSpPr>
          <p:spPr>
            <a:xfrm>
              <a:off x="7949763" y="2038351"/>
              <a:ext cx="524503" cy="307777"/>
            </a:xfrm>
            <a:prstGeom prst="rect">
              <a:avLst/>
            </a:prstGeom>
            <a:noFill/>
          </p:spPr>
          <p:txBody>
            <a:bodyPr wrap="none" rtlCol="0">
              <a:spAutoFit/>
            </a:bodyPr>
            <a:lstStyle/>
            <a:p>
              <a:pPr algn="ctr"/>
              <a:r>
                <a:rPr lang="en-US" sz="1400">
                  <a:latin typeface="+mj-lt"/>
                  <a:ea typeface="方正兰亭黑简体" panose="02000000000000000000" pitchFamily="2" charset="-122"/>
                  <a:cs typeface="Arial" panose="020B0604020202020204" pitchFamily="34" charset="0"/>
                </a:rPr>
                <a:t>AP1</a:t>
              </a:r>
            </a:p>
          </p:txBody>
        </p:sp>
      </p:grpSp>
      <p:grpSp>
        <p:nvGrpSpPr>
          <p:cNvPr id="59" name="组合 58"/>
          <p:cNvGrpSpPr/>
          <p:nvPr/>
        </p:nvGrpSpPr>
        <p:grpSpPr>
          <a:xfrm>
            <a:off x="2152932" y="5131757"/>
            <a:ext cx="540000" cy="793553"/>
            <a:chOff x="7942013" y="1552575"/>
            <a:chExt cx="540000" cy="793553"/>
          </a:xfrm>
        </p:grpSpPr>
        <p:pic>
          <p:nvPicPr>
            <p:cNvPr id="60" name="图片 59" descr="AP.png"/>
            <p:cNvPicPr>
              <a:picLocks noChangeAspect="1"/>
            </p:cNvPicPr>
            <p:nvPr/>
          </p:nvPicPr>
          <p:blipFill>
            <a:blip r:embed="rId7" cstate="print"/>
            <a:stretch>
              <a:fillRect/>
            </a:stretch>
          </p:blipFill>
          <p:spPr>
            <a:xfrm>
              <a:off x="7942013" y="1552575"/>
              <a:ext cx="540000" cy="441818"/>
            </a:xfrm>
            <a:prstGeom prst="rect">
              <a:avLst/>
            </a:prstGeom>
          </p:spPr>
        </p:pic>
        <p:sp>
          <p:nvSpPr>
            <p:cNvPr id="61" name="TextBox 33"/>
            <p:cNvSpPr txBox="1"/>
            <p:nvPr/>
          </p:nvSpPr>
          <p:spPr>
            <a:xfrm>
              <a:off x="7949763" y="2038351"/>
              <a:ext cx="524503" cy="307777"/>
            </a:xfrm>
            <a:prstGeom prst="rect">
              <a:avLst/>
            </a:prstGeom>
            <a:noFill/>
          </p:spPr>
          <p:txBody>
            <a:bodyPr wrap="none" rtlCol="0">
              <a:spAutoFit/>
            </a:bodyPr>
            <a:lstStyle/>
            <a:p>
              <a:pPr algn="ctr"/>
              <a:r>
                <a:rPr lang="en-US" sz="1400">
                  <a:latin typeface="+mj-lt"/>
                  <a:ea typeface="方正兰亭黑简体" panose="02000000000000000000" pitchFamily="2" charset="-122"/>
                  <a:cs typeface="Arial" panose="020B0604020202020204" pitchFamily="34" charset="0"/>
                </a:rPr>
                <a:t>AP2</a:t>
              </a:r>
            </a:p>
          </p:txBody>
        </p:sp>
      </p:grpSp>
      <p:sp>
        <p:nvSpPr>
          <p:cNvPr id="62" name="文本框 61"/>
          <p:cNvSpPr txBox="1"/>
          <p:nvPr/>
        </p:nvSpPr>
        <p:spPr>
          <a:xfrm>
            <a:off x="961997" y="5916900"/>
            <a:ext cx="1885197" cy="276999"/>
          </a:xfrm>
          <a:prstGeom prst="rect">
            <a:avLst/>
          </a:prstGeom>
          <a:noFill/>
        </p:spPr>
        <p:txBody>
          <a:bodyPr wrap="square" rtlCol="0">
            <a:spAutoFit/>
          </a:bodyPr>
          <a:lstStyle/>
          <a:p>
            <a:r>
              <a:rPr lang="en-US" sz="1200" b="1" smtClean="0">
                <a:latin typeface="+mj-lt"/>
                <a:ea typeface="方正兰亭黑简体" panose="02000000000000000000" pitchFamily="2" charset="-122"/>
                <a:cs typeface="Arial" panose="020B0604020202020204" pitchFamily="34" charset="0"/>
              </a:rPr>
              <a:t>Guest reception center</a:t>
            </a:r>
            <a:endParaRPr lang="en-US" sz="1200" b="1">
              <a:latin typeface="+mj-lt"/>
              <a:ea typeface="方正兰亭黑简体" panose="02000000000000000000" pitchFamily="2" charset="-122"/>
              <a:cs typeface="Arial" panose="020B0604020202020204" pitchFamily="34" charset="0"/>
            </a:endParaRPr>
          </a:p>
        </p:txBody>
      </p:sp>
      <p:sp>
        <p:nvSpPr>
          <p:cNvPr id="69" name="TextBox 30"/>
          <p:cNvSpPr txBox="1"/>
          <p:nvPr/>
        </p:nvSpPr>
        <p:spPr>
          <a:xfrm>
            <a:off x="2135499" y="4505979"/>
            <a:ext cx="732893" cy="307777"/>
          </a:xfrm>
          <a:prstGeom prst="rect">
            <a:avLst/>
          </a:prstGeom>
          <a:noFill/>
        </p:spPr>
        <p:txBody>
          <a:bodyPr wrap="none" rtlCol="0">
            <a:spAutoFit/>
          </a:bodyPr>
          <a:lstStyle/>
          <a:p>
            <a:pPr algn="ctr"/>
            <a:r>
              <a:rPr lang="en-US" sz="1400">
                <a:latin typeface="+mj-lt"/>
                <a:cs typeface="Arial" panose="020B0604020202020204" pitchFamily="34" charset="0"/>
              </a:rPr>
              <a:t>Acc-S1</a:t>
            </a:r>
          </a:p>
        </p:txBody>
      </p:sp>
      <p:cxnSp>
        <p:nvCxnSpPr>
          <p:cNvPr id="35" name="直接连接符 34"/>
          <p:cNvCxnSpPr/>
          <p:nvPr/>
        </p:nvCxnSpPr>
        <p:spPr>
          <a:xfrm>
            <a:off x="4198624" y="4683119"/>
            <a:ext cx="864208" cy="7580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220022" y="4715154"/>
            <a:ext cx="79607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4198624" y="4771404"/>
            <a:ext cx="0" cy="6252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9" name="图片 38" descr="接入交换机.png"/>
          <p:cNvPicPr>
            <a:picLocks noChangeAspect="1"/>
          </p:cNvPicPr>
          <p:nvPr/>
        </p:nvPicPr>
        <p:blipFill>
          <a:blip r:embed="rId6" cstate="print"/>
          <a:stretch>
            <a:fillRect/>
          </a:stretch>
        </p:blipFill>
        <p:spPr>
          <a:xfrm>
            <a:off x="3928624" y="4469872"/>
            <a:ext cx="540000" cy="441818"/>
          </a:xfrm>
          <a:prstGeom prst="rect">
            <a:avLst/>
          </a:prstGeom>
        </p:spPr>
      </p:pic>
      <p:pic>
        <p:nvPicPr>
          <p:cNvPr id="48" name="图片 47" descr="研发部.png"/>
          <p:cNvPicPr>
            <a:picLocks noChangeAspect="1"/>
          </p:cNvPicPr>
          <p:nvPr/>
        </p:nvPicPr>
        <p:blipFill>
          <a:blip r:embed="rId8" cstate="print"/>
          <a:stretch>
            <a:fillRect/>
          </a:stretch>
        </p:blipFill>
        <p:spPr>
          <a:xfrm>
            <a:off x="3944589" y="5200372"/>
            <a:ext cx="540000" cy="441818"/>
          </a:xfrm>
          <a:prstGeom prst="rect">
            <a:avLst/>
          </a:prstGeom>
        </p:spPr>
      </p:pic>
      <p:sp>
        <p:nvSpPr>
          <p:cNvPr id="49" name="TextBox 25"/>
          <p:cNvSpPr txBox="1"/>
          <p:nvPr/>
        </p:nvSpPr>
        <p:spPr>
          <a:xfrm>
            <a:off x="3991682" y="5916900"/>
            <a:ext cx="1444627" cy="276999"/>
          </a:xfrm>
          <a:prstGeom prst="rect">
            <a:avLst/>
          </a:prstGeom>
          <a:noFill/>
        </p:spPr>
        <p:txBody>
          <a:bodyPr wrap="none" rtlCol="0">
            <a:spAutoFit/>
          </a:bodyPr>
          <a:lstStyle/>
          <a:p>
            <a:pPr algn="ctr"/>
            <a:r>
              <a:rPr lang="en-US" sz="1200" b="1" smtClean="0">
                <a:latin typeface="+mj-lt"/>
                <a:ea typeface="方正兰亭黑简体" panose="02000000000000000000" pitchFamily="2" charset="-122"/>
                <a:cs typeface="Arial" panose="020B0604020202020204" pitchFamily="34" charset="0"/>
              </a:rPr>
              <a:t>R&amp;D department</a:t>
            </a:r>
            <a:endParaRPr lang="en-US" sz="1200" b="1">
              <a:latin typeface="+mj-lt"/>
              <a:ea typeface="方正兰亭黑简体" panose="02000000000000000000" pitchFamily="2" charset="-122"/>
              <a:cs typeface="Arial" panose="020B0604020202020204" pitchFamily="34" charset="0"/>
            </a:endParaRPr>
          </a:p>
        </p:txBody>
      </p:sp>
      <p:grpSp>
        <p:nvGrpSpPr>
          <p:cNvPr id="45" name="组合 44"/>
          <p:cNvGrpSpPr/>
          <p:nvPr/>
        </p:nvGrpSpPr>
        <p:grpSpPr>
          <a:xfrm>
            <a:off x="4596059" y="5220264"/>
            <a:ext cx="943335" cy="750075"/>
            <a:chOff x="3534748" y="5334762"/>
            <a:chExt cx="943335" cy="750075"/>
          </a:xfrm>
        </p:grpSpPr>
        <p:pic>
          <p:nvPicPr>
            <p:cNvPr id="46" name="图片 45" descr="FTP服务器-蓝.png"/>
            <p:cNvPicPr>
              <a:picLocks noChangeAspect="1"/>
            </p:cNvPicPr>
            <p:nvPr/>
          </p:nvPicPr>
          <p:blipFill>
            <a:blip r:embed="rId9" cstate="print"/>
            <a:stretch>
              <a:fillRect/>
            </a:stretch>
          </p:blipFill>
          <p:spPr>
            <a:xfrm>
              <a:off x="3736414" y="5334762"/>
              <a:ext cx="540000" cy="441818"/>
            </a:xfrm>
            <a:prstGeom prst="rect">
              <a:avLst/>
            </a:prstGeom>
          </p:spPr>
        </p:pic>
        <p:sp>
          <p:nvSpPr>
            <p:cNvPr id="47" name="TextBox 124"/>
            <p:cNvSpPr txBox="1"/>
            <p:nvPr/>
          </p:nvSpPr>
          <p:spPr>
            <a:xfrm>
              <a:off x="3534748" y="5807838"/>
              <a:ext cx="943335" cy="276999"/>
            </a:xfrm>
            <a:prstGeom prst="rect">
              <a:avLst/>
            </a:prstGeom>
            <a:noFill/>
          </p:spPr>
          <p:txBody>
            <a:bodyPr wrap="none" rtlCol="0">
              <a:spAutoFit/>
            </a:bodyPr>
            <a:lstStyle/>
            <a:p>
              <a:pPr algn="ctr"/>
              <a:r>
                <a:rPr lang="en-US" sz="1200">
                  <a:latin typeface="+mj-lt"/>
                  <a:ea typeface="方正兰亭黑简体" panose="02000000000000000000" pitchFamily="2" charset="-122"/>
                  <a:cs typeface="Arial" panose="020B0604020202020204" pitchFamily="34" charset="0"/>
                </a:rPr>
                <a:t>FTP </a:t>
              </a:r>
              <a:r>
                <a:rPr lang="en-US" sz="1200" smtClean="0">
                  <a:latin typeface="+mj-lt"/>
                  <a:ea typeface="方正兰亭黑简体" panose="02000000000000000000" pitchFamily="2" charset="-122"/>
                  <a:cs typeface="Arial" panose="020B0604020202020204" pitchFamily="34" charset="0"/>
                </a:rPr>
                <a:t>server</a:t>
              </a:r>
              <a:endParaRPr lang="en-US" sz="1200">
                <a:latin typeface="+mj-lt"/>
                <a:ea typeface="方正兰亭黑简体" panose="02000000000000000000" pitchFamily="2" charset="-122"/>
                <a:cs typeface="Arial" panose="020B0604020202020204" pitchFamily="34" charset="0"/>
              </a:endParaRPr>
            </a:p>
          </p:txBody>
        </p:sp>
      </p:grpSp>
      <p:grpSp>
        <p:nvGrpSpPr>
          <p:cNvPr id="50" name="组合 49"/>
          <p:cNvGrpSpPr/>
          <p:nvPr/>
        </p:nvGrpSpPr>
        <p:grpSpPr>
          <a:xfrm>
            <a:off x="4740553" y="4417395"/>
            <a:ext cx="654346" cy="732935"/>
            <a:chOff x="3648623" y="4551785"/>
            <a:chExt cx="654346" cy="732935"/>
          </a:xfrm>
        </p:grpSpPr>
        <p:sp>
          <p:nvSpPr>
            <p:cNvPr id="51" name="TextBox 164"/>
            <p:cNvSpPr txBox="1"/>
            <p:nvPr/>
          </p:nvSpPr>
          <p:spPr>
            <a:xfrm>
              <a:off x="3648623" y="5007721"/>
              <a:ext cx="654346" cy="276999"/>
            </a:xfrm>
            <a:prstGeom prst="rect">
              <a:avLst/>
            </a:prstGeom>
            <a:noFill/>
          </p:spPr>
          <p:txBody>
            <a:bodyPr wrap="none" rtlCol="0">
              <a:spAutoFit/>
            </a:bodyPr>
            <a:lstStyle/>
            <a:p>
              <a:pPr algn="ctr"/>
              <a:r>
                <a:rPr lang="en-US" sz="1200" smtClean="0">
                  <a:latin typeface="+mj-lt"/>
                  <a:ea typeface="方正兰亭黑简体" panose="02000000000000000000" pitchFamily="2" charset="-122"/>
                  <a:cs typeface="Arial" panose="020B0604020202020204" pitchFamily="34" charset="0"/>
                </a:rPr>
                <a:t>Printer</a:t>
              </a:r>
              <a:endParaRPr lang="en-US" sz="1200">
                <a:latin typeface="+mj-lt"/>
                <a:ea typeface="方正兰亭黑简体" panose="02000000000000000000" pitchFamily="2" charset="-122"/>
                <a:cs typeface="Arial" panose="020B0604020202020204" pitchFamily="34" charset="0"/>
              </a:endParaRPr>
            </a:p>
          </p:txBody>
        </p:sp>
        <p:pic>
          <p:nvPicPr>
            <p:cNvPr id="52" name="图片 51" descr="打印机.png"/>
            <p:cNvPicPr>
              <a:picLocks noChangeAspect="1"/>
            </p:cNvPicPr>
            <p:nvPr/>
          </p:nvPicPr>
          <p:blipFill>
            <a:blip r:embed="rId10" cstate="print"/>
            <a:stretch>
              <a:fillRect/>
            </a:stretch>
          </p:blipFill>
          <p:spPr>
            <a:xfrm>
              <a:off x="3704439" y="4551785"/>
              <a:ext cx="538191" cy="428400"/>
            </a:xfrm>
            <a:prstGeom prst="rect">
              <a:avLst/>
            </a:prstGeom>
          </p:spPr>
        </p:pic>
      </p:grpSp>
      <p:sp>
        <p:nvSpPr>
          <p:cNvPr id="70" name="TextBox 30"/>
          <p:cNvSpPr txBox="1"/>
          <p:nvPr/>
        </p:nvSpPr>
        <p:spPr>
          <a:xfrm>
            <a:off x="3260583" y="4505979"/>
            <a:ext cx="732893" cy="307777"/>
          </a:xfrm>
          <a:prstGeom prst="rect">
            <a:avLst/>
          </a:prstGeom>
          <a:noFill/>
        </p:spPr>
        <p:txBody>
          <a:bodyPr wrap="none" rtlCol="0">
            <a:spAutoFit/>
          </a:bodyPr>
          <a:lstStyle/>
          <a:p>
            <a:pPr algn="ctr"/>
            <a:r>
              <a:rPr lang="en-US" sz="1400">
                <a:latin typeface="+mj-lt"/>
                <a:cs typeface="Arial" panose="020B0604020202020204" pitchFamily="34" charset="0"/>
              </a:rPr>
              <a:t>Acc-S2</a:t>
            </a:r>
          </a:p>
        </p:txBody>
      </p:sp>
      <p:sp>
        <p:nvSpPr>
          <p:cNvPr id="6" name="圆角矩形 5"/>
          <p:cNvSpPr/>
          <p:nvPr/>
        </p:nvSpPr>
        <p:spPr bwMode="auto">
          <a:xfrm>
            <a:off x="6606441" y="4281179"/>
            <a:ext cx="1982396" cy="1929115"/>
          </a:xfrm>
          <a:prstGeom prst="roundRect">
            <a:avLst>
              <a:gd name="adj" fmla="val 5000"/>
            </a:avLst>
          </a:prstGeom>
          <a:solidFill>
            <a:schemeClr val="tx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a:ln>
                <a:noFill/>
              </a:ln>
              <a:solidFill>
                <a:schemeClr val="tx1"/>
              </a:solidFill>
              <a:effectLst/>
              <a:latin typeface="+mj-lt"/>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15" name="直接连接符 14"/>
          <p:cNvCxnSpPr/>
          <p:nvPr/>
        </p:nvCxnSpPr>
        <p:spPr>
          <a:xfrm>
            <a:off x="7449856" y="4667052"/>
            <a:ext cx="864208" cy="7580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449856" y="4755337"/>
            <a:ext cx="0" cy="6252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图片 16" descr="接入交换机.png"/>
          <p:cNvPicPr>
            <a:picLocks noChangeAspect="1"/>
          </p:cNvPicPr>
          <p:nvPr/>
        </p:nvPicPr>
        <p:blipFill>
          <a:blip r:embed="rId6" cstate="print"/>
          <a:stretch>
            <a:fillRect/>
          </a:stretch>
        </p:blipFill>
        <p:spPr>
          <a:xfrm>
            <a:off x="7184072" y="4459002"/>
            <a:ext cx="540000" cy="441818"/>
          </a:xfrm>
          <a:prstGeom prst="rect">
            <a:avLst/>
          </a:prstGeom>
        </p:spPr>
      </p:pic>
      <p:pic>
        <p:nvPicPr>
          <p:cNvPr id="28" name="图片 27" descr="市场部.png"/>
          <p:cNvPicPr>
            <a:picLocks noChangeAspect="1"/>
          </p:cNvPicPr>
          <p:nvPr/>
        </p:nvPicPr>
        <p:blipFill>
          <a:blip r:embed="rId11" cstate="print"/>
          <a:stretch>
            <a:fillRect/>
          </a:stretch>
        </p:blipFill>
        <p:spPr>
          <a:xfrm>
            <a:off x="7184072" y="5164845"/>
            <a:ext cx="540000" cy="441818"/>
          </a:xfrm>
          <a:prstGeom prst="rect">
            <a:avLst/>
          </a:prstGeom>
        </p:spPr>
      </p:pic>
      <p:sp>
        <p:nvSpPr>
          <p:cNvPr id="29" name="TextBox 27"/>
          <p:cNvSpPr txBox="1"/>
          <p:nvPr/>
        </p:nvSpPr>
        <p:spPr>
          <a:xfrm>
            <a:off x="6653314" y="5916900"/>
            <a:ext cx="1888659" cy="276999"/>
          </a:xfrm>
          <a:prstGeom prst="rect">
            <a:avLst/>
          </a:prstGeom>
          <a:noFill/>
        </p:spPr>
        <p:txBody>
          <a:bodyPr wrap="none" rtlCol="0">
            <a:spAutoFit/>
          </a:bodyPr>
          <a:lstStyle/>
          <a:p>
            <a:pPr algn="ctr"/>
            <a:r>
              <a:rPr lang="en-US" sz="1200" b="1" smtClean="0">
                <a:latin typeface="+mj-lt"/>
                <a:ea typeface="方正兰亭黑简体" panose="02000000000000000000" pitchFamily="2" charset="-122"/>
                <a:cs typeface="Arial" panose="020B0604020202020204" pitchFamily="34" charset="0"/>
              </a:rPr>
              <a:t>Marketing department</a:t>
            </a:r>
            <a:endParaRPr lang="en-US" sz="1200" b="1">
              <a:latin typeface="+mj-lt"/>
              <a:ea typeface="方正兰亭黑简体" panose="02000000000000000000" pitchFamily="2" charset="-122"/>
              <a:cs typeface="Arial" panose="020B0604020202020204" pitchFamily="34" charset="0"/>
            </a:endParaRPr>
          </a:p>
        </p:txBody>
      </p:sp>
      <p:grpSp>
        <p:nvGrpSpPr>
          <p:cNvPr id="25" name="组合 24"/>
          <p:cNvGrpSpPr/>
          <p:nvPr/>
        </p:nvGrpSpPr>
        <p:grpSpPr>
          <a:xfrm>
            <a:off x="7863672" y="5140188"/>
            <a:ext cx="654346" cy="744066"/>
            <a:chOff x="3650653" y="4551785"/>
            <a:chExt cx="654346" cy="744066"/>
          </a:xfrm>
        </p:grpSpPr>
        <p:sp>
          <p:nvSpPr>
            <p:cNvPr id="26" name="TextBox 164"/>
            <p:cNvSpPr txBox="1"/>
            <p:nvPr/>
          </p:nvSpPr>
          <p:spPr>
            <a:xfrm>
              <a:off x="3650653" y="5018852"/>
              <a:ext cx="654346" cy="276999"/>
            </a:xfrm>
            <a:prstGeom prst="rect">
              <a:avLst/>
            </a:prstGeom>
            <a:noFill/>
          </p:spPr>
          <p:txBody>
            <a:bodyPr wrap="none" rtlCol="0">
              <a:spAutoFit/>
            </a:bodyPr>
            <a:lstStyle/>
            <a:p>
              <a:pPr algn="ctr"/>
              <a:r>
                <a:rPr lang="en-US" sz="1200" smtClean="0">
                  <a:latin typeface="+mj-lt"/>
                  <a:ea typeface="方正兰亭黑简体" panose="02000000000000000000" pitchFamily="2" charset="-122"/>
                  <a:cs typeface="Arial" panose="020B0604020202020204" pitchFamily="34" charset="0"/>
                </a:rPr>
                <a:t>Printer</a:t>
              </a:r>
              <a:endParaRPr lang="en-US" sz="1200">
                <a:latin typeface="+mj-lt"/>
                <a:ea typeface="方正兰亭黑简体" panose="02000000000000000000" pitchFamily="2" charset="-122"/>
                <a:cs typeface="Arial" panose="020B0604020202020204" pitchFamily="34" charset="0"/>
              </a:endParaRPr>
            </a:p>
          </p:txBody>
        </p:sp>
        <p:pic>
          <p:nvPicPr>
            <p:cNvPr id="27" name="图片 26" descr="打印机.png"/>
            <p:cNvPicPr>
              <a:picLocks noChangeAspect="1"/>
            </p:cNvPicPr>
            <p:nvPr/>
          </p:nvPicPr>
          <p:blipFill>
            <a:blip r:embed="rId10" cstate="print"/>
            <a:stretch>
              <a:fillRect/>
            </a:stretch>
          </p:blipFill>
          <p:spPr>
            <a:xfrm>
              <a:off x="3704439" y="4551785"/>
              <a:ext cx="538191" cy="428400"/>
            </a:xfrm>
            <a:prstGeom prst="rect">
              <a:avLst/>
            </a:prstGeom>
          </p:spPr>
        </p:pic>
      </p:grpSp>
      <p:sp>
        <p:nvSpPr>
          <p:cNvPr id="71" name="TextBox 30"/>
          <p:cNvSpPr txBox="1"/>
          <p:nvPr/>
        </p:nvSpPr>
        <p:spPr>
          <a:xfrm>
            <a:off x="6528810" y="4509403"/>
            <a:ext cx="732893" cy="307777"/>
          </a:xfrm>
          <a:prstGeom prst="rect">
            <a:avLst/>
          </a:prstGeom>
          <a:noFill/>
        </p:spPr>
        <p:txBody>
          <a:bodyPr wrap="none" rtlCol="0">
            <a:spAutoFit/>
          </a:bodyPr>
          <a:lstStyle/>
          <a:p>
            <a:pPr algn="ctr"/>
            <a:r>
              <a:rPr lang="en-US" sz="1400">
                <a:latin typeface="+mj-lt"/>
                <a:cs typeface="Arial" panose="020B0604020202020204" pitchFamily="34" charset="0"/>
              </a:rPr>
              <a:t>Acc-S3</a:t>
            </a:r>
          </a:p>
        </p:txBody>
      </p:sp>
      <p:sp>
        <p:nvSpPr>
          <p:cNvPr id="5" name="圆角矩形 4"/>
          <p:cNvSpPr/>
          <p:nvPr/>
        </p:nvSpPr>
        <p:spPr bwMode="auto">
          <a:xfrm>
            <a:off x="9482456" y="4281179"/>
            <a:ext cx="2105753" cy="1929115"/>
          </a:xfrm>
          <a:prstGeom prst="roundRect">
            <a:avLst>
              <a:gd name="adj" fmla="val 5000"/>
            </a:avLst>
          </a:prstGeom>
          <a:solidFill>
            <a:schemeClr val="tx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a:ln>
                <a:noFill/>
              </a:ln>
              <a:solidFill>
                <a:schemeClr val="tx1"/>
              </a:solidFill>
              <a:effectLst/>
              <a:latin typeface="+mj-lt"/>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13" name="直接连接符 12"/>
          <p:cNvCxnSpPr/>
          <p:nvPr/>
        </p:nvCxnSpPr>
        <p:spPr>
          <a:xfrm>
            <a:off x="9867453" y="4607906"/>
            <a:ext cx="864208" cy="7580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9867453" y="4696191"/>
            <a:ext cx="0" cy="6252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图片 20" descr="行政部.png"/>
          <p:cNvPicPr>
            <a:picLocks noChangeAspect="1"/>
          </p:cNvPicPr>
          <p:nvPr/>
        </p:nvPicPr>
        <p:blipFill>
          <a:blip r:embed="rId12" cstate="print"/>
          <a:stretch>
            <a:fillRect/>
          </a:stretch>
        </p:blipFill>
        <p:spPr>
          <a:xfrm>
            <a:off x="9597453" y="5153830"/>
            <a:ext cx="540000" cy="441818"/>
          </a:xfrm>
          <a:prstGeom prst="rect">
            <a:avLst/>
          </a:prstGeom>
        </p:spPr>
      </p:pic>
      <p:sp>
        <p:nvSpPr>
          <p:cNvPr id="22" name="TextBox 29"/>
          <p:cNvSpPr txBox="1"/>
          <p:nvPr/>
        </p:nvSpPr>
        <p:spPr>
          <a:xfrm>
            <a:off x="9454965" y="5884032"/>
            <a:ext cx="2204450" cy="276999"/>
          </a:xfrm>
          <a:prstGeom prst="rect">
            <a:avLst/>
          </a:prstGeom>
          <a:noFill/>
        </p:spPr>
        <p:txBody>
          <a:bodyPr wrap="none" rtlCol="0">
            <a:spAutoFit/>
          </a:bodyPr>
          <a:lstStyle/>
          <a:p>
            <a:pPr algn="ctr"/>
            <a:r>
              <a:rPr lang="en-US" altLang="zh-CN" sz="1200" b="1" smtClean="0">
                <a:latin typeface="+mj-lt"/>
                <a:ea typeface="方正兰亭黑简体" panose="02000000000000000000" pitchFamily="2" charset="-122"/>
                <a:cs typeface="Arial" panose="020B0604020202020204" pitchFamily="34" charset="0"/>
              </a:rPr>
              <a:t>Administrative department</a:t>
            </a:r>
            <a:endParaRPr lang="en-US" sz="1200" b="1">
              <a:latin typeface="+mj-lt"/>
              <a:ea typeface="方正兰亭黑简体" panose="02000000000000000000" pitchFamily="2" charset="-122"/>
              <a:cs typeface="Arial" panose="020B0604020202020204" pitchFamily="34" charset="0"/>
            </a:endParaRPr>
          </a:p>
        </p:txBody>
      </p:sp>
      <p:grpSp>
        <p:nvGrpSpPr>
          <p:cNvPr id="63" name="组合 62"/>
          <p:cNvGrpSpPr/>
          <p:nvPr/>
        </p:nvGrpSpPr>
        <p:grpSpPr>
          <a:xfrm>
            <a:off x="10180451" y="5165437"/>
            <a:ext cx="1146469" cy="747154"/>
            <a:chOff x="7618538" y="1475395"/>
            <a:chExt cx="1146469" cy="747154"/>
          </a:xfrm>
        </p:grpSpPr>
        <p:pic>
          <p:nvPicPr>
            <p:cNvPr id="64" name="图片 63" descr="管理员-蓝.png"/>
            <p:cNvPicPr>
              <a:picLocks noChangeAspect="1"/>
            </p:cNvPicPr>
            <p:nvPr/>
          </p:nvPicPr>
          <p:blipFill>
            <a:blip r:embed="rId13" cstate="print"/>
            <a:stretch>
              <a:fillRect/>
            </a:stretch>
          </p:blipFill>
          <p:spPr>
            <a:xfrm>
              <a:off x="7963717" y="1475395"/>
              <a:ext cx="540000" cy="441818"/>
            </a:xfrm>
            <a:prstGeom prst="rect">
              <a:avLst/>
            </a:prstGeom>
          </p:spPr>
        </p:pic>
        <p:sp>
          <p:nvSpPr>
            <p:cNvPr id="65" name="TextBox 37"/>
            <p:cNvSpPr txBox="1"/>
            <p:nvPr/>
          </p:nvSpPr>
          <p:spPr>
            <a:xfrm>
              <a:off x="7618538" y="1945550"/>
              <a:ext cx="1146469" cy="276999"/>
            </a:xfrm>
            <a:prstGeom prst="rect">
              <a:avLst/>
            </a:prstGeom>
            <a:noFill/>
          </p:spPr>
          <p:txBody>
            <a:bodyPr wrap="none" rtlCol="0">
              <a:spAutoFit/>
            </a:bodyPr>
            <a:lstStyle/>
            <a:p>
              <a:pPr algn="ctr"/>
              <a:r>
                <a:rPr lang="en-US" altLang="zh-CN" sz="1200" smtClean="0">
                  <a:latin typeface="+mj-lt"/>
                  <a:ea typeface="方正兰亭细黑简体" panose="02000000000000000000" pitchFamily="2" charset="-122"/>
                  <a:cs typeface="Arial" panose="020B0604020202020204" pitchFamily="34" charset="0"/>
                </a:rPr>
                <a:t>Administrator</a:t>
              </a:r>
              <a:endParaRPr lang="en-US" sz="1200">
                <a:latin typeface="+mj-lt"/>
                <a:ea typeface="方正兰亭细黑简体" panose="02000000000000000000" pitchFamily="2" charset="-122"/>
                <a:cs typeface="Arial" panose="020B0604020202020204" pitchFamily="34" charset="0"/>
              </a:endParaRPr>
            </a:p>
          </p:txBody>
        </p:sp>
      </p:grpSp>
      <p:sp>
        <p:nvSpPr>
          <p:cNvPr id="72" name="TextBox 30"/>
          <p:cNvSpPr txBox="1"/>
          <p:nvPr/>
        </p:nvSpPr>
        <p:spPr>
          <a:xfrm>
            <a:off x="8902656" y="4502263"/>
            <a:ext cx="732893" cy="307777"/>
          </a:xfrm>
          <a:prstGeom prst="rect">
            <a:avLst/>
          </a:prstGeom>
          <a:noFill/>
        </p:spPr>
        <p:txBody>
          <a:bodyPr wrap="none" rtlCol="0">
            <a:spAutoFit/>
          </a:bodyPr>
          <a:lstStyle/>
          <a:p>
            <a:pPr algn="ctr"/>
            <a:r>
              <a:rPr lang="en-US" sz="1400">
                <a:latin typeface="+mj-lt"/>
                <a:cs typeface="Arial" panose="020B0604020202020204" pitchFamily="34" charset="0"/>
              </a:rPr>
              <a:t>Acc-S4</a:t>
            </a:r>
          </a:p>
        </p:txBody>
      </p:sp>
      <p:cxnSp>
        <p:nvCxnSpPr>
          <p:cNvPr id="73" name="直接连接符 72"/>
          <p:cNvCxnSpPr/>
          <p:nvPr/>
        </p:nvCxnSpPr>
        <p:spPr>
          <a:xfrm>
            <a:off x="10044324" y="4663450"/>
            <a:ext cx="79607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4" name="图片 73" descr="接入交换机.png"/>
          <p:cNvPicPr>
            <a:picLocks noChangeAspect="1"/>
          </p:cNvPicPr>
          <p:nvPr/>
        </p:nvPicPr>
        <p:blipFill>
          <a:blip r:embed="rId6" cstate="print"/>
          <a:stretch>
            <a:fillRect/>
          </a:stretch>
        </p:blipFill>
        <p:spPr>
          <a:xfrm>
            <a:off x="9597453" y="4423330"/>
            <a:ext cx="540000" cy="441818"/>
          </a:xfrm>
          <a:prstGeom prst="rect">
            <a:avLst/>
          </a:prstGeom>
        </p:spPr>
      </p:pic>
      <p:grpSp>
        <p:nvGrpSpPr>
          <p:cNvPr id="75" name="组合 74"/>
          <p:cNvGrpSpPr/>
          <p:nvPr/>
        </p:nvGrpSpPr>
        <p:grpSpPr>
          <a:xfrm>
            <a:off x="10468458" y="4378218"/>
            <a:ext cx="654346" cy="703212"/>
            <a:chOff x="7552270" y="5205865"/>
            <a:chExt cx="654346" cy="703212"/>
          </a:xfrm>
        </p:grpSpPr>
        <p:sp>
          <p:nvSpPr>
            <p:cNvPr id="76" name="TextBox 164"/>
            <p:cNvSpPr txBox="1"/>
            <p:nvPr/>
          </p:nvSpPr>
          <p:spPr>
            <a:xfrm>
              <a:off x="7552270" y="5632078"/>
              <a:ext cx="654346" cy="276999"/>
            </a:xfrm>
            <a:prstGeom prst="rect">
              <a:avLst/>
            </a:prstGeom>
            <a:noFill/>
          </p:spPr>
          <p:txBody>
            <a:bodyPr wrap="none" rtlCol="0">
              <a:spAutoFit/>
            </a:bodyPr>
            <a:lstStyle/>
            <a:p>
              <a:pPr algn="ctr"/>
              <a:r>
                <a:rPr lang="en-US" sz="1200" smtClean="0">
                  <a:latin typeface="+mj-lt"/>
                  <a:ea typeface="方正兰亭黑简体" panose="02000000000000000000" pitchFamily="2" charset="-122"/>
                  <a:cs typeface="Arial" panose="020B0604020202020204" pitchFamily="34" charset="0"/>
                </a:rPr>
                <a:t>Printer</a:t>
              </a:r>
              <a:endParaRPr lang="en-US" sz="1200">
                <a:latin typeface="+mj-lt"/>
                <a:ea typeface="方正兰亭黑简体" panose="02000000000000000000" pitchFamily="2" charset="-122"/>
                <a:cs typeface="Arial" panose="020B0604020202020204" pitchFamily="34" charset="0"/>
              </a:endParaRPr>
            </a:p>
          </p:txBody>
        </p:sp>
        <p:pic>
          <p:nvPicPr>
            <p:cNvPr id="77" name="图片 76" descr="打印机.png"/>
            <p:cNvPicPr>
              <a:picLocks noChangeAspect="1"/>
            </p:cNvPicPr>
            <p:nvPr/>
          </p:nvPicPr>
          <p:blipFill>
            <a:blip r:embed="rId10" cstate="print"/>
            <a:stretch>
              <a:fillRect/>
            </a:stretch>
          </p:blipFill>
          <p:spPr>
            <a:xfrm>
              <a:off x="7622600" y="5205865"/>
              <a:ext cx="538191" cy="428400"/>
            </a:xfrm>
            <a:prstGeom prst="rect">
              <a:avLst/>
            </a:prstGeom>
          </p:spPr>
        </p:pic>
      </p:grpSp>
      <p:cxnSp>
        <p:nvCxnSpPr>
          <p:cNvPr id="19" name="直接连接符 18"/>
          <p:cNvCxnSpPr>
            <a:stCxn id="40" idx="2"/>
            <a:endCxn id="17" idx="0"/>
          </p:cNvCxnSpPr>
          <p:nvPr/>
        </p:nvCxnSpPr>
        <p:spPr>
          <a:xfrm>
            <a:off x="5837881" y="3759277"/>
            <a:ext cx="1616191" cy="6997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40" idx="2"/>
            <a:endCxn id="38" idx="0"/>
          </p:cNvCxnSpPr>
          <p:nvPr/>
        </p:nvCxnSpPr>
        <p:spPr>
          <a:xfrm flipH="1">
            <a:off x="1925967" y="3759277"/>
            <a:ext cx="3911914" cy="6640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40" idx="2"/>
            <a:endCxn id="74" idx="0"/>
          </p:cNvCxnSpPr>
          <p:nvPr/>
        </p:nvCxnSpPr>
        <p:spPr>
          <a:xfrm>
            <a:off x="5837881" y="3759277"/>
            <a:ext cx="4029572" cy="6640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40" idx="2"/>
            <a:endCxn id="39" idx="0"/>
          </p:cNvCxnSpPr>
          <p:nvPr/>
        </p:nvCxnSpPr>
        <p:spPr>
          <a:xfrm flipH="1">
            <a:off x="4198624" y="3759277"/>
            <a:ext cx="1639257" cy="7105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文本框 97"/>
          <p:cNvSpPr txBox="1"/>
          <p:nvPr/>
        </p:nvSpPr>
        <p:spPr>
          <a:xfrm>
            <a:off x="5811862" y="3099718"/>
            <a:ext cx="756938" cy="276999"/>
          </a:xfrm>
          <a:prstGeom prst="rect">
            <a:avLst/>
          </a:prstGeom>
          <a:noFill/>
        </p:spPr>
        <p:txBody>
          <a:bodyPr wrap="none" rtlCol="0">
            <a:spAutoFit/>
          </a:bodyPr>
          <a:lstStyle/>
          <a:p>
            <a:r>
              <a:rPr lang="en-US" sz="1200">
                <a:latin typeface="+mj-lt"/>
                <a:cs typeface="Arial" panose="020B0604020202020204" pitchFamily="34" charset="0"/>
              </a:rPr>
              <a:t>GE0/0/1</a:t>
            </a:r>
          </a:p>
        </p:txBody>
      </p:sp>
      <p:sp>
        <p:nvSpPr>
          <p:cNvPr id="102" name="文本框 101"/>
          <p:cNvSpPr txBox="1"/>
          <p:nvPr/>
        </p:nvSpPr>
        <p:spPr>
          <a:xfrm>
            <a:off x="4902750" y="3260591"/>
            <a:ext cx="756938" cy="276999"/>
          </a:xfrm>
          <a:prstGeom prst="rect">
            <a:avLst/>
          </a:prstGeom>
          <a:noFill/>
        </p:spPr>
        <p:txBody>
          <a:bodyPr wrap="none" rtlCol="0">
            <a:spAutoFit/>
          </a:bodyPr>
          <a:lstStyle/>
          <a:p>
            <a:r>
              <a:rPr lang="en-US" sz="1200">
                <a:latin typeface="+mj-lt"/>
                <a:cs typeface="Arial" panose="020B0604020202020204" pitchFamily="34" charset="0"/>
              </a:rPr>
              <a:t>GE0/0/2</a:t>
            </a:r>
          </a:p>
        </p:txBody>
      </p:sp>
      <p:sp>
        <p:nvSpPr>
          <p:cNvPr id="103" name="文本框 102"/>
          <p:cNvSpPr txBox="1"/>
          <p:nvPr/>
        </p:nvSpPr>
        <p:spPr>
          <a:xfrm>
            <a:off x="3625281" y="3499175"/>
            <a:ext cx="756938" cy="276999"/>
          </a:xfrm>
          <a:prstGeom prst="rect">
            <a:avLst/>
          </a:prstGeom>
          <a:noFill/>
        </p:spPr>
        <p:txBody>
          <a:bodyPr wrap="none" rtlCol="0">
            <a:spAutoFit/>
          </a:bodyPr>
          <a:lstStyle/>
          <a:p>
            <a:r>
              <a:rPr lang="en-US" sz="1200">
                <a:latin typeface="+mj-lt"/>
                <a:cs typeface="Arial" panose="020B0604020202020204" pitchFamily="34" charset="0"/>
              </a:rPr>
              <a:t>GE0/0/1</a:t>
            </a:r>
          </a:p>
        </p:txBody>
      </p:sp>
      <p:sp>
        <p:nvSpPr>
          <p:cNvPr id="104" name="文本框 103"/>
          <p:cNvSpPr txBox="1"/>
          <p:nvPr/>
        </p:nvSpPr>
        <p:spPr>
          <a:xfrm rot="21168205">
            <a:off x="4894853" y="3625998"/>
            <a:ext cx="756938" cy="276999"/>
          </a:xfrm>
          <a:prstGeom prst="rect">
            <a:avLst/>
          </a:prstGeom>
          <a:noFill/>
        </p:spPr>
        <p:txBody>
          <a:bodyPr wrap="none" rtlCol="0">
            <a:spAutoFit/>
          </a:bodyPr>
          <a:lstStyle/>
          <a:p>
            <a:r>
              <a:rPr lang="en-US" sz="1200">
                <a:latin typeface="+mj-lt"/>
                <a:cs typeface="Arial" panose="020B0604020202020204" pitchFamily="34" charset="0"/>
              </a:rPr>
              <a:t>GE0/0/3</a:t>
            </a:r>
          </a:p>
        </p:txBody>
      </p:sp>
      <p:sp>
        <p:nvSpPr>
          <p:cNvPr id="106" name="文本框 105"/>
          <p:cNvSpPr txBox="1"/>
          <p:nvPr/>
        </p:nvSpPr>
        <p:spPr>
          <a:xfrm>
            <a:off x="1597678" y="4053133"/>
            <a:ext cx="647934" cy="276999"/>
          </a:xfrm>
          <a:prstGeom prst="rect">
            <a:avLst/>
          </a:prstGeom>
          <a:noFill/>
        </p:spPr>
        <p:txBody>
          <a:bodyPr wrap="none" rtlCol="0">
            <a:spAutoFit/>
          </a:bodyPr>
          <a:lstStyle/>
          <a:p>
            <a:r>
              <a:rPr lang="en-US" sz="1200">
                <a:latin typeface="+mj-lt"/>
                <a:cs typeface="Arial" panose="020B0604020202020204" pitchFamily="34" charset="0"/>
              </a:rPr>
              <a:t>E0/0/1</a:t>
            </a:r>
          </a:p>
        </p:txBody>
      </p:sp>
      <p:sp>
        <p:nvSpPr>
          <p:cNvPr id="107" name="文本框 106"/>
          <p:cNvSpPr txBox="1"/>
          <p:nvPr/>
        </p:nvSpPr>
        <p:spPr>
          <a:xfrm>
            <a:off x="3785653" y="4188074"/>
            <a:ext cx="647934" cy="276999"/>
          </a:xfrm>
          <a:prstGeom prst="rect">
            <a:avLst/>
          </a:prstGeom>
          <a:noFill/>
        </p:spPr>
        <p:txBody>
          <a:bodyPr wrap="none" rtlCol="0">
            <a:spAutoFit/>
          </a:bodyPr>
          <a:lstStyle/>
          <a:p>
            <a:r>
              <a:rPr lang="en-US" sz="1200">
                <a:latin typeface="+mj-lt"/>
                <a:cs typeface="Arial" panose="020B0604020202020204" pitchFamily="34" charset="0"/>
              </a:rPr>
              <a:t>E0/0/1</a:t>
            </a:r>
          </a:p>
        </p:txBody>
      </p:sp>
      <p:sp>
        <p:nvSpPr>
          <p:cNvPr id="108" name="文本框 107"/>
          <p:cNvSpPr txBox="1"/>
          <p:nvPr/>
        </p:nvSpPr>
        <p:spPr>
          <a:xfrm>
            <a:off x="7096224" y="4053133"/>
            <a:ext cx="647934" cy="276999"/>
          </a:xfrm>
          <a:prstGeom prst="rect">
            <a:avLst/>
          </a:prstGeom>
          <a:noFill/>
        </p:spPr>
        <p:txBody>
          <a:bodyPr wrap="none" rtlCol="0">
            <a:spAutoFit/>
          </a:bodyPr>
          <a:lstStyle/>
          <a:p>
            <a:r>
              <a:rPr lang="en-US" sz="1200">
                <a:latin typeface="+mj-lt"/>
                <a:cs typeface="Arial" panose="020B0604020202020204" pitchFamily="34" charset="0"/>
              </a:rPr>
              <a:t>E0/0/1</a:t>
            </a:r>
          </a:p>
        </p:txBody>
      </p:sp>
      <p:sp>
        <p:nvSpPr>
          <p:cNvPr id="109" name="文本框 108"/>
          <p:cNvSpPr txBox="1"/>
          <p:nvPr/>
        </p:nvSpPr>
        <p:spPr>
          <a:xfrm>
            <a:off x="9251176" y="4049575"/>
            <a:ext cx="647934" cy="276999"/>
          </a:xfrm>
          <a:prstGeom prst="rect">
            <a:avLst/>
          </a:prstGeom>
          <a:noFill/>
        </p:spPr>
        <p:txBody>
          <a:bodyPr wrap="none" rtlCol="0">
            <a:spAutoFit/>
          </a:bodyPr>
          <a:lstStyle/>
          <a:p>
            <a:r>
              <a:rPr lang="en-US" sz="1200">
                <a:latin typeface="+mj-lt"/>
                <a:cs typeface="Arial" panose="020B0604020202020204" pitchFamily="34" charset="0"/>
              </a:rPr>
              <a:t>E0/0/1</a:t>
            </a:r>
          </a:p>
        </p:txBody>
      </p:sp>
      <p:sp>
        <p:nvSpPr>
          <p:cNvPr id="113" name="圆角矩形 112"/>
          <p:cNvSpPr/>
          <p:nvPr/>
        </p:nvSpPr>
        <p:spPr>
          <a:xfrm>
            <a:off x="7454072" y="1340903"/>
            <a:ext cx="3904809" cy="477401"/>
          </a:xfrm>
          <a:prstGeom prst="roundRect">
            <a:avLst>
              <a:gd name="adj" fmla="val 14624"/>
            </a:avLst>
          </a:prstGeom>
          <a:solidFill>
            <a:srgbClr val="00B0F0"/>
          </a:solidFill>
          <a:ln>
            <a:solidFill>
              <a:srgbClr val="00B0F0"/>
            </a:solidFill>
          </a:ln>
        </p:spPr>
        <p:txBody>
          <a:bodyPr wrap="square" rtlCol="0" anchor="ctr" anchorCtr="0">
            <a:noAutofit/>
          </a:bodyPr>
          <a:lstStyle/>
          <a:p>
            <a:pPr algn="ctr"/>
            <a:r>
              <a:rPr lang="en-US" sz="1600" b="1">
                <a:solidFill>
                  <a:prstClr val="white"/>
                </a:solidFill>
                <a:latin typeface="+mj-lt"/>
                <a:cs typeface="Arial" panose="020B0604020202020204" pitchFamily="34" charset="0"/>
              </a:rPr>
              <a:t>Naming and </a:t>
            </a:r>
            <a:r>
              <a:rPr lang="en-US" sz="1600" b="1" smtClean="0">
                <a:solidFill>
                  <a:prstClr val="white"/>
                </a:solidFill>
                <a:latin typeface="+mj-lt"/>
                <a:cs typeface="Arial" panose="020B0604020202020204" pitchFamily="34" charset="0"/>
              </a:rPr>
              <a:t>interface </a:t>
            </a:r>
            <a:r>
              <a:rPr lang="en-US" sz="1600" b="1">
                <a:solidFill>
                  <a:prstClr val="white"/>
                </a:solidFill>
                <a:latin typeface="+mj-lt"/>
                <a:cs typeface="Arial" panose="020B0604020202020204" pitchFamily="34" charset="0"/>
              </a:rPr>
              <a:t>s</a:t>
            </a:r>
            <a:r>
              <a:rPr lang="en-US" sz="1600" b="1" smtClean="0">
                <a:solidFill>
                  <a:prstClr val="white"/>
                </a:solidFill>
                <a:latin typeface="+mj-lt"/>
                <a:cs typeface="Arial" panose="020B0604020202020204" pitchFamily="34" charset="0"/>
              </a:rPr>
              <a:t>election </a:t>
            </a:r>
            <a:r>
              <a:rPr lang="en-US" sz="1600" b="1">
                <a:solidFill>
                  <a:prstClr val="white"/>
                </a:solidFill>
                <a:latin typeface="+mj-lt"/>
                <a:cs typeface="Arial" panose="020B0604020202020204" pitchFamily="34" charset="0"/>
              </a:rPr>
              <a:t>r</a:t>
            </a:r>
            <a:r>
              <a:rPr lang="en-US" sz="1600" b="1" smtClean="0">
                <a:solidFill>
                  <a:prstClr val="white"/>
                </a:solidFill>
                <a:latin typeface="+mj-lt"/>
                <a:cs typeface="Arial" panose="020B0604020202020204" pitchFamily="34" charset="0"/>
              </a:rPr>
              <a:t>ules</a:t>
            </a:r>
            <a:endParaRPr lang="en-US" sz="1600" b="1">
              <a:solidFill>
                <a:prstClr val="white"/>
              </a:solidFill>
              <a:latin typeface="+mj-lt"/>
              <a:cs typeface="Arial" panose="020B0604020202020204" pitchFamily="34" charset="0"/>
            </a:endParaRPr>
          </a:p>
        </p:txBody>
      </p:sp>
      <p:sp>
        <p:nvSpPr>
          <p:cNvPr id="114" name="圆角矩形 113"/>
          <p:cNvSpPr/>
          <p:nvPr/>
        </p:nvSpPr>
        <p:spPr>
          <a:xfrm>
            <a:off x="7454072" y="1862853"/>
            <a:ext cx="3904810" cy="1178919"/>
          </a:xfrm>
          <a:prstGeom prst="roundRect">
            <a:avLst>
              <a:gd name="adj" fmla="val 2222"/>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371475" indent="-285750">
              <a:spcAft>
                <a:spcPts val="600"/>
              </a:spcAft>
              <a:buFont typeface="Arial" panose="020B0604020202020204" pitchFamily="34" charset="0"/>
              <a:buChar char="•"/>
            </a:pPr>
            <a:r>
              <a:rPr lang="en-US" sz="1600">
                <a:solidFill>
                  <a:schemeClr val="tx1">
                    <a:lumMod val="75000"/>
                    <a:lumOff val="25000"/>
                  </a:schemeClr>
                </a:solidFill>
                <a:latin typeface="+mj-lt"/>
                <a:cs typeface="Arial" panose="020B0604020202020204" pitchFamily="34" charset="0"/>
              </a:rPr>
              <a:t>The </a:t>
            </a:r>
            <a:r>
              <a:rPr lang="en-US" sz="1600" smtClean="0">
                <a:solidFill>
                  <a:schemeClr val="tx1">
                    <a:lumMod val="75000"/>
                    <a:lumOff val="25000"/>
                  </a:schemeClr>
                </a:solidFill>
                <a:latin typeface="+mj-lt"/>
                <a:cs typeface="Arial" panose="020B0604020202020204" pitchFamily="34" charset="0"/>
              </a:rPr>
              <a:t>names should be </a:t>
            </a:r>
            <a:r>
              <a:rPr lang="en-US" sz="1600">
                <a:solidFill>
                  <a:schemeClr val="tx1">
                    <a:lumMod val="75000"/>
                    <a:lumOff val="25000"/>
                  </a:schemeClr>
                </a:solidFill>
                <a:latin typeface="+mj-lt"/>
                <a:cs typeface="Arial" panose="020B0604020202020204" pitchFamily="34" charset="0"/>
              </a:rPr>
              <a:t>easy to remember and can </a:t>
            </a:r>
            <a:r>
              <a:rPr lang="en-US" sz="1600" smtClean="0">
                <a:solidFill>
                  <a:schemeClr val="tx1">
                    <a:lumMod val="75000"/>
                    <a:lumOff val="25000"/>
                  </a:schemeClr>
                </a:solidFill>
                <a:latin typeface="+mj-lt"/>
                <a:cs typeface="Arial" panose="020B0604020202020204" pitchFamily="34" charset="0"/>
              </a:rPr>
              <a:t>be extended.</a:t>
            </a:r>
            <a:endParaRPr lang="en-US" sz="1600">
              <a:solidFill>
                <a:schemeClr val="tx1">
                  <a:lumMod val="75000"/>
                  <a:lumOff val="25000"/>
                </a:schemeClr>
              </a:solidFill>
              <a:latin typeface="+mj-lt"/>
              <a:cs typeface="Arial" panose="020B0604020202020204" pitchFamily="34" charset="0"/>
            </a:endParaRPr>
          </a:p>
          <a:p>
            <a:pPr marL="371475" indent="-285750">
              <a:spcAft>
                <a:spcPts val="600"/>
              </a:spcAft>
              <a:buFont typeface="Arial" panose="020B0604020202020204" pitchFamily="34" charset="0"/>
              <a:buChar char="•"/>
            </a:pPr>
            <a:r>
              <a:rPr lang="en-US" sz="1600">
                <a:solidFill>
                  <a:schemeClr val="tx1">
                    <a:lumMod val="75000"/>
                    <a:lumOff val="25000"/>
                  </a:schemeClr>
                </a:solidFill>
                <a:latin typeface="+mj-lt"/>
                <a:cs typeface="Arial" panose="020B0604020202020204" pitchFamily="34" charset="0"/>
              </a:rPr>
              <a:t>The interfaces should meet the bandwidth requirements of services.</a:t>
            </a:r>
          </a:p>
        </p:txBody>
      </p:sp>
      <p:sp>
        <p:nvSpPr>
          <p:cNvPr id="112" name="文本框 111"/>
          <p:cNvSpPr txBox="1"/>
          <p:nvPr/>
        </p:nvSpPr>
        <p:spPr>
          <a:xfrm>
            <a:off x="5183142" y="2803224"/>
            <a:ext cx="756938" cy="276999"/>
          </a:xfrm>
          <a:prstGeom prst="rect">
            <a:avLst/>
          </a:prstGeom>
          <a:noFill/>
        </p:spPr>
        <p:txBody>
          <a:bodyPr wrap="none" rtlCol="0">
            <a:spAutoFit/>
          </a:bodyPr>
          <a:lstStyle/>
          <a:p>
            <a:r>
              <a:rPr lang="en-US" sz="1200">
                <a:latin typeface="+mj-lt"/>
                <a:cs typeface="Arial" panose="020B0604020202020204" pitchFamily="34" charset="0"/>
              </a:rPr>
              <a:t>GE0/0/1</a:t>
            </a:r>
          </a:p>
        </p:txBody>
      </p:sp>
      <p:sp>
        <p:nvSpPr>
          <p:cNvPr id="116" name="文本框 115"/>
          <p:cNvSpPr txBox="1"/>
          <p:nvPr/>
        </p:nvSpPr>
        <p:spPr>
          <a:xfrm>
            <a:off x="5811861" y="2166817"/>
            <a:ext cx="756938" cy="276999"/>
          </a:xfrm>
          <a:prstGeom prst="rect">
            <a:avLst/>
          </a:prstGeom>
          <a:noFill/>
        </p:spPr>
        <p:txBody>
          <a:bodyPr wrap="none" rtlCol="0">
            <a:spAutoFit/>
          </a:bodyPr>
          <a:lstStyle/>
          <a:p>
            <a:r>
              <a:rPr lang="en-US" sz="1200">
                <a:latin typeface="+mj-lt"/>
                <a:cs typeface="Arial" panose="020B0604020202020204" pitchFamily="34" charset="0"/>
              </a:rPr>
              <a:t>GE0/0/0</a:t>
            </a:r>
          </a:p>
        </p:txBody>
      </p:sp>
      <p:sp>
        <p:nvSpPr>
          <p:cNvPr id="117" name="文本框 116"/>
          <p:cNvSpPr txBox="1"/>
          <p:nvPr/>
        </p:nvSpPr>
        <p:spPr>
          <a:xfrm rot="19556504">
            <a:off x="5169909" y="3892776"/>
            <a:ext cx="756938" cy="276999"/>
          </a:xfrm>
          <a:prstGeom prst="rect">
            <a:avLst/>
          </a:prstGeom>
          <a:noFill/>
        </p:spPr>
        <p:txBody>
          <a:bodyPr wrap="none" rtlCol="0">
            <a:spAutoFit/>
          </a:bodyPr>
          <a:lstStyle/>
          <a:p>
            <a:r>
              <a:rPr lang="en-US" sz="1200">
                <a:latin typeface="+mj-lt"/>
                <a:cs typeface="Arial" panose="020B0604020202020204" pitchFamily="34" charset="0"/>
              </a:rPr>
              <a:t>GE0/0/4</a:t>
            </a:r>
          </a:p>
        </p:txBody>
      </p:sp>
      <p:sp>
        <p:nvSpPr>
          <p:cNvPr id="118" name="文本框 117"/>
          <p:cNvSpPr txBox="1"/>
          <p:nvPr/>
        </p:nvSpPr>
        <p:spPr>
          <a:xfrm rot="1356178">
            <a:off x="5821324" y="3920141"/>
            <a:ext cx="756938" cy="276999"/>
          </a:xfrm>
          <a:prstGeom prst="rect">
            <a:avLst/>
          </a:prstGeom>
          <a:noFill/>
        </p:spPr>
        <p:txBody>
          <a:bodyPr wrap="none" rtlCol="0">
            <a:spAutoFit/>
          </a:bodyPr>
          <a:lstStyle/>
          <a:p>
            <a:r>
              <a:rPr lang="en-US" sz="1200">
                <a:latin typeface="+mj-lt"/>
                <a:cs typeface="Arial" panose="020B0604020202020204" pitchFamily="34" charset="0"/>
              </a:rPr>
              <a:t>GE0/0/5</a:t>
            </a:r>
          </a:p>
        </p:txBody>
      </p:sp>
      <p:sp>
        <p:nvSpPr>
          <p:cNvPr id="119" name="文本框 118"/>
          <p:cNvSpPr txBox="1"/>
          <p:nvPr/>
        </p:nvSpPr>
        <p:spPr>
          <a:xfrm rot="767207">
            <a:off x="6062700" y="3620777"/>
            <a:ext cx="756938" cy="276999"/>
          </a:xfrm>
          <a:prstGeom prst="rect">
            <a:avLst/>
          </a:prstGeom>
          <a:noFill/>
        </p:spPr>
        <p:txBody>
          <a:bodyPr wrap="none" rtlCol="0">
            <a:spAutoFit/>
          </a:bodyPr>
          <a:lstStyle/>
          <a:p>
            <a:r>
              <a:rPr lang="en-US" sz="1200">
                <a:latin typeface="+mj-lt"/>
                <a:cs typeface="Arial" panose="020B0604020202020204" pitchFamily="34" charset="0"/>
              </a:rPr>
              <a:t>GE0/0/6</a:t>
            </a:r>
          </a:p>
        </p:txBody>
      </p:sp>
      <p:sp>
        <p:nvSpPr>
          <p:cNvPr id="121" name="文本框 120"/>
          <p:cNvSpPr txBox="1"/>
          <p:nvPr/>
        </p:nvSpPr>
        <p:spPr>
          <a:xfrm>
            <a:off x="1003319" y="4709934"/>
            <a:ext cx="734496" cy="276999"/>
          </a:xfrm>
          <a:prstGeom prst="rect">
            <a:avLst/>
          </a:prstGeom>
          <a:noFill/>
        </p:spPr>
        <p:txBody>
          <a:bodyPr wrap="none" rtlCol="0">
            <a:spAutoFit/>
          </a:bodyPr>
          <a:lstStyle/>
          <a:p>
            <a:r>
              <a:rPr lang="en-US" sz="1200">
                <a:latin typeface="+mj-lt"/>
                <a:cs typeface="Arial" panose="020B0604020202020204" pitchFamily="34" charset="0"/>
              </a:rPr>
              <a:t>E0/0/10</a:t>
            </a:r>
          </a:p>
        </p:txBody>
      </p:sp>
      <p:sp>
        <p:nvSpPr>
          <p:cNvPr id="122" name="文本框 121"/>
          <p:cNvSpPr txBox="1"/>
          <p:nvPr/>
        </p:nvSpPr>
        <p:spPr>
          <a:xfrm>
            <a:off x="2091102" y="4718327"/>
            <a:ext cx="734496" cy="276999"/>
          </a:xfrm>
          <a:prstGeom prst="rect">
            <a:avLst/>
          </a:prstGeom>
          <a:noFill/>
        </p:spPr>
        <p:txBody>
          <a:bodyPr wrap="none" rtlCol="0">
            <a:spAutoFit/>
          </a:bodyPr>
          <a:lstStyle/>
          <a:p>
            <a:r>
              <a:rPr lang="en-US" sz="1200">
                <a:latin typeface="+mj-lt"/>
                <a:cs typeface="Arial" panose="020B0604020202020204" pitchFamily="34" charset="0"/>
              </a:rPr>
              <a:t>E0/0/11</a:t>
            </a:r>
          </a:p>
        </p:txBody>
      </p:sp>
      <p:sp>
        <p:nvSpPr>
          <p:cNvPr id="86" name="文本框 85"/>
          <p:cNvSpPr txBox="1"/>
          <p:nvPr/>
        </p:nvSpPr>
        <p:spPr>
          <a:xfrm>
            <a:off x="851390" y="4922775"/>
            <a:ext cx="756938" cy="276999"/>
          </a:xfrm>
          <a:prstGeom prst="rect">
            <a:avLst/>
          </a:prstGeom>
          <a:noFill/>
        </p:spPr>
        <p:txBody>
          <a:bodyPr wrap="none" rtlCol="0">
            <a:spAutoFit/>
          </a:bodyPr>
          <a:lstStyle/>
          <a:p>
            <a:r>
              <a:rPr lang="en-US" sz="1200">
                <a:latin typeface="+mj-lt"/>
                <a:cs typeface="Arial" panose="020B0604020202020204" pitchFamily="34" charset="0"/>
              </a:rPr>
              <a:t>GE0/0/0</a:t>
            </a:r>
          </a:p>
        </p:txBody>
      </p:sp>
      <p:sp>
        <p:nvSpPr>
          <p:cNvPr id="87" name="文本框 86"/>
          <p:cNvSpPr txBox="1"/>
          <p:nvPr/>
        </p:nvSpPr>
        <p:spPr>
          <a:xfrm>
            <a:off x="2148943" y="4901046"/>
            <a:ext cx="756938" cy="276999"/>
          </a:xfrm>
          <a:prstGeom prst="rect">
            <a:avLst/>
          </a:prstGeom>
          <a:noFill/>
        </p:spPr>
        <p:txBody>
          <a:bodyPr wrap="none" rtlCol="0">
            <a:spAutoFit/>
          </a:bodyPr>
          <a:lstStyle/>
          <a:p>
            <a:r>
              <a:rPr lang="en-US" sz="1200">
                <a:latin typeface="+mj-lt"/>
                <a:cs typeface="Arial" panose="020B0604020202020204" pitchFamily="34" charset="0"/>
              </a:rPr>
              <a:t>GE0/0/0</a:t>
            </a:r>
          </a:p>
        </p:txBody>
      </p:sp>
      <p:grpSp>
        <p:nvGrpSpPr>
          <p:cNvPr id="94" name="组合 93"/>
          <p:cNvGrpSpPr/>
          <p:nvPr/>
        </p:nvGrpSpPr>
        <p:grpSpPr>
          <a:xfrm>
            <a:off x="8072668" y="126000"/>
            <a:ext cx="3889270" cy="284400"/>
            <a:chOff x="8072668" y="139135"/>
            <a:chExt cx="3889270" cy="284400"/>
          </a:xfrm>
        </p:grpSpPr>
        <p:sp>
          <p:nvSpPr>
            <p:cNvPr id="95" name="五边形 94"/>
            <p:cNvSpPr/>
            <p:nvPr/>
          </p:nvSpPr>
          <p:spPr bwMode="auto">
            <a:xfrm>
              <a:off x="8072668" y="139135"/>
              <a:ext cx="900100" cy="2844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spcBef>
                  <a:spcPts val="0"/>
                </a:spcBef>
                <a:defRPr/>
              </a:pPr>
              <a:r>
                <a:rPr lang="en-US" sz="800" b="1">
                  <a:solidFill>
                    <a:srgbClr val="FFFFFF"/>
                  </a:solidFill>
                  <a:latin typeface="+mj-lt"/>
                  <a:cs typeface="Arial" panose="020B0604020202020204" pitchFamily="34" charset="0"/>
                </a:rPr>
                <a:t>Planning and </a:t>
              </a:r>
              <a:r>
                <a:rPr lang="en-US" altLang="zh-CN" sz="800" b="1" smtClean="0">
                  <a:solidFill>
                    <a:srgbClr val="FFFFFF"/>
                  </a:solidFill>
                  <a:latin typeface="+mj-lt"/>
                  <a:cs typeface="Arial" panose="020B0604020202020204" pitchFamily="34" charset="0"/>
                </a:rPr>
                <a:t>D</a:t>
              </a:r>
              <a:r>
                <a:rPr lang="en-US" sz="800" b="1" smtClean="0">
                  <a:solidFill>
                    <a:srgbClr val="FFFFFF"/>
                  </a:solidFill>
                  <a:latin typeface="+mj-lt"/>
                  <a:cs typeface="Arial" panose="020B0604020202020204" pitchFamily="34" charset="0"/>
                </a:rPr>
                <a:t>esign</a:t>
              </a:r>
              <a:endParaRPr lang="en-US" sz="800" b="1">
                <a:solidFill>
                  <a:srgbClr val="FFFFFF"/>
                </a:solidFill>
                <a:latin typeface="+mj-lt"/>
                <a:cs typeface="Arial" panose="020B0604020202020204" pitchFamily="34" charset="0"/>
              </a:endParaRPr>
            </a:p>
          </p:txBody>
        </p:sp>
        <p:sp>
          <p:nvSpPr>
            <p:cNvPr id="96" name="燕尾形 95"/>
            <p:cNvSpPr/>
            <p:nvPr/>
          </p:nvSpPr>
          <p:spPr bwMode="auto">
            <a:xfrm>
              <a:off x="88888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Deployment and </a:t>
              </a:r>
              <a:r>
                <a:rPr lang="en-US" sz="800" smtClean="0">
                  <a:latin typeface="+mj-lt"/>
                  <a:cs typeface="Arial" panose="020B0604020202020204" pitchFamily="34" charset="0"/>
                </a:rPr>
                <a:t>Implementation</a:t>
              </a:r>
              <a:endParaRPr lang="en-US" sz="800">
                <a:latin typeface="+mj-lt"/>
                <a:cs typeface="Arial" panose="020B0604020202020204" pitchFamily="34" charset="0"/>
              </a:endParaRPr>
            </a:p>
          </p:txBody>
        </p:sp>
        <p:sp>
          <p:nvSpPr>
            <p:cNvPr id="97" name="燕尾形 96"/>
            <p:cNvSpPr/>
            <p:nvPr/>
          </p:nvSpPr>
          <p:spPr bwMode="auto">
            <a:xfrm>
              <a:off x="988490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smtClean="0">
                  <a:latin typeface="+mj-lt"/>
                  <a:cs typeface="Arial" panose="020B0604020202020204" pitchFamily="34" charset="0"/>
                </a:rPr>
                <a:t>Network O&amp;M</a:t>
              </a:r>
              <a:endParaRPr lang="en-US" sz="800">
                <a:latin typeface="+mj-lt"/>
                <a:cs typeface="Arial" panose="020B0604020202020204" pitchFamily="34" charset="0"/>
              </a:endParaRPr>
            </a:p>
          </p:txBody>
        </p:sp>
        <p:sp>
          <p:nvSpPr>
            <p:cNvPr id="99" name="燕尾形 98"/>
            <p:cNvSpPr/>
            <p:nvPr/>
          </p:nvSpPr>
          <p:spPr bwMode="auto">
            <a:xfrm>
              <a:off x="108819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Network </a:t>
              </a:r>
              <a:r>
                <a:rPr lang="en-US" sz="800" smtClean="0">
                  <a:latin typeface="+mj-lt"/>
                  <a:cs typeface="Arial" panose="020B0604020202020204" pitchFamily="34" charset="0"/>
                </a:rPr>
                <a:t>Optimization</a:t>
              </a:r>
              <a:endParaRPr lang="en-US" sz="800">
                <a:latin typeface="+mj-lt"/>
                <a:cs typeface="Arial" panose="020B0604020202020204" pitchFamily="34" charset="0"/>
              </a:endParaRPr>
            </a:p>
          </p:txBody>
        </p:sp>
      </p:grpSp>
    </p:spTree>
    <p:extLst>
      <p:ext uri="{BB962C8B-B14F-4D97-AF65-F5344CB8AC3E}">
        <p14:creationId xmlns:p14="http://schemas.microsoft.com/office/powerpoint/2010/main" val="13625213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椭圆 27"/>
          <p:cNvSpPr/>
          <p:nvPr/>
        </p:nvSpPr>
        <p:spPr>
          <a:xfrm>
            <a:off x="7606572" y="3404261"/>
            <a:ext cx="2504806" cy="1566885"/>
          </a:xfrm>
          <a:prstGeom prst="ellipse">
            <a:avLst/>
          </a:prstGeom>
          <a:solidFill>
            <a:schemeClr val="tx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Arial" panose="020B0604020202020204" pitchFamily="34" charset="0"/>
            </a:endParaRPr>
          </a:p>
        </p:txBody>
      </p:sp>
      <p:grpSp>
        <p:nvGrpSpPr>
          <p:cNvPr id="24" name="组合 23"/>
          <p:cNvGrpSpPr/>
          <p:nvPr/>
        </p:nvGrpSpPr>
        <p:grpSpPr>
          <a:xfrm>
            <a:off x="7784125" y="3628256"/>
            <a:ext cx="2149700" cy="917104"/>
            <a:chOff x="6600056" y="4353447"/>
            <a:chExt cx="1296144" cy="833967"/>
          </a:xfrm>
        </p:grpSpPr>
        <p:cxnSp>
          <p:nvCxnSpPr>
            <p:cNvPr id="26" name="直接连接符 25"/>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nvPr>
        </p:nvSpPr>
        <p:spPr/>
        <p:txBody>
          <a:bodyPr/>
          <a:lstStyle/>
          <a:p>
            <a:r>
              <a:rPr lang="en-US" smtClean="0"/>
              <a:t>Basic Service Design: VLAN Design</a:t>
            </a:r>
            <a:endParaRPr lang="en-US"/>
          </a:p>
        </p:txBody>
      </p:sp>
      <p:sp>
        <p:nvSpPr>
          <p:cNvPr id="11" name="文本占位符 10"/>
          <p:cNvSpPr>
            <a:spLocks noGrp="1"/>
          </p:cNvSpPr>
          <p:nvPr>
            <p:ph type="body" sz="quarter" idx="10"/>
          </p:nvPr>
        </p:nvSpPr>
        <p:spPr/>
        <p:txBody>
          <a:bodyPr/>
          <a:lstStyle/>
          <a:p>
            <a:r>
              <a:rPr lang="en-US" sz="1600" smtClean="0"/>
              <a:t>You are advised to assign consecutive VLAN IDs to ensure proper use of VLAN resources.</a:t>
            </a:r>
          </a:p>
          <a:p>
            <a:r>
              <a:rPr lang="en-US" sz="1600" smtClean="0"/>
              <a:t>VLANs can be classified into service VLANs, management VLANs, and interconnection VLANs as required.</a:t>
            </a:r>
          </a:p>
          <a:p>
            <a:r>
              <a:rPr lang="en-US" sz="1600" smtClean="0"/>
              <a:t>Typically, VLANs are assigned based on interfaces.</a:t>
            </a:r>
          </a:p>
          <a:p>
            <a:endParaRPr lang="zh-CN" altLang="en-US" sz="1600"/>
          </a:p>
        </p:txBody>
      </p:sp>
      <p:sp>
        <p:nvSpPr>
          <p:cNvPr id="3" name="圆角矩形 2"/>
          <p:cNvSpPr/>
          <p:nvPr/>
        </p:nvSpPr>
        <p:spPr>
          <a:xfrm>
            <a:off x="811878" y="2778176"/>
            <a:ext cx="5163734" cy="400674"/>
          </a:xfrm>
          <a:prstGeom prst="roundRect">
            <a:avLst>
              <a:gd name="adj" fmla="val 14624"/>
            </a:avLst>
          </a:prstGeom>
          <a:solidFill>
            <a:srgbClr val="00B0F0"/>
          </a:solidFill>
          <a:ln>
            <a:solidFill>
              <a:srgbClr val="00B0F0"/>
            </a:solidFill>
          </a:ln>
        </p:spPr>
        <p:txBody>
          <a:bodyPr wrap="square" rtlCol="0" anchor="ctr" anchorCtr="0">
            <a:noAutofit/>
          </a:bodyPr>
          <a:lstStyle/>
          <a:p>
            <a:pPr algn="ctr"/>
            <a:r>
              <a:rPr lang="en-US" sz="1600" b="1">
                <a:solidFill>
                  <a:prstClr val="white"/>
                </a:solidFill>
                <a:latin typeface="+mj-lt"/>
                <a:cs typeface="Arial" panose="020B0604020202020204" pitchFamily="34" charset="0"/>
              </a:rPr>
              <a:t>Service VLAN </a:t>
            </a:r>
            <a:r>
              <a:rPr lang="en-US" sz="1600" b="1" smtClean="0">
                <a:solidFill>
                  <a:prstClr val="white"/>
                </a:solidFill>
                <a:latin typeface="+mj-lt"/>
                <a:cs typeface="Arial" panose="020B0604020202020204" pitchFamily="34" charset="0"/>
              </a:rPr>
              <a:t>design</a:t>
            </a:r>
            <a:endParaRPr lang="en-US" sz="1600" b="1">
              <a:solidFill>
                <a:prstClr val="white"/>
              </a:solidFill>
              <a:latin typeface="+mj-lt"/>
              <a:cs typeface="Arial" panose="020B0604020202020204" pitchFamily="34" charset="0"/>
            </a:endParaRPr>
          </a:p>
        </p:txBody>
      </p:sp>
      <p:sp>
        <p:nvSpPr>
          <p:cNvPr id="4" name="圆角矩形 3"/>
          <p:cNvSpPr/>
          <p:nvPr/>
        </p:nvSpPr>
        <p:spPr>
          <a:xfrm>
            <a:off x="811877" y="3214141"/>
            <a:ext cx="5163736" cy="2943378"/>
          </a:xfrm>
          <a:prstGeom prst="roundRect">
            <a:avLst>
              <a:gd name="adj" fmla="val 2222"/>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85725">
              <a:lnSpc>
                <a:spcPts val="2400"/>
              </a:lnSpc>
              <a:spcAft>
                <a:spcPts val="600"/>
              </a:spcAft>
            </a:pPr>
            <a:endParaRPr lang="zh-CN" altLang="en-US" sz="1600">
              <a:solidFill>
                <a:schemeClr val="tx1">
                  <a:lumMod val="75000"/>
                  <a:lumOff val="25000"/>
                </a:schemeClr>
              </a:solidFill>
              <a:latin typeface="+mj-lt"/>
              <a:cs typeface="Arial" panose="020B0604020202020204" pitchFamily="34" charset="0"/>
            </a:endParaRPr>
          </a:p>
        </p:txBody>
      </p:sp>
      <p:sp>
        <p:nvSpPr>
          <p:cNvPr id="5" name="圆角矩形 4"/>
          <p:cNvSpPr/>
          <p:nvPr/>
        </p:nvSpPr>
        <p:spPr>
          <a:xfrm>
            <a:off x="6137154" y="2778176"/>
            <a:ext cx="5242970" cy="400674"/>
          </a:xfrm>
          <a:prstGeom prst="roundRect">
            <a:avLst>
              <a:gd name="adj" fmla="val 14624"/>
            </a:avLst>
          </a:prstGeom>
          <a:solidFill>
            <a:srgbClr val="00B0F0"/>
          </a:solidFill>
          <a:ln>
            <a:solidFill>
              <a:srgbClr val="00B0F0"/>
            </a:solidFill>
          </a:ln>
        </p:spPr>
        <p:txBody>
          <a:bodyPr wrap="square" rtlCol="0" anchor="ctr" anchorCtr="0">
            <a:noAutofit/>
          </a:bodyPr>
          <a:lstStyle/>
          <a:p>
            <a:pPr algn="ctr"/>
            <a:r>
              <a:rPr lang="en-US" sz="1600" b="1">
                <a:solidFill>
                  <a:prstClr val="white"/>
                </a:solidFill>
                <a:latin typeface="+mj-lt"/>
                <a:cs typeface="Arial" panose="020B0604020202020204" pitchFamily="34" charset="0"/>
              </a:rPr>
              <a:t>Management VLAN </a:t>
            </a:r>
            <a:r>
              <a:rPr lang="en-US" sz="1600" b="1" smtClean="0">
                <a:solidFill>
                  <a:prstClr val="white"/>
                </a:solidFill>
                <a:latin typeface="+mj-lt"/>
                <a:cs typeface="Arial" panose="020B0604020202020204" pitchFamily="34" charset="0"/>
              </a:rPr>
              <a:t>design </a:t>
            </a:r>
            <a:endParaRPr lang="en-US" sz="1600" b="1">
              <a:solidFill>
                <a:prstClr val="white"/>
              </a:solidFill>
              <a:latin typeface="+mj-lt"/>
              <a:cs typeface="Arial" panose="020B0604020202020204" pitchFamily="34" charset="0"/>
            </a:endParaRPr>
          </a:p>
        </p:txBody>
      </p:sp>
      <p:sp>
        <p:nvSpPr>
          <p:cNvPr id="6" name="圆角矩形 5"/>
          <p:cNvSpPr/>
          <p:nvPr/>
        </p:nvSpPr>
        <p:spPr>
          <a:xfrm>
            <a:off x="6137153" y="3214141"/>
            <a:ext cx="5242972" cy="2943378"/>
          </a:xfrm>
          <a:prstGeom prst="roundRect">
            <a:avLst>
              <a:gd name="adj" fmla="val 2222"/>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85725">
              <a:lnSpc>
                <a:spcPts val="2400"/>
              </a:lnSpc>
              <a:spcAft>
                <a:spcPts val="600"/>
              </a:spcAft>
            </a:pPr>
            <a:endParaRPr lang="zh-CN" altLang="en-US" sz="1600">
              <a:solidFill>
                <a:schemeClr val="tx1">
                  <a:lumMod val="75000"/>
                  <a:lumOff val="25000"/>
                </a:schemeClr>
              </a:solidFill>
              <a:latin typeface="+mj-lt"/>
              <a:cs typeface="Arial" panose="020B0604020202020204" pitchFamily="34" charset="0"/>
            </a:endParaRPr>
          </a:p>
        </p:txBody>
      </p:sp>
      <p:sp>
        <p:nvSpPr>
          <p:cNvPr id="14" name="圆角矩形 13"/>
          <p:cNvSpPr/>
          <p:nvPr/>
        </p:nvSpPr>
        <p:spPr>
          <a:xfrm>
            <a:off x="2332208" y="3452355"/>
            <a:ext cx="2178568" cy="478614"/>
          </a:xfrm>
          <a:prstGeom prst="round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solidFill>
                  <a:schemeClr val="tx1"/>
                </a:solidFill>
                <a:latin typeface="+mj-lt"/>
                <a:cs typeface="Arial" panose="020B0604020202020204" pitchFamily="34" charset="0"/>
              </a:rPr>
              <a:t>VLAN assignment by geographic area</a:t>
            </a:r>
          </a:p>
        </p:txBody>
      </p:sp>
      <p:sp>
        <p:nvSpPr>
          <p:cNvPr id="10" name="圆角矩形 9"/>
          <p:cNvSpPr/>
          <p:nvPr/>
        </p:nvSpPr>
        <p:spPr>
          <a:xfrm>
            <a:off x="1005345" y="4193136"/>
            <a:ext cx="2178568" cy="478614"/>
          </a:xfrm>
          <a:prstGeom prst="round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solidFill>
                  <a:schemeClr val="tx1"/>
                </a:solidFill>
                <a:latin typeface="+mj-lt"/>
                <a:cs typeface="Arial" panose="020B0604020202020204" pitchFamily="34" charset="0"/>
              </a:rPr>
              <a:t>VLAN assignment by logical area</a:t>
            </a:r>
          </a:p>
        </p:txBody>
      </p:sp>
      <p:sp>
        <p:nvSpPr>
          <p:cNvPr id="15" name="圆角矩形 14"/>
          <p:cNvSpPr/>
          <p:nvPr/>
        </p:nvSpPr>
        <p:spPr>
          <a:xfrm>
            <a:off x="3452053" y="4193136"/>
            <a:ext cx="2178568" cy="478614"/>
          </a:xfrm>
          <a:prstGeom prst="round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solidFill>
                  <a:schemeClr val="tx1"/>
                </a:solidFill>
                <a:latin typeface="+mj-lt"/>
                <a:cs typeface="Arial" panose="020B0604020202020204" pitchFamily="34" charset="0"/>
              </a:rPr>
              <a:t>VLAN assignment by personnel structure</a:t>
            </a:r>
          </a:p>
        </p:txBody>
      </p:sp>
      <p:sp>
        <p:nvSpPr>
          <p:cNvPr id="16" name="圆角矩形 15"/>
          <p:cNvSpPr/>
          <p:nvPr/>
        </p:nvSpPr>
        <p:spPr>
          <a:xfrm>
            <a:off x="2332208" y="5055037"/>
            <a:ext cx="2178568" cy="478614"/>
          </a:xfrm>
          <a:prstGeom prst="round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solidFill>
                  <a:schemeClr val="tx1"/>
                </a:solidFill>
                <a:latin typeface="+mj-lt"/>
                <a:cs typeface="Arial" panose="020B0604020202020204" pitchFamily="34" charset="0"/>
              </a:rPr>
              <a:t>VLAN assignment by service type</a:t>
            </a:r>
          </a:p>
        </p:txBody>
      </p:sp>
      <p:grpSp>
        <p:nvGrpSpPr>
          <p:cNvPr id="22" name="组合 21"/>
          <p:cNvGrpSpPr/>
          <p:nvPr/>
        </p:nvGrpSpPr>
        <p:grpSpPr>
          <a:xfrm>
            <a:off x="7618388" y="3520014"/>
            <a:ext cx="2457480" cy="1212360"/>
            <a:chOff x="7320136" y="3890337"/>
            <a:chExt cx="2844256" cy="1403169"/>
          </a:xfrm>
        </p:grpSpPr>
        <p:pic>
          <p:nvPicPr>
            <p:cNvPr id="19" name="图片 18" descr="接入交换机.png"/>
            <p:cNvPicPr>
              <a:picLocks noChangeAspect="1"/>
            </p:cNvPicPr>
            <p:nvPr/>
          </p:nvPicPr>
          <p:blipFill>
            <a:blip r:embed="rId3" cstate="print"/>
            <a:stretch>
              <a:fillRect/>
            </a:stretch>
          </p:blipFill>
          <p:spPr>
            <a:xfrm>
              <a:off x="8472264" y="3890337"/>
              <a:ext cx="540000" cy="441818"/>
            </a:xfrm>
            <a:prstGeom prst="rect">
              <a:avLst/>
            </a:prstGeom>
          </p:spPr>
        </p:pic>
        <p:pic>
          <p:nvPicPr>
            <p:cNvPr id="20" name="图片 19" descr="接入交换机.png"/>
            <p:cNvPicPr>
              <a:picLocks noChangeAspect="1"/>
            </p:cNvPicPr>
            <p:nvPr/>
          </p:nvPicPr>
          <p:blipFill>
            <a:blip r:embed="rId3" cstate="print"/>
            <a:stretch>
              <a:fillRect/>
            </a:stretch>
          </p:blipFill>
          <p:spPr>
            <a:xfrm>
              <a:off x="7320136" y="4851688"/>
              <a:ext cx="540000" cy="441818"/>
            </a:xfrm>
            <a:prstGeom prst="rect">
              <a:avLst/>
            </a:prstGeom>
          </p:spPr>
        </p:pic>
        <p:pic>
          <p:nvPicPr>
            <p:cNvPr id="21" name="图片 20" descr="接入交换机.png"/>
            <p:cNvPicPr>
              <a:picLocks noChangeAspect="1"/>
            </p:cNvPicPr>
            <p:nvPr/>
          </p:nvPicPr>
          <p:blipFill>
            <a:blip r:embed="rId3" cstate="print"/>
            <a:stretch>
              <a:fillRect/>
            </a:stretch>
          </p:blipFill>
          <p:spPr>
            <a:xfrm>
              <a:off x="9624392" y="4851688"/>
              <a:ext cx="540000" cy="441818"/>
            </a:xfrm>
            <a:prstGeom prst="rect">
              <a:avLst/>
            </a:prstGeom>
          </p:spPr>
        </p:pic>
      </p:grpSp>
      <p:sp>
        <p:nvSpPr>
          <p:cNvPr id="29" name="文本框 28"/>
          <p:cNvSpPr txBox="1"/>
          <p:nvPr/>
        </p:nvSpPr>
        <p:spPr>
          <a:xfrm>
            <a:off x="8044202" y="4347290"/>
            <a:ext cx="1689272" cy="523220"/>
          </a:xfrm>
          <a:prstGeom prst="rect">
            <a:avLst/>
          </a:prstGeom>
          <a:noFill/>
        </p:spPr>
        <p:txBody>
          <a:bodyPr wrap="square" rtlCol="0">
            <a:spAutoFit/>
          </a:bodyPr>
          <a:lstStyle/>
          <a:p>
            <a:pPr algn="ctr"/>
            <a:r>
              <a:rPr lang="en-US" sz="1400" smtClean="0">
                <a:solidFill>
                  <a:schemeClr val="accent2"/>
                </a:solidFill>
                <a:latin typeface="+mj-lt"/>
                <a:cs typeface="Arial" panose="020B0604020202020204" pitchFamily="34" charset="0"/>
              </a:rPr>
              <a:t>Management VLAN </a:t>
            </a:r>
            <a:r>
              <a:rPr lang="en-US" sz="1400">
                <a:solidFill>
                  <a:schemeClr val="accent2"/>
                </a:solidFill>
                <a:latin typeface="+mj-lt"/>
                <a:cs typeface="Arial" panose="020B0604020202020204" pitchFamily="34" charset="0"/>
              </a:rPr>
              <a:t>100</a:t>
            </a:r>
          </a:p>
        </p:txBody>
      </p:sp>
      <p:sp>
        <p:nvSpPr>
          <p:cNvPr id="30" name="文本框 29"/>
          <p:cNvSpPr txBox="1"/>
          <p:nvPr/>
        </p:nvSpPr>
        <p:spPr>
          <a:xfrm>
            <a:off x="6292269" y="4242186"/>
            <a:ext cx="1327608" cy="523220"/>
          </a:xfrm>
          <a:prstGeom prst="rect">
            <a:avLst/>
          </a:prstGeom>
          <a:noFill/>
        </p:spPr>
        <p:txBody>
          <a:bodyPr wrap="none" rtlCol="0">
            <a:spAutoFit/>
          </a:bodyPr>
          <a:lstStyle/>
          <a:p>
            <a:pPr algn="r"/>
            <a:r>
              <a:rPr lang="en-US" sz="1400">
                <a:solidFill>
                  <a:schemeClr val="accent2"/>
                </a:solidFill>
                <a:latin typeface="+mj-lt"/>
                <a:cs typeface="Arial" panose="020B0604020202020204" pitchFamily="34" charset="0"/>
              </a:rPr>
              <a:t>VLANIF 100</a:t>
            </a:r>
          </a:p>
          <a:p>
            <a:pPr algn="r"/>
            <a:r>
              <a:rPr lang="en-US" sz="1400">
                <a:solidFill>
                  <a:schemeClr val="accent2"/>
                </a:solidFill>
                <a:latin typeface="+mj-lt"/>
                <a:cs typeface="Arial" panose="020B0604020202020204" pitchFamily="34" charset="0"/>
              </a:rPr>
              <a:t>192.168.100.1</a:t>
            </a:r>
          </a:p>
        </p:txBody>
      </p:sp>
      <p:sp>
        <p:nvSpPr>
          <p:cNvPr id="31" name="文本框 30"/>
          <p:cNvSpPr txBox="1"/>
          <p:nvPr/>
        </p:nvSpPr>
        <p:spPr>
          <a:xfrm>
            <a:off x="10036742" y="4242186"/>
            <a:ext cx="1327608" cy="523220"/>
          </a:xfrm>
          <a:prstGeom prst="rect">
            <a:avLst/>
          </a:prstGeom>
          <a:noFill/>
        </p:spPr>
        <p:txBody>
          <a:bodyPr wrap="none" rtlCol="0">
            <a:spAutoFit/>
          </a:bodyPr>
          <a:lstStyle/>
          <a:p>
            <a:r>
              <a:rPr lang="en-US" sz="1400">
                <a:solidFill>
                  <a:schemeClr val="accent2"/>
                </a:solidFill>
                <a:latin typeface="+mj-lt"/>
                <a:cs typeface="Arial" panose="020B0604020202020204" pitchFamily="34" charset="0"/>
              </a:rPr>
              <a:t>VLANIF 100</a:t>
            </a:r>
          </a:p>
          <a:p>
            <a:r>
              <a:rPr lang="en-US" sz="1400">
                <a:solidFill>
                  <a:schemeClr val="accent2"/>
                </a:solidFill>
                <a:latin typeface="+mj-lt"/>
                <a:cs typeface="Arial" panose="020B0604020202020204" pitchFamily="34" charset="0"/>
              </a:rPr>
              <a:t>192.168.100.2</a:t>
            </a:r>
          </a:p>
        </p:txBody>
      </p:sp>
      <p:sp>
        <p:nvSpPr>
          <p:cNvPr id="32" name="文本框 31"/>
          <p:cNvSpPr txBox="1"/>
          <p:nvPr/>
        </p:nvSpPr>
        <p:spPr>
          <a:xfrm>
            <a:off x="9082123" y="3317107"/>
            <a:ext cx="1526380" cy="523220"/>
          </a:xfrm>
          <a:prstGeom prst="rect">
            <a:avLst/>
          </a:prstGeom>
          <a:noFill/>
        </p:spPr>
        <p:txBody>
          <a:bodyPr wrap="none" rtlCol="0">
            <a:spAutoFit/>
          </a:bodyPr>
          <a:lstStyle/>
          <a:p>
            <a:r>
              <a:rPr lang="en-US" sz="1400">
                <a:solidFill>
                  <a:schemeClr val="accent2"/>
                </a:solidFill>
                <a:latin typeface="+mj-lt"/>
                <a:cs typeface="Arial" panose="020B0604020202020204" pitchFamily="34" charset="0"/>
              </a:rPr>
              <a:t>VLANIF 100</a:t>
            </a:r>
          </a:p>
          <a:p>
            <a:r>
              <a:rPr lang="en-US" sz="1400">
                <a:solidFill>
                  <a:schemeClr val="accent2"/>
                </a:solidFill>
                <a:latin typeface="+mj-lt"/>
                <a:cs typeface="Arial" panose="020B0604020202020204" pitchFamily="34" charset="0"/>
              </a:rPr>
              <a:t>192.168.100.254</a:t>
            </a:r>
          </a:p>
        </p:txBody>
      </p:sp>
      <p:sp>
        <p:nvSpPr>
          <p:cNvPr id="34" name="矩形 33"/>
          <p:cNvSpPr/>
          <p:nvPr/>
        </p:nvSpPr>
        <p:spPr>
          <a:xfrm>
            <a:off x="6413934" y="4978960"/>
            <a:ext cx="4890081" cy="1118255"/>
          </a:xfrm>
          <a:prstGeom prst="rect">
            <a:avLst/>
          </a:prstGeom>
        </p:spPr>
        <p:txBody>
          <a:bodyPr wrap="square">
            <a:spAutoFit/>
          </a:bodyPr>
          <a:lstStyle/>
          <a:p>
            <a:pPr>
              <a:lnSpc>
                <a:spcPts val="2000"/>
              </a:lnSpc>
            </a:pPr>
            <a:r>
              <a:rPr lang="en-US" altLang="zh-CN" sz="1200" smtClean="0">
                <a:latin typeface="+mj-lt"/>
                <a:cs typeface="Arial" panose="020B0604020202020204" pitchFamily="34" charset="0"/>
              </a:rPr>
              <a:t>In </a:t>
            </a:r>
            <a:r>
              <a:rPr lang="en-US" altLang="zh-CN" sz="1200">
                <a:latin typeface="+mj-lt"/>
                <a:cs typeface="Arial" panose="020B0604020202020204" pitchFamily="34" charset="0"/>
              </a:rPr>
              <a:t>most cases, Layer 2 switches use </a:t>
            </a:r>
            <a:r>
              <a:rPr lang="en-US" altLang="zh-CN" sz="1200" smtClean="0">
                <a:latin typeface="+mj-lt"/>
                <a:cs typeface="Arial" panose="020B0604020202020204" pitchFamily="34" charset="0"/>
              </a:rPr>
              <a:t>VLANIF </a:t>
            </a:r>
            <a:r>
              <a:rPr lang="en-US" altLang="zh-CN" sz="1200">
                <a:latin typeface="+mj-lt"/>
                <a:cs typeface="Arial" panose="020B0604020202020204" pitchFamily="34" charset="0"/>
              </a:rPr>
              <a:t>interface addresses as management </a:t>
            </a:r>
            <a:r>
              <a:rPr lang="en-US" altLang="zh-CN" sz="1200" smtClean="0">
                <a:latin typeface="+mj-lt"/>
                <a:cs typeface="Arial" panose="020B0604020202020204" pitchFamily="34" charset="0"/>
              </a:rPr>
              <a:t>addresses. It is recommended that </a:t>
            </a:r>
            <a:r>
              <a:rPr lang="en-US" altLang="zh-CN" sz="1200">
                <a:latin typeface="+mj-lt"/>
                <a:cs typeface="Arial" panose="020B0604020202020204" pitchFamily="34" charset="0"/>
              </a:rPr>
              <a:t>all switches on the same Layer 2 network use the same management VLAN and their management IP addresses be on the same network segment</a:t>
            </a:r>
            <a:r>
              <a:rPr lang="en-US" altLang="zh-CN" sz="1200" smtClean="0">
                <a:latin typeface="+mj-lt"/>
                <a:cs typeface="Arial" panose="020B0604020202020204" pitchFamily="34" charset="0"/>
              </a:rPr>
              <a:t>.</a:t>
            </a:r>
            <a:endParaRPr lang="en-US" altLang="zh-CN" sz="1200">
              <a:latin typeface="+mj-lt"/>
              <a:cs typeface="Arial" panose="020B0604020202020204" pitchFamily="34" charset="0"/>
            </a:endParaRPr>
          </a:p>
        </p:txBody>
      </p:sp>
      <p:grpSp>
        <p:nvGrpSpPr>
          <p:cNvPr id="38" name="组合 37"/>
          <p:cNvGrpSpPr/>
          <p:nvPr/>
        </p:nvGrpSpPr>
        <p:grpSpPr>
          <a:xfrm>
            <a:off x="8072668" y="126000"/>
            <a:ext cx="3889270" cy="284400"/>
            <a:chOff x="8072668" y="139135"/>
            <a:chExt cx="3889270" cy="284400"/>
          </a:xfrm>
        </p:grpSpPr>
        <p:sp>
          <p:nvSpPr>
            <p:cNvPr id="39" name="五边形 38"/>
            <p:cNvSpPr/>
            <p:nvPr/>
          </p:nvSpPr>
          <p:spPr bwMode="auto">
            <a:xfrm>
              <a:off x="8072668" y="139135"/>
              <a:ext cx="900100" cy="2844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spcBef>
                  <a:spcPts val="0"/>
                </a:spcBef>
                <a:defRPr/>
              </a:pPr>
              <a:r>
                <a:rPr lang="en-US" sz="800" b="1">
                  <a:solidFill>
                    <a:srgbClr val="FFFFFF"/>
                  </a:solidFill>
                  <a:latin typeface="+mj-lt"/>
                  <a:cs typeface="Arial" panose="020B0604020202020204" pitchFamily="34" charset="0"/>
                </a:rPr>
                <a:t>Planning and </a:t>
              </a:r>
              <a:r>
                <a:rPr lang="en-US" altLang="zh-CN" sz="800" b="1" smtClean="0">
                  <a:solidFill>
                    <a:srgbClr val="FFFFFF"/>
                  </a:solidFill>
                  <a:latin typeface="+mj-lt"/>
                  <a:cs typeface="Arial" panose="020B0604020202020204" pitchFamily="34" charset="0"/>
                </a:rPr>
                <a:t>D</a:t>
              </a:r>
              <a:r>
                <a:rPr lang="en-US" sz="800" b="1" smtClean="0">
                  <a:solidFill>
                    <a:srgbClr val="FFFFFF"/>
                  </a:solidFill>
                  <a:latin typeface="+mj-lt"/>
                  <a:cs typeface="Arial" panose="020B0604020202020204" pitchFamily="34" charset="0"/>
                </a:rPr>
                <a:t>esign</a:t>
              </a:r>
              <a:endParaRPr lang="en-US" sz="800" b="1">
                <a:solidFill>
                  <a:srgbClr val="FFFFFF"/>
                </a:solidFill>
                <a:latin typeface="+mj-lt"/>
                <a:cs typeface="Arial" panose="020B0604020202020204" pitchFamily="34" charset="0"/>
              </a:endParaRPr>
            </a:p>
          </p:txBody>
        </p:sp>
        <p:sp>
          <p:nvSpPr>
            <p:cNvPr id="40" name="燕尾形 39"/>
            <p:cNvSpPr/>
            <p:nvPr/>
          </p:nvSpPr>
          <p:spPr bwMode="auto">
            <a:xfrm>
              <a:off x="88888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Deployment and </a:t>
              </a:r>
              <a:r>
                <a:rPr lang="en-US" sz="800" smtClean="0">
                  <a:latin typeface="+mj-lt"/>
                  <a:cs typeface="Arial" panose="020B0604020202020204" pitchFamily="34" charset="0"/>
                </a:rPr>
                <a:t>Implementation</a:t>
              </a:r>
              <a:endParaRPr lang="en-US" sz="800">
                <a:latin typeface="+mj-lt"/>
                <a:cs typeface="Arial" panose="020B0604020202020204" pitchFamily="34" charset="0"/>
              </a:endParaRPr>
            </a:p>
          </p:txBody>
        </p:sp>
        <p:sp>
          <p:nvSpPr>
            <p:cNvPr id="41" name="燕尾形 40"/>
            <p:cNvSpPr/>
            <p:nvPr/>
          </p:nvSpPr>
          <p:spPr bwMode="auto">
            <a:xfrm>
              <a:off x="988490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smtClean="0">
                  <a:latin typeface="+mj-lt"/>
                  <a:cs typeface="Arial" panose="020B0604020202020204" pitchFamily="34" charset="0"/>
                </a:rPr>
                <a:t>Network O&amp;M</a:t>
              </a:r>
              <a:endParaRPr lang="en-US" sz="800">
                <a:latin typeface="+mj-lt"/>
                <a:cs typeface="Arial" panose="020B0604020202020204" pitchFamily="34" charset="0"/>
              </a:endParaRPr>
            </a:p>
          </p:txBody>
        </p:sp>
        <p:sp>
          <p:nvSpPr>
            <p:cNvPr id="42" name="燕尾形 41"/>
            <p:cNvSpPr/>
            <p:nvPr/>
          </p:nvSpPr>
          <p:spPr bwMode="auto">
            <a:xfrm>
              <a:off x="108819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Network </a:t>
              </a:r>
              <a:r>
                <a:rPr lang="en-US" sz="800" smtClean="0">
                  <a:latin typeface="+mj-lt"/>
                  <a:cs typeface="Arial" panose="020B0604020202020204" pitchFamily="34" charset="0"/>
                </a:rPr>
                <a:t>Optimization</a:t>
              </a:r>
              <a:endParaRPr lang="en-US" sz="800">
                <a:latin typeface="+mj-lt"/>
                <a:cs typeface="Arial" panose="020B0604020202020204" pitchFamily="34" charset="0"/>
              </a:endParaRPr>
            </a:p>
          </p:txBody>
        </p:sp>
      </p:grpSp>
    </p:spTree>
    <p:extLst>
      <p:ext uri="{BB962C8B-B14F-4D97-AF65-F5344CB8AC3E}">
        <p14:creationId xmlns:p14="http://schemas.microsoft.com/office/powerpoint/2010/main" val="16340304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VLAN Planning</a:t>
            </a:r>
            <a:endParaRPr lang="en-US"/>
          </a:p>
        </p:txBody>
      </p:sp>
      <p:sp>
        <p:nvSpPr>
          <p:cNvPr id="204" name="文本占位符 203"/>
          <p:cNvSpPr>
            <a:spLocks noGrp="1"/>
          </p:cNvSpPr>
          <p:nvPr>
            <p:ph type="body" sz="quarter" idx="10"/>
          </p:nvPr>
        </p:nvSpPr>
        <p:spPr/>
        <p:txBody>
          <a:bodyPr/>
          <a:lstStyle/>
          <a:p>
            <a:r>
              <a:rPr lang="en-US" sz="1600" smtClean="0"/>
              <a:t>A management VLAN is reserved for Layer 2 devices.</a:t>
            </a:r>
          </a:p>
          <a:p>
            <a:r>
              <a:rPr lang="en-US" altLang="zh-CN" sz="1600" smtClean="0"/>
              <a:t>VLANs are classified into the guest VLAN, R&amp;D department VLAN, marketing department VLAN, and administrative department VLAN.</a:t>
            </a:r>
            <a:endParaRPr lang="en-US" sz="1600" smtClean="0"/>
          </a:p>
          <a:p>
            <a:r>
              <a:rPr lang="en-US" sz="1600" smtClean="0"/>
              <a:t>Layer 3 switches need to be connected to routers through VLANIF interfaces. Therefore, interconnection VLANs need to be reserved.</a:t>
            </a:r>
          </a:p>
          <a:p>
            <a:r>
              <a:rPr lang="en-US" sz="1600" smtClean="0"/>
              <a:t>A VLAN is established for </a:t>
            </a:r>
            <a:r>
              <a:rPr lang="en-US" altLang="zh-CN" sz="1600" smtClean="0"/>
              <a:t>CAPWAP tunnels between APs and ACs.</a:t>
            </a:r>
            <a:endParaRPr lang="en-US" sz="1600"/>
          </a:p>
        </p:txBody>
      </p:sp>
      <p:graphicFrame>
        <p:nvGraphicFramePr>
          <p:cNvPr id="5" name="表格 4"/>
          <p:cNvGraphicFramePr>
            <a:graphicFrameLocks noGrp="1"/>
          </p:cNvGraphicFramePr>
          <p:nvPr>
            <p:extLst>
              <p:ext uri="{D42A27DB-BD31-4B8C-83A1-F6EECF244321}">
                <p14:modId xmlns:p14="http://schemas.microsoft.com/office/powerpoint/2010/main" val="2300006284"/>
              </p:ext>
            </p:extLst>
          </p:nvPr>
        </p:nvGraphicFramePr>
        <p:xfrm>
          <a:off x="2621257" y="3717362"/>
          <a:ext cx="6949486" cy="2515806"/>
        </p:xfrm>
        <a:graphic>
          <a:graphicData uri="http://schemas.openxmlformats.org/drawingml/2006/table">
            <a:tbl>
              <a:tblPr/>
              <a:tblGrid>
                <a:gridCol w="2371584">
                  <a:extLst>
                    <a:ext uri="{9D8B030D-6E8A-4147-A177-3AD203B41FA5}">
                      <a16:colId xmlns="" xmlns:a16="http://schemas.microsoft.com/office/drawing/2014/main" val="20000"/>
                    </a:ext>
                  </a:extLst>
                </a:gridCol>
                <a:gridCol w="4577902">
                  <a:extLst>
                    <a:ext uri="{9D8B030D-6E8A-4147-A177-3AD203B41FA5}">
                      <a16:colId xmlns="" xmlns:a16="http://schemas.microsoft.com/office/drawing/2014/main" val="20001"/>
                    </a:ext>
                  </a:extLst>
                </a:gridCol>
              </a:tblGrid>
              <a:tr h="159551">
                <a:tc>
                  <a:txBody>
                    <a:bodyPr/>
                    <a:lstStyle/>
                    <a:p>
                      <a:pPr algn="ctr"/>
                      <a:r>
                        <a:rPr lang="en-US" sz="1600" b="1" smtClean="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VLAN ID</a:t>
                      </a:r>
                      <a:endParaRPr lang="en-US" sz="1600" b="1">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1600" b="1" smtClean="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VLA</a:t>
                      </a:r>
                      <a:r>
                        <a:rPr lang="en-US" altLang="zh-CN" sz="1600" b="1" baseline="0" smtClean="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N Description</a:t>
                      </a:r>
                      <a:endParaRPr lang="en-US" sz="1600" b="1">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0"/>
                  </a:ext>
                </a:extLst>
              </a:tr>
              <a:tr h="159551">
                <a:tc>
                  <a:txBody>
                    <a:bodyPr/>
                    <a:lstStyle/>
                    <a:p>
                      <a:pPr algn="ctr"/>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1</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mj-lt"/>
                          <a:ea typeface="方正兰亭黑简体" panose="02000000000000000000" pitchFamily="2" charset="-122"/>
                          <a:cs typeface="Arial" panose="020B0604020202020204" pitchFamily="34" charset="0"/>
                          <a:sym typeface="Huawei Sans" panose="020C0503030203020204" pitchFamily="34" charset="0"/>
                        </a:rPr>
                        <a:t>Guest VLAN</a:t>
                      </a:r>
                      <a:r>
                        <a:rPr lang="en-US" sz="1400" baseline="0" smtClean="0">
                          <a:latin typeface="+mj-lt"/>
                          <a:ea typeface="方正兰亭黑简体" panose="02000000000000000000" pitchFamily="2" charset="-122"/>
                          <a:cs typeface="Arial" panose="020B0604020202020204" pitchFamily="34" charset="0"/>
                          <a:sym typeface="Huawei Sans" panose="020C0503030203020204" pitchFamily="34" charset="0"/>
                        </a:rPr>
                        <a:t> or WLAN service VLAN</a:t>
                      </a:r>
                      <a:endParaRPr lang="en-US" sz="1400">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319101">
                <a:tc>
                  <a:txBody>
                    <a:bodyPr/>
                    <a:lstStyle/>
                    <a:p>
                      <a:pPr algn="ctr"/>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2</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R&amp;D </a:t>
                      </a:r>
                      <a:r>
                        <a:rPr lang="en-US" sz="1400" smtClean="0">
                          <a:latin typeface="+mj-lt"/>
                          <a:ea typeface="方正兰亭黑简体" panose="02000000000000000000" pitchFamily="2" charset="-122"/>
                          <a:cs typeface="Arial" panose="020B0604020202020204" pitchFamily="34" charset="0"/>
                          <a:sym typeface="Huawei Sans" panose="020C0503030203020204" pitchFamily="34" charset="0"/>
                        </a:rPr>
                        <a:t>department VLAN</a:t>
                      </a:r>
                      <a:endParaRPr lang="en-US" sz="1400">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19101">
                <a:tc>
                  <a:txBody>
                    <a:bodyPr/>
                    <a:lstStyle/>
                    <a:p>
                      <a:pPr algn="ctr"/>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3</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Marketing department VLAN</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319101">
                <a:tc>
                  <a:txBody>
                    <a:bodyPr/>
                    <a:lstStyle/>
                    <a:p>
                      <a:pPr algn="ctr"/>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4</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Administrative department VLAN</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319101">
                <a:tc>
                  <a:txBody>
                    <a:bodyPr/>
                    <a:lstStyle/>
                    <a:p>
                      <a:pPr algn="ctr"/>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100</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Management </a:t>
                      </a:r>
                      <a:r>
                        <a:rPr lang="en-US" sz="1400" smtClean="0">
                          <a:latin typeface="+mj-lt"/>
                          <a:ea typeface="方正兰亭黑简体" panose="02000000000000000000" pitchFamily="2" charset="-122"/>
                          <a:cs typeface="Arial" panose="020B0604020202020204" pitchFamily="34" charset="0"/>
                          <a:sym typeface="Huawei Sans" panose="020C0503030203020204" pitchFamily="34" charset="0"/>
                        </a:rPr>
                        <a:t>VLAN</a:t>
                      </a:r>
                      <a:r>
                        <a:rPr lang="en-US" sz="1400" baseline="0" smtClean="0">
                          <a:latin typeface="+mj-lt"/>
                          <a:ea typeface="方正兰亭黑简体" panose="02000000000000000000" pitchFamily="2" charset="-122"/>
                          <a:cs typeface="Arial" panose="020B0604020202020204" pitchFamily="34" charset="0"/>
                          <a:sym typeface="Huawei Sans" panose="020C0503030203020204" pitchFamily="34" charset="0"/>
                        </a:rPr>
                        <a:t> of </a:t>
                      </a:r>
                      <a:r>
                        <a:rPr lang="en-US" sz="1400" smtClean="0">
                          <a:latin typeface="+mj-lt"/>
                          <a:ea typeface="方正兰亭黑简体" panose="02000000000000000000" pitchFamily="2" charset="-122"/>
                          <a:cs typeface="Arial" panose="020B0604020202020204" pitchFamily="34" charset="0"/>
                          <a:sym typeface="Huawei Sans" panose="020C0503030203020204" pitchFamily="34" charset="0"/>
                        </a:rPr>
                        <a:t>Layer </a:t>
                      </a:r>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2 </a:t>
                      </a:r>
                      <a:r>
                        <a:rPr lang="en-US" sz="1400" smtClean="0">
                          <a:latin typeface="+mj-lt"/>
                          <a:ea typeface="方正兰亭黑简体" panose="02000000000000000000" pitchFamily="2" charset="-122"/>
                          <a:cs typeface="Arial" panose="020B0604020202020204" pitchFamily="34" charset="0"/>
                          <a:sym typeface="Huawei Sans" panose="020C0503030203020204" pitchFamily="34" charset="0"/>
                        </a:rPr>
                        <a:t>devices</a:t>
                      </a:r>
                      <a:endParaRPr lang="en-US" sz="1400">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19101">
                <a:tc>
                  <a:txBody>
                    <a:bodyPr/>
                    <a:lstStyle/>
                    <a:p>
                      <a:pPr algn="ctr"/>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101</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Management VLAN of </a:t>
                      </a:r>
                      <a:r>
                        <a:rPr lang="en-US" sz="1400" smtClean="0">
                          <a:latin typeface="+mj-lt"/>
                          <a:ea typeface="方正兰亭黑简体" panose="02000000000000000000" pitchFamily="2" charset="-122"/>
                          <a:cs typeface="Arial" panose="020B0604020202020204" pitchFamily="34" charset="0"/>
                          <a:sym typeface="Huawei Sans" panose="020C0503030203020204" pitchFamily="34" charset="0"/>
                        </a:rPr>
                        <a:t>WLAN services</a:t>
                      </a:r>
                      <a:endParaRPr lang="en-US" sz="1400">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319101">
                <a:tc>
                  <a:txBody>
                    <a:bodyPr/>
                    <a:lstStyle/>
                    <a:p>
                      <a:pPr algn="ctr"/>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102</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en-US" altLang="zh-CN" sz="1400" smtClean="0">
                          <a:latin typeface="+mj-lt"/>
                          <a:ea typeface="方正兰亭黑简体" panose="02000000000000000000" pitchFamily="2" charset="-122"/>
                          <a:cs typeface="Arial" panose="020B0604020202020204" pitchFamily="34" charset="0"/>
                          <a:sym typeface="Huawei Sans" panose="020C0503030203020204" pitchFamily="34" charset="0"/>
                        </a:rPr>
                        <a:t>Interconnection</a:t>
                      </a:r>
                      <a:r>
                        <a:rPr lang="en-US" altLang="zh-CN" sz="1400" baseline="0" smtClean="0">
                          <a:latin typeface="+mj-lt"/>
                          <a:ea typeface="方正兰亭黑简体" panose="02000000000000000000" pitchFamily="2" charset="-122"/>
                          <a:cs typeface="Arial" panose="020B0604020202020204" pitchFamily="34" charset="0"/>
                          <a:sym typeface="Huawei Sans" panose="020C0503030203020204" pitchFamily="34" charset="0"/>
                        </a:rPr>
                        <a:t> VLAN between </a:t>
                      </a:r>
                      <a:r>
                        <a:rPr lang="en-US" altLang="zh-CN" sz="1400" smtClean="0">
                          <a:latin typeface="+mj-lt"/>
                          <a:ea typeface="方正兰亭黑简体" panose="02000000000000000000" pitchFamily="2" charset="-122"/>
                          <a:cs typeface="Arial" panose="020B0604020202020204" pitchFamily="34" charset="0"/>
                          <a:sym typeface="Huawei Sans" panose="020C0503030203020204" pitchFamily="34" charset="0"/>
                        </a:rPr>
                        <a:t>Agg-S1 and CORE-R1</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bl>
          </a:graphicData>
        </a:graphic>
      </p:graphicFrame>
      <p:grpSp>
        <p:nvGrpSpPr>
          <p:cNvPr id="11" name="组合 10"/>
          <p:cNvGrpSpPr/>
          <p:nvPr/>
        </p:nvGrpSpPr>
        <p:grpSpPr>
          <a:xfrm>
            <a:off x="8072668" y="126000"/>
            <a:ext cx="3889270" cy="284400"/>
            <a:chOff x="8072668" y="139135"/>
            <a:chExt cx="3889270" cy="284400"/>
          </a:xfrm>
        </p:grpSpPr>
        <p:sp>
          <p:nvSpPr>
            <p:cNvPr id="12" name="五边形 11"/>
            <p:cNvSpPr/>
            <p:nvPr/>
          </p:nvSpPr>
          <p:spPr bwMode="auto">
            <a:xfrm>
              <a:off x="8072668" y="139135"/>
              <a:ext cx="900100" cy="2844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spcBef>
                  <a:spcPts val="0"/>
                </a:spcBef>
                <a:defRPr/>
              </a:pPr>
              <a:r>
                <a:rPr lang="en-US" sz="800" b="1">
                  <a:solidFill>
                    <a:srgbClr val="FFFFFF"/>
                  </a:solidFill>
                  <a:latin typeface="+mj-lt"/>
                  <a:cs typeface="Arial" panose="020B0604020202020204" pitchFamily="34" charset="0"/>
                </a:rPr>
                <a:t>Planning and </a:t>
              </a:r>
              <a:r>
                <a:rPr lang="en-US" altLang="zh-CN" sz="800" b="1" smtClean="0">
                  <a:solidFill>
                    <a:srgbClr val="FFFFFF"/>
                  </a:solidFill>
                  <a:latin typeface="+mj-lt"/>
                  <a:cs typeface="Arial" panose="020B0604020202020204" pitchFamily="34" charset="0"/>
                </a:rPr>
                <a:t>D</a:t>
              </a:r>
              <a:r>
                <a:rPr lang="en-US" sz="800" b="1" smtClean="0">
                  <a:solidFill>
                    <a:srgbClr val="FFFFFF"/>
                  </a:solidFill>
                  <a:latin typeface="+mj-lt"/>
                  <a:cs typeface="Arial" panose="020B0604020202020204" pitchFamily="34" charset="0"/>
                </a:rPr>
                <a:t>esign</a:t>
              </a:r>
              <a:endParaRPr lang="en-US" sz="800" b="1">
                <a:solidFill>
                  <a:srgbClr val="FFFFFF"/>
                </a:solidFill>
                <a:latin typeface="+mj-lt"/>
                <a:cs typeface="Arial" panose="020B0604020202020204" pitchFamily="34" charset="0"/>
              </a:endParaRPr>
            </a:p>
          </p:txBody>
        </p:sp>
        <p:sp>
          <p:nvSpPr>
            <p:cNvPr id="13" name="燕尾形 12"/>
            <p:cNvSpPr/>
            <p:nvPr/>
          </p:nvSpPr>
          <p:spPr bwMode="auto">
            <a:xfrm>
              <a:off x="88888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Deployment and </a:t>
              </a:r>
              <a:r>
                <a:rPr lang="en-US" sz="800" smtClean="0">
                  <a:latin typeface="+mj-lt"/>
                  <a:cs typeface="Arial" panose="020B0604020202020204" pitchFamily="34" charset="0"/>
                </a:rPr>
                <a:t>Implementation</a:t>
              </a:r>
              <a:endParaRPr lang="en-US" sz="800">
                <a:latin typeface="+mj-lt"/>
                <a:cs typeface="Arial" panose="020B0604020202020204" pitchFamily="34" charset="0"/>
              </a:endParaRPr>
            </a:p>
          </p:txBody>
        </p:sp>
        <p:sp>
          <p:nvSpPr>
            <p:cNvPr id="14" name="燕尾形 13"/>
            <p:cNvSpPr/>
            <p:nvPr/>
          </p:nvSpPr>
          <p:spPr bwMode="auto">
            <a:xfrm>
              <a:off x="988490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smtClean="0">
                  <a:latin typeface="+mj-lt"/>
                  <a:cs typeface="Arial" panose="020B0604020202020204" pitchFamily="34" charset="0"/>
                </a:rPr>
                <a:t>Network O&amp;M</a:t>
              </a:r>
              <a:endParaRPr lang="en-US" sz="800">
                <a:latin typeface="+mj-lt"/>
                <a:cs typeface="Arial" panose="020B0604020202020204" pitchFamily="34" charset="0"/>
              </a:endParaRPr>
            </a:p>
          </p:txBody>
        </p:sp>
        <p:sp>
          <p:nvSpPr>
            <p:cNvPr id="15" name="燕尾形 14"/>
            <p:cNvSpPr/>
            <p:nvPr/>
          </p:nvSpPr>
          <p:spPr bwMode="auto">
            <a:xfrm>
              <a:off x="108819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Network </a:t>
              </a:r>
              <a:r>
                <a:rPr lang="en-US" sz="800" smtClean="0">
                  <a:latin typeface="+mj-lt"/>
                  <a:cs typeface="Arial" panose="020B0604020202020204" pitchFamily="34" charset="0"/>
                </a:rPr>
                <a:t>Optimization</a:t>
              </a:r>
              <a:endParaRPr lang="en-US" sz="800">
                <a:latin typeface="+mj-lt"/>
                <a:cs typeface="Arial" panose="020B0604020202020204" pitchFamily="34" charset="0"/>
              </a:endParaRPr>
            </a:p>
          </p:txBody>
        </p:sp>
      </p:grpSp>
    </p:spTree>
    <p:extLst>
      <p:ext uri="{BB962C8B-B14F-4D97-AF65-F5344CB8AC3E}">
        <p14:creationId xmlns:p14="http://schemas.microsoft.com/office/powerpoint/2010/main" val="3429206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Basic Service Design: IP Address Design</a:t>
            </a:r>
            <a:endParaRPr lang="en-US"/>
          </a:p>
        </p:txBody>
      </p:sp>
      <p:sp>
        <p:nvSpPr>
          <p:cNvPr id="3" name="圆角矩形 2"/>
          <p:cNvSpPr/>
          <p:nvPr/>
        </p:nvSpPr>
        <p:spPr>
          <a:xfrm>
            <a:off x="6204353" y="1292505"/>
            <a:ext cx="5163734" cy="400674"/>
          </a:xfrm>
          <a:prstGeom prst="roundRect">
            <a:avLst>
              <a:gd name="adj" fmla="val 14624"/>
            </a:avLst>
          </a:prstGeom>
          <a:solidFill>
            <a:srgbClr val="00B0F0"/>
          </a:solidFill>
          <a:ln>
            <a:noFill/>
          </a:ln>
        </p:spPr>
        <p:txBody>
          <a:bodyPr wrap="square" rtlCol="0" anchor="ctr" anchorCtr="0">
            <a:noAutofit/>
          </a:bodyPr>
          <a:lstStyle/>
          <a:p>
            <a:pPr algn="ctr"/>
            <a:r>
              <a:rPr lang="en-US" sz="1600" b="1">
                <a:solidFill>
                  <a:prstClr val="white"/>
                </a:solidFill>
                <a:latin typeface="+mj-lt"/>
                <a:cs typeface="Arial" panose="020B0604020202020204" pitchFamily="34" charset="0"/>
              </a:rPr>
              <a:t>Management IP </a:t>
            </a:r>
            <a:r>
              <a:rPr lang="en-US" sz="1600" b="1" smtClean="0">
                <a:solidFill>
                  <a:prstClr val="white"/>
                </a:solidFill>
                <a:latin typeface="+mj-lt"/>
                <a:cs typeface="Arial" panose="020B0604020202020204" pitchFamily="34" charset="0"/>
              </a:rPr>
              <a:t>address</a:t>
            </a:r>
            <a:endParaRPr lang="en-US" sz="1600" b="1">
              <a:solidFill>
                <a:prstClr val="white"/>
              </a:solidFill>
              <a:latin typeface="+mj-lt"/>
              <a:cs typeface="Arial" panose="020B0604020202020204" pitchFamily="34" charset="0"/>
            </a:endParaRPr>
          </a:p>
        </p:txBody>
      </p:sp>
      <p:sp>
        <p:nvSpPr>
          <p:cNvPr id="4" name="圆角矩形 3"/>
          <p:cNvSpPr/>
          <p:nvPr/>
        </p:nvSpPr>
        <p:spPr>
          <a:xfrm>
            <a:off x="6204352" y="1728470"/>
            <a:ext cx="5163736" cy="3083073"/>
          </a:xfrm>
          <a:prstGeom prst="roundRect">
            <a:avLst>
              <a:gd name="adj" fmla="val 1000"/>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85725">
              <a:lnSpc>
                <a:spcPts val="2400"/>
              </a:lnSpc>
              <a:spcAft>
                <a:spcPts val="600"/>
              </a:spcAft>
            </a:pPr>
            <a:endParaRPr lang="zh-CN" altLang="en-US" sz="1600">
              <a:solidFill>
                <a:schemeClr val="tx1">
                  <a:lumMod val="75000"/>
                  <a:lumOff val="25000"/>
                </a:schemeClr>
              </a:solidFill>
              <a:latin typeface="+mj-lt"/>
              <a:cs typeface="Arial" panose="020B0604020202020204" pitchFamily="34" charset="0"/>
            </a:endParaRPr>
          </a:p>
        </p:txBody>
      </p:sp>
      <p:sp>
        <p:nvSpPr>
          <p:cNvPr id="5" name="矩形 4"/>
          <p:cNvSpPr/>
          <p:nvPr/>
        </p:nvSpPr>
        <p:spPr>
          <a:xfrm>
            <a:off x="6231193" y="4018194"/>
            <a:ext cx="5163735" cy="646331"/>
          </a:xfrm>
          <a:prstGeom prst="rect">
            <a:avLst/>
          </a:prstGeom>
        </p:spPr>
        <p:txBody>
          <a:bodyPr wrap="square">
            <a:spAutoFit/>
          </a:bodyPr>
          <a:lstStyle/>
          <a:p>
            <a:r>
              <a:rPr lang="en-US" sz="1200" smtClean="0">
                <a:latin typeface="+mj-lt"/>
                <a:cs typeface="Arial" panose="020B0604020202020204" pitchFamily="34" charset="0"/>
              </a:rPr>
              <a:t>Layer </a:t>
            </a:r>
            <a:r>
              <a:rPr lang="en-US" sz="1200">
                <a:latin typeface="+mj-lt"/>
                <a:cs typeface="Arial" panose="020B0604020202020204" pitchFamily="34" charset="0"/>
              </a:rPr>
              <a:t>2 </a:t>
            </a:r>
            <a:r>
              <a:rPr lang="en-US" sz="1200" smtClean="0">
                <a:latin typeface="+mj-lt"/>
                <a:cs typeface="Arial" panose="020B0604020202020204" pitchFamily="34" charset="0"/>
              </a:rPr>
              <a:t>devices use VLANIF interface </a:t>
            </a:r>
            <a:r>
              <a:rPr lang="en-US" sz="1200">
                <a:latin typeface="+mj-lt"/>
                <a:cs typeface="Arial" panose="020B0604020202020204" pitchFamily="34" charset="0"/>
              </a:rPr>
              <a:t>IP </a:t>
            </a:r>
            <a:r>
              <a:rPr lang="en-US" sz="1200" smtClean="0">
                <a:latin typeface="+mj-lt"/>
                <a:cs typeface="Arial" panose="020B0604020202020204" pitchFamily="34" charset="0"/>
              </a:rPr>
              <a:t>addresses </a:t>
            </a:r>
            <a:r>
              <a:rPr lang="en-US" sz="1200">
                <a:latin typeface="+mj-lt"/>
                <a:cs typeface="Arial" panose="020B0604020202020204" pitchFamily="34" charset="0"/>
              </a:rPr>
              <a:t>as the management IP </a:t>
            </a:r>
            <a:r>
              <a:rPr lang="en-US" sz="1200" smtClean="0">
                <a:latin typeface="+mj-lt"/>
                <a:cs typeface="Arial" panose="020B0604020202020204" pitchFamily="34" charset="0"/>
              </a:rPr>
              <a:t>addresses. </a:t>
            </a:r>
            <a:r>
              <a:rPr lang="en-US" sz="1200">
                <a:latin typeface="+mj-lt"/>
                <a:cs typeface="Arial" panose="020B0604020202020204" pitchFamily="34" charset="0"/>
              </a:rPr>
              <a:t>It is recommended that all Layer 2 switches connected to a gateway </a:t>
            </a:r>
            <a:r>
              <a:rPr lang="en-US" sz="1200" smtClean="0">
                <a:latin typeface="+mj-lt"/>
                <a:cs typeface="Arial" panose="020B0604020202020204" pitchFamily="34" charset="0"/>
              </a:rPr>
              <a:t>use </a:t>
            </a:r>
            <a:r>
              <a:rPr lang="en-US" sz="1200">
                <a:latin typeface="+mj-lt"/>
                <a:cs typeface="Arial" panose="020B0604020202020204" pitchFamily="34" charset="0"/>
              </a:rPr>
              <a:t>on the same network segment</a:t>
            </a:r>
            <a:r>
              <a:rPr lang="en-US" sz="1200" smtClean="0">
                <a:latin typeface="+mj-lt"/>
                <a:cs typeface="Arial" panose="020B0604020202020204" pitchFamily="34" charset="0"/>
              </a:rPr>
              <a:t>.</a:t>
            </a:r>
          </a:p>
        </p:txBody>
      </p:sp>
      <p:sp>
        <p:nvSpPr>
          <p:cNvPr id="6" name="圆角矩形 5"/>
          <p:cNvSpPr/>
          <p:nvPr/>
        </p:nvSpPr>
        <p:spPr>
          <a:xfrm>
            <a:off x="6204353" y="4877537"/>
            <a:ext cx="5163734" cy="400674"/>
          </a:xfrm>
          <a:prstGeom prst="roundRect">
            <a:avLst>
              <a:gd name="adj" fmla="val 14624"/>
            </a:avLst>
          </a:prstGeom>
          <a:solidFill>
            <a:srgbClr val="00B0F0"/>
          </a:solidFill>
          <a:ln>
            <a:noFill/>
          </a:ln>
        </p:spPr>
        <p:txBody>
          <a:bodyPr wrap="square" rtlCol="0" anchor="ctr" anchorCtr="0">
            <a:noAutofit/>
          </a:bodyPr>
          <a:lstStyle/>
          <a:p>
            <a:pPr algn="ctr"/>
            <a:r>
              <a:rPr lang="en-US" sz="1400" b="1">
                <a:solidFill>
                  <a:prstClr val="white"/>
                </a:solidFill>
                <a:latin typeface="+mj-lt"/>
                <a:cs typeface="Arial" panose="020B0604020202020204" pitchFamily="34" charset="0"/>
              </a:rPr>
              <a:t>IP </a:t>
            </a:r>
            <a:r>
              <a:rPr lang="en-US" sz="1400" b="1" smtClean="0">
                <a:solidFill>
                  <a:prstClr val="white"/>
                </a:solidFill>
                <a:latin typeface="+mj-lt"/>
                <a:cs typeface="Arial" panose="020B0604020202020204" pitchFamily="34" charset="0"/>
              </a:rPr>
              <a:t>address for network device interconnection</a:t>
            </a:r>
            <a:endParaRPr lang="en-US" sz="1400" b="1">
              <a:solidFill>
                <a:prstClr val="white"/>
              </a:solidFill>
              <a:latin typeface="+mj-lt"/>
              <a:cs typeface="Arial" panose="020B0604020202020204" pitchFamily="34" charset="0"/>
            </a:endParaRPr>
          </a:p>
        </p:txBody>
      </p:sp>
      <p:sp>
        <p:nvSpPr>
          <p:cNvPr id="7" name="圆角矩形 6"/>
          <p:cNvSpPr/>
          <p:nvPr/>
        </p:nvSpPr>
        <p:spPr>
          <a:xfrm>
            <a:off x="6204351" y="5360690"/>
            <a:ext cx="5163736" cy="953375"/>
          </a:xfrm>
          <a:prstGeom prst="roundRect">
            <a:avLst>
              <a:gd name="adj" fmla="val 1000"/>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85725">
              <a:lnSpc>
                <a:spcPts val="2400"/>
              </a:lnSpc>
              <a:spcAft>
                <a:spcPts val="600"/>
              </a:spcAft>
            </a:pPr>
            <a:endParaRPr lang="zh-CN" altLang="en-US" sz="1600">
              <a:solidFill>
                <a:schemeClr val="tx1">
                  <a:lumMod val="75000"/>
                  <a:lumOff val="25000"/>
                </a:schemeClr>
              </a:solidFill>
              <a:latin typeface="+mj-lt"/>
              <a:cs typeface="Arial" panose="020B0604020202020204" pitchFamily="34" charset="0"/>
            </a:endParaRPr>
          </a:p>
        </p:txBody>
      </p:sp>
      <p:sp>
        <p:nvSpPr>
          <p:cNvPr id="8" name="矩形 7"/>
          <p:cNvSpPr/>
          <p:nvPr/>
        </p:nvSpPr>
        <p:spPr>
          <a:xfrm>
            <a:off x="6222485" y="5543682"/>
            <a:ext cx="5163735" cy="523220"/>
          </a:xfrm>
          <a:prstGeom prst="rect">
            <a:avLst/>
          </a:prstGeom>
        </p:spPr>
        <p:txBody>
          <a:bodyPr wrap="square">
            <a:spAutoFit/>
          </a:bodyPr>
          <a:lstStyle/>
          <a:p>
            <a:r>
              <a:rPr lang="en-US" altLang="zh-CN" sz="1400" smtClean="0">
                <a:latin typeface="+mj-lt"/>
                <a:cs typeface="Arial" panose="020B0604020202020204" pitchFamily="34" charset="0"/>
              </a:rPr>
              <a:t>It is recommended that the interconnection IP addresses use a 30-bit mask, and core devices use smaller host IP addresses. </a:t>
            </a:r>
            <a:endParaRPr lang="en-US" sz="1400">
              <a:latin typeface="+mj-lt"/>
              <a:cs typeface="Arial" panose="020B0604020202020204" pitchFamily="34" charset="0"/>
            </a:endParaRPr>
          </a:p>
        </p:txBody>
      </p:sp>
      <p:sp>
        <p:nvSpPr>
          <p:cNvPr id="9" name="椭圆 8"/>
          <p:cNvSpPr/>
          <p:nvPr/>
        </p:nvSpPr>
        <p:spPr>
          <a:xfrm>
            <a:off x="7572505" y="2238243"/>
            <a:ext cx="2504806" cy="1566885"/>
          </a:xfrm>
          <a:prstGeom prst="ellipse">
            <a:avLst/>
          </a:prstGeom>
          <a:solidFill>
            <a:schemeClr val="tx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mj-lt"/>
              <a:cs typeface="Arial" panose="020B0604020202020204" pitchFamily="34" charset="0"/>
            </a:endParaRPr>
          </a:p>
        </p:txBody>
      </p:sp>
      <p:grpSp>
        <p:nvGrpSpPr>
          <p:cNvPr id="10" name="组合 9"/>
          <p:cNvGrpSpPr/>
          <p:nvPr/>
        </p:nvGrpSpPr>
        <p:grpSpPr>
          <a:xfrm>
            <a:off x="7750058" y="2462238"/>
            <a:ext cx="2149700" cy="917104"/>
            <a:chOff x="6600056" y="4353447"/>
            <a:chExt cx="1296144" cy="833967"/>
          </a:xfrm>
        </p:grpSpPr>
        <p:cxnSp>
          <p:nvCxnSpPr>
            <p:cNvPr id="11" name="直接连接符 10"/>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7584321" y="2353996"/>
            <a:ext cx="2457480" cy="1212360"/>
            <a:chOff x="7320136" y="3890337"/>
            <a:chExt cx="2844256" cy="1403169"/>
          </a:xfrm>
        </p:grpSpPr>
        <p:pic>
          <p:nvPicPr>
            <p:cNvPr id="14" name="图片 13" descr="接入交换机.png"/>
            <p:cNvPicPr>
              <a:picLocks noChangeAspect="1"/>
            </p:cNvPicPr>
            <p:nvPr/>
          </p:nvPicPr>
          <p:blipFill>
            <a:blip r:embed="rId3" cstate="print"/>
            <a:stretch>
              <a:fillRect/>
            </a:stretch>
          </p:blipFill>
          <p:spPr>
            <a:xfrm>
              <a:off x="8472264" y="3890337"/>
              <a:ext cx="540000" cy="441818"/>
            </a:xfrm>
            <a:prstGeom prst="rect">
              <a:avLst/>
            </a:prstGeom>
          </p:spPr>
        </p:pic>
        <p:pic>
          <p:nvPicPr>
            <p:cNvPr id="15" name="图片 14" descr="接入交换机.png"/>
            <p:cNvPicPr>
              <a:picLocks noChangeAspect="1"/>
            </p:cNvPicPr>
            <p:nvPr/>
          </p:nvPicPr>
          <p:blipFill>
            <a:blip r:embed="rId3" cstate="print"/>
            <a:stretch>
              <a:fillRect/>
            </a:stretch>
          </p:blipFill>
          <p:spPr>
            <a:xfrm>
              <a:off x="7320136" y="4851688"/>
              <a:ext cx="540000" cy="441818"/>
            </a:xfrm>
            <a:prstGeom prst="rect">
              <a:avLst/>
            </a:prstGeom>
          </p:spPr>
        </p:pic>
        <p:pic>
          <p:nvPicPr>
            <p:cNvPr id="16" name="图片 15" descr="接入交换机.png"/>
            <p:cNvPicPr>
              <a:picLocks noChangeAspect="1"/>
            </p:cNvPicPr>
            <p:nvPr/>
          </p:nvPicPr>
          <p:blipFill>
            <a:blip r:embed="rId3" cstate="print"/>
            <a:stretch>
              <a:fillRect/>
            </a:stretch>
          </p:blipFill>
          <p:spPr>
            <a:xfrm>
              <a:off x="9624392" y="4851688"/>
              <a:ext cx="540000" cy="441818"/>
            </a:xfrm>
            <a:prstGeom prst="rect">
              <a:avLst/>
            </a:prstGeom>
          </p:spPr>
        </p:pic>
      </p:grpSp>
      <p:sp>
        <p:nvSpPr>
          <p:cNvPr id="17" name="文本框 16"/>
          <p:cNvSpPr txBox="1"/>
          <p:nvPr/>
        </p:nvSpPr>
        <p:spPr>
          <a:xfrm>
            <a:off x="8010324" y="3219688"/>
            <a:ext cx="1527272" cy="492443"/>
          </a:xfrm>
          <a:prstGeom prst="rect">
            <a:avLst/>
          </a:prstGeom>
          <a:noFill/>
        </p:spPr>
        <p:txBody>
          <a:bodyPr wrap="square" rtlCol="0">
            <a:spAutoFit/>
          </a:bodyPr>
          <a:lstStyle/>
          <a:p>
            <a:pPr algn="ctr"/>
            <a:r>
              <a:rPr lang="en-US" sz="1300">
                <a:solidFill>
                  <a:schemeClr val="accent2"/>
                </a:solidFill>
                <a:latin typeface="+mj-lt"/>
                <a:cs typeface="Arial" panose="020B0604020202020204" pitchFamily="34" charset="0"/>
              </a:rPr>
              <a:t>Management VLAN 100</a:t>
            </a:r>
          </a:p>
        </p:txBody>
      </p:sp>
      <p:sp>
        <p:nvSpPr>
          <p:cNvPr id="18" name="文本框 17"/>
          <p:cNvSpPr txBox="1"/>
          <p:nvPr/>
        </p:nvSpPr>
        <p:spPr>
          <a:xfrm>
            <a:off x="6331941" y="3076168"/>
            <a:ext cx="1253869" cy="492443"/>
          </a:xfrm>
          <a:prstGeom prst="rect">
            <a:avLst/>
          </a:prstGeom>
          <a:noFill/>
        </p:spPr>
        <p:txBody>
          <a:bodyPr wrap="none" rtlCol="0">
            <a:spAutoFit/>
          </a:bodyPr>
          <a:lstStyle/>
          <a:p>
            <a:pPr algn="r"/>
            <a:r>
              <a:rPr lang="en-US" sz="1300">
                <a:solidFill>
                  <a:schemeClr val="accent2"/>
                </a:solidFill>
                <a:latin typeface="+mj-lt"/>
                <a:cs typeface="Arial" panose="020B0604020202020204" pitchFamily="34" charset="0"/>
              </a:rPr>
              <a:t>VLANIF 100</a:t>
            </a:r>
          </a:p>
          <a:p>
            <a:pPr algn="r"/>
            <a:r>
              <a:rPr lang="en-US" sz="1300">
                <a:solidFill>
                  <a:schemeClr val="accent2"/>
                </a:solidFill>
                <a:latin typeface="+mj-lt"/>
                <a:cs typeface="Arial" panose="020B0604020202020204" pitchFamily="34" charset="0"/>
              </a:rPr>
              <a:t>192.168.100.1</a:t>
            </a:r>
          </a:p>
        </p:txBody>
      </p:sp>
      <p:sp>
        <p:nvSpPr>
          <p:cNvPr id="19" name="文本框 18"/>
          <p:cNvSpPr txBox="1"/>
          <p:nvPr/>
        </p:nvSpPr>
        <p:spPr>
          <a:xfrm>
            <a:off x="10002675" y="3076168"/>
            <a:ext cx="1253869" cy="492443"/>
          </a:xfrm>
          <a:prstGeom prst="rect">
            <a:avLst/>
          </a:prstGeom>
          <a:noFill/>
        </p:spPr>
        <p:txBody>
          <a:bodyPr wrap="none" rtlCol="0">
            <a:spAutoFit/>
          </a:bodyPr>
          <a:lstStyle/>
          <a:p>
            <a:r>
              <a:rPr lang="en-US" sz="1300">
                <a:solidFill>
                  <a:schemeClr val="accent2"/>
                </a:solidFill>
                <a:latin typeface="+mj-lt"/>
                <a:cs typeface="Arial" panose="020B0604020202020204" pitchFamily="34" charset="0"/>
              </a:rPr>
              <a:t>VLANIF 100</a:t>
            </a:r>
          </a:p>
          <a:p>
            <a:r>
              <a:rPr lang="en-US" sz="1300">
                <a:solidFill>
                  <a:schemeClr val="accent2"/>
                </a:solidFill>
                <a:latin typeface="+mj-lt"/>
                <a:cs typeface="Arial" panose="020B0604020202020204" pitchFamily="34" charset="0"/>
              </a:rPr>
              <a:t>192.168.100.2</a:t>
            </a:r>
          </a:p>
        </p:txBody>
      </p:sp>
      <p:sp>
        <p:nvSpPr>
          <p:cNvPr id="20" name="文本框 19"/>
          <p:cNvSpPr txBox="1"/>
          <p:nvPr/>
        </p:nvSpPr>
        <p:spPr>
          <a:xfrm>
            <a:off x="9048056" y="2151089"/>
            <a:ext cx="1439818" cy="492443"/>
          </a:xfrm>
          <a:prstGeom prst="rect">
            <a:avLst/>
          </a:prstGeom>
          <a:noFill/>
        </p:spPr>
        <p:txBody>
          <a:bodyPr wrap="none" rtlCol="0">
            <a:spAutoFit/>
          </a:bodyPr>
          <a:lstStyle/>
          <a:p>
            <a:r>
              <a:rPr lang="en-US" sz="1300">
                <a:solidFill>
                  <a:schemeClr val="accent2"/>
                </a:solidFill>
                <a:latin typeface="+mj-lt"/>
                <a:cs typeface="Arial" panose="020B0604020202020204" pitchFamily="34" charset="0"/>
              </a:rPr>
              <a:t>VLANIF 100</a:t>
            </a:r>
          </a:p>
          <a:p>
            <a:r>
              <a:rPr lang="en-US" sz="1300">
                <a:solidFill>
                  <a:schemeClr val="accent2"/>
                </a:solidFill>
                <a:latin typeface="+mj-lt"/>
                <a:cs typeface="Arial" panose="020B0604020202020204" pitchFamily="34" charset="0"/>
              </a:rPr>
              <a:t>192.168.100.254</a:t>
            </a:r>
          </a:p>
        </p:txBody>
      </p:sp>
      <p:sp>
        <p:nvSpPr>
          <p:cNvPr id="21" name="圆角矩形 20"/>
          <p:cNvSpPr/>
          <p:nvPr/>
        </p:nvSpPr>
        <p:spPr>
          <a:xfrm>
            <a:off x="782558" y="1251675"/>
            <a:ext cx="5163734" cy="400674"/>
          </a:xfrm>
          <a:prstGeom prst="roundRect">
            <a:avLst>
              <a:gd name="adj" fmla="val 14624"/>
            </a:avLst>
          </a:prstGeom>
          <a:solidFill>
            <a:srgbClr val="00B0F0"/>
          </a:solidFill>
          <a:ln>
            <a:noFill/>
          </a:ln>
        </p:spPr>
        <p:txBody>
          <a:bodyPr wrap="square" rtlCol="0" anchor="ctr" anchorCtr="0">
            <a:noAutofit/>
          </a:bodyPr>
          <a:lstStyle/>
          <a:p>
            <a:pPr algn="ctr"/>
            <a:r>
              <a:rPr lang="en-US" sz="1600" b="1">
                <a:solidFill>
                  <a:prstClr val="white"/>
                </a:solidFill>
                <a:latin typeface="+mj-lt"/>
                <a:cs typeface="Arial" panose="020B0604020202020204" pitchFamily="34" charset="0"/>
              </a:rPr>
              <a:t>Service IP a</a:t>
            </a:r>
            <a:r>
              <a:rPr lang="en-US" sz="1600" b="1" smtClean="0">
                <a:solidFill>
                  <a:prstClr val="white"/>
                </a:solidFill>
                <a:latin typeface="+mj-lt"/>
                <a:cs typeface="Arial" panose="020B0604020202020204" pitchFamily="34" charset="0"/>
              </a:rPr>
              <a:t>ddress</a:t>
            </a:r>
            <a:endParaRPr lang="en-US" sz="1600" b="1">
              <a:solidFill>
                <a:prstClr val="white"/>
              </a:solidFill>
              <a:latin typeface="+mj-lt"/>
              <a:cs typeface="Arial" panose="020B0604020202020204" pitchFamily="34" charset="0"/>
            </a:endParaRPr>
          </a:p>
        </p:txBody>
      </p:sp>
      <p:sp>
        <p:nvSpPr>
          <p:cNvPr id="22" name="圆角矩形 21"/>
          <p:cNvSpPr/>
          <p:nvPr/>
        </p:nvSpPr>
        <p:spPr>
          <a:xfrm>
            <a:off x="782557" y="1687642"/>
            <a:ext cx="5163736" cy="4633230"/>
          </a:xfrm>
          <a:prstGeom prst="roundRect">
            <a:avLst>
              <a:gd name="adj" fmla="val 1000"/>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85725">
              <a:lnSpc>
                <a:spcPts val="2400"/>
              </a:lnSpc>
              <a:spcAft>
                <a:spcPts val="600"/>
              </a:spcAft>
            </a:pPr>
            <a:endParaRPr lang="zh-CN" altLang="en-US" sz="1600">
              <a:solidFill>
                <a:schemeClr val="tx1">
                  <a:lumMod val="75000"/>
                  <a:lumOff val="25000"/>
                </a:schemeClr>
              </a:solidFill>
              <a:latin typeface="+mj-lt"/>
              <a:cs typeface="Arial" panose="020B0604020202020204" pitchFamily="34" charset="0"/>
            </a:endParaRPr>
          </a:p>
        </p:txBody>
      </p:sp>
      <p:sp>
        <p:nvSpPr>
          <p:cNvPr id="24" name="矩形 23"/>
          <p:cNvSpPr/>
          <p:nvPr/>
        </p:nvSpPr>
        <p:spPr>
          <a:xfrm>
            <a:off x="863417" y="4595240"/>
            <a:ext cx="4980352" cy="1569660"/>
          </a:xfrm>
          <a:prstGeom prst="rect">
            <a:avLst/>
          </a:prstGeom>
        </p:spPr>
        <p:txBody>
          <a:bodyPr wrap="square">
            <a:spAutoFit/>
          </a:bodyPr>
          <a:lstStyle/>
          <a:p>
            <a:r>
              <a:rPr lang="en-US" sz="1200">
                <a:latin typeface="+mj-lt"/>
                <a:cs typeface="Arial" panose="020B0604020202020204" pitchFamily="34" charset="0"/>
              </a:rPr>
              <a:t>The service IP </a:t>
            </a:r>
            <a:r>
              <a:rPr lang="en-US" sz="1200" smtClean="0">
                <a:latin typeface="+mj-lt"/>
                <a:cs typeface="Arial" panose="020B0604020202020204" pitchFamily="34" charset="0"/>
              </a:rPr>
              <a:t>addresses are </a:t>
            </a:r>
            <a:r>
              <a:rPr lang="en-US" sz="1200">
                <a:latin typeface="+mj-lt"/>
                <a:cs typeface="Arial" panose="020B0604020202020204" pitchFamily="34" charset="0"/>
              </a:rPr>
              <a:t>the IP </a:t>
            </a:r>
            <a:r>
              <a:rPr lang="en-US" sz="1200" smtClean="0">
                <a:latin typeface="+mj-lt"/>
                <a:cs typeface="Arial" panose="020B0604020202020204" pitchFamily="34" charset="0"/>
              </a:rPr>
              <a:t>addresses </a:t>
            </a:r>
            <a:r>
              <a:rPr lang="en-US" sz="1200">
                <a:latin typeface="+mj-lt"/>
                <a:cs typeface="Arial" panose="020B0604020202020204" pitchFamily="34" charset="0"/>
              </a:rPr>
              <a:t>of </a:t>
            </a:r>
            <a:r>
              <a:rPr lang="en-US" sz="1200" smtClean="0">
                <a:latin typeface="+mj-lt"/>
                <a:cs typeface="Arial" panose="020B0604020202020204" pitchFamily="34" charset="0"/>
              </a:rPr>
              <a:t>servers, hosts, </a:t>
            </a:r>
            <a:r>
              <a:rPr lang="en-US" sz="1200">
                <a:latin typeface="+mj-lt"/>
                <a:cs typeface="Arial" panose="020B0604020202020204" pitchFamily="34" charset="0"/>
              </a:rPr>
              <a:t>or </a:t>
            </a:r>
            <a:r>
              <a:rPr lang="en-US" sz="1200" smtClean="0">
                <a:latin typeface="+mj-lt"/>
                <a:cs typeface="Arial" panose="020B0604020202020204" pitchFamily="34" charset="0"/>
              </a:rPr>
              <a:t>gateways.</a:t>
            </a:r>
            <a:endParaRPr lang="en-US" sz="1200">
              <a:latin typeface="+mj-lt"/>
              <a:cs typeface="Arial" panose="020B0604020202020204" pitchFamily="34" charset="0"/>
            </a:endParaRPr>
          </a:p>
          <a:p>
            <a:pPr marL="285750" indent="-285750">
              <a:buFont typeface="Arial" panose="020B0604020202020204" pitchFamily="34" charset="0"/>
              <a:buChar char="•"/>
            </a:pPr>
            <a:r>
              <a:rPr lang="en-US" sz="1200" smtClean="0">
                <a:latin typeface="+mj-lt"/>
                <a:cs typeface="Arial" panose="020B0604020202020204" pitchFamily="34" charset="0"/>
              </a:rPr>
              <a:t>It is recommended that the gateway IP addresses use the same rightmost digits, such as .254.</a:t>
            </a:r>
            <a:endParaRPr lang="en-US" sz="1200">
              <a:latin typeface="+mj-lt"/>
              <a:cs typeface="Arial" panose="020B0604020202020204" pitchFamily="34" charset="0"/>
            </a:endParaRPr>
          </a:p>
          <a:p>
            <a:pPr marL="285750" indent="-285750">
              <a:buFont typeface="Arial" panose="020B0604020202020204" pitchFamily="34" charset="0"/>
              <a:buChar char="•"/>
            </a:pPr>
            <a:r>
              <a:rPr lang="en-US" sz="1200" smtClean="0">
                <a:latin typeface="+mj-lt"/>
                <a:cs typeface="Arial" panose="020B0604020202020204" pitchFamily="34" charset="0"/>
              </a:rPr>
              <a:t>The IP address ranges of different services must be clearly distinguished. The IP addresses of each type of service </a:t>
            </a:r>
            <a:r>
              <a:rPr lang="en-US" altLang="zh-CN" sz="1200" smtClean="0">
                <a:latin typeface="+mj-lt"/>
                <a:cs typeface="Arial" panose="020B0604020202020204" pitchFamily="34" charset="0"/>
              </a:rPr>
              <a:t>terminals must be continuous and can be aggregated.</a:t>
            </a:r>
            <a:endParaRPr lang="en-US" sz="1200">
              <a:latin typeface="+mj-lt"/>
              <a:cs typeface="Arial" panose="020B0604020202020204" pitchFamily="34" charset="0"/>
            </a:endParaRPr>
          </a:p>
          <a:p>
            <a:pPr marL="285750" indent="-285750">
              <a:buFont typeface="Arial" panose="020B0604020202020204" pitchFamily="34" charset="0"/>
              <a:buChar char="•"/>
            </a:pPr>
            <a:r>
              <a:rPr lang="en-US" sz="1200" smtClean="0">
                <a:latin typeface="+mj-lt"/>
                <a:cs typeface="Arial" panose="020B0604020202020204" pitchFamily="34" charset="0"/>
              </a:rPr>
              <a:t>An IP address segment with a </a:t>
            </a:r>
            <a:r>
              <a:rPr lang="en-US" altLang="zh-CN" sz="1200">
                <a:latin typeface="+mj-lt"/>
                <a:cs typeface="Arial" panose="020B0604020202020204" pitchFamily="34" charset="0"/>
              </a:rPr>
              <a:t>24-bit </a:t>
            </a:r>
            <a:r>
              <a:rPr lang="en-US" altLang="zh-CN" sz="1200" smtClean="0">
                <a:latin typeface="+mj-lt"/>
                <a:cs typeface="Arial" panose="020B0604020202020204" pitchFamily="34" charset="0"/>
              </a:rPr>
              <a:t>mask is recommended.</a:t>
            </a:r>
            <a:endParaRPr lang="en-US" sz="1200">
              <a:latin typeface="+mj-lt"/>
              <a:cs typeface="Arial" panose="020B0604020202020204" pitchFamily="34" charset="0"/>
            </a:endParaRPr>
          </a:p>
        </p:txBody>
      </p:sp>
      <p:grpSp>
        <p:nvGrpSpPr>
          <p:cNvPr id="27" name="组合 26"/>
          <p:cNvGrpSpPr/>
          <p:nvPr/>
        </p:nvGrpSpPr>
        <p:grpSpPr>
          <a:xfrm>
            <a:off x="2531213" y="2930477"/>
            <a:ext cx="1657166" cy="708608"/>
            <a:chOff x="6600056" y="4353447"/>
            <a:chExt cx="1296144" cy="833967"/>
          </a:xfrm>
        </p:grpSpPr>
        <p:cxnSp>
          <p:nvCxnSpPr>
            <p:cNvPr id="28" name="直接连接符 27"/>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a:xfrm flipV="1">
            <a:off x="3359796" y="2923118"/>
            <a:ext cx="0" cy="381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图片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36656" y="1945690"/>
            <a:ext cx="446281" cy="365950"/>
          </a:xfrm>
          <a:prstGeom prst="rect">
            <a:avLst/>
          </a:prstGeom>
        </p:spPr>
      </p:pic>
      <p:pic>
        <p:nvPicPr>
          <p:cNvPr id="36" name="图片 35" descr="接入交换机.png"/>
          <p:cNvPicPr>
            <a:picLocks noChangeAspect="1"/>
          </p:cNvPicPr>
          <p:nvPr/>
        </p:nvPicPr>
        <p:blipFill>
          <a:blip r:embed="rId3" cstate="print"/>
          <a:stretch>
            <a:fillRect/>
          </a:stretch>
        </p:blipFill>
        <p:spPr>
          <a:xfrm>
            <a:off x="3136656" y="2740549"/>
            <a:ext cx="446281" cy="365139"/>
          </a:xfrm>
          <a:prstGeom prst="rect">
            <a:avLst/>
          </a:prstGeom>
        </p:spPr>
      </p:pic>
      <p:grpSp>
        <p:nvGrpSpPr>
          <p:cNvPr id="38" name="组合 37"/>
          <p:cNvGrpSpPr/>
          <p:nvPr/>
        </p:nvGrpSpPr>
        <p:grpSpPr>
          <a:xfrm>
            <a:off x="3233974" y="3616257"/>
            <a:ext cx="276904" cy="75240"/>
            <a:chOff x="3074810" y="3664575"/>
            <a:chExt cx="276904" cy="75240"/>
          </a:xfrm>
        </p:grpSpPr>
        <p:sp>
          <p:nvSpPr>
            <p:cNvPr id="39" name="椭圆 38"/>
            <p:cNvSpPr>
              <a:spLocks noChangeAspect="1"/>
            </p:cNvSpPr>
            <p:nvPr/>
          </p:nvSpPr>
          <p:spPr>
            <a:xfrm>
              <a:off x="3074810"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Arial" panose="020B0604020202020204" pitchFamily="34" charset="0"/>
              </a:endParaRPr>
            </a:p>
          </p:txBody>
        </p:sp>
        <p:sp>
          <p:nvSpPr>
            <p:cNvPr id="40" name="椭圆 39"/>
            <p:cNvSpPr>
              <a:spLocks noChangeAspect="1"/>
            </p:cNvSpPr>
            <p:nvPr/>
          </p:nvSpPr>
          <p:spPr>
            <a:xfrm>
              <a:off x="3175642"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Arial" panose="020B0604020202020204" pitchFamily="34" charset="0"/>
              </a:endParaRPr>
            </a:p>
          </p:txBody>
        </p:sp>
        <p:sp>
          <p:nvSpPr>
            <p:cNvPr id="41" name="椭圆 40"/>
            <p:cNvSpPr>
              <a:spLocks noChangeAspect="1"/>
            </p:cNvSpPr>
            <p:nvPr/>
          </p:nvSpPr>
          <p:spPr>
            <a:xfrm>
              <a:off x="3276474"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Arial" panose="020B0604020202020204" pitchFamily="34" charset="0"/>
              </a:endParaRPr>
            </a:p>
          </p:txBody>
        </p:sp>
      </p:grpSp>
      <p:pic>
        <p:nvPicPr>
          <p:cNvPr id="42" name="图片 41" descr="云AP蓝.png"/>
          <p:cNvPicPr>
            <a:picLocks noChangeAspect="1"/>
          </p:cNvPicPr>
          <p:nvPr/>
        </p:nvPicPr>
        <p:blipFill>
          <a:blip r:embed="rId5" cstate="print"/>
          <a:stretch>
            <a:fillRect/>
          </a:stretch>
        </p:blipFill>
        <p:spPr>
          <a:xfrm>
            <a:off x="2276023" y="3481298"/>
            <a:ext cx="421859" cy="345157"/>
          </a:xfrm>
          <a:prstGeom prst="rect">
            <a:avLst/>
          </a:prstGeom>
        </p:spPr>
      </p:pic>
      <p:pic>
        <p:nvPicPr>
          <p:cNvPr id="43" name="图片 42" descr="云AP蓝.png"/>
          <p:cNvPicPr>
            <a:picLocks noChangeAspect="1"/>
          </p:cNvPicPr>
          <p:nvPr/>
        </p:nvPicPr>
        <p:blipFill>
          <a:blip r:embed="rId5" cstate="print"/>
          <a:stretch>
            <a:fillRect/>
          </a:stretch>
        </p:blipFill>
        <p:spPr>
          <a:xfrm>
            <a:off x="4015861" y="3481298"/>
            <a:ext cx="421859" cy="345157"/>
          </a:xfrm>
          <a:prstGeom prst="rect">
            <a:avLst/>
          </a:prstGeom>
        </p:spPr>
      </p:pic>
      <p:cxnSp>
        <p:nvCxnSpPr>
          <p:cNvPr id="45" name="直接连接符 44"/>
          <p:cNvCxnSpPr>
            <a:stCxn id="35" idx="2"/>
            <a:endCxn id="36" idx="0"/>
          </p:cNvCxnSpPr>
          <p:nvPr/>
        </p:nvCxnSpPr>
        <p:spPr>
          <a:xfrm>
            <a:off x="3359797" y="2311640"/>
            <a:ext cx="0" cy="428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1263862" y="3865278"/>
            <a:ext cx="1300356" cy="492443"/>
          </a:xfrm>
          <a:prstGeom prst="rect">
            <a:avLst/>
          </a:prstGeom>
          <a:noFill/>
        </p:spPr>
        <p:txBody>
          <a:bodyPr wrap="none" rtlCol="0">
            <a:spAutoFit/>
          </a:bodyPr>
          <a:lstStyle/>
          <a:p>
            <a:pPr algn="ctr"/>
            <a:r>
              <a:rPr lang="en-US" sz="1300" smtClean="0">
                <a:solidFill>
                  <a:schemeClr val="accent2"/>
                </a:solidFill>
                <a:latin typeface="+mj-lt"/>
                <a:cs typeface="Arial" panose="020B0604020202020204" pitchFamily="34" charset="0"/>
              </a:rPr>
              <a:t>Employee</a:t>
            </a:r>
          </a:p>
          <a:p>
            <a:pPr algn="ctr"/>
            <a:r>
              <a:rPr lang="en-US" sz="1300" smtClean="0">
                <a:solidFill>
                  <a:schemeClr val="accent2"/>
                </a:solidFill>
                <a:latin typeface="+mj-lt"/>
                <a:cs typeface="Arial" panose="020B0604020202020204" pitchFamily="34" charset="0"/>
              </a:rPr>
              <a:t>192.168.1.0/24</a:t>
            </a:r>
            <a:endParaRPr lang="en-US" sz="1300">
              <a:solidFill>
                <a:schemeClr val="accent2"/>
              </a:solidFill>
              <a:latin typeface="+mj-lt"/>
              <a:cs typeface="Arial" panose="020B0604020202020204" pitchFamily="34" charset="0"/>
            </a:endParaRPr>
          </a:p>
        </p:txBody>
      </p:sp>
      <p:sp>
        <p:nvSpPr>
          <p:cNvPr id="49" name="文本框 48"/>
          <p:cNvSpPr txBox="1"/>
          <p:nvPr/>
        </p:nvSpPr>
        <p:spPr>
          <a:xfrm>
            <a:off x="2732852" y="3865278"/>
            <a:ext cx="1300356" cy="492443"/>
          </a:xfrm>
          <a:prstGeom prst="rect">
            <a:avLst/>
          </a:prstGeom>
          <a:noFill/>
        </p:spPr>
        <p:txBody>
          <a:bodyPr wrap="none" rtlCol="0">
            <a:spAutoFit/>
          </a:bodyPr>
          <a:lstStyle/>
          <a:p>
            <a:pPr algn="ctr"/>
            <a:r>
              <a:rPr lang="en-US" sz="1300">
                <a:solidFill>
                  <a:schemeClr val="accent2"/>
                </a:solidFill>
                <a:latin typeface="+mj-lt"/>
                <a:cs typeface="Arial" panose="020B0604020202020204" pitchFamily="34" charset="0"/>
              </a:rPr>
              <a:t>Partner</a:t>
            </a:r>
          </a:p>
          <a:p>
            <a:pPr algn="ctr"/>
            <a:r>
              <a:rPr lang="en-US" sz="1300">
                <a:solidFill>
                  <a:schemeClr val="accent2"/>
                </a:solidFill>
                <a:latin typeface="+mj-lt"/>
                <a:cs typeface="Arial" panose="020B0604020202020204" pitchFamily="34" charset="0"/>
              </a:rPr>
              <a:t>192.168.5.0/24</a:t>
            </a:r>
          </a:p>
        </p:txBody>
      </p:sp>
      <p:sp>
        <p:nvSpPr>
          <p:cNvPr id="52" name="文本框 51"/>
          <p:cNvSpPr txBox="1"/>
          <p:nvPr/>
        </p:nvSpPr>
        <p:spPr>
          <a:xfrm>
            <a:off x="4283643" y="3865278"/>
            <a:ext cx="1486304" cy="492443"/>
          </a:xfrm>
          <a:prstGeom prst="rect">
            <a:avLst/>
          </a:prstGeom>
          <a:noFill/>
        </p:spPr>
        <p:txBody>
          <a:bodyPr wrap="none" rtlCol="0">
            <a:spAutoFit/>
          </a:bodyPr>
          <a:lstStyle/>
          <a:p>
            <a:pPr algn="ctr"/>
            <a:r>
              <a:rPr lang="en-US" sz="1300" smtClean="0">
                <a:solidFill>
                  <a:schemeClr val="accent2"/>
                </a:solidFill>
                <a:latin typeface="+mj-lt"/>
                <a:cs typeface="Arial" panose="020B0604020202020204" pitchFamily="34" charset="0"/>
              </a:rPr>
              <a:t>Guest</a:t>
            </a:r>
            <a:endParaRPr lang="en-US" sz="1300">
              <a:solidFill>
                <a:schemeClr val="accent2"/>
              </a:solidFill>
              <a:latin typeface="+mj-lt"/>
              <a:cs typeface="Arial" panose="020B0604020202020204" pitchFamily="34" charset="0"/>
            </a:endParaRPr>
          </a:p>
          <a:p>
            <a:pPr algn="ctr"/>
            <a:r>
              <a:rPr lang="en-US" sz="1300">
                <a:solidFill>
                  <a:schemeClr val="accent2"/>
                </a:solidFill>
                <a:latin typeface="+mj-lt"/>
                <a:cs typeface="Arial" panose="020B0604020202020204" pitchFamily="34" charset="0"/>
              </a:rPr>
              <a:t>192.168.100.0/24</a:t>
            </a:r>
          </a:p>
        </p:txBody>
      </p:sp>
      <p:sp>
        <p:nvSpPr>
          <p:cNvPr id="53" name="文本框 52"/>
          <p:cNvSpPr txBox="1"/>
          <p:nvPr/>
        </p:nvSpPr>
        <p:spPr>
          <a:xfrm>
            <a:off x="3595698" y="1826183"/>
            <a:ext cx="1439818" cy="692497"/>
          </a:xfrm>
          <a:prstGeom prst="rect">
            <a:avLst/>
          </a:prstGeom>
          <a:noFill/>
        </p:spPr>
        <p:txBody>
          <a:bodyPr wrap="none" rtlCol="0">
            <a:spAutoFit/>
          </a:bodyPr>
          <a:lstStyle/>
          <a:p>
            <a:r>
              <a:rPr lang="en-US" sz="1300">
                <a:solidFill>
                  <a:schemeClr val="accent2"/>
                </a:solidFill>
                <a:latin typeface="+mj-lt"/>
                <a:cs typeface="Arial" panose="020B0604020202020204" pitchFamily="34" charset="0"/>
              </a:rPr>
              <a:t>192.168.1.254</a:t>
            </a:r>
          </a:p>
          <a:p>
            <a:r>
              <a:rPr lang="en-US" sz="1300">
                <a:solidFill>
                  <a:schemeClr val="accent2"/>
                </a:solidFill>
                <a:latin typeface="+mj-lt"/>
                <a:cs typeface="Arial" panose="020B0604020202020204" pitchFamily="34" charset="0"/>
              </a:rPr>
              <a:t>192.168.5.254</a:t>
            </a:r>
          </a:p>
          <a:p>
            <a:r>
              <a:rPr lang="en-US" sz="1300">
                <a:solidFill>
                  <a:schemeClr val="accent2"/>
                </a:solidFill>
                <a:latin typeface="+mj-lt"/>
                <a:cs typeface="Arial" panose="020B0604020202020204" pitchFamily="34" charset="0"/>
              </a:rPr>
              <a:t>192.168.100.254</a:t>
            </a:r>
          </a:p>
        </p:txBody>
      </p:sp>
      <p:grpSp>
        <p:nvGrpSpPr>
          <p:cNvPr id="54" name="组合 53"/>
          <p:cNvGrpSpPr/>
          <p:nvPr/>
        </p:nvGrpSpPr>
        <p:grpSpPr>
          <a:xfrm>
            <a:off x="8072668" y="126000"/>
            <a:ext cx="3889270" cy="284400"/>
            <a:chOff x="8072668" y="139135"/>
            <a:chExt cx="3889270" cy="284400"/>
          </a:xfrm>
        </p:grpSpPr>
        <p:sp>
          <p:nvSpPr>
            <p:cNvPr id="55" name="五边形 54"/>
            <p:cNvSpPr/>
            <p:nvPr/>
          </p:nvSpPr>
          <p:spPr bwMode="auto">
            <a:xfrm>
              <a:off x="8072668" y="139135"/>
              <a:ext cx="900100" cy="2844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spcBef>
                  <a:spcPts val="0"/>
                </a:spcBef>
                <a:defRPr/>
              </a:pPr>
              <a:r>
                <a:rPr lang="en-US" sz="800" b="1">
                  <a:solidFill>
                    <a:srgbClr val="FFFFFF"/>
                  </a:solidFill>
                  <a:latin typeface="+mj-lt"/>
                  <a:cs typeface="Arial" panose="020B0604020202020204" pitchFamily="34" charset="0"/>
                </a:rPr>
                <a:t>Planning and </a:t>
              </a:r>
              <a:r>
                <a:rPr lang="en-US" altLang="zh-CN" sz="800" b="1" smtClean="0">
                  <a:solidFill>
                    <a:srgbClr val="FFFFFF"/>
                  </a:solidFill>
                  <a:latin typeface="+mj-lt"/>
                  <a:cs typeface="Arial" panose="020B0604020202020204" pitchFamily="34" charset="0"/>
                </a:rPr>
                <a:t>D</a:t>
              </a:r>
              <a:r>
                <a:rPr lang="en-US" sz="800" b="1" smtClean="0">
                  <a:solidFill>
                    <a:srgbClr val="FFFFFF"/>
                  </a:solidFill>
                  <a:latin typeface="+mj-lt"/>
                  <a:cs typeface="Arial" panose="020B0604020202020204" pitchFamily="34" charset="0"/>
                </a:rPr>
                <a:t>esign</a:t>
              </a:r>
              <a:endParaRPr lang="en-US" sz="800" b="1">
                <a:solidFill>
                  <a:srgbClr val="FFFFFF"/>
                </a:solidFill>
                <a:latin typeface="+mj-lt"/>
                <a:cs typeface="Arial" panose="020B0604020202020204" pitchFamily="34" charset="0"/>
              </a:endParaRPr>
            </a:p>
          </p:txBody>
        </p:sp>
        <p:sp>
          <p:nvSpPr>
            <p:cNvPr id="56" name="燕尾形 55"/>
            <p:cNvSpPr/>
            <p:nvPr/>
          </p:nvSpPr>
          <p:spPr bwMode="auto">
            <a:xfrm>
              <a:off x="88888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Deployment and </a:t>
              </a:r>
              <a:r>
                <a:rPr lang="en-US" sz="800" smtClean="0">
                  <a:latin typeface="+mj-lt"/>
                  <a:cs typeface="Arial" panose="020B0604020202020204" pitchFamily="34" charset="0"/>
                </a:rPr>
                <a:t>Implementation</a:t>
              </a:r>
              <a:endParaRPr lang="en-US" sz="800">
                <a:latin typeface="+mj-lt"/>
                <a:cs typeface="Arial" panose="020B0604020202020204" pitchFamily="34" charset="0"/>
              </a:endParaRPr>
            </a:p>
          </p:txBody>
        </p:sp>
        <p:sp>
          <p:nvSpPr>
            <p:cNvPr id="57" name="燕尾形 56"/>
            <p:cNvSpPr/>
            <p:nvPr/>
          </p:nvSpPr>
          <p:spPr bwMode="auto">
            <a:xfrm>
              <a:off x="988490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smtClean="0">
                  <a:latin typeface="+mj-lt"/>
                  <a:cs typeface="Arial" panose="020B0604020202020204" pitchFamily="34" charset="0"/>
                </a:rPr>
                <a:t>Network O&amp;M</a:t>
              </a:r>
              <a:endParaRPr lang="en-US" sz="800">
                <a:latin typeface="+mj-lt"/>
                <a:cs typeface="Arial" panose="020B0604020202020204" pitchFamily="34" charset="0"/>
              </a:endParaRPr>
            </a:p>
          </p:txBody>
        </p:sp>
        <p:sp>
          <p:nvSpPr>
            <p:cNvPr id="58" name="燕尾形 57"/>
            <p:cNvSpPr/>
            <p:nvPr/>
          </p:nvSpPr>
          <p:spPr bwMode="auto">
            <a:xfrm>
              <a:off x="108819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Network </a:t>
              </a:r>
              <a:r>
                <a:rPr lang="en-US" sz="800" smtClean="0">
                  <a:latin typeface="+mj-lt"/>
                  <a:cs typeface="Arial" panose="020B0604020202020204" pitchFamily="34" charset="0"/>
                </a:rPr>
                <a:t>Optimization</a:t>
              </a:r>
              <a:endParaRPr lang="en-US" sz="800">
                <a:latin typeface="+mj-lt"/>
                <a:cs typeface="Arial" panose="020B0604020202020204" pitchFamily="34" charset="0"/>
              </a:endParaRPr>
            </a:p>
          </p:txBody>
        </p:sp>
      </p:grpSp>
    </p:spTree>
    <p:extLst>
      <p:ext uri="{BB962C8B-B14F-4D97-AF65-F5344CB8AC3E}">
        <p14:creationId xmlns:p14="http://schemas.microsoft.com/office/powerpoint/2010/main" val="3524421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标题 25"/>
          <p:cNvSpPr>
            <a:spLocks noGrp="1"/>
          </p:cNvSpPr>
          <p:nvPr>
            <p:ph type="ctrTitle" sz="quarter"/>
          </p:nvPr>
        </p:nvSpPr>
        <p:spPr/>
        <p:txBody>
          <a:bodyPr/>
          <a:lstStyle/>
          <a:p>
            <a:r>
              <a:rPr lang="en-US" smtClean="0">
                <a:sym typeface="Huawei Sans" panose="020C0503030203020204" pitchFamily="34" charset="0"/>
              </a:rPr>
              <a:t>Typical Campus Network Architectures and Practices</a:t>
            </a:r>
            <a:endParaRPr lang="en-US">
              <a:sym typeface="Huawei Sans" panose="020C0503030203020204" pitchFamily="34" charset="0"/>
            </a:endParaRPr>
          </a:p>
        </p:txBody>
      </p:sp>
      <p:sp>
        <p:nvSpPr>
          <p:cNvPr id="3" name="文本占位符 2"/>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6389303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IP Address Planning</a:t>
            </a:r>
            <a:endParaRPr lang="en-US"/>
          </a:p>
        </p:txBody>
      </p:sp>
      <p:sp>
        <p:nvSpPr>
          <p:cNvPr id="78" name="文本占位符 77"/>
          <p:cNvSpPr>
            <a:spLocks noGrp="1"/>
          </p:cNvSpPr>
          <p:nvPr>
            <p:ph type="body" sz="quarter" idx="10"/>
          </p:nvPr>
        </p:nvSpPr>
        <p:spPr/>
        <p:txBody>
          <a:bodyPr/>
          <a:lstStyle/>
          <a:p>
            <a:r>
              <a:rPr lang="en-US" sz="1400" smtClean="0"/>
              <a:t>Reserve sufficient IP addresses based on the number of clients to be accessed and plan network segments and gateway addresses for each type of service.</a:t>
            </a:r>
          </a:p>
          <a:p>
            <a:r>
              <a:rPr lang="en-US" sz="1400" smtClean="0"/>
              <a:t>Plan network segments for management IP addresses.</a:t>
            </a:r>
          </a:p>
          <a:p>
            <a:r>
              <a:rPr lang="en-US" sz="1400" smtClean="0"/>
              <a:t>Divide network segments for interconnection IP addresses.</a:t>
            </a:r>
            <a:endParaRPr lang="en-US" sz="1400"/>
          </a:p>
        </p:txBody>
      </p:sp>
      <p:graphicFrame>
        <p:nvGraphicFramePr>
          <p:cNvPr id="77" name="表格 76"/>
          <p:cNvGraphicFramePr>
            <a:graphicFrameLocks noGrp="1"/>
          </p:cNvGraphicFramePr>
          <p:nvPr>
            <p:extLst>
              <p:ext uri="{D42A27DB-BD31-4B8C-83A1-F6EECF244321}">
                <p14:modId xmlns:p14="http://schemas.microsoft.com/office/powerpoint/2010/main" val="262098823"/>
              </p:ext>
            </p:extLst>
          </p:nvPr>
        </p:nvGraphicFramePr>
        <p:xfrm>
          <a:off x="2354363" y="2737520"/>
          <a:ext cx="8312474" cy="3635040"/>
        </p:xfrm>
        <a:graphic>
          <a:graphicData uri="http://schemas.openxmlformats.org/drawingml/2006/table">
            <a:tbl>
              <a:tblPr/>
              <a:tblGrid>
                <a:gridCol w="2114964">
                  <a:extLst>
                    <a:ext uri="{9D8B030D-6E8A-4147-A177-3AD203B41FA5}">
                      <a16:colId xmlns="" xmlns:a16="http://schemas.microsoft.com/office/drawing/2014/main" val="20000"/>
                    </a:ext>
                  </a:extLst>
                </a:gridCol>
                <a:gridCol w="1819805">
                  <a:extLst>
                    <a:ext uri="{9D8B030D-6E8A-4147-A177-3AD203B41FA5}">
                      <a16:colId xmlns="" xmlns:a16="http://schemas.microsoft.com/office/drawing/2014/main" val="20001"/>
                    </a:ext>
                  </a:extLst>
                </a:gridCol>
                <a:gridCol w="4377705">
                  <a:extLst>
                    <a:ext uri="{9D8B030D-6E8A-4147-A177-3AD203B41FA5}">
                      <a16:colId xmlns="" xmlns:a16="http://schemas.microsoft.com/office/drawing/2014/main" val="20002"/>
                    </a:ext>
                  </a:extLst>
                </a:gridCol>
              </a:tblGrid>
              <a:tr h="401142">
                <a:tc>
                  <a:txBody>
                    <a:bodyPr/>
                    <a:lstStyle/>
                    <a:p>
                      <a:pPr algn="l"/>
                      <a:r>
                        <a:rPr lang="en-US" sz="1400" b="1">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IP Network Segment/Mask</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l"/>
                      <a:r>
                        <a:rPr lang="en-US" sz="1400" b="1">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Gateway Address</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l"/>
                      <a:r>
                        <a:rPr lang="en-US" sz="1400" b="1">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Network Segment Description</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238963">
                <a:tc>
                  <a:txBody>
                    <a:bodyPr/>
                    <a:lstStyle/>
                    <a:p>
                      <a:pPr algn="l"/>
                      <a:r>
                        <a:rPr lang="en-US" sz="1200">
                          <a:latin typeface="+mj-lt"/>
                          <a:ea typeface="方正兰亭黑简体" panose="02000000000000000000" pitchFamily="2" charset="-122"/>
                          <a:cs typeface="Arial" panose="020B0604020202020204" pitchFamily="34" charset="0"/>
                          <a:sym typeface="Huawei Sans" panose="020C0503030203020204" pitchFamily="34" charset="0"/>
                        </a:rPr>
                        <a:t>192.168.1.0/24</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200">
                          <a:latin typeface="+mj-lt"/>
                          <a:ea typeface="方正兰亭黑简体" panose="02000000000000000000" pitchFamily="2" charset="-122"/>
                          <a:cs typeface="Arial" panose="020B0604020202020204" pitchFamily="34" charset="0"/>
                          <a:sym typeface="Huawei Sans" panose="020C0503030203020204" pitchFamily="34" charset="0"/>
                        </a:rPr>
                        <a:t>192.168.1.254</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200">
                          <a:latin typeface="+mj-lt"/>
                          <a:ea typeface="方正兰亭黑简体" panose="02000000000000000000" pitchFamily="2" charset="-122"/>
                          <a:cs typeface="Arial" panose="020B0604020202020204" pitchFamily="34" charset="0"/>
                          <a:sym typeface="Huawei Sans" panose="020C0503030203020204" pitchFamily="34" charset="0"/>
                        </a:rPr>
                        <a:t>Network segment to which </a:t>
                      </a:r>
                      <a:r>
                        <a:rPr lang="en-US" sz="1200" smtClean="0">
                          <a:latin typeface="+mj-lt"/>
                          <a:ea typeface="方正兰亭黑简体" panose="02000000000000000000" pitchFamily="2" charset="-122"/>
                          <a:cs typeface="Arial" panose="020B0604020202020204" pitchFamily="34" charset="0"/>
                          <a:sym typeface="Huawei Sans" panose="020C0503030203020204" pitchFamily="34" charset="0"/>
                        </a:rPr>
                        <a:t>wireless access </a:t>
                      </a:r>
                      <a:r>
                        <a:rPr lang="en-US" sz="1200">
                          <a:latin typeface="+mj-lt"/>
                          <a:ea typeface="方正兰亭黑简体" panose="02000000000000000000" pitchFamily="2" charset="-122"/>
                          <a:cs typeface="Arial" panose="020B0604020202020204" pitchFamily="34" charset="0"/>
                          <a:sym typeface="Huawei Sans" panose="020C0503030203020204" pitchFamily="34" charset="0"/>
                        </a:rPr>
                        <a:t>guests belong, with the gateway located on Agg-S1</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1"/>
                  </a:ext>
                </a:extLst>
              </a:tr>
              <a:tr h="238963">
                <a:tc>
                  <a:txBody>
                    <a:bodyPr/>
                    <a:lstStyle/>
                    <a:p>
                      <a:pPr algn="l"/>
                      <a:r>
                        <a:rPr lang="en-US" sz="1200">
                          <a:latin typeface="+mj-lt"/>
                          <a:ea typeface="方正兰亭黑简体" panose="02000000000000000000" pitchFamily="2" charset="-122"/>
                          <a:cs typeface="Arial" panose="020B0604020202020204" pitchFamily="34" charset="0"/>
                          <a:sym typeface="Huawei Sans" panose="020C0503030203020204" pitchFamily="34" charset="0"/>
                        </a:rPr>
                        <a:t>192.168.2.0/24</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200">
                          <a:latin typeface="+mj-lt"/>
                          <a:ea typeface="方正兰亭黑简体" panose="02000000000000000000" pitchFamily="2" charset="-122"/>
                          <a:cs typeface="Arial" panose="020B0604020202020204" pitchFamily="34" charset="0"/>
                          <a:sym typeface="Huawei Sans" panose="020C0503030203020204" pitchFamily="34" charset="0"/>
                        </a:rPr>
                        <a:t>192.168.2.254</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sz="1200">
                          <a:latin typeface="+mj-lt"/>
                          <a:ea typeface="方正兰亭黑简体" panose="02000000000000000000" pitchFamily="2" charset="-122"/>
                          <a:cs typeface="Arial" panose="020B0604020202020204" pitchFamily="34" charset="0"/>
                          <a:sym typeface="Huawei Sans" panose="020C0503030203020204" pitchFamily="34" charset="0"/>
                        </a:rPr>
                        <a:t>Network segment to which the </a:t>
                      </a:r>
                      <a:r>
                        <a:rPr lang="en-US" sz="1200" smtClean="0">
                          <a:latin typeface="+mj-lt"/>
                          <a:ea typeface="方正兰亭黑简体" panose="02000000000000000000" pitchFamily="2" charset="-122"/>
                          <a:cs typeface="Arial" panose="020B0604020202020204" pitchFamily="34" charset="0"/>
                          <a:sym typeface="Huawei Sans" panose="020C0503030203020204" pitchFamily="34" charset="0"/>
                        </a:rPr>
                        <a:t>R&amp;D </a:t>
                      </a:r>
                      <a:r>
                        <a:rPr lang="en-US" sz="1200">
                          <a:latin typeface="+mj-lt"/>
                          <a:ea typeface="方正兰亭黑简体" panose="02000000000000000000" pitchFamily="2" charset="-122"/>
                          <a:cs typeface="Arial" panose="020B0604020202020204" pitchFamily="34" charset="0"/>
                          <a:sym typeface="Huawei Sans" panose="020C0503030203020204" pitchFamily="34" charset="0"/>
                        </a:rPr>
                        <a:t>department belongs, with the </a:t>
                      </a:r>
                      <a:r>
                        <a:rPr lang="en-US" sz="1200" smtClean="0">
                          <a:latin typeface="+mj-lt"/>
                          <a:ea typeface="方正兰亭黑简体" panose="02000000000000000000" pitchFamily="2" charset="-122"/>
                          <a:cs typeface="Arial" panose="020B0604020202020204" pitchFamily="34" charset="0"/>
                          <a:sym typeface="Huawei Sans" panose="020C0503030203020204" pitchFamily="34" charset="0"/>
                        </a:rPr>
                        <a:t>gateway located </a:t>
                      </a:r>
                      <a:r>
                        <a:rPr lang="en-US" sz="1200">
                          <a:latin typeface="+mj-lt"/>
                          <a:ea typeface="方正兰亭黑简体" panose="02000000000000000000" pitchFamily="2" charset="-122"/>
                          <a:cs typeface="Arial" panose="020B0604020202020204" pitchFamily="34" charset="0"/>
                          <a:sym typeface="Huawei Sans" panose="020C0503030203020204" pitchFamily="34" charset="0"/>
                        </a:rPr>
                        <a:t>on Agg-S1</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2"/>
                  </a:ext>
                </a:extLst>
              </a:tr>
              <a:tr h="238963">
                <a:tc>
                  <a:txBody>
                    <a:bodyPr/>
                    <a:lstStyle/>
                    <a:p>
                      <a:pPr algn="l"/>
                      <a:r>
                        <a:rPr lang="en-US" sz="1200">
                          <a:latin typeface="+mj-lt"/>
                          <a:ea typeface="方正兰亭黑简体" panose="02000000000000000000" pitchFamily="2" charset="-122"/>
                          <a:cs typeface="Arial" panose="020B0604020202020204" pitchFamily="34" charset="0"/>
                          <a:sym typeface="Huawei Sans" panose="020C0503030203020204" pitchFamily="34" charset="0"/>
                        </a:rPr>
                        <a:t>192.168.3.0/24</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200">
                          <a:latin typeface="+mj-lt"/>
                          <a:ea typeface="方正兰亭黑简体" panose="02000000000000000000" pitchFamily="2" charset="-122"/>
                          <a:cs typeface="Arial" panose="020B0604020202020204" pitchFamily="34" charset="0"/>
                          <a:sym typeface="Huawei Sans" panose="020C0503030203020204" pitchFamily="34" charset="0"/>
                        </a:rPr>
                        <a:t>192.168.3.254</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sz="1200">
                          <a:latin typeface="+mj-lt"/>
                          <a:ea typeface="方正兰亭黑简体" panose="02000000000000000000" pitchFamily="2" charset="-122"/>
                          <a:cs typeface="Arial" panose="020B0604020202020204" pitchFamily="34" charset="0"/>
                          <a:sym typeface="Huawei Sans" panose="020C0503030203020204" pitchFamily="34" charset="0"/>
                        </a:rPr>
                        <a:t>Network segment to which the marketing department </a:t>
                      </a:r>
                      <a:r>
                        <a:rPr lang="en-US" sz="1200" smtClean="0">
                          <a:latin typeface="+mj-lt"/>
                          <a:ea typeface="方正兰亭黑简体" panose="02000000000000000000" pitchFamily="2" charset="-122"/>
                          <a:cs typeface="Arial" panose="020B0604020202020204" pitchFamily="34" charset="0"/>
                          <a:sym typeface="Huawei Sans" panose="020C0503030203020204" pitchFamily="34" charset="0"/>
                        </a:rPr>
                        <a:t>belongs,</a:t>
                      </a:r>
                      <a:r>
                        <a:rPr lang="en-US" sz="1200" baseline="0" smtClean="0">
                          <a:latin typeface="+mj-lt"/>
                          <a:ea typeface="方正兰亭黑简体" panose="02000000000000000000" pitchFamily="2" charset="-122"/>
                          <a:cs typeface="Arial" panose="020B0604020202020204" pitchFamily="34" charset="0"/>
                          <a:sym typeface="Huawei Sans" panose="020C0503030203020204" pitchFamily="34" charset="0"/>
                        </a:rPr>
                        <a:t> with the gateway located</a:t>
                      </a:r>
                      <a:r>
                        <a:rPr lang="en-US" sz="1200" smtClean="0">
                          <a:latin typeface="+mj-lt"/>
                          <a:ea typeface="方正兰亭黑简体" panose="02000000000000000000" pitchFamily="2" charset="-122"/>
                          <a:cs typeface="Arial" panose="020B0604020202020204" pitchFamily="34" charset="0"/>
                          <a:sym typeface="Huawei Sans" panose="020C0503030203020204" pitchFamily="34" charset="0"/>
                        </a:rPr>
                        <a:t> </a:t>
                      </a:r>
                      <a:r>
                        <a:rPr lang="en-US" sz="1200">
                          <a:latin typeface="+mj-lt"/>
                          <a:ea typeface="方正兰亭黑简体" panose="02000000000000000000" pitchFamily="2" charset="-122"/>
                          <a:cs typeface="Arial" panose="020B0604020202020204" pitchFamily="34" charset="0"/>
                          <a:sym typeface="Huawei Sans" panose="020C0503030203020204" pitchFamily="34" charset="0"/>
                        </a:rPr>
                        <a:t>on </a:t>
                      </a:r>
                      <a:r>
                        <a:rPr lang="en-US" sz="1200" smtClean="0">
                          <a:latin typeface="+mj-lt"/>
                          <a:ea typeface="方正兰亭黑简体" panose="02000000000000000000" pitchFamily="2" charset="-122"/>
                          <a:cs typeface="Arial" panose="020B0604020202020204" pitchFamily="34" charset="0"/>
                          <a:sym typeface="Huawei Sans" panose="020C0503030203020204" pitchFamily="34" charset="0"/>
                        </a:rPr>
                        <a:t>Agg-S1</a:t>
                      </a:r>
                      <a:endParaRPr lang="en-US" sz="1200">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3"/>
                  </a:ext>
                </a:extLst>
              </a:tr>
              <a:tr h="238963">
                <a:tc>
                  <a:txBody>
                    <a:bodyPr/>
                    <a:lstStyle/>
                    <a:p>
                      <a:pPr algn="l"/>
                      <a:r>
                        <a:rPr lang="en-US" sz="1200">
                          <a:latin typeface="+mj-lt"/>
                          <a:ea typeface="方正兰亭黑简体" panose="02000000000000000000" pitchFamily="2" charset="-122"/>
                          <a:cs typeface="Arial" panose="020B0604020202020204" pitchFamily="34" charset="0"/>
                          <a:sym typeface="Huawei Sans" panose="020C0503030203020204" pitchFamily="34" charset="0"/>
                        </a:rPr>
                        <a:t>192.168.4.0/24</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200">
                          <a:latin typeface="+mj-lt"/>
                          <a:ea typeface="方正兰亭黑简体" panose="02000000000000000000" pitchFamily="2" charset="-122"/>
                          <a:cs typeface="Arial" panose="020B0604020202020204" pitchFamily="34" charset="0"/>
                          <a:sym typeface="Huawei Sans" panose="020C0503030203020204" pitchFamily="34" charset="0"/>
                        </a:rPr>
                        <a:t>192.168.4.254</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sz="1200">
                          <a:latin typeface="+mj-lt"/>
                          <a:ea typeface="方正兰亭黑简体" panose="02000000000000000000" pitchFamily="2" charset="-122"/>
                          <a:cs typeface="Arial" panose="020B0604020202020204" pitchFamily="34" charset="0"/>
                          <a:sym typeface="Huawei Sans" panose="020C0503030203020204" pitchFamily="34" charset="0"/>
                        </a:rPr>
                        <a:t>Network segment to which the administrative department </a:t>
                      </a:r>
                      <a:r>
                        <a:rPr lang="en-US" sz="1200" smtClean="0">
                          <a:latin typeface="+mj-lt"/>
                          <a:ea typeface="方正兰亭黑简体" panose="02000000000000000000" pitchFamily="2" charset="-122"/>
                          <a:cs typeface="Arial" panose="020B0604020202020204" pitchFamily="34" charset="0"/>
                          <a:sym typeface="Huawei Sans" panose="020C0503030203020204" pitchFamily="34" charset="0"/>
                        </a:rPr>
                        <a:t>belongs,</a:t>
                      </a:r>
                      <a:r>
                        <a:rPr lang="en-US" sz="1200" baseline="0" smtClean="0">
                          <a:latin typeface="+mj-lt"/>
                          <a:ea typeface="方正兰亭黑简体" panose="02000000000000000000" pitchFamily="2" charset="-122"/>
                          <a:cs typeface="Arial" panose="020B0604020202020204" pitchFamily="34" charset="0"/>
                          <a:sym typeface="Huawei Sans" panose="020C0503030203020204" pitchFamily="34" charset="0"/>
                        </a:rPr>
                        <a:t> with the gateway</a:t>
                      </a:r>
                      <a:r>
                        <a:rPr lang="en-US" sz="1200" smtClean="0">
                          <a:latin typeface="+mj-lt"/>
                          <a:ea typeface="方正兰亭黑简体" panose="02000000000000000000" pitchFamily="2" charset="-122"/>
                          <a:cs typeface="Arial" panose="020B0604020202020204" pitchFamily="34" charset="0"/>
                          <a:sym typeface="Huawei Sans" panose="020C0503030203020204" pitchFamily="34" charset="0"/>
                        </a:rPr>
                        <a:t> </a:t>
                      </a:r>
                      <a:r>
                        <a:rPr lang="en-US" sz="1200">
                          <a:latin typeface="+mj-lt"/>
                          <a:ea typeface="方正兰亭黑简体" panose="02000000000000000000" pitchFamily="2" charset="-122"/>
                          <a:cs typeface="Arial" panose="020B0604020202020204" pitchFamily="34" charset="0"/>
                          <a:sym typeface="Huawei Sans" panose="020C0503030203020204" pitchFamily="34" charset="0"/>
                        </a:rPr>
                        <a:t>located on </a:t>
                      </a:r>
                      <a:r>
                        <a:rPr lang="en-US" sz="1200" smtClean="0">
                          <a:latin typeface="+mj-lt"/>
                          <a:ea typeface="方正兰亭黑简体" panose="02000000000000000000" pitchFamily="2" charset="-122"/>
                          <a:cs typeface="Arial" panose="020B0604020202020204" pitchFamily="34" charset="0"/>
                          <a:sym typeface="Huawei Sans" panose="020C0503030203020204" pitchFamily="34" charset="0"/>
                        </a:rPr>
                        <a:t>Agg-S1</a:t>
                      </a:r>
                      <a:endParaRPr lang="en-US" sz="1200">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4"/>
                  </a:ext>
                </a:extLst>
              </a:tr>
              <a:tr h="238963">
                <a:tc>
                  <a:txBody>
                    <a:bodyPr/>
                    <a:lstStyle/>
                    <a:p>
                      <a:pPr algn="l"/>
                      <a:r>
                        <a:rPr lang="en-US" sz="1200">
                          <a:latin typeface="+mj-lt"/>
                          <a:ea typeface="方正兰亭黑简体" panose="02000000000000000000" pitchFamily="2" charset="-122"/>
                          <a:cs typeface="Arial" panose="020B0604020202020204" pitchFamily="34" charset="0"/>
                          <a:sym typeface="Huawei Sans" panose="020C0503030203020204" pitchFamily="34" charset="0"/>
                        </a:rPr>
                        <a:t>192.168.100.0/24</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200">
                          <a:latin typeface="+mj-lt"/>
                          <a:ea typeface="方正兰亭黑简体" panose="02000000000000000000" pitchFamily="2" charset="-122"/>
                          <a:cs typeface="Arial" panose="020B0604020202020204" pitchFamily="34" charset="0"/>
                          <a:sym typeface="Huawei Sans" panose="020C0503030203020204" pitchFamily="34" charset="0"/>
                        </a:rPr>
                        <a:t>192.168.100.254</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200">
                          <a:latin typeface="+mj-lt"/>
                          <a:ea typeface="方正兰亭黑简体" panose="02000000000000000000" pitchFamily="2" charset="-122"/>
                          <a:cs typeface="Arial" panose="020B0604020202020204" pitchFamily="34" charset="0"/>
                          <a:sym typeface="Huawei Sans" panose="020C0503030203020204" pitchFamily="34" charset="0"/>
                        </a:rPr>
                        <a:t>Management network segment of Layer 2 </a:t>
                      </a:r>
                      <a:r>
                        <a:rPr lang="en-US" sz="1200" smtClean="0">
                          <a:latin typeface="+mj-lt"/>
                          <a:ea typeface="方正兰亭黑简体" panose="02000000000000000000" pitchFamily="2" charset="-122"/>
                          <a:cs typeface="Arial" panose="020B0604020202020204" pitchFamily="34" charset="0"/>
                          <a:sym typeface="Huawei Sans" panose="020C0503030203020204" pitchFamily="34" charset="0"/>
                        </a:rPr>
                        <a:t>devices,</a:t>
                      </a:r>
                      <a:r>
                        <a:rPr lang="en-US" sz="1200" baseline="0" smtClean="0">
                          <a:latin typeface="+mj-lt"/>
                          <a:ea typeface="方正兰亭黑简体" panose="02000000000000000000" pitchFamily="2" charset="-122"/>
                          <a:cs typeface="Arial" panose="020B0604020202020204" pitchFamily="34" charset="0"/>
                          <a:sym typeface="Huawei Sans" panose="020C0503030203020204" pitchFamily="34" charset="0"/>
                        </a:rPr>
                        <a:t> with the </a:t>
                      </a:r>
                      <a:r>
                        <a:rPr lang="en-US" sz="1200" smtClean="0">
                          <a:latin typeface="+mj-lt"/>
                          <a:ea typeface="方正兰亭黑简体" panose="02000000000000000000" pitchFamily="2" charset="-122"/>
                          <a:cs typeface="Arial" panose="020B0604020202020204" pitchFamily="34" charset="0"/>
                          <a:sym typeface="Huawei Sans" panose="020C0503030203020204" pitchFamily="34" charset="0"/>
                        </a:rPr>
                        <a:t>gateway </a:t>
                      </a:r>
                      <a:r>
                        <a:rPr lang="en-US" sz="1200">
                          <a:latin typeface="+mj-lt"/>
                          <a:ea typeface="方正兰亭黑简体" panose="02000000000000000000" pitchFamily="2" charset="-122"/>
                          <a:cs typeface="Arial" panose="020B0604020202020204" pitchFamily="34" charset="0"/>
                          <a:sym typeface="Huawei Sans" panose="020C0503030203020204" pitchFamily="34" charset="0"/>
                        </a:rPr>
                        <a:t>located on </a:t>
                      </a:r>
                      <a:r>
                        <a:rPr lang="en-US" sz="1200" smtClean="0">
                          <a:latin typeface="+mj-lt"/>
                          <a:ea typeface="方正兰亭黑简体" panose="02000000000000000000" pitchFamily="2" charset="-122"/>
                          <a:cs typeface="Arial" panose="020B0604020202020204" pitchFamily="34" charset="0"/>
                          <a:sym typeface="Huawei Sans" panose="020C0503030203020204" pitchFamily="34" charset="0"/>
                        </a:rPr>
                        <a:t>Agg-S1</a:t>
                      </a:r>
                      <a:endParaRPr lang="en-US" sz="1200">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5"/>
                  </a:ext>
                </a:extLst>
              </a:tr>
              <a:tr h="238963">
                <a:tc>
                  <a:txBody>
                    <a:bodyPr/>
                    <a:lstStyle/>
                    <a:p>
                      <a:pPr algn="l"/>
                      <a:r>
                        <a:rPr lang="en-US" sz="1200">
                          <a:latin typeface="+mj-lt"/>
                          <a:ea typeface="方正兰亭黑简体" panose="02000000000000000000" pitchFamily="2" charset="-122"/>
                          <a:cs typeface="Arial" panose="020B0604020202020204" pitchFamily="34" charset="0"/>
                          <a:sym typeface="Huawei Sans" panose="020C0503030203020204" pitchFamily="34" charset="0"/>
                        </a:rPr>
                        <a:t>192.168.101.0/24</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200">
                          <a:latin typeface="+mj-lt"/>
                          <a:ea typeface="方正兰亭黑简体" panose="02000000000000000000" pitchFamily="2" charset="-122"/>
                          <a:cs typeface="Arial" panose="020B0604020202020204" pitchFamily="34" charset="0"/>
                          <a:sym typeface="Huawei Sans" panose="020C0503030203020204" pitchFamily="34" charset="0"/>
                        </a:rPr>
                        <a:t>N/A</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200" baseline="0" smtClean="0">
                          <a:latin typeface="+mj-lt"/>
                          <a:ea typeface="方正兰亭黑简体" panose="02000000000000000000" pitchFamily="2" charset="-122"/>
                          <a:cs typeface="Arial" panose="020B0604020202020204" pitchFamily="34" charset="0"/>
                          <a:sym typeface="Huawei Sans" panose="020C0503030203020204" pitchFamily="34" charset="0"/>
                        </a:rPr>
                        <a:t>Management network segment of WLAN services</a:t>
                      </a:r>
                      <a:endParaRPr lang="en-US" sz="1200">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6"/>
                  </a:ext>
                </a:extLst>
              </a:tr>
              <a:tr h="238963">
                <a:tc>
                  <a:txBody>
                    <a:bodyPr/>
                    <a:lstStyle/>
                    <a:p>
                      <a:pPr algn="l"/>
                      <a:r>
                        <a:rPr lang="en-US" sz="1200">
                          <a:latin typeface="+mj-lt"/>
                          <a:ea typeface="方正兰亭黑简体" panose="02000000000000000000" pitchFamily="2" charset="-122"/>
                          <a:cs typeface="Arial" panose="020B0604020202020204" pitchFamily="34" charset="0"/>
                          <a:sym typeface="Huawei Sans" panose="020C0503030203020204" pitchFamily="34" charset="0"/>
                        </a:rPr>
                        <a:t>192.168.102.0/30</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200">
                          <a:latin typeface="+mj-lt"/>
                          <a:ea typeface="方正兰亭黑简体" panose="02000000000000000000" pitchFamily="2" charset="-122"/>
                          <a:cs typeface="Arial" panose="020B0604020202020204" pitchFamily="34" charset="0"/>
                          <a:sym typeface="Huawei Sans" panose="020C0503030203020204" pitchFamily="34" charset="0"/>
                        </a:rPr>
                        <a:t>N/A</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200">
                          <a:latin typeface="+mj-lt"/>
                          <a:ea typeface="方正兰亭黑简体" panose="02000000000000000000" pitchFamily="2" charset="-122"/>
                          <a:cs typeface="Arial" panose="020B0604020202020204" pitchFamily="34" charset="0"/>
                          <a:sym typeface="Huawei Sans" panose="020C0503030203020204" pitchFamily="34" charset="0"/>
                        </a:rPr>
                        <a:t>Network </a:t>
                      </a:r>
                      <a:r>
                        <a:rPr lang="en-US" sz="1200" smtClean="0">
                          <a:latin typeface="+mj-lt"/>
                          <a:ea typeface="方正兰亭黑简体" panose="02000000000000000000" pitchFamily="2" charset="-122"/>
                          <a:cs typeface="Arial" panose="020B0604020202020204" pitchFamily="34" charset="0"/>
                          <a:sym typeface="Huawei Sans" panose="020C0503030203020204" pitchFamily="34" charset="0"/>
                        </a:rPr>
                        <a:t>segment</a:t>
                      </a:r>
                      <a:r>
                        <a:rPr lang="en-US" sz="1200" baseline="0" smtClean="0">
                          <a:latin typeface="+mj-lt"/>
                          <a:ea typeface="方正兰亭黑简体" panose="02000000000000000000" pitchFamily="2" charset="-122"/>
                          <a:cs typeface="Arial" panose="020B0604020202020204" pitchFamily="34" charset="0"/>
                          <a:sym typeface="Huawei Sans" panose="020C0503030203020204" pitchFamily="34" charset="0"/>
                        </a:rPr>
                        <a:t> between </a:t>
                      </a:r>
                      <a:r>
                        <a:rPr lang="en-US" sz="1200" smtClean="0">
                          <a:latin typeface="+mj-lt"/>
                          <a:ea typeface="方正兰亭黑简体" panose="02000000000000000000" pitchFamily="2" charset="-122"/>
                          <a:cs typeface="Arial" panose="020B0604020202020204" pitchFamily="34" charset="0"/>
                          <a:sym typeface="Huawei Sans" panose="020C0503030203020204" pitchFamily="34" charset="0"/>
                        </a:rPr>
                        <a:t>Agg-S1 </a:t>
                      </a:r>
                      <a:r>
                        <a:rPr lang="en-US" sz="1200">
                          <a:latin typeface="+mj-lt"/>
                          <a:ea typeface="方正兰亭黑简体" panose="02000000000000000000" pitchFamily="2" charset="-122"/>
                          <a:cs typeface="Arial" panose="020B0604020202020204" pitchFamily="34" charset="0"/>
                          <a:sym typeface="Huawei Sans" panose="020C0503030203020204" pitchFamily="34" charset="0"/>
                        </a:rPr>
                        <a:t>and </a:t>
                      </a:r>
                      <a:r>
                        <a:rPr lang="en-US" sz="1200" smtClean="0">
                          <a:latin typeface="+mj-lt"/>
                          <a:ea typeface="方正兰亭黑简体" panose="02000000000000000000" pitchFamily="2" charset="-122"/>
                          <a:cs typeface="Arial" panose="020B0604020202020204" pitchFamily="34" charset="0"/>
                          <a:sym typeface="Huawei Sans" panose="020C0503030203020204" pitchFamily="34" charset="0"/>
                        </a:rPr>
                        <a:t>CORE-R1</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7"/>
                  </a:ext>
                </a:extLst>
              </a:tr>
              <a:tr h="238963">
                <a:tc>
                  <a:txBody>
                    <a:bodyPr/>
                    <a:lstStyle/>
                    <a:p>
                      <a:pPr algn="l"/>
                      <a:r>
                        <a:rPr lang="en-US" sz="1200">
                          <a:latin typeface="+mj-lt"/>
                          <a:ea typeface="方正兰亭黑简体" panose="02000000000000000000" pitchFamily="2" charset="-122"/>
                          <a:cs typeface="Arial" panose="020B0604020202020204" pitchFamily="34" charset="0"/>
                          <a:sym typeface="Huawei Sans" panose="020C0503030203020204" pitchFamily="34" charset="0"/>
                        </a:rPr>
                        <a:t>1.1.1.1/32</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200">
                          <a:latin typeface="+mj-lt"/>
                          <a:ea typeface="方正兰亭黑简体" panose="02000000000000000000" pitchFamily="2" charset="-122"/>
                          <a:cs typeface="Arial" panose="020B0604020202020204" pitchFamily="34" charset="0"/>
                          <a:sym typeface="Huawei Sans" panose="020C0503030203020204" pitchFamily="34" charset="0"/>
                        </a:rPr>
                        <a:t>N/A</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200" smtClean="0">
                          <a:latin typeface="+mj-lt"/>
                          <a:ea typeface="方正兰亭黑简体" panose="02000000000000000000" pitchFamily="2" charset="-122"/>
                          <a:cs typeface="Arial" panose="020B0604020202020204" pitchFamily="34" charset="0"/>
                          <a:sym typeface="Huawei Sans" panose="020C0503030203020204" pitchFamily="34" charset="0"/>
                        </a:rPr>
                        <a:t>Loopback</a:t>
                      </a:r>
                      <a:r>
                        <a:rPr lang="en-US" sz="1200" baseline="0" smtClean="0">
                          <a:latin typeface="+mj-lt"/>
                          <a:ea typeface="方正兰亭黑简体" panose="02000000000000000000" pitchFamily="2" charset="-122"/>
                          <a:cs typeface="Arial" panose="020B0604020202020204" pitchFamily="34" charset="0"/>
                          <a:sym typeface="Huawei Sans" panose="020C0503030203020204" pitchFamily="34" charset="0"/>
                        </a:rPr>
                        <a:t> interface address on </a:t>
                      </a:r>
                      <a:r>
                        <a:rPr lang="en-US" altLang="zh-CN" sz="1200" smtClean="0">
                          <a:latin typeface="+mj-lt"/>
                          <a:ea typeface="方正兰亭黑简体" panose="02000000000000000000" pitchFamily="2" charset="-122"/>
                          <a:cs typeface="Arial" panose="020B0604020202020204" pitchFamily="34" charset="0"/>
                          <a:sym typeface="Huawei Sans" panose="020C0503030203020204" pitchFamily="34" charset="0"/>
                        </a:rPr>
                        <a:t>CORE-R1,</a:t>
                      </a:r>
                      <a:r>
                        <a:rPr lang="en-US" altLang="zh-CN" sz="1200" baseline="0" smtClean="0">
                          <a:latin typeface="+mj-lt"/>
                          <a:ea typeface="方正兰亭黑简体" panose="02000000000000000000" pitchFamily="2" charset="-122"/>
                          <a:cs typeface="Arial" panose="020B0604020202020204" pitchFamily="34" charset="0"/>
                          <a:sym typeface="Huawei Sans" panose="020C0503030203020204" pitchFamily="34" charset="0"/>
                        </a:rPr>
                        <a:t> which is used as the management IP address</a:t>
                      </a:r>
                      <a:endParaRPr lang="en-US" sz="1200">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8"/>
                  </a:ext>
                </a:extLst>
              </a:tr>
            </a:tbl>
          </a:graphicData>
        </a:graphic>
      </p:graphicFrame>
      <p:grpSp>
        <p:nvGrpSpPr>
          <p:cNvPr id="10" name="组合 9"/>
          <p:cNvGrpSpPr/>
          <p:nvPr/>
        </p:nvGrpSpPr>
        <p:grpSpPr>
          <a:xfrm>
            <a:off x="8072668" y="126000"/>
            <a:ext cx="3889270" cy="284400"/>
            <a:chOff x="8072668" y="139135"/>
            <a:chExt cx="3889270" cy="284400"/>
          </a:xfrm>
        </p:grpSpPr>
        <p:sp>
          <p:nvSpPr>
            <p:cNvPr id="11" name="五边形 10"/>
            <p:cNvSpPr/>
            <p:nvPr/>
          </p:nvSpPr>
          <p:spPr bwMode="auto">
            <a:xfrm>
              <a:off x="8072668" y="139135"/>
              <a:ext cx="900100" cy="2844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spcBef>
                  <a:spcPts val="0"/>
                </a:spcBef>
                <a:defRPr/>
              </a:pPr>
              <a:r>
                <a:rPr lang="en-US" sz="800" b="1">
                  <a:solidFill>
                    <a:srgbClr val="FFFFFF"/>
                  </a:solidFill>
                  <a:latin typeface="+mj-lt"/>
                  <a:cs typeface="Arial" panose="020B0604020202020204" pitchFamily="34" charset="0"/>
                </a:rPr>
                <a:t>Planning and </a:t>
              </a:r>
              <a:r>
                <a:rPr lang="en-US" altLang="zh-CN" sz="800" b="1" smtClean="0">
                  <a:solidFill>
                    <a:srgbClr val="FFFFFF"/>
                  </a:solidFill>
                  <a:latin typeface="+mj-lt"/>
                  <a:cs typeface="Arial" panose="020B0604020202020204" pitchFamily="34" charset="0"/>
                </a:rPr>
                <a:t>D</a:t>
              </a:r>
              <a:r>
                <a:rPr lang="en-US" sz="800" b="1" smtClean="0">
                  <a:solidFill>
                    <a:srgbClr val="FFFFFF"/>
                  </a:solidFill>
                  <a:latin typeface="+mj-lt"/>
                  <a:cs typeface="Arial" panose="020B0604020202020204" pitchFamily="34" charset="0"/>
                </a:rPr>
                <a:t>esign</a:t>
              </a:r>
              <a:endParaRPr lang="en-US" sz="800" b="1">
                <a:solidFill>
                  <a:srgbClr val="FFFFFF"/>
                </a:solidFill>
                <a:latin typeface="+mj-lt"/>
                <a:cs typeface="Arial" panose="020B0604020202020204" pitchFamily="34" charset="0"/>
              </a:endParaRPr>
            </a:p>
          </p:txBody>
        </p:sp>
        <p:sp>
          <p:nvSpPr>
            <p:cNvPr id="12" name="燕尾形 11"/>
            <p:cNvSpPr/>
            <p:nvPr/>
          </p:nvSpPr>
          <p:spPr bwMode="auto">
            <a:xfrm>
              <a:off x="88888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Deployment and </a:t>
              </a:r>
              <a:r>
                <a:rPr lang="en-US" sz="800" smtClean="0">
                  <a:latin typeface="+mj-lt"/>
                  <a:cs typeface="Arial" panose="020B0604020202020204" pitchFamily="34" charset="0"/>
                </a:rPr>
                <a:t>Implementation</a:t>
              </a:r>
              <a:endParaRPr lang="en-US" sz="800">
                <a:latin typeface="+mj-lt"/>
                <a:cs typeface="Arial" panose="020B0604020202020204" pitchFamily="34" charset="0"/>
              </a:endParaRPr>
            </a:p>
          </p:txBody>
        </p:sp>
        <p:sp>
          <p:nvSpPr>
            <p:cNvPr id="13" name="燕尾形 12"/>
            <p:cNvSpPr/>
            <p:nvPr/>
          </p:nvSpPr>
          <p:spPr bwMode="auto">
            <a:xfrm>
              <a:off x="988490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smtClean="0">
                  <a:latin typeface="+mj-lt"/>
                  <a:cs typeface="Arial" panose="020B0604020202020204" pitchFamily="34" charset="0"/>
                </a:rPr>
                <a:t>Network O&amp;M</a:t>
              </a:r>
              <a:endParaRPr lang="en-US" sz="800">
                <a:latin typeface="+mj-lt"/>
                <a:cs typeface="Arial" panose="020B0604020202020204" pitchFamily="34" charset="0"/>
              </a:endParaRPr>
            </a:p>
          </p:txBody>
        </p:sp>
        <p:sp>
          <p:nvSpPr>
            <p:cNvPr id="14" name="燕尾形 13"/>
            <p:cNvSpPr/>
            <p:nvPr/>
          </p:nvSpPr>
          <p:spPr bwMode="auto">
            <a:xfrm>
              <a:off x="108819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Network </a:t>
              </a:r>
              <a:r>
                <a:rPr lang="en-US" sz="800" smtClean="0">
                  <a:latin typeface="+mj-lt"/>
                  <a:cs typeface="Arial" panose="020B0604020202020204" pitchFamily="34" charset="0"/>
                </a:rPr>
                <a:t>Optimization</a:t>
              </a:r>
              <a:endParaRPr lang="en-US" sz="800">
                <a:latin typeface="+mj-lt"/>
                <a:cs typeface="Arial" panose="020B0604020202020204" pitchFamily="34" charset="0"/>
              </a:endParaRPr>
            </a:p>
          </p:txBody>
        </p:sp>
      </p:grpSp>
    </p:spTree>
    <p:extLst>
      <p:ext uri="{BB962C8B-B14F-4D97-AF65-F5344CB8AC3E}">
        <p14:creationId xmlns:p14="http://schemas.microsoft.com/office/powerpoint/2010/main" val="135424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barn(inVertical)">
                                      <p:cBhvr>
                                        <p:cTn id="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圆角矩形 77"/>
          <p:cNvSpPr/>
          <p:nvPr/>
        </p:nvSpPr>
        <p:spPr>
          <a:xfrm>
            <a:off x="6501592" y="4044280"/>
            <a:ext cx="2349446" cy="1889796"/>
          </a:xfrm>
          <a:prstGeom prst="roundRect">
            <a:avLst>
              <a:gd name="adj" fmla="val 2222"/>
            </a:avLst>
          </a:prstGeom>
          <a:solidFill>
            <a:schemeClr val="tx2"/>
          </a:solidFill>
          <a:ln w="1270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eaVert" lIns="144000" tIns="36000" rIns="36000" bIns="36000" rtlCol="0" anchor="b" anchorCtr="1"/>
          <a:lstStyle/>
          <a:p>
            <a:pPr marL="85725">
              <a:lnSpc>
                <a:spcPts val="3000"/>
              </a:lnSpc>
              <a:spcAft>
                <a:spcPts val="600"/>
              </a:spcAft>
            </a:pPr>
            <a:endParaRPr lang="zh-CN" altLang="en-US" b="1" spc="500">
              <a:solidFill>
                <a:schemeClr val="bg1">
                  <a:lumMod val="65000"/>
                </a:schemeClr>
              </a:solidFill>
              <a:latin typeface="+mj-lt"/>
              <a:cs typeface="Arial" panose="020B0604020202020204" pitchFamily="34" charset="0"/>
            </a:endParaRPr>
          </a:p>
        </p:txBody>
      </p:sp>
      <p:sp>
        <p:nvSpPr>
          <p:cNvPr id="2" name="标题 1"/>
          <p:cNvSpPr>
            <a:spLocks noGrp="1"/>
          </p:cNvSpPr>
          <p:nvPr>
            <p:ph type="title"/>
          </p:nvPr>
        </p:nvSpPr>
        <p:spPr/>
        <p:txBody>
          <a:bodyPr/>
          <a:lstStyle/>
          <a:p>
            <a:r>
              <a:rPr lang="en-US" sz="3000" smtClean="0"/>
              <a:t>Basic Service Design: IP Address Allocation Mode Design</a:t>
            </a:r>
            <a:endParaRPr lang="en-US" sz="3000"/>
          </a:p>
        </p:txBody>
      </p:sp>
      <p:sp>
        <p:nvSpPr>
          <p:cNvPr id="16" name="圆角矩形 15"/>
          <p:cNvSpPr/>
          <p:nvPr/>
        </p:nvSpPr>
        <p:spPr>
          <a:xfrm>
            <a:off x="1722735" y="3585152"/>
            <a:ext cx="1964568" cy="1118962"/>
          </a:xfrm>
          <a:prstGeom prst="roundRect">
            <a:avLst>
              <a:gd name="adj" fmla="val 2222"/>
            </a:avLst>
          </a:prstGeom>
          <a:solidFill>
            <a:schemeClr val="tx2"/>
          </a:solidFill>
          <a:ln w="1270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eaVert" lIns="144000" tIns="36000" rIns="36000" bIns="36000" rtlCol="0" anchor="b" anchorCtr="1"/>
          <a:lstStyle/>
          <a:p>
            <a:pPr marL="85725">
              <a:lnSpc>
                <a:spcPts val="3000"/>
              </a:lnSpc>
              <a:spcAft>
                <a:spcPts val="600"/>
              </a:spcAft>
            </a:pPr>
            <a:endParaRPr lang="zh-CN" altLang="en-US" b="1" spc="500">
              <a:solidFill>
                <a:schemeClr val="bg1">
                  <a:lumMod val="65000"/>
                </a:schemeClr>
              </a:solidFill>
              <a:latin typeface="+mj-lt"/>
              <a:cs typeface="Arial" panose="020B0604020202020204" pitchFamily="34" charset="0"/>
            </a:endParaRPr>
          </a:p>
        </p:txBody>
      </p:sp>
      <p:sp>
        <p:nvSpPr>
          <p:cNvPr id="3" name="圆角矩形 2"/>
          <p:cNvSpPr/>
          <p:nvPr/>
        </p:nvSpPr>
        <p:spPr>
          <a:xfrm>
            <a:off x="782962" y="1277312"/>
            <a:ext cx="5163734" cy="400674"/>
          </a:xfrm>
          <a:prstGeom prst="roundRect">
            <a:avLst>
              <a:gd name="adj" fmla="val 14624"/>
            </a:avLst>
          </a:prstGeom>
          <a:solidFill>
            <a:srgbClr val="00B0F0"/>
          </a:solidFill>
          <a:ln>
            <a:noFill/>
          </a:ln>
        </p:spPr>
        <p:txBody>
          <a:bodyPr wrap="square" rtlCol="0" anchor="ctr" anchorCtr="0">
            <a:noAutofit/>
          </a:bodyPr>
          <a:lstStyle/>
          <a:p>
            <a:pPr algn="ctr"/>
            <a:r>
              <a:rPr lang="en-US" sz="1600" b="1">
                <a:solidFill>
                  <a:prstClr val="white"/>
                </a:solidFill>
                <a:latin typeface="+mj-lt"/>
                <a:cs typeface="Arial" panose="020B0604020202020204" pitchFamily="34" charset="0"/>
              </a:rPr>
              <a:t>Egress gateway</a:t>
            </a:r>
          </a:p>
        </p:txBody>
      </p:sp>
      <p:sp>
        <p:nvSpPr>
          <p:cNvPr id="4" name="圆角矩形 3"/>
          <p:cNvSpPr/>
          <p:nvPr/>
        </p:nvSpPr>
        <p:spPr>
          <a:xfrm>
            <a:off x="782961" y="1713278"/>
            <a:ext cx="5163736" cy="4417945"/>
          </a:xfrm>
          <a:prstGeom prst="roundRect">
            <a:avLst>
              <a:gd name="adj" fmla="val 2222"/>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85725">
              <a:lnSpc>
                <a:spcPts val="2400"/>
              </a:lnSpc>
              <a:spcAft>
                <a:spcPts val="600"/>
              </a:spcAft>
            </a:pPr>
            <a:endParaRPr lang="zh-CN" altLang="en-US" sz="1600">
              <a:solidFill>
                <a:schemeClr val="tx1">
                  <a:lumMod val="75000"/>
                  <a:lumOff val="25000"/>
                </a:schemeClr>
              </a:solidFill>
              <a:latin typeface="+mj-lt"/>
              <a:cs typeface="Arial" panose="020B0604020202020204" pitchFamily="34" charset="0"/>
            </a:endParaRPr>
          </a:p>
        </p:txBody>
      </p:sp>
      <p:sp>
        <p:nvSpPr>
          <p:cNvPr id="5" name="任意多边形 4"/>
          <p:cNvSpPr/>
          <p:nvPr/>
        </p:nvSpPr>
        <p:spPr>
          <a:xfrm>
            <a:off x="1970785" y="1990821"/>
            <a:ext cx="1264712" cy="727028"/>
          </a:xfrm>
          <a:custGeom>
            <a:avLst/>
            <a:gdLst>
              <a:gd name="connsiteX0" fmla="*/ 556667 w 1304010"/>
              <a:gd name="connsiteY0" fmla="*/ 0 h 871899"/>
              <a:gd name="connsiteX1" fmla="*/ 725733 w 1304010"/>
              <a:gd name="connsiteY1" fmla="*/ 51642 h 871899"/>
              <a:gd name="connsiteX2" fmla="*/ 766358 w 1304010"/>
              <a:gd name="connsiteY2" fmla="*/ 85161 h 871899"/>
              <a:gd name="connsiteX3" fmla="*/ 782904 w 1304010"/>
              <a:gd name="connsiteY3" fmla="*/ 80025 h 871899"/>
              <a:gd name="connsiteX4" fmla="*/ 829585 w 1304010"/>
              <a:gd name="connsiteY4" fmla="*/ 75319 h 871899"/>
              <a:gd name="connsiteX5" fmla="*/ 1043011 w 1304010"/>
              <a:gd name="connsiteY5" fmla="*/ 216788 h 871899"/>
              <a:gd name="connsiteX6" fmla="*/ 1048069 w 1304010"/>
              <a:gd name="connsiteY6" fmla="*/ 241838 h 871899"/>
              <a:gd name="connsiteX7" fmla="*/ 1049965 w 1304010"/>
              <a:gd name="connsiteY7" fmla="*/ 242029 h 871899"/>
              <a:gd name="connsiteX8" fmla="*/ 1304010 w 1304010"/>
              <a:gd name="connsiteY8" fmla="*/ 553732 h 871899"/>
              <a:gd name="connsiteX9" fmla="*/ 1049965 w 1304010"/>
              <a:gd name="connsiteY9" fmla="*/ 865435 h 871899"/>
              <a:gd name="connsiteX10" fmla="*/ 994859 w 1304010"/>
              <a:gd name="connsiteY10" fmla="*/ 870990 h 871899"/>
              <a:gd name="connsiteX11" fmla="*/ 994859 w 1304010"/>
              <a:gd name="connsiteY11" fmla="*/ 871898 h 871899"/>
              <a:gd name="connsiteX12" fmla="*/ 985853 w 1304010"/>
              <a:gd name="connsiteY12" fmla="*/ 871898 h 871899"/>
              <a:gd name="connsiteX13" fmla="*/ 985843 w 1304010"/>
              <a:gd name="connsiteY13" fmla="*/ 871899 h 871899"/>
              <a:gd name="connsiteX14" fmla="*/ 985833 w 1304010"/>
              <a:gd name="connsiteY14" fmla="*/ 871898 h 871899"/>
              <a:gd name="connsiteX15" fmla="*/ 351518 w 1304010"/>
              <a:gd name="connsiteY15" fmla="*/ 871898 h 871899"/>
              <a:gd name="connsiteX16" fmla="*/ 347099 w 1304010"/>
              <a:gd name="connsiteY16" fmla="*/ 871898 h 871899"/>
              <a:gd name="connsiteX17" fmla="*/ 347099 w 1304010"/>
              <a:gd name="connsiteY17" fmla="*/ 871463 h 871899"/>
              <a:gd name="connsiteX18" fmla="*/ 280675 w 1304010"/>
              <a:gd name="connsiteY18" fmla="*/ 864925 h 871899"/>
              <a:gd name="connsiteX19" fmla="*/ 0 w 1304010"/>
              <a:gd name="connsiteY19" fmla="*/ 528693 h 871899"/>
              <a:gd name="connsiteX20" fmla="*/ 214691 w 1304010"/>
              <a:gd name="connsiteY20" fmla="*/ 212459 h 871899"/>
              <a:gd name="connsiteX21" fmla="*/ 275108 w 1304010"/>
              <a:gd name="connsiteY21" fmla="*/ 194148 h 871899"/>
              <a:gd name="connsiteX22" fmla="*/ 278046 w 1304010"/>
              <a:gd name="connsiteY22" fmla="*/ 184683 h 871899"/>
              <a:gd name="connsiteX23" fmla="*/ 556667 w 1304010"/>
              <a:gd name="connsiteY23" fmla="*/ 0 h 871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04010" h="871899">
                <a:moveTo>
                  <a:pt x="556667" y="0"/>
                </a:moveTo>
                <a:cubicBezTo>
                  <a:pt x="619293" y="0"/>
                  <a:pt x="677472" y="19038"/>
                  <a:pt x="725733" y="51642"/>
                </a:cubicBezTo>
                <a:lnTo>
                  <a:pt x="766358" y="85161"/>
                </a:lnTo>
                <a:lnTo>
                  <a:pt x="782904" y="80025"/>
                </a:lnTo>
                <a:cubicBezTo>
                  <a:pt x="797982" y="76940"/>
                  <a:pt x="813594" y="75319"/>
                  <a:pt x="829585" y="75319"/>
                </a:cubicBezTo>
                <a:cubicBezTo>
                  <a:pt x="925529" y="75319"/>
                  <a:pt x="1007848" y="133653"/>
                  <a:pt x="1043011" y="216788"/>
                </a:cubicBezTo>
                <a:lnTo>
                  <a:pt x="1048069" y="241838"/>
                </a:lnTo>
                <a:lnTo>
                  <a:pt x="1049965" y="242029"/>
                </a:lnTo>
                <a:cubicBezTo>
                  <a:pt x="1194948" y="271697"/>
                  <a:pt x="1304010" y="399978"/>
                  <a:pt x="1304010" y="553732"/>
                </a:cubicBezTo>
                <a:cubicBezTo>
                  <a:pt x="1304010" y="707486"/>
                  <a:pt x="1194948" y="835767"/>
                  <a:pt x="1049965" y="865435"/>
                </a:cubicBezTo>
                <a:lnTo>
                  <a:pt x="994859" y="870990"/>
                </a:lnTo>
                <a:lnTo>
                  <a:pt x="994859" y="871898"/>
                </a:lnTo>
                <a:lnTo>
                  <a:pt x="985853" y="871898"/>
                </a:lnTo>
                <a:lnTo>
                  <a:pt x="985843" y="871899"/>
                </a:lnTo>
                <a:lnTo>
                  <a:pt x="985833" y="871898"/>
                </a:lnTo>
                <a:lnTo>
                  <a:pt x="351518" y="871898"/>
                </a:lnTo>
                <a:lnTo>
                  <a:pt x="347099" y="871898"/>
                </a:lnTo>
                <a:lnTo>
                  <a:pt x="347099" y="871463"/>
                </a:lnTo>
                <a:lnTo>
                  <a:pt x="280675" y="864925"/>
                </a:lnTo>
                <a:cubicBezTo>
                  <a:pt x="120494" y="832923"/>
                  <a:pt x="0" y="694547"/>
                  <a:pt x="0" y="528693"/>
                </a:cubicBezTo>
                <a:cubicBezTo>
                  <a:pt x="0" y="386533"/>
                  <a:pt x="88526" y="264560"/>
                  <a:pt x="214691" y="212459"/>
                </a:cubicBezTo>
                <a:lnTo>
                  <a:pt x="275108" y="194148"/>
                </a:lnTo>
                <a:lnTo>
                  <a:pt x="278046" y="184683"/>
                </a:lnTo>
                <a:cubicBezTo>
                  <a:pt x="323950" y="76153"/>
                  <a:pt x="431416" y="0"/>
                  <a:pt x="556667" y="0"/>
                </a:cubicBezTo>
                <a:close/>
              </a:path>
            </a:pathLst>
          </a:custGeom>
          <a:solidFill>
            <a:schemeClr val="bg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tIns="108000" rtlCol="0" anchor="ctr">
            <a:noAutofit/>
          </a:bodyPr>
          <a:lstStyle/>
          <a:p>
            <a:pPr algn="ctr"/>
            <a:r>
              <a:rPr lang="en-US" b="1">
                <a:solidFill>
                  <a:schemeClr val="tx1"/>
                </a:solidFill>
                <a:latin typeface="+mj-lt"/>
                <a:cs typeface="Arial" panose="020B0604020202020204" pitchFamily="34" charset="0"/>
              </a:rPr>
              <a:t>Internet</a:t>
            </a:r>
          </a:p>
        </p:txBody>
      </p:sp>
      <p:sp>
        <p:nvSpPr>
          <p:cNvPr id="6" name="文本框 5"/>
          <p:cNvSpPr txBox="1"/>
          <p:nvPr/>
        </p:nvSpPr>
        <p:spPr>
          <a:xfrm>
            <a:off x="2904030" y="2717849"/>
            <a:ext cx="1142208" cy="523220"/>
          </a:xfrm>
          <a:prstGeom prst="rect">
            <a:avLst/>
          </a:prstGeom>
          <a:noFill/>
        </p:spPr>
        <p:txBody>
          <a:bodyPr wrap="square" rtlCol="0">
            <a:spAutoFit/>
          </a:bodyPr>
          <a:lstStyle/>
          <a:p>
            <a:r>
              <a:rPr lang="en-US" sz="1400">
                <a:latin typeface="+mj-lt"/>
                <a:cs typeface="Arial" panose="020B0604020202020204" pitchFamily="34" charset="0"/>
              </a:rPr>
              <a:t>Carrier device</a:t>
            </a:r>
          </a:p>
        </p:txBody>
      </p:sp>
      <p:sp>
        <p:nvSpPr>
          <p:cNvPr id="9" name="文本框 8"/>
          <p:cNvSpPr txBox="1"/>
          <p:nvPr/>
        </p:nvSpPr>
        <p:spPr>
          <a:xfrm>
            <a:off x="2904030" y="4050345"/>
            <a:ext cx="1142208" cy="523220"/>
          </a:xfrm>
          <a:prstGeom prst="rect">
            <a:avLst/>
          </a:prstGeom>
          <a:noFill/>
        </p:spPr>
        <p:txBody>
          <a:bodyPr wrap="square" rtlCol="0">
            <a:spAutoFit/>
          </a:bodyPr>
          <a:lstStyle/>
          <a:p>
            <a:r>
              <a:rPr lang="en-US" sz="1400">
                <a:latin typeface="+mj-lt"/>
                <a:cs typeface="Arial" panose="020B0604020202020204" pitchFamily="34" charset="0"/>
              </a:rPr>
              <a:t>Egress gateway</a:t>
            </a:r>
          </a:p>
        </p:txBody>
      </p:sp>
      <p:cxnSp>
        <p:nvCxnSpPr>
          <p:cNvPr id="10" name="直接连接符 9"/>
          <p:cNvCxnSpPr/>
          <p:nvPr/>
        </p:nvCxnSpPr>
        <p:spPr>
          <a:xfrm>
            <a:off x="2603141" y="3032030"/>
            <a:ext cx="0" cy="983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807796" y="3572437"/>
            <a:ext cx="2047656" cy="461665"/>
          </a:xfrm>
          <a:prstGeom prst="rect">
            <a:avLst/>
          </a:prstGeom>
          <a:noFill/>
        </p:spPr>
        <p:txBody>
          <a:bodyPr wrap="square" rtlCol="0">
            <a:spAutoFit/>
          </a:bodyPr>
          <a:lstStyle/>
          <a:p>
            <a:pPr algn="ctr"/>
            <a:r>
              <a:rPr lang="en-US" sz="1200" b="1">
                <a:solidFill>
                  <a:schemeClr val="accent2"/>
                </a:solidFill>
                <a:latin typeface="+mj-lt"/>
                <a:cs typeface="Arial" panose="020B0604020202020204" pitchFamily="34" charset="0"/>
              </a:rPr>
              <a:t>WAN interface: static IP address, DHCP, or PPPoE</a:t>
            </a:r>
          </a:p>
        </p:txBody>
      </p:sp>
      <p:sp>
        <p:nvSpPr>
          <p:cNvPr id="18" name="矩形 17"/>
          <p:cNvSpPr/>
          <p:nvPr/>
        </p:nvSpPr>
        <p:spPr>
          <a:xfrm>
            <a:off x="909741" y="4834738"/>
            <a:ext cx="4705609" cy="954107"/>
          </a:xfrm>
          <a:prstGeom prst="rect">
            <a:avLst/>
          </a:prstGeom>
        </p:spPr>
        <p:txBody>
          <a:bodyPr wrap="square">
            <a:spAutoFit/>
          </a:bodyPr>
          <a:lstStyle/>
          <a:p>
            <a:pPr algn="just"/>
            <a:r>
              <a:rPr lang="en-US" altLang="zh-CN" sz="1400" smtClean="0">
                <a:latin typeface="+mj-lt"/>
                <a:cs typeface="Arial" panose="020B0604020202020204" pitchFamily="34" charset="0"/>
              </a:rPr>
              <a:t>IP addresses </a:t>
            </a:r>
            <a:r>
              <a:rPr lang="en-US" altLang="zh-CN" sz="1400">
                <a:latin typeface="+mj-lt"/>
                <a:cs typeface="Arial" panose="020B0604020202020204" pitchFamily="34" charset="0"/>
              </a:rPr>
              <a:t>of WAN </a:t>
            </a:r>
            <a:r>
              <a:rPr lang="en-US" altLang="zh-CN" sz="1400" smtClean="0">
                <a:latin typeface="+mj-lt"/>
                <a:cs typeface="Arial" panose="020B0604020202020204" pitchFamily="34" charset="0"/>
              </a:rPr>
              <a:t>interfaces </a:t>
            </a:r>
            <a:r>
              <a:rPr lang="en-US" altLang="zh-CN" sz="1400">
                <a:latin typeface="+mj-lt"/>
                <a:cs typeface="Arial" panose="020B0604020202020204" pitchFamily="34" charset="0"/>
              </a:rPr>
              <a:t>are assigned by the carrier in static, DHCP, or PPPoE mode. The IP addresses of the egress gateways need to be obtained from the carrier in advance</a:t>
            </a:r>
            <a:r>
              <a:rPr lang="en-US" altLang="zh-CN" sz="1400" smtClean="0">
                <a:latin typeface="+mj-lt"/>
                <a:cs typeface="Arial" panose="020B0604020202020204" pitchFamily="34" charset="0"/>
              </a:rPr>
              <a:t>.</a:t>
            </a:r>
            <a:endParaRPr lang="zh-CN" altLang="zh-CN" sz="1400">
              <a:latin typeface="+mj-lt"/>
              <a:cs typeface="Arial" panose="020B0604020202020204" pitchFamily="34" charset="0"/>
            </a:endParaRPr>
          </a:p>
        </p:txBody>
      </p:sp>
      <p:sp>
        <p:nvSpPr>
          <p:cNvPr id="58" name="圆角矩形 57"/>
          <p:cNvSpPr/>
          <p:nvPr/>
        </p:nvSpPr>
        <p:spPr>
          <a:xfrm>
            <a:off x="6245302" y="1277312"/>
            <a:ext cx="5163734" cy="400674"/>
          </a:xfrm>
          <a:prstGeom prst="roundRect">
            <a:avLst>
              <a:gd name="adj" fmla="val 14624"/>
            </a:avLst>
          </a:prstGeom>
          <a:solidFill>
            <a:srgbClr val="00B0F0"/>
          </a:solidFill>
          <a:ln>
            <a:noFill/>
          </a:ln>
        </p:spPr>
        <p:txBody>
          <a:bodyPr wrap="square" rtlCol="0" anchor="ctr" anchorCtr="0">
            <a:noAutofit/>
          </a:bodyPr>
          <a:lstStyle/>
          <a:p>
            <a:pPr algn="ctr"/>
            <a:r>
              <a:rPr lang="en-US" sz="1600" b="1">
                <a:solidFill>
                  <a:prstClr val="white"/>
                </a:solidFill>
                <a:latin typeface="+mj-lt"/>
                <a:cs typeface="Arial" panose="020B0604020202020204" pitchFamily="34" charset="0"/>
              </a:rPr>
              <a:t>Devices such as servers and printers</a:t>
            </a:r>
          </a:p>
        </p:txBody>
      </p:sp>
      <p:sp>
        <p:nvSpPr>
          <p:cNvPr id="59" name="圆角矩形 58"/>
          <p:cNvSpPr/>
          <p:nvPr/>
        </p:nvSpPr>
        <p:spPr>
          <a:xfrm>
            <a:off x="6245301" y="1713277"/>
            <a:ext cx="5163736" cy="882858"/>
          </a:xfrm>
          <a:prstGeom prst="roundRect">
            <a:avLst>
              <a:gd name="adj" fmla="val 2222"/>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85725">
              <a:lnSpc>
                <a:spcPts val="2400"/>
              </a:lnSpc>
              <a:spcAft>
                <a:spcPts val="600"/>
              </a:spcAft>
            </a:pPr>
            <a:endParaRPr lang="zh-CN" altLang="en-US" sz="1600">
              <a:solidFill>
                <a:schemeClr val="tx1">
                  <a:lumMod val="75000"/>
                  <a:lumOff val="25000"/>
                </a:schemeClr>
              </a:solidFill>
              <a:latin typeface="+mj-lt"/>
              <a:cs typeface="Arial" panose="020B0604020202020204" pitchFamily="34" charset="0"/>
            </a:endParaRPr>
          </a:p>
        </p:txBody>
      </p:sp>
      <p:sp>
        <p:nvSpPr>
          <p:cNvPr id="60" name="矩形 59"/>
          <p:cNvSpPr/>
          <p:nvPr/>
        </p:nvSpPr>
        <p:spPr>
          <a:xfrm>
            <a:off x="6461325" y="1773486"/>
            <a:ext cx="4705609" cy="692497"/>
          </a:xfrm>
          <a:prstGeom prst="rect">
            <a:avLst/>
          </a:prstGeom>
        </p:spPr>
        <p:txBody>
          <a:bodyPr wrap="square">
            <a:spAutoFit/>
          </a:bodyPr>
          <a:lstStyle/>
          <a:p>
            <a:pPr algn="just"/>
            <a:r>
              <a:rPr lang="en-US" altLang="zh-CN" sz="1300" smtClean="0">
                <a:latin typeface="+mj-lt"/>
                <a:cs typeface="Arial" panose="020B0604020202020204" pitchFamily="34" charset="0"/>
              </a:rPr>
              <a:t>It </a:t>
            </a:r>
            <a:r>
              <a:rPr lang="en-US" altLang="zh-CN" sz="1300">
                <a:latin typeface="+mj-lt"/>
                <a:cs typeface="Arial" panose="020B0604020202020204" pitchFamily="34" charset="0"/>
              </a:rPr>
              <a:t>is recommended that servers and special terminals (such as punch-card machines, printing servers, and IP video surveillance devices) use statically bound IP addresses</a:t>
            </a:r>
            <a:r>
              <a:rPr lang="en-US" altLang="zh-CN" sz="1300" smtClean="0">
                <a:latin typeface="+mj-lt"/>
                <a:cs typeface="Arial" panose="020B0604020202020204" pitchFamily="34" charset="0"/>
              </a:rPr>
              <a:t>.</a:t>
            </a:r>
            <a:endParaRPr lang="zh-CN" altLang="zh-CN" sz="1300">
              <a:latin typeface="+mj-lt"/>
              <a:cs typeface="Arial" panose="020B0604020202020204" pitchFamily="34" charset="0"/>
            </a:endParaRPr>
          </a:p>
        </p:txBody>
      </p:sp>
      <p:sp>
        <p:nvSpPr>
          <p:cNvPr id="61" name="圆角矩形 60"/>
          <p:cNvSpPr/>
          <p:nvPr/>
        </p:nvSpPr>
        <p:spPr>
          <a:xfrm>
            <a:off x="6245302" y="2708324"/>
            <a:ext cx="5163734" cy="400674"/>
          </a:xfrm>
          <a:prstGeom prst="roundRect">
            <a:avLst>
              <a:gd name="adj" fmla="val 14624"/>
            </a:avLst>
          </a:prstGeom>
          <a:solidFill>
            <a:srgbClr val="00B0F0"/>
          </a:solidFill>
          <a:ln>
            <a:noFill/>
          </a:ln>
        </p:spPr>
        <p:txBody>
          <a:bodyPr wrap="square" rtlCol="0" anchor="ctr" anchorCtr="0">
            <a:noAutofit/>
          </a:bodyPr>
          <a:lstStyle/>
          <a:p>
            <a:pPr algn="ctr"/>
            <a:r>
              <a:rPr lang="en-US" sz="1600" b="1">
                <a:solidFill>
                  <a:prstClr val="white"/>
                </a:solidFill>
                <a:latin typeface="+mj-lt"/>
                <a:cs typeface="Arial" panose="020B0604020202020204" pitchFamily="34" charset="0"/>
              </a:rPr>
              <a:t>End users</a:t>
            </a:r>
          </a:p>
        </p:txBody>
      </p:sp>
      <p:sp>
        <p:nvSpPr>
          <p:cNvPr id="62" name="圆角矩形 61"/>
          <p:cNvSpPr/>
          <p:nvPr/>
        </p:nvSpPr>
        <p:spPr>
          <a:xfrm>
            <a:off x="6245301" y="3144288"/>
            <a:ext cx="5163736" cy="3018387"/>
          </a:xfrm>
          <a:prstGeom prst="roundRect">
            <a:avLst>
              <a:gd name="adj" fmla="val 2222"/>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85725">
              <a:lnSpc>
                <a:spcPts val="2400"/>
              </a:lnSpc>
              <a:spcAft>
                <a:spcPts val="600"/>
              </a:spcAft>
            </a:pPr>
            <a:endParaRPr lang="zh-CN" altLang="en-US" sz="1600">
              <a:solidFill>
                <a:schemeClr val="tx1">
                  <a:lumMod val="75000"/>
                  <a:lumOff val="25000"/>
                </a:schemeClr>
              </a:solidFill>
              <a:latin typeface="+mj-lt"/>
              <a:cs typeface="Arial" panose="020B0604020202020204" pitchFamily="34" charset="0"/>
            </a:endParaRPr>
          </a:p>
        </p:txBody>
      </p:sp>
      <p:cxnSp>
        <p:nvCxnSpPr>
          <p:cNvPr id="64" name="直接连接符 63"/>
          <p:cNvCxnSpPr/>
          <p:nvPr/>
        </p:nvCxnSpPr>
        <p:spPr>
          <a:xfrm>
            <a:off x="7669741" y="3803270"/>
            <a:ext cx="0" cy="12751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5" name="图片 64" descr="故障链路.png"/>
          <p:cNvPicPr>
            <a:picLocks noChangeAspect="1"/>
          </p:cNvPicPr>
          <p:nvPr/>
        </p:nvPicPr>
        <p:blipFill>
          <a:blip r:embed="rId3" cstate="print"/>
          <a:stretch>
            <a:fillRect/>
          </a:stretch>
        </p:blipFill>
        <p:spPr>
          <a:xfrm>
            <a:off x="7526620" y="5402207"/>
            <a:ext cx="490909" cy="366061"/>
          </a:xfrm>
          <a:prstGeom prst="rect">
            <a:avLst/>
          </a:prstGeom>
        </p:spPr>
      </p:pic>
      <p:pic>
        <p:nvPicPr>
          <p:cNvPr id="66" name="图片 65" descr="SAN网络-蓝.png"/>
          <p:cNvPicPr>
            <a:picLocks noChangeAspect="1"/>
          </p:cNvPicPr>
          <p:nvPr/>
        </p:nvPicPr>
        <p:blipFill>
          <a:blip r:embed="rId4" cstate="print"/>
          <a:stretch>
            <a:fillRect/>
          </a:stretch>
        </p:blipFill>
        <p:spPr>
          <a:xfrm>
            <a:off x="8360507" y="5386005"/>
            <a:ext cx="243218" cy="398465"/>
          </a:xfrm>
          <a:prstGeom prst="rect">
            <a:avLst/>
          </a:prstGeom>
        </p:spPr>
      </p:pic>
      <p:pic>
        <p:nvPicPr>
          <p:cNvPr id="67" name="图片 66" descr="笔记本电脑.png"/>
          <p:cNvPicPr>
            <a:picLocks noChangeAspect="1"/>
          </p:cNvPicPr>
          <p:nvPr/>
        </p:nvPicPr>
        <p:blipFill>
          <a:blip r:embed="rId5" cstate="print"/>
          <a:stretch>
            <a:fillRect/>
          </a:stretch>
        </p:blipFill>
        <p:spPr>
          <a:xfrm>
            <a:off x="6714410" y="5431419"/>
            <a:ext cx="490708" cy="307637"/>
          </a:xfrm>
          <a:prstGeom prst="rect">
            <a:avLst/>
          </a:prstGeom>
        </p:spPr>
      </p:pic>
      <p:sp>
        <p:nvSpPr>
          <p:cNvPr id="68" name="任意多边形 67"/>
          <p:cNvSpPr/>
          <p:nvPr/>
        </p:nvSpPr>
        <p:spPr>
          <a:xfrm>
            <a:off x="7086063" y="3255931"/>
            <a:ext cx="1180503" cy="654994"/>
          </a:xfrm>
          <a:custGeom>
            <a:avLst/>
            <a:gdLst>
              <a:gd name="connsiteX0" fmla="*/ 556667 w 1304010"/>
              <a:gd name="connsiteY0" fmla="*/ 0 h 871899"/>
              <a:gd name="connsiteX1" fmla="*/ 725733 w 1304010"/>
              <a:gd name="connsiteY1" fmla="*/ 51642 h 871899"/>
              <a:gd name="connsiteX2" fmla="*/ 766358 w 1304010"/>
              <a:gd name="connsiteY2" fmla="*/ 85161 h 871899"/>
              <a:gd name="connsiteX3" fmla="*/ 782904 w 1304010"/>
              <a:gd name="connsiteY3" fmla="*/ 80025 h 871899"/>
              <a:gd name="connsiteX4" fmla="*/ 829585 w 1304010"/>
              <a:gd name="connsiteY4" fmla="*/ 75319 h 871899"/>
              <a:gd name="connsiteX5" fmla="*/ 1043011 w 1304010"/>
              <a:gd name="connsiteY5" fmla="*/ 216788 h 871899"/>
              <a:gd name="connsiteX6" fmla="*/ 1048069 w 1304010"/>
              <a:gd name="connsiteY6" fmla="*/ 241838 h 871899"/>
              <a:gd name="connsiteX7" fmla="*/ 1049965 w 1304010"/>
              <a:gd name="connsiteY7" fmla="*/ 242029 h 871899"/>
              <a:gd name="connsiteX8" fmla="*/ 1304010 w 1304010"/>
              <a:gd name="connsiteY8" fmla="*/ 553732 h 871899"/>
              <a:gd name="connsiteX9" fmla="*/ 1049965 w 1304010"/>
              <a:gd name="connsiteY9" fmla="*/ 865435 h 871899"/>
              <a:gd name="connsiteX10" fmla="*/ 994859 w 1304010"/>
              <a:gd name="connsiteY10" fmla="*/ 870990 h 871899"/>
              <a:gd name="connsiteX11" fmla="*/ 994859 w 1304010"/>
              <a:gd name="connsiteY11" fmla="*/ 871898 h 871899"/>
              <a:gd name="connsiteX12" fmla="*/ 985853 w 1304010"/>
              <a:gd name="connsiteY12" fmla="*/ 871898 h 871899"/>
              <a:gd name="connsiteX13" fmla="*/ 985843 w 1304010"/>
              <a:gd name="connsiteY13" fmla="*/ 871899 h 871899"/>
              <a:gd name="connsiteX14" fmla="*/ 985833 w 1304010"/>
              <a:gd name="connsiteY14" fmla="*/ 871898 h 871899"/>
              <a:gd name="connsiteX15" fmla="*/ 351518 w 1304010"/>
              <a:gd name="connsiteY15" fmla="*/ 871898 h 871899"/>
              <a:gd name="connsiteX16" fmla="*/ 347099 w 1304010"/>
              <a:gd name="connsiteY16" fmla="*/ 871898 h 871899"/>
              <a:gd name="connsiteX17" fmla="*/ 347099 w 1304010"/>
              <a:gd name="connsiteY17" fmla="*/ 871463 h 871899"/>
              <a:gd name="connsiteX18" fmla="*/ 280675 w 1304010"/>
              <a:gd name="connsiteY18" fmla="*/ 864925 h 871899"/>
              <a:gd name="connsiteX19" fmla="*/ 0 w 1304010"/>
              <a:gd name="connsiteY19" fmla="*/ 528693 h 871899"/>
              <a:gd name="connsiteX20" fmla="*/ 214691 w 1304010"/>
              <a:gd name="connsiteY20" fmla="*/ 212459 h 871899"/>
              <a:gd name="connsiteX21" fmla="*/ 275108 w 1304010"/>
              <a:gd name="connsiteY21" fmla="*/ 194148 h 871899"/>
              <a:gd name="connsiteX22" fmla="*/ 278046 w 1304010"/>
              <a:gd name="connsiteY22" fmla="*/ 184683 h 871899"/>
              <a:gd name="connsiteX23" fmla="*/ 556667 w 1304010"/>
              <a:gd name="connsiteY23" fmla="*/ 0 h 871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04010" h="871899">
                <a:moveTo>
                  <a:pt x="556667" y="0"/>
                </a:moveTo>
                <a:cubicBezTo>
                  <a:pt x="619293" y="0"/>
                  <a:pt x="677472" y="19038"/>
                  <a:pt x="725733" y="51642"/>
                </a:cubicBezTo>
                <a:lnTo>
                  <a:pt x="766358" y="85161"/>
                </a:lnTo>
                <a:lnTo>
                  <a:pt x="782904" y="80025"/>
                </a:lnTo>
                <a:cubicBezTo>
                  <a:pt x="797982" y="76940"/>
                  <a:pt x="813594" y="75319"/>
                  <a:pt x="829585" y="75319"/>
                </a:cubicBezTo>
                <a:cubicBezTo>
                  <a:pt x="925529" y="75319"/>
                  <a:pt x="1007848" y="133653"/>
                  <a:pt x="1043011" y="216788"/>
                </a:cubicBezTo>
                <a:lnTo>
                  <a:pt x="1048069" y="241838"/>
                </a:lnTo>
                <a:lnTo>
                  <a:pt x="1049965" y="242029"/>
                </a:lnTo>
                <a:cubicBezTo>
                  <a:pt x="1194948" y="271697"/>
                  <a:pt x="1304010" y="399978"/>
                  <a:pt x="1304010" y="553732"/>
                </a:cubicBezTo>
                <a:cubicBezTo>
                  <a:pt x="1304010" y="707486"/>
                  <a:pt x="1194948" y="835767"/>
                  <a:pt x="1049965" y="865435"/>
                </a:cubicBezTo>
                <a:lnTo>
                  <a:pt x="994859" y="870990"/>
                </a:lnTo>
                <a:lnTo>
                  <a:pt x="994859" y="871898"/>
                </a:lnTo>
                <a:lnTo>
                  <a:pt x="985853" y="871898"/>
                </a:lnTo>
                <a:lnTo>
                  <a:pt x="985843" y="871899"/>
                </a:lnTo>
                <a:lnTo>
                  <a:pt x="985833" y="871898"/>
                </a:lnTo>
                <a:lnTo>
                  <a:pt x="351518" y="871898"/>
                </a:lnTo>
                <a:lnTo>
                  <a:pt x="347099" y="871898"/>
                </a:lnTo>
                <a:lnTo>
                  <a:pt x="347099" y="871463"/>
                </a:lnTo>
                <a:lnTo>
                  <a:pt x="280675" y="864925"/>
                </a:lnTo>
                <a:cubicBezTo>
                  <a:pt x="120494" y="832923"/>
                  <a:pt x="0" y="694547"/>
                  <a:pt x="0" y="528693"/>
                </a:cubicBezTo>
                <a:cubicBezTo>
                  <a:pt x="0" y="386533"/>
                  <a:pt x="88526" y="264560"/>
                  <a:pt x="214691" y="212459"/>
                </a:cubicBezTo>
                <a:lnTo>
                  <a:pt x="275108" y="194148"/>
                </a:lnTo>
                <a:lnTo>
                  <a:pt x="278046" y="184683"/>
                </a:lnTo>
                <a:cubicBezTo>
                  <a:pt x="323950" y="76153"/>
                  <a:pt x="431416" y="0"/>
                  <a:pt x="556667" y="0"/>
                </a:cubicBezTo>
                <a:close/>
              </a:path>
            </a:pathLst>
          </a:custGeom>
          <a:solidFill>
            <a:schemeClr val="bg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tIns="108000" rtlCol="0" anchor="ctr">
            <a:noAutofit/>
          </a:bodyPr>
          <a:lstStyle/>
          <a:p>
            <a:pPr algn="ctr"/>
            <a:r>
              <a:rPr lang="en-US" b="1">
                <a:solidFill>
                  <a:schemeClr val="tx1"/>
                </a:solidFill>
                <a:latin typeface="+mj-lt"/>
                <a:cs typeface="Arial" panose="020B0604020202020204" pitchFamily="34" charset="0"/>
              </a:rPr>
              <a:t>Internet</a:t>
            </a:r>
          </a:p>
        </p:txBody>
      </p:sp>
      <p:sp>
        <p:nvSpPr>
          <p:cNvPr id="74" name="文本框 73"/>
          <p:cNvSpPr txBox="1"/>
          <p:nvPr/>
        </p:nvSpPr>
        <p:spPr>
          <a:xfrm>
            <a:off x="7996797" y="4756424"/>
            <a:ext cx="404278" cy="307777"/>
          </a:xfrm>
          <a:prstGeom prst="rect">
            <a:avLst/>
          </a:prstGeom>
          <a:noFill/>
        </p:spPr>
        <p:txBody>
          <a:bodyPr wrap="none" rtlCol="0">
            <a:spAutoFit/>
          </a:bodyPr>
          <a:lstStyle/>
          <a:p>
            <a:r>
              <a:rPr lang="en-US" sz="1400">
                <a:latin typeface="+mj-lt"/>
                <a:cs typeface="Arial" panose="020B0604020202020204" pitchFamily="34" charset="0"/>
              </a:rPr>
              <a:t>AP</a:t>
            </a:r>
          </a:p>
        </p:txBody>
      </p:sp>
      <p:pic>
        <p:nvPicPr>
          <p:cNvPr id="75" name="图片 74" descr="云AP蓝.png"/>
          <p:cNvPicPr>
            <a:picLocks noChangeAspect="1"/>
          </p:cNvPicPr>
          <p:nvPr/>
        </p:nvPicPr>
        <p:blipFill>
          <a:blip r:embed="rId6" cstate="print"/>
          <a:stretch>
            <a:fillRect/>
          </a:stretch>
        </p:blipFill>
        <p:spPr>
          <a:xfrm>
            <a:off x="7446564" y="4727881"/>
            <a:ext cx="445946" cy="364865"/>
          </a:xfrm>
          <a:prstGeom prst="rect">
            <a:avLst/>
          </a:prstGeom>
        </p:spPr>
      </p:pic>
      <p:pic>
        <p:nvPicPr>
          <p:cNvPr id="76" name="图片 7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30861" y="4141134"/>
            <a:ext cx="490909" cy="402545"/>
          </a:xfrm>
          <a:prstGeom prst="rect">
            <a:avLst/>
          </a:prstGeom>
        </p:spPr>
      </p:pic>
      <p:sp>
        <p:nvSpPr>
          <p:cNvPr id="77" name="文本框 76"/>
          <p:cNvSpPr txBox="1"/>
          <p:nvPr/>
        </p:nvSpPr>
        <p:spPr>
          <a:xfrm>
            <a:off x="8006183" y="4057731"/>
            <a:ext cx="1152845" cy="523220"/>
          </a:xfrm>
          <a:prstGeom prst="rect">
            <a:avLst/>
          </a:prstGeom>
          <a:noFill/>
        </p:spPr>
        <p:txBody>
          <a:bodyPr wrap="square" rtlCol="0">
            <a:spAutoFit/>
          </a:bodyPr>
          <a:lstStyle/>
          <a:p>
            <a:r>
              <a:rPr lang="en-US" sz="1400">
                <a:latin typeface="+mj-lt"/>
                <a:cs typeface="Arial" panose="020B0604020202020204" pitchFamily="34" charset="0"/>
              </a:rPr>
              <a:t>Egress gateway</a:t>
            </a:r>
          </a:p>
        </p:txBody>
      </p:sp>
      <p:sp>
        <p:nvSpPr>
          <p:cNvPr id="80" name="矩形 79"/>
          <p:cNvSpPr/>
          <p:nvPr/>
        </p:nvSpPr>
        <p:spPr>
          <a:xfrm>
            <a:off x="9014892" y="4183547"/>
            <a:ext cx="2268302" cy="954107"/>
          </a:xfrm>
          <a:prstGeom prst="rect">
            <a:avLst/>
          </a:prstGeom>
        </p:spPr>
        <p:txBody>
          <a:bodyPr wrap="square">
            <a:spAutoFit/>
          </a:bodyPr>
          <a:lstStyle/>
          <a:p>
            <a:pPr algn="just"/>
            <a:r>
              <a:rPr lang="en-US" sz="1400" smtClean="0">
                <a:latin typeface="+mj-lt"/>
                <a:cs typeface="Arial" panose="020B0604020202020204" pitchFamily="34" charset="0"/>
              </a:rPr>
              <a:t>It is recommended that IP addresses of end users are allocated by gateways through DHCP.</a:t>
            </a:r>
            <a:endParaRPr lang="en-US" sz="1400">
              <a:latin typeface="+mj-lt"/>
              <a:cs typeface="Arial" panose="020B0604020202020204" pitchFamily="34" charset="0"/>
            </a:endParaRPr>
          </a:p>
        </p:txBody>
      </p:sp>
      <p:pic>
        <p:nvPicPr>
          <p:cNvPr id="7" name="图片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33141" y="2627655"/>
            <a:ext cx="540000" cy="442800"/>
          </a:xfrm>
          <a:prstGeom prst="rect">
            <a:avLst/>
          </a:prstGeom>
        </p:spPr>
      </p:pic>
      <p:pic>
        <p:nvPicPr>
          <p:cNvPr id="8" name="图片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06141" y="3972787"/>
            <a:ext cx="594000" cy="487080"/>
          </a:xfrm>
          <a:prstGeom prst="rect">
            <a:avLst/>
          </a:prstGeom>
        </p:spPr>
      </p:pic>
      <p:sp>
        <p:nvSpPr>
          <p:cNvPr id="36" name="下箭头 63"/>
          <p:cNvSpPr/>
          <p:nvPr/>
        </p:nvSpPr>
        <p:spPr>
          <a:xfrm rot="10800000" flipV="1">
            <a:off x="6920165" y="4219971"/>
            <a:ext cx="1495866" cy="1281312"/>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chemeClr val="accent5"/>
              </a:gs>
              <a:gs pos="100000">
                <a:schemeClr val="bg1">
                  <a:alpha val="0"/>
                </a:schemeClr>
              </a:gs>
            </a:gsLst>
            <a:lin ang="16200000" scaled="1"/>
            <a:tileRect/>
          </a:gradFill>
          <a:ln w="19050">
            <a:gradFill flip="none" rotWithShape="1">
              <a:gsLst>
                <a:gs pos="100000">
                  <a:schemeClr val="bg1">
                    <a:lumMod val="100000"/>
                    <a:alpha val="0"/>
                  </a:schemeClr>
                </a:gs>
                <a:gs pos="31000">
                  <a:schemeClr val="accent6"/>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Arial" panose="020B0604020202020204" pitchFamily="34" charset="0"/>
            </a:endParaRPr>
          </a:p>
        </p:txBody>
      </p:sp>
      <p:grpSp>
        <p:nvGrpSpPr>
          <p:cNvPr id="42" name="组合 41"/>
          <p:cNvGrpSpPr/>
          <p:nvPr/>
        </p:nvGrpSpPr>
        <p:grpSpPr>
          <a:xfrm>
            <a:off x="8072668" y="126000"/>
            <a:ext cx="3889270" cy="284400"/>
            <a:chOff x="8072668" y="139135"/>
            <a:chExt cx="3889270" cy="284400"/>
          </a:xfrm>
        </p:grpSpPr>
        <p:sp>
          <p:nvSpPr>
            <p:cNvPr id="43" name="五边形 42"/>
            <p:cNvSpPr/>
            <p:nvPr/>
          </p:nvSpPr>
          <p:spPr bwMode="auto">
            <a:xfrm>
              <a:off x="8072668" y="139135"/>
              <a:ext cx="900100" cy="2844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spcBef>
                  <a:spcPts val="0"/>
                </a:spcBef>
                <a:defRPr/>
              </a:pPr>
              <a:r>
                <a:rPr lang="en-US" sz="800" b="1">
                  <a:solidFill>
                    <a:srgbClr val="FFFFFF"/>
                  </a:solidFill>
                  <a:latin typeface="+mj-lt"/>
                  <a:cs typeface="Arial" panose="020B0604020202020204" pitchFamily="34" charset="0"/>
                </a:rPr>
                <a:t>Planning and </a:t>
              </a:r>
              <a:r>
                <a:rPr lang="en-US" altLang="zh-CN" sz="800" b="1" smtClean="0">
                  <a:solidFill>
                    <a:srgbClr val="FFFFFF"/>
                  </a:solidFill>
                  <a:latin typeface="+mj-lt"/>
                  <a:cs typeface="Arial" panose="020B0604020202020204" pitchFamily="34" charset="0"/>
                </a:rPr>
                <a:t>D</a:t>
              </a:r>
              <a:r>
                <a:rPr lang="en-US" sz="800" b="1" smtClean="0">
                  <a:solidFill>
                    <a:srgbClr val="FFFFFF"/>
                  </a:solidFill>
                  <a:latin typeface="+mj-lt"/>
                  <a:cs typeface="Arial" panose="020B0604020202020204" pitchFamily="34" charset="0"/>
                </a:rPr>
                <a:t>esign</a:t>
              </a:r>
              <a:endParaRPr lang="en-US" sz="800" b="1">
                <a:solidFill>
                  <a:srgbClr val="FFFFFF"/>
                </a:solidFill>
                <a:latin typeface="+mj-lt"/>
                <a:cs typeface="Arial" panose="020B0604020202020204" pitchFamily="34" charset="0"/>
              </a:endParaRPr>
            </a:p>
          </p:txBody>
        </p:sp>
        <p:sp>
          <p:nvSpPr>
            <p:cNvPr id="44" name="燕尾形 43"/>
            <p:cNvSpPr/>
            <p:nvPr/>
          </p:nvSpPr>
          <p:spPr bwMode="auto">
            <a:xfrm>
              <a:off x="88888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Deployment and </a:t>
              </a:r>
              <a:r>
                <a:rPr lang="en-US" sz="800" smtClean="0">
                  <a:latin typeface="+mj-lt"/>
                  <a:cs typeface="Arial" panose="020B0604020202020204" pitchFamily="34" charset="0"/>
                </a:rPr>
                <a:t>Implementation</a:t>
              </a:r>
              <a:endParaRPr lang="en-US" sz="800">
                <a:latin typeface="+mj-lt"/>
                <a:cs typeface="Arial" panose="020B0604020202020204" pitchFamily="34" charset="0"/>
              </a:endParaRPr>
            </a:p>
          </p:txBody>
        </p:sp>
        <p:sp>
          <p:nvSpPr>
            <p:cNvPr id="45" name="燕尾形 44"/>
            <p:cNvSpPr/>
            <p:nvPr/>
          </p:nvSpPr>
          <p:spPr bwMode="auto">
            <a:xfrm>
              <a:off x="988490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smtClean="0">
                  <a:latin typeface="+mj-lt"/>
                  <a:cs typeface="Arial" panose="020B0604020202020204" pitchFamily="34" charset="0"/>
                </a:rPr>
                <a:t>Network O&amp;M</a:t>
              </a:r>
              <a:endParaRPr lang="en-US" sz="800">
                <a:latin typeface="+mj-lt"/>
                <a:cs typeface="Arial" panose="020B0604020202020204" pitchFamily="34" charset="0"/>
              </a:endParaRPr>
            </a:p>
          </p:txBody>
        </p:sp>
        <p:sp>
          <p:nvSpPr>
            <p:cNvPr id="46" name="燕尾形 45"/>
            <p:cNvSpPr/>
            <p:nvPr/>
          </p:nvSpPr>
          <p:spPr bwMode="auto">
            <a:xfrm>
              <a:off x="108819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Network </a:t>
              </a:r>
              <a:r>
                <a:rPr lang="en-US" sz="800" smtClean="0">
                  <a:latin typeface="+mj-lt"/>
                  <a:cs typeface="Arial" panose="020B0604020202020204" pitchFamily="34" charset="0"/>
                </a:rPr>
                <a:t>Optimization</a:t>
              </a:r>
              <a:endParaRPr lang="en-US" sz="800">
                <a:latin typeface="+mj-lt"/>
                <a:cs typeface="Arial" panose="020B0604020202020204" pitchFamily="34" charset="0"/>
              </a:endParaRPr>
            </a:p>
          </p:txBody>
        </p:sp>
      </p:grpSp>
    </p:spTree>
    <p:extLst>
      <p:ext uri="{BB962C8B-B14F-4D97-AF65-F5344CB8AC3E}">
        <p14:creationId xmlns:p14="http://schemas.microsoft.com/office/powerpoint/2010/main" val="15498995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IP Address Allocation Mode Planning</a:t>
            </a:r>
            <a:endParaRPr lang="en-US"/>
          </a:p>
        </p:txBody>
      </p:sp>
      <p:sp>
        <p:nvSpPr>
          <p:cNvPr id="3" name="文本占位符 2"/>
          <p:cNvSpPr>
            <a:spLocks noGrp="1"/>
          </p:cNvSpPr>
          <p:nvPr>
            <p:ph type="body" sz="quarter" idx="10"/>
          </p:nvPr>
        </p:nvSpPr>
        <p:spPr/>
        <p:txBody>
          <a:bodyPr/>
          <a:lstStyle/>
          <a:p>
            <a:r>
              <a:rPr lang="en-US" sz="1600" smtClean="0"/>
              <a:t>The egress gateway obtains an IP address through PPPoE.</a:t>
            </a:r>
          </a:p>
          <a:p>
            <a:r>
              <a:rPr lang="en-US" sz="1600" smtClean="0"/>
              <a:t>All terminals obtain IP addresses through DHCP. The servers and printers are assigned fixed IP addresses.</a:t>
            </a:r>
          </a:p>
          <a:p>
            <a:r>
              <a:rPr lang="en-US" sz="1600" smtClean="0"/>
              <a:t>IP addresses of all network devices (except APs) are statically configured.</a:t>
            </a:r>
            <a:endParaRPr lang="en-US" sz="1600"/>
          </a:p>
        </p:txBody>
      </p:sp>
      <p:graphicFrame>
        <p:nvGraphicFramePr>
          <p:cNvPr id="143" name="表格 142"/>
          <p:cNvGraphicFramePr>
            <a:graphicFrameLocks noGrp="1"/>
          </p:cNvGraphicFramePr>
          <p:nvPr>
            <p:extLst>
              <p:ext uri="{D42A27DB-BD31-4B8C-83A1-F6EECF244321}">
                <p14:modId xmlns:p14="http://schemas.microsoft.com/office/powerpoint/2010/main" val="4132415422"/>
              </p:ext>
            </p:extLst>
          </p:nvPr>
        </p:nvGraphicFramePr>
        <p:xfrm>
          <a:off x="2367931" y="2725588"/>
          <a:ext cx="7456137" cy="3480000"/>
        </p:xfrm>
        <a:graphic>
          <a:graphicData uri="http://schemas.openxmlformats.org/drawingml/2006/table">
            <a:tbl>
              <a:tblPr/>
              <a:tblGrid>
                <a:gridCol w="2202286">
                  <a:extLst>
                    <a:ext uri="{9D8B030D-6E8A-4147-A177-3AD203B41FA5}">
                      <a16:colId xmlns="" xmlns:a16="http://schemas.microsoft.com/office/drawing/2014/main" val="20000"/>
                    </a:ext>
                  </a:extLst>
                </a:gridCol>
                <a:gridCol w="1840716">
                  <a:extLst>
                    <a:ext uri="{9D8B030D-6E8A-4147-A177-3AD203B41FA5}">
                      <a16:colId xmlns="" xmlns:a16="http://schemas.microsoft.com/office/drawing/2014/main" val="20001"/>
                    </a:ext>
                  </a:extLst>
                </a:gridCol>
                <a:gridCol w="3413135">
                  <a:extLst>
                    <a:ext uri="{9D8B030D-6E8A-4147-A177-3AD203B41FA5}">
                      <a16:colId xmlns="" xmlns:a16="http://schemas.microsoft.com/office/drawing/2014/main" val="20002"/>
                    </a:ext>
                  </a:extLst>
                </a:gridCol>
              </a:tblGrid>
              <a:tr h="401142">
                <a:tc>
                  <a:txBody>
                    <a:bodyPr/>
                    <a:lstStyle/>
                    <a:p>
                      <a:pPr algn="ctr"/>
                      <a:r>
                        <a:rPr lang="en-US" sz="1600" b="1">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IP Network Segment/Interface</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ctr"/>
                      <a:r>
                        <a:rPr lang="en-US" sz="1600" b="1">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Allocation Mode</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ctr"/>
                      <a:r>
                        <a:rPr lang="en-US" sz="1600" b="1">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Allocation Mode Description</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238963">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192.168.1.0/24</a:t>
                      </a:r>
                    </a:p>
                    <a:p>
                      <a:pPr marL="0" marR="0" lvl="0" indent="0" algn="ctr" defTabSz="914034" rtl="0" eaLnBrk="1" fontAlgn="auto" latinLnBrk="0" hangingPunct="1">
                        <a:lnSpc>
                          <a:spcPct val="100000"/>
                        </a:lnSpc>
                        <a:spcBef>
                          <a:spcPts val="0"/>
                        </a:spcBef>
                        <a:spcAft>
                          <a:spcPts val="0"/>
                        </a:spcAft>
                        <a:buClrTx/>
                        <a:buSzTx/>
                        <a:buFontTx/>
                        <a:buNone/>
                        <a:tabLst/>
                        <a:defRPr/>
                      </a:pPr>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192.168.2.0/24</a:t>
                      </a:r>
                    </a:p>
                    <a:p>
                      <a:pPr marL="0" marR="0" lvl="0" indent="0" algn="ctr" defTabSz="914034" rtl="0" eaLnBrk="1" fontAlgn="auto" latinLnBrk="0" hangingPunct="1">
                        <a:lnSpc>
                          <a:spcPct val="100000"/>
                        </a:lnSpc>
                        <a:spcBef>
                          <a:spcPts val="0"/>
                        </a:spcBef>
                        <a:spcAft>
                          <a:spcPts val="0"/>
                        </a:spcAft>
                        <a:buClrTx/>
                        <a:buSzTx/>
                        <a:buFontTx/>
                        <a:buNone/>
                        <a:tabLst/>
                        <a:defRPr/>
                      </a:pPr>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192.168.3.0/24</a:t>
                      </a:r>
                    </a:p>
                    <a:p>
                      <a:pPr marL="0" marR="0" lvl="0" indent="0" algn="ctr" defTabSz="914034" rtl="0" eaLnBrk="1" fontAlgn="auto" latinLnBrk="0" hangingPunct="1">
                        <a:lnSpc>
                          <a:spcPct val="100000"/>
                        </a:lnSpc>
                        <a:spcBef>
                          <a:spcPts val="0"/>
                        </a:spcBef>
                        <a:spcAft>
                          <a:spcPts val="0"/>
                        </a:spcAft>
                        <a:buClrTx/>
                        <a:buSzTx/>
                        <a:buFontTx/>
                        <a:buNone/>
                        <a:tabLst/>
                        <a:defRPr/>
                      </a:pPr>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192.168.4.0/24</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DHCP</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400" smtClean="0">
                          <a:latin typeface="+mj-lt"/>
                          <a:ea typeface="方正兰亭黑简体" panose="02000000000000000000" pitchFamily="2" charset="-122"/>
                          <a:cs typeface="Arial" panose="020B0604020202020204" pitchFamily="34" charset="0"/>
                          <a:sym typeface="Huawei Sans" panose="020C0503030203020204" pitchFamily="34" charset="0"/>
                        </a:rPr>
                        <a:t>Allocated by </a:t>
                      </a:r>
                      <a:r>
                        <a:rPr lang="en-US" altLang="zh-CN" sz="1400" smtClean="0">
                          <a:latin typeface="+mj-lt"/>
                          <a:ea typeface="方正兰亭黑简体" panose="02000000000000000000" pitchFamily="2" charset="-122"/>
                          <a:cs typeface="Arial" panose="020B0604020202020204" pitchFamily="34" charset="0"/>
                          <a:sym typeface="Huawei Sans" panose="020C0503030203020204" pitchFamily="34" charset="0"/>
                        </a:rPr>
                        <a:t>Agg-S1.</a:t>
                      </a:r>
                      <a:r>
                        <a:rPr lang="en-US" altLang="zh-CN" sz="1400" baseline="0" smtClean="0">
                          <a:latin typeface="+mj-lt"/>
                          <a:ea typeface="方正兰亭黑简体" panose="02000000000000000000" pitchFamily="2" charset="-122"/>
                          <a:cs typeface="Arial" panose="020B0604020202020204" pitchFamily="34" charset="0"/>
                          <a:sym typeface="Huawei Sans" panose="020C0503030203020204" pitchFamily="34" charset="0"/>
                        </a:rPr>
                        <a:t> </a:t>
                      </a:r>
                      <a:r>
                        <a:rPr lang="en-US" altLang="zh-CN" sz="1400" smtClean="0">
                          <a:latin typeface="+mj-lt"/>
                          <a:ea typeface="方正兰亭黑简体" panose="02000000000000000000" pitchFamily="2" charset="-122"/>
                          <a:cs typeface="Arial" panose="020B0604020202020204" pitchFamily="34" charset="0"/>
                          <a:sym typeface="Huawei Sans" panose="020C0503030203020204" pitchFamily="34" charset="0"/>
                        </a:rPr>
                        <a:t>Agg-S1</a:t>
                      </a:r>
                      <a:r>
                        <a:rPr lang="en-US" altLang="zh-CN" sz="1400" baseline="0" smtClean="0">
                          <a:latin typeface="+mj-lt"/>
                          <a:ea typeface="方正兰亭黑简体" panose="02000000000000000000" pitchFamily="2" charset="-122"/>
                          <a:cs typeface="Arial" panose="020B0604020202020204" pitchFamily="34" charset="0"/>
                          <a:sym typeface="Huawei Sans" panose="020C0503030203020204" pitchFamily="34" charset="0"/>
                        </a:rPr>
                        <a:t> allocates fixed IP addresses to fixed devices such as servers and printers.</a:t>
                      </a:r>
                      <a:endParaRPr lang="en-US" sz="1400">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1"/>
                  </a:ext>
                </a:extLst>
              </a:tr>
              <a:tr h="238963">
                <a:tc>
                  <a:txBody>
                    <a:bodyPr/>
                    <a:lstStyle/>
                    <a:p>
                      <a:pPr algn="ctr"/>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192.168.100.0/24</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Static</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Device management IP </a:t>
                      </a:r>
                      <a:r>
                        <a:rPr lang="en-US" sz="1400" smtClean="0">
                          <a:latin typeface="+mj-lt"/>
                          <a:ea typeface="方正兰亭黑简体" panose="02000000000000000000" pitchFamily="2" charset="-122"/>
                          <a:cs typeface="Arial" panose="020B0604020202020204" pitchFamily="34" charset="0"/>
                          <a:sym typeface="Huawei Sans" panose="020C0503030203020204" pitchFamily="34" charset="0"/>
                        </a:rPr>
                        <a:t>addresses,</a:t>
                      </a:r>
                      <a:r>
                        <a:rPr lang="en-US" sz="1400" baseline="0" smtClean="0">
                          <a:latin typeface="+mj-lt"/>
                          <a:ea typeface="方正兰亭黑简体" panose="02000000000000000000" pitchFamily="2" charset="-122"/>
                          <a:cs typeface="Arial" panose="020B0604020202020204" pitchFamily="34" charset="0"/>
                          <a:sym typeface="Huawei Sans" panose="020C0503030203020204" pitchFamily="34" charset="0"/>
                        </a:rPr>
                        <a:t> which are statically configured</a:t>
                      </a:r>
                      <a:endParaRPr lang="en-US" sz="1400">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2"/>
                  </a:ext>
                </a:extLst>
              </a:tr>
              <a:tr h="238963">
                <a:tc>
                  <a:txBody>
                    <a:bodyPr/>
                    <a:lstStyle/>
                    <a:p>
                      <a:pPr algn="ctr"/>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192.168.101.0/24</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DHCP</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sz="1400" smtClean="0">
                          <a:latin typeface="+mj-lt"/>
                          <a:ea typeface="方正兰亭黑简体" panose="02000000000000000000" pitchFamily="2" charset="-122"/>
                          <a:cs typeface="Arial" panose="020B0604020202020204" pitchFamily="34" charset="0"/>
                          <a:sym typeface="Huawei Sans" panose="020C0503030203020204" pitchFamily="34" charset="0"/>
                        </a:rPr>
                        <a:t>IP addresses of ACs are statically configured,</a:t>
                      </a:r>
                      <a:r>
                        <a:rPr lang="en-US" sz="1400" baseline="0" smtClean="0">
                          <a:latin typeface="+mj-lt"/>
                          <a:ea typeface="方正兰亭黑简体" panose="02000000000000000000" pitchFamily="2" charset="-122"/>
                          <a:cs typeface="Arial" panose="020B0604020202020204" pitchFamily="34" charset="0"/>
                          <a:sym typeface="Huawei Sans" panose="020C0503030203020204" pitchFamily="34" charset="0"/>
                        </a:rPr>
                        <a:t> and IP addresses of APs are allocated by </a:t>
                      </a:r>
                      <a:r>
                        <a:rPr lang="en-US" altLang="zh-CN" sz="1400" smtClean="0">
                          <a:latin typeface="+mj-lt"/>
                          <a:ea typeface="方正兰亭黑简体" panose="02000000000000000000" pitchFamily="2" charset="-122"/>
                          <a:cs typeface="Arial" panose="020B0604020202020204" pitchFamily="34" charset="0"/>
                          <a:sym typeface="Huawei Sans" panose="020C0503030203020204" pitchFamily="34" charset="0"/>
                        </a:rPr>
                        <a:t>Agg-S1.</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3"/>
                  </a:ext>
                </a:extLst>
              </a:tr>
              <a:tr h="238963">
                <a:tc>
                  <a:txBody>
                    <a:bodyPr/>
                    <a:lstStyle/>
                    <a:p>
                      <a:pPr algn="ctr"/>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192.168.102.0/30</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Static</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Interconnection IP address, which is statically </a:t>
                      </a:r>
                      <a:r>
                        <a:rPr lang="en-US" sz="1400" smtClean="0">
                          <a:latin typeface="+mj-lt"/>
                          <a:ea typeface="方正兰亭黑简体" panose="02000000000000000000" pitchFamily="2" charset="-122"/>
                          <a:cs typeface="Arial" panose="020B0604020202020204" pitchFamily="34" charset="0"/>
                          <a:sym typeface="Huawei Sans" panose="020C0503030203020204" pitchFamily="34" charset="0"/>
                        </a:rPr>
                        <a:t>configured</a:t>
                      </a:r>
                      <a:endParaRPr lang="en-US" sz="1400">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4"/>
                  </a:ext>
                </a:extLst>
              </a:tr>
              <a:tr h="238963">
                <a:tc>
                  <a:txBody>
                    <a:bodyPr/>
                    <a:lstStyle/>
                    <a:p>
                      <a:pPr algn="ctr"/>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GE0/0/0 on CORE-R1</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PPPoE</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IP address assigned by the carrier</a:t>
                      </a:r>
                    </a:p>
                  </a:txBody>
                  <a:tcPr marL="72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grpSp>
        <p:nvGrpSpPr>
          <p:cNvPr id="15" name="组合 14"/>
          <p:cNvGrpSpPr/>
          <p:nvPr/>
        </p:nvGrpSpPr>
        <p:grpSpPr>
          <a:xfrm>
            <a:off x="8072668" y="126000"/>
            <a:ext cx="3889270" cy="284400"/>
            <a:chOff x="8072668" y="139135"/>
            <a:chExt cx="3889270" cy="284400"/>
          </a:xfrm>
        </p:grpSpPr>
        <p:sp>
          <p:nvSpPr>
            <p:cNvPr id="16" name="五边形 15"/>
            <p:cNvSpPr/>
            <p:nvPr/>
          </p:nvSpPr>
          <p:spPr bwMode="auto">
            <a:xfrm>
              <a:off x="8072668" y="139135"/>
              <a:ext cx="900100" cy="2844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spcBef>
                  <a:spcPts val="0"/>
                </a:spcBef>
                <a:defRPr/>
              </a:pPr>
              <a:r>
                <a:rPr lang="en-US" sz="800" b="1">
                  <a:solidFill>
                    <a:srgbClr val="FFFFFF"/>
                  </a:solidFill>
                  <a:latin typeface="+mj-lt"/>
                  <a:cs typeface="Arial" panose="020B0604020202020204" pitchFamily="34" charset="0"/>
                </a:rPr>
                <a:t>Planning and </a:t>
              </a:r>
              <a:r>
                <a:rPr lang="en-US" altLang="zh-CN" sz="800" b="1" smtClean="0">
                  <a:solidFill>
                    <a:srgbClr val="FFFFFF"/>
                  </a:solidFill>
                  <a:latin typeface="+mj-lt"/>
                  <a:cs typeface="Arial" panose="020B0604020202020204" pitchFamily="34" charset="0"/>
                </a:rPr>
                <a:t>D</a:t>
              </a:r>
              <a:r>
                <a:rPr lang="en-US" sz="800" b="1" smtClean="0">
                  <a:solidFill>
                    <a:srgbClr val="FFFFFF"/>
                  </a:solidFill>
                  <a:latin typeface="+mj-lt"/>
                  <a:cs typeface="Arial" panose="020B0604020202020204" pitchFamily="34" charset="0"/>
                </a:rPr>
                <a:t>esign</a:t>
              </a:r>
              <a:endParaRPr lang="en-US" sz="800" b="1">
                <a:solidFill>
                  <a:srgbClr val="FFFFFF"/>
                </a:solidFill>
                <a:latin typeface="+mj-lt"/>
                <a:cs typeface="Arial" panose="020B0604020202020204" pitchFamily="34" charset="0"/>
              </a:endParaRPr>
            </a:p>
          </p:txBody>
        </p:sp>
        <p:sp>
          <p:nvSpPr>
            <p:cNvPr id="17" name="燕尾形 16"/>
            <p:cNvSpPr/>
            <p:nvPr/>
          </p:nvSpPr>
          <p:spPr bwMode="auto">
            <a:xfrm>
              <a:off x="88888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Deployment and </a:t>
              </a:r>
              <a:r>
                <a:rPr lang="en-US" sz="800" smtClean="0">
                  <a:latin typeface="+mj-lt"/>
                  <a:cs typeface="Arial" panose="020B0604020202020204" pitchFamily="34" charset="0"/>
                </a:rPr>
                <a:t>Implementation</a:t>
              </a:r>
              <a:endParaRPr lang="en-US" sz="800">
                <a:latin typeface="+mj-lt"/>
                <a:cs typeface="Arial" panose="020B0604020202020204" pitchFamily="34" charset="0"/>
              </a:endParaRPr>
            </a:p>
          </p:txBody>
        </p:sp>
        <p:sp>
          <p:nvSpPr>
            <p:cNvPr id="18" name="燕尾形 17"/>
            <p:cNvSpPr/>
            <p:nvPr/>
          </p:nvSpPr>
          <p:spPr bwMode="auto">
            <a:xfrm>
              <a:off x="988490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smtClean="0">
                  <a:latin typeface="+mj-lt"/>
                  <a:cs typeface="Arial" panose="020B0604020202020204" pitchFamily="34" charset="0"/>
                </a:rPr>
                <a:t>Network O&amp;M</a:t>
              </a:r>
              <a:endParaRPr lang="en-US" sz="800">
                <a:latin typeface="+mj-lt"/>
                <a:cs typeface="Arial" panose="020B0604020202020204" pitchFamily="34" charset="0"/>
              </a:endParaRPr>
            </a:p>
          </p:txBody>
        </p:sp>
        <p:sp>
          <p:nvSpPr>
            <p:cNvPr id="19" name="燕尾形 18"/>
            <p:cNvSpPr/>
            <p:nvPr/>
          </p:nvSpPr>
          <p:spPr bwMode="auto">
            <a:xfrm>
              <a:off x="108819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Network </a:t>
              </a:r>
              <a:r>
                <a:rPr lang="en-US" sz="800" smtClean="0">
                  <a:latin typeface="+mj-lt"/>
                  <a:cs typeface="Arial" panose="020B0604020202020204" pitchFamily="34" charset="0"/>
                </a:rPr>
                <a:t>Optimization</a:t>
              </a:r>
              <a:endParaRPr lang="en-US" sz="800">
                <a:latin typeface="+mj-lt"/>
                <a:cs typeface="Arial" panose="020B0604020202020204" pitchFamily="34" charset="0"/>
              </a:endParaRPr>
            </a:p>
          </p:txBody>
        </p:sp>
      </p:grpSp>
    </p:spTree>
    <p:extLst>
      <p:ext uri="{BB962C8B-B14F-4D97-AF65-F5344CB8AC3E}">
        <p14:creationId xmlns:p14="http://schemas.microsoft.com/office/powerpoint/2010/main" val="7826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barn(inVertical)">
                                      <p:cBhvr>
                                        <p:cTn id="7"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Basic Service Design: Routing Design</a:t>
            </a:r>
            <a:endParaRPr lang="en-US"/>
          </a:p>
        </p:txBody>
      </p:sp>
      <p:sp>
        <p:nvSpPr>
          <p:cNvPr id="3" name="矩形 2"/>
          <p:cNvSpPr/>
          <p:nvPr/>
        </p:nvSpPr>
        <p:spPr>
          <a:xfrm>
            <a:off x="6334573" y="1251604"/>
            <a:ext cx="5184956" cy="2785378"/>
          </a:xfrm>
          <a:prstGeom prst="rect">
            <a:avLst/>
          </a:prstGeom>
          <a:noFill/>
          <a:ln>
            <a:noFill/>
          </a:ln>
        </p:spPr>
        <p:txBody>
          <a:bodyPr wrap="square">
            <a:spAutoFit/>
          </a:bodyPr>
          <a:lstStyle/>
          <a:p>
            <a:pPr marL="171450" indent="-171450">
              <a:spcAft>
                <a:spcPts val="600"/>
              </a:spcAft>
              <a:buFont typeface="Arial" panose="020B0604020202020204" pitchFamily="34" charset="0"/>
              <a:buChar char="•"/>
            </a:pPr>
            <a:r>
              <a:rPr lang="en-US" sz="1600" smtClean="0">
                <a:latin typeface="+mj-lt"/>
                <a:cs typeface="Arial" panose="020B0604020202020204" pitchFamily="34" charset="0"/>
              </a:rPr>
              <a:t>Routing </a:t>
            </a:r>
            <a:r>
              <a:rPr lang="en-US" sz="1600">
                <a:latin typeface="+mj-lt"/>
                <a:cs typeface="Arial" panose="020B0604020202020204" pitchFamily="34" charset="0"/>
              </a:rPr>
              <a:t>design </a:t>
            </a:r>
            <a:r>
              <a:rPr lang="en-US" sz="1600" smtClean="0">
                <a:latin typeface="+mj-lt"/>
                <a:cs typeface="Arial" panose="020B0604020202020204" pitchFamily="34" charset="0"/>
              </a:rPr>
              <a:t>inside a campus </a:t>
            </a:r>
            <a:r>
              <a:rPr lang="en-US" sz="1600">
                <a:latin typeface="+mj-lt"/>
                <a:cs typeface="Arial" panose="020B0604020202020204" pitchFamily="34" charset="0"/>
              </a:rPr>
              <a:t>network:</a:t>
            </a:r>
          </a:p>
          <a:p>
            <a:pPr marL="628650" lvl="1" indent="-171450">
              <a:spcAft>
                <a:spcPts val="600"/>
              </a:spcAft>
              <a:buFont typeface="Arial" panose="020B0604020202020204" pitchFamily="34" charset="0"/>
              <a:buChar char="•"/>
            </a:pPr>
            <a:r>
              <a:rPr lang="en-US" sz="1400" smtClean="0">
                <a:latin typeface="+mj-lt"/>
                <a:cs typeface="Arial" panose="020B0604020202020204" pitchFamily="34" charset="0"/>
              </a:rPr>
              <a:t>Intra-network segment: After an IP address is allocated using DHCP, a default route is generated by default and </a:t>
            </a:r>
            <a:r>
              <a:rPr lang="en-US" altLang="zh-CN" sz="1400" smtClean="0">
                <a:latin typeface="+mj-lt"/>
                <a:cs typeface="Arial" panose="020B0604020202020204" pitchFamily="34" charset="0"/>
              </a:rPr>
              <a:t>Agg-S1 functions as a Layer 3 gateway.</a:t>
            </a:r>
            <a:endParaRPr lang="en-US" sz="1400">
              <a:latin typeface="+mj-lt"/>
              <a:cs typeface="Arial" panose="020B0604020202020204" pitchFamily="34" charset="0"/>
            </a:endParaRPr>
          </a:p>
          <a:p>
            <a:pPr marL="628650" lvl="1" indent="-171450">
              <a:spcAft>
                <a:spcPts val="600"/>
              </a:spcAft>
              <a:buFont typeface="Arial" panose="020B0604020202020204" pitchFamily="34" charset="0"/>
              <a:buChar char="•"/>
            </a:pPr>
            <a:r>
              <a:rPr lang="en-US" sz="1400" smtClean="0">
                <a:latin typeface="+mj-lt"/>
                <a:cs typeface="Arial" panose="020B0604020202020204" pitchFamily="34" charset="0"/>
              </a:rPr>
              <a:t>Inter-network segment: </a:t>
            </a:r>
            <a:r>
              <a:rPr lang="en-US" sz="1400">
                <a:latin typeface="+mj-lt"/>
                <a:cs typeface="Arial" panose="020B0604020202020204" pitchFamily="34" charset="0"/>
              </a:rPr>
              <a:t>The current </a:t>
            </a:r>
            <a:r>
              <a:rPr lang="en-US" sz="1400" smtClean="0">
                <a:latin typeface="+mj-lt"/>
                <a:cs typeface="Arial" panose="020B0604020202020204" pitchFamily="34" charset="0"/>
              </a:rPr>
              <a:t>network topology </a:t>
            </a:r>
            <a:r>
              <a:rPr lang="en-US" sz="1400">
                <a:latin typeface="+mj-lt"/>
                <a:cs typeface="Arial" panose="020B0604020202020204" pitchFamily="34" charset="0"/>
              </a:rPr>
              <a:t>is simple. You can deploy static routes on all devices that need to forward </a:t>
            </a:r>
            <a:r>
              <a:rPr lang="en-US" sz="1400" smtClean="0">
                <a:latin typeface="+mj-lt"/>
                <a:cs typeface="Arial" panose="020B0604020202020204" pitchFamily="34" charset="0"/>
              </a:rPr>
              <a:t>Layer 3 data </a:t>
            </a:r>
            <a:r>
              <a:rPr lang="en-US" sz="1400">
                <a:latin typeface="+mj-lt"/>
                <a:cs typeface="Arial" panose="020B0604020202020204" pitchFamily="34" charset="0"/>
              </a:rPr>
              <a:t>to meet the </a:t>
            </a:r>
            <a:r>
              <a:rPr lang="en-US" sz="1400" smtClean="0">
                <a:latin typeface="+mj-lt"/>
                <a:cs typeface="Arial" panose="020B0604020202020204" pitchFamily="34" charset="0"/>
              </a:rPr>
              <a:t>requirements</a:t>
            </a:r>
            <a:r>
              <a:rPr lang="en-US" sz="1400">
                <a:latin typeface="+mj-lt"/>
                <a:cs typeface="Arial" panose="020B0604020202020204" pitchFamily="34" charset="0"/>
              </a:rPr>
              <a:t>. No complex routing protocol needs to be deployed. </a:t>
            </a:r>
          </a:p>
          <a:p>
            <a:pPr marL="171450" lvl="0" indent="-171450">
              <a:spcAft>
                <a:spcPts val="600"/>
              </a:spcAft>
              <a:buFont typeface="Arial" panose="020B0604020202020204" pitchFamily="34" charset="0"/>
              <a:buChar char="•"/>
            </a:pPr>
            <a:r>
              <a:rPr lang="en-US" sz="1600" smtClean="0">
                <a:latin typeface="+mj-lt"/>
                <a:cs typeface="Arial" panose="020B0604020202020204" pitchFamily="34" charset="0"/>
              </a:rPr>
              <a:t>Routing </a:t>
            </a:r>
            <a:r>
              <a:rPr lang="en-US" sz="1600">
                <a:latin typeface="+mj-lt"/>
                <a:cs typeface="Arial" panose="020B0604020202020204" pitchFamily="34" charset="0"/>
              </a:rPr>
              <a:t>design at the campus egress: Configure static default routes.</a:t>
            </a:r>
          </a:p>
        </p:txBody>
      </p:sp>
      <p:cxnSp>
        <p:nvCxnSpPr>
          <p:cNvPr id="21" name="直接连接符 20"/>
          <p:cNvCxnSpPr/>
          <p:nvPr/>
        </p:nvCxnSpPr>
        <p:spPr>
          <a:xfrm>
            <a:off x="4464494" y="2167696"/>
            <a:ext cx="0" cy="108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bwMode="auto">
          <a:xfrm>
            <a:off x="6944654" y="4089620"/>
            <a:ext cx="2149011" cy="1992398"/>
          </a:xfrm>
          <a:prstGeom prst="roundRect">
            <a:avLst>
              <a:gd name="adj" fmla="val 5000"/>
            </a:avLst>
          </a:prstGeom>
          <a:solidFill>
            <a:schemeClr val="tx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a:ln>
                <a:noFill/>
              </a:ln>
              <a:solidFill>
                <a:schemeClr val="tx1"/>
              </a:solidFill>
              <a:effectLst/>
              <a:latin typeface="+mj-lt"/>
              <a:ea typeface="方正兰亭黑简体" panose="02000000000000000000" pitchFamily="2" charset="-122"/>
              <a:cs typeface="Arial" panose="020B0604020202020204" pitchFamily="34" charset="0"/>
              <a:sym typeface="Huawei Sans" panose="020C0503030203020204" pitchFamily="34" charset="0"/>
            </a:endParaRPr>
          </a:p>
        </p:txBody>
      </p:sp>
      <p:sp>
        <p:nvSpPr>
          <p:cNvPr id="24" name="圆角矩形 23"/>
          <p:cNvSpPr/>
          <p:nvPr/>
        </p:nvSpPr>
        <p:spPr bwMode="auto">
          <a:xfrm>
            <a:off x="4875370" y="4089620"/>
            <a:ext cx="1982396" cy="1992398"/>
          </a:xfrm>
          <a:prstGeom prst="roundRect">
            <a:avLst>
              <a:gd name="adj" fmla="val 5000"/>
            </a:avLst>
          </a:prstGeom>
          <a:solidFill>
            <a:schemeClr val="tx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a:ln>
                <a:noFill/>
              </a:ln>
              <a:solidFill>
                <a:schemeClr val="tx1"/>
              </a:solidFill>
              <a:effectLst/>
              <a:latin typeface="+mj-lt"/>
              <a:ea typeface="方正兰亭黑简体" panose="02000000000000000000" pitchFamily="2" charset="-122"/>
              <a:cs typeface="Arial" panose="020B0604020202020204" pitchFamily="34" charset="0"/>
              <a:sym typeface="Huawei Sans" panose="020C0503030203020204" pitchFamily="34" charset="0"/>
            </a:endParaRPr>
          </a:p>
        </p:txBody>
      </p:sp>
      <p:pic>
        <p:nvPicPr>
          <p:cNvPr id="25" name="Picture 12" descr="E:\2016.01\1.12 扁平化图标\蓝色\AR-蓝色最新-40.png"/>
          <p:cNvPicPr>
            <a:picLocks noChangeAspect="1" noChangeArrowheads="1"/>
          </p:cNvPicPr>
          <p:nvPr/>
        </p:nvPicPr>
        <p:blipFill>
          <a:blip r:embed="rId3" cstate="print"/>
          <a:srcRect/>
          <a:stretch>
            <a:fillRect/>
          </a:stretch>
        </p:blipFill>
        <p:spPr bwMode="auto">
          <a:xfrm>
            <a:off x="4194494" y="2572007"/>
            <a:ext cx="540000" cy="441818"/>
          </a:xfrm>
          <a:prstGeom prst="rect">
            <a:avLst/>
          </a:prstGeom>
          <a:noFill/>
        </p:spPr>
      </p:pic>
      <p:sp>
        <p:nvSpPr>
          <p:cNvPr id="26" name="Freeform 159"/>
          <p:cNvSpPr/>
          <p:nvPr/>
        </p:nvSpPr>
        <p:spPr>
          <a:xfrm flipH="1">
            <a:off x="3981112" y="1822858"/>
            <a:ext cx="934636" cy="48856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dirty="0">
              <a:latin typeface="+mj-lt"/>
              <a:ea typeface="方正兰亭黑简体" panose="02000000000000000000" pitchFamily="2" charset="-122"/>
              <a:cs typeface="Arial" panose="020B0604020202020204" pitchFamily="34" charset="0"/>
              <a:sym typeface="Huawei Sans" panose="020C0503030203020204" pitchFamily="34" charset="0"/>
            </a:endParaRPr>
          </a:p>
        </p:txBody>
      </p:sp>
      <p:sp>
        <p:nvSpPr>
          <p:cNvPr id="27" name="矩形 26"/>
          <p:cNvSpPr/>
          <p:nvPr/>
        </p:nvSpPr>
        <p:spPr>
          <a:xfrm>
            <a:off x="4022758" y="1960502"/>
            <a:ext cx="888385" cy="307777"/>
          </a:xfrm>
          <a:prstGeom prst="rect">
            <a:avLst/>
          </a:prstGeom>
        </p:spPr>
        <p:txBody>
          <a:bodyPr wrap="none">
            <a:spAutoFit/>
          </a:bodyPr>
          <a:lstStyle/>
          <a:p>
            <a:pPr algn="ctr"/>
            <a:r>
              <a:rPr lang="en-US" sz="1400" b="1">
                <a:latin typeface="+mj-lt"/>
                <a:ea typeface="方正兰亭黑简体" panose="02000000000000000000" pitchFamily="2" charset="-122"/>
                <a:cs typeface="Arial" panose="020B0604020202020204" pitchFamily="34" charset="0"/>
                <a:sym typeface="Huawei Sans" panose="020C0503030203020204" pitchFamily="34" charset="0"/>
              </a:rPr>
              <a:t>Internet</a:t>
            </a:r>
          </a:p>
        </p:txBody>
      </p:sp>
      <p:cxnSp>
        <p:nvCxnSpPr>
          <p:cNvPr id="28" name="直接连接符 27"/>
          <p:cNvCxnSpPr/>
          <p:nvPr/>
        </p:nvCxnSpPr>
        <p:spPr>
          <a:xfrm>
            <a:off x="7329651" y="4403327"/>
            <a:ext cx="864208" cy="7580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7329651" y="4491612"/>
            <a:ext cx="0" cy="6252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718785" y="4426801"/>
            <a:ext cx="864208" cy="7580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718785" y="4515086"/>
            <a:ext cx="0" cy="6252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图片 31" descr="接入交换机.png"/>
          <p:cNvPicPr>
            <a:picLocks noChangeAspect="1"/>
          </p:cNvPicPr>
          <p:nvPr/>
        </p:nvPicPr>
        <p:blipFill>
          <a:blip r:embed="rId4" cstate="print"/>
          <a:stretch>
            <a:fillRect/>
          </a:stretch>
        </p:blipFill>
        <p:spPr>
          <a:xfrm>
            <a:off x="5453001" y="4218751"/>
            <a:ext cx="540000" cy="441818"/>
          </a:xfrm>
          <a:prstGeom prst="rect">
            <a:avLst/>
          </a:prstGeom>
        </p:spPr>
      </p:pic>
      <p:cxnSp>
        <p:nvCxnSpPr>
          <p:cNvPr id="33" name="直接连接符 32"/>
          <p:cNvCxnSpPr>
            <a:stCxn id="53" idx="2"/>
            <a:endCxn id="32" idx="0"/>
          </p:cNvCxnSpPr>
          <p:nvPr/>
        </p:nvCxnSpPr>
        <p:spPr>
          <a:xfrm>
            <a:off x="4465712" y="3606145"/>
            <a:ext cx="1257289" cy="612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3" idx="2"/>
            <a:endCxn id="71" idx="0"/>
          </p:cNvCxnSpPr>
          <p:nvPr/>
        </p:nvCxnSpPr>
        <p:spPr>
          <a:xfrm>
            <a:off x="4465712" y="3606145"/>
            <a:ext cx="2863939" cy="612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图片 34" descr="行政部.png"/>
          <p:cNvPicPr>
            <a:picLocks noChangeAspect="1"/>
          </p:cNvPicPr>
          <p:nvPr/>
        </p:nvPicPr>
        <p:blipFill>
          <a:blip r:embed="rId5" cstate="print"/>
          <a:stretch>
            <a:fillRect/>
          </a:stretch>
        </p:blipFill>
        <p:spPr>
          <a:xfrm>
            <a:off x="7059651" y="4949251"/>
            <a:ext cx="540000" cy="441818"/>
          </a:xfrm>
          <a:prstGeom prst="rect">
            <a:avLst/>
          </a:prstGeom>
        </p:spPr>
      </p:pic>
      <p:sp>
        <p:nvSpPr>
          <p:cNvPr id="36" name="TextBox 29"/>
          <p:cNvSpPr txBox="1"/>
          <p:nvPr/>
        </p:nvSpPr>
        <p:spPr>
          <a:xfrm>
            <a:off x="6834975" y="5708012"/>
            <a:ext cx="2380780" cy="307777"/>
          </a:xfrm>
          <a:prstGeom prst="rect">
            <a:avLst/>
          </a:prstGeom>
          <a:noFill/>
        </p:spPr>
        <p:txBody>
          <a:bodyPr wrap="none" rtlCol="0">
            <a:spAutoFit/>
          </a:bodyPr>
          <a:lstStyle/>
          <a:p>
            <a:pPr algn="ctr"/>
            <a:r>
              <a:rPr lang="en-US" sz="1400" smtClean="0">
                <a:latin typeface="+mj-lt"/>
                <a:ea typeface="方正兰亭黑简体" panose="02000000000000000000" pitchFamily="2" charset="-122"/>
                <a:cs typeface="Arial" panose="020B0604020202020204" pitchFamily="34" charset="0"/>
              </a:rPr>
              <a:t>Administrative department</a:t>
            </a:r>
            <a:endParaRPr lang="en-US" sz="1400">
              <a:latin typeface="+mj-lt"/>
              <a:ea typeface="方正兰亭黑简体" panose="02000000000000000000" pitchFamily="2" charset="-122"/>
              <a:cs typeface="Arial" panose="020B0604020202020204" pitchFamily="34" charset="0"/>
            </a:endParaRPr>
          </a:p>
        </p:txBody>
      </p:sp>
      <p:grpSp>
        <p:nvGrpSpPr>
          <p:cNvPr id="37" name="组合 36"/>
          <p:cNvGrpSpPr/>
          <p:nvPr/>
        </p:nvGrpSpPr>
        <p:grpSpPr>
          <a:xfrm>
            <a:off x="4817282" y="4924594"/>
            <a:ext cx="2040944" cy="1088511"/>
            <a:chOff x="4468509" y="5258880"/>
            <a:chExt cx="2040944" cy="1088511"/>
          </a:xfrm>
        </p:grpSpPr>
        <p:pic>
          <p:nvPicPr>
            <p:cNvPr id="38" name="图片 37" descr="市场部.png"/>
            <p:cNvPicPr>
              <a:picLocks noChangeAspect="1"/>
            </p:cNvPicPr>
            <p:nvPr/>
          </p:nvPicPr>
          <p:blipFill>
            <a:blip r:embed="rId6" cstate="print"/>
            <a:stretch>
              <a:fillRect/>
            </a:stretch>
          </p:blipFill>
          <p:spPr>
            <a:xfrm>
              <a:off x="5104228" y="5258880"/>
              <a:ext cx="540000" cy="441818"/>
            </a:xfrm>
            <a:prstGeom prst="rect">
              <a:avLst/>
            </a:prstGeom>
          </p:spPr>
        </p:pic>
        <p:sp>
          <p:nvSpPr>
            <p:cNvPr id="39" name="TextBox 27"/>
            <p:cNvSpPr txBox="1"/>
            <p:nvPr/>
          </p:nvSpPr>
          <p:spPr>
            <a:xfrm>
              <a:off x="4468509" y="6039614"/>
              <a:ext cx="2040944" cy="307777"/>
            </a:xfrm>
            <a:prstGeom prst="rect">
              <a:avLst/>
            </a:prstGeom>
            <a:noFill/>
          </p:spPr>
          <p:txBody>
            <a:bodyPr wrap="none" rtlCol="0">
              <a:spAutoFit/>
            </a:bodyPr>
            <a:lstStyle/>
            <a:p>
              <a:pPr algn="ctr"/>
              <a:r>
                <a:rPr lang="en-US" altLang="zh-CN" sz="1400" smtClean="0">
                  <a:latin typeface="+mj-lt"/>
                  <a:ea typeface="方正兰亭黑简体" panose="02000000000000000000" pitchFamily="2" charset="-122"/>
                  <a:cs typeface="Arial" panose="020B0604020202020204" pitchFamily="34" charset="0"/>
                </a:rPr>
                <a:t>Marketing department</a:t>
              </a:r>
              <a:endParaRPr lang="en-US" sz="1400">
                <a:latin typeface="+mj-lt"/>
                <a:ea typeface="方正兰亭黑简体" panose="02000000000000000000" pitchFamily="2" charset="-122"/>
                <a:cs typeface="Arial" panose="020B0604020202020204" pitchFamily="34" charset="0"/>
              </a:endParaRPr>
            </a:p>
          </p:txBody>
        </p:sp>
      </p:grpSp>
      <p:grpSp>
        <p:nvGrpSpPr>
          <p:cNvPr id="40" name="组合 39"/>
          <p:cNvGrpSpPr/>
          <p:nvPr/>
        </p:nvGrpSpPr>
        <p:grpSpPr>
          <a:xfrm>
            <a:off x="6130571" y="4899937"/>
            <a:ext cx="654346" cy="819281"/>
            <a:chOff x="3648623" y="4551785"/>
            <a:chExt cx="654346" cy="819281"/>
          </a:xfrm>
        </p:grpSpPr>
        <p:sp>
          <p:nvSpPr>
            <p:cNvPr id="41" name="TextBox 164"/>
            <p:cNvSpPr txBox="1"/>
            <p:nvPr/>
          </p:nvSpPr>
          <p:spPr>
            <a:xfrm>
              <a:off x="3648623" y="5094067"/>
              <a:ext cx="654346" cy="276999"/>
            </a:xfrm>
            <a:prstGeom prst="rect">
              <a:avLst/>
            </a:prstGeom>
            <a:noFill/>
          </p:spPr>
          <p:txBody>
            <a:bodyPr wrap="none" rtlCol="0">
              <a:spAutoFit/>
            </a:bodyPr>
            <a:lstStyle/>
            <a:p>
              <a:pPr algn="ctr"/>
              <a:r>
                <a:rPr lang="en-US" sz="1200" smtClean="0">
                  <a:latin typeface="+mj-lt"/>
                  <a:ea typeface="方正兰亭黑简体" panose="02000000000000000000" pitchFamily="2" charset="-122"/>
                  <a:cs typeface="Arial" panose="020B0604020202020204" pitchFamily="34" charset="0"/>
                </a:rPr>
                <a:t>Printer</a:t>
              </a:r>
              <a:endParaRPr lang="en-US" sz="1200">
                <a:latin typeface="+mj-lt"/>
                <a:ea typeface="方正兰亭黑简体" panose="02000000000000000000" pitchFamily="2" charset="-122"/>
                <a:cs typeface="Arial" panose="020B0604020202020204" pitchFamily="34" charset="0"/>
              </a:endParaRPr>
            </a:p>
          </p:txBody>
        </p:sp>
        <p:pic>
          <p:nvPicPr>
            <p:cNvPr id="42" name="图片 41" descr="打印机.png"/>
            <p:cNvPicPr>
              <a:picLocks noChangeAspect="1"/>
            </p:cNvPicPr>
            <p:nvPr/>
          </p:nvPicPr>
          <p:blipFill>
            <a:blip r:embed="rId7" cstate="print"/>
            <a:stretch>
              <a:fillRect/>
            </a:stretch>
          </p:blipFill>
          <p:spPr>
            <a:xfrm>
              <a:off x="3704439" y="4551785"/>
              <a:ext cx="538191" cy="428400"/>
            </a:xfrm>
            <a:prstGeom prst="rect">
              <a:avLst/>
            </a:prstGeom>
          </p:spPr>
        </p:pic>
      </p:grpSp>
      <p:sp>
        <p:nvSpPr>
          <p:cNvPr id="43" name="圆角矩形 42"/>
          <p:cNvSpPr/>
          <p:nvPr/>
        </p:nvSpPr>
        <p:spPr bwMode="auto">
          <a:xfrm>
            <a:off x="2752098" y="4099844"/>
            <a:ext cx="1982396" cy="1992398"/>
          </a:xfrm>
          <a:prstGeom prst="roundRect">
            <a:avLst>
              <a:gd name="adj" fmla="val 5000"/>
            </a:avLst>
          </a:prstGeom>
          <a:solidFill>
            <a:schemeClr val="tx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a:ln>
                <a:noFill/>
              </a:ln>
              <a:solidFill>
                <a:schemeClr val="tx1"/>
              </a:solidFill>
              <a:effectLst/>
              <a:latin typeface="+mj-lt"/>
              <a:ea typeface="方正兰亭黑简体" panose="02000000000000000000" pitchFamily="2" charset="-122"/>
              <a:cs typeface="Arial" panose="020B0604020202020204" pitchFamily="34" charset="0"/>
              <a:sym typeface="Huawei Sans" panose="020C0503030203020204" pitchFamily="34" charset="0"/>
            </a:endParaRPr>
          </a:p>
        </p:txBody>
      </p:sp>
      <p:sp>
        <p:nvSpPr>
          <p:cNvPr id="44" name="圆角矩形 43"/>
          <p:cNvSpPr/>
          <p:nvPr/>
        </p:nvSpPr>
        <p:spPr bwMode="auto">
          <a:xfrm>
            <a:off x="666234" y="4089620"/>
            <a:ext cx="1982396" cy="1992398"/>
          </a:xfrm>
          <a:prstGeom prst="roundRect">
            <a:avLst>
              <a:gd name="adj" fmla="val 5000"/>
            </a:avLst>
          </a:prstGeom>
          <a:solidFill>
            <a:schemeClr val="tx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a:ln>
                <a:noFill/>
              </a:ln>
              <a:solidFill>
                <a:schemeClr val="tx1"/>
              </a:solidFill>
              <a:effectLst/>
              <a:latin typeface="+mj-lt"/>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45" name="直接连接符 44"/>
          <p:cNvCxnSpPr/>
          <p:nvPr/>
        </p:nvCxnSpPr>
        <p:spPr>
          <a:xfrm>
            <a:off x="1748999" y="4460241"/>
            <a:ext cx="488173" cy="6692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1229306" y="4476647"/>
            <a:ext cx="506734" cy="6607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462815" y="3338467"/>
            <a:ext cx="79607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205185" y="4444612"/>
            <a:ext cx="864208" cy="7580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226583" y="4476647"/>
            <a:ext cx="79607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3205185" y="4532897"/>
            <a:ext cx="0" cy="6252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1" name="图片 50" descr="接入交换机.png"/>
          <p:cNvPicPr>
            <a:picLocks noChangeAspect="1"/>
          </p:cNvPicPr>
          <p:nvPr/>
        </p:nvPicPr>
        <p:blipFill>
          <a:blip r:embed="rId4" cstate="print"/>
          <a:stretch>
            <a:fillRect/>
          </a:stretch>
        </p:blipFill>
        <p:spPr>
          <a:xfrm>
            <a:off x="1478999" y="4223703"/>
            <a:ext cx="540000" cy="441818"/>
          </a:xfrm>
          <a:prstGeom prst="rect">
            <a:avLst/>
          </a:prstGeom>
        </p:spPr>
      </p:pic>
      <p:pic>
        <p:nvPicPr>
          <p:cNvPr id="52" name="图片 51" descr="接入交换机.png"/>
          <p:cNvPicPr>
            <a:picLocks noChangeAspect="1"/>
          </p:cNvPicPr>
          <p:nvPr/>
        </p:nvPicPr>
        <p:blipFill>
          <a:blip r:embed="rId4" cstate="print"/>
          <a:stretch>
            <a:fillRect/>
          </a:stretch>
        </p:blipFill>
        <p:spPr>
          <a:xfrm>
            <a:off x="2935185" y="4231365"/>
            <a:ext cx="540000" cy="441818"/>
          </a:xfrm>
          <a:prstGeom prst="rect">
            <a:avLst/>
          </a:prstGeom>
        </p:spPr>
      </p:pic>
      <p:pic>
        <p:nvPicPr>
          <p:cNvPr id="53" name="图片 52" descr="汇聚交换机.png"/>
          <p:cNvPicPr>
            <a:picLocks noChangeAspect="1"/>
          </p:cNvPicPr>
          <p:nvPr/>
        </p:nvPicPr>
        <p:blipFill>
          <a:blip r:embed="rId8" cstate="print"/>
          <a:stretch>
            <a:fillRect/>
          </a:stretch>
        </p:blipFill>
        <p:spPr>
          <a:xfrm>
            <a:off x="4195712" y="3164327"/>
            <a:ext cx="540000" cy="441818"/>
          </a:xfrm>
          <a:prstGeom prst="rect">
            <a:avLst/>
          </a:prstGeom>
        </p:spPr>
      </p:pic>
      <p:cxnSp>
        <p:nvCxnSpPr>
          <p:cNvPr id="54" name="直接连接符 53"/>
          <p:cNvCxnSpPr>
            <a:stCxn id="53" idx="2"/>
            <a:endCxn id="51" idx="0"/>
          </p:cNvCxnSpPr>
          <p:nvPr/>
        </p:nvCxnSpPr>
        <p:spPr>
          <a:xfrm flipH="1">
            <a:off x="1748999" y="3606145"/>
            <a:ext cx="2716713" cy="617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53" idx="2"/>
            <a:endCxn id="52" idx="0"/>
          </p:cNvCxnSpPr>
          <p:nvPr/>
        </p:nvCxnSpPr>
        <p:spPr>
          <a:xfrm flipH="1">
            <a:off x="3205185" y="3606145"/>
            <a:ext cx="1260527" cy="6252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2888707" y="4961865"/>
            <a:ext cx="1566454" cy="1044088"/>
            <a:chOff x="2820835" y="5334762"/>
            <a:chExt cx="1566454" cy="1044088"/>
          </a:xfrm>
        </p:grpSpPr>
        <p:pic>
          <p:nvPicPr>
            <p:cNvPr id="57" name="图片 56" descr="研发部.png"/>
            <p:cNvPicPr>
              <a:picLocks noChangeAspect="1"/>
            </p:cNvPicPr>
            <p:nvPr/>
          </p:nvPicPr>
          <p:blipFill>
            <a:blip r:embed="rId9" cstate="print"/>
            <a:stretch>
              <a:fillRect/>
            </a:stretch>
          </p:blipFill>
          <p:spPr>
            <a:xfrm>
              <a:off x="2883278" y="5334762"/>
              <a:ext cx="540000" cy="441818"/>
            </a:xfrm>
            <a:prstGeom prst="rect">
              <a:avLst/>
            </a:prstGeom>
          </p:spPr>
        </p:pic>
        <p:sp>
          <p:nvSpPr>
            <p:cNvPr id="58" name="TextBox 25"/>
            <p:cNvSpPr txBox="1"/>
            <p:nvPr/>
          </p:nvSpPr>
          <p:spPr>
            <a:xfrm>
              <a:off x="2820835" y="6071073"/>
              <a:ext cx="1566454" cy="307777"/>
            </a:xfrm>
            <a:prstGeom prst="rect">
              <a:avLst/>
            </a:prstGeom>
            <a:noFill/>
          </p:spPr>
          <p:txBody>
            <a:bodyPr wrap="none" rtlCol="0">
              <a:spAutoFit/>
            </a:bodyPr>
            <a:lstStyle/>
            <a:p>
              <a:pPr algn="ctr"/>
              <a:r>
                <a:rPr lang="en-US" sz="1400" smtClean="0">
                  <a:latin typeface="+mj-lt"/>
                  <a:ea typeface="方正兰亭黑简体" panose="02000000000000000000" pitchFamily="2" charset="-122"/>
                  <a:cs typeface="Arial" panose="020B0604020202020204" pitchFamily="34" charset="0"/>
                </a:rPr>
                <a:t>R&amp;D department</a:t>
              </a:r>
              <a:endParaRPr lang="en-US" sz="1400">
                <a:latin typeface="+mj-lt"/>
                <a:ea typeface="方正兰亭黑简体" panose="02000000000000000000" pitchFamily="2" charset="-122"/>
                <a:cs typeface="Arial" panose="020B0604020202020204" pitchFamily="34" charset="0"/>
              </a:endParaRPr>
            </a:p>
          </p:txBody>
        </p:sp>
      </p:grpSp>
      <p:grpSp>
        <p:nvGrpSpPr>
          <p:cNvPr id="59" name="组合 58"/>
          <p:cNvGrpSpPr/>
          <p:nvPr/>
        </p:nvGrpSpPr>
        <p:grpSpPr>
          <a:xfrm>
            <a:off x="3602620" y="4981757"/>
            <a:ext cx="943335" cy="750075"/>
            <a:chOff x="3534748" y="5334762"/>
            <a:chExt cx="943335" cy="750075"/>
          </a:xfrm>
        </p:grpSpPr>
        <p:pic>
          <p:nvPicPr>
            <p:cNvPr id="60" name="图片 59" descr="FTP服务器-蓝.png"/>
            <p:cNvPicPr>
              <a:picLocks noChangeAspect="1"/>
            </p:cNvPicPr>
            <p:nvPr/>
          </p:nvPicPr>
          <p:blipFill>
            <a:blip r:embed="rId10" cstate="print"/>
            <a:stretch>
              <a:fillRect/>
            </a:stretch>
          </p:blipFill>
          <p:spPr>
            <a:xfrm>
              <a:off x="3736414" y="5334762"/>
              <a:ext cx="540000" cy="441818"/>
            </a:xfrm>
            <a:prstGeom prst="rect">
              <a:avLst/>
            </a:prstGeom>
          </p:spPr>
        </p:pic>
        <p:sp>
          <p:nvSpPr>
            <p:cNvPr id="61" name="TextBox 124"/>
            <p:cNvSpPr txBox="1"/>
            <p:nvPr/>
          </p:nvSpPr>
          <p:spPr>
            <a:xfrm>
              <a:off x="3534748" y="5807838"/>
              <a:ext cx="943335" cy="276999"/>
            </a:xfrm>
            <a:prstGeom prst="rect">
              <a:avLst/>
            </a:prstGeom>
            <a:noFill/>
          </p:spPr>
          <p:txBody>
            <a:bodyPr wrap="none" rtlCol="0">
              <a:spAutoFit/>
            </a:bodyPr>
            <a:lstStyle/>
            <a:p>
              <a:pPr algn="ctr"/>
              <a:r>
                <a:rPr lang="en-US" sz="1200">
                  <a:latin typeface="+mj-lt"/>
                  <a:ea typeface="方正兰亭黑简体" panose="02000000000000000000" pitchFamily="2" charset="-122"/>
                  <a:cs typeface="Arial" panose="020B0604020202020204" pitchFamily="34" charset="0"/>
                </a:rPr>
                <a:t>FTP </a:t>
              </a:r>
              <a:r>
                <a:rPr lang="en-US" sz="1200" smtClean="0">
                  <a:latin typeface="+mj-lt"/>
                  <a:ea typeface="方正兰亭黑简体" panose="02000000000000000000" pitchFamily="2" charset="-122"/>
                  <a:cs typeface="Arial" panose="020B0604020202020204" pitchFamily="34" charset="0"/>
                </a:rPr>
                <a:t>server</a:t>
              </a:r>
              <a:endParaRPr lang="en-US" sz="1200">
                <a:latin typeface="+mj-lt"/>
                <a:ea typeface="方正兰亭黑简体" panose="02000000000000000000" pitchFamily="2" charset="-122"/>
                <a:cs typeface="Arial" panose="020B0604020202020204" pitchFamily="34" charset="0"/>
              </a:endParaRPr>
            </a:p>
          </p:txBody>
        </p:sp>
      </p:grpSp>
      <p:sp>
        <p:nvSpPr>
          <p:cNvPr id="62" name="TextBox 164"/>
          <p:cNvSpPr txBox="1"/>
          <p:nvPr/>
        </p:nvSpPr>
        <p:spPr>
          <a:xfrm>
            <a:off x="3747114" y="4634824"/>
            <a:ext cx="654346" cy="276999"/>
          </a:xfrm>
          <a:prstGeom prst="rect">
            <a:avLst/>
          </a:prstGeom>
          <a:noFill/>
        </p:spPr>
        <p:txBody>
          <a:bodyPr wrap="none" rtlCol="0">
            <a:spAutoFit/>
          </a:bodyPr>
          <a:lstStyle/>
          <a:p>
            <a:pPr algn="ctr"/>
            <a:r>
              <a:rPr lang="en-US" sz="1200" smtClean="0">
                <a:latin typeface="+mj-lt"/>
                <a:ea typeface="方正兰亭黑简体" panose="02000000000000000000" pitchFamily="2" charset="-122"/>
                <a:cs typeface="Arial" panose="020B0604020202020204" pitchFamily="34" charset="0"/>
              </a:rPr>
              <a:t>Printer</a:t>
            </a:r>
            <a:endParaRPr lang="en-US" sz="1200">
              <a:latin typeface="+mj-lt"/>
              <a:ea typeface="方正兰亭黑简体" panose="02000000000000000000" pitchFamily="2" charset="-122"/>
              <a:cs typeface="Arial" panose="020B0604020202020204" pitchFamily="34" charset="0"/>
            </a:endParaRPr>
          </a:p>
        </p:txBody>
      </p:sp>
      <p:pic>
        <p:nvPicPr>
          <p:cNvPr id="63" name="图片 62" descr="打印机.png"/>
          <p:cNvPicPr>
            <a:picLocks noChangeAspect="1"/>
          </p:cNvPicPr>
          <p:nvPr/>
        </p:nvPicPr>
        <p:blipFill>
          <a:blip r:embed="rId7" cstate="print"/>
          <a:stretch>
            <a:fillRect/>
          </a:stretch>
        </p:blipFill>
        <p:spPr>
          <a:xfrm>
            <a:off x="3802930" y="4178888"/>
            <a:ext cx="538191" cy="428400"/>
          </a:xfrm>
          <a:prstGeom prst="rect">
            <a:avLst/>
          </a:prstGeom>
        </p:spPr>
      </p:pic>
      <p:pic>
        <p:nvPicPr>
          <p:cNvPr id="64" name="图片 63" descr="AC-蓝.png"/>
          <p:cNvPicPr>
            <a:picLocks noChangeAspect="1"/>
          </p:cNvPicPr>
          <p:nvPr/>
        </p:nvPicPr>
        <p:blipFill>
          <a:blip r:embed="rId11" cstate="print"/>
          <a:stretch>
            <a:fillRect/>
          </a:stretch>
        </p:blipFill>
        <p:spPr>
          <a:xfrm>
            <a:off x="3192815" y="3164327"/>
            <a:ext cx="540000" cy="441818"/>
          </a:xfrm>
          <a:prstGeom prst="rect">
            <a:avLst/>
          </a:prstGeom>
        </p:spPr>
      </p:pic>
      <p:pic>
        <p:nvPicPr>
          <p:cNvPr id="65" name="图片 64" descr="AP.png"/>
          <p:cNvPicPr>
            <a:picLocks noChangeAspect="1"/>
          </p:cNvPicPr>
          <p:nvPr/>
        </p:nvPicPr>
        <p:blipFill>
          <a:blip r:embed="rId12" cstate="print"/>
          <a:stretch>
            <a:fillRect/>
          </a:stretch>
        </p:blipFill>
        <p:spPr>
          <a:xfrm>
            <a:off x="982034" y="4939517"/>
            <a:ext cx="540000" cy="441818"/>
          </a:xfrm>
          <a:prstGeom prst="rect">
            <a:avLst/>
          </a:prstGeom>
        </p:spPr>
      </p:pic>
      <p:pic>
        <p:nvPicPr>
          <p:cNvPr id="66" name="图片 65" descr="AP.png"/>
          <p:cNvPicPr>
            <a:picLocks noChangeAspect="1"/>
          </p:cNvPicPr>
          <p:nvPr/>
        </p:nvPicPr>
        <p:blipFill>
          <a:blip r:embed="rId12" cstate="print"/>
          <a:stretch>
            <a:fillRect/>
          </a:stretch>
        </p:blipFill>
        <p:spPr>
          <a:xfrm>
            <a:off x="1975964" y="4932130"/>
            <a:ext cx="540000" cy="441818"/>
          </a:xfrm>
          <a:prstGeom prst="rect">
            <a:avLst/>
          </a:prstGeom>
        </p:spPr>
      </p:pic>
      <p:sp>
        <p:nvSpPr>
          <p:cNvPr id="67" name="文本框 66"/>
          <p:cNvSpPr txBox="1"/>
          <p:nvPr/>
        </p:nvSpPr>
        <p:spPr>
          <a:xfrm>
            <a:off x="675769" y="5682929"/>
            <a:ext cx="2036135" cy="307777"/>
          </a:xfrm>
          <a:prstGeom prst="rect">
            <a:avLst/>
          </a:prstGeom>
          <a:noFill/>
        </p:spPr>
        <p:txBody>
          <a:bodyPr wrap="none" rtlCol="0">
            <a:spAutoFit/>
          </a:bodyPr>
          <a:lstStyle/>
          <a:p>
            <a:r>
              <a:rPr lang="en-US" altLang="zh-CN" sz="1400" smtClean="0">
                <a:latin typeface="+mj-lt"/>
                <a:ea typeface="方正兰亭黑简体" panose="02000000000000000000" pitchFamily="2" charset="-122"/>
                <a:cs typeface="Arial" panose="020B0604020202020204" pitchFamily="34" charset="0"/>
              </a:rPr>
              <a:t>Guest reception center</a:t>
            </a:r>
            <a:endParaRPr lang="en-US" sz="1400">
              <a:latin typeface="+mj-lt"/>
              <a:ea typeface="方正兰亭黑简体" panose="02000000000000000000" pitchFamily="2" charset="-122"/>
              <a:cs typeface="Arial" panose="020B0604020202020204" pitchFamily="34" charset="0"/>
            </a:endParaRPr>
          </a:p>
        </p:txBody>
      </p:sp>
      <p:pic>
        <p:nvPicPr>
          <p:cNvPr id="68" name="图片 67" descr="管理员-蓝.png"/>
          <p:cNvPicPr>
            <a:picLocks noChangeAspect="1"/>
          </p:cNvPicPr>
          <p:nvPr/>
        </p:nvPicPr>
        <p:blipFill>
          <a:blip r:embed="rId13" cstate="print"/>
          <a:stretch>
            <a:fillRect/>
          </a:stretch>
        </p:blipFill>
        <p:spPr>
          <a:xfrm>
            <a:off x="7987828" y="4960858"/>
            <a:ext cx="540000" cy="441818"/>
          </a:xfrm>
          <a:prstGeom prst="rect">
            <a:avLst/>
          </a:prstGeom>
        </p:spPr>
      </p:pic>
      <p:sp>
        <p:nvSpPr>
          <p:cNvPr id="69" name="TextBox 37"/>
          <p:cNvSpPr txBox="1"/>
          <p:nvPr/>
        </p:nvSpPr>
        <p:spPr>
          <a:xfrm>
            <a:off x="7684596" y="5431013"/>
            <a:ext cx="1146469" cy="276999"/>
          </a:xfrm>
          <a:prstGeom prst="rect">
            <a:avLst/>
          </a:prstGeom>
          <a:noFill/>
        </p:spPr>
        <p:txBody>
          <a:bodyPr wrap="none" rtlCol="0">
            <a:spAutoFit/>
          </a:bodyPr>
          <a:lstStyle/>
          <a:p>
            <a:pPr algn="ctr"/>
            <a:r>
              <a:rPr lang="en-US" sz="1200" smtClean="0">
                <a:latin typeface="+mj-lt"/>
                <a:ea typeface="方正兰亭细黑简体" panose="02000000000000000000" pitchFamily="2" charset="-122"/>
                <a:cs typeface="Arial" panose="020B0604020202020204" pitchFamily="34" charset="0"/>
              </a:rPr>
              <a:t>Administrator</a:t>
            </a:r>
            <a:endParaRPr lang="en-US" sz="1200">
              <a:latin typeface="+mj-lt"/>
              <a:ea typeface="方正兰亭细黑简体" panose="02000000000000000000" pitchFamily="2" charset="-122"/>
              <a:cs typeface="Arial" panose="020B0604020202020204" pitchFamily="34" charset="0"/>
            </a:endParaRPr>
          </a:p>
        </p:txBody>
      </p:sp>
      <p:cxnSp>
        <p:nvCxnSpPr>
          <p:cNvPr id="70" name="直接连接符 69"/>
          <p:cNvCxnSpPr/>
          <p:nvPr/>
        </p:nvCxnSpPr>
        <p:spPr>
          <a:xfrm>
            <a:off x="7506522" y="4458871"/>
            <a:ext cx="79607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1" name="图片 70" descr="接入交换机.png"/>
          <p:cNvPicPr>
            <a:picLocks noChangeAspect="1"/>
          </p:cNvPicPr>
          <p:nvPr/>
        </p:nvPicPr>
        <p:blipFill>
          <a:blip r:embed="rId4" cstate="print"/>
          <a:stretch>
            <a:fillRect/>
          </a:stretch>
        </p:blipFill>
        <p:spPr>
          <a:xfrm>
            <a:off x="7059651" y="4218751"/>
            <a:ext cx="540000" cy="441818"/>
          </a:xfrm>
          <a:prstGeom prst="rect">
            <a:avLst/>
          </a:prstGeom>
        </p:spPr>
      </p:pic>
      <p:sp>
        <p:nvSpPr>
          <p:cNvPr id="72" name="TextBox 164"/>
          <p:cNvSpPr txBox="1"/>
          <p:nvPr/>
        </p:nvSpPr>
        <p:spPr>
          <a:xfrm>
            <a:off x="7930656" y="4599852"/>
            <a:ext cx="654346" cy="276999"/>
          </a:xfrm>
          <a:prstGeom prst="rect">
            <a:avLst/>
          </a:prstGeom>
          <a:noFill/>
        </p:spPr>
        <p:txBody>
          <a:bodyPr wrap="none" rtlCol="0">
            <a:spAutoFit/>
          </a:bodyPr>
          <a:lstStyle/>
          <a:p>
            <a:pPr algn="ctr"/>
            <a:r>
              <a:rPr lang="en-US" sz="1200" smtClean="0">
                <a:latin typeface="+mj-lt"/>
                <a:ea typeface="方正兰亭黑简体" panose="02000000000000000000" pitchFamily="2" charset="-122"/>
                <a:cs typeface="Arial" panose="020B0604020202020204" pitchFamily="34" charset="0"/>
              </a:rPr>
              <a:t>Printer</a:t>
            </a:r>
            <a:endParaRPr lang="en-US" sz="1200">
              <a:latin typeface="+mj-lt"/>
              <a:ea typeface="方正兰亭黑简体" panose="02000000000000000000" pitchFamily="2" charset="-122"/>
              <a:cs typeface="Arial" panose="020B0604020202020204" pitchFamily="34" charset="0"/>
            </a:endParaRPr>
          </a:p>
        </p:txBody>
      </p:sp>
      <p:pic>
        <p:nvPicPr>
          <p:cNvPr id="73" name="图片 72" descr="打印机.png"/>
          <p:cNvPicPr>
            <a:picLocks noChangeAspect="1"/>
          </p:cNvPicPr>
          <p:nvPr/>
        </p:nvPicPr>
        <p:blipFill>
          <a:blip r:embed="rId7" cstate="print"/>
          <a:stretch>
            <a:fillRect/>
          </a:stretch>
        </p:blipFill>
        <p:spPr>
          <a:xfrm>
            <a:off x="8000986" y="4173639"/>
            <a:ext cx="538191" cy="428400"/>
          </a:xfrm>
          <a:prstGeom prst="rect">
            <a:avLst/>
          </a:prstGeom>
        </p:spPr>
      </p:pic>
      <p:cxnSp>
        <p:nvCxnSpPr>
          <p:cNvPr id="5" name="直接连接符 4"/>
          <p:cNvCxnSpPr/>
          <p:nvPr/>
        </p:nvCxnSpPr>
        <p:spPr>
          <a:xfrm>
            <a:off x="990767" y="3421479"/>
            <a:ext cx="4332125" cy="0"/>
          </a:xfrm>
          <a:prstGeom prst="line">
            <a:avLst/>
          </a:prstGeom>
          <a:ln w="12700">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50076" y="3069803"/>
            <a:ext cx="1510350" cy="307777"/>
          </a:xfrm>
          <a:prstGeom prst="rect">
            <a:avLst/>
          </a:prstGeom>
          <a:noFill/>
        </p:spPr>
        <p:txBody>
          <a:bodyPr wrap="none" rtlCol="0">
            <a:spAutoFit/>
          </a:bodyPr>
          <a:lstStyle/>
          <a:p>
            <a:pPr algn="ctr"/>
            <a:r>
              <a:rPr lang="en-US" sz="1400" smtClean="0">
                <a:latin typeface="+mj-lt"/>
                <a:cs typeface="Arial" panose="020B0604020202020204" pitchFamily="34" charset="0"/>
              </a:rPr>
              <a:t>Layer 3 </a:t>
            </a:r>
            <a:r>
              <a:rPr lang="en-US" sz="1400">
                <a:latin typeface="+mj-lt"/>
                <a:cs typeface="Arial" panose="020B0604020202020204" pitchFamily="34" charset="0"/>
              </a:rPr>
              <a:t>network</a:t>
            </a:r>
          </a:p>
        </p:txBody>
      </p:sp>
      <p:sp>
        <p:nvSpPr>
          <p:cNvPr id="79" name="文本框 78"/>
          <p:cNvSpPr txBox="1"/>
          <p:nvPr/>
        </p:nvSpPr>
        <p:spPr>
          <a:xfrm>
            <a:off x="1050075" y="3421479"/>
            <a:ext cx="1510350" cy="307777"/>
          </a:xfrm>
          <a:prstGeom prst="rect">
            <a:avLst/>
          </a:prstGeom>
          <a:noFill/>
        </p:spPr>
        <p:txBody>
          <a:bodyPr wrap="none" rtlCol="0">
            <a:spAutoFit/>
          </a:bodyPr>
          <a:lstStyle/>
          <a:p>
            <a:pPr algn="ctr"/>
            <a:r>
              <a:rPr lang="en-US" sz="1400">
                <a:latin typeface="+mj-lt"/>
                <a:cs typeface="Arial" panose="020B0604020202020204" pitchFamily="34" charset="0"/>
              </a:rPr>
              <a:t>Layer 2 </a:t>
            </a:r>
            <a:r>
              <a:rPr lang="en-US" sz="1400" smtClean="0">
                <a:latin typeface="+mj-lt"/>
                <a:cs typeface="Arial" panose="020B0604020202020204" pitchFamily="34" charset="0"/>
              </a:rPr>
              <a:t>network</a:t>
            </a:r>
            <a:endParaRPr lang="en-US" sz="1400">
              <a:latin typeface="+mj-lt"/>
              <a:cs typeface="Arial" panose="020B0604020202020204" pitchFamily="34" charset="0"/>
            </a:endParaRPr>
          </a:p>
        </p:txBody>
      </p:sp>
      <p:grpSp>
        <p:nvGrpSpPr>
          <p:cNvPr id="74" name="组合 73"/>
          <p:cNvGrpSpPr/>
          <p:nvPr/>
        </p:nvGrpSpPr>
        <p:grpSpPr>
          <a:xfrm>
            <a:off x="8072668" y="126000"/>
            <a:ext cx="3889270" cy="284400"/>
            <a:chOff x="8072668" y="139135"/>
            <a:chExt cx="3889270" cy="284400"/>
          </a:xfrm>
        </p:grpSpPr>
        <p:sp>
          <p:nvSpPr>
            <p:cNvPr id="75" name="五边形 74"/>
            <p:cNvSpPr/>
            <p:nvPr/>
          </p:nvSpPr>
          <p:spPr bwMode="auto">
            <a:xfrm>
              <a:off x="8072668" y="139135"/>
              <a:ext cx="900100" cy="2844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spcBef>
                  <a:spcPts val="0"/>
                </a:spcBef>
                <a:defRPr/>
              </a:pPr>
              <a:r>
                <a:rPr lang="en-US" sz="800" b="1">
                  <a:solidFill>
                    <a:srgbClr val="FFFFFF"/>
                  </a:solidFill>
                  <a:latin typeface="+mj-lt"/>
                  <a:cs typeface="Arial" panose="020B0604020202020204" pitchFamily="34" charset="0"/>
                </a:rPr>
                <a:t>Planning and </a:t>
              </a:r>
              <a:r>
                <a:rPr lang="en-US" altLang="zh-CN" sz="800" b="1" smtClean="0">
                  <a:solidFill>
                    <a:srgbClr val="FFFFFF"/>
                  </a:solidFill>
                  <a:latin typeface="+mj-lt"/>
                  <a:cs typeface="Arial" panose="020B0604020202020204" pitchFamily="34" charset="0"/>
                </a:rPr>
                <a:t>D</a:t>
              </a:r>
              <a:r>
                <a:rPr lang="en-US" sz="800" b="1" smtClean="0">
                  <a:solidFill>
                    <a:srgbClr val="FFFFFF"/>
                  </a:solidFill>
                  <a:latin typeface="+mj-lt"/>
                  <a:cs typeface="Arial" panose="020B0604020202020204" pitchFamily="34" charset="0"/>
                </a:rPr>
                <a:t>esign</a:t>
              </a:r>
              <a:endParaRPr lang="en-US" sz="800" b="1">
                <a:solidFill>
                  <a:srgbClr val="FFFFFF"/>
                </a:solidFill>
                <a:latin typeface="+mj-lt"/>
                <a:cs typeface="Arial" panose="020B0604020202020204" pitchFamily="34" charset="0"/>
              </a:endParaRPr>
            </a:p>
          </p:txBody>
        </p:sp>
        <p:sp>
          <p:nvSpPr>
            <p:cNvPr id="76" name="燕尾形 75"/>
            <p:cNvSpPr/>
            <p:nvPr/>
          </p:nvSpPr>
          <p:spPr bwMode="auto">
            <a:xfrm>
              <a:off x="88888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Deployment and </a:t>
              </a:r>
              <a:r>
                <a:rPr lang="en-US" sz="800" smtClean="0">
                  <a:latin typeface="+mj-lt"/>
                  <a:cs typeface="Arial" panose="020B0604020202020204" pitchFamily="34" charset="0"/>
                </a:rPr>
                <a:t>Implementation</a:t>
              </a:r>
              <a:endParaRPr lang="en-US" sz="800">
                <a:latin typeface="+mj-lt"/>
                <a:cs typeface="Arial" panose="020B0604020202020204" pitchFamily="34" charset="0"/>
              </a:endParaRPr>
            </a:p>
          </p:txBody>
        </p:sp>
        <p:sp>
          <p:nvSpPr>
            <p:cNvPr id="77" name="燕尾形 76"/>
            <p:cNvSpPr/>
            <p:nvPr/>
          </p:nvSpPr>
          <p:spPr bwMode="auto">
            <a:xfrm>
              <a:off x="988490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smtClean="0">
                  <a:latin typeface="+mj-lt"/>
                  <a:cs typeface="Arial" panose="020B0604020202020204" pitchFamily="34" charset="0"/>
                </a:rPr>
                <a:t>Network O&amp;M</a:t>
              </a:r>
              <a:endParaRPr lang="en-US" sz="800">
                <a:latin typeface="+mj-lt"/>
                <a:cs typeface="Arial" panose="020B0604020202020204" pitchFamily="34" charset="0"/>
              </a:endParaRPr>
            </a:p>
          </p:txBody>
        </p:sp>
        <p:sp>
          <p:nvSpPr>
            <p:cNvPr id="78" name="燕尾形 77"/>
            <p:cNvSpPr/>
            <p:nvPr/>
          </p:nvSpPr>
          <p:spPr bwMode="auto">
            <a:xfrm>
              <a:off x="108819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Network </a:t>
              </a:r>
              <a:r>
                <a:rPr lang="en-US" sz="800" smtClean="0">
                  <a:latin typeface="+mj-lt"/>
                  <a:cs typeface="Arial" panose="020B0604020202020204" pitchFamily="34" charset="0"/>
                </a:rPr>
                <a:t>Optimization</a:t>
              </a:r>
              <a:endParaRPr lang="en-US" sz="800">
                <a:latin typeface="+mj-lt"/>
                <a:cs typeface="Arial" panose="020B0604020202020204" pitchFamily="34" charset="0"/>
              </a:endParaRPr>
            </a:p>
          </p:txBody>
        </p:sp>
      </p:grpSp>
    </p:spTree>
    <p:extLst>
      <p:ext uri="{BB962C8B-B14F-4D97-AF65-F5344CB8AC3E}">
        <p14:creationId xmlns:p14="http://schemas.microsoft.com/office/powerpoint/2010/main" val="199881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接连接符 27"/>
          <p:cNvCxnSpPr/>
          <p:nvPr/>
        </p:nvCxnSpPr>
        <p:spPr>
          <a:xfrm>
            <a:off x="2528305" y="2248780"/>
            <a:ext cx="180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521390" y="2189675"/>
            <a:ext cx="0" cy="108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p:txBody>
          <a:bodyPr/>
          <a:lstStyle/>
          <a:p>
            <a:r>
              <a:rPr lang="en-US" smtClean="0"/>
              <a:t>WLAN Design</a:t>
            </a:r>
            <a:endParaRPr lang="en-US"/>
          </a:p>
        </p:txBody>
      </p:sp>
      <p:sp>
        <p:nvSpPr>
          <p:cNvPr id="9" name="圆角矩形 8"/>
          <p:cNvSpPr/>
          <p:nvPr/>
        </p:nvSpPr>
        <p:spPr>
          <a:xfrm>
            <a:off x="782962" y="1277312"/>
            <a:ext cx="5163734" cy="400674"/>
          </a:xfrm>
          <a:prstGeom prst="roundRect">
            <a:avLst>
              <a:gd name="adj" fmla="val 14624"/>
            </a:avLst>
          </a:prstGeom>
          <a:solidFill>
            <a:srgbClr val="00B0F0"/>
          </a:solidFill>
          <a:ln>
            <a:solidFill>
              <a:srgbClr val="00B0F0"/>
            </a:solidFill>
          </a:ln>
        </p:spPr>
        <p:txBody>
          <a:bodyPr wrap="square" rtlCol="0" anchor="ctr" anchorCtr="0">
            <a:noAutofit/>
          </a:bodyPr>
          <a:lstStyle/>
          <a:p>
            <a:pPr algn="ctr"/>
            <a:r>
              <a:rPr lang="en-US" sz="1600" b="1">
                <a:solidFill>
                  <a:prstClr val="white"/>
                </a:solidFill>
                <a:latin typeface="+mj-lt"/>
                <a:cs typeface="Arial" panose="020B0604020202020204" pitchFamily="34" charset="0"/>
              </a:rPr>
              <a:t>WLAN </a:t>
            </a:r>
            <a:r>
              <a:rPr lang="en-US" sz="1600" b="1" smtClean="0">
                <a:solidFill>
                  <a:prstClr val="white"/>
                </a:solidFill>
                <a:latin typeface="+mj-lt"/>
                <a:cs typeface="Arial" panose="020B0604020202020204" pitchFamily="34" charset="0"/>
              </a:rPr>
              <a:t>networking </a:t>
            </a:r>
            <a:r>
              <a:rPr lang="en-US" sz="1600" b="1">
                <a:solidFill>
                  <a:prstClr val="white"/>
                </a:solidFill>
                <a:latin typeface="+mj-lt"/>
                <a:cs typeface="Arial" panose="020B0604020202020204" pitchFamily="34" charset="0"/>
              </a:rPr>
              <a:t>d</a:t>
            </a:r>
            <a:r>
              <a:rPr lang="en-US" sz="1600" b="1" smtClean="0">
                <a:solidFill>
                  <a:prstClr val="white"/>
                </a:solidFill>
                <a:latin typeface="+mj-lt"/>
                <a:cs typeface="Arial" panose="020B0604020202020204" pitchFamily="34" charset="0"/>
              </a:rPr>
              <a:t>esign</a:t>
            </a:r>
            <a:endParaRPr lang="en-US" sz="1600" b="1">
              <a:solidFill>
                <a:prstClr val="white"/>
              </a:solidFill>
              <a:latin typeface="+mj-lt"/>
              <a:cs typeface="Arial" panose="020B0604020202020204" pitchFamily="34" charset="0"/>
            </a:endParaRPr>
          </a:p>
        </p:txBody>
      </p:sp>
      <p:sp>
        <p:nvSpPr>
          <p:cNvPr id="10" name="圆角矩形 9"/>
          <p:cNvSpPr/>
          <p:nvPr/>
        </p:nvSpPr>
        <p:spPr>
          <a:xfrm>
            <a:off x="782961" y="1713277"/>
            <a:ext cx="5163736" cy="4516073"/>
          </a:xfrm>
          <a:prstGeom prst="roundRect">
            <a:avLst>
              <a:gd name="adj" fmla="val 1000"/>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85725">
              <a:lnSpc>
                <a:spcPts val="2400"/>
              </a:lnSpc>
              <a:spcAft>
                <a:spcPts val="600"/>
              </a:spcAft>
            </a:pPr>
            <a:endParaRPr lang="zh-CN" altLang="en-US" sz="1600">
              <a:solidFill>
                <a:schemeClr val="tx1">
                  <a:lumMod val="75000"/>
                  <a:lumOff val="25000"/>
                </a:schemeClr>
              </a:solidFill>
              <a:latin typeface="+mj-lt"/>
              <a:cs typeface="Arial" panose="020B0604020202020204" pitchFamily="34" charset="0"/>
            </a:endParaRPr>
          </a:p>
        </p:txBody>
      </p:sp>
      <p:sp>
        <p:nvSpPr>
          <p:cNvPr id="12" name="圆角矩形 11"/>
          <p:cNvSpPr/>
          <p:nvPr/>
        </p:nvSpPr>
        <p:spPr>
          <a:xfrm>
            <a:off x="6099097" y="1277312"/>
            <a:ext cx="5163734" cy="400674"/>
          </a:xfrm>
          <a:prstGeom prst="roundRect">
            <a:avLst>
              <a:gd name="adj" fmla="val 14624"/>
            </a:avLst>
          </a:prstGeom>
          <a:solidFill>
            <a:srgbClr val="00B0F0"/>
          </a:solidFill>
          <a:ln>
            <a:solidFill>
              <a:srgbClr val="00B0F0"/>
            </a:solidFill>
          </a:ln>
        </p:spPr>
        <p:txBody>
          <a:bodyPr wrap="square" rtlCol="0" anchor="ctr" anchorCtr="0">
            <a:noAutofit/>
          </a:bodyPr>
          <a:lstStyle/>
          <a:p>
            <a:pPr algn="ctr"/>
            <a:r>
              <a:rPr lang="en-US" sz="1600" b="1">
                <a:solidFill>
                  <a:prstClr val="white"/>
                </a:solidFill>
                <a:latin typeface="+mj-lt"/>
                <a:cs typeface="Arial" panose="020B0604020202020204" pitchFamily="34" charset="0"/>
              </a:rPr>
              <a:t>WLAN </a:t>
            </a:r>
            <a:r>
              <a:rPr lang="en-US" sz="1600" b="1" smtClean="0">
                <a:solidFill>
                  <a:prstClr val="white"/>
                </a:solidFill>
                <a:latin typeface="+mj-lt"/>
                <a:cs typeface="Arial" panose="020B0604020202020204" pitchFamily="34" charset="0"/>
              </a:rPr>
              <a:t>data </a:t>
            </a:r>
            <a:r>
              <a:rPr lang="en-US" sz="1600" b="1">
                <a:solidFill>
                  <a:prstClr val="white"/>
                </a:solidFill>
                <a:latin typeface="+mj-lt"/>
                <a:cs typeface="Arial" panose="020B0604020202020204" pitchFamily="34" charset="0"/>
              </a:rPr>
              <a:t>f</a:t>
            </a:r>
            <a:r>
              <a:rPr lang="en-US" sz="1600" b="1" smtClean="0">
                <a:solidFill>
                  <a:prstClr val="white"/>
                </a:solidFill>
                <a:latin typeface="+mj-lt"/>
                <a:cs typeface="Arial" panose="020B0604020202020204" pitchFamily="34" charset="0"/>
              </a:rPr>
              <a:t>orwarding </a:t>
            </a:r>
            <a:r>
              <a:rPr lang="en-US" sz="1600" b="1">
                <a:solidFill>
                  <a:prstClr val="white"/>
                </a:solidFill>
                <a:latin typeface="+mj-lt"/>
                <a:cs typeface="Arial" panose="020B0604020202020204" pitchFamily="34" charset="0"/>
              </a:rPr>
              <a:t>d</a:t>
            </a:r>
            <a:r>
              <a:rPr lang="en-US" sz="1600" b="1" smtClean="0">
                <a:solidFill>
                  <a:prstClr val="white"/>
                </a:solidFill>
                <a:latin typeface="+mj-lt"/>
                <a:cs typeface="Arial" panose="020B0604020202020204" pitchFamily="34" charset="0"/>
              </a:rPr>
              <a:t>esign</a:t>
            </a:r>
            <a:endParaRPr lang="en-US" sz="1600" b="1">
              <a:solidFill>
                <a:prstClr val="white"/>
              </a:solidFill>
              <a:latin typeface="+mj-lt"/>
              <a:cs typeface="Arial" panose="020B0604020202020204" pitchFamily="34" charset="0"/>
            </a:endParaRPr>
          </a:p>
        </p:txBody>
      </p:sp>
      <p:sp>
        <p:nvSpPr>
          <p:cNvPr id="13" name="圆角矩形 12"/>
          <p:cNvSpPr/>
          <p:nvPr/>
        </p:nvSpPr>
        <p:spPr>
          <a:xfrm>
            <a:off x="6099096" y="1713277"/>
            <a:ext cx="5163736" cy="4516073"/>
          </a:xfrm>
          <a:prstGeom prst="roundRect">
            <a:avLst>
              <a:gd name="adj" fmla="val 1000"/>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85725">
              <a:lnSpc>
                <a:spcPts val="2400"/>
              </a:lnSpc>
              <a:spcAft>
                <a:spcPts val="600"/>
              </a:spcAft>
            </a:pPr>
            <a:endParaRPr lang="zh-CN" altLang="en-US" sz="1600">
              <a:solidFill>
                <a:schemeClr val="tx1">
                  <a:lumMod val="75000"/>
                  <a:lumOff val="25000"/>
                </a:schemeClr>
              </a:solidFill>
              <a:latin typeface="+mj-lt"/>
              <a:cs typeface="Arial" panose="020B0604020202020204" pitchFamily="34" charset="0"/>
            </a:endParaRPr>
          </a:p>
        </p:txBody>
      </p:sp>
      <p:sp>
        <p:nvSpPr>
          <p:cNvPr id="14" name="矩形 13"/>
          <p:cNvSpPr/>
          <p:nvPr/>
        </p:nvSpPr>
        <p:spPr>
          <a:xfrm>
            <a:off x="846830" y="4370760"/>
            <a:ext cx="5035997" cy="1692771"/>
          </a:xfrm>
          <a:prstGeom prst="rect">
            <a:avLst/>
          </a:prstGeom>
        </p:spPr>
        <p:txBody>
          <a:bodyPr wrap="square">
            <a:spAutoFit/>
          </a:bodyPr>
          <a:lstStyle/>
          <a:p>
            <a:pPr marL="285750" indent="-285750">
              <a:buSzPct val="50000"/>
              <a:buFont typeface="Wingdings" panose="05000000000000000000" pitchFamily="2" charset="2"/>
              <a:buChar char="l"/>
            </a:pPr>
            <a:r>
              <a:rPr lang="en-US" sz="1300">
                <a:latin typeface="+mj-lt"/>
                <a:cs typeface="Arial" panose="020B0604020202020204" pitchFamily="34" charset="0"/>
              </a:rPr>
              <a:t>Based on the IP addresses of the AC and </a:t>
            </a:r>
            <a:r>
              <a:rPr lang="en-US" sz="1300" smtClean="0">
                <a:latin typeface="+mj-lt"/>
                <a:cs typeface="Arial" panose="020B0604020202020204" pitchFamily="34" charset="0"/>
              </a:rPr>
              <a:t>AP</a:t>
            </a:r>
            <a:r>
              <a:rPr lang="en-US" altLang="zh-CN" sz="1300" smtClean="0">
                <a:latin typeface="+mj-lt"/>
                <a:cs typeface="Arial" panose="020B0604020202020204" pitchFamily="34" charset="0"/>
              </a:rPr>
              <a:t>s</a:t>
            </a:r>
            <a:r>
              <a:rPr lang="en-US" sz="1300" smtClean="0">
                <a:latin typeface="+mj-lt"/>
                <a:cs typeface="Arial" panose="020B0604020202020204" pitchFamily="34" charset="0"/>
              </a:rPr>
              <a:t> </a:t>
            </a:r>
            <a:r>
              <a:rPr lang="en-US" sz="1300">
                <a:latin typeface="+mj-lt"/>
                <a:cs typeface="Arial" panose="020B0604020202020204" pitchFamily="34" charset="0"/>
              </a:rPr>
              <a:t>and whether data traffic passes through the AC, the networking can be divided </a:t>
            </a:r>
            <a:r>
              <a:rPr lang="en-US" sz="1300" smtClean="0">
                <a:latin typeface="+mj-lt"/>
                <a:cs typeface="Arial" panose="020B0604020202020204" pitchFamily="34" charset="0"/>
              </a:rPr>
              <a:t>into:</a:t>
            </a:r>
            <a:endParaRPr lang="en-US" sz="1300">
              <a:latin typeface="+mj-lt"/>
              <a:cs typeface="Arial" panose="020B0604020202020204" pitchFamily="34" charset="0"/>
            </a:endParaRPr>
          </a:p>
          <a:p>
            <a:pPr marL="742990" lvl="1" indent="-285750">
              <a:buSzPct val="50000"/>
              <a:buFont typeface="Wingdings" panose="05000000000000000000" pitchFamily="2" charset="2"/>
              <a:buChar char="p"/>
            </a:pPr>
            <a:r>
              <a:rPr lang="en-US" sz="1300" smtClean="0">
                <a:latin typeface="+mj-lt"/>
                <a:cs typeface="Arial" panose="020B0604020202020204" pitchFamily="34" charset="0"/>
              </a:rPr>
              <a:t>Inline Layer 2 networking</a:t>
            </a:r>
            <a:endParaRPr lang="en-US" sz="1300">
              <a:latin typeface="+mj-lt"/>
              <a:cs typeface="Arial" panose="020B0604020202020204" pitchFamily="34" charset="0"/>
            </a:endParaRPr>
          </a:p>
          <a:p>
            <a:pPr marL="742990" lvl="1" indent="-285750">
              <a:buSzPct val="50000"/>
              <a:buFont typeface="Wingdings" panose="05000000000000000000" pitchFamily="2" charset="2"/>
              <a:buChar char="p"/>
            </a:pPr>
            <a:r>
              <a:rPr lang="en-US" sz="1300" smtClean="0">
                <a:latin typeface="+mj-lt"/>
                <a:cs typeface="Arial" panose="020B0604020202020204" pitchFamily="34" charset="0"/>
              </a:rPr>
              <a:t>Bypass Layer 2 networking</a:t>
            </a:r>
            <a:endParaRPr lang="en-US" sz="1300">
              <a:latin typeface="+mj-lt"/>
              <a:cs typeface="Arial" panose="020B0604020202020204" pitchFamily="34" charset="0"/>
            </a:endParaRPr>
          </a:p>
          <a:p>
            <a:pPr marL="742990" lvl="1" indent="-285750">
              <a:buSzPct val="50000"/>
              <a:buFont typeface="Wingdings" panose="05000000000000000000" pitchFamily="2" charset="2"/>
              <a:buChar char="p"/>
            </a:pPr>
            <a:r>
              <a:rPr lang="en-US" sz="1300" smtClean="0">
                <a:latin typeface="+mj-lt"/>
                <a:cs typeface="Arial" panose="020B0604020202020204" pitchFamily="34" charset="0"/>
              </a:rPr>
              <a:t>Inline Layer 3 networking</a:t>
            </a:r>
            <a:endParaRPr lang="en-US" sz="1300">
              <a:latin typeface="+mj-lt"/>
              <a:cs typeface="Arial" panose="020B0604020202020204" pitchFamily="34" charset="0"/>
            </a:endParaRPr>
          </a:p>
          <a:p>
            <a:pPr marL="742990" lvl="1" indent="-285750">
              <a:buSzPct val="50000"/>
              <a:buFont typeface="Wingdings" panose="05000000000000000000" pitchFamily="2" charset="2"/>
              <a:buChar char="p"/>
            </a:pPr>
            <a:r>
              <a:rPr lang="en-US" sz="1300" smtClean="0">
                <a:latin typeface="+mj-lt"/>
                <a:cs typeface="Arial" panose="020B0604020202020204" pitchFamily="34" charset="0"/>
              </a:rPr>
              <a:t>Bypass Layer 3 networking</a:t>
            </a:r>
            <a:endParaRPr lang="en-US" sz="1300">
              <a:latin typeface="+mj-lt"/>
              <a:cs typeface="Arial" panose="020B0604020202020204" pitchFamily="34" charset="0"/>
            </a:endParaRPr>
          </a:p>
          <a:p>
            <a:pPr marL="285750" indent="-285750">
              <a:buSzPct val="50000"/>
              <a:buFont typeface="Wingdings" panose="05000000000000000000" pitchFamily="2" charset="2"/>
              <a:buChar char="l"/>
            </a:pPr>
            <a:r>
              <a:rPr lang="en-US" sz="1300">
                <a:latin typeface="+mj-lt"/>
                <a:cs typeface="Arial" panose="020B0604020202020204" pitchFamily="34" charset="0"/>
              </a:rPr>
              <a:t>T</a:t>
            </a:r>
            <a:r>
              <a:rPr lang="en-US" sz="1300" smtClean="0">
                <a:latin typeface="+mj-lt"/>
                <a:cs typeface="Arial" panose="020B0604020202020204" pitchFamily="34" charset="0"/>
              </a:rPr>
              <a:t>his example uses the bypass Layer 2 networking.</a:t>
            </a:r>
            <a:endParaRPr lang="en-US" sz="1300">
              <a:latin typeface="+mj-lt"/>
              <a:cs typeface="Arial" panose="020B0604020202020204" pitchFamily="34" charset="0"/>
            </a:endParaRPr>
          </a:p>
        </p:txBody>
      </p:sp>
      <p:pic>
        <p:nvPicPr>
          <p:cNvPr id="15" name="图片 14" descr="AC-蓝.png"/>
          <p:cNvPicPr>
            <a:picLocks noChangeAspect="1"/>
          </p:cNvPicPr>
          <p:nvPr/>
        </p:nvPicPr>
        <p:blipFill>
          <a:blip r:embed="rId3" cstate="print"/>
          <a:stretch>
            <a:fillRect/>
          </a:stretch>
        </p:blipFill>
        <p:spPr>
          <a:xfrm>
            <a:off x="2141272" y="2040032"/>
            <a:ext cx="540000" cy="441818"/>
          </a:xfrm>
          <a:prstGeom prst="rect">
            <a:avLst/>
          </a:prstGeom>
        </p:spPr>
      </p:pic>
      <p:pic>
        <p:nvPicPr>
          <p:cNvPr id="17" name="图片 16" descr="汇聚交换机.png"/>
          <p:cNvPicPr>
            <a:picLocks noChangeAspect="1"/>
          </p:cNvPicPr>
          <p:nvPr/>
        </p:nvPicPr>
        <p:blipFill>
          <a:blip r:embed="rId4" cstate="print"/>
          <a:stretch>
            <a:fillRect/>
          </a:stretch>
        </p:blipFill>
        <p:spPr>
          <a:xfrm>
            <a:off x="3238431" y="2044983"/>
            <a:ext cx="540000" cy="441818"/>
          </a:xfrm>
          <a:prstGeom prst="rect">
            <a:avLst/>
          </a:prstGeom>
        </p:spPr>
      </p:pic>
      <p:cxnSp>
        <p:nvCxnSpPr>
          <p:cNvPr id="19" name="直接连接符 18"/>
          <p:cNvCxnSpPr/>
          <p:nvPr/>
        </p:nvCxnSpPr>
        <p:spPr>
          <a:xfrm>
            <a:off x="3521390" y="3111194"/>
            <a:ext cx="1034373" cy="6939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2406265" y="3127600"/>
            <a:ext cx="1102167" cy="6910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图片 20" descr="AP.png"/>
          <p:cNvPicPr>
            <a:picLocks noChangeAspect="1"/>
          </p:cNvPicPr>
          <p:nvPr/>
        </p:nvPicPr>
        <p:blipFill>
          <a:blip r:embed="rId5" cstate="print"/>
          <a:stretch>
            <a:fillRect/>
          </a:stretch>
        </p:blipFill>
        <p:spPr>
          <a:xfrm>
            <a:off x="2141272" y="3589582"/>
            <a:ext cx="540000" cy="441818"/>
          </a:xfrm>
          <a:prstGeom prst="rect">
            <a:avLst/>
          </a:prstGeom>
        </p:spPr>
      </p:pic>
      <p:pic>
        <p:nvPicPr>
          <p:cNvPr id="25" name="图片 24" descr="AP.png"/>
          <p:cNvPicPr>
            <a:picLocks noChangeAspect="1"/>
          </p:cNvPicPr>
          <p:nvPr/>
        </p:nvPicPr>
        <p:blipFill>
          <a:blip r:embed="rId5" cstate="print"/>
          <a:stretch>
            <a:fillRect/>
          </a:stretch>
        </p:blipFill>
        <p:spPr>
          <a:xfrm>
            <a:off x="4221239" y="3587722"/>
            <a:ext cx="540000" cy="441818"/>
          </a:xfrm>
          <a:prstGeom prst="rect">
            <a:avLst/>
          </a:prstGeom>
        </p:spPr>
      </p:pic>
      <p:pic>
        <p:nvPicPr>
          <p:cNvPr id="26" name="图片 25" descr="接入交换机.png"/>
          <p:cNvPicPr>
            <a:picLocks noChangeAspect="1"/>
          </p:cNvPicPr>
          <p:nvPr/>
        </p:nvPicPr>
        <p:blipFill>
          <a:blip r:embed="rId6" cstate="print"/>
          <a:stretch>
            <a:fillRect/>
          </a:stretch>
        </p:blipFill>
        <p:spPr>
          <a:xfrm>
            <a:off x="3251390" y="2874656"/>
            <a:ext cx="540000" cy="441818"/>
          </a:xfrm>
          <a:prstGeom prst="rect">
            <a:avLst/>
          </a:prstGeom>
        </p:spPr>
      </p:pic>
      <p:sp>
        <p:nvSpPr>
          <p:cNvPr id="29" name="Freeform 159"/>
          <p:cNvSpPr/>
          <p:nvPr/>
        </p:nvSpPr>
        <p:spPr>
          <a:xfrm flipH="1">
            <a:off x="4225080" y="1946682"/>
            <a:ext cx="934636" cy="48856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dirty="0">
              <a:latin typeface="+mj-lt"/>
              <a:ea typeface="方正兰亭黑简体" panose="02000000000000000000" pitchFamily="2" charset="-122"/>
              <a:cs typeface="Arial" panose="020B0604020202020204" pitchFamily="34" charset="0"/>
              <a:sym typeface="Huawei Sans" panose="020C0503030203020204" pitchFamily="34" charset="0"/>
            </a:endParaRPr>
          </a:p>
        </p:txBody>
      </p:sp>
      <p:sp>
        <p:nvSpPr>
          <p:cNvPr id="30" name="矩形 29"/>
          <p:cNvSpPr/>
          <p:nvPr/>
        </p:nvSpPr>
        <p:spPr>
          <a:xfrm>
            <a:off x="4304052" y="2127467"/>
            <a:ext cx="835485" cy="276999"/>
          </a:xfrm>
          <a:prstGeom prst="rect">
            <a:avLst/>
          </a:prstGeom>
        </p:spPr>
        <p:txBody>
          <a:bodyPr wrap="none">
            <a:spAutoFit/>
          </a:bodyPr>
          <a:lstStyle/>
          <a:p>
            <a:pPr algn="ctr"/>
            <a:r>
              <a:rPr lang="en-US" sz="1200" b="1">
                <a:latin typeface="+mj-lt"/>
                <a:ea typeface="方正兰亭黑简体" panose="02000000000000000000" pitchFamily="2" charset="-122"/>
                <a:cs typeface="Arial" panose="020B0604020202020204" pitchFamily="34" charset="0"/>
                <a:sym typeface="Huawei Sans" panose="020C0503030203020204" pitchFamily="34" charset="0"/>
              </a:rPr>
              <a:t>Network</a:t>
            </a:r>
          </a:p>
        </p:txBody>
      </p:sp>
      <p:sp>
        <p:nvSpPr>
          <p:cNvPr id="8" name="文本框 7"/>
          <p:cNvSpPr txBox="1"/>
          <p:nvPr/>
        </p:nvSpPr>
        <p:spPr>
          <a:xfrm>
            <a:off x="1571732" y="2490553"/>
            <a:ext cx="1377300" cy="276999"/>
          </a:xfrm>
          <a:prstGeom prst="rect">
            <a:avLst/>
          </a:prstGeom>
          <a:noFill/>
        </p:spPr>
        <p:txBody>
          <a:bodyPr wrap="none" rtlCol="0">
            <a:spAutoFit/>
          </a:bodyPr>
          <a:lstStyle/>
          <a:p>
            <a:r>
              <a:rPr lang="en-US" sz="1200">
                <a:latin typeface="+mj-lt"/>
                <a:cs typeface="Arial" panose="020B0604020202020204" pitchFamily="34" charset="0"/>
              </a:rPr>
              <a:t>192.168.101.1/24</a:t>
            </a:r>
          </a:p>
        </p:txBody>
      </p:sp>
      <p:sp>
        <p:nvSpPr>
          <p:cNvPr id="31" name="文本框 30"/>
          <p:cNvSpPr txBox="1"/>
          <p:nvPr/>
        </p:nvSpPr>
        <p:spPr>
          <a:xfrm>
            <a:off x="1296142" y="3312712"/>
            <a:ext cx="1394934" cy="276999"/>
          </a:xfrm>
          <a:prstGeom prst="rect">
            <a:avLst/>
          </a:prstGeom>
          <a:noFill/>
        </p:spPr>
        <p:txBody>
          <a:bodyPr wrap="none" rtlCol="0">
            <a:spAutoFit/>
          </a:bodyPr>
          <a:lstStyle/>
          <a:p>
            <a:r>
              <a:rPr lang="en-US" sz="1200">
                <a:latin typeface="+mj-lt"/>
                <a:cs typeface="Arial" panose="020B0604020202020204" pitchFamily="34" charset="0"/>
              </a:rPr>
              <a:t>192.168.101.X/24</a:t>
            </a:r>
          </a:p>
        </p:txBody>
      </p:sp>
      <p:sp>
        <p:nvSpPr>
          <p:cNvPr id="45" name="文本框 44"/>
          <p:cNvSpPr txBox="1"/>
          <p:nvPr/>
        </p:nvSpPr>
        <p:spPr>
          <a:xfrm>
            <a:off x="4063765" y="3286080"/>
            <a:ext cx="1394934" cy="276999"/>
          </a:xfrm>
          <a:prstGeom prst="rect">
            <a:avLst/>
          </a:prstGeom>
          <a:noFill/>
        </p:spPr>
        <p:txBody>
          <a:bodyPr wrap="none" rtlCol="0">
            <a:spAutoFit/>
          </a:bodyPr>
          <a:lstStyle/>
          <a:p>
            <a:r>
              <a:rPr lang="en-US" sz="1200">
                <a:latin typeface="+mj-lt"/>
                <a:cs typeface="Arial" panose="020B0604020202020204" pitchFamily="34" charset="0"/>
              </a:rPr>
              <a:t>192.168.101.Y/24</a:t>
            </a:r>
          </a:p>
        </p:txBody>
      </p:sp>
      <p:sp>
        <p:nvSpPr>
          <p:cNvPr id="46" name="文本框 45"/>
          <p:cNvSpPr txBox="1"/>
          <p:nvPr/>
        </p:nvSpPr>
        <p:spPr>
          <a:xfrm>
            <a:off x="2881362" y="1770049"/>
            <a:ext cx="1086003" cy="276999"/>
          </a:xfrm>
          <a:prstGeom prst="rect">
            <a:avLst/>
          </a:prstGeom>
          <a:noFill/>
        </p:spPr>
        <p:txBody>
          <a:bodyPr wrap="none" rtlCol="0">
            <a:spAutoFit/>
          </a:bodyPr>
          <a:lstStyle/>
          <a:p>
            <a:r>
              <a:rPr lang="en-US" sz="1200">
                <a:latin typeface="+mj-lt"/>
                <a:cs typeface="Arial" panose="020B0604020202020204" pitchFamily="34" charset="0"/>
              </a:rPr>
              <a:t>DHCP </a:t>
            </a:r>
            <a:r>
              <a:rPr lang="en-US" sz="1200" smtClean="0">
                <a:latin typeface="+mj-lt"/>
                <a:cs typeface="Arial" panose="020B0604020202020204" pitchFamily="34" charset="0"/>
              </a:rPr>
              <a:t>server</a:t>
            </a:r>
            <a:endParaRPr lang="en-US" sz="1200">
              <a:latin typeface="+mj-lt"/>
              <a:cs typeface="Arial" panose="020B0604020202020204" pitchFamily="34" charset="0"/>
            </a:endParaRPr>
          </a:p>
        </p:txBody>
      </p:sp>
      <p:sp>
        <p:nvSpPr>
          <p:cNvPr id="47" name="矩形 46"/>
          <p:cNvSpPr/>
          <p:nvPr/>
        </p:nvSpPr>
        <p:spPr>
          <a:xfrm>
            <a:off x="6125460" y="4894854"/>
            <a:ext cx="5163734" cy="1292662"/>
          </a:xfrm>
          <a:prstGeom prst="rect">
            <a:avLst/>
          </a:prstGeom>
        </p:spPr>
        <p:txBody>
          <a:bodyPr wrap="square">
            <a:spAutoFit/>
          </a:bodyPr>
          <a:lstStyle/>
          <a:p>
            <a:pPr marL="285750" indent="-285750">
              <a:buSzPct val="50000"/>
              <a:buFont typeface="Wingdings" panose="05000000000000000000" pitchFamily="2" charset="2"/>
              <a:buChar char="l"/>
            </a:pPr>
            <a:r>
              <a:rPr lang="en-US" sz="1300">
                <a:latin typeface="+mj-lt"/>
                <a:cs typeface="Arial" panose="020B0604020202020204" pitchFamily="34" charset="0"/>
              </a:rPr>
              <a:t>Control packets and data packets are transmitted on a WLAN.</a:t>
            </a:r>
          </a:p>
          <a:p>
            <a:pPr marL="742990" lvl="1" indent="-285750">
              <a:buSzPct val="50000"/>
              <a:buFont typeface="Wingdings" panose="05000000000000000000" pitchFamily="2" charset="2"/>
              <a:buChar char="p"/>
            </a:pPr>
            <a:r>
              <a:rPr lang="en-US" sz="1300">
                <a:latin typeface="+mj-lt"/>
                <a:cs typeface="Arial" panose="020B0604020202020204" pitchFamily="34" charset="0"/>
              </a:rPr>
              <a:t>Control packets are forwarded through CAPWAP tunnels.</a:t>
            </a:r>
          </a:p>
          <a:p>
            <a:pPr marL="742990" lvl="1" indent="-285750">
              <a:buSzPct val="50000"/>
              <a:buFont typeface="Wingdings" panose="05000000000000000000" pitchFamily="2" charset="2"/>
              <a:buChar char="p"/>
            </a:pPr>
            <a:r>
              <a:rPr lang="en-US" altLang="zh-CN" sz="1300" smtClean="0">
                <a:latin typeface="+mj-lt"/>
                <a:cs typeface="Arial" panose="020B0604020202020204" pitchFamily="34" charset="0"/>
              </a:rPr>
              <a:t>User data packets are forwarded in tunnel or direct mode.</a:t>
            </a:r>
            <a:endParaRPr lang="en-US" sz="1300">
              <a:latin typeface="+mj-lt"/>
              <a:cs typeface="Arial" panose="020B0604020202020204" pitchFamily="34" charset="0"/>
            </a:endParaRPr>
          </a:p>
          <a:p>
            <a:pPr marL="285750" indent="-285750">
              <a:buSzPct val="50000"/>
              <a:buFont typeface="Wingdings" panose="05000000000000000000" pitchFamily="2" charset="2"/>
              <a:buChar char="l"/>
            </a:pPr>
            <a:r>
              <a:rPr lang="en-US" sz="1300" smtClean="0">
                <a:latin typeface="+mj-lt"/>
                <a:cs typeface="Arial" panose="020B0604020202020204" pitchFamily="34" charset="0"/>
              </a:rPr>
              <a:t>This example uses the direct forwarding mode.</a:t>
            </a:r>
            <a:endParaRPr lang="en-US" sz="1300">
              <a:latin typeface="+mj-lt"/>
              <a:cs typeface="Arial" panose="020B0604020202020204" pitchFamily="34" charset="0"/>
            </a:endParaRPr>
          </a:p>
        </p:txBody>
      </p:sp>
      <p:sp>
        <p:nvSpPr>
          <p:cNvPr id="48" name="Can 225"/>
          <p:cNvSpPr/>
          <p:nvPr/>
        </p:nvSpPr>
        <p:spPr>
          <a:xfrm rot="10800000">
            <a:off x="7095709" y="2374561"/>
            <a:ext cx="493345" cy="1654979"/>
          </a:xfrm>
          <a:prstGeom prst="can">
            <a:avLst>
              <a:gd name="adj" fmla="val 34395"/>
            </a:avLst>
          </a:prstGeom>
          <a:solidFill>
            <a:schemeClr val="tx2"/>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t"/>
          <a:lstStyle/>
          <a:p>
            <a:pPr algn="ctr"/>
            <a:r>
              <a:rPr lang="en-US" sz="1200">
                <a:solidFill>
                  <a:schemeClr val="tx1"/>
                </a:solidFill>
                <a:latin typeface="+mj-lt"/>
                <a:ea typeface="方正兰亭黑简体" panose="02000000000000000000" pitchFamily="2" charset="-122"/>
                <a:cs typeface="Arial" panose="020B0604020202020204" pitchFamily="34" charset="0"/>
                <a:sym typeface="Huawei Sans" panose="020C0503030203020204" pitchFamily="34" charset="0"/>
              </a:rPr>
              <a:t>CAPWAP tunnel</a:t>
            </a:r>
          </a:p>
        </p:txBody>
      </p:sp>
      <p:cxnSp>
        <p:nvCxnSpPr>
          <p:cNvPr id="51" name="直接连接符 50"/>
          <p:cNvCxnSpPr/>
          <p:nvPr/>
        </p:nvCxnSpPr>
        <p:spPr>
          <a:xfrm>
            <a:off x="7714242" y="1987732"/>
            <a:ext cx="180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707327" y="2041171"/>
            <a:ext cx="0" cy="108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3" name="图片 52" descr="AC-蓝.png"/>
          <p:cNvPicPr>
            <a:picLocks noChangeAspect="1"/>
          </p:cNvPicPr>
          <p:nvPr/>
        </p:nvPicPr>
        <p:blipFill>
          <a:blip r:embed="rId3" cstate="print"/>
          <a:stretch>
            <a:fillRect/>
          </a:stretch>
        </p:blipFill>
        <p:spPr>
          <a:xfrm>
            <a:off x="7327209" y="1778984"/>
            <a:ext cx="540000" cy="441818"/>
          </a:xfrm>
          <a:prstGeom prst="rect">
            <a:avLst/>
          </a:prstGeom>
        </p:spPr>
      </p:pic>
      <p:pic>
        <p:nvPicPr>
          <p:cNvPr id="54" name="图片 53" descr="汇聚交换机.png"/>
          <p:cNvPicPr>
            <a:picLocks noChangeAspect="1"/>
          </p:cNvPicPr>
          <p:nvPr/>
        </p:nvPicPr>
        <p:blipFill>
          <a:blip r:embed="rId4" cstate="print"/>
          <a:stretch>
            <a:fillRect/>
          </a:stretch>
        </p:blipFill>
        <p:spPr>
          <a:xfrm>
            <a:off x="8424368" y="1783935"/>
            <a:ext cx="540000" cy="441818"/>
          </a:xfrm>
          <a:prstGeom prst="rect">
            <a:avLst/>
          </a:prstGeom>
        </p:spPr>
      </p:pic>
      <p:cxnSp>
        <p:nvCxnSpPr>
          <p:cNvPr id="55" name="直接连接符 54"/>
          <p:cNvCxnSpPr/>
          <p:nvPr/>
        </p:nvCxnSpPr>
        <p:spPr>
          <a:xfrm>
            <a:off x="8707327" y="3286250"/>
            <a:ext cx="1110118" cy="9957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7597209" y="3302656"/>
            <a:ext cx="1097161" cy="10227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7" name="图片 56" descr="AP.png"/>
          <p:cNvPicPr>
            <a:picLocks noChangeAspect="1"/>
          </p:cNvPicPr>
          <p:nvPr/>
        </p:nvPicPr>
        <p:blipFill>
          <a:blip r:embed="rId5" cstate="print"/>
          <a:stretch>
            <a:fillRect/>
          </a:stretch>
        </p:blipFill>
        <p:spPr>
          <a:xfrm>
            <a:off x="7327209" y="4200744"/>
            <a:ext cx="540000" cy="441818"/>
          </a:xfrm>
          <a:prstGeom prst="rect">
            <a:avLst/>
          </a:prstGeom>
        </p:spPr>
      </p:pic>
      <p:pic>
        <p:nvPicPr>
          <p:cNvPr id="58" name="图片 57" descr="AP.png"/>
          <p:cNvPicPr>
            <a:picLocks noChangeAspect="1"/>
          </p:cNvPicPr>
          <p:nvPr/>
        </p:nvPicPr>
        <p:blipFill>
          <a:blip r:embed="rId5" cstate="print"/>
          <a:stretch>
            <a:fillRect/>
          </a:stretch>
        </p:blipFill>
        <p:spPr>
          <a:xfrm>
            <a:off x="9492561" y="4198884"/>
            <a:ext cx="540000" cy="441818"/>
          </a:xfrm>
          <a:prstGeom prst="rect">
            <a:avLst/>
          </a:prstGeom>
        </p:spPr>
      </p:pic>
      <p:pic>
        <p:nvPicPr>
          <p:cNvPr id="59" name="图片 58" descr="接入交换机.png"/>
          <p:cNvPicPr>
            <a:picLocks noChangeAspect="1"/>
          </p:cNvPicPr>
          <p:nvPr/>
        </p:nvPicPr>
        <p:blipFill>
          <a:blip r:embed="rId6" cstate="print"/>
          <a:stretch>
            <a:fillRect/>
          </a:stretch>
        </p:blipFill>
        <p:spPr>
          <a:xfrm>
            <a:off x="8437327" y="3049712"/>
            <a:ext cx="540000" cy="441818"/>
          </a:xfrm>
          <a:prstGeom prst="rect">
            <a:avLst/>
          </a:prstGeom>
        </p:spPr>
      </p:pic>
      <p:sp>
        <p:nvSpPr>
          <p:cNvPr id="60" name="Freeform 159"/>
          <p:cNvSpPr/>
          <p:nvPr/>
        </p:nvSpPr>
        <p:spPr>
          <a:xfrm flipH="1">
            <a:off x="9411017" y="1685634"/>
            <a:ext cx="934636" cy="48856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dirty="0">
              <a:latin typeface="+mj-lt"/>
              <a:ea typeface="方正兰亭黑简体" panose="02000000000000000000" pitchFamily="2" charset="-122"/>
              <a:cs typeface="Arial" panose="020B0604020202020204" pitchFamily="34" charset="0"/>
              <a:sym typeface="Huawei Sans" panose="020C0503030203020204" pitchFamily="34" charset="0"/>
            </a:endParaRPr>
          </a:p>
        </p:txBody>
      </p:sp>
      <p:sp>
        <p:nvSpPr>
          <p:cNvPr id="61" name="矩形 60"/>
          <p:cNvSpPr/>
          <p:nvPr/>
        </p:nvSpPr>
        <p:spPr>
          <a:xfrm>
            <a:off x="9489989" y="1866419"/>
            <a:ext cx="835485" cy="276999"/>
          </a:xfrm>
          <a:prstGeom prst="rect">
            <a:avLst/>
          </a:prstGeom>
        </p:spPr>
        <p:txBody>
          <a:bodyPr wrap="none">
            <a:spAutoFit/>
          </a:bodyPr>
          <a:lstStyle/>
          <a:p>
            <a:pPr algn="ctr"/>
            <a:r>
              <a:rPr lang="en-US" sz="1200" b="1">
                <a:latin typeface="+mj-lt"/>
                <a:ea typeface="方正兰亭黑简体" panose="02000000000000000000" pitchFamily="2" charset="-122"/>
                <a:cs typeface="Arial" panose="020B0604020202020204" pitchFamily="34" charset="0"/>
                <a:sym typeface="Huawei Sans" panose="020C0503030203020204" pitchFamily="34" charset="0"/>
              </a:rPr>
              <a:t>Network</a:t>
            </a:r>
          </a:p>
        </p:txBody>
      </p:sp>
      <p:cxnSp>
        <p:nvCxnSpPr>
          <p:cNvPr id="68" name="直接连接符 67"/>
          <p:cNvCxnSpPr/>
          <p:nvPr/>
        </p:nvCxnSpPr>
        <p:spPr>
          <a:xfrm>
            <a:off x="9833553" y="3214443"/>
            <a:ext cx="1091246"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9833553" y="2874656"/>
            <a:ext cx="864339" cy="276999"/>
          </a:xfrm>
          <a:prstGeom prst="rect">
            <a:avLst/>
          </a:prstGeom>
          <a:noFill/>
        </p:spPr>
        <p:txBody>
          <a:bodyPr wrap="none" rtlCol="0">
            <a:spAutoFit/>
          </a:bodyPr>
          <a:lstStyle/>
          <a:p>
            <a:r>
              <a:rPr lang="en-US" sz="1200">
                <a:latin typeface="+mj-lt"/>
                <a:cs typeface="Arial" panose="020B0604020202020204" pitchFamily="34" charset="0"/>
              </a:rPr>
              <a:t>User data</a:t>
            </a:r>
          </a:p>
        </p:txBody>
      </p:sp>
      <p:cxnSp>
        <p:nvCxnSpPr>
          <p:cNvPr id="73" name="直接连接符 72"/>
          <p:cNvCxnSpPr/>
          <p:nvPr/>
        </p:nvCxnSpPr>
        <p:spPr>
          <a:xfrm>
            <a:off x="9833553" y="3648853"/>
            <a:ext cx="1091246" cy="0"/>
          </a:xfrm>
          <a:prstGeom prst="line">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9833553" y="3309066"/>
            <a:ext cx="1063112" cy="276999"/>
          </a:xfrm>
          <a:prstGeom prst="rect">
            <a:avLst/>
          </a:prstGeom>
          <a:noFill/>
        </p:spPr>
        <p:txBody>
          <a:bodyPr wrap="none" rtlCol="0">
            <a:spAutoFit/>
          </a:bodyPr>
          <a:lstStyle/>
          <a:p>
            <a:r>
              <a:rPr lang="en-US" sz="1200">
                <a:latin typeface="+mj-lt"/>
                <a:cs typeface="Arial" panose="020B0604020202020204" pitchFamily="34" charset="0"/>
              </a:rPr>
              <a:t>Control data</a:t>
            </a:r>
          </a:p>
        </p:txBody>
      </p:sp>
      <p:cxnSp>
        <p:nvCxnSpPr>
          <p:cNvPr id="75" name="直接连接符 74"/>
          <p:cNvCxnSpPr/>
          <p:nvPr/>
        </p:nvCxnSpPr>
        <p:spPr>
          <a:xfrm flipV="1">
            <a:off x="7388282" y="2220802"/>
            <a:ext cx="0" cy="1944000"/>
          </a:xfrm>
          <a:prstGeom prst="line">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7972838" y="3640787"/>
            <a:ext cx="510726" cy="483617"/>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V="1">
            <a:off x="8800338" y="2303413"/>
            <a:ext cx="3743" cy="685363"/>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9038194" y="2112396"/>
            <a:ext cx="707569" cy="1"/>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1751976" y="2084707"/>
            <a:ext cx="380232" cy="276999"/>
          </a:xfrm>
          <a:prstGeom prst="rect">
            <a:avLst/>
          </a:prstGeom>
          <a:noFill/>
        </p:spPr>
        <p:txBody>
          <a:bodyPr wrap="none" rtlCol="0">
            <a:spAutoFit/>
          </a:bodyPr>
          <a:lstStyle/>
          <a:p>
            <a:r>
              <a:rPr lang="en-US" sz="1200">
                <a:latin typeface="+mj-lt"/>
                <a:cs typeface="Arial" panose="020B0604020202020204" pitchFamily="34" charset="0"/>
              </a:rPr>
              <a:t>AC</a:t>
            </a:r>
          </a:p>
        </p:txBody>
      </p:sp>
      <p:sp>
        <p:nvSpPr>
          <p:cNvPr id="65" name="文本框 64"/>
          <p:cNvSpPr txBox="1"/>
          <p:nvPr/>
        </p:nvSpPr>
        <p:spPr>
          <a:xfrm>
            <a:off x="6935453" y="1846004"/>
            <a:ext cx="380232" cy="276999"/>
          </a:xfrm>
          <a:prstGeom prst="rect">
            <a:avLst/>
          </a:prstGeom>
          <a:noFill/>
        </p:spPr>
        <p:txBody>
          <a:bodyPr wrap="none" rtlCol="0">
            <a:spAutoFit/>
          </a:bodyPr>
          <a:lstStyle/>
          <a:p>
            <a:r>
              <a:rPr lang="en-US" sz="1200">
                <a:latin typeface="+mj-lt"/>
                <a:cs typeface="Arial" panose="020B0604020202020204" pitchFamily="34" charset="0"/>
              </a:rPr>
              <a:t>AC</a:t>
            </a:r>
          </a:p>
        </p:txBody>
      </p:sp>
      <p:grpSp>
        <p:nvGrpSpPr>
          <p:cNvPr id="62" name="组合 61"/>
          <p:cNvGrpSpPr/>
          <p:nvPr/>
        </p:nvGrpSpPr>
        <p:grpSpPr>
          <a:xfrm>
            <a:off x="8072668" y="126000"/>
            <a:ext cx="3889270" cy="284400"/>
            <a:chOff x="8072668" y="139135"/>
            <a:chExt cx="3889270" cy="284400"/>
          </a:xfrm>
        </p:grpSpPr>
        <p:sp>
          <p:nvSpPr>
            <p:cNvPr id="63" name="五边形 62"/>
            <p:cNvSpPr/>
            <p:nvPr/>
          </p:nvSpPr>
          <p:spPr bwMode="auto">
            <a:xfrm>
              <a:off x="8072668" y="139135"/>
              <a:ext cx="900100" cy="2844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spcBef>
                  <a:spcPts val="0"/>
                </a:spcBef>
                <a:defRPr/>
              </a:pPr>
              <a:r>
                <a:rPr lang="en-US" sz="800" b="1">
                  <a:solidFill>
                    <a:srgbClr val="FFFFFF"/>
                  </a:solidFill>
                  <a:latin typeface="+mj-lt"/>
                  <a:cs typeface="Arial" panose="020B0604020202020204" pitchFamily="34" charset="0"/>
                </a:rPr>
                <a:t>Planning and </a:t>
              </a:r>
              <a:r>
                <a:rPr lang="en-US" altLang="zh-CN" sz="800" b="1" smtClean="0">
                  <a:solidFill>
                    <a:srgbClr val="FFFFFF"/>
                  </a:solidFill>
                  <a:latin typeface="+mj-lt"/>
                  <a:cs typeface="Arial" panose="020B0604020202020204" pitchFamily="34" charset="0"/>
                </a:rPr>
                <a:t>D</a:t>
              </a:r>
              <a:r>
                <a:rPr lang="en-US" sz="800" b="1" smtClean="0">
                  <a:solidFill>
                    <a:srgbClr val="FFFFFF"/>
                  </a:solidFill>
                  <a:latin typeface="+mj-lt"/>
                  <a:cs typeface="Arial" panose="020B0604020202020204" pitchFamily="34" charset="0"/>
                </a:rPr>
                <a:t>esign</a:t>
              </a:r>
              <a:endParaRPr lang="en-US" sz="800" b="1">
                <a:solidFill>
                  <a:srgbClr val="FFFFFF"/>
                </a:solidFill>
                <a:latin typeface="+mj-lt"/>
                <a:cs typeface="Arial" panose="020B0604020202020204" pitchFamily="34" charset="0"/>
              </a:endParaRPr>
            </a:p>
          </p:txBody>
        </p:sp>
        <p:sp>
          <p:nvSpPr>
            <p:cNvPr id="76" name="燕尾形 75"/>
            <p:cNvSpPr/>
            <p:nvPr/>
          </p:nvSpPr>
          <p:spPr bwMode="auto">
            <a:xfrm>
              <a:off x="88888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Deployment and </a:t>
              </a:r>
              <a:r>
                <a:rPr lang="en-US" sz="800" smtClean="0">
                  <a:latin typeface="+mj-lt"/>
                  <a:cs typeface="Arial" panose="020B0604020202020204" pitchFamily="34" charset="0"/>
                </a:rPr>
                <a:t>Implementation</a:t>
              </a:r>
              <a:endParaRPr lang="en-US" sz="800">
                <a:latin typeface="+mj-lt"/>
                <a:cs typeface="Arial" panose="020B0604020202020204" pitchFamily="34" charset="0"/>
              </a:endParaRPr>
            </a:p>
          </p:txBody>
        </p:sp>
        <p:sp>
          <p:nvSpPr>
            <p:cNvPr id="77" name="燕尾形 76"/>
            <p:cNvSpPr/>
            <p:nvPr/>
          </p:nvSpPr>
          <p:spPr bwMode="auto">
            <a:xfrm>
              <a:off x="988490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smtClean="0">
                  <a:latin typeface="+mj-lt"/>
                  <a:cs typeface="Arial" panose="020B0604020202020204" pitchFamily="34" charset="0"/>
                </a:rPr>
                <a:t>Network O&amp;M</a:t>
              </a:r>
              <a:endParaRPr lang="en-US" sz="800">
                <a:latin typeface="+mj-lt"/>
                <a:cs typeface="Arial" panose="020B0604020202020204" pitchFamily="34" charset="0"/>
              </a:endParaRPr>
            </a:p>
          </p:txBody>
        </p:sp>
        <p:sp>
          <p:nvSpPr>
            <p:cNvPr id="79" name="燕尾形 78"/>
            <p:cNvSpPr/>
            <p:nvPr/>
          </p:nvSpPr>
          <p:spPr bwMode="auto">
            <a:xfrm>
              <a:off x="108819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Network </a:t>
              </a:r>
              <a:r>
                <a:rPr lang="en-US" sz="800" smtClean="0">
                  <a:latin typeface="+mj-lt"/>
                  <a:cs typeface="Arial" panose="020B0604020202020204" pitchFamily="34" charset="0"/>
                </a:rPr>
                <a:t>Optimization</a:t>
              </a:r>
              <a:endParaRPr lang="en-US" sz="800">
                <a:latin typeface="+mj-lt"/>
                <a:cs typeface="Arial" panose="020B0604020202020204" pitchFamily="34" charset="0"/>
              </a:endParaRPr>
            </a:p>
          </p:txBody>
        </p:sp>
      </p:grpSp>
    </p:spTree>
    <p:extLst>
      <p:ext uri="{BB962C8B-B14F-4D97-AF65-F5344CB8AC3E}">
        <p14:creationId xmlns:p14="http://schemas.microsoft.com/office/powerpoint/2010/main" val="129458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5" end="5"/>
                                            </p:txEl>
                                          </p:spTgt>
                                        </p:tgtEl>
                                        <p:attrNameLst>
                                          <p:attrName>style.visibility</p:attrName>
                                        </p:attrNameLst>
                                      </p:cBhvr>
                                      <p:to>
                                        <p:strVal val="visible"/>
                                      </p:to>
                                    </p:set>
                                    <p:anim calcmode="lin" valueType="num">
                                      <p:cBhvr additive="base">
                                        <p:cTn id="7"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7">
                                            <p:txEl>
                                              <p:pRg st="3" end="3"/>
                                            </p:txEl>
                                          </p:spTgt>
                                        </p:tgtEl>
                                        <p:attrNameLst>
                                          <p:attrName>style.visibility</p:attrName>
                                        </p:attrNameLst>
                                      </p:cBhvr>
                                      <p:to>
                                        <p:strVal val="visible"/>
                                      </p:to>
                                    </p:set>
                                    <p:anim calcmode="lin" valueType="num">
                                      <p:cBhvr additive="base">
                                        <p:cTn id="13" dur="500" fill="hold"/>
                                        <p:tgtEl>
                                          <p:spTgt spid="4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smtClean="0"/>
              <a:t>WLAN Data Plan</a:t>
            </a:r>
            <a:endParaRPr lang="en-US"/>
          </a:p>
        </p:txBody>
      </p:sp>
      <p:graphicFrame>
        <p:nvGraphicFramePr>
          <p:cNvPr id="4" name="表格 3"/>
          <p:cNvGraphicFramePr>
            <a:graphicFrameLocks noGrp="1"/>
          </p:cNvGraphicFramePr>
          <p:nvPr>
            <p:extLst>
              <p:ext uri="{D42A27DB-BD31-4B8C-83A1-F6EECF244321}">
                <p14:modId xmlns:p14="http://schemas.microsoft.com/office/powerpoint/2010/main" val="1032304090"/>
              </p:ext>
            </p:extLst>
          </p:nvPr>
        </p:nvGraphicFramePr>
        <p:xfrm>
          <a:off x="1594177" y="1284760"/>
          <a:ext cx="9059309" cy="5120880"/>
        </p:xfrm>
        <a:graphic>
          <a:graphicData uri="http://schemas.openxmlformats.org/drawingml/2006/table">
            <a:tbl>
              <a:tblPr/>
              <a:tblGrid>
                <a:gridCol w="2281138">
                  <a:extLst>
                    <a:ext uri="{9D8B030D-6E8A-4147-A177-3AD203B41FA5}">
                      <a16:colId xmlns="" xmlns:a16="http://schemas.microsoft.com/office/drawing/2014/main" val="20000"/>
                    </a:ext>
                  </a:extLst>
                </a:gridCol>
                <a:gridCol w="6778171">
                  <a:extLst>
                    <a:ext uri="{9D8B030D-6E8A-4147-A177-3AD203B41FA5}">
                      <a16:colId xmlns="" xmlns:a16="http://schemas.microsoft.com/office/drawing/2014/main" val="20001"/>
                    </a:ext>
                  </a:extLst>
                </a:gridCol>
              </a:tblGrid>
              <a:tr h="0">
                <a:tc>
                  <a:txBody>
                    <a:bodyPr/>
                    <a:lstStyle/>
                    <a:p>
                      <a:pPr algn="l"/>
                      <a:r>
                        <a:rPr lang="en-US" sz="1400" b="1" baseline="0" smtClean="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Item</a:t>
                      </a:r>
                      <a:endParaRPr lang="en-US" sz="14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180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l"/>
                      <a:r>
                        <a:rPr lang="en-US" sz="14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Value</a:t>
                      </a:r>
                    </a:p>
                  </a:txBody>
                  <a:tcPr marL="180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288000">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Management VLAN for APs</a:t>
                      </a:r>
                    </a:p>
                  </a:txBody>
                  <a:tcPr marL="18000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smtClean="0">
                          <a:latin typeface="+mj-lt"/>
                          <a:ea typeface="方正兰亭黑简体" panose="02000000000000000000" pitchFamily="2" charset="-122"/>
                          <a:cs typeface="Arial" panose="020B0604020202020204" pitchFamily="34" charset="0"/>
                        </a:rPr>
                        <a:t>VLAN 101</a:t>
                      </a:r>
                      <a:endParaRPr lang="en-US" sz="1200" b="0" i="0" u="none" strike="noStrike" baseline="0">
                        <a:latin typeface="+mj-lt"/>
                        <a:ea typeface="方正兰亭黑简体" panose="02000000000000000000" pitchFamily="2" charset="-122"/>
                        <a:cs typeface="Arial" panose="020B0604020202020204" pitchFamily="34" charset="0"/>
                      </a:endParaRPr>
                    </a:p>
                  </a:txBody>
                  <a:tcPr marL="18000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1"/>
                  </a:ext>
                </a:extLst>
              </a:tr>
              <a:tr h="288000">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Service VLAN for STAs</a:t>
                      </a:r>
                    </a:p>
                  </a:txBody>
                  <a:tcPr marL="18000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smtClean="0">
                          <a:latin typeface="+mj-lt"/>
                          <a:ea typeface="方正兰亭黑简体" panose="02000000000000000000" pitchFamily="2" charset="-122"/>
                          <a:cs typeface="Arial" panose="020B0604020202020204" pitchFamily="34" charset="0"/>
                        </a:rPr>
                        <a:t>VLAN 1</a:t>
                      </a:r>
                      <a:endParaRPr lang="en-US" sz="1200" b="0" i="0" u="none" strike="noStrike" baseline="0">
                        <a:latin typeface="+mj-lt"/>
                        <a:ea typeface="方正兰亭黑简体" panose="02000000000000000000" pitchFamily="2" charset="-122"/>
                        <a:cs typeface="Arial" panose="020B0604020202020204" pitchFamily="34" charset="0"/>
                      </a:endParaRPr>
                    </a:p>
                  </a:txBody>
                  <a:tcPr marL="18000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2"/>
                  </a:ext>
                </a:extLst>
              </a:tr>
              <a:tr h="288000">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DHCP server</a:t>
                      </a:r>
                    </a:p>
                  </a:txBody>
                  <a:tcPr marL="18000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Agg-S1 functions as </a:t>
                      </a:r>
                      <a:r>
                        <a:rPr lang="en-US" sz="1200" b="0" i="0" u="none" strike="noStrike" baseline="0" smtClean="0">
                          <a:latin typeface="+mj-lt"/>
                          <a:ea typeface="方正兰亭黑简体" panose="02000000000000000000" pitchFamily="2" charset="-122"/>
                          <a:cs typeface="Arial" panose="020B0604020202020204" pitchFamily="34" charset="0"/>
                        </a:rPr>
                        <a:t>a </a:t>
                      </a:r>
                      <a:r>
                        <a:rPr lang="en-US" sz="1200" b="0" i="0" u="none" strike="noStrike" baseline="0">
                          <a:latin typeface="+mj-lt"/>
                          <a:ea typeface="方正兰亭黑简体" panose="02000000000000000000" pitchFamily="2" charset="-122"/>
                          <a:cs typeface="Arial" panose="020B0604020202020204" pitchFamily="34" charset="0"/>
                        </a:rPr>
                        <a:t>DHCP server to allocate IP addresses to APs and STAs. The default gateway address of STAs is 192.168.1.254.</a:t>
                      </a:r>
                    </a:p>
                  </a:txBody>
                  <a:tcPr marL="18000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3"/>
                  </a:ext>
                </a:extLst>
              </a:tr>
              <a:tr h="288000">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IP address pool for APs</a:t>
                      </a:r>
                    </a:p>
                  </a:txBody>
                  <a:tcPr marL="18000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smtClean="0">
                          <a:latin typeface="+mj-lt"/>
                          <a:ea typeface="方正兰亭黑简体" panose="02000000000000000000" pitchFamily="2" charset="-122"/>
                          <a:cs typeface="Arial" panose="020B0604020202020204" pitchFamily="34" charset="0"/>
                        </a:rPr>
                        <a:t>192.168.101.2 to 192.168.101.253/24</a:t>
                      </a:r>
                      <a:endParaRPr lang="en-US" sz="1200" b="0" i="0" u="none" strike="noStrike" baseline="0">
                        <a:latin typeface="+mj-lt"/>
                        <a:ea typeface="方正兰亭黑简体" panose="02000000000000000000" pitchFamily="2" charset="-122"/>
                        <a:cs typeface="Arial" panose="020B0604020202020204" pitchFamily="34" charset="0"/>
                      </a:endParaRPr>
                    </a:p>
                  </a:txBody>
                  <a:tcPr marL="18000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4"/>
                  </a:ext>
                </a:extLst>
              </a:tr>
              <a:tr h="288000">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IP address pool for STAs</a:t>
                      </a:r>
                    </a:p>
                  </a:txBody>
                  <a:tcPr marL="18000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smtClean="0">
                          <a:latin typeface="+mj-lt"/>
                          <a:ea typeface="方正兰亭黑简体" panose="02000000000000000000" pitchFamily="2" charset="-122"/>
                          <a:cs typeface="Arial" panose="020B0604020202020204" pitchFamily="34" charset="0"/>
                        </a:rPr>
                        <a:t>192.168.1.1 to 192.168.1.253/24</a:t>
                      </a:r>
                      <a:endParaRPr lang="en-US" sz="1200" b="0" i="0" u="none" strike="noStrike" baseline="0">
                        <a:latin typeface="+mj-lt"/>
                        <a:ea typeface="方正兰亭黑简体" panose="02000000000000000000" pitchFamily="2" charset="-122"/>
                        <a:cs typeface="Arial" panose="020B0604020202020204" pitchFamily="34" charset="0"/>
                      </a:endParaRPr>
                    </a:p>
                  </a:txBody>
                  <a:tcPr marL="18000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5"/>
                  </a:ext>
                </a:extLst>
              </a:tr>
              <a:tr h="288000">
                <a:tc>
                  <a:txBody>
                    <a:bodyPr/>
                    <a:lstStyle/>
                    <a:p>
                      <a:pPr algn="l" fontAlgn="ctr"/>
                      <a:r>
                        <a:rPr lang="en-US" sz="1200" b="0" i="0" u="none" strike="noStrike" baseline="0" smtClean="0">
                          <a:latin typeface="+mj-lt"/>
                          <a:ea typeface="方正兰亭黑简体" panose="02000000000000000000" pitchFamily="2" charset="-122"/>
                          <a:cs typeface="Arial" panose="020B0604020202020204" pitchFamily="34" charset="0"/>
                        </a:rPr>
                        <a:t>Source interface address of the AC</a:t>
                      </a:r>
                      <a:endParaRPr lang="en-US" sz="1200" b="0" i="0" u="none" strike="noStrike" baseline="0">
                        <a:latin typeface="+mj-lt"/>
                        <a:ea typeface="方正兰亭黑简体" panose="02000000000000000000" pitchFamily="2" charset="-122"/>
                        <a:cs typeface="Arial" panose="020B0604020202020204" pitchFamily="34" charset="0"/>
                      </a:endParaRPr>
                    </a:p>
                  </a:txBody>
                  <a:tcPr marL="18000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smtClean="0">
                          <a:latin typeface="+mj-lt"/>
                          <a:ea typeface="方正兰亭黑简体" panose="02000000000000000000" pitchFamily="2" charset="-122"/>
                          <a:cs typeface="Arial" panose="020B0604020202020204" pitchFamily="34" charset="0"/>
                        </a:rPr>
                        <a:t>VLANIF 101: 192.168.101.1/24</a:t>
                      </a:r>
                      <a:endParaRPr lang="en-US" sz="1200" b="0" i="0" u="none" strike="noStrike" baseline="0">
                        <a:latin typeface="+mj-lt"/>
                        <a:ea typeface="方正兰亭黑简体" panose="02000000000000000000" pitchFamily="2" charset="-122"/>
                        <a:cs typeface="Arial" panose="020B0604020202020204" pitchFamily="34" charset="0"/>
                      </a:endParaRPr>
                    </a:p>
                  </a:txBody>
                  <a:tcPr marL="18000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6"/>
                  </a:ext>
                </a:extLst>
              </a:tr>
              <a:tr h="468000">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AP group</a:t>
                      </a:r>
                    </a:p>
                  </a:txBody>
                  <a:tcPr marL="18000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Name: </a:t>
                      </a:r>
                      <a:r>
                        <a:rPr lang="en-US" sz="1200" b="1" i="0" u="none" strike="noStrike" baseline="0">
                          <a:latin typeface="+mj-lt"/>
                          <a:ea typeface="方正兰亭黑简体" panose="02000000000000000000" pitchFamily="2" charset="-122"/>
                          <a:cs typeface="Arial" panose="020B0604020202020204" pitchFamily="34" charset="0"/>
                        </a:rPr>
                        <a:t>ap-group1</a:t>
                      </a:r>
                      <a:r>
                        <a:rPr lang="en-US" sz="1200" b="0" i="0" u="none" strike="noStrike" baseline="0">
                          <a:latin typeface="+mj-lt"/>
                          <a:ea typeface="方正兰亭黑简体" panose="02000000000000000000" pitchFamily="2" charset="-122"/>
                          <a:cs typeface="Arial" panose="020B0604020202020204" pitchFamily="34" charset="0"/>
                        </a:rPr>
                        <a:t/>
                      </a:r>
                      <a:br>
                        <a:rPr lang="en-US" sz="1200" b="0" i="0" u="none" strike="noStrike" baseline="0">
                          <a:latin typeface="+mj-lt"/>
                          <a:ea typeface="方正兰亭黑简体" panose="02000000000000000000" pitchFamily="2" charset="-122"/>
                          <a:cs typeface="Arial" panose="020B0604020202020204" pitchFamily="34" charset="0"/>
                        </a:rPr>
                      </a:br>
                      <a:r>
                        <a:rPr lang="en-US" sz="1200" b="0" i="0" u="none" strike="noStrike" baseline="0">
                          <a:latin typeface="+mj-lt"/>
                          <a:ea typeface="方正兰亭黑简体" panose="02000000000000000000" pitchFamily="2" charset="-122"/>
                          <a:cs typeface="Arial" panose="020B0604020202020204" pitchFamily="34" charset="0"/>
                        </a:rPr>
                        <a:t>Referenced profiles: VAP profile </a:t>
                      </a:r>
                      <a:r>
                        <a:rPr lang="en-US" sz="1200" b="1" i="0" u="none" strike="noStrike" baseline="0">
                          <a:latin typeface="+mj-lt"/>
                          <a:ea typeface="方正兰亭黑简体" panose="02000000000000000000" pitchFamily="2" charset="-122"/>
                          <a:cs typeface="Arial" panose="020B0604020202020204" pitchFamily="34" charset="0"/>
                        </a:rPr>
                        <a:t>WLAN-Guest</a:t>
                      </a:r>
                      <a:r>
                        <a:rPr lang="en-US" sz="1200" b="0" i="0" u="none" strike="noStrike" baseline="0">
                          <a:latin typeface="+mj-lt"/>
                          <a:ea typeface="方正兰亭黑简体" panose="02000000000000000000" pitchFamily="2" charset="-122"/>
                          <a:cs typeface="Arial" panose="020B0604020202020204" pitchFamily="34" charset="0"/>
                        </a:rPr>
                        <a:t> and regulatory domain profile </a:t>
                      </a:r>
                      <a:r>
                        <a:rPr lang="en-US" sz="1200" b="1" i="0" u="none" strike="noStrike" baseline="0">
                          <a:latin typeface="+mj-lt"/>
                          <a:ea typeface="方正兰亭黑简体" panose="02000000000000000000" pitchFamily="2" charset="-122"/>
                          <a:cs typeface="Arial" panose="020B0604020202020204" pitchFamily="34" charset="0"/>
                        </a:rPr>
                        <a:t>default</a:t>
                      </a:r>
                    </a:p>
                  </a:txBody>
                  <a:tcPr marL="18000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7"/>
                  </a:ext>
                </a:extLst>
              </a:tr>
              <a:tr h="468000">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Regulatory domain </a:t>
                      </a:r>
                      <a:r>
                        <a:rPr lang="en-US" sz="1200" b="0" i="0" u="none" strike="noStrike" baseline="0" smtClean="0">
                          <a:latin typeface="+mj-lt"/>
                          <a:ea typeface="方正兰亭黑简体" panose="02000000000000000000" pitchFamily="2" charset="-122"/>
                          <a:cs typeface="Arial" panose="020B0604020202020204" pitchFamily="34" charset="0"/>
                        </a:rPr>
                        <a:t>profile</a:t>
                      </a:r>
                      <a:endParaRPr lang="en-US" sz="1200" b="0" i="0" u="none" strike="noStrike" baseline="0">
                        <a:latin typeface="+mj-lt"/>
                        <a:ea typeface="方正兰亭黑简体" panose="02000000000000000000" pitchFamily="2" charset="-122"/>
                        <a:cs typeface="Arial" panose="020B0604020202020204" pitchFamily="34" charset="0"/>
                      </a:endParaRPr>
                    </a:p>
                  </a:txBody>
                  <a:tcPr marL="18000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Name: </a:t>
                      </a:r>
                      <a:r>
                        <a:rPr lang="en-US" sz="1200" b="1" i="0" u="none" strike="noStrike" baseline="0">
                          <a:latin typeface="+mj-lt"/>
                          <a:ea typeface="方正兰亭黑简体" panose="02000000000000000000" pitchFamily="2" charset="-122"/>
                          <a:cs typeface="Arial" panose="020B0604020202020204" pitchFamily="34" charset="0"/>
                        </a:rPr>
                        <a:t>default</a:t>
                      </a:r>
                      <a:r>
                        <a:rPr lang="en-US" sz="1200" b="0" i="0" u="none" strike="noStrike" baseline="0">
                          <a:latin typeface="+mj-lt"/>
                          <a:ea typeface="方正兰亭黑简体" panose="02000000000000000000" pitchFamily="2" charset="-122"/>
                          <a:cs typeface="Arial" panose="020B0604020202020204" pitchFamily="34" charset="0"/>
                        </a:rPr>
                        <a:t/>
                      </a:r>
                      <a:br>
                        <a:rPr lang="en-US" sz="1200" b="0" i="0" u="none" strike="noStrike" baseline="0">
                          <a:latin typeface="+mj-lt"/>
                          <a:ea typeface="方正兰亭黑简体" panose="02000000000000000000" pitchFamily="2" charset="-122"/>
                          <a:cs typeface="Arial" panose="020B0604020202020204" pitchFamily="34" charset="0"/>
                        </a:rPr>
                      </a:br>
                      <a:r>
                        <a:rPr lang="en-US" sz="1200" b="0" i="0" u="none" strike="noStrike" baseline="0">
                          <a:latin typeface="+mj-lt"/>
                          <a:ea typeface="方正兰亭黑简体" panose="02000000000000000000" pitchFamily="2" charset="-122"/>
                          <a:cs typeface="Arial" panose="020B0604020202020204" pitchFamily="34" charset="0"/>
                        </a:rPr>
                        <a:t>Country code: CN</a:t>
                      </a:r>
                    </a:p>
                  </a:txBody>
                  <a:tcPr marL="18000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8"/>
                  </a:ext>
                </a:extLst>
              </a:tr>
              <a:tr h="468000">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SSID profile</a:t>
                      </a:r>
                    </a:p>
                  </a:txBody>
                  <a:tcPr marL="18000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Name: </a:t>
                      </a:r>
                      <a:r>
                        <a:rPr lang="en-US" sz="1200" b="1" i="0" u="none" strike="noStrike" baseline="0">
                          <a:latin typeface="+mj-lt"/>
                          <a:ea typeface="方正兰亭黑简体" panose="02000000000000000000" pitchFamily="2" charset="-122"/>
                          <a:cs typeface="Arial" panose="020B0604020202020204" pitchFamily="34" charset="0"/>
                        </a:rPr>
                        <a:t>WLAN-Guest</a:t>
                      </a:r>
                      <a:r>
                        <a:rPr lang="en-US" sz="1200" b="0" i="0" u="none" strike="noStrike" baseline="0">
                          <a:latin typeface="+mj-lt"/>
                          <a:ea typeface="方正兰亭黑简体" panose="02000000000000000000" pitchFamily="2" charset="-122"/>
                          <a:cs typeface="Arial" panose="020B0604020202020204" pitchFamily="34" charset="0"/>
                        </a:rPr>
                        <a:t/>
                      </a:r>
                      <a:br>
                        <a:rPr lang="en-US" sz="1200" b="0" i="0" u="none" strike="noStrike" baseline="0">
                          <a:latin typeface="+mj-lt"/>
                          <a:ea typeface="方正兰亭黑简体" panose="02000000000000000000" pitchFamily="2" charset="-122"/>
                          <a:cs typeface="Arial" panose="020B0604020202020204" pitchFamily="34" charset="0"/>
                        </a:rPr>
                      </a:br>
                      <a:r>
                        <a:rPr lang="en-US" sz="1200" b="0" i="0" u="none" strike="noStrike" baseline="0">
                          <a:latin typeface="+mj-lt"/>
                          <a:ea typeface="方正兰亭黑简体" panose="02000000000000000000" pitchFamily="2" charset="-122"/>
                          <a:cs typeface="Arial" panose="020B0604020202020204" pitchFamily="34" charset="0"/>
                        </a:rPr>
                        <a:t>SSID name: </a:t>
                      </a:r>
                      <a:r>
                        <a:rPr lang="en-US" sz="1200" b="1" i="0" u="none" strike="noStrike" baseline="0">
                          <a:latin typeface="+mj-lt"/>
                          <a:ea typeface="方正兰亭黑简体" panose="02000000000000000000" pitchFamily="2" charset="-122"/>
                          <a:cs typeface="Arial" panose="020B0604020202020204" pitchFamily="34" charset="0"/>
                        </a:rPr>
                        <a:t>WLAN-Guest</a:t>
                      </a:r>
                    </a:p>
                  </a:txBody>
                  <a:tcPr marL="18000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9"/>
                  </a:ext>
                </a:extLst>
              </a:tr>
              <a:tr h="648000">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Security profile</a:t>
                      </a:r>
                    </a:p>
                  </a:txBody>
                  <a:tcPr marL="18000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Name: </a:t>
                      </a:r>
                      <a:r>
                        <a:rPr lang="en-US" sz="1200" b="1" i="0" u="none" strike="noStrike" baseline="0">
                          <a:latin typeface="+mj-lt"/>
                          <a:ea typeface="方正兰亭黑简体" panose="02000000000000000000" pitchFamily="2" charset="-122"/>
                          <a:cs typeface="Arial" panose="020B0604020202020204" pitchFamily="34" charset="0"/>
                        </a:rPr>
                        <a:t>WLAN-Guest</a:t>
                      </a:r>
                      <a:br>
                        <a:rPr lang="en-US" sz="1200" b="1" i="0" u="none" strike="noStrike" baseline="0">
                          <a:latin typeface="+mj-lt"/>
                          <a:ea typeface="方正兰亭黑简体" panose="02000000000000000000" pitchFamily="2" charset="-122"/>
                          <a:cs typeface="Arial" panose="020B0604020202020204" pitchFamily="34" charset="0"/>
                        </a:rPr>
                      </a:br>
                      <a:r>
                        <a:rPr lang="en-US" sz="1200" b="0" i="0" u="none" strike="noStrike" baseline="0">
                          <a:latin typeface="+mj-lt"/>
                          <a:ea typeface="方正兰亭黑简体" panose="02000000000000000000" pitchFamily="2" charset="-122"/>
                          <a:cs typeface="Arial" panose="020B0604020202020204" pitchFamily="34" charset="0"/>
                        </a:rPr>
                        <a:t>Security policy: WPA-WPA2+PSK+AES</a:t>
                      </a:r>
                      <a:br>
                        <a:rPr lang="en-US" sz="1200" b="0" i="0" u="none" strike="noStrike" baseline="0">
                          <a:latin typeface="+mj-lt"/>
                          <a:ea typeface="方正兰亭黑简体" panose="02000000000000000000" pitchFamily="2" charset="-122"/>
                          <a:cs typeface="Arial" panose="020B0604020202020204" pitchFamily="34" charset="0"/>
                        </a:rPr>
                      </a:br>
                      <a:r>
                        <a:rPr lang="en-US" sz="1200" b="0" i="0" u="none" strike="noStrike" baseline="0">
                          <a:latin typeface="+mj-lt"/>
                          <a:ea typeface="方正兰亭黑简体" panose="02000000000000000000" pitchFamily="2" charset="-122"/>
                          <a:cs typeface="Arial" panose="020B0604020202020204" pitchFamily="34" charset="0"/>
                        </a:rPr>
                        <a:t>Password: </a:t>
                      </a:r>
                      <a:r>
                        <a:rPr lang="en-US" sz="1200" b="1" i="0" u="none" strike="noStrike" baseline="0">
                          <a:latin typeface="+mj-lt"/>
                          <a:ea typeface="方正兰亭黑简体" panose="02000000000000000000" pitchFamily="2" charset="-122"/>
                          <a:cs typeface="Arial" panose="020B0604020202020204" pitchFamily="34" charset="0"/>
                        </a:rPr>
                        <a:t>WLAN@Guest123</a:t>
                      </a:r>
                    </a:p>
                  </a:txBody>
                  <a:tcPr marL="18000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10"/>
                  </a:ext>
                </a:extLst>
              </a:tr>
              <a:tr h="900000">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VAP profile</a:t>
                      </a:r>
                    </a:p>
                  </a:txBody>
                  <a:tcPr marL="18000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Name: </a:t>
                      </a:r>
                      <a:r>
                        <a:rPr lang="en-US" sz="1200" b="1" i="0" u="none" strike="noStrike" baseline="0">
                          <a:latin typeface="+mj-lt"/>
                          <a:ea typeface="方正兰亭黑简体" panose="02000000000000000000" pitchFamily="2" charset="-122"/>
                          <a:cs typeface="Arial" panose="020B0604020202020204" pitchFamily="34" charset="0"/>
                        </a:rPr>
                        <a:t>WLAN-Guest</a:t>
                      </a:r>
                      <a:br>
                        <a:rPr lang="en-US" sz="1200" b="1" i="0" u="none" strike="noStrike" baseline="0">
                          <a:latin typeface="+mj-lt"/>
                          <a:ea typeface="方正兰亭黑简体" panose="02000000000000000000" pitchFamily="2" charset="-122"/>
                          <a:cs typeface="Arial" panose="020B0604020202020204" pitchFamily="34" charset="0"/>
                        </a:rPr>
                      </a:br>
                      <a:r>
                        <a:rPr lang="en-US" sz="1200" b="0" i="0" u="none" strike="noStrike" baseline="0">
                          <a:latin typeface="+mj-lt"/>
                          <a:ea typeface="方正兰亭黑简体" panose="02000000000000000000" pitchFamily="2" charset="-122"/>
                          <a:cs typeface="Arial" panose="020B0604020202020204" pitchFamily="34" charset="0"/>
                        </a:rPr>
                        <a:t>Forwarding mode: direct forwarding</a:t>
                      </a:r>
                      <a:br>
                        <a:rPr lang="en-US" sz="1200" b="0" i="0" u="none" strike="noStrike" baseline="0">
                          <a:latin typeface="+mj-lt"/>
                          <a:ea typeface="方正兰亭黑简体" panose="02000000000000000000" pitchFamily="2" charset="-122"/>
                          <a:cs typeface="Arial" panose="020B0604020202020204" pitchFamily="34" charset="0"/>
                        </a:rPr>
                      </a:br>
                      <a:r>
                        <a:rPr lang="en-US" sz="1200" b="0" i="0" u="none" strike="noStrike" baseline="0">
                          <a:latin typeface="+mj-lt"/>
                          <a:ea typeface="方正兰亭黑简体" panose="02000000000000000000" pitchFamily="2" charset="-122"/>
                          <a:cs typeface="Arial" panose="020B0604020202020204" pitchFamily="34" charset="0"/>
                        </a:rPr>
                        <a:t>Service VLAN: VLAN 1</a:t>
                      </a:r>
                      <a:br>
                        <a:rPr lang="en-US" sz="1200" b="0" i="0" u="none" strike="noStrike" baseline="0">
                          <a:latin typeface="+mj-lt"/>
                          <a:ea typeface="方正兰亭黑简体" panose="02000000000000000000" pitchFamily="2" charset="-122"/>
                          <a:cs typeface="Arial" panose="020B0604020202020204" pitchFamily="34" charset="0"/>
                        </a:rPr>
                      </a:br>
                      <a:r>
                        <a:rPr lang="en-US" sz="1200" b="0" i="0" u="none" strike="noStrike" baseline="0">
                          <a:latin typeface="+mj-lt"/>
                          <a:ea typeface="方正兰亭黑简体" panose="02000000000000000000" pitchFamily="2" charset="-122"/>
                          <a:cs typeface="Arial" panose="020B0604020202020204" pitchFamily="34" charset="0"/>
                        </a:rPr>
                        <a:t>Referenced profiles: SSID profile </a:t>
                      </a:r>
                      <a:r>
                        <a:rPr lang="en-US" sz="1200" b="1" i="0" u="none" strike="noStrike" baseline="0">
                          <a:latin typeface="+mj-lt"/>
                          <a:ea typeface="方正兰亭黑简体" panose="02000000000000000000" pitchFamily="2" charset="-122"/>
                          <a:cs typeface="Arial" panose="020B0604020202020204" pitchFamily="34" charset="0"/>
                        </a:rPr>
                        <a:t>WLAN-Guest </a:t>
                      </a:r>
                      <a:r>
                        <a:rPr lang="en-US" sz="1200" b="0" i="0" u="none" strike="noStrike" baseline="0">
                          <a:latin typeface="+mj-lt"/>
                          <a:ea typeface="方正兰亭黑简体" panose="02000000000000000000" pitchFamily="2" charset="-122"/>
                          <a:cs typeface="Arial" panose="020B0604020202020204" pitchFamily="34" charset="0"/>
                        </a:rPr>
                        <a:t>and security profile </a:t>
                      </a:r>
                      <a:r>
                        <a:rPr lang="en-US" sz="1200" b="1" i="0" u="none" strike="noStrike" baseline="0">
                          <a:latin typeface="+mj-lt"/>
                          <a:ea typeface="方正兰亭黑简体" panose="02000000000000000000" pitchFamily="2" charset="-122"/>
                          <a:cs typeface="Arial" panose="020B0604020202020204" pitchFamily="34" charset="0"/>
                        </a:rPr>
                        <a:t>WLAN-Guest</a:t>
                      </a:r>
                    </a:p>
                  </a:txBody>
                  <a:tcPr marL="18000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11"/>
                  </a:ext>
                </a:extLst>
              </a:tr>
            </a:tbl>
          </a:graphicData>
        </a:graphic>
      </p:graphicFrame>
      <p:grpSp>
        <p:nvGrpSpPr>
          <p:cNvPr id="9" name="组合 8"/>
          <p:cNvGrpSpPr/>
          <p:nvPr/>
        </p:nvGrpSpPr>
        <p:grpSpPr>
          <a:xfrm>
            <a:off x="8072668" y="126000"/>
            <a:ext cx="3889270" cy="284400"/>
            <a:chOff x="8072668" y="139135"/>
            <a:chExt cx="3889270" cy="284400"/>
          </a:xfrm>
        </p:grpSpPr>
        <p:sp>
          <p:nvSpPr>
            <p:cNvPr id="10" name="五边形 9"/>
            <p:cNvSpPr/>
            <p:nvPr/>
          </p:nvSpPr>
          <p:spPr bwMode="auto">
            <a:xfrm>
              <a:off x="8072668" y="139135"/>
              <a:ext cx="900100" cy="2844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spcBef>
                  <a:spcPts val="0"/>
                </a:spcBef>
                <a:defRPr/>
              </a:pPr>
              <a:r>
                <a:rPr lang="en-US" sz="800" b="1">
                  <a:solidFill>
                    <a:srgbClr val="FFFFFF"/>
                  </a:solidFill>
                  <a:latin typeface="+mj-lt"/>
                  <a:cs typeface="Arial" panose="020B0604020202020204" pitchFamily="34" charset="0"/>
                </a:rPr>
                <a:t>Planning and </a:t>
              </a:r>
              <a:r>
                <a:rPr lang="en-US" altLang="zh-CN" sz="800" b="1" smtClean="0">
                  <a:solidFill>
                    <a:srgbClr val="FFFFFF"/>
                  </a:solidFill>
                  <a:latin typeface="+mj-lt"/>
                  <a:cs typeface="Arial" panose="020B0604020202020204" pitchFamily="34" charset="0"/>
                </a:rPr>
                <a:t>D</a:t>
              </a:r>
              <a:r>
                <a:rPr lang="en-US" sz="800" b="1" smtClean="0">
                  <a:solidFill>
                    <a:srgbClr val="FFFFFF"/>
                  </a:solidFill>
                  <a:latin typeface="+mj-lt"/>
                  <a:cs typeface="Arial" panose="020B0604020202020204" pitchFamily="34" charset="0"/>
                </a:rPr>
                <a:t>esign</a:t>
              </a:r>
              <a:endParaRPr lang="en-US" sz="800" b="1">
                <a:solidFill>
                  <a:srgbClr val="FFFFFF"/>
                </a:solidFill>
                <a:latin typeface="+mj-lt"/>
                <a:cs typeface="Arial" panose="020B0604020202020204" pitchFamily="34" charset="0"/>
              </a:endParaRPr>
            </a:p>
          </p:txBody>
        </p:sp>
        <p:sp>
          <p:nvSpPr>
            <p:cNvPr id="16" name="燕尾形 15"/>
            <p:cNvSpPr/>
            <p:nvPr/>
          </p:nvSpPr>
          <p:spPr bwMode="auto">
            <a:xfrm>
              <a:off x="88888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Deployment and </a:t>
              </a:r>
              <a:r>
                <a:rPr lang="en-US" sz="800" smtClean="0">
                  <a:latin typeface="+mj-lt"/>
                  <a:cs typeface="Arial" panose="020B0604020202020204" pitchFamily="34" charset="0"/>
                </a:rPr>
                <a:t>Implementation</a:t>
              </a:r>
              <a:endParaRPr lang="en-US" sz="800">
                <a:latin typeface="+mj-lt"/>
                <a:cs typeface="Arial" panose="020B0604020202020204" pitchFamily="34" charset="0"/>
              </a:endParaRPr>
            </a:p>
          </p:txBody>
        </p:sp>
        <p:sp>
          <p:nvSpPr>
            <p:cNvPr id="17" name="燕尾形 16"/>
            <p:cNvSpPr/>
            <p:nvPr/>
          </p:nvSpPr>
          <p:spPr bwMode="auto">
            <a:xfrm>
              <a:off x="988490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smtClean="0">
                  <a:latin typeface="+mj-lt"/>
                  <a:cs typeface="Arial" panose="020B0604020202020204" pitchFamily="34" charset="0"/>
                </a:rPr>
                <a:t>Network O&amp;M</a:t>
              </a:r>
              <a:endParaRPr lang="en-US" sz="800">
                <a:latin typeface="+mj-lt"/>
                <a:cs typeface="Arial" panose="020B0604020202020204" pitchFamily="34" charset="0"/>
              </a:endParaRPr>
            </a:p>
          </p:txBody>
        </p:sp>
        <p:sp>
          <p:nvSpPr>
            <p:cNvPr id="18" name="燕尾形 17"/>
            <p:cNvSpPr/>
            <p:nvPr/>
          </p:nvSpPr>
          <p:spPr bwMode="auto">
            <a:xfrm>
              <a:off x="108819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Network </a:t>
              </a:r>
              <a:r>
                <a:rPr lang="en-US" sz="800" smtClean="0">
                  <a:latin typeface="+mj-lt"/>
                  <a:cs typeface="Arial" panose="020B0604020202020204" pitchFamily="34" charset="0"/>
                </a:rPr>
                <a:t>Optimization</a:t>
              </a:r>
              <a:endParaRPr lang="en-US" sz="800">
                <a:latin typeface="+mj-lt"/>
                <a:cs typeface="Arial" panose="020B0604020202020204" pitchFamily="34" charset="0"/>
              </a:endParaRPr>
            </a:p>
          </p:txBody>
        </p:sp>
      </p:grpSp>
    </p:spTree>
    <p:extLst>
      <p:ext uri="{BB962C8B-B14F-4D97-AF65-F5344CB8AC3E}">
        <p14:creationId xmlns:p14="http://schemas.microsoft.com/office/powerpoint/2010/main" val="22048613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圆角矩形 27"/>
          <p:cNvSpPr/>
          <p:nvPr/>
        </p:nvSpPr>
        <p:spPr bwMode="auto">
          <a:xfrm>
            <a:off x="1106183" y="3719118"/>
            <a:ext cx="1982396" cy="1986481"/>
          </a:xfrm>
          <a:prstGeom prst="roundRect">
            <a:avLst>
              <a:gd name="adj" fmla="val 5000"/>
            </a:avLst>
          </a:prstGeom>
          <a:solidFill>
            <a:schemeClr val="tx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a:ln>
                <a:noFill/>
              </a:ln>
              <a:solidFill>
                <a:schemeClr val="tx1"/>
              </a:solidFill>
              <a:effectLst/>
              <a:latin typeface="+mj-lt"/>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59" name="直接连接符 58"/>
          <p:cNvCxnSpPr>
            <a:cxnSpLocks noChangeAspect="1"/>
          </p:cNvCxnSpPr>
          <p:nvPr/>
        </p:nvCxnSpPr>
        <p:spPr>
          <a:xfrm flipH="1">
            <a:off x="1958843" y="3183553"/>
            <a:ext cx="2988000" cy="6792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p:txBody>
          <a:bodyPr/>
          <a:lstStyle/>
          <a:p>
            <a:r>
              <a:rPr lang="en-US" smtClean="0"/>
              <a:t>Reliability Design</a:t>
            </a:r>
            <a:endParaRPr lang="en-US"/>
          </a:p>
        </p:txBody>
      </p:sp>
      <p:cxnSp>
        <p:nvCxnSpPr>
          <p:cNvPr id="6" name="直接连接符 5"/>
          <p:cNvCxnSpPr/>
          <p:nvPr/>
        </p:nvCxnSpPr>
        <p:spPr>
          <a:xfrm>
            <a:off x="4904443" y="1797195"/>
            <a:ext cx="0" cy="108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圆角矩形 6"/>
          <p:cNvSpPr/>
          <p:nvPr/>
        </p:nvSpPr>
        <p:spPr bwMode="auto">
          <a:xfrm>
            <a:off x="7384604" y="3719118"/>
            <a:ext cx="2246586" cy="1986481"/>
          </a:xfrm>
          <a:prstGeom prst="roundRect">
            <a:avLst>
              <a:gd name="adj" fmla="val 5000"/>
            </a:avLst>
          </a:prstGeom>
          <a:solidFill>
            <a:schemeClr val="tx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a:ln>
                <a:noFill/>
              </a:ln>
              <a:solidFill>
                <a:schemeClr val="tx1"/>
              </a:solidFill>
              <a:effectLst/>
              <a:latin typeface="+mj-lt"/>
              <a:ea typeface="方正兰亭黑简体" panose="02000000000000000000" pitchFamily="2" charset="-122"/>
              <a:cs typeface="Arial" panose="020B0604020202020204" pitchFamily="34" charset="0"/>
              <a:sym typeface="Huawei Sans" panose="020C0503030203020204" pitchFamily="34" charset="0"/>
            </a:endParaRPr>
          </a:p>
        </p:txBody>
      </p:sp>
      <p:sp>
        <p:nvSpPr>
          <p:cNvPr id="8" name="圆角矩形 7"/>
          <p:cNvSpPr/>
          <p:nvPr/>
        </p:nvSpPr>
        <p:spPr bwMode="auto">
          <a:xfrm>
            <a:off x="5315319" y="3719118"/>
            <a:ext cx="1982396" cy="1986481"/>
          </a:xfrm>
          <a:prstGeom prst="roundRect">
            <a:avLst>
              <a:gd name="adj" fmla="val 5000"/>
            </a:avLst>
          </a:prstGeom>
          <a:solidFill>
            <a:schemeClr val="tx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a:ln>
                <a:noFill/>
              </a:ln>
              <a:solidFill>
                <a:schemeClr val="tx1"/>
              </a:solidFill>
              <a:effectLst/>
              <a:latin typeface="+mj-lt"/>
              <a:ea typeface="方正兰亭黑简体" panose="02000000000000000000" pitchFamily="2" charset="-122"/>
              <a:cs typeface="Arial" panose="020B0604020202020204" pitchFamily="34" charset="0"/>
              <a:sym typeface="Huawei Sans" panose="020C0503030203020204" pitchFamily="34" charset="0"/>
            </a:endParaRPr>
          </a:p>
        </p:txBody>
      </p:sp>
      <p:pic>
        <p:nvPicPr>
          <p:cNvPr id="9" name="Picture 12" descr="E:\2016.01\1.12 扁平化图标\蓝色\AR-蓝色最新-40.png"/>
          <p:cNvPicPr>
            <a:picLocks noChangeAspect="1" noChangeArrowheads="1"/>
          </p:cNvPicPr>
          <p:nvPr/>
        </p:nvPicPr>
        <p:blipFill>
          <a:blip r:embed="rId3" cstate="print"/>
          <a:srcRect/>
          <a:stretch>
            <a:fillRect/>
          </a:stretch>
        </p:blipFill>
        <p:spPr bwMode="auto">
          <a:xfrm>
            <a:off x="4634443" y="2201506"/>
            <a:ext cx="540000" cy="441818"/>
          </a:xfrm>
          <a:prstGeom prst="rect">
            <a:avLst/>
          </a:prstGeom>
          <a:noFill/>
        </p:spPr>
      </p:pic>
      <p:sp>
        <p:nvSpPr>
          <p:cNvPr id="10" name="Freeform 159"/>
          <p:cNvSpPr/>
          <p:nvPr/>
        </p:nvSpPr>
        <p:spPr>
          <a:xfrm flipH="1">
            <a:off x="4421061" y="1452357"/>
            <a:ext cx="934636" cy="48856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dirty="0">
              <a:latin typeface="+mj-lt"/>
              <a:ea typeface="方正兰亭黑简体" panose="02000000000000000000" pitchFamily="2" charset="-122"/>
              <a:cs typeface="Arial" panose="020B0604020202020204" pitchFamily="34" charset="0"/>
              <a:sym typeface="Huawei Sans" panose="020C0503030203020204" pitchFamily="34" charset="0"/>
            </a:endParaRPr>
          </a:p>
        </p:txBody>
      </p:sp>
      <p:sp>
        <p:nvSpPr>
          <p:cNvPr id="11" name="矩形 10"/>
          <p:cNvSpPr/>
          <p:nvPr/>
        </p:nvSpPr>
        <p:spPr>
          <a:xfrm>
            <a:off x="4462707" y="1590001"/>
            <a:ext cx="888385" cy="307777"/>
          </a:xfrm>
          <a:prstGeom prst="rect">
            <a:avLst/>
          </a:prstGeom>
        </p:spPr>
        <p:txBody>
          <a:bodyPr wrap="none">
            <a:spAutoFit/>
          </a:bodyPr>
          <a:lstStyle/>
          <a:p>
            <a:pPr algn="ctr"/>
            <a:r>
              <a:rPr lang="en-US" sz="1400" b="1">
                <a:latin typeface="+mj-lt"/>
                <a:ea typeface="方正兰亭黑简体" panose="02000000000000000000" pitchFamily="2" charset="-122"/>
                <a:cs typeface="Arial" panose="020B0604020202020204" pitchFamily="34" charset="0"/>
                <a:sym typeface="Huawei Sans" panose="020C0503030203020204" pitchFamily="34" charset="0"/>
              </a:rPr>
              <a:t>Internet</a:t>
            </a:r>
          </a:p>
        </p:txBody>
      </p:sp>
      <p:cxnSp>
        <p:nvCxnSpPr>
          <p:cNvPr id="12" name="直接连接符 11"/>
          <p:cNvCxnSpPr/>
          <p:nvPr/>
        </p:nvCxnSpPr>
        <p:spPr>
          <a:xfrm>
            <a:off x="7769600" y="4032826"/>
            <a:ext cx="864208" cy="7580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769600" y="4121111"/>
            <a:ext cx="0" cy="6252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158734" y="4056300"/>
            <a:ext cx="864208" cy="7580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158734" y="4144585"/>
            <a:ext cx="0" cy="6252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37" idx="2"/>
            <a:endCxn id="16" idx="0"/>
          </p:cNvCxnSpPr>
          <p:nvPr/>
        </p:nvCxnSpPr>
        <p:spPr>
          <a:xfrm>
            <a:off x="4905661" y="3235644"/>
            <a:ext cx="1257289" cy="612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37" idx="2"/>
            <a:endCxn id="55" idx="0"/>
          </p:cNvCxnSpPr>
          <p:nvPr/>
        </p:nvCxnSpPr>
        <p:spPr>
          <a:xfrm>
            <a:off x="4905661" y="3235644"/>
            <a:ext cx="2863939" cy="612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图片 18" descr="行政部.png"/>
          <p:cNvPicPr>
            <a:picLocks noChangeAspect="1"/>
          </p:cNvPicPr>
          <p:nvPr/>
        </p:nvPicPr>
        <p:blipFill>
          <a:blip r:embed="rId4" cstate="print"/>
          <a:stretch>
            <a:fillRect/>
          </a:stretch>
        </p:blipFill>
        <p:spPr>
          <a:xfrm>
            <a:off x="7499600" y="4578750"/>
            <a:ext cx="540000" cy="441818"/>
          </a:xfrm>
          <a:prstGeom prst="rect">
            <a:avLst/>
          </a:prstGeom>
        </p:spPr>
      </p:pic>
      <p:sp>
        <p:nvSpPr>
          <p:cNvPr id="20" name="TextBox 29"/>
          <p:cNvSpPr txBox="1"/>
          <p:nvPr/>
        </p:nvSpPr>
        <p:spPr>
          <a:xfrm>
            <a:off x="7326095" y="5301246"/>
            <a:ext cx="2380780" cy="307777"/>
          </a:xfrm>
          <a:prstGeom prst="rect">
            <a:avLst/>
          </a:prstGeom>
          <a:noFill/>
        </p:spPr>
        <p:txBody>
          <a:bodyPr wrap="none" rtlCol="0">
            <a:spAutoFit/>
          </a:bodyPr>
          <a:lstStyle/>
          <a:p>
            <a:pPr algn="ctr"/>
            <a:r>
              <a:rPr lang="en-US" sz="1400" smtClean="0">
                <a:latin typeface="+mj-lt"/>
                <a:ea typeface="方正兰亭黑简体" panose="02000000000000000000" pitchFamily="2" charset="-122"/>
                <a:cs typeface="Arial" panose="020B0604020202020204" pitchFamily="34" charset="0"/>
              </a:rPr>
              <a:t>Administrative department</a:t>
            </a:r>
            <a:endParaRPr lang="en-US" sz="1400">
              <a:latin typeface="+mj-lt"/>
              <a:ea typeface="方正兰亭黑简体" panose="02000000000000000000" pitchFamily="2" charset="-122"/>
              <a:cs typeface="Arial" panose="020B0604020202020204" pitchFamily="34" charset="0"/>
            </a:endParaRPr>
          </a:p>
        </p:txBody>
      </p:sp>
      <p:grpSp>
        <p:nvGrpSpPr>
          <p:cNvPr id="21" name="组合 20"/>
          <p:cNvGrpSpPr/>
          <p:nvPr/>
        </p:nvGrpSpPr>
        <p:grpSpPr>
          <a:xfrm>
            <a:off x="5300976" y="4554093"/>
            <a:ext cx="2040944" cy="1040578"/>
            <a:chOff x="4512254" y="5258880"/>
            <a:chExt cx="2040944" cy="1040578"/>
          </a:xfrm>
        </p:grpSpPr>
        <p:pic>
          <p:nvPicPr>
            <p:cNvPr id="22" name="图片 21" descr="市场部.png"/>
            <p:cNvPicPr>
              <a:picLocks noChangeAspect="1"/>
            </p:cNvPicPr>
            <p:nvPr/>
          </p:nvPicPr>
          <p:blipFill>
            <a:blip r:embed="rId5" cstate="print"/>
            <a:stretch>
              <a:fillRect/>
            </a:stretch>
          </p:blipFill>
          <p:spPr>
            <a:xfrm>
              <a:off x="5104228" y="5258880"/>
              <a:ext cx="540000" cy="441818"/>
            </a:xfrm>
            <a:prstGeom prst="rect">
              <a:avLst/>
            </a:prstGeom>
          </p:spPr>
        </p:pic>
        <p:sp>
          <p:nvSpPr>
            <p:cNvPr id="23" name="TextBox 27"/>
            <p:cNvSpPr txBox="1"/>
            <p:nvPr/>
          </p:nvSpPr>
          <p:spPr>
            <a:xfrm>
              <a:off x="4512254" y="5991681"/>
              <a:ext cx="2040944" cy="307777"/>
            </a:xfrm>
            <a:prstGeom prst="rect">
              <a:avLst/>
            </a:prstGeom>
            <a:noFill/>
          </p:spPr>
          <p:txBody>
            <a:bodyPr wrap="none" rtlCol="0">
              <a:spAutoFit/>
            </a:bodyPr>
            <a:lstStyle/>
            <a:p>
              <a:pPr algn="ctr"/>
              <a:r>
                <a:rPr lang="en-US" sz="1400" smtClean="0">
                  <a:latin typeface="+mj-lt"/>
                  <a:ea typeface="方正兰亭黑简体" panose="02000000000000000000" pitchFamily="2" charset="-122"/>
                  <a:cs typeface="Arial" panose="020B0604020202020204" pitchFamily="34" charset="0"/>
                </a:rPr>
                <a:t>Marketing department</a:t>
              </a:r>
              <a:endParaRPr lang="en-US" sz="1400">
                <a:latin typeface="+mj-lt"/>
                <a:ea typeface="方正兰亭黑简体" panose="02000000000000000000" pitchFamily="2" charset="-122"/>
                <a:cs typeface="Arial" panose="020B0604020202020204" pitchFamily="34" charset="0"/>
              </a:endParaRPr>
            </a:p>
          </p:txBody>
        </p:sp>
      </p:grpSp>
      <p:grpSp>
        <p:nvGrpSpPr>
          <p:cNvPr id="24" name="组合 23"/>
          <p:cNvGrpSpPr/>
          <p:nvPr/>
        </p:nvGrpSpPr>
        <p:grpSpPr>
          <a:xfrm>
            <a:off x="6570520" y="4529436"/>
            <a:ext cx="654346" cy="819281"/>
            <a:chOff x="3648623" y="4551785"/>
            <a:chExt cx="654346" cy="819281"/>
          </a:xfrm>
        </p:grpSpPr>
        <p:sp>
          <p:nvSpPr>
            <p:cNvPr id="25" name="TextBox 164"/>
            <p:cNvSpPr txBox="1"/>
            <p:nvPr/>
          </p:nvSpPr>
          <p:spPr>
            <a:xfrm>
              <a:off x="3648623" y="5094067"/>
              <a:ext cx="654346" cy="276999"/>
            </a:xfrm>
            <a:prstGeom prst="rect">
              <a:avLst/>
            </a:prstGeom>
            <a:noFill/>
          </p:spPr>
          <p:txBody>
            <a:bodyPr wrap="none" rtlCol="0">
              <a:spAutoFit/>
            </a:bodyPr>
            <a:lstStyle/>
            <a:p>
              <a:pPr algn="ctr"/>
              <a:r>
                <a:rPr lang="en-US" sz="1200" smtClean="0">
                  <a:latin typeface="+mj-lt"/>
                  <a:ea typeface="方正兰亭黑简体" panose="02000000000000000000" pitchFamily="2" charset="-122"/>
                  <a:cs typeface="Arial" panose="020B0604020202020204" pitchFamily="34" charset="0"/>
                </a:rPr>
                <a:t>Printer</a:t>
              </a:r>
              <a:endParaRPr lang="en-US" sz="1200">
                <a:latin typeface="+mj-lt"/>
                <a:ea typeface="方正兰亭黑简体" panose="02000000000000000000" pitchFamily="2" charset="-122"/>
                <a:cs typeface="Arial" panose="020B0604020202020204" pitchFamily="34" charset="0"/>
              </a:endParaRPr>
            </a:p>
          </p:txBody>
        </p:sp>
        <p:pic>
          <p:nvPicPr>
            <p:cNvPr id="26" name="图片 25" descr="打印机.png"/>
            <p:cNvPicPr>
              <a:picLocks noChangeAspect="1"/>
            </p:cNvPicPr>
            <p:nvPr/>
          </p:nvPicPr>
          <p:blipFill>
            <a:blip r:embed="rId6" cstate="print"/>
            <a:stretch>
              <a:fillRect/>
            </a:stretch>
          </p:blipFill>
          <p:spPr>
            <a:xfrm>
              <a:off x="3704439" y="4551785"/>
              <a:ext cx="538191" cy="428400"/>
            </a:xfrm>
            <a:prstGeom prst="rect">
              <a:avLst/>
            </a:prstGeom>
          </p:spPr>
        </p:pic>
      </p:grpSp>
      <p:sp>
        <p:nvSpPr>
          <p:cNvPr id="27" name="圆角矩形 26"/>
          <p:cNvSpPr/>
          <p:nvPr/>
        </p:nvSpPr>
        <p:spPr bwMode="auto">
          <a:xfrm>
            <a:off x="3192047" y="3729342"/>
            <a:ext cx="1982396" cy="1986481"/>
          </a:xfrm>
          <a:prstGeom prst="roundRect">
            <a:avLst>
              <a:gd name="adj" fmla="val 5000"/>
            </a:avLst>
          </a:prstGeom>
          <a:solidFill>
            <a:schemeClr val="tx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a:ln>
                <a:noFill/>
              </a:ln>
              <a:solidFill>
                <a:schemeClr val="tx1"/>
              </a:solidFill>
              <a:effectLst/>
              <a:latin typeface="+mj-lt"/>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29" name="直接连接符 28"/>
          <p:cNvCxnSpPr/>
          <p:nvPr/>
        </p:nvCxnSpPr>
        <p:spPr>
          <a:xfrm>
            <a:off x="2188948" y="4089740"/>
            <a:ext cx="488173" cy="6692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1669255" y="4106146"/>
            <a:ext cx="506734" cy="6607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902764" y="3014735"/>
            <a:ext cx="79607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645134" y="4074111"/>
            <a:ext cx="864208" cy="7580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666532" y="4106146"/>
            <a:ext cx="79607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645134" y="4162396"/>
            <a:ext cx="0" cy="6252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7" idx="2"/>
            <a:endCxn id="35" idx="0"/>
          </p:cNvCxnSpPr>
          <p:nvPr/>
        </p:nvCxnSpPr>
        <p:spPr>
          <a:xfrm flipH="1">
            <a:off x="2188948" y="3235644"/>
            <a:ext cx="2716713" cy="617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7" idx="2"/>
            <a:endCxn id="36" idx="0"/>
          </p:cNvCxnSpPr>
          <p:nvPr/>
        </p:nvCxnSpPr>
        <p:spPr>
          <a:xfrm flipH="1">
            <a:off x="3645134" y="3235644"/>
            <a:ext cx="1260527" cy="6252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a:off x="3328656" y="4591364"/>
            <a:ext cx="1566454" cy="1028615"/>
            <a:chOff x="2820835" y="5334762"/>
            <a:chExt cx="1566454" cy="1028615"/>
          </a:xfrm>
        </p:grpSpPr>
        <p:pic>
          <p:nvPicPr>
            <p:cNvPr id="41" name="图片 40" descr="研发部.png"/>
            <p:cNvPicPr>
              <a:picLocks noChangeAspect="1"/>
            </p:cNvPicPr>
            <p:nvPr/>
          </p:nvPicPr>
          <p:blipFill>
            <a:blip r:embed="rId7" cstate="print"/>
            <a:stretch>
              <a:fillRect/>
            </a:stretch>
          </p:blipFill>
          <p:spPr>
            <a:xfrm>
              <a:off x="2883278" y="5334762"/>
              <a:ext cx="540000" cy="441818"/>
            </a:xfrm>
            <a:prstGeom prst="rect">
              <a:avLst/>
            </a:prstGeom>
          </p:spPr>
        </p:pic>
        <p:sp>
          <p:nvSpPr>
            <p:cNvPr id="42" name="TextBox 25"/>
            <p:cNvSpPr txBox="1"/>
            <p:nvPr/>
          </p:nvSpPr>
          <p:spPr>
            <a:xfrm>
              <a:off x="2820835" y="6055600"/>
              <a:ext cx="1566454" cy="307777"/>
            </a:xfrm>
            <a:prstGeom prst="rect">
              <a:avLst/>
            </a:prstGeom>
            <a:noFill/>
          </p:spPr>
          <p:txBody>
            <a:bodyPr wrap="none" rtlCol="0">
              <a:spAutoFit/>
            </a:bodyPr>
            <a:lstStyle/>
            <a:p>
              <a:pPr algn="ctr"/>
              <a:r>
                <a:rPr lang="en-US" sz="1400" smtClean="0">
                  <a:latin typeface="+mj-lt"/>
                  <a:ea typeface="方正兰亭黑简体" panose="02000000000000000000" pitchFamily="2" charset="-122"/>
                  <a:cs typeface="Arial" panose="020B0604020202020204" pitchFamily="34" charset="0"/>
                </a:rPr>
                <a:t>R&amp;D department</a:t>
              </a:r>
              <a:endParaRPr lang="en-US" sz="1400">
                <a:latin typeface="+mj-lt"/>
                <a:ea typeface="方正兰亭黑简体" panose="02000000000000000000" pitchFamily="2" charset="-122"/>
                <a:cs typeface="Arial" panose="020B0604020202020204" pitchFamily="34" charset="0"/>
              </a:endParaRPr>
            </a:p>
          </p:txBody>
        </p:sp>
      </p:grpSp>
      <p:grpSp>
        <p:nvGrpSpPr>
          <p:cNvPr id="43" name="组合 42"/>
          <p:cNvGrpSpPr/>
          <p:nvPr/>
        </p:nvGrpSpPr>
        <p:grpSpPr>
          <a:xfrm>
            <a:off x="4042569" y="4611256"/>
            <a:ext cx="943335" cy="750075"/>
            <a:chOff x="3534748" y="5334762"/>
            <a:chExt cx="943335" cy="750075"/>
          </a:xfrm>
        </p:grpSpPr>
        <p:pic>
          <p:nvPicPr>
            <p:cNvPr id="44" name="图片 43" descr="FTP服务器-蓝.png"/>
            <p:cNvPicPr>
              <a:picLocks noChangeAspect="1"/>
            </p:cNvPicPr>
            <p:nvPr/>
          </p:nvPicPr>
          <p:blipFill>
            <a:blip r:embed="rId8" cstate="print"/>
            <a:stretch>
              <a:fillRect/>
            </a:stretch>
          </p:blipFill>
          <p:spPr>
            <a:xfrm>
              <a:off x="3736414" y="5334762"/>
              <a:ext cx="540000" cy="441818"/>
            </a:xfrm>
            <a:prstGeom prst="rect">
              <a:avLst/>
            </a:prstGeom>
          </p:spPr>
        </p:pic>
        <p:sp>
          <p:nvSpPr>
            <p:cNvPr id="45" name="TextBox 124"/>
            <p:cNvSpPr txBox="1"/>
            <p:nvPr/>
          </p:nvSpPr>
          <p:spPr>
            <a:xfrm>
              <a:off x="3534748" y="5807838"/>
              <a:ext cx="943335" cy="276999"/>
            </a:xfrm>
            <a:prstGeom prst="rect">
              <a:avLst/>
            </a:prstGeom>
            <a:noFill/>
          </p:spPr>
          <p:txBody>
            <a:bodyPr wrap="none" rtlCol="0">
              <a:spAutoFit/>
            </a:bodyPr>
            <a:lstStyle/>
            <a:p>
              <a:pPr algn="ctr"/>
              <a:r>
                <a:rPr lang="en-US" sz="1200">
                  <a:latin typeface="+mj-lt"/>
                  <a:ea typeface="方正兰亭黑简体" panose="02000000000000000000" pitchFamily="2" charset="-122"/>
                  <a:cs typeface="Arial" panose="020B0604020202020204" pitchFamily="34" charset="0"/>
                </a:rPr>
                <a:t>FTP </a:t>
              </a:r>
              <a:r>
                <a:rPr lang="en-US" sz="1200" smtClean="0">
                  <a:latin typeface="+mj-lt"/>
                  <a:ea typeface="方正兰亭黑简体" panose="02000000000000000000" pitchFamily="2" charset="-122"/>
                  <a:cs typeface="Arial" panose="020B0604020202020204" pitchFamily="34" charset="0"/>
                </a:rPr>
                <a:t>server</a:t>
              </a:r>
              <a:endParaRPr lang="en-US" sz="1200">
                <a:latin typeface="+mj-lt"/>
                <a:ea typeface="方正兰亭黑简体" panose="02000000000000000000" pitchFamily="2" charset="-122"/>
                <a:cs typeface="Arial" panose="020B0604020202020204" pitchFamily="34" charset="0"/>
              </a:endParaRPr>
            </a:p>
          </p:txBody>
        </p:sp>
      </p:grpSp>
      <p:sp>
        <p:nvSpPr>
          <p:cNvPr id="46" name="TextBox 164"/>
          <p:cNvSpPr txBox="1"/>
          <p:nvPr/>
        </p:nvSpPr>
        <p:spPr>
          <a:xfrm>
            <a:off x="4187063" y="4264323"/>
            <a:ext cx="654346" cy="276999"/>
          </a:xfrm>
          <a:prstGeom prst="rect">
            <a:avLst/>
          </a:prstGeom>
          <a:noFill/>
        </p:spPr>
        <p:txBody>
          <a:bodyPr wrap="none" rtlCol="0">
            <a:spAutoFit/>
          </a:bodyPr>
          <a:lstStyle/>
          <a:p>
            <a:pPr algn="ctr"/>
            <a:r>
              <a:rPr lang="en-US" sz="1200" smtClean="0">
                <a:latin typeface="+mj-lt"/>
                <a:ea typeface="方正兰亭黑简体" panose="02000000000000000000" pitchFamily="2" charset="-122"/>
                <a:cs typeface="Arial" panose="020B0604020202020204" pitchFamily="34" charset="0"/>
              </a:rPr>
              <a:t>Printer</a:t>
            </a:r>
            <a:endParaRPr lang="en-US" sz="1200">
              <a:latin typeface="+mj-lt"/>
              <a:ea typeface="方正兰亭黑简体" panose="02000000000000000000" pitchFamily="2" charset="-122"/>
              <a:cs typeface="Arial" panose="020B0604020202020204" pitchFamily="34" charset="0"/>
            </a:endParaRPr>
          </a:p>
        </p:txBody>
      </p:sp>
      <p:pic>
        <p:nvPicPr>
          <p:cNvPr id="47" name="图片 46" descr="打印机.png"/>
          <p:cNvPicPr>
            <a:picLocks noChangeAspect="1"/>
          </p:cNvPicPr>
          <p:nvPr/>
        </p:nvPicPr>
        <p:blipFill>
          <a:blip r:embed="rId6" cstate="print"/>
          <a:stretch>
            <a:fillRect/>
          </a:stretch>
        </p:blipFill>
        <p:spPr>
          <a:xfrm>
            <a:off x="4242879" y="3808387"/>
            <a:ext cx="538191" cy="428400"/>
          </a:xfrm>
          <a:prstGeom prst="rect">
            <a:avLst/>
          </a:prstGeom>
        </p:spPr>
      </p:pic>
      <p:pic>
        <p:nvPicPr>
          <p:cNvPr id="48" name="图片 47" descr="AC-蓝.png"/>
          <p:cNvPicPr>
            <a:picLocks noChangeAspect="1"/>
          </p:cNvPicPr>
          <p:nvPr/>
        </p:nvPicPr>
        <p:blipFill>
          <a:blip r:embed="rId9" cstate="print"/>
          <a:stretch>
            <a:fillRect/>
          </a:stretch>
        </p:blipFill>
        <p:spPr>
          <a:xfrm>
            <a:off x="3632764" y="2793826"/>
            <a:ext cx="540000" cy="441818"/>
          </a:xfrm>
          <a:prstGeom prst="rect">
            <a:avLst/>
          </a:prstGeom>
        </p:spPr>
      </p:pic>
      <p:pic>
        <p:nvPicPr>
          <p:cNvPr id="49" name="图片 48" descr="AP.png"/>
          <p:cNvPicPr>
            <a:picLocks noChangeAspect="1"/>
          </p:cNvPicPr>
          <p:nvPr/>
        </p:nvPicPr>
        <p:blipFill>
          <a:blip r:embed="rId10" cstate="print"/>
          <a:stretch>
            <a:fillRect/>
          </a:stretch>
        </p:blipFill>
        <p:spPr>
          <a:xfrm>
            <a:off x="1421983" y="4569016"/>
            <a:ext cx="540000" cy="441818"/>
          </a:xfrm>
          <a:prstGeom prst="rect">
            <a:avLst/>
          </a:prstGeom>
        </p:spPr>
      </p:pic>
      <p:pic>
        <p:nvPicPr>
          <p:cNvPr id="50" name="图片 49" descr="AP.png"/>
          <p:cNvPicPr>
            <a:picLocks noChangeAspect="1"/>
          </p:cNvPicPr>
          <p:nvPr/>
        </p:nvPicPr>
        <p:blipFill>
          <a:blip r:embed="rId10" cstate="print"/>
          <a:stretch>
            <a:fillRect/>
          </a:stretch>
        </p:blipFill>
        <p:spPr>
          <a:xfrm>
            <a:off x="2415913" y="4561629"/>
            <a:ext cx="540000" cy="441818"/>
          </a:xfrm>
          <a:prstGeom prst="rect">
            <a:avLst/>
          </a:prstGeom>
        </p:spPr>
      </p:pic>
      <p:sp>
        <p:nvSpPr>
          <p:cNvPr id="51" name="文本框 50"/>
          <p:cNvSpPr txBox="1"/>
          <p:nvPr/>
        </p:nvSpPr>
        <p:spPr>
          <a:xfrm>
            <a:off x="1112406" y="5319815"/>
            <a:ext cx="2051261" cy="307777"/>
          </a:xfrm>
          <a:prstGeom prst="rect">
            <a:avLst/>
          </a:prstGeom>
          <a:noFill/>
        </p:spPr>
        <p:txBody>
          <a:bodyPr wrap="square" rtlCol="0">
            <a:spAutoFit/>
          </a:bodyPr>
          <a:lstStyle/>
          <a:p>
            <a:r>
              <a:rPr lang="en-US" sz="1400" smtClean="0">
                <a:latin typeface="+mj-lt"/>
                <a:ea typeface="方正兰亭黑简体" panose="02000000000000000000" pitchFamily="2" charset="-122"/>
                <a:cs typeface="Arial" panose="020B0604020202020204" pitchFamily="34" charset="0"/>
              </a:rPr>
              <a:t>Guest reception center</a:t>
            </a:r>
            <a:endParaRPr lang="en-US" sz="1400">
              <a:latin typeface="+mj-lt"/>
              <a:ea typeface="方正兰亭黑简体" panose="02000000000000000000" pitchFamily="2" charset="-122"/>
              <a:cs typeface="Arial" panose="020B0604020202020204" pitchFamily="34" charset="0"/>
            </a:endParaRPr>
          </a:p>
        </p:txBody>
      </p:sp>
      <p:pic>
        <p:nvPicPr>
          <p:cNvPr id="52" name="图片 51" descr="管理员-蓝.png"/>
          <p:cNvPicPr>
            <a:picLocks noChangeAspect="1"/>
          </p:cNvPicPr>
          <p:nvPr/>
        </p:nvPicPr>
        <p:blipFill>
          <a:blip r:embed="rId11" cstate="print"/>
          <a:stretch>
            <a:fillRect/>
          </a:stretch>
        </p:blipFill>
        <p:spPr>
          <a:xfrm>
            <a:off x="8427777" y="4590357"/>
            <a:ext cx="540000" cy="441818"/>
          </a:xfrm>
          <a:prstGeom prst="rect">
            <a:avLst/>
          </a:prstGeom>
        </p:spPr>
      </p:pic>
      <p:sp>
        <p:nvSpPr>
          <p:cNvPr id="53" name="TextBox 37"/>
          <p:cNvSpPr txBox="1"/>
          <p:nvPr/>
        </p:nvSpPr>
        <p:spPr>
          <a:xfrm>
            <a:off x="8124545" y="5060512"/>
            <a:ext cx="1146469" cy="276999"/>
          </a:xfrm>
          <a:prstGeom prst="rect">
            <a:avLst/>
          </a:prstGeom>
          <a:noFill/>
        </p:spPr>
        <p:txBody>
          <a:bodyPr wrap="none" rtlCol="0">
            <a:spAutoFit/>
          </a:bodyPr>
          <a:lstStyle/>
          <a:p>
            <a:pPr algn="ctr"/>
            <a:r>
              <a:rPr lang="en-US" sz="1200" smtClean="0">
                <a:latin typeface="+mj-lt"/>
                <a:ea typeface="方正兰亭细黑简体" panose="02000000000000000000" pitchFamily="2" charset="-122"/>
                <a:cs typeface="Arial" panose="020B0604020202020204" pitchFamily="34" charset="0"/>
              </a:rPr>
              <a:t>Administrator</a:t>
            </a:r>
            <a:endParaRPr lang="en-US" sz="1200">
              <a:latin typeface="+mj-lt"/>
              <a:ea typeface="方正兰亭细黑简体" panose="02000000000000000000" pitchFamily="2" charset="-122"/>
              <a:cs typeface="Arial" panose="020B0604020202020204" pitchFamily="34" charset="0"/>
            </a:endParaRPr>
          </a:p>
        </p:txBody>
      </p:sp>
      <p:cxnSp>
        <p:nvCxnSpPr>
          <p:cNvPr id="54" name="直接连接符 53"/>
          <p:cNvCxnSpPr/>
          <p:nvPr/>
        </p:nvCxnSpPr>
        <p:spPr>
          <a:xfrm>
            <a:off x="7946471" y="4088370"/>
            <a:ext cx="79607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164"/>
          <p:cNvSpPr txBox="1"/>
          <p:nvPr/>
        </p:nvSpPr>
        <p:spPr>
          <a:xfrm>
            <a:off x="8370605" y="4229351"/>
            <a:ext cx="654346" cy="276999"/>
          </a:xfrm>
          <a:prstGeom prst="rect">
            <a:avLst/>
          </a:prstGeom>
          <a:noFill/>
        </p:spPr>
        <p:txBody>
          <a:bodyPr wrap="none" rtlCol="0">
            <a:spAutoFit/>
          </a:bodyPr>
          <a:lstStyle/>
          <a:p>
            <a:pPr algn="ctr"/>
            <a:r>
              <a:rPr lang="en-US" sz="1200" smtClean="0">
                <a:latin typeface="+mj-lt"/>
                <a:ea typeface="方正兰亭黑简体" panose="02000000000000000000" pitchFamily="2" charset="-122"/>
                <a:cs typeface="Arial" panose="020B0604020202020204" pitchFamily="34" charset="0"/>
              </a:rPr>
              <a:t>Printer</a:t>
            </a:r>
            <a:endParaRPr lang="en-US" sz="1200">
              <a:latin typeface="+mj-lt"/>
              <a:ea typeface="方正兰亭黑简体" panose="02000000000000000000" pitchFamily="2" charset="-122"/>
              <a:cs typeface="Arial" panose="020B0604020202020204" pitchFamily="34" charset="0"/>
            </a:endParaRPr>
          </a:p>
        </p:txBody>
      </p:sp>
      <p:pic>
        <p:nvPicPr>
          <p:cNvPr id="57" name="图片 56" descr="打印机.png"/>
          <p:cNvPicPr>
            <a:picLocks noChangeAspect="1"/>
          </p:cNvPicPr>
          <p:nvPr/>
        </p:nvPicPr>
        <p:blipFill>
          <a:blip r:embed="rId6" cstate="print"/>
          <a:stretch>
            <a:fillRect/>
          </a:stretch>
        </p:blipFill>
        <p:spPr>
          <a:xfrm>
            <a:off x="8440935" y="3803138"/>
            <a:ext cx="538191" cy="428400"/>
          </a:xfrm>
          <a:prstGeom prst="rect">
            <a:avLst/>
          </a:prstGeom>
        </p:spPr>
      </p:pic>
      <p:sp>
        <p:nvSpPr>
          <p:cNvPr id="58" name="矩形 57"/>
          <p:cNvSpPr/>
          <p:nvPr/>
        </p:nvSpPr>
        <p:spPr>
          <a:xfrm>
            <a:off x="6189306" y="1216931"/>
            <a:ext cx="5637556" cy="2046714"/>
          </a:xfrm>
          <a:prstGeom prst="rect">
            <a:avLst/>
          </a:prstGeom>
        </p:spPr>
        <p:txBody>
          <a:bodyPr wrap="square">
            <a:spAutoFit/>
          </a:bodyPr>
          <a:lstStyle/>
          <a:p>
            <a:pPr marL="171450" indent="-171450">
              <a:spcAft>
                <a:spcPts val="600"/>
              </a:spcAft>
              <a:buFont typeface="Arial" panose="020B0604020202020204" pitchFamily="34" charset="0"/>
              <a:buChar char="•"/>
            </a:pPr>
            <a:r>
              <a:rPr lang="en-US" sz="1600">
                <a:latin typeface="+mj-lt"/>
                <a:cs typeface="Arial" panose="020B0604020202020204" pitchFamily="34" charset="0"/>
              </a:rPr>
              <a:t>Port-level reliability:</a:t>
            </a:r>
          </a:p>
          <a:p>
            <a:pPr marL="457200" lvl="1">
              <a:spcAft>
                <a:spcPts val="600"/>
              </a:spcAft>
            </a:pPr>
            <a:r>
              <a:rPr lang="en-US" sz="1600" smtClean="0">
                <a:latin typeface="+mj-lt"/>
                <a:cs typeface="Arial" panose="020B0604020202020204" pitchFamily="34" charset="0"/>
              </a:rPr>
              <a:t>Eth-Trunk is used to improve reliability between access switches and aggregation switches and increase link bandwidth.</a:t>
            </a:r>
            <a:endParaRPr lang="en-US" sz="1600">
              <a:latin typeface="+mj-lt"/>
              <a:cs typeface="Arial" panose="020B0604020202020204" pitchFamily="34" charset="0"/>
            </a:endParaRPr>
          </a:p>
          <a:p>
            <a:pPr marL="171450" lvl="0" indent="-171450">
              <a:spcAft>
                <a:spcPts val="600"/>
              </a:spcAft>
              <a:buFont typeface="Arial" panose="020B0604020202020204" pitchFamily="34" charset="0"/>
              <a:buChar char="•"/>
            </a:pPr>
            <a:r>
              <a:rPr lang="en-US" sz="1600">
                <a:latin typeface="+mj-lt"/>
                <a:cs typeface="Arial" panose="020B0604020202020204" pitchFamily="34" charset="0"/>
              </a:rPr>
              <a:t>Device-level reliability</a:t>
            </a:r>
          </a:p>
          <a:p>
            <a:pPr lvl="1">
              <a:spcAft>
                <a:spcPts val="600"/>
              </a:spcAft>
            </a:pPr>
            <a:r>
              <a:rPr lang="en-US" sz="1600" smtClean="0">
                <a:latin typeface="+mj-lt"/>
                <a:cs typeface="Arial" panose="020B0604020202020204" pitchFamily="34" charset="0"/>
              </a:rPr>
              <a:t>iStack or </a:t>
            </a:r>
            <a:r>
              <a:rPr lang="en-US" altLang="zh-CN" sz="1600">
                <a:latin typeface="+mj-lt"/>
                <a:cs typeface="Arial" panose="020B0604020202020204" pitchFamily="34" charset="0"/>
              </a:rPr>
              <a:t>cluster switch system (CSS</a:t>
            </a:r>
            <a:r>
              <a:rPr lang="en-US" altLang="zh-CN" sz="1600" smtClean="0">
                <a:latin typeface="+mj-lt"/>
                <a:cs typeface="Arial" panose="020B0604020202020204" pitchFamily="34" charset="0"/>
              </a:rPr>
              <a:t>) technology can be used, which is not involved in this networking. </a:t>
            </a:r>
            <a:endParaRPr lang="en-US" sz="1600">
              <a:latin typeface="+mj-lt"/>
              <a:cs typeface="Arial" panose="020B0604020202020204" pitchFamily="34" charset="0"/>
            </a:endParaRPr>
          </a:p>
        </p:txBody>
      </p:sp>
      <p:cxnSp>
        <p:nvCxnSpPr>
          <p:cNvPr id="60" name="直接连接符 59"/>
          <p:cNvCxnSpPr/>
          <p:nvPr/>
        </p:nvCxnSpPr>
        <p:spPr>
          <a:xfrm flipH="1">
            <a:off x="3520543" y="3227999"/>
            <a:ext cx="1260527" cy="6252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040079" y="3247083"/>
            <a:ext cx="1257289" cy="612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cxnSpLocks noChangeAspect="1"/>
          </p:cNvCxnSpPr>
          <p:nvPr/>
        </p:nvCxnSpPr>
        <p:spPr>
          <a:xfrm flipH="1">
            <a:off x="2097381" y="3233781"/>
            <a:ext cx="3022825" cy="6871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3762546" y="3254644"/>
            <a:ext cx="1260527" cy="6252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4805816" y="3242459"/>
            <a:ext cx="1257289" cy="612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088558" y="3227999"/>
            <a:ext cx="2863939" cy="6186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4849810" y="3271819"/>
            <a:ext cx="2863939" cy="612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图片 15" descr="接入交换机.png"/>
          <p:cNvPicPr>
            <a:picLocks noChangeAspect="1"/>
          </p:cNvPicPr>
          <p:nvPr/>
        </p:nvPicPr>
        <p:blipFill>
          <a:blip r:embed="rId12" cstate="print"/>
          <a:stretch>
            <a:fillRect/>
          </a:stretch>
        </p:blipFill>
        <p:spPr>
          <a:xfrm>
            <a:off x="5892950" y="3848250"/>
            <a:ext cx="540000" cy="441818"/>
          </a:xfrm>
          <a:prstGeom prst="rect">
            <a:avLst/>
          </a:prstGeom>
        </p:spPr>
      </p:pic>
      <p:pic>
        <p:nvPicPr>
          <p:cNvPr id="35" name="图片 34" descr="接入交换机.png"/>
          <p:cNvPicPr>
            <a:picLocks noChangeAspect="1"/>
          </p:cNvPicPr>
          <p:nvPr/>
        </p:nvPicPr>
        <p:blipFill>
          <a:blip r:embed="rId12" cstate="print"/>
          <a:stretch>
            <a:fillRect/>
          </a:stretch>
        </p:blipFill>
        <p:spPr>
          <a:xfrm>
            <a:off x="1918948" y="3853202"/>
            <a:ext cx="540000" cy="441818"/>
          </a:xfrm>
          <a:prstGeom prst="rect">
            <a:avLst/>
          </a:prstGeom>
        </p:spPr>
      </p:pic>
      <p:pic>
        <p:nvPicPr>
          <p:cNvPr id="36" name="图片 35" descr="接入交换机.png"/>
          <p:cNvPicPr>
            <a:picLocks noChangeAspect="1"/>
          </p:cNvPicPr>
          <p:nvPr/>
        </p:nvPicPr>
        <p:blipFill>
          <a:blip r:embed="rId12" cstate="print"/>
          <a:stretch>
            <a:fillRect/>
          </a:stretch>
        </p:blipFill>
        <p:spPr>
          <a:xfrm>
            <a:off x="3375134" y="3860864"/>
            <a:ext cx="540000" cy="441818"/>
          </a:xfrm>
          <a:prstGeom prst="rect">
            <a:avLst/>
          </a:prstGeom>
        </p:spPr>
      </p:pic>
      <p:pic>
        <p:nvPicPr>
          <p:cNvPr id="37" name="图片 36" descr="汇聚交换机.png"/>
          <p:cNvPicPr>
            <a:picLocks noChangeAspect="1"/>
          </p:cNvPicPr>
          <p:nvPr/>
        </p:nvPicPr>
        <p:blipFill>
          <a:blip r:embed="rId13" cstate="print"/>
          <a:stretch>
            <a:fillRect/>
          </a:stretch>
        </p:blipFill>
        <p:spPr>
          <a:xfrm>
            <a:off x="4635661" y="2793826"/>
            <a:ext cx="540000" cy="441818"/>
          </a:xfrm>
          <a:prstGeom prst="rect">
            <a:avLst/>
          </a:prstGeom>
        </p:spPr>
      </p:pic>
      <p:pic>
        <p:nvPicPr>
          <p:cNvPr id="55" name="图片 54" descr="接入交换机.png"/>
          <p:cNvPicPr>
            <a:picLocks noChangeAspect="1"/>
          </p:cNvPicPr>
          <p:nvPr/>
        </p:nvPicPr>
        <p:blipFill>
          <a:blip r:embed="rId12" cstate="print"/>
          <a:stretch>
            <a:fillRect/>
          </a:stretch>
        </p:blipFill>
        <p:spPr>
          <a:xfrm>
            <a:off x="7499600" y="3848250"/>
            <a:ext cx="540000" cy="441818"/>
          </a:xfrm>
          <a:prstGeom prst="rect">
            <a:avLst/>
          </a:prstGeom>
        </p:spPr>
      </p:pic>
      <p:grpSp>
        <p:nvGrpSpPr>
          <p:cNvPr id="69" name="组合 68"/>
          <p:cNvGrpSpPr/>
          <p:nvPr/>
        </p:nvGrpSpPr>
        <p:grpSpPr>
          <a:xfrm>
            <a:off x="8072668" y="126000"/>
            <a:ext cx="3889270" cy="284400"/>
            <a:chOff x="8072668" y="139135"/>
            <a:chExt cx="3889270" cy="284400"/>
          </a:xfrm>
        </p:grpSpPr>
        <p:sp>
          <p:nvSpPr>
            <p:cNvPr id="70" name="五边形 69"/>
            <p:cNvSpPr/>
            <p:nvPr/>
          </p:nvSpPr>
          <p:spPr bwMode="auto">
            <a:xfrm>
              <a:off x="8072668" y="139135"/>
              <a:ext cx="900100" cy="2844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spcBef>
                  <a:spcPts val="0"/>
                </a:spcBef>
                <a:defRPr/>
              </a:pPr>
              <a:r>
                <a:rPr lang="en-US" sz="800" b="1">
                  <a:solidFill>
                    <a:srgbClr val="FFFFFF"/>
                  </a:solidFill>
                  <a:latin typeface="+mj-lt"/>
                  <a:cs typeface="Arial" panose="020B0604020202020204" pitchFamily="34" charset="0"/>
                </a:rPr>
                <a:t>Planning and </a:t>
              </a:r>
              <a:r>
                <a:rPr lang="en-US" altLang="zh-CN" sz="800" b="1" smtClean="0">
                  <a:solidFill>
                    <a:srgbClr val="FFFFFF"/>
                  </a:solidFill>
                  <a:latin typeface="+mj-lt"/>
                  <a:cs typeface="Arial" panose="020B0604020202020204" pitchFamily="34" charset="0"/>
                </a:rPr>
                <a:t>D</a:t>
              </a:r>
              <a:r>
                <a:rPr lang="en-US" sz="800" b="1" smtClean="0">
                  <a:solidFill>
                    <a:srgbClr val="FFFFFF"/>
                  </a:solidFill>
                  <a:latin typeface="+mj-lt"/>
                  <a:cs typeface="Arial" panose="020B0604020202020204" pitchFamily="34" charset="0"/>
                </a:rPr>
                <a:t>esign</a:t>
              </a:r>
              <a:endParaRPr lang="en-US" sz="800" b="1">
                <a:solidFill>
                  <a:srgbClr val="FFFFFF"/>
                </a:solidFill>
                <a:latin typeface="+mj-lt"/>
                <a:cs typeface="Arial" panose="020B0604020202020204" pitchFamily="34" charset="0"/>
              </a:endParaRPr>
            </a:p>
          </p:txBody>
        </p:sp>
        <p:sp>
          <p:nvSpPr>
            <p:cNvPr id="71" name="燕尾形 70"/>
            <p:cNvSpPr/>
            <p:nvPr/>
          </p:nvSpPr>
          <p:spPr bwMode="auto">
            <a:xfrm>
              <a:off x="88888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Deployment and </a:t>
              </a:r>
              <a:r>
                <a:rPr lang="en-US" sz="800" smtClean="0">
                  <a:latin typeface="+mj-lt"/>
                  <a:cs typeface="Arial" panose="020B0604020202020204" pitchFamily="34" charset="0"/>
                </a:rPr>
                <a:t>Implementation</a:t>
              </a:r>
              <a:endParaRPr lang="en-US" sz="800">
                <a:latin typeface="+mj-lt"/>
                <a:cs typeface="Arial" panose="020B0604020202020204" pitchFamily="34" charset="0"/>
              </a:endParaRPr>
            </a:p>
          </p:txBody>
        </p:sp>
        <p:sp>
          <p:nvSpPr>
            <p:cNvPr id="72" name="燕尾形 71"/>
            <p:cNvSpPr/>
            <p:nvPr/>
          </p:nvSpPr>
          <p:spPr bwMode="auto">
            <a:xfrm>
              <a:off x="988490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smtClean="0">
                  <a:latin typeface="+mj-lt"/>
                  <a:cs typeface="Arial" panose="020B0604020202020204" pitchFamily="34" charset="0"/>
                </a:rPr>
                <a:t>Network O&amp;M</a:t>
              </a:r>
              <a:endParaRPr lang="en-US" sz="800">
                <a:latin typeface="+mj-lt"/>
                <a:cs typeface="Arial" panose="020B0604020202020204" pitchFamily="34" charset="0"/>
              </a:endParaRPr>
            </a:p>
          </p:txBody>
        </p:sp>
        <p:sp>
          <p:nvSpPr>
            <p:cNvPr id="78" name="燕尾形 77"/>
            <p:cNvSpPr/>
            <p:nvPr/>
          </p:nvSpPr>
          <p:spPr bwMode="auto">
            <a:xfrm>
              <a:off x="108819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Network </a:t>
              </a:r>
              <a:r>
                <a:rPr lang="en-US" sz="800" smtClean="0">
                  <a:latin typeface="+mj-lt"/>
                  <a:cs typeface="Arial" panose="020B0604020202020204" pitchFamily="34" charset="0"/>
                </a:rPr>
                <a:t>Optimization</a:t>
              </a:r>
              <a:endParaRPr lang="en-US" sz="800">
                <a:latin typeface="+mj-lt"/>
                <a:cs typeface="Arial" panose="020B0604020202020204" pitchFamily="34" charset="0"/>
              </a:endParaRPr>
            </a:p>
          </p:txBody>
        </p:sp>
      </p:grpSp>
    </p:spTree>
    <p:extLst>
      <p:ext uri="{BB962C8B-B14F-4D97-AF65-F5344CB8AC3E}">
        <p14:creationId xmlns:p14="http://schemas.microsoft.com/office/powerpoint/2010/main" val="428922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arn(inVertical)">
                                      <p:cBhvr>
                                        <p:cTn id="7" dur="500"/>
                                        <p:tgtEl>
                                          <p:spTgt spid="58"/>
                                        </p:tgtEl>
                                      </p:cBhvr>
                                    </p:animEffect>
                                  </p:childTnLst>
                                </p:cTn>
                              </p:par>
                              <p:par>
                                <p:cTn id="8" presetID="16" presetClass="entr" presetSubtype="21" fill="hold"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barn(inVertical)">
                                      <p:cBhvr>
                                        <p:cTn id="10" dur="500"/>
                                        <p:tgtEl>
                                          <p:spTgt spid="59"/>
                                        </p:tgtEl>
                                      </p:cBhvr>
                                    </p:animEffect>
                                  </p:childTnLst>
                                </p:cTn>
                              </p:par>
                              <p:par>
                                <p:cTn id="11" presetID="16" presetClass="entr" presetSubtype="21" fill="hold"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barn(inVertical)">
                                      <p:cBhvr>
                                        <p:cTn id="13" dur="500"/>
                                        <p:tgtEl>
                                          <p:spTgt spid="63"/>
                                        </p:tgtEl>
                                      </p:cBhvr>
                                    </p:animEffect>
                                  </p:childTnLst>
                                </p:cTn>
                              </p:par>
                              <p:par>
                                <p:cTn id="14" presetID="16" presetClass="entr" presetSubtype="21" fill="hold"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barn(inVertical)">
                                      <p:cBhvr>
                                        <p:cTn id="16" dur="500"/>
                                        <p:tgtEl>
                                          <p:spTgt spid="60"/>
                                        </p:tgtEl>
                                      </p:cBhvr>
                                    </p:animEffect>
                                  </p:childTnLst>
                                </p:cTn>
                              </p:par>
                              <p:par>
                                <p:cTn id="17" presetID="16" presetClass="entr" presetSubtype="21" fill="hold" nodeType="with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barn(inVertical)">
                                      <p:cBhvr>
                                        <p:cTn id="19" dur="500"/>
                                        <p:tgtEl>
                                          <p:spTgt spid="64"/>
                                        </p:tgtEl>
                                      </p:cBhvr>
                                    </p:animEffect>
                                  </p:childTnLst>
                                </p:cTn>
                              </p:par>
                              <p:par>
                                <p:cTn id="20" presetID="16" presetClass="entr" presetSubtype="21" fill="hold" nodeType="with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barn(inVertical)">
                                      <p:cBhvr>
                                        <p:cTn id="22" dur="500"/>
                                        <p:tgtEl>
                                          <p:spTgt spid="65"/>
                                        </p:tgtEl>
                                      </p:cBhvr>
                                    </p:animEffect>
                                  </p:childTnLst>
                                </p:cTn>
                              </p:par>
                              <p:par>
                                <p:cTn id="23" presetID="16" presetClass="entr" presetSubtype="21" fill="hold" nodeType="with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barn(inVertical)">
                                      <p:cBhvr>
                                        <p:cTn id="25" dur="500"/>
                                        <p:tgtEl>
                                          <p:spTgt spid="61"/>
                                        </p:tgtEl>
                                      </p:cBhvr>
                                    </p:animEffect>
                                  </p:childTnLst>
                                </p:cTn>
                              </p:par>
                              <p:par>
                                <p:cTn id="26" presetID="16" presetClass="entr" presetSubtype="21" fill="hold" nodeType="with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barn(inVertical)">
                                      <p:cBhvr>
                                        <p:cTn id="28" dur="500"/>
                                        <p:tgtEl>
                                          <p:spTgt spid="67"/>
                                        </p:tgtEl>
                                      </p:cBhvr>
                                    </p:animEffect>
                                  </p:childTnLst>
                                </p:cTn>
                              </p:par>
                              <p:par>
                                <p:cTn id="29" presetID="16" presetClass="entr" presetSubtype="21" fill="hold" nodeType="with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barn(inVertical)">
                                      <p:cBhvr>
                                        <p:cTn id="31"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圆角矩形 72"/>
          <p:cNvSpPr/>
          <p:nvPr/>
        </p:nvSpPr>
        <p:spPr bwMode="auto">
          <a:xfrm>
            <a:off x="721428" y="4100841"/>
            <a:ext cx="1982396" cy="2033894"/>
          </a:xfrm>
          <a:prstGeom prst="roundRect">
            <a:avLst>
              <a:gd name="adj" fmla="val 5000"/>
            </a:avLst>
          </a:prstGeom>
          <a:solidFill>
            <a:schemeClr val="tx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a:ln>
                <a:noFill/>
              </a:ln>
              <a:solidFill>
                <a:schemeClr val="tx1"/>
              </a:solidFill>
              <a:effectLst/>
              <a:latin typeface="+mj-lt"/>
              <a:ea typeface="方正兰亭黑简体" panose="02000000000000000000" pitchFamily="2" charset="-122"/>
              <a:cs typeface="Arial" panose="020B0604020202020204" pitchFamily="34" charset="0"/>
              <a:sym typeface="Huawei Sans" panose="020C0503030203020204" pitchFamily="34" charset="0"/>
            </a:endParaRPr>
          </a:p>
        </p:txBody>
      </p:sp>
      <p:sp>
        <p:nvSpPr>
          <p:cNvPr id="95" name="圆角矩形 94"/>
          <p:cNvSpPr/>
          <p:nvPr/>
        </p:nvSpPr>
        <p:spPr bwMode="auto">
          <a:xfrm>
            <a:off x="2807292" y="4111065"/>
            <a:ext cx="1982396" cy="2033894"/>
          </a:xfrm>
          <a:prstGeom prst="roundRect">
            <a:avLst>
              <a:gd name="adj" fmla="val 5000"/>
            </a:avLst>
          </a:prstGeom>
          <a:solidFill>
            <a:schemeClr val="tx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a:ln>
                <a:noFill/>
              </a:ln>
              <a:solidFill>
                <a:schemeClr val="tx1"/>
              </a:solidFill>
              <a:effectLst/>
              <a:latin typeface="+mj-lt"/>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196" name="直接连接符 195"/>
          <p:cNvCxnSpPr/>
          <p:nvPr/>
        </p:nvCxnSpPr>
        <p:spPr>
          <a:xfrm>
            <a:off x="1772825" y="4457440"/>
            <a:ext cx="1628954" cy="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97" name="arrow-loop_32161"/>
          <p:cNvSpPr>
            <a:spLocks noChangeAspect="1"/>
          </p:cNvSpPr>
          <p:nvPr/>
        </p:nvSpPr>
        <p:spPr bwMode="auto">
          <a:xfrm>
            <a:off x="2376533" y="4182078"/>
            <a:ext cx="395038" cy="243874"/>
          </a:xfrm>
          <a:custGeom>
            <a:avLst/>
            <a:gdLst>
              <a:gd name="T0" fmla="*/ 7273 w 7273"/>
              <a:gd name="T1" fmla="*/ 2210 h 4496"/>
              <a:gd name="T2" fmla="*/ 7273 w 7273"/>
              <a:gd name="T3" fmla="*/ 2316 h 4496"/>
              <a:gd name="T4" fmla="*/ 5682 w 7273"/>
              <a:gd name="T5" fmla="*/ 3908 h 4496"/>
              <a:gd name="T6" fmla="*/ 4417 w 7273"/>
              <a:gd name="T7" fmla="*/ 3908 h 4496"/>
              <a:gd name="T8" fmla="*/ 4646 w 7273"/>
              <a:gd name="T9" fmla="*/ 3286 h 4496"/>
              <a:gd name="T10" fmla="*/ 5682 w 7273"/>
              <a:gd name="T11" fmla="*/ 3286 h 4496"/>
              <a:gd name="T12" fmla="*/ 6652 w 7273"/>
              <a:gd name="T13" fmla="*/ 2316 h 4496"/>
              <a:gd name="T14" fmla="*/ 6652 w 7273"/>
              <a:gd name="T15" fmla="*/ 2210 h 4496"/>
              <a:gd name="T16" fmla="*/ 5682 w 7273"/>
              <a:gd name="T17" fmla="*/ 1240 h 4496"/>
              <a:gd name="T18" fmla="*/ 4257 w 7273"/>
              <a:gd name="T19" fmla="*/ 1240 h 4496"/>
              <a:gd name="T20" fmla="*/ 4257 w 7273"/>
              <a:gd name="T21" fmla="*/ 1240 h 4496"/>
              <a:gd name="T22" fmla="*/ 3882 w 7273"/>
              <a:gd name="T23" fmla="*/ 1240 h 4496"/>
              <a:gd name="T24" fmla="*/ 4101 w 7273"/>
              <a:gd name="T25" fmla="*/ 1795 h 4496"/>
              <a:gd name="T26" fmla="*/ 4085 w 7273"/>
              <a:gd name="T27" fmla="*/ 1849 h 4496"/>
              <a:gd name="T28" fmla="*/ 4029 w 7273"/>
              <a:gd name="T29" fmla="*/ 1849 h 4496"/>
              <a:gd name="T30" fmla="*/ 2880 w 7273"/>
              <a:gd name="T31" fmla="*/ 966 h 4496"/>
              <a:gd name="T32" fmla="*/ 2862 w 7273"/>
              <a:gd name="T33" fmla="*/ 929 h 4496"/>
              <a:gd name="T34" fmla="*/ 2880 w 7273"/>
              <a:gd name="T35" fmla="*/ 892 h 4496"/>
              <a:gd name="T36" fmla="*/ 4029 w 7273"/>
              <a:gd name="T37" fmla="*/ 9 h 4496"/>
              <a:gd name="T38" fmla="*/ 4057 w 7273"/>
              <a:gd name="T39" fmla="*/ 0 h 4496"/>
              <a:gd name="T40" fmla="*/ 4086 w 7273"/>
              <a:gd name="T41" fmla="*/ 9 h 4496"/>
              <a:gd name="T42" fmla="*/ 4101 w 7273"/>
              <a:gd name="T43" fmla="*/ 64 h 4496"/>
              <a:gd name="T44" fmla="*/ 3882 w 7273"/>
              <a:gd name="T45" fmla="*/ 619 h 4496"/>
              <a:gd name="T46" fmla="*/ 4257 w 7273"/>
              <a:gd name="T47" fmla="*/ 619 h 4496"/>
              <a:gd name="T48" fmla="*/ 4257 w 7273"/>
              <a:gd name="T49" fmla="*/ 619 h 4496"/>
              <a:gd name="T50" fmla="*/ 5682 w 7273"/>
              <a:gd name="T51" fmla="*/ 619 h 4496"/>
              <a:gd name="T52" fmla="*/ 7273 w 7273"/>
              <a:gd name="T53" fmla="*/ 2210 h 4496"/>
              <a:gd name="T54" fmla="*/ 3245 w 7273"/>
              <a:gd name="T55" fmla="*/ 2646 h 4496"/>
              <a:gd name="T56" fmla="*/ 3188 w 7273"/>
              <a:gd name="T57" fmla="*/ 2646 h 4496"/>
              <a:gd name="T58" fmla="*/ 3172 w 7273"/>
              <a:gd name="T59" fmla="*/ 2700 h 4496"/>
              <a:gd name="T60" fmla="*/ 3392 w 7273"/>
              <a:gd name="T61" fmla="*/ 3255 h 4496"/>
              <a:gd name="T62" fmla="*/ 3016 w 7273"/>
              <a:gd name="T63" fmla="*/ 3255 h 4496"/>
              <a:gd name="T64" fmla="*/ 3016 w 7273"/>
              <a:gd name="T65" fmla="*/ 3255 h 4496"/>
              <a:gd name="T66" fmla="*/ 1591 w 7273"/>
              <a:gd name="T67" fmla="*/ 3255 h 4496"/>
              <a:gd name="T68" fmla="*/ 621 w 7273"/>
              <a:gd name="T69" fmla="*/ 2285 h 4496"/>
              <a:gd name="T70" fmla="*/ 621 w 7273"/>
              <a:gd name="T71" fmla="*/ 2179 h 4496"/>
              <a:gd name="T72" fmla="*/ 1591 w 7273"/>
              <a:gd name="T73" fmla="*/ 1209 h 4496"/>
              <a:gd name="T74" fmla="*/ 2627 w 7273"/>
              <a:gd name="T75" fmla="*/ 1209 h 4496"/>
              <a:gd name="T76" fmla="*/ 2857 w 7273"/>
              <a:gd name="T77" fmla="*/ 587 h 4496"/>
              <a:gd name="T78" fmla="*/ 1591 w 7273"/>
              <a:gd name="T79" fmla="*/ 587 h 4496"/>
              <a:gd name="T80" fmla="*/ 0 w 7273"/>
              <a:gd name="T81" fmla="*/ 2179 h 4496"/>
              <a:gd name="T82" fmla="*/ 0 w 7273"/>
              <a:gd name="T83" fmla="*/ 2285 h 4496"/>
              <a:gd name="T84" fmla="*/ 1591 w 7273"/>
              <a:gd name="T85" fmla="*/ 3877 h 4496"/>
              <a:gd name="T86" fmla="*/ 3016 w 7273"/>
              <a:gd name="T87" fmla="*/ 3877 h 4496"/>
              <a:gd name="T88" fmla="*/ 3016 w 7273"/>
              <a:gd name="T89" fmla="*/ 3877 h 4496"/>
              <a:gd name="T90" fmla="*/ 3391 w 7273"/>
              <a:gd name="T91" fmla="*/ 3877 h 4496"/>
              <a:gd name="T92" fmla="*/ 3172 w 7273"/>
              <a:gd name="T93" fmla="*/ 4432 h 4496"/>
              <a:gd name="T94" fmla="*/ 3188 w 7273"/>
              <a:gd name="T95" fmla="*/ 4486 h 4496"/>
              <a:gd name="T96" fmla="*/ 3216 w 7273"/>
              <a:gd name="T97" fmla="*/ 4496 h 4496"/>
              <a:gd name="T98" fmla="*/ 3244 w 7273"/>
              <a:gd name="T99" fmla="*/ 4486 h 4496"/>
              <a:gd name="T100" fmla="*/ 4393 w 7273"/>
              <a:gd name="T101" fmla="*/ 3603 h 4496"/>
              <a:gd name="T102" fmla="*/ 4411 w 7273"/>
              <a:gd name="T103" fmla="*/ 3566 h 4496"/>
              <a:gd name="T104" fmla="*/ 4393 w 7273"/>
              <a:gd name="T105" fmla="*/ 3529 h 4496"/>
              <a:gd name="T106" fmla="*/ 3245 w 7273"/>
              <a:gd name="T107" fmla="*/ 2646 h 4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273" h="4496">
                <a:moveTo>
                  <a:pt x="7273" y="2210"/>
                </a:moveTo>
                <a:lnTo>
                  <a:pt x="7273" y="2316"/>
                </a:lnTo>
                <a:cubicBezTo>
                  <a:pt x="7273" y="3194"/>
                  <a:pt x="6559" y="3908"/>
                  <a:pt x="5682" y="3908"/>
                </a:cubicBezTo>
                <a:lnTo>
                  <a:pt x="4417" y="3908"/>
                </a:lnTo>
                <a:cubicBezTo>
                  <a:pt x="4417" y="3908"/>
                  <a:pt x="4710" y="3708"/>
                  <a:pt x="4646" y="3286"/>
                </a:cubicBezTo>
                <a:lnTo>
                  <a:pt x="5682" y="3286"/>
                </a:lnTo>
                <a:cubicBezTo>
                  <a:pt x="6217" y="3286"/>
                  <a:pt x="6652" y="2851"/>
                  <a:pt x="6652" y="2316"/>
                </a:cubicBezTo>
                <a:lnTo>
                  <a:pt x="6652" y="2210"/>
                </a:lnTo>
                <a:cubicBezTo>
                  <a:pt x="6652" y="1675"/>
                  <a:pt x="6217" y="1240"/>
                  <a:pt x="5682" y="1240"/>
                </a:cubicBezTo>
                <a:lnTo>
                  <a:pt x="4257" y="1240"/>
                </a:lnTo>
                <a:lnTo>
                  <a:pt x="4257" y="1240"/>
                </a:lnTo>
                <a:lnTo>
                  <a:pt x="3882" y="1240"/>
                </a:lnTo>
                <a:lnTo>
                  <a:pt x="4101" y="1795"/>
                </a:lnTo>
                <a:cubicBezTo>
                  <a:pt x="4109" y="1814"/>
                  <a:pt x="4102" y="1837"/>
                  <a:pt x="4085" y="1849"/>
                </a:cubicBezTo>
                <a:cubicBezTo>
                  <a:pt x="4069" y="1862"/>
                  <a:pt x="4045" y="1862"/>
                  <a:pt x="4029" y="1849"/>
                </a:cubicBezTo>
                <a:lnTo>
                  <a:pt x="2880" y="966"/>
                </a:lnTo>
                <a:cubicBezTo>
                  <a:pt x="2869" y="957"/>
                  <a:pt x="2862" y="944"/>
                  <a:pt x="2862" y="929"/>
                </a:cubicBezTo>
                <a:cubicBezTo>
                  <a:pt x="2862" y="915"/>
                  <a:pt x="2869" y="901"/>
                  <a:pt x="2880" y="892"/>
                </a:cubicBezTo>
                <a:lnTo>
                  <a:pt x="4029" y="9"/>
                </a:lnTo>
                <a:cubicBezTo>
                  <a:pt x="4037" y="3"/>
                  <a:pt x="4047" y="0"/>
                  <a:pt x="4057" y="0"/>
                </a:cubicBezTo>
                <a:cubicBezTo>
                  <a:pt x="4067" y="0"/>
                  <a:pt x="4077" y="3"/>
                  <a:pt x="4086" y="9"/>
                </a:cubicBezTo>
                <a:cubicBezTo>
                  <a:pt x="4102" y="22"/>
                  <a:pt x="4109" y="44"/>
                  <a:pt x="4101" y="64"/>
                </a:cubicBezTo>
                <a:lnTo>
                  <a:pt x="3882" y="619"/>
                </a:lnTo>
                <a:lnTo>
                  <a:pt x="4257" y="619"/>
                </a:lnTo>
                <a:lnTo>
                  <a:pt x="4257" y="619"/>
                </a:lnTo>
                <a:lnTo>
                  <a:pt x="5682" y="619"/>
                </a:lnTo>
                <a:cubicBezTo>
                  <a:pt x="6559" y="618"/>
                  <a:pt x="7273" y="1332"/>
                  <a:pt x="7273" y="2210"/>
                </a:cubicBezTo>
                <a:close/>
                <a:moveTo>
                  <a:pt x="3245" y="2646"/>
                </a:moveTo>
                <a:cubicBezTo>
                  <a:pt x="3228" y="2633"/>
                  <a:pt x="3205" y="2633"/>
                  <a:pt x="3188" y="2646"/>
                </a:cubicBezTo>
                <a:cubicBezTo>
                  <a:pt x="3171" y="2659"/>
                  <a:pt x="3165" y="2681"/>
                  <a:pt x="3172" y="2700"/>
                </a:cubicBezTo>
                <a:lnTo>
                  <a:pt x="3392" y="3255"/>
                </a:lnTo>
                <a:lnTo>
                  <a:pt x="3016" y="3255"/>
                </a:lnTo>
                <a:lnTo>
                  <a:pt x="3016" y="3255"/>
                </a:lnTo>
                <a:lnTo>
                  <a:pt x="1591" y="3255"/>
                </a:lnTo>
                <a:cubicBezTo>
                  <a:pt x="1056" y="3255"/>
                  <a:pt x="621" y="2820"/>
                  <a:pt x="621" y="2285"/>
                </a:cubicBezTo>
                <a:lnTo>
                  <a:pt x="621" y="2179"/>
                </a:lnTo>
                <a:cubicBezTo>
                  <a:pt x="621" y="1644"/>
                  <a:pt x="1056" y="1209"/>
                  <a:pt x="1591" y="1209"/>
                </a:cubicBezTo>
                <a:lnTo>
                  <a:pt x="2627" y="1209"/>
                </a:lnTo>
                <a:cubicBezTo>
                  <a:pt x="2563" y="787"/>
                  <a:pt x="2857" y="587"/>
                  <a:pt x="2857" y="587"/>
                </a:cubicBezTo>
                <a:lnTo>
                  <a:pt x="1591" y="587"/>
                </a:lnTo>
                <a:cubicBezTo>
                  <a:pt x="714" y="587"/>
                  <a:pt x="0" y="1301"/>
                  <a:pt x="0" y="2179"/>
                </a:cubicBezTo>
                <a:lnTo>
                  <a:pt x="0" y="2285"/>
                </a:lnTo>
                <a:cubicBezTo>
                  <a:pt x="0" y="3163"/>
                  <a:pt x="714" y="3877"/>
                  <a:pt x="1591" y="3877"/>
                </a:cubicBezTo>
                <a:lnTo>
                  <a:pt x="3016" y="3877"/>
                </a:lnTo>
                <a:lnTo>
                  <a:pt x="3016" y="3877"/>
                </a:lnTo>
                <a:lnTo>
                  <a:pt x="3391" y="3877"/>
                </a:lnTo>
                <a:lnTo>
                  <a:pt x="3172" y="4432"/>
                </a:lnTo>
                <a:cubicBezTo>
                  <a:pt x="3165" y="4451"/>
                  <a:pt x="3171" y="4474"/>
                  <a:pt x="3188" y="4486"/>
                </a:cubicBezTo>
                <a:cubicBezTo>
                  <a:pt x="3196" y="4493"/>
                  <a:pt x="3206" y="4496"/>
                  <a:pt x="3216" y="4496"/>
                </a:cubicBezTo>
                <a:cubicBezTo>
                  <a:pt x="3226" y="4496"/>
                  <a:pt x="3236" y="4493"/>
                  <a:pt x="3244" y="4486"/>
                </a:cubicBezTo>
                <a:lnTo>
                  <a:pt x="4393" y="3603"/>
                </a:lnTo>
                <a:cubicBezTo>
                  <a:pt x="4404" y="3594"/>
                  <a:pt x="4411" y="3581"/>
                  <a:pt x="4411" y="3566"/>
                </a:cubicBezTo>
                <a:cubicBezTo>
                  <a:pt x="4411" y="3551"/>
                  <a:pt x="4404" y="3538"/>
                  <a:pt x="4393" y="3529"/>
                </a:cubicBezTo>
                <a:lnTo>
                  <a:pt x="3245" y="2646"/>
                </a:lnTo>
                <a:close/>
              </a:path>
            </a:pathLst>
          </a:custGeom>
          <a:solidFill>
            <a:schemeClr val="accent2"/>
          </a:solidFill>
          <a:ln>
            <a:noFill/>
          </a:ln>
        </p:spPr>
        <p:txBody>
          <a:bodyPr/>
          <a:lstStyle/>
          <a:p>
            <a:endParaRPr lang="zh-CN" altLang="en-US">
              <a:latin typeface="+mj-lt"/>
              <a:cs typeface="Arial" panose="020B0604020202020204" pitchFamily="34" charset="0"/>
            </a:endParaRPr>
          </a:p>
        </p:txBody>
      </p:sp>
      <p:sp>
        <p:nvSpPr>
          <p:cNvPr id="198" name="文本框 197"/>
          <p:cNvSpPr txBox="1"/>
          <p:nvPr/>
        </p:nvSpPr>
        <p:spPr>
          <a:xfrm>
            <a:off x="2002122" y="4480994"/>
            <a:ext cx="1087157" cy="261610"/>
          </a:xfrm>
          <a:prstGeom prst="rect">
            <a:avLst/>
          </a:prstGeom>
          <a:noFill/>
        </p:spPr>
        <p:txBody>
          <a:bodyPr wrap="none" rtlCol="0">
            <a:spAutoFit/>
          </a:bodyPr>
          <a:lstStyle/>
          <a:p>
            <a:r>
              <a:rPr lang="en-US" sz="1050" smtClean="0">
                <a:latin typeface="+mj-lt"/>
                <a:cs typeface="Arial" panose="020B0604020202020204" pitchFamily="34" charset="0"/>
              </a:rPr>
              <a:t>Misconnection</a:t>
            </a:r>
            <a:endParaRPr lang="en-US" sz="1050">
              <a:latin typeface="+mj-lt"/>
              <a:cs typeface="Arial" panose="020B0604020202020204" pitchFamily="34" charset="0"/>
            </a:endParaRPr>
          </a:p>
        </p:txBody>
      </p:sp>
      <p:sp>
        <p:nvSpPr>
          <p:cNvPr id="2" name="标题 1"/>
          <p:cNvSpPr>
            <a:spLocks noGrp="1"/>
          </p:cNvSpPr>
          <p:nvPr>
            <p:ph type="title"/>
          </p:nvPr>
        </p:nvSpPr>
        <p:spPr/>
        <p:txBody>
          <a:bodyPr/>
          <a:lstStyle/>
          <a:p>
            <a:r>
              <a:rPr lang="en-US" smtClean="0"/>
              <a:t>Layer 2 </a:t>
            </a:r>
            <a:r>
              <a:rPr lang="en-US" altLang="zh-CN" smtClean="0"/>
              <a:t>L</a:t>
            </a:r>
            <a:r>
              <a:rPr lang="en-US" smtClean="0"/>
              <a:t>oop Prevention</a:t>
            </a:r>
            <a:endParaRPr lang="en-US"/>
          </a:p>
        </p:txBody>
      </p:sp>
      <p:sp>
        <p:nvSpPr>
          <p:cNvPr id="170" name="矩形 169"/>
          <p:cNvSpPr/>
          <p:nvPr/>
        </p:nvSpPr>
        <p:spPr>
          <a:xfrm>
            <a:off x="5778195" y="1512846"/>
            <a:ext cx="5780139" cy="1892826"/>
          </a:xfrm>
          <a:prstGeom prst="rect">
            <a:avLst/>
          </a:prstGeom>
        </p:spPr>
        <p:txBody>
          <a:bodyPr wrap="square">
            <a:spAutoFit/>
          </a:bodyPr>
          <a:lstStyle/>
          <a:p>
            <a:pPr marL="285750" indent="-285750">
              <a:spcAft>
                <a:spcPts val="600"/>
              </a:spcAft>
              <a:buSzPct val="100000"/>
              <a:buFont typeface="Arial" panose="020B0604020202020204" pitchFamily="34" charset="0"/>
              <a:buChar char="•"/>
            </a:pPr>
            <a:r>
              <a:rPr lang="en-US" sz="1600" smtClean="0">
                <a:latin typeface="+mj-lt"/>
                <a:cs typeface="Arial" panose="020B0604020202020204" pitchFamily="34" charset="0"/>
              </a:rPr>
              <a:t>Question: Although no </a:t>
            </a:r>
            <a:r>
              <a:rPr lang="en-US" sz="1600">
                <a:latin typeface="+mj-lt"/>
                <a:cs typeface="Arial" panose="020B0604020202020204" pitchFamily="34" charset="0"/>
              </a:rPr>
              <a:t>redundant link is introduced to the current network </a:t>
            </a:r>
            <a:r>
              <a:rPr lang="en-US" sz="1600" smtClean="0">
                <a:latin typeface="+mj-lt"/>
                <a:cs typeface="Arial" panose="020B0604020202020204" pitchFamily="34" charset="0"/>
              </a:rPr>
              <a:t>segment, how can we </a:t>
            </a:r>
            <a:r>
              <a:rPr lang="en-US" sz="1600">
                <a:latin typeface="+mj-lt"/>
                <a:cs typeface="Arial" panose="020B0604020202020204" pitchFamily="34" charset="0"/>
              </a:rPr>
              <a:t>prevent Layer 2 network loops caused by misoperations of office personnel?</a:t>
            </a:r>
          </a:p>
          <a:p>
            <a:pPr marL="285750" indent="-285750">
              <a:spcAft>
                <a:spcPts val="600"/>
              </a:spcAft>
              <a:buSzPct val="100000"/>
              <a:buFont typeface="Arial" panose="020B0604020202020204" pitchFamily="34" charset="0"/>
              <a:buChar char="•"/>
            </a:pPr>
            <a:r>
              <a:rPr lang="en-US" sz="1600">
                <a:latin typeface="+mj-lt"/>
                <a:cs typeface="Arial" panose="020B0604020202020204" pitchFamily="34" charset="0"/>
              </a:rPr>
              <a:t>Suggestion: Use </a:t>
            </a:r>
            <a:r>
              <a:rPr lang="en-US" sz="1600" smtClean="0">
                <a:latin typeface="+mj-lt"/>
                <a:cs typeface="Arial" panose="020B0604020202020204" pitchFamily="34" charset="0"/>
              </a:rPr>
              <a:t>spanning </a:t>
            </a:r>
            <a:r>
              <a:rPr lang="en-US" sz="1600">
                <a:latin typeface="+mj-lt"/>
                <a:cs typeface="Arial" panose="020B0604020202020204" pitchFamily="34" charset="0"/>
              </a:rPr>
              <a:t>tree technology on the Layer 2 network to prevent loops. In addition, you are advised to manually configure Agg-S1 as the root bridge.</a:t>
            </a:r>
          </a:p>
        </p:txBody>
      </p:sp>
      <p:cxnSp>
        <p:nvCxnSpPr>
          <p:cNvPr id="74" name="直接连接符 73"/>
          <p:cNvCxnSpPr>
            <a:cxnSpLocks noChangeAspect="1"/>
          </p:cNvCxnSpPr>
          <p:nvPr/>
        </p:nvCxnSpPr>
        <p:spPr>
          <a:xfrm flipH="1">
            <a:off x="1574088" y="3565275"/>
            <a:ext cx="2988000" cy="6792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4519688" y="2178917"/>
            <a:ext cx="0" cy="108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圆角矩形 75"/>
          <p:cNvSpPr/>
          <p:nvPr/>
        </p:nvSpPr>
        <p:spPr bwMode="auto">
          <a:xfrm>
            <a:off x="6999849" y="4100841"/>
            <a:ext cx="2271678" cy="2033894"/>
          </a:xfrm>
          <a:prstGeom prst="roundRect">
            <a:avLst>
              <a:gd name="adj" fmla="val 5000"/>
            </a:avLst>
          </a:prstGeom>
          <a:solidFill>
            <a:schemeClr val="tx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a:ln>
                <a:noFill/>
              </a:ln>
              <a:solidFill>
                <a:schemeClr val="tx1"/>
              </a:solidFill>
              <a:effectLst/>
              <a:latin typeface="+mj-lt"/>
              <a:ea typeface="方正兰亭黑简体" panose="02000000000000000000" pitchFamily="2" charset="-122"/>
              <a:cs typeface="Arial" panose="020B0604020202020204" pitchFamily="34" charset="0"/>
              <a:sym typeface="Huawei Sans" panose="020C0503030203020204" pitchFamily="34" charset="0"/>
            </a:endParaRPr>
          </a:p>
        </p:txBody>
      </p:sp>
      <p:sp>
        <p:nvSpPr>
          <p:cNvPr id="77" name="圆角矩形 76"/>
          <p:cNvSpPr/>
          <p:nvPr/>
        </p:nvSpPr>
        <p:spPr bwMode="auto">
          <a:xfrm>
            <a:off x="4930564" y="4100841"/>
            <a:ext cx="1982396" cy="2033894"/>
          </a:xfrm>
          <a:prstGeom prst="roundRect">
            <a:avLst>
              <a:gd name="adj" fmla="val 5000"/>
            </a:avLst>
          </a:prstGeom>
          <a:solidFill>
            <a:schemeClr val="tx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a:ln>
                <a:noFill/>
              </a:ln>
              <a:solidFill>
                <a:schemeClr val="tx1"/>
              </a:solidFill>
              <a:effectLst/>
              <a:latin typeface="+mj-lt"/>
              <a:ea typeface="方正兰亭黑简体" panose="02000000000000000000" pitchFamily="2" charset="-122"/>
              <a:cs typeface="Arial" panose="020B0604020202020204" pitchFamily="34" charset="0"/>
              <a:sym typeface="Huawei Sans" panose="020C0503030203020204" pitchFamily="34" charset="0"/>
            </a:endParaRPr>
          </a:p>
        </p:txBody>
      </p:sp>
      <p:pic>
        <p:nvPicPr>
          <p:cNvPr id="78" name="Picture 12" descr="E:\2016.01\1.12 扁平化图标\蓝色\AR-蓝色最新-40.png"/>
          <p:cNvPicPr>
            <a:picLocks noChangeAspect="1" noChangeArrowheads="1"/>
          </p:cNvPicPr>
          <p:nvPr/>
        </p:nvPicPr>
        <p:blipFill>
          <a:blip r:embed="rId3" cstate="print"/>
          <a:srcRect/>
          <a:stretch>
            <a:fillRect/>
          </a:stretch>
        </p:blipFill>
        <p:spPr bwMode="auto">
          <a:xfrm>
            <a:off x="4249688" y="2583228"/>
            <a:ext cx="540000" cy="441818"/>
          </a:xfrm>
          <a:prstGeom prst="rect">
            <a:avLst/>
          </a:prstGeom>
          <a:noFill/>
        </p:spPr>
      </p:pic>
      <p:sp>
        <p:nvSpPr>
          <p:cNvPr id="79" name="Freeform 159"/>
          <p:cNvSpPr/>
          <p:nvPr/>
        </p:nvSpPr>
        <p:spPr>
          <a:xfrm flipH="1">
            <a:off x="4036306" y="1834079"/>
            <a:ext cx="934636" cy="48856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dirty="0">
              <a:latin typeface="+mj-lt"/>
              <a:ea typeface="方正兰亭黑简体" panose="02000000000000000000" pitchFamily="2" charset="-122"/>
              <a:cs typeface="Arial" panose="020B0604020202020204" pitchFamily="34" charset="0"/>
              <a:sym typeface="Huawei Sans" panose="020C0503030203020204" pitchFamily="34" charset="0"/>
            </a:endParaRPr>
          </a:p>
        </p:txBody>
      </p:sp>
      <p:sp>
        <p:nvSpPr>
          <p:cNvPr id="80" name="矩形 79"/>
          <p:cNvSpPr/>
          <p:nvPr/>
        </p:nvSpPr>
        <p:spPr>
          <a:xfrm>
            <a:off x="4077952" y="1971723"/>
            <a:ext cx="888385" cy="307777"/>
          </a:xfrm>
          <a:prstGeom prst="rect">
            <a:avLst/>
          </a:prstGeom>
        </p:spPr>
        <p:txBody>
          <a:bodyPr wrap="none">
            <a:spAutoFit/>
          </a:bodyPr>
          <a:lstStyle/>
          <a:p>
            <a:pPr algn="ctr"/>
            <a:r>
              <a:rPr lang="en-US" sz="1400" b="1">
                <a:latin typeface="+mj-lt"/>
                <a:ea typeface="方正兰亭黑简体" panose="02000000000000000000" pitchFamily="2" charset="-122"/>
                <a:cs typeface="Arial" panose="020B0604020202020204" pitchFamily="34" charset="0"/>
                <a:sym typeface="Huawei Sans" panose="020C0503030203020204" pitchFamily="34" charset="0"/>
              </a:rPr>
              <a:t>Internet</a:t>
            </a:r>
          </a:p>
        </p:txBody>
      </p:sp>
      <p:cxnSp>
        <p:nvCxnSpPr>
          <p:cNvPr id="81" name="直接连接符 80"/>
          <p:cNvCxnSpPr/>
          <p:nvPr/>
        </p:nvCxnSpPr>
        <p:spPr>
          <a:xfrm>
            <a:off x="7384845" y="4414548"/>
            <a:ext cx="864208" cy="7580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7384845" y="4502833"/>
            <a:ext cx="0" cy="6252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5773979" y="4438022"/>
            <a:ext cx="864208" cy="7580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5773979" y="4526307"/>
            <a:ext cx="0" cy="6252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194" idx="2"/>
            <a:endCxn id="191" idx="0"/>
          </p:cNvCxnSpPr>
          <p:nvPr/>
        </p:nvCxnSpPr>
        <p:spPr>
          <a:xfrm>
            <a:off x="4520906" y="3617366"/>
            <a:ext cx="1257289" cy="612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94" idx="2"/>
            <a:endCxn id="195" idx="0"/>
          </p:cNvCxnSpPr>
          <p:nvPr/>
        </p:nvCxnSpPr>
        <p:spPr>
          <a:xfrm>
            <a:off x="4520906" y="3617366"/>
            <a:ext cx="2863939" cy="612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7" name="图片 86" descr="行政部.png"/>
          <p:cNvPicPr>
            <a:picLocks noChangeAspect="1"/>
          </p:cNvPicPr>
          <p:nvPr/>
        </p:nvPicPr>
        <p:blipFill>
          <a:blip r:embed="rId4" cstate="print"/>
          <a:stretch>
            <a:fillRect/>
          </a:stretch>
        </p:blipFill>
        <p:spPr>
          <a:xfrm>
            <a:off x="7114845" y="4960472"/>
            <a:ext cx="540000" cy="441818"/>
          </a:xfrm>
          <a:prstGeom prst="rect">
            <a:avLst/>
          </a:prstGeom>
        </p:spPr>
      </p:pic>
      <p:sp>
        <p:nvSpPr>
          <p:cNvPr id="88" name="TextBox 29"/>
          <p:cNvSpPr txBox="1"/>
          <p:nvPr/>
        </p:nvSpPr>
        <p:spPr>
          <a:xfrm>
            <a:off x="6938134" y="5697295"/>
            <a:ext cx="2436886" cy="307777"/>
          </a:xfrm>
          <a:prstGeom prst="rect">
            <a:avLst/>
          </a:prstGeom>
          <a:noFill/>
        </p:spPr>
        <p:txBody>
          <a:bodyPr wrap="none" rtlCol="0">
            <a:spAutoFit/>
          </a:bodyPr>
          <a:lstStyle/>
          <a:p>
            <a:pPr algn="ctr"/>
            <a:r>
              <a:rPr lang="en-US" sz="1400" smtClean="0">
                <a:latin typeface="+mj-lt"/>
                <a:ea typeface="方正兰亭黑简体" panose="02000000000000000000" pitchFamily="2" charset="-122"/>
                <a:cs typeface="Arial" panose="020B0604020202020204" pitchFamily="34" charset="0"/>
              </a:rPr>
              <a:t>Administrative department </a:t>
            </a:r>
            <a:endParaRPr lang="en-US" sz="1400">
              <a:latin typeface="+mj-lt"/>
              <a:ea typeface="方正兰亭黑简体" panose="02000000000000000000" pitchFamily="2" charset="-122"/>
              <a:cs typeface="Arial" panose="020B0604020202020204" pitchFamily="34" charset="0"/>
            </a:endParaRPr>
          </a:p>
        </p:txBody>
      </p:sp>
      <p:grpSp>
        <p:nvGrpSpPr>
          <p:cNvPr id="89" name="组合 88"/>
          <p:cNvGrpSpPr/>
          <p:nvPr/>
        </p:nvGrpSpPr>
        <p:grpSpPr>
          <a:xfrm>
            <a:off x="4875153" y="4935815"/>
            <a:ext cx="2040944" cy="1077963"/>
            <a:chOff x="4471186" y="5258880"/>
            <a:chExt cx="2040944" cy="1077963"/>
          </a:xfrm>
        </p:grpSpPr>
        <p:pic>
          <p:nvPicPr>
            <p:cNvPr id="90" name="图片 89" descr="市场部.png"/>
            <p:cNvPicPr>
              <a:picLocks noChangeAspect="1"/>
            </p:cNvPicPr>
            <p:nvPr/>
          </p:nvPicPr>
          <p:blipFill>
            <a:blip r:embed="rId5" cstate="print"/>
            <a:stretch>
              <a:fillRect/>
            </a:stretch>
          </p:blipFill>
          <p:spPr>
            <a:xfrm>
              <a:off x="5104228" y="5258880"/>
              <a:ext cx="540000" cy="441818"/>
            </a:xfrm>
            <a:prstGeom prst="rect">
              <a:avLst/>
            </a:prstGeom>
          </p:spPr>
        </p:pic>
        <p:sp>
          <p:nvSpPr>
            <p:cNvPr id="91" name="TextBox 27"/>
            <p:cNvSpPr txBox="1"/>
            <p:nvPr/>
          </p:nvSpPr>
          <p:spPr>
            <a:xfrm>
              <a:off x="4471186" y="6029066"/>
              <a:ext cx="2040944" cy="307777"/>
            </a:xfrm>
            <a:prstGeom prst="rect">
              <a:avLst/>
            </a:prstGeom>
            <a:noFill/>
          </p:spPr>
          <p:txBody>
            <a:bodyPr wrap="none" rtlCol="0">
              <a:spAutoFit/>
            </a:bodyPr>
            <a:lstStyle/>
            <a:p>
              <a:pPr algn="ctr"/>
              <a:r>
                <a:rPr lang="en-US" sz="1400" smtClean="0">
                  <a:latin typeface="+mj-lt"/>
                  <a:ea typeface="方正兰亭黑简体" panose="02000000000000000000" pitchFamily="2" charset="-122"/>
                  <a:cs typeface="Arial" panose="020B0604020202020204" pitchFamily="34" charset="0"/>
                </a:rPr>
                <a:t>Marketing department</a:t>
              </a:r>
              <a:endParaRPr lang="en-US" sz="1400">
                <a:latin typeface="+mj-lt"/>
                <a:ea typeface="方正兰亭黑简体" panose="02000000000000000000" pitchFamily="2" charset="-122"/>
                <a:cs typeface="Arial" panose="020B0604020202020204" pitchFamily="34" charset="0"/>
              </a:endParaRPr>
            </a:p>
          </p:txBody>
        </p:sp>
      </p:grpSp>
      <p:grpSp>
        <p:nvGrpSpPr>
          <p:cNvPr id="92" name="组合 91"/>
          <p:cNvGrpSpPr/>
          <p:nvPr/>
        </p:nvGrpSpPr>
        <p:grpSpPr>
          <a:xfrm>
            <a:off x="6185765" y="4911158"/>
            <a:ext cx="654346" cy="819281"/>
            <a:chOff x="3648623" y="4551785"/>
            <a:chExt cx="654346" cy="819281"/>
          </a:xfrm>
        </p:grpSpPr>
        <p:sp>
          <p:nvSpPr>
            <p:cNvPr id="93" name="TextBox 164"/>
            <p:cNvSpPr txBox="1"/>
            <p:nvPr/>
          </p:nvSpPr>
          <p:spPr>
            <a:xfrm>
              <a:off x="3648623" y="5094067"/>
              <a:ext cx="654346" cy="276999"/>
            </a:xfrm>
            <a:prstGeom prst="rect">
              <a:avLst/>
            </a:prstGeom>
            <a:noFill/>
          </p:spPr>
          <p:txBody>
            <a:bodyPr wrap="none" rtlCol="0">
              <a:spAutoFit/>
            </a:bodyPr>
            <a:lstStyle/>
            <a:p>
              <a:pPr algn="ctr"/>
              <a:r>
                <a:rPr lang="en-US" sz="1200" smtClean="0">
                  <a:latin typeface="+mj-lt"/>
                  <a:ea typeface="方正兰亭黑简体" panose="02000000000000000000" pitchFamily="2" charset="-122"/>
                  <a:cs typeface="Arial" panose="020B0604020202020204" pitchFamily="34" charset="0"/>
                </a:rPr>
                <a:t>Printer</a:t>
              </a:r>
              <a:endParaRPr lang="en-US" sz="1200">
                <a:latin typeface="+mj-lt"/>
                <a:ea typeface="方正兰亭黑简体" panose="02000000000000000000" pitchFamily="2" charset="-122"/>
                <a:cs typeface="Arial" panose="020B0604020202020204" pitchFamily="34" charset="0"/>
              </a:endParaRPr>
            </a:p>
          </p:txBody>
        </p:sp>
        <p:pic>
          <p:nvPicPr>
            <p:cNvPr id="94" name="图片 93" descr="打印机.png"/>
            <p:cNvPicPr>
              <a:picLocks noChangeAspect="1"/>
            </p:cNvPicPr>
            <p:nvPr/>
          </p:nvPicPr>
          <p:blipFill>
            <a:blip r:embed="rId6" cstate="print"/>
            <a:stretch>
              <a:fillRect/>
            </a:stretch>
          </p:blipFill>
          <p:spPr>
            <a:xfrm>
              <a:off x="3704439" y="4551785"/>
              <a:ext cx="538191" cy="428400"/>
            </a:xfrm>
            <a:prstGeom prst="rect">
              <a:avLst/>
            </a:prstGeom>
          </p:spPr>
        </p:pic>
      </p:grpSp>
      <p:cxnSp>
        <p:nvCxnSpPr>
          <p:cNvPr id="96" name="直接连接符 95"/>
          <p:cNvCxnSpPr/>
          <p:nvPr/>
        </p:nvCxnSpPr>
        <p:spPr>
          <a:xfrm>
            <a:off x="1804193" y="4471462"/>
            <a:ext cx="488173" cy="6692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H="1">
            <a:off x="1284500" y="4487868"/>
            <a:ext cx="506734" cy="6607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518009" y="3396457"/>
            <a:ext cx="79607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3260379" y="4455833"/>
            <a:ext cx="864208" cy="7580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3281777" y="4487868"/>
            <a:ext cx="79607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3260379" y="4544118"/>
            <a:ext cx="0" cy="6252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94" idx="2"/>
            <a:endCxn id="192" idx="0"/>
          </p:cNvCxnSpPr>
          <p:nvPr/>
        </p:nvCxnSpPr>
        <p:spPr>
          <a:xfrm flipH="1">
            <a:off x="1804193" y="3617366"/>
            <a:ext cx="2716713" cy="617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94" idx="2"/>
            <a:endCxn id="193" idx="0"/>
          </p:cNvCxnSpPr>
          <p:nvPr/>
        </p:nvCxnSpPr>
        <p:spPr>
          <a:xfrm flipH="1">
            <a:off x="3260379" y="3617366"/>
            <a:ext cx="1260527" cy="6252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4" name="组合 103"/>
          <p:cNvGrpSpPr/>
          <p:nvPr/>
        </p:nvGrpSpPr>
        <p:grpSpPr>
          <a:xfrm>
            <a:off x="2977180" y="4973086"/>
            <a:ext cx="1566454" cy="1042805"/>
            <a:chOff x="2854114" y="5334762"/>
            <a:chExt cx="1566454" cy="1042805"/>
          </a:xfrm>
        </p:grpSpPr>
        <p:pic>
          <p:nvPicPr>
            <p:cNvPr id="105" name="图片 104" descr="研发部.png"/>
            <p:cNvPicPr>
              <a:picLocks noChangeAspect="1"/>
            </p:cNvPicPr>
            <p:nvPr/>
          </p:nvPicPr>
          <p:blipFill>
            <a:blip r:embed="rId7" cstate="print"/>
            <a:stretch>
              <a:fillRect/>
            </a:stretch>
          </p:blipFill>
          <p:spPr>
            <a:xfrm>
              <a:off x="2883278" y="5334762"/>
              <a:ext cx="540000" cy="441818"/>
            </a:xfrm>
            <a:prstGeom prst="rect">
              <a:avLst/>
            </a:prstGeom>
          </p:spPr>
        </p:pic>
        <p:sp>
          <p:nvSpPr>
            <p:cNvPr id="106" name="TextBox 25"/>
            <p:cNvSpPr txBox="1"/>
            <p:nvPr/>
          </p:nvSpPr>
          <p:spPr>
            <a:xfrm>
              <a:off x="2854114" y="6069790"/>
              <a:ext cx="1566454" cy="307777"/>
            </a:xfrm>
            <a:prstGeom prst="rect">
              <a:avLst/>
            </a:prstGeom>
            <a:noFill/>
          </p:spPr>
          <p:txBody>
            <a:bodyPr wrap="none" rtlCol="0">
              <a:spAutoFit/>
            </a:bodyPr>
            <a:lstStyle/>
            <a:p>
              <a:pPr algn="ctr"/>
              <a:r>
                <a:rPr lang="en-US" sz="1400" smtClean="0">
                  <a:latin typeface="+mj-lt"/>
                  <a:ea typeface="方正兰亭黑简体" panose="02000000000000000000" pitchFamily="2" charset="-122"/>
                  <a:cs typeface="Arial" panose="020B0604020202020204" pitchFamily="34" charset="0"/>
                </a:rPr>
                <a:t>R&amp;</a:t>
              </a:r>
              <a:r>
                <a:rPr lang="en-US" altLang="zh-CN" sz="1400" smtClean="0">
                  <a:latin typeface="+mj-lt"/>
                  <a:ea typeface="方正兰亭黑简体" panose="02000000000000000000" pitchFamily="2" charset="-122"/>
                  <a:cs typeface="Arial" panose="020B0604020202020204" pitchFamily="34" charset="0"/>
                </a:rPr>
                <a:t>D department</a:t>
              </a:r>
              <a:endParaRPr lang="en-US" sz="1400">
                <a:latin typeface="+mj-lt"/>
                <a:ea typeface="方正兰亭黑简体" panose="02000000000000000000" pitchFamily="2" charset="-122"/>
                <a:cs typeface="Arial" panose="020B0604020202020204" pitchFamily="34" charset="0"/>
              </a:endParaRPr>
            </a:p>
          </p:txBody>
        </p:sp>
      </p:grpSp>
      <p:grpSp>
        <p:nvGrpSpPr>
          <p:cNvPr id="107" name="组合 106"/>
          <p:cNvGrpSpPr/>
          <p:nvPr/>
        </p:nvGrpSpPr>
        <p:grpSpPr>
          <a:xfrm>
            <a:off x="3657814" y="4992978"/>
            <a:ext cx="943335" cy="750075"/>
            <a:chOff x="3534748" y="5334762"/>
            <a:chExt cx="943335" cy="750075"/>
          </a:xfrm>
        </p:grpSpPr>
        <p:pic>
          <p:nvPicPr>
            <p:cNvPr id="108" name="图片 107" descr="FTP服务器-蓝.png"/>
            <p:cNvPicPr>
              <a:picLocks noChangeAspect="1"/>
            </p:cNvPicPr>
            <p:nvPr/>
          </p:nvPicPr>
          <p:blipFill>
            <a:blip r:embed="rId8" cstate="print"/>
            <a:stretch>
              <a:fillRect/>
            </a:stretch>
          </p:blipFill>
          <p:spPr>
            <a:xfrm>
              <a:off x="3736414" y="5334762"/>
              <a:ext cx="540000" cy="441818"/>
            </a:xfrm>
            <a:prstGeom prst="rect">
              <a:avLst/>
            </a:prstGeom>
          </p:spPr>
        </p:pic>
        <p:sp>
          <p:nvSpPr>
            <p:cNvPr id="109" name="TextBox 124"/>
            <p:cNvSpPr txBox="1"/>
            <p:nvPr/>
          </p:nvSpPr>
          <p:spPr>
            <a:xfrm>
              <a:off x="3534748" y="5807838"/>
              <a:ext cx="943335" cy="276999"/>
            </a:xfrm>
            <a:prstGeom prst="rect">
              <a:avLst/>
            </a:prstGeom>
            <a:noFill/>
          </p:spPr>
          <p:txBody>
            <a:bodyPr wrap="none" rtlCol="0">
              <a:spAutoFit/>
            </a:bodyPr>
            <a:lstStyle/>
            <a:p>
              <a:pPr algn="ctr"/>
              <a:r>
                <a:rPr lang="en-US" sz="1200">
                  <a:latin typeface="+mj-lt"/>
                  <a:ea typeface="方正兰亭黑简体" panose="02000000000000000000" pitchFamily="2" charset="-122"/>
                  <a:cs typeface="Arial" panose="020B0604020202020204" pitchFamily="34" charset="0"/>
                </a:rPr>
                <a:t>FTP </a:t>
              </a:r>
              <a:r>
                <a:rPr lang="en-US" sz="1200" smtClean="0">
                  <a:latin typeface="+mj-lt"/>
                  <a:ea typeface="方正兰亭黑简体" panose="02000000000000000000" pitchFamily="2" charset="-122"/>
                  <a:cs typeface="Arial" panose="020B0604020202020204" pitchFamily="34" charset="0"/>
                </a:rPr>
                <a:t>server</a:t>
              </a:r>
              <a:endParaRPr lang="en-US" sz="1200">
                <a:latin typeface="+mj-lt"/>
                <a:ea typeface="方正兰亭黑简体" panose="02000000000000000000" pitchFamily="2" charset="-122"/>
                <a:cs typeface="Arial" panose="020B0604020202020204" pitchFamily="34" charset="0"/>
              </a:endParaRPr>
            </a:p>
          </p:txBody>
        </p:sp>
      </p:grpSp>
      <p:sp>
        <p:nvSpPr>
          <p:cNvPr id="171" name="TextBox 164"/>
          <p:cNvSpPr txBox="1"/>
          <p:nvPr/>
        </p:nvSpPr>
        <p:spPr>
          <a:xfrm>
            <a:off x="3802308" y="4646045"/>
            <a:ext cx="654346" cy="276999"/>
          </a:xfrm>
          <a:prstGeom prst="rect">
            <a:avLst/>
          </a:prstGeom>
          <a:noFill/>
        </p:spPr>
        <p:txBody>
          <a:bodyPr wrap="none" rtlCol="0">
            <a:spAutoFit/>
          </a:bodyPr>
          <a:lstStyle/>
          <a:p>
            <a:pPr algn="ctr"/>
            <a:r>
              <a:rPr lang="en-US" sz="1200" smtClean="0">
                <a:latin typeface="+mj-lt"/>
                <a:ea typeface="方正兰亭黑简体" panose="02000000000000000000" pitchFamily="2" charset="-122"/>
                <a:cs typeface="Arial" panose="020B0604020202020204" pitchFamily="34" charset="0"/>
              </a:rPr>
              <a:t>Printer</a:t>
            </a:r>
            <a:endParaRPr lang="en-US" sz="1200">
              <a:latin typeface="+mj-lt"/>
              <a:ea typeface="方正兰亭黑简体" panose="02000000000000000000" pitchFamily="2" charset="-122"/>
              <a:cs typeface="Arial" panose="020B0604020202020204" pitchFamily="34" charset="0"/>
            </a:endParaRPr>
          </a:p>
        </p:txBody>
      </p:sp>
      <p:pic>
        <p:nvPicPr>
          <p:cNvPr id="173" name="图片 172" descr="打印机.png"/>
          <p:cNvPicPr>
            <a:picLocks noChangeAspect="1"/>
          </p:cNvPicPr>
          <p:nvPr/>
        </p:nvPicPr>
        <p:blipFill>
          <a:blip r:embed="rId6" cstate="print"/>
          <a:stretch>
            <a:fillRect/>
          </a:stretch>
        </p:blipFill>
        <p:spPr>
          <a:xfrm>
            <a:off x="3858124" y="4190109"/>
            <a:ext cx="538191" cy="428400"/>
          </a:xfrm>
          <a:prstGeom prst="rect">
            <a:avLst/>
          </a:prstGeom>
        </p:spPr>
      </p:pic>
      <p:pic>
        <p:nvPicPr>
          <p:cNvPr id="175" name="图片 174" descr="AC-蓝.png"/>
          <p:cNvPicPr>
            <a:picLocks noChangeAspect="1"/>
          </p:cNvPicPr>
          <p:nvPr/>
        </p:nvPicPr>
        <p:blipFill>
          <a:blip r:embed="rId9" cstate="print"/>
          <a:stretch>
            <a:fillRect/>
          </a:stretch>
        </p:blipFill>
        <p:spPr>
          <a:xfrm>
            <a:off x="3248009" y="3175548"/>
            <a:ext cx="540000" cy="441818"/>
          </a:xfrm>
          <a:prstGeom prst="rect">
            <a:avLst/>
          </a:prstGeom>
        </p:spPr>
      </p:pic>
      <p:pic>
        <p:nvPicPr>
          <p:cNvPr id="176" name="图片 175" descr="AP.png"/>
          <p:cNvPicPr>
            <a:picLocks noChangeAspect="1"/>
          </p:cNvPicPr>
          <p:nvPr/>
        </p:nvPicPr>
        <p:blipFill>
          <a:blip r:embed="rId10" cstate="print"/>
          <a:stretch>
            <a:fillRect/>
          </a:stretch>
        </p:blipFill>
        <p:spPr>
          <a:xfrm>
            <a:off x="1037228" y="4950738"/>
            <a:ext cx="540000" cy="441818"/>
          </a:xfrm>
          <a:prstGeom prst="rect">
            <a:avLst/>
          </a:prstGeom>
        </p:spPr>
      </p:pic>
      <p:pic>
        <p:nvPicPr>
          <p:cNvPr id="177" name="图片 176" descr="AP.png"/>
          <p:cNvPicPr>
            <a:picLocks noChangeAspect="1"/>
          </p:cNvPicPr>
          <p:nvPr/>
        </p:nvPicPr>
        <p:blipFill>
          <a:blip r:embed="rId10" cstate="print"/>
          <a:stretch>
            <a:fillRect/>
          </a:stretch>
        </p:blipFill>
        <p:spPr>
          <a:xfrm>
            <a:off x="2031158" y="4943351"/>
            <a:ext cx="540000" cy="441818"/>
          </a:xfrm>
          <a:prstGeom prst="rect">
            <a:avLst/>
          </a:prstGeom>
        </p:spPr>
      </p:pic>
      <p:sp>
        <p:nvSpPr>
          <p:cNvPr id="178" name="文本框 177"/>
          <p:cNvSpPr txBox="1"/>
          <p:nvPr/>
        </p:nvSpPr>
        <p:spPr>
          <a:xfrm>
            <a:off x="709367" y="5706001"/>
            <a:ext cx="2036135" cy="307777"/>
          </a:xfrm>
          <a:prstGeom prst="rect">
            <a:avLst/>
          </a:prstGeom>
          <a:noFill/>
        </p:spPr>
        <p:txBody>
          <a:bodyPr wrap="none" rtlCol="0">
            <a:spAutoFit/>
          </a:bodyPr>
          <a:lstStyle/>
          <a:p>
            <a:r>
              <a:rPr lang="en-US" altLang="zh-CN" sz="1400" smtClean="0">
                <a:latin typeface="+mj-lt"/>
                <a:ea typeface="方正兰亭黑简体" panose="02000000000000000000" pitchFamily="2" charset="-122"/>
                <a:cs typeface="Arial" panose="020B0604020202020204" pitchFamily="34" charset="0"/>
              </a:rPr>
              <a:t>Guest reception center</a:t>
            </a:r>
            <a:endParaRPr lang="en-US" sz="1400">
              <a:latin typeface="+mj-lt"/>
              <a:ea typeface="方正兰亭黑简体" panose="02000000000000000000" pitchFamily="2" charset="-122"/>
              <a:cs typeface="Arial" panose="020B0604020202020204" pitchFamily="34" charset="0"/>
            </a:endParaRPr>
          </a:p>
        </p:txBody>
      </p:sp>
      <p:pic>
        <p:nvPicPr>
          <p:cNvPr id="179" name="图片 178" descr="管理员-蓝.png"/>
          <p:cNvPicPr>
            <a:picLocks noChangeAspect="1"/>
          </p:cNvPicPr>
          <p:nvPr/>
        </p:nvPicPr>
        <p:blipFill>
          <a:blip r:embed="rId11" cstate="print"/>
          <a:stretch>
            <a:fillRect/>
          </a:stretch>
        </p:blipFill>
        <p:spPr>
          <a:xfrm>
            <a:off x="8043022" y="4972079"/>
            <a:ext cx="540000" cy="441818"/>
          </a:xfrm>
          <a:prstGeom prst="rect">
            <a:avLst/>
          </a:prstGeom>
        </p:spPr>
      </p:pic>
      <p:sp>
        <p:nvSpPr>
          <p:cNvPr id="180" name="TextBox 37"/>
          <p:cNvSpPr txBox="1"/>
          <p:nvPr/>
        </p:nvSpPr>
        <p:spPr>
          <a:xfrm>
            <a:off x="7739789" y="5442234"/>
            <a:ext cx="1146469" cy="276999"/>
          </a:xfrm>
          <a:prstGeom prst="rect">
            <a:avLst/>
          </a:prstGeom>
          <a:noFill/>
        </p:spPr>
        <p:txBody>
          <a:bodyPr wrap="none" rtlCol="0">
            <a:spAutoFit/>
          </a:bodyPr>
          <a:lstStyle/>
          <a:p>
            <a:pPr algn="ctr"/>
            <a:r>
              <a:rPr lang="en-US" sz="1200" smtClean="0">
                <a:latin typeface="+mj-lt"/>
                <a:ea typeface="方正兰亭细黑简体" panose="02000000000000000000" pitchFamily="2" charset="-122"/>
                <a:cs typeface="Arial" panose="020B0604020202020204" pitchFamily="34" charset="0"/>
              </a:rPr>
              <a:t>Administrator</a:t>
            </a:r>
            <a:endParaRPr lang="en-US" sz="1200">
              <a:latin typeface="+mj-lt"/>
              <a:ea typeface="方正兰亭细黑简体" panose="02000000000000000000" pitchFamily="2" charset="-122"/>
              <a:cs typeface="Arial" panose="020B0604020202020204" pitchFamily="34" charset="0"/>
            </a:endParaRPr>
          </a:p>
        </p:txBody>
      </p:sp>
      <p:cxnSp>
        <p:nvCxnSpPr>
          <p:cNvPr id="181" name="直接连接符 180"/>
          <p:cNvCxnSpPr/>
          <p:nvPr/>
        </p:nvCxnSpPr>
        <p:spPr>
          <a:xfrm>
            <a:off x="7561716" y="4470092"/>
            <a:ext cx="79607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2" name="TextBox 164"/>
          <p:cNvSpPr txBox="1"/>
          <p:nvPr/>
        </p:nvSpPr>
        <p:spPr>
          <a:xfrm>
            <a:off x="7985850" y="4611073"/>
            <a:ext cx="654346" cy="276999"/>
          </a:xfrm>
          <a:prstGeom prst="rect">
            <a:avLst/>
          </a:prstGeom>
          <a:noFill/>
        </p:spPr>
        <p:txBody>
          <a:bodyPr wrap="none" rtlCol="0">
            <a:spAutoFit/>
          </a:bodyPr>
          <a:lstStyle/>
          <a:p>
            <a:pPr algn="ctr"/>
            <a:r>
              <a:rPr lang="en-US" sz="1200" smtClean="0">
                <a:latin typeface="+mj-lt"/>
                <a:ea typeface="方正兰亭黑简体" panose="02000000000000000000" pitchFamily="2" charset="-122"/>
                <a:cs typeface="Arial" panose="020B0604020202020204" pitchFamily="34" charset="0"/>
              </a:rPr>
              <a:t>Printer</a:t>
            </a:r>
            <a:endParaRPr lang="en-US" sz="1200">
              <a:latin typeface="+mj-lt"/>
              <a:ea typeface="方正兰亭黑简体" panose="02000000000000000000" pitchFamily="2" charset="-122"/>
              <a:cs typeface="Arial" panose="020B0604020202020204" pitchFamily="34" charset="0"/>
            </a:endParaRPr>
          </a:p>
        </p:txBody>
      </p:sp>
      <p:pic>
        <p:nvPicPr>
          <p:cNvPr id="183" name="图片 182" descr="打印机.png"/>
          <p:cNvPicPr>
            <a:picLocks noChangeAspect="1"/>
          </p:cNvPicPr>
          <p:nvPr/>
        </p:nvPicPr>
        <p:blipFill>
          <a:blip r:embed="rId6" cstate="print"/>
          <a:stretch>
            <a:fillRect/>
          </a:stretch>
        </p:blipFill>
        <p:spPr>
          <a:xfrm>
            <a:off x="8056180" y="4184860"/>
            <a:ext cx="538191" cy="428400"/>
          </a:xfrm>
          <a:prstGeom prst="rect">
            <a:avLst/>
          </a:prstGeom>
        </p:spPr>
      </p:pic>
      <p:cxnSp>
        <p:nvCxnSpPr>
          <p:cNvPr id="184" name="直接连接符 183"/>
          <p:cNvCxnSpPr/>
          <p:nvPr/>
        </p:nvCxnSpPr>
        <p:spPr>
          <a:xfrm flipH="1">
            <a:off x="3135788" y="3609721"/>
            <a:ext cx="1260527" cy="6252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a:off x="4655324" y="3628805"/>
            <a:ext cx="1257289" cy="612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noChangeAspect="1"/>
          </p:cNvCxnSpPr>
          <p:nvPr/>
        </p:nvCxnSpPr>
        <p:spPr>
          <a:xfrm flipH="1">
            <a:off x="1712626" y="3615503"/>
            <a:ext cx="3022825" cy="6871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flipH="1">
            <a:off x="3377791" y="3636366"/>
            <a:ext cx="1260527" cy="6252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a:off x="4421061" y="3624181"/>
            <a:ext cx="1257289" cy="612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a:off x="4703803" y="3609721"/>
            <a:ext cx="2863939" cy="6186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a:xfrm>
            <a:off x="4465055" y="3653541"/>
            <a:ext cx="2863939" cy="612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91" name="图片 190" descr="接入交换机.png"/>
          <p:cNvPicPr>
            <a:picLocks noChangeAspect="1"/>
          </p:cNvPicPr>
          <p:nvPr/>
        </p:nvPicPr>
        <p:blipFill>
          <a:blip r:embed="rId12" cstate="print"/>
          <a:stretch>
            <a:fillRect/>
          </a:stretch>
        </p:blipFill>
        <p:spPr>
          <a:xfrm>
            <a:off x="5508195" y="4229972"/>
            <a:ext cx="540000" cy="441818"/>
          </a:xfrm>
          <a:prstGeom prst="rect">
            <a:avLst/>
          </a:prstGeom>
        </p:spPr>
      </p:pic>
      <p:pic>
        <p:nvPicPr>
          <p:cNvPr id="192" name="图片 191" descr="接入交换机.png"/>
          <p:cNvPicPr>
            <a:picLocks noChangeAspect="1"/>
          </p:cNvPicPr>
          <p:nvPr/>
        </p:nvPicPr>
        <p:blipFill>
          <a:blip r:embed="rId12" cstate="print"/>
          <a:stretch>
            <a:fillRect/>
          </a:stretch>
        </p:blipFill>
        <p:spPr>
          <a:xfrm>
            <a:off x="1534193" y="4234924"/>
            <a:ext cx="540000" cy="441818"/>
          </a:xfrm>
          <a:prstGeom prst="rect">
            <a:avLst/>
          </a:prstGeom>
        </p:spPr>
      </p:pic>
      <p:pic>
        <p:nvPicPr>
          <p:cNvPr id="193" name="图片 192" descr="接入交换机.png"/>
          <p:cNvPicPr>
            <a:picLocks noChangeAspect="1"/>
          </p:cNvPicPr>
          <p:nvPr/>
        </p:nvPicPr>
        <p:blipFill>
          <a:blip r:embed="rId12" cstate="print"/>
          <a:stretch>
            <a:fillRect/>
          </a:stretch>
        </p:blipFill>
        <p:spPr>
          <a:xfrm>
            <a:off x="2990379" y="4242586"/>
            <a:ext cx="540000" cy="441818"/>
          </a:xfrm>
          <a:prstGeom prst="rect">
            <a:avLst/>
          </a:prstGeom>
        </p:spPr>
      </p:pic>
      <p:pic>
        <p:nvPicPr>
          <p:cNvPr id="194" name="图片 193" descr="汇聚交换机.png"/>
          <p:cNvPicPr>
            <a:picLocks noChangeAspect="1"/>
          </p:cNvPicPr>
          <p:nvPr/>
        </p:nvPicPr>
        <p:blipFill>
          <a:blip r:embed="rId13" cstate="print"/>
          <a:stretch>
            <a:fillRect/>
          </a:stretch>
        </p:blipFill>
        <p:spPr>
          <a:xfrm>
            <a:off x="4250906" y="3175548"/>
            <a:ext cx="540000" cy="441818"/>
          </a:xfrm>
          <a:prstGeom prst="rect">
            <a:avLst/>
          </a:prstGeom>
        </p:spPr>
      </p:pic>
      <p:pic>
        <p:nvPicPr>
          <p:cNvPr id="195" name="图片 194" descr="接入交换机.png"/>
          <p:cNvPicPr>
            <a:picLocks noChangeAspect="1"/>
          </p:cNvPicPr>
          <p:nvPr/>
        </p:nvPicPr>
        <p:blipFill>
          <a:blip r:embed="rId12" cstate="print"/>
          <a:stretch>
            <a:fillRect/>
          </a:stretch>
        </p:blipFill>
        <p:spPr>
          <a:xfrm>
            <a:off x="7114845" y="4229972"/>
            <a:ext cx="540000" cy="441818"/>
          </a:xfrm>
          <a:prstGeom prst="rect">
            <a:avLst/>
          </a:prstGeom>
        </p:spPr>
      </p:pic>
      <p:grpSp>
        <p:nvGrpSpPr>
          <p:cNvPr id="72" name="组合 71"/>
          <p:cNvGrpSpPr/>
          <p:nvPr/>
        </p:nvGrpSpPr>
        <p:grpSpPr>
          <a:xfrm>
            <a:off x="8072668" y="126000"/>
            <a:ext cx="3889270" cy="284400"/>
            <a:chOff x="8072668" y="139135"/>
            <a:chExt cx="3889270" cy="284400"/>
          </a:xfrm>
        </p:grpSpPr>
        <p:sp>
          <p:nvSpPr>
            <p:cNvPr id="110" name="五边形 109"/>
            <p:cNvSpPr/>
            <p:nvPr/>
          </p:nvSpPr>
          <p:spPr bwMode="auto">
            <a:xfrm>
              <a:off x="8072668" y="139135"/>
              <a:ext cx="900100" cy="2844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spcBef>
                  <a:spcPts val="0"/>
                </a:spcBef>
                <a:defRPr/>
              </a:pPr>
              <a:r>
                <a:rPr lang="en-US" sz="800" b="1">
                  <a:solidFill>
                    <a:srgbClr val="FFFFFF"/>
                  </a:solidFill>
                  <a:latin typeface="+mj-lt"/>
                  <a:cs typeface="Arial" panose="020B0604020202020204" pitchFamily="34" charset="0"/>
                </a:rPr>
                <a:t>Planning and </a:t>
              </a:r>
              <a:r>
                <a:rPr lang="en-US" altLang="zh-CN" sz="800" b="1" smtClean="0">
                  <a:solidFill>
                    <a:srgbClr val="FFFFFF"/>
                  </a:solidFill>
                  <a:latin typeface="+mj-lt"/>
                  <a:cs typeface="Arial" panose="020B0604020202020204" pitchFamily="34" charset="0"/>
                </a:rPr>
                <a:t>D</a:t>
              </a:r>
              <a:r>
                <a:rPr lang="en-US" sz="800" b="1" smtClean="0">
                  <a:solidFill>
                    <a:srgbClr val="FFFFFF"/>
                  </a:solidFill>
                  <a:latin typeface="+mj-lt"/>
                  <a:cs typeface="Arial" panose="020B0604020202020204" pitchFamily="34" charset="0"/>
                </a:rPr>
                <a:t>esign</a:t>
              </a:r>
              <a:endParaRPr lang="en-US" sz="800" b="1">
                <a:solidFill>
                  <a:srgbClr val="FFFFFF"/>
                </a:solidFill>
                <a:latin typeface="+mj-lt"/>
                <a:cs typeface="Arial" panose="020B0604020202020204" pitchFamily="34" charset="0"/>
              </a:endParaRPr>
            </a:p>
          </p:txBody>
        </p:sp>
        <p:sp>
          <p:nvSpPr>
            <p:cNvPr id="111" name="燕尾形 110"/>
            <p:cNvSpPr/>
            <p:nvPr/>
          </p:nvSpPr>
          <p:spPr bwMode="auto">
            <a:xfrm>
              <a:off x="88888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Deployment and </a:t>
              </a:r>
              <a:r>
                <a:rPr lang="en-US" sz="800" smtClean="0">
                  <a:latin typeface="+mj-lt"/>
                  <a:cs typeface="Arial" panose="020B0604020202020204" pitchFamily="34" charset="0"/>
                </a:rPr>
                <a:t>Implementation</a:t>
              </a:r>
              <a:endParaRPr lang="en-US" sz="800">
                <a:latin typeface="+mj-lt"/>
                <a:cs typeface="Arial" panose="020B0604020202020204" pitchFamily="34" charset="0"/>
              </a:endParaRPr>
            </a:p>
          </p:txBody>
        </p:sp>
        <p:sp>
          <p:nvSpPr>
            <p:cNvPr id="112" name="燕尾形 111"/>
            <p:cNvSpPr/>
            <p:nvPr/>
          </p:nvSpPr>
          <p:spPr bwMode="auto">
            <a:xfrm>
              <a:off x="988490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smtClean="0">
                  <a:latin typeface="+mj-lt"/>
                  <a:cs typeface="Arial" panose="020B0604020202020204" pitchFamily="34" charset="0"/>
                </a:rPr>
                <a:t>Network O&amp;M</a:t>
              </a:r>
              <a:endParaRPr lang="en-US" sz="800">
                <a:latin typeface="+mj-lt"/>
                <a:cs typeface="Arial" panose="020B0604020202020204" pitchFamily="34" charset="0"/>
              </a:endParaRPr>
            </a:p>
          </p:txBody>
        </p:sp>
        <p:sp>
          <p:nvSpPr>
            <p:cNvPr id="113" name="燕尾形 112"/>
            <p:cNvSpPr/>
            <p:nvPr/>
          </p:nvSpPr>
          <p:spPr bwMode="auto">
            <a:xfrm>
              <a:off x="108819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Network </a:t>
              </a:r>
              <a:r>
                <a:rPr lang="en-US" sz="800" smtClean="0">
                  <a:latin typeface="+mj-lt"/>
                  <a:cs typeface="Arial" panose="020B0604020202020204" pitchFamily="34" charset="0"/>
                </a:rPr>
                <a:t>Optimization</a:t>
              </a:r>
              <a:endParaRPr lang="en-US" sz="800">
                <a:latin typeface="+mj-lt"/>
                <a:cs typeface="Arial" panose="020B0604020202020204" pitchFamily="34" charset="0"/>
              </a:endParaRPr>
            </a:p>
          </p:txBody>
        </p:sp>
      </p:grpSp>
    </p:spTree>
    <p:extLst>
      <p:ext uri="{BB962C8B-B14F-4D97-AF65-F5344CB8AC3E}">
        <p14:creationId xmlns:p14="http://schemas.microsoft.com/office/powerpoint/2010/main" val="271148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0">
                                            <p:txEl>
                                              <p:pRg st="0" end="0"/>
                                            </p:txEl>
                                          </p:spTgt>
                                        </p:tgtEl>
                                        <p:attrNameLst>
                                          <p:attrName>style.visibility</p:attrName>
                                        </p:attrNameLst>
                                      </p:cBhvr>
                                      <p:to>
                                        <p:strVal val="visible"/>
                                      </p:to>
                                    </p:set>
                                    <p:anim calcmode="lin" valueType="num">
                                      <p:cBhvr additive="base">
                                        <p:cTn id="7" dur="500" fill="hold"/>
                                        <p:tgtEl>
                                          <p:spTgt spid="1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8"/>
                                        </p:tgtEl>
                                        <p:attrNameLst>
                                          <p:attrName>style.visibility</p:attrName>
                                        </p:attrNameLst>
                                      </p:cBhvr>
                                      <p:to>
                                        <p:strVal val="visible"/>
                                      </p:to>
                                    </p:set>
                                    <p:anim calcmode="lin" valueType="num">
                                      <p:cBhvr additive="base">
                                        <p:cTn id="13" dur="500" fill="hold"/>
                                        <p:tgtEl>
                                          <p:spTgt spid="198"/>
                                        </p:tgtEl>
                                        <p:attrNameLst>
                                          <p:attrName>ppt_x</p:attrName>
                                        </p:attrNameLst>
                                      </p:cBhvr>
                                      <p:tavLst>
                                        <p:tav tm="0">
                                          <p:val>
                                            <p:strVal val="#ppt_x"/>
                                          </p:val>
                                        </p:tav>
                                        <p:tav tm="100000">
                                          <p:val>
                                            <p:strVal val="#ppt_x"/>
                                          </p:val>
                                        </p:tav>
                                      </p:tavLst>
                                    </p:anim>
                                    <p:anim calcmode="lin" valueType="num">
                                      <p:cBhvr additive="base">
                                        <p:cTn id="14" dur="500" fill="hold"/>
                                        <p:tgtEl>
                                          <p:spTgt spid="19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97"/>
                                        </p:tgtEl>
                                        <p:attrNameLst>
                                          <p:attrName>style.visibility</p:attrName>
                                        </p:attrNameLst>
                                      </p:cBhvr>
                                      <p:to>
                                        <p:strVal val="visible"/>
                                      </p:to>
                                    </p:set>
                                    <p:anim calcmode="lin" valueType="num">
                                      <p:cBhvr additive="base">
                                        <p:cTn id="17" dur="500" fill="hold"/>
                                        <p:tgtEl>
                                          <p:spTgt spid="197"/>
                                        </p:tgtEl>
                                        <p:attrNameLst>
                                          <p:attrName>ppt_x</p:attrName>
                                        </p:attrNameLst>
                                      </p:cBhvr>
                                      <p:tavLst>
                                        <p:tav tm="0">
                                          <p:val>
                                            <p:strVal val="#ppt_x"/>
                                          </p:val>
                                        </p:tav>
                                        <p:tav tm="100000">
                                          <p:val>
                                            <p:strVal val="#ppt_x"/>
                                          </p:val>
                                        </p:tav>
                                      </p:tavLst>
                                    </p:anim>
                                    <p:anim calcmode="lin" valueType="num">
                                      <p:cBhvr additive="base">
                                        <p:cTn id="18" dur="500" fill="hold"/>
                                        <p:tgtEl>
                                          <p:spTgt spid="19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96"/>
                                        </p:tgtEl>
                                        <p:attrNameLst>
                                          <p:attrName>style.visibility</p:attrName>
                                        </p:attrNameLst>
                                      </p:cBhvr>
                                      <p:to>
                                        <p:strVal val="visible"/>
                                      </p:to>
                                    </p:set>
                                    <p:anim calcmode="lin" valueType="num">
                                      <p:cBhvr additive="base">
                                        <p:cTn id="21" dur="500" fill="hold"/>
                                        <p:tgtEl>
                                          <p:spTgt spid="196"/>
                                        </p:tgtEl>
                                        <p:attrNameLst>
                                          <p:attrName>ppt_x</p:attrName>
                                        </p:attrNameLst>
                                      </p:cBhvr>
                                      <p:tavLst>
                                        <p:tav tm="0">
                                          <p:val>
                                            <p:strVal val="#ppt_x"/>
                                          </p:val>
                                        </p:tav>
                                        <p:tav tm="100000">
                                          <p:val>
                                            <p:strVal val="#ppt_x"/>
                                          </p:val>
                                        </p:tav>
                                      </p:tavLst>
                                    </p:anim>
                                    <p:anim calcmode="lin" valueType="num">
                                      <p:cBhvr additive="base">
                                        <p:cTn id="22"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70">
                                            <p:txEl>
                                              <p:pRg st="1" end="1"/>
                                            </p:txEl>
                                          </p:spTgt>
                                        </p:tgtEl>
                                        <p:attrNameLst>
                                          <p:attrName>style.visibility</p:attrName>
                                        </p:attrNameLst>
                                      </p:cBhvr>
                                      <p:to>
                                        <p:strVal val="visible"/>
                                      </p:to>
                                    </p:set>
                                    <p:anim calcmode="lin" valueType="num">
                                      <p:cBhvr additive="base">
                                        <p:cTn id="27" dur="500" fill="hold"/>
                                        <p:tgtEl>
                                          <p:spTgt spid="170">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接连接符 41"/>
          <p:cNvCxnSpPr/>
          <p:nvPr/>
        </p:nvCxnSpPr>
        <p:spPr bwMode="auto">
          <a:xfrm>
            <a:off x="4773686" y="1920195"/>
            <a:ext cx="18000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1" name="直接连接符 40"/>
          <p:cNvCxnSpPr/>
          <p:nvPr/>
        </p:nvCxnSpPr>
        <p:spPr bwMode="auto">
          <a:xfrm>
            <a:off x="856538" y="1931101"/>
            <a:ext cx="142220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 name="标题 4"/>
          <p:cNvSpPr>
            <a:spLocks noGrp="1"/>
          </p:cNvSpPr>
          <p:nvPr>
            <p:ph type="title"/>
          </p:nvPr>
        </p:nvSpPr>
        <p:spPr/>
        <p:txBody>
          <a:bodyPr/>
          <a:lstStyle/>
          <a:p>
            <a:r>
              <a:rPr lang="en-US" smtClean="0"/>
              <a:t>Egress NAT Design</a:t>
            </a:r>
            <a:endParaRPr lang="en-US"/>
          </a:p>
        </p:txBody>
      </p:sp>
      <p:pic>
        <p:nvPicPr>
          <p:cNvPr id="3"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634122" y="1710204"/>
            <a:ext cx="541200" cy="442799"/>
          </a:xfrm>
          <a:prstGeom prst="rect">
            <a:avLst/>
          </a:prstGeom>
          <a:noFill/>
        </p:spPr>
      </p:pic>
      <p:pic>
        <p:nvPicPr>
          <p:cNvPr id="4" name="图片 3" descr="internet-蓝.png"/>
          <p:cNvPicPr>
            <a:picLocks noChangeAspect="1"/>
          </p:cNvPicPr>
          <p:nvPr/>
        </p:nvPicPr>
        <p:blipFill>
          <a:blip r:embed="rId4" cstate="print"/>
          <a:stretch>
            <a:fillRect/>
          </a:stretch>
        </p:blipFill>
        <p:spPr>
          <a:xfrm>
            <a:off x="2153331" y="1727387"/>
            <a:ext cx="804674" cy="408433"/>
          </a:xfrm>
          <a:prstGeom prst="rect">
            <a:avLst/>
          </a:prstGeom>
        </p:spPr>
      </p:pic>
      <p:sp>
        <p:nvSpPr>
          <p:cNvPr id="6" name="TextBox 77"/>
          <p:cNvSpPr txBox="1"/>
          <p:nvPr/>
        </p:nvSpPr>
        <p:spPr bwMode="auto">
          <a:xfrm>
            <a:off x="1086207" y="1682406"/>
            <a:ext cx="1088166" cy="285614"/>
          </a:xfrm>
          <a:prstGeom prst="rect">
            <a:avLst/>
          </a:prstGeom>
          <a:noFill/>
          <a:ln w="9525">
            <a:noFill/>
            <a:miter lim="800000"/>
            <a:headEnd/>
            <a:tailEnd/>
          </a:ln>
        </p:spPr>
        <p:txBody>
          <a:bodyPr wrap="square" lIns="99980" tIns="49986" rIns="99980" bIns="49986" rtlCol="0">
            <a:spAutoFit/>
          </a:bodyPr>
          <a:lstStyle/>
          <a:p>
            <a:pPr defTabSz="1001649" eaLnBrk="0" hangingPunct="0"/>
            <a:r>
              <a:rPr lang="en-US" sz="1200">
                <a:solidFill>
                  <a:srgbClr val="000000"/>
                </a:solidFill>
                <a:latin typeface="+mj-lt"/>
                <a:ea typeface="方正兰亭黑简体" panose="02000000000000000000" pitchFamily="2" charset="-122"/>
                <a:cs typeface="Arial" panose="020B0604020202020204" pitchFamily="34" charset="0"/>
                <a:sym typeface="Huawei Sans" panose="020C0503030203020204" pitchFamily="34" charset="0"/>
              </a:rPr>
              <a:t>1.2.3.4</a:t>
            </a:r>
          </a:p>
        </p:txBody>
      </p:sp>
      <p:sp>
        <p:nvSpPr>
          <p:cNvPr id="7" name="矩形 6"/>
          <p:cNvSpPr/>
          <p:nvPr/>
        </p:nvSpPr>
        <p:spPr>
          <a:xfrm>
            <a:off x="1099472" y="1938206"/>
            <a:ext cx="1249060" cy="261610"/>
          </a:xfrm>
          <a:prstGeom prst="rect">
            <a:avLst/>
          </a:prstGeom>
        </p:spPr>
        <p:txBody>
          <a:bodyPr wrap="none">
            <a:spAutoFit/>
          </a:bodyPr>
          <a:lstStyle/>
          <a:p>
            <a:pPr defTabSz="914400">
              <a:spcBef>
                <a:spcPct val="0"/>
              </a:spcBef>
              <a:spcAft>
                <a:spcPct val="0"/>
              </a:spcAft>
            </a:pPr>
            <a:r>
              <a:rPr lang="en-US" sz="1100" b="1">
                <a:latin typeface="+mj-lt"/>
                <a:ea typeface="方正兰亭黑简体" panose="02000000000000000000" pitchFamily="2" charset="-122"/>
                <a:cs typeface="Arial" panose="020B0604020202020204" pitchFamily="34" charset="0"/>
                <a:sym typeface="Huawei Sans" panose="020C0503030203020204" pitchFamily="34" charset="0"/>
              </a:rPr>
              <a:t>Network egress</a:t>
            </a:r>
          </a:p>
        </p:txBody>
      </p:sp>
      <p:sp>
        <p:nvSpPr>
          <p:cNvPr id="8" name="TextBox 77"/>
          <p:cNvSpPr txBox="1"/>
          <p:nvPr/>
        </p:nvSpPr>
        <p:spPr bwMode="auto">
          <a:xfrm>
            <a:off x="735277" y="2346923"/>
            <a:ext cx="2460472" cy="1301120"/>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R="0" indent="0" defTabSz="914400" fontAlgn="t">
              <a:lnSpc>
                <a:spcPct val="100000"/>
              </a:lnSpc>
              <a:spcBef>
                <a:spcPct val="0"/>
              </a:spcBef>
              <a:spcAft>
                <a:spcPct val="0"/>
              </a:spcAft>
              <a:buClrTx/>
              <a:buSzTx/>
              <a:buFontTx/>
              <a:buNone/>
              <a:tabLst/>
              <a:defRPr kumimoji="0" sz="1000" b="0" i="0" u="none" strike="noStrike" cap="none" normalizeH="0" baseline="0">
                <a:ln>
                  <a:noFill/>
                </a:ln>
                <a:effectLst/>
                <a:latin typeface="FrutigerNext LT Regular" pitchFamily="34" charset="0"/>
                <a:ea typeface="宋体" pitchFamily="2" charset="-122"/>
              </a:defRPr>
            </a:lvl1pPr>
          </a:lstStyle>
          <a:p>
            <a:pPr fontAlgn="auto"/>
            <a:r>
              <a:rPr lang="en-US" sz="1200" b="1">
                <a:latin typeface="+mj-lt"/>
                <a:ea typeface="方正兰亭黑简体" panose="02000000000000000000" pitchFamily="2" charset="-122"/>
                <a:cs typeface="Arial" panose="020B0604020202020204" pitchFamily="34" charset="0"/>
                <a:sym typeface="Huawei Sans" panose="020C0503030203020204" pitchFamily="34" charset="0"/>
              </a:rPr>
              <a:t>NAT mapping table</a:t>
            </a:r>
          </a:p>
          <a:p>
            <a:pPr fontAlgn="b"/>
            <a:r>
              <a:rPr lang="en-US">
                <a:latin typeface="+mj-lt"/>
                <a:ea typeface="方正兰亭黑简体" panose="02000000000000000000" pitchFamily="2" charset="-122"/>
                <a:cs typeface="Arial" panose="020B0604020202020204" pitchFamily="34" charset="0"/>
                <a:sym typeface="Huawei Sans" panose="020C0503030203020204" pitchFamily="34" charset="0"/>
              </a:rPr>
              <a:t>------------------------------------------------</a:t>
            </a:r>
          </a:p>
        </p:txBody>
      </p:sp>
      <p:graphicFrame>
        <p:nvGraphicFramePr>
          <p:cNvPr id="10" name="表格 9"/>
          <p:cNvGraphicFramePr>
            <a:graphicFrameLocks noGrp="1"/>
          </p:cNvGraphicFramePr>
          <p:nvPr>
            <p:extLst/>
          </p:nvPr>
        </p:nvGraphicFramePr>
        <p:xfrm>
          <a:off x="824708" y="2716233"/>
          <a:ext cx="2262108" cy="865302"/>
        </p:xfrm>
        <a:graphic>
          <a:graphicData uri="http://schemas.openxmlformats.org/drawingml/2006/table">
            <a:tbl>
              <a:tblPr firstRow="1" bandRow="1"/>
              <a:tblGrid>
                <a:gridCol w="1130279">
                  <a:extLst>
                    <a:ext uri="{9D8B030D-6E8A-4147-A177-3AD203B41FA5}">
                      <a16:colId xmlns="" xmlns:a16="http://schemas.microsoft.com/office/drawing/2014/main" val="20000"/>
                    </a:ext>
                  </a:extLst>
                </a:gridCol>
                <a:gridCol w="1131829">
                  <a:extLst>
                    <a:ext uri="{9D8B030D-6E8A-4147-A177-3AD203B41FA5}">
                      <a16:colId xmlns="" xmlns:a16="http://schemas.microsoft.com/office/drawing/2014/main" val="20001"/>
                    </a:ext>
                  </a:extLst>
                </a:gridCol>
              </a:tblGrid>
              <a:tr h="288434">
                <a:tc>
                  <a:txBody>
                    <a:bodyPr/>
                    <a:lstStyle/>
                    <a:p>
                      <a:pPr marL="0" algn="ctr" defTabSz="914034" rtl="0" eaLnBrk="1" latinLnBrk="0" hangingPunct="1"/>
                      <a:r>
                        <a:rPr lang="en-US" sz="1000" b="1">
                          <a:solidFill>
                            <a:schemeClr val="bg1"/>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Private IP </a:t>
                      </a:r>
                      <a:r>
                        <a:rPr lang="en-US" sz="1000" b="1" smtClean="0">
                          <a:solidFill>
                            <a:schemeClr val="bg1"/>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Address</a:t>
                      </a:r>
                      <a:endParaRPr lang="en-US" sz="1000" b="1">
                        <a:solidFill>
                          <a:schemeClr val="bg1"/>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0" marR="0" marT="36000" marB="360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algn="ctr" defTabSz="914034" rtl="0" eaLnBrk="1" latinLnBrk="0" hangingPunct="1"/>
                      <a:r>
                        <a:rPr lang="en-US" altLang="zh-CN" sz="1000" b="1" smtClean="0">
                          <a:solidFill>
                            <a:schemeClr val="bg1"/>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P</a:t>
                      </a:r>
                      <a:r>
                        <a:rPr lang="en-US" sz="1000" b="1" smtClean="0">
                          <a:solidFill>
                            <a:schemeClr val="bg1"/>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ublic IP</a:t>
                      </a:r>
                      <a:r>
                        <a:rPr lang="en-US" sz="1000" b="1" baseline="0" smtClean="0">
                          <a:solidFill>
                            <a:schemeClr val="bg1"/>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 Address</a:t>
                      </a:r>
                      <a:endParaRPr lang="en-US" sz="1000" b="1">
                        <a:solidFill>
                          <a:schemeClr val="bg1"/>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0" marR="0" marT="36000" marB="360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0"/>
                  </a:ext>
                </a:extLst>
              </a:tr>
              <a:tr h="288434">
                <a:tc>
                  <a:txBody>
                    <a:bodyPr/>
                    <a:lstStyle/>
                    <a:p>
                      <a:pPr marL="0" algn="ctr" defTabSz="914034" rtl="0" eaLnBrk="1" latinLnBrk="0" hangingPunct="1"/>
                      <a:r>
                        <a:rPr lang="en-US" sz="1000" b="0">
                          <a:solidFill>
                            <a:schemeClr val="tx1"/>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192.168.1.1</a:t>
                      </a:r>
                    </a:p>
                  </a:txBody>
                  <a:tcPr marL="0" marR="0" marT="36000" marB="360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034" rtl="0" eaLnBrk="1" latinLnBrk="0" hangingPunct="1"/>
                      <a:r>
                        <a:rPr lang="en-US" sz="1000" b="0">
                          <a:solidFill>
                            <a:schemeClr val="tx1"/>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1.2.3.1</a:t>
                      </a:r>
                    </a:p>
                  </a:txBody>
                  <a:tcPr marL="0" marR="0" marT="36000" marB="360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88434">
                <a:tc>
                  <a:txBody>
                    <a:bodyPr/>
                    <a:lstStyle/>
                    <a:p>
                      <a:pPr marL="0" algn="ctr" defTabSz="914034" rtl="0" eaLnBrk="1" latinLnBrk="0" hangingPunct="1"/>
                      <a:r>
                        <a:rPr lang="en-US" sz="1000" b="0">
                          <a:solidFill>
                            <a:schemeClr val="tx1"/>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192.168.1.2</a:t>
                      </a:r>
                    </a:p>
                  </a:txBody>
                  <a:tcPr marL="0" marR="0" marT="36000" marB="360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034" rtl="0" eaLnBrk="1" latinLnBrk="0" hangingPunct="1"/>
                      <a:r>
                        <a:rPr lang="en-US" sz="1000" b="0">
                          <a:solidFill>
                            <a:schemeClr val="tx1"/>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1.2.3.2</a:t>
                      </a:r>
                    </a:p>
                  </a:txBody>
                  <a:tcPr marL="0" marR="0" marT="36000" marB="360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pic>
        <p:nvPicPr>
          <p:cNvPr id="11"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4490026" y="1720633"/>
            <a:ext cx="541200" cy="496502"/>
          </a:xfrm>
          <a:prstGeom prst="rect">
            <a:avLst/>
          </a:prstGeom>
          <a:noFill/>
        </p:spPr>
      </p:pic>
      <p:pic>
        <p:nvPicPr>
          <p:cNvPr id="12" name="图片 11" descr="internet-蓝.png"/>
          <p:cNvPicPr>
            <a:picLocks noChangeAspect="1"/>
          </p:cNvPicPr>
          <p:nvPr/>
        </p:nvPicPr>
        <p:blipFill>
          <a:blip r:embed="rId4" cstate="print"/>
          <a:stretch>
            <a:fillRect/>
          </a:stretch>
        </p:blipFill>
        <p:spPr>
          <a:xfrm>
            <a:off x="6156324" y="1737816"/>
            <a:ext cx="804674" cy="457968"/>
          </a:xfrm>
          <a:prstGeom prst="rect">
            <a:avLst/>
          </a:prstGeom>
        </p:spPr>
      </p:pic>
      <p:sp>
        <p:nvSpPr>
          <p:cNvPr id="14" name="矩形 13"/>
          <p:cNvSpPr/>
          <p:nvPr/>
        </p:nvSpPr>
        <p:spPr>
          <a:xfrm>
            <a:off x="4963682" y="1927299"/>
            <a:ext cx="1249060" cy="261610"/>
          </a:xfrm>
          <a:prstGeom prst="rect">
            <a:avLst/>
          </a:prstGeom>
        </p:spPr>
        <p:txBody>
          <a:bodyPr wrap="none">
            <a:spAutoFit/>
          </a:bodyPr>
          <a:lstStyle/>
          <a:p>
            <a:pPr defTabSz="914400">
              <a:spcBef>
                <a:spcPct val="0"/>
              </a:spcBef>
              <a:spcAft>
                <a:spcPct val="0"/>
              </a:spcAft>
            </a:pPr>
            <a:r>
              <a:rPr lang="en-US" sz="1100" b="1">
                <a:latin typeface="+mj-lt"/>
                <a:ea typeface="方正兰亭黑简体" panose="02000000000000000000" pitchFamily="2" charset="-122"/>
                <a:cs typeface="Arial" panose="020B0604020202020204" pitchFamily="34" charset="0"/>
                <a:sym typeface="Huawei Sans" panose="020C0503030203020204" pitchFamily="34" charset="0"/>
              </a:rPr>
              <a:t>Network egress</a:t>
            </a:r>
          </a:p>
        </p:txBody>
      </p:sp>
      <p:sp>
        <p:nvSpPr>
          <p:cNvPr id="15" name="TextBox 77"/>
          <p:cNvSpPr txBox="1"/>
          <p:nvPr/>
        </p:nvSpPr>
        <p:spPr bwMode="auto">
          <a:xfrm>
            <a:off x="4664333" y="2417027"/>
            <a:ext cx="1989969" cy="1267591"/>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R="0" indent="0" defTabSz="914400" fontAlgn="t">
              <a:lnSpc>
                <a:spcPct val="100000"/>
              </a:lnSpc>
              <a:spcBef>
                <a:spcPct val="0"/>
              </a:spcBef>
              <a:spcAft>
                <a:spcPct val="0"/>
              </a:spcAft>
              <a:buClrTx/>
              <a:buSzTx/>
              <a:buFontTx/>
              <a:buNone/>
              <a:tabLst/>
              <a:defRPr kumimoji="0" sz="1000" b="0" i="0" u="none" strike="noStrike" cap="none" normalizeH="0" baseline="0">
                <a:ln>
                  <a:noFill/>
                </a:ln>
                <a:effectLst/>
                <a:latin typeface="FrutigerNext LT Regular" pitchFamily="34" charset="0"/>
                <a:ea typeface="宋体" pitchFamily="2" charset="-122"/>
              </a:defRPr>
            </a:lvl1pPr>
          </a:lstStyle>
          <a:p>
            <a:pPr fontAlgn="b"/>
            <a:r>
              <a:rPr lang="en-US" sz="1200" b="1">
                <a:latin typeface="+mj-lt"/>
                <a:ea typeface="方正兰亭黑简体" panose="02000000000000000000" pitchFamily="2" charset="-122"/>
                <a:cs typeface="Arial" panose="020B0604020202020204" pitchFamily="34" charset="0"/>
                <a:sym typeface="Huawei Sans" panose="020C0503030203020204" pitchFamily="34" charset="0"/>
              </a:rPr>
              <a:t>NAT address pool</a:t>
            </a:r>
          </a:p>
          <a:p>
            <a:r>
              <a:rPr lang="en-US">
                <a:latin typeface="+mj-lt"/>
                <a:ea typeface="方正兰亭黑简体" panose="02000000000000000000" pitchFamily="2" charset="-122"/>
                <a:cs typeface="Arial" panose="020B0604020202020204" pitchFamily="34" charset="0"/>
                <a:sym typeface="Huawei Sans" panose="020C0503030203020204" pitchFamily="34" charset="0"/>
              </a:rPr>
              <a:t>-----------------------------------</a:t>
            </a:r>
          </a:p>
        </p:txBody>
      </p:sp>
      <p:graphicFrame>
        <p:nvGraphicFramePr>
          <p:cNvPr id="17" name="表格 16"/>
          <p:cNvGraphicFramePr>
            <a:graphicFrameLocks noGrp="1"/>
          </p:cNvGraphicFramePr>
          <p:nvPr>
            <p:extLst/>
          </p:nvPr>
        </p:nvGraphicFramePr>
        <p:xfrm>
          <a:off x="4756694" y="2766770"/>
          <a:ext cx="1816991" cy="857376"/>
        </p:xfrm>
        <a:graphic>
          <a:graphicData uri="http://schemas.openxmlformats.org/drawingml/2006/table">
            <a:tbl>
              <a:tblPr firstRow="1" bandRow="1"/>
              <a:tblGrid>
                <a:gridCol w="712928">
                  <a:extLst>
                    <a:ext uri="{9D8B030D-6E8A-4147-A177-3AD203B41FA5}">
                      <a16:colId xmlns="" xmlns:a16="http://schemas.microsoft.com/office/drawing/2014/main" val="20000"/>
                    </a:ext>
                  </a:extLst>
                </a:gridCol>
                <a:gridCol w="1104063">
                  <a:extLst>
                    <a:ext uri="{9D8B030D-6E8A-4147-A177-3AD203B41FA5}">
                      <a16:colId xmlns="" xmlns:a16="http://schemas.microsoft.com/office/drawing/2014/main" val="20001"/>
                    </a:ext>
                  </a:extLst>
                </a:gridCol>
              </a:tblGrid>
              <a:tr h="285792">
                <a:tc>
                  <a:txBody>
                    <a:bodyPr/>
                    <a:lstStyle/>
                    <a:p>
                      <a:pPr marL="0" algn="l" defTabSz="914034" rtl="0" eaLnBrk="1" latinLnBrk="0" hangingPunct="1"/>
                      <a:r>
                        <a:rPr lang="en-US" sz="900" b="0">
                          <a:solidFill>
                            <a:schemeClr val="accent2"/>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1.2.3.1</a:t>
                      </a:r>
                    </a:p>
                  </a:txBody>
                  <a:tcPr marL="45720" marR="45720" marT="36000" marB="36000" anchor="ctr">
                    <a:lnL w="12700" cmpd="sng">
                      <a:noFill/>
                      <a:prstDash val="solid"/>
                    </a:lnL>
                    <a:lnR w="12700" cmpd="sng">
                      <a:noFill/>
                      <a:prstDash val="solid"/>
                    </a:lnR>
                    <a:lnT w="12700" cmpd="sng">
                      <a:noFill/>
                      <a:prstDash val="solid"/>
                    </a:lnT>
                    <a:lnB w="12700" cap="flat" cmpd="sng" algn="ctr">
                      <a:noFill/>
                      <a:prstDash val="sysDash"/>
                      <a:round/>
                      <a:headEnd type="none" w="med" len="med"/>
                      <a:tailEnd type="none" w="med" len="med"/>
                    </a:lnB>
                    <a:lnTlToBr w="12700" cmpd="sng">
                      <a:noFill/>
                      <a:prstDash val="solid"/>
                    </a:lnTlToBr>
                    <a:lnBlToTr w="12700" cmpd="sng">
                      <a:noFill/>
                      <a:prstDash val="solid"/>
                    </a:lnBlToTr>
                  </a:tcPr>
                </a:tc>
                <a:tc>
                  <a:txBody>
                    <a:bodyPr/>
                    <a:lstStyle/>
                    <a:p>
                      <a:pPr marL="0" algn="ctr" defTabSz="914034" rtl="0" eaLnBrk="1" latinLnBrk="0" hangingPunct="1"/>
                      <a:r>
                        <a:rPr lang="en-US" sz="900" b="0" smtClean="0">
                          <a:solidFill>
                            <a:schemeClr val="accent2"/>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Not</a:t>
                      </a:r>
                      <a:r>
                        <a:rPr lang="en-US" sz="900" b="0" baseline="0" smtClean="0">
                          <a:solidFill>
                            <a:schemeClr val="accent2"/>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 in use</a:t>
                      </a:r>
                      <a:endParaRPr lang="en-US" sz="900" b="0">
                        <a:solidFill>
                          <a:schemeClr val="accent2"/>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no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85792">
                <a:tc>
                  <a:txBody>
                    <a:bodyPr/>
                    <a:lstStyle/>
                    <a:p>
                      <a:pPr marL="0" algn="l" defTabSz="914034" rtl="0" eaLnBrk="1" latinLnBrk="0" hangingPunct="1"/>
                      <a:r>
                        <a:rPr lang="en-US" sz="900" b="0">
                          <a:solidFill>
                            <a:schemeClr val="accent2"/>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1.2.3.2</a:t>
                      </a:r>
                    </a:p>
                  </a:txBody>
                  <a:tcPr marL="45720" marR="45720" marT="36000" marB="36000" anchor="ctr">
                    <a:lnL w="12700" cmpd="sng">
                      <a:noFill/>
                      <a:prstDash val="solid"/>
                    </a:lnL>
                    <a:lnR w="12700" cmpd="sng">
                      <a:noFill/>
                      <a:prstDash val="soli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tcPr>
                </a:tc>
                <a:tc>
                  <a:txBody>
                    <a:bodyPr/>
                    <a:lstStyle/>
                    <a:p>
                      <a:pPr marL="0" algn="ctr" defTabSz="914034" rtl="0" eaLnBrk="1" latinLnBrk="0" hangingPunct="1"/>
                      <a:r>
                        <a:rPr lang="en-US" sz="900" b="0" smtClean="0">
                          <a:solidFill>
                            <a:schemeClr val="accent2"/>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Not</a:t>
                      </a:r>
                      <a:r>
                        <a:rPr lang="en-US" sz="900" b="0" baseline="0" smtClean="0">
                          <a:solidFill>
                            <a:schemeClr val="accent2"/>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 in use</a:t>
                      </a:r>
                      <a:endParaRPr lang="en-US" sz="900" b="0">
                        <a:solidFill>
                          <a:schemeClr val="accent2"/>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0" marR="0" marT="0" marB="0" anchor="ctr">
                    <a:lnL w="12700" cmpd="sng">
                      <a:noFill/>
                      <a:prstDash val="solid"/>
                    </a:lnL>
                    <a:lnR w="12700" cmpd="sng">
                      <a:noFill/>
                      <a:prstDash val="soli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85792">
                <a:tc>
                  <a:txBody>
                    <a:bodyPr/>
                    <a:lstStyle/>
                    <a:p>
                      <a:pPr marL="0" algn="l" defTabSz="914034" rtl="0" eaLnBrk="1" latinLnBrk="0" hangingPunct="1"/>
                      <a:r>
                        <a:rPr lang="en-US" sz="900" b="0">
                          <a:solidFill>
                            <a:schemeClr val="accent2"/>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1.3.3.3</a:t>
                      </a:r>
                    </a:p>
                  </a:txBody>
                  <a:tcPr marL="45720" marR="45720" marT="36000" marB="36000" anchor="ctr">
                    <a:lnL w="12700" cmpd="sng">
                      <a:noFill/>
                      <a:prstDash val="solid"/>
                    </a:lnL>
                    <a:lnR w="12700" cmpd="sng">
                      <a:noFill/>
                      <a:prstDash val="soli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tcPr>
                </a:tc>
                <a:tc>
                  <a:txBody>
                    <a:bodyPr/>
                    <a:lstStyle/>
                    <a:p>
                      <a:pPr marL="0" algn="ctr" defTabSz="914034" rtl="0" eaLnBrk="1" latinLnBrk="0" hangingPunct="1"/>
                      <a:r>
                        <a:rPr lang="en-US" sz="900" b="0" smtClean="0">
                          <a:solidFill>
                            <a:schemeClr val="accent2"/>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Not</a:t>
                      </a:r>
                      <a:r>
                        <a:rPr lang="en-US" sz="900" b="0" baseline="0">
                          <a:solidFill>
                            <a:schemeClr val="accent2"/>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 </a:t>
                      </a:r>
                      <a:r>
                        <a:rPr lang="en-US" sz="900" b="0" baseline="0" smtClean="0">
                          <a:solidFill>
                            <a:schemeClr val="accent2"/>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in use</a:t>
                      </a:r>
                      <a:endParaRPr lang="en-US" sz="900" b="0" baseline="0">
                        <a:solidFill>
                          <a:schemeClr val="accent2"/>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0" marR="0" marT="0" marB="0" anchor="ctr">
                    <a:lnL w="12700" cmpd="sng">
                      <a:noFill/>
                      <a:prstDash val="solid"/>
                    </a:lnL>
                    <a:lnR w="12700" cmpd="sng">
                      <a:noFill/>
                      <a:prstDash val="soli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
        <p:nvSpPr>
          <p:cNvPr id="44" name="圆角矩形 43"/>
          <p:cNvSpPr/>
          <p:nvPr/>
        </p:nvSpPr>
        <p:spPr>
          <a:xfrm>
            <a:off x="463816" y="1242021"/>
            <a:ext cx="3600000" cy="324000"/>
          </a:xfrm>
          <a:prstGeom prst="roundRect">
            <a:avLst>
              <a:gd name="adj" fmla="val 14624"/>
            </a:avLst>
          </a:prstGeom>
          <a:solidFill>
            <a:srgbClr val="00B0F0"/>
          </a:solidFill>
          <a:ln>
            <a:solidFill>
              <a:srgbClr val="00B0F0"/>
            </a:solidFill>
          </a:ln>
        </p:spPr>
        <p:txBody>
          <a:bodyPr wrap="square" rtlCol="0" anchor="ctr" anchorCtr="0">
            <a:noAutofit/>
          </a:bodyPr>
          <a:lstStyle/>
          <a:p>
            <a:pPr algn="ctr"/>
            <a:r>
              <a:rPr lang="en-US" sz="1600" b="1">
                <a:solidFill>
                  <a:prstClr val="white"/>
                </a:solidFill>
                <a:latin typeface="+mj-lt"/>
                <a:cs typeface="Arial" panose="020B0604020202020204" pitchFamily="34" charset="0"/>
              </a:rPr>
              <a:t>Static NAT</a:t>
            </a:r>
          </a:p>
        </p:txBody>
      </p:sp>
      <p:sp>
        <p:nvSpPr>
          <p:cNvPr id="45" name="圆角矩形 44"/>
          <p:cNvSpPr/>
          <p:nvPr/>
        </p:nvSpPr>
        <p:spPr>
          <a:xfrm>
            <a:off x="463814" y="1619930"/>
            <a:ext cx="3600000" cy="2821443"/>
          </a:xfrm>
          <a:prstGeom prst="roundRect">
            <a:avLst>
              <a:gd name="adj" fmla="val 2222"/>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85725">
              <a:lnSpc>
                <a:spcPts val="2400"/>
              </a:lnSpc>
              <a:spcAft>
                <a:spcPts val="600"/>
              </a:spcAft>
            </a:pPr>
            <a:endParaRPr lang="zh-CN" altLang="en-US" sz="1600">
              <a:solidFill>
                <a:schemeClr val="tx1">
                  <a:lumMod val="75000"/>
                  <a:lumOff val="25000"/>
                </a:schemeClr>
              </a:solidFill>
              <a:latin typeface="+mj-lt"/>
              <a:cs typeface="Arial" panose="020B0604020202020204" pitchFamily="34" charset="0"/>
            </a:endParaRPr>
          </a:p>
        </p:txBody>
      </p:sp>
      <p:sp>
        <p:nvSpPr>
          <p:cNvPr id="46" name="圆角矩形 45"/>
          <p:cNvSpPr/>
          <p:nvPr/>
        </p:nvSpPr>
        <p:spPr>
          <a:xfrm>
            <a:off x="4270609" y="1245493"/>
            <a:ext cx="3600000" cy="324000"/>
          </a:xfrm>
          <a:prstGeom prst="roundRect">
            <a:avLst>
              <a:gd name="adj" fmla="val 14624"/>
            </a:avLst>
          </a:prstGeom>
          <a:solidFill>
            <a:srgbClr val="00B0F0"/>
          </a:solidFill>
          <a:ln>
            <a:solidFill>
              <a:srgbClr val="00B0F0"/>
            </a:solidFill>
          </a:ln>
        </p:spPr>
        <p:txBody>
          <a:bodyPr wrap="square" rtlCol="0" anchor="ctr" anchorCtr="0">
            <a:noAutofit/>
          </a:bodyPr>
          <a:lstStyle/>
          <a:p>
            <a:pPr algn="ctr"/>
            <a:r>
              <a:rPr lang="en-US" sz="1600" b="1">
                <a:solidFill>
                  <a:prstClr val="white"/>
                </a:solidFill>
                <a:latin typeface="+mj-lt"/>
                <a:cs typeface="Arial" panose="020B0604020202020204" pitchFamily="34" charset="0"/>
              </a:rPr>
              <a:t>Dynamic NAT</a:t>
            </a:r>
          </a:p>
        </p:txBody>
      </p:sp>
      <p:sp>
        <p:nvSpPr>
          <p:cNvPr id="47" name="圆角矩形 46"/>
          <p:cNvSpPr/>
          <p:nvPr/>
        </p:nvSpPr>
        <p:spPr>
          <a:xfrm>
            <a:off x="4270609" y="1623402"/>
            <a:ext cx="3600000" cy="2817971"/>
          </a:xfrm>
          <a:prstGeom prst="roundRect">
            <a:avLst>
              <a:gd name="adj" fmla="val 2222"/>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85725">
              <a:lnSpc>
                <a:spcPts val="2400"/>
              </a:lnSpc>
              <a:spcAft>
                <a:spcPts val="600"/>
              </a:spcAft>
            </a:pPr>
            <a:endParaRPr lang="zh-CN" altLang="en-US" sz="1600">
              <a:solidFill>
                <a:schemeClr val="tx1">
                  <a:lumMod val="75000"/>
                  <a:lumOff val="25000"/>
                </a:schemeClr>
              </a:solidFill>
              <a:latin typeface="+mj-lt"/>
              <a:cs typeface="Arial" panose="020B0604020202020204" pitchFamily="34" charset="0"/>
            </a:endParaRPr>
          </a:p>
        </p:txBody>
      </p:sp>
      <p:cxnSp>
        <p:nvCxnSpPr>
          <p:cNvPr id="49" name="直接连接符 48"/>
          <p:cNvCxnSpPr/>
          <p:nvPr/>
        </p:nvCxnSpPr>
        <p:spPr bwMode="auto">
          <a:xfrm>
            <a:off x="8626377" y="1993390"/>
            <a:ext cx="18000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0"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8201948" y="1771991"/>
            <a:ext cx="541200" cy="442799"/>
          </a:xfrm>
          <a:prstGeom prst="rect">
            <a:avLst/>
          </a:prstGeom>
          <a:noFill/>
        </p:spPr>
      </p:pic>
      <p:pic>
        <p:nvPicPr>
          <p:cNvPr id="51" name="图片 50" descr="internet-蓝.png"/>
          <p:cNvPicPr>
            <a:picLocks noChangeAspect="1"/>
          </p:cNvPicPr>
          <p:nvPr/>
        </p:nvPicPr>
        <p:blipFill>
          <a:blip r:embed="rId4" cstate="print"/>
          <a:stretch>
            <a:fillRect/>
          </a:stretch>
        </p:blipFill>
        <p:spPr>
          <a:xfrm>
            <a:off x="9996210" y="1785090"/>
            <a:ext cx="804674" cy="408433"/>
          </a:xfrm>
          <a:prstGeom prst="rect">
            <a:avLst/>
          </a:prstGeom>
        </p:spPr>
      </p:pic>
      <p:sp>
        <p:nvSpPr>
          <p:cNvPr id="53" name="TextBox 77"/>
          <p:cNvSpPr txBox="1"/>
          <p:nvPr/>
        </p:nvSpPr>
        <p:spPr bwMode="auto">
          <a:xfrm>
            <a:off x="8201948" y="2331547"/>
            <a:ext cx="2907470" cy="1060270"/>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R="0" indent="0" defTabSz="914400" fontAlgn="t">
              <a:lnSpc>
                <a:spcPct val="100000"/>
              </a:lnSpc>
              <a:spcBef>
                <a:spcPct val="0"/>
              </a:spcBef>
              <a:spcAft>
                <a:spcPct val="0"/>
              </a:spcAft>
              <a:buClrTx/>
              <a:buSzTx/>
              <a:buFontTx/>
              <a:buNone/>
              <a:tabLst/>
              <a:defRPr kumimoji="0" sz="1000" b="0" i="0" u="none" strike="noStrike" cap="none" normalizeH="0" baseline="0">
                <a:ln>
                  <a:noFill/>
                </a:ln>
                <a:effectLst/>
                <a:latin typeface="FrutigerNext LT Regular" pitchFamily="34" charset="0"/>
                <a:ea typeface="宋体" pitchFamily="2" charset="-122"/>
              </a:defRPr>
            </a:lvl1pPr>
          </a:lstStyle>
          <a:p>
            <a:pPr fontAlgn="auto"/>
            <a:r>
              <a:rPr lang="en-US" sz="1200" b="1">
                <a:latin typeface="+mj-lt"/>
                <a:ea typeface="方正兰亭黑简体" panose="02000000000000000000" pitchFamily="2" charset="-122"/>
                <a:cs typeface="Arial" panose="020B0604020202020204" pitchFamily="34" charset="0"/>
                <a:sym typeface="Huawei Sans" panose="020C0503030203020204" pitchFamily="34" charset="0"/>
              </a:rPr>
              <a:t>NAT mapping table</a:t>
            </a:r>
          </a:p>
          <a:p>
            <a:r>
              <a:rPr lang="en-US">
                <a:latin typeface="+mj-lt"/>
                <a:ea typeface="方正兰亭黑简体" panose="02000000000000000000" pitchFamily="2" charset="-122"/>
                <a:cs typeface="Arial" panose="020B0604020202020204" pitchFamily="34" charset="0"/>
                <a:sym typeface="Huawei Sans" panose="020C0503030203020204" pitchFamily="34" charset="0"/>
              </a:rPr>
              <a:t>------------------------------------------------</a:t>
            </a:r>
          </a:p>
        </p:txBody>
      </p:sp>
      <p:graphicFrame>
        <p:nvGraphicFramePr>
          <p:cNvPr id="54" name="表格 53"/>
          <p:cNvGraphicFramePr>
            <a:graphicFrameLocks noGrp="1"/>
          </p:cNvGraphicFramePr>
          <p:nvPr>
            <p:extLst/>
          </p:nvPr>
        </p:nvGraphicFramePr>
        <p:xfrm>
          <a:off x="8289173" y="2625047"/>
          <a:ext cx="2620195" cy="731520"/>
        </p:xfrm>
        <a:graphic>
          <a:graphicData uri="http://schemas.openxmlformats.org/drawingml/2006/table">
            <a:tbl>
              <a:tblPr firstRow="1" bandRow="1"/>
              <a:tblGrid>
                <a:gridCol w="1309199">
                  <a:extLst>
                    <a:ext uri="{9D8B030D-6E8A-4147-A177-3AD203B41FA5}">
                      <a16:colId xmlns="" xmlns:a16="http://schemas.microsoft.com/office/drawing/2014/main" val="20000"/>
                    </a:ext>
                  </a:extLst>
                </a:gridCol>
                <a:gridCol w="1310996">
                  <a:extLst>
                    <a:ext uri="{9D8B030D-6E8A-4147-A177-3AD203B41FA5}">
                      <a16:colId xmlns="" xmlns:a16="http://schemas.microsoft.com/office/drawing/2014/main" val="20001"/>
                    </a:ext>
                  </a:extLst>
                </a:gridCol>
              </a:tblGrid>
              <a:tr h="237373">
                <a:tc>
                  <a:txBody>
                    <a:bodyPr/>
                    <a:lstStyle/>
                    <a:p>
                      <a:pPr marL="0" algn="ctr" defTabSz="914034" rtl="0" eaLnBrk="1" latinLnBrk="0" hangingPunct="1"/>
                      <a:r>
                        <a:rPr lang="en-US" sz="900" b="1">
                          <a:solidFill>
                            <a:schemeClr val="bg1"/>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Private IP </a:t>
                      </a:r>
                      <a:r>
                        <a:rPr lang="en-US" sz="900" b="1" smtClean="0">
                          <a:solidFill>
                            <a:schemeClr val="bg1"/>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Address:Port </a:t>
                      </a:r>
                      <a:r>
                        <a:rPr lang="en-US" sz="900" b="1">
                          <a:solidFill>
                            <a:schemeClr val="bg1"/>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N</a:t>
                      </a:r>
                      <a:r>
                        <a:rPr lang="en-US" sz="900" b="1" smtClean="0">
                          <a:solidFill>
                            <a:schemeClr val="bg1"/>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umber</a:t>
                      </a:r>
                      <a:endParaRPr lang="en-US" sz="900" b="1">
                        <a:solidFill>
                          <a:schemeClr val="bg1"/>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marL="0" algn="ctr" defTabSz="914034" rtl="0" eaLnBrk="1" latinLnBrk="0" hangingPunct="1"/>
                      <a:r>
                        <a:rPr lang="en-US" sz="900" b="1">
                          <a:solidFill>
                            <a:schemeClr val="bg1"/>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Public IP </a:t>
                      </a:r>
                      <a:r>
                        <a:rPr lang="en-US" sz="900" b="1" smtClean="0">
                          <a:solidFill>
                            <a:schemeClr val="bg1"/>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Address:Port Number</a:t>
                      </a:r>
                      <a:endParaRPr lang="en-US" sz="900" b="1">
                        <a:solidFill>
                          <a:schemeClr val="bg1"/>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228483">
                <a:tc>
                  <a:txBody>
                    <a:bodyPr/>
                    <a:lstStyle/>
                    <a:p>
                      <a:pPr marL="0" algn="ctr" defTabSz="914034" rtl="0" eaLnBrk="1" latinLnBrk="0" hangingPunct="1"/>
                      <a:r>
                        <a:rPr lang="en-US" sz="900" b="0">
                          <a:solidFill>
                            <a:schemeClr val="tx1"/>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192.168.1.10:80</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algn="ctr" defTabSz="914034" rtl="0" eaLnBrk="1" latinLnBrk="0" hangingPunct="1"/>
                      <a:r>
                        <a:rPr lang="en-US" sz="900" b="0">
                          <a:solidFill>
                            <a:schemeClr val="tx1"/>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1.2.3.4:10335</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57" name="圆角矩形 56"/>
          <p:cNvSpPr/>
          <p:nvPr/>
        </p:nvSpPr>
        <p:spPr>
          <a:xfrm>
            <a:off x="8036367" y="1245493"/>
            <a:ext cx="3600000" cy="324000"/>
          </a:xfrm>
          <a:prstGeom prst="roundRect">
            <a:avLst>
              <a:gd name="adj" fmla="val 14624"/>
            </a:avLst>
          </a:prstGeom>
          <a:solidFill>
            <a:srgbClr val="00B0F0"/>
          </a:solidFill>
          <a:ln>
            <a:solidFill>
              <a:srgbClr val="00B0F0"/>
            </a:solidFill>
          </a:ln>
        </p:spPr>
        <p:txBody>
          <a:bodyPr wrap="square" rtlCol="0" anchor="ctr" anchorCtr="0">
            <a:noAutofit/>
          </a:bodyPr>
          <a:lstStyle/>
          <a:p>
            <a:pPr algn="ctr"/>
            <a:r>
              <a:rPr lang="en-US" sz="1600" b="1">
                <a:solidFill>
                  <a:prstClr val="white"/>
                </a:solidFill>
                <a:latin typeface="+mj-lt"/>
                <a:cs typeface="Arial" panose="020B0604020202020204" pitchFamily="34" charset="0"/>
              </a:rPr>
              <a:t>NAPT and Easy IP</a:t>
            </a:r>
          </a:p>
        </p:txBody>
      </p:sp>
      <p:sp>
        <p:nvSpPr>
          <p:cNvPr id="58" name="圆角矩形 57"/>
          <p:cNvSpPr/>
          <p:nvPr/>
        </p:nvSpPr>
        <p:spPr>
          <a:xfrm>
            <a:off x="8036367" y="1623402"/>
            <a:ext cx="3600000" cy="2817971"/>
          </a:xfrm>
          <a:prstGeom prst="roundRect">
            <a:avLst>
              <a:gd name="adj" fmla="val 2222"/>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85725">
              <a:lnSpc>
                <a:spcPts val="2400"/>
              </a:lnSpc>
              <a:spcAft>
                <a:spcPts val="600"/>
              </a:spcAft>
            </a:pPr>
            <a:endParaRPr lang="zh-CN" altLang="en-US" sz="1600">
              <a:solidFill>
                <a:schemeClr val="tx1">
                  <a:lumMod val="75000"/>
                  <a:lumOff val="25000"/>
                </a:schemeClr>
              </a:solidFill>
              <a:latin typeface="+mj-lt"/>
              <a:cs typeface="Arial" panose="020B0604020202020204" pitchFamily="34" charset="0"/>
            </a:endParaRPr>
          </a:p>
        </p:txBody>
      </p:sp>
      <p:sp>
        <p:nvSpPr>
          <p:cNvPr id="60" name="矩形 59"/>
          <p:cNvSpPr/>
          <p:nvPr/>
        </p:nvSpPr>
        <p:spPr>
          <a:xfrm>
            <a:off x="427603" y="3741250"/>
            <a:ext cx="3636213" cy="600164"/>
          </a:xfrm>
          <a:prstGeom prst="rect">
            <a:avLst/>
          </a:prstGeom>
        </p:spPr>
        <p:txBody>
          <a:bodyPr wrap="square">
            <a:spAutoFit/>
          </a:bodyPr>
          <a:lstStyle/>
          <a:p>
            <a:pPr marL="285750" indent="-285750">
              <a:buFont typeface="Arial" panose="020B0604020202020204" pitchFamily="34" charset="0"/>
              <a:buChar char="•"/>
            </a:pPr>
            <a:r>
              <a:rPr lang="en-US" sz="1100">
                <a:latin typeface="+mj-lt"/>
                <a:cs typeface="Arial" panose="020B0604020202020204" pitchFamily="34" charset="0"/>
              </a:rPr>
              <a:t>Static NAT </a:t>
            </a:r>
            <a:r>
              <a:rPr lang="en-US" sz="1100" smtClean="0">
                <a:latin typeface="+mj-lt"/>
                <a:cs typeface="Arial" panose="020B0604020202020204" pitchFamily="34" charset="0"/>
              </a:rPr>
              <a:t>applies </a:t>
            </a:r>
            <a:r>
              <a:rPr lang="en-US" sz="1100">
                <a:latin typeface="+mj-lt"/>
                <a:cs typeface="Arial" panose="020B0604020202020204" pitchFamily="34" charset="0"/>
              </a:rPr>
              <a:t>to scenarios where a large number of static IP addresses are configured and clients need to use fixed IP addresses.</a:t>
            </a:r>
          </a:p>
        </p:txBody>
      </p:sp>
      <p:sp>
        <p:nvSpPr>
          <p:cNvPr id="70" name="圆角矩形 69"/>
          <p:cNvSpPr/>
          <p:nvPr/>
        </p:nvSpPr>
        <p:spPr>
          <a:xfrm>
            <a:off x="463815" y="4515660"/>
            <a:ext cx="11172552" cy="324000"/>
          </a:xfrm>
          <a:prstGeom prst="roundRect">
            <a:avLst>
              <a:gd name="adj" fmla="val 14624"/>
            </a:avLst>
          </a:prstGeom>
          <a:solidFill>
            <a:srgbClr val="00B0F0"/>
          </a:solidFill>
          <a:ln>
            <a:solidFill>
              <a:srgbClr val="00B0F0"/>
            </a:solidFill>
          </a:ln>
        </p:spPr>
        <p:txBody>
          <a:bodyPr wrap="square" rtlCol="0" anchor="ctr" anchorCtr="0">
            <a:noAutofit/>
          </a:bodyPr>
          <a:lstStyle/>
          <a:p>
            <a:pPr algn="ctr"/>
            <a:r>
              <a:rPr lang="en-US" sz="1600" b="1">
                <a:solidFill>
                  <a:prstClr val="white"/>
                </a:solidFill>
                <a:latin typeface="+mj-lt"/>
                <a:cs typeface="Arial" panose="020B0604020202020204" pitchFamily="34" charset="0"/>
              </a:rPr>
              <a:t>NAT Server</a:t>
            </a:r>
          </a:p>
        </p:txBody>
      </p:sp>
      <p:sp>
        <p:nvSpPr>
          <p:cNvPr id="71" name="圆角矩形 70"/>
          <p:cNvSpPr/>
          <p:nvPr/>
        </p:nvSpPr>
        <p:spPr>
          <a:xfrm>
            <a:off x="463813" y="4905674"/>
            <a:ext cx="11172553" cy="1530469"/>
          </a:xfrm>
          <a:prstGeom prst="roundRect">
            <a:avLst>
              <a:gd name="adj" fmla="val 2222"/>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85725">
              <a:lnSpc>
                <a:spcPts val="2400"/>
              </a:lnSpc>
              <a:spcAft>
                <a:spcPts val="600"/>
              </a:spcAft>
            </a:pPr>
            <a:endParaRPr lang="zh-CN" altLang="en-US" sz="1600">
              <a:solidFill>
                <a:schemeClr val="tx1">
                  <a:lumMod val="75000"/>
                  <a:lumOff val="25000"/>
                </a:schemeClr>
              </a:solidFill>
              <a:latin typeface="+mj-lt"/>
              <a:cs typeface="Arial" panose="020B0604020202020204" pitchFamily="34" charset="0"/>
            </a:endParaRPr>
          </a:p>
        </p:txBody>
      </p:sp>
      <p:cxnSp>
        <p:nvCxnSpPr>
          <p:cNvPr id="81" name="直接连接符 80"/>
          <p:cNvCxnSpPr/>
          <p:nvPr/>
        </p:nvCxnSpPr>
        <p:spPr bwMode="auto">
          <a:xfrm>
            <a:off x="819000" y="5568338"/>
            <a:ext cx="28800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82"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1812984" y="5343990"/>
            <a:ext cx="541200" cy="442799"/>
          </a:xfrm>
          <a:prstGeom prst="rect">
            <a:avLst/>
          </a:prstGeom>
          <a:noFill/>
        </p:spPr>
      </p:pic>
      <p:pic>
        <p:nvPicPr>
          <p:cNvPr id="83" name="图片 82" descr="internet-蓝.png"/>
          <p:cNvPicPr>
            <a:picLocks noChangeAspect="1"/>
          </p:cNvPicPr>
          <p:nvPr/>
        </p:nvPicPr>
        <p:blipFill>
          <a:blip r:embed="rId4" cstate="print"/>
          <a:stretch>
            <a:fillRect/>
          </a:stretch>
        </p:blipFill>
        <p:spPr>
          <a:xfrm>
            <a:off x="3479282" y="5361173"/>
            <a:ext cx="804674" cy="408433"/>
          </a:xfrm>
          <a:prstGeom prst="rect">
            <a:avLst/>
          </a:prstGeom>
        </p:spPr>
      </p:pic>
      <p:sp>
        <p:nvSpPr>
          <p:cNvPr id="85" name="矩形 84"/>
          <p:cNvSpPr/>
          <p:nvPr/>
        </p:nvSpPr>
        <p:spPr>
          <a:xfrm>
            <a:off x="2352583" y="5568338"/>
            <a:ext cx="1249061" cy="261610"/>
          </a:xfrm>
          <a:prstGeom prst="rect">
            <a:avLst/>
          </a:prstGeom>
        </p:spPr>
        <p:txBody>
          <a:bodyPr wrap="none">
            <a:spAutoFit/>
          </a:bodyPr>
          <a:lstStyle/>
          <a:p>
            <a:pPr algn="ctr" defTabSz="914400" fontAlgn="t">
              <a:spcBef>
                <a:spcPct val="0"/>
              </a:spcBef>
              <a:spcAft>
                <a:spcPct val="0"/>
              </a:spcAft>
            </a:pPr>
            <a:r>
              <a:rPr lang="en-US" sz="1100" b="1">
                <a:latin typeface="+mj-lt"/>
                <a:ea typeface="方正兰亭黑简体" panose="02000000000000000000" pitchFamily="2" charset="-122"/>
                <a:cs typeface="Arial" panose="020B0604020202020204" pitchFamily="34" charset="0"/>
                <a:sym typeface="Huawei Sans" panose="020C0503030203020204" pitchFamily="34" charset="0"/>
              </a:rPr>
              <a:t>Network egress</a:t>
            </a:r>
          </a:p>
        </p:txBody>
      </p:sp>
      <p:sp>
        <p:nvSpPr>
          <p:cNvPr id="88" name="TextBox 77"/>
          <p:cNvSpPr txBox="1"/>
          <p:nvPr/>
        </p:nvSpPr>
        <p:spPr bwMode="auto">
          <a:xfrm>
            <a:off x="4529892" y="5028726"/>
            <a:ext cx="3252864" cy="1302841"/>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R="0" indent="0" defTabSz="914400" fontAlgn="t">
              <a:lnSpc>
                <a:spcPct val="100000"/>
              </a:lnSpc>
              <a:spcBef>
                <a:spcPct val="0"/>
              </a:spcBef>
              <a:spcAft>
                <a:spcPct val="0"/>
              </a:spcAft>
              <a:buClrTx/>
              <a:buSzTx/>
              <a:buFontTx/>
              <a:buNone/>
              <a:tabLst/>
              <a:defRPr kumimoji="0" sz="1000" b="0" i="0" u="none" strike="noStrike" cap="none" normalizeH="0" baseline="0">
                <a:ln>
                  <a:noFill/>
                </a:ln>
                <a:effectLst/>
                <a:latin typeface="FrutigerNext LT Regular" pitchFamily="34" charset="0"/>
                <a:ea typeface="宋体" pitchFamily="2" charset="-122"/>
              </a:defRPr>
            </a:lvl1pPr>
          </a:lstStyle>
          <a:p>
            <a:pPr fontAlgn="auto"/>
            <a:r>
              <a:rPr lang="en-US" sz="1200" b="1">
                <a:latin typeface="+mj-lt"/>
                <a:ea typeface="方正兰亭黑简体" panose="02000000000000000000" pitchFamily="2" charset="-122"/>
                <a:cs typeface="Arial" panose="020B0604020202020204" pitchFamily="34" charset="0"/>
                <a:sym typeface="Huawei Sans" panose="020C0503030203020204" pitchFamily="34" charset="0"/>
              </a:rPr>
              <a:t>NAT mapping table</a:t>
            </a:r>
          </a:p>
          <a:p>
            <a:r>
              <a:rPr lang="en-US">
                <a:latin typeface="+mj-lt"/>
                <a:ea typeface="方正兰亭黑简体" panose="02000000000000000000" pitchFamily="2" charset="-122"/>
                <a:cs typeface="Arial" panose="020B0604020202020204" pitchFamily="34" charset="0"/>
                <a:sym typeface="Huawei Sans" panose="020C0503030203020204" pitchFamily="34" charset="0"/>
              </a:rPr>
              <a:t>------------------------------------------------</a:t>
            </a:r>
          </a:p>
        </p:txBody>
      </p:sp>
      <p:graphicFrame>
        <p:nvGraphicFramePr>
          <p:cNvPr id="89" name="表格 88"/>
          <p:cNvGraphicFramePr>
            <a:graphicFrameLocks noGrp="1"/>
          </p:cNvGraphicFramePr>
          <p:nvPr>
            <p:extLst/>
          </p:nvPr>
        </p:nvGraphicFramePr>
        <p:xfrm>
          <a:off x="4644980" y="5412201"/>
          <a:ext cx="3022687" cy="883920"/>
        </p:xfrm>
        <a:graphic>
          <a:graphicData uri="http://schemas.openxmlformats.org/drawingml/2006/table">
            <a:tbl>
              <a:tblPr firstRow="1" bandRow="1"/>
              <a:tblGrid>
                <a:gridCol w="1510307">
                  <a:extLst>
                    <a:ext uri="{9D8B030D-6E8A-4147-A177-3AD203B41FA5}">
                      <a16:colId xmlns="" xmlns:a16="http://schemas.microsoft.com/office/drawing/2014/main" val="20000"/>
                    </a:ext>
                  </a:extLst>
                </a:gridCol>
                <a:gridCol w="1512380">
                  <a:extLst>
                    <a:ext uri="{9D8B030D-6E8A-4147-A177-3AD203B41FA5}">
                      <a16:colId xmlns="" xmlns:a16="http://schemas.microsoft.com/office/drawing/2014/main" val="20001"/>
                    </a:ext>
                  </a:extLst>
                </a:gridCol>
              </a:tblGrid>
              <a:tr h="237373">
                <a:tc>
                  <a:txBody>
                    <a:bodyPr/>
                    <a:lstStyle/>
                    <a:p>
                      <a:pPr marL="0" algn="ctr" defTabSz="914034" rtl="0" eaLnBrk="1" latinLnBrk="0" hangingPunct="1"/>
                      <a:r>
                        <a:rPr lang="en-US" sz="1000" b="1">
                          <a:solidFill>
                            <a:schemeClr val="bg1"/>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Private IP </a:t>
                      </a:r>
                      <a:r>
                        <a:rPr lang="en-US" sz="1000" b="1" smtClean="0">
                          <a:solidFill>
                            <a:schemeClr val="bg1"/>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Address:Port </a:t>
                      </a:r>
                      <a:r>
                        <a:rPr lang="en-US" sz="1000" b="1">
                          <a:solidFill>
                            <a:schemeClr val="bg1"/>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N</a:t>
                      </a:r>
                      <a:r>
                        <a:rPr lang="en-US" sz="1000" b="1" smtClean="0">
                          <a:solidFill>
                            <a:schemeClr val="bg1"/>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umber</a:t>
                      </a:r>
                      <a:endParaRPr lang="en-US" sz="1000" b="1">
                        <a:solidFill>
                          <a:schemeClr val="bg1"/>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marL="0" algn="ctr" defTabSz="914034" rtl="0" eaLnBrk="1" latinLnBrk="0" hangingPunct="1"/>
                      <a:r>
                        <a:rPr lang="en-US" sz="1000" b="1">
                          <a:solidFill>
                            <a:schemeClr val="bg1"/>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Public IP </a:t>
                      </a:r>
                      <a:r>
                        <a:rPr lang="en-US" sz="1000" b="1" smtClean="0">
                          <a:solidFill>
                            <a:schemeClr val="bg1"/>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Address:Port </a:t>
                      </a:r>
                      <a:r>
                        <a:rPr lang="en-US" sz="1000" b="1">
                          <a:solidFill>
                            <a:schemeClr val="bg1"/>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N</a:t>
                      </a:r>
                      <a:r>
                        <a:rPr lang="en-US" sz="1000" b="1" smtClean="0">
                          <a:solidFill>
                            <a:schemeClr val="bg1"/>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umber</a:t>
                      </a:r>
                      <a:endParaRPr lang="en-US" sz="1000" b="1">
                        <a:solidFill>
                          <a:schemeClr val="bg1"/>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228483">
                <a:tc>
                  <a:txBody>
                    <a:bodyPr/>
                    <a:lstStyle/>
                    <a:p>
                      <a:pPr marL="0" algn="ctr" defTabSz="914034" rtl="0" eaLnBrk="1" latinLnBrk="0" hangingPunct="1"/>
                      <a:r>
                        <a:rPr lang="en-US" sz="1000" b="0">
                          <a:solidFill>
                            <a:schemeClr val="tx1"/>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192.168.1.1:10321</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algn="ctr" defTabSz="914034" rtl="0" eaLnBrk="1" latinLnBrk="0" hangingPunct="1"/>
                      <a:r>
                        <a:rPr lang="en-US" sz="1000" b="0">
                          <a:solidFill>
                            <a:schemeClr val="tx1"/>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1.2.3.4:1025</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1"/>
                  </a:ext>
                </a:extLst>
              </a:tr>
              <a:tr h="228483">
                <a:tc>
                  <a:txBody>
                    <a:bodyPr/>
                    <a:lstStyle/>
                    <a:p>
                      <a:pPr marL="0" algn="ctr" defTabSz="914034" rtl="0" eaLnBrk="1" latinLnBrk="0" hangingPunct="1"/>
                      <a:r>
                        <a:rPr lang="en-US" sz="1000" b="0">
                          <a:solidFill>
                            <a:schemeClr val="tx1"/>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192.168.1.2:17087</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algn="ctr" defTabSz="914034" rtl="0" eaLnBrk="1" latinLnBrk="0" hangingPunct="1"/>
                      <a:r>
                        <a:rPr lang="en-US" sz="1000" b="0">
                          <a:solidFill>
                            <a:schemeClr val="tx1"/>
                          </a:solidFill>
                          <a:latin typeface="Arial" panose="020B0604020202020204" pitchFamily="34" charset="0"/>
                          <a:ea typeface="方正兰亭黑简体" panose="02000000000000000000" pitchFamily="2" charset="-122"/>
                          <a:cs typeface="Arial" panose="020B0604020202020204" pitchFamily="34" charset="0"/>
                          <a:sym typeface="Huawei Sans" panose="020C0503030203020204" pitchFamily="34" charset="0"/>
                        </a:rPr>
                        <a:t>1.2.3.4:1026</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
        <p:nvSpPr>
          <p:cNvPr id="90" name="矩形 89"/>
          <p:cNvSpPr/>
          <p:nvPr/>
        </p:nvSpPr>
        <p:spPr>
          <a:xfrm>
            <a:off x="8145092" y="5284412"/>
            <a:ext cx="3491274" cy="738664"/>
          </a:xfrm>
          <a:prstGeom prst="rect">
            <a:avLst/>
          </a:prstGeom>
        </p:spPr>
        <p:txBody>
          <a:bodyPr wrap="square">
            <a:spAutoFit/>
          </a:bodyPr>
          <a:lstStyle/>
          <a:p>
            <a:r>
              <a:rPr lang="en-US" sz="1400" smtClean="0">
                <a:latin typeface="+mj-lt"/>
                <a:cs typeface="Arial" panose="020B0604020202020204" pitchFamily="34" charset="0"/>
              </a:rPr>
              <a:t>The NAT server applies to scenarios where a server on the intranet needs to externally provide services.</a:t>
            </a:r>
            <a:endParaRPr lang="en-US" sz="1400">
              <a:latin typeface="+mj-lt"/>
              <a:cs typeface="Arial" panose="020B0604020202020204" pitchFamily="34" charset="0"/>
            </a:endParaRPr>
          </a:p>
        </p:txBody>
      </p:sp>
      <p:sp>
        <p:nvSpPr>
          <p:cNvPr id="91" name="矩形 90"/>
          <p:cNvSpPr/>
          <p:nvPr/>
        </p:nvSpPr>
        <p:spPr>
          <a:xfrm>
            <a:off x="4229572" y="3726121"/>
            <a:ext cx="3553184" cy="600164"/>
          </a:xfrm>
          <a:prstGeom prst="rect">
            <a:avLst/>
          </a:prstGeom>
        </p:spPr>
        <p:txBody>
          <a:bodyPr wrap="square">
            <a:spAutoFit/>
          </a:bodyPr>
          <a:lstStyle/>
          <a:p>
            <a:pPr marL="285750" indent="-285750">
              <a:buFont typeface="Arial" panose="020B0604020202020204" pitchFamily="34" charset="0"/>
              <a:buChar char="•"/>
            </a:pPr>
            <a:r>
              <a:rPr lang="en-US" sz="1100" smtClean="0">
                <a:latin typeface="+mj-lt"/>
                <a:cs typeface="Arial" panose="020B0604020202020204" pitchFamily="34" charset="0"/>
              </a:rPr>
              <a:t>Dynamic NAT introduces the address pool concept. </a:t>
            </a:r>
            <a:r>
              <a:rPr lang="en-US" altLang="zh-CN" sz="1100" smtClean="0">
                <a:latin typeface="+mj-lt"/>
                <a:cs typeface="Arial" panose="020B0604020202020204" pitchFamily="34" charset="0"/>
              </a:rPr>
              <a:t>Available IP addresses in the address pool are allocated to clients for Internet access.</a:t>
            </a:r>
            <a:endParaRPr lang="en-US" sz="1100">
              <a:latin typeface="+mj-lt"/>
              <a:cs typeface="Arial" panose="020B0604020202020204" pitchFamily="34" charset="0"/>
            </a:endParaRPr>
          </a:p>
        </p:txBody>
      </p:sp>
      <p:sp>
        <p:nvSpPr>
          <p:cNvPr id="92" name="矩形 91"/>
          <p:cNvSpPr/>
          <p:nvPr/>
        </p:nvSpPr>
        <p:spPr>
          <a:xfrm>
            <a:off x="7986259" y="3483347"/>
            <a:ext cx="3600000" cy="938719"/>
          </a:xfrm>
          <a:prstGeom prst="rect">
            <a:avLst/>
          </a:prstGeom>
        </p:spPr>
        <p:txBody>
          <a:bodyPr wrap="square">
            <a:spAutoFit/>
          </a:bodyPr>
          <a:lstStyle/>
          <a:p>
            <a:pPr marL="285750" indent="-285750">
              <a:buFont typeface="Arial" panose="020B0604020202020204" pitchFamily="34" charset="0"/>
              <a:buChar char="•"/>
            </a:pPr>
            <a:r>
              <a:rPr lang="en-US" sz="1100">
                <a:latin typeface="+mj-lt"/>
                <a:cs typeface="Arial" panose="020B0604020202020204" pitchFamily="34" charset="0"/>
              </a:rPr>
              <a:t>NAPT translates port numbers based on dynamic NAT to improve public address usage.</a:t>
            </a:r>
          </a:p>
          <a:p>
            <a:pPr marL="285750" indent="-285750">
              <a:buFont typeface="Arial" panose="020B0604020202020204" pitchFamily="34" charset="0"/>
              <a:buChar char="•"/>
            </a:pPr>
            <a:r>
              <a:rPr lang="en-US" sz="1100">
                <a:solidFill>
                  <a:schemeClr val="accent2"/>
                </a:solidFill>
                <a:latin typeface="+mj-lt"/>
                <a:cs typeface="Arial" panose="020B0604020202020204" pitchFamily="34" charset="0"/>
              </a:rPr>
              <a:t>Easy IP </a:t>
            </a:r>
            <a:r>
              <a:rPr lang="en-US" sz="1100" smtClean="0">
                <a:solidFill>
                  <a:schemeClr val="accent2"/>
                </a:solidFill>
                <a:latin typeface="+mj-lt"/>
                <a:cs typeface="Arial" panose="020B0604020202020204" pitchFamily="34" charset="0"/>
              </a:rPr>
              <a:t>applies </a:t>
            </a:r>
            <a:r>
              <a:rPr lang="en-US" sz="1100">
                <a:solidFill>
                  <a:schemeClr val="accent2"/>
                </a:solidFill>
                <a:latin typeface="+mj-lt"/>
                <a:cs typeface="Arial" panose="020B0604020202020204" pitchFamily="34" charset="0"/>
              </a:rPr>
              <a:t>to </a:t>
            </a:r>
            <a:r>
              <a:rPr lang="en-US" sz="1100" smtClean="0">
                <a:solidFill>
                  <a:schemeClr val="accent2"/>
                </a:solidFill>
                <a:latin typeface="+mj-lt"/>
                <a:cs typeface="Arial" panose="020B0604020202020204" pitchFamily="34" charset="0"/>
              </a:rPr>
              <a:t>scenarios where IP addresses of outbound network interfaces are dynamically allocated.</a:t>
            </a:r>
            <a:endParaRPr lang="en-US" sz="1100">
              <a:solidFill>
                <a:schemeClr val="accent2"/>
              </a:solidFill>
              <a:latin typeface="+mj-lt"/>
              <a:cs typeface="Arial" panose="020B0604020202020204" pitchFamily="34" charset="0"/>
            </a:endParaRPr>
          </a:p>
        </p:txBody>
      </p:sp>
      <p:pic>
        <p:nvPicPr>
          <p:cNvPr id="48" name="图片 47" descr="通用服务器-蓝.png"/>
          <p:cNvPicPr>
            <a:picLocks noChangeAspect="1"/>
          </p:cNvPicPr>
          <p:nvPr/>
        </p:nvPicPr>
        <p:blipFill>
          <a:blip r:embed="rId5" cstate="print"/>
          <a:stretch>
            <a:fillRect/>
          </a:stretch>
        </p:blipFill>
        <p:spPr>
          <a:xfrm>
            <a:off x="732104" y="5348500"/>
            <a:ext cx="540000" cy="441818"/>
          </a:xfrm>
          <a:prstGeom prst="rect">
            <a:avLst/>
          </a:prstGeom>
        </p:spPr>
      </p:pic>
      <p:sp>
        <p:nvSpPr>
          <p:cNvPr id="55" name="矩形 54"/>
          <p:cNvSpPr/>
          <p:nvPr/>
        </p:nvSpPr>
        <p:spPr>
          <a:xfrm>
            <a:off x="287516" y="5790403"/>
            <a:ext cx="1668246" cy="430887"/>
          </a:xfrm>
          <a:prstGeom prst="rect">
            <a:avLst/>
          </a:prstGeom>
        </p:spPr>
        <p:txBody>
          <a:bodyPr wrap="square">
            <a:spAutoFit/>
          </a:bodyPr>
          <a:lstStyle/>
          <a:p>
            <a:pPr algn="ctr" defTabSz="914400" fontAlgn="b">
              <a:spcBef>
                <a:spcPct val="0"/>
              </a:spcBef>
              <a:spcAft>
                <a:spcPct val="0"/>
              </a:spcAft>
            </a:pPr>
            <a:r>
              <a:rPr lang="en-US" altLang="zh-CN" sz="1100" b="1" smtClean="0">
                <a:latin typeface="+mj-lt"/>
                <a:ea typeface="方正兰亭黑简体" panose="02000000000000000000" pitchFamily="2" charset="-122"/>
                <a:cs typeface="Arial" panose="020B0604020202020204" pitchFamily="34" charset="0"/>
                <a:sym typeface="Huawei Sans" panose="020C0503030203020204" pitchFamily="34" charset="0"/>
              </a:rPr>
              <a:t>Server providing services externally </a:t>
            </a:r>
            <a:endParaRPr lang="en-US" sz="1100" b="1">
              <a:latin typeface="+mj-lt"/>
              <a:ea typeface="方正兰亭黑简体" panose="02000000000000000000" pitchFamily="2" charset="-122"/>
              <a:cs typeface="Arial" panose="020B0604020202020204" pitchFamily="34" charset="0"/>
              <a:sym typeface="Huawei Sans" panose="020C0503030203020204" pitchFamily="34" charset="0"/>
            </a:endParaRPr>
          </a:p>
        </p:txBody>
      </p:sp>
      <p:sp>
        <p:nvSpPr>
          <p:cNvPr id="56" name="矩形 55"/>
          <p:cNvSpPr/>
          <p:nvPr/>
        </p:nvSpPr>
        <p:spPr>
          <a:xfrm>
            <a:off x="8672950" y="1978407"/>
            <a:ext cx="1249060" cy="261610"/>
          </a:xfrm>
          <a:prstGeom prst="rect">
            <a:avLst/>
          </a:prstGeom>
        </p:spPr>
        <p:txBody>
          <a:bodyPr wrap="none">
            <a:spAutoFit/>
          </a:bodyPr>
          <a:lstStyle/>
          <a:p>
            <a:pPr defTabSz="914400">
              <a:spcBef>
                <a:spcPct val="0"/>
              </a:spcBef>
              <a:spcAft>
                <a:spcPct val="0"/>
              </a:spcAft>
            </a:pPr>
            <a:r>
              <a:rPr lang="en-US" sz="1100" b="1">
                <a:latin typeface="+mj-lt"/>
                <a:ea typeface="方正兰亭黑简体" panose="02000000000000000000" pitchFamily="2" charset="-122"/>
                <a:cs typeface="Arial" panose="020B0604020202020204" pitchFamily="34" charset="0"/>
                <a:sym typeface="Huawei Sans" panose="020C0503030203020204" pitchFamily="34" charset="0"/>
              </a:rPr>
              <a:t>Network egress</a:t>
            </a:r>
          </a:p>
        </p:txBody>
      </p:sp>
      <p:sp>
        <p:nvSpPr>
          <p:cNvPr id="59" name="TextBox 77"/>
          <p:cNvSpPr txBox="1"/>
          <p:nvPr/>
        </p:nvSpPr>
        <p:spPr bwMode="auto">
          <a:xfrm>
            <a:off x="4975796" y="1682406"/>
            <a:ext cx="1088166" cy="285614"/>
          </a:xfrm>
          <a:prstGeom prst="rect">
            <a:avLst/>
          </a:prstGeom>
          <a:noFill/>
          <a:ln w="9525">
            <a:noFill/>
            <a:miter lim="800000"/>
            <a:headEnd/>
            <a:tailEnd/>
          </a:ln>
        </p:spPr>
        <p:txBody>
          <a:bodyPr wrap="square" lIns="99980" tIns="49986" rIns="99980" bIns="49986" rtlCol="0">
            <a:spAutoFit/>
          </a:bodyPr>
          <a:lstStyle/>
          <a:p>
            <a:pPr defTabSz="1001649" eaLnBrk="0" hangingPunct="0"/>
            <a:r>
              <a:rPr lang="en-US" sz="1200">
                <a:solidFill>
                  <a:srgbClr val="000000"/>
                </a:solidFill>
                <a:latin typeface="+mj-lt"/>
                <a:ea typeface="方正兰亭黑简体" panose="02000000000000000000" pitchFamily="2" charset="-122"/>
                <a:cs typeface="Arial" panose="020B0604020202020204" pitchFamily="34" charset="0"/>
                <a:sym typeface="Huawei Sans" panose="020C0503030203020204" pitchFamily="34" charset="0"/>
              </a:rPr>
              <a:t>1.2.3.4</a:t>
            </a:r>
          </a:p>
        </p:txBody>
      </p:sp>
      <p:sp>
        <p:nvSpPr>
          <p:cNvPr id="61" name="TextBox 77"/>
          <p:cNvSpPr txBox="1"/>
          <p:nvPr/>
        </p:nvSpPr>
        <p:spPr bwMode="auto">
          <a:xfrm>
            <a:off x="8672950" y="1746743"/>
            <a:ext cx="1088166" cy="285614"/>
          </a:xfrm>
          <a:prstGeom prst="rect">
            <a:avLst/>
          </a:prstGeom>
          <a:noFill/>
          <a:ln w="9525">
            <a:noFill/>
            <a:miter lim="800000"/>
            <a:headEnd/>
            <a:tailEnd/>
          </a:ln>
        </p:spPr>
        <p:txBody>
          <a:bodyPr wrap="square" lIns="99980" tIns="49986" rIns="99980" bIns="49986" rtlCol="0">
            <a:spAutoFit/>
          </a:bodyPr>
          <a:lstStyle/>
          <a:p>
            <a:pPr defTabSz="1001649" eaLnBrk="0" hangingPunct="0"/>
            <a:r>
              <a:rPr lang="en-US" sz="1200">
                <a:solidFill>
                  <a:srgbClr val="000000"/>
                </a:solidFill>
                <a:latin typeface="+mj-lt"/>
                <a:ea typeface="方正兰亭黑简体" panose="02000000000000000000" pitchFamily="2" charset="-122"/>
                <a:cs typeface="Arial" panose="020B0604020202020204" pitchFamily="34" charset="0"/>
                <a:sym typeface="Huawei Sans" panose="020C0503030203020204" pitchFamily="34" charset="0"/>
              </a:rPr>
              <a:t>1.2.3.4</a:t>
            </a:r>
          </a:p>
        </p:txBody>
      </p:sp>
      <p:sp>
        <p:nvSpPr>
          <p:cNvPr id="63" name="TextBox 77"/>
          <p:cNvSpPr txBox="1"/>
          <p:nvPr/>
        </p:nvSpPr>
        <p:spPr bwMode="auto">
          <a:xfrm>
            <a:off x="2279092" y="5303961"/>
            <a:ext cx="1088166" cy="316392"/>
          </a:xfrm>
          <a:prstGeom prst="rect">
            <a:avLst/>
          </a:prstGeom>
          <a:noFill/>
          <a:ln w="9525">
            <a:noFill/>
            <a:miter lim="800000"/>
            <a:headEnd/>
            <a:tailEnd/>
          </a:ln>
        </p:spPr>
        <p:txBody>
          <a:bodyPr wrap="square" lIns="99980" tIns="49986" rIns="99980" bIns="49986" rtlCol="0">
            <a:spAutoFit/>
          </a:bodyPr>
          <a:lstStyle/>
          <a:p>
            <a:pPr defTabSz="1001649" eaLnBrk="0" hangingPunct="0"/>
            <a:r>
              <a:rPr lang="en-US" sz="1400">
                <a:solidFill>
                  <a:srgbClr val="000000"/>
                </a:solidFill>
                <a:latin typeface="+mj-lt"/>
                <a:ea typeface="方正兰亭黑简体" panose="02000000000000000000" pitchFamily="2" charset="-122"/>
                <a:cs typeface="Arial" panose="020B0604020202020204" pitchFamily="34" charset="0"/>
                <a:sym typeface="Huawei Sans" panose="020C0503030203020204" pitchFamily="34" charset="0"/>
              </a:rPr>
              <a:t>1.2.3.4</a:t>
            </a:r>
          </a:p>
        </p:txBody>
      </p:sp>
      <p:grpSp>
        <p:nvGrpSpPr>
          <p:cNvPr id="52" name="组合 51"/>
          <p:cNvGrpSpPr/>
          <p:nvPr/>
        </p:nvGrpSpPr>
        <p:grpSpPr>
          <a:xfrm>
            <a:off x="8072668" y="126000"/>
            <a:ext cx="3889270" cy="284400"/>
            <a:chOff x="8072668" y="139135"/>
            <a:chExt cx="3889270" cy="284400"/>
          </a:xfrm>
        </p:grpSpPr>
        <p:sp>
          <p:nvSpPr>
            <p:cNvPr id="62" name="五边形 61"/>
            <p:cNvSpPr/>
            <p:nvPr/>
          </p:nvSpPr>
          <p:spPr bwMode="auto">
            <a:xfrm>
              <a:off x="8072668" y="139135"/>
              <a:ext cx="900100" cy="2844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spcBef>
                  <a:spcPts val="0"/>
                </a:spcBef>
                <a:defRPr/>
              </a:pPr>
              <a:r>
                <a:rPr lang="en-US" sz="800" b="1">
                  <a:solidFill>
                    <a:srgbClr val="FFFFFF"/>
                  </a:solidFill>
                  <a:latin typeface="+mj-lt"/>
                  <a:cs typeface="Arial" panose="020B0604020202020204" pitchFamily="34" charset="0"/>
                </a:rPr>
                <a:t>Planning and </a:t>
              </a:r>
              <a:r>
                <a:rPr lang="en-US" altLang="zh-CN" sz="800" b="1" smtClean="0">
                  <a:solidFill>
                    <a:srgbClr val="FFFFFF"/>
                  </a:solidFill>
                  <a:latin typeface="+mj-lt"/>
                  <a:cs typeface="Arial" panose="020B0604020202020204" pitchFamily="34" charset="0"/>
                </a:rPr>
                <a:t>D</a:t>
              </a:r>
              <a:r>
                <a:rPr lang="en-US" sz="800" b="1" smtClean="0">
                  <a:solidFill>
                    <a:srgbClr val="FFFFFF"/>
                  </a:solidFill>
                  <a:latin typeface="+mj-lt"/>
                  <a:cs typeface="Arial" panose="020B0604020202020204" pitchFamily="34" charset="0"/>
                </a:rPr>
                <a:t>esign</a:t>
              </a:r>
              <a:endParaRPr lang="en-US" sz="800" b="1">
                <a:solidFill>
                  <a:srgbClr val="FFFFFF"/>
                </a:solidFill>
                <a:latin typeface="+mj-lt"/>
                <a:cs typeface="Arial" panose="020B0604020202020204" pitchFamily="34" charset="0"/>
              </a:endParaRPr>
            </a:p>
          </p:txBody>
        </p:sp>
        <p:sp>
          <p:nvSpPr>
            <p:cNvPr id="64" name="燕尾形 63"/>
            <p:cNvSpPr/>
            <p:nvPr/>
          </p:nvSpPr>
          <p:spPr bwMode="auto">
            <a:xfrm>
              <a:off x="88888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Deployment and </a:t>
              </a:r>
              <a:r>
                <a:rPr lang="en-US" sz="800" smtClean="0">
                  <a:latin typeface="+mj-lt"/>
                  <a:cs typeface="Arial" panose="020B0604020202020204" pitchFamily="34" charset="0"/>
                </a:rPr>
                <a:t>Implementation</a:t>
              </a:r>
              <a:endParaRPr lang="en-US" sz="800">
                <a:latin typeface="+mj-lt"/>
                <a:cs typeface="Arial" panose="020B0604020202020204" pitchFamily="34" charset="0"/>
              </a:endParaRPr>
            </a:p>
          </p:txBody>
        </p:sp>
        <p:sp>
          <p:nvSpPr>
            <p:cNvPr id="72" name="燕尾形 71"/>
            <p:cNvSpPr/>
            <p:nvPr/>
          </p:nvSpPr>
          <p:spPr bwMode="auto">
            <a:xfrm>
              <a:off x="988490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smtClean="0">
                  <a:latin typeface="+mj-lt"/>
                  <a:cs typeface="Arial" panose="020B0604020202020204" pitchFamily="34" charset="0"/>
                </a:rPr>
                <a:t>Network O&amp;M</a:t>
              </a:r>
              <a:endParaRPr lang="en-US" sz="800">
                <a:latin typeface="+mj-lt"/>
                <a:cs typeface="Arial" panose="020B0604020202020204" pitchFamily="34" charset="0"/>
              </a:endParaRPr>
            </a:p>
          </p:txBody>
        </p:sp>
        <p:sp>
          <p:nvSpPr>
            <p:cNvPr id="73" name="燕尾形 72"/>
            <p:cNvSpPr/>
            <p:nvPr/>
          </p:nvSpPr>
          <p:spPr bwMode="auto">
            <a:xfrm>
              <a:off x="108819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Network </a:t>
              </a:r>
              <a:r>
                <a:rPr lang="en-US" sz="800" smtClean="0">
                  <a:latin typeface="+mj-lt"/>
                  <a:cs typeface="Arial" panose="020B0604020202020204" pitchFamily="34" charset="0"/>
                </a:rPr>
                <a:t>Optimization</a:t>
              </a:r>
              <a:endParaRPr lang="en-US" sz="800">
                <a:latin typeface="+mj-lt"/>
                <a:cs typeface="Arial" panose="020B0604020202020204" pitchFamily="34" charset="0"/>
              </a:endParaRPr>
            </a:p>
          </p:txBody>
        </p:sp>
      </p:grpSp>
    </p:spTree>
    <p:extLst>
      <p:ext uri="{BB962C8B-B14F-4D97-AF65-F5344CB8AC3E}">
        <p14:creationId xmlns:p14="http://schemas.microsoft.com/office/powerpoint/2010/main" val="17899650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圆角矩形 39"/>
          <p:cNvSpPr/>
          <p:nvPr/>
        </p:nvSpPr>
        <p:spPr bwMode="auto">
          <a:xfrm>
            <a:off x="937031" y="1762264"/>
            <a:ext cx="1975814" cy="2980036"/>
          </a:xfrm>
          <a:prstGeom prst="roundRect">
            <a:avLst>
              <a:gd name="adj" fmla="val 5000"/>
            </a:avLst>
          </a:prstGeom>
          <a:solidFill>
            <a:schemeClr val="tx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mj-lt"/>
              <a:ea typeface="方正兰亭黑简体" panose="02000000000000000000" pitchFamily="2" charset="-122"/>
              <a:cs typeface="Arial" panose="020B0604020202020204" pitchFamily="34" charset="0"/>
              <a:sym typeface="Huawei Sans" panose="020C0503030203020204" pitchFamily="34" charset="0"/>
            </a:endParaRPr>
          </a:p>
        </p:txBody>
      </p:sp>
      <p:sp>
        <p:nvSpPr>
          <p:cNvPr id="26" name="圆角矩形 25"/>
          <p:cNvSpPr/>
          <p:nvPr/>
        </p:nvSpPr>
        <p:spPr bwMode="auto">
          <a:xfrm>
            <a:off x="3678662" y="2881381"/>
            <a:ext cx="2048801" cy="1794573"/>
          </a:xfrm>
          <a:prstGeom prst="roundRect">
            <a:avLst>
              <a:gd name="adj" fmla="val 5000"/>
            </a:avLst>
          </a:prstGeom>
          <a:solidFill>
            <a:schemeClr val="tx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mj-lt"/>
              <a:ea typeface="方正兰亭黑简体" panose="02000000000000000000" pitchFamily="2" charset="-122"/>
              <a:cs typeface="Arial" panose="020B0604020202020204" pitchFamily="34" charset="0"/>
              <a:sym typeface="Huawei Sans" panose="020C0503030203020204" pitchFamily="34" charset="0"/>
            </a:endParaRPr>
          </a:p>
        </p:txBody>
      </p:sp>
      <p:grpSp>
        <p:nvGrpSpPr>
          <p:cNvPr id="3" name="组合 2"/>
          <p:cNvGrpSpPr/>
          <p:nvPr/>
        </p:nvGrpSpPr>
        <p:grpSpPr>
          <a:xfrm>
            <a:off x="1422233" y="2027562"/>
            <a:ext cx="1914992" cy="1758971"/>
            <a:chOff x="1422233" y="2027562"/>
            <a:chExt cx="1914992" cy="1758971"/>
          </a:xfrm>
        </p:grpSpPr>
        <p:cxnSp>
          <p:nvCxnSpPr>
            <p:cNvPr id="30" name="直接连接符 29"/>
            <p:cNvCxnSpPr/>
            <p:nvPr/>
          </p:nvCxnSpPr>
          <p:spPr>
            <a:xfrm>
              <a:off x="1464345" y="2906592"/>
              <a:ext cx="1731531" cy="4581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1454318" y="3379389"/>
              <a:ext cx="1698496" cy="4071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422233" y="2027562"/>
              <a:ext cx="1888729" cy="13028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23" idx="2"/>
            </p:cNvCxnSpPr>
            <p:nvPr/>
          </p:nvCxnSpPr>
          <p:spPr>
            <a:xfrm flipH="1" flipV="1">
              <a:off x="3337224" y="2288209"/>
              <a:ext cx="1" cy="8806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2" name="组合 101"/>
          <p:cNvGrpSpPr/>
          <p:nvPr/>
        </p:nvGrpSpPr>
        <p:grpSpPr>
          <a:xfrm>
            <a:off x="2609473" y="2878367"/>
            <a:ext cx="1317587" cy="688742"/>
            <a:chOff x="4225080" y="1946682"/>
            <a:chExt cx="934636" cy="488562"/>
          </a:xfrm>
        </p:grpSpPr>
        <p:sp>
          <p:nvSpPr>
            <p:cNvPr id="103" name="Freeform 159"/>
            <p:cNvSpPr/>
            <p:nvPr/>
          </p:nvSpPr>
          <p:spPr>
            <a:xfrm flipH="1">
              <a:off x="4225080" y="1946682"/>
              <a:ext cx="934636" cy="48856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dirty="0">
                <a:latin typeface="+mj-lt"/>
                <a:ea typeface="方正兰亭黑简体" panose="02000000000000000000" pitchFamily="2" charset="-122"/>
                <a:cs typeface="Arial" panose="020B0604020202020204" pitchFamily="34" charset="0"/>
                <a:sym typeface="Huawei Sans" panose="020C0503030203020204" pitchFamily="34" charset="0"/>
              </a:endParaRPr>
            </a:p>
          </p:txBody>
        </p:sp>
        <p:sp>
          <p:nvSpPr>
            <p:cNvPr id="104" name="矩形 103"/>
            <p:cNvSpPr/>
            <p:nvPr/>
          </p:nvSpPr>
          <p:spPr>
            <a:xfrm>
              <a:off x="4483057" y="2117260"/>
              <a:ext cx="392526" cy="218323"/>
            </a:xfrm>
            <a:prstGeom prst="rect">
              <a:avLst/>
            </a:prstGeom>
          </p:spPr>
          <p:txBody>
            <a:bodyPr wrap="none">
              <a:spAutoFit/>
            </a:bodyPr>
            <a:lstStyle/>
            <a:p>
              <a:pPr algn="ctr"/>
              <a:r>
                <a:rPr lang="en-US" sz="1400" b="1">
                  <a:latin typeface="+mj-lt"/>
                  <a:ea typeface="方正兰亭黑简体" panose="02000000000000000000" pitchFamily="2" charset="-122"/>
                  <a:cs typeface="Arial" panose="020B0604020202020204" pitchFamily="34" charset="0"/>
                  <a:sym typeface="Huawei Sans" panose="020C0503030203020204" pitchFamily="34" charset="0"/>
                </a:rPr>
                <a:t>LAN</a:t>
              </a:r>
            </a:p>
          </p:txBody>
        </p:sp>
      </p:grpSp>
      <p:cxnSp>
        <p:nvCxnSpPr>
          <p:cNvPr id="91" name="直接连接符 90"/>
          <p:cNvCxnSpPr>
            <a:endCxn id="82" idx="1"/>
          </p:cNvCxnSpPr>
          <p:nvPr/>
        </p:nvCxnSpPr>
        <p:spPr>
          <a:xfrm>
            <a:off x="7336540" y="2197385"/>
            <a:ext cx="101124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p:txBody>
          <a:bodyPr/>
          <a:lstStyle/>
          <a:p>
            <a:r>
              <a:rPr lang="en-US" altLang="zh-CN" smtClean="0"/>
              <a:t>S</a:t>
            </a:r>
            <a:r>
              <a:rPr lang="en-US" smtClean="0"/>
              <a:t>ecurity Design</a:t>
            </a:r>
            <a:endParaRPr lang="en-US"/>
          </a:p>
        </p:txBody>
      </p:sp>
      <p:sp>
        <p:nvSpPr>
          <p:cNvPr id="6" name="圆角矩形 5"/>
          <p:cNvSpPr/>
          <p:nvPr/>
        </p:nvSpPr>
        <p:spPr>
          <a:xfrm>
            <a:off x="782962" y="1277312"/>
            <a:ext cx="5163734" cy="400674"/>
          </a:xfrm>
          <a:prstGeom prst="roundRect">
            <a:avLst>
              <a:gd name="adj" fmla="val 14624"/>
            </a:avLst>
          </a:prstGeom>
          <a:solidFill>
            <a:srgbClr val="00B0F0"/>
          </a:solidFill>
          <a:ln>
            <a:solidFill>
              <a:srgbClr val="00B0F0"/>
            </a:solidFill>
          </a:ln>
        </p:spPr>
        <p:txBody>
          <a:bodyPr wrap="square" rtlCol="0" anchor="ctr" anchorCtr="0">
            <a:noAutofit/>
          </a:bodyPr>
          <a:lstStyle/>
          <a:p>
            <a:pPr algn="ctr"/>
            <a:r>
              <a:rPr lang="en-US" sz="1600" b="1">
                <a:solidFill>
                  <a:prstClr val="white"/>
                </a:solidFill>
                <a:latin typeface="+mj-lt"/>
                <a:cs typeface="Arial" panose="020B0604020202020204" pitchFamily="34" charset="0"/>
              </a:rPr>
              <a:t>Traffic </a:t>
            </a:r>
            <a:r>
              <a:rPr lang="en-US" sz="1600" b="1" smtClean="0">
                <a:solidFill>
                  <a:prstClr val="white"/>
                </a:solidFill>
                <a:latin typeface="+mj-lt"/>
                <a:cs typeface="Arial" panose="020B0604020202020204" pitchFamily="34" charset="0"/>
              </a:rPr>
              <a:t>Control</a:t>
            </a:r>
            <a:endParaRPr lang="en-US" sz="1600" b="1">
              <a:solidFill>
                <a:prstClr val="white"/>
              </a:solidFill>
              <a:latin typeface="+mj-lt"/>
              <a:cs typeface="Arial" panose="020B0604020202020204" pitchFamily="34" charset="0"/>
            </a:endParaRPr>
          </a:p>
        </p:txBody>
      </p:sp>
      <p:sp>
        <p:nvSpPr>
          <p:cNvPr id="7" name="圆角矩形 6"/>
          <p:cNvSpPr/>
          <p:nvPr/>
        </p:nvSpPr>
        <p:spPr>
          <a:xfrm>
            <a:off x="782961" y="1713277"/>
            <a:ext cx="5163736" cy="4621367"/>
          </a:xfrm>
          <a:prstGeom prst="roundRect">
            <a:avLst>
              <a:gd name="adj" fmla="val 1000"/>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85725">
              <a:lnSpc>
                <a:spcPts val="2400"/>
              </a:lnSpc>
              <a:spcAft>
                <a:spcPts val="600"/>
              </a:spcAft>
            </a:pPr>
            <a:endParaRPr lang="zh-CN" altLang="en-US" sz="1600">
              <a:solidFill>
                <a:schemeClr val="tx1">
                  <a:lumMod val="75000"/>
                  <a:lumOff val="25000"/>
                </a:schemeClr>
              </a:solidFill>
              <a:latin typeface="+mj-lt"/>
              <a:cs typeface="Arial" panose="020B0604020202020204" pitchFamily="34" charset="0"/>
            </a:endParaRPr>
          </a:p>
        </p:txBody>
      </p:sp>
      <p:pic>
        <p:nvPicPr>
          <p:cNvPr id="16" name="图片 15" descr="故障链路.png"/>
          <p:cNvPicPr>
            <a:picLocks noChangeAspect="1"/>
          </p:cNvPicPr>
          <p:nvPr/>
        </p:nvPicPr>
        <p:blipFill>
          <a:blip r:embed="rId3" cstate="print"/>
          <a:stretch>
            <a:fillRect/>
          </a:stretch>
        </p:blipFill>
        <p:spPr>
          <a:xfrm flipH="1">
            <a:off x="4302194" y="3466607"/>
            <a:ext cx="540000" cy="402667"/>
          </a:xfrm>
          <a:prstGeom prst="rect">
            <a:avLst/>
          </a:prstGeom>
        </p:spPr>
      </p:pic>
      <p:pic>
        <p:nvPicPr>
          <p:cNvPr id="17" name="图片 16" descr="SAN网络-蓝.png"/>
          <p:cNvPicPr>
            <a:picLocks noChangeAspect="1"/>
          </p:cNvPicPr>
          <p:nvPr/>
        </p:nvPicPr>
        <p:blipFill>
          <a:blip r:embed="rId4" cstate="print"/>
          <a:stretch>
            <a:fillRect/>
          </a:stretch>
        </p:blipFill>
        <p:spPr>
          <a:xfrm flipH="1">
            <a:off x="4542041" y="4017810"/>
            <a:ext cx="267540" cy="438311"/>
          </a:xfrm>
          <a:prstGeom prst="rect">
            <a:avLst/>
          </a:prstGeom>
        </p:spPr>
      </p:pic>
      <p:pic>
        <p:nvPicPr>
          <p:cNvPr id="18" name="图片 17" descr="故障链路.png"/>
          <p:cNvPicPr>
            <a:picLocks noChangeAspect="1"/>
          </p:cNvPicPr>
          <p:nvPr/>
        </p:nvPicPr>
        <p:blipFill>
          <a:blip r:embed="rId3" cstate="print"/>
          <a:stretch>
            <a:fillRect/>
          </a:stretch>
        </p:blipFill>
        <p:spPr>
          <a:xfrm flipH="1">
            <a:off x="5010685" y="3464701"/>
            <a:ext cx="540000" cy="402667"/>
          </a:xfrm>
          <a:prstGeom prst="rect">
            <a:avLst/>
          </a:prstGeom>
        </p:spPr>
      </p:pic>
      <p:pic>
        <p:nvPicPr>
          <p:cNvPr id="19" name="图片 18" descr="SAN网络-蓝.png"/>
          <p:cNvPicPr>
            <a:picLocks noChangeAspect="1"/>
          </p:cNvPicPr>
          <p:nvPr/>
        </p:nvPicPr>
        <p:blipFill>
          <a:blip r:embed="rId4" cstate="print"/>
          <a:stretch>
            <a:fillRect/>
          </a:stretch>
        </p:blipFill>
        <p:spPr>
          <a:xfrm flipH="1">
            <a:off x="5165542" y="4012834"/>
            <a:ext cx="267540" cy="438311"/>
          </a:xfrm>
          <a:prstGeom prst="rect">
            <a:avLst/>
          </a:prstGeom>
        </p:spPr>
      </p:pic>
      <p:pic>
        <p:nvPicPr>
          <p:cNvPr id="27" name="图片 26" descr="wifi信号黄.png"/>
          <p:cNvPicPr>
            <a:picLocks noChangeAspect="1"/>
          </p:cNvPicPr>
          <p:nvPr/>
        </p:nvPicPr>
        <p:blipFill>
          <a:blip r:embed="rId5" cstate="print">
            <a:duotone>
              <a:prstClr val="black"/>
              <a:schemeClr val="tx2">
                <a:tint val="45000"/>
                <a:satMod val="400000"/>
              </a:schemeClr>
            </a:duotone>
          </a:blip>
          <a:stretch>
            <a:fillRect/>
          </a:stretch>
        </p:blipFill>
        <p:spPr>
          <a:xfrm rot="7549195">
            <a:off x="3785374" y="3512020"/>
            <a:ext cx="421200" cy="352692"/>
          </a:xfrm>
          <a:prstGeom prst="rect">
            <a:avLst/>
          </a:prstGeom>
        </p:spPr>
      </p:pic>
      <p:pic>
        <p:nvPicPr>
          <p:cNvPr id="28" name="图片 27" descr="SAN网络-蓝.png"/>
          <p:cNvPicPr>
            <a:picLocks noChangeAspect="1"/>
          </p:cNvPicPr>
          <p:nvPr/>
        </p:nvPicPr>
        <p:blipFill>
          <a:blip r:embed="rId4" cstate="print"/>
          <a:stretch>
            <a:fillRect/>
          </a:stretch>
        </p:blipFill>
        <p:spPr>
          <a:xfrm flipH="1">
            <a:off x="3948374" y="4023960"/>
            <a:ext cx="267540" cy="438311"/>
          </a:xfrm>
          <a:prstGeom prst="rect">
            <a:avLst/>
          </a:prstGeom>
        </p:spPr>
      </p:pic>
      <p:grpSp>
        <p:nvGrpSpPr>
          <p:cNvPr id="2" name="组合 1"/>
          <p:cNvGrpSpPr/>
          <p:nvPr/>
        </p:nvGrpSpPr>
        <p:grpSpPr>
          <a:xfrm>
            <a:off x="668419" y="3531721"/>
            <a:ext cx="1571798" cy="887525"/>
            <a:chOff x="4803283" y="5122763"/>
            <a:chExt cx="1571798" cy="887525"/>
          </a:xfrm>
        </p:grpSpPr>
        <p:pic>
          <p:nvPicPr>
            <p:cNvPr id="8" name="图片 7" descr="行政部.png"/>
            <p:cNvPicPr>
              <a:picLocks noChangeAspect="1"/>
            </p:cNvPicPr>
            <p:nvPr/>
          </p:nvPicPr>
          <p:blipFill>
            <a:blip r:embed="rId6" cstate="print"/>
            <a:stretch>
              <a:fillRect/>
            </a:stretch>
          </p:blipFill>
          <p:spPr>
            <a:xfrm>
              <a:off x="5315857" y="5122763"/>
              <a:ext cx="540000" cy="441818"/>
            </a:xfrm>
            <a:prstGeom prst="rect">
              <a:avLst/>
            </a:prstGeom>
          </p:spPr>
        </p:pic>
        <p:sp>
          <p:nvSpPr>
            <p:cNvPr id="9" name="TextBox 29"/>
            <p:cNvSpPr txBox="1"/>
            <p:nvPr/>
          </p:nvSpPr>
          <p:spPr>
            <a:xfrm>
              <a:off x="4803283" y="5548623"/>
              <a:ext cx="1571798" cy="461665"/>
            </a:xfrm>
            <a:prstGeom prst="rect">
              <a:avLst/>
            </a:prstGeom>
            <a:noFill/>
          </p:spPr>
          <p:txBody>
            <a:bodyPr wrap="square" rtlCol="0">
              <a:spAutoFit/>
            </a:bodyPr>
            <a:lstStyle/>
            <a:p>
              <a:pPr algn="ctr"/>
              <a:r>
                <a:rPr lang="en-US" sz="1200" smtClean="0">
                  <a:latin typeface="+mj-lt"/>
                  <a:ea typeface="方正兰亭黑简体" panose="02000000000000000000" pitchFamily="2" charset="-122"/>
                  <a:cs typeface="Arial" panose="020B0604020202020204" pitchFamily="34" charset="0"/>
                </a:rPr>
                <a:t>Administrative department</a:t>
              </a:r>
              <a:endParaRPr lang="en-US" sz="1200">
                <a:latin typeface="+mj-lt"/>
                <a:ea typeface="方正兰亭黑简体" panose="02000000000000000000" pitchFamily="2" charset="-122"/>
                <a:cs typeface="Arial" panose="020B0604020202020204" pitchFamily="34" charset="0"/>
              </a:endParaRPr>
            </a:p>
          </p:txBody>
        </p:sp>
      </p:grpSp>
      <p:grpSp>
        <p:nvGrpSpPr>
          <p:cNvPr id="10" name="组合 9"/>
          <p:cNvGrpSpPr/>
          <p:nvPr/>
        </p:nvGrpSpPr>
        <p:grpSpPr>
          <a:xfrm>
            <a:off x="745940" y="2687735"/>
            <a:ext cx="1401764" cy="856067"/>
            <a:chOff x="4665851" y="5258880"/>
            <a:chExt cx="1401764" cy="856067"/>
          </a:xfrm>
        </p:grpSpPr>
        <p:pic>
          <p:nvPicPr>
            <p:cNvPr id="11" name="图片 10" descr="市场部.png"/>
            <p:cNvPicPr>
              <a:picLocks noChangeAspect="1"/>
            </p:cNvPicPr>
            <p:nvPr/>
          </p:nvPicPr>
          <p:blipFill>
            <a:blip r:embed="rId7" cstate="print"/>
            <a:stretch>
              <a:fillRect/>
            </a:stretch>
          </p:blipFill>
          <p:spPr>
            <a:xfrm>
              <a:off x="5104228" y="5258880"/>
              <a:ext cx="540000" cy="441818"/>
            </a:xfrm>
            <a:prstGeom prst="rect">
              <a:avLst/>
            </a:prstGeom>
          </p:spPr>
        </p:pic>
        <p:sp>
          <p:nvSpPr>
            <p:cNvPr id="12" name="TextBox 27"/>
            <p:cNvSpPr txBox="1"/>
            <p:nvPr/>
          </p:nvSpPr>
          <p:spPr>
            <a:xfrm>
              <a:off x="4665851" y="5653282"/>
              <a:ext cx="1401764" cy="461665"/>
            </a:xfrm>
            <a:prstGeom prst="rect">
              <a:avLst/>
            </a:prstGeom>
            <a:noFill/>
          </p:spPr>
          <p:txBody>
            <a:bodyPr wrap="square" rtlCol="0">
              <a:spAutoFit/>
            </a:bodyPr>
            <a:lstStyle/>
            <a:p>
              <a:pPr algn="ctr"/>
              <a:r>
                <a:rPr lang="en-US" altLang="zh-CN" sz="1200" smtClean="0">
                  <a:latin typeface="+mj-lt"/>
                  <a:ea typeface="方正兰亭黑简体" panose="02000000000000000000" pitchFamily="2" charset="-122"/>
                  <a:cs typeface="Arial" panose="020B0604020202020204" pitchFamily="34" charset="0"/>
                </a:rPr>
                <a:t>Marketing department</a:t>
              </a:r>
              <a:endParaRPr lang="en-US" sz="1200">
                <a:latin typeface="+mj-lt"/>
                <a:ea typeface="方正兰亭黑简体" panose="02000000000000000000" pitchFamily="2" charset="-122"/>
                <a:cs typeface="Arial" panose="020B0604020202020204" pitchFamily="34" charset="0"/>
              </a:endParaRPr>
            </a:p>
          </p:txBody>
        </p:sp>
      </p:grpSp>
      <p:grpSp>
        <p:nvGrpSpPr>
          <p:cNvPr id="13" name="组合 12"/>
          <p:cNvGrpSpPr/>
          <p:nvPr/>
        </p:nvGrpSpPr>
        <p:grpSpPr>
          <a:xfrm>
            <a:off x="932800" y="1848909"/>
            <a:ext cx="1106391" cy="870108"/>
            <a:chOff x="2607944" y="5334762"/>
            <a:chExt cx="1106391" cy="870108"/>
          </a:xfrm>
        </p:grpSpPr>
        <p:pic>
          <p:nvPicPr>
            <p:cNvPr id="14" name="图片 13" descr="研发部.png"/>
            <p:cNvPicPr>
              <a:picLocks noChangeAspect="1"/>
            </p:cNvPicPr>
            <p:nvPr/>
          </p:nvPicPr>
          <p:blipFill>
            <a:blip r:embed="rId8" cstate="print"/>
            <a:stretch>
              <a:fillRect/>
            </a:stretch>
          </p:blipFill>
          <p:spPr>
            <a:xfrm>
              <a:off x="2883278" y="5334762"/>
              <a:ext cx="540000" cy="441818"/>
            </a:xfrm>
            <a:prstGeom prst="rect">
              <a:avLst/>
            </a:prstGeom>
          </p:spPr>
        </p:pic>
        <p:sp>
          <p:nvSpPr>
            <p:cNvPr id="15" name="TextBox 25"/>
            <p:cNvSpPr txBox="1"/>
            <p:nvPr/>
          </p:nvSpPr>
          <p:spPr>
            <a:xfrm>
              <a:off x="2607944" y="5743205"/>
              <a:ext cx="1106391" cy="461665"/>
            </a:xfrm>
            <a:prstGeom prst="rect">
              <a:avLst/>
            </a:prstGeom>
            <a:noFill/>
          </p:spPr>
          <p:txBody>
            <a:bodyPr wrap="square" rtlCol="0">
              <a:spAutoFit/>
            </a:bodyPr>
            <a:lstStyle/>
            <a:p>
              <a:pPr algn="ctr"/>
              <a:r>
                <a:rPr lang="en-US" sz="1200" smtClean="0">
                  <a:latin typeface="+mj-lt"/>
                  <a:ea typeface="方正兰亭黑简体" panose="02000000000000000000" pitchFamily="2" charset="-122"/>
                  <a:cs typeface="Arial" panose="020B0604020202020204" pitchFamily="34" charset="0"/>
                </a:rPr>
                <a:t>R&amp;D department</a:t>
              </a:r>
              <a:endParaRPr lang="en-US" sz="1200">
                <a:latin typeface="+mj-lt"/>
                <a:ea typeface="方正兰亭黑简体" panose="02000000000000000000" pitchFamily="2" charset="-122"/>
                <a:cs typeface="Arial" panose="020B0604020202020204" pitchFamily="34" charset="0"/>
              </a:endParaRPr>
            </a:p>
          </p:txBody>
        </p:sp>
      </p:grpSp>
      <p:grpSp>
        <p:nvGrpSpPr>
          <p:cNvPr id="39" name="组合 38"/>
          <p:cNvGrpSpPr/>
          <p:nvPr/>
        </p:nvGrpSpPr>
        <p:grpSpPr>
          <a:xfrm>
            <a:off x="2840508" y="1799647"/>
            <a:ext cx="940908" cy="488562"/>
            <a:chOff x="4225080" y="1946682"/>
            <a:chExt cx="940908" cy="488562"/>
          </a:xfrm>
        </p:grpSpPr>
        <p:sp>
          <p:nvSpPr>
            <p:cNvPr id="22" name="Freeform 159"/>
            <p:cNvSpPr/>
            <p:nvPr/>
          </p:nvSpPr>
          <p:spPr>
            <a:xfrm flipH="1">
              <a:off x="4225080" y="1946682"/>
              <a:ext cx="934636" cy="48856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dirty="0">
                <a:latin typeface="+mj-lt"/>
                <a:ea typeface="方正兰亭黑简体" panose="02000000000000000000" pitchFamily="2" charset="-122"/>
                <a:cs typeface="Arial" panose="020B0604020202020204" pitchFamily="34" charset="0"/>
                <a:sym typeface="Huawei Sans" panose="020C0503030203020204" pitchFamily="34" charset="0"/>
              </a:endParaRPr>
            </a:p>
          </p:txBody>
        </p:sp>
        <p:sp>
          <p:nvSpPr>
            <p:cNvPr id="23" name="矩形 22"/>
            <p:cNvSpPr/>
            <p:nvPr/>
          </p:nvSpPr>
          <p:spPr>
            <a:xfrm>
              <a:off x="4277603" y="2127467"/>
              <a:ext cx="888385" cy="307777"/>
            </a:xfrm>
            <a:prstGeom prst="rect">
              <a:avLst/>
            </a:prstGeom>
          </p:spPr>
          <p:txBody>
            <a:bodyPr wrap="none">
              <a:spAutoFit/>
            </a:bodyPr>
            <a:lstStyle/>
            <a:p>
              <a:pPr algn="ctr"/>
              <a:r>
                <a:rPr lang="en-US" sz="1400" b="1">
                  <a:latin typeface="+mj-lt"/>
                  <a:ea typeface="方正兰亭黑简体" panose="02000000000000000000" pitchFamily="2" charset="-122"/>
                  <a:cs typeface="Arial" panose="020B0604020202020204" pitchFamily="34" charset="0"/>
                  <a:sym typeface="Huawei Sans" panose="020C0503030203020204" pitchFamily="34" charset="0"/>
                </a:rPr>
                <a:t>Internet</a:t>
              </a:r>
            </a:p>
          </p:txBody>
        </p:sp>
      </p:grpSp>
      <p:sp>
        <p:nvSpPr>
          <p:cNvPr id="41" name="TextBox 27"/>
          <p:cNvSpPr txBox="1"/>
          <p:nvPr/>
        </p:nvSpPr>
        <p:spPr>
          <a:xfrm>
            <a:off x="4023647" y="2964386"/>
            <a:ext cx="1465466" cy="307777"/>
          </a:xfrm>
          <a:prstGeom prst="rect">
            <a:avLst/>
          </a:prstGeom>
          <a:noFill/>
        </p:spPr>
        <p:txBody>
          <a:bodyPr wrap="none" rtlCol="0">
            <a:spAutoFit/>
          </a:bodyPr>
          <a:lstStyle/>
          <a:p>
            <a:pPr algn="ctr"/>
            <a:r>
              <a:rPr lang="en-US" sz="1400" b="1">
                <a:latin typeface="+mj-lt"/>
                <a:ea typeface="方正兰亭黑简体" panose="02000000000000000000" pitchFamily="2" charset="-122"/>
                <a:cs typeface="Arial" panose="020B0604020202020204" pitchFamily="34" charset="0"/>
              </a:rPr>
              <a:t>Guest </a:t>
            </a:r>
            <a:r>
              <a:rPr lang="en-US" sz="1400" b="1" smtClean="0">
                <a:latin typeface="+mj-lt"/>
                <a:ea typeface="方正兰亭黑简体" panose="02000000000000000000" pitchFamily="2" charset="-122"/>
                <a:cs typeface="Arial" panose="020B0604020202020204" pitchFamily="34" charset="0"/>
              </a:rPr>
              <a:t>network</a:t>
            </a:r>
            <a:endParaRPr lang="en-US" sz="1400" b="1">
              <a:latin typeface="+mj-lt"/>
              <a:ea typeface="方正兰亭黑简体" panose="02000000000000000000" pitchFamily="2" charset="-122"/>
              <a:cs typeface="Arial" panose="020B0604020202020204" pitchFamily="34" charset="0"/>
            </a:endParaRPr>
          </a:p>
        </p:txBody>
      </p:sp>
      <p:sp>
        <p:nvSpPr>
          <p:cNvPr id="42" name="TextBox 27"/>
          <p:cNvSpPr txBox="1"/>
          <p:nvPr/>
        </p:nvSpPr>
        <p:spPr>
          <a:xfrm>
            <a:off x="1187345" y="4368107"/>
            <a:ext cx="1659429" cy="307777"/>
          </a:xfrm>
          <a:prstGeom prst="rect">
            <a:avLst/>
          </a:prstGeom>
          <a:noFill/>
        </p:spPr>
        <p:txBody>
          <a:bodyPr wrap="none" rtlCol="0">
            <a:spAutoFit/>
          </a:bodyPr>
          <a:lstStyle/>
          <a:p>
            <a:pPr algn="ctr"/>
            <a:r>
              <a:rPr lang="en-US" sz="1400" b="1">
                <a:latin typeface="+mj-lt"/>
                <a:ea typeface="方正兰亭黑简体" panose="02000000000000000000" pitchFamily="2" charset="-122"/>
                <a:cs typeface="Arial" panose="020B0604020202020204" pitchFamily="34" charset="0"/>
              </a:rPr>
              <a:t>Internal </a:t>
            </a:r>
            <a:r>
              <a:rPr lang="en-US" sz="1400" b="1" smtClean="0">
                <a:latin typeface="+mj-lt"/>
                <a:ea typeface="方正兰亭黑简体" panose="02000000000000000000" pitchFamily="2" charset="-122"/>
                <a:cs typeface="Arial" panose="020B0604020202020204" pitchFamily="34" charset="0"/>
              </a:rPr>
              <a:t>network</a:t>
            </a:r>
            <a:endParaRPr lang="en-US" sz="1400" b="1">
              <a:latin typeface="+mj-lt"/>
              <a:ea typeface="方正兰亭黑简体" panose="02000000000000000000" pitchFamily="2" charset="-122"/>
              <a:cs typeface="Arial" panose="020B0604020202020204" pitchFamily="34" charset="0"/>
            </a:endParaRPr>
          </a:p>
        </p:txBody>
      </p:sp>
      <p:cxnSp>
        <p:nvCxnSpPr>
          <p:cNvPr id="63" name="直接连接符 62"/>
          <p:cNvCxnSpPr/>
          <p:nvPr/>
        </p:nvCxnSpPr>
        <p:spPr>
          <a:xfrm>
            <a:off x="4640310" y="2250234"/>
            <a:ext cx="1091246" cy="0"/>
          </a:xfrm>
          <a:prstGeom prst="line">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4640310" y="1910447"/>
            <a:ext cx="1362874" cy="307777"/>
          </a:xfrm>
          <a:prstGeom prst="rect">
            <a:avLst/>
          </a:prstGeom>
          <a:noFill/>
        </p:spPr>
        <p:txBody>
          <a:bodyPr wrap="none" rtlCol="0">
            <a:spAutoFit/>
          </a:bodyPr>
          <a:lstStyle/>
          <a:p>
            <a:r>
              <a:rPr lang="en-US" sz="1400">
                <a:latin typeface="+mj-lt"/>
                <a:cs typeface="Arial" panose="020B0604020202020204" pitchFamily="34" charset="0"/>
              </a:rPr>
              <a:t>Internal traffic</a:t>
            </a:r>
          </a:p>
        </p:txBody>
      </p:sp>
      <p:cxnSp>
        <p:nvCxnSpPr>
          <p:cNvPr id="65" name="直接连接符 64"/>
          <p:cNvCxnSpPr/>
          <p:nvPr/>
        </p:nvCxnSpPr>
        <p:spPr>
          <a:xfrm>
            <a:off x="4640310" y="2684644"/>
            <a:ext cx="1091246" cy="0"/>
          </a:xfrm>
          <a:prstGeom prst="line">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4640310" y="2344857"/>
            <a:ext cx="1077539" cy="307777"/>
          </a:xfrm>
          <a:prstGeom prst="rect">
            <a:avLst/>
          </a:prstGeom>
          <a:noFill/>
        </p:spPr>
        <p:txBody>
          <a:bodyPr wrap="none" rtlCol="0">
            <a:spAutoFit/>
          </a:bodyPr>
          <a:lstStyle/>
          <a:p>
            <a:r>
              <a:rPr lang="en-US" sz="1400" smtClean="0">
                <a:latin typeface="+mj-lt"/>
                <a:cs typeface="Arial" panose="020B0604020202020204" pitchFamily="34" charset="0"/>
              </a:rPr>
              <a:t>Guest </a:t>
            </a:r>
            <a:r>
              <a:rPr lang="en-US" sz="1400">
                <a:latin typeface="+mj-lt"/>
                <a:cs typeface="Arial" panose="020B0604020202020204" pitchFamily="34" charset="0"/>
              </a:rPr>
              <a:t>data</a:t>
            </a:r>
          </a:p>
        </p:txBody>
      </p:sp>
      <p:cxnSp>
        <p:nvCxnSpPr>
          <p:cNvPr id="73" name="直接连接符 72"/>
          <p:cNvCxnSpPr/>
          <p:nvPr/>
        </p:nvCxnSpPr>
        <p:spPr>
          <a:xfrm>
            <a:off x="2607191" y="4208630"/>
            <a:ext cx="1091246" cy="0"/>
          </a:xfrm>
          <a:prstGeom prst="line">
            <a:avLst/>
          </a:prstGeom>
          <a:ln w="28575">
            <a:solidFill>
              <a:schemeClr val="accent2"/>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74" name="任意多边形 73"/>
          <p:cNvSpPr/>
          <p:nvPr/>
        </p:nvSpPr>
        <p:spPr>
          <a:xfrm>
            <a:off x="1845127" y="3086100"/>
            <a:ext cx="963397" cy="506185"/>
          </a:xfrm>
          <a:custGeom>
            <a:avLst/>
            <a:gdLst>
              <a:gd name="connsiteX0" fmla="*/ 0 w 963397"/>
              <a:gd name="connsiteY0" fmla="*/ 506185 h 506185"/>
              <a:gd name="connsiteX1" fmla="*/ 963386 w 963397"/>
              <a:gd name="connsiteY1" fmla="*/ 293914 h 506185"/>
              <a:gd name="connsiteX2" fmla="*/ 16329 w 963397"/>
              <a:gd name="connsiteY2" fmla="*/ 0 h 506185"/>
            </a:gdLst>
            <a:ahLst/>
            <a:cxnLst>
              <a:cxn ang="0">
                <a:pos x="connsiteX0" y="connsiteY0"/>
              </a:cxn>
              <a:cxn ang="0">
                <a:pos x="connsiteX1" y="connsiteY1"/>
              </a:cxn>
              <a:cxn ang="0">
                <a:pos x="connsiteX2" y="connsiteY2"/>
              </a:cxn>
            </a:cxnLst>
            <a:rect l="l" t="t" r="r" b="b"/>
            <a:pathLst>
              <a:path w="963397" h="506185">
                <a:moveTo>
                  <a:pt x="0" y="506185"/>
                </a:moveTo>
                <a:cubicBezTo>
                  <a:pt x="480332" y="442231"/>
                  <a:pt x="960665" y="378278"/>
                  <a:pt x="963386" y="293914"/>
                </a:cubicBezTo>
                <a:cubicBezTo>
                  <a:pt x="966107" y="209550"/>
                  <a:pt x="491218" y="104775"/>
                  <a:pt x="16329" y="0"/>
                </a:cubicBezTo>
              </a:path>
            </a:pathLst>
          </a:cu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j-lt"/>
              <a:cs typeface="Arial" panose="020B0604020202020204" pitchFamily="34" charset="0"/>
            </a:endParaRPr>
          </a:p>
        </p:txBody>
      </p:sp>
      <p:sp>
        <p:nvSpPr>
          <p:cNvPr id="77" name="任意多边形 76"/>
          <p:cNvSpPr/>
          <p:nvPr/>
        </p:nvSpPr>
        <p:spPr>
          <a:xfrm>
            <a:off x="3420961" y="2374900"/>
            <a:ext cx="782739" cy="1041400"/>
          </a:xfrm>
          <a:custGeom>
            <a:avLst/>
            <a:gdLst>
              <a:gd name="connsiteX0" fmla="*/ 782739 w 782739"/>
              <a:gd name="connsiteY0" fmla="*/ 1041400 h 1041400"/>
              <a:gd name="connsiteX1" fmla="*/ 96939 w 782739"/>
              <a:gd name="connsiteY1" fmla="*/ 812800 h 1041400"/>
              <a:gd name="connsiteX2" fmla="*/ 20739 w 782739"/>
              <a:gd name="connsiteY2" fmla="*/ 0 h 1041400"/>
            </a:gdLst>
            <a:ahLst/>
            <a:cxnLst>
              <a:cxn ang="0">
                <a:pos x="connsiteX0" y="connsiteY0"/>
              </a:cxn>
              <a:cxn ang="0">
                <a:pos x="connsiteX1" y="connsiteY1"/>
              </a:cxn>
              <a:cxn ang="0">
                <a:pos x="connsiteX2" y="connsiteY2"/>
              </a:cxn>
            </a:cxnLst>
            <a:rect l="l" t="t" r="r" b="b"/>
            <a:pathLst>
              <a:path w="782739" h="1041400">
                <a:moveTo>
                  <a:pt x="782739" y="1041400"/>
                </a:moveTo>
                <a:cubicBezTo>
                  <a:pt x="503339" y="1013883"/>
                  <a:pt x="223939" y="986367"/>
                  <a:pt x="96939" y="812800"/>
                </a:cubicBezTo>
                <a:cubicBezTo>
                  <a:pt x="-30061" y="639233"/>
                  <a:pt x="-4661" y="319616"/>
                  <a:pt x="20739" y="0"/>
                </a:cubicBezTo>
              </a:path>
            </a:pathLst>
          </a:cu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j-lt"/>
              <a:cs typeface="Arial" panose="020B0604020202020204" pitchFamily="34" charset="0"/>
            </a:endParaRPr>
          </a:p>
        </p:txBody>
      </p:sp>
      <p:sp>
        <p:nvSpPr>
          <p:cNvPr id="78" name="任意多边形 77"/>
          <p:cNvSpPr/>
          <p:nvPr/>
        </p:nvSpPr>
        <p:spPr>
          <a:xfrm>
            <a:off x="1843314" y="2135002"/>
            <a:ext cx="1427244" cy="915701"/>
          </a:xfrm>
          <a:custGeom>
            <a:avLst/>
            <a:gdLst>
              <a:gd name="connsiteX0" fmla="*/ 0 w 1397140"/>
              <a:gd name="connsiteY0" fmla="*/ 0 h 974777"/>
              <a:gd name="connsiteX1" fmla="*/ 1204686 w 1397140"/>
              <a:gd name="connsiteY1" fmla="*/ 972457 h 974777"/>
              <a:gd name="connsiteX2" fmla="*/ 1378857 w 1397140"/>
              <a:gd name="connsiteY2" fmla="*/ 217714 h 974777"/>
              <a:gd name="connsiteX0" fmla="*/ 0 w 1427244"/>
              <a:gd name="connsiteY0" fmla="*/ 0 h 915701"/>
              <a:gd name="connsiteX1" fmla="*/ 1233715 w 1427244"/>
              <a:gd name="connsiteY1" fmla="*/ 914400 h 915701"/>
              <a:gd name="connsiteX2" fmla="*/ 1407886 w 1427244"/>
              <a:gd name="connsiteY2" fmla="*/ 159657 h 915701"/>
              <a:gd name="connsiteX0" fmla="*/ 0 w 1427244"/>
              <a:gd name="connsiteY0" fmla="*/ 0 h 915701"/>
              <a:gd name="connsiteX1" fmla="*/ 1233715 w 1427244"/>
              <a:gd name="connsiteY1" fmla="*/ 914400 h 915701"/>
              <a:gd name="connsiteX2" fmla="*/ 1407886 w 1427244"/>
              <a:gd name="connsiteY2" fmla="*/ 159657 h 915701"/>
            </a:gdLst>
            <a:ahLst/>
            <a:cxnLst>
              <a:cxn ang="0">
                <a:pos x="connsiteX0" y="connsiteY0"/>
              </a:cxn>
              <a:cxn ang="0">
                <a:pos x="connsiteX1" y="connsiteY1"/>
              </a:cxn>
              <a:cxn ang="0">
                <a:pos x="connsiteX2" y="connsiteY2"/>
              </a:cxn>
            </a:cxnLst>
            <a:rect l="l" t="t" r="r" b="b"/>
            <a:pathLst>
              <a:path w="1427244" h="915701">
                <a:moveTo>
                  <a:pt x="0" y="0"/>
                </a:moveTo>
                <a:cubicBezTo>
                  <a:pt x="574524" y="424543"/>
                  <a:pt x="999067" y="887790"/>
                  <a:pt x="1233715" y="914400"/>
                </a:cubicBezTo>
                <a:cubicBezTo>
                  <a:pt x="1468363" y="941010"/>
                  <a:pt x="1435705" y="555171"/>
                  <a:pt x="1407886" y="159657"/>
                </a:cubicBezTo>
              </a:path>
            </a:pathLst>
          </a:cu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j-lt"/>
              <a:cs typeface="Arial" panose="020B0604020202020204" pitchFamily="34" charset="0"/>
            </a:endParaRPr>
          </a:p>
        </p:txBody>
      </p:sp>
      <p:sp>
        <p:nvSpPr>
          <p:cNvPr id="79" name="矩形 78"/>
          <p:cNvSpPr/>
          <p:nvPr/>
        </p:nvSpPr>
        <p:spPr>
          <a:xfrm>
            <a:off x="862728" y="4774772"/>
            <a:ext cx="4942506" cy="1569660"/>
          </a:xfrm>
          <a:prstGeom prst="rect">
            <a:avLst/>
          </a:prstGeom>
        </p:spPr>
        <p:txBody>
          <a:bodyPr wrap="square">
            <a:spAutoFit/>
          </a:bodyPr>
          <a:lstStyle/>
          <a:p>
            <a:pPr marL="285750" indent="-285750">
              <a:buFont typeface="Arial" panose="020B0604020202020204" pitchFamily="34" charset="0"/>
              <a:buChar char="•"/>
            </a:pPr>
            <a:r>
              <a:rPr lang="en-US" altLang="zh-CN" sz="1200" smtClean="0">
                <a:latin typeface="+mj-lt"/>
                <a:cs typeface="Arial" panose="020B0604020202020204" pitchFamily="34" charset="0"/>
              </a:rPr>
              <a:t>Different departments can access each other but cannot access the Internet.</a:t>
            </a:r>
            <a:endParaRPr lang="en-US" sz="1200">
              <a:latin typeface="+mj-lt"/>
              <a:cs typeface="Arial" panose="020B0604020202020204" pitchFamily="34" charset="0"/>
            </a:endParaRPr>
          </a:p>
          <a:p>
            <a:pPr marL="285750" indent="-285750">
              <a:buFont typeface="Arial" panose="020B0604020202020204" pitchFamily="34" charset="0"/>
              <a:buChar char="•"/>
            </a:pPr>
            <a:r>
              <a:rPr lang="en-US" sz="1200" smtClean="0">
                <a:latin typeface="+mj-lt"/>
                <a:cs typeface="Arial" panose="020B0604020202020204" pitchFamily="34" charset="0"/>
              </a:rPr>
              <a:t>Guests can access the Internet but cannot access the internal network.</a:t>
            </a:r>
            <a:endParaRPr lang="en-US" sz="1200">
              <a:latin typeface="+mj-lt"/>
              <a:cs typeface="Arial" panose="020B0604020202020204" pitchFamily="34" charset="0"/>
            </a:endParaRPr>
          </a:p>
          <a:p>
            <a:pPr marL="285750" indent="-285750">
              <a:buFont typeface="Arial" panose="020B0604020202020204" pitchFamily="34" charset="0"/>
              <a:buChar char="•"/>
            </a:pPr>
            <a:r>
              <a:rPr lang="en-US" sz="1200">
                <a:latin typeface="+mj-lt"/>
                <a:cs typeface="Arial" panose="020B0604020202020204" pitchFamily="34" charset="0"/>
              </a:rPr>
              <a:t>You can use technologies such as </a:t>
            </a:r>
            <a:r>
              <a:rPr lang="en-US" sz="1200" smtClean="0">
                <a:latin typeface="+mj-lt"/>
                <a:cs typeface="Arial" panose="020B0604020202020204" pitchFamily="34" charset="0"/>
              </a:rPr>
              <a:t>traffic policing </a:t>
            </a:r>
            <a:r>
              <a:rPr lang="en-US" sz="1200">
                <a:latin typeface="+mj-lt"/>
                <a:cs typeface="Arial" panose="020B0604020202020204" pitchFamily="34" charset="0"/>
              </a:rPr>
              <a:t>and </a:t>
            </a:r>
            <a:r>
              <a:rPr lang="en-US" sz="1200" smtClean="0">
                <a:latin typeface="+mj-lt"/>
                <a:cs typeface="Arial" panose="020B0604020202020204" pitchFamily="34" charset="0"/>
              </a:rPr>
              <a:t>traffic filtering </a:t>
            </a:r>
            <a:r>
              <a:rPr lang="en-US" sz="1200">
                <a:latin typeface="+mj-lt"/>
                <a:cs typeface="Arial" panose="020B0604020202020204" pitchFamily="34" charset="0"/>
              </a:rPr>
              <a:t>to isolate the internal network from the external network and use NAT to </a:t>
            </a:r>
            <a:r>
              <a:rPr lang="en-US" sz="1200" smtClean="0">
                <a:latin typeface="+mj-lt"/>
                <a:cs typeface="Arial" panose="020B0604020202020204" pitchFamily="34" charset="0"/>
              </a:rPr>
              <a:t>control the internal network's access to the Internet.</a:t>
            </a:r>
          </a:p>
        </p:txBody>
      </p:sp>
      <p:sp>
        <p:nvSpPr>
          <p:cNvPr id="80" name="圆角矩形 79"/>
          <p:cNvSpPr/>
          <p:nvPr/>
        </p:nvSpPr>
        <p:spPr>
          <a:xfrm>
            <a:off x="6118496" y="1278040"/>
            <a:ext cx="5163734" cy="400674"/>
          </a:xfrm>
          <a:prstGeom prst="roundRect">
            <a:avLst>
              <a:gd name="adj" fmla="val 14624"/>
            </a:avLst>
          </a:prstGeom>
          <a:solidFill>
            <a:srgbClr val="00B0F0"/>
          </a:solidFill>
          <a:ln>
            <a:solidFill>
              <a:srgbClr val="00B0F0"/>
            </a:solidFill>
          </a:ln>
        </p:spPr>
        <p:txBody>
          <a:bodyPr wrap="square" rtlCol="0" anchor="ctr" anchorCtr="0">
            <a:noAutofit/>
          </a:bodyPr>
          <a:lstStyle/>
          <a:p>
            <a:pPr algn="ctr"/>
            <a:r>
              <a:rPr lang="en-US" sz="1600" b="1">
                <a:solidFill>
                  <a:prstClr val="white"/>
                </a:solidFill>
                <a:latin typeface="+mj-lt"/>
                <a:cs typeface="Arial" panose="020B0604020202020204" pitchFamily="34" charset="0"/>
              </a:rPr>
              <a:t>DHCP </a:t>
            </a:r>
            <a:r>
              <a:rPr lang="en-US" sz="1600" b="1" smtClean="0">
                <a:solidFill>
                  <a:prstClr val="white"/>
                </a:solidFill>
                <a:latin typeface="+mj-lt"/>
                <a:cs typeface="Arial" panose="020B0604020202020204" pitchFamily="34" charset="0"/>
              </a:rPr>
              <a:t>Security</a:t>
            </a:r>
            <a:endParaRPr lang="en-US" sz="1600" b="1">
              <a:solidFill>
                <a:prstClr val="white"/>
              </a:solidFill>
              <a:latin typeface="+mj-lt"/>
              <a:cs typeface="Arial" panose="020B0604020202020204" pitchFamily="34" charset="0"/>
            </a:endParaRPr>
          </a:p>
        </p:txBody>
      </p:sp>
      <p:sp>
        <p:nvSpPr>
          <p:cNvPr id="81" name="圆角矩形 80"/>
          <p:cNvSpPr/>
          <p:nvPr/>
        </p:nvSpPr>
        <p:spPr>
          <a:xfrm>
            <a:off x="6108229" y="1714005"/>
            <a:ext cx="5163736" cy="2540521"/>
          </a:xfrm>
          <a:prstGeom prst="roundRect">
            <a:avLst>
              <a:gd name="adj" fmla="val 2000"/>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85725">
              <a:lnSpc>
                <a:spcPts val="2400"/>
              </a:lnSpc>
              <a:spcAft>
                <a:spcPts val="600"/>
              </a:spcAft>
            </a:pPr>
            <a:endParaRPr lang="zh-CN" altLang="en-US" sz="1600">
              <a:solidFill>
                <a:schemeClr val="tx1">
                  <a:lumMod val="75000"/>
                  <a:lumOff val="25000"/>
                </a:schemeClr>
              </a:solidFill>
              <a:latin typeface="+mj-lt"/>
              <a:cs typeface="Arial" panose="020B0604020202020204" pitchFamily="34" charset="0"/>
            </a:endParaRPr>
          </a:p>
        </p:txBody>
      </p:sp>
      <p:sp>
        <p:nvSpPr>
          <p:cNvPr id="83" name="矩形 82"/>
          <p:cNvSpPr/>
          <p:nvPr/>
        </p:nvSpPr>
        <p:spPr>
          <a:xfrm>
            <a:off x="6214746" y="3091619"/>
            <a:ext cx="5004009" cy="1015663"/>
          </a:xfrm>
          <a:prstGeom prst="rect">
            <a:avLst/>
          </a:prstGeom>
        </p:spPr>
        <p:txBody>
          <a:bodyPr wrap="square">
            <a:spAutoFit/>
          </a:bodyPr>
          <a:lstStyle/>
          <a:p>
            <a:pPr marL="285750" indent="-285750">
              <a:buFont typeface="Arial" panose="020B0604020202020204" pitchFamily="34" charset="0"/>
              <a:buChar char="•"/>
            </a:pPr>
            <a:r>
              <a:rPr lang="en-US" sz="1200">
                <a:latin typeface="+mj-lt"/>
                <a:cs typeface="Arial" panose="020B0604020202020204" pitchFamily="34" charset="0"/>
              </a:rPr>
              <a:t>On a campus network, employees </a:t>
            </a:r>
            <a:r>
              <a:rPr lang="en-US" sz="1200" smtClean="0">
                <a:latin typeface="+mj-lt"/>
                <a:cs typeface="Arial" panose="020B0604020202020204" pitchFamily="34" charset="0"/>
              </a:rPr>
              <a:t>often connect unauthorized DHCP-enabled wireless routers to the network, causing private address disorders, address conflicts, and Internet access failures.</a:t>
            </a:r>
          </a:p>
          <a:p>
            <a:pPr marL="285750" indent="-285750">
              <a:buFont typeface="Arial" panose="020B0604020202020204" pitchFamily="34" charset="0"/>
              <a:buChar char="•"/>
            </a:pPr>
            <a:r>
              <a:rPr lang="en-US" sz="1200" smtClean="0">
                <a:latin typeface="+mj-lt"/>
                <a:cs typeface="Arial" panose="020B0604020202020204" pitchFamily="34" charset="0"/>
              </a:rPr>
              <a:t>In most cases, DHCP snooping is enabled on access switches to prevent this issue.</a:t>
            </a:r>
            <a:endParaRPr lang="en-US" sz="1200">
              <a:latin typeface="+mj-lt"/>
              <a:cs typeface="Arial" panose="020B0604020202020204" pitchFamily="34" charset="0"/>
            </a:endParaRPr>
          </a:p>
        </p:txBody>
      </p:sp>
      <p:sp>
        <p:nvSpPr>
          <p:cNvPr id="93" name="TextBox 124"/>
          <p:cNvSpPr txBox="1"/>
          <p:nvPr/>
        </p:nvSpPr>
        <p:spPr>
          <a:xfrm>
            <a:off x="6046657" y="2443806"/>
            <a:ext cx="2140331" cy="276999"/>
          </a:xfrm>
          <a:prstGeom prst="rect">
            <a:avLst/>
          </a:prstGeom>
          <a:noFill/>
        </p:spPr>
        <p:txBody>
          <a:bodyPr wrap="none" rtlCol="0">
            <a:spAutoFit/>
          </a:bodyPr>
          <a:lstStyle/>
          <a:p>
            <a:pPr algn="ctr"/>
            <a:r>
              <a:rPr lang="en-US" sz="1200" smtClean="0">
                <a:latin typeface="+mj-lt"/>
                <a:ea typeface="方正兰亭黑简体" panose="02000000000000000000" pitchFamily="2" charset="-122"/>
                <a:cs typeface="Arial" panose="020B0604020202020204" pitchFamily="34" charset="0"/>
              </a:rPr>
              <a:t>DHCP-enabled home router</a:t>
            </a:r>
            <a:endParaRPr lang="en-US" sz="1200">
              <a:latin typeface="+mj-lt"/>
              <a:ea typeface="方正兰亭黑简体" panose="02000000000000000000" pitchFamily="2" charset="-122"/>
              <a:cs typeface="Arial" panose="020B0604020202020204" pitchFamily="34" charset="0"/>
            </a:endParaRPr>
          </a:p>
        </p:txBody>
      </p:sp>
      <p:sp>
        <p:nvSpPr>
          <p:cNvPr id="96" name="圆角矩形 95"/>
          <p:cNvSpPr/>
          <p:nvPr/>
        </p:nvSpPr>
        <p:spPr>
          <a:xfrm>
            <a:off x="6118496" y="4335470"/>
            <a:ext cx="5163734" cy="400674"/>
          </a:xfrm>
          <a:prstGeom prst="roundRect">
            <a:avLst>
              <a:gd name="adj" fmla="val 14624"/>
            </a:avLst>
          </a:prstGeom>
          <a:solidFill>
            <a:srgbClr val="00B0F0"/>
          </a:solidFill>
          <a:ln>
            <a:solidFill>
              <a:srgbClr val="00B0F0"/>
            </a:solidFill>
          </a:ln>
        </p:spPr>
        <p:txBody>
          <a:bodyPr wrap="square" rtlCol="0" anchor="ctr" anchorCtr="0">
            <a:noAutofit/>
          </a:bodyPr>
          <a:lstStyle/>
          <a:p>
            <a:pPr algn="ctr"/>
            <a:r>
              <a:rPr lang="en-US" sz="1600" b="1">
                <a:solidFill>
                  <a:prstClr val="white"/>
                </a:solidFill>
                <a:latin typeface="+mj-lt"/>
                <a:cs typeface="Arial" panose="020B0604020202020204" pitchFamily="34" charset="0"/>
              </a:rPr>
              <a:t>Network Management Security</a:t>
            </a:r>
          </a:p>
        </p:txBody>
      </p:sp>
      <p:sp>
        <p:nvSpPr>
          <p:cNvPr id="97" name="圆角矩形 96"/>
          <p:cNvSpPr/>
          <p:nvPr/>
        </p:nvSpPr>
        <p:spPr>
          <a:xfrm>
            <a:off x="6118494" y="4790802"/>
            <a:ext cx="5163736" cy="1543842"/>
          </a:xfrm>
          <a:prstGeom prst="roundRect">
            <a:avLst>
              <a:gd name="adj" fmla="val 2000"/>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85725">
              <a:lnSpc>
                <a:spcPts val="2400"/>
              </a:lnSpc>
              <a:spcAft>
                <a:spcPts val="600"/>
              </a:spcAft>
            </a:pPr>
            <a:endParaRPr lang="zh-CN" altLang="en-US" sz="1600">
              <a:solidFill>
                <a:schemeClr val="tx1">
                  <a:lumMod val="75000"/>
                  <a:lumOff val="25000"/>
                </a:schemeClr>
              </a:solidFill>
              <a:latin typeface="+mj-lt"/>
              <a:cs typeface="Arial" panose="020B0604020202020204" pitchFamily="34" charset="0"/>
            </a:endParaRPr>
          </a:p>
        </p:txBody>
      </p:sp>
      <p:sp>
        <p:nvSpPr>
          <p:cNvPr id="98" name="矩形 97"/>
          <p:cNvSpPr/>
          <p:nvPr/>
        </p:nvSpPr>
        <p:spPr>
          <a:xfrm>
            <a:off x="6188092" y="4841742"/>
            <a:ext cx="5004009" cy="1492716"/>
          </a:xfrm>
          <a:prstGeom prst="rect">
            <a:avLst/>
          </a:prstGeom>
        </p:spPr>
        <p:txBody>
          <a:bodyPr wrap="square">
            <a:spAutoFit/>
          </a:bodyPr>
          <a:lstStyle/>
          <a:p>
            <a:pPr marL="285750" indent="-285750">
              <a:buFont typeface="Arial" panose="020B0604020202020204" pitchFamily="34" charset="0"/>
              <a:buChar char="•"/>
            </a:pPr>
            <a:r>
              <a:rPr lang="en-US" sz="1300" smtClean="0">
                <a:latin typeface="+mj-lt"/>
                <a:cs typeface="Arial" panose="020B0604020202020204" pitchFamily="34" charset="0"/>
              </a:rPr>
              <a:t>When </a:t>
            </a:r>
            <a:r>
              <a:rPr lang="en-US" altLang="zh-CN" sz="1300" smtClean="0">
                <a:latin typeface="+mj-lt"/>
                <a:cs typeface="Arial" panose="020B0604020202020204" pitchFamily="34" charset="0"/>
              </a:rPr>
              <a:t>network devices are managed through Telnet or the web system, you can use access control list (ACL) technology to allow only users with fixed IP addresses to log in to the devices.</a:t>
            </a:r>
            <a:endParaRPr lang="en-US" sz="1300">
              <a:latin typeface="+mj-lt"/>
              <a:cs typeface="Arial" panose="020B0604020202020204" pitchFamily="34" charset="0"/>
            </a:endParaRPr>
          </a:p>
          <a:p>
            <a:pPr marL="285750" indent="-285750">
              <a:buFont typeface="Arial" panose="020B0604020202020204" pitchFamily="34" charset="0"/>
              <a:buChar char="•"/>
            </a:pPr>
            <a:r>
              <a:rPr lang="en-US" sz="1300">
                <a:latin typeface="+mj-lt"/>
                <a:cs typeface="Arial" panose="020B0604020202020204" pitchFamily="34" charset="0"/>
              </a:rPr>
              <a:t>For the centralized NMS, SNMPv3 supports identity authentication and </a:t>
            </a:r>
            <a:r>
              <a:rPr lang="en-US" sz="1300" smtClean="0">
                <a:latin typeface="+mj-lt"/>
                <a:cs typeface="Arial" panose="020B0604020202020204" pitchFamily="34" charset="0"/>
              </a:rPr>
              <a:t>encryption, significantly enhancing </a:t>
            </a:r>
            <a:r>
              <a:rPr lang="en-US" sz="1300">
                <a:latin typeface="+mj-lt"/>
                <a:cs typeface="Arial" panose="020B0604020202020204" pitchFamily="34" charset="0"/>
              </a:rPr>
              <a:t>the NMS security</a:t>
            </a:r>
            <a:r>
              <a:rPr lang="en-US" sz="1300" smtClean="0">
                <a:latin typeface="+mj-lt"/>
                <a:cs typeface="Arial" panose="020B0604020202020204" pitchFamily="34" charset="0"/>
              </a:rPr>
              <a:t>.</a:t>
            </a:r>
          </a:p>
        </p:txBody>
      </p:sp>
      <p:pic>
        <p:nvPicPr>
          <p:cNvPr id="82" name="图片 81" descr="接入交换机.png"/>
          <p:cNvPicPr>
            <a:picLocks noChangeAspect="1"/>
          </p:cNvPicPr>
          <p:nvPr/>
        </p:nvPicPr>
        <p:blipFill>
          <a:blip r:embed="rId9" cstate="print"/>
          <a:stretch>
            <a:fillRect/>
          </a:stretch>
        </p:blipFill>
        <p:spPr>
          <a:xfrm>
            <a:off x="8347788" y="1976476"/>
            <a:ext cx="540000" cy="441818"/>
          </a:xfrm>
          <a:prstGeom prst="rect">
            <a:avLst/>
          </a:prstGeom>
        </p:spPr>
      </p:pic>
      <p:grpSp>
        <p:nvGrpSpPr>
          <p:cNvPr id="84" name="组合 38011"/>
          <p:cNvGrpSpPr>
            <a:grpSpLocks noChangeAspect="1"/>
          </p:cNvGrpSpPr>
          <p:nvPr/>
        </p:nvGrpSpPr>
        <p:grpSpPr bwMode="auto">
          <a:xfrm>
            <a:off x="6904540" y="1918409"/>
            <a:ext cx="432000" cy="557952"/>
            <a:chOff x="6216650" y="1025525"/>
            <a:chExt cx="519113" cy="673100"/>
          </a:xfrm>
          <a:solidFill>
            <a:srgbClr val="00B0F0"/>
          </a:solidFill>
        </p:grpSpPr>
        <p:sp>
          <p:nvSpPr>
            <p:cNvPr id="86" name="Freeform 41"/>
            <p:cNvSpPr>
              <a:spLocks noEditPoints="1"/>
            </p:cNvSpPr>
            <p:nvPr/>
          </p:nvSpPr>
          <p:spPr bwMode="auto">
            <a:xfrm>
              <a:off x="6308725" y="1317625"/>
              <a:ext cx="334963" cy="239713"/>
            </a:xfrm>
            <a:custGeom>
              <a:avLst/>
              <a:gdLst>
                <a:gd name="T0" fmla="*/ 2147483646 w 801"/>
                <a:gd name="T1" fmla="*/ 2147483646 h 571"/>
                <a:gd name="T2" fmla="*/ 2147483646 w 801"/>
                <a:gd name="T3" fmla="*/ 2147483646 h 571"/>
                <a:gd name="T4" fmla="*/ 2147483646 w 801"/>
                <a:gd name="T5" fmla="*/ 2147483646 h 571"/>
                <a:gd name="T6" fmla="*/ 2147483646 w 801"/>
                <a:gd name="T7" fmla="*/ 2147483646 h 571"/>
                <a:gd name="T8" fmla="*/ 2147483646 w 801"/>
                <a:gd name="T9" fmla="*/ 2147483646 h 571"/>
                <a:gd name="T10" fmla="*/ 2147483646 w 801"/>
                <a:gd name="T11" fmla="*/ 2147483646 h 571"/>
                <a:gd name="T12" fmla="*/ 2147483646 w 801"/>
                <a:gd name="T13" fmla="*/ 2147483646 h 571"/>
                <a:gd name="T14" fmla="*/ 2147483646 w 801"/>
                <a:gd name="T15" fmla="*/ 2147483646 h 571"/>
                <a:gd name="T16" fmla="*/ 2147483646 w 801"/>
                <a:gd name="T17" fmla="*/ 2147483646 h 571"/>
                <a:gd name="T18" fmla="*/ 2147483646 w 801"/>
                <a:gd name="T19" fmla="*/ 2147483646 h 571"/>
                <a:gd name="T20" fmla="*/ 2147483646 w 801"/>
                <a:gd name="T21" fmla="*/ 2147483646 h 571"/>
                <a:gd name="T22" fmla="*/ 2147483646 w 801"/>
                <a:gd name="T23" fmla="*/ 2147483646 h 571"/>
                <a:gd name="T24" fmla="*/ 2147483646 w 801"/>
                <a:gd name="T25" fmla="*/ 2147483646 h 571"/>
                <a:gd name="T26" fmla="*/ 2147483646 w 801"/>
                <a:gd name="T27" fmla="*/ 2147483646 h 571"/>
                <a:gd name="T28" fmla="*/ 2147483646 w 801"/>
                <a:gd name="T29" fmla="*/ 2147483646 h 571"/>
                <a:gd name="T30" fmla="*/ 2147483646 w 801"/>
                <a:gd name="T31" fmla="*/ 2147483646 h 571"/>
                <a:gd name="T32" fmla="*/ 2147483646 w 801"/>
                <a:gd name="T33" fmla="*/ 2147483646 h 571"/>
                <a:gd name="T34" fmla="*/ 2147483646 w 801"/>
                <a:gd name="T35" fmla="*/ 2147483646 h 571"/>
                <a:gd name="T36" fmla="*/ 2147483646 w 801"/>
                <a:gd name="T37" fmla="*/ 2147483646 h 571"/>
                <a:gd name="T38" fmla="*/ 2147483646 w 801"/>
                <a:gd name="T39" fmla="*/ 2147483646 h 571"/>
                <a:gd name="T40" fmla="*/ 2147483646 w 801"/>
                <a:gd name="T41" fmla="*/ 2147483646 h 571"/>
                <a:gd name="T42" fmla="*/ 2147483646 w 801"/>
                <a:gd name="T43" fmla="*/ 2147483646 h 571"/>
                <a:gd name="T44" fmla="*/ 2147483646 w 801"/>
                <a:gd name="T45" fmla="*/ 2147483646 h 571"/>
                <a:gd name="T46" fmla="*/ 2147483646 w 801"/>
                <a:gd name="T47" fmla="*/ 2147483646 h 571"/>
                <a:gd name="T48" fmla="*/ 2147483646 w 801"/>
                <a:gd name="T49" fmla="*/ 2147483646 h 571"/>
                <a:gd name="T50" fmla="*/ 2147483646 w 801"/>
                <a:gd name="T51" fmla="*/ 2147483646 h 571"/>
                <a:gd name="T52" fmla="*/ 2147483646 w 801"/>
                <a:gd name="T53" fmla="*/ 2147483646 h 571"/>
                <a:gd name="T54" fmla="*/ 2147483646 w 801"/>
                <a:gd name="T55" fmla="*/ 2147483646 h 571"/>
                <a:gd name="T56" fmla="*/ 2147483646 w 801"/>
                <a:gd name="T57" fmla="*/ 2147483646 h 571"/>
                <a:gd name="T58" fmla="*/ 2147483646 w 801"/>
                <a:gd name="T59" fmla="*/ 2147483646 h 571"/>
                <a:gd name="T60" fmla="*/ 2147483646 w 801"/>
                <a:gd name="T61" fmla="*/ 2147483646 h 571"/>
                <a:gd name="T62" fmla="*/ 2147483646 w 801"/>
                <a:gd name="T63" fmla="*/ 2147483646 h 571"/>
                <a:gd name="T64" fmla="*/ 2147483646 w 801"/>
                <a:gd name="T65" fmla="*/ 2147483646 h 571"/>
                <a:gd name="T66" fmla="*/ 0 w 801"/>
                <a:gd name="T67" fmla="*/ 2147483646 h 571"/>
                <a:gd name="T68" fmla="*/ 0 w 801"/>
                <a:gd name="T69" fmla="*/ 2147483646 h 571"/>
                <a:gd name="T70" fmla="*/ 2147483646 w 801"/>
                <a:gd name="T71" fmla="*/ 2147483646 h 57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01"/>
                <a:gd name="T109" fmla="*/ 0 h 571"/>
                <a:gd name="T110" fmla="*/ 801 w 801"/>
                <a:gd name="T111" fmla="*/ 571 h 57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01" h="571">
                  <a:moveTo>
                    <a:pt x="67" y="315"/>
                  </a:moveTo>
                  <a:lnTo>
                    <a:pt x="67" y="315"/>
                  </a:lnTo>
                  <a:cubicBezTo>
                    <a:pt x="67" y="296"/>
                    <a:pt x="82" y="281"/>
                    <a:pt x="100" y="281"/>
                  </a:cubicBezTo>
                  <a:lnTo>
                    <a:pt x="182" y="281"/>
                  </a:lnTo>
                  <a:cubicBezTo>
                    <a:pt x="182" y="281"/>
                    <a:pt x="182" y="281"/>
                    <a:pt x="182" y="281"/>
                  </a:cubicBezTo>
                  <a:lnTo>
                    <a:pt x="619" y="281"/>
                  </a:lnTo>
                  <a:cubicBezTo>
                    <a:pt x="619" y="281"/>
                    <a:pt x="619" y="281"/>
                    <a:pt x="619" y="281"/>
                  </a:cubicBezTo>
                  <a:lnTo>
                    <a:pt x="701" y="281"/>
                  </a:lnTo>
                  <a:cubicBezTo>
                    <a:pt x="719" y="281"/>
                    <a:pt x="734" y="296"/>
                    <a:pt x="734" y="315"/>
                  </a:cubicBezTo>
                  <a:lnTo>
                    <a:pt x="734" y="471"/>
                  </a:lnTo>
                  <a:cubicBezTo>
                    <a:pt x="734" y="490"/>
                    <a:pt x="719" y="505"/>
                    <a:pt x="701" y="505"/>
                  </a:cubicBezTo>
                  <a:lnTo>
                    <a:pt x="100" y="505"/>
                  </a:lnTo>
                  <a:cubicBezTo>
                    <a:pt x="82" y="505"/>
                    <a:pt x="67" y="490"/>
                    <a:pt x="67" y="471"/>
                  </a:cubicBezTo>
                  <a:lnTo>
                    <a:pt x="67" y="315"/>
                  </a:lnTo>
                  <a:close/>
                  <a:moveTo>
                    <a:pt x="100" y="571"/>
                  </a:moveTo>
                  <a:lnTo>
                    <a:pt x="100" y="571"/>
                  </a:lnTo>
                  <a:lnTo>
                    <a:pt x="701" y="571"/>
                  </a:lnTo>
                  <a:cubicBezTo>
                    <a:pt x="756" y="571"/>
                    <a:pt x="801" y="527"/>
                    <a:pt x="801" y="471"/>
                  </a:cubicBezTo>
                  <a:lnTo>
                    <a:pt x="801" y="315"/>
                  </a:lnTo>
                  <a:cubicBezTo>
                    <a:pt x="801" y="260"/>
                    <a:pt x="756" y="215"/>
                    <a:pt x="701" y="215"/>
                  </a:cubicBezTo>
                  <a:lnTo>
                    <a:pt x="670" y="215"/>
                  </a:lnTo>
                  <a:lnTo>
                    <a:pt x="740" y="51"/>
                  </a:lnTo>
                  <a:cubicBezTo>
                    <a:pt x="747" y="34"/>
                    <a:pt x="739" y="15"/>
                    <a:pt x="723" y="8"/>
                  </a:cubicBezTo>
                  <a:cubicBezTo>
                    <a:pt x="706" y="0"/>
                    <a:pt x="686" y="8"/>
                    <a:pt x="679" y="25"/>
                  </a:cubicBezTo>
                  <a:lnTo>
                    <a:pt x="597" y="215"/>
                  </a:lnTo>
                  <a:lnTo>
                    <a:pt x="204" y="215"/>
                  </a:lnTo>
                  <a:lnTo>
                    <a:pt x="122" y="25"/>
                  </a:lnTo>
                  <a:cubicBezTo>
                    <a:pt x="115" y="8"/>
                    <a:pt x="95" y="0"/>
                    <a:pt x="78" y="8"/>
                  </a:cubicBezTo>
                  <a:cubicBezTo>
                    <a:pt x="61" y="15"/>
                    <a:pt x="53" y="34"/>
                    <a:pt x="61" y="51"/>
                  </a:cubicBezTo>
                  <a:lnTo>
                    <a:pt x="131" y="215"/>
                  </a:lnTo>
                  <a:lnTo>
                    <a:pt x="100" y="215"/>
                  </a:lnTo>
                  <a:cubicBezTo>
                    <a:pt x="45" y="215"/>
                    <a:pt x="0" y="260"/>
                    <a:pt x="0" y="315"/>
                  </a:cubicBezTo>
                  <a:lnTo>
                    <a:pt x="0" y="471"/>
                  </a:lnTo>
                  <a:cubicBezTo>
                    <a:pt x="0" y="527"/>
                    <a:pt x="45" y="571"/>
                    <a:pt x="100" y="571"/>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latin typeface="+mj-lt"/>
                <a:cs typeface="Arial" panose="020B0604020202020204" pitchFamily="34" charset="0"/>
              </a:endParaRPr>
            </a:p>
          </p:txBody>
        </p:sp>
        <p:sp>
          <p:nvSpPr>
            <p:cNvPr id="87" name="Freeform 42"/>
            <p:cNvSpPr>
              <a:spLocks/>
            </p:cNvSpPr>
            <p:nvPr/>
          </p:nvSpPr>
          <p:spPr bwMode="auto">
            <a:xfrm>
              <a:off x="6402388" y="1265238"/>
              <a:ext cx="146050" cy="50800"/>
            </a:xfrm>
            <a:custGeom>
              <a:avLst/>
              <a:gdLst>
                <a:gd name="T0" fmla="*/ 2147483646 w 348"/>
                <a:gd name="T1" fmla="*/ 2147483646 h 121"/>
                <a:gd name="T2" fmla="*/ 2147483646 w 348"/>
                <a:gd name="T3" fmla="*/ 2147483646 h 121"/>
                <a:gd name="T4" fmla="*/ 2147483646 w 348"/>
                <a:gd name="T5" fmla="*/ 2147483646 h 121"/>
                <a:gd name="T6" fmla="*/ 2147483646 w 348"/>
                <a:gd name="T7" fmla="*/ 2147483646 h 121"/>
                <a:gd name="T8" fmla="*/ 2147483646 w 348"/>
                <a:gd name="T9" fmla="*/ 0 h 121"/>
                <a:gd name="T10" fmla="*/ 2147483646 w 348"/>
                <a:gd name="T11" fmla="*/ 0 h 121"/>
                <a:gd name="T12" fmla="*/ 2147483646 w 348"/>
                <a:gd name="T13" fmla="*/ 2147483646 h 121"/>
                <a:gd name="T14" fmla="*/ 2147483646 w 348"/>
                <a:gd name="T15" fmla="*/ 2147483646 h 121"/>
                <a:gd name="T16" fmla="*/ 2147483646 w 348"/>
                <a:gd name="T17" fmla="*/ 2147483646 h 121"/>
                <a:gd name="T18" fmla="*/ 2147483646 w 348"/>
                <a:gd name="T19" fmla="*/ 2147483646 h 121"/>
                <a:gd name="T20" fmla="*/ 2147483646 w 348"/>
                <a:gd name="T21" fmla="*/ 2147483646 h 121"/>
                <a:gd name="T22" fmla="*/ 2147483646 w 348"/>
                <a:gd name="T23" fmla="*/ 2147483646 h 121"/>
                <a:gd name="T24" fmla="*/ 2147483646 w 348"/>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8"/>
                <a:gd name="T40" fmla="*/ 0 h 121"/>
                <a:gd name="T41" fmla="*/ 348 w 348"/>
                <a:gd name="T42" fmla="*/ 121 h 12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8" h="121">
                  <a:moveTo>
                    <a:pt x="319" y="118"/>
                  </a:moveTo>
                  <a:lnTo>
                    <a:pt x="319" y="118"/>
                  </a:lnTo>
                  <a:cubicBezTo>
                    <a:pt x="325" y="118"/>
                    <a:pt x="331" y="116"/>
                    <a:pt x="336" y="111"/>
                  </a:cubicBezTo>
                  <a:cubicBezTo>
                    <a:pt x="347" y="102"/>
                    <a:pt x="348" y="85"/>
                    <a:pt x="339" y="74"/>
                  </a:cubicBezTo>
                  <a:cubicBezTo>
                    <a:pt x="298" y="27"/>
                    <a:pt x="238" y="0"/>
                    <a:pt x="175" y="0"/>
                  </a:cubicBezTo>
                  <a:cubicBezTo>
                    <a:pt x="175" y="0"/>
                    <a:pt x="174" y="0"/>
                    <a:pt x="174" y="0"/>
                  </a:cubicBezTo>
                  <a:cubicBezTo>
                    <a:pt x="111" y="0"/>
                    <a:pt x="51" y="27"/>
                    <a:pt x="10" y="74"/>
                  </a:cubicBezTo>
                  <a:cubicBezTo>
                    <a:pt x="0" y="85"/>
                    <a:pt x="2" y="102"/>
                    <a:pt x="13" y="111"/>
                  </a:cubicBezTo>
                  <a:cubicBezTo>
                    <a:pt x="24" y="121"/>
                    <a:pt x="41" y="120"/>
                    <a:pt x="50" y="109"/>
                  </a:cubicBezTo>
                  <a:cubicBezTo>
                    <a:pt x="81" y="73"/>
                    <a:pt x="126" y="53"/>
                    <a:pt x="174" y="53"/>
                  </a:cubicBezTo>
                  <a:cubicBezTo>
                    <a:pt x="174" y="53"/>
                    <a:pt x="175" y="53"/>
                    <a:pt x="175" y="53"/>
                  </a:cubicBezTo>
                  <a:cubicBezTo>
                    <a:pt x="223" y="53"/>
                    <a:pt x="268" y="73"/>
                    <a:pt x="298" y="109"/>
                  </a:cubicBezTo>
                  <a:cubicBezTo>
                    <a:pt x="304" y="115"/>
                    <a:pt x="311" y="118"/>
                    <a:pt x="319" y="118"/>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latin typeface="+mj-lt"/>
                <a:cs typeface="Arial" panose="020B0604020202020204" pitchFamily="34" charset="0"/>
              </a:endParaRPr>
            </a:p>
          </p:txBody>
        </p:sp>
        <p:sp>
          <p:nvSpPr>
            <p:cNvPr id="88" name="Freeform 43"/>
            <p:cNvSpPr>
              <a:spLocks/>
            </p:cNvSpPr>
            <p:nvPr/>
          </p:nvSpPr>
          <p:spPr bwMode="auto">
            <a:xfrm>
              <a:off x="6424613" y="1304925"/>
              <a:ext cx="103188" cy="44450"/>
            </a:xfrm>
            <a:custGeom>
              <a:avLst/>
              <a:gdLst>
                <a:gd name="T0" fmla="*/ 2147483646 w 243"/>
                <a:gd name="T1" fmla="*/ 2147483646 h 106"/>
                <a:gd name="T2" fmla="*/ 2147483646 w 243"/>
                <a:gd name="T3" fmla="*/ 2147483646 h 106"/>
                <a:gd name="T4" fmla="*/ 2147483646 w 243"/>
                <a:gd name="T5" fmla="*/ 2147483646 h 106"/>
                <a:gd name="T6" fmla="*/ 2147483646 w 243"/>
                <a:gd name="T7" fmla="*/ 2147483646 h 106"/>
                <a:gd name="T8" fmla="*/ 2147483646 w 243"/>
                <a:gd name="T9" fmla="*/ 2147483646 h 106"/>
                <a:gd name="T10" fmla="*/ 2147483646 w 243"/>
                <a:gd name="T11" fmla="*/ 0 h 106"/>
                <a:gd name="T12" fmla="*/ 2147483646 w 243"/>
                <a:gd name="T13" fmla="*/ 0 h 106"/>
                <a:gd name="T14" fmla="*/ 2147483646 w 243"/>
                <a:gd name="T15" fmla="*/ 2147483646 h 106"/>
                <a:gd name="T16" fmla="*/ 2147483646 w 243"/>
                <a:gd name="T17" fmla="*/ 2147483646 h 106"/>
                <a:gd name="T18" fmla="*/ 2147483646 w 243"/>
                <a:gd name="T19" fmla="*/ 2147483646 h 106"/>
                <a:gd name="T20" fmla="*/ 2147483646 w 243"/>
                <a:gd name="T21" fmla="*/ 2147483646 h 106"/>
                <a:gd name="T22" fmla="*/ 2147483646 w 243"/>
                <a:gd name="T23" fmla="*/ 2147483646 h 106"/>
                <a:gd name="T24" fmla="*/ 2147483646 w 243"/>
                <a:gd name="T25" fmla="*/ 2147483646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3"/>
                <a:gd name="T40" fmla="*/ 0 h 106"/>
                <a:gd name="T41" fmla="*/ 243 w 243"/>
                <a:gd name="T42" fmla="*/ 106 h 1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3" h="106">
                  <a:moveTo>
                    <a:pt x="190" y="90"/>
                  </a:moveTo>
                  <a:lnTo>
                    <a:pt x="190" y="90"/>
                  </a:lnTo>
                  <a:cubicBezTo>
                    <a:pt x="196" y="98"/>
                    <a:pt x="204" y="102"/>
                    <a:pt x="213" y="102"/>
                  </a:cubicBezTo>
                  <a:cubicBezTo>
                    <a:pt x="218" y="102"/>
                    <a:pt x="223" y="100"/>
                    <a:pt x="227" y="97"/>
                  </a:cubicBezTo>
                  <a:cubicBezTo>
                    <a:pt x="240" y="89"/>
                    <a:pt x="243" y="73"/>
                    <a:pt x="235" y="61"/>
                  </a:cubicBezTo>
                  <a:cubicBezTo>
                    <a:pt x="210" y="23"/>
                    <a:pt x="168" y="0"/>
                    <a:pt x="122" y="0"/>
                  </a:cubicBezTo>
                  <a:lnTo>
                    <a:pt x="121" y="0"/>
                  </a:lnTo>
                  <a:cubicBezTo>
                    <a:pt x="75" y="0"/>
                    <a:pt x="33" y="23"/>
                    <a:pt x="8" y="60"/>
                  </a:cubicBezTo>
                  <a:cubicBezTo>
                    <a:pt x="0" y="73"/>
                    <a:pt x="3" y="89"/>
                    <a:pt x="15" y="97"/>
                  </a:cubicBezTo>
                  <a:cubicBezTo>
                    <a:pt x="28" y="106"/>
                    <a:pt x="44" y="102"/>
                    <a:pt x="52" y="90"/>
                  </a:cubicBezTo>
                  <a:cubicBezTo>
                    <a:pt x="67" y="67"/>
                    <a:pt x="93" y="54"/>
                    <a:pt x="121" y="54"/>
                  </a:cubicBezTo>
                  <a:lnTo>
                    <a:pt x="122" y="54"/>
                  </a:lnTo>
                  <a:cubicBezTo>
                    <a:pt x="150" y="54"/>
                    <a:pt x="175" y="67"/>
                    <a:pt x="190" y="90"/>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latin typeface="+mj-lt"/>
                <a:cs typeface="Arial" panose="020B0604020202020204" pitchFamily="34" charset="0"/>
              </a:endParaRPr>
            </a:p>
          </p:txBody>
        </p:sp>
        <p:sp>
          <p:nvSpPr>
            <p:cNvPr id="89" name="Freeform 44"/>
            <p:cNvSpPr>
              <a:spLocks/>
            </p:cNvSpPr>
            <p:nvPr/>
          </p:nvSpPr>
          <p:spPr bwMode="auto">
            <a:xfrm>
              <a:off x="6457950" y="1347788"/>
              <a:ext cx="36513" cy="36513"/>
            </a:xfrm>
            <a:custGeom>
              <a:avLst/>
              <a:gdLst>
                <a:gd name="T0" fmla="*/ 0 w 85"/>
                <a:gd name="T1" fmla="*/ 2147483646 h 85"/>
                <a:gd name="T2" fmla="*/ 0 w 85"/>
                <a:gd name="T3" fmla="*/ 2147483646 h 85"/>
                <a:gd name="T4" fmla="*/ 2147483646 w 85"/>
                <a:gd name="T5" fmla="*/ 2147483646 h 85"/>
                <a:gd name="T6" fmla="*/ 2147483646 w 85"/>
                <a:gd name="T7" fmla="*/ 2147483646 h 85"/>
                <a:gd name="T8" fmla="*/ 2147483646 w 85"/>
                <a:gd name="T9" fmla="*/ 0 h 85"/>
                <a:gd name="T10" fmla="*/ 0 w 85"/>
                <a:gd name="T11" fmla="*/ 2147483646 h 85"/>
                <a:gd name="T12" fmla="*/ 0 60000 65536"/>
                <a:gd name="T13" fmla="*/ 0 60000 65536"/>
                <a:gd name="T14" fmla="*/ 0 60000 65536"/>
                <a:gd name="T15" fmla="*/ 0 60000 65536"/>
                <a:gd name="T16" fmla="*/ 0 60000 65536"/>
                <a:gd name="T17" fmla="*/ 0 60000 65536"/>
                <a:gd name="T18" fmla="*/ 0 w 85"/>
                <a:gd name="T19" fmla="*/ 0 h 85"/>
                <a:gd name="T20" fmla="*/ 85 w 85"/>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85" h="85">
                  <a:moveTo>
                    <a:pt x="0" y="42"/>
                  </a:moveTo>
                  <a:lnTo>
                    <a:pt x="0" y="42"/>
                  </a:lnTo>
                  <a:cubicBezTo>
                    <a:pt x="0" y="66"/>
                    <a:pt x="19" y="85"/>
                    <a:pt x="42" y="85"/>
                  </a:cubicBezTo>
                  <a:cubicBezTo>
                    <a:pt x="66" y="85"/>
                    <a:pt x="85" y="66"/>
                    <a:pt x="85" y="42"/>
                  </a:cubicBezTo>
                  <a:cubicBezTo>
                    <a:pt x="85" y="19"/>
                    <a:pt x="66" y="0"/>
                    <a:pt x="42" y="0"/>
                  </a:cubicBezTo>
                  <a:cubicBezTo>
                    <a:pt x="19" y="0"/>
                    <a:pt x="0" y="19"/>
                    <a:pt x="0" y="42"/>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latin typeface="+mj-lt"/>
                <a:cs typeface="Arial" panose="020B0604020202020204" pitchFamily="34" charset="0"/>
              </a:endParaRPr>
            </a:p>
          </p:txBody>
        </p:sp>
        <p:sp>
          <p:nvSpPr>
            <p:cNvPr id="90" name="Freeform 45"/>
            <p:cNvSpPr>
              <a:spLocks/>
            </p:cNvSpPr>
            <p:nvPr/>
          </p:nvSpPr>
          <p:spPr bwMode="auto">
            <a:xfrm>
              <a:off x="6278563" y="1174750"/>
              <a:ext cx="395288" cy="109538"/>
            </a:xfrm>
            <a:custGeom>
              <a:avLst/>
              <a:gdLst>
                <a:gd name="T0" fmla="*/ 2147483646 w 945"/>
                <a:gd name="T1" fmla="*/ 2147483646 h 261"/>
                <a:gd name="T2" fmla="*/ 2147483646 w 945"/>
                <a:gd name="T3" fmla="*/ 2147483646 h 261"/>
                <a:gd name="T4" fmla="*/ 2147483646 w 945"/>
                <a:gd name="T5" fmla="*/ 2147483646 h 261"/>
                <a:gd name="T6" fmla="*/ 2147483646 w 945"/>
                <a:gd name="T7" fmla="*/ 2147483646 h 261"/>
                <a:gd name="T8" fmla="*/ 2147483646 w 945"/>
                <a:gd name="T9" fmla="*/ 2147483646 h 261"/>
                <a:gd name="T10" fmla="*/ 2147483646 w 945"/>
                <a:gd name="T11" fmla="*/ 2147483646 h 261"/>
                <a:gd name="T12" fmla="*/ 2147483646 w 945"/>
                <a:gd name="T13" fmla="*/ 2147483646 h 261"/>
                <a:gd name="T14" fmla="*/ 2147483646 w 945"/>
                <a:gd name="T15" fmla="*/ 2147483646 h 261"/>
                <a:gd name="T16" fmla="*/ 2147483646 w 945"/>
                <a:gd name="T17" fmla="*/ 2147483646 h 261"/>
                <a:gd name="T18" fmla="*/ 2147483646 w 945"/>
                <a:gd name="T19" fmla="*/ 2147483646 h 261"/>
                <a:gd name="T20" fmla="*/ 2147483646 w 945"/>
                <a:gd name="T21" fmla="*/ 2147483646 h 261"/>
                <a:gd name="T22" fmla="*/ 2147483646 w 945"/>
                <a:gd name="T23" fmla="*/ 2147483646 h 261"/>
                <a:gd name="T24" fmla="*/ 2147483646 w 945"/>
                <a:gd name="T25" fmla="*/ 0 h 261"/>
                <a:gd name="T26" fmla="*/ 2147483646 w 945"/>
                <a:gd name="T27" fmla="*/ 2147483646 h 261"/>
                <a:gd name="T28" fmla="*/ 2147483646 w 945"/>
                <a:gd name="T29" fmla="*/ 2147483646 h 261"/>
                <a:gd name="T30" fmla="*/ 2147483646 w 945"/>
                <a:gd name="T31" fmla="*/ 2147483646 h 2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45"/>
                <a:gd name="T49" fmla="*/ 0 h 261"/>
                <a:gd name="T50" fmla="*/ 945 w 945"/>
                <a:gd name="T51" fmla="*/ 261 h 2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45" h="261">
                  <a:moveTo>
                    <a:pt x="158" y="23"/>
                  </a:moveTo>
                  <a:lnTo>
                    <a:pt x="158" y="23"/>
                  </a:lnTo>
                  <a:cubicBezTo>
                    <a:pt x="140" y="23"/>
                    <a:pt x="125" y="38"/>
                    <a:pt x="125" y="57"/>
                  </a:cubicBezTo>
                  <a:lnTo>
                    <a:pt x="125" y="150"/>
                  </a:lnTo>
                  <a:lnTo>
                    <a:pt x="25" y="193"/>
                  </a:lnTo>
                  <a:cubicBezTo>
                    <a:pt x="8" y="200"/>
                    <a:pt x="0" y="220"/>
                    <a:pt x="7" y="236"/>
                  </a:cubicBezTo>
                  <a:cubicBezTo>
                    <a:pt x="14" y="253"/>
                    <a:pt x="34" y="261"/>
                    <a:pt x="51" y="254"/>
                  </a:cubicBezTo>
                  <a:lnTo>
                    <a:pt x="472" y="73"/>
                  </a:lnTo>
                  <a:lnTo>
                    <a:pt x="894" y="254"/>
                  </a:lnTo>
                  <a:cubicBezTo>
                    <a:pt x="898" y="256"/>
                    <a:pt x="903" y="257"/>
                    <a:pt x="907" y="257"/>
                  </a:cubicBezTo>
                  <a:cubicBezTo>
                    <a:pt x="920" y="257"/>
                    <a:pt x="932" y="249"/>
                    <a:pt x="938" y="236"/>
                  </a:cubicBezTo>
                  <a:cubicBezTo>
                    <a:pt x="945" y="220"/>
                    <a:pt x="937" y="200"/>
                    <a:pt x="920" y="193"/>
                  </a:cubicBezTo>
                  <a:lnTo>
                    <a:pt x="472" y="0"/>
                  </a:lnTo>
                  <a:lnTo>
                    <a:pt x="191" y="121"/>
                  </a:lnTo>
                  <a:lnTo>
                    <a:pt x="191" y="57"/>
                  </a:lnTo>
                  <a:cubicBezTo>
                    <a:pt x="191" y="38"/>
                    <a:pt x="176" y="23"/>
                    <a:pt x="158" y="23"/>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latin typeface="+mj-lt"/>
                <a:cs typeface="Arial" panose="020B0604020202020204" pitchFamily="34" charset="0"/>
              </a:endParaRPr>
            </a:p>
          </p:txBody>
        </p:sp>
        <p:sp>
          <p:nvSpPr>
            <p:cNvPr id="85" name="Freeform 40"/>
            <p:cNvSpPr>
              <a:spLocks/>
            </p:cNvSpPr>
            <p:nvPr/>
          </p:nvSpPr>
          <p:spPr bwMode="auto">
            <a:xfrm>
              <a:off x="6216650" y="1025525"/>
              <a:ext cx="519113" cy="673100"/>
            </a:xfrm>
            <a:custGeom>
              <a:avLst/>
              <a:gdLst>
                <a:gd name="T0" fmla="*/ 2147483646 w 1237"/>
                <a:gd name="T1" fmla="*/ 0 h 1602"/>
                <a:gd name="T2" fmla="*/ 2147483646 w 1237"/>
                <a:gd name="T3" fmla="*/ 0 h 1602"/>
                <a:gd name="T4" fmla="*/ 2147483646 w 1237"/>
                <a:gd name="T5" fmla="*/ 0 h 1602"/>
                <a:gd name="T6" fmla="*/ 0 w 1237"/>
                <a:gd name="T7" fmla="*/ 2147483646 h 1602"/>
                <a:gd name="T8" fmla="*/ 0 w 1237"/>
                <a:gd name="T9" fmla="*/ 2147483646 h 1602"/>
                <a:gd name="T10" fmla="*/ 2147483646 w 1237"/>
                <a:gd name="T11" fmla="*/ 2147483646 h 1602"/>
                <a:gd name="T12" fmla="*/ 2147483646 w 1237"/>
                <a:gd name="T13" fmla="*/ 2147483646 h 1602"/>
                <a:gd name="T14" fmla="*/ 2147483646 w 1237"/>
                <a:gd name="T15" fmla="*/ 2147483646 h 1602"/>
                <a:gd name="T16" fmla="*/ 2147483646 w 1237"/>
                <a:gd name="T17" fmla="*/ 2147483646 h 1602"/>
                <a:gd name="T18" fmla="*/ 2147483646 w 1237"/>
                <a:gd name="T19" fmla="*/ 2147483646 h 1602"/>
                <a:gd name="T20" fmla="*/ 2147483646 w 1237"/>
                <a:gd name="T21" fmla="*/ 2147483646 h 1602"/>
                <a:gd name="T22" fmla="*/ 2147483646 w 1237"/>
                <a:gd name="T23" fmla="*/ 2147483646 h 1602"/>
                <a:gd name="T24" fmla="*/ 2147483646 w 1237"/>
                <a:gd name="T25" fmla="*/ 2147483646 h 1602"/>
                <a:gd name="T26" fmla="*/ 2147483646 w 1237"/>
                <a:gd name="T27" fmla="*/ 2147483646 h 1602"/>
                <a:gd name="T28" fmla="*/ 2147483646 w 1237"/>
                <a:gd name="T29" fmla="*/ 2147483646 h 1602"/>
                <a:gd name="T30" fmla="*/ 2147483646 w 1237"/>
                <a:gd name="T31" fmla="*/ 2147483646 h 1602"/>
                <a:gd name="T32" fmla="*/ 2147483646 w 1237"/>
                <a:gd name="T33" fmla="*/ 2147483646 h 1602"/>
                <a:gd name="T34" fmla="*/ 2147483646 w 1237"/>
                <a:gd name="T35" fmla="*/ 2147483646 h 1602"/>
                <a:gd name="T36" fmla="*/ 2147483646 w 1237"/>
                <a:gd name="T37" fmla="*/ 2147483646 h 1602"/>
                <a:gd name="T38" fmla="*/ 2147483646 w 1237"/>
                <a:gd name="T39" fmla="*/ 2147483646 h 1602"/>
                <a:gd name="T40" fmla="*/ 2147483646 w 1237"/>
                <a:gd name="T41" fmla="*/ 2147483646 h 1602"/>
                <a:gd name="T42" fmla="*/ 2147483646 w 1237"/>
                <a:gd name="T43" fmla="*/ 2147483646 h 1602"/>
                <a:gd name="T44" fmla="*/ 2147483646 w 1237"/>
                <a:gd name="T45" fmla="*/ 2147483646 h 1602"/>
                <a:gd name="T46" fmla="*/ 2147483646 w 1237"/>
                <a:gd name="T47" fmla="*/ 2147483646 h 1602"/>
                <a:gd name="T48" fmla="*/ 2147483646 w 1237"/>
                <a:gd name="T49" fmla="*/ 2147483646 h 1602"/>
                <a:gd name="T50" fmla="*/ 2147483646 w 1237"/>
                <a:gd name="T51" fmla="*/ 2147483646 h 1602"/>
                <a:gd name="T52" fmla="*/ 2147483646 w 1237"/>
                <a:gd name="T53" fmla="*/ 2147483646 h 1602"/>
                <a:gd name="T54" fmla="*/ 2147483646 w 1237"/>
                <a:gd name="T55" fmla="*/ 0 h 160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37"/>
                <a:gd name="T85" fmla="*/ 0 h 1602"/>
                <a:gd name="T86" fmla="*/ 1237 w 1237"/>
                <a:gd name="T87" fmla="*/ 1602 h 160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37" h="1602">
                  <a:moveTo>
                    <a:pt x="1121" y="0"/>
                  </a:moveTo>
                  <a:lnTo>
                    <a:pt x="1121" y="0"/>
                  </a:lnTo>
                  <a:lnTo>
                    <a:pt x="116" y="0"/>
                  </a:lnTo>
                  <a:cubicBezTo>
                    <a:pt x="52" y="0"/>
                    <a:pt x="0" y="48"/>
                    <a:pt x="0" y="108"/>
                  </a:cubicBezTo>
                  <a:lnTo>
                    <a:pt x="0" y="1462"/>
                  </a:lnTo>
                  <a:cubicBezTo>
                    <a:pt x="0" y="1521"/>
                    <a:pt x="52" y="1569"/>
                    <a:pt x="116" y="1569"/>
                  </a:cubicBezTo>
                  <a:lnTo>
                    <a:pt x="678" y="1569"/>
                  </a:lnTo>
                  <a:cubicBezTo>
                    <a:pt x="690" y="1589"/>
                    <a:pt x="712" y="1602"/>
                    <a:pt x="736" y="1602"/>
                  </a:cubicBezTo>
                  <a:cubicBezTo>
                    <a:pt x="775" y="1602"/>
                    <a:pt x="806" y="1571"/>
                    <a:pt x="806" y="1532"/>
                  </a:cubicBezTo>
                  <a:cubicBezTo>
                    <a:pt x="806" y="1494"/>
                    <a:pt x="775" y="1463"/>
                    <a:pt x="736" y="1463"/>
                  </a:cubicBezTo>
                  <a:cubicBezTo>
                    <a:pt x="709" y="1463"/>
                    <a:pt x="685" y="1479"/>
                    <a:pt x="674" y="1503"/>
                  </a:cubicBezTo>
                  <a:lnTo>
                    <a:pt x="116" y="1503"/>
                  </a:lnTo>
                  <a:cubicBezTo>
                    <a:pt x="89" y="1503"/>
                    <a:pt x="67" y="1484"/>
                    <a:pt x="67" y="1462"/>
                  </a:cubicBezTo>
                  <a:lnTo>
                    <a:pt x="67" y="108"/>
                  </a:lnTo>
                  <a:cubicBezTo>
                    <a:pt x="67" y="85"/>
                    <a:pt x="89" y="67"/>
                    <a:pt x="116" y="67"/>
                  </a:cubicBezTo>
                  <a:lnTo>
                    <a:pt x="1121" y="67"/>
                  </a:lnTo>
                  <a:cubicBezTo>
                    <a:pt x="1148" y="67"/>
                    <a:pt x="1170" y="85"/>
                    <a:pt x="1170" y="108"/>
                  </a:cubicBezTo>
                  <a:lnTo>
                    <a:pt x="1170" y="1462"/>
                  </a:lnTo>
                  <a:cubicBezTo>
                    <a:pt x="1170" y="1484"/>
                    <a:pt x="1148" y="1503"/>
                    <a:pt x="1121" y="1503"/>
                  </a:cubicBezTo>
                  <a:lnTo>
                    <a:pt x="1013" y="1503"/>
                  </a:lnTo>
                  <a:cubicBezTo>
                    <a:pt x="1002" y="1479"/>
                    <a:pt x="978" y="1462"/>
                    <a:pt x="950" y="1462"/>
                  </a:cubicBezTo>
                  <a:cubicBezTo>
                    <a:pt x="912" y="1462"/>
                    <a:pt x="881" y="1493"/>
                    <a:pt x="881" y="1531"/>
                  </a:cubicBezTo>
                  <a:cubicBezTo>
                    <a:pt x="881" y="1570"/>
                    <a:pt x="912" y="1601"/>
                    <a:pt x="950" y="1601"/>
                  </a:cubicBezTo>
                  <a:cubicBezTo>
                    <a:pt x="975" y="1601"/>
                    <a:pt x="996" y="1588"/>
                    <a:pt x="1008" y="1569"/>
                  </a:cubicBezTo>
                  <a:lnTo>
                    <a:pt x="1121" y="1569"/>
                  </a:lnTo>
                  <a:cubicBezTo>
                    <a:pt x="1185" y="1569"/>
                    <a:pt x="1237" y="1521"/>
                    <a:pt x="1237" y="1462"/>
                  </a:cubicBezTo>
                  <a:lnTo>
                    <a:pt x="1237" y="108"/>
                  </a:lnTo>
                  <a:cubicBezTo>
                    <a:pt x="1237" y="48"/>
                    <a:pt x="1185" y="0"/>
                    <a:pt x="1121" y="0"/>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latin typeface="+mj-lt"/>
                <a:cs typeface="Arial" panose="020B0604020202020204" pitchFamily="34" charset="0"/>
              </a:endParaRPr>
            </a:p>
          </p:txBody>
        </p:sp>
      </p:grpSp>
      <p:sp>
        <p:nvSpPr>
          <p:cNvPr id="95" name="TextBox 124"/>
          <p:cNvSpPr txBox="1"/>
          <p:nvPr/>
        </p:nvSpPr>
        <p:spPr>
          <a:xfrm>
            <a:off x="8064409" y="2474843"/>
            <a:ext cx="1149674" cy="276999"/>
          </a:xfrm>
          <a:prstGeom prst="rect">
            <a:avLst/>
          </a:prstGeom>
          <a:noFill/>
        </p:spPr>
        <p:txBody>
          <a:bodyPr wrap="none" rtlCol="0">
            <a:spAutoFit/>
          </a:bodyPr>
          <a:lstStyle/>
          <a:p>
            <a:pPr algn="ctr"/>
            <a:r>
              <a:rPr lang="en-US" sz="1200">
                <a:latin typeface="+mj-lt"/>
                <a:ea typeface="方正兰亭黑简体" panose="02000000000000000000" pitchFamily="2" charset="-122"/>
                <a:cs typeface="Arial" panose="020B0604020202020204" pitchFamily="34" charset="0"/>
              </a:rPr>
              <a:t>Access switch</a:t>
            </a:r>
          </a:p>
        </p:txBody>
      </p:sp>
      <p:pic>
        <p:nvPicPr>
          <p:cNvPr id="69" name="图片 68" descr="汇聚交换机.png"/>
          <p:cNvPicPr>
            <a:picLocks noChangeAspect="1"/>
          </p:cNvPicPr>
          <p:nvPr/>
        </p:nvPicPr>
        <p:blipFill>
          <a:blip r:embed="rId10" cstate="print"/>
          <a:stretch>
            <a:fillRect/>
          </a:stretch>
        </p:blipFill>
        <p:spPr>
          <a:xfrm>
            <a:off x="10100415" y="1976476"/>
            <a:ext cx="540000" cy="441818"/>
          </a:xfrm>
          <a:prstGeom prst="rect">
            <a:avLst/>
          </a:prstGeom>
        </p:spPr>
      </p:pic>
      <p:sp>
        <p:nvSpPr>
          <p:cNvPr id="70" name="TextBox 124"/>
          <p:cNvSpPr txBox="1"/>
          <p:nvPr/>
        </p:nvSpPr>
        <p:spPr>
          <a:xfrm>
            <a:off x="9716824" y="2481932"/>
            <a:ext cx="1086003" cy="276999"/>
          </a:xfrm>
          <a:prstGeom prst="rect">
            <a:avLst/>
          </a:prstGeom>
          <a:noFill/>
        </p:spPr>
        <p:txBody>
          <a:bodyPr wrap="none" rtlCol="0">
            <a:spAutoFit/>
          </a:bodyPr>
          <a:lstStyle/>
          <a:p>
            <a:pPr algn="ctr"/>
            <a:r>
              <a:rPr lang="en-US" sz="1200">
                <a:latin typeface="+mj-lt"/>
                <a:ea typeface="方正兰亭黑简体" panose="02000000000000000000" pitchFamily="2" charset="-122"/>
                <a:cs typeface="Arial" panose="020B0604020202020204" pitchFamily="34" charset="0"/>
              </a:rPr>
              <a:t>DHCP </a:t>
            </a:r>
            <a:r>
              <a:rPr lang="en-US" sz="1200" smtClean="0">
                <a:latin typeface="+mj-lt"/>
                <a:ea typeface="方正兰亭黑简体" panose="02000000000000000000" pitchFamily="2" charset="-122"/>
                <a:cs typeface="Arial" panose="020B0604020202020204" pitchFamily="34" charset="0"/>
              </a:rPr>
              <a:t>server</a:t>
            </a:r>
            <a:endParaRPr lang="en-US" sz="1200">
              <a:latin typeface="+mj-lt"/>
              <a:ea typeface="方正兰亭黑简体" panose="02000000000000000000" pitchFamily="2" charset="-122"/>
              <a:cs typeface="Arial" panose="020B0604020202020204" pitchFamily="34" charset="0"/>
            </a:endParaRPr>
          </a:p>
        </p:txBody>
      </p:sp>
      <p:cxnSp>
        <p:nvCxnSpPr>
          <p:cNvPr id="71" name="直接连接符 70"/>
          <p:cNvCxnSpPr>
            <a:stCxn id="82" idx="3"/>
            <a:endCxn id="69" idx="1"/>
          </p:cNvCxnSpPr>
          <p:nvPr/>
        </p:nvCxnSpPr>
        <p:spPr>
          <a:xfrm>
            <a:off x="8887788" y="2197385"/>
            <a:ext cx="1212627" cy="0"/>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75" name="TextBox 124"/>
          <p:cNvSpPr txBox="1"/>
          <p:nvPr/>
        </p:nvSpPr>
        <p:spPr>
          <a:xfrm>
            <a:off x="8863922" y="1959809"/>
            <a:ext cx="1048685" cy="276999"/>
          </a:xfrm>
          <a:prstGeom prst="rect">
            <a:avLst/>
          </a:prstGeom>
          <a:noFill/>
        </p:spPr>
        <p:txBody>
          <a:bodyPr wrap="none" rtlCol="0">
            <a:spAutoFit/>
          </a:bodyPr>
          <a:lstStyle/>
          <a:p>
            <a:r>
              <a:rPr lang="en-US" sz="1200" smtClean="0">
                <a:latin typeface="+mj-lt"/>
                <a:ea typeface="方正兰亭黑简体" panose="02000000000000000000" pitchFamily="2" charset="-122"/>
                <a:cs typeface="Arial" panose="020B0604020202020204" pitchFamily="34" charset="0"/>
              </a:rPr>
              <a:t>Trusted port</a:t>
            </a:r>
            <a:endParaRPr lang="en-US" sz="1200">
              <a:latin typeface="+mj-lt"/>
              <a:ea typeface="方正兰亭黑简体" panose="02000000000000000000" pitchFamily="2" charset="-122"/>
              <a:cs typeface="Arial" panose="020B0604020202020204" pitchFamily="34" charset="0"/>
            </a:endParaRPr>
          </a:p>
        </p:txBody>
      </p:sp>
      <p:sp>
        <p:nvSpPr>
          <p:cNvPr id="46" name="乘号 45"/>
          <p:cNvSpPr/>
          <p:nvPr/>
        </p:nvSpPr>
        <p:spPr bwMode="auto">
          <a:xfrm>
            <a:off x="3034516" y="4065697"/>
            <a:ext cx="302160" cy="296370"/>
          </a:xfrm>
          <a:prstGeom prst="mathMultiply">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mj-lt"/>
              <a:ea typeface="方正兰亭黑简体" panose="02000000000000000000" pitchFamily="2" charset="-122"/>
              <a:cs typeface="Arial" panose="020B0604020202020204" pitchFamily="34" charset="0"/>
            </a:endParaRPr>
          </a:p>
        </p:txBody>
      </p:sp>
      <p:sp>
        <p:nvSpPr>
          <p:cNvPr id="76" name="乘号 75"/>
          <p:cNvSpPr/>
          <p:nvPr/>
        </p:nvSpPr>
        <p:spPr bwMode="auto">
          <a:xfrm rot="1363069">
            <a:off x="2801834" y="2857786"/>
            <a:ext cx="324036" cy="308352"/>
          </a:xfrm>
          <a:prstGeom prst="mathMultiply">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mj-lt"/>
              <a:ea typeface="方正兰亭黑简体" panose="02000000000000000000" pitchFamily="2" charset="-122"/>
              <a:cs typeface="Arial" panose="020B0604020202020204" pitchFamily="34" charset="0"/>
            </a:endParaRPr>
          </a:p>
        </p:txBody>
      </p:sp>
      <p:grpSp>
        <p:nvGrpSpPr>
          <p:cNvPr id="101" name="组合 100"/>
          <p:cNvGrpSpPr/>
          <p:nvPr/>
        </p:nvGrpSpPr>
        <p:grpSpPr>
          <a:xfrm>
            <a:off x="8072668" y="126000"/>
            <a:ext cx="3889270" cy="284400"/>
            <a:chOff x="8072668" y="139135"/>
            <a:chExt cx="3889270" cy="284400"/>
          </a:xfrm>
        </p:grpSpPr>
        <p:sp>
          <p:nvSpPr>
            <p:cNvPr id="105" name="五边形 104"/>
            <p:cNvSpPr/>
            <p:nvPr/>
          </p:nvSpPr>
          <p:spPr bwMode="auto">
            <a:xfrm>
              <a:off x="8072668" y="139135"/>
              <a:ext cx="900100" cy="2844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spcBef>
                  <a:spcPts val="0"/>
                </a:spcBef>
                <a:defRPr/>
              </a:pPr>
              <a:r>
                <a:rPr lang="en-US" sz="800" b="1">
                  <a:solidFill>
                    <a:srgbClr val="FFFFFF"/>
                  </a:solidFill>
                  <a:latin typeface="+mj-lt"/>
                  <a:cs typeface="Arial" panose="020B0604020202020204" pitchFamily="34" charset="0"/>
                </a:rPr>
                <a:t>Planning and </a:t>
              </a:r>
              <a:r>
                <a:rPr lang="en-US" altLang="zh-CN" sz="800" b="1" smtClean="0">
                  <a:solidFill>
                    <a:srgbClr val="FFFFFF"/>
                  </a:solidFill>
                  <a:latin typeface="+mj-lt"/>
                  <a:cs typeface="Arial" panose="020B0604020202020204" pitchFamily="34" charset="0"/>
                </a:rPr>
                <a:t>D</a:t>
              </a:r>
              <a:r>
                <a:rPr lang="en-US" sz="800" b="1" smtClean="0">
                  <a:solidFill>
                    <a:srgbClr val="FFFFFF"/>
                  </a:solidFill>
                  <a:latin typeface="+mj-lt"/>
                  <a:cs typeface="Arial" panose="020B0604020202020204" pitchFamily="34" charset="0"/>
                </a:rPr>
                <a:t>esign</a:t>
              </a:r>
              <a:endParaRPr lang="en-US" sz="800" b="1">
                <a:solidFill>
                  <a:srgbClr val="FFFFFF"/>
                </a:solidFill>
                <a:latin typeface="+mj-lt"/>
                <a:cs typeface="Arial" panose="020B0604020202020204" pitchFamily="34" charset="0"/>
              </a:endParaRPr>
            </a:p>
          </p:txBody>
        </p:sp>
        <p:sp>
          <p:nvSpPr>
            <p:cNvPr id="106" name="燕尾形 105"/>
            <p:cNvSpPr/>
            <p:nvPr/>
          </p:nvSpPr>
          <p:spPr bwMode="auto">
            <a:xfrm>
              <a:off x="88888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Deployment and </a:t>
              </a:r>
              <a:r>
                <a:rPr lang="en-US" sz="800" smtClean="0">
                  <a:latin typeface="+mj-lt"/>
                  <a:cs typeface="Arial" panose="020B0604020202020204" pitchFamily="34" charset="0"/>
                </a:rPr>
                <a:t>Implementation</a:t>
              </a:r>
              <a:endParaRPr lang="en-US" sz="800">
                <a:latin typeface="+mj-lt"/>
                <a:cs typeface="Arial" panose="020B0604020202020204" pitchFamily="34" charset="0"/>
              </a:endParaRPr>
            </a:p>
          </p:txBody>
        </p:sp>
        <p:sp>
          <p:nvSpPr>
            <p:cNvPr id="107" name="燕尾形 106"/>
            <p:cNvSpPr/>
            <p:nvPr/>
          </p:nvSpPr>
          <p:spPr bwMode="auto">
            <a:xfrm>
              <a:off x="988490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smtClean="0">
                  <a:latin typeface="+mj-lt"/>
                  <a:cs typeface="Arial" panose="020B0604020202020204" pitchFamily="34" charset="0"/>
                </a:rPr>
                <a:t>Network O&amp;M</a:t>
              </a:r>
              <a:endParaRPr lang="en-US" sz="800">
                <a:latin typeface="+mj-lt"/>
                <a:cs typeface="Arial" panose="020B0604020202020204" pitchFamily="34" charset="0"/>
              </a:endParaRPr>
            </a:p>
          </p:txBody>
        </p:sp>
        <p:sp>
          <p:nvSpPr>
            <p:cNvPr id="108" name="燕尾形 107"/>
            <p:cNvSpPr/>
            <p:nvPr/>
          </p:nvSpPr>
          <p:spPr bwMode="auto">
            <a:xfrm>
              <a:off x="108819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Network </a:t>
              </a:r>
              <a:r>
                <a:rPr lang="en-US" sz="800" smtClean="0">
                  <a:latin typeface="+mj-lt"/>
                  <a:cs typeface="Arial" panose="020B0604020202020204" pitchFamily="34" charset="0"/>
                </a:rPr>
                <a:t>Optimization</a:t>
              </a:r>
              <a:endParaRPr lang="en-US" sz="800">
                <a:latin typeface="+mj-lt"/>
                <a:cs typeface="Arial" panose="020B0604020202020204" pitchFamily="34" charset="0"/>
              </a:endParaRPr>
            </a:p>
          </p:txBody>
        </p:sp>
      </p:grpSp>
    </p:spTree>
    <p:extLst>
      <p:ext uri="{BB962C8B-B14F-4D97-AF65-F5344CB8AC3E}">
        <p14:creationId xmlns:p14="http://schemas.microsoft.com/office/powerpoint/2010/main" val="2621828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smtClean="0">
                <a:sym typeface="Huawei Sans" panose="020C0503030203020204" pitchFamily="34" charset="0"/>
              </a:rPr>
              <a:t>A broad range of places, such as campuses, office spaces, and shopping malls, are covered by networks. You can access internal resources of your school, access internal printers of your company to print documents, or access the Internet to browse news through the networks.</a:t>
            </a:r>
            <a:endParaRPr lang="en-US" smtClean="0">
              <a:sym typeface="Huawei Sans" panose="020C0503030203020204" pitchFamily="34" charset="0"/>
            </a:endParaRPr>
          </a:p>
          <a:p>
            <a:r>
              <a:rPr lang="en-US" smtClean="0">
                <a:sym typeface="Huawei Sans" panose="020C0503030203020204" pitchFamily="34" charset="0"/>
              </a:rPr>
              <a:t>These networks belong to campus networks and are generally constructed by enterprises or organizations. Campus networks not only improve the operational efficiency of enterprises, but also provide network access services for external users.</a:t>
            </a:r>
          </a:p>
          <a:p>
            <a:r>
              <a:rPr lang="en-US" smtClean="0">
                <a:sym typeface="Huawei Sans" panose="020C0503030203020204" pitchFamily="34" charset="0"/>
              </a:rPr>
              <a:t>This chapter describes the basic architecture of a campus network and details how to build a campus network.</a:t>
            </a:r>
            <a:endParaRPr lang="en-US" dirty="0">
              <a:sym typeface="Huawei Sans" panose="020C0503030203020204" pitchFamily="34" charset="0"/>
            </a:endParaRPr>
          </a:p>
        </p:txBody>
      </p:sp>
    </p:spTree>
    <p:extLst>
      <p:ext uri="{BB962C8B-B14F-4D97-AF65-F5344CB8AC3E}">
        <p14:creationId xmlns:p14="http://schemas.microsoft.com/office/powerpoint/2010/main" val="8573643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smtClean="0"/>
              <a:t>Network O&amp;M and Management Design</a:t>
            </a:r>
            <a:endParaRPr lang="en-US"/>
          </a:p>
        </p:txBody>
      </p:sp>
      <p:sp>
        <p:nvSpPr>
          <p:cNvPr id="4" name="圆角矩形 3"/>
          <p:cNvSpPr/>
          <p:nvPr/>
        </p:nvSpPr>
        <p:spPr>
          <a:xfrm>
            <a:off x="782962" y="1277312"/>
            <a:ext cx="5163734" cy="400674"/>
          </a:xfrm>
          <a:prstGeom prst="roundRect">
            <a:avLst>
              <a:gd name="adj" fmla="val 14624"/>
            </a:avLst>
          </a:prstGeom>
          <a:solidFill>
            <a:srgbClr val="00B0F0"/>
          </a:solidFill>
          <a:ln>
            <a:noFill/>
          </a:ln>
        </p:spPr>
        <p:txBody>
          <a:bodyPr wrap="square" rtlCol="0" anchor="ctr" anchorCtr="0">
            <a:noAutofit/>
          </a:bodyPr>
          <a:lstStyle/>
          <a:p>
            <a:pPr algn="ctr"/>
            <a:r>
              <a:rPr lang="en-US" sz="1600" b="1">
                <a:solidFill>
                  <a:prstClr val="white"/>
                </a:solidFill>
                <a:latin typeface="+mj-lt"/>
                <a:cs typeface="Arial" panose="020B0604020202020204" pitchFamily="34" charset="0"/>
              </a:rPr>
              <a:t>Traditional </a:t>
            </a:r>
            <a:r>
              <a:rPr lang="en-US" sz="1600" b="1" smtClean="0">
                <a:solidFill>
                  <a:prstClr val="white"/>
                </a:solidFill>
                <a:latin typeface="+mj-lt"/>
                <a:cs typeface="Arial" panose="020B0604020202020204" pitchFamily="34" charset="0"/>
              </a:rPr>
              <a:t>Device </a:t>
            </a:r>
            <a:r>
              <a:rPr lang="en-US" sz="1600" b="1">
                <a:solidFill>
                  <a:prstClr val="white"/>
                </a:solidFill>
                <a:latin typeface="+mj-lt"/>
                <a:cs typeface="Arial" panose="020B0604020202020204" pitchFamily="34" charset="0"/>
              </a:rPr>
              <a:t>M</a:t>
            </a:r>
            <a:r>
              <a:rPr lang="en-US" sz="1600" b="1" smtClean="0">
                <a:solidFill>
                  <a:prstClr val="white"/>
                </a:solidFill>
                <a:latin typeface="+mj-lt"/>
                <a:cs typeface="Arial" panose="020B0604020202020204" pitchFamily="34" charset="0"/>
              </a:rPr>
              <a:t>anagement</a:t>
            </a:r>
            <a:endParaRPr lang="en-US" sz="1600" b="1">
              <a:solidFill>
                <a:prstClr val="white"/>
              </a:solidFill>
              <a:latin typeface="+mj-lt"/>
              <a:cs typeface="Arial" panose="020B0604020202020204" pitchFamily="34" charset="0"/>
            </a:endParaRPr>
          </a:p>
        </p:txBody>
      </p:sp>
      <p:sp>
        <p:nvSpPr>
          <p:cNvPr id="6" name="圆角矩形 5"/>
          <p:cNvSpPr/>
          <p:nvPr/>
        </p:nvSpPr>
        <p:spPr>
          <a:xfrm>
            <a:off x="782961" y="1713277"/>
            <a:ext cx="5163736" cy="4068399"/>
          </a:xfrm>
          <a:prstGeom prst="roundRect">
            <a:avLst>
              <a:gd name="adj" fmla="val 2222"/>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85725">
              <a:lnSpc>
                <a:spcPts val="2400"/>
              </a:lnSpc>
              <a:spcAft>
                <a:spcPts val="600"/>
              </a:spcAft>
            </a:pPr>
            <a:endParaRPr lang="zh-CN" altLang="en-US" sz="1600">
              <a:solidFill>
                <a:schemeClr val="tx1">
                  <a:lumMod val="75000"/>
                  <a:lumOff val="25000"/>
                </a:schemeClr>
              </a:solidFill>
              <a:latin typeface="+mj-lt"/>
              <a:cs typeface="Arial" panose="020B0604020202020204" pitchFamily="34" charset="0"/>
            </a:endParaRPr>
          </a:p>
        </p:txBody>
      </p:sp>
      <p:sp>
        <p:nvSpPr>
          <p:cNvPr id="24" name="矩形 23"/>
          <p:cNvSpPr/>
          <p:nvPr/>
        </p:nvSpPr>
        <p:spPr>
          <a:xfrm>
            <a:off x="874653" y="4275169"/>
            <a:ext cx="4980352" cy="1384995"/>
          </a:xfrm>
          <a:prstGeom prst="rect">
            <a:avLst/>
          </a:prstGeom>
        </p:spPr>
        <p:txBody>
          <a:bodyPr wrap="square">
            <a:spAutoFit/>
          </a:bodyPr>
          <a:lstStyle/>
          <a:p>
            <a:pPr marL="285750" indent="-285750">
              <a:buFont typeface="Arial" panose="020B0604020202020204" pitchFamily="34" charset="0"/>
              <a:buChar char="•"/>
            </a:pPr>
            <a:r>
              <a:rPr lang="en-US" altLang="zh-CN" sz="1400" smtClean="0">
                <a:latin typeface="+mj-lt"/>
                <a:cs typeface="Arial" panose="020B0604020202020204" pitchFamily="34" charset="0"/>
              </a:rPr>
              <a:t>When the network administrator and devices' IP addresses are routable to each other, you can manage the devices through Telnet, the web system, or SSH.</a:t>
            </a:r>
            <a:endParaRPr lang="en-US" sz="1400">
              <a:latin typeface="+mj-lt"/>
              <a:cs typeface="Arial" panose="020B0604020202020204" pitchFamily="34" charset="0"/>
            </a:endParaRPr>
          </a:p>
          <a:p>
            <a:pPr marL="285750" indent="-285750">
              <a:buFont typeface="Arial" panose="020B0604020202020204" pitchFamily="34" charset="0"/>
              <a:buChar char="•"/>
            </a:pPr>
            <a:r>
              <a:rPr lang="en-US" sz="1400" smtClean="0">
                <a:latin typeface="+mj-lt"/>
                <a:cs typeface="Arial" panose="020B0604020202020204" pitchFamily="34" charset="0"/>
              </a:rPr>
              <a:t>When there are a large number of devices on a network, you can deploy an </a:t>
            </a:r>
            <a:r>
              <a:rPr lang="en-US" altLang="zh-CN" sz="1400">
                <a:latin typeface="+mj-lt"/>
                <a:cs typeface="Arial" panose="020B0604020202020204" pitchFamily="34" charset="0"/>
              </a:rPr>
              <a:t>SNMP-based </a:t>
            </a:r>
            <a:r>
              <a:rPr lang="en-US" altLang="zh-CN" sz="1400" smtClean="0">
                <a:latin typeface="+mj-lt"/>
                <a:cs typeface="Arial" panose="020B0604020202020204" pitchFamily="34" charset="0"/>
              </a:rPr>
              <a:t>unified NMS for network O&amp;M and management.</a:t>
            </a:r>
            <a:endParaRPr lang="en-US" sz="1400">
              <a:latin typeface="+mj-lt"/>
              <a:cs typeface="Arial" panose="020B0604020202020204" pitchFamily="34" charset="0"/>
            </a:endParaRPr>
          </a:p>
        </p:txBody>
      </p:sp>
      <p:cxnSp>
        <p:nvCxnSpPr>
          <p:cNvPr id="14" name="直接连接符 13"/>
          <p:cNvCxnSpPr/>
          <p:nvPr/>
        </p:nvCxnSpPr>
        <p:spPr>
          <a:xfrm>
            <a:off x="1728678" y="3001749"/>
            <a:ext cx="34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图片 6" descr="管理员-蓝.png"/>
          <p:cNvPicPr>
            <a:picLocks noChangeAspect="1"/>
          </p:cNvPicPr>
          <p:nvPr/>
        </p:nvPicPr>
        <p:blipFill>
          <a:blip r:embed="rId3" cstate="print"/>
          <a:stretch>
            <a:fillRect/>
          </a:stretch>
        </p:blipFill>
        <p:spPr>
          <a:xfrm>
            <a:off x="5037667" y="2777629"/>
            <a:ext cx="540000" cy="441818"/>
          </a:xfrm>
          <a:prstGeom prst="rect">
            <a:avLst/>
          </a:prstGeom>
        </p:spPr>
      </p:pic>
      <p:pic>
        <p:nvPicPr>
          <p:cNvPr id="11" name="图片 10" descr="AC-蓝.png"/>
          <p:cNvPicPr>
            <a:picLocks noChangeAspect="1"/>
          </p:cNvPicPr>
          <p:nvPr/>
        </p:nvPicPr>
        <p:blipFill>
          <a:blip r:embed="rId4" cstate="print"/>
          <a:stretch>
            <a:fillRect/>
          </a:stretch>
        </p:blipFill>
        <p:spPr>
          <a:xfrm>
            <a:off x="1257726" y="2780840"/>
            <a:ext cx="540000" cy="441818"/>
          </a:xfrm>
          <a:prstGeom prst="rect">
            <a:avLst/>
          </a:prstGeom>
        </p:spPr>
      </p:pic>
      <p:pic>
        <p:nvPicPr>
          <p:cNvPr id="12" name="图片 11" descr="汇聚交换机.png"/>
          <p:cNvPicPr>
            <a:picLocks noChangeAspect="1"/>
          </p:cNvPicPr>
          <p:nvPr/>
        </p:nvPicPr>
        <p:blipFill>
          <a:blip r:embed="rId5" cstate="print"/>
          <a:stretch>
            <a:fillRect/>
          </a:stretch>
        </p:blipFill>
        <p:spPr>
          <a:xfrm>
            <a:off x="2090308" y="2083081"/>
            <a:ext cx="540000" cy="441818"/>
          </a:xfrm>
          <a:prstGeom prst="rect">
            <a:avLst/>
          </a:prstGeom>
        </p:spPr>
      </p:pic>
      <p:pic>
        <p:nvPicPr>
          <p:cNvPr id="13" name="图片 12" descr="接入交换机.png"/>
          <p:cNvPicPr>
            <a:picLocks noChangeAspect="1"/>
          </p:cNvPicPr>
          <p:nvPr/>
        </p:nvPicPr>
        <p:blipFill>
          <a:blip r:embed="rId6" cstate="print"/>
          <a:stretch>
            <a:fillRect/>
          </a:stretch>
        </p:blipFill>
        <p:spPr>
          <a:xfrm>
            <a:off x="2090308" y="3587026"/>
            <a:ext cx="540000" cy="441818"/>
          </a:xfrm>
          <a:prstGeom prst="rect">
            <a:avLst/>
          </a:prstGeom>
        </p:spPr>
      </p:pic>
      <p:cxnSp>
        <p:nvCxnSpPr>
          <p:cNvPr id="17" name="直接连接符 16"/>
          <p:cNvCxnSpPr>
            <a:stCxn id="12" idx="3"/>
          </p:cNvCxnSpPr>
          <p:nvPr/>
        </p:nvCxnSpPr>
        <p:spPr>
          <a:xfrm>
            <a:off x="2630308" y="2303990"/>
            <a:ext cx="1143843" cy="4905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3" idx="3"/>
          </p:cNvCxnSpPr>
          <p:nvPr/>
        </p:nvCxnSpPr>
        <p:spPr>
          <a:xfrm flipV="1">
            <a:off x="2630308" y="3208996"/>
            <a:ext cx="1143843" cy="5989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flipV="1">
            <a:off x="2880235" y="2286654"/>
            <a:ext cx="709986" cy="31966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2940071" y="3411249"/>
            <a:ext cx="650150" cy="3788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rot="19758602">
            <a:off x="3045006" y="3513284"/>
            <a:ext cx="704039" cy="307777"/>
          </a:xfrm>
          <a:prstGeom prst="rect">
            <a:avLst/>
          </a:prstGeom>
          <a:noFill/>
        </p:spPr>
        <p:txBody>
          <a:bodyPr wrap="none" rtlCol="0">
            <a:spAutoFit/>
          </a:bodyPr>
          <a:lstStyle/>
          <a:p>
            <a:r>
              <a:rPr lang="en-US" sz="1400">
                <a:latin typeface="+mj-lt"/>
                <a:cs typeface="Arial" panose="020B0604020202020204" pitchFamily="34" charset="0"/>
              </a:rPr>
              <a:t>SNMP</a:t>
            </a:r>
          </a:p>
        </p:txBody>
      </p:sp>
      <p:sp>
        <p:nvSpPr>
          <p:cNvPr id="34" name="文本框 33"/>
          <p:cNvSpPr txBox="1"/>
          <p:nvPr/>
        </p:nvSpPr>
        <p:spPr>
          <a:xfrm rot="1579268">
            <a:off x="3089556" y="2214719"/>
            <a:ext cx="564578" cy="307777"/>
          </a:xfrm>
          <a:prstGeom prst="rect">
            <a:avLst/>
          </a:prstGeom>
          <a:noFill/>
        </p:spPr>
        <p:txBody>
          <a:bodyPr wrap="none" rtlCol="0">
            <a:spAutoFit/>
          </a:bodyPr>
          <a:lstStyle/>
          <a:p>
            <a:r>
              <a:rPr lang="en-US" sz="1400">
                <a:latin typeface="+mj-lt"/>
                <a:cs typeface="Arial" panose="020B0604020202020204" pitchFamily="34" charset="0"/>
              </a:rPr>
              <a:t>WEB</a:t>
            </a:r>
          </a:p>
        </p:txBody>
      </p:sp>
      <p:cxnSp>
        <p:nvCxnSpPr>
          <p:cNvPr id="35" name="直接箭头连接符 34"/>
          <p:cNvCxnSpPr/>
          <p:nvPr/>
        </p:nvCxnSpPr>
        <p:spPr>
          <a:xfrm flipH="1" flipV="1">
            <a:off x="2294654" y="2899162"/>
            <a:ext cx="907575" cy="115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2316655" y="2633664"/>
            <a:ext cx="1091966" cy="307777"/>
          </a:xfrm>
          <a:prstGeom prst="rect">
            <a:avLst/>
          </a:prstGeom>
          <a:noFill/>
        </p:spPr>
        <p:txBody>
          <a:bodyPr wrap="none" rtlCol="0">
            <a:spAutoFit/>
          </a:bodyPr>
          <a:lstStyle/>
          <a:p>
            <a:r>
              <a:rPr lang="en-US" sz="1400">
                <a:latin typeface="+mj-lt"/>
                <a:cs typeface="Arial" panose="020B0604020202020204" pitchFamily="34" charset="0"/>
              </a:rPr>
              <a:t>SSH/Telnet</a:t>
            </a:r>
          </a:p>
        </p:txBody>
      </p:sp>
      <p:sp>
        <p:nvSpPr>
          <p:cNvPr id="38" name="圆角矩形 37"/>
          <p:cNvSpPr/>
          <p:nvPr/>
        </p:nvSpPr>
        <p:spPr>
          <a:xfrm>
            <a:off x="6196624" y="1277313"/>
            <a:ext cx="5163734" cy="400674"/>
          </a:xfrm>
          <a:prstGeom prst="roundRect">
            <a:avLst>
              <a:gd name="adj" fmla="val 14624"/>
            </a:avLst>
          </a:prstGeom>
          <a:solidFill>
            <a:srgbClr val="00B0F0"/>
          </a:solidFill>
          <a:ln>
            <a:noFill/>
          </a:ln>
        </p:spPr>
        <p:txBody>
          <a:bodyPr wrap="square" rtlCol="0" anchor="ctr" anchorCtr="0">
            <a:noAutofit/>
          </a:bodyPr>
          <a:lstStyle/>
          <a:p>
            <a:pPr algn="ctr"/>
            <a:r>
              <a:rPr lang="en-US" sz="1600" b="1">
                <a:solidFill>
                  <a:prstClr val="white"/>
                </a:solidFill>
                <a:latin typeface="+mj-lt"/>
                <a:cs typeface="Arial" panose="020B0604020202020204" pitchFamily="34" charset="0"/>
              </a:rPr>
              <a:t>Management </a:t>
            </a:r>
            <a:r>
              <a:rPr lang="en-US" sz="1600" b="1" smtClean="0">
                <a:solidFill>
                  <a:prstClr val="white"/>
                </a:solidFill>
                <a:latin typeface="+mj-lt"/>
                <a:cs typeface="Arial" panose="020B0604020202020204" pitchFamily="34" charset="0"/>
              </a:rPr>
              <a:t>Based </a:t>
            </a:r>
            <a:r>
              <a:rPr lang="en-US" sz="1600" b="1">
                <a:solidFill>
                  <a:prstClr val="white"/>
                </a:solidFill>
                <a:latin typeface="+mj-lt"/>
                <a:cs typeface="Arial" panose="020B0604020202020204" pitchFamily="34" charset="0"/>
              </a:rPr>
              <a:t>on iMaster NCE</a:t>
            </a:r>
          </a:p>
        </p:txBody>
      </p:sp>
      <p:sp>
        <p:nvSpPr>
          <p:cNvPr id="39" name="圆角矩形 38"/>
          <p:cNvSpPr/>
          <p:nvPr/>
        </p:nvSpPr>
        <p:spPr>
          <a:xfrm>
            <a:off x="6196623" y="1713276"/>
            <a:ext cx="5163736" cy="4068399"/>
          </a:xfrm>
          <a:prstGeom prst="roundRect">
            <a:avLst>
              <a:gd name="adj" fmla="val 2222"/>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85725">
              <a:lnSpc>
                <a:spcPts val="2400"/>
              </a:lnSpc>
              <a:spcAft>
                <a:spcPts val="600"/>
              </a:spcAft>
            </a:pPr>
            <a:endParaRPr lang="zh-CN" altLang="en-US" sz="1600">
              <a:solidFill>
                <a:schemeClr val="tx1">
                  <a:lumMod val="75000"/>
                  <a:lumOff val="25000"/>
                </a:schemeClr>
              </a:solidFill>
              <a:latin typeface="+mj-lt"/>
              <a:cs typeface="Arial" panose="020B0604020202020204" pitchFamily="34" charset="0"/>
            </a:endParaRPr>
          </a:p>
        </p:txBody>
      </p:sp>
      <p:cxnSp>
        <p:nvCxnSpPr>
          <p:cNvPr id="58" name="直接连接符 57"/>
          <p:cNvCxnSpPr/>
          <p:nvPr/>
        </p:nvCxnSpPr>
        <p:spPr>
          <a:xfrm>
            <a:off x="6941296" y="2987243"/>
            <a:ext cx="34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1" name="图片 60" descr="AC-蓝.png"/>
          <p:cNvPicPr>
            <a:picLocks noChangeAspect="1"/>
          </p:cNvPicPr>
          <p:nvPr/>
        </p:nvPicPr>
        <p:blipFill>
          <a:blip r:embed="rId4" cstate="print"/>
          <a:stretch>
            <a:fillRect/>
          </a:stretch>
        </p:blipFill>
        <p:spPr>
          <a:xfrm>
            <a:off x="6470344" y="2766334"/>
            <a:ext cx="540000" cy="441818"/>
          </a:xfrm>
          <a:prstGeom prst="rect">
            <a:avLst/>
          </a:prstGeom>
        </p:spPr>
      </p:pic>
      <p:pic>
        <p:nvPicPr>
          <p:cNvPr id="62" name="图片 61" descr="汇聚交换机.png"/>
          <p:cNvPicPr>
            <a:picLocks noChangeAspect="1"/>
          </p:cNvPicPr>
          <p:nvPr/>
        </p:nvPicPr>
        <p:blipFill>
          <a:blip r:embed="rId5" cstate="print"/>
          <a:stretch>
            <a:fillRect/>
          </a:stretch>
        </p:blipFill>
        <p:spPr>
          <a:xfrm>
            <a:off x="7302926" y="2068575"/>
            <a:ext cx="540000" cy="441818"/>
          </a:xfrm>
          <a:prstGeom prst="rect">
            <a:avLst/>
          </a:prstGeom>
        </p:spPr>
      </p:pic>
      <p:pic>
        <p:nvPicPr>
          <p:cNvPr id="63" name="图片 62" descr="接入交换机.png"/>
          <p:cNvPicPr>
            <a:picLocks noChangeAspect="1"/>
          </p:cNvPicPr>
          <p:nvPr/>
        </p:nvPicPr>
        <p:blipFill>
          <a:blip r:embed="rId6" cstate="print"/>
          <a:stretch>
            <a:fillRect/>
          </a:stretch>
        </p:blipFill>
        <p:spPr>
          <a:xfrm>
            <a:off x="7302926" y="3572520"/>
            <a:ext cx="540000" cy="441818"/>
          </a:xfrm>
          <a:prstGeom prst="rect">
            <a:avLst/>
          </a:prstGeom>
        </p:spPr>
      </p:pic>
      <p:cxnSp>
        <p:nvCxnSpPr>
          <p:cNvPr id="64" name="直接连接符 63"/>
          <p:cNvCxnSpPr>
            <a:stCxn id="62" idx="3"/>
          </p:cNvCxnSpPr>
          <p:nvPr/>
        </p:nvCxnSpPr>
        <p:spPr>
          <a:xfrm>
            <a:off x="7842926" y="2289484"/>
            <a:ext cx="1143843" cy="4905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63" idx="3"/>
          </p:cNvCxnSpPr>
          <p:nvPr/>
        </p:nvCxnSpPr>
        <p:spPr>
          <a:xfrm flipV="1">
            <a:off x="7842926" y="3194490"/>
            <a:ext cx="1143843" cy="5989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flipH="1" flipV="1">
            <a:off x="8092853" y="2272148"/>
            <a:ext cx="709986" cy="319669"/>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flipH="1">
            <a:off x="8152689" y="3396743"/>
            <a:ext cx="650150" cy="37881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rot="19758602">
            <a:off x="8079444" y="3528929"/>
            <a:ext cx="1003801" cy="307777"/>
          </a:xfrm>
          <a:prstGeom prst="rect">
            <a:avLst/>
          </a:prstGeom>
          <a:noFill/>
        </p:spPr>
        <p:txBody>
          <a:bodyPr wrap="none" rtlCol="0">
            <a:spAutoFit/>
          </a:bodyPr>
          <a:lstStyle/>
          <a:p>
            <a:r>
              <a:rPr lang="en-US" sz="1400">
                <a:latin typeface="+mj-lt"/>
                <a:cs typeface="Arial" panose="020B0604020202020204" pitchFamily="34" charset="0"/>
              </a:rPr>
              <a:t>NETCONF</a:t>
            </a:r>
          </a:p>
        </p:txBody>
      </p:sp>
      <p:sp>
        <p:nvSpPr>
          <p:cNvPr id="69" name="文本框 68"/>
          <p:cNvSpPr txBox="1"/>
          <p:nvPr/>
        </p:nvSpPr>
        <p:spPr>
          <a:xfrm rot="1579268">
            <a:off x="8076151" y="2200213"/>
            <a:ext cx="1016625" cy="307777"/>
          </a:xfrm>
          <a:prstGeom prst="rect">
            <a:avLst/>
          </a:prstGeom>
          <a:noFill/>
        </p:spPr>
        <p:txBody>
          <a:bodyPr wrap="none" rtlCol="0">
            <a:spAutoFit/>
          </a:bodyPr>
          <a:lstStyle/>
          <a:p>
            <a:r>
              <a:rPr lang="en-US" sz="1400">
                <a:latin typeface="+mj-lt"/>
                <a:cs typeface="Arial" panose="020B0604020202020204" pitchFamily="34" charset="0"/>
              </a:rPr>
              <a:t>OpenFlow</a:t>
            </a:r>
          </a:p>
        </p:txBody>
      </p:sp>
      <p:cxnSp>
        <p:nvCxnSpPr>
          <p:cNvPr id="70" name="直接箭头连接符 69"/>
          <p:cNvCxnSpPr/>
          <p:nvPr/>
        </p:nvCxnSpPr>
        <p:spPr>
          <a:xfrm flipH="1" flipV="1">
            <a:off x="7507272" y="2884656"/>
            <a:ext cx="907575" cy="11587"/>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7503734" y="2603899"/>
            <a:ext cx="1002197" cy="307777"/>
          </a:xfrm>
          <a:prstGeom prst="rect">
            <a:avLst/>
          </a:prstGeom>
          <a:noFill/>
        </p:spPr>
        <p:txBody>
          <a:bodyPr wrap="none" rtlCol="0">
            <a:spAutoFit/>
          </a:bodyPr>
          <a:lstStyle/>
          <a:p>
            <a:r>
              <a:rPr lang="en-US" sz="1400">
                <a:latin typeface="+mj-lt"/>
                <a:cs typeface="Arial" panose="020B0604020202020204" pitchFamily="34" charset="0"/>
              </a:rPr>
              <a:t>Telemetry</a:t>
            </a:r>
          </a:p>
        </p:txBody>
      </p:sp>
      <p:sp>
        <p:nvSpPr>
          <p:cNvPr id="73" name="矩形 72"/>
          <p:cNvSpPr/>
          <p:nvPr/>
        </p:nvSpPr>
        <p:spPr>
          <a:xfrm>
            <a:off x="6239483" y="4414939"/>
            <a:ext cx="4980352" cy="954107"/>
          </a:xfrm>
          <a:prstGeom prst="rect">
            <a:avLst/>
          </a:prstGeom>
        </p:spPr>
        <p:txBody>
          <a:bodyPr wrap="square">
            <a:spAutoFit/>
          </a:bodyPr>
          <a:lstStyle/>
          <a:p>
            <a:pPr marL="285750" indent="-285750">
              <a:buFont typeface="Arial" panose="020B0604020202020204" pitchFamily="34" charset="0"/>
              <a:buChar char="•"/>
            </a:pPr>
            <a:r>
              <a:rPr lang="en-US" sz="1400">
                <a:latin typeface="+mj-lt"/>
                <a:cs typeface="Arial" panose="020B0604020202020204" pitchFamily="34" charset="0"/>
              </a:rPr>
              <a:t>In addition to </a:t>
            </a:r>
            <a:r>
              <a:rPr lang="en-US" sz="1400" smtClean="0">
                <a:latin typeface="+mj-lt"/>
                <a:cs typeface="Arial" panose="020B0604020202020204" pitchFamily="34" charset="0"/>
              </a:rPr>
              <a:t>the SNMP-based traditional </a:t>
            </a:r>
            <a:r>
              <a:rPr lang="en-US" sz="1400">
                <a:latin typeface="+mj-lt"/>
                <a:cs typeface="Arial" panose="020B0604020202020204" pitchFamily="34" charset="0"/>
              </a:rPr>
              <a:t>NMS, Huawei iMaster NCE can also be used for network management and O&amp;M to implement </a:t>
            </a:r>
            <a:r>
              <a:rPr lang="en-US" sz="1400" smtClean="0">
                <a:latin typeface="+mj-lt"/>
                <a:cs typeface="Arial" panose="020B0604020202020204" pitchFamily="34" charset="0"/>
              </a:rPr>
              <a:t>autonomous network driving.</a:t>
            </a:r>
          </a:p>
        </p:txBody>
      </p:sp>
      <p:grpSp>
        <p:nvGrpSpPr>
          <p:cNvPr id="48" name="组合 47"/>
          <p:cNvGrpSpPr/>
          <p:nvPr/>
        </p:nvGrpSpPr>
        <p:grpSpPr>
          <a:xfrm>
            <a:off x="3384989" y="2762911"/>
            <a:ext cx="856859" cy="447906"/>
            <a:chOff x="4225080" y="1946682"/>
            <a:chExt cx="934636" cy="488562"/>
          </a:xfrm>
        </p:grpSpPr>
        <p:sp>
          <p:nvSpPr>
            <p:cNvPr id="49" name="Freeform 159"/>
            <p:cNvSpPr/>
            <p:nvPr/>
          </p:nvSpPr>
          <p:spPr>
            <a:xfrm flipH="1">
              <a:off x="4225080" y="1946682"/>
              <a:ext cx="934636" cy="48856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dirty="0">
                <a:latin typeface="+mj-lt"/>
                <a:ea typeface="方正兰亭黑简体" panose="02000000000000000000" pitchFamily="2" charset="-122"/>
                <a:cs typeface="Arial" panose="020B0604020202020204" pitchFamily="34" charset="0"/>
                <a:sym typeface="Huawei Sans" panose="020C0503030203020204" pitchFamily="34" charset="0"/>
              </a:endParaRPr>
            </a:p>
          </p:txBody>
        </p:sp>
        <p:sp>
          <p:nvSpPr>
            <p:cNvPr id="50" name="矩形 49"/>
            <p:cNvSpPr/>
            <p:nvPr/>
          </p:nvSpPr>
          <p:spPr>
            <a:xfrm>
              <a:off x="4393799" y="2066766"/>
              <a:ext cx="603586" cy="335714"/>
            </a:xfrm>
            <a:prstGeom prst="rect">
              <a:avLst/>
            </a:prstGeom>
          </p:spPr>
          <p:txBody>
            <a:bodyPr wrap="none">
              <a:spAutoFit/>
            </a:bodyPr>
            <a:lstStyle/>
            <a:p>
              <a:pPr algn="ctr"/>
              <a:r>
                <a:rPr lang="en-US" sz="1400" b="1">
                  <a:latin typeface="+mj-lt"/>
                  <a:ea typeface="方正兰亭黑简体" panose="02000000000000000000" pitchFamily="2" charset="-122"/>
                  <a:cs typeface="Arial" panose="020B0604020202020204" pitchFamily="34" charset="0"/>
                  <a:sym typeface="Huawei Sans" panose="020C0503030203020204" pitchFamily="34" charset="0"/>
                </a:rPr>
                <a:t>LAN</a:t>
              </a:r>
            </a:p>
          </p:txBody>
        </p:sp>
      </p:grpSp>
      <p:grpSp>
        <p:nvGrpSpPr>
          <p:cNvPr id="51" name="组合 50"/>
          <p:cNvGrpSpPr/>
          <p:nvPr/>
        </p:nvGrpSpPr>
        <p:grpSpPr>
          <a:xfrm>
            <a:off x="8729659" y="2712013"/>
            <a:ext cx="1066202" cy="577153"/>
            <a:chOff x="4225080" y="1946682"/>
            <a:chExt cx="934636" cy="488562"/>
          </a:xfrm>
        </p:grpSpPr>
        <p:sp>
          <p:nvSpPr>
            <p:cNvPr id="52" name="Freeform 159"/>
            <p:cNvSpPr/>
            <p:nvPr/>
          </p:nvSpPr>
          <p:spPr>
            <a:xfrm flipH="1">
              <a:off x="4225080" y="1946682"/>
              <a:ext cx="934636" cy="48856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dirty="0">
                <a:latin typeface="+mj-lt"/>
                <a:ea typeface="方正兰亭黑简体" panose="02000000000000000000" pitchFamily="2" charset="-122"/>
                <a:cs typeface="Arial" panose="020B0604020202020204" pitchFamily="34" charset="0"/>
                <a:sym typeface="Huawei Sans" panose="020C0503030203020204" pitchFamily="34" charset="0"/>
              </a:endParaRPr>
            </a:p>
          </p:txBody>
        </p:sp>
        <p:sp>
          <p:nvSpPr>
            <p:cNvPr id="53" name="矩形 52"/>
            <p:cNvSpPr/>
            <p:nvPr/>
          </p:nvSpPr>
          <p:spPr>
            <a:xfrm>
              <a:off x="4257732" y="2066766"/>
              <a:ext cx="875720" cy="260534"/>
            </a:xfrm>
            <a:prstGeom prst="rect">
              <a:avLst/>
            </a:prstGeom>
          </p:spPr>
          <p:txBody>
            <a:bodyPr wrap="none">
              <a:spAutoFit/>
            </a:bodyPr>
            <a:lstStyle/>
            <a:p>
              <a:pPr algn="ctr"/>
              <a:r>
                <a:rPr lang="en-US" sz="1400" b="1">
                  <a:latin typeface="+mj-lt"/>
                  <a:ea typeface="方正兰亭黑简体" panose="02000000000000000000" pitchFamily="2" charset="-122"/>
                  <a:cs typeface="Arial" panose="020B0604020202020204" pitchFamily="34" charset="0"/>
                  <a:sym typeface="Huawei Sans" panose="020C0503030203020204" pitchFamily="34" charset="0"/>
                </a:rPr>
                <a:t> Network</a:t>
              </a:r>
            </a:p>
          </p:txBody>
        </p:sp>
      </p:grpSp>
      <p:pic>
        <p:nvPicPr>
          <p:cNvPr id="60" name="图片 5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84384" y="2766334"/>
            <a:ext cx="951607" cy="540946"/>
          </a:xfrm>
          <a:prstGeom prst="rect">
            <a:avLst/>
          </a:prstGeom>
        </p:spPr>
      </p:pic>
      <p:grpSp>
        <p:nvGrpSpPr>
          <p:cNvPr id="46" name="组合 45"/>
          <p:cNvGrpSpPr/>
          <p:nvPr/>
        </p:nvGrpSpPr>
        <p:grpSpPr>
          <a:xfrm>
            <a:off x="8072668" y="126000"/>
            <a:ext cx="3889270" cy="284400"/>
            <a:chOff x="8072668" y="139135"/>
            <a:chExt cx="3889270" cy="284400"/>
          </a:xfrm>
        </p:grpSpPr>
        <p:sp>
          <p:nvSpPr>
            <p:cNvPr id="47" name="五边形 46"/>
            <p:cNvSpPr/>
            <p:nvPr/>
          </p:nvSpPr>
          <p:spPr bwMode="auto">
            <a:xfrm>
              <a:off x="8072668" y="139135"/>
              <a:ext cx="900100" cy="2844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spcBef>
                  <a:spcPts val="0"/>
                </a:spcBef>
                <a:defRPr/>
              </a:pPr>
              <a:r>
                <a:rPr lang="en-US" sz="800" b="1">
                  <a:solidFill>
                    <a:srgbClr val="FFFFFF"/>
                  </a:solidFill>
                  <a:latin typeface="+mj-lt"/>
                  <a:cs typeface="Arial" panose="020B0604020202020204" pitchFamily="34" charset="0"/>
                </a:rPr>
                <a:t>Planning and </a:t>
              </a:r>
              <a:r>
                <a:rPr lang="en-US" altLang="zh-CN" sz="800" b="1" smtClean="0">
                  <a:solidFill>
                    <a:srgbClr val="FFFFFF"/>
                  </a:solidFill>
                  <a:latin typeface="+mj-lt"/>
                  <a:cs typeface="Arial" panose="020B0604020202020204" pitchFamily="34" charset="0"/>
                </a:rPr>
                <a:t>D</a:t>
              </a:r>
              <a:r>
                <a:rPr lang="en-US" sz="800" b="1" smtClean="0">
                  <a:solidFill>
                    <a:srgbClr val="FFFFFF"/>
                  </a:solidFill>
                  <a:latin typeface="+mj-lt"/>
                  <a:cs typeface="Arial" panose="020B0604020202020204" pitchFamily="34" charset="0"/>
                </a:rPr>
                <a:t>esign</a:t>
              </a:r>
              <a:endParaRPr lang="en-US" sz="800" b="1">
                <a:solidFill>
                  <a:srgbClr val="FFFFFF"/>
                </a:solidFill>
                <a:latin typeface="+mj-lt"/>
                <a:cs typeface="Arial" panose="020B0604020202020204" pitchFamily="34" charset="0"/>
              </a:endParaRPr>
            </a:p>
          </p:txBody>
        </p:sp>
        <p:sp>
          <p:nvSpPr>
            <p:cNvPr id="72" name="燕尾形 71"/>
            <p:cNvSpPr/>
            <p:nvPr/>
          </p:nvSpPr>
          <p:spPr bwMode="auto">
            <a:xfrm>
              <a:off x="88888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Deployment and </a:t>
              </a:r>
              <a:r>
                <a:rPr lang="en-US" sz="800" smtClean="0">
                  <a:latin typeface="+mj-lt"/>
                  <a:cs typeface="Arial" panose="020B0604020202020204" pitchFamily="34" charset="0"/>
                </a:rPr>
                <a:t>Implementation</a:t>
              </a:r>
              <a:endParaRPr lang="en-US" sz="800">
                <a:latin typeface="+mj-lt"/>
                <a:cs typeface="Arial" panose="020B0604020202020204" pitchFamily="34" charset="0"/>
              </a:endParaRPr>
            </a:p>
          </p:txBody>
        </p:sp>
        <p:sp>
          <p:nvSpPr>
            <p:cNvPr id="74" name="燕尾形 73"/>
            <p:cNvSpPr/>
            <p:nvPr/>
          </p:nvSpPr>
          <p:spPr bwMode="auto">
            <a:xfrm>
              <a:off x="988490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smtClean="0">
                  <a:latin typeface="+mj-lt"/>
                  <a:cs typeface="Arial" panose="020B0604020202020204" pitchFamily="34" charset="0"/>
                </a:rPr>
                <a:t>Network O&amp;M</a:t>
              </a:r>
              <a:endParaRPr lang="en-US" sz="800">
                <a:latin typeface="+mj-lt"/>
                <a:cs typeface="Arial" panose="020B0604020202020204" pitchFamily="34" charset="0"/>
              </a:endParaRPr>
            </a:p>
          </p:txBody>
        </p:sp>
        <p:sp>
          <p:nvSpPr>
            <p:cNvPr id="75" name="燕尾形 74"/>
            <p:cNvSpPr/>
            <p:nvPr/>
          </p:nvSpPr>
          <p:spPr bwMode="auto">
            <a:xfrm>
              <a:off x="108819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Network </a:t>
              </a:r>
              <a:r>
                <a:rPr lang="en-US" sz="800" smtClean="0">
                  <a:latin typeface="+mj-lt"/>
                  <a:cs typeface="Arial" panose="020B0604020202020204" pitchFamily="34" charset="0"/>
                </a:rPr>
                <a:t>Optimization</a:t>
              </a:r>
              <a:endParaRPr lang="en-US" sz="800">
                <a:latin typeface="+mj-lt"/>
                <a:cs typeface="Arial" panose="020B0604020202020204" pitchFamily="34" charset="0"/>
              </a:endParaRPr>
            </a:p>
          </p:txBody>
        </p:sp>
      </p:grpSp>
    </p:spTree>
    <p:extLst>
      <p:ext uri="{BB962C8B-B14F-4D97-AF65-F5344CB8AC3E}">
        <p14:creationId xmlns:p14="http://schemas.microsoft.com/office/powerpoint/2010/main" val="12343768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800" y="452604"/>
            <a:ext cx="10163252" cy="640800"/>
          </a:xfrm>
        </p:spPr>
        <p:txBody>
          <a:bodyPr/>
          <a:lstStyle/>
          <a:p>
            <a:r>
              <a:rPr lang="en-US" sz="3000" smtClean="0"/>
              <a:t>Small Campus Network Deployment and Implementation</a:t>
            </a:r>
            <a:endParaRPr lang="en-US" sz="3000"/>
          </a:p>
        </p:txBody>
      </p:sp>
      <p:sp>
        <p:nvSpPr>
          <p:cNvPr id="3" name="文本占位符 2"/>
          <p:cNvSpPr>
            <a:spLocks noGrp="1"/>
          </p:cNvSpPr>
          <p:nvPr>
            <p:ph type="body" sz="quarter" idx="10"/>
          </p:nvPr>
        </p:nvSpPr>
        <p:spPr/>
        <p:txBody>
          <a:bodyPr/>
          <a:lstStyle/>
          <a:p>
            <a:r>
              <a:rPr lang="en-US" smtClean="0"/>
              <a:t>The project deployment and implementation process must include:</a:t>
            </a:r>
          </a:p>
          <a:p>
            <a:pPr lvl="1"/>
            <a:r>
              <a:rPr lang="en-US" smtClean="0"/>
              <a:t>Solution formulation</a:t>
            </a:r>
          </a:p>
          <a:p>
            <a:pPr lvl="1"/>
            <a:r>
              <a:rPr lang="en-US" smtClean="0"/>
              <a:t>Device installation</a:t>
            </a:r>
          </a:p>
          <a:p>
            <a:pPr lvl="1"/>
            <a:r>
              <a:rPr lang="en-US" smtClean="0"/>
              <a:t>Network commissioning</a:t>
            </a:r>
          </a:p>
          <a:p>
            <a:pPr lvl="1"/>
            <a:r>
              <a:rPr lang="en-US" smtClean="0"/>
              <a:t>Network migration and integration</a:t>
            </a:r>
          </a:p>
          <a:p>
            <a:pPr lvl="1"/>
            <a:r>
              <a:rPr lang="en-US" altLang="zh-CN" smtClean="0"/>
              <a:t>Transfer-to-maintenance (ETM) training</a:t>
            </a:r>
            <a:endParaRPr lang="en-US" smtClean="0"/>
          </a:p>
          <a:p>
            <a:pPr lvl="1"/>
            <a:r>
              <a:rPr lang="en-US" smtClean="0"/>
              <a:t>Project acceptance</a:t>
            </a:r>
          </a:p>
          <a:p>
            <a:r>
              <a:rPr lang="en-US" smtClean="0"/>
              <a:t>The specific process is determined based on the actual situation.</a:t>
            </a:r>
            <a:endParaRPr lang="en-US"/>
          </a:p>
        </p:txBody>
      </p:sp>
      <p:grpSp>
        <p:nvGrpSpPr>
          <p:cNvPr id="9" name="组合 8"/>
          <p:cNvGrpSpPr/>
          <p:nvPr/>
        </p:nvGrpSpPr>
        <p:grpSpPr>
          <a:xfrm>
            <a:off x="8072668" y="126000"/>
            <a:ext cx="3889270" cy="284400"/>
            <a:chOff x="8072668" y="139135"/>
            <a:chExt cx="3889270" cy="284400"/>
          </a:xfrm>
        </p:grpSpPr>
        <p:sp>
          <p:nvSpPr>
            <p:cNvPr id="11" name="五边形 10"/>
            <p:cNvSpPr/>
            <p:nvPr/>
          </p:nvSpPr>
          <p:spPr bwMode="auto">
            <a:xfrm>
              <a:off x="8072668" y="139135"/>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Planning and </a:t>
              </a:r>
              <a:r>
                <a:rPr lang="en-US" altLang="zh-CN" sz="800">
                  <a:latin typeface="+mj-lt"/>
                  <a:cs typeface="Arial" panose="020B0604020202020204" pitchFamily="34" charset="0"/>
                </a:rPr>
                <a:t>D</a:t>
              </a:r>
              <a:r>
                <a:rPr lang="en-US" sz="800">
                  <a:latin typeface="+mj-lt"/>
                  <a:cs typeface="Arial" panose="020B0604020202020204" pitchFamily="34" charset="0"/>
                </a:rPr>
                <a:t>esign</a:t>
              </a:r>
            </a:p>
          </p:txBody>
        </p:sp>
        <p:sp>
          <p:nvSpPr>
            <p:cNvPr id="12" name="燕尾形 11"/>
            <p:cNvSpPr/>
            <p:nvPr/>
          </p:nvSpPr>
          <p:spPr bwMode="auto">
            <a:xfrm>
              <a:off x="8888838" y="139135"/>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solidFill>
                    <a:schemeClr val="bg1"/>
                  </a:solidFill>
                  <a:latin typeface="+mj-lt"/>
                  <a:cs typeface="Arial" panose="020B0604020202020204" pitchFamily="34" charset="0"/>
                </a:rPr>
                <a:t>Deployment and </a:t>
              </a:r>
              <a:r>
                <a:rPr lang="en-US" sz="800" smtClean="0">
                  <a:solidFill>
                    <a:schemeClr val="bg1"/>
                  </a:solidFill>
                  <a:latin typeface="+mj-lt"/>
                  <a:cs typeface="Arial" panose="020B0604020202020204" pitchFamily="34" charset="0"/>
                </a:rPr>
                <a:t>Implementation</a:t>
              </a:r>
              <a:endParaRPr lang="en-US" sz="800">
                <a:solidFill>
                  <a:schemeClr val="bg1"/>
                </a:solidFill>
                <a:latin typeface="+mj-lt"/>
                <a:cs typeface="Arial" panose="020B0604020202020204" pitchFamily="34" charset="0"/>
              </a:endParaRPr>
            </a:p>
          </p:txBody>
        </p:sp>
        <p:sp>
          <p:nvSpPr>
            <p:cNvPr id="13" name="燕尾形 12"/>
            <p:cNvSpPr/>
            <p:nvPr/>
          </p:nvSpPr>
          <p:spPr bwMode="auto">
            <a:xfrm>
              <a:off x="988490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smtClean="0">
                  <a:latin typeface="+mj-lt"/>
                  <a:cs typeface="Arial" panose="020B0604020202020204" pitchFamily="34" charset="0"/>
                </a:rPr>
                <a:t>Network O&amp;M</a:t>
              </a:r>
              <a:endParaRPr lang="en-US" sz="800">
                <a:latin typeface="+mj-lt"/>
                <a:cs typeface="Arial" panose="020B0604020202020204" pitchFamily="34" charset="0"/>
              </a:endParaRPr>
            </a:p>
          </p:txBody>
        </p:sp>
        <p:sp>
          <p:nvSpPr>
            <p:cNvPr id="14" name="燕尾形 13"/>
            <p:cNvSpPr/>
            <p:nvPr/>
          </p:nvSpPr>
          <p:spPr bwMode="auto">
            <a:xfrm>
              <a:off x="108819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Network </a:t>
              </a:r>
              <a:r>
                <a:rPr lang="en-US" sz="800" smtClean="0">
                  <a:latin typeface="+mj-lt"/>
                  <a:cs typeface="Arial" panose="020B0604020202020204" pitchFamily="34" charset="0"/>
                </a:rPr>
                <a:t>Optimization</a:t>
              </a:r>
              <a:endParaRPr lang="en-US" sz="800">
                <a:latin typeface="+mj-lt"/>
                <a:cs typeface="Arial" panose="020B0604020202020204" pitchFamily="34" charset="0"/>
              </a:endParaRPr>
            </a:p>
          </p:txBody>
        </p:sp>
      </p:grpSp>
    </p:spTree>
    <p:extLst>
      <p:ext uri="{BB962C8B-B14F-4D97-AF65-F5344CB8AC3E}">
        <p14:creationId xmlns:p14="http://schemas.microsoft.com/office/powerpoint/2010/main" val="37068048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smtClean="0"/>
              <a:t>Configuration Scheme (1)</a:t>
            </a:r>
            <a:endParaRPr lang="en-US"/>
          </a:p>
        </p:txBody>
      </p:sp>
      <p:sp>
        <p:nvSpPr>
          <p:cNvPr id="6" name="文本框 5"/>
          <p:cNvSpPr txBox="1"/>
          <p:nvPr/>
        </p:nvSpPr>
        <p:spPr bwMode="auto">
          <a:xfrm>
            <a:off x="446088" y="1140394"/>
            <a:ext cx="11299825" cy="7811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marL="342900" indent="-342900">
              <a:lnSpc>
                <a:spcPct val="125000"/>
              </a:lnSpc>
              <a:buFont typeface="+mj-lt"/>
              <a:buAutoNum type="arabicPeriod"/>
            </a:pPr>
            <a:r>
              <a:rPr lang="en-US" smtClean="0">
                <a:solidFill>
                  <a:srgbClr val="000000"/>
                </a:solidFill>
                <a:latin typeface="+mj-lt"/>
                <a:cs typeface="Arial" panose="020B0604020202020204" pitchFamily="34" charset="0"/>
              </a:rPr>
              <a:t>Connect network devices using physical </a:t>
            </a:r>
            <a:r>
              <a:rPr lang="en-US" smtClean="0">
                <a:solidFill>
                  <a:srgbClr val="000000"/>
                </a:solidFill>
                <a:latin typeface="+mj-lt"/>
                <a:cs typeface="Arial" panose="020B0604020202020204" pitchFamily="34" charset="0"/>
              </a:rPr>
              <a:t>cables</a:t>
            </a:r>
            <a:r>
              <a:rPr lang="en-US" smtClean="0">
                <a:solidFill>
                  <a:srgbClr val="000000"/>
                </a:solidFill>
                <a:latin typeface="+mj-lt"/>
                <a:cs typeface="Arial" panose="020B0604020202020204" pitchFamily="34" charset="0"/>
              </a:rPr>
              <a:t>, configure link aggregation, and add interface description. For details, see the following two tables.</a:t>
            </a:r>
            <a:endParaRPr lang="en-US">
              <a:solidFill>
                <a:srgbClr val="000000"/>
              </a:solidFill>
              <a:latin typeface="+mj-lt"/>
              <a:cs typeface="Arial" panose="020B0604020202020204" pitchFamily="34"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4080921456"/>
              </p:ext>
            </p:extLst>
          </p:nvPr>
        </p:nvGraphicFramePr>
        <p:xfrm>
          <a:off x="723320" y="1988450"/>
          <a:ext cx="5067882" cy="4104207"/>
        </p:xfrm>
        <a:graphic>
          <a:graphicData uri="http://schemas.openxmlformats.org/drawingml/2006/table">
            <a:tbl>
              <a:tblPr/>
              <a:tblGrid>
                <a:gridCol w="971257">
                  <a:extLst>
                    <a:ext uri="{9D8B030D-6E8A-4147-A177-3AD203B41FA5}">
                      <a16:colId xmlns="" xmlns:a16="http://schemas.microsoft.com/office/drawing/2014/main" val="20000"/>
                    </a:ext>
                  </a:extLst>
                </a:gridCol>
                <a:gridCol w="1086202">
                  <a:extLst>
                    <a:ext uri="{9D8B030D-6E8A-4147-A177-3AD203B41FA5}">
                      <a16:colId xmlns="" xmlns:a16="http://schemas.microsoft.com/office/drawing/2014/main" val="20001"/>
                    </a:ext>
                  </a:extLst>
                </a:gridCol>
                <a:gridCol w="3010423">
                  <a:extLst>
                    <a:ext uri="{9D8B030D-6E8A-4147-A177-3AD203B41FA5}">
                      <a16:colId xmlns="" xmlns:a16="http://schemas.microsoft.com/office/drawing/2014/main" val="20002"/>
                    </a:ext>
                  </a:extLst>
                </a:gridCol>
              </a:tblGrid>
              <a:tr h="391887">
                <a:tc>
                  <a:txBody>
                    <a:bodyPr/>
                    <a:lstStyle/>
                    <a:p>
                      <a:pPr algn="l"/>
                      <a:r>
                        <a:rPr lang="en-US" sz="14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Device</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l"/>
                      <a:r>
                        <a:rPr lang="en-US" sz="1400" b="1" baseline="0" smtClean="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Interface</a:t>
                      </a:r>
                      <a:endParaRPr lang="en-US" sz="14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l"/>
                      <a:r>
                        <a:rPr lang="en-US" sz="1400" b="1" baseline="0" smtClean="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Configuration</a:t>
                      </a:r>
                      <a:endParaRPr lang="en-US" sz="14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288000">
                <a:tc rowSpan="3">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Acc-S1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Eth-trunk 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M</a:t>
                      </a:r>
                      <a:r>
                        <a:rPr lang="en-US" sz="1200" b="0" i="0" u="none" strike="noStrike" baseline="0" smtClean="0">
                          <a:latin typeface="+mj-lt"/>
                          <a:ea typeface="方正兰亭黑简体" panose="02000000000000000000" pitchFamily="2" charset="-122"/>
                          <a:cs typeface="Arial" panose="020B0604020202020204" pitchFamily="34" charset="0"/>
                        </a:rPr>
                        <a:t>ode: LACP-static</a:t>
                      </a:r>
                      <a:endParaRPr lang="en-US" sz="1200" b="0" i="0" u="none" strike="noStrike" baseline="0">
                        <a:latin typeface="+mj-lt"/>
                        <a:ea typeface="方正兰亭黑简体" panose="02000000000000000000" pitchFamily="2" charset="-122"/>
                        <a:cs typeface="Arial" panose="020B0604020202020204" pitchFamily="34" charset="0"/>
                      </a:endParaRPr>
                    </a:p>
                    <a:p>
                      <a:pPr algn="l" fontAlgn="ctr"/>
                      <a:r>
                        <a:rPr lang="en-US" sz="1200" b="0" i="0" u="none" strike="noStrike" baseline="0" smtClean="0">
                          <a:latin typeface="+mj-lt"/>
                          <a:ea typeface="方正兰亭黑简体" panose="02000000000000000000" pitchFamily="2" charset="-122"/>
                          <a:cs typeface="Arial" panose="020B0604020202020204" pitchFamily="34" charset="0"/>
                        </a:rPr>
                        <a:t>Trunkport: GE0/0/1, GE0/0/2, GE0/0/3</a:t>
                      </a:r>
                      <a:endParaRPr lang="en-US" sz="1200" b="0" i="0" u="none" strike="noStrike" baseline="0">
                        <a:latin typeface="+mj-lt"/>
                        <a:ea typeface="方正兰亭黑简体" panose="02000000000000000000" pitchFamily="2" charset="-122"/>
                        <a:cs typeface="Arial" panose="020B0604020202020204" pitchFamily="34" charset="0"/>
                      </a:endParaRPr>
                    </a:p>
                    <a:p>
                      <a:pPr algn="l" fontAlgn="ctr"/>
                      <a:r>
                        <a:rPr lang="en-US" sz="1200" b="0" i="0" u="none" strike="noStrike" baseline="0">
                          <a:latin typeface="+mj-lt"/>
                          <a:ea typeface="方正兰亭黑简体" panose="02000000000000000000" pitchFamily="2" charset="-122"/>
                          <a:cs typeface="Arial" panose="020B0604020202020204" pitchFamily="34" charset="0"/>
                        </a:rPr>
                        <a:t>D</a:t>
                      </a:r>
                      <a:r>
                        <a:rPr lang="en-US" sz="1200" b="0" i="0" u="none" strike="noStrike" baseline="0" smtClean="0">
                          <a:latin typeface="+mj-lt"/>
                          <a:ea typeface="方正兰亭黑简体" panose="02000000000000000000" pitchFamily="2" charset="-122"/>
                          <a:cs typeface="Arial" panose="020B0604020202020204" pitchFamily="34" charset="0"/>
                        </a:rPr>
                        <a:t>escription: to </a:t>
                      </a:r>
                      <a:r>
                        <a:rPr lang="en-US" sz="1200" b="0" i="0" u="none" strike="noStrike" baseline="0">
                          <a:latin typeface="+mj-lt"/>
                          <a:ea typeface="方正兰亭黑简体" panose="02000000000000000000" pitchFamily="2" charset="-122"/>
                          <a:cs typeface="Arial" panose="020B0604020202020204" pitchFamily="34" charset="0"/>
                        </a:rPr>
                        <a:t>Agg-S1's eth-trunk 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1"/>
                  </a:ext>
                </a:extLst>
              </a:tr>
              <a:tr h="288000">
                <a:tc vMerge="1">
                  <a:txBody>
                    <a:bodyPr/>
                    <a:lstStyle/>
                    <a:p>
                      <a:pPr algn="l" rtl="0" fontAlgn="ctr"/>
                      <a:endParaRPr lang="en-US" sz="1400" b="0" i="0" u="none" strike="noStrike" baseline="0">
                        <a:effectLst/>
                        <a:latin typeface="Huawei Sans" panose="020C0503030203020204" pitchFamily="34" charset="0"/>
                        <a:ea typeface="方正兰亭黑简体" panose="02000000000000000000" pitchFamily="2" charset="-122"/>
                      </a:endParaRPr>
                    </a:p>
                  </a:txBody>
                  <a:tcPr marL="0" marR="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E0/0/10</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Description</a:t>
                      </a:r>
                      <a:r>
                        <a:rPr lang="en-US" sz="1200" b="0" i="0" u="none" strike="noStrike" baseline="0" smtClean="0">
                          <a:latin typeface="+mj-lt"/>
                          <a:ea typeface="方正兰亭黑简体" panose="02000000000000000000" pitchFamily="2" charset="-122"/>
                          <a:cs typeface="Arial" panose="020B0604020202020204" pitchFamily="34" charset="0"/>
                        </a:rPr>
                        <a:t>: to </a:t>
                      </a:r>
                      <a:r>
                        <a:rPr lang="en-US" sz="1200" b="0" i="0" u="none" strike="noStrike" baseline="0">
                          <a:latin typeface="+mj-lt"/>
                          <a:ea typeface="方正兰亭黑简体" panose="02000000000000000000" pitchFamily="2" charset="-122"/>
                          <a:cs typeface="Arial" panose="020B0604020202020204" pitchFamily="34" charset="0"/>
                        </a:rPr>
                        <a:t>AP1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2"/>
                  </a:ext>
                </a:extLst>
              </a:tr>
              <a:tr h="288000">
                <a:tc vMerge="1">
                  <a:txBody>
                    <a:bodyPr/>
                    <a:lstStyle/>
                    <a:p>
                      <a:pPr algn="l" rtl="0" fontAlgn="ctr"/>
                      <a:endParaRPr lang="en-US" sz="1400" b="0" i="0" u="none" strike="noStrike" baseline="0">
                        <a:effectLst/>
                        <a:latin typeface="Huawei Sans" panose="020C0503030203020204" pitchFamily="34" charset="0"/>
                        <a:ea typeface="方正兰亭黑简体" panose="02000000000000000000" pitchFamily="2" charset="-122"/>
                      </a:endParaRPr>
                    </a:p>
                  </a:txBody>
                  <a:tcPr marL="0" marR="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200" b="0" i="0" u="none" strike="noStrike" baseline="0">
                          <a:latin typeface="+mj-lt"/>
                          <a:ea typeface="方正兰亭黑简体" panose="02000000000000000000" pitchFamily="2" charset="-122"/>
                          <a:cs typeface="Arial" panose="020B0604020202020204" pitchFamily="34" charset="0"/>
                        </a:rPr>
                        <a:t>E0/0/11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200" b="0" i="0" u="none" strike="noStrike" baseline="0">
                          <a:latin typeface="+mj-lt"/>
                          <a:ea typeface="方正兰亭黑简体" panose="02000000000000000000" pitchFamily="2" charset="-122"/>
                          <a:cs typeface="Arial" panose="020B0604020202020204" pitchFamily="34" charset="0"/>
                        </a:rPr>
                        <a:t>Description</a:t>
                      </a:r>
                      <a:r>
                        <a:rPr lang="en-US" sz="1200" b="0" i="0" u="none" strike="noStrike" baseline="0" smtClean="0">
                          <a:latin typeface="+mj-lt"/>
                          <a:ea typeface="方正兰亭黑简体" panose="02000000000000000000" pitchFamily="2" charset="-122"/>
                          <a:cs typeface="Arial" panose="020B0604020202020204" pitchFamily="34" charset="0"/>
                        </a:rPr>
                        <a:t>: to </a:t>
                      </a:r>
                      <a:r>
                        <a:rPr lang="en-US" sz="1200" b="0" i="0" u="none" strike="noStrike" baseline="0">
                          <a:latin typeface="+mj-lt"/>
                          <a:ea typeface="方正兰亭黑简体" panose="02000000000000000000" pitchFamily="2" charset="-122"/>
                          <a:cs typeface="Arial" panose="020B0604020202020204" pitchFamily="34" charset="0"/>
                        </a:rPr>
                        <a:t>AP2</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3"/>
                  </a:ext>
                </a:extLst>
              </a:tr>
              <a:tr h="288000">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Acc-S2</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200" b="0" i="0" u="none" strike="noStrike" baseline="0">
                          <a:latin typeface="+mj-lt"/>
                          <a:ea typeface="方正兰亭黑简体" panose="02000000000000000000" pitchFamily="2" charset="-122"/>
                          <a:cs typeface="Arial" panose="020B0604020202020204" pitchFamily="34" charset="0"/>
                        </a:rPr>
                        <a:t>Eth-trunk 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M</a:t>
                      </a:r>
                      <a:r>
                        <a:rPr lang="en-US" sz="1200" b="0" i="0" u="none" strike="noStrike" baseline="0" smtClean="0">
                          <a:latin typeface="+mj-lt"/>
                          <a:ea typeface="方正兰亭黑简体" panose="02000000000000000000" pitchFamily="2" charset="-122"/>
                          <a:cs typeface="Arial" panose="020B0604020202020204" pitchFamily="34" charset="0"/>
                        </a:rPr>
                        <a:t>ode: LACP-static</a:t>
                      </a:r>
                      <a:endParaRPr lang="en-US" sz="1200" b="0" i="0" u="none" strike="noStrike" baseline="0">
                        <a:latin typeface="+mj-lt"/>
                        <a:ea typeface="方正兰亭黑简体" panose="02000000000000000000" pitchFamily="2" charset="-122"/>
                        <a:cs typeface="Arial" panose="020B0604020202020204" pitchFamily="34" charset="0"/>
                      </a:endParaRPr>
                    </a:p>
                    <a:p>
                      <a:pPr algn="l" fontAlgn="ctr"/>
                      <a:r>
                        <a:rPr lang="en-US" sz="1200" b="0" i="0" u="none" strike="noStrike" baseline="0" smtClean="0">
                          <a:latin typeface="+mj-lt"/>
                          <a:ea typeface="方正兰亭黑简体" panose="02000000000000000000" pitchFamily="2" charset="-122"/>
                          <a:cs typeface="Arial" panose="020B0604020202020204" pitchFamily="34" charset="0"/>
                        </a:rPr>
                        <a:t>Trunkport: GE0/0/1, GE0/0/2, GE0/0/3</a:t>
                      </a:r>
                      <a:endParaRPr lang="en-US" sz="1200" b="0" i="0" u="none" strike="noStrike" baseline="0">
                        <a:latin typeface="+mj-lt"/>
                        <a:ea typeface="方正兰亭黑简体" panose="02000000000000000000" pitchFamily="2" charset="-122"/>
                        <a:cs typeface="Arial" panose="020B0604020202020204" pitchFamily="34" charset="0"/>
                      </a:endParaRPr>
                    </a:p>
                    <a:p>
                      <a:pPr algn="l" fontAlgn="ctr"/>
                      <a:r>
                        <a:rPr lang="en-US" sz="1200" b="0" i="0" u="none" strike="noStrike" baseline="0">
                          <a:latin typeface="+mj-lt"/>
                          <a:ea typeface="方正兰亭黑简体" panose="02000000000000000000" pitchFamily="2" charset="-122"/>
                          <a:cs typeface="Arial" panose="020B0604020202020204" pitchFamily="34" charset="0"/>
                        </a:rPr>
                        <a:t>D</a:t>
                      </a:r>
                      <a:r>
                        <a:rPr lang="en-US" sz="1200" b="0" i="0" u="none" strike="noStrike" baseline="0" smtClean="0">
                          <a:latin typeface="+mj-lt"/>
                          <a:ea typeface="方正兰亭黑简体" panose="02000000000000000000" pitchFamily="2" charset="-122"/>
                          <a:cs typeface="Arial" panose="020B0604020202020204" pitchFamily="34" charset="0"/>
                        </a:rPr>
                        <a:t>escription: to </a:t>
                      </a:r>
                      <a:r>
                        <a:rPr lang="en-US" sz="1200" b="0" i="0" u="none" strike="noStrike" baseline="0">
                          <a:latin typeface="+mj-lt"/>
                          <a:ea typeface="方正兰亭黑简体" panose="02000000000000000000" pitchFamily="2" charset="-122"/>
                          <a:cs typeface="Arial" panose="020B0604020202020204" pitchFamily="34" charset="0"/>
                        </a:rPr>
                        <a:t>Agg-S1's eth-trunk 2</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4"/>
                  </a:ext>
                </a:extLst>
              </a:tr>
              <a:tr h="288000">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Acc-S3</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200" b="0" i="0" u="none" strike="noStrike" baseline="0">
                          <a:latin typeface="+mj-lt"/>
                          <a:ea typeface="方正兰亭黑简体" panose="02000000000000000000" pitchFamily="2" charset="-122"/>
                          <a:cs typeface="Arial" panose="020B0604020202020204" pitchFamily="34" charset="0"/>
                        </a:rPr>
                        <a:t>Eth-trunk 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M</a:t>
                      </a:r>
                      <a:r>
                        <a:rPr lang="en-US" sz="1200" b="0" i="0" u="none" strike="noStrike" baseline="0" smtClean="0">
                          <a:latin typeface="+mj-lt"/>
                          <a:ea typeface="方正兰亭黑简体" panose="02000000000000000000" pitchFamily="2" charset="-122"/>
                          <a:cs typeface="Arial" panose="020B0604020202020204" pitchFamily="34" charset="0"/>
                        </a:rPr>
                        <a:t>ode: LACP-static</a:t>
                      </a:r>
                      <a:endParaRPr lang="en-US" sz="1200" b="0" i="0" u="none" strike="noStrike" baseline="0">
                        <a:latin typeface="+mj-lt"/>
                        <a:ea typeface="方正兰亭黑简体" panose="02000000000000000000" pitchFamily="2" charset="-122"/>
                        <a:cs typeface="Arial" panose="020B0604020202020204" pitchFamily="34" charset="0"/>
                      </a:endParaRPr>
                    </a:p>
                    <a:p>
                      <a:pPr algn="l" fontAlgn="ctr"/>
                      <a:r>
                        <a:rPr lang="en-US" sz="1200" b="0" i="0" u="none" strike="noStrike" baseline="0" smtClean="0">
                          <a:latin typeface="+mj-lt"/>
                          <a:ea typeface="方正兰亭黑简体" panose="02000000000000000000" pitchFamily="2" charset="-122"/>
                          <a:cs typeface="Arial" panose="020B0604020202020204" pitchFamily="34" charset="0"/>
                        </a:rPr>
                        <a:t>Trunkport: GE0/0/1, GE0/0/2, GE0/0/3</a:t>
                      </a:r>
                      <a:endParaRPr lang="en-US" sz="1200" b="0" i="0" u="none" strike="noStrike" baseline="0">
                        <a:latin typeface="+mj-lt"/>
                        <a:ea typeface="方正兰亭黑简体" panose="02000000000000000000" pitchFamily="2" charset="-122"/>
                        <a:cs typeface="Arial" panose="020B0604020202020204" pitchFamily="34" charset="0"/>
                      </a:endParaRPr>
                    </a:p>
                    <a:p>
                      <a:pPr algn="l" fontAlgn="ctr"/>
                      <a:r>
                        <a:rPr lang="en-US" sz="1200" b="0" i="0" u="none" strike="noStrike" baseline="0">
                          <a:latin typeface="+mj-lt"/>
                          <a:ea typeface="方正兰亭黑简体" panose="02000000000000000000" pitchFamily="2" charset="-122"/>
                          <a:cs typeface="Arial" panose="020B0604020202020204" pitchFamily="34" charset="0"/>
                        </a:rPr>
                        <a:t>D</a:t>
                      </a:r>
                      <a:r>
                        <a:rPr lang="en-US" sz="1200" b="0" i="0" u="none" strike="noStrike" baseline="0" smtClean="0">
                          <a:latin typeface="+mj-lt"/>
                          <a:ea typeface="方正兰亭黑简体" panose="02000000000000000000" pitchFamily="2" charset="-122"/>
                          <a:cs typeface="Arial" panose="020B0604020202020204" pitchFamily="34" charset="0"/>
                        </a:rPr>
                        <a:t>escription: to Agg-S1's </a:t>
                      </a:r>
                      <a:r>
                        <a:rPr lang="en-US" sz="1200" b="0" i="0" u="none" strike="noStrike" baseline="0">
                          <a:latin typeface="+mj-lt"/>
                          <a:ea typeface="方正兰亭黑简体" panose="02000000000000000000" pitchFamily="2" charset="-122"/>
                          <a:cs typeface="Arial" panose="020B0604020202020204" pitchFamily="34" charset="0"/>
                        </a:rPr>
                        <a:t>eth-trunk 3</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5"/>
                  </a:ext>
                </a:extLst>
              </a:tr>
              <a:tr h="468000">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Acc-S4</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200" b="0" i="0" u="none" strike="noStrike" baseline="0">
                          <a:latin typeface="+mj-lt"/>
                          <a:ea typeface="方正兰亭黑简体" panose="02000000000000000000" pitchFamily="2" charset="-122"/>
                          <a:cs typeface="Arial" panose="020B0604020202020204" pitchFamily="34" charset="0"/>
                        </a:rPr>
                        <a:t>Eth-trunk 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M</a:t>
                      </a:r>
                      <a:r>
                        <a:rPr lang="en-US" sz="1200" b="0" i="0" u="none" strike="noStrike" baseline="0" smtClean="0">
                          <a:latin typeface="+mj-lt"/>
                          <a:ea typeface="方正兰亭黑简体" panose="02000000000000000000" pitchFamily="2" charset="-122"/>
                          <a:cs typeface="Arial" panose="020B0604020202020204" pitchFamily="34" charset="0"/>
                        </a:rPr>
                        <a:t>ode: LACP-static</a:t>
                      </a:r>
                      <a:endParaRPr lang="en-US" sz="1200" b="0" i="0" u="none" strike="noStrike" baseline="0">
                        <a:latin typeface="+mj-lt"/>
                        <a:ea typeface="方正兰亭黑简体" panose="02000000000000000000" pitchFamily="2" charset="-122"/>
                        <a:cs typeface="Arial" panose="020B0604020202020204" pitchFamily="34" charset="0"/>
                      </a:endParaRPr>
                    </a:p>
                    <a:p>
                      <a:pPr algn="l" fontAlgn="ctr"/>
                      <a:r>
                        <a:rPr lang="en-US" sz="1200" b="0" i="0" u="none" strike="noStrike" baseline="0" smtClean="0">
                          <a:latin typeface="+mj-lt"/>
                          <a:ea typeface="方正兰亭黑简体" panose="02000000000000000000" pitchFamily="2" charset="-122"/>
                          <a:cs typeface="Arial" panose="020B0604020202020204" pitchFamily="34" charset="0"/>
                        </a:rPr>
                        <a:t>Trunkport: GE0/0/1, GE0/0/2, GE0/0/3</a:t>
                      </a:r>
                      <a:endParaRPr lang="en-US" sz="1200" b="0" i="0" u="none" strike="noStrike" baseline="0">
                        <a:latin typeface="+mj-lt"/>
                        <a:ea typeface="方正兰亭黑简体" panose="02000000000000000000" pitchFamily="2" charset="-122"/>
                        <a:cs typeface="Arial" panose="020B0604020202020204" pitchFamily="34" charset="0"/>
                      </a:endParaRPr>
                    </a:p>
                    <a:p>
                      <a:pPr algn="l" fontAlgn="ctr"/>
                      <a:r>
                        <a:rPr lang="en-US" sz="1200" b="0" i="0" u="none" strike="noStrike" baseline="0">
                          <a:latin typeface="+mj-lt"/>
                          <a:ea typeface="方正兰亭黑简体" panose="02000000000000000000" pitchFamily="2" charset="-122"/>
                          <a:cs typeface="Arial" panose="020B0604020202020204" pitchFamily="34" charset="0"/>
                        </a:rPr>
                        <a:t>D</a:t>
                      </a:r>
                      <a:r>
                        <a:rPr lang="en-US" sz="1200" b="0" i="0" u="none" strike="noStrike" baseline="0" smtClean="0">
                          <a:latin typeface="+mj-lt"/>
                          <a:ea typeface="方正兰亭黑简体" panose="02000000000000000000" pitchFamily="2" charset="-122"/>
                          <a:cs typeface="Arial" panose="020B0604020202020204" pitchFamily="34" charset="0"/>
                        </a:rPr>
                        <a:t>escription: to </a:t>
                      </a:r>
                      <a:r>
                        <a:rPr lang="en-US" sz="1200" b="0" i="0" u="none" strike="noStrike" baseline="0">
                          <a:latin typeface="+mj-lt"/>
                          <a:ea typeface="方正兰亭黑简体" panose="02000000000000000000" pitchFamily="2" charset="-122"/>
                          <a:cs typeface="Arial" panose="020B0604020202020204" pitchFamily="34" charset="0"/>
                        </a:rPr>
                        <a:t>Agg-S1's eth-trunk 4</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6"/>
                  </a:ext>
                </a:extLst>
              </a:tr>
              <a:tr h="288000">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AC1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200" b="0" i="0" u="none" strike="noStrike" baseline="0">
                          <a:latin typeface="+mj-lt"/>
                          <a:ea typeface="方正兰亭黑简体" panose="02000000000000000000" pitchFamily="2" charset="-122"/>
                          <a:cs typeface="Arial" panose="020B0604020202020204" pitchFamily="34" charset="0"/>
                        </a:rPr>
                        <a:t>GE0/0/1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Description</a:t>
                      </a:r>
                      <a:r>
                        <a:rPr lang="en-US" sz="1200" b="0" i="0" u="none" strike="noStrike" baseline="0" smtClean="0">
                          <a:latin typeface="+mj-lt"/>
                          <a:ea typeface="方正兰亭黑简体" panose="02000000000000000000" pitchFamily="2" charset="-122"/>
                          <a:cs typeface="Arial" panose="020B0604020202020204" pitchFamily="34" charset="0"/>
                        </a:rPr>
                        <a:t>: to Agg-S1's </a:t>
                      </a:r>
                      <a:r>
                        <a:rPr lang="en-US" sz="1200" b="0" i="0" u="none" strike="noStrike" baseline="0">
                          <a:latin typeface="+mj-lt"/>
                          <a:ea typeface="方正兰亭黑简体" panose="02000000000000000000" pitchFamily="2" charset="-122"/>
                          <a:cs typeface="Arial" panose="020B0604020202020204" pitchFamily="34" charset="0"/>
                        </a:rPr>
                        <a:t>GE0/0/2</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7"/>
                  </a:ext>
                </a:extLst>
              </a:tr>
              <a:tr h="288000">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CORE-R1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200" b="0" i="0" u="none" strike="noStrike" baseline="0">
                          <a:latin typeface="+mj-lt"/>
                          <a:ea typeface="方正兰亭黑简体" panose="02000000000000000000" pitchFamily="2" charset="-122"/>
                          <a:cs typeface="Arial" panose="020B0604020202020204" pitchFamily="34" charset="0"/>
                        </a:rPr>
                        <a:t>GE0/0/1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Description</a:t>
                      </a:r>
                      <a:r>
                        <a:rPr lang="en-US" sz="1200" b="0" i="0" u="none" strike="noStrike" baseline="0" smtClean="0">
                          <a:latin typeface="+mj-lt"/>
                          <a:ea typeface="方正兰亭黑简体" panose="02000000000000000000" pitchFamily="2" charset="-122"/>
                          <a:cs typeface="Arial" panose="020B0604020202020204" pitchFamily="34" charset="0"/>
                        </a:rPr>
                        <a:t>: to Agg-S1's </a:t>
                      </a:r>
                      <a:r>
                        <a:rPr lang="en-US" sz="1200" b="0" i="0" u="none" strike="noStrike" baseline="0">
                          <a:latin typeface="+mj-lt"/>
                          <a:ea typeface="方正兰亭黑简体" panose="02000000000000000000" pitchFamily="2" charset="-122"/>
                          <a:cs typeface="Arial" panose="020B0604020202020204" pitchFamily="34" charset="0"/>
                        </a:rPr>
                        <a:t>GE0/0/1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8"/>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188323379"/>
              </p:ext>
            </p:extLst>
          </p:nvPr>
        </p:nvGraphicFramePr>
        <p:xfrm>
          <a:off x="6270637" y="1988450"/>
          <a:ext cx="5151301" cy="3528207"/>
        </p:xfrm>
        <a:graphic>
          <a:graphicData uri="http://schemas.openxmlformats.org/drawingml/2006/table">
            <a:tbl>
              <a:tblPr/>
              <a:tblGrid>
                <a:gridCol w="826600">
                  <a:extLst>
                    <a:ext uri="{9D8B030D-6E8A-4147-A177-3AD203B41FA5}">
                      <a16:colId xmlns="" xmlns:a16="http://schemas.microsoft.com/office/drawing/2014/main" val="20000"/>
                    </a:ext>
                  </a:extLst>
                </a:gridCol>
                <a:gridCol w="1211604">
                  <a:extLst>
                    <a:ext uri="{9D8B030D-6E8A-4147-A177-3AD203B41FA5}">
                      <a16:colId xmlns="" xmlns:a16="http://schemas.microsoft.com/office/drawing/2014/main" val="20001"/>
                    </a:ext>
                  </a:extLst>
                </a:gridCol>
                <a:gridCol w="3113097">
                  <a:extLst>
                    <a:ext uri="{9D8B030D-6E8A-4147-A177-3AD203B41FA5}">
                      <a16:colId xmlns="" xmlns:a16="http://schemas.microsoft.com/office/drawing/2014/main" val="20002"/>
                    </a:ext>
                  </a:extLst>
                </a:gridCol>
              </a:tblGrid>
              <a:tr h="391887">
                <a:tc>
                  <a:txBody>
                    <a:bodyPr/>
                    <a:lstStyle/>
                    <a:p>
                      <a:pPr algn="l"/>
                      <a:r>
                        <a:rPr lang="en-US" altLang="zh-CN" sz="1400" b="1" baseline="0" smtClean="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Device</a:t>
                      </a:r>
                      <a:endParaRPr lang="en-US" sz="14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l"/>
                      <a:r>
                        <a:rPr lang="en-US" sz="1400" b="1" baseline="0" smtClean="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Interface</a:t>
                      </a:r>
                      <a:endParaRPr lang="en-US" sz="14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l"/>
                      <a:r>
                        <a:rPr lang="en-US" sz="1400" b="1" baseline="0" smtClean="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Configuration</a:t>
                      </a:r>
                      <a:endParaRPr lang="en-US" sz="14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288000">
                <a:tc rowSpan="6">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Agg-S1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Eth-trunk 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M</a:t>
                      </a:r>
                      <a:r>
                        <a:rPr lang="en-US" sz="1200" b="0" i="0" u="none" strike="noStrike" baseline="0" smtClean="0">
                          <a:latin typeface="+mj-lt"/>
                          <a:ea typeface="方正兰亭黑简体" panose="02000000000000000000" pitchFamily="2" charset="-122"/>
                          <a:cs typeface="Arial" panose="020B0604020202020204" pitchFamily="34" charset="0"/>
                        </a:rPr>
                        <a:t>ode: LACP-static</a:t>
                      </a:r>
                      <a:endParaRPr lang="en-US" sz="1200" b="0" i="0" u="none" strike="noStrike" baseline="0">
                        <a:latin typeface="+mj-lt"/>
                        <a:ea typeface="方正兰亭黑简体" panose="02000000000000000000" pitchFamily="2" charset="-122"/>
                        <a:cs typeface="Arial" panose="020B0604020202020204" pitchFamily="34" charset="0"/>
                      </a:endParaRPr>
                    </a:p>
                    <a:p>
                      <a:pPr algn="l" fontAlgn="ctr"/>
                      <a:r>
                        <a:rPr lang="en-US" sz="1200" b="0" i="0" u="none" strike="noStrike" baseline="0" smtClean="0">
                          <a:latin typeface="+mj-lt"/>
                          <a:ea typeface="方正兰亭黑简体" panose="02000000000000000000" pitchFamily="2" charset="-122"/>
                          <a:cs typeface="Arial" panose="020B0604020202020204" pitchFamily="34" charset="0"/>
                        </a:rPr>
                        <a:t>Trunkport: GE0/0/3, GE0/0/7, GE0/0/8</a:t>
                      </a:r>
                      <a:endParaRPr lang="en-US" sz="1200" b="0" i="0" u="none" strike="noStrike" baseline="0">
                        <a:latin typeface="+mj-lt"/>
                        <a:ea typeface="方正兰亭黑简体" panose="02000000000000000000" pitchFamily="2" charset="-122"/>
                        <a:cs typeface="Arial" panose="020B0604020202020204" pitchFamily="34" charset="0"/>
                      </a:endParaRPr>
                    </a:p>
                    <a:p>
                      <a:pPr algn="l" fontAlgn="ctr"/>
                      <a:r>
                        <a:rPr lang="en-US" sz="1200" b="0" i="0" u="none" strike="noStrike" baseline="0">
                          <a:latin typeface="+mj-lt"/>
                          <a:ea typeface="方正兰亭黑简体" panose="02000000000000000000" pitchFamily="2" charset="-122"/>
                          <a:cs typeface="Arial" panose="020B0604020202020204" pitchFamily="34" charset="0"/>
                        </a:rPr>
                        <a:t>D</a:t>
                      </a:r>
                      <a:r>
                        <a:rPr lang="en-US" sz="1200" b="0" i="0" u="none" strike="noStrike" baseline="0" smtClean="0">
                          <a:latin typeface="+mj-lt"/>
                          <a:ea typeface="方正兰亭黑简体" panose="02000000000000000000" pitchFamily="2" charset="-122"/>
                          <a:cs typeface="Arial" panose="020B0604020202020204" pitchFamily="34" charset="0"/>
                        </a:rPr>
                        <a:t>escription: to Acc-S1's </a:t>
                      </a:r>
                      <a:r>
                        <a:rPr lang="en-US" sz="1200" b="0" i="0" u="none" strike="noStrike" baseline="0">
                          <a:latin typeface="+mj-lt"/>
                          <a:ea typeface="方正兰亭黑简体" panose="02000000000000000000" pitchFamily="2" charset="-122"/>
                          <a:cs typeface="Arial" panose="020B0604020202020204" pitchFamily="34" charset="0"/>
                        </a:rPr>
                        <a:t>eth-trunk 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1"/>
                  </a:ext>
                </a:extLst>
              </a:tr>
              <a:tr h="288000">
                <a:tc vMerge="1">
                  <a:txBody>
                    <a:bodyPr/>
                    <a:lstStyle/>
                    <a:p>
                      <a:pPr algn="l" rtl="0" fontAlgn="ctr"/>
                      <a:endParaRPr lang="en-US" sz="1400" b="0" i="0" u="none" strike="noStrike" baseline="0">
                        <a:effectLst/>
                        <a:latin typeface="Huawei Sans" panose="020C0503030203020204" pitchFamily="34" charset="0"/>
                        <a:ea typeface="方正兰亭黑简体" panose="02000000000000000000" pitchFamily="2" charset="-122"/>
                      </a:endParaRPr>
                    </a:p>
                  </a:txBody>
                  <a:tcPr marL="0" marR="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Eth-trunk 2</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M</a:t>
                      </a:r>
                      <a:r>
                        <a:rPr lang="en-US" sz="1200" b="0" i="0" u="none" strike="noStrike" baseline="0" smtClean="0">
                          <a:latin typeface="+mj-lt"/>
                          <a:ea typeface="方正兰亭黑简体" panose="02000000000000000000" pitchFamily="2" charset="-122"/>
                          <a:cs typeface="Arial" panose="020B0604020202020204" pitchFamily="34" charset="0"/>
                        </a:rPr>
                        <a:t>ode: LACP-static</a:t>
                      </a:r>
                      <a:endParaRPr lang="en-US" sz="1200" b="0" i="0" u="none" strike="noStrike" baseline="0">
                        <a:latin typeface="+mj-lt"/>
                        <a:ea typeface="方正兰亭黑简体" panose="02000000000000000000" pitchFamily="2" charset="-122"/>
                        <a:cs typeface="Arial" panose="020B0604020202020204" pitchFamily="34" charset="0"/>
                      </a:endParaRPr>
                    </a:p>
                    <a:p>
                      <a:pPr algn="l" fontAlgn="ctr"/>
                      <a:r>
                        <a:rPr lang="en-US" sz="1200" b="0" i="0" u="none" strike="noStrike" baseline="0" smtClean="0">
                          <a:latin typeface="+mj-lt"/>
                          <a:ea typeface="方正兰亭黑简体" panose="02000000000000000000" pitchFamily="2" charset="-122"/>
                          <a:cs typeface="Arial" panose="020B0604020202020204" pitchFamily="34" charset="0"/>
                        </a:rPr>
                        <a:t>Trunkport: GE0/0/4, GE0/0/9, GE0/0/10</a:t>
                      </a:r>
                      <a:endParaRPr lang="en-US" sz="1200" b="0" i="0" u="none" strike="noStrike" baseline="0">
                        <a:latin typeface="+mj-lt"/>
                        <a:ea typeface="方正兰亭黑简体" panose="02000000000000000000" pitchFamily="2" charset="-122"/>
                        <a:cs typeface="Arial" panose="020B0604020202020204" pitchFamily="34" charset="0"/>
                      </a:endParaRPr>
                    </a:p>
                    <a:p>
                      <a:pPr algn="l" fontAlgn="ctr"/>
                      <a:r>
                        <a:rPr lang="en-US" sz="1200" b="0" i="0" u="none" strike="noStrike" baseline="0">
                          <a:latin typeface="+mj-lt"/>
                          <a:ea typeface="方正兰亭黑简体" panose="02000000000000000000" pitchFamily="2" charset="-122"/>
                          <a:cs typeface="Arial" panose="020B0604020202020204" pitchFamily="34" charset="0"/>
                        </a:rPr>
                        <a:t>D</a:t>
                      </a:r>
                      <a:r>
                        <a:rPr lang="en-US" sz="1200" b="0" i="0" u="none" strike="noStrike" baseline="0" smtClean="0">
                          <a:latin typeface="+mj-lt"/>
                          <a:ea typeface="方正兰亭黑简体" panose="02000000000000000000" pitchFamily="2" charset="-122"/>
                          <a:cs typeface="Arial" panose="020B0604020202020204" pitchFamily="34" charset="0"/>
                        </a:rPr>
                        <a:t>escription: to Acc-S2's </a:t>
                      </a:r>
                      <a:r>
                        <a:rPr lang="en-US" sz="1200" b="0" i="0" u="none" strike="noStrike" baseline="0">
                          <a:latin typeface="+mj-lt"/>
                          <a:ea typeface="方正兰亭黑简体" panose="02000000000000000000" pitchFamily="2" charset="-122"/>
                          <a:cs typeface="Arial" panose="020B0604020202020204" pitchFamily="34" charset="0"/>
                        </a:rPr>
                        <a:t>eth-trunk 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2"/>
                  </a:ext>
                </a:extLst>
              </a:tr>
              <a:tr h="288000">
                <a:tc vMerge="1">
                  <a:txBody>
                    <a:bodyPr/>
                    <a:lstStyle/>
                    <a:p>
                      <a:pPr algn="l" rtl="0" fontAlgn="ctr"/>
                      <a:endParaRPr lang="en-US" sz="1400" b="0" i="0" u="none" strike="noStrike" baseline="0">
                        <a:effectLst/>
                        <a:latin typeface="Huawei Sans" panose="020C0503030203020204" pitchFamily="34" charset="0"/>
                        <a:ea typeface="方正兰亭黑简体" panose="02000000000000000000" pitchFamily="2" charset="-122"/>
                      </a:endParaRPr>
                    </a:p>
                  </a:txBody>
                  <a:tcPr marL="0" marR="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Eth-trunk 3</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M</a:t>
                      </a:r>
                      <a:r>
                        <a:rPr lang="en-US" sz="1200" b="0" i="0" u="none" strike="noStrike" baseline="0" smtClean="0">
                          <a:latin typeface="+mj-lt"/>
                          <a:ea typeface="方正兰亭黑简体" panose="02000000000000000000" pitchFamily="2" charset="-122"/>
                          <a:cs typeface="Arial" panose="020B0604020202020204" pitchFamily="34" charset="0"/>
                        </a:rPr>
                        <a:t>ode: LACP-static</a:t>
                      </a:r>
                      <a:endParaRPr lang="en-US" sz="1200" b="0" i="0" u="none" strike="noStrike" baseline="0">
                        <a:latin typeface="+mj-lt"/>
                        <a:ea typeface="方正兰亭黑简体" panose="02000000000000000000" pitchFamily="2" charset="-122"/>
                        <a:cs typeface="Arial" panose="020B0604020202020204" pitchFamily="34" charset="0"/>
                      </a:endParaRPr>
                    </a:p>
                    <a:p>
                      <a:pPr algn="l" fontAlgn="ctr"/>
                      <a:r>
                        <a:rPr lang="en-US" sz="1200" b="0" i="0" u="none" strike="noStrike" baseline="0" smtClean="0">
                          <a:latin typeface="+mj-lt"/>
                          <a:ea typeface="方正兰亭黑简体" panose="02000000000000000000" pitchFamily="2" charset="-122"/>
                          <a:cs typeface="Arial" panose="020B0604020202020204" pitchFamily="34" charset="0"/>
                        </a:rPr>
                        <a:t>Trunkport: GE0/0/5, GE0/0/11, GE0/0/12</a:t>
                      </a:r>
                      <a:endParaRPr lang="en-US" sz="1200" b="0" i="0" u="none" strike="noStrike" baseline="0">
                        <a:latin typeface="+mj-lt"/>
                        <a:ea typeface="方正兰亭黑简体" panose="02000000000000000000" pitchFamily="2" charset="-122"/>
                        <a:cs typeface="Arial" panose="020B0604020202020204" pitchFamily="34" charset="0"/>
                      </a:endParaRPr>
                    </a:p>
                    <a:p>
                      <a:pPr algn="l" fontAlgn="ctr"/>
                      <a:r>
                        <a:rPr lang="en-US" sz="1200" b="0" i="0" u="none" strike="noStrike" baseline="0">
                          <a:latin typeface="+mj-lt"/>
                          <a:ea typeface="方正兰亭黑简体" panose="02000000000000000000" pitchFamily="2" charset="-122"/>
                          <a:cs typeface="Arial" panose="020B0604020202020204" pitchFamily="34" charset="0"/>
                        </a:rPr>
                        <a:t>D</a:t>
                      </a:r>
                      <a:r>
                        <a:rPr lang="en-US" sz="1200" b="0" i="0" u="none" strike="noStrike" baseline="0" smtClean="0">
                          <a:latin typeface="+mj-lt"/>
                          <a:ea typeface="方正兰亭黑简体" panose="02000000000000000000" pitchFamily="2" charset="-122"/>
                          <a:cs typeface="Arial" panose="020B0604020202020204" pitchFamily="34" charset="0"/>
                        </a:rPr>
                        <a:t>escription: to Acc-S3's </a:t>
                      </a:r>
                      <a:r>
                        <a:rPr lang="en-US" sz="1200" b="0" i="0" u="none" strike="noStrike" baseline="0">
                          <a:latin typeface="+mj-lt"/>
                          <a:ea typeface="方正兰亭黑简体" panose="02000000000000000000" pitchFamily="2" charset="-122"/>
                          <a:cs typeface="Arial" panose="020B0604020202020204" pitchFamily="34" charset="0"/>
                        </a:rPr>
                        <a:t>eth-trunk 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3"/>
                  </a:ext>
                </a:extLst>
              </a:tr>
              <a:tr h="288000">
                <a:tc vMerge="1">
                  <a:txBody>
                    <a:bodyPr/>
                    <a:lstStyle/>
                    <a:p>
                      <a:pPr algn="l" rtl="0" fontAlgn="ctr"/>
                      <a:endParaRPr lang="zh-CN" altLang="en-US" sz="1400" b="0" i="0" u="none" strike="noStrike" baseline="0">
                        <a:effectLst/>
                        <a:latin typeface="Huawei Sans" panose="020C0503030203020204" pitchFamily="34" charset="0"/>
                        <a:ea typeface="方正兰亭黑简体" panose="02000000000000000000" pitchFamily="2" charset="-122"/>
                      </a:endParaRPr>
                    </a:p>
                  </a:txBody>
                  <a:tcPr marL="0" marR="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200" b="0" i="0" u="none" strike="noStrike" baseline="0">
                          <a:latin typeface="+mj-lt"/>
                          <a:ea typeface="方正兰亭黑简体" panose="02000000000000000000" pitchFamily="2" charset="-122"/>
                          <a:cs typeface="Arial" panose="020B0604020202020204" pitchFamily="34" charset="0"/>
                        </a:rPr>
                        <a:t>Eth-trunk 4</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M</a:t>
                      </a:r>
                      <a:r>
                        <a:rPr lang="en-US" sz="1200" b="0" i="0" u="none" strike="noStrike" baseline="0" smtClean="0">
                          <a:latin typeface="+mj-lt"/>
                          <a:ea typeface="方正兰亭黑简体" panose="02000000000000000000" pitchFamily="2" charset="-122"/>
                          <a:cs typeface="Arial" panose="020B0604020202020204" pitchFamily="34" charset="0"/>
                        </a:rPr>
                        <a:t>ode: LACP-static</a:t>
                      </a:r>
                      <a:endParaRPr lang="en-US" sz="1200" b="0" i="0" u="none" strike="noStrike" baseline="0">
                        <a:latin typeface="+mj-lt"/>
                        <a:ea typeface="方正兰亭黑简体" panose="02000000000000000000" pitchFamily="2" charset="-122"/>
                        <a:cs typeface="Arial" panose="020B0604020202020204" pitchFamily="34" charset="0"/>
                      </a:endParaRPr>
                    </a:p>
                    <a:p>
                      <a:pPr algn="l" fontAlgn="ctr"/>
                      <a:r>
                        <a:rPr lang="en-US" sz="1200" b="0" i="0" u="none" strike="noStrike" baseline="0" smtClean="0">
                          <a:latin typeface="+mj-lt"/>
                          <a:ea typeface="方正兰亭黑简体" panose="02000000000000000000" pitchFamily="2" charset="-122"/>
                          <a:cs typeface="Arial" panose="020B0604020202020204" pitchFamily="34" charset="0"/>
                        </a:rPr>
                        <a:t>Trunkport: GE0/0/6, GE0/0/13, GE0/0/14</a:t>
                      </a:r>
                      <a:endParaRPr lang="en-US" sz="1200" b="0" i="0" u="none" strike="noStrike" baseline="0">
                        <a:latin typeface="+mj-lt"/>
                        <a:ea typeface="方正兰亭黑简体" panose="02000000000000000000" pitchFamily="2" charset="-122"/>
                        <a:cs typeface="Arial" panose="020B0604020202020204" pitchFamily="34" charset="0"/>
                      </a:endParaRPr>
                    </a:p>
                    <a:p>
                      <a:pPr algn="l" fontAlgn="ctr"/>
                      <a:r>
                        <a:rPr lang="en-US" sz="1200" b="0" i="0" u="none" strike="noStrike" baseline="0">
                          <a:latin typeface="+mj-lt"/>
                          <a:ea typeface="方正兰亭黑简体" panose="02000000000000000000" pitchFamily="2" charset="-122"/>
                          <a:cs typeface="Arial" panose="020B0604020202020204" pitchFamily="34" charset="0"/>
                        </a:rPr>
                        <a:t>D</a:t>
                      </a:r>
                      <a:r>
                        <a:rPr lang="en-US" sz="1200" b="0" i="0" u="none" strike="noStrike" baseline="0" smtClean="0">
                          <a:latin typeface="+mj-lt"/>
                          <a:ea typeface="方正兰亭黑简体" panose="02000000000000000000" pitchFamily="2" charset="-122"/>
                          <a:cs typeface="Arial" panose="020B0604020202020204" pitchFamily="34" charset="0"/>
                        </a:rPr>
                        <a:t>escription: to </a:t>
                      </a:r>
                      <a:r>
                        <a:rPr lang="en-US" sz="1200" b="0" i="0" u="none" strike="noStrike" baseline="0">
                          <a:latin typeface="+mj-lt"/>
                          <a:ea typeface="方正兰亭黑简体" panose="02000000000000000000" pitchFamily="2" charset="-122"/>
                          <a:cs typeface="Arial" panose="020B0604020202020204" pitchFamily="34" charset="0"/>
                        </a:rPr>
                        <a:t>Acc-S4's eth-trunk 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4"/>
                  </a:ext>
                </a:extLst>
              </a:tr>
              <a:tr h="288000">
                <a:tc vMerge="1">
                  <a:txBody>
                    <a:bodyPr/>
                    <a:lstStyle/>
                    <a:p>
                      <a:pPr algn="l" rtl="0" fontAlgn="ctr"/>
                      <a:endParaRPr lang="zh-CN" altLang="en-US" sz="1400" b="0" i="0" u="none" strike="noStrike" baseline="0">
                        <a:effectLst/>
                        <a:latin typeface="Huawei Sans" panose="020C0503030203020204" pitchFamily="34" charset="0"/>
                        <a:ea typeface="方正兰亭黑简体" panose="02000000000000000000" pitchFamily="2" charset="-122"/>
                      </a:endParaRPr>
                    </a:p>
                  </a:txBody>
                  <a:tcPr marL="0" marR="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200" b="0" i="0" u="none" strike="noStrike" baseline="0">
                          <a:latin typeface="+mj-lt"/>
                          <a:ea typeface="方正兰亭黑简体" panose="02000000000000000000" pitchFamily="2" charset="-122"/>
                          <a:cs typeface="Arial" panose="020B0604020202020204" pitchFamily="34" charset="0"/>
                        </a:rPr>
                        <a:t>GE0/0/1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Description</a:t>
                      </a:r>
                      <a:r>
                        <a:rPr lang="en-US" sz="1200" b="0" i="0" u="none" strike="noStrike" baseline="0" smtClean="0">
                          <a:latin typeface="+mj-lt"/>
                          <a:ea typeface="方正兰亭黑简体" panose="02000000000000000000" pitchFamily="2" charset="-122"/>
                          <a:cs typeface="Arial" panose="020B0604020202020204" pitchFamily="34" charset="0"/>
                        </a:rPr>
                        <a:t>: to CORE-R1's </a:t>
                      </a:r>
                      <a:r>
                        <a:rPr lang="en-US" sz="1200" b="0" i="0" u="none" strike="noStrike" baseline="0">
                          <a:latin typeface="+mj-lt"/>
                          <a:ea typeface="方正兰亭黑简体" panose="02000000000000000000" pitchFamily="2" charset="-122"/>
                          <a:cs typeface="Arial" panose="020B0604020202020204" pitchFamily="34" charset="0"/>
                        </a:rPr>
                        <a:t>GE0/0/1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5"/>
                  </a:ext>
                </a:extLst>
              </a:tr>
              <a:tr h="288000">
                <a:tc vMerge="1">
                  <a:txBody>
                    <a:bodyPr/>
                    <a:lstStyle/>
                    <a:p>
                      <a:pPr algn="l" rtl="0" fontAlgn="ctr"/>
                      <a:endParaRPr lang="zh-CN" altLang="en-US" sz="1400" b="0" i="0" u="none" strike="noStrike" baseline="0">
                        <a:effectLst/>
                        <a:latin typeface="Huawei Sans" panose="020C0503030203020204" pitchFamily="34" charset="0"/>
                        <a:ea typeface="方正兰亭黑简体" panose="02000000000000000000" pitchFamily="2" charset="-122"/>
                      </a:endParaRPr>
                    </a:p>
                  </a:txBody>
                  <a:tcPr marL="0" marR="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200" b="0" i="0" u="none" strike="noStrike" baseline="0">
                          <a:latin typeface="+mj-lt"/>
                          <a:ea typeface="方正兰亭黑简体" panose="02000000000000000000" pitchFamily="2" charset="-122"/>
                          <a:cs typeface="Arial" panose="020B0604020202020204" pitchFamily="34" charset="0"/>
                        </a:rPr>
                        <a:t>GE0/0/2</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Description</a:t>
                      </a:r>
                      <a:r>
                        <a:rPr lang="en-US" sz="1200" b="0" i="0" u="none" strike="noStrike" baseline="0" smtClean="0">
                          <a:latin typeface="+mj-lt"/>
                          <a:ea typeface="方正兰亭黑简体" panose="02000000000000000000" pitchFamily="2" charset="-122"/>
                          <a:cs typeface="Arial" panose="020B0604020202020204" pitchFamily="34" charset="0"/>
                        </a:rPr>
                        <a:t>: to AC1's </a:t>
                      </a:r>
                      <a:r>
                        <a:rPr lang="en-US" sz="1200" b="0" i="0" u="none" strike="noStrike" baseline="0">
                          <a:latin typeface="+mj-lt"/>
                          <a:ea typeface="方正兰亭黑简体" panose="02000000000000000000" pitchFamily="2" charset="-122"/>
                          <a:cs typeface="Arial" panose="020B0604020202020204" pitchFamily="34" charset="0"/>
                        </a:rPr>
                        <a:t>GE0/0/1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grpSp>
        <p:nvGrpSpPr>
          <p:cNvPr id="14" name="组合 13"/>
          <p:cNvGrpSpPr/>
          <p:nvPr/>
        </p:nvGrpSpPr>
        <p:grpSpPr>
          <a:xfrm>
            <a:off x="8072668" y="126000"/>
            <a:ext cx="3889270" cy="284400"/>
            <a:chOff x="8072668" y="139135"/>
            <a:chExt cx="3889270" cy="284400"/>
          </a:xfrm>
        </p:grpSpPr>
        <p:sp>
          <p:nvSpPr>
            <p:cNvPr id="15" name="五边形 14"/>
            <p:cNvSpPr/>
            <p:nvPr/>
          </p:nvSpPr>
          <p:spPr bwMode="auto">
            <a:xfrm>
              <a:off x="8072668" y="139135"/>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Planning and </a:t>
              </a:r>
              <a:r>
                <a:rPr lang="en-US" altLang="zh-CN" sz="800">
                  <a:latin typeface="+mj-lt"/>
                  <a:cs typeface="Arial" panose="020B0604020202020204" pitchFamily="34" charset="0"/>
                </a:rPr>
                <a:t>D</a:t>
              </a:r>
              <a:r>
                <a:rPr lang="en-US" sz="800">
                  <a:latin typeface="+mj-lt"/>
                  <a:cs typeface="Arial" panose="020B0604020202020204" pitchFamily="34" charset="0"/>
                </a:rPr>
                <a:t>esign</a:t>
              </a:r>
            </a:p>
          </p:txBody>
        </p:sp>
        <p:sp>
          <p:nvSpPr>
            <p:cNvPr id="16" name="燕尾形 15"/>
            <p:cNvSpPr/>
            <p:nvPr/>
          </p:nvSpPr>
          <p:spPr bwMode="auto">
            <a:xfrm>
              <a:off x="8888838" y="139135"/>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solidFill>
                    <a:schemeClr val="bg1"/>
                  </a:solidFill>
                  <a:latin typeface="+mj-lt"/>
                  <a:cs typeface="Arial" panose="020B0604020202020204" pitchFamily="34" charset="0"/>
                </a:rPr>
                <a:t>Deployment and </a:t>
              </a:r>
              <a:r>
                <a:rPr lang="en-US" sz="800" smtClean="0">
                  <a:solidFill>
                    <a:schemeClr val="bg1"/>
                  </a:solidFill>
                  <a:latin typeface="+mj-lt"/>
                  <a:cs typeface="Arial" panose="020B0604020202020204" pitchFamily="34" charset="0"/>
                </a:rPr>
                <a:t>Implementation</a:t>
              </a:r>
              <a:endParaRPr lang="en-US" sz="800">
                <a:solidFill>
                  <a:schemeClr val="bg1"/>
                </a:solidFill>
                <a:latin typeface="+mj-lt"/>
                <a:cs typeface="Arial" panose="020B0604020202020204" pitchFamily="34" charset="0"/>
              </a:endParaRPr>
            </a:p>
          </p:txBody>
        </p:sp>
        <p:sp>
          <p:nvSpPr>
            <p:cNvPr id="17" name="燕尾形 16"/>
            <p:cNvSpPr/>
            <p:nvPr/>
          </p:nvSpPr>
          <p:spPr bwMode="auto">
            <a:xfrm>
              <a:off x="988490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smtClean="0">
                  <a:latin typeface="+mj-lt"/>
                  <a:cs typeface="Arial" panose="020B0604020202020204" pitchFamily="34" charset="0"/>
                </a:rPr>
                <a:t>Network O&amp;M</a:t>
              </a:r>
              <a:endParaRPr lang="en-US" sz="800">
                <a:latin typeface="+mj-lt"/>
                <a:cs typeface="Arial" panose="020B0604020202020204" pitchFamily="34" charset="0"/>
              </a:endParaRPr>
            </a:p>
          </p:txBody>
        </p:sp>
        <p:sp>
          <p:nvSpPr>
            <p:cNvPr id="18" name="燕尾形 17"/>
            <p:cNvSpPr/>
            <p:nvPr/>
          </p:nvSpPr>
          <p:spPr bwMode="auto">
            <a:xfrm>
              <a:off x="108819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Network </a:t>
              </a:r>
              <a:r>
                <a:rPr lang="en-US" sz="800" smtClean="0">
                  <a:latin typeface="+mj-lt"/>
                  <a:cs typeface="Arial" panose="020B0604020202020204" pitchFamily="34" charset="0"/>
                </a:rPr>
                <a:t>Optimization</a:t>
              </a:r>
              <a:endParaRPr lang="en-US" sz="800">
                <a:latin typeface="+mj-lt"/>
                <a:cs typeface="Arial" panose="020B0604020202020204" pitchFamily="34" charset="0"/>
              </a:endParaRPr>
            </a:p>
          </p:txBody>
        </p:sp>
      </p:grpSp>
      <p:graphicFrame>
        <p:nvGraphicFramePr>
          <p:cNvPr id="2" name="对象 1"/>
          <p:cNvGraphicFramePr>
            <a:graphicFrameLocks noChangeAspect="1"/>
          </p:cNvGraphicFramePr>
          <p:nvPr>
            <p:extLst>
              <p:ext uri="{D42A27DB-BD31-4B8C-83A1-F6EECF244321}">
                <p14:modId xmlns:p14="http://schemas.microsoft.com/office/powerpoint/2010/main" val="2432167943"/>
              </p:ext>
            </p:extLst>
          </p:nvPr>
        </p:nvGraphicFramePr>
        <p:xfrm>
          <a:off x="12399282" y="717021"/>
          <a:ext cx="1575889" cy="901506"/>
        </p:xfrm>
        <a:graphic>
          <a:graphicData uri="http://schemas.openxmlformats.org/presentationml/2006/ole">
            <mc:AlternateContent xmlns:mc="http://schemas.openxmlformats.org/markup-compatibility/2006">
              <mc:Choice xmlns:v="urn:schemas-microsoft-com:vml" Requires="v">
                <p:oleObj spid="_x0000_s1027" name="包装程序外壳对象" showAsIcon="1" r:id="rId4" imgW="715320" imgH="409680" progId="Package">
                  <p:embed/>
                </p:oleObj>
              </mc:Choice>
              <mc:Fallback>
                <p:oleObj name="包装程序外壳对象" showAsIcon="1" r:id="rId4" imgW="715320" imgH="409680" progId="Package">
                  <p:embed/>
                  <p:pic>
                    <p:nvPicPr>
                      <p:cNvPr id="0" name=""/>
                      <p:cNvPicPr/>
                      <p:nvPr/>
                    </p:nvPicPr>
                    <p:blipFill>
                      <a:blip r:embed="rId5"/>
                      <a:stretch>
                        <a:fillRect/>
                      </a:stretch>
                    </p:blipFill>
                    <p:spPr>
                      <a:xfrm>
                        <a:off x="12399282" y="717021"/>
                        <a:ext cx="1575889" cy="901506"/>
                      </a:xfrm>
                      <a:prstGeom prst="rect">
                        <a:avLst/>
                      </a:prstGeom>
                    </p:spPr>
                  </p:pic>
                </p:oleObj>
              </mc:Fallback>
            </mc:AlternateContent>
          </a:graphicData>
        </a:graphic>
      </p:graphicFrame>
    </p:spTree>
    <p:extLst>
      <p:ext uri="{BB962C8B-B14F-4D97-AF65-F5344CB8AC3E}">
        <p14:creationId xmlns:p14="http://schemas.microsoft.com/office/powerpoint/2010/main" val="619139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smtClean="0"/>
              <a:t>Configuration Scheme (2)</a:t>
            </a:r>
            <a:endParaRPr lang="en-US"/>
          </a:p>
        </p:txBody>
      </p:sp>
      <p:sp>
        <p:nvSpPr>
          <p:cNvPr id="6" name="文本框 5"/>
          <p:cNvSpPr txBox="1"/>
          <p:nvPr/>
        </p:nvSpPr>
        <p:spPr bwMode="auto">
          <a:xfrm>
            <a:off x="446089" y="1236610"/>
            <a:ext cx="10104702" cy="40528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marL="342900" indent="-342900">
              <a:lnSpc>
                <a:spcPct val="125000"/>
              </a:lnSpc>
              <a:buFont typeface="+mj-lt"/>
              <a:buAutoNum type="arabicPeriod" startAt="2"/>
            </a:pPr>
            <a:r>
              <a:rPr lang="en-US" smtClean="0">
                <a:solidFill>
                  <a:srgbClr val="000000"/>
                </a:solidFill>
                <a:latin typeface="+mj-lt"/>
                <a:cs typeface="Arial" panose="020B0604020202020204" pitchFamily="34" charset="0"/>
              </a:rPr>
              <a:t>Assign VLANs based on interfaces. For details, see the following two tables.</a:t>
            </a:r>
            <a:endParaRPr lang="en-US">
              <a:solidFill>
                <a:srgbClr val="000000"/>
              </a:solidFill>
              <a:latin typeface="+mj-lt"/>
              <a:cs typeface="Arial" panose="020B0604020202020204" pitchFamily="34" charset="0"/>
            </a:endParaRPr>
          </a:p>
        </p:txBody>
      </p:sp>
      <p:graphicFrame>
        <p:nvGraphicFramePr>
          <p:cNvPr id="7" name="表格 6"/>
          <p:cNvGraphicFramePr>
            <a:graphicFrameLocks noGrp="1"/>
          </p:cNvGraphicFramePr>
          <p:nvPr>
            <p:extLst/>
          </p:nvPr>
        </p:nvGraphicFramePr>
        <p:xfrm>
          <a:off x="723029" y="1827303"/>
          <a:ext cx="5262128" cy="3943519"/>
        </p:xfrm>
        <a:graphic>
          <a:graphicData uri="http://schemas.openxmlformats.org/drawingml/2006/table">
            <a:tbl>
              <a:tblPr/>
              <a:tblGrid>
                <a:gridCol w="807610">
                  <a:extLst>
                    <a:ext uri="{9D8B030D-6E8A-4147-A177-3AD203B41FA5}">
                      <a16:colId xmlns="" xmlns:a16="http://schemas.microsoft.com/office/drawing/2014/main" val="20000"/>
                    </a:ext>
                  </a:extLst>
                </a:gridCol>
                <a:gridCol w="1054299">
                  <a:extLst>
                    <a:ext uri="{9D8B030D-6E8A-4147-A177-3AD203B41FA5}">
                      <a16:colId xmlns="" xmlns:a16="http://schemas.microsoft.com/office/drawing/2014/main" val="20001"/>
                    </a:ext>
                  </a:extLst>
                </a:gridCol>
                <a:gridCol w="740147">
                  <a:extLst>
                    <a:ext uri="{9D8B030D-6E8A-4147-A177-3AD203B41FA5}">
                      <a16:colId xmlns="" xmlns:a16="http://schemas.microsoft.com/office/drawing/2014/main" val="20002"/>
                    </a:ext>
                  </a:extLst>
                </a:gridCol>
                <a:gridCol w="2660072">
                  <a:extLst>
                    <a:ext uri="{9D8B030D-6E8A-4147-A177-3AD203B41FA5}">
                      <a16:colId xmlns="" xmlns:a16="http://schemas.microsoft.com/office/drawing/2014/main" val="20003"/>
                    </a:ext>
                  </a:extLst>
                </a:gridCol>
              </a:tblGrid>
              <a:tr h="133326">
                <a:tc>
                  <a:txBody>
                    <a:bodyPr/>
                    <a:lstStyle/>
                    <a:p>
                      <a:pPr algn="l"/>
                      <a:r>
                        <a:rPr lang="en-US" sz="1400" b="1" baseline="0" smtClean="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Device</a:t>
                      </a:r>
                      <a:endParaRPr lang="en-US" sz="14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l"/>
                      <a:r>
                        <a:rPr lang="en-US" sz="1400" b="1" baseline="0" smtClean="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Interface</a:t>
                      </a:r>
                      <a:endParaRPr lang="en-US" sz="14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l"/>
                      <a:r>
                        <a:rPr lang="en-US" sz="1400" b="1" baseline="0" smtClean="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Type</a:t>
                      </a:r>
                      <a:endParaRPr lang="en-US" sz="14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l"/>
                      <a:r>
                        <a:rPr lang="en-US" sz="1400" b="1" baseline="0" smtClean="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Configuration</a:t>
                      </a:r>
                      <a:endParaRPr lang="en-US" sz="14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288000">
                <a:tc rowSpan="3">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Acc-S1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Eth-trunk 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Trunk</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PVID:100</a:t>
                      </a:r>
                    </a:p>
                    <a:p>
                      <a:pPr algn="l" fontAlgn="ctr"/>
                      <a:r>
                        <a:rPr lang="en-US" sz="1200" b="0" i="0" u="none" strike="noStrike" baseline="0">
                          <a:latin typeface="+mj-lt"/>
                          <a:ea typeface="方正兰亭黑简体" panose="02000000000000000000" pitchFamily="2" charset="-122"/>
                          <a:cs typeface="Arial" panose="020B0604020202020204" pitchFamily="34" charset="0"/>
                        </a:rPr>
                        <a:t>Allow-pass VLAN </a:t>
                      </a:r>
                      <a:r>
                        <a:rPr lang="en-US" sz="1200" b="0" i="0" u="none" strike="noStrike" baseline="0" smtClean="0">
                          <a:latin typeface="+mj-lt"/>
                          <a:ea typeface="方正兰亭黑简体" panose="02000000000000000000" pitchFamily="2" charset="-122"/>
                          <a:cs typeface="Arial" panose="020B0604020202020204" pitchFamily="34" charset="0"/>
                        </a:rPr>
                        <a:t>1, 100, 101</a:t>
                      </a:r>
                      <a:endParaRPr lang="en-US" sz="1200" b="0" i="0" u="none" strike="noStrike" baseline="0">
                        <a:latin typeface="+mj-lt"/>
                        <a:ea typeface="方正兰亭黑简体" panose="02000000000000000000" pitchFamily="2" charset="-122"/>
                        <a:cs typeface="Arial" panose="020B0604020202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1"/>
                  </a:ext>
                </a:extLst>
              </a:tr>
              <a:tr h="288000">
                <a:tc vMerge="1">
                  <a:txBody>
                    <a:bodyPr/>
                    <a:lstStyle/>
                    <a:p>
                      <a:pPr algn="l" rtl="0" fontAlgn="ctr"/>
                      <a:endParaRPr lang="en-US" sz="1400" b="0" i="0" u="none" strike="noStrike" baseline="0">
                        <a:effectLst/>
                        <a:latin typeface="Huawei Sans" panose="020C0503030203020204" pitchFamily="34" charset="0"/>
                        <a:ea typeface="方正兰亭黑简体" panose="02000000000000000000" pitchFamily="2" charset="-122"/>
                      </a:endParaRPr>
                    </a:p>
                  </a:txBody>
                  <a:tcPr marL="0" marR="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E0/0/10</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algn="l" rtl="0" fontAlgn="ctr"/>
                      <a:endParaRPr lang="en-US" sz="1400" b="0" i="0" u="none" strike="noStrike" baseline="0">
                        <a:effectLst/>
                        <a:latin typeface="Huawei Sans" panose="020C0503030203020204" pitchFamily="34" charset="0"/>
                        <a:ea typeface="方正兰亭黑简体" panose="02000000000000000000" pitchFamily="2" charset="-122"/>
                      </a:endParaRPr>
                    </a:p>
                  </a:txBody>
                  <a:tcPr marL="0" marR="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rowSpan="2">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PVID:101</a:t>
                      </a:r>
                    </a:p>
                    <a:p>
                      <a:pPr algn="l" fontAlgn="ctr"/>
                      <a:r>
                        <a:rPr lang="en-US" sz="1200" b="0" i="0" u="none" strike="noStrike" baseline="0">
                          <a:latin typeface="+mj-lt"/>
                          <a:ea typeface="方正兰亭黑简体" panose="02000000000000000000" pitchFamily="2" charset="-122"/>
                          <a:cs typeface="Arial" panose="020B0604020202020204" pitchFamily="34" charset="0"/>
                        </a:rPr>
                        <a:t>Allow-pass VLAN </a:t>
                      </a:r>
                      <a:r>
                        <a:rPr lang="en-US" sz="1200" b="0" i="0" u="none" strike="noStrike" baseline="0" smtClean="0">
                          <a:latin typeface="+mj-lt"/>
                          <a:ea typeface="方正兰亭黑简体" panose="02000000000000000000" pitchFamily="2" charset="-122"/>
                          <a:cs typeface="Arial" panose="020B0604020202020204" pitchFamily="34" charset="0"/>
                        </a:rPr>
                        <a:t>1, 101</a:t>
                      </a:r>
                      <a:endParaRPr lang="en-US" sz="1200" b="0" i="0" u="none" strike="noStrike" baseline="0">
                        <a:latin typeface="+mj-lt"/>
                        <a:ea typeface="方正兰亭黑简体" panose="02000000000000000000" pitchFamily="2" charset="-122"/>
                        <a:cs typeface="Arial" panose="020B0604020202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2"/>
                  </a:ext>
                </a:extLst>
              </a:tr>
              <a:tr h="287119">
                <a:tc vMerge="1">
                  <a:txBody>
                    <a:bodyPr/>
                    <a:lstStyle/>
                    <a:p>
                      <a:pPr algn="l" rtl="0" fontAlgn="ctr"/>
                      <a:endParaRPr lang="zh-CN" altLang="en-US" sz="1400" b="0" i="0" u="none" strike="noStrike" baseline="0">
                        <a:effectLst/>
                        <a:latin typeface="Huawei Sans" panose="020C0503030203020204" pitchFamily="34" charset="0"/>
                        <a:ea typeface="方正兰亭黑简体" panose="02000000000000000000" pitchFamily="2" charset="-122"/>
                      </a:endParaRPr>
                    </a:p>
                  </a:txBody>
                  <a:tcPr marL="0" marR="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E0/0/11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algn="l" rtl="0" fontAlgn="ctr"/>
                      <a:endParaRPr lang="en-US" altLang="zh-CN" sz="1400" b="0" i="0" u="none" strike="noStrike" baseline="0">
                        <a:effectLst/>
                        <a:latin typeface="Huawei Sans" panose="020C0503030203020204" pitchFamily="34" charset="0"/>
                        <a:ea typeface="方正兰亭黑简体" panose="02000000000000000000" pitchFamily="2" charset="-122"/>
                      </a:endParaRPr>
                    </a:p>
                  </a:txBody>
                  <a:tcPr marL="0" marR="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vMerge="1">
                  <a:txBody>
                    <a:bodyPr/>
                    <a:lstStyle/>
                    <a:p>
                      <a:pPr algn="l" rtl="0" fontAlgn="ctr"/>
                      <a:endParaRPr lang="en-US" sz="1400" b="0" i="0" u="none" strike="noStrike" baseline="0">
                        <a:effectLst/>
                        <a:latin typeface="Huawei Sans" panose="020C0503030203020204" pitchFamily="34" charset="0"/>
                        <a:ea typeface="方正兰亭黑简体" panose="02000000000000000000" pitchFamily="2" charset="-122"/>
                      </a:endParaRPr>
                    </a:p>
                  </a:txBody>
                  <a:tcPr marL="0" marR="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 xmlns:a16="http://schemas.microsoft.com/office/drawing/2014/main" val="10003"/>
                  </a:ext>
                </a:extLst>
              </a:tr>
              <a:tr h="288000">
                <a:tc rowSpan="2">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Acc-S2</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200" b="0" i="0" u="none" strike="noStrike" baseline="0">
                          <a:latin typeface="+mj-lt"/>
                          <a:ea typeface="方正兰亭黑简体" panose="02000000000000000000" pitchFamily="2" charset="-122"/>
                          <a:cs typeface="Arial" panose="020B0604020202020204" pitchFamily="34" charset="0"/>
                        </a:rPr>
                        <a:t>Eth-trunk 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Trunk</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PVID:100</a:t>
                      </a:r>
                    </a:p>
                    <a:p>
                      <a:pPr algn="l" fontAlgn="ctr"/>
                      <a:r>
                        <a:rPr lang="en-US" sz="1200" b="0" i="0" u="none" strike="noStrike" baseline="0">
                          <a:latin typeface="+mj-lt"/>
                          <a:ea typeface="方正兰亭黑简体" panose="02000000000000000000" pitchFamily="2" charset="-122"/>
                          <a:cs typeface="Arial" panose="020B0604020202020204" pitchFamily="34" charset="0"/>
                        </a:rPr>
                        <a:t>Allow pass VLAN </a:t>
                      </a:r>
                      <a:r>
                        <a:rPr lang="en-US" sz="1200" b="0" i="0" u="none" strike="noStrike" baseline="0" smtClean="0">
                          <a:latin typeface="+mj-lt"/>
                          <a:ea typeface="方正兰亭黑简体" panose="02000000000000000000" pitchFamily="2" charset="-122"/>
                          <a:cs typeface="Arial" panose="020B0604020202020204" pitchFamily="34" charset="0"/>
                        </a:rPr>
                        <a:t>2, 100</a:t>
                      </a:r>
                      <a:endParaRPr lang="en-US" sz="1200" b="0" i="0" u="none" strike="noStrike" baseline="0">
                        <a:latin typeface="+mj-lt"/>
                        <a:ea typeface="方正兰亭黑简体" panose="02000000000000000000" pitchFamily="2" charset="-122"/>
                        <a:cs typeface="Arial" panose="020B0604020202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4"/>
                  </a:ext>
                </a:extLst>
              </a:tr>
              <a:tr h="288000">
                <a:tc vMerge="1">
                  <a:txBody>
                    <a:bodyPr/>
                    <a:lstStyle/>
                    <a:p>
                      <a:pPr algn="l" rtl="0" fontAlgn="ctr"/>
                      <a:endParaRPr lang="zh-CN" altLang="en-US" sz="1400" b="0" i="0" u="none" strike="noStrike" baseline="0">
                        <a:effectLst/>
                        <a:latin typeface="Huawei Sans" panose="020C0503030203020204" pitchFamily="34" charset="0"/>
                        <a:ea typeface="方正兰亭黑简体" panose="02000000000000000000" pitchFamily="2" charset="-122"/>
                      </a:endParaRPr>
                    </a:p>
                  </a:txBody>
                  <a:tcPr marL="0" marR="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Other ports</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Access</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Default VLAN 2</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5"/>
                  </a:ext>
                </a:extLst>
              </a:tr>
              <a:tr h="288000">
                <a:tc rowSpan="2">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Acc-S3</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200" b="0" i="0" u="none" strike="noStrike" baseline="0">
                          <a:latin typeface="+mj-lt"/>
                          <a:ea typeface="方正兰亭黑简体" panose="02000000000000000000" pitchFamily="2" charset="-122"/>
                          <a:cs typeface="Arial" panose="020B0604020202020204" pitchFamily="34" charset="0"/>
                        </a:rPr>
                        <a:t>Eth-trunk 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Trunk</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PVID:100</a:t>
                      </a:r>
                    </a:p>
                    <a:p>
                      <a:pPr algn="l" fontAlgn="ctr"/>
                      <a:r>
                        <a:rPr lang="en-US" sz="1200" b="0" i="0" u="none" strike="noStrike" baseline="0">
                          <a:latin typeface="+mj-lt"/>
                          <a:ea typeface="方正兰亭黑简体" panose="02000000000000000000" pitchFamily="2" charset="-122"/>
                          <a:cs typeface="Arial" panose="020B0604020202020204" pitchFamily="34" charset="0"/>
                        </a:rPr>
                        <a:t>Allow pass VLAN </a:t>
                      </a:r>
                      <a:r>
                        <a:rPr lang="en-US" sz="1200" b="0" i="0" u="none" strike="noStrike" baseline="0" smtClean="0">
                          <a:latin typeface="+mj-lt"/>
                          <a:ea typeface="方正兰亭黑简体" panose="02000000000000000000" pitchFamily="2" charset="-122"/>
                          <a:cs typeface="Arial" panose="020B0604020202020204" pitchFamily="34" charset="0"/>
                        </a:rPr>
                        <a:t>3, 100</a:t>
                      </a:r>
                      <a:endParaRPr lang="en-US" sz="1200" b="0" i="0" u="none" strike="noStrike" baseline="0">
                        <a:latin typeface="+mj-lt"/>
                        <a:ea typeface="方正兰亭黑简体" panose="02000000000000000000" pitchFamily="2" charset="-122"/>
                        <a:cs typeface="Arial" panose="020B0604020202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6"/>
                  </a:ext>
                </a:extLst>
              </a:tr>
              <a:tr h="468000">
                <a:tc vMerge="1">
                  <a:txBody>
                    <a:bodyPr/>
                    <a:lstStyle/>
                    <a:p>
                      <a:pPr algn="l" rtl="0" fontAlgn="ctr"/>
                      <a:endParaRPr lang="zh-CN" altLang="en-US" sz="1400" b="0" i="0" u="none" strike="noStrike" baseline="0">
                        <a:effectLst/>
                        <a:latin typeface="Huawei Sans" panose="020C0503030203020204" pitchFamily="34" charset="0"/>
                        <a:ea typeface="方正兰亭黑简体" panose="02000000000000000000" pitchFamily="2" charset="-122"/>
                      </a:endParaRPr>
                    </a:p>
                  </a:txBody>
                  <a:tcPr marL="0" marR="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Other ports</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Access</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200" b="0" i="0" u="none" strike="noStrike" baseline="0">
                          <a:latin typeface="+mj-lt"/>
                          <a:ea typeface="方正兰亭黑简体" panose="02000000000000000000" pitchFamily="2" charset="-122"/>
                          <a:cs typeface="Arial" panose="020B0604020202020204" pitchFamily="34" charset="0"/>
                        </a:rPr>
                        <a:t>Default VLAN 3</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7"/>
                  </a:ext>
                </a:extLst>
              </a:tr>
              <a:tr h="468000">
                <a:tc rowSpan="2">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Acc-S4</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200" b="0" i="0" u="none" strike="noStrike" baseline="0">
                          <a:latin typeface="+mj-lt"/>
                          <a:ea typeface="方正兰亭黑简体" panose="02000000000000000000" pitchFamily="2" charset="-122"/>
                          <a:cs typeface="Arial" panose="020B0604020202020204" pitchFamily="34" charset="0"/>
                        </a:rPr>
                        <a:t>Eth-trunk 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Trunk</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PVID:100</a:t>
                      </a:r>
                    </a:p>
                    <a:p>
                      <a:pPr algn="l" fontAlgn="ctr"/>
                      <a:r>
                        <a:rPr lang="en-US" sz="1200" b="0" i="0" u="none" strike="noStrike" baseline="0">
                          <a:latin typeface="+mj-lt"/>
                          <a:ea typeface="方正兰亭黑简体" panose="02000000000000000000" pitchFamily="2" charset="-122"/>
                          <a:cs typeface="Arial" panose="020B0604020202020204" pitchFamily="34" charset="0"/>
                        </a:rPr>
                        <a:t>Allow pass VLAN </a:t>
                      </a:r>
                      <a:r>
                        <a:rPr lang="en-US" sz="1200" b="0" i="0" u="none" strike="noStrike" baseline="0" smtClean="0">
                          <a:latin typeface="+mj-lt"/>
                          <a:ea typeface="方正兰亭黑简体" panose="02000000000000000000" pitchFamily="2" charset="-122"/>
                          <a:cs typeface="Arial" panose="020B0604020202020204" pitchFamily="34" charset="0"/>
                        </a:rPr>
                        <a:t>4, 100</a:t>
                      </a:r>
                      <a:endParaRPr lang="en-US" sz="1200" b="0" i="0" u="none" strike="noStrike" baseline="0">
                        <a:latin typeface="+mj-lt"/>
                        <a:ea typeface="方正兰亭黑简体" panose="02000000000000000000" pitchFamily="2" charset="-122"/>
                        <a:cs typeface="Arial" panose="020B0604020202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8"/>
                  </a:ext>
                </a:extLst>
              </a:tr>
              <a:tr h="468000">
                <a:tc vMerge="1">
                  <a:txBody>
                    <a:bodyPr/>
                    <a:lstStyle/>
                    <a:p>
                      <a:pPr algn="l" rtl="0" fontAlgn="ctr"/>
                      <a:endParaRPr lang="zh-CN" altLang="en-US" sz="1400" b="0" i="0" u="none" strike="noStrike" baseline="0">
                        <a:effectLst/>
                        <a:latin typeface="Huawei Sans" panose="020C0503030203020204" pitchFamily="34" charset="0"/>
                        <a:ea typeface="方正兰亭黑简体" panose="02000000000000000000" pitchFamily="2" charset="-122"/>
                      </a:endParaRPr>
                    </a:p>
                  </a:txBody>
                  <a:tcPr marL="0" marR="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Other ports</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Access</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200" b="0" i="0" u="none" strike="noStrike" baseline="0">
                          <a:latin typeface="+mj-lt"/>
                          <a:ea typeface="方正兰亭黑简体" panose="02000000000000000000" pitchFamily="2" charset="-122"/>
                          <a:cs typeface="Arial" panose="020B0604020202020204" pitchFamily="34" charset="0"/>
                        </a:rPr>
                        <a:t>Default VLAN 4</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9"/>
                  </a:ext>
                </a:extLst>
              </a:tr>
            </a:tbl>
          </a:graphicData>
        </a:graphic>
      </p:graphicFrame>
      <p:graphicFrame>
        <p:nvGraphicFramePr>
          <p:cNvPr id="8" name="表格 7"/>
          <p:cNvGraphicFramePr>
            <a:graphicFrameLocks noGrp="1"/>
          </p:cNvGraphicFramePr>
          <p:nvPr>
            <p:extLst/>
          </p:nvPr>
        </p:nvGraphicFramePr>
        <p:xfrm>
          <a:off x="6137557" y="1827303"/>
          <a:ext cx="5262128" cy="3838680"/>
        </p:xfrm>
        <a:graphic>
          <a:graphicData uri="http://schemas.openxmlformats.org/drawingml/2006/table">
            <a:tbl>
              <a:tblPr/>
              <a:tblGrid>
                <a:gridCol w="807610">
                  <a:extLst>
                    <a:ext uri="{9D8B030D-6E8A-4147-A177-3AD203B41FA5}">
                      <a16:colId xmlns="" xmlns:a16="http://schemas.microsoft.com/office/drawing/2014/main" val="20000"/>
                    </a:ext>
                  </a:extLst>
                </a:gridCol>
                <a:gridCol w="1038248">
                  <a:extLst>
                    <a:ext uri="{9D8B030D-6E8A-4147-A177-3AD203B41FA5}">
                      <a16:colId xmlns="" xmlns:a16="http://schemas.microsoft.com/office/drawing/2014/main" val="20001"/>
                    </a:ext>
                  </a:extLst>
                </a:gridCol>
                <a:gridCol w="756198">
                  <a:extLst>
                    <a:ext uri="{9D8B030D-6E8A-4147-A177-3AD203B41FA5}">
                      <a16:colId xmlns="" xmlns:a16="http://schemas.microsoft.com/office/drawing/2014/main" val="20002"/>
                    </a:ext>
                  </a:extLst>
                </a:gridCol>
                <a:gridCol w="2660072">
                  <a:extLst>
                    <a:ext uri="{9D8B030D-6E8A-4147-A177-3AD203B41FA5}">
                      <a16:colId xmlns="" xmlns:a16="http://schemas.microsoft.com/office/drawing/2014/main" val="20003"/>
                    </a:ext>
                  </a:extLst>
                </a:gridCol>
              </a:tblGrid>
              <a:tr h="278588">
                <a:tc>
                  <a:txBody>
                    <a:bodyPr/>
                    <a:lstStyle/>
                    <a:p>
                      <a:pPr algn="l"/>
                      <a:r>
                        <a:rPr lang="en-US" sz="1400" b="1" baseline="0" smtClean="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Device</a:t>
                      </a:r>
                      <a:endParaRPr lang="en-US" sz="14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l"/>
                      <a:r>
                        <a:rPr lang="en-US" sz="1400" b="1" baseline="0" smtClean="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Interface</a:t>
                      </a:r>
                      <a:endParaRPr lang="en-US" sz="14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l"/>
                      <a:r>
                        <a:rPr lang="en-US" sz="1400" b="1" baseline="0" smtClean="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Type</a:t>
                      </a:r>
                      <a:endParaRPr lang="en-US" sz="14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l"/>
                      <a:r>
                        <a:rPr lang="en-US" sz="1400" b="1" baseline="0" smtClean="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Configuration</a:t>
                      </a:r>
                      <a:endParaRPr lang="en-US" sz="14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504840">
                <a:tc rowSpan="6">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Agg-S1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Eth-trunk 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Trunk</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PVID:100</a:t>
                      </a:r>
                    </a:p>
                    <a:p>
                      <a:pPr marL="0" marR="0" lvl="0" indent="0" algn="l" defTabSz="914034" rtl="0" eaLnBrk="1" fontAlgn="ctr" latinLnBrk="0" hangingPunct="1">
                        <a:lnSpc>
                          <a:spcPct val="100000"/>
                        </a:lnSpc>
                        <a:spcBef>
                          <a:spcPts val="0"/>
                        </a:spcBef>
                        <a:spcAft>
                          <a:spcPts val="0"/>
                        </a:spcAft>
                        <a:buClrTx/>
                        <a:buSzTx/>
                        <a:buFontTx/>
                        <a:buNone/>
                        <a:tabLst/>
                        <a:defRPr/>
                      </a:pPr>
                      <a:r>
                        <a:rPr lang="en-US" sz="1200" b="0" i="0" u="none" strike="noStrike" baseline="0">
                          <a:latin typeface="+mj-lt"/>
                          <a:ea typeface="方正兰亭黑简体" panose="02000000000000000000" pitchFamily="2" charset="-122"/>
                          <a:cs typeface="Arial" panose="020B0604020202020204" pitchFamily="34" charset="0"/>
                        </a:rPr>
                        <a:t>Allow-pass VLAN </a:t>
                      </a:r>
                      <a:r>
                        <a:rPr lang="en-US" sz="1200" b="0" i="0" u="none" strike="noStrike" baseline="0" smtClean="0">
                          <a:latin typeface="+mj-lt"/>
                          <a:ea typeface="方正兰亭黑简体" panose="02000000000000000000" pitchFamily="2" charset="-122"/>
                          <a:cs typeface="Arial" panose="020B0604020202020204" pitchFamily="34" charset="0"/>
                        </a:rPr>
                        <a:t>1, 100, 101</a:t>
                      </a:r>
                      <a:endParaRPr lang="en-US" sz="1200" b="0" i="0" u="none" strike="noStrike" baseline="0">
                        <a:latin typeface="+mj-lt"/>
                        <a:ea typeface="方正兰亭黑简体" panose="02000000000000000000" pitchFamily="2" charset="-122"/>
                        <a:cs typeface="Arial" panose="020B0604020202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1"/>
                  </a:ext>
                </a:extLst>
              </a:tr>
              <a:tr h="504840">
                <a:tc vMerge="1">
                  <a:txBody>
                    <a:bodyPr/>
                    <a:lstStyle/>
                    <a:p>
                      <a:pPr algn="l" rtl="0" fontAlgn="ctr"/>
                      <a:endParaRPr lang="en-US" sz="1400" b="0" i="0" u="none" strike="noStrike" baseline="0">
                        <a:effectLst/>
                        <a:latin typeface="Huawei Sans" panose="020C0503030203020204" pitchFamily="34" charset="0"/>
                        <a:ea typeface="方正兰亭黑简体" panose="02000000000000000000" pitchFamily="2" charset="-122"/>
                      </a:endParaRPr>
                    </a:p>
                  </a:txBody>
                  <a:tcPr marL="0" marR="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Eth-trunk 2</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Trunk</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PVID:100</a:t>
                      </a:r>
                    </a:p>
                    <a:p>
                      <a:pPr algn="l" fontAlgn="ctr"/>
                      <a:r>
                        <a:rPr lang="en-US" sz="1200" b="0" i="0" u="none" strike="noStrike" baseline="0">
                          <a:latin typeface="+mj-lt"/>
                          <a:ea typeface="方正兰亭黑简体" panose="02000000000000000000" pitchFamily="2" charset="-122"/>
                          <a:cs typeface="Arial" panose="020B0604020202020204" pitchFamily="34" charset="0"/>
                        </a:rPr>
                        <a:t>Allow pass VLAN </a:t>
                      </a:r>
                      <a:r>
                        <a:rPr lang="en-US" sz="1200" b="0" i="0" u="none" strike="noStrike" baseline="0" smtClean="0">
                          <a:latin typeface="+mj-lt"/>
                          <a:ea typeface="方正兰亭黑简体" panose="02000000000000000000" pitchFamily="2" charset="-122"/>
                          <a:cs typeface="Arial" panose="020B0604020202020204" pitchFamily="34" charset="0"/>
                        </a:rPr>
                        <a:t>2, 100</a:t>
                      </a:r>
                      <a:endParaRPr lang="en-US" sz="1200" b="0" i="0" u="none" strike="noStrike" baseline="0">
                        <a:latin typeface="+mj-lt"/>
                        <a:ea typeface="方正兰亭黑简体" panose="02000000000000000000" pitchFamily="2" charset="-122"/>
                        <a:cs typeface="Arial" panose="020B0604020202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2"/>
                  </a:ext>
                </a:extLst>
              </a:tr>
              <a:tr h="504840">
                <a:tc vMerge="1">
                  <a:txBody>
                    <a:bodyPr/>
                    <a:lstStyle/>
                    <a:p>
                      <a:endParaRPr lang="zh-CN" altLang="en-US"/>
                    </a:p>
                  </a:txBody>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Eth-trunk 3</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Trunk</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PVID:100</a:t>
                      </a:r>
                    </a:p>
                    <a:p>
                      <a:pPr algn="l" fontAlgn="ctr"/>
                      <a:r>
                        <a:rPr lang="en-US" sz="1200" b="0" i="0" u="none" strike="noStrike" baseline="0">
                          <a:latin typeface="+mj-lt"/>
                          <a:ea typeface="方正兰亭黑简体" panose="02000000000000000000" pitchFamily="2" charset="-122"/>
                          <a:cs typeface="Arial" panose="020B0604020202020204" pitchFamily="34" charset="0"/>
                        </a:rPr>
                        <a:t>Allow pass VLAN </a:t>
                      </a:r>
                      <a:r>
                        <a:rPr lang="en-US" sz="1200" b="0" i="0" u="none" strike="noStrike" baseline="0" smtClean="0">
                          <a:latin typeface="+mj-lt"/>
                          <a:ea typeface="方正兰亭黑简体" panose="02000000000000000000" pitchFamily="2" charset="-122"/>
                          <a:cs typeface="Arial" panose="020B0604020202020204" pitchFamily="34" charset="0"/>
                        </a:rPr>
                        <a:t>3, 100</a:t>
                      </a:r>
                      <a:endParaRPr lang="en-US" sz="1200" b="0" i="0" u="none" strike="noStrike" baseline="0">
                        <a:latin typeface="+mj-lt"/>
                        <a:ea typeface="方正兰亭黑简体" panose="02000000000000000000" pitchFamily="2" charset="-122"/>
                        <a:cs typeface="Arial" panose="020B0604020202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3"/>
                  </a:ext>
                </a:extLst>
              </a:tr>
              <a:tr h="504840">
                <a:tc vMerge="1">
                  <a:txBody>
                    <a:bodyPr/>
                    <a:lstStyle/>
                    <a:p>
                      <a:endParaRPr lang="zh-CN" altLang="en-US"/>
                    </a:p>
                  </a:txBody>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Eth-trunk 4</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Trunk</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PVID:100</a:t>
                      </a:r>
                    </a:p>
                    <a:p>
                      <a:pPr algn="l" fontAlgn="ctr"/>
                      <a:r>
                        <a:rPr lang="en-US" sz="1200" b="0" i="0" u="none" strike="noStrike" baseline="0">
                          <a:latin typeface="+mj-lt"/>
                          <a:ea typeface="方正兰亭黑简体" panose="02000000000000000000" pitchFamily="2" charset="-122"/>
                          <a:cs typeface="Arial" panose="020B0604020202020204" pitchFamily="34" charset="0"/>
                        </a:rPr>
                        <a:t>Allow pass VLAN </a:t>
                      </a:r>
                      <a:r>
                        <a:rPr lang="en-US" sz="1200" b="0" i="0" u="none" strike="noStrike" baseline="0" smtClean="0">
                          <a:latin typeface="+mj-lt"/>
                          <a:ea typeface="方正兰亭黑简体" panose="02000000000000000000" pitchFamily="2" charset="-122"/>
                          <a:cs typeface="Arial" panose="020B0604020202020204" pitchFamily="34" charset="0"/>
                        </a:rPr>
                        <a:t>4, 100</a:t>
                      </a:r>
                      <a:endParaRPr lang="en-US" sz="1200" b="0" i="0" u="none" strike="noStrike" baseline="0">
                        <a:latin typeface="+mj-lt"/>
                        <a:ea typeface="方正兰亭黑简体" panose="02000000000000000000" pitchFamily="2" charset="-122"/>
                        <a:cs typeface="Arial" panose="020B0604020202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4"/>
                  </a:ext>
                </a:extLst>
              </a:tr>
              <a:tr h="504840">
                <a:tc vMerge="1">
                  <a:txBody>
                    <a:bodyPr/>
                    <a:lstStyle/>
                    <a:p>
                      <a:endParaRPr lang="zh-CN" altLang="en-US"/>
                    </a:p>
                  </a:txBody>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GE0/0/2</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Access</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200" b="0" i="0" u="none" strike="noStrike" baseline="0">
                          <a:latin typeface="+mj-lt"/>
                          <a:ea typeface="方正兰亭黑简体" panose="02000000000000000000" pitchFamily="2" charset="-122"/>
                          <a:cs typeface="Arial" panose="020B0604020202020204" pitchFamily="34" charset="0"/>
                        </a:rPr>
                        <a:t>Default VLAN 101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5"/>
                  </a:ext>
                </a:extLst>
              </a:tr>
              <a:tr h="504840">
                <a:tc vMerge="1">
                  <a:txBody>
                    <a:bodyPr/>
                    <a:lstStyle/>
                    <a:p>
                      <a:pPr algn="l" rtl="0" fontAlgn="ctr"/>
                      <a:endParaRPr lang="zh-CN" altLang="en-US" sz="1400" b="0" i="0" u="none" strike="noStrike" baseline="0">
                        <a:effectLst/>
                        <a:latin typeface="Huawei Sans" panose="020C0503030203020204" pitchFamily="34" charset="0"/>
                        <a:ea typeface="方正兰亭黑简体" panose="02000000000000000000" pitchFamily="2" charset="-122"/>
                      </a:endParaRPr>
                    </a:p>
                  </a:txBody>
                  <a:tcPr marL="0" marR="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GE0/0/1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Access</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200" b="0" i="0" u="none" strike="noStrike" baseline="0">
                          <a:latin typeface="+mj-lt"/>
                          <a:ea typeface="方正兰亭黑简体" panose="02000000000000000000" pitchFamily="2" charset="-122"/>
                          <a:cs typeface="Arial" panose="020B0604020202020204" pitchFamily="34" charset="0"/>
                        </a:rPr>
                        <a:t>Default VLAN 102</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6"/>
                  </a:ext>
                </a:extLst>
              </a:tr>
              <a:tr h="504840">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AC1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200" b="0" i="0" u="none" strike="noStrike" baseline="0">
                          <a:latin typeface="+mj-lt"/>
                          <a:ea typeface="方正兰亭黑简体" panose="02000000000000000000" pitchFamily="2" charset="-122"/>
                          <a:cs typeface="Arial" panose="020B0604020202020204" pitchFamily="34" charset="0"/>
                        </a:rPr>
                        <a:t>GE0/0/1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Access</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200" b="0" i="0" u="none" strike="noStrike" baseline="0">
                          <a:latin typeface="+mj-lt"/>
                          <a:ea typeface="方正兰亭黑简体" panose="02000000000000000000" pitchFamily="2" charset="-122"/>
                          <a:cs typeface="Arial" panose="020B0604020202020204" pitchFamily="34" charset="0"/>
                        </a:rPr>
                        <a:t>Default VLAN 101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7"/>
                  </a:ext>
                </a:extLst>
              </a:tr>
            </a:tbl>
          </a:graphicData>
        </a:graphic>
      </p:graphicFrame>
      <p:grpSp>
        <p:nvGrpSpPr>
          <p:cNvPr id="14" name="组合 13"/>
          <p:cNvGrpSpPr/>
          <p:nvPr/>
        </p:nvGrpSpPr>
        <p:grpSpPr>
          <a:xfrm>
            <a:off x="8072668" y="126000"/>
            <a:ext cx="3889270" cy="284400"/>
            <a:chOff x="8072668" y="139135"/>
            <a:chExt cx="3889270" cy="284400"/>
          </a:xfrm>
        </p:grpSpPr>
        <p:sp>
          <p:nvSpPr>
            <p:cNvPr id="15" name="五边形 14"/>
            <p:cNvSpPr/>
            <p:nvPr/>
          </p:nvSpPr>
          <p:spPr bwMode="auto">
            <a:xfrm>
              <a:off x="8072668" y="139135"/>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Planning and </a:t>
              </a:r>
              <a:r>
                <a:rPr lang="en-US" altLang="zh-CN" sz="800">
                  <a:latin typeface="+mj-lt"/>
                  <a:cs typeface="Arial" panose="020B0604020202020204" pitchFamily="34" charset="0"/>
                </a:rPr>
                <a:t>D</a:t>
              </a:r>
              <a:r>
                <a:rPr lang="en-US" sz="800">
                  <a:latin typeface="+mj-lt"/>
                  <a:cs typeface="Arial" panose="020B0604020202020204" pitchFamily="34" charset="0"/>
                </a:rPr>
                <a:t>esign</a:t>
              </a:r>
            </a:p>
          </p:txBody>
        </p:sp>
        <p:sp>
          <p:nvSpPr>
            <p:cNvPr id="16" name="燕尾形 15"/>
            <p:cNvSpPr/>
            <p:nvPr/>
          </p:nvSpPr>
          <p:spPr bwMode="auto">
            <a:xfrm>
              <a:off x="8888838" y="139135"/>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solidFill>
                    <a:schemeClr val="bg1"/>
                  </a:solidFill>
                  <a:latin typeface="+mj-lt"/>
                  <a:cs typeface="Arial" panose="020B0604020202020204" pitchFamily="34" charset="0"/>
                </a:rPr>
                <a:t>Deployment and </a:t>
              </a:r>
              <a:r>
                <a:rPr lang="en-US" sz="800" smtClean="0">
                  <a:solidFill>
                    <a:schemeClr val="bg1"/>
                  </a:solidFill>
                  <a:latin typeface="+mj-lt"/>
                  <a:cs typeface="Arial" panose="020B0604020202020204" pitchFamily="34" charset="0"/>
                </a:rPr>
                <a:t>Implementation</a:t>
              </a:r>
              <a:endParaRPr lang="en-US" sz="800">
                <a:solidFill>
                  <a:schemeClr val="bg1"/>
                </a:solidFill>
                <a:latin typeface="+mj-lt"/>
                <a:cs typeface="Arial" panose="020B0604020202020204" pitchFamily="34" charset="0"/>
              </a:endParaRPr>
            </a:p>
          </p:txBody>
        </p:sp>
        <p:sp>
          <p:nvSpPr>
            <p:cNvPr id="17" name="燕尾形 16"/>
            <p:cNvSpPr/>
            <p:nvPr/>
          </p:nvSpPr>
          <p:spPr bwMode="auto">
            <a:xfrm>
              <a:off x="988490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smtClean="0">
                  <a:latin typeface="+mj-lt"/>
                  <a:cs typeface="Arial" panose="020B0604020202020204" pitchFamily="34" charset="0"/>
                </a:rPr>
                <a:t>Network O&amp;M</a:t>
              </a:r>
              <a:endParaRPr lang="en-US" sz="800">
                <a:latin typeface="+mj-lt"/>
                <a:cs typeface="Arial" panose="020B0604020202020204" pitchFamily="34" charset="0"/>
              </a:endParaRPr>
            </a:p>
          </p:txBody>
        </p:sp>
        <p:sp>
          <p:nvSpPr>
            <p:cNvPr id="18" name="燕尾形 17"/>
            <p:cNvSpPr/>
            <p:nvPr/>
          </p:nvSpPr>
          <p:spPr bwMode="auto">
            <a:xfrm>
              <a:off x="108819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Network </a:t>
              </a:r>
              <a:r>
                <a:rPr lang="en-US" sz="800" smtClean="0">
                  <a:latin typeface="+mj-lt"/>
                  <a:cs typeface="Arial" panose="020B0604020202020204" pitchFamily="34" charset="0"/>
                </a:rPr>
                <a:t>Optimization</a:t>
              </a:r>
              <a:endParaRPr lang="en-US" sz="800">
                <a:latin typeface="+mj-lt"/>
                <a:cs typeface="Arial" panose="020B0604020202020204" pitchFamily="34" charset="0"/>
              </a:endParaRPr>
            </a:p>
          </p:txBody>
        </p:sp>
      </p:grpSp>
    </p:spTree>
    <p:extLst>
      <p:ext uri="{BB962C8B-B14F-4D97-AF65-F5344CB8AC3E}">
        <p14:creationId xmlns:p14="http://schemas.microsoft.com/office/powerpoint/2010/main" val="18636741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smtClean="0"/>
              <a:t>Configuration Scheme (3)</a:t>
            </a:r>
            <a:endParaRPr lang="en-US"/>
          </a:p>
        </p:txBody>
      </p:sp>
      <p:sp>
        <p:nvSpPr>
          <p:cNvPr id="6" name="文本框 5"/>
          <p:cNvSpPr txBox="1"/>
          <p:nvPr/>
        </p:nvSpPr>
        <p:spPr bwMode="auto">
          <a:xfrm>
            <a:off x="446088" y="1233488"/>
            <a:ext cx="10997751" cy="7811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marL="342900" indent="-342900">
              <a:lnSpc>
                <a:spcPct val="125000"/>
              </a:lnSpc>
              <a:buFont typeface="+mj-lt"/>
              <a:buAutoNum type="arabicPeriod" startAt="3"/>
            </a:pPr>
            <a:r>
              <a:rPr lang="en-US" smtClean="0">
                <a:solidFill>
                  <a:srgbClr val="000000"/>
                </a:solidFill>
                <a:latin typeface="+mj-lt"/>
                <a:cs typeface="Arial" panose="020B0604020202020204" pitchFamily="34" charset="0"/>
              </a:rPr>
              <a:t>Allocate IP addresses to STAs and APs using DHCP and statically configure IP addresses for network devices. For details, see the following two tables.</a:t>
            </a:r>
            <a:endParaRPr lang="en-US">
              <a:solidFill>
                <a:srgbClr val="000000"/>
              </a:solidFill>
              <a:latin typeface="+mj-lt"/>
              <a:cs typeface="Arial" panose="020B0604020202020204" pitchFamily="34" charset="0"/>
            </a:endParaRPr>
          </a:p>
        </p:txBody>
      </p:sp>
      <p:graphicFrame>
        <p:nvGraphicFramePr>
          <p:cNvPr id="7" name="表格 6"/>
          <p:cNvGraphicFramePr>
            <a:graphicFrameLocks noGrp="1"/>
          </p:cNvGraphicFramePr>
          <p:nvPr>
            <p:extLst/>
          </p:nvPr>
        </p:nvGraphicFramePr>
        <p:xfrm>
          <a:off x="723318" y="1997936"/>
          <a:ext cx="5094682" cy="3596640"/>
        </p:xfrm>
        <a:graphic>
          <a:graphicData uri="http://schemas.openxmlformats.org/drawingml/2006/table">
            <a:tbl>
              <a:tblPr/>
              <a:tblGrid>
                <a:gridCol w="1076907">
                  <a:extLst>
                    <a:ext uri="{9D8B030D-6E8A-4147-A177-3AD203B41FA5}">
                      <a16:colId xmlns="" xmlns:a16="http://schemas.microsoft.com/office/drawing/2014/main" val="20000"/>
                    </a:ext>
                  </a:extLst>
                </a:gridCol>
                <a:gridCol w="1543050">
                  <a:extLst>
                    <a:ext uri="{9D8B030D-6E8A-4147-A177-3AD203B41FA5}">
                      <a16:colId xmlns="" xmlns:a16="http://schemas.microsoft.com/office/drawing/2014/main" val="20001"/>
                    </a:ext>
                  </a:extLst>
                </a:gridCol>
                <a:gridCol w="2474725">
                  <a:extLst>
                    <a:ext uri="{9D8B030D-6E8A-4147-A177-3AD203B41FA5}">
                      <a16:colId xmlns="" xmlns:a16="http://schemas.microsoft.com/office/drawing/2014/main" val="20002"/>
                    </a:ext>
                  </a:extLst>
                </a:gridCol>
              </a:tblGrid>
              <a:tr h="305977">
                <a:tc>
                  <a:txBody>
                    <a:bodyPr/>
                    <a:lstStyle/>
                    <a:p>
                      <a:pPr algn="l"/>
                      <a:r>
                        <a:rPr lang="en-US" sz="1600" b="1" baseline="0" smtClean="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Device</a:t>
                      </a:r>
                      <a:endParaRPr lang="en-US" sz="16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l"/>
                      <a:r>
                        <a:rPr lang="en-US" sz="1600" b="1" baseline="0" smtClean="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Interface</a:t>
                      </a:r>
                      <a:endParaRPr lang="en-US" sz="16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l"/>
                      <a:r>
                        <a:rPr lang="en-US" sz="1600" b="1" baseline="0" smtClean="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Address/Mask</a:t>
                      </a:r>
                      <a:endParaRPr lang="en-US" sz="16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277731">
                <a:tc rowSpan="7">
                  <a:txBody>
                    <a:bodyPr/>
                    <a:lstStyle/>
                    <a:p>
                      <a:pPr algn="l" fontAlgn="ctr"/>
                      <a:r>
                        <a:rPr lang="en-US" sz="1400" b="0" i="0" u="none" strike="noStrike" baseline="0">
                          <a:latin typeface="+mj-lt"/>
                          <a:ea typeface="方正兰亭黑简体" panose="02000000000000000000" pitchFamily="2" charset="-122"/>
                          <a:cs typeface="Arial" panose="020B0604020202020204" pitchFamily="34" charset="0"/>
                        </a:rPr>
                        <a:t>Agg-S1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400" b="0" i="0" u="none" strike="noStrike" baseline="0" smtClean="0">
                          <a:latin typeface="+mj-lt"/>
                          <a:ea typeface="方正兰亭黑简体" panose="02000000000000000000" pitchFamily="2" charset="-122"/>
                          <a:cs typeface="Arial" panose="020B0604020202020204" pitchFamily="34" charset="0"/>
                        </a:rPr>
                        <a:t>VLANIF 1</a:t>
                      </a:r>
                      <a:endParaRPr lang="en-US" sz="1400" b="0" i="0" u="none" strike="noStrike" baseline="0">
                        <a:latin typeface="+mj-lt"/>
                        <a:ea typeface="方正兰亭黑简体" panose="02000000000000000000" pitchFamily="2" charset="-122"/>
                        <a:cs typeface="Arial" panose="020B0604020202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400" b="0" i="0" u="none" strike="noStrike" baseline="0">
                          <a:latin typeface="+mj-lt"/>
                          <a:ea typeface="方正兰亭黑简体" panose="02000000000000000000" pitchFamily="2" charset="-122"/>
                          <a:cs typeface="Arial" panose="020B0604020202020204" pitchFamily="34" charset="0"/>
                        </a:rPr>
                        <a:t>192.168.1.254/24</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1"/>
                  </a:ext>
                </a:extLst>
              </a:tr>
              <a:tr h="277731">
                <a:tc vMerge="1">
                  <a:txBody>
                    <a:bodyPr/>
                    <a:lstStyle/>
                    <a:p>
                      <a:pPr algn="l" rtl="0" fontAlgn="ctr"/>
                      <a:endParaRPr lang="en-US" sz="1400" b="0" i="0" u="none" strike="noStrike" baseline="0">
                        <a:effectLst/>
                        <a:latin typeface="Huawei Sans" panose="020C0503030203020204" pitchFamily="34" charset="0"/>
                        <a:ea typeface="方正兰亭黑简体" panose="02000000000000000000" pitchFamily="2" charset="-122"/>
                      </a:endParaRPr>
                    </a:p>
                  </a:txBody>
                  <a:tcPr marL="0" marR="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l" fontAlgn="ctr"/>
                      <a:r>
                        <a:rPr lang="en-US" sz="1400" b="0" i="0" u="none" strike="noStrike" baseline="0" smtClean="0">
                          <a:latin typeface="+mj-lt"/>
                          <a:ea typeface="方正兰亭黑简体" panose="02000000000000000000" pitchFamily="2" charset="-122"/>
                          <a:cs typeface="Arial" panose="020B0604020202020204" pitchFamily="34" charset="0"/>
                        </a:rPr>
                        <a:t>VLANIF 2</a:t>
                      </a:r>
                      <a:endParaRPr lang="en-US" sz="1400" b="0" i="0" u="none" strike="noStrike" baseline="0">
                        <a:latin typeface="+mj-lt"/>
                        <a:ea typeface="方正兰亭黑简体" panose="02000000000000000000" pitchFamily="2" charset="-122"/>
                        <a:cs typeface="Arial" panose="020B0604020202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400" b="0" i="0" u="none" strike="noStrike" baseline="0">
                          <a:latin typeface="+mj-lt"/>
                          <a:ea typeface="方正兰亭黑简体" panose="02000000000000000000" pitchFamily="2" charset="-122"/>
                          <a:cs typeface="Arial" panose="020B0604020202020204" pitchFamily="34" charset="0"/>
                        </a:rPr>
                        <a:t>192.168.2.254/24</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2"/>
                  </a:ext>
                </a:extLst>
              </a:tr>
              <a:tr h="277731">
                <a:tc vMerge="1">
                  <a:txBody>
                    <a:bodyPr/>
                    <a:lstStyle/>
                    <a:p>
                      <a:pPr algn="l" rtl="0" fontAlgn="ctr"/>
                      <a:endParaRPr lang="zh-CN" altLang="en-US" sz="1400" b="0" i="0" u="none" strike="noStrike" baseline="0">
                        <a:effectLst/>
                        <a:latin typeface="Huawei Sans" panose="020C0503030203020204" pitchFamily="34" charset="0"/>
                        <a:ea typeface="方正兰亭黑简体" panose="02000000000000000000" pitchFamily="2" charset="-122"/>
                      </a:endParaRPr>
                    </a:p>
                  </a:txBody>
                  <a:tcPr marL="0" marR="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l" fontAlgn="ctr"/>
                      <a:r>
                        <a:rPr lang="en-US" sz="1400" b="0" i="0" u="none" strike="noStrike" baseline="0" smtClean="0">
                          <a:latin typeface="+mj-lt"/>
                          <a:ea typeface="方正兰亭黑简体" panose="02000000000000000000" pitchFamily="2" charset="-122"/>
                          <a:cs typeface="Arial" panose="020B0604020202020204" pitchFamily="34" charset="0"/>
                        </a:rPr>
                        <a:t>VLANIF 3</a:t>
                      </a:r>
                      <a:endParaRPr lang="en-US" sz="1400" b="0" i="0" u="none" strike="noStrike" baseline="0">
                        <a:latin typeface="+mj-lt"/>
                        <a:ea typeface="方正兰亭黑简体" panose="02000000000000000000" pitchFamily="2" charset="-122"/>
                        <a:cs typeface="Arial" panose="020B0604020202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400" b="0" i="0" u="none" strike="noStrike" baseline="0">
                          <a:latin typeface="+mj-lt"/>
                          <a:ea typeface="方正兰亭黑简体" panose="02000000000000000000" pitchFamily="2" charset="-122"/>
                          <a:cs typeface="Arial" panose="020B0604020202020204" pitchFamily="34" charset="0"/>
                        </a:rPr>
                        <a:t>192.168.3.254/24</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3"/>
                  </a:ext>
                </a:extLst>
              </a:tr>
              <a:tr h="277731">
                <a:tc vMerge="1">
                  <a:txBody>
                    <a:bodyPr/>
                    <a:lstStyle/>
                    <a:p>
                      <a:pPr algn="l" rtl="0" fontAlgn="ctr"/>
                      <a:endParaRPr lang="en-US" sz="1400" b="0" i="0" u="none" strike="noStrike" baseline="0">
                        <a:effectLst/>
                        <a:latin typeface="Huawei Sans" panose="020C0503030203020204" pitchFamily="34" charset="0"/>
                        <a:ea typeface="方正兰亭黑简体" panose="02000000000000000000" pitchFamily="2" charset="-122"/>
                      </a:endParaRPr>
                    </a:p>
                  </a:txBody>
                  <a:tcPr marL="0" marR="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400" b="0" i="0" u="none" strike="noStrike" baseline="0" smtClean="0">
                          <a:latin typeface="+mj-lt"/>
                          <a:ea typeface="方正兰亭黑简体" panose="02000000000000000000" pitchFamily="2" charset="-122"/>
                          <a:cs typeface="Arial" panose="020B0604020202020204" pitchFamily="34" charset="0"/>
                        </a:rPr>
                        <a:t>VLANIF 4</a:t>
                      </a:r>
                      <a:endParaRPr lang="en-US" sz="1400" b="0" i="0" u="none" strike="noStrike" baseline="0">
                        <a:latin typeface="+mj-lt"/>
                        <a:ea typeface="方正兰亭黑简体" panose="02000000000000000000" pitchFamily="2" charset="-122"/>
                        <a:cs typeface="Arial" panose="020B0604020202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400" b="0" i="0" u="none" strike="noStrike" baseline="0">
                          <a:latin typeface="+mj-lt"/>
                          <a:ea typeface="方正兰亭黑简体" panose="02000000000000000000" pitchFamily="2" charset="-122"/>
                          <a:cs typeface="Arial" panose="020B0604020202020204" pitchFamily="34" charset="0"/>
                        </a:rPr>
                        <a:t>192.168.4.254/24</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4"/>
                  </a:ext>
                </a:extLst>
              </a:tr>
              <a:tr h="277731">
                <a:tc vMerge="1">
                  <a:txBody>
                    <a:bodyPr/>
                    <a:lstStyle/>
                    <a:p>
                      <a:pPr algn="l" rtl="0" fontAlgn="ctr"/>
                      <a:endParaRPr lang="en-US" sz="1400" b="0" i="0" u="none" strike="noStrike" baseline="0">
                        <a:effectLst/>
                        <a:latin typeface="Huawei Sans" panose="020C0503030203020204" pitchFamily="34" charset="0"/>
                        <a:ea typeface="方正兰亭黑简体" panose="02000000000000000000" pitchFamily="2" charset="-122"/>
                      </a:endParaRPr>
                    </a:p>
                  </a:txBody>
                  <a:tcPr marL="0" marR="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400" b="0" i="0" u="none" strike="noStrike" baseline="0" smtClean="0">
                          <a:latin typeface="+mj-lt"/>
                          <a:ea typeface="方正兰亭黑简体" panose="02000000000000000000" pitchFamily="2" charset="-122"/>
                          <a:cs typeface="Arial" panose="020B0604020202020204" pitchFamily="34" charset="0"/>
                        </a:rPr>
                        <a:t>VLANIF 100</a:t>
                      </a:r>
                      <a:endParaRPr lang="en-US" sz="1400" b="0" i="0" u="none" strike="noStrike" baseline="0">
                        <a:latin typeface="+mj-lt"/>
                        <a:ea typeface="方正兰亭黑简体" panose="02000000000000000000" pitchFamily="2" charset="-122"/>
                        <a:cs typeface="Arial" panose="020B0604020202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400" b="0" i="0" u="none" strike="noStrike" baseline="0">
                          <a:latin typeface="+mj-lt"/>
                          <a:ea typeface="方正兰亭黑简体" panose="02000000000000000000" pitchFamily="2" charset="-122"/>
                          <a:cs typeface="Arial" panose="020B0604020202020204" pitchFamily="34" charset="0"/>
                        </a:rPr>
                        <a:t>192.168.100.254/24</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5"/>
                  </a:ext>
                </a:extLst>
              </a:tr>
              <a:tr h="277731">
                <a:tc vMerge="1">
                  <a:txBody>
                    <a:bodyPr/>
                    <a:lstStyle/>
                    <a:p>
                      <a:pPr algn="l" rtl="0" fontAlgn="ctr"/>
                      <a:endParaRPr lang="en-US" sz="1400" b="0" i="0" u="none" strike="noStrike" baseline="0">
                        <a:effectLst/>
                        <a:latin typeface="Huawei Sans" panose="020C0503030203020204" pitchFamily="34" charset="0"/>
                        <a:ea typeface="方正兰亭黑简体" panose="02000000000000000000" pitchFamily="2" charset="-122"/>
                      </a:endParaRPr>
                    </a:p>
                  </a:txBody>
                  <a:tcPr marL="0" marR="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400" b="0" i="0" u="none" strike="noStrike" baseline="0" smtClean="0">
                          <a:latin typeface="+mj-lt"/>
                          <a:ea typeface="方正兰亭黑简体" panose="02000000000000000000" pitchFamily="2" charset="-122"/>
                          <a:cs typeface="Arial" panose="020B0604020202020204" pitchFamily="34" charset="0"/>
                        </a:rPr>
                        <a:t>VLANIF 101</a:t>
                      </a:r>
                      <a:endParaRPr lang="en-US" sz="1400" b="0" i="0" u="none" strike="noStrike" baseline="0">
                        <a:latin typeface="+mj-lt"/>
                        <a:ea typeface="方正兰亭黑简体" panose="02000000000000000000" pitchFamily="2" charset="-122"/>
                        <a:cs typeface="Arial" panose="020B0604020202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400" b="0" i="0" u="none" strike="noStrike" baseline="0">
                          <a:latin typeface="+mj-lt"/>
                          <a:ea typeface="方正兰亭黑简体" panose="02000000000000000000" pitchFamily="2" charset="-122"/>
                          <a:cs typeface="Arial" panose="020B0604020202020204" pitchFamily="34" charset="0"/>
                        </a:rPr>
                        <a:t>192.168.101.254/24</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6"/>
                  </a:ext>
                </a:extLst>
              </a:tr>
              <a:tr h="277731">
                <a:tc vMerge="1">
                  <a:txBody>
                    <a:bodyPr/>
                    <a:lstStyle/>
                    <a:p>
                      <a:pPr algn="l" rtl="0" fontAlgn="ctr"/>
                      <a:endParaRPr lang="en-US" sz="1400" b="0" i="0" u="none" strike="noStrike" baseline="0">
                        <a:effectLst/>
                        <a:latin typeface="Huawei Sans" panose="020C0503030203020204" pitchFamily="34" charset="0"/>
                        <a:ea typeface="方正兰亭黑简体" panose="02000000000000000000" pitchFamily="2" charset="-122"/>
                      </a:endParaRPr>
                    </a:p>
                  </a:txBody>
                  <a:tcPr marL="0" marR="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400" b="0" i="0" u="none" strike="noStrike" baseline="0" smtClean="0">
                          <a:latin typeface="+mj-lt"/>
                          <a:ea typeface="方正兰亭黑简体" panose="02000000000000000000" pitchFamily="2" charset="-122"/>
                          <a:cs typeface="Arial" panose="020B0604020202020204" pitchFamily="34" charset="0"/>
                        </a:rPr>
                        <a:t>VLANIF 102</a:t>
                      </a:r>
                      <a:endParaRPr lang="en-US" sz="1400" b="0" i="0" u="none" strike="noStrike" baseline="0">
                        <a:latin typeface="+mj-lt"/>
                        <a:ea typeface="方正兰亭黑简体" panose="02000000000000000000" pitchFamily="2" charset="-122"/>
                        <a:cs typeface="Arial" panose="020B0604020202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400" b="0" i="0" u="none" strike="noStrike" baseline="0">
                          <a:latin typeface="+mj-lt"/>
                          <a:ea typeface="方正兰亭黑简体" panose="02000000000000000000" pitchFamily="2" charset="-122"/>
                          <a:cs typeface="Arial" panose="020B0604020202020204" pitchFamily="34" charset="0"/>
                        </a:rPr>
                        <a:t>192.168.102.2/30</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7"/>
                  </a:ext>
                </a:extLst>
              </a:tr>
              <a:tr h="277731">
                <a:tc rowSpan="3">
                  <a:txBody>
                    <a:bodyPr/>
                    <a:lstStyle/>
                    <a:p>
                      <a:pPr algn="l" fontAlgn="ctr"/>
                      <a:r>
                        <a:rPr lang="en-US" sz="1400" b="0" i="0" u="none" strike="noStrike" baseline="0">
                          <a:latin typeface="+mj-lt"/>
                          <a:ea typeface="方正兰亭黑简体" panose="02000000000000000000" pitchFamily="2" charset="-122"/>
                          <a:cs typeface="Arial" panose="020B0604020202020204" pitchFamily="34" charset="0"/>
                        </a:rPr>
                        <a:t>CORE-R1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400" b="0" i="0" u="none" strike="noStrike" baseline="0">
                          <a:latin typeface="+mj-lt"/>
                          <a:ea typeface="方正兰亭黑简体" panose="02000000000000000000" pitchFamily="2" charset="-122"/>
                          <a:cs typeface="Arial" panose="020B0604020202020204" pitchFamily="34" charset="0"/>
                        </a:rPr>
                        <a:t>GE0/0/1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400" b="0" i="0" u="none" strike="noStrike" baseline="0">
                          <a:latin typeface="+mj-lt"/>
                          <a:ea typeface="方正兰亭黑简体" panose="02000000000000000000" pitchFamily="2" charset="-122"/>
                          <a:cs typeface="Arial" panose="020B0604020202020204" pitchFamily="34" charset="0"/>
                        </a:rPr>
                        <a:t>192.168.102.1/30</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8"/>
                  </a:ext>
                </a:extLst>
              </a:tr>
              <a:tr h="277731">
                <a:tc vMerge="1">
                  <a:txBody>
                    <a:bodyPr/>
                    <a:lstStyle/>
                    <a:p>
                      <a:pPr algn="l" rtl="0" fontAlgn="ctr"/>
                      <a:endParaRPr lang="zh-CN" altLang="en-US" sz="1400" b="0" i="0" u="none" strike="noStrike" baseline="0">
                        <a:effectLst/>
                        <a:latin typeface="Huawei Sans" panose="020C0503030203020204" pitchFamily="34" charset="0"/>
                        <a:ea typeface="方正兰亭黑简体" panose="02000000000000000000" pitchFamily="2" charset="-122"/>
                      </a:endParaRPr>
                    </a:p>
                  </a:txBody>
                  <a:tcPr marL="0" marR="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l" fontAlgn="ctr"/>
                      <a:r>
                        <a:rPr lang="en-US" sz="1400" b="0" i="0" u="none" strike="noStrike" baseline="0">
                          <a:latin typeface="+mj-lt"/>
                          <a:ea typeface="方正兰亭黑简体" panose="02000000000000000000" pitchFamily="2" charset="-122"/>
                          <a:cs typeface="Arial" panose="020B0604020202020204" pitchFamily="34" charset="0"/>
                        </a:rPr>
                        <a:t>GE0/0/0</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altLang="zh-CN" sz="1400" b="0" i="0" u="none" strike="noStrike" baseline="0" smtClean="0">
                          <a:latin typeface="+mj-lt"/>
                          <a:ea typeface="方正兰亭黑简体" panose="02000000000000000000" pitchFamily="2" charset="-122"/>
                          <a:cs typeface="Arial" panose="020B0604020202020204" pitchFamily="34" charset="0"/>
                        </a:rPr>
                        <a:t>Automatic obtaining via PPPoE</a:t>
                      </a:r>
                      <a:endParaRPr lang="en-US" sz="1400" b="0" i="0" u="none" strike="noStrike" baseline="0">
                        <a:latin typeface="+mj-lt"/>
                        <a:ea typeface="方正兰亭黑简体" panose="02000000000000000000" pitchFamily="2" charset="-122"/>
                        <a:cs typeface="Arial" panose="020B0604020202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9"/>
                  </a:ext>
                </a:extLst>
              </a:tr>
              <a:tr h="277731">
                <a:tc vMerge="1">
                  <a:txBody>
                    <a:bodyPr/>
                    <a:lstStyle/>
                    <a:p>
                      <a:pPr algn="l" rtl="0" fontAlgn="ctr"/>
                      <a:endParaRPr lang="zh-CN" altLang="en-US" sz="1400" b="0" i="0" u="none" strike="noStrike" baseline="0">
                        <a:effectLst/>
                        <a:latin typeface="Huawei Sans" panose="020C0503030203020204" pitchFamily="34" charset="0"/>
                        <a:ea typeface="方正兰亭黑简体" panose="02000000000000000000" pitchFamily="2" charset="-122"/>
                      </a:endParaRPr>
                    </a:p>
                  </a:txBody>
                  <a:tcPr marL="0" marR="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l" fontAlgn="ctr"/>
                      <a:r>
                        <a:rPr lang="en-US" sz="1400" b="0" i="0" u="none" strike="noStrike" baseline="0">
                          <a:latin typeface="+mj-lt"/>
                          <a:ea typeface="方正兰亭黑简体" panose="02000000000000000000" pitchFamily="2" charset="-122"/>
                          <a:cs typeface="Arial" panose="020B0604020202020204" pitchFamily="34" charset="0"/>
                        </a:rPr>
                        <a:t>Loopback0</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400" b="0" i="0" u="none" strike="noStrike" baseline="0">
                          <a:latin typeface="+mj-lt"/>
                          <a:ea typeface="方正兰亭黑简体" panose="02000000000000000000" pitchFamily="2" charset="-122"/>
                          <a:cs typeface="Arial" panose="020B0604020202020204" pitchFamily="34" charset="0"/>
                        </a:rPr>
                        <a:t>1.1.1.1/32</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10"/>
                  </a:ext>
                </a:extLst>
              </a:tr>
            </a:tbl>
          </a:graphicData>
        </a:graphic>
      </p:graphicFrame>
      <p:graphicFrame>
        <p:nvGraphicFramePr>
          <p:cNvPr id="10" name="表格 9"/>
          <p:cNvGraphicFramePr>
            <a:graphicFrameLocks noGrp="1"/>
          </p:cNvGraphicFramePr>
          <p:nvPr>
            <p:extLst/>
          </p:nvPr>
        </p:nvGraphicFramePr>
        <p:xfrm>
          <a:off x="6349157" y="1997936"/>
          <a:ext cx="5094682" cy="1859280"/>
        </p:xfrm>
        <a:graphic>
          <a:graphicData uri="http://schemas.openxmlformats.org/drawingml/2006/table">
            <a:tbl>
              <a:tblPr/>
              <a:tblGrid>
                <a:gridCol w="900450">
                  <a:extLst>
                    <a:ext uri="{9D8B030D-6E8A-4147-A177-3AD203B41FA5}">
                      <a16:colId xmlns="" xmlns:a16="http://schemas.microsoft.com/office/drawing/2014/main" val="20000"/>
                    </a:ext>
                  </a:extLst>
                </a:gridCol>
                <a:gridCol w="1228369">
                  <a:extLst>
                    <a:ext uri="{9D8B030D-6E8A-4147-A177-3AD203B41FA5}">
                      <a16:colId xmlns="" xmlns:a16="http://schemas.microsoft.com/office/drawing/2014/main" val="20001"/>
                    </a:ext>
                  </a:extLst>
                </a:gridCol>
                <a:gridCol w="2965863">
                  <a:extLst>
                    <a:ext uri="{9D8B030D-6E8A-4147-A177-3AD203B41FA5}">
                      <a16:colId xmlns="" xmlns:a16="http://schemas.microsoft.com/office/drawing/2014/main" val="20002"/>
                    </a:ext>
                  </a:extLst>
                </a:gridCol>
              </a:tblGrid>
              <a:tr h="305977">
                <a:tc>
                  <a:txBody>
                    <a:bodyPr/>
                    <a:lstStyle/>
                    <a:p>
                      <a:pPr algn="l"/>
                      <a:r>
                        <a:rPr lang="en-US" sz="1600" b="1" baseline="0" smtClean="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Device</a:t>
                      </a:r>
                      <a:endParaRPr lang="en-US" sz="16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l"/>
                      <a:r>
                        <a:rPr lang="en-US" sz="1600" b="1" baseline="0" smtClean="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Interface</a:t>
                      </a:r>
                      <a:endParaRPr lang="en-US" sz="16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l"/>
                      <a:r>
                        <a:rPr lang="en-US" sz="1600" b="1" baseline="0" smtClean="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Address/</a:t>
                      </a:r>
                      <a:r>
                        <a:rPr lang="en-US" altLang="zh-CN" sz="1600" b="1" baseline="0" smtClean="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Mask</a:t>
                      </a:r>
                      <a:endParaRPr lang="en-US" sz="16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277731">
                <a:tc>
                  <a:txBody>
                    <a:bodyPr/>
                    <a:lstStyle/>
                    <a:p>
                      <a:pPr algn="l" fontAlgn="ctr"/>
                      <a:r>
                        <a:rPr lang="en-US" sz="1400" b="0" i="0" u="none" strike="noStrike" baseline="0">
                          <a:latin typeface="+mj-lt"/>
                          <a:ea typeface="方正兰亭黑简体" panose="02000000000000000000" pitchFamily="2" charset="-122"/>
                          <a:cs typeface="Arial" panose="020B0604020202020204" pitchFamily="34" charset="0"/>
                        </a:rPr>
                        <a:t>Acc-S1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400" b="0" i="0" u="none" strike="noStrike" baseline="0" smtClean="0">
                          <a:latin typeface="+mj-lt"/>
                          <a:ea typeface="方正兰亭黑简体" panose="02000000000000000000" pitchFamily="2" charset="-122"/>
                          <a:cs typeface="Arial" panose="020B0604020202020204" pitchFamily="34" charset="0"/>
                        </a:rPr>
                        <a:t>VLANIF 100</a:t>
                      </a:r>
                      <a:endParaRPr lang="en-US" sz="1400" b="0" i="0" u="none" strike="noStrike" baseline="0">
                        <a:latin typeface="+mj-lt"/>
                        <a:ea typeface="方正兰亭黑简体" panose="02000000000000000000" pitchFamily="2" charset="-122"/>
                        <a:cs typeface="Arial" panose="020B0604020202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400" b="0" i="0" u="none" strike="noStrike" baseline="0">
                          <a:latin typeface="+mj-lt"/>
                          <a:ea typeface="方正兰亭黑简体" panose="02000000000000000000" pitchFamily="2" charset="-122"/>
                          <a:cs typeface="Arial" panose="020B0604020202020204" pitchFamily="34" charset="0"/>
                        </a:rPr>
                        <a:t>192.168.100.1/24</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1"/>
                  </a:ext>
                </a:extLst>
              </a:tr>
              <a:tr h="277731">
                <a:tc>
                  <a:txBody>
                    <a:bodyPr/>
                    <a:lstStyle/>
                    <a:p>
                      <a:pPr algn="l" fontAlgn="ctr"/>
                      <a:r>
                        <a:rPr lang="en-US" sz="1400" b="0" i="0" u="none" strike="noStrike" baseline="0">
                          <a:latin typeface="+mj-lt"/>
                          <a:ea typeface="方正兰亭黑简体" panose="02000000000000000000" pitchFamily="2" charset="-122"/>
                          <a:cs typeface="Arial" panose="020B0604020202020204" pitchFamily="34" charset="0"/>
                        </a:rPr>
                        <a:t>Acc-S2</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400" b="0" i="0" u="none" strike="noStrike" baseline="0" smtClean="0">
                          <a:latin typeface="+mj-lt"/>
                          <a:ea typeface="方正兰亭黑简体" panose="02000000000000000000" pitchFamily="2" charset="-122"/>
                          <a:cs typeface="Arial" panose="020B0604020202020204" pitchFamily="34" charset="0"/>
                        </a:rPr>
                        <a:t>VLANIF 100</a:t>
                      </a:r>
                      <a:endParaRPr lang="en-US" sz="1400" b="0" i="0" u="none" strike="noStrike" baseline="0">
                        <a:latin typeface="+mj-lt"/>
                        <a:ea typeface="方正兰亭黑简体" panose="02000000000000000000" pitchFamily="2" charset="-122"/>
                        <a:cs typeface="Arial" panose="020B0604020202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400" b="0" i="0" u="none" strike="noStrike" baseline="0">
                          <a:latin typeface="+mj-lt"/>
                          <a:ea typeface="方正兰亭黑简体" panose="02000000000000000000" pitchFamily="2" charset="-122"/>
                          <a:cs typeface="Arial" panose="020B0604020202020204" pitchFamily="34" charset="0"/>
                        </a:rPr>
                        <a:t>192.168.100.2/24</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2"/>
                  </a:ext>
                </a:extLst>
              </a:tr>
              <a:tr h="277731">
                <a:tc>
                  <a:txBody>
                    <a:bodyPr/>
                    <a:lstStyle/>
                    <a:p>
                      <a:pPr algn="l" fontAlgn="ctr"/>
                      <a:r>
                        <a:rPr lang="en-US" sz="1400" b="0" i="0" u="none" strike="noStrike" baseline="0">
                          <a:latin typeface="+mj-lt"/>
                          <a:ea typeface="方正兰亭黑简体" panose="02000000000000000000" pitchFamily="2" charset="-122"/>
                          <a:cs typeface="Arial" panose="020B0604020202020204" pitchFamily="34" charset="0"/>
                        </a:rPr>
                        <a:t>Acc-S3</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400" b="0" i="0" u="none" strike="noStrike" baseline="0" smtClean="0">
                          <a:latin typeface="+mj-lt"/>
                          <a:ea typeface="方正兰亭黑简体" panose="02000000000000000000" pitchFamily="2" charset="-122"/>
                          <a:cs typeface="Arial" panose="020B0604020202020204" pitchFamily="34" charset="0"/>
                        </a:rPr>
                        <a:t>VLANIF 100</a:t>
                      </a:r>
                      <a:endParaRPr lang="en-US" sz="1400" b="0" i="0" u="none" strike="noStrike" baseline="0">
                        <a:latin typeface="+mj-lt"/>
                        <a:ea typeface="方正兰亭黑简体" panose="02000000000000000000" pitchFamily="2" charset="-122"/>
                        <a:cs typeface="Arial" panose="020B0604020202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400" b="0" i="0" u="none" strike="noStrike" baseline="0">
                          <a:latin typeface="+mj-lt"/>
                          <a:ea typeface="方正兰亭黑简体" panose="02000000000000000000" pitchFamily="2" charset="-122"/>
                          <a:cs typeface="Arial" panose="020B0604020202020204" pitchFamily="34" charset="0"/>
                        </a:rPr>
                        <a:t>192.168.100.3/24</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3"/>
                  </a:ext>
                </a:extLst>
              </a:tr>
              <a:tr h="277731">
                <a:tc>
                  <a:txBody>
                    <a:bodyPr/>
                    <a:lstStyle/>
                    <a:p>
                      <a:pPr algn="l" fontAlgn="ctr"/>
                      <a:r>
                        <a:rPr lang="en-US" sz="1400" b="0" i="0" u="none" strike="noStrike" baseline="0">
                          <a:latin typeface="+mj-lt"/>
                          <a:ea typeface="方正兰亭黑简体" panose="02000000000000000000" pitchFamily="2" charset="-122"/>
                          <a:cs typeface="Arial" panose="020B0604020202020204" pitchFamily="34" charset="0"/>
                        </a:rPr>
                        <a:t>Acc-S4</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400" b="0" i="0" u="none" strike="noStrike" baseline="0" smtClean="0">
                          <a:latin typeface="+mj-lt"/>
                          <a:ea typeface="方正兰亭黑简体" panose="02000000000000000000" pitchFamily="2" charset="-122"/>
                          <a:cs typeface="Arial" panose="020B0604020202020204" pitchFamily="34" charset="0"/>
                        </a:rPr>
                        <a:t>VLANIF 100</a:t>
                      </a:r>
                      <a:endParaRPr lang="en-US" sz="1400" b="0" i="0" u="none" strike="noStrike" baseline="0">
                        <a:latin typeface="+mj-lt"/>
                        <a:ea typeface="方正兰亭黑简体" panose="02000000000000000000" pitchFamily="2" charset="-122"/>
                        <a:cs typeface="Arial" panose="020B0604020202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400" b="0" i="0" u="none" strike="noStrike" baseline="0">
                          <a:latin typeface="+mj-lt"/>
                          <a:ea typeface="方正兰亭黑简体" panose="02000000000000000000" pitchFamily="2" charset="-122"/>
                          <a:cs typeface="Arial" panose="020B0604020202020204" pitchFamily="34" charset="0"/>
                        </a:rPr>
                        <a:t>192.168.100.4/24</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4"/>
                  </a:ext>
                </a:extLst>
              </a:tr>
              <a:tr h="277731">
                <a:tc>
                  <a:txBody>
                    <a:bodyPr/>
                    <a:lstStyle/>
                    <a:p>
                      <a:pPr algn="l" fontAlgn="ctr"/>
                      <a:r>
                        <a:rPr lang="en-US" sz="1400" b="0" i="0" u="none" strike="noStrike" baseline="0">
                          <a:latin typeface="+mj-lt"/>
                          <a:ea typeface="方正兰亭黑简体" panose="02000000000000000000" pitchFamily="2" charset="-122"/>
                          <a:cs typeface="Arial" panose="020B0604020202020204" pitchFamily="34" charset="0"/>
                        </a:rPr>
                        <a:t>AC1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400" b="0" i="0" u="none" strike="noStrike" baseline="0" smtClean="0">
                          <a:latin typeface="+mj-lt"/>
                          <a:ea typeface="方正兰亭黑简体" panose="02000000000000000000" pitchFamily="2" charset="-122"/>
                          <a:cs typeface="Arial" panose="020B0604020202020204" pitchFamily="34" charset="0"/>
                        </a:rPr>
                        <a:t>VLANIF 101</a:t>
                      </a:r>
                      <a:endParaRPr lang="en-US" sz="1400" b="0" i="0" u="none" strike="noStrike" baseline="0">
                        <a:latin typeface="+mj-lt"/>
                        <a:ea typeface="方正兰亭黑简体" panose="02000000000000000000" pitchFamily="2" charset="-122"/>
                        <a:cs typeface="Arial" panose="020B0604020202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400" b="0" i="0" u="none" strike="noStrike" baseline="0">
                          <a:latin typeface="+mj-lt"/>
                          <a:ea typeface="方正兰亭黑简体" panose="02000000000000000000" pitchFamily="2" charset="-122"/>
                          <a:cs typeface="Arial" panose="020B0604020202020204" pitchFamily="34" charset="0"/>
                        </a:rPr>
                        <a:t>192.168.1.101/24</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grpSp>
        <p:nvGrpSpPr>
          <p:cNvPr id="13" name="组合 12"/>
          <p:cNvGrpSpPr/>
          <p:nvPr/>
        </p:nvGrpSpPr>
        <p:grpSpPr>
          <a:xfrm>
            <a:off x="8072668" y="126000"/>
            <a:ext cx="3889270" cy="284400"/>
            <a:chOff x="8072668" y="139135"/>
            <a:chExt cx="3889270" cy="284400"/>
          </a:xfrm>
        </p:grpSpPr>
        <p:sp>
          <p:nvSpPr>
            <p:cNvPr id="14" name="五边形 13"/>
            <p:cNvSpPr/>
            <p:nvPr/>
          </p:nvSpPr>
          <p:spPr bwMode="auto">
            <a:xfrm>
              <a:off x="8072668" y="139135"/>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Planning and </a:t>
              </a:r>
              <a:r>
                <a:rPr lang="en-US" altLang="zh-CN" sz="800">
                  <a:latin typeface="+mj-lt"/>
                  <a:cs typeface="Arial" panose="020B0604020202020204" pitchFamily="34" charset="0"/>
                </a:rPr>
                <a:t>D</a:t>
              </a:r>
              <a:r>
                <a:rPr lang="en-US" sz="800">
                  <a:latin typeface="+mj-lt"/>
                  <a:cs typeface="Arial" panose="020B0604020202020204" pitchFamily="34" charset="0"/>
                </a:rPr>
                <a:t>esign</a:t>
              </a:r>
            </a:p>
          </p:txBody>
        </p:sp>
        <p:sp>
          <p:nvSpPr>
            <p:cNvPr id="15" name="燕尾形 14"/>
            <p:cNvSpPr/>
            <p:nvPr/>
          </p:nvSpPr>
          <p:spPr bwMode="auto">
            <a:xfrm>
              <a:off x="8888838" y="139135"/>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solidFill>
                    <a:schemeClr val="bg1"/>
                  </a:solidFill>
                  <a:latin typeface="+mj-lt"/>
                  <a:cs typeface="Arial" panose="020B0604020202020204" pitchFamily="34" charset="0"/>
                </a:rPr>
                <a:t>Deployment and </a:t>
              </a:r>
              <a:r>
                <a:rPr lang="en-US" sz="800" smtClean="0">
                  <a:solidFill>
                    <a:schemeClr val="bg1"/>
                  </a:solidFill>
                  <a:latin typeface="+mj-lt"/>
                  <a:cs typeface="Arial" panose="020B0604020202020204" pitchFamily="34" charset="0"/>
                </a:rPr>
                <a:t>Implementation</a:t>
              </a:r>
              <a:endParaRPr lang="en-US" sz="800">
                <a:solidFill>
                  <a:schemeClr val="bg1"/>
                </a:solidFill>
                <a:latin typeface="+mj-lt"/>
                <a:cs typeface="Arial" panose="020B0604020202020204" pitchFamily="34" charset="0"/>
              </a:endParaRPr>
            </a:p>
          </p:txBody>
        </p:sp>
        <p:sp>
          <p:nvSpPr>
            <p:cNvPr id="16" name="燕尾形 15"/>
            <p:cNvSpPr/>
            <p:nvPr/>
          </p:nvSpPr>
          <p:spPr bwMode="auto">
            <a:xfrm>
              <a:off x="988490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smtClean="0">
                  <a:latin typeface="+mj-lt"/>
                  <a:cs typeface="Arial" panose="020B0604020202020204" pitchFamily="34" charset="0"/>
                </a:rPr>
                <a:t>Network O&amp;M</a:t>
              </a:r>
              <a:endParaRPr lang="en-US" sz="800">
                <a:latin typeface="+mj-lt"/>
                <a:cs typeface="Arial" panose="020B0604020202020204" pitchFamily="34" charset="0"/>
              </a:endParaRPr>
            </a:p>
          </p:txBody>
        </p:sp>
        <p:sp>
          <p:nvSpPr>
            <p:cNvPr id="17" name="燕尾形 16"/>
            <p:cNvSpPr/>
            <p:nvPr/>
          </p:nvSpPr>
          <p:spPr bwMode="auto">
            <a:xfrm>
              <a:off x="108819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Network </a:t>
              </a:r>
              <a:r>
                <a:rPr lang="en-US" sz="800" smtClean="0">
                  <a:latin typeface="+mj-lt"/>
                  <a:cs typeface="Arial" panose="020B0604020202020204" pitchFamily="34" charset="0"/>
                </a:rPr>
                <a:t>Optimization</a:t>
              </a:r>
              <a:endParaRPr lang="en-US" sz="800">
                <a:latin typeface="+mj-lt"/>
                <a:cs typeface="Arial" panose="020B0604020202020204" pitchFamily="34" charset="0"/>
              </a:endParaRPr>
            </a:p>
          </p:txBody>
        </p:sp>
      </p:grpSp>
    </p:spTree>
    <p:extLst>
      <p:ext uri="{BB962C8B-B14F-4D97-AF65-F5344CB8AC3E}">
        <p14:creationId xmlns:p14="http://schemas.microsoft.com/office/powerpoint/2010/main" val="14403639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smtClean="0"/>
              <a:t>Configuration Scheme (4)</a:t>
            </a:r>
            <a:endParaRPr lang="en-US"/>
          </a:p>
        </p:txBody>
      </p:sp>
      <p:sp>
        <p:nvSpPr>
          <p:cNvPr id="6" name="文本框 5"/>
          <p:cNvSpPr txBox="1"/>
          <p:nvPr/>
        </p:nvSpPr>
        <p:spPr bwMode="auto">
          <a:xfrm>
            <a:off x="723318" y="1345931"/>
            <a:ext cx="9827761" cy="37008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marL="342900" indent="-342900">
              <a:lnSpc>
                <a:spcPct val="125000"/>
              </a:lnSpc>
              <a:buFont typeface="+mj-lt"/>
              <a:buAutoNum type="arabicPeriod" startAt="4"/>
            </a:pPr>
            <a:r>
              <a:rPr lang="en-US" sz="1600" smtClean="0">
                <a:solidFill>
                  <a:srgbClr val="000000"/>
                </a:solidFill>
                <a:latin typeface="+mj-lt"/>
                <a:cs typeface="Arial" panose="020B0604020202020204" pitchFamily="34" charset="0"/>
              </a:rPr>
              <a:t>Configure the IP address allocation mode. For details about DHCP, see the following table.</a:t>
            </a:r>
            <a:endParaRPr lang="en-US" sz="1600">
              <a:solidFill>
                <a:srgbClr val="000000"/>
              </a:solidFill>
              <a:latin typeface="+mj-lt"/>
              <a:cs typeface="Arial" panose="020B0604020202020204" pitchFamily="34" charset="0"/>
            </a:endParaRPr>
          </a:p>
        </p:txBody>
      </p:sp>
      <p:graphicFrame>
        <p:nvGraphicFramePr>
          <p:cNvPr id="7" name="表格 6"/>
          <p:cNvGraphicFramePr>
            <a:graphicFrameLocks noGrp="1"/>
          </p:cNvGraphicFramePr>
          <p:nvPr>
            <p:extLst/>
          </p:nvPr>
        </p:nvGraphicFramePr>
        <p:xfrm>
          <a:off x="1410041" y="2010745"/>
          <a:ext cx="8277443" cy="3536857"/>
        </p:xfrm>
        <a:graphic>
          <a:graphicData uri="http://schemas.openxmlformats.org/drawingml/2006/table">
            <a:tbl>
              <a:tblPr/>
              <a:tblGrid>
                <a:gridCol w="1935690">
                  <a:extLst>
                    <a:ext uri="{9D8B030D-6E8A-4147-A177-3AD203B41FA5}">
                      <a16:colId xmlns="" xmlns:a16="http://schemas.microsoft.com/office/drawing/2014/main" val="20000"/>
                    </a:ext>
                  </a:extLst>
                </a:gridCol>
                <a:gridCol w="2414624">
                  <a:extLst>
                    <a:ext uri="{9D8B030D-6E8A-4147-A177-3AD203B41FA5}">
                      <a16:colId xmlns="" xmlns:a16="http://schemas.microsoft.com/office/drawing/2014/main" val="20001"/>
                    </a:ext>
                  </a:extLst>
                </a:gridCol>
                <a:gridCol w="3927129">
                  <a:extLst>
                    <a:ext uri="{9D8B030D-6E8A-4147-A177-3AD203B41FA5}">
                      <a16:colId xmlns="" xmlns:a16="http://schemas.microsoft.com/office/drawing/2014/main" val="20002"/>
                    </a:ext>
                  </a:extLst>
                </a:gridCol>
              </a:tblGrid>
              <a:tr h="305977">
                <a:tc>
                  <a:txBody>
                    <a:bodyPr/>
                    <a:lstStyle/>
                    <a:p>
                      <a:pPr algn="l"/>
                      <a:r>
                        <a:rPr lang="en-US" sz="1400" b="1" baseline="0" smtClean="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Network Segment</a:t>
                      </a:r>
                      <a:endParaRPr lang="en-US" sz="14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l"/>
                      <a:r>
                        <a:rPr lang="en-US" sz="1400" b="1" baseline="0" smtClean="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Other Parameters</a:t>
                      </a:r>
                      <a:endParaRPr lang="en-US" sz="14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l"/>
                      <a:r>
                        <a:rPr lang="en-US" sz="14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Remarks</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277731">
                <a:tc>
                  <a:txBody>
                    <a:bodyPr/>
                    <a:lstStyle/>
                    <a:p>
                      <a:pPr algn="l" fontAlgn="ctr"/>
                      <a:r>
                        <a:rPr lang="en-US" sz="1400" b="0" i="0" u="none" strike="noStrike" baseline="0">
                          <a:latin typeface="+mj-lt"/>
                          <a:ea typeface="方正兰亭黑简体" panose="02000000000000000000" pitchFamily="2" charset="-122"/>
                          <a:cs typeface="Arial" panose="020B0604020202020204" pitchFamily="34" charset="0"/>
                        </a:rPr>
                        <a:t>192.168.1.0/24</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400" b="0" i="0" u="none" strike="noStrike" baseline="0">
                          <a:latin typeface="+mj-lt"/>
                          <a:ea typeface="方正兰亭黑简体" panose="02000000000000000000" pitchFamily="2" charset="-122"/>
                          <a:cs typeface="Arial" panose="020B0604020202020204" pitchFamily="34" charset="0"/>
                        </a:rPr>
                        <a:t>Gateway:192.168.1.254</a:t>
                      </a:r>
                    </a:p>
                    <a:p>
                      <a:pPr algn="l" fontAlgn="ctr"/>
                      <a:r>
                        <a:rPr lang="en-US" sz="1400" b="0" i="0" u="none" strike="noStrike" baseline="0">
                          <a:latin typeface="+mj-lt"/>
                          <a:ea typeface="方正兰亭黑简体" panose="02000000000000000000" pitchFamily="2" charset="-122"/>
                          <a:cs typeface="Arial" panose="020B0604020202020204" pitchFamily="34" charset="0"/>
                        </a:rPr>
                        <a:t>DNS:192.168.1.254</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400" b="0" i="0" u="none" strike="noStrike" baseline="0">
                          <a:latin typeface="+mj-lt"/>
                          <a:ea typeface="方正兰亭黑简体" panose="02000000000000000000" pitchFamily="2" charset="-122"/>
                          <a:cs typeface="Arial" panose="020B0604020202020204" pitchFamily="34" charset="0"/>
                        </a:rPr>
                        <a:t>Agg-S1 functions </a:t>
                      </a:r>
                      <a:r>
                        <a:rPr lang="en-US" sz="1400" b="0" i="0" u="none" strike="noStrike" baseline="0" smtClean="0">
                          <a:latin typeface="+mj-lt"/>
                          <a:ea typeface="方正兰亭黑简体" panose="02000000000000000000" pitchFamily="2" charset="-122"/>
                          <a:cs typeface="Arial" panose="020B0604020202020204" pitchFamily="34" charset="0"/>
                        </a:rPr>
                        <a:t>as a </a:t>
                      </a:r>
                      <a:r>
                        <a:rPr lang="en-US" sz="1400" b="0" i="0" u="none" strike="noStrike" baseline="0">
                          <a:latin typeface="+mj-lt"/>
                          <a:ea typeface="方正兰亭黑简体" panose="02000000000000000000" pitchFamily="2" charset="-122"/>
                          <a:cs typeface="Arial" panose="020B0604020202020204" pitchFamily="34" charset="0"/>
                        </a:rPr>
                        <a:t>DHCP server.</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1"/>
                  </a:ext>
                </a:extLst>
              </a:tr>
              <a:tr h="277731">
                <a:tc>
                  <a:txBody>
                    <a:bodyPr/>
                    <a:lstStyle/>
                    <a:p>
                      <a:pPr algn="l" fontAlgn="ctr"/>
                      <a:r>
                        <a:rPr lang="en-US" sz="1400" b="0" i="0" u="none" strike="noStrike" baseline="0">
                          <a:latin typeface="+mj-lt"/>
                          <a:ea typeface="方正兰亭黑简体" panose="02000000000000000000" pitchFamily="2" charset="-122"/>
                          <a:cs typeface="Arial" panose="020B0604020202020204" pitchFamily="34" charset="0"/>
                        </a:rPr>
                        <a:t>192.168.2.0/24</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400" b="0" i="0" u="none" strike="noStrike" baseline="0">
                          <a:latin typeface="+mj-lt"/>
                          <a:ea typeface="方正兰亭黑简体" panose="02000000000000000000" pitchFamily="2" charset="-122"/>
                          <a:cs typeface="Arial" panose="020B0604020202020204" pitchFamily="34" charset="0"/>
                        </a:rPr>
                        <a:t>Gateway:192.168.2.254</a:t>
                      </a:r>
                    </a:p>
                    <a:p>
                      <a:pPr algn="l" fontAlgn="ctr"/>
                      <a:r>
                        <a:rPr lang="en-US" sz="1400" b="0" i="0" u="none" strike="noStrike" baseline="0">
                          <a:latin typeface="+mj-lt"/>
                          <a:ea typeface="方正兰亭黑简体" panose="02000000000000000000" pitchFamily="2" charset="-122"/>
                          <a:cs typeface="Arial" panose="020B0604020202020204" pitchFamily="34" charset="0"/>
                        </a:rPr>
                        <a:t>DNS:192.168.2.254</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400" b="0" i="0" u="none" strike="noStrike" baseline="0">
                          <a:latin typeface="+mj-lt"/>
                          <a:ea typeface="方正兰亭黑简体" panose="02000000000000000000" pitchFamily="2" charset="-122"/>
                          <a:cs typeface="Arial" panose="020B0604020202020204" pitchFamily="34" charset="0"/>
                        </a:rPr>
                        <a:t>Agg-S1 functions as </a:t>
                      </a:r>
                      <a:r>
                        <a:rPr lang="en-US" sz="1400" b="0" i="0" u="none" strike="noStrike" baseline="0" smtClean="0">
                          <a:latin typeface="+mj-lt"/>
                          <a:ea typeface="方正兰亭黑简体" panose="02000000000000000000" pitchFamily="2" charset="-122"/>
                          <a:cs typeface="Arial" panose="020B0604020202020204" pitchFamily="34" charset="0"/>
                        </a:rPr>
                        <a:t>a </a:t>
                      </a:r>
                      <a:r>
                        <a:rPr lang="en-US" sz="1400" b="0" i="0" u="none" strike="noStrike" baseline="0">
                          <a:latin typeface="+mj-lt"/>
                          <a:ea typeface="方正兰亭黑简体" panose="02000000000000000000" pitchFamily="2" charset="-122"/>
                          <a:cs typeface="Arial" panose="020B0604020202020204" pitchFamily="34" charset="0"/>
                        </a:rPr>
                        <a:t>DHCP </a:t>
                      </a:r>
                      <a:r>
                        <a:rPr lang="en-US" sz="1400" b="0" i="0" u="none" strike="noStrike" baseline="0" smtClean="0">
                          <a:latin typeface="+mj-lt"/>
                          <a:ea typeface="方正兰亭黑简体" panose="02000000000000000000" pitchFamily="2" charset="-122"/>
                          <a:cs typeface="Arial" panose="020B0604020202020204" pitchFamily="34" charset="0"/>
                        </a:rPr>
                        <a:t>server.</a:t>
                      </a:r>
                      <a:endParaRPr lang="en-US" sz="1400" b="0" i="0" u="none" strike="noStrike" baseline="0">
                        <a:latin typeface="+mj-lt"/>
                        <a:ea typeface="方正兰亭黑简体" panose="02000000000000000000" pitchFamily="2" charset="-122"/>
                        <a:cs typeface="Arial" panose="020B0604020202020204" pitchFamily="34" charset="0"/>
                      </a:endParaRPr>
                    </a:p>
                    <a:p>
                      <a:pPr marL="0" marR="0" lvl="0" indent="0" algn="l" defTabSz="914034" rtl="0" eaLnBrk="1" fontAlgn="ctr" latinLnBrk="0" hangingPunct="1">
                        <a:lnSpc>
                          <a:spcPct val="100000"/>
                        </a:lnSpc>
                        <a:spcBef>
                          <a:spcPts val="0"/>
                        </a:spcBef>
                        <a:spcAft>
                          <a:spcPts val="0"/>
                        </a:spcAft>
                        <a:buClrTx/>
                        <a:buSzTx/>
                        <a:buFontTx/>
                        <a:buNone/>
                        <a:tabLst/>
                        <a:defRPr/>
                      </a:pPr>
                      <a:r>
                        <a:rPr lang="en-US" sz="1400" b="0" i="0" u="none" strike="noStrike" baseline="0" smtClean="0">
                          <a:latin typeface="+mj-lt"/>
                          <a:ea typeface="方正兰亭黑简体" panose="02000000000000000000" pitchFamily="2" charset="-122"/>
                          <a:cs typeface="Arial" panose="020B0604020202020204" pitchFamily="34" charset="0"/>
                        </a:rPr>
                        <a:t>Fixed </a:t>
                      </a:r>
                      <a:r>
                        <a:rPr lang="en-US" sz="1400" b="0" i="0" u="none" strike="noStrike" baseline="0">
                          <a:latin typeface="+mj-lt"/>
                          <a:ea typeface="方正兰亭黑简体" panose="02000000000000000000" pitchFamily="2" charset="-122"/>
                          <a:cs typeface="Arial" panose="020B0604020202020204" pitchFamily="34" charset="0"/>
                        </a:rPr>
                        <a:t>IP </a:t>
                      </a:r>
                      <a:r>
                        <a:rPr lang="en-US" sz="1400" b="0" i="0" u="none" strike="noStrike" baseline="0" smtClean="0">
                          <a:latin typeface="+mj-lt"/>
                          <a:ea typeface="方正兰亭黑简体" panose="02000000000000000000" pitchFamily="2" charset="-122"/>
                          <a:cs typeface="Arial" panose="020B0604020202020204" pitchFamily="34" charset="0"/>
                        </a:rPr>
                        <a:t>addresses are allocated </a:t>
                      </a:r>
                      <a:r>
                        <a:rPr lang="en-US" sz="1400" b="0" i="0" u="none" strike="noStrike" baseline="0">
                          <a:latin typeface="+mj-lt"/>
                          <a:ea typeface="方正兰亭黑简体" panose="02000000000000000000" pitchFamily="2" charset="-122"/>
                          <a:cs typeface="Arial" panose="020B0604020202020204" pitchFamily="34" charset="0"/>
                        </a:rPr>
                        <a:t>to printer (1) and </a:t>
                      </a:r>
                      <a:r>
                        <a:rPr lang="en-US" sz="1400" b="0" i="0" u="none" strike="noStrike" baseline="0" smtClean="0">
                          <a:latin typeface="+mj-lt"/>
                          <a:ea typeface="方正兰亭黑简体" panose="02000000000000000000" pitchFamily="2" charset="-122"/>
                          <a:cs typeface="Arial" panose="020B0604020202020204" pitchFamily="34" charset="0"/>
                        </a:rPr>
                        <a:t>the FTP server.</a:t>
                      </a:r>
                      <a:endParaRPr lang="en-US" sz="1400" b="0" i="0" u="none" strike="noStrike" baseline="0">
                        <a:latin typeface="+mj-lt"/>
                        <a:ea typeface="方正兰亭黑简体" panose="02000000000000000000" pitchFamily="2" charset="-122"/>
                        <a:cs typeface="Arial" panose="020B0604020202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2"/>
                  </a:ext>
                </a:extLst>
              </a:tr>
              <a:tr h="277731">
                <a:tc>
                  <a:txBody>
                    <a:bodyPr/>
                    <a:lstStyle/>
                    <a:p>
                      <a:pPr algn="l" fontAlgn="ctr"/>
                      <a:r>
                        <a:rPr lang="en-US" sz="1400" b="0" i="0" u="none" strike="noStrike" baseline="0">
                          <a:latin typeface="+mj-lt"/>
                          <a:ea typeface="方正兰亭黑简体" panose="02000000000000000000" pitchFamily="2" charset="-122"/>
                          <a:cs typeface="Arial" panose="020B0604020202020204" pitchFamily="34" charset="0"/>
                        </a:rPr>
                        <a:t>192.168.3.0/24</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400" b="0" i="0" u="none" strike="noStrike" baseline="0">
                          <a:latin typeface="+mj-lt"/>
                          <a:ea typeface="方正兰亭黑简体" panose="02000000000000000000" pitchFamily="2" charset="-122"/>
                          <a:cs typeface="Arial" panose="020B0604020202020204" pitchFamily="34" charset="0"/>
                        </a:rPr>
                        <a:t>Gateway:192.168.3.254</a:t>
                      </a:r>
                    </a:p>
                    <a:p>
                      <a:pPr algn="l" fontAlgn="ctr"/>
                      <a:r>
                        <a:rPr lang="en-US" sz="1400" b="0" i="0" u="none" strike="noStrike" baseline="0">
                          <a:latin typeface="+mj-lt"/>
                          <a:ea typeface="方正兰亭黑简体" panose="02000000000000000000" pitchFamily="2" charset="-122"/>
                          <a:cs typeface="Arial" panose="020B0604020202020204" pitchFamily="34" charset="0"/>
                        </a:rPr>
                        <a:t>DNS:192.168.3.254</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400" b="0" i="0" u="none" strike="noStrike" baseline="0">
                          <a:latin typeface="+mj-lt"/>
                          <a:ea typeface="方正兰亭黑简体" panose="02000000000000000000" pitchFamily="2" charset="-122"/>
                          <a:cs typeface="Arial" panose="020B0604020202020204" pitchFamily="34" charset="0"/>
                        </a:rPr>
                        <a:t>Agg-S1 functions as </a:t>
                      </a:r>
                      <a:r>
                        <a:rPr lang="en-US" sz="1400" b="0" i="0" u="none" strike="noStrike" baseline="0" smtClean="0">
                          <a:latin typeface="+mj-lt"/>
                          <a:ea typeface="方正兰亭黑简体" panose="02000000000000000000" pitchFamily="2" charset="-122"/>
                          <a:cs typeface="Arial" panose="020B0604020202020204" pitchFamily="34" charset="0"/>
                        </a:rPr>
                        <a:t>a </a:t>
                      </a:r>
                      <a:r>
                        <a:rPr lang="en-US" sz="1400" b="0" i="0" u="none" strike="noStrike" baseline="0">
                          <a:latin typeface="+mj-lt"/>
                          <a:ea typeface="方正兰亭黑简体" panose="02000000000000000000" pitchFamily="2" charset="-122"/>
                          <a:cs typeface="Arial" panose="020B0604020202020204" pitchFamily="34" charset="0"/>
                        </a:rPr>
                        <a:t>DHCP server</a:t>
                      </a:r>
                      <a:r>
                        <a:rPr lang="en-US" sz="1400" b="0" i="0" u="none" strike="noStrike" baseline="0" smtClean="0">
                          <a:latin typeface="+mj-lt"/>
                          <a:ea typeface="方正兰亭黑简体" panose="02000000000000000000" pitchFamily="2" charset="-122"/>
                          <a:cs typeface="Arial" panose="020B0604020202020204" pitchFamily="34" charset="0"/>
                        </a:rPr>
                        <a:t>.</a:t>
                      </a:r>
                    </a:p>
                    <a:p>
                      <a:pPr marL="0" marR="0" lvl="0" indent="0" algn="l" defTabSz="914034" rtl="0" eaLnBrk="1" fontAlgn="ctr" latinLnBrk="0" hangingPunct="1">
                        <a:lnSpc>
                          <a:spcPct val="100000"/>
                        </a:lnSpc>
                        <a:spcBef>
                          <a:spcPts val="0"/>
                        </a:spcBef>
                        <a:spcAft>
                          <a:spcPts val="0"/>
                        </a:spcAft>
                        <a:buClrTx/>
                        <a:buSzTx/>
                        <a:buFontTx/>
                        <a:buNone/>
                        <a:tabLst/>
                        <a:defRPr/>
                      </a:pPr>
                      <a:r>
                        <a:rPr lang="en-US" sz="1400" b="0" i="0" u="none" strike="noStrike" baseline="0" smtClean="0">
                          <a:latin typeface="+mj-lt"/>
                          <a:ea typeface="方正兰亭黑简体" panose="02000000000000000000" pitchFamily="2" charset="-122"/>
                          <a:cs typeface="Arial" panose="020B0604020202020204" pitchFamily="34" charset="0"/>
                        </a:rPr>
                        <a:t>A </a:t>
                      </a:r>
                      <a:r>
                        <a:rPr lang="en-US" sz="1400" b="0" i="0" u="none" strike="noStrike" baseline="0">
                          <a:latin typeface="+mj-lt"/>
                          <a:ea typeface="方正兰亭黑简体" panose="02000000000000000000" pitchFamily="2" charset="-122"/>
                          <a:cs typeface="Arial" panose="020B0604020202020204" pitchFamily="34" charset="0"/>
                        </a:rPr>
                        <a:t>fixed IP </a:t>
                      </a:r>
                      <a:r>
                        <a:rPr lang="en-US" sz="1400" b="0" i="0" u="none" strike="noStrike" baseline="0" smtClean="0">
                          <a:latin typeface="+mj-lt"/>
                          <a:ea typeface="方正兰亭黑简体" panose="02000000000000000000" pitchFamily="2" charset="-122"/>
                          <a:cs typeface="Arial" panose="020B0604020202020204" pitchFamily="34" charset="0"/>
                        </a:rPr>
                        <a:t>address is allocated </a:t>
                      </a:r>
                      <a:r>
                        <a:rPr lang="en-US" sz="1400" b="0" i="0" u="none" strike="noStrike" baseline="0">
                          <a:latin typeface="+mj-lt"/>
                          <a:ea typeface="方正兰亭黑简体" panose="02000000000000000000" pitchFamily="2" charset="-122"/>
                          <a:cs typeface="Arial" panose="020B0604020202020204" pitchFamily="34" charset="0"/>
                        </a:rPr>
                        <a:t>to printer (2).</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3"/>
                  </a:ext>
                </a:extLst>
              </a:tr>
              <a:tr h="277731">
                <a:tc>
                  <a:txBody>
                    <a:bodyPr/>
                    <a:lstStyle/>
                    <a:p>
                      <a:pPr algn="l" fontAlgn="ctr"/>
                      <a:r>
                        <a:rPr lang="en-US" sz="1400" b="0" i="0" u="none" strike="noStrike" baseline="0">
                          <a:latin typeface="+mj-lt"/>
                          <a:ea typeface="方正兰亭黑简体" panose="02000000000000000000" pitchFamily="2" charset="-122"/>
                          <a:cs typeface="Arial" panose="020B0604020202020204" pitchFamily="34" charset="0"/>
                        </a:rPr>
                        <a:t>192.168.3.0/24</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400" b="0" i="0" u="none" strike="noStrike" baseline="0">
                          <a:latin typeface="+mj-lt"/>
                          <a:ea typeface="方正兰亭黑简体" panose="02000000000000000000" pitchFamily="2" charset="-122"/>
                          <a:cs typeface="Arial" panose="020B0604020202020204" pitchFamily="34" charset="0"/>
                        </a:rPr>
                        <a:t>Gateway:192.168.4.254</a:t>
                      </a:r>
                    </a:p>
                    <a:p>
                      <a:pPr algn="l" fontAlgn="ctr"/>
                      <a:r>
                        <a:rPr lang="en-US" sz="1400" b="0" i="0" u="none" strike="noStrike" baseline="0">
                          <a:latin typeface="+mj-lt"/>
                          <a:ea typeface="方正兰亭黑简体" panose="02000000000000000000" pitchFamily="2" charset="-122"/>
                          <a:cs typeface="Arial" panose="020B0604020202020204" pitchFamily="34" charset="0"/>
                        </a:rPr>
                        <a:t>DNS:192.168.4.254</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400" b="0" i="0" u="none" strike="noStrike" baseline="0">
                          <a:latin typeface="+mj-lt"/>
                          <a:ea typeface="方正兰亭黑简体" panose="02000000000000000000" pitchFamily="2" charset="-122"/>
                          <a:cs typeface="Arial" panose="020B0604020202020204" pitchFamily="34" charset="0"/>
                        </a:rPr>
                        <a:t>Agg-S1 functions as </a:t>
                      </a:r>
                      <a:r>
                        <a:rPr lang="en-US" sz="1400" b="0" i="0" u="none" strike="noStrike" baseline="0" smtClean="0">
                          <a:latin typeface="+mj-lt"/>
                          <a:ea typeface="方正兰亭黑简体" panose="02000000000000000000" pitchFamily="2" charset="-122"/>
                          <a:cs typeface="Arial" panose="020B0604020202020204" pitchFamily="34" charset="0"/>
                        </a:rPr>
                        <a:t>a </a:t>
                      </a:r>
                      <a:r>
                        <a:rPr lang="en-US" sz="1400" b="0" i="0" u="none" strike="noStrike" baseline="0">
                          <a:latin typeface="+mj-lt"/>
                          <a:ea typeface="方正兰亭黑简体" panose="02000000000000000000" pitchFamily="2" charset="-122"/>
                          <a:cs typeface="Arial" panose="020B0604020202020204" pitchFamily="34" charset="0"/>
                        </a:rPr>
                        <a:t>DHCP server.</a:t>
                      </a:r>
                    </a:p>
                    <a:p>
                      <a:pPr marL="0" marR="0" lvl="0" indent="0" algn="l" defTabSz="914034" rtl="0" eaLnBrk="1" fontAlgn="ctr" latinLnBrk="0" hangingPunct="1">
                        <a:lnSpc>
                          <a:spcPct val="100000"/>
                        </a:lnSpc>
                        <a:spcBef>
                          <a:spcPts val="0"/>
                        </a:spcBef>
                        <a:spcAft>
                          <a:spcPts val="0"/>
                        </a:spcAft>
                        <a:buClrTx/>
                        <a:buSzTx/>
                        <a:buFontTx/>
                        <a:buNone/>
                        <a:tabLst/>
                        <a:defRPr/>
                      </a:pPr>
                      <a:r>
                        <a:rPr lang="en-US" sz="1400" b="0" i="0" u="none" strike="noStrike" baseline="0" smtClean="0">
                          <a:latin typeface="+mj-lt"/>
                          <a:ea typeface="方正兰亭黑简体" panose="02000000000000000000" pitchFamily="2" charset="-122"/>
                          <a:cs typeface="Arial" panose="020B0604020202020204" pitchFamily="34" charset="0"/>
                        </a:rPr>
                        <a:t>Fixed </a:t>
                      </a:r>
                      <a:r>
                        <a:rPr lang="en-US" sz="1400" b="0" i="0" u="none" strike="noStrike" baseline="0">
                          <a:latin typeface="+mj-lt"/>
                          <a:ea typeface="方正兰亭黑简体" panose="02000000000000000000" pitchFamily="2" charset="-122"/>
                          <a:cs typeface="Arial" panose="020B0604020202020204" pitchFamily="34" charset="0"/>
                        </a:rPr>
                        <a:t>IP </a:t>
                      </a:r>
                      <a:r>
                        <a:rPr lang="en-US" sz="1400" b="0" i="0" u="none" strike="noStrike" baseline="0" smtClean="0">
                          <a:latin typeface="+mj-lt"/>
                          <a:ea typeface="方正兰亭黑简体" panose="02000000000000000000" pitchFamily="2" charset="-122"/>
                          <a:cs typeface="Arial" panose="020B0604020202020204" pitchFamily="34" charset="0"/>
                        </a:rPr>
                        <a:t>addresses are allocated </a:t>
                      </a:r>
                      <a:r>
                        <a:rPr lang="en-US" sz="1400" b="0" i="0" u="none" strike="noStrike" baseline="0">
                          <a:latin typeface="+mj-lt"/>
                          <a:ea typeface="方正兰亭黑简体" panose="02000000000000000000" pitchFamily="2" charset="-122"/>
                          <a:cs typeface="Arial" panose="020B0604020202020204" pitchFamily="34" charset="0"/>
                        </a:rPr>
                        <a:t>to printer (3) and the network administrator.</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4"/>
                  </a:ext>
                </a:extLst>
              </a:tr>
              <a:tr h="277731">
                <a:tc>
                  <a:txBody>
                    <a:bodyPr/>
                    <a:lstStyle/>
                    <a:p>
                      <a:pPr algn="l" fontAlgn="ctr"/>
                      <a:r>
                        <a:rPr lang="en-US" sz="1400" b="0" i="0" u="none" strike="noStrike" baseline="0">
                          <a:latin typeface="+mj-lt"/>
                          <a:ea typeface="方正兰亭黑简体" panose="02000000000000000000" pitchFamily="2" charset="-122"/>
                          <a:cs typeface="Arial" panose="020B0604020202020204" pitchFamily="34" charset="0"/>
                        </a:rPr>
                        <a:t>192.168.101.0/24</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400" b="0" i="0" u="none" strike="noStrike" baseline="0">
                          <a:latin typeface="+mj-lt"/>
                          <a:ea typeface="方正兰亭黑简体" panose="02000000000000000000" pitchFamily="2" charset="-122"/>
                          <a:cs typeface="Arial" panose="020B0604020202020204" pitchFamily="34" charset="0"/>
                        </a:rPr>
                        <a:t>N/A</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400" b="0" i="0" u="none" strike="noStrike" baseline="0">
                          <a:latin typeface="+mj-lt"/>
                          <a:ea typeface="方正兰亭黑简体" panose="02000000000000000000" pitchFamily="2" charset="-122"/>
                          <a:cs typeface="Arial" panose="020B0604020202020204" pitchFamily="34" charset="0"/>
                        </a:rPr>
                        <a:t>Agg-S1 functions as </a:t>
                      </a:r>
                      <a:r>
                        <a:rPr lang="en-US" sz="1400" b="0" i="0" u="none" strike="noStrike" baseline="0" smtClean="0">
                          <a:latin typeface="+mj-lt"/>
                          <a:ea typeface="方正兰亭黑简体" panose="02000000000000000000" pitchFamily="2" charset="-122"/>
                          <a:cs typeface="Arial" panose="020B0604020202020204" pitchFamily="34" charset="0"/>
                        </a:rPr>
                        <a:t>a </a:t>
                      </a:r>
                      <a:r>
                        <a:rPr lang="en-US" sz="1400" b="0" i="0" u="none" strike="noStrike" baseline="0">
                          <a:latin typeface="+mj-lt"/>
                          <a:ea typeface="方正兰亭黑简体" panose="02000000000000000000" pitchFamily="2" charset="-122"/>
                          <a:cs typeface="Arial" panose="020B0604020202020204" pitchFamily="34" charset="0"/>
                        </a:rPr>
                        <a:t>DHCP server.</a:t>
                      </a:r>
                    </a:p>
                    <a:p>
                      <a:pPr marL="0" marR="0" lvl="0" indent="0" algn="l" defTabSz="914034" rtl="0" eaLnBrk="1" fontAlgn="ctr" latinLnBrk="0" hangingPunct="1">
                        <a:lnSpc>
                          <a:spcPct val="100000"/>
                        </a:lnSpc>
                        <a:spcBef>
                          <a:spcPts val="0"/>
                        </a:spcBef>
                        <a:spcAft>
                          <a:spcPts val="0"/>
                        </a:spcAft>
                        <a:buClrTx/>
                        <a:buSzTx/>
                        <a:buFontTx/>
                        <a:buNone/>
                        <a:tabLst/>
                        <a:defRPr/>
                      </a:pPr>
                      <a:r>
                        <a:rPr lang="en-US" altLang="zh-CN" sz="1400" b="0" i="0" u="none" strike="noStrike" baseline="0" smtClean="0">
                          <a:latin typeface="+mj-lt"/>
                          <a:ea typeface="方正兰亭黑简体" panose="02000000000000000000" pitchFamily="2" charset="-122"/>
                          <a:cs typeface="Arial" panose="020B0604020202020204" pitchFamily="34" charset="0"/>
                        </a:rPr>
                        <a:t>T</a:t>
                      </a:r>
                      <a:r>
                        <a:rPr lang="en-US" sz="1400" b="0" i="0" u="none" strike="noStrike" baseline="0" smtClean="0">
                          <a:latin typeface="+mj-lt"/>
                          <a:ea typeface="方正兰亭黑简体" panose="02000000000000000000" pitchFamily="2" charset="-122"/>
                          <a:cs typeface="Arial" panose="020B0604020202020204" pitchFamily="34" charset="0"/>
                        </a:rPr>
                        <a:t>he </a:t>
                      </a:r>
                      <a:r>
                        <a:rPr lang="en-US" sz="1400" b="0" i="0" u="none" strike="noStrike" baseline="0">
                          <a:latin typeface="+mj-lt"/>
                          <a:ea typeface="方正兰亭黑简体" panose="02000000000000000000" pitchFamily="2" charset="-122"/>
                          <a:cs typeface="Arial" panose="020B0604020202020204" pitchFamily="34" charset="0"/>
                        </a:rPr>
                        <a:t>IP address (192.168.101.1) occupied by the </a:t>
                      </a:r>
                      <a:r>
                        <a:rPr lang="en-US" sz="1400" b="0" i="0" u="none" strike="noStrike" baseline="0" smtClean="0">
                          <a:latin typeface="+mj-lt"/>
                          <a:ea typeface="方正兰亭黑简体" panose="02000000000000000000" pitchFamily="2" charset="-122"/>
                          <a:cs typeface="Arial" panose="020B0604020202020204" pitchFamily="34" charset="0"/>
                        </a:rPr>
                        <a:t>AC is not allocated.</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grpSp>
        <p:nvGrpSpPr>
          <p:cNvPr id="13" name="组合 12"/>
          <p:cNvGrpSpPr/>
          <p:nvPr/>
        </p:nvGrpSpPr>
        <p:grpSpPr>
          <a:xfrm>
            <a:off x="8072668" y="126000"/>
            <a:ext cx="3889270" cy="284400"/>
            <a:chOff x="8072668" y="139135"/>
            <a:chExt cx="3889270" cy="284400"/>
          </a:xfrm>
        </p:grpSpPr>
        <p:sp>
          <p:nvSpPr>
            <p:cNvPr id="14" name="五边形 13"/>
            <p:cNvSpPr/>
            <p:nvPr/>
          </p:nvSpPr>
          <p:spPr bwMode="auto">
            <a:xfrm>
              <a:off x="8072668" y="139135"/>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Planning and </a:t>
              </a:r>
              <a:r>
                <a:rPr lang="en-US" altLang="zh-CN" sz="800">
                  <a:latin typeface="+mj-lt"/>
                  <a:cs typeface="Arial" panose="020B0604020202020204" pitchFamily="34" charset="0"/>
                </a:rPr>
                <a:t>D</a:t>
              </a:r>
              <a:r>
                <a:rPr lang="en-US" sz="800">
                  <a:latin typeface="+mj-lt"/>
                  <a:cs typeface="Arial" panose="020B0604020202020204" pitchFamily="34" charset="0"/>
                </a:rPr>
                <a:t>esign</a:t>
              </a:r>
            </a:p>
          </p:txBody>
        </p:sp>
        <p:sp>
          <p:nvSpPr>
            <p:cNvPr id="15" name="燕尾形 14"/>
            <p:cNvSpPr/>
            <p:nvPr/>
          </p:nvSpPr>
          <p:spPr bwMode="auto">
            <a:xfrm>
              <a:off x="8888838" y="139135"/>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solidFill>
                    <a:schemeClr val="bg1"/>
                  </a:solidFill>
                  <a:latin typeface="+mj-lt"/>
                  <a:cs typeface="Arial" panose="020B0604020202020204" pitchFamily="34" charset="0"/>
                </a:rPr>
                <a:t>Deployment and </a:t>
              </a:r>
              <a:r>
                <a:rPr lang="en-US" sz="800" smtClean="0">
                  <a:solidFill>
                    <a:schemeClr val="bg1"/>
                  </a:solidFill>
                  <a:latin typeface="+mj-lt"/>
                  <a:cs typeface="Arial" panose="020B0604020202020204" pitchFamily="34" charset="0"/>
                </a:rPr>
                <a:t>Implementation</a:t>
              </a:r>
              <a:endParaRPr lang="en-US" sz="800">
                <a:solidFill>
                  <a:schemeClr val="bg1"/>
                </a:solidFill>
                <a:latin typeface="+mj-lt"/>
                <a:cs typeface="Arial" panose="020B0604020202020204" pitchFamily="34" charset="0"/>
              </a:endParaRPr>
            </a:p>
          </p:txBody>
        </p:sp>
        <p:sp>
          <p:nvSpPr>
            <p:cNvPr id="16" name="燕尾形 15"/>
            <p:cNvSpPr/>
            <p:nvPr/>
          </p:nvSpPr>
          <p:spPr bwMode="auto">
            <a:xfrm>
              <a:off x="988490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smtClean="0">
                  <a:latin typeface="+mj-lt"/>
                  <a:cs typeface="Arial" panose="020B0604020202020204" pitchFamily="34" charset="0"/>
                </a:rPr>
                <a:t>Network O&amp;M</a:t>
              </a:r>
              <a:endParaRPr lang="en-US" sz="800">
                <a:latin typeface="+mj-lt"/>
                <a:cs typeface="Arial" panose="020B0604020202020204" pitchFamily="34" charset="0"/>
              </a:endParaRPr>
            </a:p>
          </p:txBody>
        </p:sp>
        <p:sp>
          <p:nvSpPr>
            <p:cNvPr id="17" name="燕尾形 16"/>
            <p:cNvSpPr/>
            <p:nvPr/>
          </p:nvSpPr>
          <p:spPr bwMode="auto">
            <a:xfrm>
              <a:off x="108819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Network </a:t>
              </a:r>
              <a:r>
                <a:rPr lang="en-US" sz="800" smtClean="0">
                  <a:latin typeface="+mj-lt"/>
                  <a:cs typeface="Arial" panose="020B0604020202020204" pitchFamily="34" charset="0"/>
                </a:rPr>
                <a:t>Optimization</a:t>
              </a:r>
              <a:endParaRPr lang="en-US" sz="800">
                <a:latin typeface="+mj-lt"/>
                <a:cs typeface="Arial" panose="020B0604020202020204" pitchFamily="34" charset="0"/>
              </a:endParaRPr>
            </a:p>
          </p:txBody>
        </p:sp>
      </p:grpSp>
    </p:spTree>
    <p:extLst>
      <p:ext uri="{BB962C8B-B14F-4D97-AF65-F5344CB8AC3E}">
        <p14:creationId xmlns:p14="http://schemas.microsoft.com/office/powerpoint/2010/main" val="41044008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smtClean="0"/>
              <a:t>Configuration Scheme (5)</a:t>
            </a:r>
            <a:endParaRPr lang="en-US"/>
          </a:p>
        </p:txBody>
      </p:sp>
      <p:sp>
        <p:nvSpPr>
          <p:cNvPr id="6" name="文本框 5"/>
          <p:cNvSpPr txBox="1"/>
          <p:nvPr/>
        </p:nvSpPr>
        <p:spPr bwMode="auto">
          <a:xfrm>
            <a:off x="723318" y="1178866"/>
            <a:ext cx="9827761"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marL="342900" indent="-342900">
              <a:lnSpc>
                <a:spcPct val="125000"/>
              </a:lnSpc>
              <a:buFont typeface="+mj-lt"/>
              <a:buAutoNum type="arabicPeriod" startAt="5"/>
            </a:pPr>
            <a:r>
              <a:rPr lang="en-US" sz="1600" smtClean="0">
                <a:solidFill>
                  <a:srgbClr val="000000"/>
                </a:solidFill>
                <a:latin typeface="+mj-lt"/>
                <a:cs typeface="Arial" panose="020B0604020202020204" pitchFamily="34" charset="0"/>
              </a:rPr>
              <a:t>Configure routes. Static routes are used because the network scale is small and the number of NEs is also small. For details, see the following table.</a:t>
            </a:r>
            <a:endParaRPr lang="en-US" sz="1600">
              <a:solidFill>
                <a:srgbClr val="000000"/>
              </a:solidFill>
              <a:latin typeface="+mj-lt"/>
              <a:cs typeface="Arial" panose="020B0604020202020204" pitchFamily="34" charset="0"/>
            </a:endParaRPr>
          </a:p>
        </p:txBody>
      </p:sp>
      <p:graphicFrame>
        <p:nvGraphicFramePr>
          <p:cNvPr id="7" name="表格 6"/>
          <p:cNvGraphicFramePr>
            <a:graphicFrameLocks noGrp="1"/>
          </p:cNvGraphicFramePr>
          <p:nvPr>
            <p:extLst/>
          </p:nvPr>
        </p:nvGraphicFramePr>
        <p:xfrm>
          <a:off x="1594177" y="2168525"/>
          <a:ext cx="8374661" cy="3627120"/>
        </p:xfrm>
        <a:graphic>
          <a:graphicData uri="http://schemas.openxmlformats.org/drawingml/2006/table">
            <a:tbl>
              <a:tblPr/>
              <a:tblGrid>
                <a:gridCol w="1480164">
                  <a:extLst>
                    <a:ext uri="{9D8B030D-6E8A-4147-A177-3AD203B41FA5}">
                      <a16:colId xmlns="" xmlns:a16="http://schemas.microsoft.com/office/drawing/2014/main" val="20000"/>
                    </a:ext>
                  </a:extLst>
                </a:gridCol>
                <a:gridCol w="2835855">
                  <a:extLst>
                    <a:ext uri="{9D8B030D-6E8A-4147-A177-3AD203B41FA5}">
                      <a16:colId xmlns="" xmlns:a16="http://schemas.microsoft.com/office/drawing/2014/main" val="20001"/>
                    </a:ext>
                  </a:extLst>
                </a:gridCol>
                <a:gridCol w="4058642">
                  <a:extLst>
                    <a:ext uri="{9D8B030D-6E8A-4147-A177-3AD203B41FA5}">
                      <a16:colId xmlns="" xmlns:a16="http://schemas.microsoft.com/office/drawing/2014/main" val="20002"/>
                    </a:ext>
                  </a:extLst>
                </a:gridCol>
              </a:tblGrid>
              <a:tr h="305977">
                <a:tc>
                  <a:txBody>
                    <a:bodyPr/>
                    <a:lstStyle/>
                    <a:p>
                      <a:pPr algn="l"/>
                      <a:r>
                        <a:rPr lang="en-US" sz="1600" b="1" baseline="0" smtClean="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Device</a:t>
                      </a:r>
                      <a:endParaRPr lang="en-US" sz="16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l"/>
                      <a:r>
                        <a:rPr lang="en-US" sz="16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Route Configuration</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l"/>
                      <a:r>
                        <a:rPr lang="en-US" sz="16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Remarks</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277731">
                <a:tc>
                  <a:txBody>
                    <a:bodyPr/>
                    <a:lstStyle/>
                    <a:p>
                      <a:pPr algn="l" fontAlgn="ctr"/>
                      <a:r>
                        <a:rPr lang="en-US" sz="1400" b="0" i="0" u="none" strike="noStrike" baseline="0">
                          <a:latin typeface="+mj-lt"/>
                          <a:ea typeface="方正兰亭黑简体" panose="02000000000000000000" pitchFamily="2" charset="-122"/>
                          <a:cs typeface="Arial" panose="020B0604020202020204" pitchFamily="34" charset="0"/>
                        </a:rPr>
                        <a:t>Acc-S1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4">
                  <a:txBody>
                    <a:bodyPr/>
                    <a:lstStyle/>
                    <a:p>
                      <a:pPr algn="l" fontAlgn="ctr"/>
                      <a:r>
                        <a:rPr lang="en-US" sz="1400" b="0" i="0" u="none" strike="noStrike" baseline="0">
                          <a:latin typeface="+mj-lt"/>
                          <a:ea typeface="方正兰亭黑简体" panose="02000000000000000000" pitchFamily="2" charset="-122"/>
                          <a:cs typeface="Arial" panose="020B0604020202020204" pitchFamily="34" charset="0"/>
                        </a:rPr>
                        <a:t>0.0.0.0 0 192.168.100.254</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4">
                  <a:txBody>
                    <a:bodyPr/>
                    <a:lstStyle/>
                    <a:p>
                      <a:pPr algn="l" fontAlgn="ctr"/>
                      <a:r>
                        <a:rPr lang="en-US" sz="1400" b="0" i="0" u="none" strike="noStrike" baseline="0" smtClean="0">
                          <a:latin typeface="+mj-lt"/>
                          <a:ea typeface="方正兰亭黑简体" panose="02000000000000000000" pitchFamily="2" charset="-122"/>
                          <a:cs typeface="Arial" panose="020B0604020202020204" pitchFamily="34" charset="0"/>
                        </a:rPr>
                        <a:t>Route that enables </a:t>
                      </a:r>
                      <a:r>
                        <a:rPr lang="en-US" sz="1400" b="0" i="0" u="none" strike="noStrike" baseline="0">
                          <a:latin typeface="+mj-lt"/>
                          <a:ea typeface="方正兰亭黑简体" panose="02000000000000000000" pitchFamily="2" charset="-122"/>
                          <a:cs typeface="Arial" panose="020B0604020202020204" pitchFamily="34" charset="0"/>
                        </a:rPr>
                        <a:t>the network administrator to </a:t>
                      </a:r>
                      <a:r>
                        <a:rPr lang="en-US" sz="1400" b="0" i="0" u="none" strike="noStrike" baseline="0" smtClean="0">
                          <a:latin typeface="+mj-lt"/>
                          <a:ea typeface="方正兰亭黑简体" panose="02000000000000000000" pitchFamily="2" charset="-122"/>
                          <a:cs typeface="Arial" panose="020B0604020202020204" pitchFamily="34" charset="0"/>
                        </a:rPr>
                        <a:t>access Layer 2 switches across network segments.</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1"/>
                  </a:ext>
                </a:extLst>
              </a:tr>
              <a:tr h="277731">
                <a:tc>
                  <a:txBody>
                    <a:bodyPr/>
                    <a:lstStyle/>
                    <a:p>
                      <a:pPr algn="l" fontAlgn="ctr"/>
                      <a:r>
                        <a:rPr lang="en-US" sz="1400" b="0" i="0" u="none" strike="noStrike" baseline="0">
                          <a:latin typeface="+mj-lt"/>
                          <a:ea typeface="方正兰亭黑简体" panose="02000000000000000000" pitchFamily="2" charset="-122"/>
                          <a:cs typeface="Arial" panose="020B0604020202020204" pitchFamily="34" charset="0"/>
                        </a:rPr>
                        <a:t>Acc-S2</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algn="l" rtl="0" fontAlgn="ctr"/>
                      <a:endParaRPr lang="en-US" sz="1400" b="0" i="0" u="none" strike="noStrike" baseline="0">
                        <a:effectLst/>
                        <a:latin typeface="Huawei Sans" panose="020C0503030203020204" pitchFamily="34" charset="0"/>
                        <a:ea typeface="方正兰亭黑简体" panose="02000000000000000000" pitchFamily="2" charset="-122"/>
                      </a:endParaRPr>
                    </a:p>
                  </a:txBody>
                  <a:tcPr marL="0" marR="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vMerge="1">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endParaRPr lang="en-US" altLang="zh-CN" sz="1400" b="0" i="0" u="none" strike="noStrike" baseline="0">
                        <a:effectLst/>
                        <a:latin typeface="Huawei Sans" panose="020C0503030203020204" pitchFamily="34" charset="0"/>
                        <a:ea typeface="方正兰亭黑简体" panose="02000000000000000000" pitchFamily="2" charset="-122"/>
                      </a:endParaRPr>
                    </a:p>
                  </a:txBody>
                  <a:tcPr marL="0" marR="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 xmlns:a16="http://schemas.microsoft.com/office/drawing/2014/main" val="10002"/>
                  </a:ext>
                </a:extLst>
              </a:tr>
              <a:tr h="277731">
                <a:tc>
                  <a:txBody>
                    <a:bodyPr/>
                    <a:lstStyle/>
                    <a:p>
                      <a:pPr algn="l" fontAlgn="ctr"/>
                      <a:r>
                        <a:rPr lang="en-US" sz="1400" b="0" i="0" u="none" strike="noStrike" baseline="0">
                          <a:latin typeface="+mj-lt"/>
                          <a:ea typeface="方正兰亭黑简体" panose="02000000000000000000" pitchFamily="2" charset="-122"/>
                          <a:cs typeface="Arial" panose="020B0604020202020204" pitchFamily="34" charset="0"/>
                        </a:rPr>
                        <a:t>Acc-S3</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algn="l" rtl="0" fontAlgn="ctr"/>
                      <a:endParaRPr lang="en-US" sz="1400" b="0" i="0" u="none" strike="noStrike" baseline="0">
                        <a:effectLst/>
                        <a:latin typeface="Huawei Sans" panose="020C0503030203020204" pitchFamily="34" charset="0"/>
                        <a:ea typeface="方正兰亭黑简体" panose="02000000000000000000" pitchFamily="2" charset="-122"/>
                      </a:endParaRPr>
                    </a:p>
                  </a:txBody>
                  <a:tcPr marL="0" marR="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vMerge="1">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endParaRPr lang="en-US" altLang="zh-CN" sz="1400" b="0" i="0" u="none" strike="noStrike" baseline="0">
                        <a:effectLst/>
                        <a:latin typeface="Huawei Sans" panose="020C0503030203020204" pitchFamily="34" charset="0"/>
                        <a:ea typeface="方正兰亭黑简体" panose="02000000000000000000" pitchFamily="2" charset="-122"/>
                      </a:endParaRPr>
                    </a:p>
                  </a:txBody>
                  <a:tcPr marL="0" marR="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 xmlns:a16="http://schemas.microsoft.com/office/drawing/2014/main" val="10003"/>
                  </a:ext>
                </a:extLst>
              </a:tr>
              <a:tr h="277731">
                <a:tc>
                  <a:txBody>
                    <a:bodyPr/>
                    <a:lstStyle/>
                    <a:p>
                      <a:pPr algn="l" fontAlgn="ctr"/>
                      <a:r>
                        <a:rPr lang="en-US" sz="1400" b="0" i="0" u="none" strike="noStrike" baseline="0">
                          <a:latin typeface="+mj-lt"/>
                          <a:ea typeface="方正兰亭黑简体" panose="02000000000000000000" pitchFamily="2" charset="-122"/>
                          <a:cs typeface="Arial" panose="020B0604020202020204" pitchFamily="34" charset="0"/>
                        </a:rPr>
                        <a:t>Acc-S4</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algn="l" rtl="0" fontAlgn="ctr"/>
                      <a:endParaRPr lang="en-US" sz="1400" b="0" i="0" u="none" strike="noStrike" baseline="0">
                        <a:effectLst/>
                        <a:latin typeface="Huawei Sans" panose="020C0503030203020204" pitchFamily="34" charset="0"/>
                        <a:ea typeface="方正兰亭黑简体" panose="02000000000000000000" pitchFamily="2" charset="-122"/>
                      </a:endParaRPr>
                    </a:p>
                  </a:txBody>
                  <a:tcPr marL="0" marR="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vMerge="1">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endParaRPr lang="en-US" altLang="zh-CN" sz="1400" b="0" i="0" u="none" strike="noStrike" baseline="0">
                        <a:effectLst/>
                        <a:latin typeface="Huawei Sans" panose="020C0503030203020204" pitchFamily="34" charset="0"/>
                        <a:ea typeface="方正兰亭黑简体" panose="02000000000000000000" pitchFamily="2" charset="-122"/>
                      </a:endParaRPr>
                    </a:p>
                  </a:txBody>
                  <a:tcPr marL="0" marR="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 xmlns:a16="http://schemas.microsoft.com/office/drawing/2014/main" val="10004"/>
                  </a:ext>
                </a:extLst>
              </a:tr>
              <a:tr h="284667">
                <a:tc>
                  <a:txBody>
                    <a:bodyPr/>
                    <a:lstStyle/>
                    <a:p>
                      <a:pPr algn="l" fontAlgn="ctr"/>
                      <a:r>
                        <a:rPr lang="en-US" sz="1400" b="0" i="0" u="none" strike="noStrike" baseline="0">
                          <a:latin typeface="+mj-lt"/>
                          <a:ea typeface="方正兰亭黑简体" panose="02000000000000000000" pitchFamily="2" charset="-122"/>
                          <a:cs typeface="Arial" panose="020B0604020202020204" pitchFamily="34" charset="0"/>
                        </a:rPr>
                        <a:t>AC1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400" b="0" i="0" u="none" strike="noStrike" baseline="0">
                          <a:latin typeface="+mj-lt"/>
                          <a:ea typeface="方正兰亭黑简体" panose="02000000000000000000" pitchFamily="2" charset="-122"/>
                          <a:cs typeface="Arial" panose="020B0604020202020204" pitchFamily="34" charset="0"/>
                        </a:rPr>
                        <a:t>0.0.0.0 0 192.168.101.254</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400" b="0" i="0" u="none" strike="noStrike" baseline="0" smtClean="0">
                          <a:latin typeface="+mj-lt"/>
                          <a:ea typeface="方正兰亭黑简体" panose="02000000000000000000" pitchFamily="2" charset="-122"/>
                          <a:cs typeface="Arial" panose="020B0604020202020204" pitchFamily="34" charset="0"/>
                        </a:rPr>
                        <a:t>Route that enables </a:t>
                      </a:r>
                      <a:r>
                        <a:rPr lang="en-US" sz="1400" b="0" i="0" u="none" strike="noStrike" baseline="0">
                          <a:latin typeface="+mj-lt"/>
                          <a:ea typeface="方正兰亭黑简体" panose="02000000000000000000" pitchFamily="2" charset="-122"/>
                          <a:cs typeface="Arial" panose="020B0604020202020204" pitchFamily="34" charset="0"/>
                        </a:rPr>
                        <a:t>the administrator to access AC1 across network </a:t>
                      </a:r>
                      <a:r>
                        <a:rPr lang="en-US" sz="1400" b="0" i="0" u="none" strike="noStrike" baseline="0" smtClean="0">
                          <a:latin typeface="+mj-lt"/>
                          <a:ea typeface="方正兰亭黑简体" panose="02000000000000000000" pitchFamily="2" charset="-122"/>
                          <a:cs typeface="Arial" panose="020B0604020202020204" pitchFamily="34" charset="0"/>
                        </a:rPr>
                        <a:t>segments.</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5"/>
                  </a:ext>
                </a:extLst>
              </a:tr>
              <a:tr h="284667">
                <a:tc>
                  <a:txBody>
                    <a:bodyPr/>
                    <a:lstStyle/>
                    <a:p>
                      <a:pPr algn="l" fontAlgn="ctr"/>
                      <a:r>
                        <a:rPr lang="en-US" sz="1400" b="0" i="0" u="none" strike="noStrike" baseline="0">
                          <a:latin typeface="+mj-lt"/>
                          <a:ea typeface="方正兰亭黑简体" panose="02000000000000000000" pitchFamily="2" charset="-122"/>
                          <a:cs typeface="Arial" panose="020B0604020202020204" pitchFamily="34" charset="0"/>
                        </a:rPr>
                        <a:t>Agg-S1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400" b="0" i="0" u="none" strike="noStrike" baseline="0">
                          <a:latin typeface="+mj-lt"/>
                          <a:ea typeface="方正兰亭黑简体" panose="02000000000000000000" pitchFamily="2" charset="-122"/>
                          <a:cs typeface="Arial" panose="020B0604020202020204" pitchFamily="34" charset="0"/>
                        </a:rPr>
                        <a:t>0.0.0.0 0 192.168.102.1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400" b="0" i="0" u="none" strike="noStrike" baseline="0" smtClean="0">
                          <a:latin typeface="+mj-lt"/>
                          <a:ea typeface="方正兰亭黑简体" panose="02000000000000000000" pitchFamily="2" charset="-122"/>
                          <a:cs typeface="Arial" panose="020B0604020202020204" pitchFamily="34" charset="0"/>
                        </a:rPr>
                        <a:t>Route that matches the traffic destined for the Internet</a:t>
                      </a:r>
                      <a:endParaRPr lang="en-US" sz="1400" b="0" i="0" u="none" strike="noStrike" baseline="0">
                        <a:latin typeface="+mj-lt"/>
                        <a:ea typeface="方正兰亭黑简体" panose="02000000000000000000" pitchFamily="2" charset="-122"/>
                        <a:cs typeface="Arial" panose="020B0604020202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6"/>
                  </a:ext>
                </a:extLst>
              </a:tr>
              <a:tr h="284667">
                <a:tc rowSpan="2">
                  <a:txBody>
                    <a:bodyPr/>
                    <a:lstStyle/>
                    <a:p>
                      <a:pPr algn="l" fontAlgn="ctr"/>
                      <a:r>
                        <a:rPr lang="en-US" sz="1400" b="0" i="0" u="none" strike="noStrike" baseline="0">
                          <a:latin typeface="+mj-lt"/>
                          <a:ea typeface="方正兰亭黑简体" panose="02000000000000000000" pitchFamily="2" charset="-122"/>
                          <a:cs typeface="Arial" panose="020B0604020202020204" pitchFamily="34" charset="0"/>
                        </a:rPr>
                        <a:t>CORE-R1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400" b="0" i="0" u="none" strike="noStrike" baseline="0">
                          <a:solidFill>
                            <a:schemeClr val="tx1"/>
                          </a:solidFill>
                          <a:latin typeface="+mj-lt"/>
                          <a:ea typeface="方正兰亭黑简体" panose="02000000000000000000" pitchFamily="2" charset="-122"/>
                          <a:cs typeface="Arial" panose="020B0604020202020204" pitchFamily="34" charset="0"/>
                        </a:rPr>
                        <a:t>192.168.0.0 20 192.168.102.2</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400" b="0" i="0" u="none" strike="noStrike" baseline="0" smtClean="0">
                          <a:latin typeface="+mj-lt"/>
                          <a:ea typeface="方正兰亭黑简体" panose="02000000000000000000" pitchFamily="2" charset="-122"/>
                          <a:cs typeface="Arial" panose="020B0604020202020204" pitchFamily="34" charset="0"/>
                        </a:rPr>
                        <a:t>Aggregated route for the core router to access the intranet</a:t>
                      </a:r>
                      <a:endParaRPr lang="en-US" sz="1400" b="0" i="0" u="none" strike="noStrike" baseline="0">
                        <a:latin typeface="+mj-lt"/>
                        <a:ea typeface="方正兰亭黑简体" panose="02000000000000000000" pitchFamily="2" charset="-122"/>
                        <a:cs typeface="Arial" panose="020B0604020202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7"/>
                  </a:ext>
                </a:extLst>
              </a:tr>
              <a:tr h="284667">
                <a:tc vMerge="1">
                  <a:txBody>
                    <a:bodyPr/>
                    <a:lstStyle/>
                    <a:p>
                      <a:pPr algn="l" rtl="0" fontAlgn="ctr"/>
                      <a:endParaRPr lang="zh-CN" altLang="en-US" sz="1400" b="0" i="0" u="none" strike="noStrike" baseline="0">
                        <a:effectLst/>
                        <a:latin typeface="Huawei Sans" panose="020C0503030203020204" pitchFamily="34" charset="0"/>
                        <a:ea typeface="方正兰亭黑简体" panose="02000000000000000000" pitchFamily="2" charset="-122"/>
                      </a:endParaRPr>
                    </a:p>
                  </a:txBody>
                  <a:tcPr marL="0" marR="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400" b="0" i="0" u="none" strike="noStrike" baseline="0">
                          <a:latin typeface="+mj-lt"/>
                          <a:ea typeface="方正兰亭黑简体" panose="02000000000000000000" pitchFamily="2" charset="-122"/>
                          <a:cs typeface="Arial" panose="020B0604020202020204" pitchFamily="34" charset="0"/>
                        </a:rPr>
                        <a:t>Default </a:t>
                      </a:r>
                      <a:r>
                        <a:rPr lang="en-US" sz="1400" b="0" i="0" u="none" strike="noStrike" baseline="0" smtClean="0">
                          <a:latin typeface="+mj-lt"/>
                          <a:ea typeface="方正兰亭黑简体" panose="02000000000000000000" pitchFamily="2" charset="-122"/>
                          <a:cs typeface="Arial" panose="020B0604020202020204" pitchFamily="34" charset="0"/>
                        </a:rPr>
                        <a:t>route</a:t>
                      </a:r>
                      <a:endParaRPr lang="en-US" sz="1400" b="0" i="0" u="none" strike="noStrike" baseline="0">
                        <a:latin typeface="+mj-lt"/>
                        <a:ea typeface="方正兰亭黑简体" panose="02000000000000000000" pitchFamily="2" charset="-122"/>
                        <a:cs typeface="Arial" panose="020B0604020202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400" b="0" i="0" u="none" strike="noStrike" baseline="0" smtClean="0">
                          <a:latin typeface="+mj-lt"/>
                          <a:ea typeface="方正兰亭黑简体" panose="02000000000000000000" pitchFamily="2" charset="-122"/>
                          <a:cs typeface="Arial" panose="020B0604020202020204" pitchFamily="34" charset="0"/>
                        </a:rPr>
                        <a:t>Route pointing to an interface on the external network</a:t>
                      </a:r>
                      <a:endParaRPr lang="en-US" sz="1400" b="0" i="0" u="none" strike="noStrike" baseline="0">
                        <a:latin typeface="+mj-lt"/>
                        <a:ea typeface="方正兰亭黑简体" panose="02000000000000000000" pitchFamily="2" charset="-122"/>
                        <a:cs typeface="Arial" panose="020B0604020202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8"/>
                  </a:ext>
                </a:extLst>
              </a:tr>
            </a:tbl>
          </a:graphicData>
        </a:graphic>
      </p:graphicFrame>
      <p:grpSp>
        <p:nvGrpSpPr>
          <p:cNvPr id="13" name="组合 12"/>
          <p:cNvGrpSpPr/>
          <p:nvPr/>
        </p:nvGrpSpPr>
        <p:grpSpPr>
          <a:xfrm>
            <a:off x="8072668" y="126000"/>
            <a:ext cx="3889270" cy="284400"/>
            <a:chOff x="8072668" y="139135"/>
            <a:chExt cx="3889270" cy="284400"/>
          </a:xfrm>
        </p:grpSpPr>
        <p:sp>
          <p:nvSpPr>
            <p:cNvPr id="14" name="五边形 13"/>
            <p:cNvSpPr/>
            <p:nvPr/>
          </p:nvSpPr>
          <p:spPr bwMode="auto">
            <a:xfrm>
              <a:off x="8072668" y="139135"/>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Planning and </a:t>
              </a:r>
              <a:r>
                <a:rPr lang="en-US" altLang="zh-CN" sz="800">
                  <a:latin typeface="+mj-lt"/>
                  <a:cs typeface="Arial" panose="020B0604020202020204" pitchFamily="34" charset="0"/>
                </a:rPr>
                <a:t>D</a:t>
              </a:r>
              <a:r>
                <a:rPr lang="en-US" sz="800">
                  <a:latin typeface="+mj-lt"/>
                  <a:cs typeface="Arial" panose="020B0604020202020204" pitchFamily="34" charset="0"/>
                </a:rPr>
                <a:t>esign</a:t>
              </a:r>
            </a:p>
          </p:txBody>
        </p:sp>
        <p:sp>
          <p:nvSpPr>
            <p:cNvPr id="15" name="燕尾形 14"/>
            <p:cNvSpPr/>
            <p:nvPr/>
          </p:nvSpPr>
          <p:spPr bwMode="auto">
            <a:xfrm>
              <a:off x="8888838" y="139135"/>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solidFill>
                    <a:schemeClr val="bg1"/>
                  </a:solidFill>
                  <a:latin typeface="+mj-lt"/>
                  <a:cs typeface="Arial" panose="020B0604020202020204" pitchFamily="34" charset="0"/>
                </a:rPr>
                <a:t>Deployment and </a:t>
              </a:r>
              <a:r>
                <a:rPr lang="en-US" sz="800" smtClean="0">
                  <a:solidFill>
                    <a:schemeClr val="bg1"/>
                  </a:solidFill>
                  <a:latin typeface="+mj-lt"/>
                  <a:cs typeface="Arial" panose="020B0604020202020204" pitchFamily="34" charset="0"/>
                </a:rPr>
                <a:t>Implementation</a:t>
              </a:r>
              <a:endParaRPr lang="en-US" sz="800">
                <a:solidFill>
                  <a:schemeClr val="bg1"/>
                </a:solidFill>
                <a:latin typeface="+mj-lt"/>
                <a:cs typeface="Arial" panose="020B0604020202020204" pitchFamily="34" charset="0"/>
              </a:endParaRPr>
            </a:p>
          </p:txBody>
        </p:sp>
        <p:sp>
          <p:nvSpPr>
            <p:cNvPr id="16" name="燕尾形 15"/>
            <p:cNvSpPr/>
            <p:nvPr/>
          </p:nvSpPr>
          <p:spPr bwMode="auto">
            <a:xfrm>
              <a:off x="988490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smtClean="0">
                  <a:latin typeface="+mj-lt"/>
                  <a:cs typeface="Arial" panose="020B0604020202020204" pitchFamily="34" charset="0"/>
                </a:rPr>
                <a:t>Network O&amp;M</a:t>
              </a:r>
              <a:endParaRPr lang="en-US" sz="800">
                <a:latin typeface="+mj-lt"/>
                <a:cs typeface="Arial" panose="020B0604020202020204" pitchFamily="34" charset="0"/>
              </a:endParaRPr>
            </a:p>
          </p:txBody>
        </p:sp>
        <p:sp>
          <p:nvSpPr>
            <p:cNvPr id="17" name="燕尾形 16"/>
            <p:cNvSpPr/>
            <p:nvPr/>
          </p:nvSpPr>
          <p:spPr bwMode="auto">
            <a:xfrm>
              <a:off x="108819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Network </a:t>
              </a:r>
              <a:r>
                <a:rPr lang="en-US" sz="800" smtClean="0">
                  <a:latin typeface="+mj-lt"/>
                  <a:cs typeface="Arial" panose="020B0604020202020204" pitchFamily="34" charset="0"/>
                </a:rPr>
                <a:t>Optimization</a:t>
              </a:r>
              <a:endParaRPr lang="en-US" sz="800">
                <a:latin typeface="+mj-lt"/>
                <a:cs typeface="Arial" panose="020B0604020202020204" pitchFamily="34" charset="0"/>
              </a:endParaRPr>
            </a:p>
          </p:txBody>
        </p:sp>
      </p:grpSp>
    </p:spTree>
    <p:extLst>
      <p:ext uri="{BB962C8B-B14F-4D97-AF65-F5344CB8AC3E}">
        <p14:creationId xmlns:p14="http://schemas.microsoft.com/office/powerpoint/2010/main" val="7358012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Configuration Scheme (6)</a:t>
            </a:r>
            <a:endParaRPr lang="en-US"/>
          </a:p>
        </p:txBody>
      </p:sp>
      <p:sp>
        <p:nvSpPr>
          <p:cNvPr id="3" name="文本框 2"/>
          <p:cNvSpPr txBox="1"/>
          <p:nvPr/>
        </p:nvSpPr>
        <p:spPr bwMode="auto">
          <a:xfrm>
            <a:off x="723318" y="1217339"/>
            <a:ext cx="9827761" cy="62726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marL="342900" indent="-342900">
              <a:lnSpc>
                <a:spcPct val="125000"/>
              </a:lnSpc>
              <a:buFont typeface="+mj-lt"/>
              <a:buAutoNum type="arabicPeriod" startAt="6"/>
            </a:pPr>
            <a:r>
              <a:rPr lang="en-US" sz="1400" smtClean="0">
                <a:solidFill>
                  <a:srgbClr val="000000"/>
                </a:solidFill>
                <a:latin typeface="+mj-lt"/>
                <a:cs typeface="Arial" panose="020B0604020202020204" pitchFamily="34" charset="0"/>
              </a:rPr>
              <a:t>Configure network management. Set the network management mode to Telnet-base</a:t>
            </a:r>
            <a:r>
              <a:rPr lang="en-US" altLang="zh-CN" sz="1400" smtClean="0">
                <a:solidFill>
                  <a:srgbClr val="000000"/>
                </a:solidFill>
                <a:latin typeface="+mj-lt"/>
                <a:cs typeface="Arial" panose="020B0604020202020204" pitchFamily="34" charset="0"/>
              </a:rPr>
              <a:t>d</a:t>
            </a:r>
            <a:r>
              <a:rPr lang="en-US" sz="1400" smtClean="0">
                <a:solidFill>
                  <a:srgbClr val="000000"/>
                </a:solidFill>
                <a:latin typeface="+mj-lt"/>
                <a:cs typeface="Arial" panose="020B0604020202020204" pitchFamily="34" charset="0"/>
              </a:rPr>
              <a:t> remote management and authentication mode to Authentication, Authorization, and Accounting (AAA). For details, see the following table.</a:t>
            </a:r>
            <a:endParaRPr lang="en-US" sz="1400">
              <a:solidFill>
                <a:srgbClr val="000000"/>
              </a:solidFill>
              <a:latin typeface="+mj-lt"/>
              <a:cs typeface="Arial" panose="020B0604020202020204" pitchFamily="34" charset="0"/>
            </a:endParaRPr>
          </a:p>
        </p:txBody>
      </p:sp>
      <p:graphicFrame>
        <p:nvGraphicFramePr>
          <p:cNvPr id="4" name="表格 3"/>
          <p:cNvGraphicFramePr>
            <a:graphicFrameLocks noGrp="1"/>
          </p:cNvGraphicFramePr>
          <p:nvPr>
            <p:extLst/>
          </p:nvPr>
        </p:nvGraphicFramePr>
        <p:xfrm>
          <a:off x="1199568" y="1855681"/>
          <a:ext cx="9078695" cy="2863928"/>
        </p:xfrm>
        <a:graphic>
          <a:graphicData uri="http://schemas.openxmlformats.org/drawingml/2006/table">
            <a:tbl>
              <a:tblPr/>
              <a:tblGrid>
                <a:gridCol w="1198692">
                  <a:extLst>
                    <a:ext uri="{9D8B030D-6E8A-4147-A177-3AD203B41FA5}">
                      <a16:colId xmlns="" xmlns:a16="http://schemas.microsoft.com/office/drawing/2014/main" val="20000"/>
                    </a:ext>
                  </a:extLst>
                </a:gridCol>
                <a:gridCol w="2296582">
                  <a:extLst>
                    <a:ext uri="{9D8B030D-6E8A-4147-A177-3AD203B41FA5}">
                      <a16:colId xmlns="" xmlns:a16="http://schemas.microsoft.com/office/drawing/2014/main" val="20001"/>
                    </a:ext>
                  </a:extLst>
                </a:gridCol>
                <a:gridCol w="2296582">
                  <a:extLst>
                    <a:ext uri="{9D8B030D-6E8A-4147-A177-3AD203B41FA5}">
                      <a16:colId xmlns="" xmlns:a16="http://schemas.microsoft.com/office/drawing/2014/main" val="20002"/>
                    </a:ext>
                  </a:extLst>
                </a:gridCol>
                <a:gridCol w="3286839">
                  <a:extLst>
                    <a:ext uri="{9D8B030D-6E8A-4147-A177-3AD203B41FA5}">
                      <a16:colId xmlns="" xmlns:a16="http://schemas.microsoft.com/office/drawing/2014/main" val="20003"/>
                    </a:ext>
                  </a:extLst>
                </a:gridCol>
              </a:tblGrid>
              <a:tr h="305977">
                <a:tc>
                  <a:txBody>
                    <a:bodyPr/>
                    <a:lstStyle/>
                    <a:p>
                      <a:pPr algn="l"/>
                      <a:r>
                        <a:rPr lang="en-US" altLang="zh-CN" sz="1300" b="1" baseline="0" smtClean="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Device</a:t>
                      </a:r>
                      <a:endParaRPr lang="en-US" sz="13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l"/>
                      <a:r>
                        <a:rPr lang="en-US" sz="1300" b="1" baseline="0" smtClean="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Management Mode</a:t>
                      </a:r>
                      <a:endParaRPr lang="en-US" sz="13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l"/>
                      <a:r>
                        <a:rPr lang="en-US" sz="1300" b="1" baseline="0" smtClean="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Authentication Mode</a:t>
                      </a:r>
                      <a:endParaRPr lang="en-US" sz="13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l"/>
                      <a:r>
                        <a:rPr lang="en-US" sz="13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Remarks</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295753">
                <a:tc>
                  <a:txBody>
                    <a:bodyPr/>
                    <a:lstStyle/>
                    <a:p>
                      <a:pPr algn="l" fontAlgn="ctr"/>
                      <a:r>
                        <a:rPr lang="en-US" sz="1300" b="0" i="0" u="none" strike="noStrike" baseline="0">
                          <a:latin typeface="+mj-lt"/>
                          <a:ea typeface="方正兰亭黑简体" panose="02000000000000000000" pitchFamily="2" charset="-122"/>
                          <a:cs typeface="Arial" panose="020B0604020202020204" pitchFamily="34" charset="0"/>
                        </a:rPr>
                        <a:t>Acc-S1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7">
                  <a:txBody>
                    <a:bodyPr/>
                    <a:lstStyle/>
                    <a:p>
                      <a:pPr algn="l" fontAlgn="ctr"/>
                      <a:r>
                        <a:rPr lang="en-US" sz="1300" b="0" i="0" u="none" strike="noStrike" baseline="0">
                          <a:latin typeface="+mj-lt"/>
                          <a:ea typeface="方正兰亭黑简体" panose="02000000000000000000" pitchFamily="2" charset="-122"/>
                          <a:cs typeface="Arial" panose="020B0604020202020204" pitchFamily="34" charset="0"/>
                        </a:rPr>
                        <a:t>Telnet</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7">
                  <a:txBody>
                    <a:bodyPr/>
                    <a:lstStyle/>
                    <a:p>
                      <a:pPr algn="l" fontAlgn="base"/>
                      <a:r>
                        <a:rPr lang="en-US" sz="1300" b="0" i="0" u="none" strike="noStrike" baseline="0" smtClean="0">
                          <a:latin typeface="+mj-lt"/>
                          <a:ea typeface="方正兰亭黑简体" panose="02000000000000000000" pitchFamily="2" charset="-122"/>
                          <a:cs typeface="Arial" panose="020B0604020202020204" pitchFamily="34" charset="0"/>
                        </a:rPr>
                        <a:t>AAA</a:t>
                      </a:r>
                      <a:endParaRPr lang="en-US" sz="1300" b="0" i="0" u="none" strike="noStrike" baseline="0">
                        <a:latin typeface="+mj-lt"/>
                        <a:ea typeface="方正兰亭黑简体" panose="02000000000000000000" pitchFamily="2" charset="-122"/>
                        <a:cs typeface="Arial" panose="020B0604020202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7">
                  <a:txBody>
                    <a:bodyPr/>
                    <a:lstStyle/>
                    <a:p>
                      <a:pPr algn="l" fontAlgn="ctr"/>
                      <a:r>
                        <a:rPr lang="en-US" sz="1300" b="0" i="0" u="none" strike="noStrike" baseline="0">
                          <a:latin typeface="+mj-lt"/>
                          <a:ea typeface="方正兰亭黑简体" panose="02000000000000000000" pitchFamily="2" charset="-122"/>
                          <a:cs typeface="Arial" panose="020B0604020202020204" pitchFamily="34" charset="0"/>
                        </a:rPr>
                        <a:t>The user name and password must be complex and different. In addition, </a:t>
                      </a:r>
                      <a:r>
                        <a:rPr lang="en-US" sz="1300" b="0" i="0" u="none" strike="noStrike" baseline="0" smtClean="0">
                          <a:latin typeface="+mj-lt"/>
                          <a:ea typeface="方正兰亭黑简体" panose="02000000000000000000" pitchFamily="2" charset="-122"/>
                          <a:cs typeface="Arial" panose="020B0604020202020204" pitchFamily="34" charset="0"/>
                        </a:rPr>
                        <a:t>record them.</a:t>
                      </a:r>
                      <a:endParaRPr lang="en-US" sz="1300" b="0" i="0" u="none" strike="noStrike" baseline="0">
                        <a:latin typeface="+mj-lt"/>
                        <a:ea typeface="方正兰亭黑简体" panose="02000000000000000000" pitchFamily="2" charset="-122"/>
                        <a:cs typeface="Arial" panose="020B0604020202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1"/>
                  </a:ext>
                </a:extLst>
              </a:tr>
              <a:tr h="295753">
                <a:tc>
                  <a:txBody>
                    <a:bodyPr/>
                    <a:lstStyle/>
                    <a:p>
                      <a:pPr algn="l" fontAlgn="ctr"/>
                      <a:r>
                        <a:rPr lang="en-US" sz="1300" b="0" i="0" u="none" strike="noStrike" baseline="0">
                          <a:latin typeface="+mj-lt"/>
                          <a:ea typeface="方正兰亭黑简体" panose="02000000000000000000" pitchFamily="2" charset="-122"/>
                          <a:cs typeface="Arial" panose="020B0604020202020204" pitchFamily="34" charset="0"/>
                        </a:rPr>
                        <a:t>Acc-S2</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algn="l" rtl="0" fontAlgn="ctr"/>
                      <a:endParaRPr lang="en-US" sz="1400" b="0" i="0" u="none" strike="noStrike" baseline="0">
                        <a:effectLst/>
                        <a:latin typeface="Huawei Sans" panose="020C0503030203020204" pitchFamily="34" charset="0"/>
                        <a:ea typeface="方正兰亭黑简体" panose="02000000000000000000" pitchFamily="2" charset="-122"/>
                      </a:endParaRPr>
                    </a:p>
                  </a:txBody>
                  <a:tcPr marL="0" marR="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vMerge="1">
                  <a:txBody>
                    <a:bodyPr/>
                    <a:lstStyle/>
                    <a:p>
                      <a:endParaRPr lang="zh-CN" altLang="en-US"/>
                    </a:p>
                  </a:txBody>
                  <a:tcPr/>
                </a:tc>
                <a:tc vMerge="1">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endParaRPr lang="en-US" altLang="zh-CN" sz="1400" b="0" i="0" u="none" strike="noStrike" baseline="0">
                        <a:effectLst/>
                        <a:latin typeface="Huawei Sans" panose="020C0503030203020204" pitchFamily="34" charset="0"/>
                        <a:ea typeface="方正兰亭黑简体" panose="02000000000000000000" pitchFamily="2" charset="-122"/>
                      </a:endParaRPr>
                    </a:p>
                  </a:txBody>
                  <a:tcPr marL="0" marR="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 xmlns:a16="http://schemas.microsoft.com/office/drawing/2014/main" val="10002"/>
                  </a:ext>
                </a:extLst>
              </a:tr>
              <a:tr h="295753">
                <a:tc>
                  <a:txBody>
                    <a:bodyPr/>
                    <a:lstStyle/>
                    <a:p>
                      <a:pPr algn="l" fontAlgn="ctr"/>
                      <a:r>
                        <a:rPr lang="en-US" sz="1300" b="0" i="0" u="none" strike="noStrike" baseline="0">
                          <a:latin typeface="+mj-lt"/>
                          <a:ea typeface="方正兰亭黑简体" panose="02000000000000000000" pitchFamily="2" charset="-122"/>
                          <a:cs typeface="Arial" panose="020B0604020202020204" pitchFamily="34" charset="0"/>
                        </a:rPr>
                        <a:t>Acc-S3</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algn="l" rtl="0" fontAlgn="ctr"/>
                      <a:endParaRPr lang="en-US" sz="1400" b="0" i="0" u="none" strike="noStrike" baseline="0">
                        <a:effectLst/>
                        <a:latin typeface="Huawei Sans" panose="020C0503030203020204" pitchFamily="34" charset="0"/>
                        <a:ea typeface="方正兰亭黑简体" panose="02000000000000000000" pitchFamily="2" charset="-122"/>
                      </a:endParaRPr>
                    </a:p>
                  </a:txBody>
                  <a:tcPr marL="0" marR="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vMerge="1">
                  <a:txBody>
                    <a:bodyPr/>
                    <a:lstStyle/>
                    <a:p>
                      <a:endParaRPr lang="zh-CN" altLang="en-US"/>
                    </a:p>
                  </a:txBody>
                  <a:tcPr/>
                </a:tc>
                <a:tc vMerge="1">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endParaRPr lang="en-US" altLang="zh-CN" sz="1400" b="0" i="0" u="none" strike="noStrike" baseline="0">
                        <a:effectLst/>
                        <a:latin typeface="Huawei Sans" panose="020C0503030203020204" pitchFamily="34" charset="0"/>
                        <a:ea typeface="方正兰亭黑简体" panose="02000000000000000000" pitchFamily="2" charset="-122"/>
                      </a:endParaRPr>
                    </a:p>
                  </a:txBody>
                  <a:tcPr marL="0" marR="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 xmlns:a16="http://schemas.microsoft.com/office/drawing/2014/main" val="10003"/>
                  </a:ext>
                </a:extLst>
              </a:tr>
              <a:tr h="295753">
                <a:tc>
                  <a:txBody>
                    <a:bodyPr/>
                    <a:lstStyle/>
                    <a:p>
                      <a:pPr algn="l" fontAlgn="ctr"/>
                      <a:r>
                        <a:rPr lang="en-US" sz="1300" b="0" i="0" u="none" strike="noStrike" baseline="0">
                          <a:latin typeface="+mj-lt"/>
                          <a:ea typeface="方正兰亭黑简体" panose="02000000000000000000" pitchFamily="2" charset="-122"/>
                          <a:cs typeface="Arial" panose="020B0604020202020204" pitchFamily="34" charset="0"/>
                        </a:rPr>
                        <a:t>Acc-S4</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10004"/>
                  </a:ext>
                </a:extLst>
              </a:tr>
              <a:tr h="295753">
                <a:tc>
                  <a:txBody>
                    <a:bodyPr/>
                    <a:lstStyle/>
                    <a:p>
                      <a:pPr algn="l" fontAlgn="ctr"/>
                      <a:r>
                        <a:rPr lang="en-US" sz="1300" b="0" i="0" u="none" strike="noStrike" baseline="0">
                          <a:latin typeface="+mj-lt"/>
                          <a:ea typeface="方正兰亭黑简体" panose="02000000000000000000" pitchFamily="2" charset="-122"/>
                          <a:cs typeface="Arial" panose="020B0604020202020204" pitchFamily="34" charset="0"/>
                        </a:rPr>
                        <a:t>Agg-S1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pPr algn="l" rtl="0" fontAlgn="ctr"/>
                      <a:endParaRPr lang="en-US" altLang="zh-CN" sz="1400" b="0" i="0" u="none" strike="noStrike" baseline="0">
                        <a:effectLst/>
                        <a:latin typeface="Huawei Sans" panose="020C0503030203020204" pitchFamily="34" charset="0"/>
                        <a:ea typeface="方正兰亭黑简体" panose="02000000000000000000" pitchFamily="2" charset="-122"/>
                      </a:endParaRPr>
                    </a:p>
                  </a:txBody>
                  <a:tcPr marL="0" marR="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 xmlns:a16="http://schemas.microsoft.com/office/drawing/2014/main" val="10005"/>
                  </a:ext>
                </a:extLst>
              </a:tr>
              <a:tr h="295753">
                <a:tc>
                  <a:txBody>
                    <a:bodyPr/>
                    <a:lstStyle/>
                    <a:p>
                      <a:pPr algn="l" fontAlgn="ctr"/>
                      <a:r>
                        <a:rPr lang="en-US" sz="1300" b="0" i="0" u="none" strike="noStrike" baseline="0">
                          <a:latin typeface="+mj-lt"/>
                          <a:ea typeface="方正兰亭黑简体" panose="02000000000000000000" pitchFamily="2" charset="-122"/>
                          <a:cs typeface="Arial" panose="020B0604020202020204" pitchFamily="34" charset="0"/>
                        </a:rPr>
                        <a:t>CORE-R1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10006"/>
                  </a:ext>
                </a:extLst>
              </a:tr>
              <a:tr h="295753">
                <a:tc>
                  <a:txBody>
                    <a:bodyPr/>
                    <a:lstStyle/>
                    <a:p>
                      <a:pPr algn="l" fontAlgn="ctr"/>
                      <a:r>
                        <a:rPr lang="en-US" sz="1300" b="0" i="0" u="none" strike="noStrike" baseline="0">
                          <a:latin typeface="+mj-lt"/>
                          <a:ea typeface="方正兰亭黑简体" panose="02000000000000000000" pitchFamily="2" charset="-122"/>
                          <a:cs typeface="Arial" panose="020B0604020202020204" pitchFamily="34" charset="0"/>
                        </a:rPr>
                        <a:t>AC1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10007"/>
                  </a:ext>
                </a:extLst>
              </a:tr>
              <a:tr h="295753">
                <a:tc>
                  <a:txBody>
                    <a:bodyPr/>
                    <a:lstStyle/>
                    <a:p>
                      <a:pPr algn="l" fontAlgn="ctr"/>
                      <a:r>
                        <a:rPr lang="en-US" sz="1300" b="0" i="0" u="none" strike="noStrike" baseline="0">
                          <a:latin typeface="+mj-lt"/>
                          <a:ea typeface="方正兰亭黑简体" panose="02000000000000000000" pitchFamily="2" charset="-122"/>
                          <a:cs typeface="Arial" panose="020B0604020202020204" pitchFamily="34" charset="0"/>
                        </a:rPr>
                        <a:t>AP1&amp;AP2</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altLang="zh-CN" sz="1300" smtClean="0">
                          <a:latin typeface="+mj-lt"/>
                          <a:cs typeface="Arial" panose="020B0604020202020204" pitchFamily="34" charset="0"/>
                        </a:rPr>
                        <a:t>Centralized control and management</a:t>
                      </a:r>
                      <a:r>
                        <a:rPr lang="en-US" altLang="zh-CN" sz="1300" baseline="0" smtClean="0">
                          <a:latin typeface="+mj-lt"/>
                          <a:cs typeface="Arial" panose="020B0604020202020204" pitchFamily="34" charset="0"/>
                        </a:rPr>
                        <a:t> by the AC</a:t>
                      </a:r>
                      <a:endParaRPr lang="en-US" sz="1300">
                        <a:latin typeface="+mj-lt"/>
                        <a:cs typeface="Arial" panose="020B0604020202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300" b="0" i="0" u="none" strike="noStrike" baseline="0">
                          <a:latin typeface="+mj-lt"/>
                          <a:ea typeface="方正兰亭黑简体" panose="02000000000000000000" pitchFamily="2" charset="-122"/>
                          <a:cs typeface="Arial" panose="020B0604020202020204" pitchFamily="34" charset="0"/>
                        </a:rPr>
                        <a:t>N/A</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300" b="0" i="0" u="none" strike="noStrike" baseline="0">
                          <a:latin typeface="+mj-lt"/>
                          <a:ea typeface="方正兰亭黑简体" panose="02000000000000000000" pitchFamily="2" charset="-122"/>
                          <a:cs typeface="Arial" panose="020B0604020202020204" pitchFamily="34" charset="0"/>
                        </a:rPr>
                        <a:t>N/A</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8"/>
                  </a:ext>
                </a:extLst>
              </a:tr>
            </a:tbl>
          </a:graphicData>
        </a:graphic>
      </p:graphicFrame>
      <p:sp>
        <p:nvSpPr>
          <p:cNvPr id="5" name="文本框 4"/>
          <p:cNvSpPr txBox="1"/>
          <p:nvPr/>
        </p:nvSpPr>
        <p:spPr bwMode="auto">
          <a:xfrm>
            <a:off x="723318" y="4743692"/>
            <a:ext cx="9827761" cy="357964"/>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marL="342900" indent="-342900">
              <a:lnSpc>
                <a:spcPct val="125000"/>
              </a:lnSpc>
              <a:buFont typeface="+mj-lt"/>
              <a:buAutoNum type="arabicPeriod" startAt="7"/>
            </a:pPr>
            <a:r>
              <a:rPr lang="en-US" sz="1400" smtClean="0">
                <a:solidFill>
                  <a:srgbClr val="000000"/>
                </a:solidFill>
                <a:latin typeface="+mj-lt"/>
                <a:cs typeface="Arial" panose="020B0604020202020204" pitchFamily="34" charset="0"/>
              </a:rPr>
              <a:t>Network </a:t>
            </a:r>
            <a:r>
              <a:rPr lang="en-US" sz="1400">
                <a:solidFill>
                  <a:srgbClr val="000000"/>
                </a:solidFill>
                <a:latin typeface="+mj-lt"/>
                <a:cs typeface="Arial" panose="020B0604020202020204" pitchFamily="34" charset="0"/>
              </a:rPr>
              <a:t>e</a:t>
            </a:r>
            <a:r>
              <a:rPr lang="en-US" sz="1400" smtClean="0">
                <a:solidFill>
                  <a:srgbClr val="000000"/>
                </a:solidFill>
                <a:latin typeface="+mj-lt"/>
                <a:cs typeface="Arial" panose="020B0604020202020204" pitchFamily="34" charset="0"/>
              </a:rPr>
              <a:t>gress </a:t>
            </a:r>
            <a:r>
              <a:rPr lang="en-US" sz="1400">
                <a:solidFill>
                  <a:srgbClr val="000000"/>
                </a:solidFill>
                <a:latin typeface="+mj-lt"/>
                <a:cs typeface="Arial" panose="020B0604020202020204" pitchFamily="34" charset="0"/>
              </a:rPr>
              <a:t>c</a:t>
            </a:r>
            <a:r>
              <a:rPr lang="en-US" sz="1400" smtClean="0">
                <a:solidFill>
                  <a:srgbClr val="000000"/>
                </a:solidFill>
                <a:latin typeface="+mj-lt"/>
                <a:cs typeface="Arial" panose="020B0604020202020204" pitchFamily="34" charset="0"/>
              </a:rPr>
              <a:t>onfiguration</a:t>
            </a:r>
            <a:endParaRPr lang="en-US" sz="1400">
              <a:solidFill>
                <a:srgbClr val="000000"/>
              </a:solidFill>
              <a:latin typeface="+mj-lt"/>
              <a:cs typeface="Arial" panose="020B0604020202020204" pitchFamily="34" charset="0"/>
            </a:endParaRPr>
          </a:p>
        </p:txBody>
      </p:sp>
      <p:graphicFrame>
        <p:nvGraphicFramePr>
          <p:cNvPr id="6" name="表格 5"/>
          <p:cNvGraphicFramePr>
            <a:graphicFrameLocks noGrp="1"/>
          </p:cNvGraphicFramePr>
          <p:nvPr>
            <p:extLst/>
          </p:nvPr>
        </p:nvGraphicFramePr>
        <p:xfrm>
          <a:off x="1199568" y="5158876"/>
          <a:ext cx="9041172" cy="804480"/>
        </p:xfrm>
        <a:graphic>
          <a:graphicData uri="http://schemas.openxmlformats.org/drawingml/2006/table">
            <a:tbl>
              <a:tblPr/>
              <a:tblGrid>
                <a:gridCol w="1166946">
                  <a:extLst>
                    <a:ext uri="{9D8B030D-6E8A-4147-A177-3AD203B41FA5}">
                      <a16:colId xmlns="" xmlns:a16="http://schemas.microsoft.com/office/drawing/2014/main" val="20000"/>
                    </a:ext>
                  </a:extLst>
                </a:gridCol>
                <a:gridCol w="1166946">
                  <a:extLst>
                    <a:ext uri="{9D8B030D-6E8A-4147-A177-3AD203B41FA5}">
                      <a16:colId xmlns="" xmlns:a16="http://schemas.microsoft.com/office/drawing/2014/main" val="20001"/>
                    </a:ext>
                  </a:extLst>
                </a:gridCol>
                <a:gridCol w="1876740">
                  <a:extLst>
                    <a:ext uri="{9D8B030D-6E8A-4147-A177-3AD203B41FA5}">
                      <a16:colId xmlns="" xmlns:a16="http://schemas.microsoft.com/office/drawing/2014/main" val="20002"/>
                    </a:ext>
                  </a:extLst>
                </a:gridCol>
                <a:gridCol w="1762125">
                  <a:extLst>
                    <a:ext uri="{9D8B030D-6E8A-4147-A177-3AD203B41FA5}">
                      <a16:colId xmlns="" xmlns:a16="http://schemas.microsoft.com/office/drawing/2014/main" val="20003"/>
                    </a:ext>
                  </a:extLst>
                </a:gridCol>
                <a:gridCol w="3068415">
                  <a:extLst>
                    <a:ext uri="{9D8B030D-6E8A-4147-A177-3AD203B41FA5}">
                      <a16:colId xmlns="" xmlns:a16="http://schemas.microsoft.com/office/drawing/2014/main" val="20004"/>
                    </a:ext>
                  </a:extLst>
                </a:gridCol>
              </a:tblGrid>
              <a:tr h="316800">
                <a:tc>
                  <a:txBody>
                    <a:bodyPr/>
                    <a:lstStyle/>
                    <a:p>
                      <a:pPr algn="l"/>
                      <a:r>
                        <a:rPr lang="en-US" sz="1300" b="1" baseline="0" smtClean="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Device</a:t>
                      </a:r>
                      <a:endParaRPr lang="en-US" sz="13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l"/>
                      <a:r>
                        <a:rPr lang="en-US" sz="1300" b="1" baseline="0" smtClean="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Interface</a:t>
                      </a:r>
                      <a:endParaRPr lang="en-US" sz="13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l"/>
                      <a:r>
                        <a:rPr lang="en-US" sz="13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Access </a:t>
                      </a:r>
                      <a:r>
                        <a:rPr lang="en-US" altLang="zh-CN" sz="1300" b="1" baseline="0" smtClean="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Mode</a:t>
                      </a:r>
                      <a:endParaRPr lang="en-US" sz="13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l"/>
                      <a:r>
                        <a:rPr lang="en-US" sz="13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NAT </a:t>
                      </a:r>
                      <a:r>
                        <a:rPr lang="en-US" sz="1300" b="1" baseline="0" smtClean="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Mode</a:t>
                      </a:r>
                      <a:endParaRPr lang="en-US" sz="13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l"/>
                      <a:r>
                        <a:rPr lang="en-US" sz="13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Remarks</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432000">
                <a:tc>
                  <a:txBody>
                    <a:bodyPr/>
                    <a:lstStyle/>
                    <a:p>
                      <a:pPr algn="l" fontAlgn="ctr"/>
                      <a:r>
                        <a:rPr lang="en-US" sz="1300" b="0" i="0" u="none" strike="noStrike" baseline="0">
                          <a:latin typeface="+mj-lt"/>
                          <a:ea typeface="方正兰亭黑简体" panose="02000000000000000000" pitchFamily="2" charset="-122"/>
                          <a:cs typeface="Arial" panose="020B0604020202020204" pitchFamily="34" charset="0"/>
                        </a:rPr>
                        <a:t>CORE-R1</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300" b="0" i="0" u="none" strike="noStrike" baseline="0">
                          <a:latin typeface="+mj-lt"/>
                          <a:ea typeface="方正兰亭黑简体" panose="02000000000000000000" pitchFamily="2" charset="-122"/>
                          <a:cs typeface="Arial" panose="020B0604020202020204" pitchFamily="34" charset="0"/>
                        </a:rPr>
                        <a:t>GE0/0/0</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300" b="0" i="0" u="none" strike="noStrike" baseline="0">
                          <a:latin typeface="+mj-lt"/>
                          <a:ea typeface="方正兰亭黑简体" panose="02000000000000000000" pitchFamily="2" charset="-122"/>
                          <a:cs typeface="Arial" panose="020B0604020202020204" pitchFamily="34" charset="0"/>
                        </a:rPr>
                        <a:t>PPPoE</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r>
                        <a:rPr lang="en-US" sz="1300" b="0" i="0" u="none" strike="noStrike" baseline="0">
                          <a:latin typeface="+mj-lt"/>
                          <a:ea typeface="方正兰亭黑简体" panose="02000000000000000000" pitchFamily="2" charset="-122"/>
                          <a:cs typeface="Arial" panose="020B0604020202020204" pitchFamily="34" charset="0"/>
                        </a:rPr>
                        <a:t>Easy IP</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300" b="0" i="0" u="none" strike="noStrike" baseline="0">
                          <a:latin typeface="+mj-lt"/>
                          <a:ea typeface="方正兰亭黑简体" panose="02000000000000000000" pitchFamily="2" charset="-122"/>
                          <a:cs typeface="Arial" panose="020B0604020202020204" pitchFamily="34" charset="0"/>
                        </a:rPr>
                        <a:t>User name: </a:t>
                      </a:r>
                      <a:r>
                        <a:rPr lang="en-US" sz="1300" b="1" i="0" u="none" strike="noStrike" baseline="0">
                          <a:latin typeface="+mj-lt"/>
                          <a:ea typeface="方正兰亭黑简体" panose="02000000000000000000" pitchFamily="2" charset="-122"/>
                          <a:cs typeface="Arial" panose="020B0604020202020204" pitchFamily="34" charset="0"/>
                        </a:rPr>
                        <a:t>PPPoEUser123</a:t>
                      </a:r>
                    </a:p>
                    <a:p>
                      <a:pPr algn="l" fontAlgn="ctr"/>
                      <a:r>
                        <a:rPr lang="en-US" sz="1300" b="0" i="0" u="none" strike="noStrike" baseline="0" smtClean="0">
                          <a:latin typeface="+mj-lt"/>
                          <a:ea typeface="方正兰亭黑简体" panose="02000000000000000000" pitchFamily="2" charset="-122"/>
                          <a:cs typeface="Arial" panose="020B0604020202020204" pitchFamily="34" charset="0"/>
                        </a:rPr>
                        <a:t>Password: </a:t>
                      </a:r>
                      <a:r>
                        <a:rPr lang="en-US" sz="1300" b="1" i="0" u="none" strike="noStrike" baseline="0" smtClean="0">
                          <a:latin typeface="+mj-lt"/>
                          <a:ea typeface="方正兰亭黑简体" panose="02000000000000000000" pitchFamily="2" charset="-122"/>
                          <a:cs typeface="Arial" panose="020B0604020202020204" pitchFamily="34" charset="0"/>
                        </a:rPr>
                        <a:t>Huawei@123</a:t>
                      </a:r>
                      <a:endParaRPr lang="en-US" sz="1300" b="1" i="0" u="none" strike="noStrike" baseline="0">
                        <a:latin typeface="+mj-lt"/>
                        <a:ea typeface="方正兰亭黑简体" panose="02000000000000000000" pitchFamily="2" charset="-122"/>
                        <a:cs typeface="Arial" panose="020B0604020202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pSp>
        <p:nvGrpSpPr>
          <p:cNvPr id="12" name="组合 11"/>
          <p:cNvGrpSpPr/>
          <p:nvPr/>
        </p:nvGrpSpPr>
        <p:grpSpPr>
          <a:xfrm>
            <a:off x="8072668" y="126000"/>
            <a:ext cx="3889270" cy="284400"/>
            <a:chOff x="8072668" y="139135"/>
            <a:chExt cx="3889270" cy="284400"/>
          </a:xfrm>
        </p:grpSpPr>
        <p:sp>
          <p:nvSpPr>
            <p:cNvPr id="13" name="五边形 12"/>
            <p:cNvSpPr/>
            <p:nvPr/>
          </p:nvSpPr>
          <p:spPr bwMode="auto">
            <a:xfrm>
              <a:off x="8072668" y="139135"/>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Planning and </a:t>
              </a:r>
              <a:r>
                <a:rPr lang="en-US" altLang="zh-CN" sz="800">
                  <a:latin typeface="+mj-lt"/>
                  <a:cs typeface="Arial" panose="020B0604020202020204" pitchFamily="34" charset="0"/>
                </a:rPr>
                <a:t>D</a:t>
              </a:r>
              <a:r>
                <a:rPr lang="en-US" sz="800">
                  <a:latin typeface="+mj-lt"/>
                  <a:cs typeface="Arial" panose="020B0604020202020204" pitchFamily="34" charset="0"/>
                </a:rPr>
                <a:t>esign</a:t>
              </a:r>
            </a:p>
          </p:txBody>
        </p:sp>
        <p:sp>
          <p:nvSpPr>
            <p:cNvPr id="14" name="燕尾形 13"/>
            <p:cNvSpPr/>
            <p:nvPr/>
          </p:nvSpPr>
          <p:spPr bwMode="auto">
            <a:xfrm>
              <a:off x="8888838" y="139135"/>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solidFill>
                    <a:schemeClr val="bg1"/>
                  </a:solidFill>
                  <a:latin typeface="+mj-lt"/>
                  <a:cs typeface="Arial" panose="020B0604020202020204" pitchFamily="34" charset="0"/>
                </a:rPr>
                <a:t>Deployment and </a:t>
              </a:r>
              <a:r>
                <a:rPr lang="en-US" sz="800" smtClean="0">
                  <a:solidFill>
                    <a:schemeClr val="bg1"/>
                  </a:solidFill>
                  <a:latin typeface="+mj-lt"/>
                  <a:cs typeface="Arial" panose="020B0604020202020204" pitchFamily="34" charset="0"/>
                </a:rPr>
                <a:t>Implementation</a:t>
              </a:r>
              <a:endParaRPr lang="en-US" sz="800">
                <a:solidFill>
                  <a:schemeClr val="bg1"/>
                </a:solidFill>
                <a:latin typeface="+mj-lt"/>
                <a:cs typeface="Arial" panose="020B0604020202020204" pitchFamily="34" charset="0"/>
              </a:endParaRPr>
            </a:p>
          </p:txBody>
        </p:sp>
        <p:sp>
          <p:nvSpPr>
            <p:cNvPr id="15" name="燕尾形 14"/>
            <p:cNvSpPr/>
            <p:nvPr/>
          </p:nvSpPr>
          <p:spPr bwMode="auto">
            <a:xfrm>
              <a:off x="988490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smtClean="0">
                  <a:latin typeface="+mj-lt"/>
                  <a:cs typeface="Arial" panose="020B0604020202020204" pitchFamily="34" charset="0"/>
                </a:rPr>
                <a:t>Network O&amp;M</a:t>
              </a:r>
              <a:endParaRPr lang="en-US" sz="800">
                <a:latin typeface="+mj-lt"/>
                <a:cs typeface="Arial" panose="020B0604020202020204" pitchFamily="34" charset="0"/>
              </a:endParaRPr>
            </a:p>
          </p:txBody>
        </p:sp>
        <p:sp>
          <p:nvSpPr>
            <p:cNvPr id="16" name="燕尾形 15"/>
            <p:cNvSpPr/>
            <p:nvPr/>
          </p:nvSpPr>
          <p:spPr bwMode="auto">
            <a:xfrm>
              <a:off x="108819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Network </a:t>
              </a:r>
              <a:r>
                <a:rPr lang="en-US" sz="800" smtClean="0">
                  <a:latin typeface="+mj-lt"/>
                  <a:cs typeface="Arial" panose="020B0604020202020204" pitchFamily="34" charset="0"/>
                </a:rPr>
                <a:t>Optimization</a:t>
              </a:r>
              <a:endParaRPr lang="en-US" sz="800">
                <a:latin typeface="+mj-lt"/>
                <a:cs typeface="Arial" panose="020B0604020202020204" pitchFamily="34" charset="0"/>
              </a:endParaRPr>
            </a:p>
          </p:txBody>
        </p:sp>
      </p:grpSp>
    </p:spTree>
    <p:extLst>
      <p:ext uri="{BB962C8B-B14F-4D97-AF65-F5344CB8AC3E}">
        <p14:creationId xmlns:p14="http://schemas.microsoft.com/office/powerpoint/2010/main" val="10020458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smtClean="0"/>
              <a:t>Configuration Scheme (7)</a:t>
            </a:r>
            <a:endParaRPr lang="en-US"/>
          </a:p>
        </p:txBody>
      </p:sp>
      <p:sp>
        <p:nvSpPr>
          <p:cNvPr id="4" name="文本框 3"/>
          <p:cNvSpPr txBox="1"/>
          <p:nvPr/>
        </p:nvSpPr>
        <p:spPr bwMode="auto">
          <a:xfrm>
            <a:off x="723317" y="1440447"/>
            <a:ext cx="9827761"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marL="342900" indent="-342900">
              <a:lnSpc>
                <a:spcPct val="125000"/>
              </a:lnSpc>
              <a:buFont typeface="+mj-lt"/>
              <a:buAutoNum type="arabicPeriod" startAt="8"/>
            </a:pPr>
            <a:r>
              <a:rPr lang="en-US" sz="1600" smtClean="0">
                <a:solidFill>
                  <a:srgbClr val="000000"/>
                </a:solidFill>
                <a:latin typeface="+mj-lt"/>
                <a:cs typeface="Arial" panose="020B0604020202020204" pitchFamily="34" charset="0"/>
              </a:rPr>
              <a:t>Configure the WLAN as planned.</a:t>
            </a:r>
            <a:endParaRPr lang="en-US" sz="1600">
              <a:solidFill>
                <a:srgbClr val="000000"/>
              </a:solidFill>
              <a:latin typeface="+mj-lt"/>
              <a:cs typeface="Arial" panose="020B0604020202020204" pitchFamily="34" charset="0"/>
            </a:endParaRPr>
          </a:p>
        </p:txBody>
      </p:sp>
      <p:sp>
        <p:nvSpPr>
          <p:cNvPr id="6" name="文本框 5"/>
          <p:cNvSpPr txBox="1"/>
          <p:nvPr/>
        </p:nvSpPr>
        <p:spPr bwMode="auto">
          <a:xfrm>
            <a:off x="723318" y="1850059"/>
            <a:ext cx="9827761" cy="37008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marL="342900" indent="-342900">
              <a:lnSpc>
                <a:spcPct val="125000"/>
              </a:lnSpc>
              <a:buFont typeface="+mj-lt"/>
              <a:buAutoNum type="arabicPeriod" startAt="9"/>
            </a:pPr>
            <a:r>
              <a:rPr lang="en-US" sz="1600" smtClean="0">
                <a:solidFill>
                  <a:srgbClr val="000000"/>
                </a:solidFill>
                <a:latin typeface="+mj-lt"/>
                <a:cs typeface="Arial" panose="020B0604020202020204" pitchFamily="34" charset="0"/>
              </a:rPr>
              <a:t>Perform security-related configurations. For details, see the following table.</a:t>
            </a:r>
            <a:endParaRPr lang="en-US" sz="1600">
              <a:solidFill>
                <a:srgbClr val="000000"/>
              </a:solidFill>
              <a:latin typeface="+mj-lt"/>
              <a:cs typeface="Arial" panose="020B0604020202020204" pitchFamily="34" charset="0"/>
            </a:endParaRPr>
          </a:p>
        </p:txBody>
      </p:sp>
      <p:graphicFrame>
        <p:nvGraphicFramePr>
          <p:cNvPr id="7" name="表格 6"/>
          <p:cNvGraphicFramePr>
            <a:graphicFrameLocks noGrp="1"/>
          </p:cNvGraphicFramePr>
          <p:nvPr>
            <p:extLst/>
          </p:nvPr>
        </p:nvGraphicFramePr>
        <p:xfrm>
          <a:off x="1071168" y="2501824"/>
          <a:ext cx="10160270" cy="3309988"/>
        </p:xfrm>
        <a:graphic>
          <a:graphicData uri="http://schemas.openxmlformats.org/drawingml/2006/table">
            <a:tbl>
              <a:tblPr/>
              <a:tblGrid>
                <a:gridCol w="1600782">
                  <a:extLst>
                    <a:ext uri="{9D8B030D-6E8A-4147-A177-3AD203B41FA5}">
                      <a16:colId xmlns="" xmlns:a16="http://schemas.microsoft.com/office/drawing/2014/main" val="20000"/>
                    </a:ext>
                  </a:extLst>
                </a:gridCol>
                <a:gridCol w="2486025">
                  <a:extLst>
                    <a:ext uri="{9D8B030D-6E8A-4147-A177-3AD203B41FA5}">
                      <a16:colId xmlns="" xmlns:a16="http://schemas.microsoft.com/office/drawing/2014/main" val="20001"/>
                    </a:ext>
                  </a:extLst>
                </a:gridCol>
                <a:gridCol w="6073463">
                  <a:extLst>
                    <a:ext uri="{9D8B030D-6E8A-4147-A177-3AD203B41FA5}">
                      <a16:colId xmlns="" xmlns:a16="http://schemas.microsoft.com/office/drawing/2014/main" val="20002"/>
                    </a:ext>
                  </a:extLst>
                </a:gridCol>
              </a:tblGrid>
              <a:tr h="423535">
                <a:tc>
                  <a:txBody>
                    <a:bodyPr/>
                    <a:lstStyle/>
                    <a:p>
                      <a:pPr algn="l">
                        <a:lnSpc>
                          <a:spcPct val="100000"/>
                        </a:lnSpc>
                      </a:pPr>
                      <a:r>
                        <a:rPr lang="en-US" sz="16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Module</a:t>
                      </a:r>
                    </a:p>
                  </a:txBody>
                  <a:tcPr marL="180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l">
                        <a:lnSpc>
                          <a:spcPct val="100000"/>
                        </a:lnSpc>
                      </a:pPr>
                      <a:r>
                        <a:rPr lang="en-US" sz="1600" b="1" baseline="0" smtClean="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Related Technology</a:t>
                      </a:r>
                      <a:endParaRPr lang="en-US" sz="16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180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l">
                        <a:lnSpc>
                          <a:spcPct val="100000"/>
                        </a:lnSpc>
                      </a:pPr>
                      <a:r>
                        <a:rPr lang="en-US" sz="1600" b="1" baseline="0" smtClean="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rPr>
                        <a:t>Configuration</a:t>
                      </a:r>
                      <a:endParaRPr lang="en-US" sz="1600" b="1" baseline="0">
                        <a:solidFill>
                          <a:schemeClr val="bg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marL="180000" marR="72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1039362">
                <a:tc>
                  <a:txBody>
                    <a:bodyPr/>
                    <a:lstStyle/>
                    <a:p>
                      <a:pPr algn="l" fontAlgn="ctr">
                        <a:lnSpc>
                          <a:spcPct val="100000"/>
                        </a:lnSpc>
                      </a:pPr>
                      <a:r>
                        <a:rPr lang="en-US" sz="1400" b="0" i="0" u="none" strike="noStrike" baseline="0">
                          <a:latin typeface="+mj-lt"/>
                          <a:ea typeface="方正兰亭黑简体" panose="02000000000000000000" pitchFamily="2" charset="-122"/>
                          <a:cs typeface="Arial" panose="020B0604020202020204" pitchFamily="34" charset="0"/>
                        </a:rPr>
                        <a:t>Traffic </a:t>
                      </a:r>
                      <a:r>
                        <a:rPr lang="en-US" sz="1400" b="0" i="0" u="none" strike="noStrike" baseline="0" smtClean="0">
                          <a:latin typeface="+mj-lt"/>
                          <a:ea typeface="方正兰亭黑简体" panose="02000000000000000000" pitchFamily="2" charset="-122"/>
                          <a:cs typeface="Arial" panose="020B0604020202020204" pitchFamily="34" charset="0"/>
                        </a:rPr>
                        <a:t>monitoring</a:t>
                      </a:r>
                      <a:endParaRPr lang="en-US" sz="1400" b="0" i="0" u="none" strike="noStrike" baseline="0">
                        <a:latin typeface="+mj-lt"/>
                        <a:ea typeface="方正兰亭黑简体" panose="02000000000000000000" pitchFamily="2" charset="-122"/>
                        <a:cs typeface="Arial" panose="020B0604020202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lnSpc>
                          <a:spcPct val="100000"/>
                        </a:lnSpc>
                      </a:pPr>
                      <a:r>
                        <a:rPr lang="en-US" sz="1400" b="0" i="0" u="none" strike="noStrike" baseline="0" smtClean="0">
                          <a:latin typeface="+mj-lt"/>
                          <a:ea typeface="方正兰亭黑简体" panose="02000000000000000000" pitchFamily="2" charset="-122"/>
                          <a:cs typeface="Arial" panose="020B0604020202020204" pitchFamily="34" charset="0"/>
                        </a:rPr>
                        <a:t>Traffic policy, NAT, and ACL</a:t>
                      </a:r>
                      <a:endParaRPr lang="en-US" sz="1400" b="0" i="0" u="none" strike="noStrike" baseline="0">
                        <a:latin typeface="+mj-lt"/>
                        <a:ea typeface="方正兰亭黑简体" panose="02000000000000000000" pitchFamily="2" charset="-122"/>
                        <a:cs typeface="Arial" panose="020B0604020202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342900" indent="-342900" algn="l" fontAlgn="ctr">
                        <a:lnSpc>
                          <a:spcPct val="100000"/>
                        </a:lnSpc>
                        <a:buFont typeface="+mj-lt"/>
                        <a:buAutoNum type="arabicPeriod"/>
                      </a:pPr>
                      <a:r>
                        <a:rPr lang="en-US" sz="1400" b="0" i="0" u="none" strike="noStrike" baseline="0" smtClean="0">
                          <a:latin typeface="+mj-lt"/>
                          <a:ea typeface="方正兰亭黑简体" panose="02000000000000000000" pitchFamily="2" charset="-122"/>
                          <a:cs typeface="Arial" panose="020B0604020202020204" pitchFamily="34" charset="0"/>
                        </a:rPr>
                        <a:t>Configure </a:t>
                      </a:r>
                      <a:r>
                        <a:rPr lang="en-US" sz="1400" b="0" i="0" u="none" strike="noStrike" baseline="0">
                          <a:latin typeface="+mj-lt"/>
                          <a:ea typeface="方正兰亭黑简体" panose="02000000000000000000" pitchFamily="2" charset="-122"/>
                          <a:cs typeface="Arial" panose="020B0604020202020204" pitchFamily="34" charset="0"/>
                        </a:rPr>
                        <a:t>an advanced ACL to block the traffic from 192.168.1.0/24 </a:t>
                      </a:r>
                      <a:r>
                        <a:rPr lang="en-US" sz="1400" b="0" i="0" u="none" strike="noStrike" baseline="0" smtClean="0">
                          <a:latin typeface="+mj-lt"/>
                          <a:ea typeface="方正兰亭黑简体" panose="02000000000000000000" pitchFamily="2" charset="-122"/>
                          <a:cs typeface="Arial" panose="020B0604020202020204" pitchFamily="34" charset="0"/>
                        </a:rPr>
                        <a:t>to the service </a:t>
                      </a:r>
                      <a:r>
                        <a:rPr lang="en-US" sz="1400" b="0" i="0" u="none" strike="noStrike" baseline="0">
                          <a:latin typeface="+mj-lt"/>
                          <a:ea typeface="方正兰亭黑简体" panose="02000000000000000000" pitchFamily="2" charset="-122"/>
                          <a:cs typeface="Arial" panose="020B0604020202020204" pitchFamily="34" charset="0"/>
                        </a:rPr>
                        <a:t>network </a:t>
                      </a:r>
                      <a:r>
                        <a:rPr lang="en-US" sz="1400" b="0" i="0" u="none" strike="noStrike" baseline="0" smtClean="0">
                          <a:latin typeface="+mj-lt"/>
                          <a:ea typeface="方正兰亭黑简体" panose="02000000000000000000" pitchFamily="2" charset="-122"/>
                          <a:cs typeface="Arial" panose="020B0604020202020204" pitchFamily="34" charset="0"/>
                        </a:rPr>
                        <a:t>segment on the intranet </a:t>
                      </a:r>
                      <a:r>
                        <a:rPr lang="en-US" sz="1400" b="0" i="0" u="none" strike="noStrike" baseline="0">
                          <a:latin typeface="+mj-lt"/>
                          <a:ea typeface="方正兰亭黑简体" panose="02000000000000000000" pitchFamily="2" charset="-122"/>
                          <a:cs typeface="Arial" panose="020B0604020202020204" pitchFamily="34" charset="0"/>
                        </a:rPr>
                        <a:t>and allow other traffic to pass through. </a:t>
                      </a:r>
                      <a:r>
                        <a:rPr lang="en-US" sz="1400" b="0" i="0" u="none" strike="noStrike" baseline="0" smtClean="0">
                          <a:latin typeface="+mj-lt"/>
                          <a:ea typeface="方正兰亭黑简体" panose="02000000000000000000" pitchFamily="2" charset="-122"/>
                          <a:cs typeface="Arial" panose="020B0604020202020204" pitchFamily="34" charset="0"/>
                        </a:rPr>
                        <a:t>Configure a traffic filtering policy </a:t>
                      </a:r>
                      <a:r>
                        <a:rPr lang="en-US" sz="1400" b="0" i="0" u="none" strike="noStrike" baseline="0">
                          <a:latin typeface="+mj-lt"/>
                          <a:ea typeface="方正兰亭黑简体" panose="02000000000000000000" pitchFamily="2" charset="-122"/>
                          <a:cs typeface="Arial" panose="020B0604020202020204" pitchFamily="34" charset="0"/>
                        </a:rPr>
                        <a:t>to </a:t>
                      </a:r>
                      <a:r>
                        <a:rPr lang="en-US" sz="1400" b="0" i="0" u="none" strike="noStrike" baseline="0" smtClean="0">
                          <a:latin typeface="+mj-lt"/>
                          <a:ea typeface="方正兰亭黑简体" panose="02000000000000000000" pitchFamily="2" charset="-122"/>
                          <a:cs typeface="Arial" panose="020B0604020202020204" pitchFamily="34" charset="0"/>
                        </a:rPr>
                        <a:t>reference this ACL </a:t>
                      </a:r>
                      <a:r>
                        <a:rPr lang="en-US" sz="1400" b="0" i="0" u="none" strike="noStrike" baseline="0">
                          <a:latin typeface="+mj-lt"/>
                          <a:ea typeface="方正兰亭黑简体" panose="02000000000000000000" pitchFamily="2" charset="-122"/>
                          <a:cs typeface="Arial" panose="020B0604020202020204" pitchFamily="34" charset="0"/>
                        </a:rPr>
                        <a:t>and apply </a:t>
                      </a:r>
                      <a:r>
                        <a:rPr lang="en-US" sz="1400" b="0" i="0" u="none" strike="noStrike" baseline="0" smtClean="0">
                          <a:latin typeface="+mj-lt"/>
                          <a:ea typeface="方正兰亭黑简体" panose="02000000000000000000" pitchFamily="2" charset="-122"/>
                          <a:cs typeface="Arial" panose="020B0604020202020204" pitchFamily="34" charset="0"/>
                        </a:rPr>
                        <a:t>the policy to </a:t>
                      </a:r>
                      <a:r>
                        <a:rPr lang="en-US" sz="1400" b="0" i="0" u="none" strike="noStrike" baseline="0">
                          <a:latin typeface="+mj-lt"/>
                          <a:ea typeface="方正兰亭黑简体" panose="02000000000000000000" pitchFamily="2" charset="-122"/>
                          <a:cs typeface="Arial" panose="020B0604020202020204" pitchFamily="34" charset="0"/>
                        </a:rPr>
                        <a:t>an </a:t>
                      </a:r>
                      <a:r>
                        <a:rPr lang="en-US" sz="1400" b="0" i="0" u="none" strike="noStrike" baseline="0" smtClean="0">
                          <a:latin typeface="+mj-lt"/>
                          <a:ea typeface="方正兰亭黑简体" panose="02000000000000000000" pitchFamily="2" charset="-122"/>
                          <a:cs typeface="Arial" panose="020B0604020202020204" pitchFamily="34" charset="0"/>
                        </a:rPr>
                        <a:t>interface.</a:t>
                      </a:r>
                      <a:endParaRPr lang="en-US" sz="1400" b="0" i="0" u="none" strike="noStrike" baseline="0">
                        <a:latin typeface="+mj-lt"/>
                        <a:ea typeface="方正兰亭黑简体" panose="02000000000000000000" pitchFamily="2" charset="-122"/>
                        <a:cs typeface="Arial" panose="020B0604020202020204" pitchFamily="34" charset="0"/>
                      </a:endParaRPr>
                    </a:p>
                    <a:p>
                      <a:pPr marL="342900" indent="-342900" algn="l" fontAlgn="ctr">
                        <a:lnSpc>
                          <a:spcPct val="100000"/>
                        </a:lnSpc>
                        <a:buFont typeface="+mj-lt"/>
                        <a:buAutoNum type="arabicPeriod"/>
                      </a:pPr>
                      <a:r>
                        <a:rPr lang="en-US" sz="1400" b="0" i="0" u="none" strike="noStrike" baseline="0" smtClean="0">
                          <a:latin typeface="+mj-lt"/>
                          <a:ea typeface="方正兰亭黑简体" panose="02000000000000000000" pitchFamily="2" charset="-122"/>
                          <a:cs typeface="Arial" panose="020B0604020202020204" pitchFamily="34" charset="0"/>
                        </a:rPr>
                        <a:t>Configure </a:t>
                      </a:r>
                      <a:r>
                        <a:rPr lang="en-US" sz="1400" b="0" i="0" u="none" strike="noStrike" baseline="0">
                          <a:latin typeface="+mj-lt"/>
                          <a:ea typeface="方正兰亭黑简体" panose="02000000000000000000" pitchFamily="2" charset="-122"/>
                          <a:cs typeface="Arial" panose="020B0604020202020204" pitchFamily="34" charset="0"/>
                        </a:rPr>
                        <a:t>a basic ACL to permit only the traffic from 192.168.1.0/24 and </a:t>
                      </a:r>
                      <a:r>
                        <a:rPr lang="en-US" altLang="zh-CN" sz="1400" b="0" i="0" u="none" strike="noStrike" baseline="0" smtClean="0">
                          <a:latin typeface="+mj-lt"/>
                          <a:ea typeface="方正兰亭黑简体" panose="02000000000000000000" pitchFamily="2" charset="-122"/>
                          <a:cs typeface="Arial" panose="020B0604020202020204" pitchFamily="34" charset="0"/>
                        </a:rPr>
                        <a:t>apply</a:t>
                      </a:r>
                      <a:r>
                        <a:rPr lang="en-US" sz="1400" b="0" i="0" u="none" strike="noStrike" baseline="0" smtClean="0">
                          <a:latin typeface="+mj-lt"/>
                          <a:ea typeface="方正兰亭黑简体" panose="02000000000000000000" pitchFamily="2" charset="-122"/>
                          <a:cs typeface="Arial" panose="020B0604020202020204" pitchFamily="34" charset="0"/>
                        </a:rPr>
                        <a:t> this </a:t>
                      </a:r>
                      <a:r>
                        <a:rPr lang="en-US" sz="1400" b="0" i="0" u="none" strike="noStrike" baseline="0">
                          <a:latin typeface="+mj-lt"/>
                          <a:ea typeface="方正兰亭黑简体" panose="02000000000000000000" pitchFamily="2" charset="-122"/>
                          <a:cs typeface="Arial" panose="020B0604020202020204" pitchFamily="34" charset="0"/>
                        </a:rPr>
                        <a:t>ACL to </a:t>
                      </a:r>
                      <a:r>
                        <a:rPr lang="en-US" sz="1400" b="0" i="0" u="none" strike="noStrike" baseline="0" smtClean="0">
                          <a:latin typeface="+mj-lt"/>
                          <a:ea typeface="方正兰亭黑简体" panose="02000000000000000000" pitchFamily="2" charset="-122"/>
                          <a:cs typeface="Arial" panose="020B0604020202020204" pitchFamily="34" charset="0"/>
                        </a:rPr>
                        <a:t>the NAT configuration on an outbound network interface.</a:t>
                      </a:r>
                      <a:endParaRPr lang="en-US" sz="1400" b="0" i="0" u="none" strike="noStrike" baseline="0">
                        <a:latin typeface="+mj-lt"/>
                        <a:ea typeface="方正兰亭黑简体" panose="02000000000000000000" pitchFamily="2" charset="-122"/>
                        <a:cs typeface="Arial" panose="020B0604020202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1"/>
                  </a:ext>
                </a:extLst>
              </a:tr>
              <a:tr h="569973">
                <a:tc>
                  <a:txBody>
                    <a:bodyPr/>
                    <a:lstStyle/>
                    <a:p>
                      <a:pPr algn="l" fontAlgn="ctr">
                        <a:lnSpc>
                          <a:spcPct val="100000"/>
                        </a:lnSpc>
                      </a:pPr>
                      <a:r>
                        <a:rPr lang="en-US" sz="1400" b="0" i="0" u="none" strike="noStrike" baseline="0">
                          <a:latin typeface="+mj-lt"/>
                          <a:ea typeface="方正兰亭黑简体" panose="02000000000000000000" pitchFamily="2" charset="-122"/>
                          <a:cs typeface="Arial" panose="020B0604020202020204" pitchFamily="34" charset="0"/>
                        </a:rPr>
                        <a:t>Network </a:t>
                      </a:r>
                      <a:r>
                        <a:rPr lang="en-US" sz="1400" b="0" i="0" u="none" strike="noStrike" baseline="0" smtClean="0">
                          <a:latin typeface="+mj-lt"/>
                          <a:ea typeface="方正兰亭黑简体" panose="02000000000000000000" pitchFamily="2" charset="-122"/>
                          <a:cs typeface="Arial" panose="020B0604020202020204" pitchFamily="34" charset="0"/>
                        </a:rPr>
                        <a:t>management </a:t>
                      </a:r>
                      <a:r>
                        <a:rPr lang="en-US" sz="1400" b="0" i="0" u="none" strike="noStrike" baseline="0">
                          <a:latin typeface="+mj-lt"/>
                          <a:ea typeface="方正兰亭黑简体" panose="02000000000000000000" pitchFamily="2" charset="-122"/>
                          <a:cs typeface="Arial" panose="020B0604020202020204" pitchFamily="34" charset="0"/>
                        </a:rPr>
                        <a:t>s</a:t>
                      </a:r>
                      <a:r>
                        <a:rPr lang="en-US" sz="1400" b="0" i="0" u="none" strike="noStrike" baseline="0" smtClean="0">
                          <a:latin typeface="+mj-lt"/>
                          <a:ea typeface="方正兰亭黑简体" panose="02000000000000000000" pitchFamily="2" charset="-122"/>
                          <a:cs typeface="Arial" panose="020B0604020202020204" pitchFamily="34" charset="0"/>
                        </a:rPr>
                        <a:t>ecurity</a:t>
                      </a:r>
                      <a:endParaRPr lang="en-US" sz="1400" b="0" i="0" u="none" strike="noStrike" baseline="0">
                        <a:latin typeface="+mj-lt"/>
                        <a:ea typeface="方正兰亭黑简体" panose="02000000000000000000" pitchFamily="2" charset="-122"/>
                        <a:cs typeface="Arial" panose="020B0604020202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lnSpc>
                          <a:spcPct val="100000"/>
                        </a:lnSpc>
                      </a:pPr>
                      <a:r>
                        <a:rPr lang="en-US" sz="1400" b="0" i="0" u="none" strike="noStrike" baseline="0" smtClean="0">
                          <a:latin typeface="+mj-lt"/>
                          <a:ea typeface="方正兰亭黑简体" panose="02000000000000000000" pitchFamily="2" charset="-122"/>
                          <a:cs typeface="Arial" panose="020B0604020202020204" pitchFamily="34" charset="0"/>
                        </a:rPr>
                        <a:t>AAA and ACL</a:t>
                      </a:r>
                      <a:endParaRPr lang="en-US" sz="1400" b="0" i="0" u="none" strike="noStrike" baseline="0">
                        <a:latin typeface="+mj-lt"/>
                        <a:ea typeface="方正兰亭黑简体" panose="02000000000000000000" pitchFamily="2" charset="-122"/>
                        <a:cs typeface="Arial" panose="020B0604020202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400" b="0" i="0" u="none" strike="noStrike" baseline="0">
                          <a:latin typeface="+mj-lt"/>
                          <a:ea typeface="方正兰亭黑简体" panose="02000000000000000000" pitchFamily="2" charset="-122"/>
                          <a:cs typeface="Arial" panose="020B0604020202020204" pitchFamily="34" charset="0"/>
                        </a:rPr>
                        <a:t>Configure a basic ACL to permit only the packets whose source IP address is the administrator's IP address and wildcard mask is 0, and </a:t>
                      </a:r>
                      <a:r>
                        <a:rPr lang="en-US" sz="1400" b="0" i="0" u="none" strike="noStrike" baseline="0" smtClean="0">
                          <a:latin typeface="+mj-lt"/>
                          <a:ea typeface="方正兰亭黑简体" panose="02000000000000000000" pitchFamily="2" charset="-122"/>
                          <a:cs typeface="Arial" panose="020B0604020202020204" pitchFamily="34" charset="0"/>
                        </a:rPr>
                        <a:t>apply </a:t>
                      </a:r>
                      <a:r>
                        <a:rPr lang="en-US" sz="1400" b="0" i="0" u="none" strike="noStrike" baseline="0">
                          <a:latin typeface="+mj-lt"/>
                          <a:ea typeface="方正兰亭黑简体" panose="02000000000000000000" pitchFamily="2" charset="-122"/>
                          <a:cs typeface="Arial" panose="020B0604020202020204" pitchFamily="34" charset="0"/>
                        </a:rPr>
                        <a:t>the ACL to the VTY interfaces of all managed devices.</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2"/>
                  </a:ext>
                </a:extLst>
              </a:tr>
              <a:tr h="569973">
                <a:tc>
                  <a:txBody>
                    <a:bodyPr/>
                    <a:lstStyle/>
                    <a:p>
                      <a:pPr algn="l" fontAlgn="ctr">
                        <a:lnSpc>
                          <a:spcPct val="100000"/>
                        </a:lnSpc>
                      </a:pPr>
                      <a:r>
                        <a:rPr lang="en-US" sz="1400" b="0" i="0" u="none" strike="noStrike" baseline="0">
                          <a:latin typeface="+mj-lt"/>
                          <a:ea typeface="方正兰亭黑简体" panose="02000000000000000000" pitchFamily="2" charset="-122"/>
                          <a:cs typeface="Arial" panose="020B0604020202020204" pitchFamily="34" charset="0"/>
                        </a:rPr>
                        <a:t>DHCP security</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ctr">
                        <a:lnSpc>
                          <a:spcPct val="100000"/>
                        </a:lnSpc>
                      </a:pPr>
                      <a:r>
                        <a:rPr lang="en-US" sz="1400" b="0" i="0" u="none" strike="noStrike" baseline="0">
                          <a:latin typeface="+mj-lt"/>
                          <a:ea typeface="方正兰亭黑简体" panose="02000000000000000000" pitchFamily="2" charset="-122"/>
                          <a:cs typeface="Arial" panose="020B0604020202020204" pitchFamily="34" charset="0"/>
                        </a:rPr>
                        <a:t>DHCP </a:t>
                      </a:r>
                      <a:r>
                        <a:rPr lang="en-US" sz="1400" b="0" i="0" u="none" strike="noStrike" baseline="0" smtClean="0">
                          <a:latin typeface="+mj-lt"/>
                          <a:ea typeface="方正兰亭黑简体" panose="02000000000000000000" pitchFamily="2" charset="-122"/>
                          <a:cs typeface="Arial" panose="020B0604020202020204" pitchFamily="34" charset="0"/>
                        </a:rPr>
                        <a:t>snooping</a:t>
                      </a:r>
                      <a:endParaRPr lang="en-US" sz="1400" b="0" i="0" u="none" strike="noStrike" baseline="0">
                        <a:latin typeface="+mj-lt"/>
                        <a:ea typeface="方正兰亭黑简体" panose="02000000000000000000" pitchFamily="2" charset="-122"/>
                        <a:cs typeface="Arial" panose="020B0604020202020204" pitchFamily="34" charset="0"/>
                      </a:endParaRP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400" b="0" i="0" u="none" strike="noStrike" baseline="0">
                          <a:latin typeface="+mj-lt"/>
                          <a:ea typeface="方正兰亭黑简体" panose="02000000000000000000" pitchFamily="2" charset="-122"/>
                          <a:cs typeface="Arial" panose="020B0604020202020204" pitchFamily="34" charset="0"/>
                        </a:rPr>
                        <a:t>Enable DHCP snooping on all access switches and </a:t>
                      </a:r>
                      <a:r>
                        <a:rPr lang="en-US" sz="1400" b="0" i="0" u="none" strike="noStrike" baseline="0" smtClean="0">
                          <a:latin typeface="+mj-lt"/>
                          <a:ea typeface="方正兰亭黑简体" panose="02000000000000000000" pitchFamily="2" charset="-122"/>
                          <a:cs typeface="Arial" panose="020B0604020202020204" pitchFamily="34" charset="0"/>
                        </a:rPr>
                        <a:t>configure the </a:t>
                      </a:r>
                      <a:r>
                        <a:rPr lang="en-US" sz="1400" b="0" i="0" u="none" strike="noStrike" baseline="0">
                          <a:latin typeface="+mj-lt"/>
                          <a:ea typeface="方正兰亭黑简体" panose="02000000000000000000" pitchFamily="2" charset="-122"/>
                          <a:cs typeface="Arial" panose="020B0604020202020204" pitchFamily="34" charset="0"/>
                        </a:rPr>
                        <a:t>uplink interfaces as trusted interfaces</a:t>
                      </a:r>
                      <a:r>
                        <a:rPr lang="en-US" sz="1400" b="0" i="0" u="none" strike="noStrike" baseline="0" smtClean="0">
                          <a:latin typeface="+mj-lt"/>
                          <a:ea typeface="方正兰亭黑简体" panose="02000000000000000000" pitchFamily="2" charset="-122"/>
                          <a:cs typeface="Arial" panose="020B0604020202020204" pitchFamily="34" charset="0"/>
                        </a:rPr>
                        <a:t>.</a:t>
                      </a:r>
                    </a:p>
                  </a:txBody>
                  <a:tcPr marL="18000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grpSp>
        <p:nvGrpSpPr>
          <p:cNvPr id="11" name="组合 10"/>
          <p:cNvGrpSpPr/>
          <p:nvPr/>
        </p:nvGrpSpPr>
        <p:grpSpPr>
          <a:xfrm>
            <a:off x="8072668" y="126000"/>
            <a:ext cx="3889270" cy="284400"/>
            <a:chOff x="8072668" y="139135"/>
            <a:chExt cx="3889270" cy="284400"/>
          </a:xfrm>
        </p:grpSpPr>
        <p:sp>
          <p:nvSpPr>
            <p:cNvPr id="12" name="五边形 11"/>
            <p:cNvSpPr/>
            <p:nvPr/>
          </p:nvSpPr>
          <p:spPr bwMode="auto">
            <a:xfrm>
              <a:off x="8072668" y="139135"/>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Planning and </a:t>
              </a:r>
              <a:r>
                <a:rPr lang="en-US" altLang="zh-CN" sz="800">
                  <a:latin typeface="+mj-lt"/>
                  <a:cs typeface="Arial" panose="020B0604020202020204" pitchFamily="34" charset="0"/>
                </a:rPr>
                <a:t>D</a:t>
              </a:r>
              <a:r>
                <a:rPr lang="en-US" sz="800">
                  <a:latin typeface="+mj-lt"/>
                  <a:cs typeface="Arial" panose="020B0604020202020204" pitchFamily="34" charset="0"/>
                </a:rPr>
                <a:t>esign</a:t>
              </a:r>
            </a:p>
          </p:txBody>
        </p:sp>
        <p:sp>
          <p:nvSpPr>
            <p:cNvPr id="13" name="燕尾形 12"/>
            <p:cNvSpPr/>
            <p:nvPr/>
          </p:nvSpPr>
          <p:spPr bwMode="auto">
            <a:xfrm>
              <a:off x="8888838" y="139135"/>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solidFill>
                    <a:schemeClr val="bg1"/>
                  </a:solidFill>
                  <a:latin typeface="+mj-lt"/>
                  <a:cs typeface="Arial" panose="020B0604020202020204" pitchFamily="34" charset="0"/>
                </a:rPr>
                <a:t>Deployment and </a:t>
              </a:r>
              <a:r>
                <a:rPr lang="en-US" sz="800" smtClean="0">
                  <a:solidFill>
                    <a:schemeClr val="bg1"/>
                  </a:solidFill>
                  <a:latin typeface="+mj-lt"/>
                  <a:cs typeface="Arial" panose="020B0604020202020204" pitchFamily="34" charset="0"/>
                </a:rPr>
                <a:t>Implementation</a:t>
              </a:r>
              <a:endParaRPr lang="en-US" sz="800">
                <a:solidFill>
                  <a:schemeClr val="bg1"/>
                </a:solidFill>
                <a:latin typeface="+mj-lt"/>
                <a:cs typeface="Arial" panose="020B0604020202020204" pitchFamily="34" charset="0"/>
              </a:endParaRPr>
            </a:p>
          </p:txBody>
        </p:sp>
        <p:sp>
          <p:nvSpPr>
            <p:cNvPr id="14" name="燕尾形 13"/>
            <p:cNvSpPr/>
            <p:nvPr/>
          </p:nvSpPr>
          <p:spPr bwMode="auto">
            <a:xfrm>
              <a:off x="988490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smtClean="0">
                  <a:latin typeface="+mj-lt"/>
                  <a:cs typeface="Arial" panose="020B0604020202020204" pitchFamily="34" charset="0"/>
                </a:rPr>
                <a:t>Network O&amp;M</a:t>
              </a:r>
              <a:endParaRPr lang="en-US" sz="800">
                <a:latin typeface="+mj-lt"/>
                <a:cs typeface="Arial" panose="020B0604020202020204" pitchFamily="34" charset="0"/>
              </a:endParaRPr>
            </a:p>
          </p:txBody>
        </p:sp>
        <p:sp>
          <p:nvSpPr>
            <p:cNvPr id="15" name="燕尾形 14"/>
            <p:cNvSpPr/>
            <p:nvPr/>
          </p:nvSpPr>
          <p:spPr bwMode="auto">
            <a:xfrm>
              <a:off x="108819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Network </a:t>
              </a:r>
              <a:r>
                <a:rPr lang="en-US" sz="800" smtClean="0">
                  <a:latin typeface="+mj-lt"/>
                  <a:cs typeface="Arial" panose="020B0604020202020204" pitchFamily="34" charset="0"/>
                </a:rPr>
                <a:t>Optimization</a:t>
              </a:r>
              <a:endParaRPr lang="en-US" sz="800">
                <a:latin typeface="+mj-lt"/>
                <a:cs typeface="Arial" panose="020B0604020202020204" pitchFamily="34" charset="0"/>
              </a:endParaRPr>
            </a:p>
          </p:txBody>
        </p:sp>
      </p:grpSp>
    </p:spTree>
    <p:extLst>
      <p:ext uri="{BB962C8B-B14F-4D97-AF65-F5344CB8AC3E}">
        <p14:creationId xmlns:p14="http://schemas.microsoft.com/office/powerpoint/2010/main" val="32144946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Small Campus Network Commissioning</a:t>
            </a:r>
            <a:endParaRPr lang="en-US"/>
          </a:p>
        </p:txBody>
      </p:sp>
      <p:grpSp>
        <p:nvGrpSpPr>
          <p:cNvPr id="5" name="组合 4"/>
          <p:cNvGrpSpPr/>
          <p:nvPr/>
        </p:nvGrpSpPr>
        <p:grpSpPr>
          <a:xfrm>
            <a:off x="7949186" y="1655520"/>
            <a:ext cx="3015721" cy="1916355"/>
            <a:chOff x="7949186" y="1655520"/>
            <a:chExt cx="3015721" cy="1916355"/>
          </a:xfrm>
        </p:grpSpPr>
        <p:sp>
          <p:nvSpPr>
            <p:cNvPr id="20" name="圆角矩形 19"/>
            <p:cNvSpPr/>
            <p:nvPr/>
          </p:nvSpPr>
          <p:spPr>
            <a:xfrm>
              <a:off x="7949186" y="1655520"/>
              <a:ext cx="3015721" cy="540350"/>
            </a:xfrm>
            <a:prstGeom prst="roundRect">
              <a:avLst/>
            </a:prstGeom>
            <a:solidFill>
              <a:srgbClr val="00B0F0"/>
            </a:solidFill>
            <a:ln>
              <a:solidFill>
                <a:srgbClr val="00B0F0"/>
              </a:solidFill>
            </a:ln>
          </p:spPr>
          <p:txBody>
            <a:bodyPr wrap="square" rtlCol="0" anchor="ctr" anchorCtr="0">
              <a:noAutofit/>
            </a:bodyPr>
            <a:lstStyle/>
            <a:p>
              <a:pPr algn="ctr"/>
              <a:r>
                <a:rPr lang="en-US" sz="1600" b="1">
                  <a:solidFill>
                    <a:prstClr val="white"/>
                  </a:solidFill>
                  <a:latin typeface="+mj-lt"/>
                  <a:cs typeface="Arial" panose="020B0604020202020204" pitchFamily="34" charset="0"/>
                </a:rPr>
                <a:t>3. Service </a:t>
              </a:r>
              <a:r>
                <a:rPr lang="en-US" altLang="zh-CN" sz="1600" b="1" smtClean="0">
                  <a:solidFill>
                    <a:prstClr val="white"/>
                  </a:solidFill>
                  <a:latin typeface="+mj-lt"/>
                  <a:cs typeface="Arial" panose="020B0604020202020204" pitchFamily="34" charset="0"/>
                </a:rPr>
                <a:t>P</a:t>
              </a:r>
              <a:r>
                <a:rPr lang="en-US" sz="1600" b="1" smtClean="0">
                  <a:solidFill>
                    <a:prstClr val="white"/>
                  </a:solidFill>
                  <a:latin typeface="+mj-lt"/>
                  <a:cs typeface="Arial" panose="020B0604020202020204" pitchFamily="34" charset="0"/>
                </a:rPr>
                <a:t>erformance </a:t>
              </a:r>
              <a:r>
                <a:rPr lang="en-US" sz="1600" b="1">
                  <a:solidFill>
                    <a:prstClr val="white"/>
                  </a:solidFill>
                  <a:latin typeface="+mj-lt"/>
                  <a:cs typeface="Arial" panose="020B0604020202020204" pitchFamily="34" charset="0"/>
                </a:rPr>
                <a:t>T</a:t>
              </a:r>
              <a:r>
                <a:rPr lang="en-US" sz="1600" b="1" smtClean="0">
                  <a:solidFill>
                    <a:prstClr val="white"/>
                  </a:solidFill>
                  <a:latin typeface="+mj-lt"/>
                  <a:cs typeface="Arial" panose="020B0604020202020204" pitchFamily="34" charset="0"/>
                </a:rPr>
                <a:t>est</a:t>
              </a:r>
              <a:endParaRPr lang="en-US" sz="1600" b="1">
                <a:solidFill>
                  <a:prstClr val="white"/>
                </a:solidFill>
                <a:latin typeface="+mj-lt"/>
                <a:cs typeface="Arial" panose="020B0604020202020204" pitchFamily="34" charset="0"/>
              </a:endParaRPr>
            </a:p>
          </p:txBody>
        </p:sp>
        <p:sp>
          <p:nvSpPr>
            <p:cNvPr id="21" name="圆角矩形 20"/>
            <p:cNvSpPr/>
            <p:nvPr/>
          </p:nvSpPr>
          <p:spPr>
            <a:xfrm>
              <a:off x="7949186" y="2322448"/>
              <a:ext cx="3015721" cy="1249427"/>
            </a:xfrm>
            <a:prstGeom prst="roundRect">
              <a:avLst>
                <a:gd name="adj" fmla="val 2222"/>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285750" indent="-200025">
                <a:lnSpc>
                  <a:spcPts val="2400"/>
                </a:lnSpc>
                <a:spcAft>
                  <a:spcPts val="600"/>
                </a:spcAft>
                <a:buFont typeface="Arial" panose="020B0604020202020204" pitchFamily="34" charset="0"/>
                <a:buChar char="•"/>
              </a:pPr>
              <a:endParaRPr lang="zh-CN" altLang="en-US" sz="1400">
                <a:solidFill>
                  <a:schemeClr val="tx1">
                    <a:lumMod val="75000"/>
                    <a:lumOff val="25000"/>
                  </a:schemeClr>
                </a:solidFill>
                <a:latin typeface="+mj-lt"/>
                <a:cs typeface="Arial" panose="020B0604020202020204" pitchFamily="34" charset="0"/>
              </a:endParaRPr>
            </a:p>
          </p:txBody>
        </p:sp>
        <p:sp>
          <p:nvSpPr>
            <p:cNvPr id="22" name="圆角矩形 21"/>
            <p:cNvSpPr/>
            <p:nvPr/>
          </p:nvSpPr>
          <p:spPr>
            <a:xfrm>
              <a:off x="8129187" y="2518629"/>
              <a:ext cx="2584904" cy="364249"/>
            </a:xfrm>
            <a:prstGeom prst="round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solidFill>
                    <a:schemeClr val="tx1"/>
                  </a:solidFill>
                  <a:latin typeface="+mj-lt"/>
                  <a:cs typeface="Arial" panose="020B0604020202020204" pitchFamily="34" charset="0"/>
                </a:rPr>
                <a:t>Service traffic test</a:t>
              </a:r>
            </a:p>
          </p:txBody>
        </p:sp>
        <p:sp>
          <p:nvSpPr>
            <p:cNvPr id="23" name="圆角矩形 22"/>
            <p:cNvSpPr/>
            <p:nvPr/>
          </p:nvSpPr>
          <p:spPr>
            <a:xfrm>
              <a:off x="8129187" y="2997740"/>
              <a:ext cx="2584904" cy="364249"/>
            </a:xfrm>
            <a:prstGeom prst="round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solidFill>
                    <a:schemeClr val="tx1"/>
                  </a:solidFill>
                  <a:latin typeface="+mj-lt"/>
                  <a:cs typeface="Arial" panose="020B0604020202020204" pitchFamily="34" charset="0"/>
                </a:rPr>
                <a:t>Access control test</a:t>
              </a:r>
            </a:p>
          </p:txBody>
        </p:sp>
      </p:grpSp>
      <p:grpSp>
        <p:nvGrpSpPr>
          <p:cNvPr id="4" name="组合 3"/>
          <p:cNvGrpSpPr/>
          <p:nvPr/>
        </p:nvGrpSpPr>
        <p:grpSpPr>
          <a:xfrm>
            <a:off x="4629406" y="1655520"/>
            <a:ext cx="2933187" cy="2440231"/>
            <a:chOff x="4422813" y="1655520"/>
            <a:chExt cx="2933187" cy="2440231"/>
          </a:xfrm>
        </p:grpSpPr>
        <p:sp>
          <p:nvSpPr>
            <p:cNvPr id="8" name="圆角矩形 7"/>
            <p:cNvSpPr/>
            <p:nvPr/>
          </p:nvSpPr>
          <p:spPr>
            <a:xfrm>
              <a:off x="4422813" y="1655520"/>
              <a:ext cx="2933187" cy="540350"/>
            </a:xfrm>
            <a:prstGeom prst="roundRect">
              <a:avLst/>
            </a:prstGeom>
            <a:solidFill>
              <a:srgbClr val="00B0F0"/>
            </a:solidFill>
            <a:ln>
              <a:solidFill>
                <a:srgbClr val="00B0F0"/>
              </a:solidFill>
            </a:ln>
          </p:spPr>
          <p:txBody>
            <a:bodyPr wrap="square" rtlCol="0" anchor="ctr" anchorCtr="0">
              <a:noAutofit/>
            </a:bodyPr>
            <a:lstStyle/>
            <a:p>
              <a:pPr algn="ctr"/>
              <a:r>
                <a:rPr lang="en-US" sz="1600" b="1">
                  <a:solidFill>
                    <a:prstClr val="white"/>
                  </a:solidFill>
                  <a:latin typeface="+mj-lt"/>
                  <a:cs typeface="Arial" panose="020B0604020202020204" pitchFamily="34" charset="0"/>
                </a:rPr>
                <a:t>2. High </a:t>
              </a:r>
              <a:r>
                <a:rPr lang="en-US" sz="1600" b="1" smtClean="0">
                  <a:solidFill>
                    <a:prstClr val="white"/>
                  </a:solidFill>
                  <a:latin typeface="+mj-lt"/>
                  <a:cs typeface="Arial" panose="020B0604020202020204" pitchFamily="34" charset="0"/>
                </a:rPr>
                <a:t>Reliability </a:t>
              </a:r>
              <a:r>
                <a:rPr lang="en-US" sz="1600" b="1">
                  <a:solidFill>
                    <a:prstClr val="white"/>
                  </a:solidFill>
                  <a:latin typeface="+mj-lt"/>
                  <a:cs typeface="Arial" panose="020B0604020202020204" pitchFamily="34" charset="0"/>
                </a:rPr>
                <a:t>C</a:t>
              </a:r>
              <a:r>
                <a:rPr lang="en-US" sz="1600" b="1" smtClean="0">
                  <a:solidFill>
                    <a:prstClr val="white"/>
                  </a:solidFill>
                  <a:latin typeface="+mj-lt"/>
                  <a:cs typeface="Arial" panose="020B0604020202020204" pitchFamily="34" charset="0"/>
                </a:rPr>
                <a:t>ommissioning</a:t>
              </a:r>
              <a:endParaRPr lang="en-US" sz="1600" b="1">
                <a:solidFill>
                  <a:prstClr val="white"/>
                </a:solidFill>
                <a:latin typeface="+mj-lt"/>
                <a:cs typeface="Arial" panose="020B0604020202020204" pitchFamily="34" charset="0"/>
              </a:endParaRPr>
            </a:p>
          </p:txBody>
        </p:sp>
        <p:sp>
          <p:nvSpPr>
            <p:cNvPr id="9" name="圆角矩形 8"/>
            <p:cNvSpPr/>
            <p:nvPr/>
          </p:nvSpPr>
          <p:spPr>
            <a:xfrm>
              <a:off x="4422813" y="2322449"/>
              <a:ext cx="2933187" cy="1773302"/>
            </a:xfrm>
            <a:prstGeom prst="roundRect">
              <a:avLst>
                <a:gd name="adj" fmla="val 2222"/>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285750" indent="-200025">
                <a:lnSpc>
                  <a:spcPts val="2400"/>
                </a:lnSpc>
                <a:spcAft>
                  <a:spcPts val="600"/>
                </a:spcAft>
                <a:buFont typeface="Arial" panose="020B0604020202020204" pitchFamily="34" charset="0"/>
                <a:buChar char="•"/>
              </a:pPr>
              <a:endParaRPr lang="zh-CN" altLang="en-US" sz="1400">
                <a:solidFill>
                  <a:schemeClr val="tx1">
                    <a:lumMod val="75000"/>
                    <a:lumOff val="25000"/>
                  </a:schemeClr>
                </a:solidFill>
                <a:latin typeface="+mj-lt"/>
                <a:cs typeface="Arial" panose="020B0604020202020204" pitchFamily="34" charset="0"/>
              </a:endParaRPr>
            </a:p>
          </p:txBody>
        </p:sp>
        <p:sp>
          <p:nvSpPr>
            <p:cNvPr id="10" name="圆角矩形 9"/>
            <p:cNvSpPr/>
            <p:nvPr/>
          </p:nvSpPr>
          <p:spPr>
            <a:xfrm>
              <a:off x="4661840" y="2516897"/>
              <a:ext cx="2514160" cy="364249"/>
            </a:xfrm>
            <a:prstGeom prst="round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solidFill>
                    <a:schemeClr val="tx1"/>
                  </a:solidFill>
                  <a:latin typeface="+mj-lt"/>
                  <a:cs typeface="Arial" panose="020B0604020202020204" pitchFamily="34" charset="0"/>
                </a:rPr>
                <a:t>Loop prevention function test</a:t>
              </a:r>
            </a:p>
          </p:txBody>
        </p:sp>
        <p:sp>
          <p:nvSpPr>
            <p:cNvPr id="11" name="圆角矩形 10"/>
            <p:cNvSpPr/>
            <p:nvPr/>
          </p:nvSpPr>
          <p:spPr>
            <a:xfrm>
              <a:off x="4661840" y="2994063"/>
              <a:ext cx="2514160" cy="364249"/>
            </a:xfrm>
            <a:prstGeom prst="round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solidFill>
                    <a:schemeClr val="tx1"/>
                  </a:solidFill>
                  <a:latin typeface="+mj-lt"/>
                  <a:cs typeface="Arial" panose="020B0604020202020204" pitchFamily="34" charset="0"/>
                </a:rPr>
                <a:t>Path switchover test</a:t>
              </a:r>
            </a:p>
          </p:txBody>
        </p:sp>
        <p:sp>
          <p:nvSpPr>
            <p:cNvPr id="13" name="圆角矩形 12"/>
            <p:cNvSpPr/>
            <p:nvPr/>
          </p:nvSpPr>
          <p:spPr>
            <a:xfrm>
              <a:off x="4661840" y="3495901"/>
              <a:ext cx="2514160" cy="364249"/>
            </a:xfrm>
            <a:prstGeom prst="round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smtClean="0">
                  <a:solidFill>
                    <a:schemeClr val="tx1"/>
                  </a:solidFill>
                  <a:latin typeface="+mj-lt"/>
                  <a:cs typeface="Arial" panose="020B0604020202020204" pitchFamily="34" charset="0"/>
                </a:rPr>
                <a:t>Hot Standby (HSB) test</a:t>
              </a:r>
              <a:endParaRPr lang="en-US" sz="1400">
                <a:solidFill>
                  <a:schemeClr val="tx1"/>
                </a:solidFill>
                <a:latin typeface="+mj-lt"/>
                <a:cs typeface="Arial" panose="020B0604020202020204" pitchFamily="34" charset="0"/>
              </a:endParaRPr>
            </a:p>
          </p:txBody>
        </p:sp>
      </p:grpSp>
      <p:grpSp>
        <p:nvGrpSpPr>
          <p:cNvPr id="3" name="组合 2"/>
          <p:cNvGrpSpPr/>
          <p:nvPr/>
        </p:nvGrpSpPr>
        <p:grpSpPr>
          <a:xfrm>
            <a:off x="1267326" y="1655520"/>
            <a:ext cx="2975487" cy="2429671"/>
            <a:chOff x="1267326" y="1655520"/>
            <a:chExt cx="2975487" cy="2429671"/>
          </a:xfrm>
        </p:grpSpPr>
        <p:sp>
          <p:nvSpPr>
            <p:cNvPr id="26" name="圆角矩形 25"/>
            <p:cNvSpPr/>
            <p:nvPr/>
          </p:nvSpPr>
          <p:spPr>
            <a:xfrm>
              <a:off x="1267326" y="1655520"/>
              <a:ext cx="2975487" cy="540350"/>
            </a:xfrm>
            <a:prstGeom prst="roundRect">
              <a:avLst/>
            </a:prstGeom>
            <a:solidFill>
              <a:srgbClr val="00B0F0"/>
            </a:solidFill>
            <a:ln>
              <a:solidFill>
                <a:srgbClr val="00B0F0"/>
              </a:solidFill>
            </a:ln>
          </p:spPr>
          <p:txBody>
            <a:bodyPr wrap="square" rtlCol="0" anchor="ctr" anchorCtr="0">
              <a:noAutofit/>
            </a:bodyPr>
            <a:lstStyle/>
            <a:p>
              <a:pPr algn="ctr"/>
              <a:r>
                <a:rPr lang="en-US" sz="1600" b="1">
                  <a:solidFill>
                    <a:prstClr val="white"/>
                  </a:solidFill>
                  <a:latin typeface="+mj-lt"/>
                  <a:cs typeface="Arial" panose="020B0604020202020204" pitchFamily="34" charset="0"/>
                </a:rPr>
                <a:t>1. Connectivity </a:t>
              </a:r>
              <a:r>
                <a:rPr lang="en-US" altLang="zh-CN" sz="1600" b="1" smtClean="0">
                  <a:solidFill>
                    <a:prstClr val="white"/>
                  </a:solidFill>
                  <a:latin typeface="+mj-lt"/>
                  <a:cs typeface="Arial" panose="020B0604020202020204" pitchFamily="34" charset="0"/>
                </a:rPr>
                <a:t>T</a:t>
              </a:r>
              <a:r>
                <a:rPr lang="en-US" sz="1600" b="1" smtClean="0">
                  <a:solidFill>
                    <a:prstClr val="white"/>
                  </a:solidFill>
                  <a:latin typeface="+mj-lt"/>
                  <a:cs typeface="Arial" panose="020B0604020202020204" pitchFamily="34" charset="0"/>
                </a:rPr>
                <a:t>est</a:t>
              </a:r>
              <a:endParaRPr lang="en-US" sz="1600" b="1">
                <a:solidFill>
                  <a:prstClr val="white"/>
                </a:solidFill>
                <a:latin typeface="+mj-lt"/>
                <a:cs typeface="Arial" panose="020B0604020202020204" pitchFamily="34" charset="0"/>
              </a:endParaRPr>
            </a:p>
          </p:txBody>
        </p:sp>
        <p:sp>
          <p:nvSpPr>
            <p:cNvPr id="27" name="圆角矩形 26"/>
            <p:cNvSpPr/>
            <p:nvPr/>
          </p:nvSpPr>
          <p:spPr>
            <a:xfrm>
              <a:off x="1267326" y="2322448"/>
              <a:ext cx="2975487" cy="1762743"/>
            </a:xfrm>
            <a:prstGeom prst="roundRect">
              <a:avLst>
                <a:gd name="adj" fmla="val 2222"/>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285750" indent="-200025">
                <a:lnSpc>
                  <a:spcPts val="2400"/>
                </a:lnSpc>
                <a:spcAft>
                  <a:spcPts val="600"/>
                </a:spcAft>
                <a:buFont typeface="Arial" panose="020B0604020202020204" pitchFamily="34" charset="0"/>
                <a:buChar char="•"/>
              </a:pPr>
              <a:endParaRPr lang="zh-CN" altLang="en-US" sz="1400">
                <a:solidFill>
                  <a:schemeClr val="tx1">
                    <a:lumMod val="75000"/>
                    <a:lumOff val="25000"/>
                  </a:schemeClr>
                </a:solidFill>
                <a:latin typeface="+mj-lt"/>
                <a:cs typeface="Arial" panose="020B0604020202020204" pitchFamily="34" charset="0"/>
              </a:endParaRPr>
            </a:p>
          </p:txBody>
        </p:sp>
        <p:sp>
          <p:nvSpPr>
            <p:cNvPr id="28" name="圆角矩形 27"/>
            <p:cNvSpPr/>
            <p:nvPr/>
          </p:nvSpPr>
          <p:spPr>
            <a:xfrm>
              <a:off x="1517701" y="2524604"/>
              <a:ext cx="2550417" cy="364249"/>
            </a:xfrm>
            <a:prstGeom prst="round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solidFill>
                    <a:schemeClr val="tx1"/>
                  </a:solidFill>
                  <a:latin typeface="+mj-lt"/>
                  <a:cs typeface="Arial" panose="020B0604020202020204" pitchFamily="34" charset="0"/>
                </a:rPr>
                <a:t>Basic link interconnection test</a:t>
              </a:r>
            </a:p>
          </p:txBody>
        </p:sp>
        <p:sp>
          <p:nvSpPr>
            <p:cNvPr id="29" name="圆角矩形 28"/>
            <p:cNvSpPr/>
            <p:nvPr/>
          </p:nvSpPr>
          <p:spPr>
            <a:xfrm>
              <a:off x="1517701" y="3003715"/>
              <a:ext cx="2550417" cy="364249"/>
            </a:xfrm>
            <a:prstGeom prst="round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solidFill>
                    <a:schemeClr val="tx1"/>
                  </a:solidFill>
                  <a:latin typeface="+mj-lt"/>
                  <a:cs typeface="Arial" panose="020B0604020202020204" pitchFamily="34" charset="0"/>
                </a:rPr>
                <a:t>Layer </a:t>
              </a:r>
              <a:r>
                <a:rPr lang="en-US" sz="1400" smtClean="0">
                  <a:solidFill>
                    <a:schemeClr val="tx1"/>
                  </a:solidFill>
                  <a:latin typeface="+mj-lt"/>
                  <a:cs typeface="Arial" panose="020B0604020202020204" pitchFamily="34" charset="0"/>
                </a:rPr>
                <a:t>2 interoperability test</a:t>
              </a:r>
              <a:endParaRPr lang="en-US" sz="1400">
                <a:solidFill>
                  <a:schemeClr val="tx1"/>
                </a:solidFill>
                <a:latin typeface="+mj-lt"/>
                <a:cs typeface="Arial" panose="020B0604020202020204" pitchFamily="34" charset="0"/>
              </a:endParaRPr>
            </a:p>
          </p:txBody>
        </p:sp>
        <p:sp>
          <p:nvSpPr>
            <p:cNvPr id="31" name="圆角矩形 30"/>
            <p:cNvSpPr/>
            <p:nvPr/>
          </p:nvSpPr>
          <p:spPr>
            <a:xfrm>
              <a:off x="1507092" y="3493172"/>
              <a:ext cx="2550417" cy="364249"/>
            </a:xfrm>
            <a:prstGeom prst="round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solidFill>
                    <a:schemeClr val="tx1"/>
                  </a:solidFill>
                  <a:latin typeface="+mj-lt"/>
                  <a:cs typeface="Arial" panose="020B0604020202020204" pitchFamily="34" charset="0"/>
                </a:rPr>
                <a:t>Layer </a:t>
              </a:r>
              <a:r>
                <a:rPr lang="en-US" sz="1400" smtClean="0">
                  <a:solidFill>
                    <a:schemeClr val="tx1"/>
                  </a:solidFill>
                  <a:latin typeface="+mj-lt"/>
                  <a:cs typeface="Arial" panose="020B0604020202020204" pitchFamily="34" charset="0"/>
                </a:rPr>
                <a:t>3 interoperability test</a:t>
              </a:r>
              <a:endParaRPr lang="en-US" sz="1400">
                <a:solidFill>
                  <a:schemeClr val="tx1"/>
                </a:solidFill>
                <a:latin typeface="+mj-lt"/>
                <a:cs typeface="Arial" panose="020B0604020202020204" pitchFamily="34" charset="0"/>
              </a:endParaRPr>
            </a:p>
          </p:txBody>
        </p:sp>
      </p:grpSp>
      <p:grpSp>
        <p:nvGrpSpPr>
          <p:cNvPr id="24" name="组合 23"/>
          <p:cNvGrpSpPr/>
          <p:nvPr/>
        </p:nvGrpSpPr>
        <p:grpSpPr>
          <a:xfrm>
            <a:off x="8072668" y="126000"/>
            <a:ext cx="3889270" cy="284400"/>
            <a:chOff x="8072668" y="139135"/>
            <a:chExt cx="3889270" cy="284400"/>
          </a:xfrm>
        </p:grpSpPr>
        <p:sp>
          <p:nvSpPr>
            <p:cNvPr id="25" name="五边形 24"/>
            <p:cNvSpPr/>
            <p:nvPr/>
          </p:nvSpPr>
          <p:spPr bwMode="auto">
            <a:xfrm>
              <a:off x="8072668" y="139135"/>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Planning and </a:t>
              </a:r>
              <a:r>
                <a:rPr lang="en-US" altLang="zh-CN" sz="800">
                  <a:latin typeface="+mj-lt"/>
                  <a:cs typeface="Arial" panose="020B0604020202020204" pitchFamily="34" charset="0"/>
                </a:rPr>
                <a:t>D</a:t>
              </a:r>
              <a:r>
                <a:rPr lang="en-US" sz="800">
                  <a:latin typeface="+mj-lt"/>
                  <a:cs typeface="Arial" panose="020B0604020202020204" pitchFamily="34" charset="0"/>
                </a:rPr>
                <a:t>esign</a:t>
              </a:r>
            </a:p>
          </p:txBody>
        </p:sp>
        <p:sp>
          <p:nvSpPr>
            <p:cNvPr id="30" name="燕尾形 29"/>
            <p:cNvSpPr/>
            <p:nvPr/>
          </p:nvSpPr>
          <p:spPr bwMode="auto">
            <a:xfrm>
              <a:off x="8888838" y="139135"/>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solidFill>
                    <a:schemeClr val="bg1"/>
                  </a:solidFill>
                  <a:latin typeface="+mj-lt"/>
                  <a:cs typeface="Arial" panose="020B0604020202020204" pitchFamily="34" charset="0"/>
                </a:rPr>
                <a:t>Deployment and </a:t>
              </a:r>
              <a:r>
                <a:rPr lang="en-US" sz="800" smtClean="0">
                  <a:solidFill>
                    <a:schemeClr val="bg1"/>
                  </a:solidFill>
                  <a:latin typeface="+mj-lt"/>
                  <a:cs typeface="Arial" panose="020B0604020202020204" pitchFamily="34" charset="0"/>
                </a:rPr>
                <a:t>Implementation</a:t>
              </a:r>
              <a:endParaRPr lang="en-US" sz="800">
                <a:solidFill>
                  <a:schemeClr val="bg1"/>
                </a:solidFill>
                <a:latin typeface="+mj-lt"/>
                <a:cs typeface="Arial" panose="020B0604020202020204" pitchFamily="34" charset="0"/>
              </a:endParaRPr>
            </a:p>
          </p:txBody>
        </p:sp>
        <p:sp>
          <p:nvSpPr>
            <p:cNvPr id="32" name="燕尾形 31"/>
            <p:cNvSpPr/>
            <p:nvPr/>
          </p:nvSpPr>
          <p:spPr bwMode="auto">
            <a:xfrm>
              <a:off x="988490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smtClean="0">
                  <a:latin typeface="+mj-lt"/>
                  <a:cs typeface="Arial" panose="020B0604020202020204" pitchFamily="34" charset="0"/>
                </a:rPr>
                <a:t>Network O&amp;M</a:t>
              </a:r>
              <a:endParaRPr lang="en-US" sz="800">
                <a:latin typeface="+mj-lt"/>
                <a:cs typeface="Arial" panose="020B0604020202020204" pitchFamily="34" charset="0"/>
              </a:endParaRPr>
            </a:p>
          </p:txBody>
        </p:sp>
        <p:sp>
          <p:nvSpPr>
            <p:cNvPr id="33" name="燕尾形 32"/>
            <p:cNvSpPr/>
            <p:nvPr/>
          </p:nvSpPr>
          <p:spPr bwMode="auto">
            <a:xfrm>
              <a:off x="108819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Network </a:t>
              </a:r>
              <a:r>
                <a:rPr lang="en-US" sz="800" smtClean="0">
                  <a:latin typeface="+mj-lt"/>
                  <a:cs typeface="Arial" panose="020B0604020202020204" pitchFamily="34" charset="0"/>
                </a:rPr>
                <a:t>Optimization</a:t>
              </a:r>
              <a:endParaRPr lang="en-US" sz="800">
                <a:latin typeface="+mj-lt"/>
                <a:cs typeface="Arial" panose="020B0604020202020204" pitchFamily="34" charset="0"/>
              </a:endParaRPr>
            </a:p>
          </p:txBody>
        </p:sp>
      </p:grpSp>
    </p:spTree>
    <p:extLst>
      <p:ext uri="{BB962C8B-B14F-4D97-AF65-F5344CB8AC3E}">
        <p14:creationId xmlns:p14="http://schemas.microsoft.com/office/powerpoint/2010/main" val="387765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en-US" smtClean="0">
                <a:sym typeface="Huawei Sans" panose="020C0503030203020204" pitchFamily="34" charset="0"/>
              </a:rPr>
              <a:t>Upon completion of this course, you will be able to:</a:t>
            </a:r>
          </a:p>
          <a:p>
            <a:pPr lvl="1"/>
            <a:r>
              <a:rPr lang="en-US" smtClean="0">
                <a:sym typeface="Huawei Sans" panose="020C0503030203020204" pitchFamily="34" charset="0"/>
              </a:rPr>
              <a:t>Understand the definition of campus networks.</a:t>
            </a:r>
          </a:p>
          <a:p>
            <a:pPr lvl="1"/>
            <a:r>
              <a:rPr lang="en-US" smtClean="0">
                <a:sym typeface="Huawei Sans" panose="020C0503030203020204" pitchFamily="34" charset="0"/>
              </a:rPr>
              <a:t>Understand the typical networking architectures of campus networks.</a:t>
            </a:r>
          </a:p>
          <a:p>
            <a:pPr lvl="1"/>
            <a:r>
              <a:rPr lang="en-US" smtClean="0">
                <a:sym typeface="Huawei Sans" panose="020C0503030203020204" pitchFamily="34" charset="0"/>
              </a:rPr>
              <a:t>Master the planning and design methods of small campus networks.</a:t>
            </a:r>
          </a:p>
          <a:p>
            <a:pPr lvl="1"/>
            <a:r>
              <a:rPr lang="en-US" smtClean="0">
                <a:sym typeface="Huawei Sans" panose="020C0503030203020204" pitchFamily="34" charset="0"/>
              </a:rPr>
              <a:t>Master the deployment and implementation methods of small campus networks.</a:t>
            </a:r>
          </a:p>
          <a:p>
            <a:pPr lvl="1"/>
            <a:r>
              <a:rPr lang="en-US" smtClean="0">
                <a:sym typeface="Huawei Sans" panose="020C0503030203020204" pitchFamily="34" charset="0"/>
              </a:rPr>
              <a:t>Understand the small campus network O&amp;M concepts.</a:t>
            </a:r>
          </a:p>
          <a:p>
            <a:pPr lvl="1"/>
            <a:r>
              <a:rPr lang="en-US" smtClean="0">
                <a:sym typeface="Huawei Sans" panose="020C0503030203020204" pitchFamily="34" charset="0"/>
              </a:rPr>
              <a:t>Understand the small campus network optimization concepts.</a:t>
            </a:r>
          </a:p>
          <a:p>
            <a:pPr lvl="1"/>
            <a:r>
              <a:rPr lang="en-US" smtClean="0">
                <a:sym typeface="Huawei Sans" panose="020C0503030203020204" pitchFamily="34" charset="0"/>
              </a:rPr>
              <a:t>Independently complete a campus network project.</a:t>
            </a:r>
            <a:endParaRPr lang="en-US" altLang="zh-CN" smtClean="0">
              <a:sym typeface="Huawei Sans" panose="020C0503030203020204" pitchFamily="34" charset="0"/>
            </a:endParaRPr>
          </a:p>
          <a:p>
            <a:endParaRPr lang="zh-CN" altLang="en-US" dirty="0">
              <a:sym typeface="Huawei Sans" panose="020C0503030203020204" pitchFamily="34" charset="0"/>
            </a:endParaRPr>
          </a:p>
        </p:txBody>
      </p:sp>
    </p:spTree>
    <p:extLst>
      <p:ext uri="{BB962C8B-B14F-4D97-AF65-F5344CB8AC3E}">
        <p14:creationId xmlns:p14="http://schemas.microsoft.com/office/powerpoint/2010/main" val="40345169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Small Campus Network O&amp;M</a:t>
            </a:r>
            <a:endParaRPr lang="en-US"/>
          </a:p>
        </p:txBody>
      </p:sp>
      <p:sp>
        <p:nvSpPr>
          <p:cNvPr id="3" name="文本占位符 2"/>
          <p:cNvSpPr>
            <a:spLocks noGrp="1"/>
          </p:cNvSpPr>
          <p:nvPr>
            <p:ph type="body" sz="quarter" idx="10"/>
          </p:nvPr>
        </p:nvSpPr>
        <p:spPr/>
        <p:txBody>
          <a:bodyPr/>
          <a:lstStyle/>
          <a:p>
            <a:r>
              <a:rPr lang="en-US" smtClean="0"/>
              <a:t>After a small campus network is provisioned, it enters the O&amp;M phase. Common O&amp;M methods include:</a:t>
            </a:r>
          </a:p>
          <a:p>
            <a:pPr lvl="1"/>
            <a:r>
              <a:rPr lang="en-US" smtClean="0"/>
              <a:t>Device environment check</a:t>
            </a:r>
          </a:p>
          <a:p>
            <a:pPr lvl="1"/>
            <a:r>
              <a:rPr lang="en-US" smtClean="0"/>
              <a:t>Basic device information check</a:t>
            </a:r>
          </a:p>
          <a:p>
            <a:pPr lvl="1"/>
            <a:r>
              <a:rPr lang="en-US" smtClean="0"/>
              <a:t>Device running status check</a:t>
            </a:r>
          </a:p>
          <a:p>
            <a:pPr lvl="1"/>
            <a:r>
              <a:rPr lang="en-US" smtClean="0"/>
              <a:t>Service check</a:t>
            </a:r>
          </a:p>
          <a:p>
            <a:pPr lvl="1"/>
            <a:r>
              <a:rPr lang="en-US" smtClean="0"/>
              <a:t>Alarm handling</a:t>
            </a:r>
          </a:p>
          <a:p>
            <a:r>
              <a:rPr lang="en-US" smtClean="0"/>
              <a:t>When the network scale reaches a certain level, the network management software can be used for network management and O&amp;M to improve efficiency.</a:t>
            </a:r>
            <a:endParaRPr lang="en-US"/>
          </a:p>
        </p:txBody>
      </p:sp>
      <p:grpSp>
        <p:nvGrpSpPr>
          <p:cNvPr id="8" name="组合 7"/>
          <p:cNvGrpSpPr/>
          <p:nvPr/>
        </p:nvGrpSpPr>
        <p:grpSpPr>
          <a:xfrm>
            <a:off x="8072668" y="126000"/>
            <a:ext cx="3889270" cy="284400"/>
            <a:chOff x="8072668" y="139135"/>
            <a:chExt cx="3889270" cy="284400"/>
          </a:xfrm>
        </p:grpSpPr>
        <p:sp>
          <p:nvSpPr>
            <p:cNvPr id="9" name="五边形 8"/>
            <p:cNvSpPr/>
            <p:nvPr/>
          </p:nvSpPr>
          <p:spPr bwMode="auto">
            <a:xfrm>
              <a:off x="8072668" y="139135"/>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Planning and </a:t>
              </a:r>
              <a:r>
                <a:rPr lang="en-US" altLang="zh-CN" sz="800">
                  <a:latin typeface="+mj-lt"/>
                  <a:cs typeface="Arial" panose="020B0604020202020204" pitchFamily="34" charset="0"/>
                </a:rPr>
                <a:t>D</a:t>
              </a:r>
              <a:r>
                <a:rPr lang="en-US" sz="800">
                  <a:latin typeface="+mj-lt"/>
                  <a:cs typeface="Arial" panose="020B0604020202020204" pitchFamily="34" charset="0"/>
                </a:rPr>
                <a:t>esign</a:t>
              </a:r>
            </a:p>
          </p:txBody>
        </p:sp>
        <p:sp>
          <p:nvSpPr>
            <p:cNvPr id="14" name="燕尾形 13"/>
            <p:cNvSpPr/>
            <p:nvPr/>
          </p:nvSpPr>
          <p:spPr bwMode="auto">
            <a:xfrm>
              <a:off x="88888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Deployment and Implementation</a:t>
              </a:r>
            </a:p>
          </p:txBody>
        </p:sp>
        <p:sp>
          <p:nvSpPr>
            <p:cNvPr id="15" name="燕尾形 14"/>
            <p:cNvSpPr/>
            <p:nvPr/>
          </p:nvSpPr>
          <p:spPr bwMode="auto">
            <a:xfrm>
              <a:off x="9884908" y="139135"/>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smtClean="0">
                  <a:solidFill>
                    <a:schemeClr val="bg1"/>
                  </a:solidFill>
                  <a:latin typeface="+mj-lt"/>
                  <a:cs typeface="Arial" panose="020B0604020202020204" pitchFamily="34" charset="0"/>
                </a:rPr>
                <a:t>Network O&amp;M</a:t>
              </a:r>
              <a:endParaRPr lang="en-US" sz="800">
                <a:solidFill>
                  <a:schemeClr val="bg1"/>
                </a:solidFill>
                <a:latin typeface="+mj-lt"/>
                <a:cs typeface="Arial" panose="020B0604020202020204" pitchFamily="34" charset="0"/>
              </a:endParaRPr>
            </a:p>
          </p:txBody>
        </p:sp>
        <p:sp>
          <p:nvSpPr>
            <p:cNvPr id="16" name="燕尾形 15"/>
            <p:cNvSpPr/>
            <p:nvPr/>
          </p:nvSpPr>
          <p:spPr bwMode="auto">
            <a:xfrm>
              <a:off x="108819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Network </a:t>
              </a:r>
              <a:r>
                <a:rPr lang="en-US" sz="800" smtClean="0">
                  <a:latin typeface="+mj-lt"/>
                  <a:cs typeface="Arial" panose="020B0604020202020204" pitchFamily="34" charset="0"/>
                </a:rPr>
                <a:t>Optimization</a:t>
              </a:r>
              <a:endParaRPr lang="en-US" sz="800">
                <a:latin typeface="+mj-lt"/>
                <a:cs typeface="Arial" panose="020B0604020202020204" pitchFamily="34" charset="0"/>
              </a:endParaRPr>
            </a:p>
          </p:txBody>
        </p:sp>
      </p:grpSp>
    </p:spTree>
    <p:extLst>
      <p:ext uri="{BB962C8B-B14F-4D97-AF65-F5344CB8AC3E}">
        <p14:creationId xmlns:p14="http://schemas.microsoft.com/office/powerpoint/2010/main" val="42312683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Small Campus Network Optimization</a:t>
            </a:r>
            <a:endParaRPr lang="en-US"/>
          </a:p>
        </p:txBody>
      </p:sp>
      <p:sp>
        <p:nvSpPr>
          <p:cNvPr id="3" name="文本占位符 2"/>
          <p:cNvSpPr>
            <a:spLocks noGrp="1"/>
          </p:cNvSpPr>
          <p:nvPr>
            <p:ph type="body" sz="quarter" idx="10"/>
          </p:nvPr>
        </p:nvSpPr>
        <p:spPr/>
        <p:txBody>
          <a:bodyPr/>
          <a:lstStyle/>
          <a:p>
            <a:r>
              <a:rPr lang="en-US" altLang="zh-CN" smtClean="0"/>
              <a:t>Network optimization can comprehensively improve the reliability and robustness of networks and better support the development of enterprise services. Common network optimization solutions include but are not limited to:</a:t>
            </a:r>
            <a:endParaRPr lang="en-US" smtClean="0"/>
          </a:p>
          <a:p>
            <a:pPr lvl="1"/>
            <a:r>
              <a:rPr lang="en-US" smtClean="0"/>
              <a:t>Device performance optimization, such as hardware upgrade and software version update</a:t>
            </a:r>
          </a:p>
          <a:p>
            <a:pPr lvl="1"/>
            <a:r>
              <a:rPr lang="en-US" smtClean="0"/>
              <a:t>Basic network optimization, such as network architecture optimization and routing protocol adjustment</a:t>
            </a:r>
          </a:p>
          <a:p>
            <a:pPr lvl="1"/>
            <a:r>
              <a:rPr lang="en-US" smtClean="0"/>
              <a:t>Service quality optimization, such as preferential forwarding of voice and video services</a:t>
            </a:r>
          </a:p>
          <a:p>
            <a:r>
              <a:rPr lang="en-US" smtClean="0"/>
              <a:t>Formulate an appropriate network optimization solution based on network requirements and actual conditions.</a:t>
            </a:r>
            <a:endParaRPr lang="en-US"/>
          </a:p>
        </p:txBody>
      </p:sp>
      <p:grpSp>
        <p:nvGrpSpPr>
          <p:cNvPr id="9" name="组合 8"/>
          <p:cNvGrpSpPr/>
          <p:nvPr/>
        </p:nvGrpSpPr>
        <p:grpSpPr>
          <a:xfrm>
            <a:off x="8072668" y="126000"/>
            <a:ext cx="3889270" cy="284400"/>
            <a:chOff x="8072668" y="139135"/>
            <a:chExt cx="3889270" cy="284400"/>
          </a:xfrm>
        </p:grpSpPr>
        <p:sp>
          <p:nvSpPr>
            <p:cNvPr id="10" name="五边形 9"/>
            <p:cNvSpPr/>
            <p:nvPr/>
          </p:nvSpPr>
          <p:spPr bwMode="auto">
            <a:xfrm>
              <a:off x="8072668" y="139135"/>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Planning and </a:t>
              </a:r>
              <a:r>
                <a:rPr lang="en-US" altLang="zh-CN" sz="800">
                  <a:latin typeface="+mj-lt"/>
                  <a:cs typeface="Arial" panose="020B0604020202020204" pitchFamily="34" charset="0"/>
                </a:rPr>
                <a:t>D</a:t>
              </a:r>
              <a:r>
                <a:rPr lang="en-US" sz="800">
                  <a:latin typeface="+mj-lt"/>
                  <a:cs typeface="Arial" panose="020B0604020202020204" pitchFamily="34" charset="0"/>
                </a:rPr>
                <a:t>esign</a:t>
              </a:r>
            </a:p>
          </p:txBody>
        </p:sp>
        <p:sp>
          <p:nvSpPr>
            <p:cNvPr id="11" name="燕尾形 10"/>
            <p:cNvSpPr/>
            <p:nvPr/>
          </p:nvSpPr>
          <p:spPr bwMode="auto">
            <a:xfrm>
              <a:off x="88888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Deployment and Implementation</a:t>
              </a:r>
            </a:p>
          </p:txBody>
        </p:sp>
        <p:sp>
          <p:nvSpPr>
            <p:cNvPr id="12" name="燕尾形 11"/>
            <p:cNvSpPr/>
            <p:nvPr/>
          </p:nvSpPr>
          <p:spPr bwMode="auto">
            <a:xfrm>
              <a:off x="9884908" y="139135"/>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smtClean="0">
                  <a:solidFill>
                    <a:schemeClr val="bg1"/>
                  </a:solidFill>
                  <a:latin typeface="+mj-lt"/>
                  <a:cs typeface="Arial" panose="020B0604020202020204" pitchFamily="34" charset="0"/>
                </a:rPr>
                <a:t>Network O&amp;M</a:t>
              </a:r>
              <a:endParaRPr lang="en-US" sz="800">
                <a:solidFill>
                  <a:schemeClr val="bg1"/>
                </a:solidFill>
                <a:latin typeface="+mj-lt"/>
                <a:cs typeface="Arial" panose="020B0604020202020204" pitchFamily="34" charset="0"/>
              </a:endParaRPr>
            </a:p>
          </p:txBody>
        </p:sp>
        <p:sp>
          <p:nvSpPr>
            <p:cNvPr id="13" name="燕尾形 12"/>
            <p:cNvSpPr/>
            <p:nvPr/>
          </p:nvSpPr>
          <p:spPr bwMode="auto">
            <a:xfrm>
              <a:off x="10881938" y="139135"/>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a:latin typeface="+mj-lt"/>
                  <a:cs typeface="Arial" panose="020B0604020202020204" pitchFamily="34" charset="0"/>
                </a:rPr>
                <a:t>Network </a:t>
              </a:r>
              <a:r>
                <a:rPr lang="en-US" sz="800" smtClean="0">
                  <a:latin typeface="+mj-lt"/>
                  <a:cs typeface="Arial" panose="020B0604020202020204" pitchFamily="34" charset="0"/>
                </a:rPr>
                <a:t>Optimization</a:t>
              </a:r>
              <a:endParaRPr lang="en-US" sz="800">
                <a:latin typeface="+mj-lt"/>
                <a:cs typeface="Arial" panose="020B0604020202020204" pitchFamily="34" charset="0"/>
              </a:endParaRPr>
            </a:p>
          </p:txBody>
        </p:sp>
      </p:grpSp>
    </p:spTree>
    <p:extLst>
      <p:ext uri="{BB962C8B-B14F-4D97-AF65-F5344CB8AC3E}">
        <p14:creationId xmlns:p14="http://schemas.microsoft.com/office/powerpoint/2010/main" val="6305756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smtClean="0"/>
              <a:t>What is the complete lifecycle of a campus network?</a:t>
            </a:r>
          </a:p>
          <a:p>
            <a:r>
              <a:rPr lang="en-US" smtClean="0"/>
              <a:t>What is the function of a management IP address?</a:t>
            </a:r>
            <a:endParaRPr lang="en-US"/>
          </a:p>
        </p:txBody>
      </p:sp>
    </p:spTree>
    <p:extLst>
      <p:ext uri="{BB962C8B-B14F-4D97-AF65-F5344CB8AC3E}">
        <p14:creationId xmlns:p14="http://schemas.microsoft.com/office/powerpoint/2010/main" val="21203746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1"/>
          </p:nvPr>
        </p:nvSpPr>
        <p:spPr/>
        <p:txBody>
          <a:bodyPr/>
          <a:lstStyle/>
          <a:p>
            <a:r>
              <a:rPr lang="en-US" smtClean="0"/>
              <a:t>This chapter describes the concepts, types, and common technologies of campus networks.</a:t>
            </a:r>
          </a:p>
          <a:p>
            <a:r>
              <a:rPr lang="en-US" smtClean="0"/>
              <a:t>Understand the lifecycle of campus networks:</a:t>
            </a:r>
          </a:p>
          <a:p>
            <a:pPr lvl="1"/>
            <a:r>
              <a:rPr lang="en-US" smtClean="0"/>
              <a:t>Planning and design</a:t>
            </a:r>
          </a:p>
          <a:p>
            <a:pPr lvl="1"/>
            <a:r>
              <a:rPr lang="en-US" smtClean="0"/>
              <a:t>Deployment and implementation</a:t>
            </a:r>
          </a:p>
          <a:p>
            <a:pPr lvl="1"/>
            <a:r>
              <a:rPr lang="en-US" smtClean="0"/>
              <a:t>Network O&amp;M</a:t>
            </a:r>
          </a:p>
          <a:p>
            <a:pPr lvl="1"/>
            <a:r>
              <a:rPr lang="en-US" smtClean="0"/>
              <a:t>Network optimization</a:t>
            </a:r>
          </a:p>
          <a:p>
            <a:r>
              <a:rPr lang="en-US" smtClean="0"/>
              <a:t>Based on the previous courses, this course focuses on the planning, design, deployment, and implementation of campus networks and details how to establish a small campus network.</a:t>
            </a:r>
            <a:endParaRPr lang="en-US"/>
          </a:p>
        </p:txBody>
      </p:sp>
    </p:spTree>
    <p:extLst>
      <p:ext uri="{BB962C8B-B14F-4D97-AF65-F5344CB8AC3E}">
        <p14:creationId xmlns:p14="http://schemas.microsoft.com/office/powerpoint/2010/main" val="40026569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1284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b="1" smtClean="0">
                <a:sym typeface="Huawei Sans" panose="020C0503030203020204" pitchFamily="34" charset="0"/>
              </a:rPr>
              <a:t>Basic Concepts of Campus Networks</a:t>
            </a:r>
          </a:p>
          <a:p>
            <a:r>
              <a:rPr lang="en-US" smtClean="0">
                <a:solidFill>
                  <a:schemeClr val="bg1">
                    <a:lumMod val="50000"/>
                  </a:schemeClr>
                </a:solidFill>
                <a:sym typeface="Huawei Sans" panose="020C0503030203020204" pitchFamily="34" charset="0"/>
              </a:rPr>
              <a:t>Typical Campus Network Construction Process</a:t>
            </a:r>
          </a:p>
          <a:p>
            <a:endParaRPr lang="zh-CN" altLang="en-US" dirty="0">
              <a:sym typeface="Huawei Sans" panose="020C0503030203020204" pitchFamily="34" charset="0"/>
            </a:endParaRPr>
          </a:p>
        </p:txBody>
      </p:sp>
    </p:spTree>
    <p:extLst>
      <p:ext uri="{BB962C8B-B14F-4D97-AF65-F5344CB8AC3E}">
        <p14:creationId xmlns:p14="http://schemas.microsoft.com/office/powerpoint/2010/main" val="37394442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圆角矩形 58"/>
          <p:cNvSpPr/>
          <p:nvPr/>
        </p:nvSpPr>
        <p:spPr>
          <a:xfrm>
            <a:off x="1041657" y="2647398"/>
            <a:ext cx="10108686" cy="1845062"/>
          </a:xfrm>
          <a:prstGeom prst="roundRect">
            <a:avLst>
              <a:gd name="adj" fmla="val 5000"/>
            </a:avLst>
          </a:prstGeom>
          <a:solidFill>
            <a:schemeClr val="tx2"/>
          </a:solidFill>
          <a:ln w="12700" cap="flat" cmpd="sng" algn="ctr">
            <a:solidFill>
              <a:schemeClr val="bg2"/>
            </a:solidFill>
            <a:prstDash val="solid"/>
            <a:miter lim="800000"/>
          </a:ln>
          <a:effectLst/>
        </p:spPr>
        <p:txBody>
          <a:bodyPr rtlCol="0" anchor="ctr"/>
          <a:lstStyle/>
          <a:p>
            <a:pPr algn="ctr" defTabSz="914400"/>
            <a:endParaRPr lang="zh-CN" altLang="en-US" kern="0">
              <a:solidFill>
                <a:prstClr val="white"/>
              </a:solidFill>
              <a:latin typeface="+mj-lt"/>
              <a:ea typeface="方正兰亭黑简体" panose="02000000000000000000" pitchFamily="2" charset="-122"/>
              <a:cs typeface="Arial" panose="020B0604020202020204" pitchFamily="34" charset="0"/>
            </a:endParaRPr>
          </a:p>
        </p:txBody>
      </p:sp>
      <p:sp>
        <p:nvSpPr>
          <p:cNvPr id="4" name="标题 3"/>
          <p:cNvSpPr>
            <a:spLocks noGrp="1"/>
          </p:cNvSpPr>
          <p:nvPr>
            <p:ph type="title"/>
          </p:nvPr>
        </p:nvSpPr>
        <p:spPr/>
        <p:txBody>
          <a:bodyPr/>
          <a:lstStyle/>
          <a:p>
            <a:r>
              <a:rPr lang="en-US" smtClean="0"/>
              <a:t>What Is a Campus Network?</a:t>
            </a:r>
            <a:endParaRPr lang="en-US"/>
          </a:p>
        </p:txBody>
      </p:sp>
      <p:sp>
        <p:nvSpPr>
          <p:cNvPr id="35" name="矩形 34"/>
          <p:cNvSpPr/>
          <p:nvPr/>
        </p:nvSpPr>
        <p:spPr>
          <a:xfrm>
            <a:off x="1045014" y="5669410"/>
            <a:ext cx="10105326" cy="738664"/>
          </a:xfrm>
          <a:prstGeom prst="rect">
            <a:avLst/>
          </a:prstGeom>
        </p:spPr>
        <p:txBody>
          <a:bodyPr wrap="square">
            <a:spAutoFit/>
          </a:bodyPr>
          <a:lstStyle/>
          <a:p>
            <a:pPr algn="just">
              <a:spcAft>
                <a:spcPts val="600"/>
              </a:spcAft>
            </a:pPr>
            <a:r>
              <a:rPr lang="en-US" sz="1400" smtClean="0">
                <a:solidFill>
                  <a:prstClr val="black"/>
                </a:solidFill>
                <a:latin typeface="+mj-lt"/>
                <a:ea typeface="方正兰亭黑简体" panose="02000000000000000000" pitchFamily="2" charset="-122"/>
                <a:cs typeface="Arial" panose="020B0604020202020204" pitchFamily="34" charset="0"/>
              </a:rPr>
              <a:t>A campus network is a local area network (LAN) that connects people and things in a specified area. Typically, a campus network has only one management entity. If there are multiple management entries in an area, the area is considered to have multiple campus networks.</a:t>
            </a:r>
            <a:endParaRPr lang="en-US" sz="1400">
              <a:solidFill>
                <a:prstClr val="black"/>
              </a:solidFill>
              <a:latin typeface="+mj-lt"/>
              <a:ea typeface="方正兰亭黑简体" panose="02000000000000000000" pitchFamily="2" charset="-122"/>
              <a:cs typeface="Arial" panose="020B0604020202020204" pitchFamily="34" charset="0"/>
            </a:endParaRPr>
          </a:p>
        </p:txBody>
      </p:sp>
      <p:sp>
        <p:nvSpPr>
          <p:cNvPr id="39" name="圆角矩形 38"/>
          <p:cNvSpPr/>
          <p:nvPr/>
        </p:nvSpPr>
        <p:spPr>
          <a:xfrm>
            <a:off x="1041657" y="1303935"/>
            <a:ext cx="10108686" cy="1260818"/>
          </a:xfrm>
          <a:prstGeom prst="roundRect">
            <a:avLst>
              <a:gd name="adj" fmla="val 5000"/>
            </a:avLst>
          </a:prstGeom>
          <a:solidFill>
            <a:schemeClr val="tx2"/>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noProof="0">
              <a:ln>
                <a:noFill/>
              </a:ln>
              <a:solidFill>
                <a:prstClr val="white"/>
              </a:solidFill>
              <a:effectLst/>
              <a:uLnTx/>
              <a:uFillTx/>
              <a:latin typeface="+mj-lt"/>
              <a:ea typeface="方正兰亭黑简体" panose="02000000000000000000" pitchFamily="2" charset="-122"/>
              <a:cs typeface="Arial" panose="020B0604020202020204" pitchFamily="34" charset="0"/>
            </a:endParaRPr>
          </a:p>
        </p:txBody>
      </p:sp>
      <p:sp>
        <p:nvSpPr>
          <p:cNvPr id="40" name="圆角矩形 39"/>
          <p:cNvSpPr/>
          <p:nvPr/>
        </p:nvSpPr>
        <p:spPr>
          <a:xfrm>
            <a:off x="2227202" y="1597733"/>
            <a:ext cx="1740636" cy="400229"/>
          </a:xfrm>
          <a:prstGeom prst="roundRect">
            <a:avLst>
              <a:gd name="adj" fmla="val 12122"/>
            </a:avLst>
          </a:prstGeom>
          <a:solidFill>
            <a:schemeClr val="bg1"/>
          </a:solid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cap="none" normalizeH="0" noProof="0">
                <a:ln>
                  <a:noFill/>
                </a:ln>
                <a:solidFill>
                  <a:prstClr val="black"/>
                </a:solidFill>
                <a:uLnTx/>
                <a:uFillTx/>
                <a:latin typeface="+mj-lt"/>
                <a:ea typeface="方正兰亭黑简体" panose="02000000000000000000" pitchFamily="2" charset="-122"/>
                <a:cs typeface="Arial" panose="020B0604020202020204" pitchFamily="34" charset="0"/>
              </a:rPr>
              <a:t>Branch</a:t>
            </a:r>
          </a:p>
        </p:txBody>
      </p:sp>
      <p:sp>
        <p:nvSpPr>
          <p:cNvPr id="41" name="圆角矩形 40"/>
          <p:cNvSpPr/>
          <p:nvPr/>
        </p:nvSpPr>
        <p:spPr>
          <a:xfrm>
            <a:off x="4127162" y="1597733"/>
            <a:ext cx="1740636" cy="400229"/>
          </a:xfrm>
          <a:prstGeom prst="roundRect">
            <a:avLst>
              <a:gd name="adj" fmla="val 12122"/>
            </a:avLst>
          </a:prstGeom>
          <a:solidFill>
            <a:schemeClr val="bg1"/>
          </a:solid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cap="none" normalizeH="0" noProof="0">
                <a:ln>
                  <a:noFill/>
                </a:ln>
                <a:solidFill>
                  <a:prstClr val="black"/>
                </a:solidFill>
                <a:uLnTx/>
                <a:uFillTx/>
                <a:latin typeface="+mj-lt"/>
                <a:ea typeface="方正兰亭黑简体" panose="02000000000000000000" pitchFamily="2" charset="-122"/>
                <a:cs typeface="Arial" panose="020B0604020202020204" pitchFamily="34" charset="0"/>
              </a:rPr>
              <a:t>Other campuses</a:t>
            </a:r>
          </a:p>
        </p:txBody>
      </p:sp>
      <p:sp>
        <p:nvSpPr>
          <p:cNvPr id="42" name="圆角矩形 41"/>
          <p:cNvSpPr/>
          <p:nvPr/>
        </p:nvSpPr>
        <p:spPr>
          <a:xfrm>
            <a:off x="6027125" y="1597733"/>
            <a:ext cx="2383914" cy="400229"/>
          </a:xfrm>
          <a:prstGeom prst="roundRect">
            <a:avLst>
              <a:gd name="adj" fmla="val 12122"/>
            </a:avLst>
          </a:prstGeom>
          <a:solidFill>
            <a:schemeClr val="bg1"/>
          </a:solid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cap="none" normalizeH="0" noProof="0">
                <a:ln>
                  <a:noFill/>
                </a:ln>
                <a:solidFill>
                  <a:prstClr val="black"/>
                </a:solidFill>
                <a:uLnTx/>
                <a:uFillTx/>
                <a:latin typeface="+mj-lt"/>
                <a:ea typeface="方正兰亭黑简体" panose="02000000000000000000" pitchFamily="2" charset="-122"/>
                <a:cs typeface="Arial" panose="020B0604020202020204" pitchFamily="34" charset="0"/>
              </a:rPr>
              <a:t>Remote access </a:t>
            </a:r>
            <a:r>
              <a:rPr kumimoji="0" lang="en-US" sz="1400" b="0" i="0" u="none" strike="noStrike" cap="none" normalizeH="0" noProof="0" smtClean="0">
                <a:ln>
                  <a:noFill/>
                </a:ln>
                <a:solidFill>
                  <a:prstClr val="black"/>
                </a:solidFill>
                <a:uLnTx/>
                <a:uFillTx/>
                <a:latin typeface="+mj-lt"/>
                <a:ea typeface="方正兰亭黑简体" panose="02000000000000000000" pitchFamily="2" charset="-122"/>
                <a:cs typeface="Arial" panose="020B0604020202020204" pitchFamily="34" charset="0"/>
              </a:rPr>
              <a:t>user</a:t>
            </a:r>
            <a:endParaRPr kumimoji="0" lang="en-US" sz="1400" b="0" i="0" u="none" strike="noStrike" cap="none" normalizeH="0" noProof="0">
              <a:ln>
                <a:noFill/>
              </a:ln>
              <a:solidFill>
                <a:prstClr val="black"/>
              </a:solidFill>
              <a:uLnTx/>
              <a:uFillTx/>
              <a:latin typeface="+mj-lt"/>
              <a:ea typeface="方正兰亭黑简体" panose="02000000000000000000" pitchFamily="2" charset="-122"/>
              <a:cs typeface="Arial" panose="020B0604020202020204" pitchFamily="34" charset="0"/>
            </a:endParaRPr>
          </a:p>
        </p:txBody>
      </p:sp>
      <p:sp>
        <p:nvSpPr>
          <p:cNvPr id="43" name="圆角矩形 42"/>
          <p:cNvSpPr/>
          <p:nvPr/>
        </p:nvSpPr>
        <p:spPr>
          <a:xfrm>
            <a:off x="8570365" y="1597733"/>
            <a:ext cx="2383914" cy="400229"/>
          </a:xfrm>
          <a:prstGeom prst="roundRect">
            <a:avLst>
              <a:gd name="adj" fmla="val 12122"/>
            </a:avLst>
          </a:prstGeom>
          <a:solidFill>
            <a:schemeClr val="bg1"/>
          </a:solid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cap="none" normalizeH="0" noProof="0">
                <a:ln>
                  <a:noFill/>
                </a:ln>
                <a:solidFill>
                  <a:prstClr val="black"/>
                </a:solidFill>
                <a:uLnTx/>
                <a:uFillTx/>
                <a:latin typeface="+mj-lt"/>
                <a:ea typeface="方正兰亭黑简体" panose="02000000000000000000" pitchFamily="2" charset="-122"/>
                <a:cs typeface="Arial" panose="020B0604020202020204" pitchFamily="34" charset="0"/>
              </a:rPr>
              <a:t>Private and public clouds</a:t>
            </a:r>
          </a:p>
        </p:txBody>
      </p:sp>
      <p:sp>
        <p:nvSpPr>
          <p:cNvPr id="44" name="圆角矩形 43"/>
          <p:cNvSpPr/>
          <p:nvPr/>
        </p:nvSpPr>
        <p:spPr>
          <a:xfrm>
            <a:off x="2227202" y="2085618"/>
            <a:ext cx="8727075" cy="400229"/>
          </a:xfrm>
          <a:prstGeom prst="roundRect">
            <a:avLst>
              <a:gd name="adj" fmla="val 12122"/>
            </a:avLst>
          </a:prstGeom>
          <a:solidFill>
            <a:schemeClr val="bg1"/>
          </a:solid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cap="none" normalizeH="0" noProof="0" smtClean="0">
                <a:ln>
                  <a:noFill/>
                </a:ln>
                <a:solidFill>
                  <a:prstClr val="black"/>
                </a:solidFill>
                <a:uLnTx/>
                <a:uFillTx/>
                <a:latin typeface="+mj-lt"/>
                <a:ea typeface="方正兰亭黑简体" panose="02000000000000000000" pitchFamily="2" charset="-122"/>
                <a:cs typeface="Arial" panose="020B0604020202020204" pitchFamily="34" charset="0"/>
              </a:rPr>
              <a:t>Internet/Wide area network (WAN)</a:t>
            </a:r>
            <a:endParaRPr kumimoji="0" lang="en-US" sz="1400" b="0" i="0" u="none" strike="noStrike" cap="none" normalizeH="0" noProof="0">
              <a:ln>
                <a:noFill/>
              </a:ln>
              <a:solidFill>
                <a:prstClr val="black"/>
              </a:solidFill>
              <a:uLnTx/>
              <a:uFillTx/>
              <a:latin typeface="+mj-lt"/>
              <a:ea typeface="方正兰亭黑简体" panose="02000000000000000000" pitchFamily="2" charset="-122"/>
              <a:cs typeface="Arial" panose="020B0604020202020204" pitchFamily="34" charset="0"/>
            </a:endParaRPr>
          </a:p>
        </p:txBody>
      </p:sp>
      <p:sp>
        <p:nvSpPr>
          <p:cNvPr id="45" name="文本框 44"/>
          <p:cNvSpPr txBox="1"/>
          <p:nvPr/>
        </p:nvSpPr>
        <p:spPr>
          <a:xfrm>
            <a:off x="1045014" y="1316911"/>
            <a:ext cx="1182188" cy="553998"/>
          </a:xfrm>
          <a:prstGeom prst="rect">
            <a:avLst/>
          </a:prstGeom>
          <a:noFill/>
        </p:spPr>
        <p:txBody>
          <a:bodyPr wrap="square" rtlCol="0">
            <a:spAutoFit/>
          </a:bodyPr>
          <a:lstStyle/>
          <a:p>
            <a:pPr defTabSz="914400"/>
            <a:r>
              <a:rPr lang="en-US" sz="1500">
                <a:solidFill>
                  <a:prstClr val="black"/>
                </a:solidFill>
                <a:latin typeface="+mj-lt"/>
                <a:ea typeface="方正兰亭黑简体" panose="02000000000000000000" pitchFamily="2" charset="-122"/>
                <a:cs typeface="Arial" panose="020B0604020202020204" pitchFamily="34" charset="0"/>
              </a:rPr>
              <a:t>Outside </a:t>
            </a:r>
            <a:r>
              <a:rPr lang="en-US" altLang="zh-CN" sz="1500">
                <a:solidFill>
                  <a:prstClr val="black"/>
                </a:solidFill>
                <a:latin typeface="+mj-lt"/>
                <a:ea typeface="方正兰亭黑简体" panose="02000000000000000000" pitchFamily="2" charset="-122"/>
                <a:cs typeface="Arial" panose="020B0604020202020204" pitchFamily="34" charset="0"/>
              </a:rPr>
              <a:t>a</a:t>
            </a:r>
            <a:r>
              <a:rPr lang="en-US" sz="1500" smtClean="0">
                <a:solidFill>
                  <a:prstClr val="black"/>
                </a:solidFill>
                <a:latin typeface="+mj-lt"/>
                <a:ea typeface="方正兰亭黑简体" panose="02000000000000000000" pitchFamily="2" charset="-122"/>
                <a:cs typeface="Arial" panose="020B0604020202020204" pitchFamily="34" charset="0"/>
              </a:rPr>
              <a:t> </a:t>
            </a:r>
            <a:r>
              <a:rPr lang="en-US" sz="1500">
                <a:solidFill>
                  <a:prstClr val="black"/>
                </a:solidFill>
                <a:latin typeface="+mj-lt"/>
                <a:ea typeface="方正兰亭黑简体" panose="02000000000000000000" pitchFamily="2" charset="-122"/>
                <a:cs typeface="Arial" panose="020B0604020202020204" pitchFamily="34" charset="0"/>
              </a:rPr>
              <a:t>campus</a:t>
            </a:r>
          </a:p>
        </p:txBody>
      </p:sp>
      <p:sp>
        <p:nvSpPr>
          <p:cNvPr id="46" name="文本框 45"/>
          <p:cNvSpPr txBox="1"/>
          <p:nvPr/>
        </p:nvSpPr>
        <p:spPr>
          <a:xfrm>
            <a:off x="1045014" y="2722906"/>
            <a:ext cx="1182188" cy="553998"/>
          </a:xfrm>
          <a:prstGeom prst="rect">
            <a:avLst/>
          </a:prstGeom>
          <a:noFill/>
        </p:spPr>
        <p:txBody>
          <a:bodyPr wrap="square" rtlCol="0">
            <a:spAutoFit/>
          </a:bodyPr>
          <a:lstStyle/>
          <a:p>
            <a:pPr defTabSz="914400"/>
            <a:r>
              <a:rPr lang="en-US" sz="1500" smtClean="0">
                <a:solidFill>
                  <a:prstClr val="black"/>
                </a:solidFill>
                <a:latin typeface="+mj-lt"/>
                <a:ea typeface="方正兰亭黑简体" panose="02000000000000000000" pitchFamily="2" charset="-122"/>
                <a:cs typeface="Arial" panose="020B0604020202020204" pitchFamily="34" charset="0"/>
              </a:rPr>
              <a:t>Inside a </a:t>
            </a:r>
            <a:r>
              <a:rPr lang="en-US" sz="1500">
                <a:solidFill>
                  <a:prstClr val="black"/>
                </a:solidFill>
                <a:latin typeface="+mj-lt"/>
                <a:ea typeface="方正兰亭黑简体" panose="02000000000000000000" pitchFamily="2" charset="-122"/>
                <a:cs typeface="Arial" panose="020B0604020202020204" pitchFamily="34" charset="0"/>
              </a:rPr>
              <a:t>campus</a:t>
            </a:r>
          </a:p>
        </p:txBody>
      </p:sp>
      <p:sp>
        <p:nvSpPr>
          <p:cNvPr id="47" name="圆角矩形 46"/>
          <p:cNvSpPr/>
          <p:nvPr/>
        </p:nvSpPr>
        <p:spPr>
          <a:xfrm>
            <a:off x="4127162" y="2722906"/>
            <a:ext cx="5456744" cy="276941"/>
          </a:xfrm>
          <a:prstGeom prst="roundRect">
            <a:avLst>
              <a:gd name="adj" fmla="val 12122"/>
            </a:avLst>
          </a:prstGeom>
          <a:solidFill>
            <a:schemeClr val="bg1"/>
          </a:solid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cap="none" normalizeH="0" noProof="0">
                <a:ln>
                  <a:noFill/>
                </a:ln>
                <a:uLnTx/>
                <a:uFillTx/>
                <a:latin typeface="+mj-lt"/>
                <a:ea typeface="方正兰亭黑简体" panose="02000000000000000000" pitchFamily="2" charset="-122"/>
                <a:cs typeface="Arial" panose="020B0604020202020204" pitchFamily="34" charset="0"/>
              </a:rPr>
              <a:t>Campus egress layer</a:t>
            </a:r>
          </a:p>
        </p:txBody>
      </p:sp>
      <p:sp>
        <p:nvSpPr>
          <p:cNvPr id="48" name="圆角矩形 47"/>
          <p:cNvSpPr/>
          <p:nvPr/>
        </p:nvSpPr>
        <p:spPr>
          <a:xfrm>
            <a:off x="4127162" y="3049770"/>
            <a:ext cx="5456744" cy="277767"/>
          </a:xfrm>
          <a:prstGeom prst="roundRect">
            <a:avLst>
              <a:gd name="adj" fmla="val 12122"/>
            </a:avLst>
          </a:prstGeom>
          <a:solidFill>
            <a:schemeClr val="bg1"/>
          </a:solid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cap="none" normalizeH="0" noProof="0">
                <a:ln>
                  <a:noFill/>
                </a:ln>
                <a:uLnTx/>
                <a:uFillTx/>
                <a:latin typeface="+mj-lt"/>
                <a:ea typeface="方正兰亭黑简体" panose="02000000000000000000" pitchFamily="2" charset="-122"/>
                <a:cs typeface="Arial" panose="020B0604020202020204" pitchFamily="34" charset="0"/>
              </a:rPr>
              <a:t>Core layer</a:t>
            </a:r>
          </a:p>
        </p:txBody>
      </p:sp>
      <p:sp>
        <p:nvSpPr>
          <p:cNvPr id="49" name="圆角矩形 48"/>
          <p:cNvSpPr/>
          <p:nvPr/>
        </p:nvSpPr>
        <p:spPr>
          <a:xfrm>
            <a:off x="4127162" y="3385841"/>
            <a:ext cx="5456744" cy="277767"/>
          </a:xfrm>
          <a:prstGeom prst="roundRect">
            <a:avLst>
              <a:gd name="adj" fmla="val 12122"/>
            </a:avLst>
          </a:prstGeom>
          <a:solidFill>
            <a:schemeClr val="bg1"/>
          </a:solid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cap="none" normalizeH="0" noProof="0">
                <a:ln>
                  <a:noFill/>
                </a:ln>
                <a:uLnTx/>
                <a:uFillTx/>
                <a:latin typeface="+mj-lt"/>
                <a:ea typeface="方正兰亭黑简体" panose="02000000000000000000" pitchFamily="2" charset="-122"/>
                <a:cs typeface="Arial" panose="020B0604020202020204" pitchFamily="34" charset="0"/>
              </a:rPr>
              <a:t>Aggregation layer</a:t>
            </a:r>
          </a:p>
        </p:txBody>
      </p:sp>
      <p:sp>
        <p:nvSpPr>
          <p:cNvPr id="50" name="圆角矩形 49"/>
          <p:cNvSpPr/>
          <p:nvPr/>
        </p:nvSpPr>
        <p:spPr>
          <a:xfrm>
            <a:off x="4127162" y="3712709"/>
            <a:ext cx="5456744" cy="277767"/>
          </a:xfrm>
          <a:prstGeom prst="roundRect">
            <a:avLst>
              <a:gd name="adj" fmla="val 12122"/>
            </a:avLst>
          </a:prstGeom>
          <a:solidFill>
            <a:schemeClr val="bg1"/>
          </a:solid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cap="none" normalizeH="0" noProof="0">
                <a:ln>
                  <a:noFill/>
                </a:ln>
                <a:uLnTx/>
                <a:uFillTx/>
                <a:latin typeface="+mj-lt"/>
                <a:ea typeface="方正兰亭黑简体" panose="02000000000000000000" pitchFamily="2" charset="-122"/>
                <a:cs typeface="Arial" panose="020B0604020202020204" pitchFamily="34" charset="0"/>
              </a:rPr>
              <a:t>Access </a:t>
            </a:r>
            <a:r>
              <a:rPr kumimoji="0" lang="en-US" sz="1400" b="0" i="0" u="none" strike="noStrike" cap="none" normalizeH="0" noProof="0" smtClean="0">
                <a:ln>
                  <a:noFill/>
                </a:ln>
                <a:uLnTx/>
                <a:uFillTx/>
                <a:latin typeface="+mj-lt"/>
                <a:ea typeface="方正兰亭黑简体" panose="02000000000000000000" pitchFamily="2" charset="-122"/>
                <a:cs typeface="Arial" panose="020B0604020202020204" pitchFamily="34" charset="0"/>
              </a:rPr>
              <a:t>layer</a:t>
            </a:r>
            <a:endParaRPr kumimoji="0" lang="en-US" sz="1400" b="0" i="0" u="none" strike="noStrike" cap="none" normalizeH="0" noProof="0">
              <a:ln>
                <a:noFill/>
              </a:ln>
              <a:uLnTx/>
              <a:uFillTx/>
              <a:latin typeface="+mj-lt"/>
              <a:ea typeface="方正兰亭黑简体" panose="02000000000000000000" pitchFamily="2" charset="-122"/>
              <a:cs typeface="Arial" panose="020B0604020202020204" pitchFamily="34" charset="0"/>
            </a:endParaRPr>
          </a:p>
        </p:txBody>
      </p:sp>
      <p:sp>
        <p:nvSpPr>
          <p:cNvPr id="51" name="圆角矩形 50"/>
          <p:cNvSpPr/>
          <p:nvPr/>
        </p:nvSpPr>
        <p:spPr>
          <a:xfrm>
            <a:off x="2227202" y="3663608"/>
            <a:ext cx="1740636" cy="688716"/>
          </a:xfrm>
          <a:prstGeom prst="roundRect">
            <a:avLst>
              <a:gd name="adj" fmla="val 5020"/>
            </a:avLst>
          </a:prstGeom>
          <a:solidFill>
            <a:schemeClr val="bg1"/>
          </a:solidFill>
          <a:ln w="12700" cap="flat" cmpd="sng" algn="ctr">
            <a:solidFill>
              <a:srgbClr val="00B0F0"/>
            </a:solidFill>
            <a:prstDash val="solid"/>
            <a:miter lim="800000"/>
          </a:ln>
          <a:effectLst/>
        </p:spPr>
        <p:txBody>
          <a:bodyPr rtlCol="0" anchor="ctr"/>
          <a:lstStyle/>
          <a:p>
            <a:pPr algn="ctr" defTabSz="914400"/>
            <a:r>
              <a:rPr lang="en-US" sz="1400">
                <a:solidFill>
                  <a:prstClr val="black"/>
                </a:solidFill>
                <a:latin typeface="+mj-lt"/>
                <a:ea typeface="方正兰亭黑简体" panose="02000000000000000000" pitchFamily="2" charset="-122"/>
                <a:cs typeface="Arial" panose="020B0604020202020204" pitchFamily="34" charset="0"/>
              </a:rPr>
              <a:t>Network</a:t>
            </a:r>
          </a:p>
          <a:p>
            <a:pPr algn="ctr" defTabSz="914400"/>
            <a:r>
              <a:rPr lang="en-US" sz="1400">
                <a:solidFill>
                  <a:prstClr val="black"/>
                </a:solidFill>
                <a:latin typeface="+mj-lt"/>
                <a:ea typeface="方正兰亭黑简体" panose="02000000000000000000" pitchFamily="2" charset="-122"/>
                <a:cs typeface="Arial" panose="020B0604020202020204" pitchFamily="34" charset="0"/>
              </a:rPr>
              <a:t>m</a:t>
            </a:r>
            <a:r>
              <a:rPr lang="en-US" sz="1400" smtClean="0">
                <a:solidFill>
                  <a:prstClr val="black"/>
                </a:solidFill>
                <a:latin typeface="+mj-lt"/>
                <a:ea typeface="方正兰亭黑简体" panose="02000000000000000000" pitchFamily="2" charset="-122"/>
                <a:cs typeface="Arial" panose="020B0604020202020204" pitchFamily="34" charset="0"/>
              </a:rPr>
              <a:t>anagement</a:t>
            </a:r>
            <a:endParaRPr lang="en-US" sz="1400">
              <a:solidFill>
                <a:prstClr val="black"/>
              </a:solidFill>
              <a:latin typeface="+mj-lt"/>
              <a:ea typeface="方正兰亭黑简体" panose="02000000000000000000" pitchFamily="2" charset="-122"/>
              <a:cs typeface="Arial" panose="020B0604020202020204" pitchFamily="34" charset="0"/>
            </a:endParaRPr>
          </a:p>
        </p:txBody>
      </p:sp>
      <p:sp>
        <p:nvSpPr>
          <p:cNvPr id="52" name="圆角矩形 51"/>
          <p:cNvSpPr/>
          <p:nvPr/>
        </p:nvSpPr>
        <p:spPr>
          <a:xfrm>
            <a:off x="2227202" y="3235047"/>
            <a:ext cx="1740636" cy="333010"/>
          </a:xfrm>
          <a:prstGeom prst="roundRect">
            <a:avLst>
              <a:gd name="adj" fmla="val 6535"/>
            </a:avLst>
          </a:prstGeom>
          <a:solidFill>
            <a:schemeClr val="bg1"/>
          </a:solidFill>
          <a:ln w="12700" cap="flat" cmpd="sng" algn="ctr">
            <a:solidFill>
              <a:srgbClr val="00B0F0"/>
            </a:solidFill>
            <a:prstDash val="solid"/>
            <a:miter lim="800000"/>
          </a:ln>
          <a:effectLst/>
        </p:spPr>
        <p:txBody>
          <a:bodyPr rtlCol="0" anchor="ctr"/>
          <a:lstStyle/>
          <a:p>
            <a:pPr algn="ctr" defTabSz="914400"/>
            <a:r>
              <a:rPr lang="en-US" sz="1400" smtClean="0">
                <a:solidFill>
                  <a:prstClr val="black"/>
                </a:solidFill>
                <a:latin typeface="+mj-lt"/>
                <a:ea typeface="方正兰亭黑简体" panose="02000000000000000000" pitchFamily="2" charset="-122"/>
                <a:cs typeface="Arial" panose="020B0604020202020204" pitchFamily="34" charset="0"/>
              </a:rPr>
              <a:t>Data center</a:t>
            </a:r>
            <a:endParaRPr lang="en-US" sz="1400">
              <a:solidFill>
                <a:prstClr val="black"/>
              </a:solidFill>
              <a:latin typeface="+mj-lt"/>
              <a:ea typeface="方正兰亭黑简体" panose="02000000000000000000" pitchFamily="2" charset="-122"/>
              <a:cs typeface="Arial" panose="020B0604020202020204" pitchFamily="34" charset="0"/>
            </a:endParaRPr>
          </a:p>
        </p:txBody>
      </p:sp>
      <p:sp>
        <p:nvSpPr>
          <p:cNvPr id="53" name="圆角矩形 52"/>
          <p:cNvSpPr/>
          <p:nvPr/>
        </p:nvSpPr>
        <p:spPr>
          <a:xfrm>
            <a:off x="2227202" y="2729674"/>
            <a:ext cx="1740636" cy="422728"/>
          </a:xfrm>
          <a:prstGeom prst="roundRect">
            <a:avLst>
              <a:gd name="adj" fmla="val 12122"/>
            </a:avLst>
          </a:prstGeom>
          <a:solidFill>
            <a:schemeClr val="bg1"/>
          </a:solidFill>
          <a:ln w="12700" cap="flat" cmpd="sng" algn="ctr">
            <a:solidFill>
              <a:srgbClr val="00B0F0"/>
            </a:solidFill>
            <a:prstDash val="solid"/>
            <a:miter lim="800000"/>
          </a:ln>
          <a:effectLst/>
        </p:spPr>
        <p:txBody>
          <a:bodyPr rtlCol="0" anchor="ctr"/>
          <a:lstStyle/>
          <a:p>
            <a:pPr algn="ctr" defTabSz="914400"/>
            <a:r>
              <a:rPr lang="en-US" altLang="zh-CN" sz="1400" smtClean="0">
                <a:solidFill>
                  <a:prstClr val="black"/>
                </a:solidFill>
                <a:latin typeface="+mj-lt"/>
                <a:ea typeface="方正兰亭黑简体" panose="02000000000000000000" pitchFamily="2" charset="-122"/>
                <a:cs typeface="Arial" panose="020B0604020202020204" pitchFamily="34" charset="0"/>
              </a:rPr>
              <a:t>Demilitarized </a:t>
            </a:r>
            <a:r>
              <a:rPr lang="en-US" altLang="zh-CN" sz="1400">
                <a:solidFill>
                  <a:prstClr val="black"/>
                </a:solidFill>
                <a:latin typeface="+mj-lt"/>
                <a:ea typeface="方正兰亭黑简体" panose="02000000000000000000" pitchFamily="2" charset="-122"/>
                <a:cs typeface="Arial" panose="020B0604020202020204" pitchFamily="34" charset="0"/>
              </a:rPr>
              <a:t>zone (DMZ)</a:t>
            </a:r>
            <a:endParaRPr lang="en-US" sz="1400">
              <a:solidFill>
                <a:prstClr val="black"/>
              </a:solidFill>
              <a:latin typeface="+mj-lt"/>
              <a:ea typeface="方正兰亭黑简体" panose="02000000000000000000" pitchFamily="2" charset="-122"/>
              <a:cs typeface="Arial" panose="020B0604020202020204" pitchFamily="34" charset="0"/>
            </a:endParaRPr>
          </a:p>
        </p:txBody>
      </p:sp>
      <p:sp>
        <p:nvSpPr>
          <p:cNvPr id="54" name="圆角矩形 53"/>
          <p:cNvSpPr/>
          <p:nvPr/>
        </p:nvSpPr>
        <p:spPr>
          <a:xfrm>
            <a:off x="9821995" y="2713699"/>
            <a:ext cx="1132282" cy="1612852"/>
          </a:xfrm>
          <a:prstGeom prst="roundRect">
            <a:avLst>
              <a:gd name="adj" fmla="val 12122"/>
            </a:avLst>
          </a:prstGeom>
          <a:solidFill>
            <a:schemeClr val="bg1"/>
          </a:solidFill>
          <a:ln w="12700" cap="flat" cmpd="sng" algn="ctr">
            <a:solidFill>
              <a:srgbClr val="00B0F0"/>
            </a:solidFill>
            <a:prstDash val="solid"/>
            <a:miter lim="800000"/>
          </a:ln>
          <a:effectLst/>
        </p:spPr>
        <p:txBody>
          <a:bodyPr rtlCol="0" anchor="ctr"/>
          <a:lstStyle/>
          <a:p>
            <a:pPr algn="ctr" defTabSz="914400"/>
            <a:r>
              <a:rPr lang="en-US" sz="1400" smtClean="0">
                <a:solidFill>
                  <a:prstClr val="black"/>
                </a:solidFill>
                <a:latin typeface="+mj-lt"/>
                <a:ea typeface="方正兰亭黑简体" panose="02000000000000000000" pitchFamily="2" charset="-122"/>
                <a:cs typeface="Arial" panose="020B0604020202020204" pitchFamily="34" charset="0"/>
              </a:rPr>
              <a:t>Network security</a:t>
            </a:r>
            <a:endParaRPr lang="en-US" sz="1400">
              <a:solidFill>
                <a:prstClr val="black"/>
              </a:solidFill>
              <a:latin typeface="+mj-lt"/>
              <a:ea typeface="方正兰亭黑简体" panose="02000000000000000000" pitchFamily="2" charset="-122"/>
              <a:cs typeface="Arial" panose="020B0604020202020204" pitchFamily="34" charset="0"/>
            </a:endParaRPr>
          </a:p>
        </p:txBody>
      </p:sp>
      <p:sp>
        <p:nvSpPr>
          <p:cNvPr id="55" name="圆角矩形 54"/>
          <p:cNvSpPr/>
          <p:nvPr/>
        </p:nvSpPr>
        <p:spPr>
          <a:xfrm>
            <a:off x="4127162" y="4048783"/>
            <a:ext cx="5456744" cy="277767"/>
          </a:xfrm>
          <a:prstGeom prst="roundRect">
            <a:avLst>
              <a:gd name="adj" fmla="val 12122"/>
            </a:avLst>
          </a:prstGeom>
          <a:solidFill>
            <a:schemeClr val="bg1"/>
          </a:solid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cap="none" normalizeH="0" noProof="0">
                <a:ln>
                  <a:noFill/>
                </a:ln>
                <a:uLnTx/>
                <a:uFillTx/>
                <a:latin typeface="+mj-lt"/>
                <a:ea typeface="方正兰亭黑简体" panose="02000000000000000000" pitchFamily="2" charset="-122"/>
                <a:cs typeface="Arial" panose="020B0604020202020204" pitchFamily="34" charset="0"/>
              </a:rPr>
              <a:t>Terminal layer</a:t>
            </a:r>
          </a:p>
        </p:txBody>
      </p:sp>
      <p:sp>
        <p:nvSpPr>
          <p:cNvPr id="37" name="圆角矩形 36"/>
          <p:cNvSpPr/>
          <p:nvPr/>
        </p:nvSpPr>
        <p:spPr>
          <a:xfrm>
            <a:off x="1045014" y="4582926"/>
            <a:ext cx="10105326" cy="1014793"/>
          </a:xfrm>
          <a:prstGeom prst="roundRect">
            <a:avLst>
              <a:gd name="adj" fmla="val 5000"/>
            </a:avLst>
          </a:prstGeom>
          <a:solidFill>
            <a:schemeClr val="tx2"/>
          </a:solidFill>
          <a:ln w="12700" cap="flat" cmpd="sng" algn="ctr">
            <a:solidFill>
              <a:schemeClr val="bg2"/>
            </a:solidFill>
            <a:prstDash val="solid"/>
            <a:miter lim="800000"/>
          </a:ln>
          <a:effectLst/>
        </p:spPr>
        <p:txBody>
          <a:bodyPr rtlCol="0" anchor="ctr"/>
          <a:lstStyle/>
          <a:p>
            <a:pPr algn="ctr" defTabSz="914400"/>
            <a:endParaRPr lang="zh-CN" altLang="en-US" kern="0">
              <a:solidFill>
                <a:prstClr val="white"/>
              </a:solidFill>
              <a:latin typeface="+mj-lt"/>
              <a:ea typeface="方正兰亭黑简体" panose="02000000000000000000" pitchFamily="2" charset="-122"/>
              <a:cs typeface="Arial" panose="020B0604020202020204" pitchFamily="34" charset="0"/>
            </a:endParaRPr>
          </a:p>
        </p:txBody>
      </p:sp>
      <p:sp>
        <p:nvSpPr>
          <p:cNvPr id="56" name="文本框 55"/>
          <p:cNvSpPr txBox="1"/>
          <p:nvPr/>
        </p:nvSpPr>
        <p:spPr>
          <a:xfrm>
            <a:off x="1023345" y="4624232"/>
            <a:ext cx="1146503" cy="553998"/>
          </a:xfrm>
          <a:prstGeom prst="rect">
            <a:avLst/>
          </a:prstGeom>
          <a:noFill/>
        </p:spPr>
        <p:txBody>
          <a:bodyPr wrap="square" rtlCol="0">
            <a:spAutoFit/>
          </a:bodyPr>
          <a:lstStyle/>
          <a:p>
            <a:pPr defTabSz="914400"/>
            <a:r>
              <a:rPr lang="en-US" sz="1500">
                <a:solidFill>
                  <a:prstClr val="black"/>
                </a:solidFill>
                <a:latin typeface="+mj-lt"/>
                <a:ea typeface="方正兰亭黑简体" panose="02000000000000000000" pitchFamily="2" charset="-122"/>
                <a:cs typeface="Arial" panose="020B0604020202020204" pitchFamily="34" charset="0"/>
              </a:rPr>
              <a:t>Typical scenario</a:t>
            </a:r>
          </a:p>
        </p:txBody>
      </p:sp>
      <p:grpSp>
        <p:nvGrpSpPr>
          <p:cNvPr id="6" name="组合 5"/>
          <p:cNvGrpSpPr/>
          <p:nvPr/>
        </p:nvGrpSpPr>
        <p:grpSpPr>
          <a:xfrm>
            <a:off x="1836423" y="4665570"/>
            <a:ext cx="1390125" cy="769465"/>
            <a:chOff x="2415625" y="4681272"/>
            <a:chExt cx="1390125" cy="769465"/>
          </a:xfrm>
        </p:grpSpPr>
        <p:pic>
          <p:nvPicPr>
            <p:cNvPr id="57" name="图片 56" descr="办公楼.png"/>
            <p:cNvPicPr>
              <a:picLocks noChangeAspect="1"/>
            </p:cNvPicPr>
            <p:nvPr/>
          </p:nvPicPr>
          <p:blipFill>
            <a:blip r:embed="rId3" cstate="print"/>
            <a:stretch>
              <a:fillRect/>
            </a:stretch>
          </p:blipFill>
          <p:spPr>
            <a:xfrm>
              <a:off x="2830923" y="4681272"/>
              <a:ext cx="540000" cy="431515"/>
            </a:xfrm>
            <a:prstGeom prst="rect">
              <a:avLst/>
            </a:prstGeom>
          </p:spPr>
        </p:pic>
        <p:sp>
          <p:nvSpPr>
            <p:cNvPr id="58" name="TextBox 49"/>
            <p:cNvSpPr txBox="1"/>
            <p:nvPr/>
          </p:nvSpPr>
          <p:spPr>
            <a:xfrm>
              <a:off x="2415625" y="5142960"/>
              <a:ext cx="1390125" cy="307777"/>
            </a:xfrm>
            <a:prstGeom prst="rect">
              <a:avLst/>
            </a:prstGeom>
            <a:noFill/>
          </p:spPr>
          <p:txBody>
            <a:bodyPr wrap="none" rtlCol="0">
              <a:spAutoFit/>
            </a:bodyPr>
            <a:lstStyle/>
            <a:p>
              <a:pPr algn="ctr" defTabSz="914400" fontAlgn="base">
                <a:spcBef>
                  <a:spcPct val="0"/>
                </a:spcBef>
                <a:spcAft>
                  <a:spcPct val="0"/>
                </a:spcAft>
              </a:pPr>
              <a:r>
                <a:rPr lang="en-US" sz="1400">
                  <a:solidFill>
                    <a:srgbClr val="000000"/>
                  </a:solidFill>
                  <a:latin typeface="+mj-lt"/>
                  <a:ea typeface="方正兰亭黑简体" panose="02000000000000000000" pitchFamily="2" charset="-122"/>
                  <a:cs typeface="Arial" panose="020B0604020202020204" pitchFamily="34" charset="0"/>
                </a:rPr>
                <a:t>Office </a:t>
              </a:r>
              <a:r>
                <a:rPr lang="en-US" sz="1400" smtClean="0">
                  <a:solidFill>
                    <a:srgbClr val="000000"/>
                  </a:solidFill>
                  <a:latin typeface="+mj-lt"/>
                  <a:ea typeface="方正兰亭黑简体" panose="02000000000000000000" pitchFamily="2" charset="-122"/>
                  <a:cs typeface="Arial" panose="020B0604020202020204" pitchFamily="34" charset="0"/>
                </a:rPr>
                <a:t>building</a:t>
              </a:r>
              <a:endParaRPr lang="en-US" sz="1400">
                <a:solidFill>
                  <a:srgbClr val="000000"/>
                </a:solidFill>
                <a:latin typeface="+mj-lt"/>
                <a:ea typeface="方正兰亭黑简体" panose="02000000000000000000" pitchFamily="2" charset="-122"/>
                <a:cs typeface="Arial" panose="020B0604020202020204" pitchFamily="34" charset="0"/>
              </a:endParaRPr>
            </a:p>
          </p:txBody>
        </p:sp>
      </p:grpSp>
      <p:grpSp>
        <p:nvGrpSpPr>
          <p:cNvPr id="11" name="组合 10"/>
          <p:cNvGrpSpPr/>
          <p:nvPr/>
        </p:nvGrpSpPr>
        <p:grpSpPr>
          <a:xfrm>
            <a:off x="6822061" y="4665570"/>
            <a:ext cx="1197765" cy="745484"/>
            <a:chOff x="6514446" y="4683627"/>
            <a:chExt cx="1197765" cy="745484"/>
          </a:xfrm>
        </p:grpSpPr>
        <p:sp>
          <p:nvSpPr>
            <p:cNvPr id="63" name="TextBox 68"/>
            <p:cNvSpPr txBox="1"/>
            <p:nvPr/>
          </p:nvSpPr>
          <p:spPr>
            <a:xfrm>
              <a:off x="6514446" y="5121334"/>
              <a:ext cx="1197765" cy="307777"/>
            </a:xfrm>
            <a:prstGeom prst="rect">
              <a:avLst/>
            </a:prstGeom>
            <a:noFill/>
          </p:spPr>
          <p:txBody>
            <a:bodyPr wrap="none" rtlCol="0">
              <a:spAutoFit/>
            </a:bodyPr>
            <a:lstStyle/>
            <a:p>
              <a:pPr algn="ctr" defTabSz="914400" fontAlgn="base">
                <a:spcBef>
                  <a:spcPct val="0"/>
                </a:spcBef>
                <a:spcAft>
                  <a:spcPct val="0"/>
                </a:spcAft>
              </a:pPr>
              <a:r>
                <a:rPr lang="en-US" sz="1400">
                  <a:solidFill>
                    <a:srgbClr val="000000"/>
                  </a:solidFill>
                  <a:latin typeface="+mj-lt"/>
                  <a:ea typeface="方正兰亭黑简体" panose="02000000000000000000" pitchFamily="2" charset="-122"/>
                  <a:cs typeface="Arial" panose="020B0604020202020204" pitchFamily="34" charset="0"/>
                </a:rPr>
                <a:t>Government</a:t>
              </a:r>
            </a:p>
          </p:txBody>
        </p:sp>
        <p:pic>
          <p:nvPicPr>
            <p:cNvPr id="64" name="图片 63" descr="通用网管-蓝.png"/>
            <p:cNvPicPr>
              <a:picLocks noChangeAspect="1"/>
            </p:cNvPicPr>
            <p:nvPr/>
          </p:nvPicPr>
          <p:blipFill>
            <a:blip r:embed="rId4" cstate="print"/>
            <a:stretch>
              <a:fillRect/>
            </a:stretch>
          </p:blipFill>
          <p:spPr>
            <a:xfrm>
              <a:off x="6850499" y="4683627"/>
              <a:ext cx="559957" cy="447787"/>
            </a:xfrm>
            <a:prstGeom prst="rect">
              <a:avLst/>
            </a:prstGeom>
          </p:spPr>
        </p:pic>
      </p:grpSp>
      <p:grpSp>
        <p:nvGrpSpPr>
          <p:cNvPr id="12" name="组合 11"/>
          <p:cNvGrpSpPr/>
          <p:nvPr/>
        </p:nvGrpSpPr>
        <p:grpSpPr>
          <a:xfrm>
            <a:off x="8516801" y="4665570"/>
            <a:ext cx="1000594" cy="760038"/>
            <a:chOff x="7967405" y="4674997"/>
            <a:chExt cx="1000594" cy="760038"/>
          </a:xfrm>
        </p:grpSpPr>
        <p:sp>
          <p:nvSpPr>
            <p:cNvPr id="65" name="TextBox 79"/>
            <p:cNvSpPr txBox="1"/>
            <p:nvPr/>
          </p:nvSpPr>
          <p:spPr>
            <a:xfrm>
              <a:off x="7967405" y="5127258"/>
              <a:ext cx="1000594" cy="307777"/>
            </a:xfrm>
            <a:prstGeom prst="rect">
              <a:avLst/>
            </a:prstGeom>
            <a:noFill/>
          </p:spPr>
          <p:txBody>
            <a:bodyPr wrap="none" rtlCol="0">
              <a:spAutoFit/>
            </a:bodyPr>
            <a:lstStyle/>
            <a:p>
              <a:pPr algn="ctr" defTabSz="914400" fontAlgn="base">
                <a:spcBef>
                  <a:spcPct val="0"/>
                </a:spcBef>
                <a:spcAft>
                  <a:spcPct val="0"/>
                </a:spcAft>
              </a:pPr>
              <a:r>
                <a:rPr lang="en-US" sz="1400" smtClean="0">
                  <a:solidFill>
                    <a:srgbClr val="000000"/>
                  </a:solidFill>
                  <a:latin typeface="+mj-lt"/>
                  <a:ea typeface="方正兰亭黑简体" panose="02000000000000000000" pitchFamily="2" charset="-122"/>
                  <a:cs typeface="Arial" panose="020B0604020202020204" pitchFamily="34" charset="0"/>
                </a:rPr>
                <a:t>Enterprise</a:t>
              </a:r>
              <a:endParaRPr lang="en-US" sz="1400">
                <a:solidFill>
                  <a:srgbClr val="000000"/>
                </a:solidFill>
                <a:latin typeface="+mj-lt"/>
                <a:ea typeface="方正兰亭黑简体" panose="02000000000000000000" pitchFamily="2" charset="-122"/>
                <a:cs typeface="Arial" panose="020B0604020202020204" pitchFamily="34" charset="0"/>
              </a:endParaRPr>
            </a:p>
          </p:txBody>
        </p:sp>
        <p:pic>
          <p:nvPicPr>
            <p:cNvPr id="67" name="图片 66" descr="大型网管-蓝.png"/>
            <p:cNvPicPr>
              <a:picLocks noChangeAspect="1"/>
            </p:cNvPicPr>
            <p:nvPr/>
          </p:nvPicPr>
          <p:blipFill>
            <a:blip r:embed="rId5" cstate="print"/>
            <a:stretch>
              <a:fillRect/>
            </a:stretch>
          </p:blipFill>
          <p:spPr>
            <a:xfrm>
              <a:off x="8204399" y="4674997"/>
              <a:ext cx="539606" cy="431513"/>
            </a:xfrm>
            <a:prstGeom prst="rect">
              <a:avLst/>
            </a:prstGeom>
          </p:spPr>
        </p:pic>
      </p:grpSp>
      <p:grpSp>
        <p:nvGrpSpPr>
          <p:cNvPr id="66" name="组合 65"/>
          <p:cNvGrpSpPr/>
          <p:nvPr/>
        </p:nvGrpSpPr>
        <p:grpSpPr>
          <a:xfrm>
            <a:off x="3735547" y="4665570"/>
            <a:ext cx="851516" cy="756019"/>
            <a:chOff x="4015412" y="4677137"/>
            <a:chExt cx="851516" cy="756019"/>
          </a:xfrm>
        </p:grpSpPr>
        <p:sp>
          <p:nvSpPr>
            <p:cNvPr id="70" name="TextBox 53"/>
            <p:cNvSpPr txBox="1"/>
            <p:nvPr/>
          </p:nvSpPr>
          <p:spPr>
            <a:xfrm>
              <a:off x="4015412" y="5125379"/>
              <a:ext cx="851516" cy="307777"/>
            </a:xfrm>
            <a:prstGeom prst="rect">
              <a:avLst/>
            </a:prstGeom>
            <a:noFill/>
          </p:spPr>
          <p:txBody>
            <a:bodyPr wrap="none" rtlCol="0">
              <a:spAutoFit/>
            </a:bodyPr>
            <a:lstStyle/>
            <a:p>
              <a:pPr algn="ctr" defTabSz="914400" fontAlgn="base">
                <a:spcBef>
                  <a:spcPct val="0"/>
                </a:spcBef>
                <a:spcAft>
                  <a:spcPct val="0"/>
                </a:spcAft>
              </a:pPr>
              <a:r>
                <a:rPr lang="en-US" sz="1400">
                  <a:solidFill>
                    <a:srgbClr val="000000"/>
                  </a:solidFill>
                  <a:latin typeface="+mj-lt"/>
                  <a:ea typeface="方正兰亭黑简体" panose="02000000000000000000" pitchFamily="2" charset="-122"/>
                  <a:cs typeface="Arial" panose="020B0604020202020204" pitchFamily="34" charset="0"/>
                </a:rPr>
                <a:t>Campus</a:t>
              </a:r>
            </a:p>
          </p:txBody>
        </p:sp>
        <p:pic>
          <p:nvPicPr>
            <p:cNvPr id="71" name="图片 70" descr="互联网-蓝.png"/>
            <p:cNvPicPr>
              <a:picLocks noChangeAspect="1"/>
            </p:cNvPicPr>
            <p:nvPr/>
          </p:nvPicPr>
          <p:blipFill>
            <a:blip r:embed="rId6" cstate="print"/>
            <a:stretch>
              <a:fillRect/>
            </a:stretch>
          </p:blipFill>
          <p:spPr>
            <a:xfrm>
              <a:off x="4164866" y="4677137"/>
              <a:ext cx="539606" cy="431513"/>
            </a:xfrm>
            <a:prstGeom prst="rect">
              <a:avLst/>
            </a:prstGeom>
          </p:spPr>
        </p:pic>
      </p:grpSp>
      <p:grpSp>
        <p:nvGrpSpPr>
          <p:cNvPr id="72" name="组合 71"/>
          <p:cNvGrpSpPr/>
          <p:nvPr/>
        </p:nvGrpSpPr>
        <p:grpSpPr>
          <a:xfrm>
            <a:off x="5400633" y="4665570"/>
            <a:ext cx="780984" cy="745099"/>
            <a:chOff x="5386087" y="4674999"/>
            <a:chExt cx="780984" cy="745099"/>
          </a:xfrm>
        </p:grpSpPr>
        <p:sp>
          <p:nvSpPr>
            <p:cNvPr id="73" name="TextBox 67"/>
            <p:cNvSpPr txBox="1"/>
            <p:nvPr/>
          </p:nvSpPr>
          <p:spPr>
            <a:xfrm>
              <a:off x="5386087" y="5112321"/>
              <a:ext cx="780984" cy="307777"/>
            </a:xfrm>
            <a:prstGeom prst="rect">
              <a:avLst/>
            </a:prstGeom>
            <a:noFill/>
          </p:spPr>
          <p:txBody>
            <a:bodyPr wrap="none" rtlCol="0">
              <a:spAutoFit/>
            </a:bodyPr>
            <a:lstStyle/>
            <a:p>
              <a:pPr algn="ctr" defTabSz="914400" fontAlgn="base">
                <a:spcBef>
                  <a:spcPct val="0"/>
                </a:spcBef>
                <a:spcAft>
                  <a:spcPct val="0"/>
                </a:spcAft>
              </a:pPr>
              <a:r>
                <a:rPr lang="en-US" sz="1400">
                  <a:solidFill>
                    <a:srgbClr val="000000"/>
                  </a:solidFill>
                  <a:latin typeface="+mj-lt"/>
                  <a:ea typeface="方正兰亭黑简体" panose="02000000000000000000" pitchFamily="2" charset="-122"/>
                  <a:cs typeface="Arial" panose="020B0604020202020204" pitchFamily="34" charset="0"/>
                </a:rPr>
                <a:t>Factory</a:t>
              </a:r>
            </a:p>
          </p:txBody>
        </p:sp>
        <p:pic>
          <p:nvPicPr>
            <p:cNvPr id="74" name="图片 73" descr="大型网管-蓝.png"/>
            <p:cNvPicPr>
              <a:picLocks noChangeAspect="1"/>
            </p:cNvPicPr>
            <p:nvPr/>
          </p:nvPicPr>
          <p:blipFill>
            <a:blip r:embed="rId7" cstate="print"/>
            <a:stretch>
              <a:fillRect/>
            </a:stretch>
          </p:blipFill>
          <p:spPr>
            <a:xfrm>
              <a:off x="5498415" y="4674999"/>
              <a:ext cx="558141" cy="446335"/>
            </a:xfrm>
            <a:prstGeom prst="rect">
              <a:avLst/>
            </a:prstGeom>
          </p:spPr>
        </p:pic>
      </p:grpSp>
      <p:grpSp>
        <p:nvGrpSpPr>
          <p:cNvPr id="75" name="组合 74"/>
          <p:cNvGrpSpPr/>
          <p:nvPr/>
        </p:nvGrpSpPr>
        <p:grpSpPr>
          <a:xfrm>
            <a:off x="10316539" y="4665570"/>
            <a:ext cx="608203" cy="764082"/>
            <a:chOff x="9498003" y="4670953"/>
            <a:chExt cx="608203" cy="764082"/>
          </a:xfrm>
        </p:grpSpPr>
        <p:sp>
          <p:nvSpPr>
            <p:cNvPr id="76" name="TextBox 66"/>
            <p:cNvSpPr txBox="1"/>
            <p:nvPr/>
          </p:nvSpPr>
          <p:spPr>
            <a:xfrm>
              <a:off x="9498003" y="5127258"/>
              <a:ext cx="593431" cy="307777"/>
            </a:xfrm>
            <a:prstGeom prst="rect">
              <a:avLst/>
            </a:prstGeom>
            <a:noFill/>
          </p:spPr>
          <p:txBody>
            <a:bodyPr wrap="none" rtlCol="0">
              <a:spAutoFit/>
            </a:bodyPr>
            <a:lstStyle/>
            <a:p>
              <a:pPr algn="ctr" defTabSz="914400" fontAlgn="base">
                <a:spcBef>
                  <a:spcPct val="0"/>
                </a:spcBef>
                <a:spcAft>
                  <a:spcPct val="0"/>
                </a:spcAft>
              </a:pPr>
              <a:r>
                <a:rPr lang="en-US" sz="1400">
                  <a:solidFill>
                    <a:srgbClr val="000000"/>
                  </a:solidFill>
                  <a:latin typeface="+mj-lt"/>
                  <a:ea typeface="方正兰亭黑简体" panose="02000000000000000000" pitchFamily="2" charset="-122"/>
                  <a:cs typeface="Arial" panose="020B0604020202020204" pitchFamily="34" charset="0"/>
                </a:rPr>
                <a:t>Bank</a:t>
              </a:r>
            </a:p>
          </p:txBody>
        </p:sp>
        <p:pic>
          <p:nvPicPr>
            <p:cNvPr id="77" name="图片 76" descr="AC-蓝.png"/>
            <p:cNvPicPr>
              <a:picLocks noChangeAspect="1"/>
            </p:cNvPicPr>
            <p:nvPr/>
          </p:nvPicPr>
          <p:blipFill>
            <a:blip r:embed="rId8" cstate="print"/>
            <a:stretch>
              <a:fillRect/>
            </a:stretch>
          </p:blipFill>
          <p:spPr>
            <a:xfrm>
              <a:off x="9537949" y="4670953"/>
              <a:ext cx="568257" cy="454426"/>
            </a:xfrm>
            <a:prstGeom prst="rect">
              <a:avLst/>
            </a:prstGeom>
          </p:spPr>
        </p:pic>
      </p:grpSp>
    </p:spTree>
    <p:extLst>
      <p:ext uri="{BB962C8B-B14F-4D97-AF65-F5344CB8AC3E}">
        <p14:creationId xmlns:p14="http://schemas.microsoft.com/office/powerpoint/2010/main" val="22301835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91"/>
          <p:cNvSpPr/>
          <p:nvPr/>
        </p:nvSpPr>
        <p:spPr>
          <a:xfrm>
            <a:off x="1429325" y="1848020"/>
            <a:ext cx="2134213" cy="1867874"/>
          </a:xfrm>
          <a:prstGeom prst="roundRect">
            <a:avLst>
              <a:gd name="adj" fmla="val 7423"/>
            </a:avLst>
          </a:prstGeom>
          <a:solidFill>
            <a:schemeClr val="tx2"/>
          </a:solidFill>
          <a:ln w="12700" cap="flat" cmpd="sng" algn="ctr">
            <a:solidFill>
              <a:schemeClr val="bg2"/>
            </a:solidFill>
            <a:prstDash val="solid"/>
            <a:miter lim="800000"/>
          </a:ln>
          <a:effectLst/>
        </p:spPr>
        <p:txBody>
          <a:bodyPr rtlCol="0" anchor="ctr"/>
          <a:lstStyle/>
          <a:p>
            <a:pPr defTabSz="914400"/>
            <a:endParaRPr lang="zh-CN" altLang="en-US" sz="1400" kern="0">
              <a:solidFill>
                <a:srgbClr val="C00000"/>
              </a:solidFill>
              <a:latin typeface="+mj-lt"/>
              <a:ea typeface="方正兰亭黑简体" panose="02000000000000000000" pitchFamily="2" charset="-122"/>
              <a:cs typeface="Arial" panose="020B0604020202020204" pitchFamily="34" charset="0"/>
            </a:endParaRPr>
          </a:p>
        </p:txBody>
      </p:sp>
      <p:sp>
        <p:nvSpPr>
          <p:cNvPr id="187" name="圆角矩形 186"/>
          <p:cNvSpPr/>
          <p:nvPr/>
        </p:nvSpPr>
        <p:spPr>
          <a:xfrm>
            <a:off x="1654613" y="4990364"/>
            <a:ext cx="5708089" cy="771431"/>
          </a:xfrm>
          <a:prstGeom prst="roundRect">
            <a:avLst>
              <a:gd name="adj" fmla="val 12122"/>
            </a:avLst>
          </a:prstGeom>
          <a:solidFill>
            <a:schemeClr val="tx2"/>
          </a:solidFill>
          <a:ln w="12700" cap="flat" cmpd="sng" algn="ctr">
            <a:solidFill>
              <a:schemeClr val="bg2"/>
            </a:solidFill>
            <a:prstDash val="solid"/>
            <a:miter lim="800000"/>
          </a:ln>
          <a:effectLst/>
        </p:spPr>
        <p:txBody>
          <a:bodyPr rtlCol="0" anchor="ctr"/>
          <a:lstStyle/>
          <a:p>
            <a:pPr defTabSz="914400"/>
            <a:endParaRPr lang="zh-CN" altLang="en-US" sz="1400" kern="0">
              <a:solidFill>
                <a:srgbClr val="C00000"/>
              </a:solidFill>
              <a:latin typeface="+mj-lt"/>
              <a:ea typeface="方正兰亭黑简体" panose="02000000000000000000" pitchFamily="2" charset="-122"/>
              <a:cs typeface="Arial" panose="020B0604020202020204" pitchFamily="34" charset="0"/>
            </a:endParaRPr>
          </a:p>
        </p:txBody>
      </p:sp>
      <p:sp>
        <p:nvSpPr>
          <p:cNvPr id="189" name="圆角矩形 188"/>
          <p:cNvSpPr/>
          <p:nvPr/>
        </p:nvSpPr>
        <p:spPr>
          <a:xfrm>
            <a:off x="1641279" y="4141623"/>
            <a:ext cx="5708089" cy="771431"/>
          </a:xfrm>
          <a:prstGeom prst="roundRect">
            <a:avLst>
              <a:gd name="adj" fmla="val 12122"/>
            </a:avLst>
          </a:prstGeom>
          <a:solidFill>
            <a:schemeClr val="tx2"/>
          </a:solidFill>
          <a:ln w="12700" cap="flat" cmpd="sng" algn="ctr">
            <a:solidFill>
              <a:schemeClr val="bg2"/>
            </a:solidFill>
            <a:prstDash val="solid"/>
            <a:miter lim="800000"/>
          </a:ln>
          <a:effectLst/>
        </p:spPr>
        <p:txBody>
          <a:bodyPr rtlCol="0" anchor="ctr"/>
          <a:lstStyle/>
          <a:p>
            <a:pPr defTabSz="914400"/>
            <a:endParaRPr lang="zh-CN" altLang="en-US" sz="1400" kern="0">
              <a:solidFill>
                <a:srgbClr val="C00000"/>
              </a:solidFill>
              <a:latin typeface="+mj-lt"/>
              <a:ea typeface="方正兰亭黑简体" panose="02000000000000000000" pitchFamily="2" charset="-122"/>
              <a:cs typeface="Arial" panose="020B0604020202020204" pitchFamily="34" charset="0"/>
            </a:endParaRPr>
          </a:p>
        </p:txBody>
      </p:sp>
      <p:sp>
        <p:nvSpPr>
          <p:cNvPr id="193" name="圆角矩形 192"/>
          <p:cNvSpPr/>
          <p:nvPr/>
        </p:nvSpPr>
        <p:spPr>
          <a:xfrm>
            <a:off x="4277342" y="3191772"/>
            <a:ext cx="3072026" cy="771431"/>
          </a:xfrm>
          <a:prstGeom prst="roundRect">
            <a:avLst>
              <a:gd name="adj" fmla="val 12122"/>
            </a:avLst>
          </a:prstGeom>
          <a:solidFill>
            <a:schemeClr val="tx2"/>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noProof="0">
              <a:ln>
                <a:noFill/>
              </a:ln>
              <a:solidFill>
                <a:srgbClr val="C00000"/>
              </a:solidFill>
              <a:effectLst/>
              <a:uLnTx/>
              <a:uFillTx/>
              <a:latin typeface="+mj-lt"/>
              <a:ea typeface="方正兰亭黑简体" panose="02000000000000000000" pitchFamily="2" charset="-122"/>
              <a:cs typeface="Arial" panose="020B0604020202020204" pitchFamily="34" charset="0"/>
            </a:endParaRPr>
          </a:p>
        </p:txBody>
      </p:sp>
      <p:sp>
        <p:nvSpPr>
          <p:cNvPr id="195" name="圆角矩形 194"/>
          <p:cNvSpPr/>
          <p:nvPr/>
        </p:nvSpPr>
        <p:spPr>
          <a:xfrm>
            <a:off x="3692007" y="1639370"/>
            <a:ext cx="3657361" cy="1446699"/>
          </a:xfrm>
          <a:prstGeom prst="roundRect">
            <a:avLst>
              <a:gd name="adj" fmla="val 12122"/>
            </a:avLst>
          </a:prstGeom>
          <a:solidFill>
            <a:schemeClr val="tx2"/>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noProof="0">
              <a:ln>
                <a:noFill/>
              </a:ln>
              <a:solidFill>
                <a:srgbClr val="C00000"/>
              </a:solidFill>
              <a:effectLst/>
              <a:uLnTx/>
              <a:uFillTx/>
              <a:latin typeface="+mj-lt"/>
              <a:ea typeface="方正兰亭黑简体" panose="02000000000000000000" pitchFamily="2" charset="-122"/>
              <a:cs typeface="Arial" panose="020B0604020202020204" pitchFamily="34" charset="0"/>
            </a:endParaRPr>
          </a:p>
        </p:txBody>
      </p:sp>
      <p:sp>
        <p:nvSpPr>
          <p:cNvPr id="231" name="圆角矩形 230"/>
          <p:cNvSpPr/>
          <p:nvPr/>
        </p:nvSpPr>
        <p:spPr>
          <a:xfrm>
            <a:off x="7420090" y="2544959"/>
            <a:ext cx="1951650" cy="1606930"/>
          </a:xfrm>
          <a:prstGeom prst="roundRect">
            <a:avLst>
              <a:gd name="adj" fmla="val 12122"/>
            </a:avLst>
          </a:prstGeom>
          <a:solidFill>
            <a:schemeClr val="tx2"/>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noProof="0">
              <a:ln>
                <a:noFill/>
              </a:ln>
              <a:solidFill>
                <a:srgbClr val="C00000"/>
              </a:solidFill>
              <a:effectLst/>
              <a:uLnTx/>
              <a:uFillTx/>
              <a:latin typeface="+mj-lt"/>
              <a:ea typeface="方正兰亭黑简体" panose="02000000000000000000" pitchFamily="2" charset="-122"/>
              <a:cs typeface="Arial" panose="020B0604020202020204" pitchFamily="34" charset="0"/>
            </a:endParaRPr>
          </a:p>
        </p:txBody>
      </p:sp>
      <p:sp>
        <p:nvSpPr>
          <p:cNvPr id="236" name="任意多边形 235"/>
          <p:cNvSpPr/>
          <p:nvPr/>
        </p:nvSpPr>
        <p:spPr>
          <a:xfrm>
            <a:off x="1030511" y="1378857"/>
            <a:ext cx="3164114" cy="595086"/>
          </a:xfrm>
          <a:custGeom>
            <a:avLst/>
            <a:gdLst>
              <a:gd name="connsiteX0" fmla="*/ 0 w 3164114"/>
              <a:gd name="connsiteY0" fmla="*/ 595086 h 595086"/>
              <a:gd name="connsiteX1" fmla="*/ 595086 w 3164114"/>
              <a:gd name="connsiteY1" fmla="*/ 0 h 595086"/>
              <a:gd name="connsiteX2" fmla="*/ 3164114 w 3164114"/>
              <a:gd name="connsiteY2" fmla="*/ 0 h 595086"/>
            </a:gdLst>
            <a:ahLst/>
            <a:cxnLst>
              <a:cxn ang="0">
                <a:pos x="connsiteX0" y="connsiteY0"/>
              </a:cxn>
              <a:cxn ang="0">
                <a:pos x="connsiteX1" y="connsiteY1"/>
              </a:cxn>
              <a:cxn ang="0">
                <a:pos x="connsiteX2" y="connsiteY2"/>
              </a:cxn>
            </a:cxnLst>
            <a:rect l="l" t="t" r="r" b="b"/>
            <a:pathLst>
              <a:path w="3164114" h="595086">
                <a:moveTo>
                  <a:pt x="0" y="595086"/>
                </a:moveTo>
                <a:lnTo>
                  <a:pt x="595086" y="0"/>
                </a:lnTo>
                <a:lnTo>
                  <a:pt x="3164114" y="0"/>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j-lt"/>
              <a:cs typeface="Arial" panose="020B0604020202020204" pitchFamily="34" charset="0"/>
            </a:endParaRPr>
          </a:p>
        </p:txBody>
      </p:sp>
      <p:sp>
        <p:nvSpPr>
          <p:cNvPr id="2" name="标题 1"/>
          <p:cNvSpPr>
            <a:spLocks noGrp="1"/>
          </p:cNvSpPr>
          <p:nvPr>
            <p:ph type="title"/>
          </p:nvPr>
        </p:nvSpPr>
        <p:spPr/>
        <p:txBody>
          <a:bodyPr/>
          <a:lstStyle/>
          <a:p>
            <a:r>
              <a:rPr lang="en-US" smtClean="0"/>
              <a:t>Typical Campus Network Architecture</a:t>
            </a:r>
            <a:endParaRPr lang="en-US"/>
          </a:p>
        </p:txBody>
      </p:sp>
      <p:cxnSp>
        <p:nvCxnSpPr>
          <p:cNvPr id="5" name="Straight Connector 271"/>
          <p:cNvCxnSpPr/>
          <p:nvPr/>
        </p:nvCxnSpPr>
        <p:spPr>
          <a:xfrm flipH="1">
            <a:off x="3005022" y="3314131"/>
            <a:ext cx="3104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251"/>
          <p:cNvCxnSpPr/>
          <p:nvPr/>
        </p:nvCxnSpPr>
        <p:spPr>
          <a:xfrm flipH="1" flipV="1">
            <a:off x="4298935" y="3318128"/>
            <a:ext cx="149214" cy="1154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250"/>
          <p:cNvCxnSpPr/>
          <p:nvPr/>
        </p:nvCxnSpPr>
        <p:spPr>
          <a:xfrm>
            <a:off x="5481104" y="2207127"/>
            <a:ext cx="3855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Group 81"/>
          <p:cNvGrpSpPr/>
          <p:nvPr/>
        </p:nvGrpSpPr>
        <p:grpSpPr>
          <a:xfrm>
            <a:off x="4571231" y="1501382"/>
            <a:ext cx="820736" cy="795363"/>
            <a:chOff x="5485618" y="2852781"/>
            <a:chExt cx="820736" cy="463828"/>
          </a:xfrm>
        </p:grpSpPr>
        <p:cxnSp>
          <p:nvCxnSpPr>
            <p:cNvPr id="9" name="Straight Connector 222"/>
            <p:cNvCxnSpPr/>
            <p:nvPr/>
          </p:nvCxnSpPr>
          <p:spPr>
            <a:xfrm flipV="1">
              <a:off x="5485618" y="2852781"/>
              <a:ext cx="0" cy="4638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223"/>
            <p:cNvCxnSpPr/>
            <p:nvPr/>
          </p:nvCxnSpPr>
          <p:spPr>
            <a:xfrm flipV="1">
              <a:off x="6306354" y="2852781"/>
              <a:ext cx="0" cy="4638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224"/>
            <p:cNvCxnSpPr/>
            <p:nvPr/>
          </p:nvCxnSpPr>
          <p:spPr>
            <a:xfrm flipV="1">
              <a:off x="5485618" y="2852781"/>
              <a:ext cx="820736" cy="4638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225"/>
            <p:cNvCxnSpPr/>
            <p:nvPr/>
          </p:nvCxnSpPr>
          <p:spPr>
            <a:xfrm flipH="1" flipV="1">
              <a:off x="5485618" y="2852781"/>
              <a:ext cx="820736" cy="4638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3" name="图片 87" descr="汇聚交换机.png"/>
          <p:cNvPicPr>
            <a:picLocks noChangeAspect="1"/>
          </p:cNvPicPr>
          <p:nvPr/>
        </p:nvPicPr>
        <p:blipFill>
          <a:blip r:embed="rId3" cstate="print"/>
          <a:stretch>
            <a:fillRect/>
          </a:stretch>
        </p:blipFill>
        <p:spPr>
          <a:xfrm>
            <a:off x="6887939" y="4290413"/>
            <a:ext cx="335297" cy="274335"/>
          </a:xfrm>
          <a:prstGeom prst="rect">
            <a:avLst/>
          </a:prstGeom>
        </p:spPr>
      </p:pic>
      <p:pic>
        <p:nvPicPr>
          <p:cNvPr id="14" name="图片 105" descr="AP.png"/>
          <p:cNvPicPr>
            <a:picLocks noChangeAspect="1"/>
          </p:cNvPicPr>
          <p:nvPr/>
        </p:nvPicPr>
        <p:blipFill>
          <a:blip r:embed="rId4" cstate="print"/>
          <a:stretch>
            <a:fillRect/>
          </a:stretch>
        </p:blipFill>
        <p:spPr>
          <a:xfrm>
            <a:off x="6887012" y="5443529"/>
            <a:ext cx="335297" cy="274335"/>
          </a:xfrm>
          <a:prstGeom prst="rect">
            <a:avLst/>
          </a:prstGeom>
        </p:spPr>
      </p:pic>
      <p:cxnSp>
        <p:nvCxnSpPr>
          <p:cNvPr id="15" name="Straight Connector 10"/>
          <p:cNvCxnSpPr>
            <a:stCxn id="14" idx="0"/>
            <a:endCxn id="41" idx="2"/>
          </p:cNvCxnSpPr>
          <p:nvPr/>
        </p:nvCxnSpPr>
        <p:spPr>
          <a:xfrm flipV="1">
            <a:off x="7054661" y="5304378"/>
            <a:ext cx="927" cy="1391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图片 105" descr="AP.png"/>
          <p:cNvPicPr>
            <a:picLocks noChangeAspect="1"/>
          </p:cNvPicPr>
          <p:nvPr/>
        </p:nvPicPr>
        <p:blipFill>
          <a:blip r:embed="rId4" cstate="print"/>
          <a:stretch>
            <a:fillRect/>
          </a:stretch>
        </p:blipFill>
        <p:spPr>
          <a:xfrm>
            <a:off x="3576564" y="5443529"/>
            <a:ext cx="335297" cy="274335"/>
          </a:xfrm>
          <a:prstGeom prst="rect">
            <a:avLst/>
          </a:prstGeom>
        </p:spPr>
      </p:pic>
      <p:pic>
        <p:nvPicPr>
          <p:cNvPr id="17" name="图片 86" descr="核心交换机.png"/>
          <p:cNvPicPr>
            <a:picLocks noChangeAspect="1"/>
          </p:cNvPicPr>
          <p:nvPr/>
        </p:nvPicPr>
        <p:blipFill>
          <a:blip r:embed="rId5" cstate="print"/>
          <a:stretch>
            <a:fillRect/>
          </a:stretch>
        </p:blipFill>
        <p:spPr>
          <a:xfrm>
            <a:off x="4407892" y="3387652"/>
            <a:ext cx="335297" cy="274335"/>
          </a:xfrm>
          <a:prstGeom prst="rect">
            <a:avLst/>
          </a:prstGeom>
        </p:spPr>
      </p:pic>
      <p:pic>
        <p:nvPicPr>
          <p:cNvPr id="18" name="图片 86" descr="核心交换机.png"/>
          <p:cNvPicPr>
            <a:picLocks noChangeAspect="1"/>
          </p:cNvPicPr>
          <p:nvPr/>
        </p:nvPicPr>
        <p:blipFill>
          <a:blip r:embed="rId5" cstate="print"/>
          <a:stretch>
            <a:fillRect/>
          </a:stretch>
        </p:blipFill>
        <p:spPr>
          <a:xfrm>
            <a:off x="5229614" y="3387652"/>
            <a:ext cx="335297" cy="274335"/>
          </a:xfrm>
          <a:prstGeom prst="rect">
            <a:avLst/>
          </a:prstGeom>
        </p:spPr>
      </p:pic>
      <p:cxnSp>
        <p:nvCxnSpPr>
          <p:cNvPr id="19" name="Straight Connector 15"/>
          <p:cNvCxnSpPr>
            <a:stCxn id="17" idx="3"/>
            <a:endCxn id="18" idx="1"/>
          </p:cNvCxnSpPr>
          <p:nvPr/>
        </p:nvCxnSpPr>
        <p:spPr>
          <a:xfrm>
            <a:off x="4743189" y="3524820"/>
            <a:ext cx="486425"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pic>
        <p:nvPicPr>
          <p:cNvPr id="20" name="图片 87" descr="汇聚交换机.png"/>
          <p:cNvPicPr>
            <a:picLocks noChangeAspect="1"/>
          </p:cNvPicPr>
          <p:nvPr/>
        </p:nvPicPr>
        <p:blipFill>
          <a:blip r:embed="rId3" cstate="print"/>
          <a:stretch>
            <a:fillRect/>
          </a:stretch>
        </p:blipFill>
        <p:spPr>
          <a:xfrm>
            <a:off x="2757802" y="4290413"/>
            <a:ext cx="335297" cy="274335"/>
          </a:xfrm>
          <a:prstGeom prst="rect">
            <a:avLst/>
          </a:prstGeom>
        </p:spPr>
      </p:pic>
      <p:pic>
        <p:nvPicPr>
          <p:cNvPr id="21" name="图片 87" descr="汇聚交换机.png"/>
          <p:cNvPicPr>
            <a:picLocks noChangeAspect="1"/>
          </p:cNvPicPr>
          <p:nvPr/>
        </p:nvPicPr>
        <p:blipFill>
          <a:blip r:embed="rId3" cstate="print"/>
          <a:stretch>
            <a:fillRect/>
          </a:stretch>
        </p:blipFill>
        <p:spPr>
          <a:xfrm>
            <a:off x="3577551" y="4290413"/>
            <a:ext cx="335297" cy="274335"/>
          </a:xfrm>
          <a:prstGeom prst="rect">
            <a:avLst/>
          </a:prstGeom>
        </p:spPr>
      </p:pic>
      <p:cxnSp>
        <p:nvCxnSpPr>
          <p:cNvPr id="22" name="Straight Connector 18"/>
          <p:cNvCxnSpPr>
            <a:stCxn id="20" idx="3"/>
            <a:endCxn id="21" idx="1"/>
          </p:cNvCxnSpPr>
          <p:nvPr/>
        </p:nvCxnSpPr>
        <p:spPr>
          <a:xfrm>
            <a:off x="3093099" y="4427581"/>
            <a:ext cx="484452"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pic>
        <p:nvPicPr>
          <p:cNvPr id="23" name="图片 87" descr="汇聚交换机.png"/>
          <p:cNvPicPr>
            <a:picLocks noChangeAspect="1"/>
          </p:cNvPicPr>
          <p:nvPr/>
        </p:nvPicPr>
        <p:blipFill>
          <a:blip r:embed="rId3" cstate="print"/>
          <a:stretch>
            <a:fillRect/>
          </a:stretch>
        </p:blipFill>
        <p:spPr>
          <a:xfrm>
            <a:off x="6067203" y="4290413"/>
            <a:ext cx="335297" cy="274335"/>
          </a:xfrm>
          <a:prstGeom prst="rect">
            <a:avLst/>
          </a:prstGeom>
        </p:spPr>
      </p:pic>
      <p:cxnSp>
        <p:nvCxnSpPr>
          <p:cNvPr id="24" name="Straight Connector 23"/>
          <p:cNvCxnSpPr>
            <a:stCxn id="23" idx="3"/>
            <a:endCxn id="13" idx="1"/>
          </p:cNvCxnSpPr>
          <p:nvPr/>
        </p:nvCxnSpPr>
        <p:spPr>
          <a:xfrm>
            <a:off x="6402500" y="4427581"/>
            <a:ext cx="485439"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0"/>
            <a:endCxn id="17" idx="2"/>
          </p:cNvCxnSpPr>
          <p:nvPr/>
        </p:nvCxnSpPr>
        <p:spPr>
          <a:xfrm flipV="1">
            <a:off x="2925451" y="3661987"/>
            <a:ext cx="1650090" cy="6284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1" idx="0"/>
            <a:endCxn id="18" idx="2"/>
          </p:cNvCxnSpPr>
          <p:nvPr/>
        </p:nvCxnSpPr>
        <p:spPr>
          <a:xfrm flipV="1">
            <a:off x="3745200" y="3661987"/>
            <a:ext cx="1652063" cy="6284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0"/>
            <a:endCxn id="17" idx="2"/>
          </p:cNvCxnSpPr>
          <p:nvPr/>
        </p:nvCxnSpPr>
        <p:spPr>
          <a:xfrm flipH="1" flipV="1">
            <a:off x="4575541" y="3661987"/>
            <a:ext cx="1659311" cy="6284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3" idx="0"/>
            <a:endCxn id="18" idx="2"/>
          </p:cNvCxnSpPr>
          <p:nvPr/>
        </p:nvCxnSpPr>
        <p:spPr>
          <a:xfrm flipH="1" flipV="1">
            <a:off x="5397263" y="3661987"/>
            <a:ext cx="1658325" cy="6284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rot="4195994">
            <a:off x="3845780" y="3978206"/>
            <a:ext cx="396525" cy="91395"/>
          </a:xfrm>
          <a:prstGeom prst="ellips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j-lt"/>
              <a:cs typeface="Arial" panose="020B0604020202020204" pitchFamily="34" charset="0"/>
            </a:endParaRPr>
          </a:p>
        </p:txBody>
      </p:sp>
      <p:pic>
        <p:nvPicPr>
          <p:cNvPr id="30" name="图片 106" descr="堆叠交换机蓝.png"/>
          <p:cNvPicPr>
            <a:picLocks noChangeAspect="1"/>
          </p:cNvPicPr>
          <p:nvPr/>
        </p:nvPicPr>
        <p:blipFill>
          <a:blip r:embed="rId6" cstate="print"/>
          <a:stretch>
            <a:fillRect/>
          </a:stretch>
        </p:blipFill>
        <p:spPr>
          <a:xfrm>
            <a:off x="2756905" y="5028576"/>
            <a:ext cx="337091" cy="275802"/>
          </a:xfrm>
          <a:prstGeom prst="rect">
            <a:avLst/>
          </a:prstGeom>
        </p:spPr>
      </p:pic>
      <p:pic>
        <p:nvPicPr>
          <p:cNvPr id="31" name="图片 106" descr="堆叠交换机蓝.png"/>
          <p:cNvPicPr>
            <a:picLocks noChangeAspect="1"/>
          </p:cNvPicPr>
          <p:nvPr/>
        </p:nvPicPr>
        <p:blipFill>
          <a:blip r:embed="rId6" cstate="print"/>
          <a:stretch>
            <a:fillRect/>
          </a:stretch>
        </p:blipFill>
        <p:spPr>
          <a:xfrm>
            <a:off x="3576654" y="5028576"/>
            <a:ext cx="337091" cy="275802"/>
          </a:xfrm>
          <a:prstGeom prst="rect">
            <a:avLst/>
          </a:prstGeom>
        </p:spPr>
      </p:pic>
      <p:cxnSp>
        <p:nvCxnSpPr>
          <p:cNvPr id="32" name="Straight Connector 31"/>
          <p:cNvCxnSpPr>
            <a:stCxn id="30" idx="0"/>
            <a:endCxn id="20" idx="2"/>
          </p:cNvCxnSpPr>
          <p:nvPr/>
        </p:nvCxnSpPr>
        <p:spPr>
          <a:xfrm flipV="1">
            <a:off x="2925451" y="4564748"/>
            <a:ext cx="0" cy="4638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30" idx="0"/>
            <a:endCxn id="21" idx="2"/>
          </p:cNvCxnSpPr>
          <p:nvPr/>
        </p:nvCxnSpPr>
        <p:spPr>
          <a:xfrm flipV="1">
            <a:off x="2925451" y="4564748"/>
            <a:ext cx="819749" cy="4638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1" idx="0"/>
            <a:endCxn id="20" idx="2"/>
          </p:cNvCxnSpPr>
          <p:nvPr/>
        </p:nvCxnSpPr>
        <p:spPr>
          <a:xfrm flipH="1" flipV="1">
            <a:off x="2925451" y="4564748"/>
            <a:ext cx="819749" cy="4638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1" idx="0"/>
            <a:endCxn id="21" idx="2"/>
          </p:cNvCxnSpPr>
          <p:nvPr/>
        </p:nvCxnSpPr>
        <p:spPr>
          <a:xfrm flipV="1">
            <a:off x="3745200" y="4564748"/>
            <a:ext cx="0" cy="4638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204342" y="5134679"/>
            <a:ext cx="261965" cy="61979"/>
            <a:chOff x="559282" y="6488261"/>
            <a:chExt cx="261965" cy="61979"/>
          </a:xfrm>
          <a:solidFill>
            <a:schemeClr val="bg1">
              <a:lumMod val="50000"/>
            </a:schemeClr>
          </a:solidFill>
        </p:grpSpPr>
        <p:sp>
          <p:nvSpPr>
            <p:cNvPr id="37" name="Oval 36"/>
            <p:cNvSpPr>
              <a:spLocks noChangeAspect="1"/>
            </p:cNvSpPr>
            <p:nvPr/>
          </p:nvSpPr>
          <p:spPr>
            <a:xfrm>
              <a:off x="759268"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Arial" panose="020B0604020202020204" pitchFamily="34" charset="0"/>
              </a:endParaRPr>
            </a:p>
          </p:txBody>
        </p:sp>
        <p:sp>
          <p:nvSpPr>
            <p:cNvPr id="38" name="Oval 37"/>
            <p:cNvSpPr>
              <a:spLocks noChangeAspect="1"/>
            </p:cNvSpPr>
            <p:nvPr/>
          </p:nvSpPr>
          <p:spPr>
            <a:xfrm>
              <a:off x="559282"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Arial" panose="020B0604020202020204" pitchFamily="34" charset="0"/>
              </a:endParaRPr>
            </a:p>
          </p:txBody>
        </p:sp>
        <p:sp>
          <p:nvSpPr>
            <p:cNvPr id="39" name="Oval 38"/>
            <p:cNvSpPr>
              <a:spLocks noChangeAspect="1"/>
            </p:cNvSpPr>
            <p:nvPr/>
          </p:nvSpPr>
          <p:spPr>
            <a:xfrm>
              <a:off x="659275"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Arial" panose="020B0604020202020204" pitchFamily="34" charset="0"/>
              </a:endParaRPr>
            </a:p>
          </p:txBody>
        </p:sp>
      </p:grpSp>
      <p:pic>
        <p:nvPicPr>
          <p:cNvPr id="40" name="图片 106" descr="堆叠交换机蓝.png"/>
          <p:cNvPicPr>
            <a:picLocks noChangeAspect="1"/>
          </p:cNvPicPr>
          <p:nvPr/>
        </p:nvPicPr>
        <p:blipFill>
          <a:blip r:embed="rId6" cstate="print"/>
          <a:stretch>
            <a:fillRect/>
          </a:stretch>
        </p:blipFill>
        <p:spPr>
          <a:xfrm>
            <a:off x="6066306" y="5028576"/>
            <a:ext cx="337091" cy="275802"/>
          </a:xfrm>
          <a:prstGeom prst="rect">
            <a:avLst/>
          </a:prstGeom>
        </p:spPr>
      </p:pic>
      <p:pic>
        <p:nvPicPr>
          <p:cNvPr id="41" name="图片 106" descr="堆叠交换机蓝.png"/>
          <p:cNvPicPr>
            <a:picLocks noChangeAspect="1"/>
          </p:cNvPicPr>
          <p:nvPr/>
        </p:nvPicPr>
        <p:blipFill>
          <a:blip r:embed="rId6" cstate="print"/>
          <a:stretch>
            <a:fillRect/>
          </a:stretch>
        </p:blipFill>
        <p:spPr>
          <a:xfrm>
            <a:off x="6887042" y="5028576"/>
            <a:ext cx="337091" cy="275802"/>
          </a:xfrm>
          <a:prstGeom prst="rect">
            <a:avLst/>
          </a:prstGeom>
        </p:spPr>
      </p:pic>
      <p:grpSp>
        <p:nvGrpSpPr>
          <p:cNvPr id="42" name="Group 41"/>
          <p:cNvGrpSpPr/>
          <p:nvPr/>
        </p:nvGrpSpPr>
        <p:grpSpPr>
          <a:xfrm>
            <a:off x="6514730" y="5134679"/>
            <a:ext cx="261965" cy="61979"/>
            <a:chOff x="559282" y="6488261"/>
            <a:chExt cx="261965" cy="61979"/>
          </a:xfrm>
          <a:solidFill>
            <a:schemeClr val="bg1">
              <a:lumMod val="50000"/>
            </a:schemeClr>
          </a:solidFill>
        </p:grpSpPr>
        <p:sp>
          <p:nvSpPr>
            <p:cNvPr id="43" name="Oval 42"/>
            <p:cNvSpPr>
              <a:spLocks noChangeAspect="1"/>
            </p:cNvSpPr>
            <p:nvPr/>
          </p:nvSpPr>
          <p:spPr>
            <a:xfrm>
              <a:off x="759268"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Arial" panose="020B0604020202020204" pitchFamily="34" charset="0"/>
              </a:endParaRPr>
            </a:p>
          </p:txBody>
        </p:sp>
        <p:sp>
          <p:nvSpPr>
            <p:cNvPr id="44" name="Oval 43"/>
            <p:cNvSpPr>
              <a:spLocks noChangeAspect="1"/>
            </p:cNvSpPr>
            <p:nvPr/>
          </p:nvSpPr>
          <p:spPr>
            <a:xfrm>
              <a:off x="559282"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Arial" panose="020B0604020202020204" pitchFamily="34" charset="0"/>
              </a:endParaRPr>
            </a:p>
          </p:txBody>
        </p:sp>
        <p:sp>
          <p:nvSpPr>
            <p:cNvPr id="45" name="Oval 44"/>
            <p:cNvSpPr>
              <a:spLocks noChangeAspect="1"/>
            </p:cNvSpPr>
            <p:nvPr/>
          </p:nvSpPr>
          <p:spPr>
            <a:xfrm>
              <a:off x="659275"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Arial" panose="020B0604020202020204" pitchFamily="34" charset="0"/>
              </a:endParaRPr>
            </a:p>
          </p:txBody>
        </p:sp>
      </p:grpSp>
      <p:cxnSp>
        <p:nvCxnSpPr>
          <p:cNvPr id="46" name="Straight Connector 45"/>
          <p:cNvCxnSpPr>
            <a:stCxn id="40" idx="0"/>
            <a:endCxn id="23" idx="2"/>
          </p:cNvCxnSpPr>
          <p:nvPr/>
        </p:nvCxnSpPr>
        <p:spPr>
          <a:xfrm flipV="1">
            <a:off x="6234852" y="4564748"/>
            <a:ext cx="0" cy="4638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1" idx="0"/>
            <a:endCxn id="13" idx="2"/>
          </p:cNvCxnSpPr>
          <p:nvPr/>
        </p:nvCxnSpPr>
        <p:spPr>
          <a:xfrm flipV="1">
            <a:off x="7055588" y="4564748"/>
            <a:ext cx="0" cy="4638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0" idx="0"/>
            <a:endCxn id="13" idx="2"/>
          </p:cNvCxnSpPr>
          <p:nvPr/>
        </p:nvCxnSpPr>
        <p:spPr>
          <a:xfrm flipV="1">
            <a:off x="6234852" y="4564748"/>
            <a:ext cx="820736" cy="4638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1" idx="0"/>
            <a:endCxn id="23" idx="2"/>
          </p:cNvCxnSpPr>
          <p:nvPr/>
        </p:nvCxnSpPr>
        <p:spPr>
          <a:xfrm flipH="1" flipV="1">
            <a:off x="6234852" y="4564748"/>
            <a:ext cx="820736" cy="4638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6" idx="0"/>
            <a:endCxn id="31" idx="2"/>
          </p:cNvCxnSpPr>
          <p:nvPr/>
        </p:nvCxnSpPr>
        <p:spPr>
          <a:xfrm flipV="1">
            <a:off x="3744213" y="5304378"/>
            <a:ext cx="987" cy="1391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3"/>
          <p:cNvCxnSpPr>
            <a:endCxn id="18" idx="0"/>
          </p:cNvCxnSpPr>
          <p:nvPr/>
        </p:nvCxnSpPr>
        <p:spPr>
          <a:xfrm flipH="1">
            <a:off x="5397263" y="2415978"/>
            <a:ext cx="653" cy="9716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4"/>
          <p:cNvCxnSpPr>
            <a:endCxn id="17" idx="0"/>
          </p:cNvCxnSpPr>
          <p:nvPr/>
        </p:nvCxnSpPr>
        <p:spPr>
          <a:xfrm>
            <a:off x="4574090" y="2415978"/>
            <a:ext cx="1451" cy="9716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5"/>
          <p:cNvCxnSpPr/>
          <p:nvPr/>
        </p:nvCxnSpPr>
        <p:spPr>
          <a:xfrm>
            <a:off x="4743290" y="2277542"/>
            <a:ext cx="4854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Oval 58"/>
          <p:cNvSpPr/>
          <p:nvPr/>
        </p:nvSpPr>
        <p:spPr>
          <a:xfrm rot="1782887">
            <a:off x="2850622" y="4836745"/>
            <a:ext cx="311619" cy="90813"/>
          </a:xfrm>
          <a:prstGeom prst="ellips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j-lt"/>
              <a:cs typeface="Arial" panose="020B0604020202020204" pitchFamily="34" charset="0"/>
            </a:endParaRPr>
          </a:p>
        </p:txBody>
      </p:sp>
      <p:sp>
        <p:nvSpPr>
          <p:cNvPr id="55" name="Oval 59"/>
          <p:cNvSpPr/>
          <p:nvPr/>
        </p:nvSpPr>
        <p:spPr>
          <a:xfrm rot="19401600">
            <a:off x="3514737" y="4835591"/>
            <a:ext cx="311619" cy="90813"/>
          </a:xfrm>
          <a:prstGeom prst="ellips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j-lt"/>
              <a:cs typeface="Arial" panose="020B0604020202020204" pitchFamily="34" charset="0"/>
            </a:endParaRPr>
          </a:p>
        </p:txBody>
      </p:sp>
      <p:sp>
        <p:nvSpPr>
          <p:cNvPr id="56" name="Oval 60"/>
          <p:cNvSpPr/>
          <p:nvPr/>
        </p:nvSpPr>
        <p:spPr>
          <a:xfrm rot="1782887">
            <a:off x="6173755" y="4838261"/>
            <a:ext cx="311619" cy="90813"/>
          </a:xfrm>
          <a:prstGeom prst="ellips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j-lt"/>
              <a:cs typeface="Arial" panose="020B0604020202020204" pitchFamily="34" charset="0"/>
            </a:endParaRPr>
          </a:p>
        </p:txBody>
      </p:sp>
      <p:sp>
        <p:nvSpPr>
          <p:cNvPr id="57" name="Oval 61"/>
          <p:cNvSpPr/>
          <p:nvPr/>
        </p:nvSpPr>
        <p:spPr>
          <a:xfrm rot="19401600">
            <a:off x="6836379" y="4830736"/>
            <a:ext cx="311619" cy="90813"/>
          </a:xfrm>
          <a:prstGeom prst="ellips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j-lt"/>
              <a:cs typeface="Arial" panose="020B0604020202020204" pitchFamily="34" charset="0"/>
            </a:endParaRPr>
          </a:p>
        </p:txBody>
      </p:sp>
      <p:sp>
        <p:nvSpPr>
          <p:cNvPr id="58" name="Oval 73"/>
          <p:cNvSpPr/>
          <p:nvPr/>
        </p:nvSpPr>
        <p:spPr>
          <a:xfrm rot="17579668">
            <a:off x="5732059" y="3974336"/>
            <a:ext cx="396525" cy="91395"/>
          </a:xfrm>
          <a:prstGeom prst="ellips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j-lt"/>
              <a:cs typeface="Arial" panose="020B0604020202020204" pitchFamily="34" charset="0"/>
            </a:endParaRPr>
          </a:p>
        </p:txBody>
      </p:sp>
      <p:cxnSp>
        <p:nvCxnSpPr>
          <p:cNvPr id="59" name="Straight Connector 94"/>
          <p:cNvCxnSpPr/>
          <p:nvPr/>
        </p:nvCxnSpPr>
        <p:spPr>
          <a:xfrm>
            <a:off x="4732821" y="2636074"/>
            <a:ext cx="495895"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60" name="图片 105" descr="AP.png"/>
          <p:cNvPicPr>
            <a:picLocks noChangeAspect="1"/>
          </p:cNvPicPr>
          <p:nvPr/>
        </p:nvPicPr>
        <p:blipFill>
          <a:blip r:embed="rId4" cstate="print"/>
          <a:stretch>
            <a:fillRect/>
          </a:stretch>
        </p:blipFill>
        <p:spPr>
          <a:xfrm>
            <a:off x="5226449" y="5443529"/>
            <a:ext cx="335297" cy="274335"/>
          </a:xfrm>
          <a:prstGeom prst="rect">
            <a:avLst/>
          </a:prstGeom>
        </p:spPr>
      </p:pic>
      <p:pic>
        <p:nvPicPr>
          <p:cNvPr id="61" name="图片 87" descr="汇聚交换机.png"/>
          <p:cNvPicPr>
            <a:picLocks noChangeAspect="1"/>
          </p:cNvPicPr>
          <p:nvPr/>
        </p:nvPicPr>
        <p:blipFill>
          <a:blip r:embed="rId3" cstate="print"/>
          <a:stretch>
            <a:fillRect/>
          </a:stretch>
        </p:blipFill>
        <p:spPr>
          <a:xfrm>
            <a:off x="4407687" y="4290413"/>
            <a:ext cx="335297" cy="274335"/>
          </a:xfrm>
          <a:prstGeom prst="rect">
            <a:avLst/>
          </a:prstGeom>
        </p:spPr>
      </p:pic>
      <p:pic>
        <p:nvPicPr>
          <p:cNvPr id="62" name="图片 87" descr="汇聚交换机.png"/>
          <p:cNvPicPr>
            <a:picLocks noChangeAspect="1"/>
          </p:cNvPicPr>
          <p:nvPr/>
        </p:nvPicPr>
        <p:blipFill>
          <a:blip r:embed="rId3" cstate="print"/>
          <a:stretch>
            <a:fillRect/>
          </a:stretch>
        </p:blipFill>
        <p:spPr>
          <a:xfrm>
            <a:off x="5227436" y="4290413"/>
            <a:ext cx="335297" cy="274335"/>
          </a:xfrm>
          <a:prstGeom prst="rect">
            <a:avLst/>
          </a:prstGeom>
        </p:spPr>
      </p:pic>
      <p:cxnSp>
        <p:nvCxnSpPr>
          <p:cNvPr id="63" name="Straight Connector 115"/>
          <p:cNvCxnSpPr>
            <a:stCxn id="61" idx="3"/>
            <a:endCxn id="62" idx="1"/>
          </p:cNvCxnSpPr>
          <p:nvPr/>
        </p:nvCxnSpPr>
        <p:spPr>
          <a:xfrm>
            <a:off x="4742984" y="4427581"/>
            <a:ext cx="484452"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4" name="Straight Connector 116"/>
          <p:cNvCxnSpPr>
            <a:stCxn id="62" idx="0"/>
            <a:endCxn id="18" idx="2"/>
          </p:cNvCxnSpPr>
          <p:nvPr/>
        </p:nvCxnSpPr>
        <p:spPr>
          <a:xfrm flipV="1">
            <a:off x="5395085" y="3661987"/>
            <a:ext cx="0" cy="6284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5" name="图片 106" descr="堆叠交换机蓝.png"/>
          <p:cNvPicPr>
            <a:picLocks noChangeAspect="1"/>
          </p:cNvPicPr>
          <p:nvPr/>
        </p:nvPicPr>
        <p:blipFill>
          <a:blip r:embed="rId6" cstate="print"/>
          <a:stretch>
            <a:fillRect/>
          </a:stretch>
        </p:blipFill>
        <p:spPr>
          <a:xfrm>
            <a:off x="4406790" y="5028576"/>
            <a:ext cx="337091" cy="275802"/>
          </a:xfrm>
          <a:prstGeom prst="rect">
            <a:avLst/>
          </a:prstGeom>
        </p:spPr>
      </p:pic>
      <p:pic>
        <p:nvPicPr>
          <p:cNvPr id="66" name="图片 106" descr="堆叠交换机蓝.png"/>
          <p:cNvPicPr>
            <a:picLocks noChangeAspect="1"/>
          </p:cNvPicPr>
          <p:nvPr/>
        </p:nvPicPr>
        <p:blipFill>
          <a:blip r:embed="rId6" cstate="print"/>
          <a:stretch>
            <a:fillRect/>
          </a:stretch>
        </p:blipFill>
        <p:spPr>
          <a:xfrm>
            <a:off x="5226539" y="5028576"/>
            <a:ext cx="337091" cy="275802"/>
          </a:xfrm>
          <a:prstGeom prst="rect">
            <a:avLst/>
          </a:prstGeom>
        </p:spPr>
      </p:pic>
      <p:cxnSp>
        <p:nvCxnSpPr>
          <p:cNvPr id="67" name="Straight Connector 119"/>
          <p:cNvCxnSpPr>
            <a:stCxn id="65" idx="0"/>
            <a:endCxn id="61" idx="2"/>
          </p:cNvCxnSpPr>
          <p:nvPr/>
        </p:nvCxnSpPr>
        <p:spPr>
          <a:xfrm flipV="1">
            <a:off x="4575336" y="4564748"/>
            <a:ext cx="0" cy="4638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120"/>
          <p:cNvCxnSpPr>
            <a:stCxn id="65" idx="0"/>
            <a:endCxn id="62" idx="2"/>
          </p:cNvCxnSpPr>
          <p:nvPr/>
        </p:nvCxnSpPr>
        <p:spPr>
          <a:xfrm flipV="1">
            <a:off x="4575336" y="4564748"/>
            <a:ext cx="819749" cy="4638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121"/>
          <p:cNvCxnSpPr>
            <a:stCxn id="66" idx="0"/>
            <a:endCxn id="61" idx="2"/>
          </p:cNvCxnSpPr>
          <p:nvPr/>
        </p:nvCxnSpPr>
        <p:spPr>
          <a:xfrm flipH="1" flipV="1">
            <a:off x="4575336" y="4564748"/>
            <a:ext cx="819749" cy="4638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122"/>
          <p:cNvCxnSpPr>
            <a:stCxn id="66" idx="0"/>
            <a:endCxn id="62" idx="2"/>
          </p:cNvCxnSpPr>
          <p:nvPr/>
        </p:nvCxnSpPr>
        <p:spPr>
          <a:xfrm flipV="1">
            <a:off x="5395085" y="4564748"/>
            <a:ext cx="0" cy="4638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1" name="Group 123"/>
          <p:cNvGrpSpPr/>
          <p:nvPr/>
        </p:nvGrpSpPr>
        <p:grpSpPr>
          <a:xfrm>
            <a:off x="4854227" y="5134679"/>
            <a:ext cx="261965" cy="61979"/>
            <a:chOff x="559282" y="6488261"/>
            <a:chExt cx="261965" cy="61979"/>
          </a:xfrm>
          <a:solidFill>
            <a:schemeClr val="bg1">
              <a:lumMod val="50000"/>
            </a:schemeClr>
          </a:solidFill>
        </p:grpSpPr>
        <p:sp>
          <p:nvSpPr>
            <p:cNvPr id="72" name="Oval 124"/>
            <p:cNvSpPr>
              <a:spLocks noChangeAspect="1"/>
            </p:cNvSpPr>
            <p:nvPr/>
          </p:nvSpPr>
          <p:spPr>
            <a:xfrm>
              <a:off x="759268"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Arial" panose="020B0604020202020204" pitchFamily="34" charset="0"/>
              </a:endParaRPr>
            </a:p>
          </p:txBody>
        </p:sp>
        <p:sp>
          <p:nvSpPr>
            <p:cNvPr id="73" name="Oval 125"/>
            <p:cNvSpPr>
              <a:spLocks noChangeAspect="1"/>
            </p:cNvSpPr>
            <p:nvPr/>
          </p:nvSpPr>
          <p:spPr>
            <a:xfrm>
              <a:off x="559282"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Arial" panose="020B0604020202020204" pitchFamily="34" charset="0"/>
              </a:endParaRPr>
            </a:p>
          </p:txBody>
        </p:sp>
        <p:sp>
          <p:nvSpPr>
            <p:cNvPr id="74" name="Oval 126"/>
            <p:cNvSpPr>
              <a:spLocks noChangeAspect="1"/>
            </p:cNvSpPr>
            <p:nvPr/>
          </p:nvSpPr>
          <p:spPr>
            <a:xfrm>
              <a:off x="659275"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Arial" panose="020B0604020202020204" pitchFamily="34" charset="0"/>
              </a:endParaRPr>
            </a:p>
          </p:txBody>
        </p:sp>
      </p:grpSp>
      <p:cxnSp>
        <p:nvCxnSpPr>
          <p:cNvPr id="75" name="Straight Connector 127"/>
          <p:cNvCxnSpPr>
            <a:stCxn id="60" idx="0"/>
            <a:endCxn id="66" idx="2"/>
          </p:cNvCxnSpPr>
          <p:nvPr/>
        </p:nvCxnSpPr>
        <p:spPr>
          <a:xfrm flipV="1">
            <a:off x="5394098" y="5304378"/>
            <a:ext cx="987" cy="1391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128"/>
          <p:cNvSpPr/>
          <p:nvPr/>
        </p:nvSpPr>
        <p:spPr>
          <a:xfrm rot="1782887">
            <a:off x="4513250" y="4827345"/>
            <a:ext cx="311619" cy="90813"/>
          </a:xfrm>
          <a:prstGeom prst="ellips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j-lt"/>
              <a:cs typeface="Arial" panose="020B0604020202020204" pitchFamily="34" charset="0"/>
            </a:endParaRPr>
          </a:p>
        </p:txBody>
      </p:sp>
      <p:sp>
        <p:nvSpPr>
          <p:cNvPr id="77" name="Oval 129"/>
          <p:cNvSpPr/>
          <p:nvPr/>
        </p:nvSpPr>
        <p:spPr>
          <a:xfrm rot="19401600">
            <a:off x="5151917" y="4826524"/>
            <a:ext cx="311619" cy="90813"/>
          </a:xfrm>
          <a:prstGeom prst="ellips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j-lt"/>
              <a:cs typeface="Arial" panose="020B0604020202020204" pitchFamily="34" charset="0"/>
            </a:endParaRPr>
          </a:p>
        </p:txBody>
      </p:sp>
      <p:cxnSp>
        <p:nvCxnSpPr>
          <p:cNvPr id="78" name="Straight Connector 131"/>
          <p:cNvCxnSpPr>
            <a:stCxn id="61" idx="0"/>
            <a:endCxn id="17" idx="2"/>
          </p:cNvCxnSpPr>
          <p:nvPr/>
        </p:nvCxnSpPr>
        <p:spPr>
          <a:xfrm flipV="1">
            <a:off x="4575336" y="3661987"/>
            <a:ext cx="205" cy="6284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134"/>
          <p:cNvSpPr/>
          <p:nvPr/>
        </p:nvSpPr>
        <p:spPr>
          <a:xfrm>
            <a:off x="4513331" y="4003113"/>
            <a:ext cx="944302" cy="109502"/>
          </a:xfrm>
          <a:prstGeom prst="ellips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j-lt"/>
              <a:cs typeface="Arial" panose="020B0604020202020204" pitchFamily="34" charset="0"/>
            </a:endParaRPr>
          </a:p>
        </p:txBody>
      </p:sp>
      <p:sp>
        <p:nvSpPr>
          <p:cNvPr id="80" name="Rounded Rectangle 135"/>
          <p:cNvSpPr/>
          <p:nvPr/>
        </p:nvSpPr>
        <p:spPr>
          <a:xfrm>
            <a:off x="2623872" y="4169886"/>
            <a:ext cx="1434966" cy="2211864"/>
          </a:xfrm>
          <a:prstGeom prst="roundRect">
            <a:avLst>
              <a:gd name="adj" fmla="val 7423"/>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Arial" panose="020B0604020202020204" pitchFamily="34" charset="0"/>
            </a:endParaRPr>
          </a:p>
        </p:txBody>
      </p:sp>
      <p:sp>
        <p:nvSpPr>
          <p:cNvPr id="81" name="Rounded Rectangle 136"/>
          <p:cNvSpPr/>
          <p:nvPr/>
        </p:nvSpPr>
        <p:spPr>
          <a:xfrm>
            <a:off x="4257112" y="4169886"/>
            <a:ext cx="1434966" cy="2211864"/>
          </a:xfrm>
          <a:prstGeom prst="roundRect">
            <a:avLst>
              <a:gd name="adj" fmla="val 7423"/>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Arial" panose="020B0604020202020204" pitchFamily="34" charset="0"/>
            </a:endParaRPr>
          </a:p>
        </p:txBody>
      </p:sp>
      <p:sp>
        <p:nvSpPr>
          <p:cNvPr id="82" name="Rounded Rectangle 137"/>
          <p:cNvSpPr/>
          <p:nvPr/>
        </p:nvSpPr>
        <p:spPr>
          <a:xfrm>
            <a:off x="5927736" y="4169886"/>
            <a:ext cx="1434966" cy="2211864"/>
          </a:xfrm>
          <a:prstGeom prst="roundRect">
            <a:avLst>
              <a:gd name="adj" fmla="val 7423"/>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Arial" panose="020B0604020202020204" pitchFamily="34" charset="0"/>
            </a:endParaRPr>
          </a:p>
        </p:txBody>
      </p:sp>
      <p:pic>
        <p:nvPicPr>
          <p:cNvPr id="83" name="图片 14" descr="日志告警服务器-蓝.png"/>
          <p:cNvPicPr>
            <a:picLocks noChangeAspect="1"/>
          </p:cNvPicPr>
          <p:nvPr/>
        </p:nvPicPr>
        <p:blipFill>
          <a:blip r:embed="rId7" cstate="print"/>
          <a:stretch>
            <a:fillRect/>
          </a:stretch>
        </p:blipFill>
        <p:spPr>
          <a:xfrm>
            <a:off x="6306892" y="5786537"/>
            <a:ext cx="304595" cy="190195"/>
          </a:xfrm>
          <a:prstGeom prst="rect">
            <a:avLst/>
          </a:prstGeom>
        </p:spPr>
      </p:pic>
      <p:pic>
        <p:nvPicPr>
          <p:cNvPr id="84" name="图片 42" descr="IP电话.png"/>
          <p:cNvPicPr>
            <a:picLocks noChangeAspect="1"/>
          </p:cNvPicPr>
          <p:nvPr/>
        </p:nvPicPr>
        <p:blipFill>
          <a:blip r:embed="rId8" cstate="print"/>
          <a:stretch>
            <a:fillRect/>
          </a:stretch>
        </p:blipFill>
        <p:spPr>
          <a:xfrm>
            <a:off x="3414929" y="5751395"/>
            <a:ext cx="277078" cy="260479"/>
          </a:xfrm>
          <a:prstGeom prst="rect">
            <a:avLst/>
          </a:prstGeom>
        </p:spPr>
      </p:pic>
      <p:pic>
        <p:nvPicPr>
          <p:cNvPr id="85" name="图片 11" descr="开放网络-蓝.png"/>
          <p:cNvPicPr>
            <a:picLocks noChangeAspect="1"/>
          </p:cNvPicPr>
          <p:nvPr/>
        </p:nvPicPr>
        <p:blipFill>
          <a:blip r:embed="rId9" cstate="print"/>
          <a:stretch>
            <a:fillRect/>
          </a:stretch>
        </p:blipFill>
        <p:spPr>
          <a:xfrm>
            <a:off x="2953602" y="6080294"/>
            <a:ext cx="304595" cy="234472"/>
          </a:xfrm>
          <a:prstGeom prst="rect">
            <a:avLst/>
          </a:prstGeom>
        </p:spPr>
      </p:pic>
      <p:pic>
        <p:nvPicPr>
          <p:cNvPr id="86" name="图片 158" descr="SAN网络-蓝.png"/>
          <p:cNvPicPr>
            <a:picLocks noChangeAspect="1"/>
          </p:cNvPicPr>
          <p:nvPr/>
        </p:nvPicPr>
        <p:blipFill>
          <a:blip r:embed="rId10" cstate="print"/>
          <a:stretch>
            <a:fillRect/>
          </a:stretch>
        </p:blipFill>
        <p:spPr>
          <a:xfrm>
            <a:off x="6803951" y="5745556"/>
            <a:ext cx="166121" cy="272157"/>
          </a:xfrm>
          <a:prstGeom prst="rect">
            <a:avLst/>
          </a:prstGeom>
        </p:spPr>
      </p:pic>
      <p:pic>
        <p:nvPicPr>
          <p:cNvPr id="87" name="图片 47" descr="打印机.png"/>
          <p:cNvPicPr>
            <a:picLocks noChangeAspect="1"/>
          </p:cNvPicPr>
          <p:nvPr/>
        </p:nvPicPr>
        <p:blipFill>
          <a:blip r:embed="rId11" cstate="print"/>
          <a:stretch>
            <a:fillRect/>
          </a:stretch>
        </p:blipFill>
        <p:spPr>
          <a:xfrm>
            <a:off x="3401571" y="6076619"/>
            <a:ext cx="303795" cy="241822"/>
          </a:xfrm>
          <a:prstGeom prst="rect">
            <a:avLst/>
          </a:prstGeom>
        </p:spPr>
      </p:pic>
      <p:pic>
        <p:nvPicPr>
          <p:cNvPr id="88" name="图片 157" descr="故障链路.png"/>
          <p:cNvPicPr>
            <a:picLocks noChangeAspect="1"/>
          </p:cNvPicPr>
          <p:nvPr/>
        </p:nvPicPr>
        <p:blipFill>
          <a:blip r:embed="rId12" cstate="print"/>
          <a:stretch>
            <a:fillRect/>
          </a:stretch>
        </p:blipFill>
        <p:spPr>
          <a:xfrm>
            <a:off x="4587805" y="5756622"/>
            <a:ext cx="335297" cy="250025"/>
          </a:xfrm>
          <a:prstGeom prst="rect">
            <a:avLst/>
          </a:prstGeom>
        </p:spPr>
      </p:pic>
      <p:grpSp>
        <p:nvGrpSpPr>
          <p:cNvPr id="89" name="组合 3"/>
          <p:cNvGrpSpPr/>
          <p:nvPr/>
        </p:nvGrpSpPr>
        <p:grpSpPr>
          <a:xfrm>
            <a:off x="2916392" y="5758496"/>
            <a:ext cx="379014" cy="246277"/>
            <a:chOff x="3840121" y="1285388"/>
            <a:chExt cx="634674" cy="412401"/>
          </a:xfrm>
        </p:grpSpPr>
        <p:sp>
          <p:nvSpPr>
            <p:cNvPr id="90" name="1566525465"/>
            <p:cNvSpPr>
              <a:spLocks noEditPoints="1"/>
            </p:cNvSpPr>
            <p:nvPr/>
          </p:nvSpPr>
          <p:spPr bwMode="auto">
            <a:xfrm>
              <a:off x="3840121" y="1458851"/>
              <a:ext cx="634674" cy="238938"/>
            </a:xfrm>
            <a:custGeom>
              <a:avLst/>
              <a:gdLst/>
              <a:ahLst/>
              <a:cxnLst>
                <a:cxn ang="0">
                  <a:pos x="62" y="330"/>
                </a:cxn>
                <a:cxn ang="0">
                  <a:pos x="212" y="278"/>
                </a:cxn>
                <a:cxn ang="0">
                  <a:pos x="2393" y="128"/>
                </a:cxn>
                <a:cxn ang="0">
                  <a:pos x="4510" y="206"/>
                </a:cxn>
                <a:cxn ang="0">
                  <a:pos x="7765" y="353"/>
                </a:cxn>
                <a:cxn ang="0">
                  <a:pos x="10877" y="240"/>
                </a:cxn>
                <a:cxn ang="0">
                  <a:pos x="13961" y="54"/>
                </a:cxn>
                <a:cxn ang="0">
                  <a:pos x="16864" y="102"/>
                </a:cxn>
                <a:cxn ang="0">
                  <a:pos x="16999" y="197"/>
                </a:cxn>
                <a:cxn ang="0">
                  <a:pos x="16963" y="378"/>
                </a:cxn>
                <a:cxn ang="0">
                  <a:pos x="16746" y="799"/>
                </a:cxn>
                <a:cxn ang="0">
                  <a:pos x="16144" y="2365"/>
                </a:cxn>
                <a:cxn ang="0">
                  <a:pos x="15928" y="2534"/>
                </a:cxn>
                <a:cxn ang="0">
                  <a:pos x="15168" y="2502"/>
                </a:cxn>
                <a:cxn ang="0">
                  <a:pos x="14362" y="2416"/>
                </a:cxn>
                <a:cxn ang="0">
                  <a:pos x="14106" y="2326"/>
                </a:cxn>
                <a:cxn ang="0">
                  <a:pos x="13964" y="2178"/>
                </a:cxn>
                <a:cxn ang="0">
                  <a:pos x="13919" y="2001"/>
                </a:cxn>
                <a:cxn ang="0">
                  <a:pos x="12236" y="3551"/>
                </a:cxn>
                <a:cxn ang="0">
                  <a:pos x="12157" y="3752"/>
                </a:cxn>
                <a:cxn ang="0">
                  <a:pos x="11921" y="3844"/>
                </a:cxn>
                <a:cxn ang="0">
                  <a:pos x="11645" y="3844"/>
                </a:cxn>
                <a:cxn ang="0">
                  <a:pos x="10774" y="3204"/>
                </a:cxn>
                <a:cxn ang="0">
                  <a:pos x="10657" y="2863"/>
                </a:cxn>
                <a:cxn ang="0">
                  <a:pos x="10627" y="2313"/>
                </a:cxn>
                <a:cxn ang="0">
                  <a:pos x="6840" y="1774"/>
                </a:cxn>
                <a:cxn ang="0">
                  <a:pos x="6783" y="3140"/>
                </a:cxn>
                <a:cxn ang="0">
                  <a:pos x="6615" y="3402"/>
                </a:cxn>
                <a:cxn ang="0">
                  <a:pos x="6098" y="3899"/>
                </a:cxn>
                <a:cxn ang="0">
                  <a:pos x="5811" y="3936"/>
                </a:cxn>
                <a:cxn ang="0">
                  <a:pos x="5562" y="3846"/>
                </a:cxn>
                <a:cxn ang="0">
                  <a:pos x="5461" y="3601"/>
                </a:cxn>
                <a:cxn ang="0">
                  <a:pos x="5457" y="2622"/>
                </a:cxn>
                <a:cxn ang="0">
                  <a:pos x="3263" y="2085"/>
                </a:cxn>
                <a:cxn ang="0">
                  <a:pos x="3115" y="2420"/>
                </a:cxn>
                <a:cxn ang="0">
                  <a:pos x="2862" y="2578"/>
                </a:cxn>
                <a:cxn ang="0">
                  <a:pos x="1682" y="2738"/>
                </a:cxn>
                <a:cxn ang="0">
                  <a:pos x="1208" y="2739"/>
                </a:cxn>
                <a:cxn ang="0">
                  <a:pos x="954" y="2606"/>
                </a:cxn>
                <a:cxn ang="0">
                  <a:pos x="728" y="2303"/>
                </a:cxn>
                <a:cxn ang="0">
                  <a:pos x="504" y="937"/>
                </a:cxn>
                <a:cxn ang="0">
                  <a:pos x="320" y="728"/>
                </a:cxn>
                <a:cxn ang="0">
                  <a:pos x="0" y="493"/>
                </a:cxn>
                <a:cxn ang="0">
                  <a:pos x="15805" y="1979"/>
                </a:cxn>
                <a:cxn ang="0">
                  <a:pos x="15716" y="2093"/>
                </a:cxn>
                <a:cxn ang="0">
                  <a:pos x="15355" y="2064"/>
                </a:cxn>
                <a:cxn ang="0">
                  <a:pos x="14590" y="1994"/>
                </a:cxn>
                <a:cxn ang="0">
                  <a:pos x="12376" y="1529"/>
                </a:cxn>
                <a:cxn ang="0">
                  <a:pos x="11066" y="2953"/>
                </a:cxn>
                <a:cxn ang="0">
                  <a:pos x="11017" y="2709"/>
                </a:cxn>
                <a:cxn ang="0">
                  <a:pos x="11018" y="1948"/>
                </a:cxn>
                <a:cxn ang="0">
                  <a:pos x="6398" y="3094"/>
                </a:cxn>
                <a:cxn ang="0">
                  <a:pos x="6480" y="2792"/>
                </a:cxn>
                <a:cxn ang="0">
                  <a:pos x="6479" y="2171"/>
                </a:cxn>
                <a:cxn ang="0">
                  <a:pos x="2589" y="2054"/>
                </a:cxn>
                <a:cxn ang="0">
                  <a:pos x="2512" y="2140"/>
                </a:cxn>
                <a:cxn ang="0">
                  <a:pos x="1684" y="2267"/>
                </a:cxn>
                <a:cxn ang="0">
                  <a:pos x="1357" y="2281"/>
                </a:cxn>
                <a:cxn ang="0">
                  <a:pos x="1307" y="2205"/>
                </a:cxn>
              </a:cxnLst>
              <a:rect l="0" t="0" r="r" b="b"/>
              <a:pathLst>
                <a:path w="17010" h="3937">
                  <a:moveTo>
                    <a:pt x="0" y="493"/>
                  </a:moveTo>
                  <a:lnTo>
                    <a:pt x="1" y="483"/>
                  </a:lnTo>
                  <a:lnTo>
                    <a:pt x="5" y="460"/>
                  </a:lnTo>
                  <a:lnTo>
                    <a:pt x="10" y="444"/>
                  </a:lnTo>
                  <a:lnTo>
                    <a:pt x="14" y="426"/>
                  </a:lnTo>
                  <a:lnTo>
                    <a:pt x="20" y="406"/>
                  </a:lnTo>
                  <a:lnTo>
                    <a:pt x="28" y="386"/>
                  </a:lnTo>
                  <a:lnTo>
                    <a:pt x="37" y="366"/>
                  </a:lnTo>
                  <a:lnTo>
                    <a:pt x="48" y="347"/>
                  </a:lnTo>
                  <a:lnTo>
                    <a:pt x="54" y="338"/>
                  </a:lnTo>
                  <a:lnTo>
                    <a:pt x="62" y="330"/>
                  </a:lnTo>
                  <a:lnTo>
                    <a:pt x="68" y="321"/>
                  </a:lnTo>
                  <a:lnTo>
                    <a:pt x="77" y="313"/>
                  </a:lnTo>
                  <a:lnTo>
                    <a:pt x="84" y="306"/>
                  </a:lnTo>
                  <a:lnTo>
                    <a:pt x="94" y="300"/>
                  </a:lnTo>
                  <a:lnTo>
                    <a:pt x="103" y="294"/>
                  </a:lnTo>
                  <a:lnTo>
                    <a:pt x="113" y="289"/>
                  </a:lnTo>
                  <a:lnTo>
                    <a:pt x="123" y="285"/>
                  </a:lnTo>
                  <a:lnTo>
                    <a:pt x="135" y="282"/>
                  </a:lnTo>
                  <a:lnTo>
                    <a:pt x="147" y="281"/>
                  </a:lnTo>
                  <a:lnTo>
                    <a:pt x="159" y="280"/>
                  </a:lnTo>
                  <a:lnTo>
                    <a:pt x="212" y="278"/>
                  </a:lnTo>
                  <a:lnTo>
                    <a:pt x="311" y="272"/>
                  </a:lnTo>
                  <a:lnTo>
                    <a:pt x="453" y="263"/>
                  </a:lnTo>
                  <a:lnTo>
                    <a:pt x="627" y="252"/>
                  </a:lnTo>
                  <a:lnTo>
                    <a:pt x="829" y="238"/>
                  </a:lnTo>
                  <a:lnTo>
                    <a:pt x="1050" y="222"/>
                  </a:lnTo>
                  <a:lnTo>
                    <a:pt x="1284" y="206"/>
                  </a:lnTo>
                  <a:lnTo>
                    <a:pt x="1523" y="189"/>
                  </a:lnTo>
                  <a:lnTo>
                    <a:pt x="1761" y="172"/>
                  </a:lnTo>
                  <a:lnTo>
                    <a:pt x="1990" y="156"/>
                  </a:lnTo>
                  <a:lnTo>
                    <a:pt x="2203" y="141"/>
                  </a:lnTo>
                  <a:lnTo>
                    <a:pt x="2393" y="128"/>
                  </a:lnTo>
                  <a:lnTo>
                    <a:pt x="2554" y="116"/>
                  </a:lnTo>
                  <a:lnTo>
                    <a:pt x="2677" y="107"/>
                  </a:lnTo>
                  <a:lnTo>
                    <a:pt x="2756" y="101"/>
                  </a:lnTo>
                  <a:lnTo>
                    <a:pt x="2784" y="99"/>
                  </a:lnTo>
                  <a:lnTo>
                    <a:pt x="2829" y="102"/>
                  </a:lnTo>
                  <a:lnTo>
                    <a:pt x="2958" y="111"/>
                  </a:lnTo>
                  <a:lnTo>
                    <a:pt x="3160" y="123"/>
                  </a:lnTo>
                  <a:lnTo>
                    <a:pt x="3426" y="140"/>
                  </a:lnTo>
                  <a:lnTo>
                    <a:pt x="3746" y="161"/>
                  </a:lnTo>
                  <a:lnTo>
                    <a:pt x="4111" y="183"/>
                  </a:lnTo>
                  <a:lnTo>
                    <a:pt x="4510" y="206"/>
                  </a:lnTo>
                  <a:lnTo>
                    <a:pt x="4934" y="231"/>
                  </a:lnTo>
                  <a:lnTo>
                    <a:pt x="5373" y="255"/>
                  </a:lnTo>
                  <a:lnTo>
                    <a:pt x="5816" y="279"/>
                  </a:lnTo>
                  <a:lnTo>
                    <a:pt x="6255" y="300"/>
                  </a:lnTo>
                  <a:lnTo>
                    <a:pt x="6680" y="319"/>
                  </a:lnTo>
                  <a:lnTo>
                    <a:pt x="6883" y="328"/>
                  </a:lnTo>
                  <a:lnTo>
                    <a:pt x="7078" y="335"/>
                  </a:lnTo>
                  <a:lnTo>
                    <a:pt x="7266" y="341"/>
                  </a:lnTo>
                  <a:lnTo>
                    <a:pt x="7444" y="347"/>
                  </a:lnTo>
                  <a:lnTo>
                    <a:pt x="7611" y="350"/>
                  </a:lnTo>
                  <a:lnTo>
                    <a:pt x="7765" y="353"/>
                  </a:lnTo>
                  <a:lnTo>
                    <a:pt x="7906" y="354"/>
                  </a:lnTo>
                  <a:lnTo>
                    <a:pt x="8033" y="354"/>
                  </a:lnTo>
                  <a:lnTo>
                    <a:pt x="8161" y="352"/>
                  </a:lnTo>
                  <a:lnTo>
                    <a:pt x="8304" y="350"/>
                  </a:lnTo>
                  <a:lnTo>
                    <a:pt x="8465" y="346"/>
                  </a:lnTo>
                  <a:lnTo>
                    <a:pt x="8639" y="340"/>
                  </a:lnTo>
                  <a:lnTo>
                    <a:pt x="9025" y="326"/>
                  </a:lnTo>
                  <a:lnTo>
                    <a:pt x="9452" y="309"/>
                  </a:lnTo>
                  <a:lnTo>
                    <a:pt x="9910" y="287"/>
                  </a:lnTo>
                  <a:lnTo>
                    <a:pt x="10389" y="265"/>
                  </a:lnTo>
                  <a:lnTo>
                    <a:pt x="10877" y="240"/>
                  </a:lnTo>
                  <a:lnTo>
                    <a:pt x="11365" y="214"/>
                  </a:lnTo>
                  <a:lnTo>
                    <a:pt x="11840" y="188"/>
                  </a:lnTo>
                  <a:lnTo>
                    <a:pt x="12294" y="163"/>
                  </a:lnTo>
                  <a:lnTo>
                    <a:pt x="12715" y="138"/>
                  </a:lnTo>
                  <a:lnTo>
                    <a:pt x="13092" y="116"/>
                  </a:lnTo>
                  <a:lnTo>
                    <a:pt x="13417" y="95"/>
                  </a:lnTo>
                  <a:lnTo>
                    <a:pt x="13677" y="78"/>
                  </a:lnTo>
                  <a:lnTo>
                    <a:pt x="13779" y="70"/>
                  </a:lnTo>
                  <a:lnTo>
                    <a:pt x="13862" y="64"/>
                  </a:lnTo>
                  <a:lnTo>
                    <a:pt x="13923" y="59"/>
                  </a:lnTo>
                  <a:lnTo>
                    <a:pt x="13961" y="54"/>
                  </a:lnTo>
                  <a:lnTo>
                    <a:pt x="14058" y="41"/>
                  </a:lnTo>
                  <a:lnTo>
                    <a:pt x="14135" y="31"/>
                  </a:lnTo>
                  <a:lnTo>
                    <a:pt x="14196" y="21"/>
                  </a:lnTo>
                  <a:lnTo>
                    <a:pt x="14242" y="14"/>
                  </a:lnTo>
                  <a:lnTo>
                    <a:pt x="14275" y="7"/>
                  </a:lnTo>
                  <a:lnTo>
                    <a:pt x="14295" y="3"/>
                  </a:lnTo>
                  <a:lnTo>
                    <a:pt x="14306" y="0"/>
                  </a:lnTo>
                  <a:lnTo>
                    <a:pt x="14310" y="0"/>
                  </a:lnTo>
                  <a:lnTo>
                    <a:pt x="16831" y="91"/>
                  </a:lnTo>
                  <a:lnTo>
                    <a:pt x="16841" y="94"/>
                  </a:lnTo>
                  <a:lnTo>
                    <a:pt x="16864" y="102"/>
                  </a:lnTo>
                  <a:lnTo>
                    <a:pt x="16879" y="107"/>
                  </a:lnTo>
                  <a:lnTo>
                    <a:pt x="16896" y="115"/>
                  </a:lnTo>
                  <a:lnTo>
                    <a:pt x="16914" y="123"/>
                  </a:lnTo>
                  <a:lnTo>
                    <a:pt x="16932" y="134"/>
                  </a:lnTo>
                  <a:lnTo>
                    <a:pt x="16950" y="146"/>
                  </a:lnTo>
                  <a:lnTo>
                    <a:pt x="16966" y="159"/>
                  </a:lnTo>
                  <a:lnTo>
                    <a:pt x="16975" y="165"/>
                  </a:lnTo>
                  <a:lnTo>
                    <a:pt x="16981" y="172"/>
                  </a:lnTo>
                  <a:lnTo>
                    <a:pt x="16988" y="180"/>
                  </a:lnTo>
                  <a:lnTo>
                    <a:pt x="16994" y="188"/>
                  </a:lnTo>
                  <a:lnTo>
                    <a:pt x="16999" y="197"/>
                  </a:lnTo>
                  <a:lnTo>
                    <a:pt x="17004" y="205"/>
                  </a:lnTo>
                  <a:lnTo>
                    <a:pt x="17007" y="215"/>
                  </a:lnTo>
                  <a:lnTo>
                    <a:pt x="17009" y="224"/>
                  </a:lnTo>
                  <a:lnTo>
                    <a:pt x="17010" y="234"/>
                  </a:lnTo>
                  <a:lnTo>
                    <a:pt x="17010" y="244"/>
                  </a:lnTo>
                  <a:lnTo>
                    <a:pt x="17009" y="254"/>
                  </a:lnTo>
                  <a:lnTo>
                    <a:pt x="17006" y="266"/>
                  </a:lnTo>
                  <a:lnTo>
                    <a:pt x="16998" y="289"/>
                  </a:lnTo>
                  <a:lnTo>
                    <a:pt x="16988" y="317"/>
                  </a:lnTo>
                  <a:lnTo>
                    <a:pt x="16976" y="346"/>
                  </a:lnTo>
                  <a:lnTo>
                    <a:pt x="16963" y="378"/>
                  </a:lnTo>
                  <a:lnTo>
                    <a:pt x="16933" y="443"/>
                  </a:lnTo>
                  <a:lnTo>
                    <a:pt x="16902" y="510"/>
                  </a:lnTo>
                  <a:lnTo>
                    <a:pt x="16871" y="574"/>
                  </a:lnTo>
                  <a:lnTo>
                    <a:pt x="16842" y="631"/>
                  </a:lnTo>
                  <a:lnTo>
                    <a:pt x="16819" y="677"/>
                  </a:lnTo>
                  <a:lnTo>
                    <a:pt x="16804" y="706"/>
                  </a:lnTo>
                  <a:lnTo>
                    <a:pt x="16793" y="727"/>
                  </a:lnTo>
                  <a:lnTo>
                    <a:pt x="16782" y="746"/>
                  </a:lnTo>
                  <a:lnTo>
                    <a:pt x="16772" y="763"/>
                  </a:lnTo>
                  <a:lnTo>
                    <a:pt x="16761" y="778"/>
                  </a:lnTo>
                  <a:lnTo>
                    <a:pt x="16746" y="799"/>
                  </a:lnTo>
                  <a:lnTo>
                    <a:pt x="16740" y="807"/>
                  </a:lnTo>
                  <a:lnTo>
                    <a:pt x="16300" y="899"/>
                  </a:lnTo>
                  <a:lnTo>
                    <a:pt x="16235" y="2164"/>
                  </a:lnTo>
                  <a:lnTo>
                    <a:pt x="16230" y="2182"/>
                  </a:lnTo>
                  <a:lnTo>
                    <a:pt x="16215" y="2228"/>
                  </a:lnTo>
                  <a:lnTo>
                    <a:pt x="16202" y="2257"/>
                  </a:lnTo>
                  <a:lnTo>
                    <a:pt x="16186" y="2291"/>
                  </a:lnTo>
                  <a:lnTo>
                    <a:pt x="16178" y="2309"/>
                  </a:lnTo>
                  <a:lnTo>
                    <a:pt x="16167" y="2328"/>
                  </a:lnTo>
                  <a:lnTo>
                    <a:pt x="16155" y="2347"/>
                  </a:lnTo>
                  <a:lnTo>
                    <a:pt x="16144" y="2365"/>
                  </a:lnTo>
                  <a:lnTo>
                    <a:pt x="16130" y="2384"/>
                  </a:lnTo>
                  <a:lnTo>
                    <a:pt x="16115" y="2402"/>
                  </a:lnTo>
                  <a:lnTo>
                    <a:pt x="16099" y="2420"/>
                  </a:lnTo>
                  <a:lnTo>
                    <a:pt x="16082" y="2438"/>
                  </a:lnTo>
                  <a:lnTo>
                    <a:pt x="16064" y="2454"/>
                  </a:lnTo>
                  <a:lnTo>
                    <a:pt x="16045" y="2471"/>
                  </a:lnTo>
                  <a:lnTo>
                    <a:pt x="16024" y="2486"/>
                  </a:lnTo>
                  <a:lnTo>
                    <a:pt x="16002" y="2500"/>
                  </a:lnTo>
                  <a:lnTo>
                    <a:pt x="15979" y="2513"/>
                  </a:lnTo>
                  <a:lnTo>
                    <a:pt x="15953" y="2523"/>
                  </a:lnTo>
                  <a:lnTo>
                    <a:pt x="15928" y="2534"/>
                  </a:lnTo>
                  <a:lnTo>
                    <a:pt x="15900" y="2541"/>
                  </a:lnTo>
                  <a:lnTo>
                    <a:pt x="15870" y="2548"/>
                  </a:lnTo>
                  <a:lnTo>
                    <a:pt x="15839" y="2551"/>
                  </a:lnTo>
                  <a:lnTo>
                    <a:pt x="15808" y="2553"/>
                  </a:lnTo>
                  <a:lnTo>
                    <a:pt x="15774" y="2553"/>
                  </a:lnTo>
                  <a:lnTo>
                    <a:pt x="15697" y="2549"/>
                  </a:lnTo>
                  <a:lnTo>
                    <a:pt x="15607" y="2541"/>
                  </a:lnTo>
                  <a:lnTo>
                    <a:pt x="15507" y="2534"/>
                  </a:lnTo>
                  <a:lnTo>
                    <a:pt x="15398" y="2524"/>
                  </a:lnTo>
                  <a:lnTo>
                    <a:pt x="15285" y="2514"/>
                  </a:lnTo>
                  <a:lnTo>
                    <a:pt x="15168" y="2502"/>
                  </a:lnTo>
                  <a:lnTo>
                    <a:pt x="15050" y="2490"/>
                  </a:lnTo>
                  <a:lnTo>
                    <a:pt x="14934" y="2479"/>
                  </a:lnTo>
                  <a:lnTo>
                    <a:pt x="14822" y="2467"/>
                  </a:lnTo>
                  <a:lnTo>
                    <a:pt x="14718" y="2455"/>
                  </a:lnTo>
                  <a:lnTo>
                    <a:pt x="14622" y="2445"/>
                  </a:lnTo>
                  <a:lnTo>
                    <a:pt x="14539" y="2436"/>
                  </a:lnTo>
                  <a:lnTo>
                    <a:pt x="14469" y="2429"/>
                  </a:lnTo>
                  <a:lnTo>
                    <a:pt x="14417" y="2422"/>
                  </a:lnTo>
                  <a:lnTo>
                    <a:pt x="14384" y="2418"/>
                  </a:lnTo>
                  <a:lnTo>
                    <a:pt x="14372" y="2417"/>
                  </a:lnTo>
                  <a:lnTo>
                    <a:pt x="14362" y="2416"/>
                  </a:lnTo>
                  <a:lnTo>
                    <a:pt x="14334" y="2409"/>
                  </a:lnTo>
                  <a:lnTo>
                    <a:pt x="14315" y="2405"/>
                  </a:lnTo>
                  <a:lnTo>
                    <a:pt x="14293" y="2400"/>
                  </a:lnTo>
                  <a:lnTo>
                    <a:pt x="14268" y="2393"/>
                  </a:lnTo>
                  <a:lnTo>
                    <a:pt x="14242" y="2385"/>
                  </a:lnTo>
                  <a:lnTo>
                    <a:pt x="14215" y="2376"/>
                  </a:lnTo>
                  <a:lnTo>
                    <a:pt x="14187" y="2366"/>
                  </a:lnTo>
                  <a:lnTo>
                    <a:pt x="14159" y="2354"/>
                  </a:lnTo>
                  <a:lnTo>
                    <a:pt x="14132" y="2340"/>
                  </a:lnTo>
                  <a:lnTo>
                    <a:pt x="14118" y="2334"/>
                  </a:lnTo>
                  <a:lnTo>
                    <a:pt x="14106" y="2326"/>
                  </a:lnTo>
                  <a:lnTo>
                    <a:pt x="14093" y="2318"/>
                  </a:lnTo>
                  <a:lnTo>
                    <a:pt x="14080" y="2309"/>
                  </a:lnTo>
                  <a:lnTo>
                    <a:pt x="14068" y="2301"/>
                  </a:lnTo>
                  <a:lnTo>
                    <a:pt x="14058" y="2291"/>
                  </a:lnTo>
                  <a:lnTo>
                    <a:pt x="14047" y="2283"/>
                  </a:lnTo>
                  <a:lnTo>
                    <a:pt x="14038" y="2272"/>
                  </a:lnTo>
                  <a:lnTo>
                    <a:pt x="14019" y="2252"/>
                  </a:lnTo>
                  <a:lnTo>
                    <a:pt x="14003" y="2233"/>
                  </a:lnTo>
                  <a:lnTo>
                    <a:pt x="13989" y="2214"/>
                  </a:lnTo>
                  <a:lnTo>
                    <a:pt x="13976" y="2196"/>
                  </a:lnTo>
                  <a:lnTo>
                    <a:pt x="13964" y="2178"/>
                  </a:lnTo>
                  <a:lnTo>
                    <a:pt x="13955" y="2161"/>
                  </a:lnTo>
                  <a:lnTo>
                    <a:pt x="13945" y="2143"/>
                  </a:lnTo>
                  <a:lnTo>
                    <a:pt x="13938" y="2126"/>
                  </a:lnTo>
                  <a:lnTo>
                    <a:pt x="13932" y="2111"/>
                  </a:lnTo>
                  <a:lnTo>
                    <a:pt x="13927" y="2093"/>
                  </a:lnTo>
                  <a:lnTo>
                    <a:pt x="13923" y="2079"/>
                  </a:lnTo>
                  <a:lnTo>
                    <a:pt x="13921" y="2063"/>
                  </a:lnTo>
                  <a:lnTo>
                    <a:pt x="13918" y="2047"/>
                  </a:lnTo>
                  <a:lnTo>
                    <a:pt x="13918" y="2032"/>
                  </a:lnTo>
                  <a:lnTo>
                    <a:pt x="13918" y="2016"/>
                  </a:lnTo>
                  <a:lnTo>
                    <a:pt x="13919" y="2001"/>
                  </a:lnTo>
                  <a:lnTo>
                    <a:pt x="13927" y="1946"/>
                  </a:lnTo>
                  <a:lnTo>
                    <a:pt x="13932" y="1903"/>
                  </a:lnTo>
                  <a:lnTo>
                    <a:pt x="13937" y="1875"/>
                  </a:lnTo>
                  <a:lnTo>
                    <a:pt x="13938" y="1865"/>
                  </a:lnTo>
                  <a:lnTo>
                    <a:pt x="12265" y="1792"/>
                  </a:lnTo>
                  <a:lnTo>
                    <a:pt x="12247" y="3421"/>
                  </a:lnTo>
                  <a:lnTo>
                    <a:pt x="12247" y="3435"/>
                  </a:lnTo>
                  <a:lnTo>
                    <a:pt x="12245" y="3470"/>
                  </a:lnTo>
                  <a:lnTo>
                    <a:pt x="12243" y="3494"/>
                  </a:lnTo>
                  <a:lnTo>
                    <a:pt x="12240" y="3521"/>
                  </a:lnTo>
                  <a:lnTo>
                    <a:pt x="12236" y="3551"/>
                  </a:lnTo>
                  <a:lnTo>
                    <a:pt x="12230" y="3582"/>
                  </a:lnTo>
                  <a:lnTo>
                    <a:pt x="12223" y="3614"/>
                  </a:lnTo>
                  <a:lnTo>
                    <a:pt x="12214" y="3644"/>
                  </a:lnTo>
                  <a:lnTo>
                    <a:pt x="12209" y="3660"/>
                  </a:lnTo>
                  <a:lnTo>
                    <a:pt x="12204" y="3675"/>
                  </a:lnTo>
                  <a:lnTo>
                    <a:pt x="12197" y="3690"/>
                  </a:lnTo>
                  <a:lnTo>
                    <a:pt x="12190" y="3704"/>
                  </a:lnTo>
                  <a:lnTo>
                    <a:pt x="12182" y="3717"/>
                  </a:lnTo>
                  <a:lnTo>
                    <a:pt x="12175" y="3730"/>
                  </a:lnTo>
                  <a:lnTo>
                    <a:pt x="12165" y="3741"/>
                  </a:lnTo>
                  <a:lnTo>
                    <a:pt x="12157" y="3752"/>
                  </a:lnTo>
                  <a:lnTo>
                    <a:pt x="12146" y="3761"/>
                  </a:lnTo>
                  <a:lnTo>
                    <a:pt x="12136" y="3770"/>
                  </a:lnTo>
                  <a:lnTo>
                    <a:pt x="12124" y="3777"/>
                  </a:lnTo>
                  <a:lnTo>
                    <a:pt x="12111" y="3783"/>
                  </a:lnTo>
                  <a:lnTo>
                    <a:pt x="12086" y="3793"/>
                  </a:lnTo>
                  <a:lnTo>
                    <a:pt x="12059" y="3803"/>
                  </a:lnTo>
                  <a:lnTo>
                    <a:pt x="12032" y="3813"/>
                  </a:lnTo>
                  <a:lnTo>
                    <a:pt x="12005" y="3821"/>
                  </a:lnTo>
                  <a:lnTo>
                    <a:pt x="11976" y="3830"/>
                  </a:lnTo>
                  <a:lnTo>
                    <a:pt x="11948" y="3837"/>
                  </a:lnTo>
                  <a:lnTo>
                    <a:pt x="11921" y="3844"/>
                  </a:lnTo>
                  <a:lnTo>
                    <a:pt x="11892" y="3850"/>
                  </a:lnTo>
                  <a:lnTo>
                    <a:pt x="11864" y="3855"/>
                  </a:lnTo>
                  <a:lnTo>
                    <a:pt x="11837" y="3859"/>
                  </a:lnTo>
                  <a:lnTo>
                    <a:pt x="11810" y="3861"/>
                  </a:lnTo>
                  <a:lnTo>
                    <a:pt x="11784" y="3864"/>
                  </a:lnTo>
                  <a:lnTo>
                    <a:pt x="11758" y="3864"/>
                  </a:lnTo>
                  <a:lnTo>
                    <a:pt x="11733" y="3863"/>
                  </a:lnTo>
                  <a:lnTo>
                    <a:pt x="11709" y="3859"/>
                  </a:lnTo>
                  <a:lnTo>
                    <a:pt x="11687" y="3855"/>
                  </a:lnTo>
                  <a:lnTo>
                    <a:pt x="11666" y="3850"/>
                  </a:lnTo>
                  <a:lnTo>
                    <a:pt x="11645" y="3844"/>
                  </a:lnTo>
                  <a:lnTo>
                    <a:pt x="11627" y="3838"/>
                  </a:lnTo>
                  <a:lnTo>
                    <a:pt x="11610" y="3832"/>
                  </a:lnTo>
                  <a:lnTo>
                    <a:pt x="11594" y="3824"/>
                  </a:lnTo>
                  <a:lnTo>
                    <a:pt x="11581" y="3818"/>
                  </a:lnTo>
                  <a:lnTo>
                    <a:pt x="11568" y="3811"/>
                  </a:lnTo>
                  <a:lnTo>
                    <a:pt x="11557" y="3805"/>
                  </a:lnTo>
                  <a:lnTo>
                    <a:pt x="11538" y="3792"/>
                  </a:lnTo>
                  <a:lnTo>
                    <a:pt x="11525" y="3783"/>
                  </a:lnTo>
                  <a:lnTo>
                    <a:pt x="11518" y="3776"/>
                  </a:lnTo>
                  <a:lnTo>
                    <a:pt x="11515" y="3774"/>
                  </a:lnTo>
                  <a:lnTo>
                    <a:pt x="10774" y="3204"/>
                  </a:lnTo>
                  <a:lnTo>
                    <a:pt x="10768" y="3194"/>
                  </a:lnTo>
                  <a:lnTo>
                    <a:pt x="10755" y="3165"/>
                  </a:lnTo>
                  <a:lnTo>
                    <a:pt x="10746" y="3144"/>
                  </a:lnTo>
                  <a:lnTo>
                    <a:pt x="10735" y="3119"/>
                  </a:lnTo>
                  <a:lnTo>
                    <a:pt x="10724" y="3091"/>
                  </a:lnTo>
                  <a:lnTo>
                    <a:pt x="10712" y="3059"/>
                  </a:lnTo>
                  <a:lnTo>
                    <a:pt x="10700" y="3025"/>
                  </a:lnTo>
                  <a:lnTo>
                    <a:pt x="10689" y="2988"/>
                  </a:lnTo>
                  <a:lnTo>
                    <a:pt x="10677" y="2948"/>
                  </a:lnTo>
                  <a:lnTo>
                    <a:pt x="10666" y="2906"/>
                  </a:lnTo>
                  <a:lnTo>
                    <a:pt x="10657" y="2863"/>
                  </a:lnTo>
                  <a:lnTo>
                    <a:pt x="10649" y="2818"/>
                  </a:lnTo>
                  <a:lnTo>
                    <a:pt x="10645" y="2796"/>
                  </a:lnTo>
                  <a:lnTo>
                    <a:pt x="10642" y="2772"/>
                  </a:lnTo>
                  <a:lnTo>
                    <a:pt x="10640" y="2749"/>
                  </a:lnTo>
                  <a:lnTo>
                    <a:pt x="10638" y="2724"/>
                  </a:lnTo>
                  <a:lnTo>
                    <a:pt x="10634" y="2672"/>
                  </a:lnTo>
                  <a:lnTo>
                    <a:pt x="10632" y="2612"/>
                  </a:lnTo>
                  <a:lnTo>
                    <a:pt x="10630" y="2543"/>
                  </a:lnTo>
                  <a:lnTo>
                    <a:pt x="10629" y="2469"/>
                  </a:lnTo>
                  <a:lnTo>
                    <a:pt x="10628" y="2392"/>
                  </a:lnTo>
                  <a:lnTo>
                    <a:pt x="10627" y="2313"/>
                  </a:lnTo>
                  <a:lnTo>
                    <a:pt x="10627" y="2233"/>
                  </a:lnTo>
                  <a:lnTo>
                    <a:pt x="10627" y="2155"/>
                  </a:lnTo>
                  <a:lnTo>
                    <a:pt x="10627" y="2080"/>
                  </a:lnTo>
                  <a:lnTo>
                    <a:pt x="10627" y="2008"/>
                  </a:lnTo>
                  <a:lnTo>
                    <a:pt x="10627" y="1945"/>
                  </a:lnTo>
                  <a:lnTo>
                    <a:pt x="10628" y="1887"/>
                  </a:lnTo>
                  <a:lnTo>
                    <a:pt x="10628" y="1840"/>
                  </a:lnTo>
                  <a:lnTo>
                    <a:pt x="10628" y="1805"/>
                  </a:lnTo>
                  <a:lnTo>
                    <a:pt x="10629" y="1783"/>
                  </a:lnTo>
                  <a:lnTo>
                    <a:pt x="10629" y="1774"/>
                  </a:lnTo>
                  <a:lnTo>
                    <a:pt x="6840" y="1774"/>
                  </a:lnTo>
                  <a:lnTo>
                    <a:pt x="6840" y="2797"/>
                  </a:lnTo>
                  <a:lnTo>
                    <a:pt x="6840" y="2812"/>
                  </a:lnTo>
                  <a:lnTo>
                    <a:pt x="6837" y="2851"/>
                  </a:lnTo>
                  <a:lnTo>
                    <a:pt x="6835" y="2877"/>
                  </a:lnTo>
                  <a:lnTo>
                    <a:pt x="6832" y="2908"/>
                  </a:lnTo>
                  <a:lnTo>
                    <a:pt x="6826" y="2943"/>
                  </a:lnTo>
                  <a:lnTo>
                    <a:pt x="6821" y="2981"/>
                  </a:lnTo>
                  <a:lnTo>
                    <a:pt x="6814" y="3019"/>
                  </a:lnTo>
                  <a:lnTo>
                    <a:pt x="6805" y="3059"/>
                  </a:lnTo>
                  <a:lnTo>
                    <a:pt x="6795" y="3100"/>
                  </a:lnTo>
                  <a:lnTo>
                    <a:pt x="6783" y="3140"/>
                  </a:lnTo>
                  <a:lnTo>
                    <a:pt x="6776" y="3160"/>
                  </a:lnTo>
                  <a:lnTo>
                    <a:pt x="6769" y="3180"/>
                  </a:lnTo>
                  <a:lnTo>
                    <a:pt x="6761" y="3199"/>
                  </a:lnTo>
                  <a:lnTo>
                    <a:pt x="6753" y="3218"/>
                  </a:lnTo>
                  <a:lnTo>
                    <a:pt x="6744" y="3236"/>
                  </a:lnTo>
                  <a:lnTo>
                    <a:pt x="6735" y="3253"/>
                  </a:lnTo>
                  <a:lnTo>
                    <a:pt x="6724" y="3270"/>
                  </a:lnTo>
                  <a:lnTo>
                    <a:pt x="6714" y="3286"/>
                  </a:lnTo>
                  <a:lnTo>
                    <a:pt x="6688" y="3319"/>
                  </a:lnTo>
                  <a:lnTo>
                    <a:pt x="6654" y="3358"/>
                  </a:lnTo>
                  <a:lnTo>
                    <a:pt x="6615" y="3402"/>
                  </a:lnTo>
                  <a:lnTo>
                    <a:pt x="6571" y="3449"/>
                  </a:lnTo>
                  <a:lnTo>
                    <a:pt x="6523" y="3499"/>
                  </a:lnTo>
                  <a:lnTo>
                    <a:pt x="6473" y="3549"/>
                  </a:lnTo>
                  <a:lnTo>
                    <a:pt x="6422" y="3600"/>
                  </a:lnTo>
                  <a:lnTo>
                    <a:pt x="6371" y="3650"/>
                  </a:lnTo>
                  <a:lnTo>
                    <a:pt x="6275" y="3743"/>
                  </a:lnTo>
                  <a:lnTo>
                    <a:pt x="6194" y="3820"/>
                  </a:lnTo>
                  <a:lnTo>
                    <a:pt x="6137" y="3872"/>
                  </a:lnTo>
                  <a:lnTo>
                    <a:pt x="6117" y="3891"/>
                  </a:lnTo>
                  <a:lnTo>
                    <a:pt x="6112" y="3893"/>
                  </a:lnTo>
                  <a:lnTo>
                    <a:pt x="6098" y="3899"/>
                  </a:lnTo>
                  <a:lnTo>
                    <a:pt x="6075" y="3906"/>
                  </a:lnTo>
                  <a:lnTo>
                    <a:pt x="6045" y="3915"/>
                  </a:lnTo>
                  <a:lnTo>
                    <a:pt x="6027" y="3919"/>
                  </a:lnTo>
                  <a:lnTo>
                    <a:pt x="6008" y="3923"/>
                  </a:lnTo>
                  <a:lnTo>
                    <a:pt x="5986" y="3926"/>
                  </a:lnTo>
                  <a:lnTo>
                    <a:pt x="5964" y="3930"/>
                  </a:lnTo>
                  <a:lnTo>
                    <a:pt x="5941" y="3933"/>
                  </a:lnTo>
                  <a:lnTo>
                    <a:pt x="5916" y="3935"/>
                  </a:lnTo>
                  <a:lnTo>
                    <a:pt x="5891" y="3937"/>
                  </a:lnTo>
                  <a:lnTo>
                    <a:pt x="5864" y="3937"/>
                  </a:lnTo>
                  <a:lnTo>
                    <a:pt x="5811" y="3936"/>
                  </a:lnTo>
                  <a:lnTo>
                    <a:pt x="5763" y="3933"/>
                  </a:lnTo>
                  <a:lnTo>
                    <a:pt x="5721" y="3928"/>
                  </a:lnTo>
                  <a:lnTo>
                    <a:pt x="5683" y="3923"/>
                  </a:lnTo>
                  <a:lnTo>
                    <a:pt x="5653" y="3919"/>
                  </a:lnTo>
                  <a:lnTo>
                    <a:pt x="5630" y="3914"/>
                  </a:lnTo>
                  <a:lnTo>
                    <a:pt x="5615" y="3911"/>
                  </a:lnTo>
                  <a:lnTo>
                    <a:pt x="5611" y="3909"/>
                  </a:lnTo>
                  <a:lnTo>
                    <a:pt x="5604" y="3902"/>
                  </a:lnTo>
                  <a:lnTo>
                    <a:pt x="5587" y="3880"/>
                  </a:lnTo>
                  <a:lnTo>
                    <a:pt x="5575" y="3865"/>
                  </a:lnTo>
                  <a:lnTo>
                    <a:pt x="5562" y="3846"/>
                  </a:lnTo>
                  <a:lnTo>
                    <a:pt x="5548" y="3824"/>
                  </a:lnTo>
                  <a:lnTo>
                    <a:pt x="5534" y="3800"/>
                  </a:lnTo>
                  <a:lnTo>
                    <a:pt x="5520" y="3774"/>
                  </a:lnTo>
                  <a:lnTo>
                    <a:pt x="5506" y="3746"/>
                  </a:lnTo>
                  <a:lnTo>
                    <a:pt x="5492" y="3716"/>
                  </a:lnTo>
                  <a:lnTo>
                    <a:pt x="5481" y="3685"/>
                  </a:lnTo>
                  <a:lnTo>
                    <a:pt x="5476" y="3669"/>
                  </a:lnTo>
                  <a:lnTo>
                    <a:pt x="5471" y="3652"/>
                  </a:lnTo>
                  <a:lnTo>
                    <a:pt x="5467" y="3635"/>
                  </a:lnTo>
                  <a:lnTo>
                    <a:pt x="5463" y="3618"/>
                  </a:lnTo>
                  <a:lnTo>
                    <a:pt x="5461" y="3601"/>
                  </a:lnTo>
                  <a:lnTo>
                    <a:pt x="5459" y="3584"/>
                  </a:lnTo>
                  <a:lnTo>
                    <a:pt x="5457" y="3566"/>
                  </a:lnTo>
                  <a:lnTo>
                    <a:pt x="5457" y="3548"/>
                  </a:lnTo>
                  <a:lnTo>
                    <a:pt x="5457" y="3498"/>
                  </a:lnTo>
                  <a:lnTo>
                    <a:pt x="5457" y="3420"/>
                  </a:lnTo>
                  <a:lnTo>
                    <a:pt x="5457" y="3320"/>
                  </a:lnTo>
                  <a:lnTo>
                    <a:pt x="5457" y="3201"/>
                  </a:lnTo>
                  <a:lnTo>
                    <a:pt x="5457" y="3067"/>
                  </a:lnTo>
                  <a:lnTo>
                    <a:pt x="5457" y="2923"/>
                  </a:lnTo>
                  <a:lnTo>
                    <a:pt x="5457" y="2773"/>
                  </a:lnTo>
                  <a:lnTo>
                    <a:pt x="5457" y="2622"/>
                  </a:lnTo>
                  <a:lnTo>
                    <a:pt x="5457" y="2472"/>
                  </a:lnTo>
                  <a:lnTo>
                    <a:pt x="5457" y="2329"/>
                  </a:lnTo>
                  <a:lnTo>
                    <a:pt x="5457" y="2197"/>
                  </a:lnTo>
                  <a:lnTo>
                    <a:pt x="5457" y="2079"/>
                  </a:lnTo>
                  <a:lnTo>
                    <a:pt x="5457" y="1980"/>
                  </a:lnTo>
                  <a:lnTo>
                    <a:pt x="5457" y="1903"/>
                  </a:lnTo>
                  <a:lnTo>
                    <a:pt x="5457" y="1855"/>
                  </a:lnTo>
                  <a:lnTo>
                    <a:pt x="5457" y="1838"/>
                  </a:lnTo>
                  <a:lnTo>
                    <a:pt x="3278" y="2009"/>
                  </a:lnTo>
                  <a:lnTo>
                    <a:pt x="3274" y="2031"/>
                  </a:lnTo>
                  <a:lnTo>
                    <a:pt x="3263" y="2085"/>
                  </a:lnTo>
                  <a:lnTo>
                    <a:pt x="3252" y="2121"/>
                  </a:lnTo>
                  <a:lnTo>
                    <a:pt x="3240" y="2163"/>
                  </a:lnTo>
                  <a:lnTo>
                    <a:pt x="3226" y="2208"/>
                  </a:lnTo>
                  <a:lnTo>
                    <a:pt x="3206" y="2255"/>
                  </a:lnTo>
                  <a:lnTo>
                    <a:pt x="3197" y="2280"/>
                  </a:lnTo>
                  <a:lnTo>
                    <a:pt x="3185" y="2304"/>
                  </a:lnTo>
                  <a:lnTo>
                    <a:pt x="3173" y="2328"/>
                  </a:lnTo>
                  <a:lnTo>
                    <a:pt x="3160" y="2352"/>
                  </a:lnTo>
                  <a:lnTo>
                    <a:pt x="3146" y="2375"/>
                  </a:lnTo>
                  <a:lnTo>
                    <a:pt x="3131" y="2398"/>
                  </a:lnTo>
                  <a:lnTo>
                    <a:pt x="3115" y="2420"/>
                  </a:lnTo>
                  <a:lnTo>
                    <a:pt x="3099" y="2441"/>
                  </a:lnTo>
                  <a:lnTo>
                    <a:pt x="3081" y="2462"/>
                  </a:lnTo>
                  <a:lnTo>
                    <a:pt x="3062" y="2481"/>
                  </a:lnTo>
                  <a:lnTo>
                    <a:pt x="3042" y="2499"/>
                  </a:lnTo>
                  <a:lnTo>
                    <a:pt x="3021" y="2515"/>
                  </a:lnTo>
                  <a:lnTo>
                    <a:pt x="2999" y="2530"/>
                  </a:lnTo>
                  <a:lnTo>
                    <a:pt x="2976" y="2542"/>
                  </a:lnTo>
                  <a:lnTo>
                    <a:pt x="2951" y="2553"/>
                  </a:lnTo>
                  <a:lnTo>
                    <a:pt x="2926" y="2562"/>
                  </a:lnTo>
                  <a:lnTo>
                    <a:pt x="2896" y="2570"/>
                  </a:lnTo>
                  <a:lnTo>
                    <a:pt x="2862" y="2578"/>
                  </a:lnTo>
                  <a:lnTo>
                    <a:pt x="2823" y="2586"/>
                  </a:lnTo>
                  <a:lnTo>
                    <a:pt x="2778" y="2595"/>
                  </a:lnTo>
                  <a:lnTo>
                    <a:pt x="2679" y="2612"/>
                  </a:lnTo>
                  <a:lnTo>
                    <a:pt x="2565" y="2629"/>
                  </a:lnTo>
                  <a:lnTo>
                    <a:pt x="2442" y="2647"/>
                  </a:lnTo>
                  <a:lnTo>
                    <a:pt x="2313" y="2664"/>
                  </a:lnTo>
                  <a:lnTo>
                    <a:pt x="2180" y="2681"/>
                  </a:lnTo>
                  <a:lnTo>
                    <a:pt x="2048" y="2697"/>
                  </a:lnTo>
                  <a:lnTo>
                    <a:pt x="1918" y="2712"/>
                  </a:lnTo>
                  <a:lnTo>
                    <a:pt x="1795" y="2725"/>
                  </a:lnTo>
                  <a:lnTo>
                    <a:pt x="1682" y="2738"/>
                  </a:lnTo>
                  <a:lnTo>
                    <a:pt x="1582" y="2749"/>
                  </a:lnTo>
                  <a:lnTo>
                    <a:pt x="1498" y="2757"/>
                  </a:lnTo>
                  <a:lnTo>
                    <a:pt x="1434" y="2765"/>
                  </a:lnTo>
                  <a:lnTo>
                    <a:pt x="1394" y="2769"/>
                  </a:lnTo>
                  <a:lnTo>
                    <a:pt x="1379" y="2770"/>
                  </a:lnTo>
                  <a:lnTo>
                    <a:pt x="1366" y="2769"/>
                  </a:lnTo>
                  <a:lnTo>
                    <a:pt x="1330" y="2766"/>
                  </a:lnTo>
                  <a:lnTo>
                    <a:pt x="1304" y="2762"/>
                  </a:lnTo>
                  <a:lnTo>
                    <a:pt x="1276" y="2756"/>
                  </a:lnTo>
                  <a:lnTo>
                    <a:pt x="1243" y="2749"/>
                  </a:lnTo>
                  <a:lnTo>
                    <a:pt x="1208" y="2739"/>
                  </a:lnTo>
                  <a:lnTo>
                    <a:pt x="1171" y="2728"/>
                  </a:lnTo>
                  <a:lnTo>
                    <a:pt x="1131" y="2713"/>
                  </a:lnTo>
                  <a:lnTo>
                    <a:pt x="1111" y="2704"/>
                  </a:lnTo>
                  <a:lnTo>
                    <a:pt x="1091" y="2696"/>
                  </a:lnTo>
                  <a:lnTo>
                    <a:pt x="1072" y="2685"/>
                  </a:lnTo>
                  <a:lnTo>
                    <a:pt x="1051" y="2674"/>
                  </a:lnTo>
                  <a:lnTo>
                    <a:pt x="1031" y="2663"/>
                  </a:lnTo>
                  <a:lnTo>
                    <a:pt x="1011" y="2650"/>
                  </a:lnTo>
                  <a:lnTo>
                    <a:pt x="992" y="2636"/>
                  </a:lnTo>
                  <a:lnTo>
                    <a:pt x="973" y="2622"/>
                  </a:lnTo>
                  <a:lnTo>
                    <a:pt x="954" y="2606"/>
                  </a:lnTo>
                  <a:lnTo>
                    <a:pt x="936" y="2589"/>
                  </a:lnTo>
                  <a:lnTo>
                    <a:pt x="917" y="2572"/>
                  </a:lnTo>
                  <a:lnTo>
                    <a:pt x="900" y="2553"/>
                  </a:lnTo>
                  <a:lnTo>
                    <a:pt x="868" y="2515"/>
                  </a:lnTo>
                  <a:lnTo>
                    <a:pt x="839" y="2479"/>
                  </a:lnTo>
                  <a:lnTo>
                    <a:pt x="813" y="2443"/>
                  </a:lnTo>
                  <a:lnTo>
                    <a:pt x="791" y="2412"/>
                  </a:lnTo>
                  <a:lnTo>
                    <a:pt x="772" y="2381"/>
                  </a:lnTo>
                  <a:lnTo>
                    <a:pt x="755" y="2353"/>
                  </a:lnTo>
                  <a:lnTo>
                    <a:pt x="740" y="2326"/>
                  </a:lnTo>
                  <a:lnTo>
                    <a:pt x="728" y="2303"/>
                  </a:lnTo>
                  <a:lnTo>
                    <a:pt x="719" y="2282"/>
                  </a:lnTo>
                  <a:lnTo>
                    <a:pt x="710" y="2263"/>
                  </a:lnTo>
                  <a:lnTo>
                    <a:pt x="704" y="2247"/>
                  </a:lnTo>
                  <a:lnTo>
                    <a:pt x="700" y="2234"/>
                  </a:lnTo>
                  <a:lnTo>
                    <a:pt x="693" y="2215"/>
                  </a:lnTo>
                  <a:lnTo>
                    <a:pt x="692" y="2209"/>
                  </a:lnTo>
                  <a:lnTo>
                    <a:pt x="689" y="2085"/>
                  </a:lnTo>
                  <a:lnTo>
                    <a:pt x="830" y="1948"/>
                  </a:lnTo>
                  <a:lnTo>
                    <a:pt x="768" y="1021"/>
                  </a:lnTo>
                  <a:lnTo>
                    <a:pt x="511" y="943"/>
                  </a:lnTo>
                  <a:lnTo>
                    <a:pt x="504" y="937"/>
                  </a:lnTo>
                  <a:lnTo>
                    <a:pt x="485" y="921"/>
                  </a:lnTo>
                  <a:lnTo>
                    <a:pt x="458" y="897"/>
                  </a:lnTo>
                  <a:lnTo>
                    <a:pt x="425" y="866"/>
                  </a:lnTo>
                  <a:lnTo>
                    <a:pt x="408" y="848"/>
                  </a:lnTo>
                  <a:lnTo>
                    <a:pt x="391" y="830"/>
                  </a:lnTo>
                  <a:lnTo>
                    <a:pt x="374" y="810"/>
                  </a:lnTo>
                  <a:lnTo>
                    <a:pt x="358" y="789"/>
                  </a:lnTo>
                  <a:lnTo>
                    <a:pt x="344" y="769"/>
                  </a:lnTo>
                  <a:lnTo>
                    <a:pt x="332" y="749"/>
                  </a:lnTo>
                  <a:lnTo>
                    <a:pt x="325" y="738"/>
                  </a:lnTo>
                  <a:lnTo>
                    <a:pt x="320" y="728"/>
                  </a:lnTo>
                  <a:lnTo>
                    <a:pt x="316" y="717"/>
                  </a:lnTo>
                  <a:lnTo>
                    <a:pt x="313" y="707"/>
                  </a:lnTo>
                  <a:lnTo>
                    <a:pt x="301" y="669"/>
                  </a:lnTo>
                  <a:lnTo>
                    <a:pt x="291" y="636"/>
                  </a:lnTo>
                  <a:lnTo>
                    <a:pt x="285" y="608"/>
                  </a:lnTo>
                  <a:lnTo>
                    <a:pt x="281" y="585"/>
                  </a:lnTo>
                  <a:lnTo>
                    <a:pt x="279" y="567"/>
                  </a:lnTo>
                  <a:lnTo>
                    <a:pt x="276" y="554"/>
                  </a:lnTo>
                  <a:lnTo>
                    <a:pt x="276" y="547"/>
                  </a:lnTo>
                  <a:lnTo>
                    <a:pt x="276" y="545"/>
                  </a:lnTo>
                  <a:lnTo>
                    <a:pt x="0" y="493"/>
                  </a:lnTo>
                  <a:close/>
                  <a:moveTo>
                    <a:pt x="1208" y="1116"/>
                  </a:moveTo>
                  <a:lnTo>
                    <a:pt x="1894" y="1205"/>
                  </a:lnTo>
                  <a:lnTo>
                    <a:pt x="2601" y="1652"/>
                  </a:lnTo>
                  <a:lnTo>
                    <a:pt x="2595" y="1817"/>
                  </a:lnTo>
                  <a:lnTo>
                    <a:pt x="1276" y="1914"/>
                  </a:lnTo>
                  <a:lnTo>
                    <a:pt x="1208" y="1116"/>
                  </a:lnTo>
                  <a:close/>
                  <a:moveTo>
                    <a:pt x="14533" y="1838"/>
                  </a:moveTo>
                  <a:lnTo>
                    <a:pt x="15819" y="1936"/>
                  </a:lnTo>
                  <a:lnTo>
                    <a:pt x="15817" y="1945"/>
                  </a:lnTo>
                  <a:lnTo>
                    <a:pt x="15811" y="1965"/>
                  </a:lnTo>
                  <a:lnTo>
                    <a:pt x="15805" y="1979"/>
                  </a:lnTo>
                  <a:lnTo>
                    <a:pt x="15800" y="1995"/>
                  </a:lnTo>
                  <a:lnTo>
                    <a:pt x="15793" y="2011"/>
                  </a:lnTo>
                  <a:lnTo>
                    <a:pt x="15783" y="2026"/>
                  </a:lnTo>
                  <a:lnTo>
                    <a:pt x="15774" y="2042"/>
                  </a:lnTo>
                  <a:lnTo>
                    <a:pt x="15761" y="2058"/>
                  </a:lnTo>
                  <a:lnTo>
                    <a:pt x="15754" y="2066"/>
                  </a:lnTo>
                  <a:lnTo>
                    <a:pt x="15748" y="2072"/>
                  </a:lnTo>
                  <a:lnTo>
                    <a:pt x="15741" y="2079"/>
                  </a:lnTo>
                  <a:lnTo>
                    <a:pt x="15733" y="2084"/>
                  </a:lnTo>
                  <a:lnTo>
                    <a:pt x="15725" y="2089"/>
                  </a:lnTo>
                  <a:lnTo>
                    <a:pt x="15716" y="2093"/>
                  </a:lnTo>
                  <a:lnTo>
                    <a:pt x="15708" y="2097"/>
                  </a:lnTo>
                  <a:lnTo>
                    <a:pt x="15698" y="2099"/>
                  </a:lnTo>
                  <a:lnTo>
                    <a:pt x="15689" y="2101"/>
                  </a:lnTo>
                  <a:lnTo>
                    <a:pt x="15678" y="2101"/>
                  </a:lnTo>
                  <a:lnTo>
                    <a:pt x="15667" y="2101"/>
                  </a:lnTo>
                  <a:lnTo>
                    <a:pt x="15657" y="2099"/>
                  </a:lnTo>
                  <a:lnTo>
                    <a:pt x="15624" y="2093"/>
                  </a:lnTo>
                  <a:lnTo>
                    <a:pt x="15576" y="2087"/>
                  </a:lnTo>
                  <a:lnTo>
                    <a:pt x="15512" y="2080"/>
                  </a:lnTo>
                  <a:lnTo>
                    <a:pt x="15438" y="2072"/>
                  </a:lnTo>
                  <a:lnTo>
                    <a:pt x="15355" y="2064"/>
                  </a:lnTo>
                  <a:lnTo>
                    <a:pt x="15265" y="2055"/>
                  </a:lnTo>
                  <a:lnTo>
                    <a:pt x="15172" y="2046"/>
                  </a:lnTo>
                  <a:lnTo>
                    <a:pt x="15077" y="2037"/>
                  </a:lnTo>
                  <a:lnTo>
                    <a:pt x="14984" y="2029"/>
                  </a:lnTo>
                  <a:lnTo>
                    <a:pt x="14895" y="2020"/>
                  </a:lnTo>
                  <a:lnTo>
                    <a:pt x="14813" y="2013"/>
                  </a:lnTo>
                  <a:lnTo>
                    <a:pt x="14739" y="2006"/>
                  </a:lnTo>
                  <a:lnTo>
                    <a:pt x="14678" y="2001"/>
                  </a:lnTo>
                  <a:lnTo>
                    <a:pt x="14631" y="1997"/>
                  </a:lnTo>
                  <a:lnTo>
                    <a:pt x="14601" y="1994"/>
                  </a:lnTo>
                  <a:lnTo>
                    <a:pt x="14590" y="1994"/>
                  </a:lnTo>
                  <a:lnTo>
                    <a:pt x="14533" y="1838"/>
                  </a:lnTo>
                  <a:close/>
                  <a:moveTo>
                    <a:pt x="14557" y="1651"/>
                  </a:moveTo>
                  <a:lnTo>
                    <a:pt x="15811" y="1733"/>
                  </a:lnTo>
                  <a:lnTo>
                    <a:pt x="15860" y="1007"/>
                  </a:lnTo>
                  <a:lnTo>
                    <a:pt x="15192" y="1081"/>
                  </a:lnTo>
                  <a:lnTo>
                    <a:pt x="14549" y="1504"/>
                  </a:lnTo>
                  <a:lnTo>
                    <a:pt x="14557" y="1651"/>
                  </a:lnTo>
                  <a:close/>
                  <a:moveTo>
                    <a:pt x="12376" y="1529"/>
                  </a:moveTo>
                  <a:lnTo>
                    <a:pt x="13914" y="1627"/>
                  </a:lnTo>
                  <a:lnTo>
                    <a:pt x="13947" y="1277"/>
                  </a:lnTo>
                  <a:lnTo>
                    <a:pt x="12376" y="1529"/>
                  </a:lnTo>
                  <a:close/>
                  <a:moveTo>
                    <a:pt x="11017" y="1773"/>
                  </a:moveTo>
                  <a:lnTo>
                    <a:pt x="11815" y="1773"/>
                  </a:lnTo>
                  <a:lnTo>
                    <a:pt x="11799" y="3516"/>
                  </a:lnTo>
                  <a:lnTo>
                    <a:pt x="11147" y="3092"/>
                  </a:lnTo>
                  <a:lnTo>
                    <a:pt x="11142" y="3085"/>
                  </a:lnTo>
                  <a:lnTo>
                    <a:pt x="11126" y="3063"/>
                  </a:lnTo>
                  <a:lnTo>
                    <a:pt x="11115" y="3047"/>
                  </a:lnTo>
                  <a:lnTo>
                    <a:pt x="11103" y="3027"/>
                  </a:lnTo>
                  <a:lnTo>
                    <a:pt x="11092" y="3005"/>
                  </a:lnTo>
                  <a:lnTo>
                    <a:pt x="11079" y="2981"/>
                  </a:lnTo>
                  <a:lnTo>
                    <a:pt x="11066" y="2953"/>
                  </a:lnTo>
                  <a:lnTo>
                    <a:pt x="11054" y="2924"/>
                  </a:lnTo>
                  <a:lnTo>
                    <a:pt x="11044" y="2892"/>
                  </a:lnTo>
                  <a:lnTo>
                    <a:pt x="11034" y="2859"/>
                  </a:lnTo>
                  <a:lnTo>
                    <a:pt x="11030" y="2841"/>
                  </a:lnTo>
                  <a:lnTo>
                    <a:pt x="11026" y="2823"/>
                  </a:lnTo>
                  <a:lnTo>
                    <a:pt x="11022" y="2805"/>
                  </a:lnTo>
                  <a:lnTo>
                    <a:pt x="11020" y="2787"/>
                  </a:lnTo>
                  <a:lnTo>
                    <a:pt x="11018" y="2768"/>
                  </a:lnTo>
                  <a:lnTo>
                    <a:pt x="11017" y="2749"/>
                  </a:lnTo>
                  <a:lnTo>
                    <a:pt x="11016" y="2730"/>
                  </a:lnTo>
                  <a:lnTo>
                    <a:pt x="11017" y="2709"/>
                  </a:lnTo>
                  <a:lnTo>
                    <a:pt x="11018" y="2665"/>
                  </a:lnTo>
                  <a:lnTo>
                    <a:pt x="11019" y="2608"/>
                  </a:lnTo>
                  <a:lnTo>
                    <a:pt x="11019" y="2545"/>
                  </a:lnTo>
                  <a:lnTo>
                    <a:pt x="11020" y="2474"/>
                  </a:lnTo>
                  <a:lnTo>
                    <a:pt x="11020" y="2399"/>
                  </a:lnTo>
                  <a:lnTo>
                    <a:pt x="11020" y="2320"/>
                  </a:lnTo>
                  <a:lnTo>
                    <a:pt x="11020" y="2241"/>
                  </a:lnTo>
                  <a:lnTo>
                    <a:pt x="11020" y="2162"/>
                  </a:lnTo>
                  <a:lnTo>
                    <a:pt x="11019" y="2086"/>
                  </a:lnTo>
                  <a:lnTo>
                    <a:pt x="11019" y="2014"/>
                  </a:lnTo>
                  <a:lnTo>
                    <a:pt x="11018" y="1948"/>
                  </a:lnTo>
                  <a:lnTo>
                    <a:pt x="11018" y="1889"/>
                  </a:lnTo>
                  <a:lnTo>
                    <a:pt x="11017" y="1841"/>
                  </a:lnTo>
                  <a:lnTo>
                    <a:pt x="11017" y="1805"/>
                  </a:lnTo>
                  <a:lnTo>
                    <a:pt x="11017" y="1782"/>
                  </a:lnTo>
                  <a:lnTo>
                    <a:pt x="11017" y="1773"/>
                  </a:lnTo>
                  <a:close/>
                  <a:moveTo>
                    <a:pt x="6481" y="1773"/>
                  </a:moveTo>
                  <a:lnTo>
                    <a:pt x="5876" y="1773"/>
                  </a:lnTo>
                  <a:lnTo>
                    <a:pt x="5888" y="3559"/>
                  </a:lnTo>
                  <a:lnTo>
                    <a:pt x="6382" y="3125"/>
                  </a:lnTo>
                  <a:lnTo>
                    <a:pt x="6386" y="3117"/>
                  </a:lnTo>
                  <a:lnTo>
                    <a:pt x="6398" y="3094"/>
                  </a:lnTo>
                  <a:lnTo>
                    <a:pt x="6406" y="3077"/>
                  </a:lnTo>
                  <a:lnTo>
                    <a:pt x="6415" y="3058"/>
                  </a:lnTo>
                  <a:lnTo>
                    <a:pt x="6424" y="3036"/>
                  </a:lnTo>
                  <a:lnTo>
                    <a:pt x="6434" y="3010"/>
                  </a:lnTo>
                  <a:lnTo>
                    <a:pt x="6443" y="2983"/>
                  </a:lnTo>
                  <a:lnTo>
                    <a:pt x="6452" y="2952"/>
                  </a:lnTo>
                  <a:lnTo>
                    <a:pt x="6461" y="2920"/>
                  </a:lnTo>
                  <a:lnTo>
                    <a:pt x="6468" y="2886"/>
                  </a:lnTo>
                  <a:lnTo>
                    <a:pt x="6473" y="2850"/>
                  </a:lnTo>
                  <a:lnTo>
                    <a:pt x="6479" y="2812"/>
                  </a:lnTo>
                  <a:lnTo>
                    <a:pt x="6480" y="2792"/>
                  </a:lnTo>
                  <a:lnTo>
                    <a:pt x="6481" y="2773"/>
                  </a:lnTo>
                  <a:lnTo>
                    <a:pt x="6481" y="2753"/>
                  </a:lnTo>
                  <a:lnTo>
                    <a:pt x="6481" y="2733"/>
                  </a:lnTo>
                  <a:lnTo>
                    <a:pt x="6480" y="2686"/>
                  </a:lnTo>
                  <a:lnTo>
                    <a:pt x="6479" y="2630"/>
                  </a:lnTo>
                  <a:lnTo>
                    <a:pt x="6479" y="2564"/>
                  </a:lnTo>
                  <a:lnTo>
                    <a:pt x="6478" y="2491"/>
                  </a:lnTo>
                  <a:lnTo>
                    <a:pt x="6478" y="2414"/>
                  </a:lnTo>
                  <a:lnTo>
                    <a:pt x="6478" y="2334"/>
                  </a:lnTo>
                  <a:lnTo>
                    <a:pt x="6478" y="2252"/>
                  </a:lnTo>
                  <a:lnTo>
                    <a:pt x="6479" y="2171"/>
                  </a:lnTo>
                  <a:lnTo>
                    <a:pt x="6479" y="2093"/>
                  </a:lnTo>
                  <a:lnTo>
                    <a:pt x="6479" y="2020"/>
                  </a:lnTo>
                  <a:lnTo>
                    <a:pt x="6480" y="1952"/>
                  </a:lnTo>
                  <a:lnTo>
                    <a:pt x="6480" y="1892"/>
                  </a:lnTo>
                  <a:lnTo>
                    <a:pt x="6480" y="1844"/>
                  </a:lnTo>
                  <a:lnTo>
                    <a:pt x="6481" y="1805"/>
                  </a:lnTo>
                  <a:lnTo>
                    <a:pt x="6481" y="1782"/>
                  </a:lnTo>
                  <a:lnTo>
                    <a:pt x="6481" y="1773"/>
                  </a:lnTo>
                  <a:close/>
                  <a:moveTo>
                    <a:pt x="1303" y="2202"/>
                  </a:moveTo>
                  <a:lnTo>
                    <a:pt x="2588" y="2051"/>
                  </a:lnTo>
                  <a:lnTo>
                    <a:pt x="2589" y="2054"/>
                  </a:lnTo>
                  <a:lnTo>
                    <a:pt x="2588" y="2062"/>
                  </a:lnTo>
                  <a:lnTo>
                    <a:pt x="2586" y="2072"/>
                  </a:lnTo>
                  <a:lnTo>
                    <a:pt x="2581" y="2085"/>
                  </a:lnTo>
                  <a:lnTo>
                    <a:pt x="2577" y="2092"/>
                  </a:lnTo>
                  <a:lnTo>
                    <a:pt x="2573" y="2100"/>
                  </a:lnTo>
                  <a:lnTo>
                    <a:pt x="2566" y="2107"/>
                  </a:lnTo>
                  <a:lnTo>
                    <a:pt x="2559" y="2115"/>
                  </a:lnTo>
                  <a:lnTo>
                    <a:pt x="2550" y="2122"/>
                  </a:lnTo>
                  <a:lnTo>
                    <a:pt x="2540" y="2129"/>
                  </a:lnTo>
                  <a:lnTo>
                    <a:pt x="2527" y="2135"/>
                  </a:lnTo>
                  <a:lnTo>
                    <a:pt x="2512" y="2140"/>
                  </a:lnTo>
                  <a:lnTo>
                    <a:pt x="2487" y="2147"/>
                  </a:lnTo>
                  <a:lnTo>
                    <a:pt x="2443" y="2155"/>
                  </a:lnTo>
                  <a:lnTo>
                    <a:pt x="2385" y="2165"/>
                  </a:lnTo>
                  <a:lnTo>
                    <a:pt x="2312" y="2176"/>
                  </a:lnTo>
                  <a:lnTo>
                    <a:pt x="2230" y="2189"/>
                  </a:lnTo>
                  <a:lnTo>
                    <a:pt x="2142" y="2202"/>
                  </a:lnTo>
                  <a:lnTo>
                    <a:pt x="2048" y="2216"/>
                  </a:lnTo>
                  <a:lnTo>
                    <a:pt x="1953" y="2230"/>
                  </a:lnTo>
                  <a:lnTo>
                    <a:pt x="1858" y="2243"/>
                  </a:lnTo>
                  <a:lnTo>
                    <a:pt x="1768" y="2256"/>
                  </a:lnTo>
                  <a:lnTo>
                    <a:pt x="1684" y="2267"/>
                  </a:lnTo>
                  <a:lnTo>
                    <a:pt x="1609" y="2278"/>
                  </a:lnTo>
                  <a:lnTo>
                    <a:pt x="1546" y="2286"/>
                  </a:lnTo>
                  <a:lnTo>
                    <a:pt x="1497" y="2292"/>
                  </a:lnTo>
                  <a:lnTo>
                    <a:pt x="1466" y="2297"/>
                  </a:lnTo>
                  <a:lnTo>
                    <a:pt x="1454" y="2299"/>
                  </a:lnTo>
                  <a:lnTo>
                    <a:pt x="1437" y="2298"/>
                  </a:lnTo>
                  <a:lnTo>
                    <a:pt x="1398" y="2293"/>
                  </a:lnTo>
                  <a:lnTo>
                    <a:pt x="1387" y="2291"/>
                  </a:lnTo>
                  <a:lnTo>
                    <a:pt x="1377" y="2288"/>
                  </a:lnTo>
                  <a:lnTo>
                    <a:pt x="1366" y="2285"/>
                  </a:lnTo>
                  <a:lnTo>
                    <a:pt x="1357" y="2281"/>
                  </a:lnTo>
                  <a:lnTo>
                    <a:pt x="1348" y="2276"/>
                  </a:lnTo>
                  <a:lnTo>
                    <a:pt x="1341" y="2271"/>
                  </a:lnTo>
                  <a:lnTo>
                    <a:pt x="1337" y="2268"/>
                  </a:lnTo>
                  <a:lnTo>
                    <a:pt x="1335" y="2265"/>
                  </a:lnTo>
                  <a:lnTo>
                    <a:pt x="1333" y="2261"/>
                  </a:lnTo>
                  <a:lnTo>
                    <a:pt x="1331" y="2257"/>
                  </a:lnTo>
                  <a:lnTo>
                    <a:pt x="1326" y="2243"/>
                  </a:lnTo>
                  <a:lnTo>
                    <a:pt x="1321" y="2232"/>
                  </a:lnTo>
                  <a:lnTo>
                    <a:pt x="1316" y="2222"/>
                  </a:lnTo>
                  <a:lnTo>
                    <a:pt x="1312" y="2215"/>
                  </a:lnTo>
                  <a:lnTo>
                    <a:pt x="1307" y="2205"/>
                  </a:lnTo>
                  <a:lnTo>
                    <a:pt x="1303" y="2202"/>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tLang="zh-CN">
                <a:solidFill>
                  <a:prstClr val="black"/>
                </a:solidFill>
                <a:latin typeface="+mj-lt"/>
                <a:cs typeface="Arial" panose="020B0604020202020204" pitchFamily="34" charset="0"/>
              </a:endParaRPr>
            </a:p>
          </p:txBody>
        </p:sp>
        <p:sp>
          <p:nvSpPr>
            <p:cNvPr id="91" name="403042973"/>
            <p:cNvSpPr>
              <a:spLocks noEditPoints="1"/>
            </p:cNvSpPr>
            <p:nvPr/>
          </p:nvSpPr>
          <p:spPr bwMode="auto">
            <a:xfrm>
              <a:off x="3904372" y="1285388"/>
              <a:ext cx="497814" cy="183667"/>
            </a:xfrm>
            <a:custGeom>
              <a:avLst/>
              <a:gdLst/>
              <a:ahLst/>
              <a:cxnLst>
                <a:cxn ang="0">
                  <a:pos x="12983" y="15"/>
                </a:cxn>
                <a:cxn ang="0">
                  <a:pos x="13125" y="80"/>
                </a:cxn>
                <a:cxn ang="0">
                  <a:pos x="13238" y="187"/>
                </a:cxn>
                <a:cxn ang="0">
                  <a:pos x="13309" y="327"/>
                </a:cxn>
                <a:cxn ang="0">
                  <a:pos x="13330" y="2696"/>
                </a:cxn>
                <a:cxn ang="0">
                  <a:pos x="12299" y="2713"/>
                </a:cxn>
                <a:cxn ang="0">
                  <a:pos x="11963" y="2746"/>
                </a:cxn>
                <a:cxn ang="0">
                  <a:pos x="10964" y="2808"/>
                </a:cxn>
                <a:cxn ang="0">
                  <a:pos x="9474" y="2891"/>
                </a:cxn>
                <a:cxn ang="0">
                  <a:pos x="8162" y="2957"/>
                </a:cxn>
                <a:cxn ang="0">
                  <a:pos x="7295" y="2994"/>
                </a:cxn>
                <a:cxn ang="0">
                  <a:pos x="6428" y="3021"/>
                </a:cxn>
                <a:cxn ang="0">
                  <a:pos x="5784" y="3017"/>
                </a:cxn>
                <a:cxn ang="0">
                  <a:pos x="5142" y="2996"/>
                </a:cxn>
                <a:cxn ang="0">
                  <a:pos x="3825" y="2933"/>
                </a:cxn>
                <a:cxn ang="0">
                  <a:pos x="2239" y="2842"/>
                </a:cxn>
                <a:cxn ang="0">
                  <a:pos x="1229" y="2779"/>
                </a:cxn>
                <a:cxn ang="0">
                  <a:pos x="923" y="2776"/>
                </a:cxn>
                <a:cxn ang="0">
                  <a:pos x="463" y="2809"/>
                </a:cxn>
                <a:cxn ang="0">
                  <a:pos x="4" y="2842"/>
                </a:cxn>
                <a:cxn ang="0">
                  <a:pos x="2" y="417"/>
                </a:cxn>
                <a:cxn ang="0">
                  <a:pos x="45" y="263"/>
                </a:cxn>
                <a:cxn ang="0">
                  <a:pos x="136" y="136"/>
                </a:cxn>
                <a:cxn ang="0">
                  <a:pos x="262" y="46"/>
                </a:cxn>
                <a:cxn ang="0">
                  <a:pos x="416" y="2"/>
                </a:cxn>
                <a:cxn ang="0">
                  <a:pos x="6288" y="165"/>
                </a:cxn>
                <a:cxn ang="0">
                  <a:pos x="6323" y="197"/>
                </a:cxn>
                <a:cxn ang="0">
                  <a:pos x="6331" y="246"/>
                </a:cxn>
                <a:cxn ang="0">
                  <a:pos x="6306" y="286"/>
                </a:cxn>
                <a:cxn ang="0">
                  <a:pos x="6260" y="303"/>
                </a:cxn>
                <a:cxn ang="0">
                  <a:pos x="6215" y="286"/>
                </a:cxn>
                <a:cxn ang="0">
                  <a:pos x="6190" y="246"/>
                </a:cxn>
                <a:cxn ang="0">
                  <a:pos x="6198" y="197"/>
                </a:cxn>
                <a:cxn ang="0">
                  <a:pos x="6233" y="165"/>
                </a:cxn>
                <a:cxn ang="0">
                  <a:pos x="6679" y="161"/>
                </a:cxn>
                <a:cxn ang="0">
                  <a:pos x="6721" y="186"/>
                </a:cxn>
                <a:cxn ang="0">
                  <a:pos x="6737" y="231"/>
                </a:cxn>
                <a:cxn ang="0">
                  <a:pos x="6721" y="277"/>
                </a:cxn>
                <a:cxn ang="0">
                  <a:pos x="6679" y="301"/>
                </a:cxn>
                <a:cxn ang="0">
                  <a:pos x="6631" y="295"/>
                </a:cxn>
                <a:cxn ang="0">
                  <a:pos x="6600" y="260"/>
                </a:cxn>
                <a:cxn ang="0">
                  <a:pos x="6596" y="210"/>
                </a:cxn>
                <a:cxn ang="0">
                  <a:pos x="6625" y="172"/>
                </a:cxn>
                <a:cxn ang="0">
                  <a:pos x="7069" y="160"/>
                </a:cxn>
                <a:cxn ang="0">
                  <a:pos x="7115" y="177"/>
                </a:cxn>
                <a:cxn ang="0">
                  <a:pos x="7140" y="217"/>
                </a:cxn>
                <a:cxn ang="0">
                  <a:pos x="7132" y="265"/>
                </a:cxn>
                <a:cxn ang="0">
                  <a:pos x="7098" y="297"/>
                </a:cxn>
                <a:cxn ang="0">
                  <a:pos x="7048" y="300"/>
                </a:cxn>
                <a:cxn ang="0">
                  <a:pos x="7011" y="271"/>
                </a:cxn>
                <a:cxn ang="0">
                  <a:pos x="6998" y="224"/>
                </a:cxn>
                <a:cxn ang="0">
                  <a:pos x="7019" y="181"/>
                </a:cxn>
                <a:cxn ang="0">
                  <a:pos x="7062" y="160"/>
                </a:cxn>
                <a:cxn ang="0">
                  <a:pos x="589" y="468"/>
                </a:cxn>
                <a:cxn ang="0">
                  <a:pos x="8587" y="2531"/>
                </a:cxn>
                <a:cxn ang="0">
                  <a:pos x="8898" y="468"/>
                </a:cxn>
              </a:cxnLst>
              <a:rect l="0" t="0" r="r" b="b"/>
              <a:pathLst>
                <a:path w="13330" h="3022">
                  <a:moveTo>
                    <a:pt x="463" y="0"/>
                  </a:moveTo>
                  <a:lnTo>
                    <a:pt x="12867" y="0"/>
                  </a:lnTo>
                  <a:lnTo>
                    <a:pt x="12891" y="1"/>
                  </a:lnTo>
                  <a:lnTo>
                    <a:pt x="12914" y="2"/>
                  </a:lnTo>
                  <a:lnTo>
                    <a:pt x="12937" y="5"/>
                  </a:lnTo>
                  <a:lnTo>
                    <a:pt x="12960" y="10"/>
                  </a:lnTo>
                  <a:lnTo>
                    <a:pt x="12983" y="15"/>
                  </a:lnTo>
                  <a:lnTo>
                    <a:pt x="13004" y="21"/>
                  </a:lnTo>
                  <a:lnTo>
                    <a:pt x="13026" y="29"/>
                  </a:lnTo>
                  <a:lnTo>
                    <a:pt x="13046" y="36"/>
                  </a:lnTo>
                  <a:lnTo>
                    <a:pt x="13068" y="46"/>
                  </a:lnTo>
                  <a:lnTo>
                    <a:pt x="13088" y="56"/>
                  </a:lnTo>
                  <a:lnTo>
                    <a:pt x="13107" y="67"/>
                  </a:lnTo>
                  <a:lnTo>
                    <a:pt x="13125" y="80"/>
                  </a:lnTo>
                  <a:lnTo>
                    <a:pt x="13144" y="93"/>
                  </a:lnTo>
                  <a:lnTo>
                    <a:pt x="13161" y="106"/>
                  </a:lnTo>
                  <a:lnTo>
                    <a:pt x="13178" y="121"/>
                  </a:lnTo>
                  <a:lnTo>
                    <a:pt x="13194" y="136"/>
                  </a:lnTo>
                  <a:lnTo>
                    <a:pt x="13210" y="152"/>
                  </a:lnTo>
                  <a:lnTo>
                    <a:pt x="13224" y="169"/>
                  </a:lnTo>
                  <a:lnTo>
                    <a:pt x="13238" y="187"/>
                  </a:lnTo>
                  <a:lnTo>
                    <a:pt x="13250" y="205"/>
                  </a:lnTo>
                  <a:lnTo>
                    <a:pt x="13263" y="223"/>
                  </a:lnTo>
                  <a:lnTo>
                    <a:pt x="13274" y="244"/>
                  </a:lnTo>
                  <a:lnTo>
                    <a:pt x="13284" y="263"/>
                  </a:lnTo>
                  <a:lnTo>
                    <a:pt x="13294" y="284"/>
                  </a:lnTo>
                  <a:lnTo>
                    <a:pt x="13303" y="305"/>
                  </a:lnTo>
                  <a:lnTo>
                    <a:pt x="13309" y="327"/>
                  </a:lnTo>
                  <a:lnTo>
                    <a:pt x="13315" y="348"/>
                  </a:lnTo>
                  <a:lnTo>
                    <a:pt x="13321" y="370"/>
                  </a:lnTo>
                  <a:lnTo>
                    <a:pt x="13325" y="394"/>
                  </a:lnTo>
                  <a:lnTo>
                    <a:pt x="13328" y="417"/>
                  </a:lnTo>
                  <a:lnTo>
                    <a:pt x="13330" y="440"/>
                  </a:lnTo>
                  <a:lnTo>
                    <a:pt x="13330" y="464"/>
                  </a:lnTo>
                  <a:lnTo>
                    <a:pt x="13330" y="2696"/>
                  </a:lnTo>
                  <a:lnTo>
                    <a:pt x="12564" y="2668"/>
                  </a:lnTo>
                  <a:lnTo>
                    <a:pt x="12520" y="2677"/>
                  </a:lnTo>
                  <a:lnTo>
                    <a:pt x="12475" y="2686"/>
                  </a:lnTo>
                  <a:lnTo>
                    <a:pt x="12432" y="2693"/>
                  </a:lnTo>
                  <a:lnTo>
                    <a:pt x="12387" y="2700"/>
                  </a:lnTo>
                  <a:lnTo>
                    <a:pt x="12344" y="2707"/>
                  </a:lnTo>
                  <a:lnTo>
                    <a:pt x="12299" y="2713"/>
                  </a:lnTo>
                  <a:lnTo>
                    <a:pt x="12255" y="2719"/>
                  </a:lnTo>
                  <a:lnTo>
                    <a:pt x="12211" y="2724"/>
                  </a:lnTo>
                  <a:lnTo>
                    <a:pt x="12161" y="2730"/>
                  </a:lnTo>
                  <a:lnTo>
                    <a:pt x="12112" y="2734"/>
                  </a:lnTo>
                  <a:lnTo>
                    <a:pt x="12062" y="2738"/>
                  </a:lnTo>
                  <a:lnTo>
                    <a:pt x="12013" y="2741"/>
                  </a:lnTo>
                  <a:lnTo>
                    <a:pt x="11963" y="2746"/>
                  </a:lnTo>
                  <a:lnTo>
                    <a:pt x="11913" y="2749"/>
                  </a:lnTo>
                  <a:lnTo>
                    <a:pt x="11864" y="2752"/>
                  </a:lnTo>
                  <a:lnTo>
                    <a:pt x="11814" y="2755"/>
                  </a:lnTo>
                  <a:lnTo>
                    <a:pt x="11602" y="2769"/>
                  </a:lnTo>
                  <a:lnTo>
                    <a:pt x="11389" y="2783"/>
                  </a:lnTo>
                  <a:lnTo>
                    <a:pt x="11176" y="2796"/>
                  </a:lnTo>
                  <a:lnTo>
                    <a:pt x="10964" y="2808"/>
                  </a:lnTo>
                  <a:lnTo>
                    <a:pt x="10751" y="2821"/>
                  </a:lnTo>
                  <a:lnTo>
                    <a:pt x="10538" y="2834"/>
                  </a:lnTo>
                  <a:lnTo>
                    <a:pt x="10326" y="2846"/>
                  </a:lnTo>
                  <a:lnTo>
                    <a:pt x="10112" y="2857"/>
                  </a:lnTo>
                  <a:lnTo>
                    <a:pt x="9899" y="2869"/>
                  </a:lnTo>
                  <a:lnTo>
                    <a:pt x="9687" y="2881"/>
                  </a:lnTo>
                  <a:lnTo>
                    <a:pt x="9474" y="2891"/>
                  </a:lnTo>
                  <a:lnTo>
                    <a:pt x="9262" y="2903"/>
                  </a:lnTo>
                  <a:lnTo>
                    <a:pt x="9049" y="2914"/>
                  </a:lnTo>
                  <a:lnTo>
                    <a:pt x="8835" y="2924"/>
                  </a:lnTo>
                  <a:lnTo>
                    <a:pt x="8623" y="2935"/>
                  </a:lnTo>
                  <a:lnTo>
                    <a:pt x="8410" y="2946"/>
                  </a:lnTo>
                  <a:lnTo>
                    <a:pt x="8287" y="2951"/>
                  </a:lnTo>
                  <a:lnTo>
                    <a:pt x="8162" y="2957"/>
                  </a:lnTo>
                  <a:lnTo>
                    <a:pt x="8039" y="2963"/>
                  </a:lnTo>
                  <a:lnTo>
                    <a:pt x="7915" y="2968"/>
                  </a:lnTo>
                  <a:lnTo>
                    <a:pt x="7791" y="2974"/>
                  </a:lnTo>
                  <a:lnTo>
                    <a:pt x="7667" y="2980"/>
                  </a:lnTo>
                  <a:lnTo>
                    <a:pt x="7544" y="2985"/>
                  </a:lnTo>
                  <a:lnTo>
                    <a:pt x="7419" y="2990"/>
                  </a:lnTo>
                  <a:lnTo>
                    <a:pt x="7295" y="2994"/>
                  </a:lnTo>
                  <a:lnTo>
                    <a:pt x="7171" y="3000"/>
                  </a:lnTo>
                  <a:lnTo>
                    <a:pt x="7047" y="3004"/>
                  </a:lnTo>
                  <a:lnTo>
                    <a:pt x="6924" y="3008"/>
                  </a:lnTo>
                  <a:lnTo>
                    <a:pt x="6799" y="3012"/>
                  </a:lnTo>
                  <a:lnTo>
                    <a:pt x="6676" y="3016"/>
                  </a:lnTo>
                  <a:lnTo>
                    <a:pt x="6552" y="3019"/>
                  </a:lnTo>
                  <a:lnTo>
                    <a:pt x="6428" y="3021"/>
                  </a:lnTo>
                  <a:lnTo>
                    <a:pt x="6336" y="3022"/>
                  </a:lnTo>
                  <a:lnTo>
                    <a:pt x="6244" y="3022"/>
                  </a:lnTo>
                  <a:lnTo>
                    <a:pt x="6152" y="3022"/>
                  </a:lnTo>
                  <a:lnTo>
                    <a:pt x="6061" y="3022"/>
                  </a:lnTo>
                  <a:lnTo>
                    <a:pt x="5968" y="3021"/>
                  </a:lnTo>
                  <a:lnTo>
                    <a:pt x="5877" y="3019"/>
                  </a:lnTo>
                  <a:lnTo>
                    <a:pt x="5784" y="3017"/>
                  </a:lnTo>
                  <a:lnTo>
                    <a:pt x="5693" y="3015"/>
                  </a:lnTo>
                  <a:lnTo>
                    <a:pt x="5601" y="3012"/>
                  </a:lnTo>
                  <a:lnTo>
                    <a:pt x="5509" y="3009"/>
                  </a:lnTo>
                  <a:lnTo>
                    <a:pt x="5417" y="3006"/>
                  </a:lnTo>
                  <a:lnTo>
                    <a:pt x="5325" y="3003"/>
                  </a:lnTo>
                  <a:lnTo>
                    <a:pt x="5233" y="2999"/>
                  </a:lnTo>
                  <a:lnTo>
                    <a:pt x="5142" y="2996"/>
                  </a:lnTo>
                  <a:lnTo>
                    <a:pt x="5049" y="2991"/>
                  </a:lnTo>
                  <a:lnTo>
                    <a:pt x="4958" y="2988"/>
                  </a:lnTo>
                  <a:lnTo>
                    <a:pt x="4732" y="2977"/>
                  </a:lnTo>
                  <a:lnTo>
                    <a:pt x="4504" y="2967"/>
                  </a:lnTo>
                  <a:lnTo>
                    <a:pt x="4278" y="2956"/>
                  </a:lnTo>
                  <a:lnTo>
                    <a:pt x="4051" y="2944"/>
                  </a:lnTo>
                  <a:lnTo>
                    <a:pt x="3825" y="2933"/>
                  </a:lnTo>
                  <a:lnTo>
                    <a:pt x="3598" y="2921"/>
                  </a:lnTo>
                  <a:lnTo>
                    <a:pt x="3372" y="2908"/>
                  </a:lnTo>
                  <a:lnTo>
                    <a:pt x="3144" y="2896"/>
                  </a:lnTo>
                  <a:lnTo>
                    <a:pt x="2918" y="2883"/>
                  </a:lnTo>
                  <a:lnTo>
                    <a:pt x="2691" y="2870"/>
                  </a:lnTo>
                  <a:lnTo>
                    <a:pt x="2465" y="2856"/>
                  </a:lnTo>
                  <a:lnTo>
                    <a:pt x="2239" y="2842"/>
                  </a:lnTo>
                  <a:lnTo>
                    <a:pt x="2012" y="2829"/>
                  </a:lnTo>
                  <a:lnTo>
                    <a:pt x="1786" y="2815"/>
                  </a:lnTo>
                  <a:lnTo>
                    <a:pt x="1559" y="2800"/>
                  </a:lnTo>
                  <a:lnTo>
                    <a:pt x="1333" y="2786"/>
                  </a:lnTo>
                  <a:lnTo>
                    <a:pt x="1298" y="2784"/>
                  </a:lnTo>
                  <a:lnTo>
                    <a:pt x="1264" y="2781"/>
                  </a:lnTo>
                  <a:lnTo>
                    <a:pt x="1229" y="2779"/>
                  </a:lnTo>
                  <a:lnTo>
                    <a:pt x="1194" y="2776"/>
                  </a:lnTo>
                  <a:lnTo>
                    <a:pt x="1158" y="2774"/>
                  </a:lnTo>
                  <a:lnTo>
                    <a:pt x="1124" y="2772"/>
                  </a:lnTo>
                  <a:lnTo>
                    <a:pt x="1089" y="2770"/>
                  </a:lnTo>
                  <a:lnTo>
                    <a:pt x="1054" y="2768"/>
                  </a:lnTo>
                  <a:lnTo>
                    <a:pt x="988" y="2772"/>
                  </a:lnTo>
                  <a:lnTo>
                    <a:pt x="923" y="2776"/>
                  </a:lnTo>
                  <a:lnTo>
                    <a:pt x="858" y="2782"/>
                  </a:lnTo>
                  <a:lnTo>
                    <a:pt x="792" y="2786"/>
                  </a:lnTo>
                  <a:lnTo>
                    <a:pt x="726" y="2790"/>
                  </a:lnTo>
                  <a:lnTo>
                    <a:pt x="660" y="2796"/>
                  </a:lnTo>
                  <a:lnTo>
                    <a:pt x="595" y="2800"/>
                  </a:lnTo>
                  <a:lnTo>
                    <a:pt x="529" y="2805"/>
                  </a:lnTo>
                  <a:lnTo>
                    <a:pt x="463" y="2809"/>
                  </a:lnTo>
                  <a:lnTo>
                    <a:pt x="397" y="2815"/>
                  </a:lnTo>
                  <a:lnTo>
                    <a:pt x="332" y="2819"/>
                  </a:lnTo>
                  <a:lnTo>
                    <a:pt x="266" y="2823"/>
                  </a:lnTo>
                  <a:lnTo>
                    <a:pt x="201" y="2829"/>
                  </a:lnTo>
                  <a:lnTo>
                    <a:pt x="135" y="2833"/>
                  </a:lnTo>
                  <a:lnTo>
                    <a:pt x="69" y="2838"/>
                  </a:lnTo>
                  <a:lnTo>
                    <a:pt x="4" y="2842"/>
                  </a:lnTo>
                  <a:lnTo>
                    <a:pt x="2" y="2827"/>
                  </a:lnTo>
                  <a:lnTo>
                    <a:pt x="1" y="2813"/>
                  </a:lnTo>
                  <a:lnTo>
                    <a:pt x="0" y="2798"/>
                  </a:lnTo>
                  <a:lnTo>
                    <a:pt x="0" y="2783"/>
                  </a:lnTo>
                  <a:lnTo>
                    <a:pt x="0" y="464"/>
                  </a:lnTo>
                  <a:lnTo>
                    <a:pt x="1" y="440"/>
                  </a:lnTo>
                  <a:lnTo>
                    <a:pt x="2" y="417"/>
                  </a:lnTo>
                  <a:lnTo>
                    <a:pt x="5" y="394"/>
                  </a:lnTo>
                  <a:lnTo>
                    <a:pt x="9" y="370"/>
                  </a:lnTo>
                  <a:lnTo>
                    <a:pt x="15" y="348"/>
                  </a:lnTo>
                  <a:lnTo>
                    <a:pt x="21" y="327"/>
                  </a:lnTo>
                  <a:lnTo>
                    <a:pt x="28" y="305"/>
                  </a:lnTo>
                  <a:lnTo>
                    <a:pt x="36" y="284"/>
                  </a:lnTo>
                  <a:lnTo>
                    <a:pt x="45" y="263"/>
                  </a:lnTo>
                  <a:lnTo>
                    <a:pt x="56" y="244"/>
                  </a:lnTo>
                  <a:lnTo>
                    <a:pt x="67" y="223"/>
                  </a:lnTo>
                  <a:lnTo>
                    <a:pt x="79" y="205"/>
                  </a:lnTo>
                  <a:lnTo>
                    <a:pt x="92" y="187"/>
                  </a:lnTo>
                  <a:lnTo>
                    <a:pt x="106" y="169"/>
                  </a:lnTo>
                  <a:lnTo>
                    <a:pt x="121" y="152"/>
                  </a:lnTo>
                  <a:lnTo>
                    <a:pt x="136" y="136"/>
                  </a:lnTo>
                  <a:lnTo>
                    <a:pt x="152" y="121"/>
                  </a:lnTo>
                  <a:lnTo>
                    <a:pt x="169" y="106"/>
                  </a:lnTo>
                  <a:lnTo>
                    <a:pt x="187" y="93"/>
                  </a:lnTo>
                  <a:lnTo>
                    <a:pt x="205" y="80"/>
                  </a:lnTo>
                  <a:lnTo>
                    <a:pt x="223" y="67"/>
                  </a:lnTo>
                  <a:lnTo>
                    <a:pt x="243" y="56"/>
                  </a:lnTo>
                  <a:lnTo>
                    <a:pt x="262" y="46"/>
                  </a:lnTo>
                  <a:lnTo>
                    <a:pt x="283" y="36"/>
                  </a:lnTo>
                  <a:lnTo>
                    <a:pt x="305" y="29"/>
                  </a:lnTo>
                  <a:lnTo>
                    <a:pt x="326" y="21"/>
                  </a:lnTo>
                  <a:lnTo>
                    <a:pt x="347" y="15"/>
                  </a:lnTo>
                  <a:lnTo>
                    <a:pt x="370" y="10"/>
                  </a:lnTo>
                  <a:lnTo>
                    <a:pt x="393" y="5"/>
                  </a:lnTo>
                  <a:lnTo>
                    <a:pt x="416" y="2"/>
                  </a:lnTo>
                  <a:lnTo>
                    <a:pt x="440" y="1"/>
                  </a:lnTo>
                  <a:lnTo>
                    <a:pt x="463" y="0"/>
                  </a:lnTo>
                  <a:close/>
                  <a:moveTo>
                    <a:pt x="6260" y="160"/>
                  </a:moveTo>
                  <a:lnTo>
                    <a:pt x="6268" y="160"/>
                  </a:lnTo>
                  <a:lnTo>
                    <a:pt x="6274" y="161"/>
                  </a:lnTo>
                  <a:lnTo>
                    <a:pt x="6282" y="163"/>
                  </a:lnTo>
                  <a:lnTo>
                    <a:pt x="6288" y="165"/>
                  </a:lnTo>
                  <a:lnTo>
                    <a:pt x="6294" y="168"/>
                  </a:lnTo>
                  <a:lnTo>
                    <a:pt x="6300" y="172"/>
                  </a:lnTo>
                  <a:lnTo>
                    <a:pt x="6306" y="177"/>
                  </a:lnTo>
                  <a:lnTo>
                    <a:pt x="6310" y="181"/>
                  </a:lnTo>
                  <a:lnTo>
                    <a:pt x="6316" y="186"/>
                  </a:lnTo>
                  <a:lnTo>
                    <a:pt x="6320" y="191"/>
                  </a:lnTo>
                  <a:lnTo>
                    <a:pt x="6323" y="197"/>
                  </a:lnTo>
                  <a:lnTo>
                    <a:pt x="6326" y="203"/>
                  </a:lnTo>
                  <a:lnTo>
                    <a:pt x="6328" y="210"/>
                  </a:lnTo>
                  <a:lnTo>
                    <a:pt x="6331" y="217"/>
                  </a:lnTo>
                  <a:lnTo>
                    <a:pt x="6332" y="224"/>
                  </a:lnTo>
                  <a:lnTo>
                    <a:pt x="6332" y="231"/>
                  </a:lnTo>
                  <a:lnTo>
                    <a:pt x="6332" y="238"/>
                  </a:lnTo>
                  <a:lnTo>
                    <a:pt x="6331" y="246"/>
                  </a:lnTo>
                  <a:lnTo>
                    <a:pt x="6328" y="252"/>
                  </a:lnTo>
                  <a:lnTo>
                    <a:pt x="6326" y="260"/>
                  </a:lnTo>
                  <a:lnTo>
                    <a:pt x="6323" y="265"/>
                  </a:lnTo>
                  <a:lnTo>
                    <a:pt x="6320" y="271"/>
                  </a:lnTo>
                  <a:lnTo>
                    <a:pt x="6316" y="277"/>
                  </a:lnTo>
                  <a:lnTo>
                    <a:pt x="6310" y="282"/>
                  </a:lnTo>
                  <a:lnTo>
                    <a:pt x="6306" y="286"/>
                  </a:lnTo>
                  <a:lnTo>
                    <a:pt x="6300" y="290"/>
                  </a:lnTo>
                  <a:lnTo>
                    <a:pt x="6294" y="295"/>
                  </a:lnTo>
                  <a:lnTo>
                    <a:pt x="6288" y="297"/>
                  </a:lnTo>
                  <a:lnTo>
                    <a:pt x="6282" y="300"/>
                  </a:lnTo>
                  <a:lnTo>
                    <a:pt x="6274" y="301"/>
                  </a:lnTo>
                  <a:lnTo>
                    <a:pt x="6268" y="302"/>
                  </a:lnTo>
                  <a:lnTo>
                    <a:pt x="6260" y="303"/>
                  </a:lnTo>
                  <a:lnTo>
                    <a:pt x="6253" y="302"/>
                  </a:lnTo>
                  <a:lnTo>
                    <a:pt x="6246" y="301"/>
                  </a:lnTo>
                  <a:lnTo>
                    <a:pt x="6239" y="300"/>
                  </a:lnTo>
                  <a:lnTo>
                    <a:pt x="6233" y="297"/>
                  </a:lnTo>
                  <a:lnTo>
                    <a:pt x="6226" y="295"/>
                  </a:lnTo>
                  <a:lnTo>
                    <a:pt x="6220" y="290"/>
                  </a:lnTo>
                  <a:lnTo>
                    <a:pt x="6215" y="286"/>
                  </a:lnTo>
                  <a:lnTo>
                    <a:pt x="6209" y="282"/>
                  </a:lnTo>
                  <a:lnTo>
                    <a:pt x="6205" y="277"/>
                  </a:lnTo>
                  <a:lnTo>
                    <a:pt x="6201" y="271"/>
                  </a:lnTo>
                  <a:lnTo>
                    <a:pt x="6198" y="265"/>
                  </a:lnTo>
                  <a:lnTo>
                    <a:pt x="6194" y="260"/>
                  </a:lnTo>
                  <a:lnTo>
                    <a:pt x="6192" y="252"/>
                  </a:lnTo>
                  <a:lnTo>
                    <a:pt x="6190" y="246"/>
                  </a:lnTo>
                  <a:lnTo>
                    <a:pt x="6189" y="238"/>
                  </a:lnTo>
                  <a:lnTo>
                    <a:pt x="6189" y="231"/>
                  </a:lnTo>
                  <a:lnTo>
                    <a:pt x="6189" y="224"/>
                  </a:lnTo>
                  <a:lnTo>
                    <a:pt x="6190" y="217"/>
                  </a:lnTo>
                  <a:lnTo>
                    <a:pt x="6192" y="210"/>
                  </a:lnTo>
                  <a:lnTo>
                    <a:pt x="6194" y="203"/>
                  </a:lnTo>
                  <a:lnTo>
                    <a:pt x="6198" y="197"/>
                  </a:lnTo>
                  <a:lnTo>
                    <a:pt x="6201" y="191"/>
                  </a:lnTo>
                  <a:lnTo>
                    <a:pt x="6205" y="186"/>
                  </a:lnTo>
                  <a:lnTo>
                    <a:pt x="6209" y="181"/>
                  </a:lnTo>
                  <a:lnTo>
                    <a:pt x="6215" y="177"/>
                  </a:lnTo>
                  <a:lnTo>
                    <a:pt x="6220" y="172"/>
                  </a:lnTo>
                  <a:lnTo>
                    <a:pt x="6226" y="168"/>
                  </a:lnTo>
                  <a:lnTo>
                    <a:pt x="6233" y="165"/>
                  </a:lnTo>
                  <a:lnTo>
                    <a:pt x="6239" y="163"/>
                  </a:lnTo>
                  <a:lnTo>
                    <a:pt x="6246" y="161"/>
                  </a:lnTo>
                  <a:lnTo>
                    <a:pt x="6253" y="160"/>
                  </a:lnTo>
                  <a:lnTo>
                    <a:pt x="6260" y="160"/>
                  </a:lnTo>
                  <a:close/>
                  <a:moveTo>
                    <a:pt x="6665" y="160"/>
                  </a:moveTo>
                  <a:lnTo>
                    <a:pt x="6672" y="160"/>
                  </a:lnTo>
                  <a:lnTo>
                    <a:pt x="6679" y="161"/>
                  </a:lnTo>
                  <a:lnTo>
                    <a:pt x="6687" y="163"/>
                  </a:lnTo>
                  <a:lnTo>
                    <a:pt x="6693" y="165"/>
                  </a:lnTo>
                  <a:lnTo>
                    <a:pt x="6699" y="168"/>
                  </a:lnTo>
                  <a:lnTo>
                    <a:pt x="6705" y="172"/>
                  </a:lnTo>
                  <a:lnTo>
                    <a:pt x="6710" y="177"/>
                  </a:lnTo>
                  <a:lnTo>
                    <a:pt x="6715" y="181"/>
                  </a:lnTo>
                  <a:lnTo>
                    <a:pt x="6721" y="186"/>
                  </a:lnTo>
                  <a:lnTo>
                    <a:pt x="6724" y="191"/>
                  </a:lnTo>
                  <a:lnTo>
                    <a:pt x="6728" y="197"/>
                  </a:lnTo>
                  <a:lnTo>
                    <a:pt x="6731" y="203"/>
                  </a:lnTo>
                  <a:lnTo>
                    <a:pt x="6733" y="210"/>
                  </a:lnTo>
                  <a:lnTo>
                    <a:pt x="6736" y="217"/>
                  </a:lnTo>
                  <a:lnTo>
                    <a:pt x="6737" y="224"/>
                  </a:lnTo>
                  <a:lnTo>
                    <a:pt x="6737" y="231"/>
                  </a:lnTo>
                  <a:lnTo>
                    <a:pt x="6737" y="238"/>
                  </a:lnTo>
                  <a:lnTo>
                    <a:pt x="6736" y="246"/>
                  </a:lnTo>
                  <a:lnTo>
                    <a:pt x="6733" y="252"/>
                  </a:lnTo>
                  <a:lnTo>
                    <a:pt x="6731" y="260"/>
                  </a:lnTo>
                  <a:lnTo>
                    <a:pt x="6728" y="265"/>
                  </a:lnTo>
                  <a:lnTo>
                    <a:pt x="6724" y="271"/>
                  </a:lnTo>
                  <a:lnTo>
                    <a:pt x="6721" y="277"/>
                  </a:lnTo>
                  <a:lnTo>
                    <a:pt x="6715" y="282"/>
                  </a:lnTo>
                  <a:lnTo>
                    <a:pt x="6710" y="286"/>
                  </a:lnTo>
                  <a:lnTo>
                    <a:pt x="6705" y="290"/>
                  </a:lnTo>
                  <a:lnTo>
                    <a:pt x="6699" y="295"/>
                  </a:lnTo>
                  <a:lnTo>
                    <a:pt x="6693" y="297"/>
                  </a:lnTo>
                  <a:lnTo>
                    <a:pt x="6687" y="300"/>
                  </a:lnTo>
                  <a:lnTo>
                    <a:pt x="6679" y="301"/>
                  </a:lnTo>
                  <a:lnTo>
                    <a:pt x="6672" y="302"/>
                  </a:lnTo>
                  <a:lnTo>
                    <a:pt x="6665" y="303"/>
                  </a:lnTo>
                  <a:lnTo>
                    <a:pt x="6658" y="302"/>
                  </a:lnTo>
                  <a:lnTo>
                    <a:pt x="6651" y="301"/>
                  </a:lnTo>
                  <a:lnTo>
                    <a:pt x="6644" y="300"/>
                  </a:lnTo>
                  <a:lnTo>
                    <a:pt x="6637" y="297"/>
                  </a:lnTo>
                  <a:lnTo>
                    <a:pt x="6631" y="295"/>
                  </a:lnTo>
                  <a:lnTo>
                    <a:pt x="6625" y="290"/>
                  </a:lnTo>
                  <a:lnTo>
                    <a:pt x="6620" y="286"/>
                  </a:lnTo>
                  <a:lnTo>
                    <a:pt x="6614" y="282"/>
                  </a:lnTo>
                  <a:lnTo>
                    <a:pt x="6610" y="277"/>
                  </a:lnTo>
                  <a:lnTo>
                    <a:pt x="6606" y="271"/>
                  </a:lnTo>
                  <a:lnTo>
                    <a:pt x="6602" y="265"/>
                  </a:lnTo>
                  <a:lnTo>
                    <a:pt x="6600" y="260"/>
                  </a:lnTo>
                  <a:lnTo>
                    <a:pt x="6596" y="252"/>
                  </a:lnTo>
                  <a:lnTo>
                    <a:pt x="6595" y="246"/>
                  </a:lnTo>
                  <a:lnTo>
                    <a:pt x="6594" y="238"/>
                  </a:lnTo>
                  <a:lnTo>
                    <a:pt x="6593" y="231"/>
                  </a:lnTo>
                  <a:lnTo>
                    <a:pt x="6594" y="224"/>
                  </a:lnTo>
                  <a:lnTo>
                    <a:pt x="6595" y="217"/>
                  </a:lnTo>
                  <a:lnTo>
                    <a:pt x="6596" y="210"/>
                  </a:lnTo>
                  <a:lnTo>
                    <a:pt x="6600" y="203"/>
                  </a:lnTo>
                  <a:lnTo>
                    <a:pt x="6602" y="197"/>
                  </a:lnTo>
                  <a:lnTo>
                    <a:pt x="6606" y="191"/>
                  </a:lnTo>
                  <a:lnTo>
                    <a:pt x="6610" y="186"/>
                  </a:lnTo>
                  <a:lnTo>
                    <a:pt x="6614" y="181"/>
                  </a:lnTo>
                  <a:lnTo>
                    <a:pt x="6620" y="177"/>
                  </a:lnTo>
                  <a:lnTo>
                    <a:pt x="6625" y="172"/>
                  </a:lnTo>
                  <a:lnTo>
                    <a:pt x="6631" y="168"/>
                  </a:lnTo>
                  <a:lnTo>
                    <a:pt x="6637" y="165"/>
                  </a:lnTo>
                  <a:lnTo>
                    <a:pt x="6644" y="163"/>
                  </a:lnTo>
                  <a:lnTo>
                    <a:pt x="6651" y="161"/>
                  </a:lnTo>
                  <a:lnTo>
                    <a:pt x="6658" y="160"/>
                  </a:lnTo>
                  <a:lnTo>
                    <a:pt x="6665" y="160"/>
                  </a:lnTo>
                  <a:close/>
                  <a:moveTo>
                    <a:pt x="7069" y="160"/>
                  </a:moveTo>
                  <a:lnTo>
                    <a:pt x="7077" y="160"/>
                  </a:lnTo>
                  <a:lnTo>
                    <a:pt x="7084" y="161"/>
                  </a:lnTo>
                  <a:lnTo>
                    <a:pt x="7091" y="163"/>
                  </a:lnTo>
                  <a:lnTo>
                    <a:pt x="7098" y="165"/>
                  </a:lnTo>
                  <a:lnTo>
                    <a:pt x="7103" y="168"/>
                  </a:lnTo>
                  <a:lnTo>
                    <a:pt x="7110" y="172"/>
                  </a:lnTo>
                  <a:lnTo>
                    <a:pt x="7115" y="177"/>
                  </a:lnTo>
                  <a:lnTo>
                    <a:pt x="7120" y="181"/>
                  </a:lnTo>
                  <a:lnTo>
                    <a:pt x="7125" y="186"/>
                  </a:lnTo>
                  <a:lnTo>
                    <a:pt x="7129" y="191"/>
                  </a:lnTo>
                  <a:lnTo>
                    <a:pt x="7132" y="197"/>
                  </a:lnTo>
                  <a:lnTo>
                    <a:pt x="7135" y="203"/>
                  </a:lnTo>
                  <a:lnTo>
                    <a:pt x="7139" y="210"/>
                  </a:lnTo>
                  <a:lnTo>
                    <a:pt x="7140" y="217"/>
                  </a:lnTo>
                  <a:lnTo>
                    <a:pt x="7141" y="224"/>
                  </a:lnTo>
                  <a:lnTo>
                    <a:pt x="7142" y="231"/>
                  </a:lnTo>
                  <a:lnTo>
                    <a:pt x="7141" y="238"/>
                  </a:lnTo>
                  <a:lnTo>
                    <a:pt x="7140" y="246"/>
                  </a:lnTo>
                  <a:lnTo>
                    <a:pt x="7139" y="252"/>
                  </a:lnTo>
                  <a:lnTo>
                    <a:pt x="7135" y="260"/>
                  </a:lnTo>
                  <a:lnTo>
                    <a:pt x="7132" y="265"/>
                  </a:lnTo>
                  <a:lnTo>
                    <a:pt x="7129" y="271"/>
                  </a:lnTo>
                  <a:lnTo>
                    <a:pt x="7125" y="277"/>
                  </a:lnTo>
                  <a:lnTo>
                    <a:pt x="7120" y="282"/>
                  </a:lnTo>
                  <a:lnTo>
                    <a:pt x="7115" y="286"/>
                  </a:lnTo>
                  <a:lnTo>
                    <a:pt x="7110" y="290"/>
                  </a:lnTo>
                  <a:lnTo>
                    <a:pt x="7103" y="295"/>
                  </a:lnTo>
                  <a:lnTo>
                    <a:pt x="7098" y="297"/>
                  </a:lnTo>
                  <a:lnTo>
                    <a:pt x="7091" y="300"/>
                  </a:lnTo>
                  <a:lnTo>
                    <a:pt x="7084" y="301"/>
                  </a:lnTo>
                  <a:lnTo>
                    <a:pt x="7077" y="302"/>
                  </a:lnTo>
                  <a:lnTo>
                    <a:pt x="7069" y="303"/>
                  </a:lnTo>
                  <a:lnTo>
                    <a:pt x="7062" y="302"/>
                  </a:lnTo>
                  <a:lnTo>
                    <a:pt x="7056" y="301"/>
                  </a:lnTo>
                  <a:lnTo>
                    <a:pt x="7048" y="300"/>
                  </a:lnTo>
                  <a:lnTo>
                    <a:pt x="7042" y="297"/>
                  </a:lnTo>
                  <a:lnTo>
                    <a:pt x="7035" y="295"/>
                  </a:lnTo>
                  <a:lnTo>
                    <a:pt x="7030" y="290"/>
                  </a:lnTo>
                  <a:lnTo>
                    <a:pt x="7025" y="286"/>
                  </a:lnTo>
                  <a:lnTo>
                    <a:pt x="7019" y="282"/>
                  </a:lnTo>
                  <a:lnTo>
                    <a:pt x="7014" y="277"/>
                  </a:lnTo>
                  <a:lnTo>
                    <a:pt x="7011" y="271"/>
                  </a:lnTo>
                  <a:lnTo>
                    <a:pt x="7007" y="265"/>
                  </a:lnTo>
                  <a:lnTo>
                    <a:pt x="7004" y="260"/>
                  </a:lnTo>
                  <a:lnTo>
                    <a:pt x="7001" y="252"/>
                  </a:lnTo>
                  <a:lnTo>
                    <a:pt x="6999" y="246"/>
                  </a:lnTo>
                  <a:lnTo>
                    <a:pt x="6998" y="238"/>
                  </a:lnTo>
                  <a:lnTo>
                    <a:pt x="6998" y="231"/>
                  </a:lnTo>
                  <a:lnTo>
                    <a:pt x="6998" y="224"/>
                  </a:lnTo>
                  <a:lnTo>
                    <a:pt x="6999" y="217"/>
                  </a:lnTo>
                  <a:lnTo>
                    <a:pt x="7001" y="210"/>
                  </a:lnTo>
                  <a:lnTo>
                    <a:pt x="7004" y="203"/>
                  </a:lnTo>
                  <a:lnTo>
                    <a:pt x="7007" y="197"/>
                  </a:lnTo>
                  <a:lnTo>
                    <a:pt x="7011" y="191"/>
                  </a:lnTo>
                  <a:lnTo>
                    <a:pt x="7014" y="186"/>
                  </a:lnTo>
                  <a:lnTo>
                    <a:pt x="7019" y="181"/>
                  </a:lnTo>
                  <a:lnTo>
                    <a:pt x="7025" y="177"/>
                  </a:lnTo>
                  <a:lnTo>
                    <a:pt x="7030" y="172"/>
                  </a:lnTo>
                  <a:lnTo>
                    <a:pt x="7035" y="168"/>
                  </a:lnTo>
                  <a:lnTo>
                    <a:pt x="7042" y="165"/>
                  </a:lnTo>
                  <a:lnTo>
                    <a:pt x="7048" y="163"/>
                  </a:lnTo>
                  <a:lnTo>
                    <a:pt x="7056" y="161"/>
                  </a:lnTo>
                  <a:lnTo>
                    <a:pt x="7062" y="160"/>
                  </a:lnTo>
                  <a:lnTo>
                    <a:pt x="7069" y="160"/>
                  </a:lnTo>
                  <a:close/>
                  <a:moveTo>
                    <a:pt x="6044" y="78"/>
                  </a:moveTo>
                  <a:lnTo>
                    <a:pt x="7286" y="78"/>
                  </a:lnTo>
                  <a:lnTo>
                    <a:pt x="7286" y="385"/>
                  </a:lnTo>
                  <a:lnTo>
                    <a:pt x="6044" y="385"/>
                  </a:lnTo>
                  <a:lnTo>
                    <a:pt x="6044" y="78"/>
                  </a:lnTo>
                  <a:close/>
                  <a:moveTo>
                    <a:pt x="589" y="468"/>
                  </a:moveTo>
                  <a:lnTo>
                    <a:pt x="4432" y="468"/>
                  </a:lnTo>
                  <a:lnTo>
                    <a:pt x="4432" y="2531"/>
                  </a:lnTo>
                  <a:lnTo>
                    <a:pt x="589" y="2531"/>
                  </a:lnTo>
                  <a:lnTo>
                    <a:pt x="589" y="468"/>
                  </a:lnTo>
                  <a:close/>
                  <a:moveTo>
                    <a:pt x="4743" y="468"/>
                  </a:moveTo>
                  <a:lnTo>
                    <a:pt x="8587" y="468"/>
                  </a:lnTo>
                  <a:lnTo>
                    <a:pt x="8587" y="2531"/>
                  </a:lnTo>
                  <a:lnTo>
                    <a:pt x="4743" y="2531"/>
                  </a:lnTo>
                  <a:lnTo>
                    <a:pt x="4743" y="468"/>
                  </a:lnTo>
                  <a:close/>
                  <a:moveTo>
                    <a:pt x="8898" y="468"/>
                  </a:moveTo>
                  <a:lnTo>
                    <a:pt x="12741" y="468"/>
                  </a:lnTo>
                  <a:lnTo>
                    <a:pt x="12741" y="2531"/>
                  </a:lnTo>
                  <a:lnTo>
                    <a:pt x="8898" y="2531"/>
                  </a:lnTo>
                  <a:lnTo>
                    <a:pt x="8898" y="468"/>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tLang="zh-CN">
                <a:solidFill>
                  <a:prstClr val="black"/>
                </a:solidFill>
                <a:latin typeface="+mj-lt"/>
                <a:cs typeface="Arial" panose="020B0604020202020204" pitchFamily="34" charset="0"/>
              </a:endParaRPr>
            </a:p>
          </p:txBody>
        </p:sp>
        <p:sp>
          <p:nvSpPr>
            <p:cNvPr id="92" name="243498392"/>
            <p:cNvSpPr>
              <a:spLocks/>
            </p:cNvSpPr>
            <p:nvPr/>
          </p:nvSpPr>
          <p:spPr bwMode="auto">
            <a:xfrm>
              <a:off x="3980889" y="1337277"/>
              <a:ext cx="37010" cy="38312"/>
            </a:xfrm>
            <a:custGeom>
              <a:avLst/>
              <a:gdLst/>
              <a:ahLst/>
              <a:cxnLst>
                <a:cxn ang="0">
                  <a:pos x="1175" y="2128"/>
                </a:cxn>
                <a:cxn ang="0">
                  <a:pos x="1331" y="2100"/>
                </a:cxn>
                <a:cxn ang="0">
                  <a:pos x="1479" y="2050"/>
                </a:cxn>
                <a:cxn ang="0">
                  <a:pos x="1617" y="1979"/>
                </a:cxn>
                <a:cxn ang="0">
                  <a:pos x="1742" y="1889"/>
                </a:cxn>
                <a:cxn ang="0">
                  <a:pos x="1853" y="1783"/>
                </a:cxn>
                <a:cxn ang="0">
                  <a:pos x="1948" y="1662"/>
                </a:cxn>
                <a:cxn ang="0">
                  <a:pos x="2026" y="1529"/>
                </a:cxn>
                <a:cxn ang="0">
                  <a:pos x="2083" y="1383"/>
                </a:cxn>
                <a:cxn ang="0">
                  <a:pos x="2119" y="1229"/>
                </a:cxn>
                <a:cxn ang="0">
                  <a:pos x="2131" y="1066"/>
                </a:cxn>
                <a:cxn ang="0">
                  <a:pos x="2119" y="905"/>
                </a:cxn>
                <a:cxn ang="0">
                  <a:pos x="2083" y="750"/>
                </a:cxn>
                <a:cxn ang="0">
                  <a:pos x="2026" y="605"/>
                </a:cxn>
                <a:cxn ang="0">
                  <a:pos x="1948" y="471"/>
                </a:cxn>
                <a:cxn ang="0">
                  <a:pos x="1853" y="350"/>
                </a:cxn>
                <a:cxn ang="0">
                  <a:pos x="1742" y="244"/>
                </a:cxn>
                <a:cxn ang="0">
                  <a:pos x="1617" y="154"/>
                </a:cxn>
                <a:cxn ang="0">
                  <a:pos x="1479" y="84"/>
                </a:cxn>
                <a:cxn ang="0">
                  <a:pos x="1331" y="33"/>
                </a:cxn>
                <a:cxn ang="0">
                  <a:pos x="1175" y="5"/>
                </a:cxn>
                <a:cxn ang="0">
                  <a:pos x="1011" y="1"/>
                </a:cxn>
                <a:cxn ang="0">
                  <a:pos x="851" y="21"/>
                </a:cxn>
                <a:cxn ang="0">
                  <a:pos x="700" y="65"/>
                </a:cxn>
                <a:cxn ang="0">
                  <a:pos x="558" y="129"/>
                </a:cxn>
                <a:cxn ang="0">
                  <a:pos x="428" y="212"/>
                </a:cxn>
                <a:cxn ang="0">
                  <a:pos x="312" y="313"/>
                </a:cxn>
                <a:cxn ang="0">
                  <a:pos x="212" y="429"/>
                </a:cxn>
                <a:cxn ang="0">
                  <a:pos x="129" y="558"/>
                </a:cxn>
                <a:cxn ang="0">
                  <a:pos x="65" y="701"/>
                </a:cxn>
                <a:cxn ang="0">
                  <a:pos x="22" y="852"/>
                </a:cxn>
                <a:cxn ang="0">
                  <a:pos x="2" y="1012"/>
                </a:cxn>
                <a:cxn ang="0">
                  <a:pos x="6" y="1175"/>
                </a:cxn>
                <a:cxn ang="0">
                  <a:pos x="34" y="1333"/>
                </a:cxn>
                <a:cxn ang="0">
                  <a:pos x="84" y="1481"/>
                </a:cxn>
                <a:cxn ang="0">
                  <a:pos x="155" y="1620"/>
                </a:cxn>
                <a:cxn ang="0">
                  <a:pos x="244" y="1745"/>
                </a:cxn>
                <a:cxn ang="0">
                  <a:pos x="350" y="1856"/>
                </a:cxn>
                <a:cxn ang="0">
                  <a:pos x="471" y="1951"/>
                </a:cxn>
                <a:cxn ang="0">
                  <a:pos x="604" y="2028"/>
                </a:cxn>
                <a:cxn ang="0">
                  <a:pos x="749" y="2085"/>
                </a:cxn>
                <a:cxn ang="0">
                  <a:pos x="903" y="2121"/>
                </a:cxn>
                <a:cxn ang="0">
                  <a:pos x="1066" y="2134"/>
                </a:cxn>
              </a:cxnLst>
              <a:rect l="0" t="0" r="r" b="b"/>
              <a:pathLst>
                <a:path w="2131" h="2134">
                  <a:moveTo>
                    <a:pt x="1066" y="2134"/>
                  </a:moveTo>
                  <a:lnTo>
                    <a:pt x="1120" y="2133"/>
                  </a:lnTo>
                  <a:lnTo>
                    <a:pt x="1175" y="2128"/>
                  </a:lnTo>
                  <a:lnTo>
                    <a:pt x="1227" y="2121"/>
                  </a:lnTo>
                  <a:lnTo>
                    <a:pt x="1279" y="2111"/>
                  </a:lnTo>
                  <a:lnTo>
                    <a:pt x="1331" y="2100"/>
                  </a:lnTo>
                  <a:lnTo>
                    <a:pt x="1381" y="2085"/>
                  </a:lnTo>
                  <a:lnTo>
                    <a:pt x="1431" y="2069"/>
                  </a:lnTo>
                  <a:lnTo>
                    <a:pt x="1479" y="2050"/>
                  </a:lnTo>
                  <a:lnTo>
                    <a:pt x="1527" y="2028"/>
                  </a:lnTo>
                  <a:lnTo>
                    <a:pt x="1573" y="2004"/>
                  </a:lnTo>
                  <a:lnTo>
                    <a:pt x="1617" y="1979"/>
                  </a:lnTo>
                  <a:lnTo>
                    <a:pt x="1661" y="1951"/>
                  </a:lnTo>
                  <a:lnTo>
                    <a:pt x="1702" y="1922"/>
                  </a:lnTo>
                  <a:lnTo>
                    <a:pt x="1742" y="1889"/>
                  </a:lnTo>
                  <a:lnTo>
                    <a:pt x="1782" y="1856"/>
                  </a:lnTo>
                  <a:lnTo>
                    <a:pt x="1818" y="1821"/>
                  </a:lnTo>
                  <a:lnTo>
                    <a:pt x="1853" y="1783"/>
                  </a:lnTo>
                  <a:lnTo>
                    <a:pt x="1887" y="1745"/>
                  </a:lnTo>
                  <a:lnTo>
                    <a:pt x="1919" y="1704"/>
                  </a:lnTo>
                  <a:lnTo>
                    <a:pt x="1948" y="1662"/>
                  </a:lnTo>
                  <a:lnTo>
                    <a:pt x="1976" y="1620"/>
                  </a:lnTo>
                  <a:lnTo>
                    <a:pt x="2002" y="1574"/>
                  </a:lnTo>
                  <a:lnTo>
                    <a:pt x="2026" y="1529"/>
                  </a:lnTo>
                  <a:lnTo>
                    <a:pt x="2047" y="1481"/>
                  </a:lnTo>
                  <a:lnTo>
                    <a:pt x="2066" y="1433"/>
                  </a:lnTo>
                  <a:lnTo>
                    <a:pt x="2083" y="1383"/>
                  </a:lnTo>
                  <a:lnTo>
                    <a:pt x="2097" y="1333"/>
                  </a:lnTo>
                  <a:lnTo>
                    <a:pt x="2110" y="1281"/>
                  </a:lnTo>
                  <a:lnTo>
                    <a:pt x="2119" y="1229"/>
                  </a:lnTo>
                  <a:lnTo>
                    <a:pt x="2126" y="1175"/>
                  </a:lnTo>
                  <a:lnTo>
                    <a:pt x="2130" y="1122"/>
                  </a:lnTo>
                  <a:lnTo>
                    <a:pt x="2131" y="1066"/>
                  </a:lnTo>
                  <a:lnTo>
                    <a:pt x="2130" y="1012"/>
                  </a:lnTo>
                  <a:lnTo>
                    <a:pt x="2126" y="958"/>
                  </a:lnTo>
                  <a:lnTo>
                    <a:pt x="2119" y="905"/>
                  </a:lnTo>
                  <a:lnTo>
                    <a:pt x="2110" y="852"/>
                  </a:lnTo>
                  <a:lnTo>
                    <a:pt x="2097" y="801"/>
                  </a:lnTo>
                  <a:lnTo>
                    <a:pt x="2083" y="750"/>
                  </a:lnTo>
                  <a:lnTo>
                    <a:pt x="2066" y="701"/>
                  </a:lnTo>
                  <a:lnTo>
                    <a:pt x="2047" y="652"/>
                  </a:lnTo>
                  <a:lnTo>
                    <a:pt x="2026" y="605"/>
                  </a:lnTo>
                  <a:lnTo>
                    <a:pt x="2002" y="558"/>
                  </a:lnTo>
                  <a:lnTo>
                    <a:pt x="1976" y="514"/>
                  </a:lnTo>
                  <a:lnTo>
                    <a:pt x="1948" y="471"/>
                  </a:lnTo>
                  <a:lnTo>
                    <a:pt x="1919" y="429"/>
                  </a:lnTo>
                  <a:lnTo>
                    <a:pt x="1887" y="389"/>
                  </a:lnTo>
                  <a:lnTo>
                    <a:pt x="1853" y="350"/>
                  </a:lnTo>
                  <a:lnTo>
                    <a:pt x="1818" y="313"/>
                  </a:lnTo>
                  <a:lnTo>
                    <a:pt x="1782" y="278"/>
                  </a:lnTo>
                  <a:lnTo>
                    <a:pt x="1742" y="244"/>
                  </a:lnTo>
                  <a:lnTo>
                    <a:pt x="1702" y="212"/>
                  </a:lnTo>
                  <a:lnTo>
                    <a:pt x="1661" y="183"/>
                  </a:lnTo>
                  <a:lnTo>
                    <a:pt x="1617" y="154"/>
                  </a:lnTo>
                  <a:lnTo>
                    <a:pt x="1573" y="129"/>
                  </a:lnTo>
                  <a:lnTo>
                    <a:pt x="1527" y="105"/>
                  </a:lnTo>
                  <a:lnTo>
                    <a:pt x="1479" y="84"/>
                  </a:lnTo>
                  <a:lnTo>
                    <a:pt x="1431" y="65"/>
                  </a:lnTo>
                  <a:lnTo>
                    <a:pt x="1381" y="47"/>
                  </a:lnTo>
                  <a:lnTo>
                    <a:pt x="1331" y="33"/>
                  </a:lnTo>
                  <a:lnTo>
                    <a:pt x="1279" y="21"/>
                  </a:lnTo>
                  <a:lnTo>
                    <a:pt x="1227" y="12"/>
                  </a:lnTo>
                  <a:lnTo>
                    <a:pt x="1175" y="5"/>
                  </a:lnTo>
                  <a:lnTo>
                    <a:pt x="1120" y="1"/>
                  </a:lnTo>
                  <a:lnTo>
                    <a:pt x="1066" y="0"/>
                  </a:lnTo>
                  <a:lnTo>
                    <a:pt x="1011" y="1"/>
                  </a:lnTo>
                  <a:lnTo>
                    <a:pt x="957" y="5"/>
                  </a:lnTo>
                  <a:lnTo>
                    <a:pt x="903" y="12"/>
                  </a:lnTo>
                  <a:lnTo>
                    <a:pt x="851" y="21"/>
                  </a:lnTo>
                  <a:lnTo>
                    <a:pt x="799" y="33"/>
                  </a:lnTo>
                  <a:lnTo>
                    <a:pt x="749" y="47"/>
                  </a:lnTo>
                  <a:lnTo>
                    <a:pt x="700" y="65"/>
                  </a:lnTo>
                  <a:lnTo>
                    <a:pt x="651" y="84"/>
                  </a:lnTo>
                  <a:lnTo>
                    <a:pt x="604" y="105"/>
                  </a:lnTo>
                  <a:lnTo>
                    <a:pt x="558" y="129"/>
                  </a:lnTo>
                  <a:lnTo>
                    <a:pt x="514" y="154"/>
                  </a:lnTo>
                  <a:lnTo>
                    <a:pt x="471" y="183"/>
                  </a:lnTo>
                  <a:lnTo>
                    <a:pt x="428" y="212"/>
                  </a:lnTo>
                  <a:lnTo>
                    <a:pt x="388" y="244"/>
                  </a:lnTo>
                  <a:lnTo>
                    <a:pt x="350" y="278"/>
                  </a:lnTo>
                  <a:lnTo>
                    <a:pt x="312" y="313"/>
                  </a:lnTo>
                  <a:lnTo>
                    <a:pt x="277" y="350"/>
                  </a:lnTo>
                  <a:lnTo>
                    <a:pt x="244" y="389"/>
                  </a:lnTo>
                  <a:lnTo>
                    <a:pt x="212" y="429"/>
                  </a:lnTo>
                  <a:lnTo>
                    <a:pt x="182" y="471"/>
                  </a:lnTo>
                  <a:lnTo>
                    <a:pt x="155" y="514"/>
                  </a:lnTo>
                  <a:lnTo>
                    <a:pt x="129" y="558"/>
                  </a:lnTo>
                  <a:lnTo>
                    <a:pt x="106" y="605"/>
                  </a:lnTo>
                  <a:lnTo>
                    <a:pt x="84" y="652"/>
                  </a:lnTo>
                  <a:lnTo>
                    <a:pt x="65" y="701"/>
                  </a:lnTo>
                  <a:lnTo>
                    <a:pt x="48" y="750"/>
                  </a:lnTo>
                  <a:lnTo>
                    <a:pt x="34" y="801"/>
                  </a:lnTo>
                  <a:lnTo>
                    <a:pt x="22" y="852"/>
                  </a:lnTo>
                  <a:lnTo>
                    <a:pt x="12" y="905"/>
                  </a:lnTo>
                  <a:lnTo>
                    <a:pt x="6" y="958"/>
                  </a:lnTo>
                  <a:lnTo>
                    <a:pt x="2" y="1012"/>
                  </a:lnTo>
                  <a:lnTo>
                    <a:pt x="0" y="1066"/>
                  </a:lnTo>
                  <a:lnTo>
                    <a:pt x="2" y="1122"/>
                  </a:lnTo>
                  <a:lnTo>
                    <a:pt x="6" y="1175"/>
                  </a:lnTo>
                  <a:lnTo>
                    <a:pt x="12" y="1229"/>
                  </a:lnTo>
                  <a:lnTo>
                    <a:pt x="22" y="1281"/>
                  </a:lnTo>
                  <a:lnTo>
                    <a:pt x="34" y="1333"/>
                  </a:lnTo>
                  <a:lnTo>
                    <a:pt x="48" y="1383"/>
                  </a:lnTo>
                  <a:lnTo>
                    <a:pt x="65" y="1433"/>
                  </a:lnTo>
                  <a:lnTo>
                    <a:pt x="84" y="1481"/>
                  </a:lnTo>
                  <a:lnTo>
                    <a:pt x="106" y="1529"/>
                  </a:lnTo>
                  <a:lnTo>
                    <a:pt x="129" y="1574"/>
                  </a:lnTo>
                  <a:lnTo>
                    <a:pt x="155" y="1620"/>
                  </a:lnTo>
                  <a:lnTo>
                    <a:pt x="182" y="1662"/>
                  </a:lnTo>
                  <a:lnTo>
                    <a:pt x="212" y="1704"/>
                  </a:lnTo>
                  <a:lnTo>
                    <a:pt x="244" y="1745"/>
                  </a:lnTo>
                  <a:lnTo>
                    <a:pt x="277" y="1783"/>
                  </a:lnTo>
                  <a:lnTo>
                    <a:pt x="312" y="1821"/>
                  </a:lnTo>
                  <a:lnTo>
                    <a:pt x="350" y="1856"/>
                  </a:lnTo>
                  <a:lnTo>
                    <a:pt x="388" y="1889"/>
                  </a:lnTo>
                  <a:lnTo>
                    <a:pt x="428" y="1922"/>
                  </a:lnTo>
                  <a:lnTo>
                    <a:pt x="471" y="1951"/>
                  </a:lnTo>
                  <a:lnTo>
                    <a:pt x="514" y="1979"/>
                  </a:lnTo>
                  <a:lnTo>
                    <a:pt x="558" y="2004"/>
                  </a:lnTo>
                  <a:lnTo>
                    <a:pt x="604" y="2028"/>
                  </a:lnTo>
                  <a:lnTo>
                    <a:pt x="651" y="2050"/>
                  </a:lnTo>
                  <a:lnTo>
                    <a:pt x="700" y="2069"/>
                  </a:lnTo>
                  <a:lnTo>
                    <a:pt x="749" y="2085"/>
                  </a:lnTo>
                  <a:lnTo>
                    <a:pt x="799" y="2100"/>
                  </a:lnTo>
                  <a:lnTo>
                    <a:pt x="851" y="2111"/>
                  </a:lnTo>
                  <a:lnTo>
                    <a:pt x="903" y="2121"/>
                  </a:lnTo>
                  <a:lnTo>
                    <a:pt x="957" y="2128"/>
                  </a:lnTo>
                  <a:lnTo>
                    <a:pt x="1011" y="2133"/>
                  </a:lnTo>
                  <a:lnTo>
                    <a:pt x="1066" y="2134"/>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tLang="zh-CN">
                <a:solidFill>
                  <a:prstClr val="black"/>
                </a:solidFill>
                <a:latin typeface="+mj-lt"/>
                <a:cs typeface="Arial" panose="020B0604020202020204" pitchFamily="34" charset="0"/>
              </a:endParaRPr>
            </a:p>
          </p:txBody>
        </p:sp>
        <p:sp>
          <p:nvSpPr>
            <p:cNvPr id="93" name="291857312"/>
            <p:cNvSpPr>
              <a:spLocks/>
            </p:cNvSpPr>
            <p:nvPr/>
          </p:nvSpPr>
          <p:spPr bwMode="auto">
            <a:xfrm>
              <a:off x="3965550" y="1380597"/>
              <a:ext cx="67933" cy="50583"/>
            </a:xfrm>
            <a:custGeom>
              <a:avLst/>
              <a:gdLst/>
              <a:ahLst/>
              <a:cxnLst>
                <a:cxn ang="0">
                  <a:pos x="1123" y="0"/>
                </a:cxn>
                <a:cxn ang="0">
                  <a:pos x="615" y="3"/>
                </a:cxn>
                <a:cxn ang="0">
                  <a:pos x="549" y="19"/>
                </a:cxn>
                <a:cxn ang="0">
                  <a:pos x="483" y="40"/>
                </a:cxn>
                <a:cxn ang="0">
                  <a:pos x="408" y="69"/>
                </a:cxn>
                <a:cxn ang="0">
                  <a:pos x="347" y="97"/>
                </a:cxn>
                <a:cxn ang="0">
                  <a:pos x="308" y="119"/>
                </a:cxn>
                <a:cxn ang="0">
                  <a:pos x="268" y="145"/>
                </a:cxn>
                <a:cxn ang="0">
                  <a:pos x="231" y="173"/>
                </a:cxn>
                <a:cxn ang="0">
                  <a:pos x="196" y="204"/>
                </a:cxn>
                <a:cxn ang="0">
                  <a:pos x="164" y="239"/>
                </a:cxn>
                <a:cxn ang="0">
                  <a:pos x="136" y="277"/>
                </a:cxn>
                <a:cxn ang="0">
                  <a:pos x="111" y="315"/>
                </a:cxn>
                <a:cxn ang="0">
                  <a:pos x="90" y="354"/>
                </a:cxn>
                <a:cxn ang="0">
                  <a:pos x="72" y="393"/>
                </a:cxn>
                <a:cxn ang="0">
                  <a:pos x="56" y="430"/>
                </a:cxn>
                <a:cxn ang="0">
                  <a:pos x="42" y="469"/>
                </a:cxn>
                <a:cxn ang="0">
                  <a:pos x="26" y="523"/>
                </a:cxn>
                <a:cxn ang="0">
                  <a:pos x="12" y="593"/>
                </a:cxn>
                <a:cxn ang="0">
                  <a:pos x="5" y="656"/>
                </a:cxn>
                <a:cxn ang="0">
                  <a:pos x="0" y="733"/>
                </a:cxn>
                <a:cxn ang="0">
                  <a:pos x="0" y="809"/>
                </a:cxn>
                <a:cxn ang="0">
                  <a:pos x="0" y="993"/>
                </a:cxn>
                <a:cxn ang="0">
                  <a:pos x="0" y="1287"/>
                </a:cxn>
                <a:cxn ang="0">
                  <a:pos x="0" y="1643"/>
                </a:cxn>
                <a:cxn ang="0">
                  <a:pos x="0" y="2019"/>
                </a:cxn>
                <a:cxn ang="0">
                  <a:pos x="0" y="2367"/>
                </a:cxn>
                <a:cxn ang="0">
                  <a:pos x="0" y="2645"/>
                </a:cxn>
                <a:cxn ang="0">
                  <a:pos x="0" y="2804"/>
                </a:cxn>
                <a:cxn ang="0">
                  <a:pos x="1893" y="2827"/>
                </a:cxn>
                <a:cxn ang="0">
                  <a:pos x="3913" y="2827"/>
                </a:cxn>
                <a:cxn ang="0">
                  <a:pos x="3913" y="2742"/>
                </a:cxn>
                <a:cxn ang="0">
                  <a:pos x="3913" y="2518"/>
                </a:cxn>
                <a:cxn ang="0">
                  <a:pos x="3913" y="2200"/>
                </a:cxn>
                <a:cxn ang="0">
                  <a:pos x="3913" y="1831"/>
                </a:cxn>
                <a:cxn ang="0">
                  <a:pos x="3913" y="1459"/>
                </a:cxn>
                <a:cxn ang="0">
                  <a:pos x="3913" y="1129"/>
                </a:cxn>
                <a:cxn ang="0">
                  <a:pos x="3913" y="885"/>
                </a:cxn>
                <a:cxn ang="0">
                  <a:pos x="3913" y="772"/>
                </a:cxn>
                <a:cxn ang="0">
                  <a:pos x="3911" y="684"/>
                </a:cxn>
                <a:cxn ang="0">
                  <a:pos x="3905" y="625"/>
                </a:cxn>
                <a:cxn ang="0">
                  <a:pos x="3895" y="559"/>
                </a:cxn>
                <a:cxn ang="0">
                  <a:pos x="3877" y="487"/>
                </a:cxn>
                <a:cxn ang="0">
                  <a:pos x="3865" y="450"/>
                </a:cxn>
                <a:cxn ang="0">
                  <a:pos x="3851" y="411"/>
                </a:cxn>
                <a:cxn ang="0">
                  <a:pos x="3834" y="373"/>
                </a:cxn>
                <a:cxn ang="0">
                  <a:pos x="3814" y="335"/>
                </a:cxn>
                <a:cxn ang="0">
                  <a:pos x="3790" y="296"/>
                </a:cxn>
                <a:cxn ang="0">
                  <a:pos x="3764" y="258"/>
                </a:cxn>
                <a:cxn ang="0">
                  <a:pos x="3734" y="221"/>
                </a:cxn>
                <a:cxn ang="0">
                  <a:pos x="3701" y="188"/>
                </a:cxn>
                <a:cxn ang="0">
                  <a:pos x="3664" y="159"/>
                </a:cxn>
                <a:cxn ang="0">
                  <a:pos x="3626" y="132"/>
                </a:cxn>
                <a:cxn ang="0">
                  <a:pos x="3587" y="108"/>
                </a:cxn>
                <a:cxn ang="0">
                  <a:pos x="3546" y="87"/>
                </a:cxn>
                <a:cxn ang="0">
                  <a:pos x="3468" y="53"/>
                </a:cxn>
                <a:cxn ang="0">
                  <a:pos x="3396" y="29"/>
                </a:cxn>
                <a:cxn ang="0">
                  <a:pos x="3337" y="12"/>
                </a:cxn>
                <a:cxn ang="0">
                  <a:pos x="3284" y="0"/>
                </a:cxn>
                <a:cxn ang="0">
                  <a:pos x="1957" y="1290"/>
                </a:cxn>
              </a:cxnLst>
              <a:rect l="0" t="0" r="r" b="b"/>
              <a:pathLst>
                <a:path w="3913" h="2827">
                  <a:moveTo>
                    <a:pt x="1957" y="1290"/>
                  </a:moveTo>
                  <a:lnTo>
                    <a:pt x="1123" y="0"/>
                  </a:lnTo>
                  <a:lnTo>
                    <a:pt x="630" y="0"/>
                  </a:lnTo>
                  <a:lnTo>
                    <a:pt x="615" y="3"/>
                  </a:lnTo>
                  <a:lnTo>
                    <a:pt x="576" y="12"/>
                  </a:lnTo>
                  <a:lnTo>
                    <a:pt x="549" y="19"/>
                  </a:lnTo>
                  <a:lnTo>
                    <a:pt x="517" y="29"/>
                  </a:lnTo>
                  <a:lnTo>
                    <a:pt x="483" y="40"/>
                  </a:lnTo>
                  <a:lnTo>
                    <a:pt x="446" y="53"/>
                  </a:lnTo>
                  <a:lnTo>
                    <a:pt x="408" y="69"/>
                  </a:lnTo>
                  <a:lnTo>
                    <a:pt x="367" y="87"/>
                  </a:lnTo>
                  <a:lnTo>
                    <a:pt x="347" y="97"/>
                  </a:lnTo>
                  <a:lnTo>
                    <a:pt x="328" y="108"/>
                  </a:lnTo>
                  <a:lnTo>
                    <a:pt x="308" y="119"/>
                  </a:lnTo>
                  <a:lnTo>
                    <a:pt x="287" y="132"/>
                  </a:lnTo>
                  <a:lnTo>
                    <a:pt x="268" y="145"/>
                  </a:lnTo>
                  <a:lnTo>
                    <a:pt x="249" y="159"/>
                  </a:lnTo>
                  <a:lnTo>
                    <a:pt x="231" y="173"/>
                  </a:lnTo>
                  <a:lnTo>
                    <a:pt x="213" y="188"/>
                  </a:lnTo>
                  <a:lnTo>
                    <a:pt x="196" y="204"/>
                  </a:lnTo>
                  <a:lnTo>
                    <a:pt x="180" y="221"/>
                  </a:lnTo>
                  <a:lnTo>
                    <a:pt x="164" y="239"/>
                  </a:lnTo>
                  <a:lnTo>
                    <a:pt x="149" y="258"/>
                  </a:lnTo>
                  <a:lnTo>
                    <a:pt x="136" y="277"/>
                  </a:lnTo>
                  <a:lnTo>
                    <a:pt x="123" y="296"/>
                  </a:lnTo>
                  <a:lnTo>
                    <a:pt x="111" y="315"/>
                  </a:lnTo>
                  <a:lnTo>
                    <a:pt x="100" y="335"/>
                  </a:lnTo>
                  <a:lnTo>
                    <a:pt x="90" y="354"/>
                  </a:lnTo>
                  <a:lnTo>
                    <a:pt x="81" y="373"/>
                  </a:lnTo>
                  <a:lnTo>
                    <a:pt x="72" y="393"/>
                  </a:lnTo>
                  <a:lnTo>
                    <a:pt x="64" y="411"/>
                  </a:lnTo>
                  <a:lnTo>
                    <a:pt x="56" y="430"/>
                  </a:lnTo>
                  <a:lnTo>
                    <a:pt x="48" y="450"/>
                  </a:lnTo>
                  <a:lnTo>
                    <a:pt x="42" y="469"/>
                  </a:lnTo>
                  <a:lnTo>
                    <a:pt x="36" y="487"/>
                  </a:lnTo>
                  <a:lnTo>
                    <a:pt x="26" y="523"/>
                  </a:lnTo>
                  <a:lnTo>
                    <a:pt x="19" y="559"/>
                  </a:lnTo>
                  <a:lnTo>
                    <a:pt x="12" y="593"/>
                  </a:lnTo>
                  <a:lnTo>
                    <a:pt x="8" y="625"/>
                  </a:lnTo>
                  <a:lnTo>
                    <a:pt x="5" y="656"/>
                  </a:lnTo>
                  <a:lnTo>
                    <a:pt x="2" y="684"/>
                  </a:lnTo>
                  <a:lnTo>
                    <a:pt x="0" y="733"/>
                  </a:lnTo>
                  <a:lnTo>
                    <a:pt x="0" y="772"/>
                  </a:lnTo>
                  <a:lnTo>
                    <a:pt x="0" y="809"/>
                  </a:lnTo>
                  <a:lnTo>
                    <a:pt x="0" y="885"/>
                  </a:lnTo>
                  <a:lnTo>
                    <a:pt x="0" y="993"/>
                  </a:lnTo>
                  <a:lnTo>
                    <a:pt x="0" y="1129"/>
                  </a:lnTo>
                  <a:lnTo>
                    <a:pt x="0" y="1287"/>
                  </a:lnTo>
                  <a:lnTo>
                    <a:pt x="0" y="1459"/>
                  </a:lnTo>
                  <a:lnTo>
                    <a:pt x="0" y="1643"/>
                  </a:lnTo>
                  <a:lnTo>
                    <a:pt x="0" y="1831"/>
                  </a:lnTo>
                  <a:lnTo>
                    <a:pt x="0" y="2019"/>
                  </a:lnTo>
                  <a:lnTo>
                    <a:pt x="0" y="2200"/>
                  </a:lnTo>
                  <a:lnTo>
                    <a:pt x="0" y="2367"/>
                  </a:lnTo>
                  <a:lnTo>
                    <a:pt x="0" y="2518"/>
                  </a:lnTo>
                  <a:lnTo>
                    <a:pt x="0" y="2645"/>
                  </a:lnTo>
                  <a:lnTo>
                    <a:pt x="0" y="2742"/>
                  </a:lnTo>
                  <a:lnTo>
                    <a:pt x="0" y="2804"/>
                  </a:lnTo>
                  <a:lnTo>
                    <a:pt x="0" y="2827"/>
                  </a:lnTo>
                  <a:lnTo>
                    <a:pt x="1893" y="2827"/>
                  </a:lnTo>
                  <a:lnTo>
                    <a:pt x="2021" y="2827"/>
                  </a:lnTo>
                  <a:lnTo>
                    <a:pt x="3913" y="2827"/>
                  </a:lnTo>
                  <a:lnTo>
                    <a:pt x="3913" y="2804"/>
                  </a:lnTo>
                  <a:lnTo>
                    <a:pt x="3913" y="2742"/>
                  </a:lnTo>
                  <a:lnTo>
                    <a:pt x="3913" y="2645"/>
                  </a:lnTo>
                  <a:lnTo>
                    <a:pt x="3913" y="2518"/>
                  </a:lnTo>
                  <a:lnTo>
                    <a:pt x="3913" y="2367"/>
                  </a:lnTo>
                  <a:lnTo>
                    <a:pt x="3913" y="2200"/>
                  </a:lnTo>
                  <a:lnTo>
                    <a:pt x="3913" y="2019"/>
                  </a:lnTo>
                  <a:lnTo>
                    <a:pt x="3913" y="1831"/>
                  </a:lnTo>
                  <a:lnTo>
                    <a:pt x="3913" y="1643"/>
                  </a:lnTo>
                  <a:lnTo>
                    <a:pt x="3913" y="1459"/>
                  </a:lnTo>
                  <a:lnTo>
                    <a:pt x="3913" y="1287"/>
                  </a:lnTo>
                  <a:lnTo>
                    <a:pt x="3913" y="1129"/>
                  </a:lnTo>
                  <a:lnTo>
                    <a:pt x="3913" y="993"/>
                  </a:lnTo>
                  <a:lnTo>
                    <a:pt x="3913" y="885"/>
                  </a:lnTo>
                  <a:lnTo>
                    <a:pt x="3913" y="809"/>
                  </a:lnTo>
                  <a:lnTo>
                    <a:pt x="3913" y="772"/>
                  </a:lnTo>
                  <a:lnTo>
                    <a:pt x="3913" y="733"/>
                  </a:lnTo>
                  <a:lnTo>
                    <a:pt x="3911" y="684"/>
                  </a:lnTo>
                  <a:lnTo>
                    <a:pt x="3909" y="656"/>
                  </a:lnTo>
                  <a:lnTo>
                    <a:pt x="3905" y="625"/>
                  </a:lnTo>
                  <a:lnTo>
                    <a:pt x="3901" y="593"/>
                  </a:lnTo>
                  <a:lnTo>
                    <a:pt x="3895" y="559"/>
                  </a:lnTo>
                  <a:lnTo>
                    <a:pt x="3887" y="523"/>
                  </a:lnTo>
                  <a:lnTo>
                    <a:pt x="3877" y="487"/>
                  </a:lnTo>
                  <a:lnTo>
                    <a:pt x="3871" y="469"/>
                  </a:lnTo>
                  <a:lnTo>
                    <a:pt x="3865" y="450"/>
                  </a:lnTo>
                  <a:lnTo>
                    <a:pt x="3858" y="430"/>
                  </a:lnTo>
                  <a:lnTo>
                    <a:pt x="3851" y="411"/>
                  </a:lnTo>
                  <a:lnTo>
                    <a:pt x="3842" y="393"/>
                  </a:lnTo>
                  <a:lnTo>
                    <a:pt x="3834" y="373"/>
                  </a:lnTo>
                  <a:lnTo>
                    <a:pt x="3824" y="354"/>
                  </a:lnTo>
                  <a:lnTo>
                    <a:pt x="3814" y="335"/>
                  </a:lnTo>
                  <a:lnTo>
                    <a:pt x="3802" y="315"/>
                  </a:lnTo>
                  <a:lnTo>
                    <a:pt x="3790" y="296"/>
                  </a:lnTo>
                  <a:lnTo>
                    <a:pt x="3777" y="277"/>
                  </a:lnTo>
                  <a:lnTo>
                    <a:pt x="3764" y="258"/>
                  </a:lnTo>
                  <a:lnTo>
                    <a:pt x="3749" y="239"/>
                  </a:lnTo>
                  <a:lnTo>
                    <a:pt x="3734" y="221"/>
                  </a:lnTo>
                  <a:lnTo>
                    <a:pt x="3718" y="204"/>
                  </a:lnTo>
                  <a:lnTo>
                    <a:pt x="3701" y="188"/>
                  </a:lnTo>
                  <a:lnTo>
                    <a:pt x="3682" y="173"/>
                  </a:lnTo>
                  <a:lnTo>
                    <a:pt x="3664" y="159"/>
                  </a:lnTo>
                  <a:lnTo>
                    <a:pt x="3645" y="145"/>
                  </a:lnTo>
                  <a:lnTo>
                    <a:pt x="3626" y="132"/>
                  </a:lnTo>
                  <a:lnTo>
                    <a:pt x="3606" y="119"/>
                  </a:lnTo>
                  <a:lnTo>
                    <a:pt x="3587" y="108"/>
                  </a:lnTo>
                  <a:lnTo>
                    <a:pt x="3566" y="97"/>
                  </a:lnTo>
                  <a:lnTo>
                    <a:pt x="3546" y="87"/>
                  </a:lnTo>
                  <a:lnTo>
                    <a:pt x="3507" y="69"/>
                  </a:lnTo>
                  <a:lnTo>
                    <a:pt x="3468" y="53"/>
                  </a:lnTo>
                  <a:lnTo>
                    <a:pt x="3430" y="40"/>
                  </a:lnTo>
                  <a:lnTo>
                    <a:pt x="3396" y="29"/>
                  </a:lnTo>
                  <a:lnTo>
                    <a:pt x="3365" y="19"/>
                  </a:lnTo>
                  <a:lnTo>
                    <a:pt x="3337" y="12"/>
                  </a:lnTo>
                  <a:lnTo>
                    <a:pt x="3298" y="3"/>
                  </a:lnTo>
                  <a:lnTo>
                    <a:pt x="3284" y="0"/>
                  </a:lnTo>
                  <a:lnTo>
                    <a:pt x="2791" y="0"/>
                  </a:lnTo>
                  <a:lnTo>
                    <a:pt x="1957" y="1290"/>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tLang="zh-CN">
                <a:solidFill>
                  <a:prstClr val="black"/>
                </a:solidFill>
                <a:latin typeface="+mj-lt"/>
                <a:cs typeface="Arial" panose="020B0604020202020204" pitchFamily="34" charset="0"/>
              </a:endParaRPr>
            </a:p>
          </p:txBody>
        </p:sp>
        <p:sp>
          <p:nvSpPr>
            <p:cNvPr id="94" name="793985483"/>
            <p:cNvSpPr>
              <a:spLocks/>
            </p:cNvSpPr>
            <p:nvPr/>
          </p:nvSpPr>
          <p:spPr bwMode="auto">
            <a:xfrm>
              <a:off x="3997934" y="1380597"/>
              <a:ext cx="2922" cy="2504"/>
            </a:xfrm>
            <a:custGeom>
              <a:avLst/>
              <a:gdLst/>
              <a:ahLst/>
              <a:cxnLst>
                <a:cxn ang="0">
                  <a:pos x="85" y="148"/>
                </a:cxn>
                <a:cxn ang="0">
                  <a:pos x="127" y="74"/>
                </a:cxn>
                <a:cxn ang="0">
                  <a:pos x="169" y="0"/>
                </a:cxn>
                <a:cxn ang="0">
                  <a:pos x="85" y="0"/>
                </a:cxn>
                <a:cxn ang="0">
                  <a:pos x="0" y="0"/>
                </a:cxn>
                <a:cxn ang="0">
                  <a:pos x="42" y="74"/>
                </a:cxn>
                <a:cxn ang="0">
                  <a:pos x="85" y="148"/>
                </a:cxn>
              </a:cxnLst>
              <a:rect l="0" t="0" r="r" b="b"/>
              <a:pathLst>
                <a:path w="169" h="148">
                  <a:moveTo>
                    <a:pt x="85" y="148"/>
                  </a:moveTo>
                  <a:lnTo>
                    <a:pt x="127" y="74"/>
                  </a:lnTo>
                  <a:lnTo>
                    <a:pt x="169" y="0"/>
                  </a:lnTo>
                  <a:lnTo>
                    <a:pt x="85" y="0"/>
                  </a:lnTo>
                  <a:lnTo>
                    <a:pt x="0" y="0"/>
                  </a:lnTo>
                  <a:lnTo>
                    <a:pt x="42" y="74"/>
                  </a:lnTo>
                  <a:lnTo>
                    <a:pt x="85" y="148"/>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tLang="zh-CN">
                <a:solidFill>
                  <a:prstClr val="black"/>
                </a:solidFill>
                <a:latin typeface="+mj-lt"/>
                <a:cs typeface="Arial" panose="020B0604020202020204" pitchFamily="34" charset="0"/>
              </a:endParaRPr>
            </a:p>
          </p:txBody>
        </p:sp>
        <p:sp>
          <p:nvSpPr>
            <p:cNvPr id="95" name="956591773"/>
            <p:cNvSpPr>
              <a:spLocks/>
            </p:cNvSpPr>
            <p:nvPr/>
          </p:nvSpPr>
          <p:spPr bwMode="auto">
            <a:xfrm>
              <a:off x="3995986" y="1382351"/>
              <a:ext cx="6818" cy="17278"/>
            </a:xfrm>
            <a:custGeom>
              <a:avLst/>
              <a:gdLst/>
              <a:ahLst/>
              <a:cxnLst>
                <a:cxn ang="0">
                  <a:pos x="197" y="0"/>
                </a:cxn>
                <a:cxn ang="0">
                  <a:pos x="296" y="358"/>
                </a:cxn>
                <a:cxn ang="0">
                  <a:pos x="388" y="697"/>
                </a:cxn>
                <a:cxn ang="0">
                  <a:pos x="393" y="697"/>
                </a:cxn>
                <a:cxn ang="0">
                  <a:pos x="390" y="702"/>
                </a:cxn>
                <a:cxn ang="0">
                  <a:pos x="393" y="716"/>
                </a:cxn>
                <a:cxn ang="0">
                  <a:pos x="380" y="716"/>
                </a:cxn>
                <a:cxn ang="0">
                  <a:pos x="296" y="830"/>
                </a:cxn>
                <a:cxn ang="0">
                  <a:pos x="197" y="963"/>
                </a:cxn>
                <a:cxn ang="0">
                  <a:pos x="99" y="830"/>
                </a:cxn>
                <a:cxn ang="0">
                  <a:pos x="14" y="716"/>
                </a:cxn>
                <a:cxn ang="0">
                  <a:pos x="0" y="716"/>
                </a:cxn>
                <a:cxn ang="0">
                  <a:pos x="4" y="702"/>
                </a:cxn>
                <a:cxn ang="0">
                  <a:pos x="0" y="697"/>
                </a:cxn>
                <a:cxn ang="0">
                  <a:pos x="5" y="697"/>
                </a:cxn>
                <a:cxn ang="0">
                  <a:pos x="99" y="358"/>
                </a:cxn>
                <a:cxn ang="0">
                  <a:pos x="197" y="0"/>
                </a:cxn>
              </a:cxnLst>
              <a:rect l="0" t="0" r="r" b="b"/>
              <a:pathLst>
                <a:path w="393" h="963">
                  <a:moveTo>
                    <a:pt x="197" y="0"/>
                  </a:moveTo>
                  <a:lnTo>
                    <a:pt x="296" y="358"/>
                  </a:lnTo>
                  <a:lnTo>
                    <a:pt x="388" y="697"/>
                  </a:lnTo>
                  <a:lnTo>
                    <a:pt x="393" y="697"/>
                  </a:lnTo>
                  <a:lnTo>
                    <a:pt x="390" y="702"/>
                  </a:lnTo>
                  <a:lnTo>
                    <a:pt x="393" y="716"/>
                  </a:lnTo>
                  <a:lnTo>
                    <a:pt x="380" y="716"/>
                  </a:lnTo>
                  <a:lnTo>
                    <a:pt x="296" y="830"/>
                  </a:lnTo>
                  <a:lnTo>
                    <a:pt x="197" y="963"/>
                  </a:lnTo>
                  <a:lnTo>
                    <a:pt x="99" y="830"/>
                  </a:lnTo>
                  <a:lnTo>
                    <a:pt x="14" y="716"/>
                  </a:lnTo>
                  <a:lnTo>
                    <a:pt x="0" y="716"/>
                  </a:lnTo>
                  <a:lnTo>
                    <a:pt x="4" y="702"/>
                  </a:lnTo>
                  <a:lnTo>
                    <a:pt x="0" y="697"/>
                  </a:lnTo>
                  <a:lnTo>
                    <a:pt x="5" y="697"/>
                  </a:lnTo>
                  <a:lnTo>
                    <a:pt x="99" y="358"/>
                  </a:lnTo>
                  <a:lnTo>
                    <a:pt x="197" y="0"/>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tLang="zh-CN">
                <a:solidFill>
                  <a:prstClr val="black"/>
                </a:solidFill>
                <a:latin typeface="+mj-lt"/>
                <a:cs typeface="Arial" panose="020B0604020202020204" pitchFamily="34" charset="0"/>
              </a:endParaRPr>
            </a:p>
          </p:txBody>
        </p:sp>
        <p:sp>
          <p:nvSpPr>
            <p:cNvPr id="96" name="1337318526"/>
            <p:cNvSpPr>
              <a:spLocks/>
            </p:cNvSpPr>
            <p:nvPr/>
          </p:nvSpPr>
          <p:spPr bwMode="auto">
            <a:xfrm>
              <a:off x="4138830" y="1337277"/>
              <a:ext cx="37010" cy="38312"/>
            </a:xfrm>
            <a:custGeom>
              <a:avLst/>
              <a:gdLst/>
              <a:ahLst/>
              <a:cxnLst>
                <a:cxn ang="0">
                  <a:pos x="1175" y="2128"/>
                </a:cxn>
                <a:cxn ang="0">
                  <a:pos x="1331" y="2100"/>
                </a:cxn>
                <a:cxn ang="0">
                  <a:pos x="1479" y="2050"/>
                </a:cxn>
                <a:cxn ang="0">
                  <a:pos x="1617" y="1979"/>
                </a:cxn>
                <a:cxn ang="0">
                  <a:pos x="1742" y="1889"/>
                </a:cxn>
                <a:cxn ang="0">
                  <a:pos x="1853" y="1783"/>
                </a:cxn>
                <a:cxn ang="0">
                  <a:pos x="1948" y="1662"/>
                </a:cxn>
                <a:cxn ang="0">
                  <a:pos x="2026" y="1529"/>
                </a:cxn>
                <a:cxn ang="0">
                  <a:pos x="2083" y="1383"/>
                </a:cxn>
                <a:cxn ang="0">
                  <a:pos x="2119" y="1229"/>
                </a:cxn>
                <a:cxn ang="0">
                  <a:pos x="2131" y="1066"/>
                </a:cxn>
                <a:cxn ang="0">
                  <a:pos x="2119" y="905"/>
                </a:cxn>
                <a:cxn ang="0">
                  <a:pos x="2083" y="750"/>
                </a:cxn>
                <a:cxn ang="0">
                  <a:pos x="2026" y="605"/>
                </a:cxn>
                <a:cxn ang="0">
                  <a:pos x="1948" y="471"/>
                </a:cxn>
                <a:cxn ang="0">
                  <a:pos x="1853" y="350"/>
                </a:cxn>
                <a:cxn ang="0">
                  <a:pos x="1742" y="244"/>
                </a:cxn>
                <a:cxn ang="0">
                  <a:pos x="1617" y="154"/>
                </a:cxn>
                <a:cxn ang="0">
                  <a:pos x="1479" y="84"/>
                </a:cxn>
                <a:cxn ang="0">
                  <a:pos x="1331" y="33"/>
                </a:cxn>
                <a:cxn ang="0">
                  <a:pos x="1175" y="5"/>
                </a:cxn>
                <a:cxn ang="0">
                  <a:pos x="1011" y="1"/>
                </a:cxn>
                <a:cxn ang="0">
                  <a:pos x="851" y="21"/>
                </a:cxn>
                <a:cxn ang="0">
                  <a:pos x="700" y="65"/>
                </a:cxn>
                <a:cxn ang="0">
                  <a:pos x="558" y="129"/>
                </a:cxn>
                <a:cxn ang="0">
                  <a:pos x="428" y="212"/>
                </a:cxn>
                <a:cxn ang="0">
                  <a:pos x="312" y="313"/>
                </a:cxn>
                <a:cxn ang="0">
                  <a:pos x="212" y="429"/>
                </a:cxn>
                <a:cxn ang="0">
                  <a:pos x="129" y="558"/>
                </a:cxn>
                <a:cxn ang="0">
                  <a:pos x="65" y="701"/>
                </a:cxn>
                <a:cxn ang="0">
                  <a:pos x="22" y="852"/>
                </a:cxn>
                <a:cxn ang="0">
                  <a:pos x="2" y="1012"/>
                </a:cxn>
                <a:cxn ang="0">
                  <a:pos x="6" y="1175"/>
                </a:cxn>
                <a:cxn ang="0">
                  <a:pos x="34" y="1333"/>
                </a:cxn>
                <a:cxn ang="0">
                  <a:pos x="84" y="1481"/>
                </a:cxn>
                <a:cxn ang="0">
                  <a:pos x="155" y="1620"/>
                </a:cxn>
                <a:cxn ang="0">
                  <a:pos x="244" y="1745"/>
                </a:cxn>
                <a:cxn ang="0">
                  <a:pos x="350" y="1856"/>
                </a:cxn>
                <a:cxn ang="0">
                  <a:pos x="471" y="1951"/>
                </a:cxn>
                <a:cxn ang="0">
                  <a:pos x="604" y="2028"/>
                </a:cxn>
                <a:cxn ang="0">
                  <a:pos x="749" y="2085"/>
                </a:cxn>
                <a:cxn ang="0">
                  <a:pos x="903" y="2121"/>
                </a:cxn>
                <a:cxn ang="0">
                  <a:pos x="1066" y="2134"/>
                </a:cxn>
              </a:cxnLst>
              <a:rect l="0" t="0" r="r" b="b"/>
              <a:pathLst>
                <a:path w="2131" h="2134">
                  <a:moveTo>
                    <a:pt x="1066" y="2134"/>
                  </a:moveTo>
                  <a:lnTo>
                    <a:pt x="1120" y="2133"/>
                  </a:lnTo>
                  <a:lnTo>
                    <a:pt x="1175" y="2128"/>
                  </a:lnTo>
                  <a:lnTo>
                    <a:pt x="1227" y="2121"/>
                  </a:lnTo>
                  <a:lnTo>
                    <a:pt x="1279" y="2111"/>
                  </a:lnTo>
                  <a:lnTo>
                    <a:pt x="1331" y="2100"/>
                  </a:lnTo>
                  <a:lnTo>
                    <a:pt x="1381" y="2085"/>
                  </a:lnTo>
                  <a:lnTo>
                    <a:pt x="1431" y="2069"/>
                  </a:lnTo>
                  <a:lnTo>
                    <a:pt x="1479" y="2050"/>
                  </a:lnTo>
                  <a:lnTo>
                    <a:pt x="1527" y="2028"/>
                  </a:lnTo>
                  <a:lnTo>
                    <a:pt x="1573" y="2004"/>
                  </a:lnTo>
                  <a:lnTo>
                    <a:pt x="1617" y="1979"/>
                  </a:lnTo>
                  <a:lnTo>
                    <a:pt x="1661" y="1951"/>
                  </a:lnTo>
                  <a:lnTo>
                    <a:pt x="1702" y="1922"/>
                  </a:lnTo>
                  <a:lnTo>
                    <a:pt x="1742" y="1889"/>
                  </a:lnTo>
                  <a:lnTo>
                    <a:pt x="1782" y="1856"/>
                  </a:lnTo>
                  <a:lnTo>
                    <a:pt x="1818" y="1821"/>
                  </a:lnTo>
                  <a:lnTo>
                    <a:pt x="1853" y="1783"/>
                  </a:lnTo>
                  <a:lnTo>
                    <a:pt x="1887" y="1745"/>
                  </a:lnTo>
                  <a:lnTo>
                    <a:pt x="1919" y="1704"/>
                  </a:lnTo>
                  <a:lnTo>
                    <a:pt x="1948" y="1662"/>
                  </a:lnTo>
                  <a:lnTo>
                    <a:pt x="1976" y="1620"/>
                  </a:lnTo>
                  <a:lnTo>
                    <a:pt x="2002" y="1574"/>
                  </a:lnTo>
                  <a:lnTo>
                    <a:pt x="2026" y="1529"/>
                  </a:lnTo>
                  <a:lnTo>
                    <a:pt x="2047" y="1481"/>
                  </a:lnTo>
                  <a:lnTo>
                    <a:pt x="2066" y="1433"/>
                  </a:lnTo>
                  <a:lnTo>
                    <a:pt x="2083" y="1383"/>
                  </a:lnTo>
                  <a:lnTo>
                    <a:pt x="2097" y="1333"/>
                  </a:lnTo>
                  <a:lnTo>
                    <a:pt x="2110" y="1281"/>
                  </a:lnTo>
                  <a:lnTo>
                    <a:pt x="2119" y="1229"/>
                  </a:lnTo>
                  <a:lnTo>
                    <a:pt x="2126" y="1175"/>
                  </a:lnTo>
                  <a:lnTo>
                    <a:pt x="2130" y="1122"/>
                  </a:lnTo>
                  <a:lnTo>
                    <a:pt x="2131" y="1066"/>
                  </a:lnTo>
                  <a:lnTo>
                    <a:pt x="2130" y="1012"/>
                  </a:lnTo>
                  <a:lnTo>
                    <a:pt x="2126" y="958"/>
                  </a:lnTo>
                  <a:lnTo>
                    <a:pt x="2119" y="905"/>
                  </a:lnTo>
                  <a:lnTo>
                    <a:pt x="2110" y="852"/>
                  </a:lnTo>
                  <a:lnTo>
                    <a:pt x="2097" y="801"/>
                  </a:lnTo>
                  <a:lnTo>
                    <a:pt x="2083" y="750"/>
                  </a:lnTo>
                  <a:lnTo>
                    <a:pt x="2066" y="701"/>
                  </a:lnTo>
                  <a:lnTo>
                    <a:pt x="2047" y="652"/>
                  </a:lnTo>
                  <a:lnTo>
                    <a:pt x="2026" y="605"/>
                  </a:lnTo>
                  <a:lnTo>
                    <a:pt x="2002" y="558"/>
                  </a:lnTo>
                  <a:lnTo>
                    <a:pt x="1976" y="514"/>
                  </a:lnTo>
                  <a:lnTo>
                    <a:pt x="1948" y="471"/>
                  </a:lnTo>
                  <a:lnTo>
                    <a:pt x="1919" y="429"/>
                  </a:lnTo>
                  <a:lnTo>
                    <a:pt x="1887" y="389"/>
                  </a:lnTo>
                  <a:lnTo>
                    <a:pt x="1853" y="350"/>
                  </a:lnTo>
                  <a:lnTo>
                    <a:pt x="1818" y="313"/>
                  </a:lnTo>
                  <a:lnTo>
                    <a:pt x="1782" y="278"/>
                  </a:lnTo>
                  <a:lnTo>
                    <a:pt x="1742" y="244"/>
                  </a:lnTo>
                  <a:lnTo>
                    <a:pt x="1702" y="212"/>
                  </a:lnTo>
                  <a:lnTo>
                    <a:pt x="1661" y="183"/>
                  </a:lnTo>
                  <a:lnTo>
                    <a:pt x="1617" y="154"/>
                  </a:lnTo>
                  <a:lnTo>
                    <a:pt x="1573" y="129"/>
                  </a:lnTo>
                  <a:lnTo>
                    <a:pt x="1527" y="105"/>
                  </a:lnTo>
                  <a:lnTo>
                    <a:pt x="1479" y="84"/>
                  </a:lnTo>
                  <a:lnTo>
                    <a:pt x="1431" y="65"/>
                  </a:lnTo>
                  <a:lnTo>
                    <a:pt x="1381" y="47"/>
                  </a:lnTo>
                  <a:lnTo>
                    <a:pt x="1331" y="33"/>
                  </a:lnTo>
                  <a:lnTo>
                    <a:pt x="1279" y="21"/>
                  </a:lnTo>
                  <a:lnTo>
                    <a:pt x="1227" y="12"/>
                  </a:lnTo>
                  <a:lnTo>
                    <a:pt x="1175" y="5"/>
                  </a:lnTo>
                  <a:lnTo>
                    <a:pt x="1120" y="1"/>
                  </a:lnTo>
                  <a:lnTo>
                    <a:pt x="1066" y="0"/>
                  </a:lnTo>
                  <a:lnTo>
                    <a:pt x="1011" y="1"/>
                  </a:lnTo>
                  <a:lnTo>
                    <a:pt x="957" y="5"/>
                  </a:lnTo>
                  <a:lnTo>
                    <a:pt x="903" y="12"/>
                  </a:lnTo>
                  <a:lnTo>
                    <a:pt x="851" y="21"/>
                  </a:lnTo>
                  <a:lnTo>
                    <a:pt x="799" y="33"/>
                  </a:lnTo>
                  <a:lnTo>
                    <a:pt x="749" y="47"/>
                  </a:lnTo>
                  <a:lnTo>
                    <a:pt x="700" y="65"/>
                  </a:lnTo>
                  <a:lnTo>
                    <a:pt x="651" y="84"/>
                  </a:lnTo>
                  <a:lnTo>
                    <a:pt x="604" y="105"/>
                  </a:lnTo>
                  <a:lnTo>
                    <a:pt x="558" y="129"/>
                  </a:lnTo>
                  <a:lnTo>
                    <a:pt x="514" y="154"/>
                  </a:lnTo>
                  <a:lnTo>
                    <a:pt x="471" y="183"/>
                  </a:lnTo>
                  <a:lnTo>
                    <a:pt x="428" y="212"/>
                  </a:lnTo>
                  <a:lnTo>
                    <a:pt x="388" y="244"/>
                  </a:lnTo>
                  <a:lnTo>
                    <a:pt x="350" y="278"/>
                  </a:lnTo>
                  <a:lnTo>
                    <a:pt x="312" y="313"/>
                  </a:lnTo>
                  <a:lnTo>
                    <a:pt x="277" y="350"/>
                  </a:lnTo>
                  <a:lnTo>
                    <a:pt x="244" y="389"/>
                  </a:lnTo>
                  <a:lnTo>
                    <a:pt x="212" y="429"/>
                  </a:lnTo>
                  <a:lnTo>
                    <a:pt x="182" y="471"/>
                  </a:lnTo>
                  <a:lnTo>
                    <a:pt x="155" y="514"/>
                  </a:lnTo>
                  <a:lnTo>
                    <a:pt x="129" y="558"/>
                  </a:lnTo>
                  <a:lnTo>
                    <a:pt x="106" y="605"/>
                  </a:lnTo>
                  <a:lnTo>
                    <a:pt x="84" y="652"/>
                  </a:lnTo>
                  <a:lnTo>
                    <a:pt x="65" y="701"/>
                  </a:lnTo>
                  <a:lnTo>
                    <a:pt x="48" y="750"/>
                  </a:lnTo>
                  <a:lnTo>
                    <a:pt x="34" y="801"/>
                  </a:lnTo>
                  <a:lnTo>
                    <a:pt x="22" y="852"/>
                  </a:lnTo>
                  <a:lnTo>
                    <a:pt x="12" y="905"/>
                  </a:lnTo>
                  <a:lnTo>
                    <a:pt x="6" y="958"/>
                  </a:lnTo>
                  <a:lnTo>
                    <a:pt x="2" y="1012"/>
                  </a:lnTo>
                  <a:lnTo>
                    <a:pt x="0" y="1066"/>
                  </a:lnTo>
                  <a:lnTo>
                    <a:pt x="2" y="1122"/>
                  </a:lnTo>
                  <a:lnTo>
                    <a:pt x="6" y="1175"/>
                  </a:lnTo>
                  <a:lnTo>
                    <a:pt x="12" y="1229"/>
                  </a:lnTo>
                  <a:lnTo>
                    <a:pt x="22" y="1281"/>
                  </a:lnTo>
                  <a:lnTo>
                    <a:pt x="34" y="1333"/>
                  </a:lnTo>
                  <a:lnTo>
                    <a:pt x="48" y="1383"/>
                  </a:lnTo>
                  <a:lnTo>
                    <a:pt x="65" y="1433"/>
                  </a:lnTo>
                  <a:lnTo>
                    <a:pt x="84" y="1481"/>
                  </a:lnTo>
                  <a:lnTo>
                    <a:pt x="106" y="1529"/>
                  </a:lnTo>
                  <a:lnTo>
                    <a:pt x="129" y="1574"/>
                  </a:lnTo>
                  <a:lnTo>
                    <a:pt x="155" y="1620"/>
                  </a:lnTo>
                  <a:lnTo>
                    <a:pt x="182" y="1662"/>
                  </a:lnTo>
                  <a:lnTo>
                    <a:pt x="212" y="1704"/>
                  </a:lnTo>
                  <a:lnTo>
                    <a:pt x="244" y="1745"/>
                  </a:lnTo>
                  <a:lnTo>
                    <a:pt x="277" y="1783"/>
                  </a:lnTo>
                  <a:lnTo>
                    <a:pt x="312" y="1821"/>
                  </a:lnTo>
                  <a:lnTo>
                    <a:pt x="350" y="1856"/>
                  </a:lnTo>
                  <a:lnTo>
                    <a:pt x="388" y="1889"/>
                  </a:lnTo>
                  <a:lnTo>
                    <a:pt x="428" y="1922"/>
                  </a:lnTo>
                  <a:lnTo>
                    <a:pt x="471" y="1951"/>
                  </a:lnTo>
                  <a:lnTo>
                    <a:pt x="514" y="1979"/>
                  </a:lnTo>
                  <a:lnTo>
                    <a:pt x="558" y="2004"/>
                  </a:lnTo>
                  <a:lnTo>
                    <a:pt x="604" y="2028"/>
                  </a:lnTo>
                  <a:lnTo>
                    <a:pt x="651" y="2050"/>
                  </a:lnTo>
                  <a:lnTo>
                    <a:pt x="700" y="2069"/>
                  </a:lnTo>
                  <a:lnTo>
                    <a:pt x="749" y="2085"/>
                  </a:lnTo>
                  <a:lnTo>
                    <a:pt x="799" y="2100"/>
                  </a:lnTo>
                  <a:lnTo>
                    <a:pt x="851" y="2111"/>
                  </a:lnTo>
                  <a:lnTo>
                    <a:pt x="903" y="2121"/>
                  </a:lnTo>
                  <a:lnTo>
                    <a:pt x="957" y="2128"/>
                  </a:lnTo>
                  <a:lnTo>
                    <a:pt x="1011" y="2133"/>
                  </a:lnTo>
                  <a:lnTo>
                    <a:pt x="1066" y="2134"/>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tLang="zh-CN">
                <a:solidFill>
                  <a:prstClr val="black"/>
                </a:solidFill>
                <a:latin typeface="+mj-lt"/>
                <a:cs typeface="Arial" panose="020B0604020202020204" pitchFamily="34" charset="0"/>
              </a:endParaRPr>
            </a:p>
          </p:txBody>
        </p:sp>
        <p:sp>
          <p:nvSpPr>
            <p:cNvPr id="97" name="1335127535"/>
            <p:cNvSpPr>
              <a:spLocks/>
            </p:cNvSpPr>
            <p:nvPr/>
          </p:nvSpPr>
          <p:spPr bwMode="auto">
            <a:xfrm>
              <a:off x="4123491" y="1380597"/>
              <a:ext cx="67933" cy="50583"/>
            </a:xfrm>
            <a:custGeom>
              <a:avLst/>
              <a:gdLst/>
              <a:ahLst/>
              <a:cxnLst>
                <a:cxn ang="0">
                  <a:pos x="1123" y="0"/>
                </a:cxn>
                <a:cxn ang="0">
                  <a:pos x="615" y="3"/>
                </a:cxn>
                <a:cxn ang="0">
                  <a:pos x="549" y="19"/>
                </a:cxn>
                <a:cxn ang="0">
                  <a:pos x="483" y="40"/>
                </a:cxn>
                <a:cxn ang="0">
                  <a:pos x="408" y="69"/>
                </a:cxn>
                <a:cxn ang="0">
                  <a:pos x="347" y="97"/>
                </a:cxn>
                <a:cxn ang="0">
                  <a:pos x="308" y="119"/>
                </a:cxn>
                <a:cxn ang="0">
                  <a:pos x="268" y="145"/>
                </a:cxn>
                <a:cxn ang="0">
                  <a:pos x="231" y="173"/>
                </a:cxn>
                <a:cxn ang="0">
                  <a:pos x="196" y="204"/>
                </a:cxn>
                <a:cxn ang="0">
                  <a:pos x="164" y="239"/>
                </a:cxn>
                <a:cxn ang="0">
                  <a:pos x="136" y="277"/>
                </a:cxn>
                <a:cxn ang="0">
                  <a:pos x="111" y="315"/>
                </a:cxn>
                <a:cxn ang="0">
                  <a:pos x="90" y="354"/>
                </a:cxn>
                <a:cxn ang="0">
                  <a:pos x="72" y="393"/>
                </a:cxn>
                <a:cxn ang="0">
                  <a:pos x="56" y="430"/>
                </a:cxn>
                <a:cxn ang="0">
                  <a:pos x="42" y="469"/>
                </a:cxn>
                <a:cxn ang="0">
                  <a:pos x="26" y="523"/>
                </a:cxn>
                <a:cxn ang="0">
                  <a:pos x="12" y="593"/>
                </a:cxn>
                <a:cxn ang="0">
                  <a:pos x="5" y="656"/>
                </a:cxn>
                <a:cxn ang="0">
                  <a:pos x="0" y="733"/>
                </a:cxn>
                <a:cxn ang="0">
                  <a:pos x="0" y="809"/>
                </a:cxn>
                <a:cxn ang="0">
                  <a:pos x="0" y="993"/>
                </a:cxn>
                <a:cxn ang="0">
                  <a:pos x="0" y="1287"/>
                </a:cxn>
                <a:cxn ang="0">
                  <a:pos x="0" y="1643"/>
                </a:cxn>
                <a:cxn ang="0">
                  <a:pos x="0" y="2019"/>
                </a:cxn>
                <a:cxn ang="0">
                  <a:pos x="0" y="2367"/>
                </a:cxn>
                <a:cxn ang="0">
                  <a:pos x="0" y="2645"/>
                </a:cxn>
                <a:cxn ang="0">
                  <a:pos x="0" y="2804"/>
                </a:cxn>
                <a:cxn ang="0">
                  <a:pos x="1893" y="2827"/>
                </a:cxn>
                <a:cxn ang="0">
                  <a:pos x="3913" y="2827"/>
                </a:cxn>
                <a:cxn ang="0">
                  <a:pos x="3913" y="2742"/>
                </a:cxn>
                <a:cxn ang="0">
                  <a:pos x="3913" y="2518"/>
                </a:cxn>
                <a:cxn ang="0">
                  <a:pos x="3913" y="2200"/>
                </a:cxn>
                <a:cxn ang="0">
                  <a:pos x="3913" y="1831"/>
                </a:cxn>
                <a:cxn ang="0">
                  <a:pos x="3913" y="1459"/>
                </a:cxn>
                <a:cxn ang="0">
                  <a:pos x="3913" y="1129"/>
                </a:cxn>
                <a:cxn ang="0">
                  <a:pos x="3913" y="885"/>
                </a:cxn>
                <a:cxn ang="0">
                  <a:pos x="3913" y="772"/>
                </a:cxn>
                <a:cxn ang="0">
                  <a:pos x="3911" y="684"/>
                </a:cxn>
                <a:cxn ang="0">
                  <a:pos x="3905" y="625"/>
                </a:cxn>
                <a:cxn ang="0">
                  <a:pos x="3895" y="559"/>
                </a:cxn>
                <a:cxn ang="0">
                  <a:pos x="3877" y="487"/>
                </a:cxn>
                <a:cxn ang="0">
                  <a:pos x="3865" y="450"/>
                </a:cxn>
                <a:cxn ang="0">
                  <a:pos x="3851" y="411"/>
                </a:cxn>
                <a:cxn ang="0">
                  <a:pos x="3834" y="373"/>
                </a:cxn>
                <a:cxn ang="0">
                  <a:pos x="3814" y="335"/>
                </a:cxn>
                <a:cxn ang="0">
                  <a:pos x="3790" y="296"/>
                </a:cxn>
                <a:cxn ang="0">
                  <a:pos x="3764" y="258"/>
                </a:cxn>
                <a:cxn ang="0">
                  <a:pos x="3734" y="221"/>
                </a:cxn>
                <a:cxn ang="0">
                  <a:pos x="3701" y="188"/>
                </a:cxn>
                <a:cxn ang="0">
                  <a:pos x="3664" y="159"/>
                </a:cxn>
                <a:cxn ang="0">
                  <a:pos x="3626" y="132"/>
                </a:cxn>
                <a:cxn ang="0">
                  <a:pos x="3587" y="108"/>
                </a:cxn>
                <a:cxn ang="0">
                  <a:pos x="3546" y="87"/>
                </a:cxn>
                <a:cxn ang="0">
                  <a:pos x="3468" y="53"/>
                </a:cxn>
                <a:cxn ang="0">
                  <a:pos x="3396" y="29"/>
                </a:cxn>
                <a:cxn ang="0">
                  <a:pos x="3337" y="12"/>
                </a:cxn>
                <a:cxn ang="0">
                  <a:pos x="3284" y="0"/>
                </a:cxn>
                <a:cxn ang="0">
                  <a:pos x="1957" y="1290"/>
                </a:cxn>
              </a:cxnLst>
              <a:rect l="0" t="0" r="r" b="b"/>
              <a:pathLst>
                <a:path w="3913" h="2827">
                  <a:moveTo>
                    <a:pt x="1957" y="1290"/>
                  </a:moveTo>
                  <a:lnTo>
                    <a:pt x="1123" y="0"/>
                  </a:lnTo>
                  <a:lnTo>
                    <a:pt x="630" y="0"/>
                  </a:lnTo>
                  <a:lnTo>
                    <a:pt x="615" y="3"/>
                  </a:lnTo>
                  <a:lnTo>
                    <a:pt x="576" y="12"/>
                  </a:lnTo>
                  <a:lnTo>
                    <a:pt x="549" y="19"/>
                  </a:lnTo>
                  <a:lnTo>
                    <a:pt x="517" y="29"/>
                  </a:lnTo>
                  <a:lnTo>
                    <a:pt x="483" y="40"/>
                  </a:lnTo>
                  <a:lnTo>
                    <a:pt x="446" y="53"/>
                  </a:lnTo>
                  <a:lnTo>
                    <a:pt x="408" y="69"/>
                  </a:lnTo>
                  <a:lnTo>
                    <a:pt x="367" y="87"/>
                  </a:lnTo>
                  <a:lnTo>
                    <a:pt x="347" y="97"/>
                  </a:lnTo>
                  <a:lnTo>
                    <a:pt x="328" y="108"/>
                  </a:lnTo>
                  <a:lnTo>
                    <a:pt x="308" y="119"/>
                  </a:lnTo>
                  <a:lnTo>
                    <a:pt x="287" y="132"/>
                  </a:lnTo>
                  <a:lnTo>
                    <a:pt x="268" y="145"/>
                  </a:lnTo>
                  <a:lnTo>
                    <a:pt x="249" y="159"/>
                  </a:lnTo>
                  <a:lnTo>
                    <a:pt x="231" y="173"/>
                  </a:lnTo>
                  <a:lnTo>
                    <a:pt x="213" y="188"/>
                  </a:lnTo>
                  <a:lnTo>
                    <a:pt x="196" y="204"/>
                  </a:lnTo>
                  <a:lnTo>
                    <a:pt x="180" y="221"/>
                  </a:lnTo>
                  <a:lnTo>
                    <a:pt x="164" y="239"/>
                  </a:lnTo>
                  <a:lnTo>
                    <a:pt x="149" y="258"/>
                  </a:lnTo>
                  <a:lnTo>
                    <a:pt x="136" y="277"/>
                  </a:lnTo>
                  <a:lnTo>
                    <a:pt x="123" y="296"/>
                  </a:lnTo>
                  <a:lnTo>
                    <a:pt x="111" y="315"/>
                  </a:lnTo>
                  <a:lnTo>
                    <a:pt x="100" y="335"/>
                  </a:lnTo>
                  <a:lnTo>
                    <a:pt x="90" y="354"/>
                  </a:lnTo>
                  <a:lnTo>
                    <a:pt x="81" y="373"/>
                  </a:lnTo>
                  <a:lnTo>
                    <a:pt x="72" y="393"/>
                  </a:lnTo>
                  <a:lnTo>
                    <a:pt x="64" y="411"/>
                  </a:lnTo>
                  <a:lnTo>
                    <a:pt x="56" y="430"/>
                  </a:lnTo>
                  <a:lnTo>
                    <a:pt x="48" y="450"/>
                  </a:lnTo>
                  <a:lnTo>
                    <a:pt x="42" y="469"/>
                  </a:lnTo>
                  <a:lnTo>
                    <a:pt x="36" y="487"/>
                  </a:lnTo>
                  <a:lnTo>
                    <a:pt x="26" y="523"/>
                  </a:lnTo>
                  <a:lnTo>
                    <a:pt x="19" y="559"/>
                  </a:lnTo>
                  <a:lnTo>
                    <a:pt x="12" y="593"/>
                  </a:lnTo>
                  <a:lnTo>
                    <a:pt x="8" y="625"/>
                  </a:lnTo>
                  <a:lnTo>
                    <a:pt x="5" y="656"/>
                  </a:lnTo>
                  <a:lnTo>
                    <a:pt x="2" y="684"/>
                  </a:lnTo>
                  <a:lnTo>
                    <a:pt x="0" y="733"/>
                  </a:lnTo>
                  <a:lnTo>
                    <a:pt x="0" y="772"/>
                  </a:lnTo>
                  <a:lnTo>
                    <a:pt x="0" y="809"/>
                  </a:lnTo>
                  <a:lnTo>
                    <a:pt x="0" y="885"/>
                  </a:lnTo>
                  <a:lnTo>
                    <a:pt x="0" y="993"/>
                  </a:lnTo>
                  <a:lnTo>
                    <a:pt x="0" y="1129"/>
                  </a:lnTo>
                  <a:lnTo>
                    <a:pt x="0" y="1287"/>
                  </a:lnTo>
                  <a:lnTo>
                    <a:pt x="0" y="1459"/>
                  </a:lnTo>
                  <a:lnTo>
                    <a:pt x="0" y="1643"/>
                  </a:lnTo>
                  <a:lnTo>
                    <a:pt x="0" y="1831"/>
                  </a:lnTo>
                  <a:lnTo>
                    <a:pt x="0" y="2019"/>
                  </a:lnTo>
                  <a:lnTo>
                    <a:pt x="0" y="2200"/>
                  </a:lnTo>
                  <a:lnTo>
                    <a:pt x="0" y="2367"/>
                  </a:lnTo>
                  <a:lnTo>
                    <a:pt x="0" y="2518"/>
                  </a:lnTo>
                  <a:lnTo>
                    <a:pt x="0" y="2645"/>
                  </a:lnTo>
                  <a:lnTo>
                    <a:pt x="0" y="2742"/>
                  </a:lnTo>
                  <a:lnTo>
                    <a:pt x="0" y="2804"/>
                  </a:lnTo>
                  <a:lnTo>
                    <a:pt x="0" y="2827"/>
                  </a:lnTo>
                  <a:lnTo>
                    <a:pt x="1893" y="2827"/>
                  </a:lnTo>
                  <a:lnTo>
                    <a:pt x="2021" y="2827"/>
                  </a:lnTo>
                  <a:lnTo>
                    <a:pt x="3913" y="2827"/>
                  </a:lnTo>
                  <a:lnTo>
                    <a:pt x="3913" y="2804"/>
                  </a:lnTo>
                  <a:lnTo>
                    <a:pt x="3913" y="2742"/>
                  </a:lnTo>
                  <a:lnTo>
                    <a:pt x="3913" y="2645"/>
                  </a:lnTo>
                  <a:lnTo>
                    <a:pt x="3913" y="2518"/>
                  </a:lnTo>
                  <a:lnTo>
                    <a:pt x="3913" y="2367"/>
                  </a:lnTo>
                  <a:lnTo>
                    <a:pt x="3913" y="2200"/>
                  </a:lnTo>
                  <a:lnTo>
                    <a:pt x="3913" y="2019"/>
                  </a:lnTo>
                  <a:lnTo>
                    <a:pt x="3913" y="1831"/>
                  </a:lnTo>
                  <a:lnTo>
                    <a:pt x="3913" y="1643"/>
                  </a:lnTo>
                  <a:lnTo>
                    <a:pt x="3913" y="1459"/>
                  </a:lnTo>
                  <a:lnTo>
                    <a:pt x="3913" y="1287"/>
                  </a:lnTo>
                  <a:lnTo>
                    <a:pt x="3913" y="1129"/>
                  </a:lnTo>
                  <a:lnTo>
                    <a:pt x="3913" y="993"/>
                  </a:lnTo>
                  <a:lnTo>
                    <a:pt x="3913" y="885"/>
                  </a:lnTo>
                  <a:lnTo>
                    <a:pt x="3913" y="809"/>
                  </a:lnTo>
                  <a:lnTo>
                    <a:pt x="3913" y="772"/>
                  </a:lnTo>
                  <a:lnTo>
                    <a:pt x="3913" y="733"/>
                  </a:lnTo>
                  <a:lnTo>
                    <a:pt x="3911" y="684"/>
                  </a:lnTo>
                  <a:lnTo>
                    <a:pt x="3909" y="656"/>
                  </a:lnTo>
                  <a:lnTo>
                    <a:pt x="3905" y="625"/>
                  </a:lnTo>
                  <a:lnTo>
                    <a:pt x="3901" y="593"/>
                  </a:lnTo>
                  <a:lnTo>
                    <a:pt x="3895" y="559"/>
                  </a:lnTo>
                  <a:lnTo>
                    <a:pt x="3887" y="523"/>
                  </a:lnTo>
                  <a:lnTo>
                    <a:pt x="3877" y="487"/>
                  </a:lnTo>
                  <a:lnTo>
                    <a:pt x="3871" y="469"/>
                  </a:lnTo>
                  <a:lnTo>
                    <a:pt x="3865" y="450"/>
                  </a:lnTo>
                  <a:lnTo>
                    <a:pt x="3858" y="430"/>
                  </a:lnTo>
                  <a:lnTo>
                    <a:pt x="3851" y="411"/>
                  </a:lnTo>
                  <a:lnTo>
                    <a:pt x="3842" y="393"/>
                  </a:lnTo>
                  <a:lnTo>
                    <a:pt x="3834" y="373"/>
                  </a:lnTo>
                  <a:lnTo>
                    <a:pt x="3824" y="354"/>
                  </a:lnTo>
                  <a:lnTo>
                    <a:pt x="3814" y="335"/>
                  </a:lnTo>
                  <a:lnTo>
                    <a:pt x="3802" y="315"/>
                  </a:lnTo>
                  <a:lnTo>
                    <a:pt x="3790" y="296"/>
                  </a:lnTo>
                  <a:lnTo>
                    <a:pt x="3777" y="277"/>
                  </a:lnTo>
                  <a:lnTo>
                    <a:pt x="3764" y="258"/>
                  </a:lnTo>
                  <a:lnTo>
                    <a:pt x="3749" y="239"/>
                  </a:lnTo>
                  <a:lnTo>
                    <a:pt x="3734" y="221"/>
                  </a:lnTo>
                  <a:lnTo>
                    <a:pt x="3718" y="204"/>
                  </a:lnTo>
                  <a:lnTo>
                    <a:pt x="3701" y="188"/>
                  </a:lnTo>
                  <a:lnTo>
                    <a:pt x="3682" y="173"/>
                  </a:lnTo>
                  <a:lnTo>
                    <a:pt x="3664" y="159"/>
                  </a:lnTo>
                  <a:lnTo>
                    <a:pt x="3645" y="145"/>
                  </a:lnTo>
                  <a:lnTo>
                    <a:pt x="3626" y="132"/>
                  </a:lnTo>
                  <a:lnTo>
                    <a:pt x="3606" y="119"/>
                  </a:lnTo>
                  <a:lnTo>
                    <a:pt x="3587" y="108"/>
                  </a:lnTo>
                  <a:lnTo>
                    <a:pt x="3566" y="97"/>
                  </a:lnTo>
                  <a:lnTo>
                    <a:pt x="3546" y="87"/>
                  </a:lnTo>
                  <a:lnTo>
                    <a:pt x="3507" y="69"/>
                  </a:lnTo>
                  <a:lnTo>
                    <a:pt x="3468" y="53"/>
                  </a:lnTo>
                  <a:lnTo>
                    <a:pt x="3430" y="40"/>
                  </a:lnTo>
                  <a:lnTo>
                    <a:pt x="3396" y="29"/>
                  </a:lnTo>
                  <a:lnTo>
                    <a:pt x="3365" y="19"/>
                  </a:lnTo>
                  <a:lnTo>
                    <a:pt x="3337" y="12"/>
                  </a:lnTo>
                  <a:lnTo>
                    <a:pt x="3298" y="3"/>
                  </a:lnTo>
                  <a:lnTo>
                    <a:pt x="3284" y="0"/>
                  </a:lnTo>
                  <a:lnTo>
                    <a:pt x="2791" y="0"/>
                  </a:lnTo>
                  <a:lnTo>
                    <a:pt x="1957" y="1290"/>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tLang="zh-CN">
                <a:solidFill>
                  <a:prstClr val="black"/>
                </a:solidFill>
                <a:latin typeface="+mj-lt"/>
                <a:cs typeface="Arial" panose="020B0604020202020204" pitchFamily="34" charset="0"/>
              </a:endParaRPr>
            </a:p>
          </p:txBody>
        </p:sp>
        <p:sp>
          <p:nvSpPr>
            <p:cNvPr id="98" name="1326270751"/>
            <p:cNvSpPr>
              <a:spLocks/>
            </p:cNvSpPr>
            <p:nvPr/>
          </p:nvSpPr>
          <p:spPr bwMode="auto">
            <a:xfrm>
              <a:off x="4155875" y="1380597"/>
              <a:ext cx="2922" cy="2504"/>
            </a:xfrm>
            <a:custGeom>
              <a:avLst/>
              <a:gdLst/>
              <a:ahLst/>
              <a:cxnLst>
                <a:cxn ang="0">
                  <a:pos x="85" y="148"/>
                </a:cxn>
                <a:cxn ang="0">
                  <a:pos x="127" y="74"/>
                </a:cxn>
                <a:cxn ang="0">
                  <a:pos x="169" y="0"/>
                </a:cxn>
                <a:cxn ang="0">
                  <a:pos x="85" y="0"/>
                </a:cxn>
                <a:cxn ang="0">
                  <a:pos x="0" y="0"/>
                </a:cxn>
                <a:cxn ang="0">
                  <a:pos x="42" y="74"/>
                </a:cxn>
                <a:cxn ang="0">
                  <a:pos x="85" y="148"/>
                </a:cxn>
              </a:cxnLst>
              <a:rect l="0" t="0" r="r" b="b"/>
              <a:pathLst>
                <a:path w="169" h="148">
                  <a:moveTo>
                    <a:pt x="85" y="148"/>
                  </a:moveTo>
                  <a:lnTo>
                    <a:pt x="127" y="74"/>
                  </a:lnTo>
                  <a:lnTo>
                    <a:pt x="169" y="0"/>
                  </a:lnTo>
                  <a:lnTo>
                    <a:pt x="85" y="0"/>
                  </a:lnTo>
                  <a:lnTo>
                    <a:pt x="0" y="0"/>
                  </a:lnTo>
                  <a:lnTo>
                    <a:pt x="42" y="74"/>
                  </a:lnTo>
                  <a:lnTo>
                    <a:pt x="85" y="148"/>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tLang="zh-CN">
                <a:solidFill>
                  <a:prstClr val="black"/>
                </a:solidFill>
                <a:latin typeface="+mj-lt"/>
                <a:cs typeface="Arial" panose="020B0604020202020204" pitchFamily="34" charset="0"/>
              </a:endParaRPr>
            </a:p>
          </p:txBody>
        </p:sp>
        <p:sp>
          <p:nvSpPr>
            <p:cNvPr id="99" name="946412684"/>
            <p:cNvSpPr>
              <a:spLocks/>
            </p:cNvSpPr>
            <p:nvPr/>
          </p:nvSpPr>
          <p:spPr bwMode="auto">
            <a:xfrm>
              <a:off x="4153927" y="1382351"/>
              <a:ext cx="6818" cy="17278"/>
            </a:xfrm>
            <a:custGeom>
              <a:avLst/>
              <a:gdLst/>
              <a:ahLst/>
              <a:cxnLst>
                <a:cxn ang="0">
                  <a:pos x="197" y="0"/>
                </a:cxn>
                <a:cxn ang="0">
                  <a:pos x="296" y="358"/>
                </a:cxn>
                <a:cxn ang="0">
                  <a:pos x="388" y="697"/>
                </a:cxn>
                <a:cxn ang="0">
                  <a:pos x="393" y="697"/>
                </a:cxn>
                <a:cxn ang="0">
                  <a:pos x="390" y="702"/>
                </a:cxn>
                <a:cxn ang="0">
                  <a:pos x="393" y="716"/>
                </a:cxn>
                <a:cxn ang="0">
                  <a:pos x="380" y="716"/>
                </a:cxn>
                <a:cxn ang="0">
                  <a:pos x="296" y="830"/>
                </a:cxn>
                <a:cxn ang="0">
                  <a:pos x="197" y="963"/>
                </a:cxn>
                <a:cxn ang="0">
                  <a:pos x="99" y="830"/>
                </a:cxn>
                <a:cxn ang="0">
                  <a:pos x="14" y="716"/>
                </a:cxn>
                <a:cxn ang="0">
                  <a:pos x="0" y="716"/>
                </a:cxn>
                <a:cxn ang="0">
                  <a:pos x="4" y="702"/>
                </a:cxn>
                <a:cxn ang="0">
                  <a:pos x="0" y="697"/>
                </a:cxn>
                <a:cxn ang="0">
                  <a:pos x="5" y="697"/>
                </a:cxn>
                <a:cxn ang="0">
                  <a:pos x="99" y="358"/>
                </a:cxn>
                <a:cxn ang="0">
                  <a:pos x="197" y="0"/>
                </a:cxn>
              </a:cxnLst>
              <a:rect l="0" t="0" r="r" b="b"/>
              <a:pathLst>
                <a:path w="393" h="963">
                  <a:moveTo>
                    <a:pt x="197" y="0"/>
                  </a:moveTo>
                  <a:lnTo>
                    <a:pt x="296" y="358"/>
                  </a:lnTo>
                  <a:lnTo>
                    <a:pt x="388" y="697"/>
                  </a:lnTo>
                  <a:lnTo>
                    <a:pt x="393" y="697"/>
                  </a:lnTo>
                  <a:lnTo>
                    <a:pt x="390" y="702"/>
                  </a:lnTo>
                  <a:lnTo>
                    <a:pt x="393" y="716"/>
                  </a:lnTo>
                  <a:lnTo>
                    <a:pt x="380" y="716"/>
                  </a:lnTo>
                  <a:lnTo>
                    <a:pt x="296" y="830"/>
                  </a:lnTo>
                  <a:lnTo>
                    <a:pt x="197" y="963"/>
                  </a:lnTo>
                  <a:lnTo>
                    <a:pt x="99" y="830"/>
                  </a:lnTo>
                  <a:lnTo>
                    <a:pt x="14" y="716"/>
                  </a:lnTo>
                  <a:lnTo>
                    <a:pt x="0" y="716"/>
                  </a:lnTo>
                  <a:lnTo>
                    <a:pt x="4" y="702"/>
                  </a:lnTo>
                  <a:lnTo>
                    <a:pt x="0" y="697"/>
                  </a:lnTo>
                  <a:lnTo>
                    <a:pt x="5" y="697"/>
                  </a:lnTo>
                  <a:lnTo>
                    <a:pt x="99" y="358"/>
                  </a:lnTo>
                  <a:lnTo>
                    <a:pt x="197" y="0"/>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tLang="zh-CN">
                <a:solidFill>
                  <a:prstClr val="black"/>
                </a:solidFill>
                <a:latin typeface="+mj-lt"/>
                <a:cs typeface="Arial" panose="020B0604020202020204" pitchFamily="34" charset="0"/>
              </a:endParaRPr>
            </a:p>
          </p:txBody>
        </p:sp>
        <p:sp>
          <p:nvSpPr>
            <p:cNvPr id="100" name="1522555351"/>
            <p:cNvSpPr>
              <a:spLocks/>
            </p:cNvSpPr>
            <p:nvPr/>
          </p:nvSpPr>
          <p:spPr bwMode="auto">
            <a:xfrm>
              <a:off x="4291896" y="1337277"/>
              <a:ext cx="37010" cy="38312"/>
            </a:xfrm>
            <a:custGeom>
              <a:avLst/>
              <a:gdLst/>
              <a:ahLst/>
              <a:cxnLst>
                <a:cxn ang="0">
                  <a:pos x="1175" y="2128"/>
                </a:cxn>
                <a:cxn ang="0">
                  <a:pos x="1331" y="2100"/>
                </a:cxn>
                <a:cxn ang="0">
                  <a:pos x="1479" y="2050"/>
                </a:cxn>
                <a:cxn ang="0">
                  <a:pos x="1617" y="1979"/>
                </a:cxn>
                <a:cxn ang="0">
                  <a:pos x="1742" y="1889"/>
                </a:cxn>
                <a:cxn ang="0">
                  <a:pos x="1853" y="1783"/>
                </a:cxn>
                <a:cxn ang="0">
                  <a:pos x="1948" y="1662"/>
                </a:cxn>
                <a:cxn ang="0">
                  <a:pos x="2026" y="1529"/>
                </a:cxn>
                <a:cxn ang="0">
                  <a:pos x="2083" y="1383"/>
                </a:cxn>
                <a:cxn ang="0">
                  <a:pos x="2119" y="1229"/>
                </a:cxn>
                <a:cxn ang="0">
                  <a:pos x="2131" y="1066"/>
                </a:cxn>
                <a:cxn ang="0">
                  <a:pos x="2119" y="905"/>
                </a:cxn>
                <a:cxn ang="0">
                  <a:pos x="2083" y="750"/>
                </a:cxn>
                <a:cxn ang="0">
                  <a:pos x="2026" y="605"/>
                </a:cxn>
                <a:cxn ang="0">
                  <a:pos x="1948" y="471"/>
                </a:cxn>
                <a:cxn ang="0">
                  <a:pos x="1853" y="350"/>
                </a:cxn>
                <a:cxn ang="0">
                  <a:pos x="1742" y="244"/>
                </a:cxn>
                <a:cxn ang="0">
                  <a:pos x="1617" y="154"/>
                </a:cxn>
                <a:cxn ang="0">
                  <a:pos x="1479" y="84"/>
                </a:cxn>
                <a:cxn ang="0">
                  <a:pos x="1331" y="33"/>
                </a:cxn>
                <a:cxn ang="0">
                  <a:pos x="1175" y="5"/>
                </a:cxn>
                <a:cxn ang="0">
                  <a:pos x="1011" y="1"/>
                </a:cxn>
                <a:cxn ang="0">
                  <a:pos x="851" y="21"/>
                </a:cxn>
                <a:cxn ang="0">
                  <a:pos x="700" y="65"/>
                </a:cxn>
                <a:cxn ang="0">
                  <a:pos x="558" y="129"/>
                </a:cxn>
                <a:cxn ang="0">
                  <a:pos x="428" y="212"/>
                </a:cxn>
                <a:cxn ang="0">
                  <a:pos x="312" y="313"/>
                </a:cxn>
                <a:cxn ang="0">
                  <a:pos x="212" y="429"/>
                </a:cxn>
                <a:cxn ang="0">
                  <a:pos x="129" y="558"/>
                </a:cxn>
                <a:cxn ang="0">
                  <a:pos x="65" y="701"/>
                </a:cxn>
                <a:cxn ang="0">
                  <a:pos x="22" y="852"/>
                </a:cxn>
                <a:cxn ang="0">
                  <a:pos x="2" y="1012"/>
                </a:cxn>
                <a:cxn ang="0">
                  <a:pos x="6" y="1175"/>
                </a:cxn>
                <a:cxn ang="0">
                  <a:pos x="34" y="1333"/>
                </a:cxn>
                <a:cxn ang="0">
                  <a:pos x="84" y="1481"/>
                </a:cxn>
                <a:cxn ang="0">
                  <a:pos x="155" y="1620"/>
                </a:cxn>
                <a:cxn ang="0">
                  <a:pos x="244" y="1745"/>
                </a:cxn>
                <a:cxn ang="0">
                  <a:pos x="350" y="1856"/>
                </a:cxn>
                <a:cxn ang="0">
                  <a:pos x="471" y="1951"/>
                </a:cxn>
                <a:cxn ang="0">
                  <a:pos x="604" y="2028"/>
                </a:cxn>
                <a:cxn ang="0">
                  <a:pos x="749" y="2085"/>
                </a:cxn>
                <a:cxn ang="0">
                  <a:pos x="903" y="2121"/>
                </a:cxn>
                <a:cxn ang="0">
                  <a:pos x="1066" y="2134"/>
                </a:cxn>
              </a:cxnLst>
              <a:rect l="0" t="0" r="r" b="b"/>
              <a:pathLst>
                <a:path w="2131" h="2134">
                  <a:moveTo>
                    <a:pt x="1066" y="2134"/>
                  </a:moveTo>
                  <a:lnTo>
                    <a:pt x="1120" y="2133"/>
                  </a:lnTo>
                  <a:lnTo>
                    <a:pt x="1175" y="2128"/>
                  </a:lnTo>
                  <a:lnTo>
                    <a:pt x="1227" y="2121"/>
                  </a:lnTo>
                  <a:lnTo>
                    <a:pt x="1279" y="2111"/>
                  </a:lnTo>
                  <a:lnTo>
                    <a:pt x="1331" y="2100"/>
                  </a:lnTo>
                  <a:lnTo>
                    <a:pt x="1381" y="2085"/>
                  </a:lnTo>
                  <a:lnTo>
                    <a:pt x="1431" y="2069"/>
                  </a:lnTo>
                  <a:lnTo>
                    <a:pt x="1479" y="2050"/>
                  </a:lnTo>
                  <a:lnTo>
                    <a:pt x="1527" y="2028"/>
                  </a:lnTo>
                  <a:lnTo>
                    <a:pt x="1573" y="2004"/>
                  </a:lnTo>
                  <a:lnTo>
                    <a:pt x="1617" y="1979"/>
                  </a:lnTo>
                  <a:lnTo>
                    <a:pt x="1661" y="1951"/>
                  </a:lnTo>
                  <a:lnTo>
                    <a:pt x="1702" y="1922"/>
                  </a:lnTo>
                  <a:lnTo>
                    <a:pt x="1742" y="1889"/>
                  </a:lnTo>
                  <a:lnTo>
                    <a:pt x="1782" y="1856"/>
                  </a:lnTo>
                  <a:lnTo>
                    <a:pt x="1818" y="1821"/>
                  </a:lnTo>
                  <a:lnTo>
                    <a:pt x="1853" y="1783"/>
                  </a:lnTo>
                  <a:lnTo>
                    <a:pt x="1887" y="1745"/>
                  </a:lnTo>
                  <a:lnTo>
                    <a:pt x="1919" y="1704"/>
                  </a:lnTo>
                  <a:lnTo>
                    <a:pt x="1948" y="1662"/>
                  </a:lnTo>
                  <a:lnTo>
                    <a:pt x="1976" y="1620"/>
                  </a:lnTo>
                  <a:lnTo>
                    <a:pt x="2002" y="1574"/>
                  </a:lnTo>
                  <a:lnTo>
                    <a:pt x="2026" y="1529"/>
                  </a:lnTo>
                  <a:lnTo>
                    <a:pt x="2047" y="1481"/>
                  </a:lnTo>
                  <a:lnTo>
                    <a:pt x="2066" y="1433"/>
                  </a:lnTo>
                  <a:lnTo>
                    <a:pt x="2083" y="1383"/>
                  </a:lnTo>
                  <a:lnTo>
                    <a:pt x="2097" y="1333"/>
                  </a:lnTo>
                  <a:lnTo>
                    <a:pt x="2110" y="1281"/>
                  </a:lnTo>
                  <a:lnTo>
                    <a:pt x="2119" y="1229"/>
                  </a:lnTo>
                  <a:lnTo>
                    <a:pt x="2126" y="1175"/>
                  </a:lnTo>
                  <a:lnTo>
                    <a:pt x="2130" y="1122"/>
                  </a:lnTo>
                  <a:lnTo>
                    <a:pt x="2131" y="1066"/>
                  </a:lnTo>
                  <a:lnTo>
                    <a:pt x="2130" y="1012"/>
                  </a:lnTo>
                  <a:lnTo>
                    <a:pt x="2126" y="958"/>
                  </a:lnTo>
                  <a:lnTo>
                    <a:pt x="2119" y="905"/>
                  </a:lnTo>
                  <a:lnTo>
                    <a:pt x="2110" y="852"/>
                  </a:lnTo>
                  <a:lnTo>
                    <a:pt x="2097" y="801"/>
                  </a:lnTo>
                  <a:lnTo>
                    <a:pt x="2083" y="750"/>
                  </a:lnTo>
                  <a:lnTo>
                    <a:pt x="2066" y="701"/>
                  </a:lnTo>
                  <a:lnTo>
                    <a:pt x="2047" y="652"/>
                  </a:lnTo>
                  <a:lnTo>
                    <a:pt x="2026" y="605"/>
                  </a:lnTo>
                  <a:lnTo>
                    <a:pt x="2002" y="558"/>
                  </a:lnTo>
                  <a:lnTo>
                    <a:pt x="1976" y="514"/>
                  </a:lnTo>
                  <a:lnTo>
                    <a:pt x="1948" y="471"/>
                  </a:lnTo>
                  <a:lnTo>
                    <a:pt x="1919" y="429"/>
                  </a:lnTo>
                  <a:lnTo>
                    <a:pt x="1887" y="389"/>
                  </a:lnTo>
                  <a:lnTo>
                    <a:pt x="1853" y="350"/>
                  </a:lnTo>
                  <a:lnTo>
                    <a:pt x="1818" y="313"/>
                  </a:lnTo>
                  <a:lnTo>
                    <a:pt x="1782" y="278"/>
                  </a:lnTo>
                  <a:lnTo>
                    <a:pt x="1742" y="244"/>
                  </a:lnTo>
                  <a:lnTo>
                    <a:pt x="1702" y="212"/>
                  </a:lnTo>
                  <a:lnTo>
                    <a:pt x="1661" y="183"/>
                  </a:lnTo>
                  <a:lnTo>
                    <a:pt x="1617" y="154"/>
                  </a:lnTo>
                  <a:lnTo>
                    <a:pt x="1573" y="129"/>
                  </a:lnTo>
                  <a:lnTo>
                    <a:pt x="1527" y="105"/>
                  </a:lnTo>
                  <a:lnTo>
                    <a:pt x="1479" y="84"/>
                  </a:lnTo>
                  <a:lnTo>
                    <a:pt x="1431" y="65"/>
                  </a:lnTo>
                  <a:lnTo>
                    <a:pt x="1381" y="47"/>
                  </a:lnTo>
                  <a:lnTo>
                    <a:pt x="1331" y="33"/>
                  </a:lnTo>
                  <a:lnTo>
                    <a:pt x="1279" y="21"/>
                  </a:lnTo>
                  <a:lnTo>
                    <a:pt x="1227" y="12"/>
                  </a:lnTo>
                  <a:lnTo>
                    <a:pt x="1175" y="5"/>
                  </a:lnTo>
                  <a:lnTo>
                    <a:pt x="1120" y="1"/>
                  </a:lnTo>
                  <a:lnTo>
                    <a:pt x="1066" y="0"/>
                  </a:lnTo>
                  <a:lnTo>
                    <a:pt x="1011" y="1"/>
                  </a:lnTo>
                  <a:lnTo>
                    <a:pt x="957" y="5"/>
                  </a:lnTo>
                  <a:lnTo>
                    <a:pt x="903" y="12"/>
                  </a:lnTo>
                  <a:lnTo>
                    <a:pt x="851" y="21"/>
                  </a:lnTo>
                  <a:lnTo>
                    <a:pt x="799" y="33"/>
                  </a:lnTo>
                  <a:lnTo>
                    <a:pt x="749" y="47"/>
                  </a:lnTo>
                  <a:lnTo>
                    <a:pt x="700" y="65"/>
                  </a:lnTo>
                  <a:lnTo>
                    <a:pt x="651" y="84"/>
                  </a:lnTo>
                  <a:lnTo>
                    <a:pt x="604" y="105"/>
                  </a:lnTo>
                  <a:lnTo>
                    <a:pt x="558" y="129"/>
                  </a:lnTo>
                  <a:lnTo>
                    <a:pt x="514" y="154"/>
                  </a:lnTo>
                  <a:lnTo>
                    <a:pt x="471" y="183"/>
                  </a:lnTo>
                  <a:lnTo>
                    <a:pt x="428" y="212"/>
                  </a:lnTo>
                  <a:lnTo>
                    <a:pt x="388" y="244"/>
                  </a:lnTo>
                  <a:lnTo>
                    <a:pt x="350" y="278"/>
                  </a:lnTo>
                  <a:lnTo>
                    <a:pt x="312" y="313"/>
                  </a:lnTo>
                  <a:lnTo>
                    <a:pt x="277" y="350"/>
                  </a:lnTo>
                  <a:lnTo>
                    <a:pt x="244" y="389"/>
                  </a:lnTo>
                  <a:lnTo>
                    <a:pt x="212" y="429"/>
                  </a:lnTo>
                  <a:lnTo>
                    <a:pt x="182" y="471"/>
                  </a:lnTo>
                  <a:lnTo>
                    <a:pt x="155" y="514"/>
                  </a:lnTo>
                  <a:lnTo>
                    <a:pt x="129" y="558"/>
                  </a:lnTo>
                  <a:lnTo>
                    <a:pt x="106" y="605"/>
                  </a:lnTo>
                  <a:lnTo>
                    <a:pt x="84" y="652"/>
                  </a:lnTo>
                  <a:lnTo>
                    <a:pt x="65" y="701"/>
                  </a:lnTo>
                  <a:lnTo>
                    <a:pt x="48" y="750"/>
                  </a:lnTo>
                  <a:lnTo>
                    <a:pt x="34" y="801"/>
                  </a:lnTo>
                  <a:lnTo>
                    <a:pt x="22" y="852"/>
                  </a:lnTo>
                  <a:lnTo>
                    <a:pt x="12" y="905"/>
                  </a:lnTo>
                  <a:lnTo>
                    <a:pt x="6" y="958"/>
                  </a:lnTo>
                  <a:lnTo>
                    <a:pt x="2" y="1012"/>
                  </a:lnTo>
                  <a:lnTo>
                    <a:pt x="0" y="1066"/>
                  </a:lnTo>
                  <a:lnTo>
                    <a:pt x="2" y="1122"/>
                  </a:lnTo>
                  <a:lnTo>
                    <a:pt x="6" y="1175"/>
                  </a:lnTo>
                  <a:lnTo>
                    <a:pt x="12" y="1229"/>
                  </a:lnTo>
                  <a:lnTo>
                    <a:pt x="22" y="1281"/>
                  </a:lnTo>
                  <a:lnTo>
                    <a:pt x="34" y="1333"/>
                  </a:lnTo>
                  <a:lnTo>
                    <a:pt x="48" y="1383"/>
                  </a:lnTo>
                  <a:lnTo>
                    <a:pt x="65" y="1433"/>
                  </a:lnTo>
                  <a:lnTo>
                    <a:pt x="84" y="1481"/>
                  </a:lnTo>
                  <a:lnTo>
                    <a:pt x="106" y="1529"/>
                  </a:lnTo>
                  <a:lnTo>
                    <a:pt x="129" y="1574"/>
                  </a:lnTo>
                  <a:lnTo>
                    <a:pt x="155" y="1620"/>
                  </a:lnTo>
                  <a:lnTo>
                    <a:pt x="182" y="1662"/>
                  </a:lnTo>
                  <a:lnTo>
                    <a:pt x="212" y="1704"/>
                  </a:lnTo>
                  <a:lnTo>
                    <a:pt x="244" y="1745"/>
                  </a:lnTo>
                  <a:lnTo>
                    <a:pt x="277" y="1783"/>
                  </a:lnTo>
                  <a:lnTo>
                    <a:pt x="312" y="1821"/>
                  </a:lnTo>
                  <a:lnTo>
                    <a:pt x="350" y="1856"/>
                  </a:lnTo>
                  <a:lnTo>
                    <a:pt x="388" y="1889"/>
                  </a:lnTo>
                  <a:lnTo>
                    <a:pt x="428" y="1922"/>
                  </a:lnTo>
                  <a:lnTo>
                    <a:pt x="471" y="1951"/>
                  </a:lnTo>
                  <a:lnTo>
                    <a:pt x="514" y="1979"/>
                  </a:lnTo>
                  <a:lnTo>
                    <a:pt x="558" y="2004"/>
                  </a:lnTo>
                  <a:lnTo>
                    <a:pt x="604" y="2028"/>
                  </a:lnTo>
                  <a:lnTo>
                    <a:pt x="651" y="2050"/>
                  </a:lnTo>
                  <a:lnTo>
                    <a:pt x="700" y="2069"/>
                  </a:lnTo>
                  <a:lnTo>
                    <a:pt x="749" y="2085"/>
                  </a:lnTo>
                  <a:lnTo>
                    <a:pt x="799" y="2100"/>
                  </a:lnTo>
                  <a:lnTo>
                    <a:pt x="851" y="2111"/>
                  </a:lnTo>
                  <a:lnTo>
                    <a:pt x="903" y="2121"/>
                  </a:lnTo>
                  <a:lnTo>
                    <a:pt x="957" y="2128"/>
                  </a:lnTo>
                  <a:lnTo>
                    <a:pt x="1011" y="2133"/>
                  </a:lnTo>
                  <a:lnTo>
                    <a:pt x="1066" y="2134"/>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tLang="zh-CN">
                <a:solidFill>
                  <a:prstClr val="black"/>
                </a:solidFill>
                <a:latin typeface="+mj-lt"/>
                <a:cs typeface="Arial" panose="020B0604020202020204" pitchFamily="34" charset="0"/>
              </a:endParaRPr>
            </a:p>
          </p:txBody>
        </p:sp>
        <p:sp>
          <p:nvSpPr>
            <p:cNvPr id="101" name="1959017858"/>
            <p:cNvSpPr>
              <a:spLocks/>
            </p:cNvSpPr>
            <p:nvPr/>
          </p:nvSpPr>
          <p:spPr bwMode="auto">
            <a:xfrm>
              <a:off x="4276557" y="1380597"/>
              <a:ext cx="67933" cy="50583"/>
            </a:xfrm>
            <a:custGeom>
              <a:avLst/>
              <a:gdLst/>
              <a:ahLst/>
              <a:cxnLst>
                <a:cxn ang="0">
                  <a:pos x="1123" y="0"/>
                </a:cxn>
                <a:cxn ang="0">
                  <a:pos x="615" y="3"/>
                </a:cxn>
                <a:cxn ang="0">
                  <a:pos x="549" y="19"/>
                </a:cxn>
                <a:cxn ang="0">
                  <a:pos x="483" y="40"/>
                </a:cxn>
                <a:cxn ang="0">
                  <a:pos x="408" y="69"/>
                </a:cxn>
                <a:cxn ang="0">
                  <a:pos x="347" y="97"/>
                </a:cxn>
                <a:cxn ang="0">
                  <a:pos x="308" y="119"/>
                </a:cxn>
                <a:cxn ang="0">
                  <a:pos x="268" y="145"/>
                </a:cxn>
                <a:cxn ang="0">
                  <a:pos x="231" y="173"/>
                </a:cxn>
                <a:cxn ang="0">
                  <a:pos x="196" y="204"/>
                </a:cxn>
                <a:cxn ang="0">
                  <a:pos x="164" y="239"/>
                </a:cxn>
                <a:cxn ang="0">
                  <a:pos x="136" y="277"/>
                </a:cxn>
                <a:cxn ang="0">
                  <a:pos x="111" y="315"/>
                </a:cxn>
                <a:cxn ang="0">
                  <a:pos x="90" y="354"/>
                </a:cxn>
                <a:cxn ang="0">
                  <a:pos x="72" y="393"/>
                </a:cxn>
                <a:cxn ang="0">
                  <a:pos x="56" y="430"/>
                </a:cxn>
                <a:cxn ang="0">
                  <a:pos x="42" y="469"/>
                </a:cxn>
                <a:cxn ang="0">
                  <a:pos x="26" y="523"/>
                </a:cxn>
                <a:cxn ang="0">
                  <a:pos x="12" y="593"/>
                </a:cxn>
                <a:cxn ang="0">
                  <a:pos x="5" y="656"/>
                </a:cxn>
                <a:cxn ang="0">
                  <a:pos x="0" y="733"/>
                </a:cxn>
                <a:cxn ang="0">
                  <a:pos x="0" y="809"/>
                </a:cxn>
                <a:cxn ang="0">
                  <a:pos x="0" y="993"/>
                </a:cxn>
                <a:cxn ang="0">
                  <a:pos x="0" y="1287"/>
                </a:cxn>
                <a:cxn ang="0">
                  <a:pos x="0" y="1643"/>
                </a:cxn>
                <a:cxn ang="0">
                  <a:pos x="0" y="2019"/>
                </a:cxn>
                <a:cxn ang="0">
                  <a:pos x="0" y="2367"/>
                </a:cxn>
                <a:cxn ang="0">
                  <a:pos x="0" y="2645"/>
                </a:cxn>
                <a:cxn ang="0">
                  <a:pos x="0" y="2804"/>
                </a:cxn>
                <a:cxn ang="0">
                  <a:pos x="1893" y="2827"/>
                </a:cxn>
                <a:cxn ang="0">
                  <a:pos x="3913" y="2827"/>
                </a:cxn>
                <a:cxn ang="0">
                  <a:pos x="3913" y="2742"/>
                </a:cxn>
                <a:cxn ang="0">
                  <a:pos x="3913" y="2518"/>
                </a:cxn>
                <a:cxn ang="0">
                  <a:pos x="3913" y="2200"/>
                </a:cxn>
                <a:cxn ang="0">
                  <a:pos x="3913" y="1831"/>
                </a:cxn>
                <a:cxn ang="0">
                  <a:pos x="3913" y="1459"/>
                </a:cxn>
                <a:cxn ang="0">
                  <a:pos x="3913" y="1129"/>
                </a:cxn>
                <a:cxn ang="0">
                  <a:pos x="3913" y="885"/>
                </a:cxn>
                <a:cxn ang="0">
                  <a:pos x="3913" y="772"/>
                </a:cxn>
                <a:cxn ang="0">
                  <a:pos x="3911" y="684"/>
                </a:cxn>
                <a:cxn ang="0">
                  <a:pos x="3905" y="625"/>
                </a:cxn>
                <a:cxn ang="0">
                  <a:pos x="3895" y="559"/>
                </a:cxn>
                <a:cxn ang="0">
                  <a:pos x="3877" y="487"/>
                </a:cxn>
                <a:cxn ang="0">
                  <a:pos x="3865" y="450"/>
                </a:cxn>
                <a:cxn ang="0">
                  <a:pos x="3851" y="411"/>
                </a:cxn>
                <a:cxn ang="0">
                  <a:pos x="3834" y="373"/>
                </a:cxn>
                <a:cxn ang="0">
                  <a:pos x="3814" y="335"/>
                </a:cxn>
                <a:cxn ang="0">
                  <a:pos x="3790" y="296"/>
                </a:cxn>
                <a:cxn ang="0">
                  <a:pos x="3764" y="258"/>
                </a:cxn>
                <a:cxn ang="0">
                  <a:pos x="3734" y="221"/>
                </a:cxn>
                <a:cxn ang="0">
                  <a:pos x="3701" y="188"/>
                </a:cxn>
                <a:cxn ang="0">
                  <a:pos x="3664" y="159"/>
                </a:cxn>
                <a:cxn ang="0">
                  <a:pos x="3626" y="132"/>
                </a:cxn>
                <a:cxn ang="0">
                  <a:pos x="3587" y="108"/>
                </a:cxn>
                <a:cxn ang="0">
                  <a:pos x="3546" y="87"/>
                </a:cxn>
                <a:cxn ang="0">
                  <a:pos x="3468" y="53"/>
                </a:cxn>
                <a:cxn ang="0">
                  <a:pos x="3396" y="29"/>
                </a:cxn>
                <a:cxn ang="0">
                  <a:pos x="3337" y="12"/>
                </a:cxn>
                <a:cxn ang="0">
                  <a:pos x="3284" y="0"/>
                </a:cxn>
                <a:cxn ang="0">
                  <a:pos x="1957" y="1290"/>
                </a:cxn>
              </a:cxnLst>
              <a:rect l="0" t="0" r="r" b="b"/>
              <a:pathLst>
                <a:path w="3913" h="2827">
                  <a:moveTo>
                    <a:pt x="1957" y="1290"/>
                  </a:moveTo>
                  <a:lnTo>
                    <a:pt x="1123" y="0"/>
                  </a:lnTo>
                  <a:lnTo>
                    <a:pt x="630" y="0"/>
                  </a:lnTo>
                  <a:lnTo>
                    <a:pt x="615" y="3"/>
                  </a:lnTo>
                  <a:lnTo>
                    <a:pt x="576" y="12"/>
                  </a:lnTo>
                  <a:lnTo>
                    <a:pt x="549" y="19"/>
                  </a:lnTo>
                  <a:lnTo>
                    <a:pt x="517" y="29"/>
                  </a:lnTo>
                  <a:lnTo>
                    <a:pt x="483" y="40"/>
                  </a:lnTo>
                  <a:lnTo>
                    <a:pt x="446" y="53"/>
                  </a:lnTo>
                  <a:lnTo>
                    <a:pt x="408" y="69"/>
                  </a:lnTo>
                  <a:lnTo>
                    <a:pt x="367" y="87"/>
                  </a:lnTo>
                  <a:lnTo>
                    <a:pt x="347" y="97"/>
                  </a:lnTo>
                  <a:lnTo>
                    <a:pt x="328" y="108"/>
                  </a:lnTo>
                  <a:lnTo>
                    <a:pt x="308" y="119"/>
                  </a:lnTo>
                  <a:lnTo>
                    <a:pt x="287" y="132"/>
                  </a:lnTo>
                  <a:lnTo>
                    <a:pt x="268" y="145"/>
                  </a:lnTo>
                  <a:lnTo>
                    <a:pt x="249" y="159"/>
                  </a:lnTo>
                  <a:lnTo>
                    <a:pt x="231" y="173"/>
                  </a:lnTo>
                  <a:lnTo>
                    <a:pt x="213" y="188"/>
                  </a:lnTo>
                  <a:lnTo>
                    <a:pt x="196" y="204"/>
                  </a:lnTo>
                  <a:lnTo>
                    <a:pt x="180" y="221"/>
                  </a:lnTo>
                  <a:lnTo>
                    <a:pt x="164" y="239"/>
                  </a:lnTo>
                  <a:lnTo>
                    <a:pt x="149" y="258"/>
                  </a:lnTo>
                  <a:lnTo>
                    <a:pt x="136" y="277"/>
                  </a:lnTo>
                  <a:lnTo>
                    <a:pt x="123" y="296"/>
                  </a:lnTo>
                  <a:lnTo>
                    <a:pt x="111" y="315"/>
                  </a:lnTo>
                  <a:lnTo>
                    <a:pt x="100" y="335"/>
                  </a:lnTo>
                  <a:lnTo>
                    <a:pt x="90" y="354"/>
                  </a:lnTo>
                  <a:lnTo>
                    <a:pt x="81" y="373"/>
                  </a:lnTo>
                  <a:lnTo>
                    <a:pt x="72" y="393"/>
                  </a:lnTo>
                  <a:lnTo>
                    <a:pt x="64" y="411"/>
                  </a:lnTo>
                  <a:lnTo>
                    <a:pt x="56" y="430"/>
                  </a:lnTo>
                  <a:lnTo>
                    <a:pt x="48" y="450"/>
                  </a:lnTo>
                  <a:lnTo>
                    <a:pt x="42" y="469"/>
                  </a:lnTo>
                  <a:lnTo>
                    <a:pt x="36" y="487"/>
                  </a:lnTo>
                  <a:lnTo>
                    <a:pt x="26" y="523"/>
                  </a:lnTo>
                  <a:lnTo>
                    <a:pt x="19" y="559"/>
                  </a:lnTo>
                  <a:lnTo>
                    <a:pt x="12" y="593"/>
                  </a:lnTo>
                  <a:lnTo>
                    <a:pt x="8" y="625"/>
                  </a:lnTo>
                  <a:lnTo>
                    <a:pt x="5" y="656"/>
                  </a:lnTo>
                  <a:lnTo>
                    <a:pt x="2" y="684"/>
                  </a:lnTo>
                  <a:lnTo>
                    <a:pt x="0" y="733"/>
                  </a:lnTo>
                  <a:lnTo>
                    <a:pt x="0" y="772"/>
                  </a:lnTo>
                  <a:lnTo>
                    <a:pt x="0" y="809"/>
                  </a:lnTo>
                  <a:lnTo>
                    <a:pt x="0" y="885"/>
                  </a:lnTo>
                  <a:lnTo>
                    <a:pt x="0" y="993"/>
                  </a:lnTo>
                  <a:lnTo>
                    <a:pt x="0" y="1129"/>
                  </a:lnTo>
                  <a:lnTo>
                    <a:pt x="0" y="1287"/>
                  </a:lnTo>
                  <a:lnTo>
                    <a:pt x="0" y="1459"/>
                  </a:lnTo>
                  <a:lnTo>
                    <a:pt x="0" y="1643"/>
                  </a:lnTo>
                  <a:lnTo>
                    <a:pt x="0" y="1831"/>
                  </a:lnTo>
                  <a:lnTo>
                    <a:pt x="0" y="2019"/>
                  </a:lnTo>
                  <a:lnTo>
                    <a:pt x="0" y="2200"/>
                  </a:lnTo>
                  <a:lnTo>
                    <a:pt x="0" y="2367"/>
                  </a:lnTo>
                  <a:lnTo>
                    <a:pt x="0" y="2518"/>
                  </a:lnTo>
                  <a:lnTo>
                    <a:pt x="0" y="2645"/>
                  </a:lnTo>
                  <a:lnTo>
                    <a:pt x="0" y="2742"/>
                  </a:lnTo>
                  <a:lnTo>
                    <a:pt x="0" y="2804"/>
                  </a:lnTo>
                  <a:lnTo>
                    <a:pt x="0" y="2827"/>
                  </a:lnTo>
                  <a:lnTo>
                    <a:pt x="1893" y="2827"/>
                  </a:lnTo>
                  <a:lnTo>
                    <a:pt x="2021" y="2827"/>
                  </a:lnTo>
                  <a:lnTo>
                    <a:pt x="3913" y="2827"/>
                  </a:lnTo>
                  <a:lnTo>
                    <a:pt x="3913" y="2804"/>
                  </a:lnTo>
                  <a:lnTo>
                    <a:pt x="3913" y="2742"/>
                  </a:lnTo>
                  <a:lnTo>
                    <a:pt x="3913" y="2645"/>
                  </a:lnTo>
                  <a:lnTo>
                    <a:pt x="3913" y="2518"/>
                  </a:lnTo>
                  <a:lnTo>
                    <a:pt x="3913" y="2367"/>
                  </a:lnTo>
                  <a:lnTo>
                    <a:pt x="3913" y="2200"/>
                  </a:lnTo>
                  <a:lnTo>
                    <a:pt x="3913" y="2019"/>
                  </a:lnTo>
                  <a:lnTo>
                    <a:pt x="3913" y="1831"/>
                  </a:lnTo>
                  <a:lnTo>
                    <a:pt x="3913" y="1643"/>
                  </a:lnTo>
                  <a:lnTo>
                    <a:pt x="3913" y="1459"/>
                  </a:lnTo>
                  <a:lnTo>
                    <a:pt x="3913" y="1287"/>
                  </a:lnTo>
                  <a:lnTo>
                    <a:pt x="3913" y="1129"/>
                  </a:lnTo>
                  <a:lnTo>
                    <a:pt x="3913" y="993"/>
                  </a:lnTo>
                  <a:lnTo>
                    <a:pt x="3913" y="885"/>
                  </a:lnTo>
                  <a:lnTo>
                    <a:pt x="3913" y="809"/>
                  </a:lnTo>
                  <a:lnTo>
                    <a:pt x="3913" y="772"/>
                  </a:lnTo>
                  <a:lnTo>
                    <a:pt x="3913" y="733"/>
                  </a:lnTo>
                  <a:lnTo>
                    <a:pt x="3911" y="684"/>
                  </a:lnTo>
                  <a:lnTo>
                    <a:pt x="3909" y="656"/>
                  </a:lnTo>
                  <a:lnTo>
                    <a:pt x="3905" y="625"/>
                  </a:lnTo>
                  <a:lnTo>
                    <a:pt x="3901" y="593"/>
                  </a:lnTo>
                  <a:lnTo>
                    <a:pt x="3895" y="559"/>
                  </a:lnTo>
                  <a:lnTo>
                    <a:pt x="3887" y="523"/>
                  </a:lnTo>
                  <a:lnTo>
                    <a:pt x="3877" y="487"/>
                  </a:lnTo>
                  <a:lnTo>
                    <a:pt x="3871" y="469"/>
                  </a:lnTo>
                  <a:lnTo>
                    <a:pt x="3865" y="450"/>
                  </a:lnTo>
                  <a:lnTo>
                    <a:pt x="3858" y="430"/>
                  </a:lnTo>
                  <a:lnTo>
                    <a:pt x="3851" y="411"/>
                  </a:lnTo>
                  <a:lnTo>
                    <a:pt x="3842" y="393"/>
                  </a:lnTo>
                  <a:lnTo>
                    <a:pt x="3834" y="373"/>
                  </a:lnTo>
                  <a:lnTo>
                    <a:pt x="3824" y="354"/>
                  </a:lnTo>
                  <a:lnTo>
                    <a:pt x="3814" y="335"/>
                  </a:lnTo>
                  <a:lnTo>
                    <a:pt x="3802" y="315"/>
                  </a:lnTo>
                  <a:lnTo>
                    <a:pt x="3790" y="296"/>
                  </a:lnTo>
                  <a:lnTo>
                    <a:pt x="3777" y="277"/>
                  </a:lnTo>
                  <a:lnTo>
                    <a:pt x="3764" y="258"/>
                  </a:lnTo>
                  <a:lnTo>
                    <a:pt x="3749" y="239"/>
                  </a:lnTo>
                  <a:lnTo>
                    <a:pt x="3734" y="221"/>
                  </a:lnTo>
                  <a:lnTo>
                    <a:pt x="3718" y="204"/>
                  </a:lnTo>
                  <a:lnTo>
                    <a:pt x="3701" y="188"/>
                  </a:lnTo>
                  <a:lnTo>
                    <a:pt x="3682" y="173"/>
                  </a:lnTo>
                  <a:lnTo>
                    <a:pt x="3664" y="159"/>
                  </a:lnTo>
                  <a:lnTo>
                    <a:pt x="3645" y="145"/>
                  </a:lnTo>
                  <a:lnTo>
                    <a:pt x="3626" y="132"/>
                  </a:lnTo>
                  <a:lnTo>
                    <a:pt x="3606" y="119"/>
                  </a:lnTo>
                  <a:lnTo>
                    <a:pt x="3587" y="108"/>
                  </a:lnTo>
                  <a:lnTo>
                    <a:pt x="3566" y="97"/>
                  </a:lnTo>
                  <a:lnTo>
                    <a:pt x="3546" y="87"/>
                  </a:lnTo>
                  <a:lnTo>
                    <a:pt x="3507" y="69"/>
                  </a:lnTo>
                  <a:lnTo>
                    <a:pt x="3468" y="53"/>
                  </a:lnTo>
                  <a:lnTo>
                    <a:pt x="3430" y="40"/>
                  </a:lnTo>
                  <a:lnTo>
                    <a:pt x="3396" y="29"/>
                  </a:lnTo>
                  <a:lnTo>
                    <a:pt x="3365" y="19"/>
                  </a:lnTo>
                  <a:lnTo>
                    <a:pt x="3337" y="12"/>
                  </a:lnTo>
                  <a:lnTo>
                    <a:pt x="3298" y="3"/>
                  </a:lnTo>
                  <a:lnTo>
                    <a:pt x="3284" y="0"/>
                  </a:lnTo>
                  <a:lnTo>
                    <a:pt x="2791" y="0"/>
                  </a:lnTo>
                  <a:lnTo>
                    <a:pt x="1957" y="1290"/>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tLang="zh-CN">
                <a:solidFill>
                  <a:prstClr val="black"/>
                </a:solidFill>
                <a:latin typeface="+mj-lt"/>
                <a:cs typeface="Arial" panose="020B0604020202020204" pitchFamily="34" charset="0"/>
              </a:endParaRPr>
            </a:p>
          </p:txBody>
        </p:sp>
        <p:sp>
          <p:nvSpPr>
            <p:cNvPr id="102" name="841734680"/>
            <p:cNvSpPr>
              <a:spLocks/>
            </p:cNvSpPr>
            <p:nvPr/>
          </p:nvSpPr>
          <p:spPr bwMode="auto">
            <a:xfrm>
              <a:off x="4308941" y="1380597"/>
              <a:ext cx="2922" cy="2504"/>
            </a:xfrm>
            <a:custGeom>
              <a:avLst/>
              <a:gdLst/>
              <a:ahLst/>
              <a:cxnLst>
                <a:cxn ang="0">
                  <a:pos x="85" y="148"/>
                </a:cxn>
                <a:cxn ang="0">
                  <a:pos x="127" y="74"/>
                </a:cxn>
                <a:cxn ang="0">
                  <a:pos x="169" y="0"/>
                </a:cxn>
                <a:cxn ang="0">
                  <a:pos x="85" y="0"/>
                </a:cxn>
                <a:cxn ang="0">
                  <a:pos x="0" y="0"/>
                </a:cxn>
                <a:cxn ang="0">
                  <a:pos x="42" y="74"/>
                </a:cxn>
                <a:cxn ang="0">
                  <a:pos x="85" y="148"/>
                </a:cxn>
              </a:cxnLst>
              <a:rect l="0" t="0" r="r" b="b"/>
              <a:pathLst>
                <a:path w="169" h="148">
                  <a:moveTo>
                    <a:pt x="85" y="148"/>
                  </a:moveTo>
                  <a:lnTo>
                    <a:pt x="127" y="74"/>
                  </a:lnTo>
                  <a:lnTo>
                    <a:pt x="169" y="0"/>
                  </a:lnTo>
                  <a:lnTo>
                    <a:pt x="85" y="0"/>
                  </a:lnTo>
                  <a:lnTo>
                    <a:pt x="0" y="0"/>
                  </a:lnTo>
                  <a:lnTo>
                    <a:pt x="42" y="74"/>
                  </a:lnTo>
                  <a:lnTo>
                    <a:pt x="85" y="148"/>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tLang="zh-CN">
                <a:solidFill>
                  <a:prstClr val="black"/>
                </a:solidFill>
                <a:latin typeface="+mj-lt"/>
                <a:cs typeface="Arial" panose="020B0604020202020204" pitchFamily="34" charset="0"/>
              </a:endParaRPr>
            </a:p>
          </p:txBody>
        </p:sp>
        <p:sp>
          <p:nvSpPr>
            <p:cNvPr id="103" name="375224769"/>
            <p:cNvSpPr>
              <a:spLocks/>
            </p:cNvSpPr>
            <p:nvPr/>
          </p:nvSpPr>
          <p:spPr bwMode="auto">
            <a:xfrm>
              <a:off x="4306993" y="1382351"/>
              <a:ext cx="6818" cy="17278"/>
            </a:xfrm>
            <a:custGeom>
              <a:avLst/>
              <a:gdLst/>
              <a:ahLst/>
              <a:cxnLst>
                <a:cxn ang="0">
                  <a:pos x="197" y="0"/>
                </a:cxn>
                <a:cxn ang="0">
                  <a:pos x="296" y="358"/>
                </a:cxn>
                <a:cxn ang="0">
                  <a:pos x="388" y="697"/>
                </a:cxn>
                <a:cxn ang="0">
                  <a:pos x="393" y="697"/>
                </a:cxn>
                <a:cxn ang="0">
                  <a:pos x="390" y="702"/>
                </a:cxn>
                <a:cxn ang="0">
                  <a:pos x="393" y="716"/>
                </a:cxn>
                <a:cxn ang="0">
                  <a:pos x="380" y="716"/>
                </a:cxn>
                <a:cxn ang="0">
                  <a:pos x="296" y="830"/>
                </a:cxn>
                <a:cxn ang="0">
                  <a:pos x="197" y="963"/>
                </a:cxn>
                <a:cxn ang="0">
                  <a:pos x="99" y="830"/>
                </a:cxn>
                <a:cxn ang="0">
                  <a:pos x="14" y="716"/>
                </a:cxn>
                <a:cxn ang="0">
                  <a:pos x="0" y="716"/>
                </a:cxn>
                <a:cxn ang="0">
                  <a:pos x="4" y="702"/>
                </a:cxn>
                <a:cxn ang="0">
                  <a:pos x="0" y="697"/>
                </a:cxn>
                <a:cxn ang="0">
                  <a:pos x="5" y="697"/>
                </a:cxn>
                <a:cxn ang="0">
                  <a:pos x="99" y="358"/>
                </a:cxn>
                <a:cxn ang="0">
                  <a:pos x="197" y="0"/>
                </a:cxn>
              </a:cxnLst>
              <a:rect l="0" t="0" r="r" b="b"/>
              <a:pathLst>
                <a:path w="393" h="963">
                  <a:moveTo>
                    <a:pt x="197" y="0"/>
                  </a:moveTo>
                  <a:lnTo>
                    <a:pt x="296" y="358"/>
                  </a:lnTo>
                  <a:lnTo>
                    <a:pt x="388" y="697"/>
                  </a:lnTo>
                  <a:lnTo>
                    <a:pt x="393" y="697"/>
                  </a:lnTo>
                  <a:lnTo>
                    <a:pt x="390" y="702"/>
                  </a:lnTo>
                  <a:lnTo>
                    <a:pt x="393" y="716"/>
                  </a:lnTo>
                  <a:lnTo>
                    <a:pt x="380" y="716"/>
                  </a:lnTo>
                  <a:lnTo>
                    <a:pt x="296" y="830"/>
                  </a:lnTo>
                  <a:lnTo>
                    <a:pt x="197" y="963"/>
                  </a:lnTo>
                  <a:lnTo>
                    <a:pt x="99" y="830"/>
                  </a:lnTo>
                  <a:lnTo>
                    <a:pt x="14" y="716"/>
                  </a:lnTo>
                  <a:lnTo>
                    <a:pt x="0" y="716"/>
                  </a:lnTo>
                  <a:lnTo>
                    <a:pt x="4" y="702"/>
                  </a:lnTo>
                  <a:lnTo>
                    <a:pt x="0" y="697"/>
                  </a:lnTo>
                  <a:lnTo>
                    <a:pt x="5" y="697"/>
                  </a:lnTo>
                  <a:lnTo>
                    <a:pt x="99" y="358"/>
                  </a:lnTo>
                  <a:lnTo>
                    <a:pt x="197" y="0"/>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tLang="zh-CN">
                <a:solidFill>
                  <a:prstClr val="black"/>
                </a:solidFill>
                <a:latin typeface="+mj-lt"/>
                <a:cs typeface="Arial" panose="020B0604020202020204" pitchFamily="34" charset="0"/>
              </a:endParaRPr>
            </a:p>
          </p:txBody>
        </p:sp>
      </p:grpSp>
      <p:pic>
        <p:nvPicPr>
          <p:cNvPr id="104" name="图片 11" descr="开放网络-蓝.png"/>
          <p:cNvPicPr>
            <a:picLocks noChangeAspect="1"/>
          </p:cNvPicPr>
          <p:nvPr/>
        </p:nvPicPr>
        <p:blipFill>
          <a:blip r:embed="rId9" cstate="print"/>
          <a:stretch>
            <a:fillRect/>
          </a:stretch>
        </p:blipFill>
        <p:spPr>
          <a:xfrm>
            <a:off x="4603157" y="6080294"/>
            <a:ext cx="304595" cy="234472"/>
          </a:xfrm>
          <a:prstGeom prst="rect">
            <a:avLst/>
          </a:prstGeom>
        </p:spPr>
      </p:pic>
      <p:pic>
        <p:nvPicPr>
          <p:cNvPr id="105" name="图片 47" descr="打印机.png"/>
          <p:cNvPicPr>
            <a:picLocks noChangeAspect="1"/>
          </p:cNvPicPr>
          <p:nvPr/>
        </p:nvPicPr>
        <p:blipFill>
          <a:blip r:embed="rId11" cstate="print"/>
          <a:stretch>
            <a:fillRect/>
          </a:stretch>
        </p:blipFill>
        <p:spPr>
          <a:xfrm>
            <a:off x="5051126" y="6076619"/>
            <a:ext cx="303795" cy="241822"/>
          </a:xfrm>
          <a:prstGeom prst="rect">
            <a:avLst/>
          </a:prstGeom>
        </p:spPr>
      </p:pic>
      <p:grpSp>
        <p:nvGrpSpPr>
          <p:cNvPr id="106" name="组合 148"/>
          <p:cNvGrpSpPr/>
          <p:nvPr/>
        </p:nvGrpSpPr>
        <p:grpSpPr>
          <a:xfrm>
            <a:off x="5065046" y="5748157"/>
            <a:ext cx="275953" cy="266955"/>
            <a:chOff x="-2427311" y="4552665"/>
            <a:chExt cx="1168400" cy="1130300"/>
          </a:xfrm>
          <a:solidFill>
            <a:schemeClr val="tx1">
              <a:lumMod val="50000"/>
              <a:lumOff val="50000"/>
            </a:schemeClr>
          </a:solidFill>
        </p:grpSpPr>
        <p:sp>
          <p:nvSpPr>
            <p:cNvPr id="107" name="Freeform 130"/>
            <p:cNvSpPr>
              <a:spLocks noEditPoints="1"/>
            </p:cNvSpPr>
            <p:nvPr/>
          </p:nvSpPr>
          <p:spPr bwMode="auto">
            <a:xfrm>
              <a:off x="-2322536" y="4562190"/>
              <a:ext cx="514350" cy="298450"/>
            </a:xfrm>
            <a:custGeom>
              <a:avLst/>
              <a:gdLst/>
              <a:ahLst/>
              <a:cxnLst>
                <a:cxn ang="0">
                  <a:pos x="4884" y="4136"/>
                </a:cxn>
                <a:cxn ang="0">
                  <a:pos x="5456" y="4004"/>
                </a:cxn>
                <a:cxn ang="0">
                  <a:pos x="5896" y="3696"/>
                </a:cxn>
                <a:cxn ang="0">
                  <a:pos x="6160" y="3300"/>
                </a:cxn>
                <a:cxn ang="0">
                  <a:pos x="6732" y="3124"/>
                </a:cxn>
                <a:cxn ang="0">
                  <a:pos x="6996" y="2904"/>
                </a:cxn>
                <a:cxn ang="0">
                  <a:pos x="7128" y="2552"/>
                </a:cxn>
                <a:cxn ang="0">
                  <a:pos x="6336" y="2596"/>
                </a:cxn>
                <a:cxn ang="0">
                  <a:pos x="6292" y="1144"/>
                </a:cxn>
                <a:cxn ang="0">
                  <a:pos x="6072" y="616"/>
                </a:cxn>
                <a:cxn ang="0">
                  <a:pos x="5676" y="264"/>
                </a:cxn>
                <a:cxn ang="0">
                  <a:pos x="5192" y="44"/>
                </a:cxn>
                <a:cxn ang="0">
                  <a:pos x="1408" y="0"/>
                </a:cxn>
                <a:cxn ang="0">
                  <a:pos x="836" y="132"/>
                </a:cxn>
                <a:cxn ang="0">
                  <a:pos x="396" y="440"/>
                </a:cxn>
                <a:cxn ang="0">
                  <a:pos x="88" y="880"/>
                </a:cxn>
                <a:cxn ang="0">
                  <a:pos x="0" y="1408"/>
                </a:cxn>
                <a:cxn ang="0">
                  <a:pos x="0" y="2992"/>
                </a:cxn>
                <a:cxn ang="0">
                  <a:pos x="220" y="3476"/>
                </a:cxn>
                <a:cxn ang="0">
                  <a:pos x="616" y="3872"/>
                </a:cxn>
                <a:cxn ang="0">
                  <a:pos x="1144" y="4092"/>
                </a:cxn>
                <a:cxn ang="0">
                  <a:pos x="4884" y="1452"/>
                </a:cxn>
                <a:cxn ang="0">
                  <a:pos x="5324" y="1628"/>
                </a:cxn>
                <a:cxn ang="0">
                  <a:pos x="5500" y="2024"/>
                </a:cxn>
                <a:cxn ang="0">
                  <a:pos x="5324" y="2464"/>
                </a:cxn>
                <a:cxn ang="0">
                  <a:pos x="4884" y="2640"/>
                </a:cxn>
                <a:cxn ang="0">
                  <a:pos x="4488" y="2464"/>
                </a:cxn>
                <a:cxn ang="0">
                  <a:pos x="4312" y="2024"/>
                </a:cxn>
                <a:cxn ang="0">
                  <a:pos x="4488" y="1628"/>
                </a:cxn>
                <a:cxn ang="0">
                  <a:pos x="4884" y="1452"/>
                </a:cxn>
                <a:cxn ang="0">
                  <a:pos x="3388" y="1496"/>
                </a:cxn>
                <a:cxn ang="0">
                  <a:pos x="3740" y="1804"/>
                </a:cxn>
                <a:cxn ang="0">
                  <a:pos x="3740" y="2288"/>
                </a:cxn>
                <a:cxn ang="0">
                  <a:pos x="3388" y="2596"/>
                </a:cxn>
                <a:cxn ang="0">
                  <a:pos x="2948" y="2596"/>
                </a:cxn>
                <a:cxn ang="0">
                  <a:pos x="2640" y="2288"/>
                </a:cxn>
                <a:cxn ang="0">
                  <a:pos x="2640" y="1804"/>
                </a:cxn>
                <a:cxn ang="0">
                  <a:pos x="2948" y="1496"/>
                </a:cxn>
                <a:cxn ang="0">
                  <a:pos x="1452" y="1452"/>
                </a:cxn>
                <a:cxn ang="0">
                  <a:pos x="1848" y="1628"/>
                </a:cxn>
                <a:cxn ang="0">
                  <a:pos x="2024" y="2024"/>
                </a:cxn>
                <a:cxn ang="0">
                  <a:pos x="1848" y="2464"/>
                </a:cxn>
                <a:cxn ang="0">
                  <a:pos x="1452" y="2640"/>
                </a:cxn>
                <a:cxn ang="0">
                  <a:pos x="1012" y="2464"/>
                </a:cxn>
                <a:cxn ang="0">
                  <a:pos x="836" y="2024"/>
                </a:cxn>
                <a:cxn ang="0">
                  <a:pos x="1012" y="1628"/>
                </a:cxn>
                <a:cxn ang="0">
                  <a:pos x="1452" y="1452"/>
                </a:cxn>
              </a:cxnLst>
              <a:rect l="0" t="0" r="r" b="b"/>
              <a:pathLst>
                <a:path w="7128" h="4136">
                  <a:moveTo>
                    <a:pt x="1408" y="4136"/>
                  </a:moveTo>
                  <a:lnTo>
                    <a:pt x="4884" y="4136"/>
                  </a:lnTo>
                  <a:lnTo>
                    <a:pt x="5192" y="4092"/>
                  </a:lnTo>
                  <a:lnTo>
                    <a:pt x="5456" y="4004"/>
                  </a:lnTo>
                  <a:lnTo>
                    <a:pt x="5676" y="3872"/>
                  </a:lnTo>
                  <a:lnTo>
                    <a:pt x="5896" y="3696"/>
                  </a:lnTo>
                  <a:lnTo>
                    <a:pt x="6072" y="3520"/>
                  </a:lnTo>
                  <a:lnTo>
                    <a:pt x="6160" y="3300"/>
                  </a:lnTo>
                  <a:lnTo>
                    <a:pt x="6599" y="3212"/>
                  </a:lnTo>
                  <a:lnTo>
                    <a:pt x="6732" y="3124"/>
                  </a:lnTo>
                  <a:lnTo>
                    <a:pt x="6864" y="3036"/>
                  </a:lnTo>
                  <a:lnTo>
                    <a:pt x="6996" y="2904"/>
                  </a:lnTo>
                  <a:lnTo>
                    <a:pt x="7084" y="2728"/>
                  </a:lnTo>
                  <a:lnTo>
                    <a:pt x="7128" y="2552"/>
                  </a:lnTo>
                  <a:lnTo>
                    <a:pt x="7128" y="2332"/>
                  </a:lnTo>
                  <a:lnTo>
                    <a:pt x="6336" y="2596"/>
                  </a:lnTo>
                  <a:lnTo>
                    <a:pt x="6336" y="1408"/>
                  </a:lnTo>
                  <a:lnTo>
                    <a:pt x="6292" y="1144"/>
                  </a:lnTo>
                  <a:lnTo>
                    <a:pt x="6204" y="880"/>
                  </a:lnTo>
                  <a:lnTo>
                    <a:pt x="6072" y="616"/>
                  </a:lnTo>
                  <a:lnTo>
                    <a:pt x="5896" y="440"/>
                  </a:lnTo>
                  <a:lnTo>
                    <a:pt x="5676" y="264"/>
                  </a:lnTo>
                  <a:lnTo>
                    <a:pt x="5456" y="132"/>
                  </a:lnTo>
                  <a:lnTo>
                    <a:pt x="5192" y="44"/>
                  </a:lnTo>
                  <a:lnTo>
                    <a:pt x="4884" y="0"/>
                  </a:lnTo>
                  <a:lnTo>
                    <a:pt x="1408" y="0"/>
                  </a:lnTo>
                  <a:lnTo>
                    <a:pt x="1144" y="44"/>
                  </a:lnTo>
                  <a:lnTo>
                    <a:pt x="836" y="132"/>
                  </a:lnTo>
                  <a:lnTo>
                    <a:pt x="616" y="264"/>
                  </a:lnTo>
                  <a:lnTo>
                    <a:pt x="396" y="440"/>
                  </a:lnTo>
                  <a:lnTo>
                    <a:pt x="220" y="616"/>
                  </a:lnTo>
                  <a:lnTo>
                    <a:pt x="88" y="880"/>
                  </a:lnTo>
                  <a:lnTo>
                    <a:pt x="0" y="1144"/>
                  </a:lnTo>
                  <a:lnTo>
                    <a:pt x="0" y="1408"/>
                  </a:lnTo>
                  <a:lnTo>
                    <a:pt x="0" y="2684"/>
                  </a:lnTo>
                  <a:lnTo>
                    <a:pt x="0" y="2992"/>
                  </a:lnTo>
                  <a:lnTo>
                    <a:pt x="88" y="3256"/>
                  </a:lnTo>
                  <a:lnTo>
                    <a:pt x="220" y="3476"/>
                  </a:lnTo>
                  <a:lnTo>
                    <a:pt x="396" y="3696"/>
                  </a:lnTo>
                  <a:lnTo>
                    <a:pt x="616" y="3872"/>
                  </a:lnTo>
                  <a:lnTo>
                    <a:pt x="836" y="4004"/>
                  </a:lnTo>
                  <a:lnTo>
                    <a:pt x="1144" y="4092"/>
                  </a:lnTo>
                  <a:lnTo>
                    <a:pt x="1408" y="4136"/>
                  </a:lnTo>
                  <a:close/>
                  <a:moveTo>
                    <a:pt x="4884" y="1452"/>
                  </a:moveTo>
                  <a:lnTo>
                    <a:pt x="5104" y="1496"/>
                  </a:lnTo>
                  <a:lnTo>
                    <a:pt x="5324" y="1628"/>
                  </a:lnTo>
                  <a:lnTo>
                    <a:pt x="5456" y="1804"/>
                  </a:lnTo>
                  <a:lnTo>
                    <a:pt x="5500" y="2024"/>
                  </a:lnTo>
                  <a:lnTo>
                    <a:pt x="5456" y="2288"/>
                  </a:lnTo>
                  <a:lnTo>
                    <a:pt x="5324" y="2464"/>
                  </a:lnTo>
                  <a:lnTo>
                    <a:pt x="5104" y="2596"/>
                  </a:lnTo>
                  <a:lnTo>
                    <a:pt x="4884" y="2640"/>
                  </a:lnTo>
                  <a:lnTo>
                    <a:pt x="4664" y="2596"/>
                  </a:lnTo>
                  <a:lnTo>
                    <a:pt x="4488" y="2464"/>
                  </a:lnTo>
                  <a:lnTo>
                    <a:pt x="4356" y="2288"/>
                  </a:lnTo>
                  <a:lnTo>
                    <a:pt x="4312" y="2024"/>
                  </a:lnTo>
                  <a:lnTo>
                    <a:pt x="4356" y="1804"/>
                  </a:lnTo>
                  <a:lnTo>
                    <a:pt x="4488" y="1628"/>
                  </a:lnTo>
                  <a:lnTo>
                    <a:pt x="4664" y="1496"/>
                  </a:lnTo>
                  <a:lnTo>
                    <a:pt x="4884" y="1452"/>
                  </a:lnTo>
                  <a:close/>
                  <a:moveTo>
                    <a:pt x="3168" y="1452"/>
                  </a:moveTo>
                  <a:lnTo>
                    <a:pt x="3388" y="1496"/>
                  </a:lnTo>
                  <a:lnTo>
                    <a:pt x="3608" y="1628"/>
                  </a:lnTo>
                  <a:lnTo>
                    <a:pt x="3740" y="1804"/>
                  </a:lnTo>
                  <a:lnTo>
                    <a:pt x="3784" y="2024"/>
                  </a:lnTo>
                  <a:lnTo>
                    <a:pt x="3740" y="2288"/>
                  </a:lnTo>
                  <a:lnTo>
                    <a:pt x="3608" y="2464"/>
                  </a:lnTo>
                  <a:lnTo>
                    <a:pt x="3388" y="2596"/>
                  </a:lnTo>
                  <a:lnTo>
                    <a:pt x="3168" y="2640"/>
                  </a:lnTo>
                  <a:lnTo>
                    <a:pt x="2948" y="2596"/>
                  </a:lnTo>
                  <a:lnTo>
                    <a:pt x="2772" y="2464"/>
                  </a:lnTo>
                  <a:lnTo>
                    <a:pt x="2640" y="2288"/>
                  </a:lnTo>
                  <a:lnTo>
                    <a:pt x="2596" y="2024"/>
                  </a:lnTo>
                  <a:lnTo>
                    <a:pt x="2640" y="1804"/>
                  </a:lnTo>
                  <a:lnTo>
                    <a:pt x="2772" y="1628"/>
                  </a:lnTo>
                  <a:lnTo>
                    <a:pt x="2948" y="1496"/>
                  </a:lnTo>
                  <a:lnTo>
                    <a:pt x="3168" y="1452"/>
                  </a:lnTo>
                  <a:close/>
                  <a:moveTo>
                    <a:pt x="1452" y="1452"/>
                  </a:moveTo>
                  <a:lnTo>
                    <a:pt x="1672" y="1496"/>
                  </a:lnTo>
                  <a:lnTo>
                    <a:pt x="1848" y="1628"/>
                  </a:lnTo>
                  <a:lnTo>
                    <a:pt x="1980" y="1804"/>
                  </a:lnTo>
                  <a:lnTo>
                    <a:pt x="2024" y="2024"/>
                  </a:lnTo>
                  <a:lnTo>
                    <a:pt x="1980" y="2288"/>
                  </a:lnTo>
                  <a:lnTo>
                    <a:pt x="1848" y="2464"/>
                  </a:lnTo>
                  <a:lnTo>
                    <a:pt x="1672" y="2596"/>
                  </a:lnTo>
                  <a:lnTo>
                    <a:pt x="1452" y="2640"/>
                  </a:lnTo>
                  <a:lnTo>
                    <a:pt x="1188" y="2596"/>
                  </a:lnTo>
                  <a:lnTo>
                    <a:pt x="1012" y="2464"/>
                  </a:lnTo>
                  <a:lnTo>
                    <a:pt x="880" y="2288"/>
                  </a:lnTo>
                  <a:lnTo>
                    <a:pt x="836" y="2024"/>
                  </a:lnTo>
                  <a:lnTo>
                    <a:pt x="880" y="1804"/>
                  </a:lnTo>
                  <a:lnTo>
                    <a:pt x="1012" y="1628"/>
                  </a:lnTo>
                  <a:lnTo>
                    <a:pt x="1188" y="1496"/>
                  </a:lnTo>
                  <a:lnTo>
                    <a:pt x="1452" y="1452"/>
                  </a:lnTo>
                  <a:close/>
                </a:path>
              </a:pathLst>
            </a:custGeom>
            <a:grpFill/>
            <a:ln w="9525">
              <a:noFill/>
              <a:round/>
              <a:headEnd/>
              <a:tailEnd/>
            </a:ln>
          </p:spPr>
          <p:txBody>
            <a:bodyPr/>
            <a:lstStyle/>
            <a:p>
              <a:pPr algn="ctr" eaLnBrk="1" hangingPunct="1">
                <a:defRPr/>
              </a:pPr>
              <a:endParaRPr lang="zh-CN" altLang="en-US">
                <a:latin typeface="+mj-lt"/>
                <a:cs typeface="Arial" panose="020B0604020202020204" pitchFamily="34" charset="0"/>
              </a:endParaRPr>
            </a:p>
          </p:txBody>
        </p:sp>
        <p:sp>
          <p:nvSpPr>
            <p:cNvPr id="108" name="Freeform 131"/>
            <p:cNvSpPr>
              <a:spLocks/>
            </p:cNvSpPr>
            <p:nvPr/>
          </p:nvSpPr>
          <p:spPr bwMode="auto">
            <a:xfrm>
              <a:off x="-2427311" y="5530565"/>
              <a:ext cx="1168400" cy="152400"/>
            </a:xfrm>
            <a:custGeom>
              <a:avLst/>
              <a:gdLst/>
              <a:ahLst/>
              <a:cxnLst>
                <a:cxn ang="0">
                  <a:pos x="11836" y="748"/>
                </a:cxn>
                <a:cxn ang="0">
                  <a:pos x="11396" y="396"/>
                </a:cxn>
                <a:cxn ang="0">
                  <a:pos x="10868" y="131"/>
                </a:cxn>
                <a:cxn ang="0">
                  <a:pos x="10340" y="0"/>
                </a:cxn>
                <a:cxn ang="0">
                  <a:pos x="9768" y="0"/>
                </a:cxn>
                <a:cxn ang="0">
                  <a:pos x="9196" y="131"/>
                </a:cxn>
                <a:cxn ang="0">
                  <a:pos x="8712" y="396"/>
                </a:cxn>
                <a:cxn ang="0">
                  <a:pos x="8272" y="792"/>
                </a:cxn>
                <a:cxn ang="0">
                  <a:pos x="7920" y="792"/>
                </a:cxn>
                <a:cxn ang="0">
                  <a:pos x="7524" y="396"/>
                </a:cxn>
                <a:cxn ang="0">
                  <a:pos x="6996" y="131"/>
                </a:cxn>
                <a:cxn ang="0">
                  <a:pos x="6468" y="0"/>
                </a:cxn>
                <a:cxn ang="0">
                  <a:pos x="5896" y="0"/>
                </a:cxn>
                <a:cxn ang="0">
                  <a:pos x="5324" y="131"/>
                </a:cxn>
                <a:cxn ang="0">
                  <a:pos x="4796" y="396"/>
                </a:cxn>
                <a:cxn ang="0">
                  <a:pos x="4400" y="748"/>
                </a:cxn>
                <a:cxn ang="0">
                  <a:pos x="4003" y="704"/>
                </a:cxn>
                <a:cxn ang="0">
                  <a:pos x="3432" y="264"/>
                </a:cxn>
                <a:cxn ang="0">
                  <a:pos x="2772" y="44"/>
                </a:cxn>
                <a:cxn ang="0">
                  <a:pos x="2112" y="0"/>
                </a:cxn>
                <a:cxn ang="0">
                  <a:pos x="1408" y="131"/>
                </a:cxn>
                <a:cxn ang="0">
                  <a:pos x="792" y="484"/>
                </a:cxn>
                <a:cxn ang="0">
                  <a:pos x="352" y="1012"/>
                </a:cxn>
                <a:cxn ang="0">
                  <a:pos x="88" y="1716"/>
                </a:cxn>
                <a:cxn ang="0">
                  <a:pos x="1012" y="2112"/>
                </a:cxn>
                <a:cxn ang="0">
                  <a:pos x="3872" y="2112"/>
                </a:cxn>
                <a:cxn ang="0">
                  <a:pos x="4840" y="2112"/>
                </a:cxn>
                <a:cxn ang="0">
                  <a:pos x="7788" y="2112"/>
                </a:cxn>
                <a:cxn ang="0">
                  <a:pos x="8756" y="2112"/>
                </a:cxn>
                <a:cxn ang="0">
                  <a:pos x="11660" y="2112"/>
                </a:cxn>
                <a:cxn ang="0">
                  <a:pos x="12672" y="2112"/>
                </a:cxn>
                <a:cxn ang="0">
                  <a:pos x="16192" y="2112"/>
                </a:cxn>
                <a:cxn ang="0">
                  <a:pos x="16060" y="1320"/>
                </a:cxn>
                <a:cxn ang="0">
                  <a:pos x="15664" y="704"/>
                </a:cxn>
                <a:cxn ang="0">
                  <a:pos x="15092" y="264"/>
                </a:cxn>
                <a:cxn ang="0">
                  <a:pos x="14476" y="44"/>
                </a:cxn>
                <a:cxn ang="0">
                  <a:pos x="13772" y="0"/>
                </a:cxn>
                <a:cxn ang="0">
                  <a:pos x="13068" y="131"/>
                </a:cxn>
                <a:cxn ang="0">
                  <a:pos x="12452" y="484"/>
                </a:cxn>
                <a:cxn ang="0">
                  <a:pos x="12012" y="1012"/>
                </a:cxn>
              </a:cxnLst>
              <a:rect l="0" t="0" r="r" b="b"/>
              <a:pathLst>
                <a:path w="16192" h="2112">
                  <a:moveTo>
                    <a:pt x="12012" y="1012"/>
                  </a:moveTo>
                  <a:lnTo>
                    <a:pt x="11836" y="748"/>
                  </a:lnTo>
                  <a:lnTo>
                    <a:pt x="11616" y="572"/>
                  </a:lnTo>
                  <a:lnTo>
                    <a:pt x="11396" y="396"/>
                  </a:lnTo>
                  <a:lnTo>
                    <a:pt x="11132" y="264"/>
                  </a:lnTo>
                  <a:lnTo>
                    <a:pt x="10868" y="131"/>
                  </a:lnTo>
                  <a:lnTo>
                    <a:pt x="10604" y="44"/>
                  </a:lnTo>
                  <a:lnTo>
                    <a:pt x="10340" y="0"/>
                  </a:lnTo>
                  <a:lnTo>
                    <a:pt x="10032" y="0"/>
                  </a:lnTo>
                  <a:lnTo>
                    <a:pt x="9768" y="0"/>
                  </a:lnTo>
                  <a:lnTo>
                    <a:pt x="9460" y="88"/>
                  </a:lnTo>
                  <a:lnTo>
                    <a:pt x="9196" y="131"/>
                  </a:lnTo>
                  <a:lnTo>
                    <a:pt x="8932" y="264"/>
                  </a:lnTo>
                  <a:lnTo>
                    <a:pt x="8712" y="396"/>
                  </a:lnTo>
                  <a:lnTo>
                    <a:pt x="8448" y="572"/>
                  </a:lnTo>
                  <a:lnTo>
                    <a:pt x="8272" y="792"/>
                  </a:lnTo>
                  <a:lnTo>
                    <a:pt x="8096" y="1012"/>
                  </a:lnTo>
                  <a:lnTo>
                    <a:pt x="7920" y="792"/>
                  </a:lnTo>
                  <a:lnTo>
                    <a:pt x="7744" y="572"/>
                  </a:lnTo>
                  <a:lnTo>
                    <a:pt x="7524" y="396"/>
                  </a:lnTo>
                  <a:lnTo>
                    <a:pt x="7260" y="264"/>
                  </a:lnTo>
                  <a:lnTo>
                    <a:pt x="6996" y="131"/>
                  </a:lnTo>
                  <a:lnTo>
                    <a:pt x="6732" y="88"/>
                  </a:lnTo>
                  <a:lnTo>
                    <a:pt x="6468" y="0"/>
                  </a:lnTo>
                  <a:lnTo>
                    <a:pt x="6160" y="0"/>
                  </a:lnTo>
                  <a:lnTo>
                    <a:pt x="5896" y="0"/>
                  </a:lnTo>
                  <a:lnTo>
                    <a:pt x="5588" y="44"/>
                  </a:lnTo>
                  <a:lnTo>
                    <a:pt x="5324" y="131"/>
                  </a:lnTo>
                  <a:lnTo>
                    <a:pt x="5060" y="220"/>
                  </a:lnTo>
                  <a:lnTo>
                    <a:pt x="4796" y="396"/>
                  </a:lnTo>
                  <a:lnTo>
                    <a:pt x="4576" y="528"/>
                  </a:lnTo>
                  <a:lnTo>
                    <a:pt x="4400" y="748"/>
                  </a:lnTo>
                  <a:lnTo>
                    <a:pt x="4224" y="968"/>
                  </a:lnTo>
                  <a:lnTo>
                    <a:pt x="4003" y="704"/>
                  </a:lnTo>
                  <a:lnTo>
                    <a:pt x="3740" y="484"/>
                  </a:lnTo>
                  <a:lnTo>
                    <a:pt x="3432" y="264"/>
                  </a:lnTo>
                  <a:lnTo>
                    <a:pt x="3124" y="131"/>
                  </a:lnTo>
                  <a:lnTo>
                    <a:pt x="2772" y="44"/>
                  </a:lnTo>
                  <a:lnTo>
                    <a:pt x="2464" y="0"/>
                  </a:lnTo>
                  <a:lnTo>
                    <a:pt x="2112" y="0"/>
                  </a:lnTo>
                  <a:lnTo>
                    <a:pt x="1760" y="44"/>
                  </a:lnTo>
                  <a:lnTo>
                    <a:pt x="1408" y="131"/>
                  </a:lnTo>
                  <a:lnTo>
                    <a:pt x="1100" y="308"/>
                  </a:lnTo>
                  <a:lnTo>
                    <a:pt x="792" y="484"/>
                  </a:lnTo>
                  <a:lnTo>
                    <a:pt x="572" y="704"/>
                  </a:lnTo>
                  <a:lnTo>
                    <a:pt x="352" y="1012"/>
                  </a:lnTo>
                  <a:lnTo>
                    <a:pt x="176" y="1320"/>
                  </a:lnTo>
                  <a:lnTo>
                    <a:pt x="88" y="1716"/>
                  </a:lnTo>
                  <a:lnTo>
                    <a:pt x="0" y="2112"/>
                  </a:lnTo>
                  <a:lnTo>
                    <a:pt x="1012" y="2112"/>
                  </a:lnTo>
                  <a:lnTo>
                    <a:pt x="3564" y="2112"/>
                  </a:lnTo>
                  <a:lnTo>
                    <a:pt x="3872" y="2112"/>
                  </a:lnTo>
                  <a:lnTo>
                    <a:pt x="4532" y="2112"/>
                  </a:lnTo>
                  <a:lnTo>
                    <a:pt x="4840" y="2112"/>
                  </a:lnTo>
                  <a:lnTo>
                    <a:pt x="7436" y="2112"/>
                  </a:lnTo>
                  <a:lnTo>
                    <a:pt x="7788" y="2112"/>
                  </a:lnTo>
                  <a:lnTo>
                    <a:pt x="8404" y="2112"/>
                  </a:lnTo>
                  <a:lnTo>
                    <a:pt x="8756" y="2112"/>
                  </a:lnTo>
                  <a:lnTo>
                    <a:pt x="11352" y="2112"/>
                  </a:lnTo>
                  <a:lnTo>
                    <a:pt x="11660" y="2112"/>
                  </a:lnTo>
                  <a:lnTo>
                    <a:pt x="12320" y="2112"/>
                  </a:lnTo>
                  <a:lnTo>
                    <a:pt x="12672" y="2112"/>
                  </a:lnTo>
                  <a:lnTo>
                    <a:pt x="15224" y="2112"/>
                  </a:lnTo>
                  <a:lnTo>
                    <a:pt x="16192" y="2112"/>
                  </a:lnTo>
                  <a:lnTo>
                    <a:pt x="16148" y="1672"/>
                  </a:lnTo>
                  <a:lnTo>
                    <a:pt x="16060" y="1320"/>
                  </a:lnTo>
                  <a:lnTo>
                    <a:pt x="15884" y="968"/>
                  </a:lnTo>
                  <a:lnTo>
                    <a:pt x="15664" y="704"/>
                  </a:lnTo>
                  <a:lnTo>
                    <a:pt x="15400" y="484"/>
                  </a:lnTo>
                  <a:lnTo>
                    <a:pt x="15092" y="264"/>
                  </a:lnTo>
                  <a:lnTo>
                    <a:pt x="14784" y="131"/>
                  </a:lnTo>
                  <a:lnTo>
                    <a:pt x="14476" y="44"/>
                  </a:lnTo>
                  <a:lnTo>
                    <a:pt x="14124" y="0"/>
                  </a:lnTo>
                  <a:lnTo>
                    <a:pt x="13772" y="0"/>
                  </a:lnTo>
                  <a:lnTo>
                    <a:pt x="13420" y="44"/>
                  </a:lnTo>
                  <a:lnTo>
                    <a:pt x="13068" y="131"/>
                  </a:lnTo>
                  <a:lnTo>
                    <a:pt x="12760" y="308"/>
                  </a:lnTo>
                  <a:lnTo>
                    <a:pt x="12452" y="484"/>
                  </a:lnTo>
                  <a:lnTo>
                    <a:pt x="12232" y="704"/>
                  </a:lnTo>
                  <a:lnTo>
                    <a:pt x="12012" y="1012"/>
                  </a:lnTo>
                  <a:close/>
                </a:path>
              </a:pathLst>
            </a:custGeom>
            <a:grpFill/>
            <a:ln w="9525">
              <a:noFill/>
              <a:round/>
              <a:headEnd/>
              <a:tailEnd/>
            </a:ln>
          </p:spPr>
          <p:txBody>
            <a:bodyPr/>
            <a:lstStyle/>
            <a:p>
              <a:pPr algn="ctr" eaLnBrk="1" hangingPunct="1">
                <a:defRPr/>
              </a:pPr>
              <a:endParaRPr lang="zh-CN" altLang="en-US">
                <a:latin typeface="+mj-lt"/>
                <a:cs typeface="Arial" panose="020B0604020202020204" pitchFamily="34" charset="0"/>
              </a:endParaRPr>
            </a:p>
          </p:txBody>
        </p:sp>
        <p:sp>
          <p:nvSpPr>
            <p:cNvPr id="109" name="Freeform 132"/>
            <p:cNvSpPr>
              <a:spLocks/>
            </p:cNvSpPr>
            <p:nvPr/>
          </p:nvSpPr>
          <p:spPr bwMode="auto">
            <a:xfrm>
              <a:off x="-2100286" y="5282915"/>
              <a:ext cx="238125" cy="234950"/>
            </a:xfrm>
            <a:custGeom>
              <a:avLst/>
              <a:gdLst/>
              <a:ahLst/>
              <a:cxnLst>
                <a:cxn ang="0">
                  <a:pos x="1628" y="0"/>
                </a:cxn>
                <a:cxn ang="0">
                  <a:pos x="1320" y="44"/>
                </a:cxn>
                <a:cxn ang="0">
                  <a:pos x="1012" y="132"/>
                </a:cxn>
                <a:cxn ang="0">
                  <a:pos x="704" y="264"/>
                </a:cxn>
                <a:cxn ang="0">
                  <a:pos x="483" y="484"/>
                </a:cxn>
                <a:cxn ang="0">
                  <a:pos x="264" y="704"/>
                </a:cxn>
                <a:cxn ang="0">
                  <a:pos x="132" y="1012"/>
                </a:cxn>
                <a:cxn ang="0">
                  <a:pos x="44" y="1320"/>
                </a:cxn>
                <a:cxn ang="0">
                  <a:pos x="0" y="1629"/>
                </a:cxn>
                <a:cxn ang="0">
                  <a:pos x="44" y="1980"/>
                </a:cxn>
                <a:cxn ang="0">
                  <a:pos x="132" y="2288"/>
                </a:cxn>
                <a:cxn ang="0">
                  <a:pos x="264" y="2551"/>
                </a:cxn>
                <a:cxn ang="0">
                  <a:pos x="483" y="2772"/>
                </a:cxn>
                <a:cxn ang="0">
                  <a:pos x="704" y="2992"/>
                </a:cxn>
                <a:cxn ang="0">
                  <a:pos x="1012" y="3124"/>
                </a:cxn>
                <a:cxn ang="0">
                  <a:pos x="1320" y="3256"/>
                </a:cxn>
                <a:cxn ang="0">
                  <a:pos x="1628" y="3256"/>
                </a:cxn>
                <a:cxn ang="0">
                  <a:pos x="1980" y="3256"/>
                </a:cxn>
                <a:cxn ang="0">
                  <a:pos x="2288" y="3124"/>
                </a:cxn>
                <a:cxn ang="0">
                  <a:pos x="2552" y="2992"/>
                </a:cxn>
                <a:cxn ang="0">
                  <a:pos x="2816" y="2772"/>
                </a:cxn>
                <a:cxn ang="0">
                  <a:pos x="2992" y="2551"/>
                </a:cxn>
                <a:cxn ang="0">
                  <a:pos x="3168" y="2288"/>
                </a:cxn>
                <a:cxn ang="0">
                  <a:pos x="3256" y="1980"/>
                </a:cxn>
                <a:cxn ang="0">
                  <a:pos x="3300" y="1629"/>
                </a:cxn>
                <a:cxn ang="0">
                  <a:pos x="3256" y="1320"/>
                </a:cxn>
                <a:cxn ang="0">
                  <a:pos x="3168" y="1012"/>
                </a:cxn>
                <a:cxn ang="0">
                  <a:pos x="2992" y="704"/>
                </a:cxn>
                <a:cxn ang="0">
                  <a:pos x="2816" y="484"/>
                </a:cxn>
                <a:cxn ang="0">
                  <a:pos x="2552" y="264"/>
                </a:cxn>
                <a:cxn ang="0">
                  <a:pos x="2288" y="132"/>
                </a:cxn>
                <a:cxn ang="0">
                  <a:pos x="1980" y="44"/>
                </a:cxn>
                <a:cxn ang="0">
                  <a:pos x="1628" y="0"/>
                </a:cxn>
              </a:cxnLst>
              <a:rect l="0" t="0" r="r" b="b"/>
              <a:pathLst>
                <a:path w="3300" h="3256">
                  <a:moveTo>
                    <a:pt x="1628" y="0"/>
                  </a:moveTo>
                  <a:lnTo>
                    <a:pt x="1320" y="44"/>
                  </a:lnTo>
                  <a:lnTo>
                    <a:pt x="1012" y="132"/>
                  </a:lnTo>
                  <a:lnTo>
                    <a:pt x="704" y="264"/>
                  </a:lnTo>
                  <a:lnTo>
                    <a:pt x="483" y="484"/>
                  </a:lnTo>
                  <a:lnTo>
                    <a:pt x="264" y="704"/>
                  </a:lnTo>
                  <a:lnTo>
                    <a:pt x="132" y="1012"/>
                  </a:lnTo>
                  <a:lnTo>
                    <a:pt x="44" y="1320"/>
                  </a:lnTo>
                  <a:lnTo>
                    <a:pt x="0" y="1629"/>
                  </a:lnTo>
                  <a:lnTo>
                    <a:pt x="44" y="1980"/>
                  </a:lnTo>
                  <a:lnTo>
                    <a:pt x="132" y="2288"/>
                  </a:lnTo>
                  <a:lnTo>
                    <a:pt x="264" y="2551"/>
                  </a:lnTo>
                  <a:lnTo>
                    <a:pt x="483" y="2772"/>
                  </a:lnTo>
                  <a:lnTo>
                    <a:pt x="704" y="2992"/>
                  </a:lnTo>
                  <a:lnTo>
                    <a:pt x="1012" y="3124"/>
                  </a:lnTo>
                  <a:lnTo>
                    <a:pt x="1320" y="3256"/>
                  </a:lnTo>
                  <a:lnTo>
                    <a:pt x="1628" y="3256"/>
                  </a:lnTo>
                  <a:lnTo>
                    <a:pt x="1980" y="3256"/>
                  </a:lnTo>
                  <a:lnTo>
                    <a:pt x="2288" y="3124"/>
                  </a:lnTo>
                  <a:lnTo>
                    <a:pt x="2552" y="2992"/>
                  </a:lnTo>
                  <a:lnTo>
                    <a:pt x="2816" y="2772"/>
                  </a:lnTo>
                  <a:lnTo>
                    <a:pt x="2992" y="2551"/>
                  </a:lnTo>
                  <a:lnTo>
                    <a:pt x="3168" y="2288"/>
                  </a:lnTo>
                  <a:lnTo>
                    <a:pt x="3256" y="1980"/>
                  </a:lnTo>
                  <a:lnTo>
                    <a:pt x="3300" y="1629"/>
                  </a:lnTo>
                  <a:lnTo>
                    <a:pt x="3256" y="1320"/>
                  </a:lnTo>
                  <a:lnTo>
                    <a:pt x="3168" y="1012"/>
                  </a:lnTo>
                  <a:lnTo>
                    <a:pt x="2992" y="704"/>
                  </a:lnTo>
                  <a:lnTo>
                    <a:pt x="2816" y="484"/>
                  </a:lnTo>
                  <a:lnTo>
                    <a:pt x="2552" y="264"/>
                  </a:lnTo>
                  <a:lnTo>
                    <a:pt x="2288" y="132"/>
                  </a:lnTo>
                  <a:lnTo>
                    <a:pt x="1980" y="44"/>
                  </a:lnTo>
                  <a:lnTo>
                    <a:pt x="1628" y="0"/>
                  </a:lnTo>
                  <a:close/>
                </a:path>
              </a:pathLst>
            </a:custGeom>
            <a:grpFill/>
            <a:ln w="9525">
              <a:noFill/>
              <a:round/>
              <a:headEnd/>
              <a:tailEnd/>
            </a:ln>
          </p:spPr>
          <p:txBody>
            <a:bodyPr/>
            <a:lstStyle/>
            <a:p>
              <a:pPr algn="ctr" eaLnBrk="1" hangingPunct="1">
                <a:defRPr/>
              </a:pPr>
              <a:endParaRPr lang="zh-CN" altLang="en-US">
                <a:latin typeface="+mj-lt"/>
                <a:cs typeface="Arial" panose="020B0604020202020204" pitchFamily="34" charset="0"/>
              </a:endParaRPr>
            </a:p>
          </p:txBody>
        </p:sp>
        <p:sp>
          <p:nvSpPr>
            <p:cNvPr id="110" name="Rectangle 133"/>
            <p:cNvSpPr>
              <a:spLocks noChangeArrowheads="1"/>
            </p:cNvSpPr>
            <p:nvPr/>
          </p:nvSpPr>
          <p:spPr bwMode="auto">
            <a:xfrm>
              <a:off x="-1770086" y="5133690"/>
              <a:ext cx="368300" cy="111125"/>
            </a:xfrm>
            <a:prstGeom prst="rect">
              <a:avLst/>
            </a:prstGeom>
            <a:grpFill/>
            <a:ln w="9525">
              <a:noFill/>
              <a:miter lim="800000"/>
              <a:headEnd/>
              <a:tailEnd/>
            </a:ln>
          </p:spPr>
          <p:txBody>
            <a:bodyPr/>
            <a:lstStyle/>
            <a:p>
              <a:pPr algn="ctr" eaLnBrk="1" hangingPunct="1">
                <a:defRPr/>
              </a:pPr>
              <a:endParaRPr lang="zh-CN" altLang="en-US">
                <a:latin typeface="+mj-lt"/>
                <a:cs typeface="Arial" panose="020B0604020202020204" pitchFamily="34" charset="0"/>
              </a:endParaRPr>
            </a:p>
          </p:txBody>
        </p:sp>
        <p:sp>
          <p:nvSpPr>
            <p:cNvPr id="111" name="Freeform 134"/>
            <p:cNvSpPr>
              <a:spLocks/>
            </p:cNvSpPr>
            <p:nvPr/>
          </p:nvSpPr>
          <p:spPr bwMode="auto">
            <a:xfrm>
              <a:off x="-2379686" y="5282915"/>
              <a:ext cx="238125" cy="234950"/>
            </a:xfrm>
            <a:custGeom>
              <a:avLst/>
              <a:gdLst/>
              <a:ahLst/>
              <a:cxnLst>
                <a:cxn ang="0">
                  <a:pos x="1672" y="3256"/>
                </a:cxn>
                <a:cxn ang="0">
                  <a:pos x="1980" y="3256"/>
                </a:cxn>
                <a:cxn ang="0">
                  <a:pos x="2288" y="3124"/>
                </a:cxn>
                <a:cxn ang="0">
                  <a:pos x="2596" y="2992"/>
                </a:cxn>
                <a:cxn ang="0">
                  <a:pos x="2816" y="2772"/>
                </a:cxn>
                <a:cxn ang="0">
                  <a:pos x="3036" y="2551"/>
                </a:cxn>
                <a:cxn ang="0">
                  <a:pos x="3168" y="2288"/>
                </a:cxn>
                <a:cxn ang="0">
                  <a:pos x="3256" y="1980"/>
                </a:cxn>
                <a:cxn ang="0">
                  <a:pos x="3300" y="1629"/>
                </a:cxn>
                <a:cxn ang="0">
                  <a:pos x="3256" y="1320"/>
                </a:cxn>
                <a:cxn ang="0">
                  <a:pos x="3168" y="1012"/>
                </a:cxn>
                <a:cxn ang="0">
                  <a:pos x="3036" y="704"/>
                </a:cxn>
                <a:cxn ang="0">
                  <a:pos x="2816" y="484"/>
                </a:cxn>
                <a:cxn ang="0">
                  <a:pos x="2596" y="264"/>
                </a:cxn>
                <a:cxn ang="0">
                  <a:pos x="2288" y="132"/>
                </a:cxn>
                <a:cxn ang="0">
                  <a:pos x="1980" y="44"/>
                </a:cxn>
                <a:cxn ang="0">
                  <a:pos x="1672" y="0"/>
                </a:cxn>
                <a:cxn ang="0">
                  <a:pos x="1320" y="44"/>
                </a:cxn>
                <a:cxn ang="0">
                  <a:pos x="1012" y="132"/>
                </a:cxn>
                <a:cxn ang="0">
                  <a:pos x="748" y="264"/>
                </a:cxn>
                <a:cxn ang="0">
                  <a:pos x="484" y="484"/>
                </a:cxn>
                <a:cxn ang="0">
                  <a:pos x="307" y="704"/>
                </a:cxn>
                <a:cxn ang="0">
                  <a:pos x="132" y="1012"/>
                </a:cxn>
                <a:cxn ang="0">
                  <a:pos x="44" y="1320"/>
                </a:cxn>
                <a:cxn ang="0">
                  <a:pos x="0" y="1629"/>
                </a:cxn>
                <a:cxn ang="0">
                  <a:pos x="44" y="1980"/>
                </a:cxn>
                <a:cxn ang="0">
                  <a:pos x="132" y="2288"/>
                </a:cxn>
                <a:cxn ang="0">
                  <a:pos x="307" y="2551"/>
                </a:cxn>
                <a:cxn ang="0">
                  <a:pos x="484" y="2772"/>
                </a:cxn>
                <a:cxn ang="0">
                  <a:pos x="748" y="2992"/>
                </a:cxn>
                <a:cxn ang="0">
                  <a:pos x="1012" y="3124"/>
                </a:cxn>
                <a:cxn ang="0">
                  <a:pos x="1320" y="3256"/>
                </a:cxn>
                <a:cxn ang="0">
                  <a:pos x="1672" y="3256"/>
                </a:cxn>
              </a:cxnLst>
              <a:rect l="0" t="0" r="r" b="b"/>
              <a:pathLst>
                <a:path w="3300" h="3256">
                  <a:moveTo>
                    <a:pt x="1672" y="3256"/>
                  </a:moveTo>
                  <a:lnTo>
                    <a:pt x="1980" y="3256"/>
                  </a:lnTo>
                  <a:lnTo>
                    <a:pt x="2288" y="3124"/>
                  </a:lnTo>
                  <a:lnTo>
                    <a:pt x="2596" y="2992"/>
                  </a:lnTo>
                  <a:lnTo>
                    <a:pt x="2816" y="2772"/>
                  </a:lnTo>
                  <a:lnTo>
                    <a:pt x="3036" y="2551"/>
                  </a:lnTo>
                  <a:lnTo>
                    <a:pt x="3168" y="2288"/>
                  </a:lnTo>
                  <a:lnTo>
                    <a:pt x="3256" y="1980"/>
                  </a:lnTo>
                  <a:lnTo>
                    <a:pt x="3300" y="1629"/>
                  </a:lnTo>
                  <a:lnTo>
                    <a:pt x="3256" y="1320"/>
                  </a:lnTo>
                  <a:lnTo>
                    <a:pt x="3168" y="1012"/>
                  </a:lnTo>
                  <a:lnTo>
                    <a:pt x="3036" y="704"/>
                  </a:lnTo>
                  <a:lnTo>
                    <a:pt x="2816" y="484"/>
                  </a:lnTo>
                  <a:lnTo>
                    <a:pt x="2596" y="264"/>
                  </a:lnTo>
                  <a:lnTo>
                    <a:pt x="2288" y="132"/>
                  </a:lnTo>
                  <a:lnTo>
                    <a:pt x="1980" y="44"/>
                  </a:lnTo>
                  <a:lnTo>
                    <a:pt x="1672" y="0"/>
                  </a:lnTo>
                  <a:lnTo>
                    <a:pt x="1320" y="44"/>
                  </a:lnTo>
                  <a:lnTo>
                    <a:pt x="1012" y="132"/>
                  </a:lnTo>
                  <a:lnTo>
                    <a:pt x="748" y="264"/>
                  </a:lnTo>
                  <a:lnTo>
                    <a:pt x="484" y="484"/>
                  </a:lnTo>
                  <a:lnTo>
                    <a:pt x="307" y="704"/>
                  </a:lnTo>
                  <a:lnTo>
                    <a:pt x="132" y="1012"/>
                  </a:lnTo>
                  <a:lnTo>
                    <a:pt x="44" y="1320"/>
                  </a:lnTo>
                  <a:lnTo>
                    <a:pt x="0" y="1629"/>
                  </a:lnTo>
                  <a:lnTo>
                    <a:pt x="44" y="1980"/>
                  </a:lnTo>
                  <a:lnTo>
                    <a:pt x="132" y="2288"/>
                  </a:lnTo>
                  <a:lnTo>
                    <a:pt x="307" y="2551"/>
                  </a:lnTo>
                  <a:lnTo>
                    <a:pt x="484" y="2772"/>
                  </a:lnTo>
                  <a:lnTo>
                    <a:pt x="748" y="2992"/>
                  </a:lnTo>
                  <a:lnTo>
                    <a:pt x="1012" y="3124"/>
                  </a:lnTo>
                  <a:lnTo>
                    <a:pt x="1320" y="3256"/>
                  </a:lnTo>
                  <a:lnTo>
                    <a:pt x="1672" y="3256"/>
                  </a:lnTo>
                  <a:close/>
                </a:path>
              </a:pathLst>
            </a:custGeom>
            <a:grpFill/>
            <a:ln w="9525">
              <a:noFill/>
              <a:round/>
              <a:headEnd/>
              <a:tailEnd/>
            </a:ln>
          </p:spPr>
          <p:txBody>
            <a:bodyPr/>
            <a:lstStyle/>
            <a:p>
              <a:pPr algn="ctr" eaLnBrk="1" hangingPunct="1">
                <a:defRPr/>
              </a:pPr>
              <a:endParaRPr lang="zh-CN" altLang="en-US">
                <a:latin typeface="+mj-lt"/>
                <a:cs typeface="Arial" panose="020B0604020202020204" pitchFamily="34" charset="0"/>
              </a:endParaRPr>
            </a:p>
          </p:txBody>
        </p:sp>
        <p:sp>
          <p:nvSpPr>
            <p:cNvPr id="112" name="Freeform 135"/>
            <p:cNvSpPr>
              <a:spLocks/>
            </p:cNvSpPr>
            <p:nvPr/>
          </p:nvSpPr>
          <p:spPr bwMode="auto">
            <a:xfrm>
              <a:off x="-1817711" y="5282915"/>
              <a:ext cx="238125" cy="234950"/>
            </a:xfrm>
            <a:custGeom>
              <a:avLst/>
              <a:gdLst/>
              <a:ahLst/>
              <a:cxnLst>
                <a:cxn ang="0">
                  <a:pos x="484" y="484"/>
                </a:cxn>
                <a:cxn ang="0">
                  <a:pos x="264" y="704"/>
                </a:cxn>
                <a:cxn ang="0">
                  <a:pos x="132" y="1012"/>
                </a:cxn>
                <a:cxn ang="0">
                  <a:pos x="44" y="1320"/>
                </a:cxn>
                <a:cxn ang="0">
                  <a:pos x="0" y="1629"/>
                </a:cxn>
                <a:cxn ang="0">
                  <a:pos x="44" y="1980"/>
                </a:cxn>
                <a:cxn ang="0">
                  <a:pos x="132" y="2288"/>
                </a:cxn>
                <a:cxn ang="0">
                  <a:pos x="264" y="2551"/>
                </a:cxn>
                <a:cxn ang="0">
                  <a:pos x="484" y="2772"/>
                </a:cxn>
                <a:cxn ang="0">
                  <a:pos x="748" y="2992"/>
                </a:cxn>
                <a:cxn ang="0">
                  <a:pos x="1012" y="3124"/>
                </a:cxn>
                <a:cxn ang="0">
                  <a:pos x="1320" y="3256"/>
                </a:cxn>
                <a:cxn ang="0">
                  <a:pos x="1628" y="3256"/>
                </a:cxn>
                <a:cxn ang="0">
                  <a:pos x="1980" y="3256"/>
                </a:cxn>
                <a:cxn ang="0">
                  <a:pos x="2288" y="3124"/>
                </a:cxn>
                <a:cxn ang="0">
                  <a:pos x="2552" y="2992"/>
                </a:cxn>
                <a:cxn ang="0">
                  <a:pos x="2816" y="2772"/>
                </a:cxn>
                <a:cxn ang="0">
                  <a:pos x="2992" y="2551"/>
                </a:cxn>
                <a:cxn ang="0">
                  <a:pos x="3168" y="2288"/>
                </a:cxn>
                <a:cxn ang="0">
                  <a:pos x="3256" y="1980"/>
                </a:cxn>
                <a:cxn ang="0">
                  <a:pos x="3300" y="1629"/>
                </a:cxn>
                <a:cxn ang="0">
                  <a:pos x="3256" y="1320"/>
                </a:cxn>
                <a:cxn ang="0">
                  <a:pos x="3168" y="1012"/>
                </a:cxn>
                <a:cxn ang="0">
                  <a:pos x="2992" y="704"/>
                </a:cxn>
                <a:cxn ang="0">
                  <a:pos x="2816" y="484"/>
                </a:cxn>
                <a:cxn ang="0">
                  <a:pos x="2552" y="264"/>
                </a:cxn>
                <a:cxn ang="0">
                  <a:pos x="2288" y="132"/>
                </a:cxn>
                <a:cxn ang="0">
                  <a:pos x="1980" y="44"/>
                </a:cxn>
                <a:cxn ang="0">
                  <a:pos x="1628" y="0"/>
                </a:cxn>
                <a:cxn ang="0">
                  <a:pos x="1320" y="44"/>
                </a:cxn>
                <a:cxn ang="0">
                  <a:pos x="1012" y="132"/>
                </a:cxn>
                <a:cxn ang="0">
                  <a:pos x="748" y="264"/>
                </a:cxn>
                <a:cxn ang="0">
                  <a:pos x="484" y="484"/>
                </a:cxn>
              </a:cxnLst>
              <a:rect l="0" t="0" r="r" b="b"/>
              <a:pathLst>
                <a:path w="3300" h="3256">
                  <a:moveTo>
                    <a:pt x="484" y="484"/>
                  </a:moveTo>
                  <a:lnTo>
                    <a:pt x="264" y="704"/>
                  </a:lnTo>
                  <a:lnTo>
                    <a:pt x="132" y="1012"/>
                  </a:lnTo>
                  <a:lnTo>
                    <a:pt x="44" y="1320"/>
                  </a:lnTo>
                  <a:lnTo>
                    <a:pt x="0" y="1629"/>
                  </a:lnTo>
                  <a:lnTo>
                    <a:pt x="44" y="1980"/>
                  </a:lnTo>
                  <a:lnTo>
                    <a:pt x="132" y="2288"/>
                  </a:lnTo>
                  <a:lnTo>
                    <a:pt x="264" y="2551"/>
                  </a:lnTo>
                  <a:lnTo>
                    <a:pt x="484" y="2772"/>
                  </a:lnTo>
                  <a:lnTo>
                    <a:pt x="748" y="2992"/>
                  </a:lnTo>
                  <a:lnTo>
                    <a:pt x="1012" y="3124"/>
                  </a:lnTo>
                  <a:lnTo>
                    <a:pt x="1320" y="3256"/>
                  </a:lnTo>
                  <a:lnTo>
                    <a:pt x="1628" y="3256"/>
                  </a:lnTo>
                  <a:lnTo>
                    <a:pt x="1980" y="3256"/>
                  </a:lnTo>
                  <a:lnTo>
                    <a:pt x="2288" y="3124"/>
                  </a:lnTo>
                  <a:lnTo>
                    <a:pt x="2552" y="2992"/>
                  </a:lnTo>
                  <a:lnTo>
                    <a:pt x="2816" y="2772"/>
                  </a:lnTo>
                  <a:lnTo>
                    <a:pt x="2992" y="2551"/>
                  </a:lnTo>
                  <a:lnTo>
                    <a:pt x="3168" y="2288"/>
                  </a:lnTo>
                  <a:lnTo>
                    <a:pt x="3256" y="1980"/>
                  </a:lnTo>
                  <a:lnTo>
                    <a:pt x="3300" y="1629"/>
                  </a:lnTo>
                  <a:lnTo>
                    <a:pt x="3256" y="1320"/>
                  </a:lnTo>
                  <a:lnTo>
                    <a:pt x="3168" y="1012"/>
                  </a:lnTo>
                  <a:lnTo>
                    <a:pt x="2992" y="704"/>
                  </a:lnTo>
                  <a:lnTo>
                    <a:pt x="2816" y="484"/>
                  </a:lnTo>
                  <a:lnTo>
                    <a:pt x="2552" y="264"/>
                  </a:lnTo>
                  <a:lnTo>
                    <a:pt x="2288" y="132"/>
                  </a:lnTo>
                  <a:lnTo>
                    <a:pt x="1980" y="44"/>
                  </a:lnTo>
                  <a:lnTo>
                    <a:pt x="1628" y="0"/>
                  </a:lnTo>
                  <a:lnTo>
                    <a:pt x="1320" y="44"/>
                  </a:lnTo>
                  <a:lnTo>
                    <a:pt x="1012" y="132"/>
                  </a:lnTo>
                  <a:lnTo>
                    <a:pt x="748" y="264"/>
                  </a:lnTo>
                  <a:lnTo>
                    <a:pt x="484" y="484"/>
                  </a:lnTo>
                  <a:close/>
                </a:path>
              </a:pathLst>
            </a:custGeom>
            <a:grpFill/>
            <a:ln w="9525">
              <a:noFill/>
              <a:round/>
              <a:headEnd/>
              <a:tailEnd/>
            </a:ln>
          </p:spPr>
          <p:txBody>
            <a:bodyPr/>
            <a:lstStyle/>
            <a:p>
              <a:pPr algn="ctr" eaLnBrk="1" hangingPunct="1">
                <a:defRPr/>
              </a:pPr>
              <a:endParaRPr lang="zh-CN" altLang="en-US">
                <a:latin typeface="+mj-lt"/>
                <a:cs typeface="Arial" panose="020B0604020202020204" pitchFamily="34" charset="0"/>
              </a:endParaRPr>
            </a:p>
          </p:txBody>
        </p:sp>
        <p:sp>
          <p:nvSpPr>
            <p:cNvPr id="113" name="Freeform 136"/>
            <p:cNvSpPr>
              <a:spLocks/>
            </p:cNvSpPr>
            <p:nvPr/>
          </p:nvSpPr>
          <p:spPr bwMode="auto">
            <a:xfrm>
              <a:off x="-1538311" y="5282915"/>
              <a:ext cx="238125" cy="234950"/>
            </a:xfrm>
            <a:custGeom>
              <a:avLst/>
              <a:gdLst/>
              <a:ahLst/>
              <a:cxnLst>
                <a:cxn ang="0">
                  <a:pos x="484" y="484"/>
                </a:cxn>
                <a:cxn ang="0">
                  <a:pos x="308" y="704"/>
                </a:cxn>
                <a:cxn ang="0">
                  <a:pos x="132" y="1012"/>
                </a:cxn>
                <a:cxn ang="0">
                  <a:pos x="44" y="1320"/>
                </a:cxn>
                <a:cxn ang="0">
                  <a:pos x="0" y="1629"/>
                </a:cxn>
                <a:cxn ang="0">
                  <a:pos x="44" y="1980"/>
                </a:cxn>
                <a:cxn ang="0">
                  <a:pos x="132" y="2288"/>
                </a:cxn>
                <a:cxn ang="0">
                  <a:pos x="308" y="2551"/>
                </a:cxn>
                <a:cxn ang="0">
                  <a:pos x="484" y="2772"/>
                </a:cxn>
                <a:cxn ang="0">
                  <a:pos x="748" y="2992"/>
                </a:cxn>
                <a:cxn ang="0">
                  <a:pos x="1012" y="3124"/>
                </a:cxn>
                <a:cxn ang="0">
                  <a:pos x="1320" y="3256"/>
                </a:cxn>
                <a:cxn ang="0">
                  <a:pos x="1672" y="3256"/>
                </a:cxn>
                <a:cxn ang="0">
                  <a:pos x="1980" y="3256"/>
                </a:cxn>
                <a:cxn ang="0">
                  <a:pos x="2288" y="3124"/>
                </a:cxn>
                <a:cxn ang="0">
                  <a:pos x="2596" y="2992"/>
                </a:cxn>
                <a:cxn ang="0">
                  <a:pos x="2816" y="2772"/>
                </a:cxn>
                <a:cxn ang="0">
                  <a:pos x="3036" y="2551"/>
                </a:cxn>
                <a:cxn ang="0">
                  <a:pos x="3168" y="2288"/>
                </a:cxn>
                <a:cxn ang="0">
                  <a:pos x="3256" y="1980"/>
                </a:cxn>
                <a:cxn ang="0">
                  <a:pos x="3300" y="1629"/>
                </a:cxn>
                <a:cxn ang="0">
                  <a:pos x="3256" y="1320"/>
                </a:cxn>
                <a:cxn ang="0">
                  <a:pos x="3168" y="1012"/>
                </a:cxn>
                <a:cxn ang="0">
                  <a:pos x="3036" y="704"/>
                </a:cxn>
                <a:cxn ang="0">
                  <a:pos x="2816" y="484"/>
                </a:cxn>
                <a:cxn ang="0">
                  <a:pos x="2596" y="264"/>
                </a:cxn>
                <a:cxn ang="0">
                  <a:pos x="2288" y="132"/>
                </a:cxn>
                <a:cxn ang="0">
                  <a:pos x="1980" y="44"/>
                </a:cxn>
                <a:cxn ang="0">
                  <a:pos x="1672" y="0"/>
                </a:cxn>
                <a:cxn ang="0">
                  <a:pos x="1320" y="44"/>
                </a:cxn>
                <a:cxn ang="0">
                  <a:pos x="1012" y="132"/>
                </a:cxn>
                <a:cxn ang="0">
                  <a:pos x="748" y="264"/>
                </a:cxn>
                <a:cxn ang="0">
                  <a:pos x="484" y="484"/>
                </a:cxn>
              </a:cxnLst>
              <a:rect l="0" t="0" r="r" b="b"/>
              <a:pathLst>
                <a:path w="3300" h="3256">
                  <a:moveTo>
                    <a:pt x="484" y="484"/>
                  </a:moveTo>
                  <a:lnTo>
                    <a:pt x="308" y="704"/>
                  </a:lnTo>
                  <a:lnTo>
                    <a:pt x="132" y="1012"/>
                  </a:lnTo>
                  <a:lnTo>
                    <a:pt x="44" y="1320"/>
                  </a:lnTo>
                  <a:lnTo>
                    <a:pt x="0" y="1629"/>
                  </a:lnTo>
                  <a:lnTo>
                    <a:pt x="44" y="1980"/>
                  </a:lnTo>
                  <a:lnTo>
                    <a:pt x="132" y="2288"/>
                  </a:lnTo>
                  <a:lnTo>
                    <a:pt x="308" y="2551"/>
                  </a:lnTo>
                  <a:lnTo>
                    <a:pt x="484" y="2772"/>
                  </a:lnTo>
                  <a:lnTo>
                    <a:pt x="748" y="2992"/>
                  </a:lnTo>
                  <a:lnTo>
                    <a:pt x="1012" y="3124"/>
                  </a:lnTo>
                  <a:lnTo>
                    <a:pt x="1320" y="3256"/>
                  </a:lnTo>
                  <a:lnTo>
                    <a:pt x="1672" y="3256"/>
                  </a:lnTo>
                  <a:lnTo>
                    <a:pt x="1980" y="3256"/>
                  </a:lnTo>
                  <a:lnTo>
                    <a:pt x="2288" y="3124"/>
                  </a:lnTo>
                  <a:lnTo>
                    <a:pt x="2596" y="2992"/>
                  </a:lnTo>
                  <a:lnTo>
                    <a:pt x="2816" y="2772"/>
                  </a:lnTo>
                  <a:lnTo>
                    <a:pt x="3036" y="2551"/>
                  </a:lnTo>
                  <a:lnTo>
                    <a:pt x="3168" y="2288"/>
                  </a:lnTo>
                  <a:lnTo>
                    <a:pt x="3256" y="1980"/>
                  </a:lnTo>
                  <a:lnTo>
                    <a:pt x="3300" y="1629"/>
                  </a:lnTo>
                  <a:lnTo>
                    <a:pt x="3256" y="1320"/>
                  </a:lnTo>
                  <a:lnTo>
                    <a:pt x="3168" y="1012"/>
                  </a:lnTo>
                  <a:lnTo>
                    <a:pt x="3036" y="704"/>
                  </a:lnTo>
                  <a:lnTo>
                    <a:pt x="2816" y="484"/>
                  </a:lnTo>
                  <a:lnTo>
                    <a:pt x="2596" y="264"/>
                  </a:lnTo>
                  <a:lnTo>
                    <a:pt x="2288" y="132"/>
                  </a:lnTo>
                  <a:lnTo>
                    <a:pt x="1980" y="44"/>
                  </a:lnTo>
                  <a:lnTo>
                    <a:pt x="1672" y="0"/>
                  </a:lnTo>
                  <a:lnTo>
                    <a:pt x="1320" y="44"/>
                  </a:lnTo>
                  <a:lnTo>
                    <a:pt x="1012" y="132"/>
                  </a:lnTo>
                  <a:lnTo>
                    <a:pt x="748" y="264"/>
                  </a:lnTo>
                  <a:lnTo>
                    <a:pt x="484" y="484"/>
                  </a:lnTo>
                  <a:close/>
                </a:path>
              </a:pathLst>
            </a:custGeom>
            <a:grpFill/>
            <a:ln w="9525">
              <a:noFill/>
              <a:round/>
              <a:headEnd/>
              <a:tailEnd/>
            </a:ln>
          </p:spPr>
          <p:txBody>
            <a:bodyPr/>
            <a:lstStyle/>
            <a:p>
              <a:pPr algn="ctr" eaLnBrk="1" hangingPunct="1">
                <a:defRPr/>
              </a:pPr>
              <a:endParaRPr lang="zh-CN" altLang="en-US">
                <a:latin typeface="+mj-lt"/>
                <a:cs typeface="Arial" panose="020B0604020202020204" pitchFamily="34" charset="0"/>
              </a:endParaRPr>
            </a:p>
          </p:txBody>
        </p:sp>
        <p:sp>
          <p:nvSpPr>
            <p:cNvPr id="114" name="Freeform 137"/>
            <p:cNvSpPr>
              <a:spLocks/>
            </p:cNvSpPr>
            <p:nvPr/>
          </p:nvSpPr>
          <p:spPr bwMode="auto">
            <a:xfrm>
              <a:off x="-1706586" y="4552665"/>
              <a:ext cx="238125" cy="238125"/>
            </a:xfrm>
            <a:custGeom>
              <a:avLst/>
              <a:gdLst/>
              <a:ahLst/>
              <a:cxnLst>
                <a:cxn ang="0">
                  <a:pos x="1672" y="3300"/>
                </a:cxn>
                <a:cxn ang="0">
                  <a:pos x="1980" y="3256"/>
                </a:cxn>
                <a:cxn ang="0">
                  <a:pos x="2288" y="3168"/>
                </a:cxn>
                <a:cxn ang="0">
                  <a:pos x="2552" y="3036"/>
                </a:cxn>
                <a:cxn ang="0">
                  <a:pos x="2816" y="2816"/>
                </a:cxn>
                <a:cxn ang="0">
                  <a:pos x="3036" y="2552"/>
                </a:cxn>
                <a:cxn ang="0">
                  <a:pos x="3168" y="2288"/>
                </a:cxn>
                <a:cxn ang="0">
                  <a:pos x="3256" y="1980"/>
                </a:cxn>
                <a:cxn ang="0">
                  <a:pos x="3300" y="1628"/>
                </a:cxn>
                <a:cxn ang="0">
                  <a:pos x="3256" y="1320"/>
                </a:cxn>
                <a:cxn ang="0">
                  <a:pos x="3168" y="1012"/>
                </a:cxn>
                <a:cxn ang="0">
                  <a:pos x="3036" y="748"/>
                </a:cxn>
                <a:cxn ang="0">
                  <a:pos x="2816" y="484"/>
                </a:cxn>
                <a:cxn ang="0">
                  <a:pos x="2552" y="264"/>
                </a:cxn>
                <a:cxn ang="0">
                  <a:pos x="2288" y="132"/>
                </a:cxn>
                <a:cxn ang="0">
                  <a:pos x="1980" y="44"/>
                </a:cxn>
                <a:cxn ang="0">
                  <a:pos x="1672" y="0"/>
                </a:cxn>
                <a:cxn ang="0">
                  <a:pos x="1320" y="44"/>
                </a:cxn>
                <a:cxn ang="0">
                  <a:pos x="1012" y="132"/>
                </a:cxn>
                <a:cxn ang="0">
                  <a:pos x="748" y="264"/>
                </a:cxn>
                <a:cxn ang="0">
                  <a:pos x="484" y="484"/>
                </a:cxn>
                <a:cxn ang="0">
                  <a:pos x="264" y="748"/>
                </a:cxn>
                <a:cxn ang="0">
                  <a:pos x="132" y="1012"/>
                </a:cxn>
                <a:cxn ang="0">
                  <a:pos x="44" y="1320"/>
                </a:cxn>
                <a:cxn ang="0">
                  <a:pos x="0" y="1628"/>
                </a:cxn>
                <a:cxn ang="0">
                  <a:pos x="44" y="1980"/>
                </a:cxn>
                <a:cxn ang="0">
                  <a:pos x="132" y="2288"/>
                </a:cxn>
                <a:cxn ang="0">
                  <a:pos x="264" y="2552"/>
                </a:cxn>
                <a:cxn ang="0">
                  <a:pos x="484" y="2816"/>
                </a:cxn>
                <a:cxn ang="0">
                  <a:pos x="748" y="3036"/>
                </a:cxn>
                <a:cxn ang="0">
                  <a:pos x="1012" y="3168"/>
                </a:cxn>
                <a:cxn ang="0">
                  <a:pos x="1320" y="3256"/>
                </a:cxn>
                <a:cxn ang="0">
                  <a:pos x="1672" y="3300"/>
                </a:cxn>
              </a:cxnLst>
              <a:rect l="0" t="0" r="r" b="b"/>
              <a:pathLst>
                <a:path w="3300" h="3300">
                  <a:moveTo>
                    <a:pt x="1672" y="3300"/>
                  </a:moveTo>
                  <a:lnTo>
                    <a:pt x="1980" y="3256"/>
                  </a:lnTo>
                  <a:lnTo>
                    <a:pt x="2288" y="3168"/>
                  </a:lnTo>
                  <a:lnTo>
                    <a:pt x="2552" y="3036"/>
                  </a:lnTo>
                  <a:lnTo>
                    <a:pt x="2816" y="2816"/>
                  </a:lnTo>
                  <a:lnTo>
                    <a:pt x="3036" y="2552"/>
                  </a:lnTo>
                  <a:lnTo>
                    <a:pt x="3168" y="2288"/>
                  </a:lnTo>
                  <a:lnTo>
                    <a:pt x="3256" y="1980"/>
                  </a:lnTo>
                  <a:lnTo>
                    <a:pt x="3300" y="1628"/>
                  </a:lnTo>
                  <a:lnTo>
                    <a:pt x="3256" y="1320"/>
                  </a:lnTo>
                  <a:lnTo>
                    <a:pt x="3168" y="1012"/>
                  </a:lnTo>
                  <a:lnTo>
                    <a:pt x="3036" y="748"/>
                  </a:lnTo>
                  <a:lnTo>
                    <a:pt x="2816" y="484"/>
                  </a:lnTo>
                  <a:lnTo>
                    <a:pt x="2552" y="264"/>
                  </a:lnTo>
                  <a:lnTo>
                    <a:pt x="2288" y="132"/>
                  </a:lnTo>
                  <a:lnTo>
                    <a:pt x="1980" y="44"/>
                  </a:lnTo>
                  <a:lnTo>
                    <a:pt x="1672" y="0"/>
                  </a:lnTo>
                  <a:lnTo>
                    <a:pt x="1320" y="44"/>
                  </a:lnTo>
                  <a:lnTo>
                    <a:pt x="1012" y="132"/>
                  </a:lnTo>
                  <a:lnTo>
                    <a:pt x="748" y="264"/>
                  </a:lnTo>
                  <a:lnTo>
                    <a:pt x="484" y="484"/>
                  </a:lnTo>
                  <a:lnTo>
                    <a:pt x="264" y="748"/>
                  </a:lnTo>
                  <a:lnTo>
                    <a:pt x="132" y="1012"/>
                  </a:lnTo>
                  <a:lnTo>
                    <a:pt x="44" y="1320"/>
                  </a:lnTo>
                  <a:lnTo>
                    <a:pt x="0" y="1628"/>
                  </a:lnTo>
                  <a:lnTo>
                    <a:pt x="44" y="1980"/>
                  </a:lnTo>
                  <a:lnTo>
                    <a:pt x="132" y="2288"/>
                  </a:lnTo>
                  <a:lnTo>
                    <a:pt x="264" y="2552"/>
                  </a:lnTo>
                  <a:lnTo>
                    <a:pt x="484" y="2816"/>
                  </a:lnTo>
                  <a:lnTo>
                    <a:pt x="748" y="3036"/>
                  </a:lnTo>
                  <a:lnTo>
                    <a:pt x="1012" y="3168"/>
                  </a:lnTo>
                  <a:lnTo>
                    <a:pt x="1320" y="3256"/>
                  </a:lnTo>
                  <a:lnTo>
                    <a:pt x="1672" y="3300"/>
                  </a:lnTo>
                  <a:close/>
                </a:path>
              </a:pathLst>
            </a:custGeom>
            <a:grpFill/>
            <a:ln w="9525">
              <a:noFill/>
              <a:round/>
              <a:headEnd/>
              <a:tailEnd/>
            </a:ln>
          </p:spPr>
          <p:txBody>
            <a:bodyPr/>
            <a:lstStyle/>
            <a:p>
              <a:pPr algn="ctr" eaLnBrk="1" hangingPunct="1">
                <a:defRPr/>
              </a:pPr>
              <a:endParaRPr lang="zh-CN" altLang="en-US">
                <a:latin typeface="+mj-lt"/>
                <a:cs typeface="Arial" panose="020B0604020202020204" pitchFamily="34" charset="0"/>
              </a:endParaRPr>
            </a:p>
          </p:txBody>
        </p:sp>
        <p:sp>
          <p:nvSpPr>
            <p:cNvPr id="115" name="Freeform 138"/>
            <p:cNvSpPr>
              <a:spLocks noEditPoints="1"/>
            </p:cNvSpPr>
            <p:nvPr/>
          </p:nvSpPr>
          <p:spPr bwMode="auto">
            <a:xfrm>
              <a:off x="-1836761" y="4806665"/>
              <a:ext cx="495300" cy="311150"/>
            </a:xfrm>
            <a:custGeom>
              <a:avLst/>
              <a:gdLst/>
              <a:ahLst/>
              <a:cxnLst>
                <a:cxn ang="0">
                  <a:pos x="0" y="4312"/>
                </a:cxn>
                <a:cxn ang="0">
                  <a:pos x="6864" y="4312"/>
                </a:cxn>
                <a:cxn ang="0">
                  <a:pos x="6864" y="3652"/>
                </a:cxn>
                <a:cxn ang="0">
                  <a:pos x="5984" y="3652"/>
                </a:cxn>
                <a:cxn ang="0">
                  <a:pos x="5984" y="1012"/>
                </a:cxn>
                <a:cxn ang="0">
                  <a:pos x="5940" y="792"/>
                </a:cxn>
                <a:cxn ang="0">
                  <a:pos x="5896" y="616"/>
                </a:cxn>
                <a:cxn ang="0">
                  <a:pos x="5808" y="440"/>
                </a:cxn>
                <a:cxn ang="0">
                  <a:pos x="5676" y="264"/>
                </a:cxn>
                <a:cxn ang="0">
                  <a:pos x="5500" y="176"/>
                </a:cxn>
                <a:cxn ang="0">
                  <a:pos x="5324" y="44"/>
                </a:cxn>
                <a:cxn ang="0">
                  <a:pos x="5148" y="0"/>
                </a:cxn>
                <a:cxn ang="0">
                  <a:pos x="4928" y="0"/>
                </a:cxn>
                <a:cxn ang="0">
                  <a:pos x="3476" y="0"/>
                </a:cxn>
                <a:cxn ang="0">
                  <a:pos x="3388" y="0"/>
                </a:cxn>
                <a:cxn ang="0">
                  <a:pos x="1936" y="0"/>
                </a:cxn>
                <a:cxn ang="0">
                  <a:pos x="1760" y="0"/>
                </a:cxn>
                <a:cxn ang="0">
                  <a:pos x="1540" y="44"/>
                </a:cxn>
                <a:cxn ang="0">
                  <a:pos x="1364" y="176"/>
                </a:cxn>
                <a:cxn ang="0">
                  <a:pos x="1232" y="264"/>
                </a:cxn>
                <a:cxn ang="0">
                  <a:pos x="1100" y="440"/>
                </a:cxn>
                <a:cxn ang="0">
                  <a:pos x="1012" y="616"/>
                </a:cxn>
                <a:cxn ang="0">
                  <a:pos x="924" y="792"/>
                </a:cxn>
                <a:cxn ang="0">
                  <a:pos x="924" y="1012"/>
                </a:cxn>
                <a:cxn ang="0">
                  <a:pos x="924" y="3652"/>
                </a:cxn>
                <a:cxn ang="0">
                  <a:pos x="0" y="3652"/>
                </a:cxn>
                <a:cxn ang="0">
                  <a:pos x="0" y="4312"/>
                </a:cxn>
                <a:cxn ang="0">
                  <a:pos x="4532" y="1892"/>
                </a:cxn>
                <a:cxn ang="0">
                  <a:pos x="4884" y="1892"/>
                </a:cxn>
                <a:cxn ang="0">
                  <a:pos x="4884" y="3652"/>
                </a:cxn>
                <a:cxn ang="0">
                  <a:pos x="4532" y="3652"/>
                </a:cxn>
                <a:cxn ang="0">
                  <a:pos x="4532" y="1892"/>
                </a:cxn>
                <a:cxn ang="0">
                  <a:pos x="1980" y="1892"/>
                </a:cxn>
                <a:cxn ang="0">
                  <a:pos x="2332" y="1892"/>
                </a:cxn>
                <a:cxn ang="0">
                  <a:pos x="2332" y="3652"/>
                </a:cxn>
                <a:cxn ang="0">
                  <a:pos x="1980" y="3652"/>
                </a:cxn>
                <a:cxn ang="0">
                  <a:pos x="1980" y="1892"/>
                </a:cxn>
              </a:cxnLst>
              <a:rect l="0" t="0" r="r" b="b"/>
              <a:pathLst>
                <a:path w="6864" h="4312">
                  <a:moveTo>
                    <a:pt x="0" y="4312"/>
                  </a:moveTo>
                  <a:lnTo>
                    <a:pt x="6864" y="4312"/>
                  </a:lnTo>
                  <a:lnTo>
                    <a:pt x="6864" y="3652"/>
                  </a:lnTo>
                  <a:lnTo>
                    <a:pt x="5984" y="3652"/>
                  </a:lnTo>
                  <a:lnTo>
                    <a:pt x="5984" y="1012"/>
                  </a:lnTo>
                  <a:lnTo>
                    <a:pt x="5940" y="792"/>
                  </a:lnTo>
                  <a:lnTo>
                    <a:pt x="5896" y="616"/>
                  </a:lnTo>
                  <a:lnTo>
                    <a:pt x="5808" y="440"/>
                  </a:lnTo>
                  <a:lnTo>
                    <a:pt x="5676" y="264"/>
                  </a:lnTo>
                  <a:lnTo>
                    <a:pt x="5500" y="176"/>
                  </a:lnTo>
                  <a:lnTo>
                    <a:pt x="5324" y="44"/>
                  </a:lnTo>
                  <a:lnTo>
                    <a:pt x="5148" y="0"/>
                  </a:lnTo>
                  <a:lnTo>
                    <a:pt x="4928" y="0"/>
                  </a:lnTo>
                  <a:lnTo>
                    <a:pt x="3476" y="0"/>
                  </a:lnTo>
                  <a:lnTo>
                    <a:pt x="3388" y="0"/>
                  </a:lnTo>
                  <a:lnTo>
                    <a:pt x="1936" y="0"/>
                  </a:lnTo>
                  <a:lnTo>
                    <a:pt x="1760" y="0"/>
                  </a:lnTo>
                  <a:lnTo>
                    <a:pt x="1540" y="44"/>
                  </a:lnTo>
                  <a:lnTo>
                    <a:pt x="1364" y="176"/>
                  </a:lnTo>
                  <a:lnTo>
                    <a:pt x="1232" y="264"/>
                  </a:lnTo>
                  <a:lnTo>
                    <a:pt x="1100" y="440"/>
                  </a:lnTo>
                  <a:lnTo>
                    <a:pt x="1012" y="616"/>
                  </a:lnTo>
                  <a:lnTo>
                    <a:pt x="924" y="792"/>
                  </a:lnTo>
                  <a:lnTo>
                    <a:pt x="924" y="1012"/>
                  </a:lnTo>
                  <a:lnTo>
                    <a:pt x="924" y="3652"/>
                  </a:lnTo>
                  <a:lnTo>
                    <a:pt x="0" y="3652"/>
                  </a:lnTo>
                  <a:lnTo>
                    <a:pt x="0" y="4312"/>
                  </a:lnTo>
                  <a:close/>
                  <a:moveTo>
                    <a:pt x="4532" y="1892"/>
                  </a:moveTo>
                  <a:lnTo>
                    <a:pt x="4884" y="1892"/>
                  </a:lnTo>
                  <a:lnTo>
                    <a:pt x="4884" y="3652"/>
                  </a:lnTo>
                  <a:lnTo>
                    <a:pt x="4532" y="3652"/>
                  </a:lnTo>
                  <a:lnTo>
                    <a:pt x="4532" y="1892"/>
                  </a:lnTo>
                  <a:close/>
                  <a:moveTo>
                    <a:pt x="1980" y="1892"/>
                  </a:moveTo>
                  <a:lnTo>
                    <a:pt x="2332" y="1892"/>
                  </a:lnTo>
                  <a:lnTo>
                    <a:pt x="2332" y="3652"/>
                  </a:lnTo>
                  <a:lnTo>
                    <a:pt x="1980" y="3652"/>
                  </a:lnTo>
                  <a:lnTo>
                    <a:pt x="1980" y="1892"/>
                  </a:lnTo>
                  <a:close/>
                </a:path>
              </a:pathLst>
            </a:custGeom>
            <a:grpFill/>
            <a:ln w="9525">
              <a:noFill/>
              <a:round/>
              <a:headEnd/>
              <a:tailEnd/>
            </a:ln>
          </p:spPr>
          <p:txBody>
            <a:bodyPr/>
            <a:lstStyle/>
            <a:p>
              <a:pPr algn="ctr" eaLnBrk="1" hangingPunct="1">
                <a:defRPr/>
              </a:pPr>
              <a:endParaRPr lang="zh-CN" altLang="en-US">
                <a:latin typeface="+mj-lt"/>
                <a:cs typeface="Arial" panose="020B0604020202020204" pitchFamily="34" charset="0"/>
              </a:endParaRPr>
            </a:p>
          </p:txBody>
        </p:sp>
      </p:grpSp>
      <p:grpSp>
        <p:nvGrpSpPr>
          <p:cNvPr id="116" name="Group 215"/>
          <p:cNvGrpSpPr>
            <a:grpSpLocks noChangeAspect="1"/>
          </p:cNvGrpSpPr>
          <p:nvPr/>
        </p:nvGrpSpPr>
        <p:grpSpPr bwMode="auto">
          <a:xfrm>
            <a:off x="6302820" y="6073644"/>
            <a:ext cx="312737" cy="247772"/>
            <a:chOff x="3609" y="1267"/>
            <a:chExt cx="414" cy="328"/>
          </a:xfrm>
        </p:grpSpPr>
        <p:sp>
          <p:nvSpPr>
            <p:cNvPr id="117" name="AutoShape 214"/>
            <p:cNvSpPr>
              <a:spLocks noChangeAspect="1" noChangeArrowheads="1" noTextEdit="1"/>
            </p:cNvSpPr>
            <p:nvPr/>
          </p:nvSpPr>
          <p:spPr bwMode="auto">
            <a:xfrm>
              <a:off x="3609" y="1267"/>
              <a:ext cx="41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mj-lt"/>
                <a:cs typeface="Arial" panose="020B0604020202020204" pitchFamily="34" charset="0"/>
              </a:endParaRPr>
            </a:p>
          </p:txBody>
        </p:sp>
        <p:sp>
          <p:nvSpPr>
            <p:cNvPr id="118" name="Freeform 216"/>
            <p:cNvSpPr>
              <a:spLocks noEditPoints="1"/>
            </p:cNvSpPr>
            <p:nvPr/>
          </p:nvSpPr>
          <p:spPr bwMode="auto">
            <a:xfrm>
              <a:off x="3792" y="1269"/>
              <a:ext cx="231" cy="217"/>
            </a:xfrm>
            <a:custGeom>
              <a:avLst/>
              <a:gdLst>
                <a:gd name="T0" fmla="*/ 14557 w 119"/>
                <a:gd name="T1" fmla="*/ 0 h 111"/>
                <a:gd name="T2" fmla="*/ 159642 w 119"/>
                <a:gd name="T3" fmla="*/ 0 h 111"/>
                <a:gd name="T4" fmla="*/ 175442 w 119"/>
                <a:gd name="T5" fmla="*/ 17941 h 111"/>
                <a:gd name="T6" fmla="*/ 175442 w 119"/>
                <a:gd name="T7" fmla="*/ 116678 h 111"/>
                <a:gd name="T8" fmla="*/ 159642 w 119"/>
                <a:gd name="T9" fmla="*/ 132231 h 111"/>
                <a:gd name="T10" fmla="*/ 14557 w 119"/>
                <a:gd name="T11" fmla="*/ 132231 h 111"/>
                <a:gd name="T12" fmla="*/ 0 w 119"/>
                <a:gd name="T13" fmla="*/ 116678 h 111"/>
                <a:gd name="T14" fmla="*/ 0 w 119"/>
                <a:gd name="T15" fmla="*/ 17941 h 111"/>
                <a:gd name="T16" fmla="*/ 14557 w 119"/>
                <a:gd name="T17" fmla="*/ 0 h 111"/>
                <a:gd name="T18" fmla="*/ 42815 w 119"/>
                <a:gd name="T19" fmla="*/ 165563 h 111"/>
                <a:gd name="T20" fmla="*/ 71961 w 119"/>
                <a:gd name="T21" fmla="*/ 160658 h 111"/>
                <a:gd name="T22" fmla="*/ 71961 w 119"/>
                <a:gd name="T23" fmla="*/ 138501 h 111"/>
                <a:gd name="T24" fmla="*/ 106481 w 119"/>
                <a:gd name="T25" fmla="*/ 138501 h 111"/>
                <a:gd name="T26" fmla="*/ 106481 w 119"/>
                <a:gd name="T27" fmla="*/ 160658 h 111"/>
                <a:gd name="T28" fmla="*/ 135853 w 119"/>
                <a:gd name="T29" fmla="*/ 165563 h 111"/>
                <a:gd name="T30" fmla="*/ 135853 w 119"/>
                <a:gd name="T31" fmla="*/ 176898 h 111"/>
                <a:gd name="T32" fmla="*/ 42815 w 119"/>
                <a:gd name="T33" fmla="*/ 176898 h 111"/>
                <a:gd name="T34" fmla="*/ 42815 w 119"/>
                <a:gd name="T35" fmla="*/ 165563 h 111"/>
                <a:gd name="T36" fmla="*/ 12895 w 119"/>
                <a:gd name="T37" fmla="*/ 16244 h 111"/>
                <a:gd name="T38" fmla="*/ 12895 w 119"/>
                <a:gd name="T39" fmla="*/ 103458 h 111"/>
                <a:gd name="T40" fmla="*/ 161333 w 119"/>
                <a:gd name="T41" fmla="*/ 103458 h 111"/>
                <a:gd name="T42" fmla="*/ 161333 w 119"/>
                <a:gd name="T43" fmla="*/ 16244 h 111"/>
                <a:gd name="T44" fmla="*/ 12895 w 119"/>
                <a:gd name="T45" fmla="*/ 16244 h 111"/>
                <a:gd name="T46" fmla="*/ 145922 w 119"/>
                <a:gd name="T47" fmla="*/ 111767 h 111"/>
                <a:gd name="T48" fmla="*/ 139689 w 119"/>
                <a:gd name="T49" fmla="*/ 117962 h 111"/>
                <a:gd name="T50" fmla="*/ 145922 w 119"/>
                <a:gd name="T51" fmla="*/ 123985 h 111"/>
                <a:gd name="T52" fmla="*/ 151847 w 119"/>
                <a:gd name="T53" fmla="*/ 117962 h 111"/>
                <a:gd name="T54" fmla="*/ 145922 w 119"/>
                <a:gd name="T55" fmla="*/ 111767 h 11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19" h="111">
                  <a:moveTo>
                    <a:pt x="10" y="0"/>
                  </a:moveTo>
                  <a:cubicBezTo>
                    <a:pt x="108" y="0"/>
                    <a:pt x="108" y="0"/>
                    <a:pt x="108" y="0"/>
                  </a:cubicBezTo>
                  <a:cubicBezTo>
                    <a:pt x="114" y="0"/>
                    <a:pt x="119" y="5"/>
                    <a:pt x="119" y="11"/>
                  </a:cubicBezTo>
                  <a:cubicBezTo>
                    <a:pt x="119" y="73"/>
                    <a:pt x="119" y="73"/>
                    <a:pt x="119" y="73"/>
                  </a:cubicBezTo>
                  <a:cubicBezTo>
                    <a:pt x="119" y="79"/>
                    <a:pt x="114" y="83"/>
                    <a:pt x="108" y="83"/>
                  </a:cubicBezTo>
                  <a:cubicBezTo>
                    <a:pt x="10" y="83"/>
                    <a:pt x="10" y="83"/>
                    <a:pt x="10" y="83"/>
                  </a:cubicBezTo>
                  <a:cubicBezTo>
                    <a:pt x="4" y="83"/>
                    <a:pt x="0" y="79"/>
                    <a:pt x="0" y="73"/>
                  </a:cubicBezTo>
                  <a:cubicBezTo>
                    <a:pt x="0" y="11"/>
                    <a:pt x="0" y="11"/>
                    <a:pt x="0" y="11"/>
                  </a:cubicBezTo>
                  <a:cubicBezTo>
                    <a:pt x="0" y="5"/>
                    <a:pt x="4" y="0"/>
                    <a:pt x="10" y="0"/>
                  </a:cubicBezTo>
                  <a:close/>
                  <a:moveTo>
                    <a:pt x="29" y="104"/>
                  </a:moveTo>
                  <a:cubicBezTo>
                    <a:pt x="35" y="103"/>
                    <a:pt x="42" y="102"/>
                    <a:pt x="49" y="101"/>
                  </a:cubicBezTo>
                  <a:cubicBezTo>
                    <a:pt x="49" y="87"/>
                    <a:pt x="49" y="87"/>
                    <a:pt x="49" y="87"/>
                  </a:cubicBezTo>
                  <a:cubicBezTo>
                    <a:pt x="72" y="87"/>
                    <a:pt x="72" y="87"/>
                    <a:pt x="72" y="87"/>
                  </a:cubicBezTo>
                  <a:cubicBezTo>
                    <a:pt x="72" y="101"/>
                    <a:pt x="72" y="101"/>
                    <a:pt x="72" y="101"/>
                  </a:cubicBezTo>
                  <a:cubicBezTo>
                    <a:pt x="79" y="102"/>
                    <a:pt x="85" y="103"/>
                    <a:pt x="92" y="104"/>
                  </a:cubicBezTo>
                  <a:cubicBezTo>
                    <a:pt x="92" y="111"/>
                    <a:pt x="92" y="111"/>
                    <a:pt x="92" y="111"/>
                  </a:cubicBezTo>
                  <a:cubicBezTo>
                    <a:pt x="29" y="111"/>
                    <a:pt x="29" y="111"/>
                    <a:pt x="29" y="111"/>
                  </a:cubicBezTo>
                  <a:cubicBezTo>
                    <a:pt x="29" y="109"/>
                    <a:pt x="29" y="106"/>
                    <a:pt x="29" y="104"/>
                  </a:cubicBezTo>
                  <a:close/>
                  <a:moveTo>
                    <a:pt x="9" y="10"/>
                  </a:moveTo>
                  <a:cubicBezTo>
                    <a:pt x="9" y="65"/>
                    <a:pt x="9" y="65"/>
                    <a:pt x="9" y="65"/>
                  </a:cubicBezTo>
                  <a:cubicBezTo>
                    <a:pt x="109" y="65"/>
                    <a:pt x="109" y="65"/>
                    <a:pt x="109" y="65"/>
                  </a:cubicBezTo>
                  <a:cubicBezTo>
                    <a:pt x="109" y="10"/>
                    <a:pt x="109" y="10"/>
                    <a:pt x="109" y="10"/>
                  </a:cubicBezTo>
                  <a:cubicBezTo>
                    <a:pt x="9" y="10"/>
                    <a:pt x="9" y="10"/>
                    <a:pt x="9" y="10"/>
                  </a:cubicBezTo>
                  <a:close/>
                  <a:moveTo>
                    <a:pt x="99" y="70"/>
                  </a:moveTo>
                  <a:cubicBezTo>
                    <a:pt x="97" y="70"/>
                    <a:pt x="95" y="72"/>
                    <a:pt x="95" y="74"/>
                  </a:cubicBezTo>
                  <a:cubicBezTo>
                    <a:pt x="95" y="76"/>
                    <a:pt x="97" y="78"/>
                    <a:pt x="99" y="78"/>
                  </a:cubicBezTo>
                  <a:cubicBezTo>
                    <a:pt x="101" y="78"/>
                    <a:pt x="103" y="76"/>
                    <a:pt x="103" y="74"/>
                  </a:cubicBezTo>
                  <a:cubicBezTo>
                    <a:pt x="103" y="72"/>
                    <a:pt x="101" y="70"/>
                    <a:pt x="99" y="70"/>
                  </a:cubicBezTo>
                  <a:close/>
                </a:path>
              </a:pathLst>
            </a:custGeom>
            <a:solidFill>
              <a:srgbClr val="7677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cs typeface="Arial" panose="020B0604020202020204" pitchFamily="34" charset="0"/>
              </a:endParaRPr>
            </a:p>
          </p:txBody>
        </p:sp>
        <p:sp>
          <p:nvSpPr>
            <p:cNvPr id="119" name="Freeform 217"/>
            <p:cNvSpPr>
              <a:spLocks/>
            </p:cNvSpPr>
            <p:nvPr/>
          </p:nvSpPr>
          <p:spPr bwMode="auto">
            <a:xfrm>
              <a:off x="3691" y="1406"/>
              <a:ext cx="40" cy="13"/>
            </a:xfrm>
            <a:custGeom>
              <a:avLst/>
              <a:gdLst>
                <a:gd name="T0" fmla="*/ 13192 w 21"/>
                <a:gd name="T1" fmla="*/ 0 h 7"/>
                <a:gd name="T2" fmla="*/ 0 w 21"/>
                <a:gd name="T3" fmla="*/ 6411 h 7"/>
                <a:gd name="T4" fmla="*/ 25128 w 21"/>
                <a:gd name="T5" fmla="*/ 6411 h 7"/>
                <a:gd name="T6" fmla="*/ 13192 w 21"/>
                <a:gd name="T7" fmla="*/ 0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 h="7">
                  <a:moveTo>
                    <a:pt x="11" y="0"/>
                  </a:moveTo>
                  <a:cubicBezTo>
                    <a:pt x="5" y="0"/>
                    <a:pt x="1" y="3"/>
                    <a:pt x="0" y="7"/>
                  </a:cubicBezTo>
                  <a:cubicBezTo>
                    <a:pt x="21" y="7"/>
                    <a:pt x="21" y="7"/>
                    <a:pt x="21" y="7"/>
                  </a:cubicBezTo>
                  <a:cubicBezTo>
                    <a:pt x="21" y="3"/>
                    <a:pt x="16" y="0"/>
                    <a:pt x="11" y="0"/>
                  </a:cubicBezTo>
                  <a:close/>
                </a:path>
              </a:pathLst>
            </a:custGeom>
            <a:solidFill>
              <a:srgbClr val="7777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cs typeface="Arial" panose="020B0604020202020204" pitchFamily="34" charset="0"/>
              </a:endParaRPr>
            </a:p>
          </p:txBody>
        </p:sp>
        <p:sp>
          <p:nvSpPr>
            <p:cNvPr id="120" name="Freeform 218"/>
            <p:cNvSpPr>
              <a:spLocks/>
            </p:cNvSpPr>
            <p:nvPr/>
          </p:nvSpPr>
          <p:spPr bwMode="auto">
            <a:xfrm>
              <a:off x="3745" y="1406"/>
              <a:ext cx="41" cy="13"/>
            </a:xfrm>
            <a:custGeom>
              <a:avLst/>
              <a:gdLst>
                <a:gd name="T0" fmla="*/ 16886 w 21"/>
                <a:gd name="T1" fmla="*/ 0 h 7"/>
                <a:gd name="T2" fmla="*/ 0 w 21"/>
                <a:gd name="T3" fmla="*/ 6411 h 7"/>
                <a:gd name="T4" fmla="*/ 32968 w 21"/>
                <a:gd name="T5" fmla="*/ 6411 h 7"/>
                <a:gd name="T6" fmla="*/ 16886 w 21"/>
                <a:gd name="T7" fmla="*/ 0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 h="7">
                  <a:moveTo>
                    <a:pt x="11" y="0"/>
                  </a:moveTo>
                  <a:cubicBezTo>
                    <a:pt x="5" y="0"/>
                    <a:pt x="1" y="3"/>
                    <a:pt x="0" y="7"/>
                  </a:cubicBezTo>
                  <a:cubicBezTo>
                    <a:pt x="21" y="7"/>
                    <a:pt x="21" y="7"/>
                    <a:pt x="21" y="7"/>
                  </a:cubicBezTo>
                  <a:cubicBezTo>
                    <a:pt x="20" y="3"/>
                    <a:pt x="16" y="0"/>
                    <a:pt x="11" y="0"/>
                  </a:cubicBezTo>
                  <a:close/>
                </a:path>
              </a:pathLst>
            </a:custGeom>
            <a:solidFill>
              <a:srgbClr val="7777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cs typeface="Arial" panose="020B0604020202020204" pitchFamily="34" charset="0"/>
              </a:endParaRPr>
            </a:p>
          </p:txBody>
        </p:sp>
        <p:sp>
          <p:nvSpPr>
            <p:cNvPr id="121" name="Freeform 219"/>
            <p:cNvSpPr>
              <a:spLocks noEditPoints="1"/>
            </p:cNvSpPr>
            <p:nvPr/>
          </p:nvSpPr>
          <p:spPr bwMode="auto">
            <a:xfrm>
              <a:off x="3619" y="1285"/>
              <a:ext cx="237" cy="218"/>
            </a:xfrm>
            <a:custGeom>
              <a:avLst/>
              <a:gdLst>
                <a:gd name="T0" fmla="*/ 107122 w 122"/>
                <a:gd name="T1" fmla="*/ 135191 h 112"/>
                <a:gd name="T2" fmla="*/ 89469 w 122"/>
                <a:gd name="T3" fmla="*/ 138465 h 112"/>
                <a:gd name="T4" fmla="*/ 107122 w 122"/>
                <a:gd name="T5" fmla="*/ 141106 h 112"/>
                <a:gd name="T6" fmla="*/ 91043 w 122"/>
                <a:gd name="T7" fmla="*/ 159284 h 112"/>
                <a:gd name="T8" fmla="*/ 46056 w 122"/>
                <a:gd name="T9" fmla="*/ 91476 h 112"/>
                <a:gd name="T10" fmla="*/ 48863 w 122"/>
                <a:gd name="T11" fmla="*/ 89884 h 112"/>
                <a:gd name="T12" fmla="*/ 50512 w 122"/>
                <a:gd name="T13" fmla="*/ 88146 h 112"/>
                <a:gd name="T14" fmla="*/ 55143 w 122"/>
                <a:gd name="T15" fmla="*/ 86581 h 112"/>
                <a:gd name="T16" fmla="*/ 58376 w 122"/>
                <a:gd name="T17" fmla="*/ 83424 h 112"/>
                <a:gd name="T18" fmla="*/ 62667 w 122"/>
                <a:gd name="T19" fmla="*/ 80092 h 112"/>
                <a:gd name="T20" fmla="*/ 65128 w 122"/>
                <a:gd name="T21" fmla="*/ 75798 h 112"/>
                <a:gd name="T22" fmla="*/ 69769 w 122"/>
                <a:gd name="T23" fmla="*/ 72495 h 112"/>
                <a:gd name="T24" fmla="*/ 77276 w 122"/>
                <a:gd name="T25" fmla="*/ 64061 h 112"/>
                <a:gd name="T26" fmla="*/ 80283 w 122"/>
                <a:gd name="T27" fmla="*/ 59393 h 112"/>
                <a:gd name="T28" fmla="*/ 83521 w 122"/>
                <a:gd name="T29" fmla="*/ 54582 h 112"/>
                <a:gd name="T30" fmla="*/ 78956 w 122"/>
                <a:gd name="T31" fmla="*/ 85100 h 112"/>
                <a:gd name="T32" fmla="*/ 113403 w 122"/>
                <a:gd name="T33" fmla="*/ 59393 h 112"/>
                <a:gd name="T34" fmla="*/ 116198 w 122"/>
                <a:gd name="T35" fmla="*/ 65739 h 112"/>
                <a:gd name="T36" fmla="*/ 120297 w 122"/>
                <a:gd name="T37" fmla="*/ 70262 h 112"/>
                <a:gd name="T38" fmla="*/ 124973 w 122"/>
                <a:gd name="T39" fmla="*/ 72495 h 112"/>
                <a:gd name="T40" fmla="*/ 127588 w 122"/>
                <a:gd name="T41" fmla="*/ 75798 h 112"/>
                <a:gd name="T42" fmla="*/ 132487 w 122"/>
                <a:gd name="T43" fmla="*/ 78844 h 112"/>
                <a:gd name="T44" fmla="*/ 135535 w 122"/>
                <a:gd name="T45" fmla="*/ 78844 h 112"/>
                <a:gd name="T46" fmla="*/ 140323 w 122"/>
                <a:gd name="T47" fmla="*/ 80092 h 112"/>
                <a:gd name="T48" fmla="*/ 22132 w 122"/>
                <a:gd name="T49" fmla="*/ 104679 h 112"/>
                <a:gd name="T50" fmla="*/ 26699 w 122"/>
                <a:gd name="T51" fmla="*/ 75798 h 112"/>
                <a:gd name="T52" fmla="*/ 26699 w 122"/>
                <a:gd name="T53" fmla="*/ 50093 h 112"/>
                <a:gd name="T54" fmla="*/ 28386 w 122"/>
                <a:gd name="T55" fmla="*/ 43721 h 112"/>
                <a:gd name="T56" fmla="*/ 31428 w 122"/>
                <a:gd name="T57" fmla="*/ 39814 h 112"/>
                <a:gd name="T58" fmla="*/ 34221 w 122"/>
                <a:gd name="T59" fmla="*/ 35226 h 112"/>
                <a:gd name="T60" fmla="*/ 37456 w 122"/>
                <a:gd name="T61" fmla="*/ 30514 h 112"/>
                <a:gd name="T62" fmla="*/ 41327 w 122"/>
                <a:gd name="T63" fmla="*/ 25736 h 112"/>
                <a:gd name="T64" fmla="*/ 44603 w 122"/>
                <a:gd name="T65" fmla="*/ 22462 h 112"/>
                <a:gd name="T66" fmla="*/ 48863 w 122"/>
                <a:gd name="T67" fmla="*/ 19579 h 112"/>
                <a:gd name="T68" fmla="*/ 91043 w 122"/>
                <a:gd name="T69" fmla="*/ 7626 h 112"/>
                <a:gd name="T70" fmla="*/ 91043 w 122"/>
                <a:gd name="T71" fmla="*/ 7626 h 112"/>
                <a:gd name="T72" fmla="*/ 91043 w 122"/>
                <a:gd name="T73" fmla="*/ 7626 h 112"/>
                <a:gd name="T74" fmla="*/ 150118 w 122"/>
                <a:gd name="T75" fmla="*/ 51323 h 112"/>
                <a:gd name="T76" fmla="*/ 150118 w 122"/>
                <a:gd name="T77" fmla="*/ 101417 h 112"/>
                <a:gd name="T78" fmla="*/ 146989 w 122"/>
                <a:gd name="T79" fmla="*/ 113882 h 112"/>
                <a:gd name="T80" fmla="*/ 146989 w 122"/>
                <a:gd name="T81" fmla="*/ 74176 h 112"/>
                <a:gd name="T82" fmla="*/ 34221 w 122"/>
                <a:gd name="T83" fmla="*/ 74176 h 112"/>
                <a:gd name="T84" fmla="*/ 19281 w 122"/>
                <a:gd name="T85" fmla="*/ 155893 h 112"/>
                <a:gd name="T86" fmla="*/ 91043 w 122"/>
                <a:gd name="T87" fmla="*/ 170005 h 112"/>
                <a:gd name="T88" fmla="*/ 166706 w 122"/>
                <a:gd name="T89" fmla="*/ 155893 h 112"/>
                <a:gd name="T90" fmla="*/ 159247 w 122"/>
                <a:gd name="T91" fmla="*/ 104679 h 112"/>
                <a:gd name="T92" fmla="*/ 162250 w 122"/>
                <a:gd name="T93" fmla="*/ 50093 h 112"/>
                <a:gd name="T94" fmla="*/ 91043 w 122"/>
                <a:gd name="T95" fmla="*/ 0 h 112"/>
                <a:gd name="T96" fmla="*/ 19281 w 122"/>
                <a:gd name="T97" fmla="*/ 50093 h 112"/>
                <a:gd name="T98" fmla="*/ 22132 w 122"/>
                <a:gd name="T99" fmla="*/ 104679 h 11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2" h="112">
                  <a:moveTo>
                    <a:pt x="83" y="87"/>
                  </a:moveTo>
                  <a:cubicBezTo>
                    <a:pt x="79" y="88"/>
                    <a:pt x="75" y="89"/>
                    <a:pt x="72" y="89"/>
                  </a:cubicBezTo>
                  <a:cubicBezTo>
                    <a:pt x="71" y="86"/>
                    <a:pt x="69" y="85"/>
                    <a:pt x="66" y="85"/>
                  </a:cubicBezTo>
                  <a:cubicBezTo>
                    <a:pt x="63" y="85"/>
                    <a:pt x="60" y="87"/>
                    <a:pt x="60" y="91"/>
                  </a:cubicBezTo>
                  <a:cubicBezTo>
                    <a:pt x="60" y="94"/>
                    <a:pt x="63" y="97"/>
                    <a:pt x="66" y="97"/>
                  </a:cubicBezTo>
                  <a:cubicBezTo>
                    <a:pt x="69" y="97"/>
                    <a:pt x="71" y="95"/>
                    <a:pt x="72" y="93"/>
                  </a:cubicBezTo>
                  <a:cubicBezTo>
                    <a:pt x="74" y="93"/>
                    <a:pt x="77" y="93"/>
                    <a:pt x="80" y="92"/>
                  </a:cubicBezTo>
                  <a:cubicBezTo>
                    <a:pt x="74" y="100"/>
                    <a:pt x="68" y="105"/>
                    <a:pt x="61" y="105"/>
                  </a:cubicBezTo>
                  <a:cubicBezTo>
                    <a:pt x="47" y="105"/>
                    <a:pt x="33" y="83"/>
                    <a:pt x="29" y="61"/>
                  </a:cubicBezTo>
                  <a:cubicBezTo>
                    <a:pt x="30" y="61"/>
                    <a:pt x="30" y="61"/>
                    <a:pt x="31" y="60"/>
                  </a:cubicBezTo>
                  <a:cubicBezTo>
                    <a:pt x="31" y="60"/>
                    <a:pt x="32" y="60"/>
                    <a:pt x="32" y="60"/>
                  </a:cubicBezTo>
                  <a:cubicBezTo>
                    <a:pt x="32" y="60"/>
                    <a:pt x="32" y="59"/>
                    <a:pt x="33" y="59"/>
                  </a:cubicBezTo>
                  <a:cubicBezTo>
                    <a:pt x="33" y="59"/>
                    <a:pt x="33" y="59"/>
                    <a:pt x="34" y="59"/>
                  </a:cubicBezTo>
                  <a:cubicBezTo>
                    <a:pt x="34" y="58"/>
                    <a:pt x="34" y="58"/>
                    <a:pt x="34" y="58"/>
                  </a:cubicBezTo>
                  <a:cubicBezTo>
                    <a:pt x="35" y="58"/>
                    <a:pt x="35" y="57"/>
                    <a:pt x="36" y="57"/>
                  </a:cubicBezTo>
                  <a:cubicBezTo>
                    <a:pt x="36" y="57"/>
                    <a:pt x="36" y="57"/>
                    <a:pt x="37" y="57"/>
                  </a:cubicBezTo>
                  <a:cubicBezTo>
                    <a:pt x="37" y="56"/>
                    <a:pt x="38" y="56"/>
                    <a:pt x="39" y="55"/>
                  </a:cubicBezTo>
                  <a:cubicBezTo>
                    <a:pt x="39" y="55"/>
                    <a:pt x="39" y="55"/>
                    <a:pt x="39" y="55"/>
                  </a:cubicBezTo>
                  <a:cubicBezTo>
                    <a:pt x="40" y="54"/>
                    <a:pt x="40" y="54"/>
                    <a:pt x="41" y="53"/>
                  </a:cubicBezTo>
                  <a:cubicBezTo>
                    <a:pt x="41" y="53"/>
                    <a:pt x="42" y="53"/>
                    <a:pt x="42" y="53"/>
                  </a:cubicBezTo>
                  <a:cubicBezTo>
                    <a:pt x="42" y="52"/>
                    <a:pt x="43" y="52"/>
                    <a:pt x="44" y="51"/>
                  </a:cubicBezTo>
                  <a:cubicBezTo>
                    <a:pt x="44" y="51"/>
                    <a:pt x="44" y="51"/>
                    <a:pt x="44" y="50"/>
                  </a:cubicBezTo>
                  <a:cubicBezTo>
                    <a:pt x="45" y="50"/>
                    <a:pt x="46" y="49"/>
                    <a:pt x="46" y="49"/>
                  </a:cubicBezTo>
                  <a:cubicBezTo>
                    <a:pt x="46" y="49"/>
                    <a:pt x="47" y="48"/>
                    <a:pt x="47" y="48"/>
                  </a:cubicBezTo>
                  <a:cubicBezTo>
                    <a:pt x="48" y="47"/>
                    <a:pt x="50" y="45"/>
                    <a:pt x="51" y="43"/>
                  </a:cubicBezTo>
                  <a:cubicBezTo>
                    <a:pt x="52" y="43"/>
                    <a:pt x="52" y="42"/>
                    <a:pt x="52" y="42"/>
                  </a:cubicBezTo>
                  <a:cubicBezTo>
                    <a:pt x="53" y="41"/>
                    <a:pt x="53" y="41"/>
                    <a:pt x="54" y="40"/>
                  </a:cubicBezTo>
                  <a:cubicBezTo>
                    <a:pt x="54" y="40"/>
                    <a:pt x="54" y="39"/>
                    <a:pt x="54" y="39"/>
                  </a:cubicBezTo>
                  <a:cubicBezTo>
                    <a:pt x="55" y="38"/>
                    <a:pt x="55" y="37"/>
                    <a:pt x="56" y="37"/>
                  </a:cubicBezTo>
                  <a:cubicBezTo>
                    <a:pt x="56" y="36"/>
                    <a:pt x="56" y="36"/>
                    <a:pt x="56" y="36"/>
                  </a:cubicBezTo>
                  <a:cubicBezTo>
                    <a:pt x="57" y="35"/>
                    <a:pt x="57" y="33"/>
                    <a:pt x="58" y="32"/>
                  </a:cubicBezTo>
                  <a:cubicBezTo>
                    <a:pt x="59" y="47"/>
                    <a:pt x="53" y="56"/>
                    <a:pt x="53" y="56"/>
                  </a:cubicBezTo>
                  <a:cubicBezTo>
                    <a:pt x="53" y="56"/>
                    <a:pt x="67" y="55"/>
                    <a:pt x="74" y="36"/>
                  </a:cubicBezTo>
                  <a:cubicBezTo>
                    <a:pt x="74" y="37"/>
                    <a:pt x="75" y="38"/>
                    <a:pt x="76" y="39"/>
                  </a:cubicBezTo>
                  <a:cubicBezTo>
                    <a:pt x="76" y="40"/>
                    <a:pt x="76" y="40"/>
                    <a:pt x="76" y="40"/>
                  </a:cubicBezTo>
                  <a:cubicBezTo>
                    <a:pt x="77" y="41"/>
                    <a:pt x="77" y="42"/>
                    <a:pt x="78" y="43"/>
                  </a:cubicBezTo>
                  <a:cubicBezTo>
                    <a:pt x="78" y="43"/>
                    <a:pt x="78" y="43"/>
                    <a:pt x="78" y="43"/>
                  </a:cubicBezTo>
                  <a:cubicBezTo>
                    <a:pt x="79" y="44"/>
                    <a:pt x="80" y="45"/>
                    <a:pt x="81" y="46"/>
                  </a:cubicBezTo>
                  <a:cubicBezTo>
                    <a:pt x="81" y="46"/>
                    <a:pt x="81" y="46"/>
                    <a:pt x="81" y="46"/>
                  </a:cubicBezTo>
                  <a:cubicBezTo>
                    <a:pt x="82" y="47"/>
                    <a:pt x="83" y="48"/>
                    <a:pt x="84" y="48"/>
                  </a:cubicBezTo>
                  <a:cubicBezTo>
                    <a:pt x="84" y="48"/>
                    <a:pt x="84" y="49"/>
                    <a:pt x="84" y="49"/>
                  </a:cubicBezTo>
                  <a:cubicBezTo>
                    <a:pt x="85" y="49"/>
                    <a:pt x="86" y="50"/>
                    <a:pt x="86" y="50"/>
                  </a:cubicBezTo>
                  <a:cubicBezTo>
                    <a:pt x="86" y="50"/>
                    <a:pt x="87" y="50"/>
                    <a:pt x="87" y="50"/>
                  </a:cubicBezTo>
                  <a:cubicBezTo>
                    <a:pt x="88" y="51"/>
                    <a:pt x="88" y="51"/>
                    <a:pt x="89" y="52"/>
                  </a:cubicBezTo>
                  <a:cubicBezTo>
                    <a:pt x="89" y="52"/>
                    <a:pt x="89" y="52"/>
                    <a:pt x="89" y="52"/>
                  </a:cubicBezTo>
                  <a:cubicBezTo>
                    <a:pt x="90" y="52"/>
                    <a:pt x="91" y="52"/>
                    <a:pt x="91" y="52"/>
                  </a:cubicBezTo>
                  <a:cubicBezTo>
                    <a:pt x="92" y="53"/>
                    <a:pt x="92" y="53"/>
                    <a:pt x="92" y="53"/>
                  </a:cubicBezTo>
                  <a:cubicBezTo>
                    <a:pt x="92" y="53"/>
                    <a:pt x="93" y="53"/>
                    <a:pt x="94" y="53"/>
                  </a:cubicBezTo>
                  <a:cubicBezTo>
                    <a:pt x="93" y="65"/>
                    <a:pt x="89" y="77"/>
                    <a:pt x="83" y="87"/>
                  </a:cubicBezTo>
                  <a:close/>
                  <a:moveTo>
                    <a:pt x="15" y="69"/>
                  </a:moveTo>
                  <a:cubicBezTo>
                    <a:pt x="17" y="69"/>
                    <a:pt x="19" y="68"/>
                    <a:pt x="21" y="67"/>
                  </a:cubicBezTo>
                  <a:cubicBezTo>
                    <a:pt x="19" y="62"/>
                    <a:pt x="18" y="56"/>
                    <a:pt x="18" y="50"/>
                  </a:cubicBezTo>
                  <a:cubicBezTo>
                    <a:pt x="18" y="44"/>
                    <a:pt x="19" y="39"/>
                    <a:pt x="21" y="34"/>
                  </a:cubicBezTo>
                  <a:cubicBezTo>
                    <a:pt x="20" y="34"/>
                    <a:pt x="19" y="33"/>
                    <a:pt x="18" y="33"/>
                  </a:cubicBezTo>
                  <a:cubicBezTo>
                    <a:pt x="18" y="32"/>
                    <a:pt x="19" y="31"/>
                    <a:pt x="19" y="30"/>
                  </a:cubicBezTo>
                  <a:cubicBezTo>
                    <a:pt x="19" y="30"/>
                    <a:pt x="19" y="29"/>
                    <a:pt x="19" y="29"/>
                  </a:cubicBezTo>
                  <a:cubicBezTo>
                    <a:pt x="20" y="28"/>
                    <a:pt x="20" y="28"/>
                    <a:pt x="20" y="27"/>
                  </a:cubicBezTo>
                  <a:cubicBezTo>
                    <a:pt x="21" y="27"/>
                    <a:pt x="21" y="26"/>
                    <a:pt x="21" y="26"/>
                  </a:cubicBezTo>
                  <a:cubicBezTo>
                    <a:pt x="21" y="25"/>
                    <a:pt x="22" y="25"/>
                    <a:pt x="22" y="24"/>
                  </a:cubicBezTo>
                  <a:cubicBezTo>
                    <a:pt x="22" y="24"/>
                    <a:pt x="23" y="23"/>
                    <a:pt x="23" y="23"/>
                  </a:cubicBezTo>
                  <a:cubicBezTo>
                    <a:pt x="23" y="22"/>
                    <a:pt x="24" y="22"/>
                    <a:pt x="24" y="22"/>
                  </a:cubicBezTo>
                  <a:cubicBezTo>
                    <a:pt x="24" y="21"/>
                    <a:pt x="25" y="21"/>
                    <a:pt x="25" y="20"/>
                  </a:cubicBezTo>
                  <a:cubicBezTo>
                    <a:pt x="25" y="20"/>
                    <a:pt x="26" y="20"/>
                    <a:pt x="26" y="19"/>
                  </a:cubicBezTo>
                  <a:cubicBezTo>
                    <a:pt x="26" y="19"/>
                    <a:pt x="27" y="18"/>
                    <a:pt x="28" y="17"/>
                  </a:cubicBezTo>
                  <a:cubicBezTo>
                    <a:pt x="28" y="17"/>
                    <a:pt x="28" y="17"/>
                    <a:pt x="28" y="17"/>
                  </a:cubicBezTo>
                  <a:cubicBezTo>
                    <a:pt x="29" y="16"/>
                    <a:pt x="30" y="16"/>
                    <a:pt x="30" y="15"/>
                  </a:cubicBezTo>
                  <a:cubicBezTo>
                    <a:pt x="31" y="15"/>
                    <a:pt x="31" y="15"/>
                    <a:pt x="31" y="15"/>
                  </a:cubicBezTo>
                  <a:cubicBezTo>
                    <a:pt x="32" y="14"/>
                    <a:pt x="32" y="13"/>
                    <a:pt x="33" y="13"/>
                  </a:cubicBezTo>
                  <a:cubicBezTo>
                    <a:pt x="33" y="13"/>
                    <a:pt x="33" y="13"/>
                    <a:pt x="33" y="13"/>
                  </a:cubicBezTo>
                  <a:cubicBezTo>
                    <a:pt x="41" y="8"/>
                    <a:pt x="51" y="5"/>
                    <a:pt x="61" y="5"/>
                  </a:cubicBezTo>
                  <a:cubicBezTo>
                    <a:pt x="61" y="5"/>
                    <a:pt x="61" y="5"/>
                    <a:pt x="61" y="5"/>
                  </a:cubicBezTo>
                  <a:cubicBezTo>
                    <a:pt x="61" y="5"/>
                    <a:pt x="61" y="5"/>
                    <a:pt x="61" y="5"/>
                  </a:cubicBezTo>
                  <a:cubicBezTo>
                    <a:pt x="61" y="5"/>
                    <a:pt x="61" y="5"/>
                    <a:pt x="61" y="5"/>
                  </a:cubicBezTo>
                  <a:cubicBezTo>
                    <a:pt x="61" y="5"/>
                    <a:pt x="61" y="5"/>
                    <a:pt x="61" y="5"/>
                  </a:cubicBezTo>
                  <a:cubicBezTo>
                    <a:pt x="82" y="5"/>
                    <a:pt x="99" y="17"/>
                    <a:pt x="104" y="33"/>
                  </a:cubicBezTo>
                  <a:cubicBezTo>
                    <a:pt x="103" y="33"/>
                    <a:pt x="102" y="34"/>
                    <a:pt x="101" y="34"/>
                  </a:cubicBezTo>
                  <a:cubicBezTo>
                    <a:pt x="103" y="39"/>
                    <a:pt x="104" y="44"/>
                    <a:pt x="104" y="50"/>
                  </a:cubicBezTo>
                  <a:cubicBezTo>
                    <a:pt x="104" y="56"/>
                    <a:pt x="103" y="62"/>
                    <a:pt x="101" y="67"/>
                  </a:cubicBezTo>
                  <a:cubicBezTo>
                    <a:pt x="101" y="68"/>
                    <a:pt x="102" y="68"/>
                    <a:pt x="103" y="68"/>
                  </a:cubicBezTo>
                  <a:cubicBezTo>
                    <a:pt x="102" y="71"/>
                    <a:pt x="101" y="73"/>
                    <a:pt x="99" y="75"/>
                  </a:cubicBezTo>
                  <a:cubicBezTo>
                    <a:pt x="99" y="72"/>
                    <a:pt x="98" y="67"/>
                    <a:pt x="98" y="62"/>
                  </a:cubicBezTo>
                  <a:cubicBezTo>
                    <a:pt x="98" y="58"/>
                    <a:pt x="99" y="53"/>
                    <a:pt x="99" y="49"/>
                  </a:cubicBezTo>
                  <a:cubicBezTo>
                    <a:pt x="99" y="21"/>
                    <a:pt x="80" y="11"/>
                    <a:pt x="61" y="11"/>
                  </a:cubicBezTo>
                  <a:cubicBezTo>
                    <a:pt x="43" y="11"/>
                    <a:pt x="23" y="21"/>
                    <a:pt x="23" y="49"/>
                  </a:cubicBezTo>
                  <a:cubicBezTo>
                    <a:pt x="23" y="54"/>
                    <a:pt x="24" y="60"/>
                    <a:pt x="25" y="65"/>
                  </a:cubicBezTo>
                  <a:cubicBezTo>
                    <a:pt x="21" y="99"/>
                    <a:pt x="13" y="103"/>
                    <a:pt x="13" y="103"/>
                  </a:cubicBezTo>
                  <a:cubicBezTo>
                    <a:pt x="13" y="103"/>
                    <a:pt x="32" y="110"/>
                    <a:pt x="42" y="100"/>
                  </a:cubicBezTo>
                  <a:cubicBezTo>
                    <a:pt x="48" y="107"/>
                    <a:pt x="55" y="112"/>
                    <a:pt x="61" y="112"/>
                  </a:cubicBezTo>
                  <a:cubicBezTo>
                    <a:pt x="68" y="112"/>
                    <a:pt x="75" y="107"/>
                    <a:pt x="81" y="99"/>
                  </a:cubicBezTo>
                  <a:cubicBezTo>
                    <a:pt x="90" y="111"/>
                    <a:pt x="111" y="104"/>
                    <a:pt x="112" y="103"/>
                  </a:cubicBezTo>
                  <a:cubicBezTo>
                    <a:pt x="108" y="102"/>
                    <a:pt x="104" y="98"/>
                    <a:pt x="101" y="82"/>
                  </a:cubicBezTo>
                  <a:cubicBezTo>
                    <a:pt x="104" y="79"/>
                    <a:pt x="106" y="74"/>
                    <a:pt x="107" y="69"/>
                  </a:cubicBezTo>
                  <a:cubicBezTo>
                    <a:pt x="115" y="69"/>
                    <a:pt x="122" y="61"/>
                    <a:pt x="122" y="51"/>
                  </a:cubicBezTo>
                  <a:cubicBezTo>
                    <a:pt x="122" y="42"/>
                    <a:pt x="116" y="35"/>
                    <a:pt x="109" y="33"/>
                  </a:cubicBezTo>
                  <a:cubicBezTo>
                    <a:pt x="104" y="14"/>
                    <a:pt x="85" y="0"/>
                    <a:pt x="61" y="0"/>
                  </a:cubicBezTo>
                  <a:cubicBezTo>
                    <a:pt x="61" y="0"/>
                    <a:pt x="61" y="0"/>
                    <a:pt x="61" y="0"/>
                  </a:cubicBezTo>
                  <a:cubicBezTo>
                    <a:pt x="61" y="0"/>
                    <a:pt x="61" y="0"/>
                    <a:pt x="61" y="0"/>
                  </a:cubicBezTo>
                  <a:cubicBezTo>
                    <a:pt x="37" y="0"/>
                    <a:pt x="18" y="14"/>
                    <a:pt x="13" y="33"/>
                  </a:cubicBezTo>
                  <a:cubicBezTo>
                    <a:pt x="6" y="35"/>
                    <a:pt x="0" y="42"/>
                    <a:pt x="0" y="51"/>
                  </a:cubicBezTo>
                  <a:cubicBezTo>
                    <a:pt x="0" y="61"/>
                    <a:pt x="7" y="69"/>
                    <a:pt x="15" y="69"/>
                  </a:cubicBezTo>
                  <a:close/>
                </a:path>
              </a:pathLst>
            </a:custGeom>
            <a:solidFill>
              <a:srgbClr val="7777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cs typeface="Arial" panose="020B0604020202020204" pitchFamily="34" charset="0"/>
              </a:endParaRPr>
            </a:p>
          </p:txBody>
        </p:sp>
        <p:sp>
          <p:nvSpPr>
            <p:cNvPr id="122" name="Freeform 220"/>
            <p:cNvSpPr>
              <a:spLocks noEditPoints="1"/>
            </p:cNvSpPr>
            <p:nvPr/>
          </p:nvSpPr>
          <p:spPr bwMode="auto">
            <a:xfrm>
              <a:off x="3607" y="1495"/>
              <a:ext cx="260" cy="100"/>
            </a:xfrm>
            <a:custGeom>
              <a:avLst/>
              <a:gdLst>
                <a:gd name="T0" fmla="*/ 176191 w 134"/>
                <a:gd name="T1" fmla="*/ 20988 h 51"/>
                <a:gd name="T2" fmla="*/ 158689 w 134"/>
                <a:gd name="T3" fmla="*/ 0 h 51"/>
                <a:gd name="T4" fmla="*/ 126315 w 134"/>
                <a:gd name="T5" fmla="*/ 0 h 51"/>
                <a:gd name="T6" fmla="*/ 124742 w 134"/>
                <a:gd name="T7" fmla="*/ 11588 h 51"/>
                <a:gd name="T8" fmla="*/ 99770 w 134"/>
                <a:gd name="T9" fmla="*/ 63890 h 51"/>
                <a:gd name="T10" fmla="*/ 73318 w 134"/>
                <a:gd name="T11" fmla="*/ 11588 h 51"/>
                <a:gd name="T12" fmla="*/ 73318 w 134"/>
                <a:gd name="T13" fmla="*/ 0 h 51"/>
                <a:gd name="T14" fmla="*/ 42376 w 134"/>
                <a:gd name="T15" fmla="*/ 0 h 51"/>
                <a:gd name="T16" fmla="*/ 23315 w 134"/>
                <a:gd name="T17" fmla="*/ 20988 h 51"/>
                <a:gd name="T18" fmla="*/ 0 w 134"/>
                <a:gd name="T19" fmla="*/ 83882 h 51"/>
                <a:gd name="T20" fmla="*/ 45238 w 134"/>
                <a:gd name="T21" fmla="*/ 83882 h 51"/>
                <a:gd name="T22" fmla="*/ 152932 w 134"/>
                <a:gd name="T23" fmla="*/ 83882 h 51"/>
                <a:gd name="T24" fmla="*/ 196513 w 134"/>
                <a:gd name="T25" fmla="*/ 83882 h 51"/>
                <a:gd name="T26" fmla="*/ 176191 w 134"/>
                <a:gd name="T27" fmla="*/ 20988 h 51"/>
                <a:gd name="T28" fmla="*/ 45238 w 134"/>
                <a:gd name="T29" fmla="*/ 74110 h 51"/>
                <a:gd name="T30" fmla="*/ 19065 w 134"/>
                <a:gd name="T31" fmla="*/ 74110 h 51"/>
                <a:gd name="T32" fmla="*/ 37787 w 134"/>
                <a:gd name="T33" fmla="*/ 27727 h 51"/>
                <a:gd name="T34" fmla="*/ 52997 w 134"/>
                <a:gd name="T35" fmla="*/ 11588 h 51"/>
                <a:gd name="T36" fmla="*/ 54639 w 134"/>
                <a:gd name="T37" fmla="*/ 11588 h 51"/>
                <a:gd name="T38" fmla="*/ 45238 w 134"/>
                <a:gd name="T39" fmla="*/ 74110 h 51"/>
                <a:gd name="T40" fmla="*/ 152932 w 134"/>
                <a:gd name="T41" fmla="*/ 74110 h 51"/>
                <a:gd name="T42" fmla="*/ 142259 w 134"/>
                <a:gd name="T43" fmla="*/ 11588 h 51"/>
                <a:gd name="T44" fmla="*/ 146584 w 134"/>
                <a:gd name="T45" fmla="*/ 11588 h 51"/>
                <a:gd name="T46" fmla="*/ 160880 w 134"/>
                <a:gd name="T47" fmla="*/ 27727 h 51"/>
                <a:gd name="T48" fmla="*/ 177731 w 134"/>
                <a:gd name="T49" fmla="*/ 74110 h 51"/>
                <a:gd name="T50" fmla="*/ 152932 w 134"/>
                <a:gd name="T51" fmla="*/ 74110 h 5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34" h="51">
                  <a:moveTo>
                    <a:pt x="120" y="13"/>
                  </a:moveTo>
                  <a:cubicBezTo>
                    <a:pt x="120" y="13"/>
                    <a:pt x="115" y="0"/>
                    <a:pt x="108" y="0"/>
                  </a:cubicBezTo>
                  <a:cubicBezTo>
                    <a:pt x="86" y="0"/>
                    <a:pt x="86" y="0"/>
                    <a:pt x="86" y="0"/>
                  </a:cubicBezTo>
                  <a:cubicBezTo>
                    <a:pt x="85" y="7"/>
                    <a:pt x="85" y="7"/>
                    <a:pt x="85" y="7"/>
                  </a:cubicBezTo>
                  <a:cubicBezTo>
                    <a:pt x="83" y="26"/>
                    <a:pt x="76" y="39"/>
                    <a:pt x="68" y="39"/>
                  </a:cubicBezTo>
                  <a:cubicBezTo>
                    <a:pt x="60" y="39"/>
                    <a:pt x="53" y="26"/>
                    <a:pt x="50" y="7"/>
                  </a:cubicBezTo>
                  <a:cubicBezTo>
                    <a:pt x="50" y="0"/>
                    <a:pt x="50" y="0"/>
                    <a:pt x="50" y="0"/>
                  </a:cubicBezTo>
                  <a:cubicBezTo>
                    <a:pt x="29" y="0"/>
                    <a:pt x="29" y="0"/>
                    <a:pt x="29" y="0"/>
                  </a:cubicBezTo>
                  <a:cubicBezTo>
                    <a:pt x="22" y="0"/>
                    <a:pt x="16" y="13"/>
                    <a:pt x="16" y="13"/>
                  </a:cubicBezTo>
                  <a:cubicBezTo>
                    <a:pt x="0" y="51"/>
                    <a:pt x="0" y="51"/>
                    <a:pt x="0" y="51"/>
                  </a:cubicBezTo>
                  <a:cubicBezTo>
                    <a:pt x="31" y="51"/>
                    <a:pt x="31" y="51"/>
                    <a:pt x="31" y="51"/>
                  </a:cubicBezTo>
                  <a:cubicBezTo>
                    <a:pt x="34" y="51"/>
                    <a:pt x="102" y="51"/>
                    <a:pt x="104" y="51"/>
                  </a:cubicBezTo>
                  <a:cubicBezTo>
                    <a:pt x="134" y="51"/>
                    <a:pt x="134" y="51"/>
                    <a:pt x="134" y="51"/>
                  </a:cubicBezTo>
                  <a:lnTo>
                    <a:pt x="120" y="13"/>
                  </a:lnTo>
                  <a:close/>
                  <a:moveTo>
                    <a:pt x="31" y="45"/>
                  </a:moveTo>
                  <a:cubicBezTo>
                    <a:pt x="13" y="45"/>
                    <a:pt x="13" y="45"/>
                    <a:pt x="13" y="45"/>
                  </a:cubicBezTo>
                  <a:cubicBezTo>
                    <a:pt x="26" y="17"/>
                    <a:pt x="26" y="17"/>
                    <a:pt x="26" y="17"/>
                  </a:cubicBezTo>
                  <a:cubicBezTo>
                    <a:pt x="26" y="17"/>
                    <a:pt x="31" y="7"/>
                    <a:pt x="36" y="7"/>
                  </a:cubicBezTo>
                  <a:cubicBezTo>
                    <a:pt x="37" y="7"/>
                    <a:pt x="37" y="7"/>
                    <a:pt x="37" y="7"/>
                  </a:cubicBezTo>
                  <a:cubicBezTo>
                    <a:pt x="35" y="15"/>
                    <a:pt x="32" y="30"/>
                    <a:pt x="31" y="45"/>
                  </a:cubicBezTo>
                  <a:close/>
                  <a:moveTo>
                    <a:pt x="104" y="45"/>
                  </a:moveTo>
                  <a:cubicBezTo>
                    <a:pt x="103" y="27"/>
                    <a:pt x="100" y="14"/>
                    <a:pt x="97" y="7"/>
                  </a:cubicBezTo>
                  <a:cubicBezTo>
                    <a:pt x="100" y="7"/>
                    <a:pt x="100" y="7"/>
                    <a:pt x="100" y="7"/>
                  </a:cubicBezTo>
                  <a:cubicBezTo>
                    <a:pt x="105" y="7"/>
                    <a:pt x="110" y="17"/>
                    <a:pt x="110" y="17"/>
                  </a:cubicBezTo>
                  <a:cubicBezTo>
                    <a:pt x="121" y="45"/>
                    <a:pt x="121" y="45"/>
                    <a:pt x="121" y="45"/>
                  </a:cubicBezTo>
                  <a:lnTo>
                    <a:pt x="104" y="45"/>
                  </a:lnTo>
                  <a:close/>
                </a:path>
              </a:pathLst>
            </a:custGeom>
            <a:solidFill>
              <a:srgbClr val="7777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cs typeface="Arial" panose="020B0604020202020204" pitchFamily="34" charset="0"/>
              </a:endParaRPr>
            </a:p>
          </p:txBody>
        </p:sp>
      </p:grpSp>
      <p:grpSp>
        <p:nvGrpSpPr>
          <p:cNvPr id="123" name="组合 148"/>
          <p:cNvGrpSpPr/>
          <p:nvPr/>
        </p:nvGrpSpPr>
        <p:grpSpPr>
          <a:xfrm>
            <a:off x="6733310" y="6064053"/>
            <a:ext cx="275953" cy="266955"/>
            <a:chOff x="-2427311" y="4552665"/>
            <a:chExt cx="1168400" cy="1130300"/>
          </a:xfrm>
          <a:solidFill>
            <a:schemeClr val="tx1">
              <a:lumMod val="50000"/>
              <a:lumOff val="50000"/>
            </a:schemeClr>
          </a:solidFill>
        </p:grpSpPr>
        <p:sp>
          <p:nvSpPr>
            <p:cNvPr id="124" name="Freeform 130"/>
            <p:cNvSpPr>
              <a:spLocks noEditPoints="1"/>
            </p:cNvSpPr>
            <p:nvPr/>
          </p:nvSpPr>
          <p:spPr bwMode="auto">
            <a:xfrm>
              <a:off x="-2322536" y="4562190"/>
              <a:ext cx="514350" cy="298450"/>
            </a:xfrm>
            <a:custGeom>
              <a:avLst/>
              <a:gdLst/>
              <a:ahLst/>
              <a:cxnLst>
                <a:cxn ang="0">
                  <a:pos x="4884" y="4136"/>
                </a:cxn>
                <a:cxn ang="0">
                  <a:pos x="5456" y="4004"/>
                </a:cxn>
                <a:cxn ang="0">
                  <a:pos x="5896" y="3696"/>
                </a:cxn>
                <a:cxn ang="0">
                  <a:pos x="6160" y="3300"/>
                </a:cxn>
                <a:cxn ang="0">
                  <a:pos x="6732" y="3124"/>
                </a:cxn>
                <a:cxn ang="0">
                  <a:pos x="6996" y="2904"/>
                </a:cxn>
                <a:cxn ang="0">
                  <a:pos x="7128" y="2552"/>
                </a:cxn>
                <a:cxn ang="0">
                  <a:pos x="6336" y="2596"/>
                </a:cxn>
                <a:cxn ang="0">
                  <a:pos x="6292" y="1144"/>
                </a:cxn>
                <a:cxn ang="0">
                  <a:pos x="6072" y="616"/>
                </a:cxn>
                <a:cxn ang="0">
                  <a:pos x="5676" y="264"/>
                </a:cxn>
                <a:cxn ang="0">
                  <a:pos x="5192" y="44"/>
                </a:cxn>
                <a:cxn ang="0">
                  <a:pos x="1408" y="0"/>
                </a:cxn>
                <a:cxn ang="0">
                  <a:pos x="836" y="132"/>
                </a:cxn>
                <a:cxn ang="0">
                  <a:pos x="396" y="440"/>
                </a:cxn>
                <a:cxn ang="0">
                  <a:pos x="88" y="880"/>
                </a:cxn>
                <a:cxn ang="0">
                  <a:pos x="0" y="1408"/>
                </a:cxn>
                <a:cxn ang="0">
                  <a:pos x="0" y="2992"/>
                </a:cxn>
                <a:cxn ang="0">
                  <a:pos x="220" y="3476"/>
                </a:cxn>
                <a:cxn ang="0">
                  <a:pos x="616" y="3872"/>
                </a:cxn>
                <a:cxn ang="0">
                  <a:pos x="1144" y="4092"/>
                </a:cxn>
                <a:cxn ang="0">
                  <a:pos x="4884" y="1452"/>
                </a:cxn>
                <a:cxn ang="0">
                  <a:pos x="5324" y="1628"/>
                </a:cxn>
                <a:cxn ang="0">
                  <a:pos x="5500" y="2024"/>
                </a:cxn>
                <a:cxn ang="0">
                  <a:pos x="5324" y="2464"/>
                </a:cxn>
                <a:cxn ang="0">
                  <a:pos x="4884" y="2640"/>
                </a:cxn>
                <a:cxn ang="0">
                  <a:pos x="4488" y="2464"/>
                </a:cxn>
                <a:cxn ang="0">
                  <a:pos x="4312" y="2024"/>
                </a:cxn>
                <a:cxn ang="0">
                  <a:pos x="4488" y="1628"/>
                </a:cxn>
                <a:cxn ang="0">
                  <a:pos x="4884" y="1452"/>
                </a:cxn>
                <a:cxn ang="0">
                  <a:pos x="3388" y="1496"/>
                </a:cxn>
                <a:cxn ang="0">
                  <a:pos x="3740" y="1804"/>
                </a:cxn>
                <a:cxn ang="0">
                  <a:pos x="3740" y="2288"/>
                </a:cxn>
                <a:cxn ang="0">
                  <a:pos x="3388" y="2596"/>
                </a:cxn>
                <a:cxn ang="0">
                  <a:pos x="2948" y="2596"/>
                </a:cxn>
                <a:cxn ang="0">
                  <a:pos x="2640" y="2288"/>
                </a:cxn>
                <a:cxn ang="0">
                  <a:pos x="2640" y="1804"/>
                </a:cxn>
                <a:cxn ang="0">
                  <a:pos x="2948" y="1496"/>
                </a:cxn>
                <a:cxn ang="0">
                  <a:pos x="1452" y="1452"/>
                </a:cxn>
                <a:cxn ang="0">
                  <a:pos x="1848" y="1628"/>
                </a:cxn>
                <a:cxn ang="0">
                  <a:pos x="2024" y="2024"/>
                </a:cxn>
                <a:cxn ang="0">
                  <a:pos x="1848" y="2464"/>
                </a:cxn>
                <a:cxn ang="0">
                  <a:pos x="1452" y="2640"/>
                </a:cxn>
                <a:cxn ang="0">
                  <a:pos x="1012" y="2464"/>
                </a:cxn>
                <a:cxn ang="0">
                  <a:pos x="836" y="2024"/>
                </a:cxn>
                <a:cxn ang="0">
                  <a:pos x="1012" y="1628"/>
                </a:cxn>
                <a:cxn ang="0">
                  <a:pos x="1452" y="1452"/>
                </a:cxn>
              </a:cxnLst>
              <a:rect l="0" t="0" r="r" b="b"/>
              <a:pathLst>
                <a:path w="7128" h="4136">
                  <a:moveTo>
                    <a:pt x="1408" y="4136"/>
                  </a:moveTo>
                  <a:lnTo>
                    <a:pt x="4884" y="4136"/>
                  </a:lnTo>
                  <a:lnTo>
                    <a:pt x="5192" y="4092"/>
                  </a:lnTo>
                  <a:lnTo>
                    <a:pt x="5456" y="4004"/>
                  </a:lnTo>
                  <a:lnTo>
                    <a:pt x="5676" y="3872"/>
                  </a:lnTo>
                  <a:lnTo>
                    <a:pt x="5896" y="3696"/>
                  </a:lnTo>
                  <a:lnTo>
                    <a:pt x="6072" y="3520"/>
                  </a:lnTo>
                  <a:lnTo>
                    <a:pt x="6160" y="3300"/>
                  </a:lnTo>
                  <a:lnTo>
                    <a:pt x="6599" y="3212"/>
                  </a:lnTo>
                  <a:lnTo>
                    <a:pt x="6732" y="3124"/>
                  </a:lnTo>
                  <a:lnTo>
                    <a:pt x="6864" y="3036"/>
                  </a:lnTo>
                  <a:lnTo>
                    <a:pt x="6996" y="2904"/>
                  </a:lnTo>
                  <a:lnTo>
                    <a:pt x="7084" y="2728"/>
                  </a:lnTo>
                  <a:lnTo>
                    <a:pt x="7128" y="2552"/>
                  </a:lnTo>
                  <a:lnTo>
                    <a:pt x="7128" y="2332"/>
                  </a:lnTo>
                  <a:lnTo>
                    <a:pt x="6336" y="2596"/>
                  </a:lnTo>
                  <a:lnTo>
                    <a:pt x="6336" y="1408"/>
                  </a:lnTo>
                  <a:lnTo>
                    <a:pt x="6292" y="1144"/>
                  </a:lnTo>
                  <a:lnTo>
                    <a:pt x="6204" y="880"/>
                  </a:lnTo>
                  <a:lnTo>
                    <a:pt x="6072" y="616"/>
                  </a:lnTo>
                  <a:lnTo>
                    <a:pt x="5896" y="440"/>
                  </a:lnTo>
                  <a:lnTo>
                    <a:pt x="5676" y="264"/>
                  </a:lnTo>
                  <a:lnTo>
                    <a:pt x="5456" y="132"/>
                  </a:lnTo>
                  <a:lnTo>
                    <a:pt x="5192" y="44"/>
                  </a:lnTo>
                  <a:lnTo>
                    <a:pt x="4884" y="0"/>
                  </a:lnTo>
                  <a:lnTo>
                    <a:pt x="1408" y="0"/>
                  </a:lnTo>
                  <a:lnTo>
                    <a:pt x="1144" y="44"/>
                  </a:lnTo>
                  <a:lnTo>
                    <a:pt x="836" y="132"/>
                  </a:lnTo>
                  <a:lnTo>
                    <a:pt x="616" y="264"/>
                  </a:lnTo>
                  <a:lnTo>
                    <a:pt x="396" y="440"/>
                  </a:lnTo>
                  <a:lnTo>
                    <a:pt x="220" y="616"/>
                  </a:lnTo>
                  <a:lnTo>
                    <a:pt x="88" y="880"/>
                  </a:lnTo>
                  <a:lnTo>
                    <a:pt x="0" y="1144"/>
                  </a:lnTo>
                  <a:lnTo>
                    <a:pt x="0" y="1408"/>
                  </a:lnTo>
                  <a:lnTo>
                    <a:pt x="0" y="2684"/>
                  </a:lnTo>
                  <a:lnTo>
                    <a:pt x="0" y="2992"/>
                  </a:lnTo>
                  <a:lnTo>
                    <a:pt x="88" y="3256"/>
                  </a:lnTo>
                  <a:lnTo>
                    <a:pt x="220" y="3476"/>
                  </a:lnTo>
                  <a:lnTo>
                    <a:pt x="396" y="3696"/>
                  </a:lnTo>
                  <a:lnTo>
                    <a:pt x="616" y="3872"/>
                  </a:lnTo>
                  <a:lnTo>
                    <a:pt x="836" y="4004"/>
                  </a:lnTo>
                  <a:lnTo>
                    <a:pt x="1144" y="4092"/>
                  </a:lnTo>
                  <a:lnTo>
                    <a:pt x="1408" y="4136"/>
                  </a:lnTo>
                  <a:close/>
                  <a:moveTo>
                    <a:pt x="4884" y="1452"/>
                  </a:moveTo>
                  <a:lnTo>
                    <a:pt x="5104" y="1496"/>
                  </a:lnTo>
                  <a:lnTo>
                    <a:pt x="5324" y="1628"/>
                  </a:lnTo>
                  <a:lnTo>
                    <a:pt x="5456" y="1804"/>
                  </a:lnTo>
                  <a:lnTo>
                    <a:pt x="5500" y="2024"/>
                  </a:lnTo>
                  <a:lnTo>
                    <a:pt x="5456" y="2288"/>
                  </a:lnTo>
                  <a:lnTo>
                    <a:pt x="5324" y="2464"/>
                  </a:lnTo>
                  <a:lnTo>
                    <a:pt x="5104" y="2596"/>
                  </a:lnTo>
                  <a:lnTo>
                    <a:pt x="4884" y="2640"/>
                  </a:lnTo>
                  <a:lnTo>
                    <a:pt x="4664" y="2596"/>
                  </a:lnTo>
                  <a:lnTo>
                    <a:pt x="4488" y="2464"/>
                  </a:lnTo>
                  <a:lnTo>
                    <a:pt x="4356" y="2288"/>
                  </a:lnTo>
                  <a:lnTo>
                    <a:pt x="4312" y="2024"/>
                  </a:lnTo>
                  <a:lnTo>
                    <a:pt x="4356" y="1804"/>
                  </a:lnTo>
                  <a:lnTo>
                    <a:pt x="4488" y="1628"/>
                  </a:lnTo>
                  <a:lnTo>
                    <a:pt x="4664" y="1496"/>
                  </a:lnTo>
                  <a:lnTo>
                    <a:pt x="4884" y="1452"/>
                  </a:lnTo>
                  <a:close/>
                  <a:moveTo>
                    <a:pt x="3168" y="1452"/>
                  </a:moveTo>
                  <a:lnTo>
                    <a:pt x="3388" y="1496"/>
                  </a:lnTo>
                  <a:lnTo>
                    <a:pt x="3608" y="1628"/>
                  </a:lnTo>
                  <a:lnTo>
                    <a:pt x="3740" y="1804"/>
                  </a:lnTo>
                  <a:lnTo>
                    <a:pt x="3784" y="2024"/>
                  </a:lnTo>
                  <a:lnTo>
                    <a:pt x="3740" y="2288"/>
                  </a:lnTo>
                  <a:lnTo>
                    <a:pt x="3608" y="2464"/>
                  </a:lnTo>
                  <a:lnTo>
                    <a:pt x="3388" y="2596"/>
                  </a:lnTo>
                  <a:lnTo>
                    <a:pt x="3168" y="2640"/>
                  </a:lnTo>
                  <a:lnTo>
                    <a:pt x="2948" y="2596"/>
                  </a:lnTo>
                  <a:lnTo>
                    <a:pt x="2772" y="2464"/>
                  </a:lnTo>
                  <a:lnTo>
                    <a:pt x="2640" y="2288"/>
                  </a:lnTo>
                  <a:lnTo>
                    <a:pt x="2596" y="2024"/>
                  </a:lnTo>
                  <a:lnTo>
                    <a:pt x="2640" y="1804"/>
                  </a:lnTo>
                  <a:lnTo>
                    <a:pt x="2772" y="1628"/>
                  </a:lnTo>
                  <a:lnTo>
                    <a:pt x="2948" y="1496"/>
                  </a:lnTo>
                  <a:lnTo>
                    <a:pt x="3168" y="1452"/>
                  </a:lnTo>
                  <a:close/>
                  <a:moveTo>
                    <a:pt x="1452" y="1452"/>
                  </a:moveTo>
                  <a:lnTo>
                    <a:pt x="1672" y="1496"/>
                  </a:lnTo>
                  <a:lnTo>
                    <a:pt x="1848" y="1628"/>
                  </a:lnTo>
                  <a:lnTo>
                    <a:pt x="1980" y="1804"/>
                  </a:lnTo>
                  <a:lnTo>
                    <a:pt x="2024" y="2024"/>
                  </a:lnTo>
                  <a:lnTo>
                    <a:pt x="1980" y="2288"/>
                  </a:lnTo>
                  <a:lnTo>
                    <a:pt x="1848" y="2464"/>
                  </a:lnTo>
                  <a:lnTo>
                    <a:pt x="1672" y="2596"/>
                  </a:lnTo>
                  <a:lnTo>
                    <a:pt x="1452" y="2640"/>
                  </a:lnTo>
                  <a:lnTo>
                    <a:pt x="1188" y="2596"/>
                  </a:lnTo>
                  <a:lnTo>
                    <a:pt x="1012" y="2464"/>
                  </a:lnTo>
                  <a:lnTo>
                    <a:pt x="880" y="2288"/>
                  </a:lnTo>
                  <a:lnTo>
                    <a:pt x="836" y="2024"/>
                  </a:lnTo>
                  <a:lnTo>
                    <a:pt x="880" y="1804"/>
                  </a:lnTo>
                  <a:lnTo>
                    <a:pt x="1012" y="1628"/>
                  </a:lnTo>
                  <a:lnTo>
                    <a:pt x="1188" y="1496"/>
                  </a:lnTo>
                  <a:lnTo>
                    <a:pt x="1452" y="1452"/>
                  </a:lnTo>
                  <a:close/>
                </a:path>
              </a:pathLst>
            </a:custGeom>
            <a:grpFill/>
            <a:ln w="9525">
              <a:noFill/>
              <a:round/>
              <a:headEnd/>
              <a:tailEnd/>
            </a:ln>
          </p:spPr>
          <p:txBody>
            <a:bodyPr/>
            <a:lstStyle/>
            <a:p>
              <a:pPr algn="ctr" eaLnBrk="1" hangingPunct="1">
                <a:defRPr/>
              </a:pPr>
              <a:endParaRPr lang="zh-CN" altLang="en-US">
                <a:latin typeface="+mj-lt"/>
                <a:cs typeface="Arial" panose="020B0604020202020204" pitchFamily="34" charset="0"/>
              </a:endParaRPr>
            </a:p>
          </p:txBody>
        </p:sp>
        <p:sp>
          <p:nvSpPr>
            <p:cNvPr id="125" name="Freeform 131"/>
            <p:cNvSpPr>
              <a:spLocks/>
            </p:cNvSpPr>
            <p:nvPr/>
          </p:nvSpPr>
          <p:spPr bwMode="auto">
            <a:xfrm>
              <a:off x="-2427311" y="5530565"/>
              <a:ext cx="1168400" cy="152400"/>
            </a:xfrm>
            <a:custGeom>
              <a:avLst/>
              <a:gdLst/>
              <a:ahLst/>
              <a:cxnLst>
                <a:cxn ang="0">
                  <a:pos x="11836" y="748"/>
                </a:cxn>
                <a:cxn ang="0">
                  <a:pos x="11396" y="396"/>
                </a:cxn>
                <a:cxn ang="0">
                  <a:pos x="10868" y="131"/>
                </a:cxn>
                <a:cxn ang="0">
                  <a:pos x="10340" y="0"/>
                </a:cxn>
                <a:cxn ang="0">
                  <a:pos x="9768" y="0"/>
                </a:cxn>
                <a:cxn ang="0">
                  <a:pos x="9196" y="131"/>
                </a:cxn>
                <a:cxn ang="0">
                  <a:pos x="8712" y="396"/>
                </a:cxn>
                <a:cxn ang="0">
                  <a:pos x="8272" y="792"/>
                </a:cxn>
                <a:cxn ang="0">
                  <a:pos x="7920" y="792"/>
                </a:cxn>
                <a:cxn ang="0">
                  <a:pos x="7524" y="396"/>
                </a:cxn>
                <a:cxn ang="0">
                  <a:pos x="6996" y="131"/>
                </a:cxn>
                <a:cxn ang="0">
                  <a:pos x="6468" y="0"/>
                </a:cxn>
                <a:cxn ang="0">
                  <a:pos x="5896" y="0"/>
                </a:cxn>
                <a:cxn ang="0">
                  <a:pos x="5324" y="131"/>
                </a:cxn>
                <a:cxn ang="0">
                  <a:pos x="4796" y="396"/>
                </a:cxn>
                <a:cxn ang="0">
                  <a:pos x="4400" y="748"/>
                </a:cxn>
                <a:cxn ang="0">
                  <a:pos x="4003" y="704"/>
                </a:cxn>
                <a:cxn ang="0">
                  <a:pos x="3432" y="264"/>
                </a:cxn>
                <a:cxn ang="0">
                  <a:pos x="2772" y="44"/>
                </a:cxn>
                <a:cxn ang="0">
                  <a:pos x="2112" y="0"/>
                </a:cxn>
                <a:cxn ang="0">
                  <a:pos x="1408" y="131"/>
                </a:cxn>
                <a:cxn ang="0">
                  <a:pos x="792" y="484"/>
                </a:cxn>
                <a:cxn ang="0">
                  <a:pos x="352" y="1012"/>
                </a:cxn>
                <a:cxn ang="0">
                  <a:pos x="88" y="1716"/>
                </a:cxn>
                <a:cxn ang="0">
                  <a:pos x="1012" y="2112"/>
                </a:cxn>
                <a:cxn ang="0">
                  <a:pos x="3872" y="2112"/>
                </a:cxn>
                <a:cxn ang="0">
                  <a:pos x="4840" y="2112"/>
                </a:cxn>
                <a:cxn ang="0">
                  <a:pos x="7788" y="2112"/>
                </a:cxn>
                <a:cxn ang="0">
                  <a:pos x="8756" y="2112"/>
                </a:cxn>
                <a:cxn ang="0">
                  <a:pos x="11660" y="2112"/>
                </a:cxn>
                <a:cxn ang="0">
                  <a:pos x="12672" y="2112"/>
                </a:cxn>
                <a:cxn ang="0">
                  <a:pos x="16192" y="2112"/>
                </a:cxn>
                <a:cxn ang="0">
                  <a:pos x="16060" y="1320"/>
                </a:cxn>
                <a:cxn ang="0">
                  <a:pos x="15664" y="704"/>
                </a:cxn>
                <a:cxn ang="0">
                  <a:pos x="15092" y="264"/>
                </a:cxn>
                <a:cxn ang="0">
                  <a:pos x="14476" y="44"/>
                </a:cxn>
                <a:cxn ang="0">
                  <a:pos x="13772" y="0"/>
                </a:cxn>
                <a:cxn ang="0">
                  <a:pos x="13068" y="131"/>
                </a:cxn>
                <a:cxn ang="0">
                  <a:pos x="12452" y="484"/>
                </a:cxn>
                <a:cxn ang="0">
                  <a:pos x="12012" y="1012"/>
                </a:cxn>
              </a:cxnLst>
              <a:rect l="0" t="0" r="r" b="b"/>
              <a:pathLst>
                <a:path w="16192" h="2112">
                  <a:moveTo>
                    <a:pt x="12012" y="1012"/>
                  </a:moveTo>
                  <a:lnTo>
                    <a:pt x="11836" y="748"/>
                  </a:lnTo>
                  <a:lnTo>
                    <a:pt x="11616" y="572"/>
                  </a:lnTo>
                  <a:lnTo>
                    <a:pt x="11396" y="396"/>
                  </a:lnTo>
                  <a:lnTo>
                    <a:pt x="11132" y="264"/>
                  </a:lnTo>
                  <a:lnTo>
                    <a:pt x="10868" y="131"/>
                  </a:lnTo>
                  <a:lnTo>
                    <a:pt x="10604" y="44"/>
                  </a:lnTo>
                  <a:lnTo>
                    <a:pt x="10340" y="0"/>
                  </a:lnTo>
                  <a:lnTo>
                    <a:pt x="10032" y="0"/>
                  </a:lnTo>
                  <a:lnTo>
                    <a:pt x="9768" y="0"/>
                  </a:lnTo>
                  <a:lnTo>
                    <a:pt x="9460" y="88"/>
                  </a:lnTo>
                  <a:lnTo>
                    <a:pt x="9196" y="131"/>
                  </a:lnTo>
                  <a:lnTo>
                    <a:pt x="8932" y="264"/>
                  </a:lnTo>
                  <a:lnTo>
                    <a:pt x="8712" y="396"/>
                  </a:lnTo>
                  <a:lnTo>
                    <a:pt x="8448" y="572"/>
                  </a:lnTo>
                  <a:lnTo>
                    <a:pt x="8272" y="792"/>
                  </a:lnTo>
                  <a:lnTo>
                    <a:pt x="8096" y="1012"/>
                  </a:lnTo>
                  <a:lnTo>
                    <a:pt x="7920" y="792"/>
                  </a:lnTo>
                  <a:lnTo>
                    <a:pt x="7744" y="572"/>
                  </a:lnTo>
                  <a:lnTo>
                    <a:pt x="7524" y="396"/>
                  </a:lnTo>
                  <a:lnTo>
                    <a:pt x="7260" y="264"/>
                  </a:lnTo>
                  <a:lnTo>
                    <a:pt x="6996" y="131"/>
                  </a:lnTo>
                  <a:lnTo>
                    <a:pt x="6732" y="88"/>
                  </a:lnTo>
                  <a:lnTo>
                    <a:pt x="6468" y="0"/>
                  </a:lnTo>
                  <a:lnTo>
                    <a:pt x="6160" y="0"/>
                  </a:lnTo>
                  <a:lnTo>
                    <a:pt x="5896" y="0"/>
                  </a:lnTo>
                  <a:lnTo>
                    <a:pt x="5588" y="44"/>
                  </a:lnTo>
                  <a:lnTo>
                    <a:pt x="5324" y="131"/>
                  </a:lnTo>
                  <a:lnTo>
                    <a:pt x="5060" y="220"/>
                  </a:lnTo>
                  <a:lnTo>
                    <a:pt x="4796" y="396"/>
                  </a:lnTo>
                  <a:lnTo>
                    <a:pt x="4576" y="528"/>
                  </a:lnTo>
                  <a:lnTo>
                    <a:pt x="4400" y="748"/>
                  </a:lnTo>
                  <a:lnTo>
                    <a:pt x="4224" y="968"/>
                  </a:lnTo>
                  <a:lnTo>
                    <a:pt x="4003" y="704"/>
                  </a:lnTo>
                  <a:lnTo>
                    <a:pt x="3740" y="484"/>
                  </a:lnTo>
                  <a:lnTo>
                    <a:pt x="3432" y="264"/>
                  </a:lnTo>
                  <a:lnTo>
                    <a:pt x="3124" y="131"/>
                  </a:lnTo>
                  <a:lnTo>
                    <a:pt x="2772" y="44"/>
                  </a:lnTo>
                  <a:lnTo>
                    <a:pt x="2464" y="0"/>
                  </a:lnTo>
                  <a:lnTo>
                    <a:pt x="2112" y="0"/>
                  </a:lnTo>
                  <a:lnTo>
                    <a:pt x="1760" y="44"/>
                  </a:lnTo>
                  <a:lnTo>
                    <a:pt x="1408" y="131"/>
                  </a:lnTo>
                  <a:lnTo>
                    <a:pt x="1100" y="308"/>
                  </a:lnTo>
                  <a:lnTo>
                    <a:pt x="792" y="484"/>
                  </a:lnTo>
                  <a:lnTo>
                    <a:pt x="572" y="704"/>
                  </a:lnTo>
                  <a:lnTo>
                    <a:pt x="352" y="1012"/>
                  </a:lnTo>
                  <a:lnTo>
                    <a:pt x="176" y="1320"/>
                  </a:lnTo>
                  <a:lnTo>
                    <a:pt x="88" y="1716"/>
                  </a:lnTo>
                  <a:lnTo>
                    <a:pt x="0" y="2112"/>
                  </a:lnTo>
                  <a:lnTo>
                    <a:pt x="1012" y="2112"/>
                  </a:lnTo>
                  <a:lnTo>
                    <a:pt x="3564" y="2112"/>
                  </a:lnTo>
                  <a:lnTo>
                    <a:pt x="3872" y="2112"/>
                  </a:lnTo>
                  <a:lnTo>
                    <a:pt x="4532" y="2112"/>
                  </a:lnTo>
                  <a:lnTo>
                    <a:pt x="4840" y="2112"/>
                  </a:lnTo>
                  <a:lnTo>
                    <a:pt x="7436" y="2112"/>
                  </a:lnTo>
                  <a:lnTo>
                    <a:pt x="7788" y="2112"/>
                  </a:lnTo>
                  <a:lnTo>
                    <a:pt x="8404" y="2112"/>
                  </a:lnTo>
                  <a:lnTo>
                    <a:pt x="8756" y="2112"/>
                  </a:lnTo>
                  <a:lnTo>
                    <a:pt x="11352" y="2112"/>
                  </a:lnTo>
                  <a:lnTo>
                    <a:pt x="11660" y="2112"/>
                  </a:lnTo>
                  <a:lnTo>
                    <a:pt x="12320" y="2112"/>
                  </a:lnTo>
                  <a:lnTo>
                    <a:pt x="12672" y="2112"/>
                  </a:lnTo>
                  <a:lnTo>
                    <a:pt x="15224" y="2112"/>
                  </a:lnTo>
                  <a:lnTo>
                    <a:pt x="16192" y="2112"/>
                  </a:lnTo>
                  <a:lnTo>
                    <a:pt x="16148" y="1672"/>
                  </a:lnTo>
                  <a:lnTo>
                    <a:pt x="16060" y="1320"/>
                  </a:lnTo>
                  <a:lnTo>
                    <a:pt x="15884" y="968"/>
                  </a:lnTo>
                  <a:lnTo>
                    <a:pt x="15664" y="704"/>
                  </a:lnTo>
                  <a:lnTo>
                    <a:pt x="15400" y="484"/>
                  </a:lnTo>
                  <a:lnTo>
                    <a:pt x="15092" y="264"/>
                  </a:lnTo>
                  <a:lnTo>
                    <a:pt x="14784" y="131"/>
                  </a:lnTo>
                  <a:lnTo>
                    <a:pt x="14476" y="44"/>
                  </a:lnTo>
                  <a:lnTo>
                    <a:pt x="14124" y="0"/>
                  </a:lnTo>
                  <a:lnTo>
                    <a:pt x="13772" y="0"/>
                  </a:lnTo>
                  <a:lnTo>
                    <a:pt x="13420" y="44"/>
                  </a:lnTo>
                  <a:lnTo>
                    <a:pt x="13068" y="131"/>
                  </a:lnTo>
                  <a:lnTo>
                    <a:pt x="12760" y="308"/>
                  </a:lnTo>
                  <a:lnTo>
                    <a:pt x="12452" y="484"/>
                  </a:lnTo>
                  <a:lnTo>
                    <a:pt x="12232" y="704"/>
                  </a:lnTo>
                  <a:lnTo>
                    <a:pt x="12012" y="1012"/>
                  </a:lnTo>
                  <a:close/>
                </a:path>
              </a:pathLst>
            </a:custGeom>
            <a:grpFill/>
            <a:ln w="9525">
              <a:noFill/>
              <a:round/>
              <a:headEnd/>
              <a:tailEnd/>
            </a:ln>
          </p:spPr>
          <p:txBody>
            <a:bodyPr/>
            <a:lstStyle/>
            <a:p>
              <a:pPr algn="ctr" eaLnBrk="1" hangingPunct="1">
                <a:defRPr/>
              </a:pPr>
              <a:endParaRPr lang="zh-CN" altLang="en-US">
                <a:latin typeface="+mj-lt"/>
                <a:cs typeface="Arial" panose="020B0604020202020204" pitchFamily="34" charset="0"/>
              </a:endParaRPr>
            </a:p>
          </p:txBody>
        </p:sp>
        <p:sp>
          <p:nvSpPr>
            <p:cNvPr id="126" name="Freeform 132"/>
            <p:cNvSpPr>
              <a:spLocks/>
            </p:cNvSpPr>
            <p:nvPr/>
          </p:nvSpPr>
          <p:spPr bwMode="auto">
            <a:xfrm>
              <a:off x="-2100286" y="5282915"/>
              <a:ext cx="238125" cy="234950"/>
            </a:xfrm>
            <a:custGeom>
              <a:avLst/>
              <a:gdLst/>
              <a:ahLst/>
              <a:cxnLst>
                <a:cxn ang="0">
                  <a:pos x="1628" y="0"/>
                </a:cxn>
                <a:cxn ang="0">
                  <a:pos x="1320" y="44"/>
                </a:cxn>
                <a:cxn ang="0">
                  <a:pos x="1012" y="132"/>
                </a:cxn>
                <a:cxn ang="0">
                  <a:pos x="704" y="264"/>
                </a:cxn>
                <a:cxn ang="0">
                  <a:pos x="483" y="484"/>
                </a:cxn>
                <a:cxn ang="0">
                  <a:pos x="264" y="704"/>
                </a:cxn>
                <a:cxn ang="0">
                  <a:pos x="132" y="1012"/>
                </a:cxn>
                <a:cxn ang="0">
                  <a:pos x="44" y="1320"/>
                </a:cxn>
                <a:cxn ang="0">
                  <a:pos x="0" y="1629"/>
                </a:cxn>
                <a:cxn ang="0">
                  <a:pos x="44" y="1980"/>
                </a:cxn>
                <a:cxn ang="0">
                  <a:pos x="132" y="2288"/>
                </a:cxn>
                <a:cxn ang="0">
                  <a:pos x="264" y="2551"/>
                </a:cxn>
                <a:cxn ang="0">
                  <a:pos x="483" y="2772"/>
                </a:cxn>
                <a:cxn ang="0">
                  <a:pos x="704" y="2992"/>
                </a:cxn>
                <a:cxn ang="0">
                  <a:pos x="1012" y="3124"/>
                </a:cxn>
                <a:cxn ang="0">
                  <a:pos x="1320" y="3256"/>
                </a:cxn>
                <a:cxn ang="0">
                  <a:pos x="1628" y="3256"/>
                </a:cxn>
                <a:cxn ang="0">
                  <a:pos x="1980" y="3256"/>
                </a:cxn>
                <a:cxn ang="0">
                  <a:pos x="2288" y="3124"/>
                </a:cxn>
                <a:cxn ang="0">
                  <a:pos x="2552" y="2992"/>
                </a:cxn>
                <a:cxn ang="0">
                  <a:pos x="2816" y="2772"/>
                </a:cxn>
                <a:cxn ang="0">
                  <a:pos x="2992" y="2551"/>
                </a:cxn>
                <a:cxn ang="0">
                  <a:pos x="3168" y="2288"/>
                </a:cxn>
                <a:cxn ang="0">
                  <a:pos x="3256" y="1980"/>
                </a:cxn>
                <a:cxn ang="0">
                  <a:pos x="3300" y="1629"/>
                </a:cxn>
                <a:cxn ang="0">
                  <a:pos x="3256" y="1320"/>
                </a:cxn>
                <a:cxn ang="0">
                  <a:pos x="3168" y="1012"/>
                </a:cxn>
                <a:cxn ang="0">
                  <a:pos x="2992" y="704"/>
                </a:cxn>
                <a:cxn ang="0">
                  <a:pos x="2816" y="484"/>
                </a:cxn>
                <a:cxn ang="0">
                  <a:pos x="2552" y="264"/>
                </a:cxn>
                <a:cxn ang="0">
                  <a:pos x="2288" y="132"/>
                </a:cxn>
                <a:cxn ang="0">
                  <a:pos x="1980" y="44"/>
                </a:cxn>
                <a:cxn ang="0">
                  <a:pos x="1628" y="0"/>
                </a:cxn>
              </a:cxnLst>
              <a:rect l="0" t="0" r="r" b="b"/>
              <a:pathLst>
                <a:path w="3300" h="3256">
                  <a:moveTo>
                    <a:pt x="1628" y="0"/>
                  </a:moveTo>
                  <a:lnTo>
                    <a:pt x="1320" y="44"/>
                  </a:lnTo>
                  <a:lnTo>
                    <a:pt x="1012" y="132"/>
                  </a:lnTo>
                  <a:lnTo>
                    <a:pt x="704" y="264"/>
                  </a:lnTo>
                  <a:lnTo>
                    <a:pt x="483" y="484"/>
                  </a:lnTo>
                  <a:lnTo>
                    <a:pt x="264" y="704"/>
                  </a:lnTo>
                  <a:lnTo>
                    <a:pt x="132" y="1012"/>
                  </a:lnTo>
                  <a:lnTo>
                    <a:pt x="44" y="1320"/>
                  </a:lnTo>
                  <a:lnTo>
                    <a:pt x="0" y="1629"/>
                  </a:lnTo>
                  <a:lnTo>
                    <a:pt x="44" y="1980"/>
                  </a:lnTo>
                  <a:lnTo>
                    <a:pt x="132" y="2288"/>
                  </a:lnTo>
                  <a:lnTo>
                    <a:pt x="264" y="2551"/>
                  </a:lnTo>
                  <a:lnTo>
                    <a:pt x="483" y="2772"/>
                  </a:lnTo>
                  <a:lnTo>
                    <a:pt x="704" y="2992"/>
                  </a:lnTo>
                  <a:lnTo>
                    <a:pt x="1012" y="3124"/>
                  </a:lnTo>
                  <a:lnTo>
                    <a:pt x="1320" y="3256"/>
                  </a:lnTo>
                  <a:lnTo>
                    <a:pt x="1628" y="3256"/>
                  </a:lnTo>
                  <a:lnTo>
                    <a:pt x="1980" y="3256"/>
                  </a:lnTo>
                  <a:lnTo>
                    <a:pt x="2288" y="3124"/>
                  </a:lnTo>
                  <a:lnTo>
                    <a:pt x="2552" y="2992"/>
                  </a:lnTo>
                  <a:lnTo>
                    <a:pt x="2816" y="2772"/>
                  </a:lnTo>
                  <a:lnTo>
                    <a:pt x="2992" y="2551"/>
                  </a:lnTo>
                  <a:lnTo>
                    <a:pt x="3168" y="2288"/>
                  </a:lnTo>
                  <a:lnTo>
                    <a:pt x="3256" y="1980"/>
                  </a:lnTo>
                  <a:lnTo>
                    <a:pt x="3300" y="1629"/>
                  </a:lnTo>
                  <a:lnTo>
                    <a:pt x="3256" y="1320"/>
                  </a:lnTo>
                  <a:lnTo>
                    <a:pt x="3168" y="1012"/>
                  </a:lnTo>
                  <a:lnTo>
                    <a:pt x="2992" y="704"/>
                  </a:lnTo>
                  <a:lnTo>
                    <a:pt x="2816" y="484"/>
                  </a:lnTo>
                  <a:lnTo>
                    <a:pt x="2552" y="264"/>
                  </a:lnTo>
                  <a:lnTo>
                    <a:pt x="2288" y="132"/>
                  </a:lnTo>
                  <a:lnTo>
                    <a:pt x="1980" y="44"/>
                  </a:lnTo>
                  <a:lnTo>
                    <a:pt x="1628" y="0"/>
                  </a:lnTo>
                  <a:close/>
                </a:path>
              </a:pathLst>
            </a:custGeom>
            <a:grpFill/>
            <a:ln w="9525">
              <a:noFill/>
              <a:round/>
              <a:headEnd/>
              <a:tailEnd/>
            </a:ln>
          </p:spPr>
          <p:txBody>
            <a:bodyPr/>
            <a:lstStyle/>
            <a:p>
              <a:pPr algn="ctr" eaLnBrk="1" hangingPunct="1">
                <a:defRPr/>
              </a:pPr>
              <a:endParaRPr lang="zh-CN" altLang="en-US">
                <a:latin typeface="+mj-lt"/>
                <a:cs typeface="Arial" panose="020B0604020202020204" pitchFamily="34" charset="0"/>
              </a:endParaRPr>
            </a:p>
          </p:txBody>
        </p:sp>
        <p:sp>
          <p:nvSpPr>
            <p:cNvPr id="127" name="Rectangle 133"/>
            <p:cNvSpPr>
              <a:spLocks noChangeArrowheads="1"/>
            </p:cNvSpPr>
            <p:nvPr/>
          </p:nvSpPr>
          <p:spPr bwMode="auto">
            <a:xfrm>
              <a:off x="-1770086" y="5133690"/>
              <a:ext cx="368300" cy="111125"/>
            </a:xfrm>
            <a:prstGeom prst="rect">
              <a:avLst/>
            </a:prstGeom>
            <a:grpFill/>
            <a:ln w="9525">
              <a:noFill/>
              <a:miter lim="800000"/>
              <a:headEnd/>
              <a:tailEnd/>
            </a:ln>
          </p:spPr>
          <p:txBody>
            <a:bodyPr/>
            <a:lstStyle/>
            <a:p>
              <a:pPr algn="ctr" eaLnBrk="1" hangingPunct="1">
                <a:defRPr/>
              </a:pPr>
              <a:endParaRPr lang="zh-CN" altLang="en-US">
                <a:latin typeface="+mj-lt"/>
                <a:cs typeface="Arial" panose="020B0604020202020204" pitchFamily="34" charset="0"/>
              </a:endParaRPr>
            </a:p>
          </p:txBody>
        </p:sp>
        <p:sp>
          <p:nvSpPr>
            <p:cNvPr id="128" name="Freeform 134"/>
            <p:cNvSpPr>
              <a:spLocks/>
            </p:cNvSpPr>
            <p:nvPr/>
          </p:nvSpPr>
          <p:spPr bwMode="auto">
            <a:xfrm>
              <a:off x="-2379686" y="5282915"/>
              <a:ext cx="238125" cy="234950"/>
            </a:xfrm>
            <a:custGeom>
              <a:avLst/>
              <a:gdLst/>
              <a:ahLst/>
              <a:cxnLst>
                <a:cxn ang="0">
                  <a:pos x="1672" y="3256"/>
                </a:cxn>
                <a:cxn ang="0">
                  <a:pos x="1980" y="3256"/>
                </a:cxn>
                <a:cxn ang="0">
                  <a:pos x="2288" y="3124"/>
                </a:cxn>
                <a:cxn ang="0">
                  <a:pos x="2596" y="2992"/>
                </a:cxn>
                <a:cxn ang="0">
                  <a:pos x="2816" y="2772"/>
                </a:cxn>
                <a:cxn ang="0">
                  <a:pos x="3036" y="2551"/>
                </a:cxn>
                <a:cxn ang="0">
                  <a:pos x="3168" y="2288"/>
                </a:cxn>
                <a:cxn ang="0">
                  <a:pos x="3256" y="1980"/>
                </a:cxn>
                <a:cxn ang="0">
                  <a:pos x="3300" y="1629"/>
                </a:cxn>
                <a:cxn ang="0">
                  <a:pos x="3256" y="1320"/>
                </a:cxn>
                <a:cxn ang="0">
                  <a:pos x="3168" y="1012"/>
                </a:cxn>
                <a:cxn ang="0">
                  <a:pos x="3036" y="704"/>
                </a:cxn>
                <a:cxn ang="0">
                  <a:pos x="2816" y="484"/>
                </a:cxn>
                <a:cxn ang="0">
                  <a:pos x="2596" y="264"/>
                </a:cxn>
                <a:cxn ang="0">
                  <a:pos x="2288" y="132"/>
                </a:cxn>
                <a:cxn ang="0">
                  <a:pos x="1980" y="44"/>
                </a:cxn>
                <a:cxn ang="0">
                  <a:pos x="1672" y="0"/>
                </a:cxn>
                <a:cxn ang="0">
                  <a:pos x="1320" y="44"/>
                </a:cxn>
                <a:cxn ang="0">
                  <a:pos x="1012" y="132"/>
                </a:cxn>
                <a:cxn ang="0">
                  <a:pos x="748" y="264"/>
                </a:cxn>
                <a:cxn ang="0">
                  <a:pos x="484" y="484"/>
                </a:cxn>
                <a:cxn ang="0">
                  <a:pos x="307" y="704"/>
                </a:cxn>
                <a:cxn ang="0">
                  <a:pos x="132" y="1012"/>
                </a:cxn>
                <a:cxn ang="0">
                  <a:pos x="44" y="1320"/>
                </a:cxn>
                <a:cxn ang="0">
                  <a:pos x="0" y="1629"/>
                </a:cxn>
                <a:cxn ang="0">
                  <a:pos x="44" y="1980"/>
                </a:cxn>
                <a:cxn ang="0">
                  <a:pos x="132" y="2288"/>
                </a:cxn>
                <a:cxn ang="0">
                  <a:pos x="307" y="2551"/>
                </a:cxn>
                <a:cxn ang="0">
                  <a:pos x="484" y="2772"/>
                </a:cxn>
                <a:cxn ang="0">
                  <a:pos x="748" y="2992"/>
                </a:cxn>
                <a:cxn ang="0">
                  <a:pos x="1012" y="3124"/>
                </a:cxn>
                <a:cxn ang="0">
                  <a:pos x="1320" y="3256"/>
                </a:cxn>
                <a:cxn ang="0">
                  <a:pos x="1672" y="3256"/>
                </a:cxn>
              </a:cxnLst>
              <a:rect l="0" t="0" r="r" b="b"/>
              <a:pathLst>
                <a:path w="3300" h="3256">
                  <a:moveTo>
                    <a:pt x="1672" y="3256"/>
                  </a:moveTo>
                  <a:lnTo>
                    <a:pt x="1980" y="3256"/>
                  </a:lnTo>
                  <a:lnTo>
                    <a:pt x="2288" y="3124"/>
                  </a:lnTo>
                  <a:lnTo>
                    <a:pt x="2596" y="2992"/>
                  </a:lnTo>
                  <a:lnTo>
                    <a:pt x="2816" y="2772"/>
                  </a:lnTo>
                  <a:lnTo>
                    <a:pt x="3036" y="2551"/>
                  </a:lnTo>
                  <a:lnTo>
                    <a:pt x="3168" y="2288"/>
                  </a:lnTo>
                  <a:lnTo>
                    <a:pt x="3256" y="1980"/>
                  </a:lnTo>
                  <a:lnTo>
                    <a:pt x="3300" y="1629"/>
                  </a:lnTo>
                  <a:lnTo>
                    <a:pt x="3256" y="1320"/>
                  </a:lnTo>
                  <a:lnTo>
                    <a:pt x="3168" y="1012"/>
                  </a:lnTo>
                  <a:lnTo>
                    <a:pt x="3036" y="704"/>
                  </a:lnTo>
                  <a:lnTo>
                    <a:pt x="2816" y="484"/>
                  </a:lnTo>
                  <a:lnTo>
                    <a:pt x="2596" y="264"/>
                  </a:lnTo>
                  <a:lnTo>
                    <a:pt x="2288" y="132"/>
                  </a:lnTo>
                  <a:lnTo>
                    <a:pt x="1980" y="44"/>
                  </a:lnTo>
                  <a:lnTo>
                    <a:pt x="1672" y="0"/>
                  </a:lnTo>
                  <a:lnTo>
                    <a:pt x="1320" y="44"/>
                  </a:lnTo>
                  <a:lnTo>
                    <a:pt x="1012" y="132"/>
                  </a:lnTo>
                  <a:lnTo>
                    <a:pt x="748" y="264"/>
                  </a:lnTo>
                  <a:lnTo>
                    <a:pt x="484" y="484"/>
                  </a:lnTo>
                  <a:lnTo>
                    <a:pt x="307" y="704"/>
                  </a:lnTo>
                  <a:lnTo>
                    <a:pt x="132" y="1012"/>
                  </a:lnTo>
                  <a:lnTo>
                    <a:pt x="44" y="1320"/>
                  </a:lnTo>
                  <a:lnTo>
                    <a:pt x="0" y="1629"/>
                  </a:lnTo>
                  <a:lnTo>
                    <a:pt x="44" y="1980"/>
                  </a:lnTo>
                  <a:lnTo>
                    <a:pt x="132" y="2288"/>
                  </a:lnTo>
                  <a:lnTo>
                    <a:pt x="307" y="2551"/>
                  </a:lnTo>
                  <a:lnTo>
                    <a:pt x="484" y="2772"/>
                  </a:lnTo>
                  <a:lnTo>
                    <a:pt x="748" y="2992"/>
                  </a:lnTo>
                  <a:lnTo>
                    <a:pt x="1012" y="3124"/>
                  </a:lnTo>
                  <a:lnTo>
                    <a:pt x="1320" y="3256"/>
                  </a:lnTo>
                  <a:lnTo>
                    <a:pt x="1672" y="3256"/>
                  </a:lnTo>
                  <a:close/>
                </a:path>
              </a:pathLst>
            </a:custGeom>
            <a:grpFill/>
            <a:ln w="9525">
              <a:noFill/>
              <a:round/>
              <a:headEnd/>
              <a:tailEnd/>
            </a:ln>
          </p:spPr>
          <p:txBody>
            <a:bodyPr/>
            <a:lstStyle/>
            <a:p>
              <a:pPr algn="ctr" eaLnBrk="1" hangingPunct="1">
                <a:defRPr/>
              </a:pPr>
              <a:endParaRPr lang="zh-CN" altLang="en-US">
                <a:latin typeface="+mj-lt"/>
                <a:cs typeface="Arial" panose="020B0604020202020204" pitchFamily="34" charset="0"/>
              </a:endParaRPr>
            </a:p>
          </p:txBody>
        </p:sp>
        <p:sp>
          <p:nvSpPr>
            <p:cNvPr id="129" name="Freeform 135"/>
            <p:cNvSpPr>
              <a:spLocks/>
            </p:cNvSpPr>
            <p:nvPr/>
          </p:nvSpPr>
          <p:spPr bwMode="auto">
            <a:xfrm>
              <a:off x="-1817711" y="5282915"/>
              <a:ext cx="238125" cy="234950"/>
            </a:xfrm>
            <a:custGeom>
              <a:avLst/>
              <a:gdLst/>
              <a:ahLst/>
              <a:cxnLst>
                <a:cxn ang="0">
                  <a:pos x="484" y="484"/>
                </a:cxn>
                <a:cxn ang="0">
                  <a:pos x="264" y="704"/>
                </a:cxn>
                <a:cxn ang="0">
                  <a:pos x="132" y="1012"/>
                </a:cxn>
                <a:cxn ang="0">
                  <a:pos x="44" y="1320"/>
                </a:cxn>
                <a:cxn ang="0">
                  <a:pos x="0" y="1629"/>
                </a:cxn>
                <a:cxn ang="0">
                  <a:pos x="44" y="1980"/>
                </a:cxn>
                <a:cxn ang="0">
                  <a:pos x="132" y="2288"/>
                </a:cxn>
                <a:cxn ang="0">
                  <a:pos x="264" y="2551"/>
                </a:cxn>
                <a:cxn ang="0">
                  <a:pos x="484" y="2772"/>
                </a:cxn>
                <a:cxn ang="0">
                  <a:pos x="748" y="2992"/>
                </a:cxn>
                <a:cxn ang="0">
                  <a:pos x="1012" y="3124"/>
                </a:cxn>
                <a:cxn ang="0">
                  <a:pos x="1320" y="3256"/>
                </a:cxn>
                <a:cxn ang="0">
                  <a:pos x="1628" y="3256"/>
                </a:cxn>
                <a:cxn ang="0">
                  <a:pos x="1980" y="3256"/>
                </a:cxn>
                <a:cxn ang="0">
                  <a:pos x="2288" y="3124"/>
                </a:cxn>
                <a:cxn ang="0">
                  <a:pos x="2552" y="2992"/>
                </a:cxn>
                <a:cxn ang="0">
                  <a:pos x="2816" y="2772"/>
                </a:cxn>
                <a:cxn ang="0">
                  <a:pos x="2992" y="2551"/>
                </a:cxn>
                <a:cxn ang="0">
                  <a:pos x="3168" y="2288"/>
                </a:cxn>
                <a:cxn ang="0">
                  <a:pos x="3256" y="1980"/>
                </a:cxn>
                <a:cxn ang="0">
                  <a:pos x="3300" y="1629"/>
                </a:cxn>
                <a:cxn ang="0">
                  <a:pos x="3256" y="1320"/>
                </a:cxn>
                <a:cxn ang="0">
                  <a:pos x="3168" y="1012"/>
                </a:cxn>
                <a:cxn ang="0">
                  <a:pos x="2992" y="704"/>
                </a:cxn>
                <a:cxn ang="0">
                  <a:pos x="2816" y="484"/>
                </a:cxn>
                <a:cxn ang="0">
                  <a:pos x="2552" y="264"/>
                </a:cxn>
                <a:cxn ang="0">
                  <a:pos x="2288" y="132"/>
                </a:cxn>
                <a:cxn ang="0">
                  <a:pos x="1980" y="44"/>
                </a:cxn>
                <a:cxn ang="0">
                  <a:pos x="1628" y="0"/>
                </a:cxn>
                <a:cxn ang="0">
                  <a:pos x="1320" y="44"/>
                </a:cxn>
                <a:cxn ang="0">
                  <a:pos x="1012" y="132"/>
                </a:cxn>
                <a:cxn ang="0">
                  <a:pos x="748" y="264"/>
                </a:cxn>
                <a:cxn ang="0">
                  <a:pos x="484" y="484"/>
                </a:cxn>
              </a:cxnLst>
              <a:rect l="0" t="0" r="r" b="b"/>
              <a:pathLst>
                <a:path w="3300" h="3256">
                  <a:moveTo>
                    <a:pt x="484" y="484"/>
                  </a:moveTo>
                  <a:lnTo>
                    <a:pt x="264" y="704"/>
                  </a:lnTo>
                  <a:lnTo>
                    <a:pt x="132" y="1012"/>
                  </a:lnTo>
                  <a:lnTo>
                    <a:pt x="44" y="1320"/>
                  </a:lnTo>
                  <a:lnTo>
                    <a:pt x="0" y="1629"/>
                  </a:lnTo>
                  <a:lnTo>
                    <a:pt x="44" y="1980"/>
                  </a:lnTo>
                  <a:lnTo>
                    <a:pt x="132" y="2288"/>
                  </a:lnTo>
                  <a:lnTo>
                    <a:pt x="264" y="2551"/>
                  </a:lnTo>
                  <a:lnTo>
                    <a:pt x="484" y="2772"/>
                  </a:lnTo>
                  <a:lnTo>
                    <a:pt x="748" y="2992"/>
                  </a:lnTo>
                  <a:lnTo>
                    <a:pt x="1012" y="3124"/>
                  </a:lnTo>
                  <a:lnTo>
                    <a:pt x="1320" y="3256"/>
                  </a:lnTo>
                  <a:lnTo>
                    <a:pt x="1628" y="3256"/>
                  </a:lnTo>
                  <a:lnTo>
                    <a:pt x="1980" y="3256"/>
                  </a:lnTo>
                  <a:lnTo>
                    <a:pt x="2288" y="3124"/>
                  </a:lnTo>
                  <a:lnTo>
                    <a:pt x="2552" y="2992"/>
                  </a:lnTo>
                  <a:lnTo>
                    <a:pt x="2816" y="2772"/>
                  </a:lnTo>
                  <a:lnTo>
                    <a:pt x="2992" y="2551"/>
                  </a:lnTo>
                  <a:lnTo>
                    <a:pt x="3168" y="2288"/>
                  </a:lnTo>
                  <a:lnTo>
                    <a:pt x="3256" y="1980"/>
                  </a:lnTo>
                  <a:lnTo>
                    <a:pt x="3300" y="1629"/>
                  </a:lnTo>
                  <a:lnTo>
                    <a:pt x="3256" y="1320"/>
                  </a:lnTo>
                  <a:lnTo>
                    <a:pt x="3168" y="1012"/>
                  </a:lnTo>
                  <a:lnTo>
                    <a:pt x="2992" y="704"/>
                  </a:lnTo>
                  <a:lnTo>
                    <a:pt x="2816" y="484"/>
                  </a:lnTo>
                  <a:lnTo>
                    <a:pt x="2552" y="264"/>
                  </a:lnTo>
                  <a:lnTo>
                    <a:pt x="2288" y="132"/>
                  </a:lnTo>
                  <a:lnTo>
                    <a:pt x="1980" y="44"/>
                  </a:lnTo>
                  <a:lnTo>
                    <a:pt x="1628" y="0"/>
                  </a:lnTo>
                  <a:lnTo>
                    <a:pt x="1320" y="44"/>
                  </a:lnTo>
                  <a:lnTo>
                    <a:pt x="1012" y="132"/>
                  </a:lnTo>
                  <a:lnTo>
                    <a:pt x="748" y="264"/>
                  </a:lnTo>
                  <a:lnTo>
                    <a:pt x="484" y="484"/>
                  </a:lnTo>
                  <a:close/>
                </a:path>
              </a:pathLst>
            </a:custGeom>
            <a:grpFill/>
            <a:ln w="9525">
              <a:noFill/>
              <a:round/>
              <a:headEnd/>
              <a:tailEnd/>
            </a:ln>
          </p:spPr>
          <p:txBody>
            <a:bodyPr/>
            <a:lstStyle/>
            <a:p>
              <a:pPr algn="ctr" eaLnBrk="1" hangingPunct="1">
                <a:defRPr/>
              </a:pPr>
              <a:endParaRPr lang="zh-CN" altLang="en-US">
                <a:latin typeface="+mj-lt"/>
                <a:cs typeface="Arial" panose="020B0604020202020204" pitchFamily="34" charset="0"/>
              </a:endParaRPr>
            </a:p>
          </p:txBody>
        </p:sp>
        <p:sp>
          <p:nvSpPr>
            <p:cNvPr id="130" name="Freeform 136"/>
            <p:cNvSpPr>
              <a:spLocks/>
            </p:cNvSpPr>
            <p:nvPr/>
          </p:nvSpPr>
          <p:spPr bwMode="auto">
            <a:xfrm>
              <a:off x="-1538311" y="5282915"/>
              <a:ext cx="238125" cy="234950"/>
            </a:xfrm>
            <a:custGeom>
              <a:avLst/>
              <a:gdLst/>
              <a:ahLst/>
              <a:cxnLst>
                <a:cxn ang="0">
                  <a:pos x="484" y="484"/>
                </a:cxn>
                <a:cxn ang="0">
                  <a:pos x="308" y="704"/>
                </a:cxn>
                <a:cxn ang="0">
                  <a:pos x="132" y="1012"/>
                </a:cxn>
                <a:cxn ang="0">
                  <a:pos x="44" y="1320"/>
                </a:cxn>
                <a:cxn ang="0">
                  <a:pos x="0" y="1629"/>
                </a:cxn>
                <a:cxn ang="0">
                  <a:pos x="44" y="1980"/>
                </a:cxn>
                <a:cxn ang="0">
                  <a:pos x="132" y="2288"/>
                </a:cxn>
                <a:cxn ang="0">
                  <a:pos x="308" y="2551"/>
                </a:cxn>
                <a:cxn ang="0">
                  <a:pos x="484" y="2772"/>
                </a:cxn>
                <a:cxn ang="0">
                  <a:pos x="748" y="2992"/>
                </a:cxn>
                <a:cxn ang="0">
                  <a:pos x="1012" y="3124"/>
                </a:cxn>
                <a:cxn ang="0">
                  <a:pos x="1320" y="3256"/>
                </a:cxn>
                <a:cxn ang="0">
                  <a:pos x="1672" y="3256"/>
                </a:cxn>
                <a:cxn ang="0">
                  <a:pos x="1980" y="3256"/>
                </a:cxn>
                <a:cxn ang="0">
                  <a:pos x="2288" y="3124"/>
                </a:cxn>
                <a:cxn ang="0">
                  <a:pos x="2596" y="2992"/>
                </a:cxn>
                <a:cxn ang="0">
                  <a:pos x="2816" y="2772"/>
                </a:cxn>
                <a:cxn ang="0">
                  <a:pos x="3036" y="2551"/>
                </a:cxn>
                <a:cxn ang="0">
                  <a:pos x="3168" y="2288"/>
                </a:cxn>
                <a:cxn ang="0">
                  <a:pos x="3256" y="1980"/>
                </a:cxn>
                <a:cxn ang="0">
                  <a:pos x="3300" y="1629"/>
                </a:cxn>
                <a:cxn ang="0">
                  <a:pos x="3256" y="1320"/>
                </a:cxn>
                <a:cxn ang="0">
                  <a:pos x="3168" y="1012"/>
                </a:cxn>
                <a:cxn ang="0">
                  <a:pos x="3036" y="704"/>
                </a:cxn>
                <a:cxn ang="0">
                  <a:pos x="2816" y="484"/>
                </a:cxn>
                <a:cxn ang="0">
                  <a:pos x="2596" y="264"/>
                </a:cxn>
                <a:cxn ang="0">
                  <a:pos x="2288" y="132"/>
                </a:cxn>
                <a:cxn ang="0">
                  <a:pos x="1980" y="44"/>
                </a:cxn>
                <a:cxn ang="0">
                  <a:pos x="1672" y="0"/>
                </a:cxn>
                <a:cxn ang="0">
                  <a:pos x="1320" y="44"/>
                </a:cxn>
                <a:cxn ang="0">
                  <a:pos x="1012" y="132"/>
                </a:cxn>
                <a:cxn ang="0">
                  <a:pos x="748" y="264"/>
                </a:cxn>
                <a:cxn ang="0">
                  <a:pos x="484" y="484"/>
                </a:cxn>
              </a:cxnLst>
              <a:rect l="0" t="0" r="r" b="b"/>
              <a:pathLst>
                <a:path w="3300" h="3256">
                  <a:moveTo>
                    <a:pt x="484" y="484"/>
                  </a:moveTo>
                  <a:lnTo>
                    <a:pt x="308" y="704"/>
                  </a:lnTo>
                  <a:lnTo>
                    <a:pt x="132" y="1012"/>
                  </a:lnTo>
                  <a:lnTo>
                    <a:pt x="44" y="1320"/>
                  </a:lnTo>
                  <a:lnTo>
                    <a:pt x="0" y="1629"/>
                  </a:lnTo>
                  <a:lnTo>
                    <a:pt x="44" y="1980"/>
                  </a:lnTo>
                  <a:lnTo>
                    <a:pt x="132" y="2288"/>
                  </a:lnTo>
                  <a:lnTo>
                    <a:pt x="308" y="2551"/>
                  </a:lnTo>
                  <a:lnTo>
                    <a:pt x="484" y="2772"/>
                  </a:lnTo>
                  <a:lnTo>
                    <a:pt x="748" y="2992"/>
                  </a:lnTo>
                  <a:lnTo>
                    <a:pt x="1012" y="3124"/>
                  </a:lnTo>
                  <a:lnTo>
                    <a:pt x="1320" y="3256"/>
                  </a:lnTo>
                  <a:lnTo>
                    <a:pt x="1672" y="3256"/>
                  </a:lnTo>
                  <a:lnTo>
                    <a:pt x="1980" y="3256"/>
                  </a:lnTo>
                  <a:lnTo>
                    <a:pt x="2288" y="3124"/>
                  </a:lnTo>
                  <a:lnTo>
                    <a:pt x="2596" y="2992"/>
                  </a:lnTo>
                  <a:lnTo>
                    <a:pt x="2816" y="2772"/>
                  </a:lnTo>
                  <a:lnTo>
                    <a:pt x="3036" y="2551"/>
                  </a:lnTo>
                  <a:lnTo>
                    <a:pt x="3168" y="2288"/>
                  </a:lnTo>
                  <a:lnTo>
                    <a:pt x="3256" y="1980"/>
                  </a:lnTo>
                  <a:lnTo>
                    <a:pt x="3300" y="1629"/>
                  </a:lnTo>
                  <a:lnTo>
                    <a:pt x="3256" y="1320"/>
                  </a:lnTo>
                  <a:lnTo>
                    <a:pt x="3168" y="1012"/>
                  </a:lnTo>
                  <a:lnTo>
                    <a:pt x="3036" y="704"/>
                  </a:lnTo>
                  <a:lnTo>
                    <a:pt x="2816" y="484"/>
                  </a:lnTo>
                  <a:lnTo>
                    <a:pt x="2596" y="264"/>
                  </a:lnTo>
                  <a:lnTo>
                    <a:pt x="2288" y="132"/>
                  </a:lnTo>
                  <a:lnTo>
                    <a:pt x="1980" y="44"/>
                  </a:lnTo>
                  <a:lnTo>
                    <a:pt x="1672" y="0"/>
                  </a:lnTo>
                  <a:lnTo>
                    <a:pt x="1320" y="44"/>
                  </a:lnTo>
                  <a:lnTo>
                    <a:pt x="1012" y="132"/>
                  </a:lnTo>
                  <a:lnTo>
                    <a:pt x="748" y="264"/>
                  </a:lnTo>
                  <a:lnTo>
                    <a:pt x="484" y="484"/>
                  </a:lnTo>
                  <a:close/>
                </a:path>
              </a:pathLst>
            </a:custGeom>
            <a:grpFill/>
            <a:ln w="9525">
              <a:noFill/>
              <a:round/>
              <a:headEnd/>
              <a:tailEnd/>
            </a:ln>
          </p:spPr>
          <p:txBody>
            <a:bodyPr/>
            <a:lstStyle/>
            <a:p>
              <a:pPr algn="ctr" eaLnBrk="1" hangingPunct="1">
                <a:defRPr/>
              </a:pPr>
              <a:endParaRPr lang="zh-CN" altLang="en-US">
                <a:latin typeface="+mj-lt"/>
                <a:cs typeface="Arial" panose="020B0604020202020204" pitchFamily="34" charset="0"/>
              </a:endParaRPr>
            </a:p>
          </p:txBody>
        </p:sp>
        <p:sp>
          <p:nvSpPr>
            <p:cNvPr id="131" name="Freeform 137"/>
            <p:cNvSpPr>
              <a:spLocks/>
            </p:cNvSpPr>
            <p:nvPr/>
          </p:nvSpPr>
          <p:spPr bwMode="auto">
            <a:xfrm>
              <a:off x="-1706586" y="4552665"/>
              <a:ext cx="238125" cy="238125"/>
            </a:xfrm>
            <a:custGeom>
              <a:avLst/>
              <a:gdLst/>
              <a:ahLst/>
              <a:cxnLst>
                <a:cxn ang="0">
                  <a:pos x="1672" y="3300"/>
                </a:cxn>
                <a:cxn ang="0">
                  <a:pos x="1980" y="3256"/>
                </a:cxn>
                <a:cxn ang="0">
                  <a:pos x="2288" y="3168"/>
                </a:cxn>
                <a:cxn ang="0">
                  <a:pos x="2552" y="3036"/>
                </a:cxn>
                <a:cxn ang="0">
                  <a:pos x="2816" y="2816"/>
                </a:cxn>
                <a:cxn ang="0">
                  <a:pos x="3036" y="2552"/>
                </a:cxn>
                <a:cxn ang="0">
                  <a:pos x="3168" y="2288"/>
                </a:cxn>
                <a:cxn ang="0">
                  <a:pos x="3256" y="1980"/>
                </a:cxn>
                <a:cxn ang="0">
                  <a:pos x="3300" y="1628"/>
                </a:cxn>
                <a:cxn ang="0">
                  <a:pos x="3256" y="1320"/>
                </a:cxn>
                <a:cxn ang="0">
                  <a:pos x="3168" y="1012"/>
                </a:cxn>
                <a:cxn ang="0">
                  <a:pos x="3036" y="748"/>
                </a:cxn>
                <a:cxn ang="0">
                  <a:pos x="2816" y="484"/>
                </a:cxn>
                <a:cxn ang="0">
                  <a:pos x="2552" y="264"/>
                </a:cxn>
                <a:cxn ang="0">
                  <a:pos x="2288" y="132"/>
                </a:cxn>
                <a:cxn ang="0">
                  <a:pos x="1980" y="44"/>
                </a:cxn>
                <a:cxn ang="0">
                  <a:pos x="1672" y="0"/>
                </a:cxn>
                <a:cxn ang="0">
                  <a:pos x="1320" y="44"/>
                </a:cxn>
                <a:cxn ang="0">
                  <a:pos x="1012" y="132"/>
                </a:cxn>
                <a:cxn ang="0">
                  <a:pos x="748" y="264"/>
                </a:cxn>
                <a:cxn ang="0">
                  <a:pos x="484" y="484"/>
                </a:cxn>
                <a:cxn ang="0">
                  <a:pos x="264" y="748"/>
                </a:cxn>
                <a:cxn ang="0">
                  <a:pos x="132" y="1012"/>
                </a:cxn>
                <a:cxn ang="0">
                  <a:pos x="44" y="1320"/>
                </a:cxn>
                <a:cxn ang="0">
                  <a:pos x="0" y="1628"/>
                </a:cxn>
                <a:cxn ang="0">
                  <a:pos x="44" y="1980"/>
                </a:cxn>
                <a:cxn ang="0">
                  <a:pos x="132" y="2288"/>
                </a:cxn>
                <a:cxn ang="0">
                  <a:pos x="264" y="2552"/>
                </a:cxn>
                <a:cxn ang="0">
                  <a:pos x="484" y="2816"/>
                </a:cxn>
                <a:cxn ang="0">
                  <a:pos x="748" y="3036"/>
                </a:cxn>
                <a:cxn ang="0">
                  <a:pos x="1012" y="3168"/>
                </a:cxn>
                <a:cxn ang="0">
                  <a:pos x="1320" y="3256"/>
                </a:cxn>
                <a:cxn ang="0">
                  <a:pos x="1672" y="3300"/>
                </a:cxn>
              </a:cxnLst>
              <a:rect l="0" t="0" r="r" b="b"/>
              <a:pathLst>
                <a:path w="3300" h="3300">
                  <a:moveTo>
                    <a:pt x="1672" y="3300"/>
                  </a:moveTo>
                  <a:lnTo>
                    <a:pt x="1980" y="3256"/>
                  </a:lnTo>
                  <a:lnTo>
                    <a:pt x="2288" y="3168"/>
                  </a:lnTo>
                  <a:lnTo>
                    <a:pt x="2552" y="3036"/>
                  </a:lnTo>
                  <a:lnTo>
                    <a:pt x="2816" y="2816"/>
                  </a:lnTo>
                  <a:lnTo>
                    <a:pt x="3036" y="2552"/>
                  </a:lnTo>
                  <a:lnTo>
                    <a:pt x="3168" y="2288"/>
                  </a:lnTo>
                  <a:lnTo>
                    <a:pt x="3256" y="1980"/>
                  </a:lnTo>
                  <a:lnTo>
                    <a:pt x="3300" y="1628"/>
                  </a:lnTo>
                  <a:lnTo>
                    <a:pt x="3256" y="1320"/>
                  </a:lnTo>
                  <a:lnTo>
                    <a:pt x="3168" y="1012"/>
                  </a:lnTo>
                  <a:lnTo>
                    <a:pt x="3036" y="748"/>
                  </a:lnTo>
                  <a:lnTo>
                    <a:pt x="2816" y="484"/>
                  </a:lnTo>
                  <a:lnTo>
                    <a:pt x="2552" y="264"/>
                  </a:lnTo>
                  <a:lnTo>
                    <a:pt x="2288" y="132"/>
                  </a:lnTo>
                  <a:lnTo>
                    <a:pt x="1980" y="44"/>
                  </a:lnTo>
                  <a:lnTo>
                    <a:pt x="1672" y="0"/>
                  </a:lnTo>
                  <a:lnTo>
                    <a:pt x="1320" y="44"/>
                  </a:lnTo>
                  <a:lnTo>
                    <a:pt x="1012" y="132"/>
                  </a:lnTo>
                  <a:lnTo>
                    <a:pt x="748" y="264"/>
                  </a:lnTo>
                  <a:lnTo>
                    <a:pt x="484" y="484"/>
                  </a:lnTo>
                  <a:lnTo>
                    <a:pt x="264" y="748"/>
                  </a:lnTo>
                  <a:lnTo>
                    <a:pt x="132" y="1012"/>
                  </a:lnTo>
                  <a:lnTo>
                    <a:pt x="44" y="1320"/>
                  </a:lnTo>
                  <a:lnTo>
                    <a:pt x="0" y="1628"/>
                  </a:lnTo>
                  <a:lnTo>
                    <a:pt x="44" y="1980"/>
                  </a:lnTo>
                  <a:lnTo>
                    <a:pt x="132" y="2288"/>
                  </a:lnTo>
                  <a:lnTo>
                    <a:pt x="264" y="2552"/>
                  </a:lnTo>
                  <a:lnTo>
                    <a:pt x="484" y="2816"/>
                  </a:lnTo>
                  <a:lnTo>
                    <a:pt x="748" y="3036"/>
                  </a:lnTo>
                  <a:lnTo>
                    <a:pt x="1012" y="3168"/>
                  </a:lnTo>
                  <a:lnTo>
                    <a:pt x="1320" y="3256"/>
                  </a:lnTo>
                  <a:lnTo>
                    <a:pt x="1672" y="3300"/>
                  </a:lnTo>
                  <a:close/>
                </a:path>
              </a:pathLst>
            </a:custGeom>
            <a:grpFill/>
            <a:ln w="9525">
              <a:noFill/>
              <a:round/>
              <a:headEnd/>
              <a:tailEnd/>
            </a:ln>
          </p:spPr>
          <p:txBody>
            <a:bodyPr/>
            <a:lstStyle/>
            <a:p>
              <a:pPr algn="ctr" eaLnBrk="1" hangingPunct="1">
                <a:defRPr/>
              </a:pPr>
              <a:endParaRPr lang="zh-CN" altLang="en-US">
                <a:latin typeface="+mj-lt"/>
                <a:cs typeface="Arial" panose="020B0604020202020204" pitchFamily="34" charset="0"/>
              </a:endParaRPr>
            </a:p>
          </p:txBody>
        </p:sp>
        <p:sp>
          <p:nvSpPr>
            <p:cNvPr id="132" name="Freeform 138"/>
            <p:cNvSpPr>
              <a:spLocks noEditPoints="1"/>
            </p:cNvSpPr>
            <p:nvPr/>
          </p:nvSpPr>
          <p:spPr bwMode="auto">
            <a:xfrm>
              <a:off x="-1836761" y="4806665"/>
              <a:ext cx="495300" cy="311150"/>
            </a:xfrm>
            <a:custGeom>
              <a:avLst/>
              <a:gdLst/>
              <a:ahLst/>
              <a:cxnLst>
                <a:cxn ang="0">
                  <a:pos x="0" y="4312"/>
                </a:cxn>
                <a:cxn ang="0">
                  <a:pos x="6864" y="4312"/>
                </a:cxn>
                <a:cxn ang="0">
                  <a:pos x="6864" y="3652"/>
                </a:cxn>
                <a:cxn ang="0">
                  <a:pos x="5984" y="3652"/>
                </a:cxn>
                <a:cxn ang="0">
                  <a:pos x="5984" y="1012"/>
                </a:cxn>
                <a:cxn ang="0">
                  <a:pos x="5940" y="792"/>
                </a:cxn>
                <a:cxn ang="0">
                  <a:pos x="5896" y="616"/>
                </a:cxn>
                <a:cxn ang="0">
                  <a:pos x="5808" y="440"/>
                </a:cxn>
                <a:cxn ang="0">
                  <a:pos x="5676" y="264"/>
                </a:cxn>
                <a:cxn ang="0">
                  <a:pos x="5500" y="176"/>
                </a:cxn>
                <a:cxn ang="0">
                  <a:pos x="5324" y="44"/>
                </a:cxn>
                <a:cxn ang="0">
                  <a:pos x="5148" y="0"/>
                </a:cxn>
                <a:cxn ang="0">
                  <a:pos x="4928" y="0"/>
                </a:cxn>
                <a:cxn ang="0">
                  <a:pos x="3476" y="0"/>
                </a:cxn>
                <a:cxn ang="0">
                  <a:pos x="3388" y="0"/>
                </a:cxn>
                <a:cxn ang="0">
                  <a:pos x="1936" y="0"/>
                </a:cxn>
                <a:cxn ang="0">
                  <a:pos x="1760" y="0"/>
                </a:cxn>
                <a:cxn ang="0">
                  <a:pos x="1540" y="44"/>
                </a:cxn>
                <a:cxn ang="0">
                  <a:pos x="1364" y="176"/>
                </a:cxn>
                <a:cxn ang="0">
                  <a:pos x="1232" y="264"/>
                </a:cxn>
                <a:cxn ang="0">
                  <a:pos x="1100" y="440"/>
                </a:cxn>
                <a:cxn ang="0">
                  <a:pos x="1012" y="616"/>
                </a:cxn>
                <a:cxn ang="0">
                  <a:pos x="924" y="792"/>
                </a:cxn>
                <a:cxn ang="0">
                  <a:pos x="924" y="1012"/>
                </a:cxn>
                <a:cxn ang="0">
                  <a:pos x="924" y="3652"/>
                </a:cxn>
                <a:cxn ang="0">
                  <a:pos x="0" y="3652"/>
                </a:cxn>
                <a:cxn ang="0">
                  <a:pos x="0" y="4312"/>
                </a:cxn>
                <a:cxn ang="0">
                  <a:pos x="4532" y="1892"/>
                </a:cxn>
                <a:cxn ang="0">
                  <a:pos x="4884" y="1892"/>
                </a:cxn>
                <a:cxn ang="0">
                  <a:pos x="4884" y="3652"/>
                </a:cxn>
                <a:cxn ang="0">
                  <a:pos x="4532" y="3652"/>
                </a:cxn>
                <a:cxn ang="0">
                  <a:pos x="4532" y="1892"/>
                </a:cxn>
                <a:cxn ang="0">
                  <a:pos x="1980" y="1892"/>
                </a:cxn>
                <a:cxn ang="0">
                  <a:pos x="2332" y="1892"/>
                </a:cxn>
                <a:cxn ang="0">
                  <a:pos x="2332" y="3652"/>
                </a:cxn>
                <a:cxn ang="0">
                  <a:pos x="1980" y="3652"/>
                </a:cxn>
                <a:cxn ang="0">
                  <a:pos x="1980" y="1892"/>
                </a:cxn>
              </a:cxnLst>
              <a:rect l="0" t="0" r="r" b="b"/>
              <a:pathLst>
                <a:path w="6864" h="4312">
                  <a:moveTo>
                    <a:pt x="0" y="4312"/>
                  </a:moveTo>
                  <a:lnTo>
                    <a:pt x="6864" y="4312"/>
                  </a:lnTo>
                  <a:lnTo>
                    <a:pt x="6864" y="3652"/>
                  </a:lnTo>
                  <a:lnTo>
                    <a:pt x="5984" y="3652"/>
                  </a:lnTo>
                  <a:lnTo>
                    <a:pt x="5984" y="1012"/>
                  </a:lnTo>
                  <a:lnTo>
                    <a:pt x="5940" y="792"/>
                  </a:lnTo>
                  <a:lnTo>
                    <a:pt x="5896" y="616"/>
                  </a:lnTo>
                  <a:lnTo>
                    <a:pt x="5808" y="440"/>
                  </a:lnTo>
                  <a:lnTo>
                    <a:pt x="5676" y="264"/>
                  </a:lnTo>
                  <a:lnTo>
                    <a:pt x="5500" y="176"/>
                  </a:lnTo>
                  <a:lnTo>
                    <a:pt x="5324" y="44"/>
                  </a:lnTo>
                  <a:lnTo>
                    <a:pt x="5148" y="0"/>
                  </a:lnTo>
                  <a:lnTo>
                    <a:pt x="4928" y="0"/>
                  </a:lnTo>
                  <a:lnTo>
                    <a:pt x="3476" y="0"/>
                  </a:lnTo>
                  <a:lnTo>
                    <a:pt x="3388" y="0"/>
                  </a:lnTo>
                  <a:lnTo>
                    <a:pt x="1936" y="0"/>
                  </a:lnTo>
                  <a:lnTo>
                    <a:pt x="1760" y="0"/>
                  </a:lnTo>
                  <a:lnTo>
                    <a:pt x="1540" y="44"/>
                  </a:lnTo>
                  <a:lnTo>
                    <a:pt x="1364" y="176"/>
                  </a:lnTo>
                  <a:lnTo>
                    <a:pt x="1232" y="264"/>
                  </a:lnTo>
                  <a:lnTo>
                    <a:pt x="1100" y="440"/>
                  </a:lnTo>
                  <a:lnTo>
                    <a:pt x="1012" y="616"/>
                  </a:lnTo>
                  <a:lnTo>
                    <a:pt x="924" y="792"/>
                  </a:lnTo>
                  <a:lnTo>
                    <a:pt x="924" y="1012"/>
                  </a:lnTo>
                  <a:lnTo>
                    <a:pt x="924" y="3652"/>
                  </a:lnTo>
                  <a:lnTo>
                    <a:pt x="0" y="3652"/>
                  </a:lnTo>
                  <a:lnTo>
                    <a:pt x="0" y="4312"/>
                  </a:lnTo>
                  <a:close/>
                  <a:moveTo>
                    <a:pt x="4532" y="1892"/>
                  </a:moveTo>
                  <a:lnTo>
                    <a:pt x="4884" y="1892"/>
                  </a:lnTo>
                  <a:lnTo>
                    <a:pt x="4884" y="3652"/>
                  </a:lnTo>
                  <a:lnTo>
                    <a:pt x="4532" y="3652"/>
                  </a:lnTo>
                  <a:lnTo>
                    <a:pt x="4532" y="1892"/>
                  </a:lnTo>
                  <a:close/>
                  <a:moveTo>
                    <a:pt x="1980" y="1892"/>
                  </a:moveTo>
                  <a:lnTo>
                    <a:pt x="2332" y="1892"/>
                  </a:lnTo>
                  <a:lnTo>
                    <a:pt x="2332" y="3652"/>
                  </a:lnTo>
                  <a:lnTo>
                    <a:pt x="1980" y="3652"/>
                  </a:lnTo>
                  <a:lnTo>
                    <a:pt x="1980" y="1892"/>
                  </a:lnTo>
                  <a:close/>
                </a:path>
              </a:pathLst>
            </a:custGeom>
            <a:grpFill/>
            <a:ln w="9525">
              <a:noFill/>
              <a:round/>
              <a:headEnd/>
              <a:tailEnd/>
            </a:ln>
          </p:spPr>
          <p:txBody>
            <a:bodyPr/>
            <a:lstStyle/>
            <a:p>
              <a:pPr algn="ctr" eaLnBrk="1" hangingPunct="1">
                <a:defRPr/>
              </a:pPr>
              <a:endParaRPr lang="zh-CN" altLang="en-US">
                <a:latin typeface="+mj-lt"/>
                <a:cs typeface="Arial" panose="020B0604020202020204" pitchFamily="34" charset="0"/>
              </a:endParaRPr>
            </a:p>
          </p:txBody>
        </p:sp>
      </p:grpSp>
      <p:sp>
        <p:nvSpPr>
          <p:cNvPr id="133" name="Freeform 198"/>
          <p:cNvSpPr/>
          <p:nvPr/>
        </p:nvSpPr>
        <p:spPr bwMode="auto">
          <a:xfrm>
            <a:off x="5046336" y="1215764"/>
            <a:ext cx="596780" cy="338325"/>
          </a:xfrm>
          <a:custGeom>
            <a:avLst/>
            <a:gdLst>
              <a:gd name="connsiteX0" fmla="*/ 511396 w 823780"/>
              <a:gd name="connsiteY0" fmla="*/ 0 h 467015"/>
              <a:gd name="connsiteX1" fmla="*/ 732475 w 823780"/>
              <a:gd name="connsiteY1" fmla="*/ 223125 h 467015"/>
              <a:gd name="connsiteX2" fmla="*/ 727488 w 823780"/>
              <a:gd name="connsiteY2" fmla="*/ 248058 h 467015"/>
              <a:gd name="connsiteX3" fmla="*/ 756693 w 823780"/>
              <a:gd name="connsiteY3" fmla="*/ 254009 h 467015"/>
              <a:gd name="connsiteX4" fmla="*/ 823780 w 823780"/>
              <a:gd name="connsiteY4" fmla="*/ 356156 h 467015"/>
              <a:gd name="connsiteX5" fmla="*/ 756693 w 823780"/>
              <a:gd name="connsiteY5" fmla="*/ 458303 h 467015"/>
              <a:gd name="connsiteX6" fmla="*/ 732017 w 823780"/>
              <a:gd name="connsiteY6" fmla="*/ 463331 h 467015"/>
              <a:gd name="connsiteX7" fmla="*/ 732017 w 823780"/>
              <a:gd name="connsiteY7" fmla="*/ 467014 h 467015"/>
              <a:gd name="connsiteX8" fmla="*/ 713942 w 823780"/>
              <a:gd name="connsiteY8" fmla="*/ 467014 h 467015"/>
              <a:gd name="connsiteX9" fmla="*/ 713937 w 823780"/>
              <a:gd name="connsiteY9" fmla="*/ 467015 h 467015"/>
              <a:gd name="connsiteX10" fmla="*/ 713932 w 823780"/>
              <a:gd name="connsiteY10" fmla="*/ 467014 h 467015"/>
              <a:gd name="connsiteX11" fmla="*/ 120827 w 823780"/>
              <a:gd name="connsiteY11" fmla="*/ 467014 h 467015"/>
              <a:gd name="connsiteX12" fmla="*/ 100287 w 823780"/>
              <a:gd name="connsiteY12" fmla="*/ 467014 h 467015"/>
              <a:gd name="connsiteX13" fmla="*/ 100287 w 823780"/>
              <a:gd name="connsiteY13" fmla="*/ 462829 h 467015"/>
              <a:gd name="connsiteX14" fmla="*/ 73795 w 823780"/>
              <a:gd name="connsiteY14" fmla="*/ 457431 h 467015"/>
              <a:gd name="connsiteX15" fmla="*/ 0 w 823780"/>
              <a:gd name="connsiteY15" fmla="*/ 345069 h 467015"/>
              <a:gd name="connsiteX16" fmla="*/ 73795 w 823780"/>
              <a:gd name="connsiteY16" fmla="*/ 232707 h 467015"/>
              <a:gd name="connsiteX17" fmla="*/ 81613 w 823780"/>
              <a:gd name="connsiteY17" fmla="*/ 231114 h 467015"/>
              <a:gd name="connsiteX18" fmla="*/ 94608 w 823780"/>
              <a:gd name="connsiteY18" fmla="*/ 172061 h 467015"/>
              <a:gd name="connsiteX19" fmla="*/ 250025 w 823780"/>
              <a:gd name="connsiteY19" fmla="*/ 77543 h 467015"/>
              <a:gd name="connsiteX20" fmla="*/ 315680 w 823780"/>
              <a:gd name="connsiteY20" fmla="*/ 89705 h 467015"/>
              <a:gd name="connsiteX21" fmla="*/ 332040 w 823780"/>
              <a:gd name="connsiteY21" fmla="*/ 99825 h 467015"/>
              <a:gd name="connsiteX22" fmla="*/ 355070 w 823780"/>
              <a:gd name="connsiteY22" fmla="*/ 65352 h 467015"/>
              <a:gd name="connsiteX23" fmla="*/ 511396 w 823780"/>
              <a:gd name="connsiteY23" fmla="*/ 0 h 46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23780" h="467015">
                <a:moveTo>
                  <a:pt x="511396" y="0"/>
                </a:moveTo>
                <a:cubicBezTo>
                  <a:pt x="633495" y="0"/>
                  <a:pt x="732475" y="99896"/>
                  <a:pt x="732475" y="223125"/>
                </a:cubicBezTo>
                <a:lnTo>
                  <a:pt x="727488" y="248058"/>
                </a:lnTo>
                <a:lnTo>
                  <a:pt x="756693" y="254009"/>
                </a:lnTo>
                <a:cubicBezTo>
                  <a:pt x="796117" y="270838"/>
                  <a:pt x="823780" y="310237"/>
                  <a:pt x="823780" y="356156"/>
                </a:cubicBezTo>
                <a:cubicBezTo>
                  <a:pt x="823780" y="402076"/>
                  <a:pt x="796117" y="441474"/>
                  <a:pt x="756693" y="458303"/>
                </a:cubicBezTo>
                <a:lnTo>
                  <a:pt x="732017" y="463331"/>
                </a:lnTo>
                <a:lnTo>
                  <a:pt x="732017" y="467014"/>
                </a:lnTo>
                <a:lnTo>
                  <a:pt x="713942" y="467014"/>
                </a:lnTo>
                <a:lnTo>
                  <a:pt x="713937" y="467015"/>
                </a:lnTo>
                <a:lnTo>
                  <a:pt x="713932" y="467014"/>
                </a:lnTo>
                <a:lnTo>
                  <a:pt x="120827" y="467014"/>
                </a:lnTo>
                <a:lnTo>
                  <a:pt x="100287" y="467014"/>
                </a:lnTo>
                <a:lnTo>
                  <a:pt x="100287" y="462829"/>
                </a:lnTo>
                <a:lnTo>
                  <a:pt x="73795" y="457431"/>
                </a:lnTo>
                <a:cubicBezTo>
                  <a:pt x="30429" y="438919"/>
                  <a:pt x="0" y="395580"/>
                  <a:pt x="0" y="345069"/>
                </a:cubicBezTo>
                <a:cubicBezTo>
                  <a:pt x="0" y="294558"/>
                  <a:pt x="30429" y="251220"/>
                  <a:pt x="73795" y="232707"/>
                </a:cubicBezTo>
                <a:lnTo>
                  <a:pt x="81613" y="231114"/>
                </a:lnTo>
                <a:lnTo>
                  <a:pt x="94608" y="172061"/>
                </a:lnTo>
                <a:cubicBezTo>
                  <a:pt x="120214" y="116517"/>
                  <a:pt x="180159" y="77543"/>
                  <a:pt x="250025" y="77543"/>
                </a:cubicBezTo>
                <a:cubicBezTo>
                  <a:pt x="273314" y="77543"/>
                  <a:pt x="295500" y="81874"/>
                  <a:pt x="315680" y="89705"/>
                </a:cubicBezTo>
                <a:lnTo>
                  <a:pt x="332040" y="99825"/>
                </a:lnTo>
                <a:lnTo>
                  <a:pt x="355070" y="65352"/>
                </a:lnTo>
                <a:cubicBezTo>
                  <a:pt x="395077" y="24974"/>
                  <a:pt x="450347" y="0"/>
                  <a:pt x="511396" y="0"/>
                </a:cubicBezTo>
                <a:close/>
              </a:path>
            </a:pathLst>
          </a:custGeom>
          <a:solidFill>
            <a:schemeClr val="tx2"/>
          </a:solidFill>
          <a:ln w="1905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defTabSz="784225" eaLnBrk="0" fontAlgn="base" hangingPunct="0">
              <a:spcBef>
                <a:spcPct val="0"/>
              </a:spcBef>
              <a:spcAft>
                <a:spcPct val="0"/>
              </a:spcAft>
            </a:pPr>
            <a:endParaRPr lang="zh-CN" altLang="en-US" sz="2100">
              <a:solidFill>
                <a:schemeClr val="bg1"/>
              </a:solidFill>
              <a:latin typeface="+mj-lt"/>
              <a:ea typeface="ＭＳ Ｐゴシック" pitchFamily="34" charset="-128"/>
              <a:cs typeface="Arial" panose="020B0604020202020204" pitchFamily="34" charset="0"/>
            </a:endParaRPr>
          </a:p>
        </p:txBody>
      </p:sp>
      <p:sp>
        <p:nvSpPr>
          <p:cNvPr id="134" name="TextBox 199"/>
          <p:cNvSpPr txBox="1"/>
          <p:nvPr/>
        </p:nvSpPr>
        <p:spPr>
          <a:xfrm>
            <a:off x="5083186" y="1314963"/>
            <a:ext cx="506870" cy="246221"/>
          </a:xfrm>
          <a:prstGeom prst="rect">
            <a:avLst/>
          </a:prstGeom>
          <a:noFill/>
        </p:spPr>
        <p:txBody>
          <a:bodyPr wrap="none" rtlCol="0">
            <a:spAutoFit/>
          </a:bodyPr>
          <a:lstStyle/>
          <a:p>
            <a:pPr algn="ctr"/>
            <a:r>
              <a:rPr lang="en-US" sz="1000" b="1">
                <a:latin typeface="+mj-lt"/>
                <a:cs typeface="Arial" panose="020B0604020202020204" pitchFamily="34" charset="0"/>
              </a:rPr>
              <a:t>WAN</a:t>
            </a:r>
          </a:p>
        </p:txBody>
      </p:sp>
      <p:sp>
        <p:nvSpPr>
          <p:cNvPr id="135" name="Freeform 220"/>
          <p:cNvSpPr/>
          <p:nvPr/>
        </p:nvSpPr>
        <p:spPr bwMode="auto">
          <a:xfrm>
            <a:off x="4114052" y="1214192"/>
            <a:ext cx="596780" cy="338325"/>
          </a:xfrm>
          <a:custGeom>
            <a:avLst/>
            <a:gdLst>
              <a:gd name="connsiteX0" fmla="*/ 511396 w 823780"/>
              <a:gd name="connsiteY0" fmla="*/ 0 h 467015"/>
              <a:gd name="connsiteX1" fmla="*/ 732475 w 823780"/>
              <a:gd name="connsiteY1" fmla="*/ 223125 h 467015"/>
              <a:gd name="connsiteX2" fmla="*/ 727488 w 823780"/>
              <a:gd name="connsiteY2" fmla="*/ 248058 h 467015"/>
              <a:gd name="connsiteX3" fmla="*/ 756693 w 823780"/>
              <a:gd name="connsiteY3" fmla="*/ 254009 h 467015"/>
              <a:gd name="connsiteX4" fmla="*/ 823780 w 823780"/>
              <a:gd name="connsiteY4" fmla="*/ 356156 h 467015"/>
              <a:gd name="connsiteX5" fmla="*/ 756693 w 823780"/>
              <a:gd name="connsiteY5" fmla="*/ 458303 h 467015"/>
              <a:gd name="connsiteX6" fmla="*/ 732017 w 823780"/>
              <a:gd name="connsiteY6" fmla="*/ 463331 h 467015"/>
              <a:gd name="connsiteX7" fmla="*/ 732017 w 823780"/>
              <a:gd name="connsiteY7" fmla="*/ 467014 h 467015"/>
              <a:gd name="connsiteX8" fmla="*/ 713942 w 823780"/>
              <a:gd name="connsiteY8" fmla="*/ 467014 h 467015"/>
              <a:gd name="connsiteX9" fmla="*/ 713937 w 823780"/>
              <a:gd name="connsiteY9" fmla="*/ 467015 h 467015"/>
              <a:gd name="connsiteX10" fmla="*/ 713932 w 823780"/>
              <a:gd name="connsiteY10" fmla="*/ 467014 h 467015"/>
              <a:gd name="connsiteX11" fmla="*/ 120827 w 823780"/>
              <a:gd name="connsiteY11" fmla="*/ 467014 h 467015"/>
              <a:gd name="connsiteX12" fmla="*/ 100287 w 823780"/>
              <a:gd name="connsiteY12" fmla="*/ 467014 h 467015"/>
              <a:gd name="connsiteX13" fmla="*/ 100287 w 823780"/>
              <a:gd name="connsiteY13" fmla="*/ 462829 h 467015"/>
              <a:gd name="connsiteX14" fmla="*/ 73795 w 823780"/>
              <a:gd name="connsiteY14" fmla="*/ 457431 h 467015"/>
              <a:gd name="connsiteX15" fmla="*/ 0 w 823780"/>
              <a:gd name="connsiteY15" fmla="*/ 345069 h 467015"/>
              <a:gd name="connsiteX16" fmla="*/ 73795 w 823780"/>
              <a:gd name="connsiteY16" fmla="*/ 232707 h 467015"/>
              <a:gd name="connsiteX17" fmla="*/ 81613 w 823780"/>
              <a:gd name="connsiteY17" fmla="*/ 231114 h 467015"/>
              <a:gd name="connsiteX18" fmla="*/ 94608 w 823780"/>
              <a:gd name="connsiteY18" fmla="*/ 172061 h 467015"/>
              <a:gd name="connsiteX19" fmla="*/ 250025 w 823780"/>
              <a:gd name="connsiteY19" fmla="*/ 77543 h 467015"/>
              <a:gd name="connsiteX20" fmla="*/ 315680 w 823780"/>
              <a:gd name="connsiteY20" fmla="*/ 89705 h 467015"/>
              <a:gd name="connsiteX21" fmla="*/ 332040 w 823780"/>
              <a:gd name="connsiteY21" fmla="*/ 99825 h 467015"/>
              <a:gd name="connsiteX22" fmla="*/ 355070 w 823780"/>
              <a:gd name="connsiteY22" fmla="*/ 65352 h 467015"/>
              <a:gd name="connsiteX23" fmla="*/ 511396 w 823780"/>
              <a:gd name="connsiteY23" fmla="*/ 0 h 46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23780" h="467015">
                <a:moveTo>
                  <a:pt x="511396" y="0"/>
                </a:moveTo>
                <a:cubicBezTo>
                  <a:pt x="633495" y="0"/>
                  <a:pt x="732475" y="99896"/>
                  <a:pt x="732475" y="223125"/>
                </a:cubicBezTo>
                <a:lnTo>
                  <a:pt x="727488" y="248058"/>
                </a:lnTo>
                <a:lnTo>
                  <a:pt x="756693" y="254009"/>
                </a:lnTo>
                <a:cubicBezTo>
                  <a:pt x="796117" y="270838"/>
                  <a:pt x="823780" y="310237"/>
                  <a:pt x="823780" y="356156"/>
                </a:cubicBezTo>
                <a:cubicBezTo>
                  <a:pt x="823780" y="402076"/>
                  <a:pt x="796117" y="441474"/>
                  <a:pt x="756693" y="458303"/>
                </a:cubicBezTo>
                <a:lnTo>
                  <a:pt x="732017" y="463331"/>
                </a:lnTo>
                <a:lnTo>
                  <a:pt x="732017" y="467014"/>
                </a:lnTo>
                <a:lnTo>
                  <a:pt x="713942" y="467014"/>
                </a:lnTo>
                <a:lnTo>
                  <a:pt x="713937" y="467015"/>
                </a:lnTo>
                <a:lnTo>
                  <a:pt x="713932" y="467014"/>
                </a:lnTo>
                <a:lnTo>
                  <a:pt x="120827" y="467014"/>
                </a:lnTo>
                <a:lnTo>
                  <a:pt x="100287" y="467014"/>
                </a:lnTo>
                <a:lnTo>
                  <a:pt x="100287" y="462829"/>
                </a:lnTo>
                <a:lnTo>
                  <a:pt x="73795" y="457431"/>
                </a:lnTo>
                <a:cubicBezTo>
                  <a:pt x="30429" y="438919"/>
                  <a:pt x="0" y="395580"/>
                  <a:pt x="0" y="345069"/>
                </a:cubicBezTo>
                <a:cubicBezTo>
                  <a:pt x="0" y="294558"/>
                  <a:pt x="30429" y="251220"/>
                  <a:pt x="73795" y="232707"/>
                </a:cubicBezTo>
                <a:lnTo>
                  <a:pt x="81613" y="231114"/>
                </a:lnTo>
                <a:lnTo>
                  <a:pt x="94608" y="172061"/>
                </a:lnTo>
                <a:cubicBezTo>
                  <a:pt x="120214" y="116517"/>
                  <a:pt x="180159" y="77543"/>
                  <a:pt x="250025" y="77543"/>
                </a:cubicBezTo>
                <a:cubicBezTo>
                  <a:pt x="273314" y="77543"/>
                  <a:pt x="295500" y="81874"/>
                  <a:pt x="315680" y="89705"/>
                </a:cubicBezTo>
                <a:lnTo>
                  <a:pt x="332040" y="99825"/>
                </a:lnTo>
                <a:lnTo>
                  <a:pt x="355070" y="65352"/>
                </a:lnTo>
                <a:cubicBezTo>
                  <a:pt x="395077" y="24974"/>
                  <a:pt x="450347" y="0"/>
                  <a:pt x="511396" y="0"/>
                </a:cubicBezTo>
                <a:close/>
              </a:path>
            </a:pathLst>
          </a:custGeom>
          <a:solidFill>
            <a:schemeClr val="tx2"/>
          </a:solidFill>
          <a:ln w="1905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defTabSz="784225" eaLnBrk="0" fontAlgn="base" hangingPunct="0">
              <a:spcBef>
                <a:spcPct val="0"/>
              </a:spcBef>
              <a:spcAft>
                <a:spcPct val="0"/>
              </a:spcAft>
            </a:pPr>
            <a:endParaRPr lang="zh-CN" altLang="en-US" sz="2100">
              <a:solidFill>
                <a:schemeClr val="bg1"/>
              </a:solidFill>
              <a:latin typeface="+mj-lt"/>
              <a:ea typeface="ＭＳ Ｐゴシック" pitchFamily="34" charset="-128"/>
              <a:cs typeface="Arial" panose="020B0604020202020204" pitchFamily="34" charset="0"/>
            </a:endParaRPr>
          </a:p>
        </p:txBody>
      </p:sp>
      <p:sp>
        <p:nvSpPr>
          <p:cNvPr id="136" name="TextBox 221"/>
          <p:cNvSpPr txBox="1"/>
          <p:nvPr/>
        </p:nvSpPr>
        <p:spPr>
          <a:xfrm>
            <a:off x="4063887" y="1312842"/>
            <a:ext cx="688010" cy="246221"/>
          </a:xfrm>
          <a:prstGeom prst="rect">
            <a:avLst/>
          </a:prstGeom>
          <a:noFill/>
        </p:spPr>
        <p:txBody>
          <a:bodyPr wrap="none" rtlCol="0">
            <a:spAutoFit/>
          </a:bodyPr>
          <a:lstStyle/>
          <a:p>
            <a:pPr algn="ctr"/>
            <a:r>
              <a:rPr lang="en-US" sz="1000" b="1">
                <a:latin typeface="+mj-lt"/>
                <a:cs typeface="Arial" panose="020B0604020202020204" pitchFamily="34" charset="0"/>
              </a:rPr>
              <a:t>Internet</a:t>
            </a:r>
          </a:p>
        </p:txBody>
      </p:sp>
      <p:cxnSp>
        <p:nvCxnSpPr>
          <p:cNvPr id="137" name="Straight Connector 191"/>
          <p:cNvCxnSpPr/>
          <p:nvPr/>
        </p:nvCxnSpPr>
        <p:spPr>
          <a:xfrm>
            <a:off x="4761103" y="2959355"/>
            <a:ext cx="497204"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8" name="TextBox 201"/>
          <p:cNvSpPr txBox="1"/>
          <p:nvPr/>
        </p:nvSpPr>
        <p:spPr>
          <a:xfrm>
            <a:off x="5528228" y="2824754"/>
            <a:ext cx="397866" cy="276999"/>
          </a:xfrm>
          <a:prstGeom prst="rect">
            <a:avLst/>
          </a:prstGeom>
          <a:noFill/>
        </p:spPr>
        <p:txBody>
          <a:bodyPr wrap="none" rtlCol="0">
            <a:spAutoFit/>
          </a:bodyPr>
          <a:lstStyle>
            <a:defPPr>
              <a:defRPr lang="en-US"/>
            </a:defPPr>
            <a:lvl1pPr>
              <a:defRPr sz="1200"/>
            </a:lvl1pPr>
          </a:lstStyle>
          <a:p>
            <a:r>
              <a:rPr lang="en-US">
                <a:latin typeface="+mj-lt"/>
                <a:cs typeface="Arial" panose="020B0604020202020204" pitchFamily="34" charset="0"/>
              </a:rPr>
              <a:t>IPS</a:t>
            </a:r>
          </a:p>
        </p:txBody>
      </p:sp>
      <p:sp>
        <p:nvSpPr>
          <p:cNvPr id="139" name="TextBox 205"/>
          <p:cNvSpPr txBox="1"/>
          <p:nvPr/>
        </p:nvSpPr>
        <p:spPr>
          <a:xfrm>
            <a:off x="5546643" y="2495439"/>
            <a:ext cx="732893" cy="276999"/>
          </a:xfrm>
          <a:prstGeom prst="rect">
            <a:avLst/>
          </a:prstGeom>
          <a:noFill/>
        </p:spPr>
        <p:txBody>
          <a:bodyPr wrap="none" rtlCol="0">
            <a:spAutoFit/>
          </a:bodyPr>
          <a:lstStyle/>
          <a:p>
            <a:r>
              <a:rPr lang="en-US" sz="1200" smtClean="0">
                <a:latin typeface="+mj-lt"/>
                <a:cs typeface="Arial" panose="020B0604020202020204" pitchFamily="34" charset="0"/>
              </a:rPr>
              <a:t>Firewall</a:t>
            </a:r>
            <a:endParaRPr lang="en-US" sz="1200">
              <a:latin typeface="+mj-lt"/>
              <a:cs typeface="Arial" panose="020B0604020202020204" pitchFamily="34" charset="0"/>
            </a:endParaRPr>
          </a:p>
        </p:txBody>
      </p:sp>
      <p:pic>
        <p:nvPicPr>
          <p:cNvPr id="140" name="Picture 2" descr="G:\做的项目\公共\扁平图标切换\更新2015_01_21\oss扁平图标库2015_01_21更新-04.png"/>
          <p:cNvPicPr>
            <a:picLocks noChangeAspect="1" noChangeArrowheads="1"/>
          </p:cNvPicPr>
          <p:nvPr/>
        </p:nvPicPr>
        <p:blipFill>
          <a:blip r:embed="rId13" cstate="print"/>
          <a:stretch>
            <a:fillRect/>
          </a:stretch>
        </p:blipFill>
        <p:spPr bwMode="auto">
          <a:xfrm>
            <a:off x="4404890" y="2139106"/>
            <a:ext cx="338400" cy="276872"/>
          </a:xfrm>
          <a:prstGeom prst="rect">
            <a:avLst/>
          </a:prstGeom>
          <a:noFill/>
        </p:spPr>
      </p:pic>
      <p:pic>
        <p:nvPicPr>
          <p:cNvPr id="141" name="图片 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394421" y="2497638"/>
            <a:ext cx="338400" cy="276872"/>
          </a:xfrm>
          <a:prstGeom prst="rect">
            <a:avLst/>
          </a:prstGeom>
        </p:spPr>
      </p:pic>
      <p:pic>
        <p:nvPicPr>
          <p:cNvPr id="142" name="图片 243"/>
          <p:cNvPicPr>
            <a:picLocks/>
          </p:cNvPicPr>
          <p:nvPr/>
        </p:nvPicPr>
        <p:blipFill>
          <a:blip r:embed="rId15" cstate="print">
            <a:extLst>
              <a:ext uri="{28A0092B-C50C-407E-A947-70E740481C1C}">
                <a14:useLocalDpi xmlns:a14="http://schemas.microsoft.com/office/drawing/2010/main" val="0"/>
              </a:ext>
            </a:extLst>
          </a:blip>
          <a:stretch>
            <a:fillRect/>
          </a:stretch>
        </p:blipFill>
        <p:spPr>
          <a:xfrm>
            <a:off x="4394422" y="2844810"/>
            <a:ext cx="338400" cy="267425"/>
          </a:xfrm>
          <a:prstGeom prst="rect">
            <a:avLst/>
          </a:prstGeom>
        </p:spPr>
      </p:pic>
      <p:pic>
        <p:nvPicPr>
          <p:cNvPr id="143" name="Picture 2" descr="G:\做的项目\公共\扁平图标切换\更新2015_01_21\oss扁平图标库2015_01_21更新-04.png"/>
          <p:cNvPicPr>
            <a:picLocks noChangeAspect="1" noChangeArrowheads="1"/>
          </p:cNvPicPr>
          <p:nvPr/>
        </p:nvPicPr>
        <p:blipFill>
          <a:blip r:embed="rId13" cstate="print"/>
          <a:stretch>
            <a:fillRect/>
          </a:stretch>
        </p:blipFill>
        <p:spPr bwMode="auto">
          <a:xfrm>
            <a:off x="5235267" y="2139106"/>
            <a:ext cx="338400" cy="276872"/>
          </a:xfrm>
          <a:prstGeom prst="rect">
            <a:avLst/>
          </a:prstGeom>
          <a:noFill/>
        </p:spPr>
      </p:pic>
      <p:pic>
        <p:nvPicPr>
          <p:cNvPr id="144" name="图片 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235267" y="2497638"/>
            <a:ext cx="338400" cy="276872"/>
          </a:xfrm>
          <a:prstGeom prst="rect">
            <a:avLst/>
          </a:prstGeom>
        </p:spPr>
      </p:pic>
      <p:pic>
        <p:nvPicPr>
          <p:cNvPr id="145" name="图片 243"/>
          <p:cNvPicPr>
            <a:picLocks/>
          </p:cNvPicPr>
          <p:nvPr/>
        </p:nvPicPr>
        <p:blipFill>
          <a:blip r:embed="rId15" cstate="print">
            <a:extLst>
              <a:ext uri="{28A0092B-C50C-407E-A947-70E740481C1C}">
                <a14:useLocalDpi xmlns:a14="http://schemas.microsoft.com/office/drawing/2010/main" val="0"/>
              </a:ext>
            </a:extLst>
          </a:blip>
          <a:stretch>
            <a:fillRect/>
          </a:stretch>
        </p:blipFill>
        <p:spPr>
          <a:xfrm>
            <a:off x="5235267" y="2844810"/>
            <a:ext cx="338400" cy="267425"/>
          </a:xfrm>
          <a:prstGeom prst="rect">
            <a:avLst/>
          </a:prstGeom>
        </p:spPr>
      </p:pic>
      <p:cxnSp>
        <p:nvCxnSpPr>
          <p:cNvPr id="146" name="Straight Connector 234"/>
          <p:cNvCxnSpPr/>
          <p:nvPr/>
        </p:nvCxnSpPr>
        <p:spPr>
          <a:xfrm>
            <a:off x="5041107" y="1794377"/>
            <a:ext cx="79603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7" name="Group 235"/>
          <p:cNvGrpSpPr/>
          <p:nvPr/>
        </p:nvGrpSpPr>
        <p:grpSpPr>
          <a:xfrm>
            <a:off x="4980418" y="1718001"/>
            <a:ext cx="163082" cy="163082"/>
            <a:chOff x="4327955" y="6129804"/>
            <a:chExt cx="163082" cy="163082"/>
          </a:xfrm>
        </p:grpSpPr>
        <p:sp>
          <p:nvSpPr>
            <p:cNvPr id="148" name="Oval 236"/>
            <p:cNvSpPr/>
            <p:nvPr/>
          </p:nvSpPr>
          <p:spPr>
            <a:xfrm>
              <a:off x="4327955" y="6129804"/>
              <a:ext cx="163082" cy="163082"/>
            </a:xfrm>
            <a:prstGeom prst="ellipse">
              <a:avLst/>
            </a:prstGeom>
            <a:solidFill>
              <a:srgbClr val="F57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Arial" panose="020B0604020202020204" pitchFamily="34" charset="0"/>
              </a:endParaRPr>
            </a:p>
          </p:txBody>
        </p:sp>
        <p:sp>
          <p:nvSpPr>
            <p:cNvPr id="149" name="Right Arrow 237"/>
            <p:cNvSpPr/>
            <p:nvPr/>
          </p:nvSpPr>
          <p:spPr>
            <a:xfrm rot="17389750">
              <a:off x="4322081" y="6170436"/>
              <a:ext cx="122969" cy="55320"/>
            </a:xfrm>
            <a:prstGeom prst="rightArrow">
              <a:avLst>
                <a:gd name="adj1" fmla="val 40061"/>
                <a:gd name="adj2" fmla="val 6981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Arial" panose="020B0604020202020204" pitchFamily="34" charset="0"/>
              </a:endParaRPr>
            </a:p>
          </p:txBody>
        </p:sp>
        <p:sp>
          <p:nvSpPr>
            <p:cNvPr id="150" name="Right Arrow 238"/>
            <p:cNvSpPr/>
            <p:nvPr/>
          </p:nvSpPr>
          <p:spPr>
            <a:xfrm rot="17389750">
              <a:off x="4379266" y="6190467"/>
              <a:ext cx="122969" cy="55320"/>
            </a:xfrm>
            <a:prstGeom prst="rightArrow">
              <a:avLst>
                <a:gd name="adj1" fmla="val 40061"/>
                <a:gd name="adj2" fmla="val 6981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Arial" panose="020B0604020202020204" pitchFamily="34" charset="0"/>
              </a:endParaRPr>
            </a:p>
          </p:txBody>
        </p:sp>
      </p:grpSp>
      <p:grpSp>
        <p:nvGrpSpPr>
          <p:cNvPr id="151" name="Group 239"/>
          <p:cNvGrpSpPr/>
          <p:nvPr/>
        </p:nvGrpSpPr>
        <p:grpSpPr>
          <a:xfrm>
            <a:off x="5321431" y="1718001"/>
            <a:ext cx="163082" cy="163082"/>
            <a:chOff x="4327955" y="6129804"/>
            <a:chExt cx="163082" cy="163082"/>
          </a:xfrm>
        </p:grpSpPr>
        <p:sp>
          <p:nvSpPr>
            <p:cNvPr id="152" name="Oval 240"/>
            <p:cNvSpPr/>
            <p:nvPr/>
          </p:nvSpPr>
          <p:spPr>
            <a:xfrm>
              <a:off x="4327955" y="6129804"/>
              <a:ext cx="163082" cy="163082"/>
            </a:xfrm>
            <a:prstGeom prst="ellipse">
              <a:avLst/>
            </a:prstGeom>
            <a:solidFill>
              <a:srgbClr val="F57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Arial" panose="020B0604020202020204" pitchFamily="34" charset="0"/>
              </a:endParaRPr>
            </a:p>
          </p:txBody>
        </p:sp>
        <p:sp>
          <p:nvSpPr>
            <p:cNvPr id="153" name="Right Arrow 241"/>
            <p:cNvSpPr/>
            <p:nvPr/>
          </p:nvSpPr>
          <p:spPr>
            <a:xfrm rot="17389750">
              <a:off x="4322081" y="6170436"/>
              <a:ext cx="122969" cy="55320"/>
            </a:xfrm>
            <a:prstGeom prst="rightArrow">
              <a:avLst>
                <a:gd name="adj1" fmla="val 40061"/>
                <a:gd name="adj2" fmla="val 6981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Arial" panose="020B0604020202020204" pitchFamily="34" charset="0"/>
              </a:endParaRPr>
            </a:p>
          </p:txBody>
        </p:sp>
        <p:sp>
          <p:nvSpPr>
            <p:cNvPr id="154" name="Right Arrow 242"/>
            <p:cNvSpPr/>
            <p:nvPr/>
          </p:nvSpPr>
          <p:spPr>
            <a:xfrm rot="17389750">
              <a:off x="4379266" y="6190467"/>
              <a:ext cx="122969" cy="55320"/>
            </a:xfrm>
            <a:prstGeom prst="rightArrow">
              <a:avLst>
                <a:gd name="adj1" fmla="val 40061"/>
                <a:gd name="adj2" fmla="val 6981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Arial" panose="020B0604020202020204" pitchFamily="34" charset="0"/>
              </a:endParaRPr>
            </a:p>
          </p:txBody>
        </p:sp>
      </p:grpSp>
      <p:grpSp>
        <p:nvGrpSpPr>
          <p:cNvPr id="155" name="Group 243"/>
          <p:cNvGrpSpPr/>
          <p:nvPr/>
        </p:nvGrpSpPr>
        <p:grpSpPr>
          <a:xfrm rot="16200000">
            <a:off x="5828239" y="1799212"/>
            <a:ext cx="516724" cy="439933"/>
            <a:chOff x="-1233037" y="914446"/>
            <a:chExt cx="1573823" cy="778776"/>
          </a:xfrm>
        </p:grpSpPr>
        <p:cxnSp>
          <p:nvCxnSpPr>
            <p:cNvPr id="156" name="Straight Connector 244"/>
            <p:cNvCxnSpPr/>
            <p:nvPr/>
          </p:nvCxnSpPr>
          <p:spPr>
            <a:xfrm flipH="1" flipV="1">
              <a:off x="-1233037" y="914446"/>
              <a:ext cx="786912" cy="778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245"/>
            <p:cNvCxnSpPr/>
            <p:nvPr/>
          </p:nvCxnSpPr>
          <p:spPr>
            <a:xfrm flipV="1">
              <a:off x="-446125" y="914446"/>
              <a:ext cx="786911" cy="77877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pic>
        <p:nvPicPr>
          <p:cNvPr id="158" name="图片 157"/>
          <p:cNvPicPr>
            <a:picLocks/>
          </p:cNvPicPr>
          <p:nvPr/>
        </p:nvPicPr>
        <p:blipFill>
          <a:blip r:embed="rId16" cstate="print">
            <a:extLst>
              <a:ext uri="{28A0092B-C50C-407E-A947-70E740481C1C}">
                <a14:useLocalDpi xmlns:a14="http://schemas.microsoft.com/office/drawing/2010/main" val="0"/>
              </a:ext>
            </a:extLst>
          </a:blip>
          <a:stretch>
            <a:fillRect/>
          </a:stretch>
        </p:blipFill>
        <p:spPr>
          <a:xfrm>
            <a:off x="5714325" y="1693314"/>
            <a:ext cx="280062" cy="229652"/>
          </a:xfrm>
          <a:prstGeom prst="rect">
            <a:avLst/>
          </a:prstGeom>
        </p:spPr>
      </p:pic>
      <p:pic>
        <p:nvPicPr>
          <p:cNvPr id="159" name="图片 246"/>
          <p:cNvPicPr>
            <a:picLocks/>
          </p:cNvPicPr>
          <p:nvPr/>
        </p:nvPicPr>
        <p:blipFill>
          <a:blip r:embed="rId16" cstate="print">
            <a:extLst>
              <a:ext uri="{28A0092B-C50C-407E-A947-70E740481C1C}">
                <a14:useLocalDpi xmlns:a14="http://schemas.microsoft.com/office/drawing/2010/main" val="0"/>
              </a:ext>
            </a:extLst>
          </a:blip>
          <a:stretch>
            <a:fillRect/>
          </a:stretch>
        </p:blipFill>
        <p:spPr>
          <a:xfrm>
            <a:off x="5714325" y="2092986"/>
            <a:ext cx="280062" cy="229652"/>
          </a:xfrm>
          <a:prstGeom prst="rect">
            <a:avLst/>
          </a:prstGeom>
        </p:spPr>
      </p:pic>
      <p:pic>
        <p:nvPicPr>
          <p:cNvPr id="160" name="图片 59" descr="存储服务器-蓝.png"/>
          <p:cNvPicPr>
            <a:picLocks noChangeAspect="1"/>
          </p:cNvPicPr>
          <p:nvPr/>
        </p:nvPicPr>
        <p:blipFill>
          <a:blip r:embed="rId17" cstate="print"/>
          <a:stretch>
            <a:fillRect/>
          </a:stretch>
        </p:blipFill>
        <p:spPr>
          <a:xfrm>
            <a:off x="6137771" y="1904602"/>
            <a:ext cx="296696" cy="242751"/>
          </a:xfrm>
          <a:prstGeom prst="rect">
            <a:avLst/>
          </a:prstGeom>
        </p:spPr>
      </p:pic>
      <p:sp>
        <p:nvSpPr>
          <p:cNvPr id="161" name="TextBox 249"/>
          <p:cNvSpPr txBox="1"/>
          <p:nvPr/>
        </p:nvSpPr>
        <p:spPr>
          <a:xfrm>
            <a:off x="6132285" y="1611894"/>
            <a:ext cx="925254" cy="276999"/>
          </a:xfrm>
          <a:prstGeom prst="rect">
            <a:avLst/>
          </a:prstGeom>
          <a:noFill/>
        </p:spPr>
        <p:txBody>
          <a:bodyPr wrap="none" rtlCol="0">
            <a:spAutoFit/>
          </a:bodyPr>
          <a:lstStyle/>
          <a:p>
            <a:pPr algn="r"/>
            <a:r>
              <a:rPr lang="en-US" sz="1200">
                <a:latin typeface="+mj-lt"/>
                <a:cs typeface="Arial" panose="020B0604020202020204" pitchFamily="34" charset="0"/>
              </a:rPr>
              <a:t>Anti-DDoS</a:t>
            </a:r>
          </a:p>
        </p:txBody>
      </p:sp>
      <p:cxnSp>
        <p:nvCxnSpPr>
          <p:cNvPr id="162" name="Straight Connector 253"/>
          <p:cNvCxnSpPr/>
          <p:nvPr/>
        </p:nvCxnSpPr>
        <p:spPr>
          <a:xfrm flipH="1">
            <a:off x="3449053" y="3286218"/>
            <a:ext cx="1677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255"/>
          <p:cNvCxnSpPr/>
          <p:nvPr/>
        </p:nvCxnSpPr>
        <p:spPr>
          <a:xfrm flipH="1" flipV="1">
            <a:off x="5120102" y="3289179"/>
            <a:ext cx="149214" cy="1154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261"/>
          <p:cNvCxnSpPr/>
          <p:nvPr/>
        </p:nvCxnSpPr>
        <p:spPr>
          <a:xfrm flipH="1">
            <a:off x="3414929" y="3322361"/>
            <a:ext cx="885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272"/>
          <p:cNvCxnSpPr/>
          <p:nvPr/>
        </p:nvCxnSpPr>
        <p:spPr>
          <a:xfrm>
            <a:off x="3008091" y="2404383"/>
            <a:ext cx="0" cy="10350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275"/>
          <p:cNvCxnSpPr/>
          <p:nvPr/>
        </p:nvCxnSpPr>
        <p:spPr>
          <a:xfrm flipH="1">
            <a:off x="2527258" y="2407854"/>
            <a:ext cx="4777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278"/>
          <p:cNvCxnSpPr/>
          <p:nvPr/>
        </p:nvCxnSpPr>
        <p:spPr>
          <a:xfrm flipH="1">
            <a:off x="2539289" y="2932378"/>
            <a:ext cx="4777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279"/>
          <p:cNvCxnSpPr/>
          <p:nvPr/>
        </p:nvCxnSpPr>
        <p:spPr>
          <a:xfrm flipH="1">
            <a:off x="2527258" y="3430846"/>
            <a:ext cx="4777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70" name="图片 102" descr="AC-蓝.png"/>
          <p:cNvPicPr>
            <a:picLocks noChangeAspect="1"/>
          </p:cNvPicPr>
          <p:nvPr/>
        </p:nvPicPr>
        <p:blipFill>
          <a:blip r:embed="rId18" cstate="print"/>
          <a:stretch>
            <a:fillRect/>
          </a:stretch>
        </p:blipFill>
        <p:spPr>
          <a:xfrm>
            <a:off x="2351484" y="2797326"/>
            <a:ext cx="338400" cy="276873"/>
          </a:xfrm>
          <a:prstGeom prst="rect">
            <a:avLst/>
          </a:prstGeom>
        </p:spPr>
      </p:pic>
      <p:sp>
        <p:nvSpPr>
          <p:cNvPr id="174" name="TextBox 287"/>
          <p:cNvSpPr txBox="1"/>
          <p:nvPr/>
        </p:nvSpPr>
        <p:spPr>
          <a:xfrm>
            <a:off x="1934531" y="2861228"/>
            <a:ext cx="436966" cy="276999"/>
          </a:xfrm>
          <a:prstGeom prst="rect">
            <a:avLst/>
          </a:prstGeom>
          <a:noFill/>
        </p:spPr>
        <p:txBody>
          <a:bodyPr wrap="square" rtlCol="0">
            <a:spAutoFit/>
          </a:bodyPr>
          <a:lstStyle/>
          <a:p>
            <a:pPr algn="r"/>
            <a:r>
              <a:rPr lang="en-US" sz="1200">
                <a:latin typeface="+mj-lt"/>
                <a:cs typeface="Arial" panose="020B0604020202020204" pitchFamily="34" charset="0"/>
              </a:rPr>
              <a:t>AC</a:t>
            </a:r>
          </a:p>
        </p:txBody>
      </p:sp>
      <p:cxnSp>
        <p:nvCxnSpPr>
          <p:cNvPr id="175" name="Straight Connector 288"/>
          <p:cNvCxnSpPr/>
          <p:nvPr/>
        </p:nvCxnSpPr>
        <p:spPr>
          <a:xfrm>
            <a:off x="3989546" y="2636074"/>
            <a:ext cx="4048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76" name="图片 24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3713167" y="2514284"/>
            <a:ext cx="277498" cy="227226"/>
          </a:xfrm>
          <a:prstGeom prst="rect">
            <a:avLst/>
          </a:prstGeom>
        </p:spPr>
      </p:pic>
      <p:pic>
        <p:nvPicPr>
          <p:cNvPr id="179" name="图片 58" descr="日志告警服务器-蓝.png"/>
          <p:cNvPicPr>
            <a:picLocks noChangeAspect="1"/>
          </p:cNvPicPr>
          <p:nvPr/>
        </p:nvPicPr>
        <p:blipFill>
          <a:blip r:embed="rId20" cstate="print"/>
          <a:stretch>
            <a:fillRect/>
          </a:stretch>
        </p:blipFill>
        <p:spPr>
          <a:xfrm>
            <a:off x="2351484" y="3312285"/>
            <a:ext cx="338400" cy="276873"/>
          </a:xfrm>
          <a:prstGeom prst="rect">
            <a:avLst/>
          </a:prstGeom>
        </p:spPr>
      </p:pic>
      <p:sp>
        <p:nvSpPr>
          <p:cNvPr id="180" name="TextBox 294"/>
          <p:cNvSpPr txBox="1"/>
          <p:nvPr/>
        </p:nvSpPr>
        <p:spPr>
          <a:xfrm>
            <a:off x="1725269" y="3331267"/>
            <a:ext cx="659871" cy="276999"/>
          </a:xfrm>
          <a:prstGeom prst="rect">
            <a:avLst/>
          </a:prstGeom>
          <a:noFill/>
        </p:spPr>
        <p:txBody>
          <a:bodyPr wrap="square" rtlCol="0">
            <a:spAutoFit/>
          </a:bodyPr>
          <a:lstStyle/>
          <a:p>
            <a:pPr algn="r"/>
            <a:r>
              <a:rPr lang="en-US" sz="1200" smtClean="0">
                <a:latin typeface="+mj-lt"/>
                <a:cs typeface="Arial" panose="020B0604020202020204" pitchFamily="34" charset="0"/>
              </a:rPr>
              <a:t>eLog</a:t>
            </a:r>
            <a:endParaRPr lang="en-US" sz="1200">
              <a:latin typeface="+mj-lt"/>
              <a:cs typeface="Arial" panose="020B0604020202020204" pitchFamily="34" charset="0"/>
            </a:endParaRPr>
          </a:p>
        </p:txBody>
      </p:sp>
      <p:cxnSp>
        <p:nvCxnSpPr>
          <p:cNvPr id="181" name="Straight Connector 297"/>
          <p:cNvCxnSpPr/>
          <p:nvPr/>
        </p:nvCxnSpPr>
        <p:spPr>
          <a:xfrm flipH="1">
            <a:off x="3356616" y="3050564"/>
            <a:ext cx="0" cy="2356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82" name="图片 9"/>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3196708" y="2842240"/>
            <a:ext cx="319818" cy="261670"/>
          </a:xfrm>
          <a:prstGeom prst="rect">
            <a:avLst/>
          </a:prstGeom>
        </p:spPr>
      </p:pic>
      <p:pic>
        <p:nvPicPr>
          <p:cNvPr id="183" name="图片 106" descr="堆叠交换机蓝.png"/>
          <p:cNvPicPr>
            <a:picLocks noChangeAspect="1"/>
          </p:cNvPicPr>
          <p:nvPr/>
        </p:nvPicPr>
        <p:blipFill>
          <a:blip r:embed="rId6" cstate="print"/>
          <a:stretch>
            <a:fillRect/>
          </a:stretch>
        </p:blipFill>
        <p:spPr>
          <a:xfrm>
            <a:off x="3217323" y="3207686"/>
            <a:ext cx="278587" cy="227935"/>
          </a:xfrm>
          <a:prstGeom prst="rect">
            <a:avLst/>
          </a:prstGeom>
        </p:spPr>
      </p:pic>
      <p:sp>
        <p:nvSpPr>
          <p:cNvPr id="186" name="圆角矩形 185"/>
          <p:cNvSpPr/>
          <p:nvPr/>
        </p:nvSpPr>
        <p:spPr>
          <a:xfrm>
            <a:off x="7520514" y="4856835"/>
            <a:ext cx="4232931" cy="1263459"/>
          </a:xfrm>
          <a:prstGeom prst="roundRect">
            <a:avLst>
              <a:gd name="adj" fmla="val 2222"/>
            </a:avLst>
          </a:prstGeom>
          <a:solidFill>
            <a:schemeClr val="tx2"/>
          </a:solidFill>
          <a:ln w="1270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180000" rIns="36000" bIns="36000" rtlCol="0" anchor="t" anchorCtr="0"/>
          <a:lstStyle/>
          <a:p>
            <a:pPr marL="285750" indent="-285750">
              <a:buFont typeface="Arial" panose="020B0604020202020204" pitchFamily="34" charset="0"/>
              <a:buChar char="•"/>
            </a:pPr>
            <a:r>
              <a:rPr lang="en-US" sz="1300" smtClean="0">
                <a:solidFill>
                  <a:schemeClr val="tx1"/>
                </a:solidFill>
                <a:latin typeface="+mj-lt"/>
                <a:cs typeface="Arial" panose="020B0604020202020204" pitchFamily="34" charset="0"/>
              </a:rPr>
              <a:t>Typically, a campus network is designed in a hierarchical and modular manner.</a:t>
            </a:r>
            <a:endParaRPr lang="en-US" sz="1300">
              <a:solidFill>
                <a:schemeClr val="tx1"/>
              </a:solidFill>
              <a:latin typeface="+mj-lt"/>
              <a:cs typeface="Arial" panose="020B0604020202020204" pitchFamily="34" charset="0"/>
            </a:endParaRPr>
          </a:p>
          <a:p>
            <a:pPr marL="285750" indent="-285750">
              <a:buFont typeface="Arial" panose="020B0604020202020204" pitchFamily="34" charset="0"/>
              <a:buChar char="•"/>
            </a:pPr>
            <a:r>
              <a:rPr lang="en-US" sz="1300">
                <a:solidFill>
                  <a:schemeClr val="tx1"/>
                </a:solidFill>
                <a:latin typeface="+mj-lt"/>
                <a:cs typeface="Arial" panose="020B0604020202020204" pitchFamily="34" charset="0"/>
              </a:rPr>
              <a:t>Campus networks can be classified into </a:t>
            </a:r>
            <a:r>
              <a:rPr lang="en-US" sz="1300" smtClean="0">
                <a:solidFill>
                  <a:schemeClr val="tx1"/>
                </a:solidFill>
                <a:latin typeface="+mj-lt"/>
                <a:cs typeface="Arial" panose="020B0604020202020204" pitchFamily="34" charset="0"/>
              </a:rPr>
              <a:t>small, midsize, </a:t>
            </a:r>
            <a:r>
              <a:rPr lang="en-US" sz="1300">
                <a:solidFill>
                  <a:schemeClr val="tx1"/>
                </a:solidFill>
                <a:latin typeface="+mj-lt"/>
                <a:cs typeface="Arial" panose="020B0604020202020204" pitchFamily="34" charset="0"/>
              </a:rPr>
              <a:t>and </a:t>
            </a:r>
            <a:r>
              <a:rPr lang="en-US" sz="1300" smtClean="0">
                <a:solidFill>
                  <a:schemeClr val="tx1"/>
                </a:solidFill>
                <a:latin typeface="+mj-lt"/>
                <a:cs typeface="Arial" panose="020B0604020202020204" pitchFamily="34" charset="0"/>
              </a:rPr>
              <a:t>large </a:t>
            </a:r>
            <a:r>
              <a:rPr lang="en-US" sz="1300">
                <a:solidFill>
                  <a:schemeClr val="tx1"/>
                </a:solidFill>
                <a:latin typeface="+mj-lt"/>
                <a:cs typeface="Arial" panose="020B0604020202020204" pitchFamily="34" charset="0"/>
              </a:rPr>
              <a:t>campus networks based on the number of </a:t>
            </a:r>
            <a:r>
              <a:rPr lang="en-US" sz="1300" smtClean="0">
                <a:solidFill>
                  <a:schemeClr val="tx1"/>
                </a:solidFill>
                <a:latin typeface="+mj-lt"/>
                <a:cs typeface="Arial" panose="020B0604020202020204" pitchFamily="34" charset="0"/>
              </a:rPr>
              <a:t>terminals </a:t>
            </a:r>
            <a:r>
              <a:rPr lang="en-US" sz="1300">
                <a:solidFill>
                  <a:schemeClr val="tx1"/>
                </a:solidFill>
                <a:latin typeface="+mj-lt"/>
                <a:cs typeface="Arial" panose="020B0604020202020204" pitchFamily="34" charset="0"/>
              </a:rPr>
              <a:t>or NEs</a:t>
            </a:r>
            <a:r>
              <a:rPr lang="en-US" sz="1300" smtClean="0">
                <a:solidFill>
                  <a:schemeClr val="tx1"/>
                </a:solidFill>
                <a:latin typeface="+mj-lt"/>
                <a:cs typeface="Arial" panose="020B0604020202020204" pitchFamily="34" charset="0"/>
              </a:rPr>
              <a:t>.</a:t>
            </a:r>
          </a:p>
        </p:txBody>
      </p:sp>
      <p:sp>
        <p:nvSpPr>
          <p:cNvPr id="188" name="文本框 187"/>
          <p:cNvSpPr txBox="1"/>
          <p:nvPr/>
        </p:nvSpPr>
        <p:spPr>
          <a:xfrm>
            <a:off x="1685931" y="5085572"/>
            <a:ext cx="923191" cy="461665"/>
          </a:xfrm>
          <a:prstGeom prst="rect">
            <a:avLst/>
          </a:prstGeom>
          <a:noFill/>
        </p:spPr>
        <p:txBody>
          <a:bodyPr wrap="square" rtlCol="0">
            <a:spAutoFit/>
          </a:bodyPr>
          <a:lstStyle/>
          <a:p>
            <a:r>
              <a:rPr lang="en-US" sz="1200">
                <a:latin typeface="+mj-lt"/>
                <a:cs typeface="Arial" panose="020B0604020202020204" pitchFamily="34" charset="0"/>
              </a:rPr>
              <a:t>Access </a:t>
            </a:r>
            <a:r>
              <a:rPr lang="en-US" altLang="zh-CN" sz="1200" smtClean="0">
                <a:latin typeface="+mj-lt"/>
                <a:cs typeface="Arial" panose="020B0604020202020204" pitchFamily="34" charset="0"/>
              </a:rPr>
              <a:t>l</a:t>
            </a:r>
            <a:r>
              <a:rPr lang="en-US" sz="1200" smtClean="0">
                <a:latin typeface="+mj-lt"/>
                <a:cs typeface="Arial" panose="020B0604020202020204" pitchFamily="34" charset="0"/>
              </a:rPr>
              <a:t>ayer</a:t>
            </a:r>
            <a:endParaRPr lang="en-US" sz="1200">
              <a:latin typeface="+mj-lt"/>
              <a:cs typeface="Arial" panose="020B0604020202020204" pitchFamily="34" charset="0"/>
            </a:endParaRPr>
          </a:p>
        </p:txBody>
      </p:sp>
      <p:sp>
        <p:nvSpPr>
          <p:cNvPr id="190" name="文本框 189"/>
          <p:cNvSpPr txBox="1"/>
          <p:nvPr/>
        </p:nvSpPr>
        <p:spPr>
          <a:xfrm>
            <a:off x="1641900" y="4283776"/>
            <a:ext cx="1258593" cy="461665"/>
          </a:xfrm>
          <a:prstGeom prst="rect">
            <a:avLst/>
          </a:prstGeom>
          <a:noFill/>
        </p:spPr>
        <p:txBody>
          <a:bodyPr wrap="square" rtlCol="0">
            <a:spAutoFit/>
          </a:bodyPr>
          <a:lstStyle/>
          <a:p>
            <a:r>
              <a:rPr lang="en-US" sz="1200">
                <a:latin typeface="+mj-lt"/>
                <a:cs typeface="Arial" panose="020B0604020202020204" pitchFamily="34" charset="0"/>
              </a:rPr>
              <a:t>Aggregation layer</a:t>
            </a:r>
          </a:p>
        </p:txBody>
      </p:sp>
      <p:sp>
        <p:nvSpPr>
          <p:cNvPr id="194" name="文本框 193"/>
          <p:cNvSpPr txBox="1"/>
          <p:nvPr/>
        </p:nvSpPr>
        <p:spPr>
          <a:xfrm>
            <a:off x="6405555" y="3342194"/>
            <a:ext cx="891591" cy="276999"/>
          </a:xfrm>
          <a:prstGeom prst="rect">
            <a:avLst/>
          </a:prstGeom>
          <a:noFill/>
        </p:spPr>
        <p:txBody>
          <a:bodyPr wrap="none" rtlCol="0">
            <a:spAutoFit/>
          </a:bodyPr>
          <a:lstStyle/>
          <a:p>
            <a:r>
              <a:rPr lang="en-US" sz="1200">
                <a:latin typeface="+mj-lt"/>
                <a:cs typeface="Arial" panose="020B0604020202020204" pitchFamily="34" charset="0"/>
              </a:rPr>
              <a:t>Core layer</a:t>
            </a:r>
          </a:p>
        </p:txBody>
      </p:sp>
      <p:sp>
        <p:nvSpPr>
          <p:cNvPr id="196" name="文本框 195"/>
          <p:cNvSpPr txBox="1"/>
          <p:nvPr/>
        </p:nvSpPr>
        <p:spPr>
          <a:xfrm>
            <a:off x="6204598" y="2283967"/>
            <a:ext cx="1037463" cy="276999"/>
          </a:xfrm>
          <a:prstGeom prst="rect">
            <a:avLst/>
          </a:prstGeom>
          <a:noFill/>
        </p:spPr>
        <p:txBody>
          <a:bodyPr wrap="none" rtlCol="0">
            <a:spAutoFit/>
          </a:bodyPr>
          <a:lstStyle/>
          <a:p>
            <a:r>
              <a:rPr lang="en-US" sz="1200">
                <a:latin typeface="+mj-lt"/>
                <a:cs typeface="Arial" panose="020B0604020202020204" pitchFamily="34" charset="0"/>
              </a:rPr>
              <a:t>Egress zone</a:t>
            </a:r>
          </a:p>
        </p:txBody>
      </p:sp>
      <p:cxnSp>
        <p:nvCxnSpPr>
          <p:cNvPr id="197" name="直接连接符 196"/>
          <p:cNvCxnSpPr>
            <a:stCxn id="205" idx="2"/>
            <a:endCxn id="18" idx="3"/>
          </p:cNvCxnSpPr>
          <p:nvPr/>
        </p:nvCxnSpPr>
        <p:spPr bwMode="auto">
          <a:xfrm flipH="1">
            <a:off x="5564911" y="2989780"/>
            <a:ext cx="2513011" cy="535040"/>
          </a:xfrm>
          <a:prstGeom prst="line">
            <a:avLst/>
          </a:prstGeom>
          <a:noFill/>
          <a:ln w="12700" cap="flat" cmpd="sng" algn="ctr">
            <a:solidFill>
              <a:schemeClr val="tx1"/>
            </a:solidFill>
            <a:prstDash val="solid"/>
            <a:round/>
            <a:headEnd type="none" w="med" len="med"/>
            <a:tailEnd type="none" w="med" len="med"/>
          </a:ln>
          <a:effectLst/>
        </p:spPr>
      </p:cxnSp>
      <p:cxnSp>
        <p:nvCxnSpPr>
          <p:cNvPr id="198" name="直接连接符 197"/>
          <p:cNvCxnSpPr>
            <a:stCxn id="206" idx="2"/>
            <a:endCxn id="18" idx="3"/>
          </p:cNvCxnSpPr>
          <p:nvPr/>
        </p:nvCxnSpPr>
        <p:spPr bwMode="auto">
          <a:xfrm flipH="1">
            <a:off x="5564911" y="2991821"/>
            <a:ext cx="2966185" cy="532999"/>
          </a:xfrm>
          <a:prstGeom prst="line">
            <a:avLst/>
          </a:prstGeom>
          <a:noFill/>
          <a:ln w="12700" cap="flat" cmpd="sng" algn="ctr">
            <a:solidFill>
              <a:schemeClr val="tx1"/>
            </a:solidFill>
            <a:prstDash val="solid"/>
            <a:round/>
            <a:headEnd type="none" w="med" len="med"/>
            <a:tailEnd type="none" w="med" len="med"/>
          </a:ln>
          <a:effectLst/>
        </p:spPr>
      </p:cxnSp>
      <p:pic>
        <p:nvPicPr>
          <p:cNvPr id="199" name="图片 198" descr="防火墙.png"/>
          <p:cNvPicPr>
            <a:picLocks noChangeAspect="1"/>
          </p:cNvPicPr>
          <p:nvPr/>
        </p:nvPicPr>
        <p:blipFill>
          <a:blip r:embed="rId22" cstate="print"/>
          <a:stretch>
            <a:fillRect/>
          </a:stretch>
        </p:blipFill>
        <p:spPr>
          <a:xfrm>
            <a:off x="8792949" y="2718221"/>
            <a:ext cx="334400" cy="273600"/>
          </a:xfrm>
          <a:prstGeom prst="rect">
            <a:avLst/>
          </a:prstGeom>
        </p:spPr>
      </p:pic>
      <p:cxnSp>
        <p:nvCxnSpPr>
          <p:cNvPr id="200" name="直接连接符 199"/>
          <p:cNvCxnSpPr>
            <a:stCxn id="207" idx="3"/>
            <a:endCxn id="205" idx="1"/>
          </p:cNvCxnSpPr>
          <p:nvPr/>
        </p:nvCxnSpPr>
        <p:spPr bwMode="auto">
          <a:xfrm>
            <a:off x="7827254" y="2852980"/>
            <a:ext cx="83468" cy="0"/>
          </a:xfrm>
          <a:prstGeom prst="line">
            <a:avLst/>
          </a:prstGeom>
          <a:noFill/>
          <a:ln w="12700" cap="flat" cmpd="sng" algn="ctr">
            <a:solidFill>
              <a:schemeClr val="tx1"/>
            </a:solidFill>
            <a:prstDash val="solid"/>
            <a:round/>
            <a:headEnd type="none" w="med" len="med"/>
            <a:tailEnd type="none" w="med" len="med"/>
          </a:ln>
          <a:effectLst/>
        </p:spPr>
      </p:cxnSp>
      <p:cxnSp>
        <p:nvCxnSpPr>
          <p:cNvPr id="201" name="直接连接符 200"/>
          <p:cNvCxnSpPr>
            <a:stCxn id="206" idx="3"/>
            <a:endCxn id="199" idx="1"/>
          </p:cNvCxnSpPr>
          <p:nvPr/>
        </p:nvCxnSpPr>
        <p:spPr bwMode="auto">
          <a:xfrm>
            <a:off x="8698296" y="2855021"/>
            <a:ext cx="94653" cy="0"/>
          </a:xfrm>
          <a:prstGeom prst="line">
            <a:avLst/>
          </a:prstGeom>
          <a:noFill/>
          <a:ln w="12700" cap="flat" cmpd="sng" algn="ctr">
            <a:solidFill>
              <a:schemeClr val="tx1"/>
            </a:solidFill>
            <a:prstDash val="solid"/>
            <a:round/>
            <a:headEnd type="none" w="med" len="med"/>
            <a:tailEnd type="none" w="med" len="med"/>
          </a:ln>
          <a:effectLst/>
        </p:spPr>
      </p:cxnSp>
      <p:pic>
        <p:nvPicPr>
          <p:cNvPr id="202" name="图片 201" descr="接入交换机.png"/>
          <p:cNvPicPr>
            <a:picLocks noChangeAspect="1"/>
          </p:cNvPicPr>
          <p:nvPr/>
        </p:nvPicPr>
        <p:blipFill>
          <a:blip r:embed="rId23" cstate="print"/>
          <a:stretch>
            <a:fillRect/>
          </a:stretch>
        </p:blipFill>
        <p:spPr>
          <a:xfrm>
            <a:off x="7913926" y="3107304"/>
            <a:ext cx="334400" cy="273600"/>
          </a:xfrm>
          <a:prstGeom prst="rect">
            <a:avLst/>
          </a:prstGeom>
        </p:spPr>
      </p:pic>
      <p:pic>
        <p:nvPicPr>
          <p:cNvPr id="203" name="图片 202" descr="接入交换机.png"/>
          <p:cNvPicPr>
            <a:picLocks noChangeAspect="1"/>
          </p:cNvPicPr>
          <p:nvPr/>
        </p:nvPicPr>
        <p:blipFill>
          <a:blip r:embed="rId23" cstate="print"/>
          <a:stretch>
            <a:fillRect/>
          </a:stretch>
        </p:blipFill>
        <p:spPr>
          <a:xfrm>
            <a:off x="8367769" y="3105757"/>
            <a:ext cx="334400" cy="273600"/>
          </a:xfrm>
          <a:prstGeom prst="rect">
            <a:avLst/>
          </a:prstGeom>
        </p:spPr>
      </p:pic>
      <p:cxnSp>
        <p:nvCxnSpPr>
          <p:cNvPr id="204" name="直接连接符 203"/>
          <p:cNvCxnSpPr>
            <a:stCxn id="205" idx="3"/>
            <a:endCxn id="206" idx="1"/>
          </p:cNvCxnSpPr>
          <p:nvPr/>
        </p:nvCxnSpPr>
        <p:spPr bwMode="auto">
          <a:xfrm>
            <a:off x="8245122" y="2852980"/>
            <a:ext cx="118774" cy="2041"/>
          </a:xfrm>
          <a:prstGeom prst="line">
            <a:avLst/>
          </a:prstGeom>
          <a:noFill/>
          <a:ln w="50800" cap="flat" cmpd="tri" algn="ctr">
            <a:solidFill>
              <a:schemeClr val="tx1"/>
            </a:solidFill>
            <a:prstDash val="solid"/>
            <a:round/>
            <a:headEnd type="none" w="med" len="med"/>
            <a:tailEnd type="none" w="med" len="med"/>
          </a:ln>
          <a:effectLst/>
        </p:spPr>
      </p:cxnSp>
      <p:pic>
        <p:nvPicPr>
          <p:cNvPr id="205" name="图片 204" descr="汇聚交换机.png"/>
          <p:cNvPicPr>
            <a:picLocks noChangeAspect="1"/>
          </p:cNvPicPr>
          <p:nvPr/>
        </p:nvPicPr>
        <p:blipFill>
          <a:blip r:embed="rId3" cstate="print"/>
          <a:stretch>
            <a:fillRect/>
          </a:stretch>
        </p:blipFill>
        <p:spPr>
          <a:xfrm>
            <a:off x="7910722" y="2716180"/>
            <a:ext cx="334400" cy="273600"/>
          </a:xfrm>
          <a:prstGeom prst="rect">
            <a:avLst/>
          </a:prstGeom>
        </p:spPr>
      </p:pic>
      <p:pic>
        <p:nvPicPr>
          <p:cNvPr id="206" name="图片 205" descr="汇聚交换机.png"/>
          <p:cNvPicPr>
            <a:picLocks noChangeAspect="1"/>
          </p:cNvPicPr>
          <p:nvPr/>
        </p:nvPicPr>
        <p:blipFill>
          <a:blip r:embed="rId3" cstate="print"/>
          <a:stretch>
            <a:fillRect/>
          </a:stretch>
        </p:blipFill>
        <p:spPr>
          <a:xfrm>
            <a:off x="8363896" y="2718221"/>
            <a:ext cx="334400" cy="273600"/>
          </a:xfrm>
          <a:prstGeom prst="rect">
            <a:avLst/>
          </a:prstGeom>
        </p:spPr>
      </p:pic>
      <p:pic>
        <p:nvPicPr>
          <p:cNvPr id="207" name="图片 206" descr="防火墙.png"/>
          <p:cNvPicPr>
            <a:picLocks noChangeAspect="1"/>
          </p:cNvPicPr>
          <p:nvPr/>
        </p:nvPicPr>
        <p:blipFill>
          <a:blip r:embed="rId22" cstate="print"/>
          <a:stretch>
            <a:fillRect/>
          </a:stretch>
        </p:blipFill>
        <p:spPr>
          <a:xfrm>
            <a:off x="7492854" y="2716180"/>
            <a:ext cx="334400" cy="273600"/>
          </a:xfrm>
          <a:prstGeom prst="rect">
            <a:avLst/>
          </a:prstGeom>
        </p:spPr>
      </p:pic>
      <p:cxnSp>
        <p:nvCxnSpPr>
          <p:cNvPr id="208" name="直接连接符 207"/>
          <p:cNvCxnSpPr>
            <a:stCxn id="205" idx="2"/>
            <a:endCxn id="202" idx="0"/>
          </p:cNvCxnSpPr>
          <p:nvPr/>
        </p:nvCxnSpPr>
        <p:spPr bwMode="auto">
          <a:xfrm>
            <a:off x="8077922" y="2989780"/>
            <a:ext cx="3204" cy="117524"/>
          </a:xfrm>
          <a:prstGeom prst="line">
            <a:avLst/>
          </a:prstGeom>
          <a:noFill/>
          <a:ln w="12700" cap="flat" cmpd="sng" algn="ctr">
            <a:solidFill>
              <a:schemeClr val="tx1"/>
            </a:solidFill>
            <a:prstDash val="solid"/>
            <a:round/>
            <a:headEnd type="none" w="med" len="med"/>
            <a:tailEnd type="none" w="med" len="med"/>
          </a:ln>
          <a:effectLst/>
        </p:spPr>
      </p:cxnSp>
      <p:cxnSp>
        <p:nvCxnSpPr>
          <p:cNvPr id="209" name="直接连接符 208"/>
          <p:cNvCxnSpPr>
            <a:stCxn id="206" idx="2"/>
            <a:endCxn id="203" idx="0"/>
          </p:cNvCxnSpPr>
          <p:nvPr/>
        </p:nvCxnSpPr>
        <p:spPr bwMode="auto">
          <a:xfrm>
            <a:off x="8531096" y="2991821"/>
            <a:ext cx="3873" cy="113936"/>
          </a:xfrm>
          <a:prstGeom prst="line">
            <a:avLst/>
          </a:prstGeom>
          <a:noFill/>
          <a:ln w="12700" cap="flat" cmpd="sng" algn="ctr">
            <a:solidFill>
              <a:schemeClr val="tx1"/>
            </a:solidFill>
            <a:prstDash val="solid"/>
            <a:round/>
            <a:headEnd type="none" w="med" len="med"/>
            <a:tailEnd type="none" w="med" len="med"/>
          </a:ln>
          <a:effectLst/>
        </p:spPr>
      </p:cxnSp>
      <p:cxnSp>
        <p:nvCxnSpPr>
          <p:cNvPr id="210" name="直接连接符 209"/>
          <p:cNvCxnSpPr>
            <a:stCxn id="205" idx="2"/>
            <a:endCxn id="203" idx="0"/>
          </p:cNvCxnSpPr>
          <p:nvPr/>
        </p:nvCxnSpPr>
        <p:spPr bwMode="auto">
          <a:xfrm>
            <a:off x="8077922" y="2989780"/>
            <a:ext cx="457047" cy="115977"/>
          </a:xfrm>
          <a:prstGeom prst="line">
            <a:avLst/>
          </a:prstGeom>
          <a:noFill/>
          <a:ln w="12700" cap="flat" cmpd="sng" algn="ctr">
            <a:solidFill>
              <a:schemeClr val="tx1"/>
            </a:solidFill>
            <a:prstDash val="solid"/>
            <a:round/>
            <a:headEnd type="none" w="med" len="med"/>
            <a:tailEnd type="none" w="med" len="med"/>
          </a:ln>
          <a:effectLst/>
        </p:spPr>
      </p:cxnSp>
      <p:cxnSp>
        <p:nvCxnSpPr>
          <p:cNvPr id="211" name="直接连接符 210"/>
          <p:cNvCxnSpPr>
            <a:stCxn id="202" idx="0"/>
            <a:endCxn id="206" idx="2"/>
          </p:cNvCxnSpPr>
          <p:nvPr/>
        </p:nvCxnSpPr>
        <p:spPr bwMode="auto">
          <a:xfrm flipV="1">
            <a:off x="8081126" y="2991821"/>
            <a:ext cx="449970" cy="115483"/>
          </a:xfrm>
          <a:prstGeom prst="line">
            <a:avLst/>
          </a:prstGeom>
          <a:noFill/>
          <a:ln w="12700" cap="flat" cmpd="sng" algn="ctr">
            <a:solidFill>
              <a:schemeClr val="tx1"/>
            </a:solidFill>
            <a:prstDash val="solid"/>
            <a:round/>
            <a:headEnd type="none" w="med" len="med"/>
            <a:tailEnd type="none" w="med" len="med"/>
          </a:ln>
          <a:effectLst/>
        </p:spPr>
      </p:cxnSp>
      <p:cxnSp>
        <p:nvCxnSpPr>
          <p:cNvPr id="212" name="直接连接符 211"/>
          <p:cNvCxnSpPr>
            <a:stCxn id="202" idx="3"/>
            <a:endCxn id="203" idx="1"/>
          </p:cNvCxnSpPr>
          <p:nvPr/>
        </p:nvCxnSpPr>
        <p:spPr bwMode="auto">
          <a:xfrm flipV="1">
            <a:off x="8248326" y="3242557"/>
            <a:ext cx="119443" cy="1547"/>
          </a:xfrm>
          <a:prstGeom prst="line">
            <a:avLst/>
          </a:prstGeom>
          <a:noFill/>
          <a:ln w="50800" cap="flat" cmpd="tri" algn="ctr">
            <a:solidFill>
              <a:schemeClr val="tx1"/>
            </a:solidFill>
            <a:prstDash val="solid"/>
            <a:round/>
            <a:headEnd type="none" w="med" len="med"/>
            <a:tailEnd type="none" w="med" len="med"/>
          </a:ln>
          <a:effectLst/>
        </p:spPr>
      </p:cxnSp>
      <p:pic>
        <p:nvPicPr>
          <p:cNvPr id="213" name="图片 212" descr="通用服务器-蓝.png"/>
          <p:cNvPicPr>
            <a:picLocks noChangeAspect="1"/>
          </p:cNvPicPr>
          <p:nvPr/>
        </p:nvPicPr>
        <p:blipFill>
          <a:blip r:embed="rId24" cstate="print"/>
          <a:stretch>
            <a:fillRect/>
          </a:stretch>
        </p:blipFill>
        <p:spPr>
          <a:xfrm>
            <a:off x="7780394" y="3463014"/>
            <a:ext cx="334400" cy="273600"/>
          </a:xfrm>
          <a:prstGeom prst="rect">
            <a:avLst/>
          </a:prstGeom>
        </p:spPr>
      </p:pic>
      <p:pic>
        <p:nvPicPr>
          <p:cNvPr id="214" name="图片 213" descr="通用服务器-蓝.png"/>
          <p:cNvPicPr>
            <a:picLocks noChangeAspect="1"/>
          </p:cNvPicPr>
          <p:nvPr/>
        </p:nvPicPr>
        <p:blipFill>
          <a:blip r:embed="rId24" cstate="print"/>
          <a:stretch>
            <a:fillRect/>
          </a:stretch>
        </p:blipFill>
        <p:spPr>
          <a:xfrm>
            <a:off x="8143401" y="3464835"/>
            <a:ext cx="334400" cy="273600"/>
          </a:xfrm>
          <a:prstGeom prst="rect">
            <a:avLst/>
          </a:prstGeom>
        </p:spPr>
      </p:pic>
      <p:cxnSp>
        <p:nvCxnSpPr>
          <p:cNvPr id="215" name="直接连接符 214"/>
          <p:cNvCxnSpPr>
            <a:stCxn id="202" idx="2"/>
            <a:endCxn id="213" idx="0"/>
          </p:cNvCxnSpPr>
          <p:nvPr/>
        </p:nvCxnSpPr>
        <p:spPr bwMode="auto">
          <a:xfrm flipH="1">
            <a:off x="7947594" y="3380904"/>
            <a:ext cx="133532" cy="82110"/>
          </a:xfrm>
          <a:prstGeom prst="line">
            <a:avLst/>
          </a:prstGeom>
          <a:noFill/>
          <a:ln w="12700" cap="flat" cmpd="sng" algn="ctr">
            <a:solidFill>
              <a:schemeClr val="tx1"/>
            </a:solidFill>
            <a:prstDash val="solid"/>
            <a:round/>
            <a:headEnd type="none" w="med" len="med"/>
            <a:tailEnd type="none" w="med" len="med"/>
          </a:ln>
          <a:effectLst/>
        </p:spPr>
      </p:cxnSp>
      <p:cxnSp>
        <p:nvCxnSpPr>
          <p:cNvPr id="216" name="直接连接符 215"/>
          <p:cNvCxnSpPr>
            <a:stCxn id="203" idx="2"/>
            <a:endCxn id="213" idx="0"/>
          </p:cNvCxnSpPr>
          <p:nvPr/>
        </p:nvCxnSpPr>
        <p:spPr bwMode="auto">
          <a:xfrm flipH="1">
            <a:off x="7947594" y="3379357"/>
            <a:ext cx="587375" cy="83657"/>
          </a:xfrm>
          <a:prstGeom prst="line">
            <a:avLst/>
          </a:prstGeom>
          <a:noFill/>
          <a:ln w="12700" cap="flat" cmpd="sng" algn="ctr">
            <a:solidFill>
              <a:schemeClr val="tx1"/>
            </a:solidFill>
            <a:prstDash val="solid"/>
            <a:round/>
            <a:headEnd type="none" w="med" len="med"/>
            <a:tailEnd type="none" w="med" len="med"/>
          </a:ln>
          <a:effectLst/>
        </p:spPr>
      </p:cxnSp>
      <p:cxnSp>
        <p:nvCxnSpPr>
          <p:cNvPr id="217" name="直接连接符 216"/>
          <p:cNvCxnSpPr>
            <a:stCxn id="214" idx="0"/>
            <a:endCxn id="202" idx="2"/>
          </p:cNvCxnSpPr>
          <p:nvPr/>
        </p:nvCxnSpPr>
        <p:spPr bwMode="auto">
          <a:xfrm flipH="1" flipV="1">
            <a:off x="8081126" y="3380904"/>
            <a:ext cx="229475" cy="83931"/>
          </a:xfrm>
          <a:prstGeom prst="line">
            <a:avLst/>
          </a:prstGeom>
          <a:noFill/>
          <a:ln w="12700" cap="flat" cmpd="sng" algn="ctr">
            <a:solidFill>
              <a:schemeClr val="tx1"/>
            </a:solidFill>
            <a:prstDash val="solid"/>
            <a:round/>
            <a:headEnd type="none" w="med" len="med"/>
            <a:tailEnd type="none" w="med" len="med"/>
          </a:ln>
          <a:effectLst/>
        </p:spPr>
      </p:cxnSp>
      <p:cxnSp>
        <p:nvCxnSpPr>
          <p:cNvPr id="218" name="直接连接符 217"/>
          <p:cNvCxnSpPr>
            <a:stCxn id="214" idx="0"/>
            <a:endCxn id="203" idx="2"/>
          </p:cNvCxnSpPr>
          <p:nvPr/>
        </p:nvCxnSpPr>
        <p:spPr bwMode="auto">
          <a:xfrm flipV="1">
            <a:off x="8310601" y="3379357"/>
            <a:ext cx="224368" cy="85478"/>
          </a:xfrm>
          <a:prstGeom prst="line">
            <a:avLst/>
          </a:prstGeom>
          <a:noFill/>
          <a:ln w="12700" cap="flat" cmpd="sng" algn="ctr">
            <a:solidFill>
              <a:schemeClr val="tx1"/>
            </a:solidFill>
            <a:prstDash val="solid"/>
            <a:round/>
            <a:headEnd type="none" w="med" len="med"/>
            <a:tailEnd type="none" w="med" len="med"/>
          </a:ln>
          <a:effectLst/>
        </p:spPr>
      </p:cxnSp>
      <p:cxnSp>
        <p:nvCxnSpPr>
          <p:cNvPr id="219" name="直接连接符 218"/>
          <p:cNvCxnSpPr>
            <a:stCxn id="202" idx="2"/>
            <a:endCxn id="221" idx="0"/>
          </p:cNvCxnSpPr>
          <p:nvPr/>
        </p:nvCxnSpPr>
        <p:spPr bwMode="auto">
          <a:xfrm>
            <a:off x="8081126" y="3380904"/>
            <a:ext cx="600211" cy="89325"/>
          </a:xfrm>
          <a:prstGeom prst="line">
            <a:avLst/>
          </a:prstGeom>
          <a:noFill/>
          <a:ln w="12700" cap="flat" cmpd="sng" algn="ctr">
            <a:solidFill>
              <a:schemeClr val="tx1"/>
            </a:solidFill>
            <a:prstDash val="solid"/>
            <a:round/>
            <a:headEnd type="none" w="med" len="med"/>
            <a:tailEnd type="none" w="med" len="med"/>
          </a:ln>
          <a:effectLst/>
        </p:spPr>
      </p:cxnSp>
      <p:cxnSp>
        <p:nvCxnSpPr>
          <p:cNvPr id="220" name="直接连接符 219"/>
          <p:cNvCxnSpPr>
            <a:stCxn id="221" idx="0"/>
            <a:endCxn id="203" idx="2"/>
          </p:cNvCxnSpPr>
          <p:nvPr/>
        </p:nvCxnSpPr>
        <p:spPr bwMode="auto">
          <a:xfrm flipH="1" flipV="1">
            <a:off x="8534969" y="3379357"/>
            <a:ext cx="146368" cy="90872"/>
          </a:xfrm>
          <a:prstGeom prst="line">
            <a:avLst/>
          </a:prstGeom>
          <a:noFill/>
          <a:ln w="12700" cap="flat" cmpd="sng" algn="ctr">
            <a:solidFill>
              <a:schemeClr val="tx1"/>
            </a:solidFill>
            <a:prstDash val="solid"/>
            <a:round/>
            <a:headEnd type="none" w="med" len="med"/>
            <a:tailEnd type="none" w="med" len="med"/>
          </a:ln>
          <a:effectLst/>
        </p:spPr>
      </p:cxnSp>
      <p:pic>
        <p:nvPicPr>
          <p:cNvPr id="221" name="图片 220" descr="存储服务器-蓝.png"/>
          <p:cNvPicPr>
            <a:picLocks noChangeAspect="1"/>
          </p:cNvPicPr>
          <p:nvPr/>
        </p:nvPicPr>
        <p:blipFill>
          <a:blip r:embed="rId17" cstate="print"/>
          <a:stretch>
            <a:fillRect/>
          </a:stretch>
        </p:blipFill>
        <p:spPr>
          <a:xfrm>
            <a:off x="8514137" y="3470229"/>
            <a:ext cx="334400" cy="273600"/>
          </a:xfrm>
          <a:prstGeom prst="rect">
            <a:avLst/>
          </a:prstGeom>
        </p:spPr>
      </p:pic>
      <p:sp>
        <p:nvSpPr>
          <p:cNvPr id="232" name="文本框 231"/>
          <p:cNvSpPr txBox="1"/>
          <p:nvPr/>
        </p:nvSpPr>
        <p:spPr>
          <a:xfrm>
            <a:off x="7808519" y="3781196"/>
            <a:ext cx="1008609" cy="276999"/>
          </a:xfrm>
          <a:prstGeom prst="rect">
            <a:avLst/>
          </a:prstGeom>
          <a:noFill/>
        </p:spPr>
        <p:txBody>
          <a:bodyPr wrap="none" rtlCol="0">
            <a:spAutoFit/>
          </a:bodyPr>
          <a:lstStyle/>
          <a:p>
            <a:r>
              <a:rPr lang="en-US" sz="1200">
                <a:latin typeface="+mj-lt"/>
                <a:cs typeface="Arial" panose="020B0604020202020204" pitchFamily="34" charset="0"/>
              </a:rPr>
              <a:t>Data </a:t>
            </a:r>
            <a:r>
              <a:rPr lang="en-US" sz="1200" smtClean="0">
                <a:latin typeface="+mj-lt"/>
                <a:cs typeface="Arial" panose="020B0604020202020204" pitchFamily="34" charset="0"/>
              </a:rPr>
              <a:t>center</a:t>
            </a:r>
            <a:endParaRPr lang="en-US" sz="1200">
              <a:latin typeface="+mj-lt"/>
              <a:cs typeface="Arial" panose="020B0604020202020204" pitchFamily="34" charset="0"/>
            </a:endParaRPr>
          </a:p>
        </p:txBody>
      </p:sp>
      <p:sp>
        <p:nvSpPr>
          <p:cNvPr id="233" name="文本框 232"/>
          <p:cNvSpPr txBox="1"/>
          <p:nvPr/>
        </p:nvSpPr>
        <p:spPr>
          <a:xfrm>
            <a:off x="1486625" y="1862305"/>
            <a:ext cx="2151551" cy="276999"/>
          </a:xfrm>
          <a:prstGeom prst="rect">
            <a:avLst/>
          </a:prstGeom>
          <a:noFill/>
        </p:spPr>
        <p:txBody>
          <a:bodyPr wrap="none" rtlCol="0">
            <a:spAutoFit/>
          </a:bodyPr>
          <a:lstStyle/>
          <a:p>
            <a:r>
              <a:rPr lang="en-US" sz="1200">
                <a:latin typeface="+mj-lt"/>
                <a:cs typeface="Arial" panose="020B0604020202020204" pitchFamily="34" charset="0"/>
              </a:rPr>
              <a:t>Network management zone</a:t>
            </a:r>
          </a:p>
        </p:txBody>
      </p:sp>
      <p:pic>
        <p:nvPicPr>
          <p:cNvPr id="235" name="图片 234" descr="管理型无线虚链路-蓝.png"/>
          <p:cNvPicPr>
            <a:picLocks noChangeAspect="1"/>
          </p:cNvPicPr>
          <p:nvPr/>
        </p:nvPicPr>
        <p:blipFill>
          <a:blip r:embed="rId25" cstate="print"/>
          <a:stretch>
            <a:fillRect/>
          </a:stretch>
        </p:blipFill>
        <p:spPr>
          <a:xfrm>
            <a:off x="746456" y="1967130"/>
            <a:ext cx="532564" cy="436052"/>
          </a:xfrm>
          <a:prstGeom prst="rect">
            <a:avLst/>
          </a:prstGeom>
        </p:spPr>
      </p:pic>
      <p:sp>
        <p:nvSpPr>
          <p:cNvPr id="237" name="TextBox 294"/>
          <p:cNvSpPr txBox="1"/>
          <p:nvPr/>
        </p:nvSpPr>
        <p:spPr>
          <a:xfrm>
            <a:off x="86528" y="2399300"/>
            <a:ext cx="1329316" cy="461665"/>
          </a:xfrm>
          <a:prstGeom prst="rect">
            <a:avLst/>
          </a:prstGeom>
          <a:noFill/>
        </p:spPr>
        <p:txBody>
          <a:bodyPr wrap="square" rtlCol="0">
            <a:spAutoFit/>
          </a:bodyPr>
          <a:lstStyle/>
          <a:p>
            <a:pPr algn="r"/>
            <a:r>
              <a:rPr lang="en-US" sz="1200" smtClean="0">
                <a:latin typeface="+mj-lt"/>
                <a:cs typeface="Arial" panose="020B0604020202020204" pitchFamily="34" charset="0"/>
              </a:rPr>
              <a:t>Traveling employees</a:t>
            </a:r>
            <a:endParaRPr lang="en-US" sz="1200">
              <a:latin typeface="+mj-lt"/>
              <a:cs typeface="Arial" panose="020B0604020202020204" pitchFamily="34" charset="0"/>
            </a:endParaRPr>
          </a:p>
        </p:txBody>
      </p:sp>
      <p:pic>
        <p:nvPicPr>
          <p:cNvPr id="238" name="图片 87" descr="汇聚交换机.png"/>
          <p:cNvPicPr>
            <a:picLocks noChangeAspect="1"/>
          </p:cNvPicPr>
          <p:nvPr/>
        </p:nvPicPr>
        <p:blipFill>
          <a:blip r:embed="rId3" cstate="print"/>
          <a:stretch>
            <a:fillRect/>
          </a:stretch>
        </p:blipFill>
        <p:spPr>
          <a:xfrm>
            <a:off x="10744305" y="2298101"/>
            <a:ext cx="335297" cy="274335"/>
          </a:xfrm>
          <a:prstGeom prst="rect">
            <a:avLst/>
          </a:prstGeom>
        </p:spPr>
      </p:pic>
      <p:pic>
        <p:nvPicPr>
          <p:cNvPr id="239" name="图片 105" descr="AP.png"/>
          <p:cNvPicPr>
            <a:picLocks noChangeAspect="1"/>
          </p:cNvPicPr>
          <p:nvPr/>
        </p:nvPicPr>
        <p:blipFill>
          <a:blip r:embed="rId4" cstate="print"/>
          <a:stretch>
            <a:fillRect/>
          </a:stretch>
        </p:blipFill>
        <p:spPr>
          <a:xfrm>
            <a:off x="10743378" y="3451217"/>
            <a:ext cx="335297" cy="274335"/>
          </a:xfrm>
          <a:prstGeom prst="rect">
            <a:avLst/>
          </a:prstGeom>
        </p:spPr>
      </p:pic>
      <p:cxnSp>
        <p:nvCxnSpPr>
          <p:cNvPr id="240" name="Straight Connector 10"/>
          <p:cNvCxnSpPr>
            <a:stCxn id="239" idx="0"/>
            <a:endCxn id="244" idx="2"/>
          </p:cNvCxnSpPr>
          <p:nvPr/>
        </p:nvCxnSpPr>
        <p:spPr>
          <a:xfrm flipV="1">
            <a:off x="10911027" y="3312066"/>
            <a:ext cx="927" cy="1391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41" name="图片 87" descr="汇聚交换机.png"/>
          <p:cNvPicPr>
            <a:picLocks noChangeAspect="1"/>
          </p:cNvPicPr>
          <p:nvPr/>
        </p:nvPicPr>
        <p:blipFill>
          <a:blip r:embed="rId3" cstate="print"/>
          <a:stretch>
            <a:fillRect/>
          </a:stretch>
        </p:blipFill>
        <p:spPr>
          <a:xfrm>
            <a:off x="9923569" y="2298101"/>
            <a:ext cx="335297" cy="274335"/>
          </a:xfrm>
          <a:prstGeom prst="rect">
            <a:avLst/>
          </a:prstGeom>
        </p:spPr>
      </p:pic>
      <p:cxnSp>
        <p:nvCxnSpPr>
          <p:cNvPr id="242" name="Straight Connector 23"/>
          <p:cNvCxnSpPr>
            <a:stCxn id="241" idx="3"/>
            <a:endCxn id="238" idx="1"/>
          </p:cNvCxnSpPr>
          <p:nvPr/>
        </p:nvCxnSpPr>
        <p:spPr>
          <a:xfrm>
            <a:off x="10258866" y="2435269"/>
            <a:ext cx="485439"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pic>
        <p:nvPicPr>
          <p:cNvPr id="243" name="图片 106" descr="堆叠交换机蓝.png"/>
          <p:cNvPicPr>
            <a:picLocks noChangeAspect="1"/>
          </p:cNvPicPr>
          <p:nvPr/>
        </p:nvPicPr>
        <p:blipFill>
          <a:blip r:embed="rId6" cstate="print"/>
          <a:stretch>
            <a:fillRect/>
          </a:stretch>
        </p:blipFill>
        <p:spPr>
          <a:xfrm>
            <a:off x="9922672" y="3036264"/>
            <a:ext cx="337091" cy="275802"/>
          </a:xfrm>
          <a:prstGeom prst="rect">
            <a:avLst/>
          </a:prstGeom>
        </p:spPr>
      </p:pic>
      <p:pic>
        <p:nvPicPr>
          <p:cNvPr id="244" name="图片 106" descr="堆叠交换机蓝.png"/>
          <p:cNvPicPr>
            <a:picLocks noChangeAspect="1"/>
          </p:cNvPicPr>
          <p:nvPr/>
        </p:nvPicPr>
        <p:blipFill>
          <a:blip r:embed="rId6" cstate="print"/>
          <a:stretch>
            <a:fillRect/>
          </a:stretch>
        </p:blipFill>
        <p:spPr>
          <a:xfrm>
            <a:off x="10743408" y="3036264"/>
            <a:ext cx="337091" cy="275802"/>
          </a:xfrm>
          <a:prstGeom prst="rect">
            <a:avLst/>
          </a:prstGeom>
        </p:spPr>
      </p:pic>
      <p:grpSp>
        <p:nvGrpSpPr>
          <p:cNvPr id="245" name="Group 41"/>
          <p:cNvGrpSpPr/>
          <p:nvPr/>
        </p:nvGrpSpPr>
        <p:grpSpPr>
          <a:xfrm>
            <a:off x="10371096" y="3142367"/>
            <a:ext cx="261965" cy="61979"/>
            <a:chOff x="559282" y="6488261"/>
            <a:chExt cx="261965" cy="61979"/>
          </a:xfrm>
          <a:solidFill>
            <a:schemeClr val="bg1">
              <a:lumMod val="50000"/>
            </a:schemeClr>
          </a:solidFill>
        </p:grpSpPr>
        <p:sp>
          <p:nvSpPr>
            <p:cNvPr id="246" name="Oval 42"/>
            <p:cNvSpPr>
              <a:spLocks noChangeAspect="1"/>
            </p:cNvSpPr>
            <p:nvPr/>
          </p:nvSpPr>
          <p:spPr>
            <a:xfrm>
              <a:off x="759268"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Arial" panose="020B0604020202020204" pitchFamily="34" charset="0"/>
              </a:endParaRPr>
            </a:p>
          </p:txBody>
        </p:sp>
        <p:sp>
          <p:nvSpPr>
            <p:cNvPr id="247" name="Oval 43"/>
            <p:cNvSpPr>
              <a:spLocks noChangeAspect="1"/>
            </p:cNvSpPr>
            <p:nvPr/>
          </p:nvSpPr>
          <p:spPr>
            <a:xfrm>
              <a:off x="559282"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Arial" panose="020B0604020202020204" pitchFamily="34" charset="0"/>
              </a:endParaRPr>
            </a:p>
          </p:txBody>
        </p:sp>
        <p:sp>
          <p:nvSpPr>
            <p:cNvPr id="248" name="Oval 44"/>
            <p:cNvSpPr>
              <a:spLocks noChangeAspect="1"/>
            </p:cNvSpPr>
            <p:nvPr/>
          </p:nvSpPr>
          <p:spPr>
            <a:xfrm>
              <a:off x="659275"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Arial" panose="020B0604020202020204" pitchFamily="34" charset="0"/>
              </a:endParaRPr>
            </a:p>
          </p:txBody>
        </p:sp>
      </p:grpSp>
      <p:cxnSp>
        <p:nvCxnSpPr>
          <p:cNvPr id="249" name="Straight Connector 45"/>
          <p:cNvCxnSpPr>
            <a:stCxn id="243" idx="0"/>
            <a:endCxn id="241" idx="2"/>
          </p:cNvCxnSpPr>
          <p:nvPr/>
        </p:nvCxnSpPr>
        <p:spPr>
          <a:xfrm flipV="1">
            <a:off x="10091218" y="2572436"/>
            <a:ext cx="0" cy="4638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Connector 46"/>
          <p:cNvCxnSpPr>
            <a:stCxn id="244" idx="0"/>
            <a:endCxn id="238" idx="2"/>
          </p:cNvCxnSpPr>
          <p:nvPr/>
        </p:nvCxnSpPr>
        <p:spPr>
          <a:xfrm flipV="1">
            <a:off x="10911954" y="2572436"/>
            <a:ext cx="0" cy="4638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47"/>
          <p:cNvCxnSpPr>
            <a:stCxn id="243" idx="0"/>
            <a:endCxn id="238" idx="2"/>
          </p:cNvCxnSpPr>
          <p:nvPr/>
        </p:nvCxnSpPr>
        <p:spPr>
          <a:xfrm flipV="1">
            <a:off x="10091218" y="2572436"/>
            <a:ext cx="820736" cy="4638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48"/>
          <p:cNvCxnSpPr>
            <a:stCxn id="244" idx="0"/>
            <a:endCxn id="241" idx="2"/>
          </p:cNvCxnSpPr>
          <p:nvPr/>
        </p:nvCxnSpPr>
        <p:spPr>
          <a:xfrm flipH="1" flipV="1">
            <a:off x="10091218" y="2572436"/>
            <a:ext cx="820736" cy="4638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3" name="Oval 60"/>
          <p:cNvSpPr/>
          <p:nvPr/>
        </p:nvSpPr>
        <p:spPr>
          <a:xfrm rot="1782887">
            <a:off x="10030121" y="2845949"/>
            <a:ext cx="311619" cy="90813"/>
          </a:xfrm>
          <a:prstGeom prst="ellips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j-lt"/>
              <a:cs typeface="Arial" panose="020B0604020202020204" pitchFamily="34" charset="0"/>
            </a:endParaRPr>
          </a:p>
        </p:txBody>
      </p:sp>
      <p:sp>
        <p:nvSpPr>
          <p:cNvPr id="254" name="Oval 61"/>
          <p:cNvSpPr/>
          <p:nvPr/>
        </p:nvSpPr>
        <p:spPr>
          <a:xfrm rot="19401600">
            <a:off x="10692745" y="2838424"/>
            <a:ext cx="311619" cy="90813"/>
          </a:xfrm>
          <a:prstGeom prst="ellips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j-lt"/>
              <a:cs typeface="Arial" panose="020B0604020202020204" pitchFamily="34" charset="0"/>
            </a:endParaRPr>
          </a:p>
        </p:txBody>
      </p:sp>
      <p:sp>
        <p:nvSpPr>
          <p:cNvPr id="255" name="Rounded Rectangle 137"/>
          <p:cNvSpPr/>
          <p:nvPr/>
        </p:nvSpPr>
        <p:spPr>
          <a:xfrm>
            <a:off x="9544804" y="1264920"/>
            <a:ext cx="1860752" cy="3059085"/>
          </a:xfrm>
          <a:prstGeom prst="roundRect">
            <a:avLst>
              <a:gd name="adj" fmla="val 7423"/>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Arial" panose="020B0604020202020204" pitchFamily="34" charset="0"/>
            </a:endParaRPr>
          </a:p>
        </p:txBody>
      </p:sp>
      <p:pic>
        <p:nvPicPr>
          <p:cNvPr id="256" name="图片 14" descr="日志告警服务器-蓝.png"/>
          <p:cNvPicPr>
            <a:picLocks noChangeAspect="1"/>
          </p:cNvPicPr>
          <p:nvPr/>
        </p:nvPicPr>
        <p:blipFill>
          <a:blip r:embed="rId7" cstate="print"/>
          <a:stretch>
            <a:fillRect/>
          </a:stretch>
        </p:blipFill>
        <p:spPr>
          <a:xfrm>
            <a:off x="9916534" y="3596435"/>
            <a:ext cx="304595" cy="190195"/>
          </a:xfrm>
          <a:prstGeom prst="rect">
            <a:avLst/>
          </a:prstGeom>
        </p:spPr>
      </p:pic>
      <p:pic>
        <p:nvPicPr>
          <p:cNvPr id="257" name="图片 158" descr="SAN网络-蓝.png"/>
          <p:cNvPicPr>
            <a:picLocks noChangeAspect="1"/>
          </p:cNvPicPr>
          <p:nvPr/>
        </p:nvPicPr>
        <p:blipFill>
          <a:blip r:embed="rId10" cstate="print"/>
          <a:stretch>
            <a:fillRect/>
          </a:stretch>
        </p:blipFill>
        <p:spPr>
          <a:xfrm>
            <a:off x="10413593" y="3555454"/>
            <a:ext cx="166121" cy="272157"/>
          </a:xfrm>
          <a:prstGeom prst="rect">
            <a:avLst/>
          </a:prstGeom>
        </p:spPr>
      </p:pic>
      <p:grpSp>
        <p:nvGrpSpPr>
          <p:cNvPr id="258" name="Group 215"/>
          <p:cNvGrpSpPr>
            <a:grpSpLocks noChangeAspect="1"/>
          </p:cNvGrpSpPr>
          <p:nvPr/>
        </p:nvGrpSpPr>
        <p:grpSpPr bwMode="auto">
          <a:xfrm>
            <a:off x="9912462" y="3883542"/>
            <a:ext cx="312737" cy="247772"/>
            <a:chOff x="3609" y="1267"/>
            <a:chExt cx="414" cy="328"/>
          </a:xfrm>
        </p:grpSpPr>
        <p:sp>
          <p:nvSpPr>
            <p:cNvPr id="259" name="AutoShape 214"/>
            <p:cNvSpPr>
              <a:spLocks noChangeAspect="1" noChangeArrowheads="1" noTextEdit="1"/>
            </p:cNvSpPr>
            <p:nvPr/>
          </p:nvSpPr>
          <p:spPr bwMode="auto">
            <a:xfrm>
              <a:off x="3609" y="1267"/>
              <a:ext cx="41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mj-lt"/>
                <a:cs typeface="Arial" panose="020B0604020202020204" pitchFamily="34" charset="0"/>
              </a:endParaRPr>
            </a:p>
          </p:txBody>
        </p:sp>
        <p:sp>
          <p:nvSpPr>
            <p:cNvPr id="260" name="Freeform 216"/>
            <p:cNvSpPr>
              <a:spLocks noEditPoints="1"/>
            </p:cNvSpPr>
            <p:nvPr/>
          </p:nvSpPr>
          <p:spPr bwMode="auto">
            <a:xfrm>
              <a:off x="3792" y="1269"/>
              <a:ext cx="231" cy="217"/>
            </a:xfrm>
            <a:custGeom>
              <a:avLst/>
              <a:gdLst>
                <a:gd name="T0" fmla="*/ 14557 w 119"/>
                <a:gd name="T1" fmla="*/ 0 h 111"/>
                <a:gd name="T2" fmla="*/ 159642 w 119"/>
                <a:gd name="T3" fmla="*/ 0 h 111"/>
                <a:gd name="T4" fmla="*/ 175442 w 119"/>
                <a:gd name="T5" fmla="*/ 17941 h 111"/>
                <a:gd name="T6" fmla="*/ 175442 w 119"/>
                <a:gd name="T7" fmla="*/ 116678 h 111"/>
                <a:gd name="T8" fmla="*/ 159642 w 119"/>
                <a:gd name="T9" fmla="*/ 132231 h 111"/>
                <a:gd name="T10" fmla="*/ 14557 w 119"/>
                <a:gd name="T11" fmla="*/ 132231 h 111"/>
                <a:gd name="T12" fmla="*/ 0 w 119"/>
                <a:gd name="T13" fmla="*/ 116678 h 111"/>
                <a:gd name="T14" fmla="*/ 0 w 119"/>
                <a:gd name="T15" fmla="*/ 17941 h 111"/>
                <a:gd name="T16" fmla="*/ 14557 w 119"/>
                <a:gd name="T17" fmla="*/ 0 h 111"/>
                <a:gd name="T18" fmla="*/ 42815 w 119"/>
                <a:gd name="T19" fmla="*/ 165563 h 111"/>
                <a:gd name="T20" fmla="*/ 71961 w 119"/>
                <a:gd name="T21" fmla="*/ 160658 h 111"/>
                <a:gd name="T22" fmla="*/ 71961 w 119"/>
                <a:gd name="T23" fmla="*/ 138501 h 111"/>
                <a:gd name="T24" fmla="*/ 106481 w 119"/>
                <a:gd name="T25" fmla="*/ 138501 h 111"/>
                <a:gd name="T26" fmla="*/ 106481 w 119"/>
                <a:gd name="T27" fmla="*/ 160658 h 111"/>
                <a:gd name="T28" fmla="*/ 135853 w 119"/>
                <a:gd name="T29" fmla="*/ 165563 h 111"/>
                <a:gd name="T30" fmla="*/ 135853 w 119"/>
                <a:gd name="T31" fmla="*/ 176898 h 111"/>
                <a:gd name="T32" fmla="*/ 42815 w 119"/>
                <a:gd name="T33" fmla="*/ 176898 h 111"/>
                <a:gd name="T34" fmla="*/ 42815 w 119"/>
                <a:gd name="T35" fmla="*/ 165563 h 111"/>
                <a:gd name="T36" fmla="*/ 12895 w 119"/>
                <a:gd name="T37" fmla="*/ 16244 h 111"/>
                <a:gd name="T38" fmla="*/ 12895 w 119"/>
                <a:gd name="T39" fmla="*/ 103458 h 111"/>
                <a:gd name="T40" fmla="*/ 161333 w 119"/>
                <a:gd name="T41" fmla="*/ 103458 h 111"/>
                <a:gd name="T42" fmla="*/ 161333 w 119"/>
                <a:gd name="T43" fmla="*/ 16244 h 111"/>
                <a:gd name="T44" fmla="*/ 12895 w 119"/>
                <a:gd name="T45" fmla="*/ 16244 h 111"/>
                <a:gd name="T46" fmla="*/ 145922 w 119"/>
                <a:gd name="T47" fmla="*/ 111767 h 111"/>
                <a:gd name="T48" fmla="*/ 139689 w 119"/>
                <a:gd name="T49" fmla="*/ 117962 h 111"/>
                <a:gd name="T50" fmla="*/ 145922 w 119"/>
                <a:gd name="T51" fmla="*/ 123985 h 111"/>
                <a:gd name="T52" fmla="*/ 151847 w 119"/>
                <a:gd name="T53" fmla="*/ 117962 h 111"/>
                <a:gd name="T54" fmla="*/ 145922 w 119"/>
                <a:gd name="T55" fmla="*/ 111767 h 11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19" h="111">
                  <a:moveTo>
                    <a:pt x="10" y="0"/>
                  </a:moveTo>
                  <a:cubicBezTo>
                    <a:pt x="108" y="0"/>
                    <a:pt x="108" y="0"/>
                    <a:pt x="108" y="0"/>
                  </a:cubicBezTo>
                  <a:cubicBezTo>
                    <a:pt x="114" y="0"/>
                    <a:pt x="119" y="5"/>
                    <a:pt x="119" y="11"/>
                  </a:cubicBezTo>
                  <a:cubicBezTo>
                    <a:pt x="119" y="73"/>
                    <a:pt x="119" y="73"/>
                    <a:pt x="119" y="73"/>
                  </a:cubicBezTo>
                  <a:cubicBezTo>
                    <a:pt x="119" y="79"/>
                    <a:pt x="114" y="83"/>
                    <a:pt x="108" y="83"/>
                  </a:cubicBezTo>
                  <a:cubicBezTo>
                    <a:pt x="10" y="83"/>
                    <a:pt x="10" y="83"/>
                    <a:pt x="10" y="83"/>
                  </a:cubicBezTo>
                  <a:cubicBezTo>
                    <a:pt x="4" y="83"/>
                    <a:pt x="0" y="79"/>
                    <a:pt x="0" y="73"/>
                  </a:cubicBezTo>
                  <a:cubicBezTo>
                    <a:pt x="0" y="11"/>
                    <a:pt x="0" y="11"/>
                    <a:pt x="0" y="11"/>
                  </a:cubicBezTo>
                  <a:cubicBezTo>
                    <a:pt x="0" y="5"/>
                    <a:pt x="4" y="0"/>
                    <a:pt x="10" y="0"/>
                  </a:cubicBezTo>
                  <a:close/>
                  <a:moveTo>
                    <a:pt x="29" y="104"/>
                  </a:moveTo>
                  <a:cubicBezTo>
                    <a:pt x="35" y="103"/>
                    <a:pt x="42" y="102"/>
                    <a:pt x="49" y="101"/>
                  </a:cubicBezTo>
                  <a:cubicBezTo>
                    <a:pt x="49" y="87"/>
                    <a:pt x="49" y="87"/>
                    <a:pt x="49" y="87"/>
                  </a:cubicBezTo>
                  <a:cubicBezTo>
                    <a:pt x="72" y="87"/>
                    <a:pt x="72" y="87"/>
                    <a:pt x="72" y="87"/>
                  </a:cubicBezTo>
                  <a:cubicBezTo>
                    <a:pt x="72" y="101"/>
                    <a:pt x="72" y="101"/>
                    <a:pt x="72" y="101"/>
                  </a:cubicBezTo>
                  <a:cubicBezTo>
                    <a:pt x="79" y="102"/>
                    <a:pt x="85" y="103"/>
                    <a:pt x="92" y="104"/>
                  </a:cubicBezTo>
                  <a:cubicBezTo>
                    <a:pt x="92" y="111"/>
                    <a:pt x="92" y="111"/>
                    <a:pt x="92" y="111"/>
                  </a:cubicBezTo>
                  <a:cubicBezTo>
                    <a:pt x="29" y="111"/>
                    <a:pt x="29" y="111"/>
                    <a:pt x="29" y="111"/>
                  </a:cubicBezTo>
                  <a:cubicBezTo>
                    <a:pt x="29" y="109"/>
                    <a:pt x="29" y="106"/>
                    <a:pt x="29" y="104"/>
                  </a:cubicBezTo>
                  <a:close/>
                  <a:moveTo>
                    <a:pt x="9" y="10"/>
                  </a:moveTo>
                  <a:cubicBezTo>
                    <a:pt x="9" y="65"/>
                    <a:pt x="9" y="65"/>
                    <a:pt x="9" y="65"/>
                  </a:cubicBezTo>
                  <a:cubicBezTo>
                    <a:pt x="109" y="65"/>
                    <a:pt x="109" y="65"/>
                    <a:pt x="109" y="65"/>
                  </a:cubicBezTo>
                  <a:cubicBezTo>
                    <a:pt x="109" y="10"/>
                    <a:pt x="109" y="10"/>
                    <a:pt x="109" y="10"/>
                  </a:cubicBezTo>
                  <a:cubicBezTo>
                    <a:pt x="9" y="10"/>
                    <a:pt x="9" y="10"/>
                    <a:pt x="9" y="10"/>
                  </a:cubicBezTo>
                  <a:close/>
                  <a:moveTo>
                    <a:pt x="99" y="70"/>
                  </a:moveTo>
                  <a:cubicBezTo>
                    <a:pt x="97" y="70"/>
                    <a:pt x="95" y="72"/>
                    <a:pt x="95" y="74"/>
                  </a:cubicBezTo>
                  <a:cubicBezTo>
                    <a:pt x="95" y="76"/>
                    <a:pt x="97" y="78"/>
                    <a:pt x="99" y="78"/>
                  </a:cubicBezTo>
                  <a:cubicBezTo>
                    <a:pt x="101" y="78"/>
                    <a:pt x="103" y="76"/>
                    <a:pt x="103" y="74"/>
                  </a:cubicBezTo>
                  <a:cubicBezTo>
                    <a:pt x="103" y="72"/>
                    <a:pt x="101" y="70"/>
                    <a:pt x="99" y="70"/>
                  </a:cubicBezTo>
                  <a:close/>
                </a:path>
              </a:pathLst>
            </a:custGeom>
            <a:solidFill>
              <a:srgbClr val="7677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cs typeface="Arial" panose="020B0604020202020204" pitchFamily="34" charset="0"/>
              </a:endParaRPr>
            </a:p>
          </p:txBody>
        </p:sp>
        <p:sp>
          <p:nvSpPr>
            <p:cNvPr id="261" name="Freeform 217"/>
            <p:cNvSpPr>
              <a:spLocks/>
            </p:cNvSpPr>
            <p:nvPr/>
          </p:nvSpPr>
          <p:spPr bwMode="auto">
            <a:xfrm>
              <a:off x="3691" y="1406"/>
              <a:ext cx="40" cy="13"/>
            </a:xfrm>
            <a:custGeom>
              <a:avLst/>
              <a:gdLst>
                <a:gd name="T0" fmla="*/ 13192 w 21"/>
                <a:gd name="T1" fmla="*/ 0 h 7"/>
                <a:gd name="T2" fmla="*/ 0 w 21"/>
                <a:gd name="T3" fmla="*/ 6411 h 7"/>
                <a:gd name="T4" fmla="*/ 25128 w 21"/>
                <a:gd name="T5" fmla="*/ 6411 h 7"/>
                <a:gd name="T6" fmla="*/ 13192 w 21"/>
                <a:gd name="T7" fmla="*/ 0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 h="7">
                  <a:moveTo>
                    <a:pt x="11" y="0"/>
                  </a:moveTo>
                  <a:cubicBezTo>
                    <a:pt x="5" y="0"/>
                    <a:pt x="1" y="3"/>
                    <a:pt x="0" y="7"/>
                  </a:cubicBezTo>
                  <a:cubicBezTo>
                    <a:pt x="21" y="7"/>
                    <a:pt x="21" y="7"/>
                    <a:pt x="21" y="7"/>
                  </a:cubicBezTo>
                  <a:cubicBezTo>
                    <a:pt x="21" y="3"/>
                    <a:pt x="16" y="0"/>
                    <a:pt x="11" y="0"/>
                  </a:cubicBezTo>
                  <a:close/>
                </a:path>
              </a:pathLst>
            </a:custGeom>
            <a:solidFill>
              <a:srgbClr val="7777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cs typeface="Arial" panose="020B0604020202020204" pitchFamily="34" charset="0"/>
              </a:endParaRPr>
            </a:p>
          </p:txBody>
        </p:sp>
        <p:sp>
          <p:nvSpPr>
            <p:cNvPr id="262" name="Freeform 218"/>
            <p:cNvSpPr>
              <a:spLocks/>
            </p:cNvSpPr>
            <p:nvPr/>
          </p:nvSpPr>
          <p:spPr bwMode="auto">
            <a:xfrm>
              <a:off x="3745" y="1406"/>
              <a:ext cx="41" cy="13"/>
            </a:xfrm>
            <a:custGeom>
              <a:avLst/>
              <a:gdLst>
                <a:gd name="T0" fmla="*/ 16886 w 21"/>
                <a:gd name="T1" fmla="*/ 0 h 7"/>
                <a:gd name="T2" fmla="*/ 0 w 21"/>
                <a:gd name="T3" fmla="*/ 6411 h 7"/>
                <a:gd name="T4" fmla="*/ 32968 w 21"/>
                <a:gd name="T5" fmla="*/ 6411 h 7"/>
                <a:gd name="T6" fmla="*/ 16886 w 21"/>
                <a:gd name="T7" fmla="*/ 0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 h="7">
                  <a:moveTo>
                    <a:pt x="11" y="0"/>
                  </a:moveTo>
                  <a:cubicBezTo>
                    <a:pt x="5" y="0"/>
                    <a:pt x="1" y="3"/>
                    <a:pt x="0" y="7"/>
                  </a:cubicBezTo>
                  <a:cubicBezTo>
                    <a:pt x="21" y="7"/>
                    <a:pt x="21" y="7"/>
                    <a:pt x="21" y="7"/>
                  </a:cubicBezTo>
                  <a:cubicBezTo>
                    <a:pt x="20" y="3"/>
                    <a:pt x="16" y="0"/>
                    <a:pt x="11" y="0"/>
                  </a:cubicBezTo>
                  <a:close/>
                </a:path>
              </a:pathLst>
            </a:custGeom>
            <a:solidFill>
              <a:srgbClr val="7777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cs typeface="Arial" panose="020B0604020202020204" pitchFamily="34" charset="0"/>
              </a:endParaRPr>
            </a:p>
          </p:txBody>
        </p:sp>
        <p:sp>
          <p:nvSpPr>
            <p:cNvPr id="263" name="Freeform 219"/>
            <p:cNvSpPr>
              <a:spLocks noEditPoints="1"/>
            </p:cNvSpPr>
            <p:nvPr/>
          </p:nvSpPr>
          <p:spPr bwMode="auto">
            <a:xfrm>
              <a:off x="3619" y="1285"/>
              <a:ext cx="237" cy="218"/>
            </a:xfrm>
            <a:custGeom>
              <a:avLst/>
              <a:gdLst>
                <a:gd name="T0" fmla="*/ 107122 w 122"/>
                <a:gd name="T1" fmla="*/ 135191 h 112"/>
                <a:gd name="T2" fmla="*/ 89469 w 122"/>
                <a:gd name="T3" fmla="*/ 138465 h 112"/>
                <a:gd name="T4" fmla="*/ 107122 w 122"/>
                <a:gd name="T5" fmla="*/ 141106 h 112"/>
                <a:gd name="T6" fmla="*/ 91043 w 122"/>
                <a:gd name="T7" fmla="*/ 159284 h 112"/>
                <a:gd name="T8" fmla="*/ 46056 w 122"/>
                <a:gd name="T9" fmla="*/ 91476 h 112"/>
                <a:gd name="T10" fmla="*/ 48863 w 122"/>
                <a:gd name="T11" fmla="*/ 89884 h 112"/>
                <a:gd name="T12" fmla="*/ 50512 w 122"/>
                <a:gd name="T13" fmla="*/ 88146 h 112"/>
                <a:gd name="T14" fmla="*/ 55143 w 122"/>
                <a:gd name="T15" fmla="*/ 86581 h 112"/>
                <a:gd name="T16" fmla="*/ 58376 w 122"/>
                <a:gd name="T17" fmla="*/ 83424 h 112"/>
                <a:gd name="T18" fmla="*/ 62667 w 122"/>
                <a:gd name="T19" fmla="*/ 80092 h 112"/>
                <a:gd name="T20" fmla="*/ 65128 w 122"/>
                <a:gd name="T21" fmla="*/ 75798 h 112"/>
                <a:gd name="T22" fmla="*/ 69769 w 122"/>
                <a:gd name="T23" fmla="*/ 72495 h 112"/>
                <a:gd name="T24" fmla="*/ 77276 w 122"/>
                <a:gd name="T25" fmla="*/ 64061 h 112"/>
                <a:gd name="T26" fmla="*/ 80283 w 122"/>
                <a:gd name="T27" fmla="*/ 59393 h 112"/>
                <a:gd name="T28" fmla="*/ 83521 w 122"/>
                <a:gd name="T29" fmla="*/ 54582 h 112"/>
                <a:gd name="T30" fmla="*/ 78956 w 122"/>
                <a:gd name="T31" fmla="*/ 85100 h 112"/>
                <a:gd name="T32" fmla="*/ 113403 w 122"/>
                <a:gd name="T33" fmla="*/ 59393 h 112"/>
                <a:gd name="T34" fmla="*/ 116198 w 122"/>
                <a:gd name="T35" fmla="*/ 65739 h 112"/>
                <a:gd name="T36" fmla="*/ 120297 w 122"/>
                <a:gd name="T37" fmla="*/ 70262 h 112"/>
                <a:gd name="T38" fmla="*/ 124973 w 122"/>
                <a:gd name="T39" fmla="*/ 72495 h 112"/>
                <a:gd name="T40" fmla="*/ 127588 w 122"/>
                <a:gd name="T41" fmla="*/ 75798 h 112"/>
                <a:gd name="T42" fmla="*/ 132487 w 122"/>
                <a:gd name="T43" fmla="*/ 78844 h 112"/>
                <a:gd name="T44" fmla="*/ 135535 w 122"/>
                <a:gd name="T45" fmla="*/ 78844 h 112"/>
                <a:gd name="T46" fmla="*/ 140323 w 122"/>
                <a:gd name="T47" fmla="*/ 80092 h 112"/>
                <a:gd name="T48" fmla="*/ 22132 w 122"/>
                <a:gd name="T49" fmla="*/ 104679 h 112"/>
                <a:gd name="T50" fmla="*/ 26699 w 122"/>
                <a:gd name="T51" fmla="*/ 75798 h 112"/>
                <a:gd name="T52" fmla="*/ 26699 w 122"/>
                <a:gd name="T53" fmla="*/ 50093 h 112"/>
                <a:gd name="T54" fmla="*/ 28386 w 122"/>
                <a:gd name="T55" fmla="*/ 43721 h 112"/>
                <a:gd name="T56" fmla="*/ 31428 w 122"/>
                <a:gd name="T57" fmla="*/ 39814 h 112"/>
                <a:gd name="T58" fmla="*/ 34221 w 122"/>
                <a:gd name="T59" fmla="*/ 35226 h 112"/>
                <a:gd name="T60" fmla="*/ 37456 w 122"/>
                <a:gd name="T61" fmla="*/ 30514 h 112"/>
                <a:gd name="T62" fmla="*/ 41327 w 122"/>
                <a:gd name="T63" fmla="*/ 25736 h 112"/>
                <a:gd name="T64" fmla="*/ 44603 w 122"/>
                <a:gd name="T65" fmla="*/ 22462 h 112"/>
                <a:gd name="T66" fmla="*/ 48863 w 122"/>
                <a:gd name="T67" fmla="*/ 19579 h 112"/>
                <a:gd name="T68" fmla="*/ 91043 w 122"/>
                <a:gd name="T69" fmla="*/ 7626 h 112"/>
                <a:gd name="T70" fmla="*/ 91043 w 122"/>
                <a:gd name="T71" fmla="*/ 7626 h 112"/>
                <a:gd name="T72" fmla="*/ 91043 w 122"/>
                <a:gd name="T73" fmla="*/ 7626 h 112"/>
                <a:gd name="T74" fmla="*/ 150118 w 122"/>
                <a:gd name="T75" fmla="*/ 51323 h 112"/>
                <a:gd name="T76" fmla="*/ 150118 w 122"/>
                <a:gd name="T77" fmla="*/ 101417 h 112"/>
                <a:gd name="T78" fmla="*/ 146989 w 122"/>
                <a:gd name="T79" fmla="*/ 113882 h 112"/>
                <a:gd name="T80" fmla="*/ 146989 w 122"/>
                <a:gd name="T81" fmla="*/ 74176 h 112"/>
                <a:gd name="T82" fmla="*/ 34221 w 122"/>
                <a:gd name="T83" fmla="*/ 74176 h 112"/>
                <a:gd name="T84" fmla="*/ 19281 w 122"/>
                <a:gd name="T85" fmla="*/ 155893 h 112"/>
                <a:gd name="T86" fmla="*/ 91043 w 122"/>
                <a:gd name="T87" fmla="*/ 170005 h 112"/>
                <a:gd name="T88" fmla="*/ 166706 w 122"/>
                <a:gd name="T89" fmla="*/ 155893 h 112"/>
                <a:gd name="T90" fmla="*/ 159247 w 122"/>
                <a:gd name="T91" fmla="*/ 104679 h 112"/>
                <a:gd name="T92" fmla="*/ 162250 w 122"/>
                <a:gd name="T93" fmla="*/ 50093 h 112"/>
                <a:gd name="T94" fmla="*/ 91043 w 122"/>
                <a:gd name="T95" fmla="*/ 0 h 112"/>
                <a:gd name="T96" fmla="*/ 19281 w 122"/>
                <a:gd name="T97" fmla="*/ 50093 h 112"/>
                <a:gd name="T98" fmla="*/ 22132 w 122"/>
                <a:gd name="T99" fmla="*/ 104679 h 11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2" h="112">
                  <a:moveTo>
                    <a:pt x="83" y="87"/>
                  </a:moveTo>
                  <a:cubicBezTo>
                    <a:pt x="79" y="88"/>
                    <a:pt x="75" y="89"/>
                    <a:pt x="72" y="89"/>
                  </a:cubicBezTo>
                  <a:cubicBezTo>
                    <a:pt x="71" y="86"/>
                    <a:pt x="69" y="85"/>
                    <a:pt x="66" y="85"/>
                  </a:cubicBezTo>
                  <a:cubicBezTo>
                    <a:pt x="63" y="85"/>
                    <a:pt x="60" y="87"/>
                    <a:pt x="60" y="91"/>
                  </a:cubicBezTo>
                  <a:cubicBezTo>
                    <a:pt x="60" y="94"/>
                    <a:pt x="63" y="97"/>
                    <a:pt x="66" y="97"/>
                  </a:cubicBezTo>
                  <a:cubicBezTo>
                    <a:pt x="69" y="97"/>
                    <a:pt x="71" y="95"/>
                    <a:pt x="72" y="93"/>
                  </a:cubicBezTo>
                  <a:cubicBezTo>
                    <a:pt x="74" y="93"/>
                    <a:pt x="77" y="93"/>
                    <a:pt x="80" y="92"/>
                  </a:cubicBezTo>
                  <a:cubicBezTo>
                    <a:pt x="74" y="100"/>
                    <a:pt x="68" y="105"/>
                    <a:pt x="61" y="105"/>
                  </a:cubicBezTo>
                  <a:cubicBezTo>
                    <a:pt x="47" y="105"/>
                    <a:pt x="33" y="83"/>
                    <a:pt x="29" y="61"/>
                  </a:cubicBezTo>
                  <a:cubicBezTo>
                    <a:pt x="30" y="61"/>
                    <a:pt x="30" y="61"/>
                    <a:pt x="31" y="60"/>
                  </a:cubicBezTo>
                  <a:cubicBezTo>
                    <a:pt x="31" y="60"/>
                    <a:pt x="32" y="60"/>
                    <a:pt x="32" y="60"/>
                  </a:cubicBezTo>
                  <a:cubicBezTo>
                    <a:pt x="32" y="60"/>
                    <a:pt x="32" y="59"/>
                    <a:pt x="33" y="59"/>
                  </a:cubicBezTo>
                  <a:cubicBezTo>
                    <a:pt x="33" y="59"/>
                    <a:pt x="33" y="59"/>
                    <a:pt x="34" y="59"/>
                  </a:cubicBezTo>
                  <a:cubicBezTo>
                    <a:pt x="34" y="58"/>
                    <a:pt x="34" y="58"/>
                    <a:pt x="34" y="58"/>
                  </a:cubicBezTo>
                  <a:cubicBezTo>
                    <a:pt x="35" y="58"/>
                    <a:pt x="35" y="57"/>
                    <a:pt x="36" y="57"/>
                  </a:cubicBezTo>
                  <a:cubicBezTo>
                    <a:pt x="36" y="57"/>
                    <a:pt x="36" y="57"/>
                    <a:pt x="37" y="57"/>
                  </a:cubicBezTo>
                  <a:cubicBezTo>
                    <a:pt x="37" y="56"/>
                    <a:pt x="38" y="56"/>
                    <a:pt x="39" y="55"/>
                  </a:cubicBezTo>
                  <a:cubicBezTo>
                    <a:pt x="39" y="55"/>
                    <a:pt x="39" y="55"/>
                    <a:pt x="39" y="55"/>
                  </a:cubicBezTo>
                  <a:cubicBezTo>
                    <a:pt x="40" y="54"/>
                    <a:pt x="40" y="54"/>
                    <a:pt x="41" y="53"/>
                  </a:cubicBezTo>
                  <a:cubicBezTo>
                    <a:pt x="41" y="53"/>
                    <a:pt x="42" y="53"/>
                    <a:pt x="42" y="53"/>
                  </a:cubicBezTo>
                  <a:cubicBezTo>
                    <a:pt x="42" y="52"/>
                    <a:pt x="43" y="52"/>
                    <a:pt x="44" y="51"/>
                  </a:cubicBezTo>
                  <a:cubicBezTo>
                    <a:pt x="44" y="51"/>
                    <a:pt x="44" y="51"/>
                    <a:pt x="44" y="50"/>
                  </a:cubicBezTo>
                  <a:cubicBezTo>
                    <a:pt x="45" y="50"/>
                    <a:pt x="46" y="49"/>
                    <a:pt x="46" y="49"/>
                  </a:cubicBezTo>
                  <a:cubicBezTo>
                    <a:pt x="46" y="49"/>
                    <a:pt x="47" y="48"/>
                    <a:pt x="47" y="48"/>
                  </a:cubicBezTo>
                  <a:cubicBezTo>
                    <a:pt x="48" y="47"/>
                    <a:pt x="50" y="45"/>
                    <a:pt x="51" y="43"/>
                  </a:cubicBezTo>
                  <a:cubicBezTo>
                    <a:pt x="52" y="43"/>
                    <a:pt x="52" y="42"/>
                    <a:pt x="52" y="42"/>
                  </a:cubicBezTo>
                  <a:cubicBezTo>
                    <a:pt x="53" y="41"/>
                    <a:pt x="53" y="41"/>
                    <a:pt x="54" y="40"/>
                  </a:cubicBezTo>
                  <a:cubicBezTo>
                    <a:pt x="54" y="40"/>
                    <a:pt x="54" y="39"/>
                    <a:pt x="54" y="39"/>
                  </a:cubicBezTo>
                  <a:cubicBezTo>
                    <a:pt x="55" y="38"/>
                    <a:pt x="55" y="37"/>
                    <a:pt x="56" y="37"/>
                  </a:cubicBezTo>
                  <a:cubicBezTo>
                    <a:pt x="56" y="36"/>
                    <a:pt x="56" y="36"/>
                    <a:pt x="56" y="36"/>
                  </a:cubicBezTo>
                  <a:cubicBezTo>
                    <a:pt x="57" y="35"/>
                    <a:pt x="57" y="33"/>
                    <a:pt x="58" y="32"/>
                  </a:cubicBezTo>
                  <a:cubicBezTo>
                    <a:pt x="59" y="47"/>
                    <a:pt x="53" y="56"/>
                    <a:pt x="53" y="56"/>
                  </a:cubicBezTo>
                  <a:cubicBezTo>
                    <a:pt x="53" y="56"/>
                    <a:pt x="67" y="55"/>
                    <a:pt x="74" y="36"/>
                  </a:cubicBezTo>
                  <a:cubicBezTo>
                    <a:pt x="74" y="37"/>
                    <a:pt x="75" y="38"/>
                    <a:pt x="76" y="39"/>
                  </a:cubicBezTo>
                  <a:cubicBezTo>
                    <a:pt x="76" y="40"/>
                    <a:pt x="76" y="40"/>
                    <a:pt x="76" y="40"/>
                  </a:cubicBezTo>
                  <a:cubicBezTo>
                    <a:pt x="77" y="41"/>
                    <a:pt x="77" y="42"/>
                    <a:pt x="78" y="43"/>
                  </a:cubicBezTo>
                  <a:cubicBezTo>
                    <a:pt x="78" y="43"/>
                    <a:pt x="78" y="43"/>
                    <a:pt x="78" y="43"/>
                  </a:cubicBezTo>
                  <a:cubicBezTo>
                    <a:pt x="79" y="44"/>
                    <a:pt x="80" y="45"/>
                    <a:pt x="81" y="46"/>
                  </a:cubicBezTo>
                  <a:cubicBezTo>
                    <a:pt x="81" y="46"/>
                    <a:pt x="81" y="46"/>
                    <a:pt x="81" y="46"/>
                  </a:cubicBezTo>
                  <a:cubicBezTo>
                    <a:pt x="82" y="47"/>
                    <a:pt x="83" y="48"/>
                    <a:pt x="84" y="48"/>
                  </a:cubicBezTo>
                  <a:cubicBezTo>
                    <a:pt x="84" y="48"/>
                    <a:pt x="84" y="49"/>
                    <a:pt x="84" y="49"/>
                  </a:cubicBezTo>
                  <a:cubicBezTo>
                    <a:pt x="85" y="49"/>
                    <a:pt x="86" y="50"/>
                    <a:pt x="86" y="50"/>
                  </a:cubicBezTo>
                  <a:cubicBezTo>
                    <a:pt x="86" y="50"/>
                    <a:pt x="87" y="50"/>
                    <a:pt x="87" y="50"/>
                  </a:cubicBezTo>
                  <a:cubicBezTo>
                    <a:pt x="88" y="51"/>
                    <a:pt x="88" y="51"/>
                    <a:pt x="89" y="52"/>
                  </a:cubicBezTo>
                  <a:cubicBezTo>
                    <a:pt x="89" y="52"/>
                    <a:pt x="89" y="52"/>
                    <a:pt x="89" y="52"/>
                  </a:cubicBezTo>
                  <a:cubicBezTo>
                    <a:pt x="90" y="52"/>
                    <a:pt x="91" y="52"/>
                    <a:pt x="91" y="52"/>
                  </a:cubicBezTo>
                  <a:cubicBezTo>
                    <a:pt x="92" y="53"/>
                    <a:pt x="92" y="53"/>
                    <a:pt x="92" y="53"/>
                  </a:cubicBezTo>
                  <a:cubicBezTo>
                    <a:pt x="92" y="53"/>
                    <a:pt x="93" y="53"/>
                    <a:pt x="94" y="53"/>
                  </a:cubicBezTo>
                  <a:cubicBezTo>
                    <a:pt x="93" y="65"/>
                    <a:pt x="89" y="77"/>
                    <a:pt x="83" y="87"/>
                  </a:cubicBezTo>
                  <a:close/>
                  <a:moveTo>
                    <a:pt x="15" y="69"/>
                  </a:moveTo>
                  <a:cubicBezTo>
                    <a:pt x="17" y="69"/>
                    <a:pt x="19" y="68"/>
                    <a:pt x="21" y="67"/>
                  </a:cubicBezTo>
                  <a:cubicBezTo>
                    <a:pt x="19" y="62"/>
                    <a:pt x="18" y="56"/>
                    <a:pt x="18" y="50"/>
                  </a:cubicBezTo>
                  <a:cubicBezTo>
                    <a:pt x="18" y="44"/>
                    <a:pt x="19" y="39"/>
                    <a:pt x="21" y="34"/>
                  </a:cubicBezTo>
                  <a:cubicBezTo>
                    <a:pt x="20" y="34"/>
                    <a:pt x="19" y="33"/>
                    <a:pt x="18" y="33"/>
                  </a:cubicBezTo>
                  <a:cubicBezTo>
                    <a:pt x="18" y="32"/>
                    <a:pt x="19" y="31"/>
                    <a:pt x="19" y="30"/>
                  </a:cubicBezTo>
                  <a:cubicBezTo>
                    <a:pt x="19" y="30"/>
                    <a:pt x="19" y="29"/>
                    <a:pt x="19" y="29"/>
                  </a:cubicBezTo>
                  <a:cubicBezTo>
                    <a:pt x="20" y="28"/>
                    <a:pt x="20" y="28"/>
                    <a:pt x="20" y="27"/>
                  </a:cubicBezTo>
                  <a:cubicBezTo>
                    <a:pt x="21" y="27"/>
                    <a:pt x="21" y="26"/>
                    <a:pt x="21" y="26"/>
                  </a:cubicBezTo>
                  <a:cubicBezTo>
                    <a:pt x="21" y="25"/>
                    <a:pt x="22" y="25"/>
                    <a:pt x="22" y="24"/>
                  </a:cubicBezTo>
                  <a:cubicBezTo>
                    <a:pt x="22" y="24"/>
                    <a:pt x="23" y="23"/>
                    <a:pt x="23" y="23"/>
                  </a:cubicBezTo>
                  <a:cubicBezTo>
                    <a:pt x="23" y="22"/>
                    <a:pt x="24" y="22"/>
                    <a:pt x="24" y="22"/>
                  </a:cubicBezTo>
                  <a:cubicBezTo>
                    <a:pt x="24" y="21"/>
                    <a:pt x="25" y="21"/>
                    <a:pt x="25" y="20"/>
                  </a:cubicBezTo>
                  <a:cubicBezTo>
                    <a:pt x="25" y="20"/>
                    <a:pt x="26" y="20"/>
                    <a:pt x="26" y="19"/>
                  </a:cubicBezTo>
                  <a:cubicBezTo>
                    <a:pt x="26" y="19"/>
                    <a:pt x="27" y="18"/>
                    <a:pt x="28" y="17"/>
                  </a:cubicBezTo>
                  <a:cubicBezTo>
                    <a:pt x="28" y="17"/>
                    <a:pt x="28" y="17"/>
                    <a:pt x="28" y="17"/>
                  </a:cubicBezTo>
                  <a:cubicBezTo>
                    <a:pt x="29" y="16"/>
                    <a:pt x="30" y="16"/>
                    <a:pt x="30" y="15"/>
                  </a:cubicBezTo>
                  <a:cubicBezTo>
                    <a:pt x="31" y="15"/>
                    <a:pt x="31" y="15"/>
                    <a:pt x="31" y="15"/>
                  </a:cubicBezTo>
                  <a:cubicBezTo>
                    <a:pt x="32" y="14"/>
                    <a:pt x="32" y="13"/>
                    <a:pt x="33" y="13"/>
                  </a:cubicBezTo>
                  <a:cubicBezTo>
                    <a:pt x="33" y="13"/>
                    <a:pt x="33" y="13"/>
                    <a:pt x="33" y="13"/>
                  </a:cubicBezTo>
                  <a:cubicBezTo>
                    <a:pt x="41" y="8"/>
                    <a:pt x="51" y="5"/>
                    <a:pt x="61" y="5"/>
                  </a:cubicBezTo>
                  <a:cubicBezTo>
                    <a:pt x="61" y="5"/>
                    <a:pt x="61" y="5"/>
                    <a:pt x="61" y="5"/>
                  </a:cubicBezTo>
                  <a:cubicBezTo>
                    <a:pt x="61" y="5"/>
                    <a:pt x="61" y="5"/>
                    <a:pt x="61" y="5"/>
                  </a:cubicBezTo>
                  <a:cubicBezTo>
                    <a:pt x="61" y="5"/>
                    <a:pt x="61" y="5"/>
                    <a:pt x="61" y="5"/>
                  </a:cubicBezTo>
                  <a:cubicBezTo>
                    <a:pt x="61" y="5"/>
                    <a:pt x="61" y="5"/>
                    <a:pt x="61" y="5"/>
                  </a:cubicBezTo>
                  <a:cubicBezTo>
                    <a:pt x="82" y="5"/>
                    <a:pt x="99" y="17"/>
                    <a:pt x="104" y="33"/>
                  </a:cubicBezTo>
                  <a:cubicBezTo>
                    <a:pt x="103" y="33"/>
                    <a:pt x="102" y="34"/>
                    <a:pt x="101" y="34"/>
                  </a:cubicBezTo>
                  <a:cubicBezTo>
                    <a:pt x="103" y="39"/>
                    <a:pt x="104" y="44"/>
                    <a:pt x="104" y="50"/>
                  </a:cubicBezTo>
                  <a:cubicBezTo>
                    <a:pt x="104" y="56"/>
                    <a:pt x="103" y="62"/>
                    <a:pt x="101" y="67"/>
                  </a:cubicBezTo>
                  <a:cubicBezTo>
                    <a:pt x="101" y="68"/>
                    <a:pt x="102" y="68"/>
                    <a:pt x="103" y="68"/>
                  </a:cubicBezTo>
                  <a:cubicBezTo>
                    <a:pt x="102" y="71"/>
                    <a:pt x="101" y="73"/>
                    <a:pt x="99" y="75"/>
                  </a:cubicBezTo>
                  <a:cubicBezTo>
                    <a:pt x="99" y="72"/>
                    <a:pt x="98" y="67"/>
                    <a:pt x="98" y="62"/>
                  </a:cubicBezTo>
                  <a:cubicBezTo>
                    <a:pt x="98" y="58"/>
                    <a:pt x="99" y="53"/>
                    <a:pt x="99" y="49"/>
                  </a:cubicBezTo>
                  <a:cubicBezTo>
                    <a:pt x="99" y="21"/>
                    <a:pt x="80" y="11"/>
                    <a:pt x="61" y="11"/>
                  </a:cubicBezTo>
                  <a:cubicBezTo>
                    <a:pt x="43" y="11"/>
                    <a:pt x="23" y="21"/>
                    <a:pt x="23" y="49"/>
                  </a:cubicBezTo>
                  <a:cubicBezTo>
                    <a:pt x="23" y="54"/>
                    <a:pt x="24" y="60"/>
                    <a:pt x="25" y="65"/>
                  </a:cubicBezTo>
                  <a:cubicBezTo>
                    <a:pt x="21" y="99"/>
                    <a:pt x="13" y="103"/>
                    <a:pt x="13" y="103"/>
                  </a:cubicBezTo>
                  <a:cubicBezTo>
                    <a:pt x="13" y="103"/>
                    <a:pt x="32" y="110"/>
                    <a:pt x="42" y="100"/>
                  </a:cubicBezTo>
                  <a:cubicBezTo>
                    <a:pt x="48" y="107"/>
                    <a:pt x="55" y="112"/>
                    <a:pt x="61" y="112"/>
                  </a:cubicBezTo>
                  <a:cubicBezTo>
                    <a:pt x="68" y="112"/>
                    <a:pt x="75" y="107"/>
                    <a:pt x="81" y="99"/>
                  </a:cubicBezTo>
                  <a:cubicBezTo>
                    <a:pt x="90" y="111"/>
                    <a:pt x="111" y="104"/>
                    <a:pt x="112" y="103"/>
                  </a:cubicBezTo>
                  <a:cubicBezTo>
                    <a:pt x="108" y="102"/>
                    <a:pt x="104" y="98"/>
                    <a:pt x="101" y="82"/>
                  </a:cubicBezTo>
                  <a:cubicBezTo>
                    <a:pt x="104" y="79"/>
                    <a:pt x="106" y="74"/>
                    <a:pt x="107" y="69"/>
                  </a:cubicBezTo>
                  <a:cubicBezTo>
                    <a:pt x="115" y="69"/>
                    <a:pt x="122" y="61"/>
                    <a:pt x="122" y="51"/>
                  </a:cubicBezTo>
                  <a:cubicBezTo>
                    <a:pt x="122" y="42"/>
                    <a:pt x="116" y="35"/>
                    <a:pt x="109" y="33"/>
                  </a:cubicBezTo>
                  <a:cubicBezTo>
                    <a:pt x="104" y="14"/>
                    <a:pt x="85" y="0"/>
                    <a:pt x="61" y="0"/>
                  </a:cubicBezTo>
                  <a:cubicBezTo>
                    <a:pt x="61" y="0"/>
                    <a:pt x="61" y="0"/>
                    <a:pt x="61" y="0"/>
                  </a:cubicBezTo>
                  <a:cubicBezTo>
                    <a:pt x="61" y="0"/>
                    <a:pt x="61" y="0"/>
                    <a:pt x="61" y="0"/>
                  </a:cubicBezTo>
                  <a:cubicBezTo>
                    <a:pt x="37" y="0"/>
                    <a:pt x="18" y="14"/>
                    <a:pt x="13" y="33"/>
                  </a:cubicBezTo>
                  <a:cubicBezTo>
                    <a:pt x="6" y="35"/>
                    <a:pt x="0" y="42"/>
                    <a:pt x="0" y="51"/>
                  </a:cubicBezTo>
                  <a:cubicBezTo>
                    <a:pt x="0" y="61"/>
                    <a:pt x="7" y="69"/>
                    <a:pt x="15" y="69"/>
                  </a:cubicBezTo>
                  <a:close/>
                </a:path>
              </a:pathLst>
            </a:custGeom>
            <a:solidFill>
              <a:srgbClr val="7777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cs typeface="Arial" panose="020B0604020202020204" pitchFamily="34" charset="0"/>
              </a:endParaRPr>
            </a:p>
          </p:txBody>
        </p:sp>
        <p:sp>
          <p:nvSpPr>
            <p:cNvPr id="264" name="Freeform 220"/>
            <p:cNvSpPr>
              <a:spLocks noEditPoints="1"/>
            </p:cNvSpPr>
            <p:nvPr/>
          </p:nvSpPr>
          <p:spPr bwMode="auto">
            <a:xfrm>
              <a:off x="3607" y="1495"/>
              <a:ext cx="260" cy="100"/>
            </a:xfrm>
            <a:custGeom>
              <a:avLst/>
              <a:gdLst>
                <a:gd name="T0" fmla="*/ 176191 w 134"/>
                <a:gd name="T1" fmla="*/ 20988 h 51"/>
                <a:gd name="T2" fmla="*/ 158689 w 134"/>
                <a:gd name="T3" fmla="*/ 0 h 51"/>
                <a:gd name="T4" fmla="*/ 126315 w 134"/>
                <a:gd name="T5" fmla="*/ 0 h 51"/>
                <a:gd name="T6" fmla="*/ 124742 w 134"/>
                <a:gd name="T7" fmla="*/ 11588 h 51"/>
                <a:gd name="T8" fmla="*/ 99770 w 134"/>
                <a:gd name="T9" fmla="*/ 63890 h 51"/>
                <a:gd name="T10" fmla="*/ 73318 w 134"/>
                <a:gd name="T11" fmla="*/ 11588 h 51"/>
                <a:gd name="T12" fmla="*/ 73318 w 134"/>
                <a:gd name="T13" fmla="*/ 0 h 51"/>
                <a:gd name="T14" fmla="*/ 42376 w 134"/>
                <a:gd name="T15" fmla="*/ 0 h 51"/>
                <a:gd name="T16" fmla="*/ 23315 w 134"/>
                <a:gd name="T17" fmla="*/ 20988 h 51"/>
                <a:gd name="T18" fmla="*/ 0 w 134"/>
                <a:gd name="T19" fmla="*/ 83882 h 51"/>
                <a:gd name="T20" fmla="*/ 45238 w 134"/>
                <a:gd name="T21" fmla="*/ 83882 h 51"/>
                <a:gd name="T22" fmla="*/ 152932 w 134"/>
                <a:gd name="T23" fmla="*/ 83882 h 51"/>
                <a:gd name="T24" fmla="*/ 196513 w 134"/>
                <a:gd name="T25" fmla="*/ 83882 h 51"/>
                <a:gd name="T26" fmla="*/ 176191 w 134"/>
                <a:gd name="T27" fmla="*/ 20988 h 51"/>
                <a:gd name="T28" fmla="*/ 45238 w 134"/>
                <a:gd name="T29" fmla="*/ 74110 h 51"/>
                <a:gd name="T30" fmla="*/ 19065 w 134"/>
                <a:gd name="T31" fmla="*/ 74110 h 51"/>
                <a:gd name="T32" fmla="*/ 37787 w 134"/>
                <a:gd name="T33" fmla="*/ 27727 h 51"/>
                <a:gd name="T34" fmla="*/ 52997 w 134"/>
                <a:gd name="T35" fmla="*/ 11588 h 51"/>
                <a:gd name="T36" fmla="*/ 54639 w 134"/>
                <a:gd name="T37" fmla="*/ 11588 h 51"/>
                <a:gd name="T38" fmla="*/ 45238 w 134"/>
                <a:gd name="T39" fmla="*/ 74110 h 51"/>
                <a:gd name="T40" fmla="*/ 152932 w 134"/>
                <a:gd name="T41" fmla="*/ 74110 h 51"/>
                <a:gd name="T42" fmla="*/ 142259 w 134"/>
                <a:gd name="T43" fmla="*/ 11588 h 51"/>
                <a:gd name="T44" fmla="*/ 146584 w 134"/>
                <a:gd name="T45" fmla="*/ 11588 h 51"/>
                <a:gd name="T46" fmla="*/ 160880 w 134"/>
                <a:gd name="T47" fmla="*/ 27727 h 51"/>
                <a:gd name="T48" fmla="*/ 177731 w 134"/>
                <a:gd name="T49" fmla="*/ 74110 h 51"/>
                <a:gd name="T50" fmla="*/ 152932 w 134"/>
                <a:gd name="T51" fmla="*/ 74110 h 5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34" h="51">
                  <a:moveTo>
                    <a:pt x="120" y="13"/>
                  </a:moveTo>
                  <a:cubicBezTo>
                    <a:pt x="120" y="13"/>
                    <a:pt x="115" y="0"/>
                    <a:pt x="108" y="0"/>
                  </a:cubicBezTo>
                  <a:cubicBezTo>
                    <a:pt x="86" y="0"/>
                    <a:pt x="86" y="0"/>
                    <a:pt x="86" y="0"/>
                  </a:cubicBezTo>
                  <a:cubicBezTo>
                    <a:pt x="85" y="7"/>
                    <a:pt x="85" y="7"/>
                    <a:pt x="85" y="7"/>
                  </a:cubicBezTo>
                  <a:cubicBezTo>
                    <a:pt x="83" y="26"/>
                    <a:pt x="76" y="39"/>
                    <a:pt x="68" y="39"/>
                  </a:cubicBezTo>
                  <a:cubicBezTo>
                    <a:pt x="60" y="39"/>
                    <a:pt x="53" y="26"/>
                    <a:pt x="50" y="7"/>
                  </a:cubicBezTo>
                  <a:cubicBezTo>
                    <a:pt x="50" y="0"/>
                    <a:pt x="50" y="0"/>
                    <a:pt x="50" y="0"/>
                  </a:cubicBezTo>
                  <a:cubicBezTo>
                    <a:pt x="29" y="0"/>
                    <a:pt x="29" y="0"/>
                    <a:pt x="29" y="0"/>
                  </a:cubicBezTo>
                  <a:cubicBezTo>
                    <a:pt x="22" y="0"/>
                    <a:pt x="16" y="13"/>
                    <a:pt x="16" y="13"/>
                  </a:cubicBezTo>
                  <a:cubicBezTo>
                    <a:pt x="0" y="51"/>
                    <a:pt x="0" y="51"/>
                    <a:pt x="0" y="51"/>
                  </a:cubicBezTo>
                  <a:cubicBezTo>
                    <a:pt x="31" y="51"/>
                    <a:pt x="31" y="51"/>
                    <a:pt x="31" y="51"/>
                  </a:cubicBezTo>
                  <a:cubicBezTo>
                    <a:pt x="34" y="51"/>
                    <a:pt x="102" y="51"/>
                    <a:pt x="104" y="51"/>
                  </a:cubicBezTo>
                  <a:cubicBezTo>
                    <a:pt x="134" y="51"/>
                    <a:pt x="134" y="51"/>
                    <a:pt x="134" y="51"/>
                  </a:cubicBezTo>
                  <a:lnTo>
                    <a:pt x="120" y="13"/>
                  </a:lnTo>
                  <a:close/>
                  <a:moveTo>
                    <a:pt x="31" y="45"/>
                  </a:moveTo>
                  <a:cubicBezTo>
                    <a:pt x="13" y="45"/>
                    <a:pt x="13" y="45"/>
                    <a:pt x="13" y="45"/>
                  </a:cubicBezTo>
                  <a:cubicBezTo>
                    <a:pt x="26" y="17"/>
                    <a:pt x="26" y="17"/>
                    <a:pt x="26" y="17"/>
                  </a:cubicBezTo>
                  <a:cubicBezTo>
                    <a:pt x="26" y="17"/>
                    <a:pt x="31" y="7"/>
                    <a:pt x="36" y="7"/>
                  </a:cubicBezTo>
                  <a:cubicBezTo>
                    <a:pt x="37" y="7"/>
                    <a:pt x="37" y="7"/>
                    <a:pt x="37" y="7"/>
                  </a:cubicBezTo>
                  <a:cubicBezTo>
                    <a:pt x="35" y="15"/>
                    <a:pt x="32" y="30"/>
                    <a:pt x="31" y="45"/>
                  </a:cubicBezTo>
                  <a:close/>
                  <a:moveTo>
                    <a:pt x="104" y="45"/>
                  </a:moveTo>
                  <a:cubicBezTo>
                    <a:pt x="103" y="27"/>
                    <a:pt x="100" y="14"/>
                    <a:pt x="97" y="7"/>
                  </a:cubicBezTo>
                  <a:cubicBezTo>
                    <a:pt x="100" y="7"/>
                    <a:pt x="100" y="7"/>
                    <a:pt x="100" y="7"/>
                  </a:cubicBezTo>
                  <a:cubicBezTo>
                    <a:pt x="105" y="7"/>
                    <a:pt x="110" y="17"/>
                    <a:pt x="110" y="17"/>
                  </a:cubicBezTo>
                  <a:cubicBezTo>
                    <a:pt x="121" y="45"/>
                    <a:pt x="121" y="45"/>
                    <a:pt x="121" y="45"/>
                  </a:cubicBezTo>
                  <a:lnTo>
                    <a:pt x="104" y="45"/>
                  </a:lnTo>
                  <a:close/>
                </a:path>
              </a:pathLst>
            </a:custGeom>
            <a:solidFill>
              <a:srgbClr val="7777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cs typeface="Arial" panose="020B0604020202020204" pitchFamily="34" charset="0"/>
              </a:endParaRPr>
            </a:p>
          </p:txBody>
        </p:sp>
      </p:grpSp>
      <p:grpSp>
        <p:nvGrpSpPr>
          <p:cNvPr id="265" name="组合 148"/>
          <p:cNvGrpSpPr/>
          <p:nvPr/>
        </p:nvGrpSpPr>
        <p:grpSpPr>
          <a:xfrm>
            <a:off x="10342952" y="3873951"/>
            <a:ext cx="275953" cy="266955"/>
            <a:chOff x="-2427311" y="4552665"/>
            <a:chExt cx="1168400" cy="1130300"/>
          </a:xfrm>
          <a:solidFill>
            <a:schemeClr val="tx1">
              <a:lumMod val="50000"/>
              <a:lumOff val="50000"/>
            </a:schemeClr>
          </a:solidFill>
        </p:grpSpPr>
        <p:sp>
          <p:nvSpPr>
            <p:cNvPr id="266" name="Freeform 130"/>
            <p:cNvSpPr>
              <a:spLocks noEditPoints="1"/>
            </p:cNvSpPr>
            <p:nvPr/>
          </p:nvSpPr>
          <p:spPr bwMode="auto">
            <a:xfrm>
              <a:off x="-2322536" y="4562190"/>
              <a:ext cx="514350" cy="298450"/>
            </a:xfrm>
            <a:custGeom>
              <a:avLst/>
              <a:gdLst/>
              <a:ahLst/>
              <a:cxnLst>
                <a:cxn ang="0">
                  <a:pos x="4884" y="4136"/>
                </a:cxn>
                <a:cxn ang="0">
                  <a:pos x="5456" y="4004"/>
                </a:cxn>
                <a:cxn ang="0">
                  <a:pos x="5896" y="3696"/>
                </a:cxn>
                <a:cxn ang="0">
                  <a:pos x="6160" y="3300"/>
                </a:cxn>
                <a:cxn ang="0">
                  <a:pos x="6732" y="3124"/>
                </a:cxn>
                <a:cxn ang="0">
                  <a:pos x="6996" y="2904"/>
                </a:cxn>
                <a:cxn ang="0">
                  <a:pos x="7128" y="2552"/>
                </a:cxn>
                <a:cxn ang="0">
                  <a:pos x="6336" y="2596"/>
                </a:cxn>
                <a:cxn ang="0">
                  <a:pos x="6292" y="1144"/>
                </a:cxn>
                <a:cxn ang="0">
                  <a:pos x="6072" y="616"/>
                </a:cxn>
                <a:cxn ang="0">
                  <a:pos x="5676" y="264"/>
                </a:cxn>
                <a:cxn ang="0">
                  <a:pos x="5192" y="44"/>
                </a:cxn>
                <a:cxn ang="0">
                  <a:pos x="1408" y="0"/>
                </a:cxn>
                <a:cxn ang="0">
                  <a:pos x="836" y="132"/>
                </a:cxn>
                <a:cxn ang="0">
                  <a:pos x="396" y="440"/>
                </a:cxn>
                <a:cxn ang="0">
                  <a:pos x="88" y="880"/>
                </a:cxn>
                <a:cxn ang="0">
                  <a:pos x="0" y="1408"/>
                </a:cxn>
                <a:cxn ang="0">
                  <a:pos x="0" y="2992"/>
                </a:cxn>
                <a:cxn ang="0">
                  <a:pos x="220" y="3476"/>
                </a:cxn>
                <a:cxn ang="0">
                  <a:pos x="616" y="3872"/>
                </a:cxn>
                <a:cxn ang="0">
                  <a:pos x="1144" y="4092"/>
                </a:cxn>
                <a:cxn ang="0">
                  <a:pos x="4884" y="1452"/>
                </a:cxn>
                <a:cxn ang="0">
                  <a:pos x="5324" y="1628"/>
                </a:cxn>
                <a:cxn ang="0">
                  <a:pos x="5500" y="2024"/>
                </a:cxn>
                <a:cxn ang="0">
                  <a:pos x="5324" y="2464"/>
                </a:cxn>
                <a:cxn ang="0">
                  <a:pos x="4884" y="2640"/>
                </a:cxn>
                <a:cxn ang="0">
                  <a:pos x="4488" y="2464"/>
                </a:cxn>
                <a:cxn ang="0">
                  <a:pos x="4312" y="2024"/>
                </a:cxn>
                <a:cxn ang="0">
                  <a:pos x="4488" y="1628"/>
                </a:cxn>
                <a:cxn ang="0">
                  <a:pos x="4884" y="1452"/>
                </a:cxn>
                <a:cxn ang="0">
                  <a:pos x="3388" y="1496"/>
                </a:cxn>
                <a:cxn ang="0">
                  <a:pos x="3740" y="1804"/>
                </a:cxn>
                <a:cxn ang="0">
                  <a:pos x="3740" y="2288"/>
                </a:cxn>
                <a:cxn ang="0">
                  <a:pos x="3388" y="2596"/>
                </a:cxn>
                <a:cxn ang="0">
                  <a:pos x="2948" y="2596"/>
                </a:cxn>
                <a:cxn ang="0">
                  <a:pos x="2640" y="2288"/>
                </a:cxn>
                <a:cxn ang="0">
                  <a:pos x="2640" y="1804"/>
                </a:cxn>
                <a:cxn ang="0">
                  <a:pos x="2948" y="1496"/>
                </a:cxn>
                <a:cxn ang="0">
                  <a:pos x="1452" y="1452"/>
                </a:cxn>
                <a:cxn ang="0">
                  <a:pos x="1848" y="1628"/>
                </a:cxn>
                <a:cxn ang="0">
                  <a:pos x="2024" y="2024"/>
                </a:cxn>
                <a:cxn ang="0">
                  <a:pos x="1848" y="2464"/>
                </a:cxn>
                <a:cxn ang="0">
                  <a:pos x="1452" y="2640"/>
                </a:cxn>
                <a:cxn ang="0">
                  <a:pos x="1012" y="2464"/>
                </a:cxn>
                <a:cxn ang="0">
                  <a:pos x="836" y="2024"/>
                </a:cxn>
                <a:cxn ang="0">
                  <a:pos x="1012" y="1628"/>
                </a:cxn>
                <a:cxn ang="0">
                  <a:pos x="1452" y="1452"/>
                </a:cxn>
              </a:cxnLst>
              <a:rect l="0" t="0" r="r" b="b"/>
              <a:pathLst>
                <a:path w="7128" h="4136">
                  <a:moveTo>
                    <a:pt x="1408" y="4136"/>
                  </a:moveTo>
                  <a:lnTo>
                    <a:pt x="4884" y="4136"/>
                  </a:lnTo>
                  <a:lnTo>
                    <a:pt x="5192" y="4092"/>
                  </a:lnTo>
                  <a:lnTo>
                    <a:pt x="5456" y="4004"/>
                  </a:lnTo>
                  <a:lnTo>
                    <a:pt x="5676" y="3872"/>
                  </a:lnTo>
                  <a:lnTo>
                    <a:pt x="5896" y="3696"/>
                  </a:lnTo>
                  <a:lnTo>
                    <a:pt x="6072" y="3520"/>
                  </a:lnTo>
                  <a:lnTo>
                    <a:pt x="6160" y="3300"/>
                  </a:lnTo>
                  <a:lnTo>
                    <a:pt x="6599" y="3212"/>
                  </a:lnTo>
                  <a:lnTo>
                    <a:pt x="6732" y="3124"/>
                  </a:lnTo>
                  <a:lnTo>
                    <a:pt x="6864" y="3036"/>
                  </a:lnTo>
                  <a:lnTo>
                    <a:pt x="6996" y="2904"/>
                  </a:lnTo>
                  <a:lnTo>
                    <a:pt x="7084" y="2728"/>
                  </a:lnTo>
                  <a:lnTo>
                    <a:pt x="7128" y="2552"/>
                  </a:lnTo>
                  <a:lnTo>
                    <a:pt x="7128" y="2332"/>
                  </a:lnTo>
                  <a:lnTo>
                    <a:pt x="6336" y="2596"/>
                  </a:lnTo>
                  <a:lnTo>
                    <a:pt x="6336" y="1408"/>
                  </a:lnTo>
                  <a:lnTo>
                    <a:pt x="6292" y="1144"/>
                  </a:lnTo>
                  <a:lnTo>
                    <a:pt x="6204" y="880"/>
                  </a:lnTo>
                  <a:lnTo>
                    <a:pt x="6072" y="616"/>
                  </a:lnTo>
                  <a:lnTo>
                    <a:pt x="5896" y="440"/>
                  </a:lnTo>
                  <a:lnTo>
                    <a:pt x="5676" y="264"/>
                  </a:lnTo>
                  <a:lnTo>
                    <a:pt x="5456" y="132"/>
                  </a:lnTo>
                  <a:lnTo>
                    <a:pt x="5192" y="44"/>
                  </a:lnTo>
                  <a:lnTo>
                    <a:pt x="4884" y="0"/>
                  </a:lnTo>
                  <a:lnTo>
                    <a:pt x="1408" y="0"/>
                  </a:lnTo>
                  <a:lnTo>
                    <a:pt x="1144" y="44"/>
                  </a:lnTo>
                  <a:lnTo>
                    <a:pt x="836" y="132"/>
                  </a:lnTo>
                  <a:lnTo>
                    <a:pt x="616" y="264"/>
                  </a:lnTo>
                  <a:lnTo>
                    <a:pt x="396" y="440"/>
                  </a:lnTo>
                  <a:lnTo>
                    <a:pt x="220" y="616"/>
                  </a:lnTo>
                  <a:lnTo>
                    <a:pt x="88" y="880"/>
                  </a:lnTo>
                  <a:lnTo>
                    <a:pt x="0" y="1144"/>
                  </a:lnTo>
                  <a:lnTo>
                    <a:pt x="0" y="1408"/>
                  </a:lnTo>
                  <a:lnTo>
                    <a:pt x="0" y="2684"/>
                  </a:lnTo>
                  <a:lnTo>
                    <a:pt x="0" y="2992"/>
                  </a:lnTo>
                  <a:lnTo>
                    <a:pt x="88" y="3256"/>
                  </a:lnTo>
                  <a:lnTo>
                    <a:pt x="220" y="3476"/>
                  </a:lnTo>
                  <a:lnTo>
                    <a:pt x="396" y="3696"/>
                  </a:lnTo>
                  <a:lnTo>
                    <a:pt x="616" y="3872"/>
                  </a:lnTo>
                  <a:lnTo>
                    <a:pt x="836" y="4004"/>
                  </a:lnTo>
                  <a:lnTo>
                    <a:pt x="1144" y="4092"/>
                  </a:lnTo>
                  <a:lnTo>
                    <a:pt x="1408" y="4136"/>
                  </a:lnTo>
                  <a:close/>
                  <a:moveTo>
                    <a:pt x="4884" y="1452"/>
                  </a:moveTo>
                  <a:lnTo>
                    <a:pt x="5104" y="1496"/>
                  </a:lnTo>
                  <a:lnTo>
                    <a:pt x="5324" y="1628"/>
                  </a:lnTo>
                  <a:lnTo>
                    <a:pt x="5456" y="1804"/>
                  </a:lnTo>
                  <a:lnTo>
                    <a:pt x="5500" y="2024"/>
                  </a:lnTo>
                  <a:lnTo>
                    <a:pt x="5456" y="2288"/>
                  </a:lnTo>
                  <a:lnTo>
                    <a:pt x="5324" y="2464"/>
                  </a:lnTo>
                  <a:lnTo>
                    <a:pt x="5104" y="2596"/>
                  </a:lnTo>
                  <a:lnTo>
                    <a:pt x="4884" y="2640"/>
                  </a:lnTo>
                  <a:lnTo>
                    <a:pt x="4664" y="2596"/>
                  </a:lnTo>
                  <a:lnTo>
                    <a:pt x="4488" y="2464"/>
                  </a:lnTo>
                  <a:lnTo>
                    <a:pt x="4356" y="2288"/>
                  </a:lnTo>
                  <a:lnTo>
                    <a:pt x="4312" y="2024"/>
                  </a:lnTo>
                  <a:lnTo>
                    <a:pt x="4356" y="1804"/>
                  </a:lnTo>
                  <a:lnTo>
                    <a:pt x="4488" y="1628"/>
                  </a:lnTo>
                  <a:lnTo>
                    <a:pt x="4664" y="1496"/>
                  </a:lnTo>
                  <a:lnTo>
                    <a:pt x="4884" y="1452"/>
                  </a:lnTo>
                  <a:close/>
                  <a:moveTo>
                    <a:pt x="3168" y="1452"/>
                  </a:moveTo>
                  <a:lnTo>
                    <a:pt x="3388" y="1496"/>
                  </a:lnTo>
                  <a:lnTo>
                    <a:pt x="3608" y="1628"/>
                  </a:lnTo>
                  <a:lnTo>
                    <a:pt x="3740" y="1804"/>
                  </a:lnTo>
                  <a:lnTo>
                    <a:pt x="3784" y="2024"/>
                  </a:lnTo>
                  <a:lnTo>
                    <a:pt x="3740" y="2288"/>
                  </a:lnTo>
                  <a:lnTo>
                    <a:pt x="3608" y="2464"/>
                  </a:lnTo>
                  <a:lnTo>
                    <a:pt x="3388" y="2596"/>
                  </a:lnTo>
                  <a:lnTo>
                    <a:pt x="3168" y="2640"/>
                  </a:lnTo>
                  <a:lnTo>
                    <a:pt x="2948" y="2596"/>
                  </a:lnTo>
                  <a:lnTo>
                    <a:pt x="2772" y="2464"/>
                  </a:lnTo>
                  <a:lnTo>
                    <a:pt x="2640" y="2288"/>
                  </a:lnTo>
                  <a:lnTo>
                    <a:pt x="2596" y="2024"/>
                  </a:lnTo>
                  <a:lnTo>
                    <a:pt x="2640" y="1804"/>
                  </a:lnTo>
                  <a:lnTo>
                    <a:pt x="2772" y="1628"/>
                  </a:lnTo>
                  <a:lnTo>
                    <a:pt x="2948" y="1496"/>
                  </a:lnTo>
                  <a:lnTo>
                    <a:pt x="3168" y="1452"/>
                  </a:lnTo>
                  <a:close/>
                  <a:moveTo>
                    <a:pt x="1452" y="1452"/>
                  </a:moveTo>
                  <a:lnTo>
                    <a:pt x="1672" y="1496"/>
                  </a:lnTo>
                  <a:lnTo>
                    <a:pt x="1848" y="1628"/>
                  </a:lnTo>
                  <a:lnTo>
                    <a:pt x="1980" y="1804"/>
                  </a:lnTo>
                  <a:lnTo>
                    <a:pt x="2024" y="2024"/>
                  </a:lnTo>
                  <a:lnTo>
                    <a:pt x="1980" y="2288"/>
                  </a:lnTo>
                  <a:lnTo>
                    <a:pt x="1848" y="2464"/>
                  </a:lnTo>
                  <a:lnTo>
                    <a:pt x="1672" y="2596"/>
                  </a:lnTo>
                  <a:lnTo>
                    <a:pt x="1452" y="2640"/>
                  </a:lnTo>
                  <a:lnTo>
                    <a:pt x="1188" y="2596"/>
                  </a:lnTo>
                  <a:lnTo>
                    <a:pt x="1012" y="2464"/>
                  </a:lnTo>
                  <a:lnTo>
                    <a:pt x="880" y="2288"/>
                  </a:lnTo>
                  <a:lnTo>
                    <a:pt x="836" y="2024"/>
                  </a:lnTo>
                  <a:lnTo>
                    <a:pt x="880" y="1804"/>
                  </a:lnTo>
                  <a:lnTo>
                    <a:pt x="1012" y="1628"/>
                  </a:lnTo>
                  <a:lnTo>
                    <a:pt x="1188" y="1496"/>
                  </a:lnTo>
                  <a:lnTo>
                    <a:pt x="1452" y="1452"/>
                  </a:lnTo>
                  <a:close/>
                </a:path>
              </a:pathLst>
            </a:custGeom>
            <a:grpFill/>
            <a:ln w="9525">
              <a:noFill/>
              <a:round/>
              <a:headEnd/>
              <a:tailEnd/>
            </a:ln>
          </p:spPr>
          <p:txBody>
            <a:bodyPr/>
            <a:lstStyle/>
            <a:p>
              <a:pPr algn="ctr" eaLnBrk="1" hangingPunct="1">
                <a:defRPr/>
              </a:pPr>
              <a:endParaRPr lang="zh-CN" altLang="en-US">
                <a:latin typeface="+mj-lt"/>
                <a:cs typeface="Arial" panose="020B0604020202020204" pitchFamily="34" charset="0"/>
              </a:endParaRPr>
            </a:p>
          </p:txBody>
        </p:sp>
        <p:sp>
          <p:nvSpPr>
            <p:cNvPr id="267" name="Freeform 131"/>
            <p:cNvSpPr>
              <a:spLocks/>
            </p:cNvSpPr>
            <p:nvPr/>
          </p:nvSpPr>
          <p:spPr bwMode="auto">
            <a:xfrm>
              <a:off x="-2427311" y="5530565"/>
              <a:ext cx="1168400" cy="152400"/>
            </a:xfrm>
            <a:custGeom>
              <a:avLst/>
              <a:gdLst/>
              <a:ahLst/>
              <a:cxnLst>
                <a:cxn ang="0">
                  <a:pos x="11836" y="748"/>
                </a:cxn>
                <a:cxn ang="0">
                  <a:pos x="11396" y="396"/>
                </a:cxn>
                <a:cxn ang="0">
                  <a:pos x="10868" y="131"/>
                </a:cxn>
                <a:cxn ang="0">
                  <a:pos x="10340" y="0"/>
                </a:cxn>
                <a:cxn ang="0">
                  <a:pos x="9768" y="0"/>
                </a:cxn>
                <a:cxn ang="0">
                  <a:pos x="9196" y="131"/>
                </a:cxn>
                <a:cxn ang="0">
                  <a:pos x="8712" y="396"/>
                </a:cxn>
                <a:cxn ang="0">
                  <a:pos x="8272" y="792"/>
                </a:cxn>
                <a:cxn ang="0">
                  <a:pos x="7920" y="792"/>
                </a:cxn>
                <a:cxn ang="0">
                  <a:pos x="7524" y="396"/>
                </a:cxn>
                <a:cxn ang="0">
                  <a:pos x="6996" y="131"/>
                </a:cxn>
                <a:cxn ang="0">
                  <a:pos x="6468" y="0"/>
                </a:cxn>
                <a:cxn ang="0">
                  <a:pos x="5896" y="0"/>
                </a:cxn>
                <a:cxn ang="0">
                  <a:pos x="5324" y="131"/>
                </a:cxn>
                <a:cxn ang="0">
                  <a:pos x="4796" y="396"/>
                </a:cxn>
                <a:cxn ang="0">
                  <a:pos x="4400" y="748"/>
                </a:cxn>
                <a:cxn ang="0">
                  <a:pos x="4003" y="704"/>
                </a:cxn>
                <a:cxn ang="0">
                  <a:pos x="3432" y="264"/>
                </a:cxn>
                <a:cxn ang="0">
                  <a:pos x="2772" y="44"/>
                </a:cxn>
                <a:cxn ang="0">
                  <a:pos x="2112" y="0"/>
                </a:cxn>
                <a:cxn ang="0">
                  <a:pos x="1408" y="131"/>
                </a:cxn>
                <a:cxn ang="0">
                  <a:pos x="792" y="484"/>
                </a:cxn>
                <a:cxn ang="0">
                  <a:pos x="352" y="1012"/>
                </a:cxn>
                <a:cxn ang="0">
                  <a:pos x="88" y="1716"/>
                </a:cxn>
                <a:cxn ang="0">
                  <a:pos x="1012" y="2112"/>
                </a:cxn>
                <a:cxn ang="0">
                  <a:pos x="3872" y="2112"/>
                </a:cxn>
                <a:cxn ang="0">
                  <a:pos x="4840" y="2112"/>
                </a:cxn>
                <a:cxn ang="0">
                  <a:pos x="7788" y="2112"/>
                </a:cxn>
                <a:cxn ang="0">
                  <a:pos x="8756" y="2112"/>
                </a:cxn>
                <a:cxn ang="0">
                  <a:pos x="11660" y="2112"/>
                </a:cxn>
                <a:cxn ang="0">
                  <a:pos x="12672" y="2112"/>
                </a:cxn>
                <a:cxn ang="0">
                  <a:pos x="16192" y="2112"/>
                </a:cxn>
                <a:cxn ang="0">
                  <a:pos x="16060" y="1320"/>
                </a:cxn>
                <a:cxn ang="0">
                  <a:pos x="15664" y="704"/>
                </a:cxn>
                <a:cxn ang="0">
                  <a:pos x="15092" y="264"/>
                </a:cxn>
                <a:cxn ang="0">
                  <a:pos x="14476" y="44"/>
                </a:cxn>
                <a:cxn ang="0">
                  <a:pos x="13772" y="0"/>
                </a:cxn>
                <a:cxn ang="0">
                  <a:pos x="13068" y="131"/>
                </a:cxn>
                <a:cxn ang="0">
                  <a:pos x="12452" y="484"/>
                </a:cxn>
                <a:cxn ang="0">
                  <a:pos x="12012" y="1012"/>
                </a:cxn>
              </a:cxnLst>
              <a:rect l="0" t="0" r="r" b="b"/>
              <a:pathLst>
                <a:path w="16192" h="2112">
                  <a:moveTo>
                    <a:pt x="12012" y="1012"/>
                  </a:moveTo>
                  <a:lnTo>
                    <a:pt x="11836" y="748"/>
                  </a:lnTo>
                  <a:lnTo>
                    <a:pt x="11616" y="572"/>
                  </a:lnTo>
                  <a:lnTo>
                    <a:pt x="11396" y="396"/>
                  </a:lnTo>
                  <a:lnTo>
                    <a:pt x="11132" y="264"/>
                  </a:lnTo>
                  <a:lnTo>
                    <a:pt x="10868" y="131"/>
                  </a:lnTo>
                  <a:lnTo>
                    <a:pt x="10604" y="44"/>
                  </a:lnTo>
                  <a:lnTo>
                    <a:pt x="10340" y="0"/>
                  </a:lnTo>
                  <a:lnTo>
                    <a:pt x="10032" y="0"/>
                  </a:lnTo>
                  <a:lnTo>
                    <a:pt x="9768" y="0"/>
                  </a:lnTo>
                  <a:lnTo>
                    <a:pt x="9460" y="88"/>
                  </a:lnTo>
                  <a:lnTo>
                    <a:pt x="9196" y="131"/>
                  </a:lnTo>
                  <a:lnTo>
                    <a:pt x="8932" y="264"/>
                  </a:lnTo>
                  <a:lnTo>
                    <a:pt x="8712" y="396"/>
                  </a:lnTo>
                  <a:lnTo>
                    <a:pt x="8448" y="572"/>
                  </a:lnTo>
                  <a:lnTo>
                    <a:pt x="8272" y="792"/>
                  </a:lnTo>
                  <a:lnTo>
                    <a:pt x="8096" y="1012"/>
                  </a:lnTo>
                  <a:lnTo>
                    <a:pt x="7920" y="792"/>
                  </a:lnTo>
                  <a:lnTo>
                    <a:pt x="7744" y="572"/>
                  </a:lnTo>
                  <a:lnTo>
                    <a:pt x="7524" y="396"/>
                  </a:lnTo>
                  <a:lnTo>
                    <a:pt x="7260" y="264"/>
                  </a:lnTo>
                  <a:lnTo>
                    <a:pt x="6996" y="131"/>
                  </a:lnTo>
                  <a:lnTo>
                    <a:pt x="6732" y="88"/>
                  </a:lnTo>
                  <a:lnTo>
                    <a:pt x="6468" y="0"/>
                  </a:lnTo>
                  <a:lnTo>
                    <a:pt x="6160" y="0"/>
                  </a:lnTo>
                  <a:lnTo>
                    <a:pt x="5896" y="0"/>
                  </a:lnTo>
                  <a:lnTo>
                    <a:pt x="5588" y="44"/>
                  </a:lnTo>
                  <a:lnTo>
                    <a:pt x="5324" y="131"/>
                  </a:lnTo>
                  <a:lnTo>
                    <a:pt x="5060" y="220"/>
                  </a:lnTo>
                  <a:lnTo>
                    <a:pt x="4796" y="396"/>
                  </a:lnTo>
                  <a:lnTo>
                    <a:pt x="4576" y="528"/>
                  </a:lnTo>
                  <a:lnTo>
                    <a:pt x="4400" y="748"/>
                  </a:lnTo>
                  <a:lnTo>
                    <a:pt x="4224" y="968"/>
                  </a:lnTo>
                  <a:lnTo>
                    <a:pt x="4003" y="704"/>
                  </a:lnTo>
                  <a:lnTo>
                    <a:pt x="3740" y="484"/>
                  </a:lnTo>
                  <a:lnTo>
                    <a:pt x="3432" y="264"/>
                  </a:lnTo>
                  <a:lnTo>
                    <a:pt x="3124" y="131"/>
                  </a:lnTo>
                  <a:lnTo>
                    <a:pt x="2772" y="44"/>
                  </a:lnTo>
                  <a:lnTo>
                    <a:pt x="2464" y="0"/>
                  </a:lnTo>
                  <a:lnTo>
                    <a:pt x="2112" y="0"/>
                  </a:lnTo>
                  <a:lnTo>
                    <a:pt x="1760" y="44"/>
                  </a:lnTo>
                  <a:lnTo>
                    <a:pt x="1408" y="131"/>
                  </a:lnTo>
                  <a:lnTo>
                    <a:pt x="1100" y="308"/>
                  </a:lnTo>
                  <a:lnTo>
                    <a:pt x="792" y="484"/>
                  </a:lnTo>
                  <a:lnTo>
                    <a:pt x="572" y="704"/>
                  </a:lnTo>
                  <a:lnTo>
                    <a:pt x="352" y="1012"/>
                  </a:lnTo>
                  <a:lnTo>
                    <a:pt x="176" y="1320"/>
                  </a:lnTo>
                  <a:lnTo>
                    <a:pt x="88" y="1716"/>
                  </a:lnTo>
                  <a:lnTo>
                    <a:pt x="0" y="2112"/>
                  </a:lnTo>
                  <a:lnTo>
                    <a:pt x="1012" y="2112"/>
                  </a:lnTo>
                  <a:lnTo>
                    <a:pt x="3564" y="2112"/>
                  </a:lnTo>
                  <a:lnTo>
                    <a:pt x="3872" y="2112"/>
                  </a:lnTo>
                  <a:lnTo>
                    <a:pt x="4532" y="2112"/>
                  </a:lnTo>
                  <a:lnTo>
                    <a:pt x="4840" y="2112"/>
                  </a:lnTo>
                  <a:lnTo>
                    <a:pt x="7436" y="2112"/>
                  </a:lnTo>
                  <a:lnTo>
                    <a:pt x="7788" y="2112"/>
                  </a:lnTo>
                  <a:lnTo>
                    <a:pt x="8404" y="2112"/>
                  </a:lnTo>
                  <a:lnTo>
                    <a:pt x="8756" y="2112"/>
                  </a:lnTo>
                  <a:lnTo>
                    <a:pt x="11352" y="2112"/>
                  </a:lnTo>
                  <a:lnTo>
                    <a:pt x="11660" y="2112"/>
                  </a:lnTo>
                  <a:lnTo>
                    <a:pt x="12320" y="2112"/>
                  </a:lnTo>
                  <a:lnTo>
                    <a:pt x="12672" y="2112"/>
                  </a:lnTo>
                  <a:lnTo>
                    <a:pt x="15224" y="2112"/>
                  </a:lnTo>
                  <a:lnTo>
                    <a:pt x="16192" y="2112"/>
                  </a:lnTo>
                  <a:lnTo>
                    <a:pt x="16148" y="1672"/>
                  </a:lnTo>
                  <a:lnTo>
                    <a:pt x="16060" y="1320"/>
                  </a:lnTo>
                  <a:lnTo>
                    <a:pt x="15884" y="968"/>
                  </a:lnTo>
                  <a:lnTo>
                    <a:pt x="15664" y="704"/>
                  </a:lnTo>
                  <a:lnTo>
                    <a:pt x="15400" y="484"/>
                  </a:lnTo>
                  <a:lnTo>
                    <a:pt x="15092" y="264"/>
                  </a:lnTo>
                  <a:lnTo>
                    <a:pt x="14784" y="131"/>
                  </a:lnTo>
                  <a:lnTo>
                    <a:pt x="14476" y="44"/>
                  </a:lnTo>
                  <a:lnTo>
                    <a:pt x="14124" y="0"/>
                  </a:lnTo>
                  <a:lnTo>
                    <a:pt x="13772" y="0"/>
                  </a:lnTo>
                  <a:lnTo>
                    <a:pt x="13420" y="44"/>
                  </a:lnTo>
                  <a:lnTo>
                    <a:pt x="13068" y="131"/>
                  </a:lnTo>
                  <a:lnTo>
                    <a:pt x="12760" y="308"/>
                  </a:lnTo>
                  <a:lnTo>
                    <a:pt x="12452" y="484"/>
                  </a:lnTo>
                  <a:lnTo>
                    <a:pt x="12232" y="704"/>
                  </a:lnTo>
                  <a:lnTo>
                    <a:pt x="12012" y="1012"/>
                  </a:lnTo>
                  <a:close/>
                </a:path>
              </a:pathLst>
            </a:custGeom>
            <a:grpFill/>
            <a:ln w="9525">
              <a:noFill/>
              <a:round/>
              <a:headEnd/>
              <a:tailEnd/>
            </a:ln>
          </p:spPr>
          <p:txBody>
            <a:bodyPr/>
            <a:lstStyle/>
            <a:p>
              <a:pPr algn="ctr" eaLnBrk="1" hangingPunct="1">
                <a:defRPr/>
              </a:pPr>
              <a:endParaRPr lang="zh-CN" altLang="en-US">
                <a:latin typeface="+mj-lt"/>
                <a:cs typeface="Arial" panose="020B0604020202020204" pitchFamily="34" charset="0"/>
              </a:endParaRPr>
            </a:p>
          </p:txBody>
        </p:sp>
        <p:sp>
          <p:nvSpPr>
            <p:cNvPr id="268" name="Freeform 132"/>
            <p:cNvSpPr>
              <a:spLocks/>
            </p:cNvSpPr>
            <p:nvPr/>
          </p:nvSpPr>
          <p:spPr bwMode="auto">
            <a:xfrm>
              <a:off x="-2100286" y="5282915"/>
              <a:ext cx="238125" cy="234950"/>
            </a:xfrm>
            <a:custGeom>
              <a:avLst/>
              <a:gdLst/>
              <a:ahLst/>
              <a:cxnLst>
                <a:cxn ang="0">
                  <a:pos x="1628" y="0"/>
                </a:cxn>
                <a:cxn ang="0">
                  <a:pos x="1320" y="44"/>
                </a:cxn>
                <a:cxn ang="0">
                  <a:pos x="1012" y="132"/>
                </a:cxn>
                <a:cxn ang="0">
                  <a:pos x="704" y="264"/>
                </a:cxn>
                <a:cxn ang="0">
                  <a:pos x="483" y="484"/>
                </a:cxn>
                <a:cxn ang="0">
                  <a:pos x="264" y="704"/>
                </a:cxn>
                <a:cxn ang="0">
                  <a:pos x="132" y="1012"/>
                </a:cxn>
                <a:cxn ang="0">
                  <a:pos x="44" y="1320"/>
                </a:cxn>
                <a:cxn ang="0">
                  <a:pos x="0" y="1629"/>
                </a:cxn>
                <a:cxn ang="0">
                  <a:pos x="44" y="1980"/>
                </a:cxn>
                <a:cxn ang="0">
                  <a:pos x="132" y="2288"/>
                </a:cxn>
                <a:cxn ang="0">
                  <a:pos x="264" y="2551"/>
                </a:cxn>
                <a:cxn ang="0">
                  <a:pos x="483" y="2772"/>
                </a:cxn>
                <a:cxn ang="0">
                  <a:pos x="704" y="2992"/>
                </a:cxn>
                <a:cxn ang="0">
                  <a:pos x="1012" y="3124"/>
                </a:cxn>
                <a:cxn ang="0">
                  <a:pos x="1320" y="3256"/>
                </a:cxn>
                <a:cxn ang="0">
                  <a:pos x="1628" y="3256"/>
                </a:cxn>
                <a:cxn ang="0">
                  <a:pos x="1980" y="3256"/>
                </a:cxn>
                <a:cxn ang="0">
                  <a:pos x="2288" y="3124"/>
                </a:cxn>
                <a:cxn ang="0">
                  <a:pos x="2552" y="2992"/>
                </a:cxn>
                <a:cxn ang="0">
                  <a:pos x="2816" y="2772"/>
                </a:cxn>
                <a:cxn ang="0">
                  <a:pos x="2992" y="2551"/>
                </a:cxn>
                <a:cxn ang="0">
                  <a:pos x="3168" y="2288"/>
                </a:cxn>
                <a:cxn ang="0">
                  <a:pos x="3256" y="1980"/>
                </a:cxn>
                <a:cxn ang="0">
                  <a:pos x="3300" y="1629"/>
                </a:cxn>
                <a:cxn ang="0">
                  <a:pos x="3256" y="1320"/>
                </a:cxn>
                <a:cxn ang="0">
                  <a:pos x="3168" y="1012"/>
                </a:cxn>
                <a:cxn ang="0">
                  <a:pos x="2992" y="704"/>
                </a:cxn>
                <a:cxn ang="0">
                  <a:pos x="2816" y="484"/>
                </a:cxn>
                <a:cxn ang="0">
                  <a:pos x="2552" y="264"/>
                </a:cxn>
                <a:cxn ang="0">
                  <a:pos x="2288" y="132"/>
                </a:cxn>
                <a:cxn ang="0">
                  <a:pos x="1980" y="44"/>
                </a:cxn>
                <a:cxn ang="0">
                  <a:pos x="1628" y="0"/>
                </a:cxn>
              </a:cxnLst>
              <a:rect l="0" t="0" r="r" b="b"/>
              <a:pathLst>
                <a:path w="3300" h="3256">
                  <a:moveTo>
                    <a:pt x="1628" y="0"/>
                  </a:moveTo>
                  <a:lnTo>
                    <a:pt x="1320" y="44"/>
                  </a:lnTo>
                  <a:lnTo>
                    <a:pt x="1012" y="132"/>
                  </a:lnTo>
                  <a:lnTo>
                    <a:pt x="704" y="264"/>
                  </a:lnTo>
                  <a:lnTo>
                    <a:pt x="483" y="484"/>
                  </a:lnTo>
                  <a:lnTo>
                    <a:pt x="264" y="704"/>
                  </a:lnTo>
                  <a:lnTo>
                    <a:pt x="132" y="1012"/>
                  </a:lnTo>
                  <a:lnTo>
                    <a:pt x="44" y="1320"/>
                  </a:lnTo>
                  <a:lnTo>
                    <a:pt x="0" y="1629"/>
                  </a:lnTo>
                  <a:lnTo>
                    <a:pt x="44" y="1980"/>
                  </a:lnTo>
                  <a:lnTo>
                    <a:pt x="132" y="2288"/>
                  </a:lnTo>
                  <a:lnTo>
                    <a:pt x="264" y="2551"/>
                  </a:lnTo>
                  <a:lnTo>
                    <a:pt x="483" y="2772"/>
                  </a:lnTo>
                  <a:lnTo>
                    <a:pt x="704" y="2992"/>
                  </a:lnTo>
                  <a:lnTo>
                    <a:pt x="1012" y="3124"/>
                  </a:lnTo>
                  <a:lnTo>
                    <a:pt x="1320" y="3256"/>
                  </a:lnTo>
                  <a:lnTo>
                    <a:pt x="1628" y="3256"/>
                  </a:lnTo>
                  <a:lnTo>
                    <a:pt x="1980" y="3256"/>
                  </a:lnTo>
                  <a:lnTo>
                    <a:pt x="2288" y="3124"/>
                  </a:lnTo>
                  <a:lnTo>
                    <a:pt x="2552" y="2992"/>
                  </a:lnTo>
                  <a:lnTo>
                    <a:pt x="2816" y="2772"/>
                  </a:lnTo>
                  <a:lnTo>
                    <a:pt x="2992" y="2551"/>
                  </a:lnTo>
                  <a:lnTo>
                    <a:pt x="3168" y="2288"/>
                  </a:lnTo>
                  <a:lnTo>
                    <a:pt x="3256" y="1980"/>
                  </a:lnTo>
                  <a:lnTo>
                    <a:pt x="3300" y="1629"/>
                  </a:lnTo>
                  <a:lnTo>
                    <a:pt x="3256" y="1320"/>
                  </a:lnTo>
                  <a:lnTo>
                    <a:pt x="3168" y="1012"/>
                  </a:lnTo>
                  <a:lnTo>
                    <a:pt x="2992" y="704"/>
                  </a:lnTo>
                  <a:lnTo>
                    <a:pt x="2816" y="484"/>
                  </a:lnTo>
                  <a:lnTo>
                    <a:pt x="2552" y="264"/>
                  </a:lnTo>
                  <a:lnTo>
                    <a:pt x="2288" y="132"/>
                  </a:lnTo>
                  <a:lnTo>
                    <a:pt x="1980" y="44"/>
                  </a:lnTo>
                  <a:lnTo>
                    <a:pt x="1628" y="0"/>
                  </a:lnTo>
                  <a:close/>
                </a:path>
              </a:pathLst>
            </a:custGeom>
            <a:grpFill/>
            <a:ln w="9525">
              <a:noFill/>
              <a:round/>
              <a:headEnd/>
              <a:tailEnd/>
            </a:ln>
          </p:spPr>
          <p:txBody>
            <a:bodyPr/>
            <a:lstStyle/>
            <a:p>
              <a:pPr algn="ctr" eaLnBrk="1" hangingPunct="1">
                <a:defRPr/>
              </a:pPr>
              <a:endParaRPr lang="zh-CN" altLang="en-US">
                <a:latin typeface="+mj-lt"/>
                <a:cs typeface="Arial" panose="020B0604020202020204" pitchFamily="34" charset="0"/>
              </a:endParaRPr>
            </a:p>
          </p:txBody>
        </p:sp>
        <p:sp>
          <p:nvSpPr>
            <p:cNvPr id="269" name="Rectangle 133"/>
            <p:cNvSpPr>
              <a:spLocks noChangeArrowheads="1"/>
            </p:cNvSpPr>
            <p:nvPr/>
          </p:nvSpPr>
          <p:spPr bwMode="auto">
            <a:xfrm>
              <a:off x="-1770086" y="5133690"/>
              <a:ext cx="368300" cy="111125"/>
            </a:xfrm>
            <a:prstGeom prst="rect">
              <a:avLst/>
            </a:prstGeom>
            <a:grpFill/>
            <a:ln w="9525">
              <a:noFill/>
              <a:miter lim="800000"/>
              <a:headEnd/>
              <a:tailEnd/>
            </a:ln>
          </p:spPr>
          <p:txBody>
            <a:bodyPr/>
            <a:lstStyle/>
            <a:p>
              <a:pPr algn="ctr" eaLnBrk="1" hangingPunct="1">
                <a:defRPr/>
              </a:pPr>
              <a:endParaRPr lang="zh-CN" altLang="en-US">
                <a:latin typeface="+mj-lt"/>
                <a:cs typeface="Arial" panose="020B0604020202020204" pitchFamily="34" charset="0"/>
              </a:endParaRPr>
            </a:p>
          </p:txBody>
        </p:sp>
        <p:sp>
          <p:nvSpPr>
            <p:cNvPr id="270" name="Freeform 134"/>
            <p:cNvSpPr>
              <a:spLocks/>
            </p:cNvSpPr>
            <p:nvPr/>
          </p:nvSpPr>
          <p:spPr bwMode="auto">
            <a:xfrm>
              <a:off x="-2379686" y="5282915"/>
              <a:ext cx="238125" cy="234950"/>
            </a:xfrm>
            <a:custGeom>
              <a:avLst/>
              <a:gdLst/>
              <a:ahLst/>
              <a:cxnLst>
                <a:cxn ang="0">
                  <a:pos x="1672" y="3256"/>
                </a:cxn>
                <a:cxn ang="0">
                  <a:pos x="1980" y="3256"/>
                </a:cxn>
                <a:cxn ang="0">
                  <a:pos x="2288" y="3124"/>
                </a:cxn>
                <a:cxn ang="0">
                  <a:pos x="2596" y="2992"/>
                </a:cxn>
                <a:cxn ang="0">
                  <a:pos x="2816" y="2772"/>
                </a:cxn>
                <a:cxn ang="0">
                  <a:pos x="3036" y="2551"/>
                </a:cxn>
                <a:cxn ang="0">
                  <a:pos x="3168" y="2288"/>
                </a:cxn>
                <a:cxn ang="0">
                  <a:pos x="3256" y="1980"/>
                </a:cxn>
                <a:cxn ang="0">
                  <a:pos x="3300" y="1629"/>
                </a:cxn>
                <a:cxn ang="0">
                  <a:pos x="3256" y="1320"/>
                </a:cxn>
                <a:cxn ang="0">
                  <a:pos x="3168" y="1012"/>
                </a:cxn>
                <a:cxn ang="0">
                  <a:pos x="3036" y="704"/>
                </a:cxn>
                <a:cxn ang="0">
                  <a:pos x="2816" y="484"/>
                </a:cxn>
                <a:cxn ang="0">
                  <a:pos x="2596" y="264"/>
                </a:cxn>
                <a:cxn ang="0">
                  <a:pos x="2288" y="132"/>
                </a:cxn>
                <a:cxn ang="0">
                  <a:pos x="1980" y="44"/>
                </a:cxn>
                <a:cxn ang="0">
                  <a:pos x="1672" y="0"/>
                </a:cxn>
                <a:cxn ang="0">
                  <a:pos x="1320" y="44"/>
                </a:cxn>
                <a:cxn ang="0">
                  <a:pos x="1012" y="132"/>
                </a:cxn>
                <a:cxn ang="0">
                  <a:pos x="748" y="264"/>
                </a:cxn>
                <a:cxn ang="0">
                  <a:pos x="484" y="484"/>
                </a:cxn>
                <a:cxn ang="0">
                  <a:pos x="307" y="704"/>
                </a:cxn>
                <a:cxn ang="0">
                  <a:pos x="132" y="1012"/>
                </a:cxn>
                <a:cxn ang="0">
                  <a:pos x="44" y="1320"/>
                </a:cxn>
                <a:cxn ang="0">
                  <a:pos x="0" y="1629"/>
                </a:cxn>
                <a:cxn ang="0">
                  <a:pos x="44" y="1980"/>
                </a:cxn>
                <a:cxn ang="0">
                  <a:pos x="132" y="2288"/>
                </a:cxn>
                <a:cxn ang="0">
                  <a:pos x="307" y="2551"/>
                </a:cxn>
                <a:cxn ang="0">
                  <a:pos x="484" y="2772"/>
                </a:cxn>
                <a:cxn ang="0">
                  <a:pos x="748" y="2992"/>
                </a:cxn>
                <a:cxn ang="0">
                  <a:pos x="1012" y="3124"/>
                </a:cxn>
                <a:cxn ang="0">
                  <a:pos x="1320" y="3256"/>
                </a:cxn>
                <a:cxn ang="0">
                  <a:pos x="1672" y="3256"/>
                </a:cxn>
              </a:cxnLst>
              <a:rect l="0" t="0" r="r" b="b"/>
              <a:pathLst>
                <a:path w="3300" h="3256">
                  <a:moveTo>
                    <a:pt x="1672" y="3256"/>
                  </a:moveTo>
                  <a:lnTo>
                    <a:pt x="1980" y="3256"/>
                  </a:lnTo>
                  <a:lnTo>
                    <a:pt x="2288" y="3124"/>
                  </a:lnTo>
                  <a:lnTo>
                    <a:pt x="2596" y="2992"/>
                  </a:lnTo>
                  <a:lnTo>
                    <a:pt x="2816" y="2772"/>
                  </a:lnTo>
                  <a:lnTo>
                    <a:pt x="3036" y="2551"/>
                  </a:lnTo>
                  <a:lnTo>
                    <a:pt x="3168" y="2288"/>
                  </a:lnTo>
                  <a:lnTo>
                    <a:pt x="3256" y="1980"/>
                  </a:lnTo>
                  <a:lnTo>
                    <a:pt x="3300" y="1629"/>
                  </a:lnTo>
                  <a:lnTo>
                    <a:pt x="3256" y="1320"/>
                  </a:lnTo>
                  <a:lnTo>
                    <a:pt x="3168" y="1012"/>
                  </a:lnTo>
                  <a:lnTo>
                    <a:pt x="3036" y="704"/>
                  </a:lnTo>
                  <a:lnTo>
                    <a:pt x="2816" y="484"/>
                  </a:lnTo>
                  <a:lnTo>
                    <a:pt x="2596" y="264"/>
                  </a:lnTo>
                  <a:lnTo>
                    <a:pt x="2288" y="132"/>
                  </a:lnTo>
                  <a:lnTo>
                    <a:pt x="1980" y="44"/>
                  </a:lnTo>
                  <a:lnTo>
                    <a:pt x="1672" y="0"/>
                  </a:lnTo>
                  <a:lnTo>
                    <a:pt x="1320" y="44"/>
                  </a:lnTo>
                  <a:lnTo>
                    <a:pt x="1012" y="132"/>
                  </a:lnTo>
                  <a:lnTo>
                    <a:pt x="748" y="264"/>
                  </a:lnTo>
                  <a:lnTo>
                    <a:pt x="484" y="484"/>
                  </a:lnTo>
                  <a:lnTo>
                    <a:pt x="307" y="704"/>
                  </a:lnTo>
                  <a:lnTo>
                    <a:pt x="132" y="1012"/>
                  </a:lnTo>
                  <a:lnTo>
                    <a:pt x="44" y="1320"/>
                  </a:lnTo>
                  <a:lnTo>
                    <a:pt x="0" y="1629"/>
                  </a:lnTo>
                  <a:lnTo>
                    <a:pt x="44" y="1980"/>
                  </a:lnTo>
                  <a:lnTo>
                    <a:pt x="132" y="2288"/>
                  </a:lnTo>
                  <a:lnTo>
                    <a:pt x="307" y="2551"/>
                  </a:lnTo>
                  <a:lnTo>
                    <a:pt x="484" y="2772"/>
                  </a:lnTo>
                  <a:lnTo>
                    <a:pt x="748" y="2992"/>
                  </a:lnTo>
                  <a:lnTo>
                    <a:pt x="1012" y="3124"/>
                  </a:lnTo>
                  <a:lnTo>
                    <a:pt x="1320" y="3256"/>
                  </a:lnTo>
                  <a:lnTo>
                    <a:pt x="1672" y="3256"/>
                  </a:lnTo>
                  <a:close/>
                </a:path>
              </a:pathLst>
            </a:custGeom>
            <a:grpFill/>
            <a:ln w="9525">
              <a:noFill/>
              <a:round/>
              <a:headEnd/>
              <a:tailEnd/>
            </a:ln>
          </p:spPr>
          <p:txBody>
            <a:bodyPr/>
            <a:lstStyle/>
            <a:p>
              <a:pPr algn="ctr" eaLnBrk="1" hangingPunct="1">
                <a:defRPr/>
              </a:pPr>
              <a:endParaRPr lang="zh-CN" altLang="en-US">
                <a:latin typeface="+mj-lt"/>
                <a:cs typeface="Arial" panose="020B0604020202020204" pitchFamily="34" charset="0"/>
              </a:endParaRPr>
            </a:p>
          </p:txBody>
        </p:sp>
        <p:sp>
          <p:nvSpPr>
            <p:cNvPr id="271" name="Freeform 135"/>
            <p:cNvSpPr>
              <a:spLocks/>
            </p:cNvSpPr>
            <p:nvPr/>
          </p:nvSpPr>
          <p:spPr bwMode="auto">
            <a:xfrm>
              <a:off x="-1817711" y="5282915"/>
              <a:ext cx="238125" cy="234950"/>
            </a:xfrm>
            <a:custGeom>
              <a:avLst/>
              <a:gdLst/>
              <a:ahLst/>
              <a:cxnLst>
                <a:cxn ang="0">
                  <a:pos x="484" y="484"/>
                </a:cxn>
                <a:cxn ang="0">
                  <a:pos x="264" y="704"/>
                </a:cxn>
                <a:cxn ang="0">
                  <a:pos x="132" y="1012"/>
                </a:cxn>
                <a:cxn ang="0">
                  <a:pos x="44" y="1320"/>
                </a:cxn>
                <a:cxn ang="0">
                  <a:pos x="0" y="1629"/>
                </a:cxn>
                <a:cxn ang="0">
                  <a:pos x="44" y="1980"/>
                </a:cxn>
                <a:cxn ang="0">
                  <a:pos x="132" y="2288"/>
                </a:cxn>
                <a:cxn ang="0">
                  <a:pos x="264" y="2551"/>
                </a:cxn>
                <a:cxn ang="0">
                  <a:pos x="484" y="2772"/>
                </a:cxn>
                <a:cxn ang="0">
                  <a:pos x="748" y="2992"/>
                </a:cxn>
                <a:cxn ang="0">
                  <a:pos x="1012" y="3124"/>
                </a:cxn>
                <a:cxn ang="0">
                  <a:pos x="1320" y="3256"/>
                </a:cxn>
                <a:cxn ang="0">
                  <a:pos x="1628" y="3256"/>
                </a:cxn>
                <a:cxn ang="0">
                  <a:pos x="1980" y="3256"/>
                </a:cxn>
                <a:cxn ang="0">
                  <a:pos x="2288" y="3124"/>
                </a:cxn>
                <a:cxn ang="0">
                  <a:pos x="2552" y="2992"/>
                </a:cxn>
                <a:cxn ang="0">
                  <a:pos x="2816" y="2772"/>
                </a:cxn>
                <a:cxn ang="0">
                  <a:pos x="2992" y="2551"/>
                </a:cxn>
                <a:cxn ang="0">
                  <a:pos x="3168" y="2288"/>
                </a:cxn>
                <a:cxn ang="0">
                  <a:pos x="3256" y="1980"/>
                </a:cxn>
                <a:cxn ang="0">
                  <a:pos x="3300" y="1629"/>
                </a:cxn>
                <a:cxn ang="0">
                  <a:pos x="3256" y="1320"/>
                </a:cxn>
                <a:cxn ang="0">
                  <a:pos x="3168" y="1012"/>
                </a:cxn>
                <a:cxn ang="0">
                  <a:pos x="2992" y="704"/>
                </a:cxn>
                <a:cxn ang="0">
                  <a:pos x="2816" y="484"/>
                </a:cxn>
                <a:cxn ang="0">
                  <a:pos x="2552" y="264"/>
                </a:cxn>
                <a:cxn ang="0">
                  <a:pos x="2288" y="132"/>
                </a:cxn>
                <a:cxn ang="0">
                  <a:pos x="1980" y="44"/>
                </a:cxn>
                <a:cxn ang="0">
                  <a:pos x="1628" y="0"/>
                </a:cxn>
                <a:cxn ang="0">
                  <a:pos x="1320" y="44"/>
                </a:cxn>
                <a:cxn ang="0">
                  <a:pos x="1012" y="132"/>
                </a:cxn>
                <a:cxn ang="0">
                  <a:pos x="748" y="264"/>
                </a:cxn>
                <a:cxn ang="0">
                  <a:pos x="484" y="484"/>
                </a:cxn>
              </a:cxnLst>
              <a:rect l="0" t="0" r="r" b="b"/>
              <a:pathLst>
                <a:path w="3300" h="3256">
                  <a:moveTo>
                    <a:pt x="484" y="484"/>
                  </a:moveTo>
                  <a:lnTo>
                    <a:pt x="264" y="704"/>
                  </a:lnTo>
                  <a:lnTo>
                    <a:pt x="132" y="1012"/>
                  </a:lnTo>
                  <a:lnTo>
                    <a:pt x="44" y="1320"/>
                  </a:lnTo>
                  <a:lnTo>
                    <a:pt x="0" y="1629"/>
                  </a:lnTo>
                  <a:lnTo>
                    <a:pt x="44" y="1980"/>
                  </a:lnTo>
                  <a:lnTo>
                    <a:pt x="132" y="2288"/>
                  </a:lnTo>
                  <a:lnTo>
                    <a:pt x="264" y="2551"/>
                  </a:lnTo>
                  <a:lnTo>
                    <a:pt x="484" y="2772"/>
                  </a:lnTo>
                  <a:lnTo>
                    <a:pt x="748" y="2992"/>
                  </a:lnTo>
                  <a:lnTo>
                    <a:pt x="1012" y="3124"/>
                  </a:lnTo>
                  <a:lnTo>
                    <a:pt x="1320" y="3256"/>
                  </a:lnTo>
                  <a:lnTo>
                    <a:pt x="1628" y="3256"/>
                  </a:lnTo>
                  <a:lnTo>
                    <a:pt x="1980" y="3256"/>
                  </a:lnTo>
                  <a:lnTo>
                    <a:pt x="2288" y="3124"/>
                  </a:lnTo>
                  <a:lnTo>
                    <a:pt x="2552" y="2992"/>
                  </a:lnTo>
                  <a:lnTo>
                    <a:pt x="2816" y="2772"/>
                  </a:lnTo>
                  <a:lnTo>
                    <a:pt x="2992" y="2551"/>
                  </a:lnTo>
                  <a:lnTo>
                    <a:pt x="3168" y="2288"/>
                  </a:lnTo>
                  <a:lnTo>
                    <a:pt x="3256" y="1980"/>
                  </a:lnTo>
                  <a:lnTo>
                    <a:pt x="3300" y="1629"/>
                  </a:lnTo>
                  <a:lnTo>
                    <a:pt x="3256" y="1320"/>
                  </a:lnTo>
                  <a:lnTo>
                    <a:pt x="3168" y="1012"/>
                  </a:lnTo>
                  <a:lnTo>
                    <a:pt x="2992" y="704"/>
                  </a:lnTo>
                  <a:lnTo>
                    <a:pt x="2816" y="484"/>
                  </a:lnTo>
                  <a:lnTo>
                    <a:pt x="2552" y="264"/>
                  </a:lnTo>
                  <a:lnTo>
                    <a:pt x="2288" y="132"/>
                  </a:lnTo>
                  <a:lnTo>
                    <a:pt x="1980" y="44"/>
                  </a:lnTo>
                  <a:lnTo>
                    <a:pt x="1628" y="0"/>
                  </a:lnTo>
                  <a:lnTo>
                    <a:pt x="1320" y="44"/>
                  </a:lnTo>
                  <a:lnTo>
                    <a:pt x="1012" y="132"/>
                  </a:lnTo>
                  <a:lnTo>
                    <a:pt x="748" y="264"/>
                  </a:lnTo>
                  <a:lnTo>
                    <a:pt x="484" y="484"/>
                  </a:lnTo>
                  <a:close/>
                </a:path>
              </a:pathLst>
            </a:custGeom>
            <a:grpFill/>
            <a:ln w="9525">
              <a:noFill/>
              <a:round/>
              <a:headEnd/>
              <a:tailEnd/>
            </a:ln>
          </p:spPr>
          <p:txBody>
            <a:bodyPr/>
            <a:lstStyle/>
            <a:p>
              <a:pPr algn="ctr" eaLnBrk="1" hangingPunct="1">
                <a:defRPr/>
              </a:pPr>
              <a:endParaRPr lang="zh-CN" altLang="en-US">
                <a:latin typeface="+mj-lt"/>
                <a:cs typeface="Arial" panose="020B0604020202020204" pitchFamily="34" charset="0"/>
              </a:endParaRPr>
            </a:p>
          </p:txBody>
        </p:sp>
        <p:sp>
          <p:nvSpPr>
            <p:cNvPr id="272" name="Freeform 136"/>
            <p:cNvSpPr>
              <a:spLocks/>
            </p:cNvSpPr>
            <p:nvPr/>
          </p:nvSpPr>
          <p:spPr bwMode="auto">
            <a:xfrm>
              <a:off x="-1538311" y="5282915"/>
              <a:ext cx="238125" cy="234950"/>
            </a:xfrm>
            <a:custGeom>
              <a:avLst/>
              <a:gdLst/>
              <a:ahLst/>
              <a:cxnLst>
                <a:cxn ang="0">
                  <a:pos x="484" y="484"/>
                </a:cxn>
                <a:cxn ang="0">
                  <a:pos x="308" y="704"/>
                </a:cxn>
                <a:cxn ang="0">
                  <a:pos x="132" y="1012"/>
                </a:cxn>
                <a:cxn ang="0">
                  <a:pos x="44" y="1320"/>
                </a:cxn>
                <a:cxn ang="0">
                  <a:pos x="0" y="1629"/>
                </a:cxn>
                <a:cxn ang="0">
                  <a:pos x="44" y="1980"/>
                </a:cxn>
                <a:cxn ang="0">
                  <a:pos x="132" y="2288"/>
                </a:cxn>
                <a:cxn ang="0">
                  <a:pos x="308" y="2551"/>
                </a:cxn>
                <a:cxn ang="0">
                  <a:pos x="484" y="2772"/>
                </a:cxn>
                <a:cxn ang="0">
                  <a:pos x="748" y="2992"/>
                </a:cxn>
                <a:cxn ang="0">
                  <a:pos x="1012" y="3124"/>
                </a:cxn>
                <a:cxn ang="0">
                  <a:pos x="1320" y="3256"/>
                </a:cxn>
                <a:cxn ang="0">
                  <a:pos x="1672" y="3256"/>
                </a:cxn>
                <a:cxn ang="0">
                  <a:pos x="1980" y="3256"/>
                </a:cxn>
                <a:cxn ang="0">
                  <a:pos x="2288" y="3124"/>
                </a:cxn>
                <a:cxn ang="0">
                  <a:pos x="2596" y="2992"/>
                </a:cxn>
                <a:cxn ang="0">
                  <a:pos x="2816" y="2772"/>
                </a:cxn>
                <a:cxn ang="0">
                  <a:pos x="3036" y="2551"/>
                </a:cxn>
                <a:cxn ang="0">
                  <a:pos x="3168" y="2288"/>
                </a:cxn>
                <a:cxn ang="0">
                  <a:pos x="3256" y="1980"/>
                </a:cxn>
                <a:cxn ang="0">
                  <a:pos x="3300" y="1629"/>
                </a:cxn>
                <a:cxn ang="0">
                  <a:pos x="3256" y="1320"/>
                </a:cxn>
                <a:cxn ang="0">
                  <a:pos x="3168" y="1012"/>
                </a:cxn>
                <a:cxn ang="0">
                  <a:pos x="3036" y="704"/>
                </a:cxn>
                <a:cxn ang="0">
                  <a:pos x="2816" y="484"/>
                </a:cxn>
                <a:cxn ang="0">
                  <a:pos x="2596" y="264"/>
                </a:cxn>
                <a:cxn ang="0">
                  <a:pos x="2288" y="132"/>
                </a:cxn>
                <a:cxn ang="0">
                  <a:pos x="1980" y="44"/>
                </a:cxn>
                <a:cxn ang="0">
                  <a:pos x="1672" y="0"/>
                </a:cxn>
                <a:cxn ang="0">
                  <a:pos x="1320" y="44"/>
                </a:cxn>
                <a:cxn ang="0">
                  <a:pos x="1012" y="132"/>
                </a:cxn>
                <a:cxn ang="0">
                  <a:pos x="748" y="264"/>
                </a:cxn>
                <a:cxn ang="0">
                  <a:pos x="484" y="484"/>
                </a:cxn>
              </a:cxnLst>
              <a:rect l="0" t="0" r="r" b="b"/>
              <a:pathLst>
                <a:path w="3300" h="3256">
                  <a:moveTo>
                    <a:pt x="484" y="484"/>
                  </a:moveTo>
                  <a:lnTo>
                    <a:pt x="308" y="704"/>
                  </a:lnTo>
                  <a:lnTo>
                    <a:pt x="132" y="1012"/>
                  </a:lnTo>
                  <a:lnTo>
                    <a:pt x="44" y="1320"/>
                  </a:lnTo>
                  <a:lnTo>
                    <a:pt x="0" y="1629"/>
                  </a:lnTo>
                  <a:lnTo>
                    <a:pt x="44" y="1980"/>
                  </a:lnTo>
                  <a:lnTo>
                    <a:pt x="132" y="2288"/>
                  </a:lnTo>
                  <a:lnTo>
                    <a:pt x="308" y="2551"/>
                  </a:lnTo>
                  <a:lnTo>
                    <a:pt x="484" y="2772"/>
                  </a:lnTo>
                  <a:lnTo>
                    <a:pt x="748" y="2992"/>
                  </a:lnTo>
                  <a:lnTo>
                    <a:pt x="1012" y="3124"/>
                  </a:lnTo>
                  <a:lnTo>
                    <a:pt x="1320" y="3256"/>
                  </a:lnTo>
                  <a:lnTo>
                    <a:pt x="1672" y="3256"/>
                  </a:lnTo>
                  <a:lnTo>
                    <a:pt x="1980" y="3256"/>
                  </a:lnTo>
                  <a:lnTo>
                    <a:pt x="2288" y="3124"/>
                  </a:lnTo>
                  <a:lnTo>
                    <a:pt x="2596" y="2992"/>
                  </a:lnTo>
                  <a:lnTo>
                    <a:pt x="2816" y="2772"/>
                  </a:lnTo>
                  <a:lnTo>
                    <a:pt x="3036" y="2551"/>
                  </a:lnTo>
                  <a:lnTo>
                    <a:pt x="3168" y="2288"/>
                  </a:lnTo>
                  <a:lnTo>
                    <a:pt x="3256" y="1980"/>
                  </a:lnTo>
                  <a:lnTo>
                    <a:pt x="3300" y="1629"/>
                  </a:lnTo>
                  <a:lnTo>
                    <a:pt x="3256" y="1320"/>
                  </a:lnTo>
                  <a:lnTo>
                    <a:pt x="3168" y="1012"/>
                  </a:lnTo>
                  <a:lnTo>
                    <a:pt x="3036" y="704"/>
                  </a:lnTo>
                  <a:lnTo>
                    <a:pt x="2816" y="484"/>
                  </a:lnTo>
                  <a:lnTo>
                    <a:pt x="2596" y="264"/>
                  </a:lnTo>
                  <a:lnTo>
                    <a:pt x="2288" y="132"/>
                  </a:lnTo>
                  <a:lnTo>
                    <a:pt x="1980" y="44"/>
                  </a:lnTo>
                  <a:lnTo>
                    <a:pt x="1672" y="0"/>
                  </a:lnTo>
                  <a:lnTo>
                    <a:pt x="1320" y="44"/>
                  </a:lnTo>
                  <a:lnTo>
                    <a:pt x="1012" y="132"/>
                  </a:lnTo>
                  <a:lnTo>
                    <a:pt x="748" y="264"/>
                  </a:lnTo>
                  <a:lnTo>
                    <a:pt x="484" y="484"/>
                  </a:lnTo>
                  <a:close/>
                </a:path>
              </a:pathLst>
            </a:custGeom>
            <a:grpFill/>
            <a:ln w="9525">
              <a:noFill/>
              <a:round/>
              <a:headEnd/>
              <a:tailEnd/>
            </a:ln>
          </p:spPr>
          <p:txBody>
            <a:bodyPr/>
            <a:lstStyle/>
            <a:p>
              <a:pPr algn="ctr" eaLnBrk="1" hangingPunct="1">
                <a:defRPr/>
              </a:pPr>
              <a:endParaRPr lang="zh-CN" altLang="en-US">
                <a:latin typeface="+mj-lt"/>
                <a:cs typeface="Arial" panose="020B0604020202020204" pitchFamily="34" charset="0"/>
              </a:endParaRPr>
            </a:p>
          </p:txBody>
        </p:sp>
        <p:sp>
          <p:nvSpPr>
            <p:cNvPr id="273" name="Freeform 137"/>
            <p:cNvSpPr>
              <a:spLocks/>
            </p:cNvSpPr>
            <p:nvPr/>
          </p:nvSpPr>
          <p:spPr bwMode="auto">
            <a:xfrm>
              <a:off x="-1706586" y="4552665"/>
              <a:ext cx="238125" cy="238125"/>
            </a:xfrm>
            <a:custGeom>
              <a:avLst/>
              <a:gdLst/>
              <a:ahLst/>
              <a:cxnLst>
                <a:cxn ang="0">
                  <a:pos x="1672" y="3300"/>
                </a:cxn>
                <a:cxn ang="0">
                  <a:pos x="1980" y="3256"/>
                </a:cxn>
                <a:cxn ang="0">
                  <a:pos x="2288" y="3168"/>
                </a:cxn>
                <a:cxn ang="0">
                  <a:pos x="2552" y="3036"/>
                </a:cxn>
                <a:cxn ang="0">
                  <a:pos x="2816" y="2816"/>
                </a:cxn>
                <a:cxn ang="0">
                  <a:pos x="3036" y="2552"/>
                </a:cxn>
                <a:cxn ang="0">
                  <a:pos x="3168" y="2288"/>
                </a:cxn>
                <a:cxn ang="0">
                  <a:pos x="3256" y="1980"/>
                </a:cxn>
                <a:cxn ang="0">
                  <a:pos x="3300" y="1628"/>
                </a:cxn>
                <a:cxn ang="0">
                  <a:pos x="3256" y="1320"/>
                </a:cxn>
                <a:cxn ang="0">
                  <a:pos x="3168" y="1012"/>
                </a:cxn>
                <a:cxn ang="0">
                  <a:pos x="3036" y="748"/>
                </a:cxn>
                <a:cxn ang="0">
                  <a:pos x="2816" y="484"/>
                </a:cxn>
                <a:cxn ang="0">
                  <a:pos x="2552" y="264"/>
                </a:cxn>
                <a:cxn ang="0">
                  <a:pos x="2288" y="132"/>
                </a:cxn>
                <a:cxn ang="0">
                  <a:pos x="1980" y="44"/>
                </a:cxn>
                <a:cxn ang="0">
                  <a:pos x="1672" y="0"/>
                </a:cxn>
                <a:cxn ang="0">
                  <a:pos x="1320" y="44"/>
                </a:cxn>
                <a:cxn ang="0">
                  <a:pos x="1012" y="132"/>
                </a:cxn>
                <a:cxn ang="0">
                  <a:pos x="748" y="264"/>
                </a:cxn>
                <a:cxn ang="0">
                  <a:pos x="484" y="484"/>
                </a:cxn>
                <a:cxn ang="0">
                  <a:pos x="264" y="748"/>
                </a:cxn>
                <a:cxn ang="0">
                  <a:pos x="132" y="1012"/>
                </a:cxn>
                <a:cxn ang="0">
                  <a:pos x="44" y="1320"/>
                </a:cxn>
                <a:cxn ang="0">
                  <a:pos x="0" y="1628"/>
                </a:cxn>
                <a:cxn ang="0">
                  <a:pos x="44" y="1980"/>
                </a:cxn>
                <a:cxn ang="0">
                  <a:pos x="132" y="2288"/>
                </a:cxn>
                <a:cxn ang="0">
                  <a:pos x="264" y="2552"/>
                </a:cxn>
                <a:cxn ang="0">
                  <a:pos x="484" y="2816"/>
                </a:cxn>
                <a:cxn ang="0">
                  <a:pos x="748" y="3036"/>
                </a:cxn>
                <a:cxn ang="0">
                  <a:pos x="1012" y="3168"/>
                </a:cxn>
                <a:cxn ang="0">
                  <a:pos x="1320" y="3256"/>
                </a:cxn>
                <a:cxn ang="0">
                  <a:pos x="1672" y="3300"/>
                </a:cxn>
              </a:cxnLst>
              <a:rect l="0" t="0" r="r" b="b"/>
              <a:pathLst>
                <a:path w="3300" h="3300">
                  <a:moveTo>
                    <a:pt x="1672" y="3300"/>
                  </a:moveTo>
                  <a:lnTo>
                    <a:pt x="1980" y="3256"/>
                  </a:lnTo>
                  <a:lnTo>
                    <a:pt x="2288" y="3168"/>
                  </a:lnTo>
                  <a:lnTo>
                    <a:pt x="2552" y="3036"/>
                  </a:lnTo>
                  <a:lnTo>
                    <a:pt x="2816" y="2816"/>
                  </a:lnTo>
                  <a:lnTo>
                    <a:pt x="3036" y="2552"/>
                  </a:lnTo>
                  <a:lnTo>
                    <a:pt x="3168" y="2288"/>
                  </a:lnTo>
                  <a:lnTo>
                    <a:pt x="3256" y="1980"/>
                  </a:lnTo>
                  <a:lnTo>
                    <a:pt x="3300" y="1628"/>
                  </a:lnTo>
                  <a:lnTo>
                    <a:pt x="3256" y="1320"/>
                  </a:lnTo>
                  <a:lnTo>
                    <a:pt x="3168" y="1012"/>
                  </a:lnTo>
                  <a:lnTo>
                    <a:pt x="3036" y="748"/>
                  </a:lnTo>
                  <a:lnTo>
                    <a:pt x="2816" y="484"/>
                  </a:lnTo>
                  <a:lnTo>
                    <a:pt x="2552" y="264"/>
                  </a:lnTo>
                  <a:lnTo>
                    <a:pt x="2288" y="132"/>
                  </a:lnTo>
                  <a:lnTo>
                    <a:pt x="1980" y="44"/>
                  </a:lnTo>
                  <a:lnTo>
                    <a:pt x="1672" y="0"/>
                  </a:lnTo>
                  <a:lnTo>
                    <a:pt x="1320" y="44"/>
                  </a:lnTo>
                  <a:lnTo>
                    <a:pt x="1012" y="132"/>
                  </a:lnTo>
                  <a:lnTo>
                    <a:pt x="748" y="264"/>
                  </a:lnTo>
                  <a:lnTo>
                    <a:pt x="484" y="484"/>
                  </a:lnTo>
                  <a:lnTo>
                    <a:pt x="264" y="748"/>
                  </a:lnTo>
                  <a:lnTo>
                    <a:pt x="132" y="1012"/>
                  </a:lnTo>
                  <a:lnTo>
                    <a:pt x="44" y="1320"/>
                  </a:lnTo>
                  <a:lnTo>
                    <a:pt x="0" y="1628"/>
                  </a:lnTo>
                  <a:lnTo>
                    <a:pt x="44" y="1980"/>
                  </a:lnTo>
                  <a:lnTo>
                    <a:pt x="132" y="2288"/>
                  </a:lnTo>
                  <a:lnTo>
                    <a:pt x="264" y="2552"/>
                  </a:lnTo>
                  <a:lnTo>
                    <a:pt x="484" y="2816"/>
                  </a:lnTo>
                  <a:lnTo>
                    <a:pt x="748" y="3036"/>
                  </a:lnTo>
                  <a:lnTo>
                    <a:pt x="1012" y="3168"/>
                  </a:lnTo>
                  <a:lnTo>
                    <a:pt x="1320" y="3256"/>
                  </a:lnTo>
                  <a:lnTo>
                    <a:pt x="1672" y="3300"/>
                  </a:lnTo>
                  <a:close/>
                </a:path>
              </a:pathLst>
            </a:custGeom>
            <a:grpFill/>
            <a:ln w="9525">
              <a:noFill/>
              <a:round/>
              <a:headEnd/>
              <a:tailEnd/>
            </a:ln>
          </p:spPr>
          <p:txBody>
            <a:bodyPr/>
            <a:lstStyle/>
            <a:p>
              <a:pPr algn="ctr" eaLnBrk="1" hangingPunct="1">
                <a:defRPr/>
              </a:pPr>
              <a:endParaRPr lang="zh-CN" altLang="en-US">
                <a:latin typeface="+mj-lt"/>
                <a:cs typeface="Arial" panose="020B0604020202020204" pitchFamily="34" charset="0"/>
              </a:endParaRPr>
            </a:p>
          </p:txBody>
        </p:sp>
        <p:sp>
          <p:nvSpPr>
            <p:cNvPr id="274" name="Freeform 138"/>
            <p:cNvSpPr>
              <a:spLocks noEditPoints="1"/>
            </p:cNvSpPr>
            <p:nvPr/>
          </p:nvSpPr>
          <p:spPr bwMode="auto">
            <a:xfrm>
              <a:off x="-1836761" y="4806665"/>
              <a:ext cx="495300" cy="311150"/>
            </a:xfrm>
            <a:custGeom>
              <a:avLst/>
              <a:gdLst/>
              <a:ahLst/>
              <a:cxnLst>
                <a:cxn ang="0">
                  <a:pos x="0" y="4312"/>
                </a:cxn>
                <a:cxn ang="0">
                  <a:pos x="6864" y="4312"/>
                </a:cxn>
                <a:cxn ang="0">
                  <a:pos x="6864" y="3652"/>
                </a:cxn>
                <a:cxn ang="0">
                  <a:pos x="5984" y="3652"/>
                </a:cxn>
                <a:cxn ang="0">
                  <a:pos x="5984" y="1012"/>
                </a:cxn>
                <a:cxn ang="0">
                  <a:pos x="5940" y="792"/>
                </a:cxn>
                <a:cxn ang="0">
                  <a:pos x="5896" y="616"/>
                </a:cxn>
                <a:cxn ang="0">
                  <a:pos x="5808" y="440"/>
                </a:cxn>
                <a:cxn ang="0">
                  <a:pos x="5676" y="264"/>
                </a:cxn>
                <a:cxn ang="0">
                  <a:pos x="5500" y="176"/>
                </a:cxn>
                <a:cxn ang="0">
                  <a:pos x="5324" y="44"/>
                </a:cxn>
                <a:cxn ang="0">
                  <a:pos x="5148" y="0"/>
                </a:cxn>
                <a:cxn ang="0">
                  <a:pos x="4928" y="0"/>
                </a:cxn>
                <a:cxn ang="0">
                  <a:pos x="3476" y="0"/>
                </a:cxn>
                <a:cxn ang="0">
                  <a:pos x="3388" y="0"/>
                </a:cxn>
                <a:cxn ang="0">
                  <a:pos x="1936" y="0"/>
                </a:cxn>
                <a:cxn ang="0">
                  <a:pos x="1760" y="0"/>
                </a:cxn>
                <a:cxn ang="0">
                  <a:pos x="1540" y="44"/>
                </a:cxn>
                <a:cxn ang="0">
                  <a:pos x="1364" y="176"/>
                </a:cxn>
                <a:cxn ang="0">
                  <a:pos x="1232" y="264"/>
                </a:cxn>
                <a:cxn ang="0">
                  <a:pos x="1100" y="440"/>
                </a:cxn>
                <a:cxn ang="0">
                  <a:pos x="1012" y="616"/>
                </a:cxn>
                <a:cxn ang="0">
                  <a:pos x="924" y="792"/>
                </a:cxn>
                <a:cxn ang="0">
                  <a:pos x="924" y="1012"/>
                </a:cxn>
                <a:cxn ang="0">
                  <a:pos x="924" y="3652"/>
                </a:cxn>
                <a:cxn ang="0">
                  <a:pos x="0" y="3652"/>
                </a:cxn>
                <a:cxn ang="0">
                  <a:pos x="0" y="4312"/>
                </a:cxn>
                <a:cxn ang="0">
                  <a:pos x="4532" y="1892"/>
                </a:cxn>
                <a:cxn ang="0">
                  <a:pos x="4884" y="1892"/>
                </a:cxn>
                <a:cxn ang="0">
                  <a:pos x="4884" y="3652"/>
                </a:cxn>
                <a:cxn ang="0">
                  <a:pos x="4532" y="3652"/>
                </a:cxn>
                <a:cxn ang="0">
                  <a:pos x="4532" y="1892"/>
                </a:cxn>
                <a:cxn ang="0">
                  <a:pos x="1980" y="1892"/>
                </a:cxn>
                <a:cxn ang="0">
                  <a:pos x="2332" y="1892"/>
                </a:cxn>
                <a:cxn ang="0">
                  <a:pos x="2332" y="3652"/>
                </a:cxn>
                <a:cxn ang="0">
                  <a:pos x="1980" y="3652"/>
                </a:cxn>
                <a:cxn ang="0">
                  <a:pos x="1980" y="1892"/>
                </a:cxn>
              </a:cxnLst>
              <a:rect l="0" t="0" r="r" b="b"/>
              <a:pathLst>
                <a:path w="6864" h="4312">
                  <a:moveTo>
                    <a:pt x="0" y="4312"/>
                  </a:moveTo>
                  <a:lnTo>
                    <a:pt x="6864" y="4312"/>
                  </a:lnTo>
                  <a:lnTo>
                    <a:pt x="6864" y="3652"/>
                  </a:lnTo>
                  <a:lnTo>
                    <a:pt x="5984" y="3652"/>
                  </a:lnTo>
                  <a:lnTo>
                    <a:pt x="5984" y="1012"/>
                  </a:lnTo>
                  <a:lnTo>
                    <a:pt x="5940" y="792"/>
                  </a:lnTo>
                  <a:lnTo>
                    <a:pt x="5896" y="616"/>
                  </a:lnTo>
                  <a:lnTo>
                    <a:pt x="5808" y="440"/>
                  </a:lnTo>
                  <a:lnTo>
                    <a:pt x="5676" y="264"/>
                  </a:lnTo>
                  <a:lnTo>
                    <a:pt x="5500" y="176"/>
                  </a:lnTo>
                  <a:lnTo>
                    <a:pt x="5324" y="44"/>
                  </a:lnTo>
                  <a:lnTo>
                    <a:pt x="5148" y="0"/>
                  </a:lnTo>
                  <a:lnTo>
                    <a:pt x="4928" y="0"/>
                  </a:lnTo>
                  <a:lnTo>
                    <a:pt x="3476" y="0"/>
                  </a:lnTo>
                  <a:lnTo>
                    <a:pt x="3388" y="0"/>
                  </a:lnTo>
                  <a:lnTo>
                    <a:pt x="1936" y="0"/>
                  </a:lnTo>
                  <a:lnTo>
                    <a:pt x="1760" y="0"/>
                  </a:lnTo>
                  <a:lnTo>
                    <a:pt x="1540" y="44"/>
                  </a:lnTo>
                  <a:lnTo>
                    <a:pt x="1364" y="176"/>
                  </a:lnTo>
                  <a:lnTo>
                    <a:pt x="1232" y="264"/>
                  </a:lnTo>
                  <a:lnTo>
                    <a:pt x="1100" y="440"/>
                  </a:lnTo>
                  <a:lnTo>
                    <a:pt x="1012" y="616"/>
                  </a:lnTo>
                  <a:lnTo>
                    <a:pt x="924" y="792"/>
                  </a:lnTo>
                  <a:lnTo>
                    <a:pt x="924" y="1012"/>
                  </a:lnTo>
                  <a:lnTo>
                    <a:pt x="924" y="3652"/>
                  </a:lnTo>
                  <a:lnTo>
                    <a:pt x="0" y="3652"/>
                  </a:lnTo>
                  <a:lnTo>
                    <a:pt x="0" y="4312"/>
                  </a:lnTo>
                  <a:close/>
                  <a:moveTo>
                    <a:pt x="4532" y="1892"/>
                  </a:moveTo>
                  <a:lnTo>
                    <a:pt x="4884" y="1892"/>
                  </a:lnTo>
                  <a:lnTo>
                    <a:pt x="4884" y="3652"/>
                  </a:lnTo>
                  <a:lnTo>
                    <a:pt x="4532" y="3652"/>
                  </a:lnTo>
                  <a:lnTo>
                    <a:pt x="4532" y="1892"/>
                  </a:lnTo>
                  <a:close/>
                  <a:moveTo>
                    <a:pt x="1980" y="1892"/>
                  </a:moveTo>
                  <a:lnTo>
                    <a:pt x="2332" y="1892"/>
                  </a:lnTo>
                  <a:lnTo>
                    <a:pt x="2332" y="3652"/>
                  </a:lnTo>
                  <a:lnTo>
                    <a:pt x="1980" y="3652"/>
                  </a:lnTo>
                  <a:lnTo>
                    <a:pt x="1980" y="1892"/>
                  </a:lnTo>
                  <a:close/>
                </a:path>
              </a:pathLst>
            </a:custGeom>
            <a:grpFill/>
            <a:ln w="9525">
              <a:noFill/>
              <a:round/>
              <a:headEnd/>
              <a:tailEnd/>
            </a:ln>
          </p:spPr>
          <p:txBody>
            <a:bodyPr/>
            <a:lstStyle/>
            <a:p>
              <a:pPr algn="ctr" eaLnBrk="1" hangingPunct="1">
                <a:defRPr/>
              </a:pPr>
              <a:endParaRPr lang="zh-CN" altLang="en-US">
                <a:latin typeface="+mj-lt"/>
                <a:cs typeface="Arial" panose="020B0604020202020204" pitchFamily="34" charset="0"/>
              </a:endParaRPr>
            </a:p>
          </p:txBody>
        </p:sp>
      </p:grpSp>
      <p:pic>
        <p:nvPicPr>
          <p:cNvPr id="275" name="Picture 2" descr="G:\做的项目\公共\扁平图标切换\更新2015_01_21\oss扁平图标库2015_01_21更新-04.png"/>
          <p:cNvPicPr>
            <a:picLocks noChangeAspect="1" noChangeArrowheads="1"/>
          </p:cNvPicPr>
          <p:nvPr/>
        </p:nvPicPr>
        <p:blipFill>
          <a:blip r:embed="rId13" cstate="print"/>
          <a:stretch>
            <a:fillRect/>
          </a:stretch>
        </p:blipFill>
        <p:spPr bwMode="auto">
          <a:xfrm>
            <a:off x="9662109" y="1557065"/>
            <a:ext cx="338400" cy="276872"/>
          </a:xfrm>
          <a:prstGeom prst="rect">
            <a:avLst/>
          </a:prstGeom>
          <a:noFill/>
        </p:spPr>
      </p:pic>
      <p:pic>
        <p:nvPicPr>
          <p:cNvPr id="276" name="图片 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358034" y="1854487"/>
            <a:ext cx="338400" cy="276872"/>
          </a:xfrm>
          <a:prstGeom prst="rect">
            <a:avLst/>
          </a:prstGeom>
        </p:spPr>
      </p:pic>
      <p:cxnSp>
        <p:nvCxnSpPr>
          <p:cNvPr id="277" name="Straight Connector 48"/>
          <p:cNvCxnSpPr>
            <a:stCxn id="276" idx="2"/>
            <a:endCxn id="241" idx="0"/>
          </p:cNvCxnSpPr>
          <p:nvPr/>
        </p:nvCxnSpPr>
        <p:spPr>
          <a:xfrm flipH="1">
            <a:off x="10091218" y="2131359"/>
            <a:ext cx="436016" cy="1667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Straight Connector 48"/>
          <p:cNvCxnSpPr>
            <a:stCxn id="276" idx="2"/>
            <a:endCxn id="238" idx="0"/>
          </p:cNvCxnSpPr>
          <p:nvPr/>
        </p:nvCxnSpPr>
        <p:spPr>
          <a:xfrm>
            <a:off x="10527234" y="2131359"/>
            <a:ext cx="384720" cy="1667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Straight Connector 48"/>
          <p:cNvCxnSpPr>
            <a:stCxn id="275" idx="3"/>
            <a:endCxn id="276" idx="0"/>
          </p:cNvCxnSpPr>
          <p:nvPr/>
        </p:nvCxnSpPr>
        <p:spPr>
          <a:xfrm>
            <a:off x="10000509" y="1695501"/>
            <a:ext cx="526725" cy="1589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48"/>
          <p:cNvCxnSpPr>
            <a:endCxn id="133" idx="3"/>
          </p:cNvCxnSpPr>
          <p:nvPr/>
        </p:nvCxnSpPr>
        <p:spPr>
          <a:xfrm flipH="1">
            <a:off x="5594515" y="1336846"/>
            <a:ext cx="42367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0" name="文本框 289"/>
          <p:cNvSpPr txBox="1"/>
          <p:nvPr/>
        </p:nvSpPr>
        <p:spPr>
          <a:xfrm>
            <a:off x="9948616" y="1316785"/>
            <a:ext cx="1250663" cy="276999"/>
          </a:xfrm>
          <a:prstGeom prst="rect">
            <a:avLst/>
          </a:prstGeom>
          <a:noFill/>
        </p:spPr>
        <p:txBody>
          <a:bodyPr wrap="none" rtlCol="0">
            <a:spAutoFit/>
          </a:bodyPr>
          <a:lstStyle/>
          <a:p>
            <a:r>
              <a:rPr lang="en-US" sz="1200">
                <a:latin typeface="+mj-lt"/>
                <a:cs typeface="Arial" panose="020B0604020202020204" pitchFamily="34" charset="0"/>
              </a:rPr>
              <a:t>Branch </a:t>
            </a:r>
            <a:r>
              <a:rPr lang="en-US" sz="1200" smtClean="0">
                <a:latin typeface="+mj-lt"/>
                <a:cs typeface="Arial" panose="020B0604020202020204" pitchFamily="34" charset="0"/>
              </a:rPr>
              <a:t>campus</a:t>
            </a:r>
            <a:endParaRPr lang="en-US" sz="1200">
              <a:latin typeface="+mj-lt"/>
              <a:cs typeface="Arial" panose="020B0604020202020204" pitchFamily="34" charset="0"/>
            </a:endParaRPr>
          </a:p>
        </p:txBody>
      </p:sp>
      <p:cxnSp>
        <p:nvCxnSpPr>
          <p:cNvPr id="278" name="Straight Connector 48"/>
          <p:cNvCxnSpPr>
            <a:stCxn id="275" idx="0"/>
          </p:cNvCxnSpPr>
          <p:nvPr/>
        </p:nvCxnSpPr>
        <p:spPr>
          <a:xfrm flipV="1">
            <a:off x="9831309" y="1336846"/>
            <a:ext cx="0" cy="2202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79" name="图片 278"/>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893231" y="2217725"/>
            <a:ext cx="951607" cy="540946"/>
          </a:xfrm>
          <a:prstGeom prst="rect">
            <a:avLst/>
          </a:prstGeom>
        </p:spPr>
      </p:pic>
    </p:spTree>
    <p:extLst>
      <p:ext uri="{BB962C8B-B14F-4D97-AF65-F5344CB8AC3E}">
        <p14:creationId xmlns:p14="http://schemas.microsoft.com/office/powerpoint/2010/main" val="4109842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800" y="452604"/>
            <a:ext cx="10597200" cy="640800"/>
          </a:xfrm>
        </p:spPr>
        <p:txBody>
          <a:bodyPr/>
          <a:lstStyle/>
          <a:p>
            <a:r>
              <a:rPr lang="en-US" sz="3200" smtClean="0"/>
              <a:t>Typical Architecture of Small Campus Networks</a:t>
            </a:r>
            <a:endParaRPr lang="en-US" sz="3200"/>
          </a:p>
        </p:txBody>
      </p:sp>
      <p:sp>
        <p:nvSpPr>
          <p:cNvPr id="104" name="文本占位符 112"/>
          <p:cNvSpPr>
            <a:spLocks noGrp="1"/>
          </p:cNvSpPr>
          <p:nvPr>
            <p:ph type="body" sz="quarter" idx="4294967295"/>
          </p:nvPr>
        </p:nvSpPr>
        <p:spPr>
          <a:xfrm>
            <a:off x="5985829" y="1857070"/>
            <a:ext cx="5568950" cy="3886200"/>
          </a:xfrm>
        </p:spPr>
        <p:txBody>
          <a:bodyPr wrap="square">
            <a:spAutoFit/>
          </a:bodyPr>
          <a:lstStyle/>
          <a:p>
            <a:pPr marL="228503" indent="-228503" defTabSz="914112">
              <a:lnSpc>
                <a:spcPts val="1999"/>
              </a:lnSpc>
              <a:spcAft>
                <a:spcPts val="800"/>
              </a:spcAft>
            </a:pPr>
            <a:r>
              <a:rPr lang="en-US" sz="1800">
                <a:latin typeface="+mj-lt"/>
                <a:ea typeface="方正兰亭黑简体" panose="02000000000000000000" pitchFamily="2" charset="-122"/>
                <a:cs typeface="Arial" panose="020B0604020202020204" pitchFamily="34" charset="0"/>
                <a:sym typeface="Huawei Sans" panose="020C0503030203020204" pitchFamily="34" charset="0"/>
              </a:rPr>
              <a:t>S</a:t>
            </a:r>
            <a:r>
              <a:rPr lang="en-US" sz="1800" smtClean="0">
                <a:latin typeface="+mj-lt"/>
                <a:ea typeface="方正兰亭黑简体" panose="02000000000000000000" pitchFamily="2" charset="-122"/>
                <a:cs typeface="Arial" panose="020B0604020202020204" pitchFamily="34" charset="0"/>
                <a:sym typeface="Huawei Sans" panose="020C0503030203020204" pitchFamily="34" charset="0"/>
              </a:rPr>
              <a:t>mall campus networks are typically deployed in </a:t>
            </a:r>
            <a:r>
              <a:rPr lang="en-US" sz="1800">
                <a:latin typeface="+mj-lt"/>
                <a:ea typeface="方正兰亭黑简体" panose="02000000000000000000" pitchFamily="2" charset="-122"/>
                <a:cs typeface="Arial" panose="020B0604020202020204" pitchFamily="34" charset="0"/>
                <a:sym typeface="Huawei Sans" panose="020C0503030203020204" pitchFamily="34" charset="0"/>
              </a:rPr>
              <a:t>scenarios where the number of access users is small (several or dozens of users</a:t>
            </a:r>
            <a:r>
              <a:rPr lang="en-US" sz="1800" smtClean="0">
                <a:latin typeface="+mj-lt"/>
                <a:ea typeface="方正兰亭黑简体" panose="02000000000000000000" pitchFamily="2" charset="-122"/>
                <a:cs typeface="Arial" panose="020B0604020202020204" pitchFamily="34" charset="0"/>
                <a:sym typeface="Huawei Sans" panose="020C0503030203020204" pitchFamily="34" charset="0"/>
              </a:rPr>
              <a:t>). A small campus network can cover only one location, has a simple architecture, and is constructed to enable </a:t>
            </a:r>
            <a:r>
              <a:rPr lang="en-US" sz="1800">
                <a:latin typeface="+mj-lt"/>
                <a:ea typeface="方正兰亭黑简体" panose="02000000000000000000" pitchFamily="2" charset="-122"/>
                <a:cs typeface="Arial" panose="020B0604020202020204" pitchFamily="34" charset="0"/>
                <a:sym typeface="Huawei Sans" panose="020C0503030203020204" pitchFamily="34" charset="0"/>
              </a:rPr>
              <a:t>mutual access between internal resources</a:t>
            </a:r>
            <a:r>
              <a:rPr lang="en-US" sz="1800" smtClean="0">
                <a:latin typeface="+mj-lt"/>
                <a:ea typeface="方正兰亭黑简体" panose="02000000000000000000" pitchFamily="2" charset="-122"/>
                <a:cs typeface="Arial" panose="020B0604020202020204" pitchFamily="34" charset="0"/>
                <a:sym typeface="Huawei Sans" panose="020C0503030203020204" pitchFamily="34" charset="0"/>
              </a:rPr>
              <a:t>.   </a:t>
            </a:r>
            <a:endParaRPr lang="en-US" sz="1800">
              <a:latin typeface="+mj-lt"/>
              <a:ea typeface="方正兰亭黑简体" panose="02000000000000000000" pitchFamily="2" charset="-122"/>
              <a:cs typeface="Arial" panose="020B0604020202020204" pitchFamily="34" charset="0"/>
              <a:sym typeface="Huawei Sans" panose="020C0503030203020204" pitchFamily="34" charset="0"/>
            </a:endParaRPr>
          </a:p>
          <a:p>
            <a:pPr marL="228503" indent="-228503" defTabSz="914112">
              <a:lnSpc>
                <a:spcPts val="1999"/>
              </a:lnSpc>
              <a:spcAft>
                <a:spcPts val="800"/>
              </a:spcAft>
            </a:pPr>
            <a:r>
              <a:rPr lang="en-US" sz="1800" smtClean="0">
                <a:latin typeface="+mj-lt"/>
                <a:ea typeface="方正兰亭黑简体" panose="02000000000000000000" pitchFamily="2" charset="-122"/>
                <a:cs typeface="Arial" panose="020B0604020202020204" pitchFamily="34" charset="0"/>
                <a:sym typeface="Huawei Sans" panose="020C0503030203020204" pitchFamily="34" charset="0"/>
              </a:rPr>
              <a:t>Characteristics of small campus networks:</a:t>
            </a:r>
            <a:endParaRPr lang="en-US" sz="1800">
              <a:latin typeface="+mj-lt"/>
              <a:ea typeface="方正兰亭黑简体" panose="02000000000000000000" pitchFamily="2" charset="-122"/>
              <a:cs typeface="Arial" panose="020B0604020202020204" pitchFamily="34" charset="0"/>
              <a:sym typeface="Huawei Sans" panose="020C0503030203020204" pitchFamily="34" charset="0"/>
            </a:endParaRPr>
          </a:p>
          <a:p>
            <a:pPr marL="457057" lvl="1" defTabSz="914112"/>
            <a:r>
              <a:rPr lang="en-US" sz="1600">
                <a:latin typeface="+mj-lt"/>
                <a:ea typeface="方正兰亭黑简体" panose="02000000000000000000" pitchFamily="2" charset="-122"/>
                <a:cs typeface="Arial" panose="020B0604020202020204" pitchFamily="34" charset="0"/>
                <a:sym typeface="Huawei Sans" panose="020C0503030203020204" pitchFamily="34" charset="0"/>
              </a:rPr>
              <a:t>Small number of users</a:t>
            </a:r>
          </a:p>
          <a:p>
            <a:pPr marL="457057" lvl="1" defTabSz="914112"/>
            <a:r>
              <a:rPr lang="en-US" sz="1600">
                <a:latin typeface="+mj-lt"/>
                <a:ea typeface="方正兰亭黑简体" panose="02000000000000000000" pitchFamily="2" charset="-122"/>
                <a:cs typeface="Arial" panose="020B0604020202020204" pitchFamily="34" charset="0"/>
                <a:sym typeface="Huawei Sans" panose="020C0503030203020204" pitchFamily="34" charset="0"/>
              </a:rPr>
              <a:t>Only one location</a:t>
            </a:r>
          </a:p>
          <a:p>
            <a:pPr marL="457057" lvl="1" defTabSz="914112"/>
            <a:r>
              <a:rPr lang="en-US" sz="1600" smtClean="0">
                <a:latin typeface="+mj-lt"/>
                <a:ea typeface="方正兰亭黑简体" panose="02000000000000000000" pitchFamily="2" charset="-122"/>
                <a:cs typeface="Arial" panose="020B0604020202020204" pitchFamily="34" charset="0"/>
                <a:sym typeface="Huawei Sans" panose="020C0503030203020204" pitchFamily="34" charset="0"/>
              </a:rPr>
              <a:t>Simple network architecture</a:t>
            </a:r>
            <a:endParaRPr lang="en-US" sz="1600">
              <a:latin typeface="+mj-lt"/>
              <a:ea typeface="方正兰亭黑简体" panose="02000000000000000000" pitchFamily="2" charset="-122"/>
              <a:cs typeface="Arial" panose="020B0604020202020204" pitchFamily="34" charset="0"/>
              <a:sym typeface="Huawei Sans" panose="020C0503030203020204" pitchFamily="34" charset="0"/>
            </a:endParaRPr>
          </a:p>
          <a:p>
            <a:pPr marL="457057" lvl="1" defTabSz="914112"/>
            <a:r>
              <a:rPr lang="en-US" sz="1600" smtClean="0">
                <a:latin typeface="+mj-lt"/>
                <a:ea typeface="方正兰亭黑简体" panose="02000000000000000000" pitchFamily="2" charset="-122"/>
                <a:cs typeface="Arial" panose="020B0604020202020204" pitchFamily="34" charset="0"/>
                <a:sym typeface="Huawei Sans" panose="020C0503030203020204" pitchFamily="34" charset="0"/>
              </a:rPr>
              <a:t>Simple network requirements</a:t>
            </a:r>
            <a:endParaRPr lang="en-US" sz="1600">
              <a:latin typeface="+mj-lt"/>
              <a:ea typeface="方正兰亭黑简体" panose="02000000000000000000" pitchFamily="2" charset="-122"/>
              <a:cs typeface="Arial" panose="020B0604020202020204" pitchFamily="34" charset="0"/>
              <a:sym typeface="Huawei Sans" panose="020C0503030203020204" pitchFamily="34"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4283407280"/>
              </p:ext>
            </p:extLst>
          </p:nvPr>
        </p:nvGraphicFramePr>
        <p:xfrm>
          <a:off x="9088209" y="4100134"/>
          <a:ext cx="2531058" cy="914400"/>
        </p:xfrm>
        <a:graphic>
          <a:graphicData uri="http://schemas.openxmlformats.org/drawingml/2006/table">
            <a:tbl>
              <a:tblPr firstRow="1" bandRow="1">
                <a:tableStyleId>{2D5ABB26-0587-4C30-8999-92F81FD0307C}</a:tableStyleId>
              </a:tblPr>
              <a:tblGrid>
                <a:gridCol w="1809163">
                  <a:extLst>
                    <a:ext uri="{9D8B030D-6E8A-4147-A177-3AD203B41FA5}">
                      <a16:colId xmlns="" xmlns:a16="http://schemas.microsoft.com/office/drawing/2014/main" val="20000"/>
                    </a:ext>
                  </a:extLst>
                </a:gridCol>
                <a:gridCol w="721895">
                  <a:extLst>
                    <a:ext uri="{9D8B030D-6E8A-4147-A177-3AD203B41FA5}">
                      <a16:colId xmlns="" xmlns:a16="http://schemas.microsoft.com/office/drawing/2014/main" val="20001"/>
                    </a:ext>
                  </a:extLst>
                </a:gridCol>
              </a:tblGrid>
              <a:tr h="0">
                <a:tc>
                  <a:txBody>
                    <a:bodyPr/>
                    <a:lstStyle/>
                    <a:p>
                      <a:pPr algn="l"/>
                      <a:r>
                        <a:rPr lang="en-US" sz="1600" dirty="0">
                          <a:latin typeface="+mj-lt"/>
                          <a:ea typeface="方正兰亭黑简体" panose="02000000000000000000" pitchFamily="2" charset="-122"/>
                          <a:cs typeface="Arial" panose="020B0604020202020204" pitchFamily="34" charset="0"/>
                          <a:sym typeface="Huawei Sans" panose="020C0503030203020204" pitchFamily="34" charset="0"/>
                        </a:rPr>
                        <a:t>Number </a:t>
                      </a:r>
                      <a:r>
                        <a:rPr lang="en-US" sz="1600" dirty="0" smtClean="0">
                          <a:latin typeface="+mj-lt"/>
                          <a:ea typeface="方正兰亭黑简体" panose="02000000000000000000" pitchFamily="2" charset="-122"/>
                          <a:cs typeface="Arial" panose="020B0604020202020204" pitchFamily="34" charset="0"/>
                          <a:sym typeface="Huawei Sans" panose="020C0503030203020204" pitchFamily="34" charset="0"/>
                        </a:rPr>
                        <a:t>of</a:t>
                      </a:r>
                      <a:r>
                        <a:rPr lang="en-US" sz="1600" baseline="0" dirty="0" smtClean="0">
                          <a:latin typeface="+mj-lt"/>
                          <a:ea typeface="方正兰亭黑简体" panose="02000000000000000000" pitchFamily="2" charset="-122"/>
                          <a:cs typeface="Arial" panose="020B0604020202020204" pitchFamily="34" charset="0"/>
                          <a:sym typeface="Huawei Sans" panose="020C0503030203020204" pitchFamily="34" charset="0"/>
                        </a:rPr>
                        <a:t> terminals</a:t>
                      </a:r>
                      <a:endParaRPr lang="en-US" sz="1600" dirty="0">
                        <a:latin typeface="+mj-lt"/>
                        <a:ea typeface="方正兰亭黑简体" panose="02000000000000000000" pitchFamily="2" charset="-122"/>
                        <a:cs typeface="Arial" panose="020B0604020202020204" pitchFamily="34" charset="0"/>
                        <a:sym typeface="Huawei Sans" panose="020C0503030203020204" pitchFamily="34"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baseline="0" smtClean="0">
                          <a:latin typeface="+mj-lt"/>
                          <a:ea typeface="方正兰亭黑简体" panose="02000000000000000000" pitchFamily="2" charset="-122"/>
                          <a:cs typeface="Arial" panose="020B0604020202020204" pitchFamily="34" charset="0"/>
                          <a:sym typeface="Huawei Sans" panose="020C0503030203020204" pitchFamily="34" charset="0"/>
                        </a:rPr>
                        <a:t>&lt; 200</a:t>
                      </a:r>
                      <a:endParaRPr lang="en-US" sz="1600">
                        <a:latin typeface="+mj-lt"/>
                        <a:ea typeface="方正兰亭黑简体" panose="02000000000000000000" pitchFamily="2" charset="-122"/>
                        <a:cs typeface="Arial" panose="020B0604020202020204" pitchFamily="34" charset="0"/>
                        <a:sym typeface="Huawei Sans" panose="020C0503030203020204" pitchFamily="34"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70030">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600" smtClean="0">
                          <a:latin typeface="+mj-lt"/>
                          <a:ea typeface="方正兰亭黑简体" panose="02000000000000000000" pitchFamily="2" charset="-122"/>
                          <a:cs typeface="Arial" panose="020B0604020202020204" pitchFamily="34" charset="0"/>
                          <a:sym typeface="Huawei Sans" panose="020C0503030203020204" pitchFamily="34" charset="0"/>
                        </a:rPr>
                        <a:t>Number</a:t>
                      </a:r>
                      <a:r>
                        <a:rPr lang="en-US" altLang="zh-CN" sz="1600" baseline="0" smtClean="0">
                          <a:latin typeface="+mj-lt"/>
                          <a:ea typeface="方正兰亭黑简体" panose="02000000000000000000" pitchFamily="2" charset="-122"/>
                          <a:cs typeface="Arial" panose="020B0604020202020204" pitchFamily="34" charset="0"/>
                          <a:sym typeface="Huawei Sans" panose="020C0503030203020204" pitchFamily="34" charset="0"/>
                        </a:rPr>
                        <a:t> of NEs</a:t>
                      </a:r>
                      <a:endParaRPr lang="en-US" sz="1600">
                        <a:latin typeface="+mj-lt"/>
                        <a:ea typeface="方正兰亭黑简体" panose="02000000000000000000" pitchFamily="2" charset="-122"/>
                        <a:cs typeface="Arial" panose="020B0604020202020204" pitchFamily="34" charset="0"/>
                        <a:sym typeface="Huawei Sans" panose="020C0503030203020204" pitchFamily="34"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b="0" smtClean="0">
                          <a:solidFill>
                            <a:schemeClr val="tx1"/>
                          </a:solidFill>
                          <a:latin typeface="+mj-lt"/>
                          <a:ea typeface="方正兰亭黑简体" panose="02000000000000000000" pitchFamily="2" charset="-122"/>
                          <a:cs typeface="Arial" panose="020B0604020202020204" pitchFamily="34" charset="0"/>
                          <a:sym typeface="Huawei Sans" panose="020C0503030203020204" pitchFamily="34" charset="0"/>
                        </a:rPr>
                        <a:t>&lt;</a:t>
                      </a:r>
                      <a:r>
                        <a:rPr lang="en-US" sz="1600" b="0" baseline="0" smtClean="0">
                          <a:solidFill>
                            <a:schemeClr val="tx1"/>
                          </a:solidFill>
                          <a:latin typeface="+mj-lt"/>
                          <a:ea typeface="方正兰亭黑简体" panose="02000000000000000000" pitchFamily="2" charset="-122"/>
                          <a:cs typeface="Arial" panose="020B0604020202020204" pitchFamily="34" charset="0"/>
                          <a:sym typeface="Huawei Sans" panose="020C0503030203020204" pitchFamily="34" charset="0"/>
                        </a:rPr>
                        <a:t> </a:t>
                      </a:r>
                      <a:r>
                        <a:rPr lang="en-US" sz="1600" b="0" smtClean="0">
                          <a:solidFill>
                            <a:schemeClr val="tx1"/>
                          </a:solidFill>
                          <a:latin typeface="+mj-lt"/>
                          <a:ea typeface="方正兰亭黑简体" panose="02000000000000000000" pitchFamily="2" charset="-122"/>
                          <a:cs typeface="Arial" panose="020B0604020202020204" pitchFamily="34" charset="0"/>
                          <a:sym typeface="Huawei Sans" panose="020C0503030203020204" pitchFamily="34" charset="0"/>
                        </a:rPr>
                        <a:t>25 </a:t>
                      </a:r>
                      <a:endParaRPr lang="en-US" sz="1600" b="0">
                        <a:solidFill>
                          <a:schemeClr val="tx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sp>
        <p:nvSpPr>
          <p:cNvPr id="8" name="文本框 7"/>
          <p:cNvSpPr txBox="1"/>
          <p:nvPr/>
        </p:nvSpPr>
        <p:spPr>
          <a:xfrm>
            <a:off x="1594177" y="5229410"/>
            <a:ext cx="3509294" cy="338554"/>
          </a:xfrm>
          <a:prstGeom prst="rect">
            <a:avLst/>
          </a:prstGeom>
          <a:noFill/>
        </p:spPr>
        <p:txBody>
          <a:bodyPr wrap="none" rtlCol="0">
            <a:spAutoFit/>
          </a:bodyPr>
          <a:lstStyle/>
          <a:p>
            <a:r>
              <a:rPr lang="en-US" sz="1600" b="1">
                <a:latin typeface="+mj-lt"/>
                <a:cs typeface="Arial" panose="020B0604020202020204" pitchFamily="34" charset="0"/>
              </a:rPr>
              <a:t>Network topology of a </a:t>
            </a:r>
            <a:r>
              <a:rPr lang="en-US" sz="1600" b="1" smtClean="0">
                <a:latin typeface="+mj-lt"/>
                <a:cs typeface="Arial" panose="020B0604020202020204" pitchFamily="34" charset="0"/>
              </a:rPr>
              <a:t>chain cafe</a:t>
            </a:r>
            <a:endParaRPr lang="en-US" sz="1600" b="1">
              <a:latin typeface="+mj-lt"/>
              <a:cs typeface="Arial" panose="020B0604020202020204" pitchFamily="34" charset="0"/>
            </a:endParaRPr>
          </a:p>
        </p:txBody>
      </p:sp>
      <p:grpSp>
        <p:nvGrpSpPr>
          <p:cNvPr id="4" name="组合 3"/>
          <p:cNvGrpSpPr/>
          <p:nvPr/>
        </p:nvGrpSpPr>
        <p:grpSpPr>
          <a:xfrm>
            <a:off x="817828" y="1552116"/>
            <a:ext cx="5105570" cy="3480587"/>
            <a:chOff x="817828" y="1840570"/>
            <a:chExt cx="5105570" cy="3480587"/>
          </a:xfrm>
        </p:grpSpPr>
        <p:cxnSp>
          <p:nvCxnSpPr>
            <p:cNvPr id="22" name="直接连接符 21"/>
            <p:cNvCxnSpPr/>
            <p:nvPr/>
          </p:nvCxnSpPr>
          <p:spPr>
            <a:xfrm flipH="1">
              <a:off x="2164169" y="4026659"/>
              <a:ext cx="1121860" cy="10244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980993" y="4026658"/>
              <a:ext cx="25970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3318027" y="1943643"/>
              <a:ext cx="0" cy="324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图片 17" descr="笔记本电脑.png"/>
            <p:cNvPicPr>
              <a:picLocks noChangeAspect="1"/>
            </p:cNvPicPr>
            <p:nvPr/>
          </p:nvPicPr>
          <p:blipFill>
            <a:blip r:embed="rId3" cstate="print"/>
            <a:stretch>
              <a:fillRect/>
            </a:stretch>
          </p:blipFill>
          <p:spPr>
            <a:xfrm>
              <a:off x="4287767" y="4727007"/>
              <a:ext cx="728377" cy="456636"/>
            </a:xfrm>
            <a:prstGeom prst="rect">
              <a:avLst/>
            </a:prstGeom>
          </p:spPr>
        </p:pic>
        <p:pic>
          <p:nvPicPr>
            <p:cNvPr id="61" name="图片 76" descr="接入交换机.png"/>
            <p:cNvPicPr>
              <a:picLocks/>
            </p:cNvPicPr>
            <p:nvPr/>
          </p:nvPicPr>
          <p:blipFill>
            <a:blip r:embed="rId4" cstate="print"/>
            <a:stretch>
              <a:fillRect/>
            </a:stretch>
          </p:blipFill>
          <p:spPr>
            <a:xfrm>
              <a:off x="3013827" y="3740238"/>
              <a:ext cx="608400" cy="540000"/>
            </a:xfrm>
            <a:prstGeom prst="rect">
              <a:avLst/>
            </a:prstGeom>
          </p:spPr>
        </p:pic>
        <p:pic>
          <p:nvPicPr>
            <p:cNvPr id="64" name="图片 105" descr="AP.png"/>
            <p:cNvPicPr>
              <a:picLocks/>
            </p:cNvPicPr>
            <p:nvPr/>
          </p:nvPicPr>
          <p:blipFill>
            <a:blip r:embed="rId5" cstate="print"/>
            <a:stretch>
              <a:fillRect/>
            </a:stretch>
          </p:blipFill>
          <p:spPr>
            <a:xfrm>
              <a:off x="4321957" y="3740238"/>
              <a:ext cx="608400" cy="540000"/>
            </a:xfrm>
            <a:prstGeom prst="rect">
              <a:avLst/>
            </a:prstGeom>
          </p:spPr>
        </p:pic>
        <p:sp>
          <p:nvSpPr>
            <p:cNvPr id="67" name="文本框 66"/>
            <p:cNvSpPr txBox="1"/>
            <p:nvPr/>
          </p:nvSpPr>
          <p:spPr>
            <a:xfrm>
              <a:off x="3286029" y="5025986"/>
              <a:ext cx="474810" cy="256545"/>
            </a:xfrm>
            <a:prstGeom prst="rect">
              <a:avLst/>
            </a:prstGeom>
            <a:noFill/>
          </p:spPr>
          <p:txBody>
            <a:bodyPr wrap="none" rtlCol="0">
              <a:spAutoFit/>
            </a:bodyPr>
            <a:lstStyle/>
            <a:p>
              <a:pPr algn="ctr"/>
              <a:r>
                <a:rPr lang="en-US" sz="1067">
                  <a:latin typeface="+mj-lt"/>
                  <a:ea typeface="方正兰亭黑简体" panose="02000000000000000000" pitchFamily="2" charset="-122"/>
                  <a:cs typeface="Arial" panose="020B0604020202020204" pitchFamily="34" charset="0"/>
                  <a:sym typeface="Huawei Sans" panose="020C0503030203020204" pitchFamily="34" charset="0"/>
                </a:rPr>
                <a:t>Host</a:t>
              </a:r>
            </a:p>
          </p:txBody>
        </p:sp>
        <p:sp>
          <p:nvSpPr>
            <p:cNvPr id="68" name="文本框 67"/>
            <p:cNvSpPr txBox="1"/>
            <p:nvPr/>
          </p:nvSpPr>
          <p:spPr>
            <a:xfrm>
              <a:off x="4290448" y="4231605"/>
              <a:ext cx="723018" cy="307777"/>
            </a:xfrm>
            <a:prstGeom prst="rect">
              <a:avLst/>
            </a:prstGeom>
            <a:noFill/>
          </p:spPr>
          <p:txBody>
            <a:bodyPr wrap="none" rtlCol="0">
              <a:spAutoFit/>
            </a:bodyPr>
            <a:lstStyle/>
            <a:p>
              <a:pPr algn="ctr"/>
              <a:r>
                <a:rPr lang="en-US" sz="1400" smtClean="0">
                  <a:latin typeface="+mj-lt"/>
                  <a:ea typeface="方正兰亭黑简体" panose="02000000000000000000" pitchFamily="2" charset="-122"/>
                  <a:cs typeface="Arial" panose="020B0604020202020204" pitchFamily="34" charset="0"/>
                  <a:sym typeface="Huawei Sans" panose="020C0503030203020204" pitchFamily="34" charset="0"/>
                </a:rPr>
                <a:t>Fat </a:t>
              </a:r>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AP</a:t>
              </a:r>
            </a:p>
          </p:txBody>
        </p:sp>
        <p:pic>
          <p:nvPicPr>
            <p:cNvPr id="71" name="图片 70" descr="PC.png"/>
            <p:cNvPicPr>
              <a:picLocks noChangeAspect="1"/>
            </p:cNvPicPr>
            <p:nvPr/>
          </p:nvPicPr>
          <p:blipFill>
            <a:blip r:embed="rId6" cstate="print"/>
            <a:stretch>
              <a:fillRect/>
            </a:stretch>
          </p:blipFill>
          <p:spPr>
            <a:xfrm>
              <a:off x="3013828" y="4781157"/>
              <a:ext cx="703125" cy="540000"/>
            </a:xfrm>
            <a:prstGeom prst="rect">
              <a:avLst/>
            </a:prstGeom>
          </p:spPr>
        </p:pic>
        <p:pic>
          <p:nvPicPr>
            <p:cNvPr id="94" name="图片 93" descr="wifi信号蓝.png"/>
            <p:cNvPicPr>
              <a:picLocks noChangeAspect="1"/>
            </p:cNvPicPr>
            <p:nvPr/>
          </p:nvPicPr>
          <p:blipFill>
            <a:blip r:embed="rId7" cstate="print"/>
            <a:stretch>
              <a:fillRect/>
            </a:stretch>
          </p:blipFill>
          <p:spPr>
            <a:xfrm rot="6754859">
              <a:off x="4902721" y="3993426"/>
              <a:ext cx="523942" cy="438723"/>
            </a:xfrm>
            <a:prstGeom prst="rect">
              <a:avLst/>
            </a:prstGeom>
          </p:spPr>
        </p:pic>
        <p:grpSp>
          <p:nvGrpSpPr>
            <p:cNvPr id="97" name="组合 96"/>
            <p:cNvGrpSpPr/>
            <p:nvPr/>
          </p:nvGrpSpPr>
          <p:grpSpPr>
            <a:xfrm>
              <a:off x="2675391" y="1840570"/>
              <a:ext cx="1285273" cy="609908"/>
              <a:chOff x="8188754" y="1822390"/>
              <a:chExt cx="640257" cy="270017"/>
            </a:xfrm>
          </p:grpSpPr>
          <p:sp>
            <p:nvSpPr>
              <p:cNvPr id="98" name="Freeform 159"/>
              <p:cNvSpPr/>
              <p:nvPr/>
            </p:nvSpPr>
            <p:spPr>
              <a:xfrm flipH="1">
                <a:off x="8188754" y="1822390"/>
                <a:ext cx="640257" cy="27001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dirty="0">
                  <a:latin typeface="+mj-lt"/>
                  <a:ea typeface="方正兰亭黑简体" panose="02000000000000000000" pitchFamily="2" charset="-122"/>
                  <a:cs typeface="Arial" panose="020B0604020202020204" pitchFamily="34" charset="0"/>
                  <a:sym typeface="Huawei Sans" panose="020C0503030203020204" pitchFamily="34" charset="0"/>
                </a:endParaRPr>
              </a:p>
            </p:txBody>
          </p:sp>
          <p:sp>
            <p:nvSpPr>
              <p:cNvPr id="99" name="矩形 98"/>
              <p:cNvSpPr/>
              <p:nvPr/>
            </p:nvSpPr>
            <p:spPr>
              <a:xfrm>
                <a:off x="8255666" y="1895135"/>
                <a:ext cx="506430" cy="163510"/>
              </a:xfrm>
              <a:prstGeom prst="rect">
                <a:avLst/>
              </a:prstGeom>
            </p:spPr>
            <p:txBody>
              <a:bodyPr wrap="none">
                <a:spAutoFit/>
              </a:bodyPr>
              <a:lstStyle/>
              <a:p>
                <a:pPr algn="ctr"/>
                <a:r>
                  <a:rPr lang="en-US">
                    <a:latin typeface="+mj-lt"/>
                    <a:ea typeface="方正兰亭黑简体" panose="02000000000000000000" pitchFamily="2" charset="-122"/>
                    <a:cs typeface="Arial" panose="020B0604020202020204" pitchFamily="34" charset="0"/>
                    <a:sym typeface="Huawei Sans" panose="020C0503030203020204" pitchFamily="34" charset="0"/>
                  </a:rPr>
                  <a:t>Internet</a:t>
                </a:r>
              </a:p>
            </p:txBody>
          </p:sp>
        </p:grpSp>
        <p:grpSp>
          <p:nvGrpSpPr>
            <p:cNvPr id="10" name="组合 9"/>
            <p:cNvGrpSpPr/>
            <p:nvPr/>
          </p:nvGrpSpPr>
          <p:grpSpPr>
            <a:xfrm>
              <a:off x="5477521" y="3980549"/>
              <a:ext cx="445877" cy="856411"/>
              <a:chOff x="5477521" y="3945754"/>
              <a:chExt cx="445877" cy="856411"/>
            </a:xfrm>
          </p:grpSpPr>
          <p:pic>
            <p:nvPicPr>
              <p:cNvPr id="19" name="图片 158" descr="SAN网络-蓝.png"/>
              <p:cNvPicPr>
                <a:picLocks noChangeAspect="1"/>
              </p:cNvPicPr>
              <p:nvPr/>
            </p:nvPicPr>
            <p:blipFill>
              <a:blip r:embed="rId8" cstate="print"/>
              <a:stretch>
                <a:fillRect/>
              </a:stretch>
            </p:blipFill>
            <p:spPr>
              <a:xfrm flipH="1">
                <a:off x="5477521" y="4406165"/>
                <a:ext cx="241713" cy="396000"/>
              </a:xfrm>
              <a:prstGeom prst="rect">
                <a:avLst/>
              </a:prstGeom>
            </p:spPr>
          </p:pic>
          <p:pic>
            <p:nvPicPr>
              <p:cNvPr id="20" name="图片 158" descr="SAN网络-蓝.png"/>
              <p:cNvPicPr>
                <a:picLocks noChangeAspect="1"/>
              </p:cNvPicPr>
              <p:nvPr/>
            </p:nvPicPr>
            <p:blipFill>
              <a:blip r:embed="rId8" cstate="print"/>
              <a:stretch>
                <a:fillRect/>
              </a:stretch>
            </p:blipFill>
            <p:spPr>
              <a:xfrm flipH="1">
                <a:off x="5681685" y="3945754"/>
                <a:ext cx="241713" cy="396000"/>
              </a:xfrm>
              <a:prstGeom prst="rect">
                <a:avLst/>
              </a:prstGeom>
            </p:spPr>
          </p:pic>
        </p:grpSp>
        <p:pic>
          <p:nvPicPr>
            <p:cNvPr id="21" name="图片 20" descr="PC.png"/>
            <p:cNvPicPr>
              <a:picLocks noChangeAspect="1"/>
            </p:cNvPicPr>
            <p:nvPr/>
          </p:nvPicPr>
          <p:blipFill>
            <a:blip r:embed="rId6" cstate="print"/>
            <a:stretch>
              <a:fillRect/>
            </a:stretch>
          </p:blipFill>
          <p:spPr>
            <a:xfrm>
              <a:off x="1847860" y="4781157"/>
              <a:ext cx="703125" cy="540000"/>
            </a:xfrm>
            <a:prstGeom prst="rect">
              <a:avLst/>
            </a:prstGeom>
          </p:spPr>
        </p:pic>
        <p:pic>
          <p:nvPicPr>
            <p:cNvPr id="27" name="Picture 2" descr="G:\做的项目\公共\扁平图标切换\更新2015_01_21\oss扁平图标库2015_01_21更新-04.png"/>
            <p:cNvPicPr>
              <a:picLocks noChangeArrowheads="1"/>
            </p:cNvPicPr>
            <p:nvPr/>
          </p:nvPicPr>
          <p:blipFill>
            <a:blip r:embed="rId9"/>
            <a:stretch>
              <a:fillRect/>
            </a:stretch>
          </p:blipFill>
          <p:spPr bwMode="auto">
            <a:xfrm>
              <a:off x="3013827" y="2898229"/>
              <a:ext cx="608400" cy="540000"/>
            </a:xfrm>
            <a:prstGeom prst="rect">
              <a:avLst/>
            </a:prstGeom>
            <a:noFill/>
          </p:spPr>
        </p:pic>
        <p:pic>
          <p:nvPicPr>
            <p:cNvPr id="30" name="图片 105" descr="AP.png"/>
            <p:cNvPicPr>
              <a:picLocks/>
            </p:cNvPicPr>
            <p:nvPr/>
          </p:nvPicPr>
          <p:blipFill>
            <a:blip r:embed="rId5" cstate="print"/>
            <a:stretch>
              <a:fillRect/>
            </a:stretch>
          </p:blipFill>
          <p:spPr>
            <a:xfrm>
              <a:off x="1730186" y="3745011"/>
              <a:ext cx="608400" cy="540000"/>
            </a:xfrm>
            <a:prstGeom prst="rect">
              <a:avLst/>
            </a:prstGeom>
          </p:spPr>
        </p:pic>
        <p:pic>
          <p:nvPicPr>
            <p:cNvPr id="32" name="图片 31" descr="wifi信号蓝.png"/>
            <p:cNvPicPr>
              <a:picLocks noChangeAspect="1"/>
            </p:cNvPicPr>
            <p:nvPr/>
          </p:nvPicPr>
          <p:blipFill>
            <a:blip r:embed="rId7" cstate="print"/>
            <a:stretch>
              <a:fillRect/>
            </a:stretch>
          </p:blipFill>
          <p:spPr>
            <a:xfrm rot="14845141" flipH="1">
              <a:off x="1248675" y="4052513"/>
              <a:ext cx="523942" cy="438723"/>
            </a:xfrm>
            <a:prstGeom prst="rect">
              <a:avLst/>
            </a:prstGeom>
          </p:spPr>
        </p:pic>
        <p:grpSp>
          <p:nvGrpSpPr>
            <p:cNvPr id="36" name="组合 35"/>
            <p:cNvGrpSpPr/>
            <p:nvPr/>
          </p:nvGrpSpPr>
          <p:grpSpPr>
            <a:xfrm flipH="1">
              <a:off x="817828" y="3980549"/>
              <a:ext cx="445877" cy="856411"/>
              <a:chOff x="5477521" y="3945754"/>
              <a:chExt cx="445877" cy="856411"/>
            </a:xfrm>
          </p:grpSpPr>
          <p:pic>
            <p:nvPicPr>
              <p:cNvPr id="37" name="图片 158" descr="SAN网络-蓝.png"/>
              <p:cNvPicPr>
                <a:picLocks noChangeAspect="1"/>
              </p:cNvPicPr>
              <p:nvPr/>
            </p:nvPicPr>
            <p:blipFill>
              <a:blip r:embed="rId8" cstate="print"/>
              <a:stretch>
                <a:fillRect/>
              </a:stretch>
            </p:blipFill>
            <p:spPr>
              <a:xfrm flipH="1">
                <a:off x="5477521" y="4406165"/>
                <a:ext cx="241713" cy="396000"/>
              </a:xfrm>
              <a:prstGeom prst="rect">
                <a:avLst/>
              </a:prstGeom>
            </p:spPr>
          </p:pic>
          <p:pic>
            <p:nvPicPr>
              <p:cNvPr id="38" name="图片 158" descr="SAN网络-蓝.png"/>
              <p:cNvPicPr>
                <a:picLocks noChangeAspect="1"/>
              </p:cNvPicPr>
              <p:nvPr/>
            </p:nvPicPr>
            <p:blipFill>
              <a:blip r:embed="rId8" cstate="print"/>
              <a:stretch>
                <a:fillRect/>
              </a:stretch>
            </p:blipFill>
            <p:spPr>
              <a:xfrm flipH="1">
                <a:off x="5681685" y="3945754"/>
                <a:ext cx="241713" cy="396000"/>
              </a:xfrm>
              <a:prstGeom prst="rect">
                <a:avLst/>
              </a:prstGeom>
            </p:spPr>
          </p:pic>
        </p:grpSp>
      </p:grpSp>
    </p:spTree>
    <p:extLst>
      <p:ext uri="{BB962C8B-B14F-4D97-AF65-F5344CB8AC3E}">
        <p14:creationId xmlns:p14="http://schemas.microsoft.com/office/powerpoint/2010/main" val="4198143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800" y="452604"/>
            <a:ext cx="10151113" cy="640800"/>
          </a:xfrm>
        </p:spPr>
        <p:txBody>
          <a:bodyPr/>
          <a:lstStyle/>
          <a:p>
            <a:r>
              <a:rPr lang="en-US" sz="3200" smtClean="0">
                <a:sym typeface="Huawei Sans" panose="020C0503030203020204" pitchFamily="34" charset="0"/>
              </a:rPr>
              <a:t>Typical Architecture of Midsize Campus Networks</a:t>
            </a:r>
            <a:endParaRPr lang="en-US" sz="3200">
              <a:sym typeface="Huawei Sans" panose="020C0503030203020204" pitchFamily="34" charset="0"/>
            </a:endParaRPr>
          </a:p>
        </p:txBody>
      </p:sp>
      <p:sp>
        <p:nvSpPr>
          <p:cNvPr id="25" name="文本占位符 112"/>
          <p:cNvSpPr>
            <a:spLocks noGrp="1"/>
          </p:cNvSpPr>
          <p:nvPr>
            <p:ph type="body" sz="quarter" idx="4294967295"/>
          </p:nvPr>
        </p:nvSpPr>
        <p:spPr>
          <a:xfrm>
            <a:off x="6160594" y="1489291"/>
            <a:ext cx="5129212" cy="4768850"/>
          </a:xfrm>
          <a:noFill/>
          <a:ln w="9525">
            <a:noFill/>
            <a:miter lim="800000"/>
            <a:headEnd/>
            <a:tailEnd/>
          </a:ln>
        </p:spPr>
        <p:txBody>
          <a:bodyPr vert="horz" wrap="square" lIns="80110" tIns="40055" rIns="80110" bIns="40055" numCol="1" anchor="t" anchorCtr="0" compatLnSpc="1">
            <a:prstTxWarp prst="textNoShape">
              <a:avLst/>
            </a:prstTxWarp>
            <a:spAutoFit/>
          </a:bodyPr>
          <a:lstStyle/>
          <a:p>
            <a:pPr marL="228503" indent="-228503" defTabSz="914112">
              <a:lnSpc>
                <a:spcPts val="1999"/>
              </a:lnSpc>
              <a:spcAft>
                <a:spcPts val="800"/>
              </a:spcAft>
            </a:pPr>
            <a:r>
              <a:rPr lang="en-US" sz="1600" dirty="0">
                <a:latin typeface="+mj-lt"/>
                <a:ea typeface="方正兰亭黑简体" panose="02000000000000000000" pitchFamily="2" charset="-122"/>
                <a:cs typeface="Arial" panose="020B0604020202020204" pitchFamily="34" charset="0"/>
                <a:sym typeface="Huawei Sans" panose="020C0503030203020204" pitchFamily="34" charset="0"/>
              </a:rPr>
              <a:t>A </a:t>
            </a:r>
            <a:r>
              <a:rPr lang="en-US" sz="1600" dirty="0" smtClean="0">
                <a:latin typeface="+mj-lt"/>
                <a:ea typeface="方正兰亭黑简体" panose="02000000000000000000" pitchFamily="2" charset="-122"/>
                <a:cs typeface="Arial" panose="020B0604020202020204" pitchFamily="34" charset="0"/>
                <a:sym typeface="Huawei Sans" panose="020C0503030203020204" pitchFamily="34" charset="0"/>
              </a:rPr>
              <a:t>midsize </a:t>
            </a:r>
            <a:r>
              <a:rPr lang="en-US" sz="1600" dirty="0">
                <a:latin typeface="+mj-lt"/>
                <a:ea typeface="方正兰亭黑简体" panose="02000000000000000000" pitchFamily="2" charset="-122"/>
                <a:cs typeface="Arial" panose="020B0604020202020204" pitchFamily="34" charset="0"/>
                <a:sym typeface="Huawei Sans" panose="020C0503030203020204" pitchFamily="34" charset="0"/>
              </a:rPr>
              <a:t>campus network supports access of hundreds to thousands of users.</a:t>
            </a:r>
          </a:p>
          <a:p>
            <a:pPr marL="228503" indent="-228503" defTabSz="914112">
              <a:lnSpc>
                <a:spcPts val="1999"/>
              </a:lnSpc>
              <a:spcAft>
                <a:spcPts val="800"/>
              </a:spcAft>
            </a:pPr>
            <a:r>
              <a:rPr lang="en-US" sz="1600" dirty="0" smtClean="0">
                <a:latin typeface="+mj-lt"/>
                <a:ea typeface="方正兰亭黑简体" panose="02000000000000000000" pitchFamily="2" charset="-122"/>
                <a:cs typeface="Arial" panose="020B0604020202020204" pitchFamily="34" charset="0"/>
                <a:sym typeface="Huawei Sans" panose="020C0503030203020204" pitchFamily="34" charset="0"/>
              </a:rPr>
              <a:t>The </a:t>
            </a:r>
            <a:r>
              <a:rPr lang="en-US" sz="1600" smtClean="0">
                <a:latin typeface="+mj-lt"/>
                <a:ea typeface="方正兰亭黑简体" panose="02000000000000000000" pitchFamily="2" charset="-122"/>
                <a:cs typeface="Arial" panose="020B0604020202020204" pitchFamily="34" charset="0"/>
                <a:sym typeface="Huawei Sans" panose="020C0503030203020204" pitchFamily="34" charset="0"/>
              </a:rPr>
              <a:t>modular design </a:t>
            </a:r>
            <a:r>
              <a:rPr lang="en-US" sz="1600" dirty="0" smtClean="0">
                <a:latin typeface="+mj-lt"/>
                <a:ea typeface="方正兰亭黑简体" panose="02000000000000000000" pitchFamily="2" charset="-122"/>
                <a:cs typeface="Arial" panose="020B0604020202020204" pitchFamily="34" charset="0"/>
                <a:sym typeface="Huawei Sans" panose="020C0503030203020204" pitchFamily="34" charset="0"/>
              </a:rPr>
              <a:t>is introduced to midsize campus networks, that is, the networks can be partitioned by function. However, the number of function modules is small. In most cases, a midsize campus network is flexibly partitioned based on service requirements.</a:t>
            </a:r>
            <a:endParaRPr lang="en-US" sz="1600" dirty="0">
              <a:latin typeface="+mj-lt"/>
              <a:ea typeface="方正兰亭黑简体" panose="02000000000000000000" pitchFamily="2" charset="-122"/>
              <a:cs typeface="Arial" panose="020B0604020202020204" pitchFamily="34" charset="0"/>
              <a:sym typeface="Huawei Sans" panose="020C0503030203020204" pitchFamily="34" charset="0"/>
            </a:endParaRPr>
          </a:p>
          <a:p>
            <a:pPr marL="228503" indent="-228503" defTabSz="914112">
              <a:lnSpc>
                <a:spcPts val="1999"/>
              </a:lnSpc>
              <a:spcAft>
                <a:spcPts val="800"/>
              </a:spcAft>
            </a:pPr>
            <a:r>
              <a:rPr lang="en-US" altLang="zh-CN" sz="1600" dirty="0" smtClean="0">
                <a:latin typeface="+mj-lt"/>
                <a:ea typeface="方正兰亭黑简体" panose="02000000000000000000" pitchFamily="2" charset="-122"/>
                <a:cs typeface="Arial" panose="020B0604020202020204" pitchFamily="34" charset="0"/>
                <a:sym typeface="Huawei Sans" panose="020C0503030203020204" pitchFamily="34" charset="0"/>
              </a:rPr>
              <a:t>Characteristics of </a:t>
            </a:r>
            <a:r>
              <a:rPr lang="en-US" altLang="zh-CN" sz="1600" dirty="0">
                <a:latin typeface="+mj-lt"/>
                <a:ea typeface="方正兰亭黑简体" panose="02000000000000000000" pitchFamily="2" charset="-122"/>
                <a:cs typeface="Arial" panose="020B0604020202020204" pitchFamily="34" charset="0"/>
                <a:sym typeface="Huawei Sans" panose="020C0503030203020204" pitchFamily="34" charset="0"/>
              </a:rPr>
              <a:t>m</a:t>
            </a:r>
            <a:r>
              <a:rPr lang="en-US" sz="1600" dirty="0" smtClean="0">
                <a:latin typeface="+mj-lt"/>
                <a:ea typeface="方正兰亭黑简体" panose="02000000000000000000" pitchFamily="2" charset="-122"/>
                <a:cs typeface="Arial" panose="020B0604020202020204" pitchFamily="34" charset="0"/>
                <a:sym typeface="Huawei Sans" panose="020C0503030203020204" pitchFamily="34" charset="0"/>
              </a:rPr>
              <a:t>idsize </a:t>
            </a:r>
            <a:r>
              <a:rPr lang="en-US" sz="1600" dirty="0">
                <a:latin typeface="+mj-lt"/>
                <a:ea typeface="方正兰亭黑简体" panose="02000000000000000000" pitchFamily="2" charset="-122"/>
                <a:cs typeface="Arial" panose="020B0604020202020204" pitchFamily="34" charset="0"/>
                <a:sym typeface="Huawei Sans" panose="020C0503030203020204" pitchFamily="34" charset="0"/>
              </a:rPr>
              <a:t>campus </a:t>
            </a:r>
            <a:r>
              <a:rPr lang="en-US" sz="1600" dirty="0" smtClean="0">
                <a:latin typeface="+mj-lt"/>
                <a:ea typeface="方正兰亭黑简体" panose="02000000000000000000" pitchFamily="2" charset="-122"/>
                <a:cs typeface="Arial" panose="020B0604020202020204" pitchFamily="34" charset="0"/>
                <a:sym typeface="Huawei Sans" panose="020C0503030203020204" pitchFamily="34" charset="0"/>
              </a:rPr>
              <a:t>networks:</a:t>
            </a:r>
            <a:endParaRPr lang="en-US" sz="1600" dirty="0">
              <a:latin typeface="+mj-lt"/>
              <a:ea typeface="方正兰亭黑简体" panose="02000000000000000000" pitchFamily="2" charset="-122"/>
              <a:cs typeface="Arial" panose="020B0604020202020204" pitchFamily="34" charset="0"/>
              <a:sym typeface="Huawei Sans" panose="020C0503030203020204" pitchFamily="34" charset="0"/>
            </a:endParaRPr>
          </a:p>
          <a:p>
            <a:pPr marL="457057" lvl="1" defTabSz="914112"/>
            <a:r>
              <a:rPr lang="en-US" sz="1400" dirty="0" smtClean="0">
                <a:latin typeface="+mj-lt"/>
                <a:ea typeface="方正兰亭黑简体" panose="02000000000000000000" pitchFamily="2" charset="-122"/>
                <a:cs typeface="Arial" panose="020B0604020202020204" pitchFamily="34" charset="0"/>
                <a:sym typeface="Huawei Sans" panose="020C0503030203020204" pitchFamily="34" charset="0"/>
              </a:rPr>
              <a:t>Midsize network scale</a:t>
            </a:r>
            <a:endParaRPr lang="en-US" sz="1400" dirty="0">
              <a:latin typeface="+mj-lt"/>
              <a:ea typeface="方正兰亭黑简体" panose="02000000000000000000" pitchFamily="2" charset="-122"/>
              <a:cs typeface="Arial" panose="020B0604020202020204" pitchFamily="34" charset="0"/>
              <a:sym typeface="Huawei Sans" panose="020C0503030203020204" pitchFamily="34" charset="0"/>
            </a:endParaRPr>
          </a:p>
          <a:p>
            <a:pPr marL="457057" lvl="1" defTabSz="914112"/>
            <a:r>
              <a:rPr lang="en-US" sz="1400" dirty="0">
                <a:latin typeface="+mj-lt"/>
                <a:ea typeface="方正兰亭黑简体" panose="02000000000000000000" pitchFamily="2" charset="-122"/>
                <a:cs typeface="Arial" panose="020B0604020202020204" pitchFamily="34" charset="0"/>
                <a:sym typeface="Huawei Sans" panose="020C0503030203020204" pitchFamily="34" charset="0"/>
              </a:rPr>
              <a:t>Most commonly used</a:t>
            </a:r>
          </a:p>
          <a:p>
            <a:pPr marL="457057" lvl="1" defTabSz="914112"/>
            <a:r>
              <a:rPr lang="en-US" sz="1400" dirty="0" smtClean="0">
                <a:latin typeface="+mj-lt"/>
                <a:ea typeface="方正兰亭黑简体" panose="02000000000000000000" pitchFamily="2" charset="-122"/>
                <a:cs typeface="Arial" panose="020B0604020202020204" pitchFamily="34" charset="0"/>
                <a:sym typeface="Huawei Sans" panose="020C0503030203020204" pitchFamily="34" charset="0"/>
              </a:rPr>
              <a:t>Function partition</a:t>
            </a:r>
            <a:endParaRPr lang="en-US" sz="1400" dirty="0">
              <a:latin typeface="+mj-lt"/>
              <a:ea typeface="方正兰亭黑简体" panose="02000000000000000000" pitchFamily="2" charset="-122"/>
              <a:cs typeface="Arial" panose="020B0604020202020204" pitchFamily="34" charset="0"/>
              <a:sym typeface="Huawei Sans" panose="020C0503030203020204" pitchFamily="34" charset="0"/>
            </a:endParaRPr>
          </a:p>
          <a:p>
            <a:pPr marL="457057" lvl="1" defTabSz="914112"/>
            <a:r>
              <a:rPr lang="en-US" sz="1400" smtClean="0">
                <a:latin typeface="+mj-lt"/>
                <a:ea typeface="方正兰亭黑简体" panose="02000000000000000000" pitchFamily="2" charset="-122"/>
                <a:cs typeface="Arial" panose="020B0604020202020204" pitchFamily="34" charset="0"/>
                <a:sym typeface="Huawei Sans" panose="020C0503030203020204" pitchFamily="34" charset="0"/>
              </a:rPr>
              <a:t>Typical three-layer </a:t>
            </a:r>
            <a:r>
              <a:rPr lang="en-US" sz="1400" dirty="0" smtClean="0">
                <a:latin typeface="+mj-lt"/>
                <a:ea typeface="方正兰亭黑简体" panose="02000000000000000000" pitchFamily="2" charset="-122"/>
                <a:cs typeface="Arial" panose="020B0604020202020204" pitchFamily="34" charset="0"/>
                <a:sym typeface="Huawei Sans" panose="020C0503030203020204" pitchFamily="34" charset="0"/>
              </a:rPr>
              <a:t>network architecture: core, aggregation, and access</a:t>
            </a:r>
            <a:endParaRPr lang="en-US" sz="1400" dirty="0">
              <a:latin typeface="+mj-lt"/>
              <a:ea typeface="方正兰亭黑简体" panose="02000000000000000000" pitchFamily="2" charset="-122"/>
              <a:cs typeface="Arial" panose="020B0604020202020204" pitchFamily="34" charset="0"/>
              <a:sym typeface="Huawei Sans" panose="020C050303020302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4274938001"/>
              </p:ext>
            </p:extLst>
          </p:nvPr>
        </p:nvGraphicFramePr>
        <p:xfrm>
          <a:off x="8923312" y="4353029"/>
          <a:ext cx="2618646" cy="1158240"/>
        </p:xfrm>
        <a:graphic>
          <a:graphicData uri="http://schemas.openxmlformats.org/drawingml/2006/table">
            <a:tbl>
              <a:tblPr firstRow="1" bandRow="1">
                <a:tableStyleId>{2D5ABB26-0587-4C30-8999-92F81FD0307C}</a:tableStyleId>
              </a:tblPr>
              <a:tblGrid>
                <a:gridCol w="1430455">
                  <a:extLst>
                    <a:ext uri="{9D8B030D-6E8A-4147-A177-3AD203B41FA5}">
                      <a16:colId xmlns="" xmlns:a16="http://schemas.microsoft.com/office/drawing/2014/main" val="20000"/>
                    </a:ext>
                  </a:extLst>
                </a:gridCol>
                <a:gridCol w="1188191">
                  <a:extLst>
                    <a:ext uri="{9D8B030D-6E8A-4147-A177-3AD203B41FA5}">
                      <a16:colId xmlns="" xmlns:a16="http://schemas.microsoft.com/office/drawing/2014/main" val="20001"/>
                    </a:ext>
                  </a:extLst>
                </a:gridCol>
              </a:tblGrid>
              <a:tr h="316175">
                <a:tc>
                  <a:txBody>
                    <a:bodyPr/>
                    <a:lstStyle/>
                    <a:p>
                      <a:pPr algn="l"/>
                      <a:r>
                        <a:rPr lang="en-US" sz="1600">
                          <a:latin typeface="+mj-lt"/>
                          <a:ea typeface="方正兰亭黑简体" panose="02000000000000000000" pitchFamily="2" charset="-122"/>
                          <a:cs typeface="Arial" panose="020B0604020202020204" pitchFamily="34" charset="0"/>
                          <a:sym typeface="Huawei Sans" panose="020C0503030203020204" pitchFamily="34" charset="0"/>
                        </a:rPr>
                        <a:t>Number </a:t>
                      </a:r>
                      <a:r>
                        <a:rPr lang="en-US" sz="1600" smtClean="0">
                          <a:latin typeface="+mj-lt"/>
                          <a:ea typeface="方正兰亭黑简体" panose="02000000000000000000" pitchFamily="2" charset="-122"/>
                          <a:cs typeface="Arial" panose="020B0604020202020204" pitchFamily="34" charset="0"/>
                          <a:sym typeface="Huawei Sans" panose="020C0503030203020204" pitchFamily="34" charset="0"/>
                        </a:rPr>
                        <a:t>of</a:t>
                      </a:r>
                      <a:r>
                        <a:rPr lang="en-US" sz="1600" baseline="0" smtClean="0">
                          <a:latin typeface="+mj-lt"/>
                          <a:ea typeface="方正兰亭黑简体" panose="02000000000000000000" pitchFamily="2" charset="-122"/>
                          <a:cs typeface="Arial" panose="020B0604020202020204" pitchFamily="34" charset="0"/>
                          <a:sym typeface="Huawei Sans" panose="020C0503030203020204" pitchFamily="34" charset="0"/>
                        </a:rPr>
                        <a:t> terminals</a:t>
                      </a:r>
                      <a:endParaRPr lang="en-US" sz="1600">
                        <a:latin typeface="+mj-lt"/>
                        <a:ea typeface="方正兰亭黑简体" panose="02000000000000000000" pitchFamily="2" charset="-122"/>
                        <a:cs typeface="Arial" panose="020B0604020202020204" pitchFamily="34" charset="0"/>
                        <a:sym typeface="Huawei Sans" panose="020C0503030203020204" pitchFamily="34"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600" smtClean="0">
                          <a:latin typeface="+mj-lt"/>
                          <a:ea typeface="方正兰亭黑简体" panose="02000000000000000000" pitchFamily="2" charset="-122"/>
                          <a:cs typeface="Arial" panose="020B0604020202020204" pitchFamily="34" charset="0"/>
                          <a:sym typeface="Huawei Sans" panose="020C0503030203020204" pitchFamily="34" charset="0"/>
                        </a:rPr>
                        <a:t>200</a:t>
                      </a:r>
                      <a:r>
                        <a:rPr lang="en-US" sz="1600" baseline="0" smtClean="0">
                          <a:latin typeface="+mj-lt"/>
                          <a:ea typeface="方正兰亭黑简体" panose="02000000000000000000" pitchFamily="2" charset="-122"/>
                          <a:cs typeface="Arial" panose="020B0604020202020204" pitchFamily="34" charset="0"/>
                          <a:sym typeface="Huawei Sans" panose="020C0503030203020204" pitchFamily="34" charset="0"/>
                        </a:rPr>
                        <a:t> to </a:t>
                      </a:r>
                      <a:r>
                        <a:rPr lang="en-US" sz="1600" smtClean="0">
                          <a:latin typeface="+mj-lt"/>
                          <a:ea typeface="方正兰亭黑简体" panose="02000000000000000000" pitchFamily="2" charset="-122"/>
                          <a:cs typeface="Arial" panose="020B0604020202020204" pitchFamily="34" charset="0"/>
                          <a:sym typeface="Huawei Sans" panose="020C0503030203020204" pitchFamily="34" charset="0"/>
                        </a:rPr>
                        <a:t>2000</a:t>
                      </a:r>
                      <a:endParaRPr lang="en-US" sz="1600">
                        <a:latin typeface="+mj-lt"/>
                        <a:ea typeface="方正兰亭黑简体" panose="02000000000000000000" pitchFamily="2" charset="-122"/>
                        <a:cs typeface="Arial" panose="020B0604020202020204" pitchFamily="34" charset="0"/>
                        <a:sym typeface="Huawei Sans" panose="020C0503030203020204" pitchFamily="34"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0"/>
                  </a:ext>
                </a:extLst>
              </a:tr>
              <a:tr h="270030">
                <a:tc>
                  <a:txBody>
                    <a:bodyPr/>
                    <a:lstStyle/>
                    <a:p>
                      <a:pPr algn="l"/>
                      <a:r>
                        <a:rPr lang="en-US" sz="1600" b="0" smtClean="0">
                          <a:solidFill>
                            <a:schemeClr val="tx1"/>
                          </a:solidFill>
                          <a:latin typeface="+mj-lt"/>
                          <a:ea typeface="方正兰亭黑简体" panose="02000000000000000000" pitchFamily="2" charset="-122"/>
                          <a:cs typeface="Arial" panose="020B0604020202020204" pitchFamily="34" charset="0"/>
                          <a:sym typeface="Huawei Sans" panose="020C0503030203020204" pitchFamily="34" charset="0"/>
                        </a:rPr>
                        <a:t>Number</a:t>
                      </a:r>
                      <a:r>
                        <a:rPr lang="en-US" sz="1600" b="0" baseline="0" smtClean="0">
                          <a:solidFill>
                            <a:schemeClr val="tx1"/>
                          </a:solidFill>
                          <a:latin typeface="+mj-lt"/>
                          <a:ea typeface="方正兰亭黑简体" panose="02000000000000000000" pitchFamily="2" charset="-122"/>
                          <a:cs typeface="Arial" panose="020B0604020202020204" pitchFamily="34" charset="0"/>
                          <a:sym typeface="Huawei Sans" panose="020C0503030203020204" pitchFamily="34" charset="0"/>
                        </a:rPr>
                        <a:t> of NEs</a:t>
                      </a:r>
                      <a:endParaRPr lang="en-US" sz="1600" b="0">
                        <a:solidFill>
                          <a:schemeClr val="tx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600" b="0" smtClean="0">
                          <a:solidFill>
                            <a:schemeClr val="tx1"/>
                          </a:solidFill>
                          <a:latin typeface="+mj-lt"/>
                          <a:ea typeface="方正兰亭黑简体" panose="02000000000000000000" pitchFamily="2" charset="-122"/>
                          <a:cs typeface="Arial" panose="020B0604020202020204" pitchFamily="34" charset="0"/>
                          <a:sym typeface="Huawei Sans" panose="020C0503030203020204" pitchFamily="34" charset="0"/>
                        </a:rPr>
                        <a:t>25</a:t>
                      </a:r>
                      <a:r>
                        <a:rPr lang="en-US" sz="1600" b="0" baseline="0" smtClean="0">
                          <a:solidFill>
                            <a:schemeClr val="tx1"/>
                          </a:solidFill>
                          <a:latin typeface="+mj-lt"/>
                          <a:ea typeface="方正兰亭黑简体" panose="02000000000000000000" pitchFamily="2" charset="-122"/>
                          <a:cs typeface="Arial" panose="020B0604020202020204" pitchFamily="34" charset="0"/>
                          <a:sym typeface="Huawei Sans" panose="020C0503030203020204" pitchFamily="34" charset="0"/>
                        </a:rPr>
                        <a:t> to </a:t>
                      </a:r>
                      <a:r>
                        <a:rPr lang="en-US" sz="1600" b="0" smtClean="0">
                          <a:solidFill>
                            <a:schemeClr val="tx1"/>
                          </a:solidFill>
                          <a:latin typeface="+mj-lt"/>
                          <a:ea typeface="方正兰亭黑简体" panose="02000000000000000000" pitchFamily="2" charset="-122"/>
                          <a:cs typeface="Arial" panose="020B0604020202020204" pitchFamily="34" charset="0"/>
                          <a:sym typeface="Huawei Sans" panose="020C0503030203020204" pitchFamily="34" charset="0"/>
                        </a:rPr>
                        <a:t>100</a:t>
                      </a:r>
                      <a:endParaRPr lang="en-US" sz="1600" b="0">
                        <a:solidFill>
                          <a:schemeClr val="tx1"/>
                        </a:solidFill>
                        <a:latin typeface="+mj-lt"/>
                        <a:ea typeface="方正兰亭黑简体" panose="02000000000000000000" pitchFamily="2" charset="-122"/>
                        <a:cs typeface="Arial" panose="020B0604020202020204" pitchFamily="34" charset="0"/>
                        <a:sym typeface="Huawei Sans" panose="020C0503030203020204" pitchFamily="34"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pSp>
        <p:nvGrpSpPr>
          <p:cNvPr id="3" name="组合 2"/>
          <p:cNvGrpSpPr/>
          <p:nvPr/>
        </p:nvGrpSpPr>
        <p:grpSpPr>
          <a:xfrm>
            <a:off x="856188" y="1305830"/>
            <a:ext cx="5090378" cy="4330224"/>
            <a:chOff x="207515" y="1305830"/>
            <a:chExt cx="5090378" cy="4330224"/>
          </a:xfrm>
        </p:grpSpPr>
        <p:cxnSp>
          <p:nvCxnSpPr>
            <p:cNvPr id="92" name="Straight Connector 52"/>
            <p:cNvCxnSpPr/>
            <p:nvPr/>
          </p:nvCxnSpPr>
          <p:spPr>
            <a:xfrm>
              <a:off x="3076212" y="4932149"/>
              <a:ext cx="496194" cy="4881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52"/>
            <p:cNvCxnSpPr/>
            <p:nvPr/>
          </p:nvCxnSpPr>
          <p:spPr>
            <a:xfrm>
              <a:off x="1965551" y="4932149"/>
              <a:ext cx="543297" cy="4881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52"/>
            <p:cNvCxnSpPr/>
            <p:nvPr/>
          </p:nvCxnSpPr>
          <p:spPr>
            <a:xfrm flipH="1">
              <a:off x="1258920" y="4932149"/>
              <a:ext cx="671075" cy="4881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52"/>
            <p:cNvCxnSpPr>
              <a:stCxn id="56" idx="2"/>
              <a:endCxn id="55" idx="0"/>
            </p:cNvCxnSpPr>
            <p:nvPr/>
          </p:nvCxnSpPr>
          <p:spPr>
            <a:xfrm>
              <a:off x="2448670" y="2647683"/>
              <a:ext cx="678" cy="3811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2493594" y="1305830"/>
              <a:ext cx="934636" cy="488562"/>
              <a:chOff x="8133063" y="1699504"/>
              <a:chExt cx="751638" cy="392903"/>
            </a:xfrm>
          </p:grpSpPr>
          <p:sp>
            <p:nvSpPr>
              <p:cNvPr id="21"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dirty="0">
                  <a:latin typeface="+mj-lt"/>
                  <a:ea typeface="方正兰亭黑简体" panose="02000000000000000000" pitchFamily="2" charset="-122"/>
                  <a:cs typeface="Arial" panose="020B0604020202020204" pitchFamily="34" charset="0"/>
                  <a:sym typeface="Huawei Sans" panose="020C0503030203020204" pitchFamily="34" charset="0"/>
                </a:endParaRPr>
              </a:p>
            </p:txBody>
          </p:sp>
          <p:sp>
            <p:nvSpPr>
              <p:cNvPr id="22" name="矩形 21"/>
              <p:cNvSpPr/>
              <p:nvPr/>
            </p:nvSpPr>
            <p:spPr>
              <a:xfrm>
                <a:off x="8225855" y="1810198"/>
                <a:ext cx="595841" cy="222763"/>
              </a:xfrm>
              <a:prstGeom prst="rect">
                <a:avLst/>
              </a:prstGeom>
            </p:spPr>
            <p:txBody>
              <a:bodyPr wrap="none">
                <a:spAutoFit/>
              </a:bodyPr>
              <a:lstStyle/>
              <a:p>
                <a:pPr algn="ctr"/>
                <a:r>
                  <a:rPr lang="en-US" sz="1200">
                    <a:latin typeface="+mj-lt"/>
                    <a:ea typeface="方正兰亭黑简体" panose="02000000000000000000" pitchFamily="2" charset="-122"/>
                    <a:cs typeface="Arial" panose="020B0604020202020204" pitchFamily="34" charset="0"/>
                    <a:sym typeface="Huawei Sans" panose="020C0503030203020204" pitchFamily="34" charset="0"/>
                  </a:rPr>
                  <a:t>Internet</a:t>
                </a:r>
              </a:p>
            </p:txBody>
          </p:sp>
        </p:grpSp>
        <p:cxnSp>
          <p:nvCxnSpPr>
            <p:cNvPr id="26" name="Straight Connector 52"/>
            <p:cNvCxnSpPr/>
            <p:nvPr/>
          </p:nvCxnSpPr>
          <p:spPr>
            <a:xfrm flipH="1">
              <a:off x="2432890" y="2487389"/>
              <a:ext cx="116029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52"/>
            <p:cNvCxnSpPr>
              <a:endCxn id="56" idx="0"/>
            </p:cNvCxnSpPr>
            <p:nvPr/>
          </p:nvCxnSpPr>
          <p:spPr>
            <a:xfrm flipH="1">
              <a:off x="2448670" y="1809800"/>
              <a:ext cx="512245" cy="5499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52"/>
            <p:cNvCxnSpPr>
              <a:stCxn id="63" idx="2"/>
            </p:cNvCxnSpPr>
            <p:nvPr/>
          </p:nvCxnSpPr>
          <p:spPr>
            <a:xfrm flipH="1">
              <a:off x="1938572" y="5073255"/>
              <a:ext cx="794" cy="3828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52"/>
            <p:cNvCxnSpPr>
              <a:stCxn id="64" idx="2"/>
            </p:cNvCxnSpPr>
            <p:nvPr/>
          </p:nvCxnSpPr>
          <p:spPr>
            <a:xfrm flipH="1">
              <a:off x="3070239" y="5073255"/>
              <a:ext cx="817" cy="3699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52"/>
            <p:cNvCxnSpPr>
              <a:stCxn id="60" idx="2"/>
              <a:endCxn id="63" idx="0"/>
            </p:cNvCxnSpPr>
            <p:nvPr/>
          </p:nvCxnSpPr>
          <p:spPr>
            <a:xfrm>
              <a:off x="1938584" y="4173603"/>
              <a:ext cx="782" cy="5997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52"/>
            <p:cNvCxnSpPr/>
            <p:nvPr/>
          </p:nvCxnSpPr>
          <p:spPr>
            <a:xfrm flipH="1">
              <a:off x="2432890" y="3194328"/>
              <a:ext cx="116029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52"/>
            <p:cNvCxnSpPr/>
            <p:nvPr/>
          </p:nvCxnSpPr>
          <p:spPr>
            <a:xfrm flipH="1">
              <a:off x="1882493" y="4009678"/>
              <a:ext cx="12222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52"/>
            <p:cNvCxnSpPr/>
            <p:nvPr/>
          </p:nvCxnSpPr>
          <p:spPr>
            <a:xfrm flipH="1">
              <a:off x="1882493" y="4054584"/>
              <a:ext cx="12222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1938584" y="3301334"/>
              <a:ext cx="2115441" cy="578671"/>
              <a:chOff x="899851" y="2128837"/>
              <a:chExt cx="1587201" cy="330747"/>
            </a:xfrm>
          </p:grpSpPr>
          <p:cxnSp>
            <p:nvCxnSpPr>
              <p:cNvPr id="35" name="Straight Connector 52"/>
              <p:cNvCxnSpPr>
                <a:stCxn id="55" idx="2"/>
                <a:endCxn id="60" idx="0"/>
              </p:cNvCxnSpPr>
              <p:nvPr/>
            </p:nvCxnSpPr>
            <p:spPr>
              <a:xfrm flipH="1">
                <a:off x="899851" y="2131283"/>
                <a:ext cx="383222" cy="3247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52"/>
              <p:cNvCxnSpPr>
                <a:stCxn id="58" idx="2"/>
                <a:endCxn id="60" idx="0"/>
              </p:cNvCxnSpPr>
              <p:nvPr/>
            </p:nvCxnSpPr>
            <p:spPr>
              <a:xfrm flipH="1">
                <a:off x="899851" y="2128837"/>
                <a:ext cx="1241434" cy="3271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52"/>
              <p:cNvCxnSpPr>
                <a:stCxn id="58" idx="2"/>
                <a:endCxn id="62" idx="0"/>
              </p:cNvCxnSpPr>
              <p:nvPr/>
            </p:nvCxnSpPr>
            <p:spPr>
              <a:xfrm>
                <a:off x="2141285" y="2128837"/>
                <a:ext cx="345767" cy="3271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52"/>
              <p:cNvCxnSpPr>
                <a:stCxn id="55" idx="2"/>
                <a:endCxn id="62" idx="0"/>
              </p:cNvCxnSpPr>
              <p:nvPr/>
            </p:nvCxnSpPr>
            <p:spPr>
              <a:xfrm>
                <a:off x="1283073" y="2131284"/>
                <a:ext cx="1203979" cy="3247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52"/>
              <p:cNvCxnSpPr>
                <a:stCxn id="61" idx="0"/>
                <a:endCxn id="55" idx="2"/>
              </p:cNvCxnSpPr>
              <p:nvPr/>
            </p:nvCxnSpPr>
            <p:spPr>
              <a:xfrm flipH="1" flipV="1">
                <a:off x="1283073" y="2131287"/>
                <a:ext cx="466623" cy="3282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52"/>
              <p:cNvCxnSpPr>
                <a:stCxn id="58" idx="2"/>
                <a:endCxn id="61" idx="0"/>
              </p:cNvCxnSpPr>
              <p:nvPr/>
            </p:nvCxnSpPr>
            <p:spPr>
              <a:xfrm flipH="1">
                <a:off x="1749696" y="2128837"/>
                <a:ext cx="391589" cy="3307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1" name="Straight Connector 52"/>
            <p:cNvCxnSpPr/>
            <p:nvPr/>
          </p:nvCxnSpPr>
          <p:spPr>
            <a:xfrm flipH="1">
              <a:off x="2432890" y="3155173"/>
              <a:ext cx="116029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52"/>
            <p:cNvCxnSpPr>
              <a:stCxn id="61" idx="2"/>
              <a:endCxn id="64" idx="0"/>
            </p:cNvCxnSpPr>
            <p:nvPr/>
          </p:nvCxnSpPr>
          <p:spPr>
            <a:xfrm flipH="1">
              <a:off x="3071056" y="4179883"/>
              <a:ext cx="212" cy="593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52"/>
            <p:cNvCxnSpPr>
              <a:stCxn id="61" idx="2"/>
              <a:endCxn id="63" idx="0"/>
            </p:cNvCxnSpPr>
            <p:nvPr/>
          </p:nvCxnSpPr>
          <p:spPr>
            <a:xfrm flipH="1">
              <a:off x="1939366" y="4179883"/>
              <a:ext cx="1131902" cy="593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52"/>
            <p:cNvCxnSpPr>
              <a:stCxn id="60" idx="2"/>
              <a:endCxn id="64" idx="0"/>
            </p:cNvCxnSpPr>
            <p:nvPr/>
          </p:nvCxnSpPr>
          <p:spPr>
            <a:xfrm>
              <a:off x="1938584" y="4173603"/>
              <a:ext cx="1132472" cy="5997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52"/>
            <p:cNvCxnSpPr>
              <a:stCxn id="57" idx="2"/>
              <a:endCxn id="58" idx="0"/>
            </p:cNvCxnSpPr>
            <p:nvPr/>
          </p:nvCxnSpPr>
          <p:spPr>
            <a:xfrm>
              <a:off x="3593182" y="2632032"/>
              <a:ext cx="0" cy="3925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52"/>
            <p:cNvCxnSpPr/>
            <p:nvPr/>
          </p:nvCxnSpPr>
          <p:spPr>
            <a:xfrm flipV="1">
              <a:off x="2467379" y="2729125"/>
              <a:ext cx="1528179" cy="4002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52"/>
            <p:cNvCxnSpPr/>
            <p:nvPr/>
          </p:nvCxnSpPr>
          <p:spPr>
            <a:xfrm flipV="1">
              <a:off x="3610426" y="2879066"/>
              <a:ext cx="535959" cy="250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52"/>
            <p:cNvCxnSpPr/>
            <p:nvPr/>
          </p:nvCxnSpPr>
          <p:spPr>
            <a:xfrm flipH="1" flipV="1">
              <a:off x="4297210" y="2729125"/>
              <a:ext cx="432680" cy="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52"/>
            <p:cNvCxnSpPr/>
            <p:nvPr/>
          </p:nvCxnSpPr>
          <p:spPr>
            <a:xfrm>
              <a:off x="4459128" y="2729126"/>
              <a:ext cx="0" cy="474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52"/>
            <p:cNvCxnSpPr/>
            <p:nvPr/>
          </p:nvCxnSpPr>
          <p:spPr>
            <a:xfrm flipH="1">
              <a:off x="4459129" y="3203380"/>
              <a:ext cx="2707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567635" y="4743536"/>
              <a:ext cx="1200971" cy="307777"/>
            </a:xfrm>
            <a:prstGeom prst="rect">
              <a:avLst/>
            </a:prstGeom>
            <a:noFill/>
          </p:spPr>
          <p:txBody>
            <a:bodyPr wrap="none" rtlCol="0">
              <a:spAutoFit/>
            </a:bodyPr>
            <a:lstStyle/>
            <a:p>
              <a:pPr algn="ctr"/>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Access </a:t>
              </a:r>
              <a:r>
                <a:rPr lang="en-US" sz="1400" smtClean="0">
                  <a:latin typeface="+mj-lt"/>
                  <a:ea typeface="方正兰亭黑简体" panose="02000000000000000000" pitchFamily="2" charset="-122"/>
                  <a:cs typeface="Arial" panose="020B0604020202020204" pitchFamily="34" charset="0"/>
                  <a:sym typeface="Huawei Sans" panose="020C0503030203020204" pitchFamily="34" charset="0"/>
                </a:rPr>
                <a:t>layer</a:t>
              </a:r>
              <a:endParaRPr lang="en-US" sz="1400">
                <a:latin typeface="+mj-lt"/>
                <a:ea typeface="方正兰亭黑简体" panose="02000000000000000000" pitchFamily="2" charset="-122"/>
                <a:cs typeface="Arial" panose="020B0604020202020204" pitchFamily="34" charset="0"/>
                <a:sym typeface="Huawei Sans" panose="020C0503030203020204" pitchFamily="34" charset="0"/>
              </a:endParaRPr>
            </a:p>
          </p:txBody>
        </p:sp>
        <p:sp>
          <p:nvSpPr>
            <p:cNvPr id="52" name="文本框 51"/>
            <p:cNvSpPr txBox="1"/>
            <p:nvPr/>
          </p:nvSpPr>
          <p:spPr>
            <a:xfrm>
              <a:off x="207515" y="3869949"/>
              <a:ext cx="1646605" cy="307777"/>
            </a:xfrm>
            <a:prstGeom prst="rect">
              <a:avLst/>
            </a:prstGeom>
            <a:noFill/>
          </p:spPr>
          <p:txBody>
            <a:bodyPr wrap="none" rtlCol="0">
              <a:spAutoFit/>
            </a:bodyPr>
            <a:lstStyle/>
            <a:p>
              <a:pPr algn="ctr"/>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Aggregation layer</a:t>
              </a:r>
            </a:p>
          </p:txBody>
        </p:sp>
        <p:sp>
          <p:nvSpPr>
            <p:cNvPr id="53" name="文本框 52"/>
            <p:cNvSpPr txBox="1"/>
            <p:nvPr/>
          </p:nvSpPr>
          <p:spPr>
            <a:xfrm>
              <a:off x="663015" y="3019434"/>
              <a:ext cx="1010213" cy="307777"/>
            </a:xfrm>
            <a:prstGeom prst="rect">
              <a:avLst/>
            </a:prstGeom>
            <a:noFill/>
          </p:spPr>
          <p:txBody>
            <a:bodyPr wrap="none" rtlCol="0">
              <a:spAutoFit/>
            </a:bodyPr>
            <a:lstStyle/>
            <a:p>
              <a:pPr algn="ctr"/>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Core layer</a:t>
              </a:r>
            </a:p>
          </p:txBody>
        </p:sp>
        <p:sp>
          <p:nvSpPr>
            <p:cNvPr id="54" name="文本框 53"/>
            <p:cNvSpPr txBox="1"/>
            <p:nvPr/>
          </p:nvSpPr>
          <p:spPr>
            <a:xfrm>
              <a:off x="580550" y="2359771"/>
              <a:ext cx="1180130" cy="307777"/>
            </a:xfrm>
            <a:prstGeom prst="rect">
              <a:avLst/>
            </a:prstGeom>
            <a:noFill/>
          </p:spPr>
          <p:txBody>
            <a:bodyPr wrap="none" rtlCol="0">
              <a:spAutoFit/>
            </a:bodyPr>
            <a:lstStyle/>
            <a:p>
              <a:pPr algn="ctr"/>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Egress layer</a:t>
              </a:r>
            </a:p>
          </p:txBody>
        </p:sp>
        <p:pic>
          <p:nvPicPr>
            <p:cNvPr id="55" name="图片 86" descr="核心交换机.png"/>
            <p:cNvPicPr>
              <a:picLocks noChangeAspect="1"/>
            </p:cNvPicPr>
            <p:nvPr/>
          </p:nvPicPr>
          <p:blipFill>
            <a:blip r:embed="rId3" cstate="print"/>
            <a:stretch>
              <a:fillRect/>
            </a:stretch>
          </p:blipFill>
          <p:spPr>
            <a:xfrm>
              <a:off x="2287427" y="3028850"/>
              <a:ext cx="323840" cy="276765"/>
            </a:xfrm>
            <a:prstGeom prst="rect">
              <a:avLst/>
            </a:prstGeom>
          </p:spPr>
        </p:pic>
        <p:pic>
          <p:nvPicPr>
            <p:cNvPr id="56"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72" y="2359771"/>
              <a:ext cx="325196" cy="287912"/>
            </a:xfrm>
            <a:prstGeom prst="rect">
              <a:avLst/>
            </a:prstGeom>
          </p:spPr>
        </p:pic>
        <p:pic>
          <p:nvPicPr>
            <p:cNvPr id="57"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30584" y="2344120"/>
              <a:ext cx="325196" cy="287912"/>
            </a:xfrm>
            <a:prstGeom prst="rect">
              <a:avLst/>
            </a:prstGeom>
          </p:spPr>
        </p:pic>
        <p:pic>
          <p:nvPicPr>
            <p:cNvPr id="58" name="图片 86" descr="核心交换机.png"/>
            <p:cNvPicPr>
              <a:picLocks noChangeAspect="1"/>
            </p:cNvPicPr>
            <p:nvPr/>
          </p:nvPicPr>
          <p:blipFill>
            <a:blip r:embed="rId3" cstate="print"/>
            <a:stretch>
              <a:fillRect/>
            </a:stretch>
          </p:blipFill>
          <p:spPr>
            <a:xfrm>
              <a:off x="3431262" y="3024568"/>
              <a:ext cx="323840" cy="276765"/>
            </a:xfrm>
            <a:prstGeom prst="rect">
              <a:avLst/>
            </a:prstGeom>
          </p:spPr>
        </p:pic>
        <p:pic>
          <p:nvPicPr>
            <p:cNvPr id="59" name="图片 58" descr="汇聚交换机.png"/>
            <p:cNvPicPr>
              <a:picLocks noChangeAspect="1"/>
            </p:cNvPicPr>
            <p:nvPr/>
          </p:nvPicPr>
          <p:blipFill>
            <a:blip r:embed="rId5" cstate="print"/>
            <a:stretch>
              <a:fillRect/>
            </a:stretch>
          </p:blipFill>
          <p:spPr>
            <a:xfrm>
              <a:off x="3995559" y="2579183"/>
              <a:ext cx="301651" cy="299884"/>
            </a:xfrm>
            <a:prstGeom prst="rect">
              <a:avLst/>
            </a:prstGeom>
          </p:spPr>
        </p:pic>
        <p:pic>
          <p:nvPicPr>
            <p:cNvPr id="60" name="图片 59" descr="汇聚交换机.png"/>
            <p:cNvPicPr>
              <a:picLocks noChangeAspect="1"/>
            </p:cNvPicPr>
            <p:nvPr/>
          </p:nvPicPr>
          <p:blipFill>
            <a:blip r:embed="rId5" cstate="print"/>
            <a:stretch>
              <a:fillRect/>
            </a:stretch>
          </p:blipFill>
          <p:spPr>
            <a:xfrm>
              <a:off x="1787758" y="3873719"/>
              <a:ext cx="301651" cy="299884"/>
            </a:xfrm>
            <a:prstGeom prst="rect">
              <a:avLst/>
            </a:prstGeom>
          </p:spPr>
        </p:pic>
        <p:pic>
          <p:nvPicPr>
            <p:cNvPr id="61" name="图片 60" descr="汇聚交换机.png"/>
            <p:cNvPicPr>
              <a:picLocks noChangeAspect="1"/>
            </p:cNvPicPr>
            <p:nvPr/>
          </p:nvPicPr>
          <p:blipFill>
            <a:blip r:embed="rId5" cstate="print"/>
            <a:stretch>
              <a:fillRect/>
            </a:stretch>
          </p:blipFill>
          <p:spPr>
            <a:xfrm>
              <a:off x="2920442" y="3879999"/>
              <a:ext cx="301651" cy="299884"/>
            </a:xfrm>
            <a:prstGeom prst="rect">
              <a:avLst/>
            </a:prstGeom>
          </p:spPr>
        </p:pic>
        <p:pic>
          <p:nvPicPr>
            <p:cNvPr id="62" name="图片 61" descr="汇聚交换机.png"/>
            <p:cNvPicPr>
              <a:picLocks noChangeAspect="1"/>
            </p:cNvPicPr>
            <p:nvPr/>
          </p:nvPicPr>
          <p:blipFill>
            <a:blip r:embed="rId5" cstate="print"/>
            <a:stretch>
              <a:fillRect/>
            </a:stretch>
          </p:blipFill>
          <p:spPr>
            <a:xfrm>
              <a:off x="3903199" y="3873719"/>
              <a:ext cx="301651" cy="299884"/>
            </a:xfrm>
            <a:prstGeom prst="rect">
              <a:avLst/>
            </a:prstGeom>
          </p:spPr>
        </p:pic>
        <p:pic>
          <p:nvPicPr>
            <p:cNvPr id="63" name="图片 76" descr="接入交换机.png"/>
            <p:cNvPicPr>
              <a:picLocks noChangeAspect="1"/>
            </p:cNvPicPr>
            <p:nvPr/>
          </p:nvPicPr>
          <p:blipFill>
            <a:blip r:embed="rId6" cstate="print"/>
            <a:stretch>
              <a:fillRect/>
            </a:stretch>
          </p:blipFill>
          <p:spPr>
            <a:xfrm>
              <a:off x="1787846" y="4773372"/>
              <a:ext cx="303040" cy="299884"/>
            </a:xfrm>
            <a:prstGeom prst="rect">
              <a:avLst/>
            </a:prstGeom>
          </p:spPr>
        </p:pic>
        <p:pic>
          <p:nvPicPr>
            <p:cNvPr id="64" name="图片 76" descr="接入交换机.png"/>
            <p:cNvPicPr>
              <a:picLocks noChangeAspect="1"/>
            </p:cNvPicPr>
            <p:nvPr/>
          </p:nvPicPr>
          <p:blipFill>
            <a:blip r:embed="rId6" cstate="print"/>
            <a:stretch>
              <a:fillRect/>
            </a:stretch>
          </p:blipFill>
          <p:spPr>
            <a:xfrm>
              <a:off x="2919536" y="4773372"/>
              <a:ext cx="303040" cy="299884"/>
            </a:xfrm>
            <a:prstGeom prst="rect">
              <a:avLst/>
            </a:prstGeom>
          </p:spPr>
        </p:pic>
        <p:pic>
          <p:nvPicPr>
            <p:cNvPr id="65" name="图片 76" descr="接入交换机.png"/>
            <p:cNvPicPr>
              <a:picLocks noChangeAspect="1"/>
            </p:cNvPicPr>
            <p:nvPr/>
          </p:nvPicPr>
          <p:blipFill>
            <a:blip r:embed="rId6" cstate="print"/>
            <a:stretch>
              <a:fillRect/>
            </a:stretch>
          </p:blipFill>
          <p:spPr>
            <a:xfrm>
              <a:off x="3901406" y="4782206"/>
              <a:ext cx="303040" cy="299884"/>
            </a:xfrm>
            <a:prstGeom prst="rect">
              <a:avLst/>
            </a:prstGeom>
          </p:spPr>
        </p:pic>
        <p:cxnSp>
          <p:nvCxnSpPr>
            <p:cNvPr id="66" name="Straight Connector 52"/>
            <p:cNvCxnSpPr/>
            <p:nvPr/>
          </p:nvCxnSpPr>
          <p:spPr>
            <a:xfrm flipH="1">
              <a:off x="4052926" y="4195367"/>
              <a:ext cx="1099" cy="6086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52"/>
            <p:cNvCxnSpPr>
              <a:stCxn id="65" idx="2"/>
            </p:cNvCxnSpPr>
            <p:nvPr/>
          </p:nvCxnSpPr>
          <p:spPr>
            <a:xfrm flipH="1">
              <a:off x="4052472" y="5082090"/>
              <a:ext cx="454" cy="3611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68" name="图片 105" descr="AP.png"/>
            <p:cNvPicPr>
              <a:picLocks noChangeAspect="1"/>
            </p:cNvPicPr>
            <p:nvPr/>
          </p:nvPicPr>
          <p:blipFill>
            <a:blip r:embed="rId7" cstate="print"/>
            <a:stretch>
              <a:fillRect/>
            </a:stretch>
          </p:blipFill>
          <p:spPr>
            <a:xfrm>
              <a:off x="4536679" y="4784334"/>
              <a:ext cx="360756" cy="295166"/>
            </a:xfrm>
            <a:prstGeom prst="rect">
              <a:avLst/>
            </a:prstGeom>
          </p:spPr>
        </p:pic>
        <p:cxnSp>
          <p:nvCxnSpPr>
            <p:cNvPr id="69" name="Straight Connector 52"/>
            <p:cNvCxnSpPr>
              <a:stCxn id="68" idx="1"/>
              <a:endCxn id="65" idx="3"/>
            </p:cNvCxnSpPr>
            <p:nvPr/>
          </p:nvCxnSpPr>
          <p:spPr>
            <a:xfrm flipH="1">
              <a:off x="4204446" y="4931918"/>
              <a:ext cx="332232" cy="2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4523725" y="5070982"/>
              <a:ext cx="404277" cy="307777"/>
            </a:xfrm>
            <a:prstGeom prst="rect">
              <a:avLst/>
            </a:prstGeom>
            <a:noFill/>
          </p:spPr>
          <p:txBody>
            <a:bodyPr wrap="none" rtlCol="0">
              <a:spAutoFit/>
            </a:bodyPr>
            <a:lstStyle/>
            <a:p>
              <a:pPr algn="ctr"/>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AP</a:t>
              </a:r>
            </a:p>
          </p:txBody>
        </p:sp>
        <p:pic>
          <p:nvPicPr>
            <p:cNvPr id="73" name="图片 72" descr="PC.png"/>
            <p:cNvPicPr>
              <a:picLocks noChangeAspect="1"/>
            </p:cNvPicPr>
            <p:nvPr/>
          </p:nvPicPr>
          <p:blipFill>
            <a:blip r:embed="rId8" cstate="print"/>
            <a:stretch>
              <a:fillRect/>
            </a:stretch>
          </p:blipFill>
          <p:spPr>
            <a:xfrm>
              <a:off x="1762947" y="5280580"/>
              <a:ext cx="379279" cy="291286"/>
            </a:xfrm>
            <a:prstGeom prst="rect">
              <a:avLst/>
            </a:prstGeom>
          </p:spPr>
        </p:pic>
        <p:pic>
          <p:nvPicPr>
            <p:cNvPr id="74" name="图片 73" descr="PC.png"/>
            <p:cNvPicPr>
              <a:picLocks noChangeAspect="1"/>
            </p:cNvPicPr>
            <p:nvPr/>
          </p:nvPicPr>
          <p:blipFill>
            <a:blip r:embed="rId8" cstate="print"/>
            <a:stretch>
              <a:fillRect/>
            </a:stretch>
          </p:blipFill>
          <p:spPr>
            <a:xfrm>
              <a:off x="2915063" y="5280580"/>
              <a:ext cx="379279" cy="291286"/>
            </a:xfrm>
            <a:prstGeom prst="rect">
              <a:avLst/>
            </a:prstGeom>
          </p:spPr>
        </p:pic>
        <p:pic>
          <p:nvPicPr>
            <p:cNvPr id="75" name="图片 74" descr="PC.png"/>
            <p:cNvPicPr>
              <a:picLocks noChangeAspect="1"/>
            </p:cNvPicPr>
            <p:nvPr/>
          </p:nvPicPr>
          <p:blipFill>
            <a:blip r:embed="rId8" cstate="print"/>
            <a:stretch>
              <a:fillRect/>
            </a:stretch>
          </p:blipFill>
          <p:spPr>
            <a:xfrm>
              <a:off x="3901407" y="5280580"/>
              <a:ext cx="379279" cy="291286"/>
            </a:xfrm>
            <a:prstGeom prst="rect">
              <a:avLst/>
            </a:prstGeom>
          </p:spPr>
        </p:pic>
        <p:pic>
          <p:nvPicPr>
            <p:cNvPr id="76" name="图片 75"/>
            <p:cNvPicPr>
              <a:picLocks/>
            </p:cNvPicPr>
            <p:nvPr/>
          </p:nvPicPr>
          <p:blipFill>
            <a:blip r:embed="rId9" cstate="print">
              <a:extLst>
                <a:ext uri="{28A0092B-C50C-407E-A947-70E740481C1C}">
                  <a14:useLocalDpi xmlns:a14="http://schemas.microsoft.com/office/drawing/2010/main" val="0"/>
                </a:ext>
              </a:extLst>
            </a:blip>
            <a:stretch>
              <a:fillRect/>
            </a:stretch>
          </p:blipFill>
          <p:spPr>
            <a:xfrm>
              <a:off x="4702736" y="2582897"/>
              <a:ext cx="333825" cy="314186"/>
            </a:xfrm>
            <a:prstGeom prst="rect">
              <a:avLst/>
            </a:prstGeom>
          </p:spPr>
        </p:pic>
        <p:pic>
          <p:nvPicPr>
            <p:cNvPr id="77" name="图片 76"/>
            <p:cNvPicPr>
              <a:picLocks/>
            </p:cNvPicPr>
            <p:nvPr/>
          </p:nvPicPr>
          <p:blipFill>
            <a:blip r:embed="rId9" cstate="print">
              <a:extLst>
                <a:ext uri="{28A0092B-C50C-407E-A947-70E740481C1C}">
                  <a14:useLocalDpi xmlns:a14="http://schemas.microsoft.com/office/drawing/2010/main" val="0"/>
                </a:ext>
              </a:extLst>
            </a:blip>
            <a:stretch>
              <a:fillRect/>
            </a:stretch>
          </p:blipFill>
          <p:spPr>
            <a:xfrm>
              <a:off x="4702736" y="3046287"/>
              <a:ext cx="333825" cy="314186"/>
            </a:xfrm>
            <a:prstGeom prst="rect">
              <a:avLst/>
            </a:prstGeom>
          </p:spPr>
        </p:pic>
        <p:cxnSp>
          <p:nvCxnSpPr>
            <p:cNvPr id="83" name="Straight Connector 52"/>
            <p:cNvCxnSpPr>
              <a:endCxn id="57" idx="0"/>
            </p:cNvCxnSpPr>
            <p:nvPr/>
          </p:nvCxnSpPr>
          <p:spPr>
            <a:xfrm>
              <a:off x="2960915" y="1809672"/>
              <a:ext cx="632267" cy="5344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9" name="图片 78" descr="笔记本电脑.png"/>
            <p:cNvPicPr>
              <a:picLocks noChangeAspect="1"/>
            </p:cNvPicPr>
            <p:nvPr/>
          </p:nvPicPr>
          <p:blipFill>
            <a:blip r:embed="rId10" cstate="print"/>
            <a:stretch>
              <a:fillRect/>
            </a:stretch>
          </p:blipFill>
          <p:spPr>
            <a:xfrm>
              <a:off x="4512763" y="5384054"/>
              <a:ext cx="401963" cy="252000"/>
            </a:xfrm>
            <a:prstGeom prst="rect">
              <a:avLst/>
            </a:prstGeom>
          </p:spPr>
        </p:pic>
        <p:pic>
          <p:nvPicPr>
            <p:cNvPr id="80" name="图片 79" descr="SAN网络-蓝.png"/>
            <p:cNvPicPr>
              <a:picLocks noChangeAspect="1"/>
            </p:cNvPicPr>
            <p:nvPr/>
          </p:nvPicPr>
          <p:blipFill>
            <a:blip r:embed="rId11" cstate="print"/>
            <a:stretch>
              <a:fillRect/>
            </a:stretch>
          </p:blipFill>
          <p:spPr>
            <a:xfrm flipH="1">
              <a:off x="5109264" y="4932149"/>
              <a:ext cx="188629" cy="309031"/>
            </a:xfrm>
            <a:prstGeom prst="rect">
              <a:avLst/>
            </a:prstGeom>
          </p:spPr>
        </p:pic>
        <p:pic>
          <p:nvPicPr>
            <p:cNvPr id="81" name="图片 80" descr="AC-蓝.png"/>
            <p:cNvPicPr>
              <a:picLocks noChangeAspect="1"/>
            </p:cNvPicPr>
            <p:nvPr/>
          </p:nvPicPr>
          <p:blipFill>
            <a:blip r:embed="rId12" cstate="print"/>
            <a:stretch>
              <a:fillRect/>
            </a:stretch>
          </p:blipFill>
          <p:spPr>
            <a:xfrm>
              <a:off x="4537153" y="3879958"/>
              <a:ext cx="365200" cy="298800"/>
            </a:xfrm>
            <a:prstGeom prst="rect">
              <a:avLst/>
            </a:prstGeom>
          </p:spPr>
        </p:pic>
        <p:cxnSp>
          <p:nvCxnSpPr>
            <p:cNvPr id="82" name="Straight Connector 52"/>
            <p:cNvCxnSpPr>
              <a:stCxn id="81" idx="1"/>
              <a:endCxn id="62" idx="3"/>
            </p:cNvCxnSpPr>
            <p:nvPr/>
          </p:nvCxnSpPr>
          <p:spPr>
            <a:xfrm flipH="1" flipV="1">
              <a:off x="4204850" y="4023661"/>
              <a:ext cx="3323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文本框 83"/>
            <p:cNvSpPr txBox="1"/>
            <p:nvPr/>
          </p:nvSpPr>
          <p:spPr>
            <a:xfrm>
              <a:off x="4511855" y="4157629"/>
              <a:ext cx="410690" cy="307777"/>
            </a:xfrm>
            <a:prstGeom prst="rect">
              <a:avLst/>
            </a:prstGeom>
            <a:noFill/>
          </p:spPr>
          <p:txBody>
            <a:bodyPr wrap="none" rtlCol="0">
              <a:spAutoFit/>
            </a:bodyPr>
            <a:lstStyle/>
            <a:p>
              <a:pPr algn="ctr"/>
              <a:r>
                <a:rPr lang="en-US" sz="1400">
                  <a:latin typeface="+mj-lt"/>
                  <a:ea typeface="方正兰亭黑简体" panose="02000000000000000000" pitchFamily="2" charset="-122"/>
                  <a:cs typeface="Arial" panose="020B0604020202020204" pitchFamily="34" charset="0"/>
                  <a:sym typeface="Huawei Sans" panose="020C0503030203020204" pitchFamily="34" charset="0"/>
                </a:rPr>
                <a:t>AC</a:t>
              </a:r>
            </a:p>
          </p:txBody>
        </p:sp>
        <p:pic>
          <p:nvPicPr>
            <p:cNvPr id="85" name="图片 84" descr="SAN网络-蓝.png"/>
            <p:cNvPicPr>
              <a:picLocks noChangeAspect="1"/>
            </p:cNvPicPr>
            <p:nvPr/>
          </p:nvPicPr>
          <p:blipFill>
            <a:blip r:embed="rId11" cstate="print"/>
            <a:stretch>
              <a:fillRect/>
            </a:stretch>
          </p:blipFill>
          <p:spPr>
            <a:xfrm flipH="1">
              <a:off x="5109264" y="5323033"/>
              <a:ext cx="188629" cy="309031"/>
            </a:xfrm>
            <a:prstGeom prst="rect">
              <a:avLst/>
            </a:prstGeom>
          </p:spPr>
        </p:pic>
        <p:pic>
          <p:nvPicPr>
            <p:cNvPr id="87" name="图片 86" descr="SAN网络-蓝.png"/>
            <p:cNvPicPr>
              <a:picLocks noChangeAspect="1"/>
            </p:cNvPicPr>
            <p:nvPr/>
          </p:nvPicPr>
          <p:blipFill>
            <a:blip r:embed="rId11" cstate="print"/>
            <a:stretch>
              <a:fillRect/>
            </a:stretch>
          </p:blipFill>
          <p:spPr>
            <a:xfrm flipH="1">
              <a:off x="5109264" y="4562729"/>
              <a:ext cx="188629" cy="309031"/>
            </a:xfrm>
            <a:prstGeom prst="rect">
              <a:avLst/>
            </a:prstGeom>
          </p:spPr>
        </p:pic>
        <p:pic>
          <p:nvPicPr>
            <p:cNvPr id="86" name="图片 85" descr="PC.png"/>
            <p:cNvPicPr>
              <a:picLocks noChangeAspect="1"/>
            </p:cNvPicPr>
            <p:nvPr/>
          </p:nvPicPr>
          <p:blipFill>
            <a:blip r:embed="rId8" cstate="print"/>
            <a:stretch>
              <a:fillRect/>
            </a:stretch>
          </p:blipFill>
          <p:spPr>
            <a:xfrm>
              <a:off x="1072510" y="5280580"/>
              <a:ext cx="379279" cy="291286"/>
            </a:xfrm>
            <a:prstGeom prst="rect">
              <a:avLst/>
            </a:prstGeom>
          </p:spPr>
        </p:pic>
        <p:pic>
          <p:nvPicPr>
            <p:cNvPr id="88" name="图片 87" descr="PC.png"/>
            <p:cNvPicPr>
              <a:picLocks noChangeAspect="1"/>
            </p:cNvPicPr>
            <p:nvPr/>
          </p:nvPicPr>
          <p:blipFill>
            <a:blip r:embed="rId8" cstate="print"/>
            <a:stretch>
              <a:fillRect/>
            </a:stretch>
          </p:blipFill>
          <p:spPr>
            <a:xfrm>
              <a:off x="2328255" y="5278984"/>
              <a:ext cx="379279" cy="291286"/>
            </a:xfrm>
            <a:prstGeom prst="rect">
              <a:avLst/>
            </a:prstGeom>
          </p:spPr>
        </p:pic>
        <p:pic>
          <p:nvPicPr>
            <p:cNvPr id="89" name="图片 88" descr="PC.png"/>
            <p:cNvPicPr>
              <a:picLocks noChangeAspect="1"/>
            </p:cNvPicPr>
            <p:nvPr/>
          </p:nvPicPr>
          <p:blipFill>
            <a:blip r:embed="rId8" cstate="print"/>
            <a:stretch>
              <a:fillRect/>
            </a:stretch>
          </p:blipFill>
          <p:spPr>
            <a:xfrm>
              <a:off x="3401377" y="5274702"/>
              <a:ext cx="379279" cy="291286"/>
            </a:xfrm>
            <a:prstGeom prst="rect">
              <a:avLst/>
            </a:prstGeom>
          </p:spPr>
        </p:pic>
      </p:grpSp>
      <p:sp>
        <p:nvSpPr>
          <p:cNvPr id="78" name="文本框 77"/>
          <p:cNvSpPr txBox="1"/>
          <p:nvPr/>
        </p:nvSpPr>
        <p:spPr>
          <a:xfrm>
            <a:off x="1488543" y="5748728"/>
            <a:ext cx="4764446" cy="338554"/>
          </a:xfrm>
          <a:prstGeom prst="rect">
            <a:avLst/>
          </a:prstGeom>
          <a:noFill/>
        </p:spPr>
        <p:txBody>
          <a:bodyPr wrap="none" rtlCol="0">
            <a:spAutoFit/>
          </a:bodyPr>
          <a:lstStyle/>
          <a:p>
            <a:r>
              <a:rPr lang="en-US" sz="1600" b="1">
                <a:latin typeface="+mj-lt"/>
                <a:cs typeface="Arial" panose="020B0604020202020204" pitchFamily="34" charset="0"/>
              </a:rPr>
              <a:t>Network topology of a foreign trade company</a:t>
            </a:r>
          </a:p>
        </p:txBody>
      </p:sp>
    </p:spTree>
    <p:extLst>
      <p:ext uri="{BB962C8B-B14F-4D97-AF65-F5344CB8AC3E}">
        <p14:creationId xmlns:p14="http://schemas.microsoft.com/office/powerpoint/2010/main" val="669277151"/>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 1">
      <a:dk1>
        <a:sysClr val="windowText" lastClr="000000"/>
      </a:dk1>
      <a:lt1>
        <a:sysClr val="window" lastClr="FFFFFF"/>
      </a:lt1>
      <a:dk2>
        <a:srgbClr val="F3FBFE"/>
      </a:dk2>
      <a:lt2>
        <a:srgbClr val="BAE6F6"/>
      </a:lt2>
      <a:accent1>
        <a:srgbClr val="1AABE2"/>
      </a:accent1>
      <a:accent2>
        <a:srgbClr val="EC7061"/>
      </a:accent2>
      <a:accent3>
        <a:srgbClr val="8BC9A0"/>
      </a:accent3>
      <a:accent4>
        <a:srgbClr val="BAE6F6"/>
      </a:accent4>
      <a:accent5>
        <a:srgbClr val="F3FBFE"/>
      </a:accent5>
      <a:accent6>
        <a:srgbClr val="FFD17D"/>
      </a:accent6>
      <a:hlink>
        <a:srgbClr val="FFF2CC"/>
      </a:hlink>
      <a:folHlink>
        <a:srgbClr val="7F7F7F"/>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2037</TotalTime>
  <Words>5451</Words>
  <Application>Microsoft Office PowerPoint</Application>
  <PresentationFormat>宽屏</PresentationFormat>
  <Paragraphs>995</Paragraphs>
  <Slides>44</Slides>
  <Notes>43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56" baseType="lpstr">
      <vt:lpstr>Monotype Sorts</vt:lpstr>
      <vt:lpstr>ＭＳ Ｐゴシック</vt:lpstr>
      <vt:lpstr>方正兰亭黑简体</vt:lpstr>
      <vt:lpstr>方正兰亭细黑简体</vt:lpstr>
      <vt:lpstr>微软雅黑</vt:lpstr>
      <vt:lpstr>Arial</vt:lpstr>
      <vt:lpstr>Calibri</vt:lpstr>
      <vt:lpstr>Courier New</vt:lpstr>
      <vt:lpstr>Huawei Sans</vt:lpstr>
      <vt:lpstr>Wingdings</vt:lpstr>
      <vt:lpstr>自定义设计方案</vt:lpstr>
      <vt:lpstr>包装程序外壳对象</vt:lpstr>
      <vt:lpstr>PowerPoint 演示文稿</vt:lpstr>
      <vt:lpstr>Typical Campus Network Architectures and Practices</vt:lpstr>
      <vt:lpstr>PowerPoint 演示文稿</vt:lpstr>
      <vt:lpstr>PowerPoint 演示文稿</vt:lpstr>
      <vt:lpstr>PowerPoint 演示文稿</vt:lpstr>
      <vt:lpstr>What Is a Campus Network?</vt:lpstr>
      <vt:lpstr>Typical Campus Network Architecture</vt:lpstr>
      <vt:lpstr>Typical Architecture of Small Campus Networks</vt:lpstr>
      <vt:lpstr>Typical Architecture of Midsize Campus Networks</vt:lpstr>
      <vt:lpstr>Typical Architecture of Large Campus Networks</vt:lpstr>
      <vt:lpstr>Main Protocols and Technologies of Campus Networks</vt:lpstr>
      <vt:lpstr>PowerPoint 演示文稿</vt:lpstr>
      <vt:lpstr>Networking Requirements</vt:lpstr>
      <vt:lpstr>Campus Network Project Lifecycle</vt:lpstr>
      <vt:lpstr>Small Campus Network Design</vt:lpstr>
      <vt:lpstr>Networking Solution Design</vt:lpstr>
      <vt:lpstr>Basic Service Design: VLAN Design</vt:lpstr>
      <vt:lpstr>VLAN Planning</vt:lpstr>
      <vt:lpstr>Basic Service Design: IP Address Design</vt:lpstr>
      <vt:lpstr>IP Address Planning</vt:lpstr>
      <vt:lpstr>Basic Service Design: IP Address Allocation Mode Design</vt:lpstr>
      <vt:lpstr>IP Address Allocation Mode Planning</vt:lpstr>
      <vt:lpstr>Basic Service Design: Routing Design</vt:lpstr>
      <vt:lpstr>WLAN Design</vt:lpstr>
      <vt:lpstr>WLAN Data Plan</vt:lpstr>
      <vt:lpstr>Reliability Design</vt:lpstr>
      <vt:lpstr>Layer 2 Loop Prevention</vt:lpstr>
      <vt:lpstr>Egress NAT Design</vt:lpstr>
      <vt:lpstr>Security Design</vt:lpstr>
      <vt:lpstr>Network O&amp;M and Management Design</vt:lpstr>
      <vt:lpstr>Small Campus Network Deployment and Implementation</vt:lpstr>
      <vt:lpstr>Configuration Scheme (1)</vt:lpstr>
      <vt:lpstr>Configuration Scheme (2)</vt:lpstr>
      <vt:lpstr>Configuration Scheme (3)</vt:lpstr>
      <vt:lpstr>Configuration Scheme (4)</vt:lpstr>
      <vt:lpstr>Configuration Scheme (5)</vt:lpstr>
      <vt:lpstr>Configuration Scheme (6)</vt:lpstr>
      <vt:lpstr>Configuration Scheme (7)</vt:lpstr>
      <vt:lpstr>Small Campus Network Commissioning</vt:lpstr>
      <vt:lpstr>Small Campus Network O&amp;M</vt:lpstr>
      <vt:lpstr>Small Campus Network Optimization</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Zhanglinruizjhw (Leroy)</cp:lastModifiedBy>
  <cp:revision>239</cp:revision>
  <dcterms:created xsi:type="dcterms:W3CDTF">2018-11-29T10:16:29Z</dcterms:created>
  <dcterms:modified xsi:type="dcterms:W3CDTF">2020-04-23T09:24:45Z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(3)FbZK5fG7K8xEy2twowxUmYowHvEYeEB5tyOprrcsuGqs8RE7E8oWFXFiXN3LfxhYzc0T7xkv
ah7Cw9iWYTVFHVLoLM8JBBwy5fWgN3pdbYN86fcjeDcSsTHpy9G0TVo6wGqMExQcM0OXiilj
yfkUu4pGmIlQgwMXMBeuUouz7FKI2h93zJXPUBCg0E9FwsHauggQn726SQH83UEtFvzH+cOV
7keXr6uvWS0zu2UsFe</vt:lpwstr>
  </property>
  <property fmtid="{D5CDD505-2E9C-101B-9397-08002B2CF9AE}" pid="3" name="_2015_ms_pID_7253431">
    <vt:lpwstr>didxnp5WRkTK4wros7sI/uQjXaF63buc6S3PaAygi93DzJe+8Jcl+R
GESRBxQ0vlJgSCCsvs9SJQ4Inleyp586/BUPVfg5wxDRbSH6OZ1+68wj4Gx/VeEkTXHDUyX8
rqoCaHFXcPexKsOiH/fQqS9AQM3/HdUfZUISP7oRRdk41Nuy8Q9AZ4q9zBiKk8jy6Q675NLk
nAgz30ocdGFC0w1UT3zlMcUEiu3GzcCbMq5O</vt:lpwstr>
  </property>
  <property fmtid="{D5CDD505-2E9C-101B-9397-08002B2CF9AE}" pid="4" name="_2015_ms_pID_7253432">
    <vt:lpwstr>evlZYO5HCoH+fT5Rt3Ivde8=</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1582015392</vt:lpwstr>
  </property>
</Properties>
</file>