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9"/>
  </p:notesMasterIdLst>
  <p:sldIdLst>
    <p:sldId id="256" r:id="rId4"/>
    <p:sldId id="257" r:id="rId5"/>
    <p:sldId id="478" r:id="rId6"/>
    <p:sldId id="263" r:id="rId7"/>
    <p:sldId id="267" r:id="rId8"/>
    <p:sldId id="265" r:id="rId10"/>
    <p:sldId id="484" r:id="rId11"/>
    <p:sldId id="438" r:id="rId12"/>
    <p:sldId id="264" r:id="rId13"/>
    <p:sldId id="482" r:id="rId14"/>
    <p:sldId id="266" r:id="rId15"/>
    <p:sldId id="296" r:id="rId16"/>
    <p:sldId id="297" r:id="rId17"/>
    <p:sldId id="298" r:id="rId18"/>
    <p:sldId id="299" r:id="rId19"/>
    <p:sldId id="270" r:id="rId20"/>
    <p:sldId id="301" r:id="rId21"/>
    <p:sldId id="328" r:id="rId22"/>
    <p:sldId id="389" r:id="rId23"/>
    <p:sldId id="330" r:id="rId24"/>
    <p:sldId id="327" r:id="rId25"/>
    <p:sldId id="332" r:id="rId26"/>
    <p:sldId id="336" r:id="rId27"/>
    <p:sldId id="476" r:id="rId28"/>
    <p:sldId id="486" r:id="rId29"/>
    <p:sldId id="493" r:id="rId30"/>
    <p:sldId id="488" r:id="rId31"/>
    <p:sldId id="362" r:id="rId32"/>
    <p:sldId id="366" r:id="rId33"/>
    <p:sldId id="395" r:id="rId34"/>
    <p:sldId id="280" r:id="rId35"/>
    <p:sldId id="282" r:id="rId36"/>
    <p:sldId id="51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91F5"/>
    <a:srgbClr val="08639C"/>
    <a:srgbClr val="0868B8"/>
    <a:srgbClr val="FBFBFB"/>
    <a:srgbClr val="F2F2F2"/>
    <a:srgbClr val="F49100"/>
    <a:srgbClr val="5B9BD5"/>
    <a:srgbClr val="E6E6E6"/>
    <a:srgbClr val="075697"/>
    <a:srgbClr val="309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94660"/>
  </p:normalViewPr>
  <p:slideViewPr>
    <p:cSldViewPr snapToGrid="0">
      <p:cViewPr>
        <p:scale>
          <a:sx n="75" d="100"/>
          <a:sy n="75" d="100"/>
        </p:scale>
        <p:origin x="-1638" y="-720"/>
      </p:cViewPr>
      <p:guideLst>
        <p:guide orient="horz" pos="2236"/>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image" Target="../media/image3.png"/><Relationship Id="rId3" Type="http://schemas.openxmlformats.org/officeDocument/2006/relationships/tags" Target="../tags/tag144.xml"/><Relationship Id="rId2" Type="http://schemas.openxmlformats.org/officeDocument/2006/relationships/tags" Target="../tags/tag143.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7.xml"/><Relationship Id="rId19" Type="http://schemas.openxmlformats.org/officeDocument/2006/relationships/image" Target="../media/image2.png"/><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image" Target="../media/image1.png"/><Relationship Id="rId3" Type="http://schemas.openxmlformats.org/officeDocument/2006/relationships/tags" Target="../tags/tag40.xml"/><Relationship Id="rId21" Type="http://schemas.openxmlformats.org/officeDocument/2006/relationships/tags" Target="../tags/tag57.xml"/><Relationship Id="rId20" Type="http://schemas.openxmlformats.org/officeDocument/2006/relationships/tags" Target="../tags/tag56.xml"/><Relationship Id="rId2" Type="http://schemas.openxmlformats.org/officeDocument/2006/relationships/tags" Target="../tags/tag39.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6" Type="http://schemas.openxmlformats.org/officeDocument/2006/relationships/tags" Target="../tags/tag85.xml"/><Relationship Id="rId15" Type="http://schemas.openxmlformats.org/officeDocument/2006/relationships/tags" Target="../tags/tag84.xml"/><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直角三角形 7"/>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custDataLst>
              <p:tags r:id="rId4"/>
            </p:custDataLst>
          </p:nvPr>
        </p:nvGrpSpPr>
        <p:grpSpPr>
          <a:xfrm flipH="1">
            <a:off x="10989113" y="5676900"/>
            <a:ext cx="1359016" cy="817267"/>
            <a:chOff x="-179642" y="1211796"/>
            <a:chExt cx="1593073" cy="958022"/>
          </a:xfrm>
        </p:grpSpPr>
        <p:sp>
          <p:nvSpPr>
            <p:cNvPr id="11" name="任意多边形: 形状 10"/>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p:txBody>
          <a:bodyPr/>
          <a:lstStyle>
            <a:lvl1pPr>
              <a:lnSpc>
                <a:spcPct val="120000"/>
              </a:lnSpc>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a:lstStyle>
            <a:lvl1pPr>
              <a:lnSpc>
                <a:spcPct val="120000"/>
              </a:lnSpc>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a:lstStyle>
            <a:lvl1pPr>
              <a:lnSpc>
                <a:spcPct val="120000"/>
              </a:lnSpc>
              <a:defRPr/>
            </a:lvl1pPr>
          </a:lstStyle>
          <a:p>
            <a:fld id="{FABC47A4-756D-490B-A52F-7D9E2C9FC0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直角三角形 6"/>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4"/>
            </p:custDataLst>
          </p:nvPr>
        </p:nvGrpSpPr>
        <p:grpSpPr>
          <a:xfrm flipH="1">
            <a:off x="10989113" y="5676900"/>
            <a:ext cx="1359016" cy="817267"/>
            <a:chOff x="-179642" y="1211796"/>
            <a:chExt cx="1593073" cy="958022"/>
          </a:xfrm>
        </p:grpSpPr>
        <p:sp>
          <p:nvSpPr>
            <p:cNvPr id="10" name="任意多边形: 形状 9"/>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直角三角形 5"/>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4"/>
            </p:custDataLst>
          </p:nvPr>
        </p:nvGrpSpPr>
        <p:grpSpPr>
          <a:xfrm flipH="1">
            <a:off x="10989113" y="5676900"/>
            <a:ext cx="1359016" cy="817267"/>
            <a:chOff x="-179642" y="1211796"/>
            <a:chExt cx="1593073" cy="958022"/>
          </a:xfrm>
        </p:grpSpPr>
        <p:sp>
          <p:nvSpPr>
            <p:cNvPr id="10" name="任意多边形: 形状 9"/>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7" name="等腰三角形 6"/>
          <p:cNvSpPr/>
          <p:nvPr>
            <p:custDataLst>
              <p:tags r:id="rId2"/>
            </p:custDataLst>
          </p:nvPr>
        </p:nvSpPr>
        <p:spPr>
          <a:xfrm>
            <a:off x="2" y="428715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804485"/>
            <a:ext cx="2731245" cy="5066215"/>
          </a:xfrm>
          <a:prstGeom prst="rect">
            <a:avLst/>
          </a:prstGeom>
        </p:spPr>
      </p:pic>
      <p:sp>
        <p:nvSpPr>
          <p:cNvPr id="16" name="任意多边形: 形状 15"/>
          <p:cNvSpPr/>
          <p:nvPr>
            <p:custDataLst>
              <p:tags r:id="rId5"/>
            </p:custDataLst>
          </p:nvPr>
        </p:nvSpPr>
        <p:spPr>
          <a:xfrm rot="18816937">
            <a:off x="2723812" y="288353"/>
            <a:ext cx="114195" cy="7820842"/>
          </a:xfrm>
          <a:custGeom>
            <a:avLst/>
            <a:gdLst>
              <a:gd name="connsiteX0" fmla="*/ 114195 w 114195"/>
              <a:gd name="connsiteY0" fmla="*/ 0 h 7820842"/>
              <a:gd name="connsiteX1" fmla="*/ 114195 w 114195"/>
              <a:gd name="connsiteY1" fmla="*/ 7820842 h 7820842"/>
              <a:gd name="connsiteX2" fmla="*/ 0 w 114195"/>
              <a:gd name="connsiteY2" fmla="*/ 7700991 h 7820842"/>
              <a:gd name="connsiteX3" fmla="*/ 0 w 114195"/>
              <a:gd name="connsiteY3" fmla="*/ 106626 h 7820842"/>
            </a:gdLst>
            <a:ahLst/>
            <a:cxnLst>
              <a:cxn ang="0">
                <a:pos x="connsiteX0" y="connsiteY0"/>
              </a:cxn>
              <a:cxn ang="0">
                <a:pos x="connsiteX1" y="connsiteY1"/>
              </a:cxn>
              <a:cxn ang="0">
                <a:pos x="connsiteX2" y="connsiteY2"/>
              </a:cxn>
              <a:cxn ang="0">
                <a:pos x="connsiteX3" y="connsiteY3"/>
              </a:cxn>
            </a:cxnLst>
            <a:rect l="l" t="t" r="r" b="b"/>
            <a:pathLst>
              <a:path w="114195" h="7820842">
                <a:moveTo>
                  <a:pt x="114195" y="0"/>
                </a:moveTo>
                <a:lnTo>
                  <a:pt x="114195" y="7820842"/>
                </a:lnTo>
                <a:lnTo>
                  <a:pt x="0" y="7700991"/>
                </a:lnTo>
                <a:lnTo>
                  <a:pt x="0" y="1066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7" name="组合 16"/>
          <p:cNvGrpSpPr/>
          <p:nvPr>
            <p:custDataLst>
              <p:tags r:id="rId6"/>
            </p:custDataLst>
          </p:nvPr>
        </p:nvGrpSpPr>
        <p:grpSpPr>
          <a:xfrm flipH="1" flipV="1">
            <a:off x="8804620" y="-283031"/>
            <a:ext cx="1499948" cy="2494226"/>
            <a:chOff x="1712800" y="4635950"/>
            <a:chExt cx="1499948" cy="2494226"/>
          </a:xfrm>
        </p:grpSpPr>
        <p:sp>
          <p:nvSpPr>
            <p:cNvPr id="18" name="任意多边形: 形状 17"/>
            <p:cNvSpPr/>
            <p:nvPr>
              <p:custDataLst>
                <p:tags r:id="rId7"/>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p:cNvSpPr/>
            <p:nvPr>
              <p:custDataLst>
                <p:tags r:id="rId8"/>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矩形 2"/>
          <p:cNvSpPr/>
          <p:nvPr>
            <p:custDataLst>
              <p:tags r:id="rId9"/>
            </p:custDataLst>
          </p:nvPr>
        </p:nvSpPr>
        <p:spPr>
          <a:xfrm rot="3266646">
            <a:off x="7374284" y="1113743"/>
            <a:ext cx="1439231" cy="11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p:custDataLst>
              <p:tags r:id="rId10"/>
            </p:custDataLst>
          </p:nvPr>
        </p:nvSpPr>
        <p:spPr>
          <a:xfrm rot="3266646">
            <a:off x="7419031" y="397499"/>
            <a:ext cx="1205704" cy="117549"/>
          </a:xfrm>
          <a:custGeom>
            <a:avLst/>
            <a:gdLst>
              <a:gd name="connsiteX0" fmla="*/ 0 w 1205704"/>
              <a:gd name="connsiteY0" fmla="*/ 117549 h 117549"/>
              <a:gd name="connsiteX1" fmla="*/ 84020 w 1205704"/>
              <a:gd name="connsiteY1" fmla="*/ 0 h 117549"/>
              <a:gd name="connsiteX2" fmla="*/ 1205704 w 1205704"/>
              <a:gd name="connsiteY2" fmla="*/ 0 h 117549"/>
              <a:gd name="connsiteX3" fmla="*/ 1205704 w 1205704"/>
              <a:gd name="connsiteY3" fmla="*/ 117549 h 117549"/>
            </a:gdLst>
            <a:ahLst/>
            <a:cxnLst>
              <a:cxn ang="0">
                <a:pos x="connsiteX0" y="connsiteY0"/>
              </a:cxn>
              <a:cxn ang="0">
                <a:pos x="connsiteX1" y="connsiteY1"/>
              </a:cxn>
              <a:cxn ang="0">
                <a:pos x="connsiteX2" y="connsiteY2"/>
              </a:cxn>
              <a:cxn ang="0">
                <a:pos x="connsiteX3" y="connsiteY3"/>
              </a:cxn>
            </a:cxnLst>
            <a:rect l="l" t="t" r="r" b="b"/>
            <a:pathLst>
              <a:path w="1205704" h="117549">
                <a:moveTo>
                  <a:pt x="0" y="117549"/>
                </a:moveTo>
                <a:lnTo>
                  <a:pt x="84020" y="0"/>
                </a:lnTo>
                <a:lnTo>
                  <a:pt x="1205704" y="0"/>
                </a:lnTo>
                <a:lnTo>
                  <a:pt x="1205704" y="1175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p:ph type="ctrTitle" hasCustomPrompt="1"/>
            <p:custDataLst>
              <p:tags r:id="rId11"/>
            </p:custDataLst>
          </p:nvPr>
        </p:nvSpPr>
        <p:spPr>
          <a:xfrm>
            <a:off x="5085759" y="2349886"/>
            <a:ext cx="5968684" cy="2158229"/>
          </a:xfrm>
        </p:spPr>
        <p:txBody>
          <a:bodyPr anchor="ctr">
            <a:normAutofit/>
          </a:bodyPr>
          <a:lstStyle>
            <a:lvl1pPr marL="0" indent="0" algn="ctr">
              <a:buFont typeface="Arial" panose="020B0604020202020204" pitchFamily="34" charset="0"/>
              <a:buNone/>
              <a:defRPr sz="9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9" name="灯片编号占位符 8"/>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11" name="等腰三角形 10"/>
          <p:cNvSpPr/>
          <p:nvPr>
            <p:custDataLst>
              <p:tags r:id="rId2"/>
            </p:custDataLst>
          </p:nvPr>
        </p:nvSpPr>
        <p:spPr>
          <a:xfrm flipH="1">
            <a:off x="6834938" y="4281714"/>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9460756" y="1799045"/>
            <a:ext cx="2731245" cy="5066215"/>
          </a:xfrm>
          <a:prstGeom prst="rect">
            <a:avLst/>
          </a:prstGeom>
        </p:spPr>
      </p:pic>
      <p:sp>
        <p:nvSpPr>
          <p:cNvPr id="7" name="直角三角形 6"/>
          <p:cNvSpPr/>
          <p:nvPr>
            <p:custDataLst>
              <p:tags r:id="rId5"/>
            </p:custDataLst>
          </p:nvPr>
        </p:nvSpPr>
        <p:spPr>
          <a:xfrm flipV="1">
            <a:off x="0" y="-1"/>
            <a:ext cx="3605934" cy="2731688"/>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p:custDataLst>
              <p:tags r:id="rId6"/>
            </p:custDataLst>
          </p:nvPr>
        </p:nvSpPr>
        <p:spPr>
          <a:xfrm rot="2783063" flipH="1">
            <a:off x="9331460" y="273444"/>
            <a:ext cx="115200" cy="7866000"/>
          </a:xfrm>
          <a:custGeom>
            <a:avLst/>
            <a:gdLst>
              <a:gd name="connsiteX0" fmla="*/ 114195 w 114195"/>
              <a:gd name="connsiteY0" fmla="*/ 0 h 7890428"/>
              <a:gd name="connsiteX1" fmla="*/ 0 w 114195"/>
              <a:gd name="connsiteY1" fmla="*/ 106626 h 7890428"/>
              <a:gd name="connsiteX2" fmla="*/ 0 w 114195"/>
              <a:gd name="connsiteY2" fmla="*/ 7768127 h 7890428"/>
              <a:gd name="connsiteX3" fmla="*/ 114195 w 114195"/>
              <a:gd name="connsiteY3" fmla="*/ 7890428 h 7890428"/>
            </a:gdLst>
            <a:ahLst/>
            <a:cxnLst>
              <a:cxn ang="0">
                <a:pos x="connsiteX0" y="connsiteY0"/>
              </a:cxn>
              <a:cxn ang="0">
                <a:pos x="connsiteX1" y="connsiteY1"/>
              </a:cxn>
              <a:cxn ang="0">
                <a:pos x="connsiteX2" y="connsiteY2"/>
              </a:cxn>
              <a:cxn ang="0">
                <a:pos x="connsiteX3" y="connsiteY3"/>
              </a:cxn>
            </a:cxnLst>
            <a:rect l="l" t="t" r="r" b="b"/>
            <a:pathLst>
              <a:path w="114195" h="7890428">
                <a:moveTo>
                  <a:pt x="114195" y="0"/>
                </a:moveTo>
                <a:lnTo>
                  <a:pt x="0" y="106626"/>
                </a:lnTo>
                <a:lnTo>
                  <a:pt x="0" y="7768127"/>
                </a:lnTo>
                <a:lnTo>
                  <a:pt x="114195" y="78904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4" name="组合 43"/>
          <p:cNvGrpSpPr/>
          <p:nvPr>
            <p:custDataLst>
              <p:tags r:id="rId7"/>
            </p:custDataLst>
          </p:nvPr>
        </p:nvGrpSpPr>
        <p:grpSpPr>
          <a:xfrm rot="5400000">
            <a:off x="273308" y="1704895"/>
            <a:ext cx="1826437" cy="3037136"/>
            <a:chOff x="1712800" y="4635950"/>
            <a:chExt cx="1499948" cy="2494226"/>
          </a:xfrm>
        </p:grpSpPr>
        <p:sp>
          <p:nvSpPr>
            <p:cNvPr id="45" name="任意多边形: 形状 44"/>
            <p:cNvSpPr/>
            <p:nvPr>
              <p:custDataLst>
                <p:tags r:id="rId8"/>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5"/>
            <p:cNvSpPr/>
            <p:nvPr>
              <p:custDataLst>
                <p:tags r:id="rId9"/>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1" name="任意多边形: 形状 50"/>
          <p:cNvSpPr/>
          <p:nvPr>
            <p:custDataLst>
              <p:tags r:id="rId10"/>
            </p:custDataLst>
          </p:nvPr>
        </p:nvSpPr>
        <p:spPr>
          <a:xfrm rot="7561930">
            <a:off x="792716" y="1491972"/>
            <a:ext cx="139051" cy="2233595"/>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p:cNvSpPr/>
          <p:nvPr>
            <p:custDataLst>
              <p:tags r:id="rId11"/>
            </p:custDataLst>
          </p:nvPr>
        </p:nvSpPr>
        <p:spPr>
          <a:xfrm rot="3238070" flipH="1">
            <a:off x="772700" y="2731433"/>
            <a:ext cx="139051" cy="2184092"/>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01" name="副标题 2"/>
          <p:cNvSpPr>
            <a:spLocks noGrp="1"/>
          </p:cNvSpPr>
          <p:nvPr>
            <p:ph type="subTitle" idx="1"/>
            <p:custDataLst>
              <p:tags r:id="rId12"/>
            </p:custDataLst>
          </p:nvPr>
        </p:nvSpPr>
        <p:spPr>
          <a:xfrm>
            <a:off x="3417469" y="3233168"/>
            <a:ext cx="5357061" cy="675763"/>
          </a:xfrm>
        </p:spPr>
        <p:txBody>
          <a:bodyPr anchor="t">
            <a:normAutofit/>
          </a:bodyPr>
          <a:lstStyle>
            <a:lvl1pPr marL="0" indent="0" algn="l">
              <a:buNone/>
              <a:defRPr sz="28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802" name="标题 1"/>
          <p:cNvSpPr>
            <a:spLocks noGrp="1"/>
          </p:cNvSpPr>
          <p:nvPr>
            <p:ph type="ctrTitle" hasCustomPrompt="1"/>
            <p:custDataLst>
              <p:tags r:id="rId13"/>
            </p:custDataLst>
          </p:nvPr>
        </p:nvSpPr>
        <p:spPr>
          <a:xfrm>
            <a:off x="3417469" y="2188029"/>
            <a:ext cx="5357061" cy="984565"/>
          </a:xfrm>
        </p:spPr>
        <p:txBody>
          <a:bodyPr lIns="90000" tIns="46800" rIns="90000" bIns="46800" anchor="b">
            <a:normAutofit/>
          </a:bodyPr>
          <a:lstStyle>
            <a:lvl1pPr algn="l">
              <a:defRPr sz="48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4"/>
            </p:custDataLst>
          </p:nvPr>
        </p:nvSpPr>
        <p:spPr>
          <a:xfrm>
            <a:off x="3417469" y="4275982"/>
            <a:ext cx="1893932" cy="524863"/>
          </a:xfrm>
          <a:prstGeom prst="roundRect">
            <a:avLst>
              <a:gd name="adj" fmla="val 50000"/>
            </a:avLst>
          </a:prstGeom>
          <a:solidFill>
            <a:schemeClr val="accent1"/>
          </a:solidFill>
        </p:spPr>
        <p:txBody>
          <a:bodyPr vert="horz" tIns="0" bIns="0" anchor="ctr">
            <a:normAutofit/>
          </a:bodyPr>
          <a:lstStyle>
            <a:lvl1pPr marL="0" indent="0" algn="l">
              <a:buNone/>
              <a:defRPr sz="2000" b="0" baseline="0">
                <a:solidFill>
                  <a:schemeClr val="bg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5"/>
            </p:custDataLst>
          </p:nvPr>
        </p:nvSpPr>
        <p:spPr>
          <a:xfrm>
            <a:off x="3476461" y="4902268"/>
            <a:ext cx="1893932" cy="524863"/>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7"/>
            </p:custDataLst>
          </p:nvPr>
        </p:nvSpPr>
        <p:spPr/>
        <p:txBody>
          <a:bodyPr/>
          <a:lstStyle/>
          <a:p>
            <a:endParaRPr lang="zh-CN" altLang="en-US" dirty="0"/>
          </a:p>
        </p:txBody>
      </p:sp>
      <p:sp>
        <p:nvSpPr>
          <p:cNvPr id="4" name="灯片编号占位符 3"/>
          <p:cNvSpPr>
            <a:spLocks noGrp="1"/>
          </p:cNvSpPr>
          <p:nvPr>
            <p:ph type="sldNum" sz="quarter" idx="14"/>
            <p:custDataLst>
              <p:tags r:id="rId1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60" name="任意多边形: 形状 59"/>
          <p:cNvSpPr/>
          <p:nvPr>
            <p:custDataLst>
              <p:tags r:id="rId2"/>
            </p:custDataLst>
          </p:nvPr>
        </p:nvSpPr>
        <p:spPr>
          <a:xfrm rot="19013494" flipH="1" flipV="1">
            <a:off x="11817932" y="252489"/>
            <a:ext cx="46027" cy="1064490"/>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任意多边形: 形状 60"/>
          <p:cNvSpPr/>
          <p:nvPr>
            <p:custDataLst>
              <p:tags r:id="rId3"/>
            </p:custDataLst>
          </p:nvPr>
        </p:nvSpPr>
        <p:spPr>
          <a:xfrm rot="19013494" flipH="1" flipV="1">
            <a:off x="11861240" y="137307"/>
            <a:ext cx="46027" cy="937873"/>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形状 61"/>
          <p:cNvSpPr/>
          <p:nvPr>
            <p:custDataLst>
              <p:tags r:id="rId4"/>
            </p:custDataLst>
          </p:nvPr>
        </p:nvSpPr>
        <p:spPr>
          <a:xfrm rot="19013494" flipH="1" flipV="1">
            <a:off x="11905207" y="17806"/>
            <a:ext cx="46027" cy="818069"/>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形状 62"/>
          <p:cNvSpPr/>
          <p:nvPr>
            <p:custDataLst>
              <p:tags r:id="rId5"/>
            </p:custDataLst>
          </p:nvPr>
        </p:nvSpPr>
        <p:spPr>
          <a:xfrm rot="13114061" flipH="1" flipV="1">
            <a:off x="12063346" y="129771"/>
            <a:ext cx="46027" cy="384160"/>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 name="任意多边形: 形状 63"/>
          <p:cNvSpPr/>
          <p:nvPr>
            <p:custDataLst>
              <p:tags r:id="rId6"/>
            </p:custDataLst>
          </p:nvPr>
        </p:nvSpPr>
        <p:spPr>
          <a:xfrm rot="13114061" flipH="1" flipV="1">
            <a:off x="11984019" y="-71964"/>
            <a:ext cx="46027" cy="482698"/>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 name="任意多边形: 形状 64"/>
          <p:cNvSpPr/>
          <p:nvPr>
            <p:custDataLst>
              <p:tags r:id="rId7"/>
            </p:custDataLst>
          </p:nvPr>
        </p:nvSpPr>
        <p:spPr>
          <a:xfrm rot="13114061" flipH="1" flipV="1">
            <a:off x="11830157" y="-56794"/>
            <a:ext cx="46027" cy="345251"/>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66" name="组合 65"/>
          <p:cNvGrpSpPr/>
          <p:nvPr>
            <p:custDataLst>
              <p:tags r:id="rId8"/>
            </p:custDataLst>
          </p:nvPr>
        </p:nvGrpSpPr>
        <p:grpSpPr>
          <a:xfrm flipH="1" flipV="1">
            <a:off x="10893309" y="-114400"/>
            <a:ext cx="604568" cy="1004314"/>
            <a:chOff x="1712800" y="4635950"/>
            <a:chExt cx="1499948" cy="2494226"/>
          </a:xfrm>
        </p:grpSpPr>
        <p:sp>
          <p:nvSpPr>
            <p:cNvPr id="70" name="任意多边形: 形状 69"/>
            <p:cNvSpPr/>
            <p:nvPr>
              <p:custDataLst>
                <p:tags r:id="rId9"/>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 name="任意多边形: 形状 70"/>
            <p:cNvSpPr/>
            <p:nvPr>
              <p:custDataLst>
                <p:tags r:id="rId10"/>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7" name="组合 66"/>
          <p:cNvGrpSpPr/>
          <p:nvPr>
            <p:custDataLst>
              <p:tags r:id="rId11"/>
            </p:custDataLst>
          </p:nvPr>
        </p:nvGrpSpPr>
        <p:grpSpPr>
          <a:xfrm flipH="1" flipV="1">
            <a:off x="10545097" y="-117984"/>
            <a:ext cx="604568" cy="1004314"/>
            <a:chOff x="1712800" y="4635950"/>
            <a:chExt cx="1499948" cy="2494226"/>
          </a:xfrm>
        </p:grpSpPr>
        <p:sp>
          <p:nvSpPr>
            <p:cNvPr id="68" name="任意多边形: 形状 67"/>
            <p:cNvSpPr/>
            <p:nvPr>
              <p:custDataLst>
                <p:tags r:id="rId12"/>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形状 68"/>
            <p:cNvSpPr/>
            <p:nvPr>
              <p:custDataLst>
                <p:tags r:id="rId13"/>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5" name="任意多边形: 形状 54"/>
          <p:cNvSpPr/>
          <p:nvPr>
            <p:custDataLst>
              <p:tags r:id="rId14"/>
            </p:custDataLst>
          </p:nvPr>
        </p:nvSpPr>
        <p:spPr>
          <a:xfrm rot="8183063" flipH="1">
            <a:off x="376689" y="5708141"/>
            <a:ext cx="115200" cy="1380051"/>
          </a:xfrm>
          <a:custGeom>
            <a:avLst/>
            <a:gdLst>
              <a:gd name="connsiteX0" fmla="*/ 115200 w 115200"/>
              <a:gd name="connsiteY0" fmla="*/ 1380051 h 1380051"/>
              <a:gd name="connsiteX1" fmla="*/ 115200 w 115200"/>
              <a:gd name="connsiteY1" fmla="*/ 0 h 1380051"/>
              <a:gd name="connsiteX2" fmla="*/ 0 w 115200"/>
              <a:gd name="connsiteY2" fmla="*/ 109764 h 1380051"/>
              <a:gd name="connsiteX3" fmla="*/ 0 w 115200"/>
              <a:gd name="connsiteY3" fmla="*/ 1259145 h 1380051"/>
            </a:gdLst>
            <a:ahLst/>
            <a:cxnLst>
              <a:cxn ang="0">
                <a:pos x="connsiteX0" y="connsiteY0"/>
              </a:cxn>
              <a:cxn ang="0">
                <a:pos x="connsiteX1" y="connsiteY1"/>
              </a:cxn>
              <a:cxn ang="0">
                <a:pos x="connsiteX2" y="connsiteY2"/>
              </a:cxn>
              <a:cxn ang="0">
                <a:pos x="connsiteX3" y="connsiteY3"/>
              </a:cxn>
            </a:cxnLst>
            <a:rect l="l" t="t" r="r" b="b"/>
            <a:pathLst>
              <a:path w="115200" h="1380051">
                <a:moveTo>
                  <a:pt x="115200" y="1380051"/>
                </a:moveTo>
                <a:lnTo>
                  <a:pt x="115200" y="0"/>
                </a:lnTo>
                <a:lnTo>
                  <a:pt x="0" y="109764"/>
                </a:lnTo>
                <a:lnTo>
                  <a:pt x="0" y="125914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 name="任意多边形: 形状 56"/>
          <p:cNvSpPr/>
          <p:nvPr>
            <p:custDataLst>
              <p:tags r:id="rId15"/>
            </p:custDataLst>
          </p:nvPr>
        </p:nvSpPr>
        <p:spPr>
          <a:xfrm rot="8183063" flipH="1">
            <a:off x="130174" y="6324231"/>
            <a:ext cx="115200" cy="665322"/>
          </a:xfrm>
          <a:custGeom>
            <a:avLst/>
            <a:gdLst>
              <a:gd name="connsiteX0" fmla="*/ 115200 w 115200"/>
              <a:gd name="connsiteY0" fmla="*/ 665322 h 665322"/>
              <a:gd name="connsiteX1" fmla="*/ 115200 w 115200"/>
              <a:gd name="connsiteY1" fmla="*/ 0 h 665322"/>
              <a:gd name="connsiteX2" fmla="*/ 0 w 115200"/>
              <a:gd name="connsiteY2" fmla="*/ 109764 h 665322"/>
              <a:gd name="connsiteX3" fmla="*/ 0 w 115200"/>
              <a:gd name="connsiteY3" fmla="*/ 544417 h 665322"/>
            </a:gdLst>
            <a:ahLst/>
            <a:cxnLst>
              <a:cxn ang="0">
                <a:pos x="connsiteX0" y="connsiteY0"/>
              </a:cxn>
              <a:cxn ang="0">
                <a:pos x="connsiteX1" y="connsiteY1"/>
              </a:cxn>
              <a:cxn ang="0">
                <a:pos x="connsiteX2" y="connsiteY2"/>
              </a:cxn>
              <a:cxn ang="0">
                <a:pos x="connsiteX3" y="connsiteY3"/>
              </a:cxn>
            </a:cxnLst>
            <a:rect l="l" t="t" r="r" b="b"/>
            <a:pathLst>
              <a:path w="115200" h="665322">
                <a:moveTo>
                  <a:pt x="115200" y="665322"/>
                </a:moveTo>
                <a:lnTo>
                  <a:pt x="115200" y="0"/>
                </a:lnTo>
                <a:lnTo>
                  <a:pt x="0" y="109764"/>
                </a:lnTo>
                <a:lnTo>
                  <a:pt x="0" y="54441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直角三角形 57"/>
          <p:cNvSpPr/>
          <p:nvPr>
            <p:custDataLst>
              <p:tags r:id="rId16"/>
            </p:custDataLst>
          </p:nvPr>
        </p:nvSpPr>
        <p:spPr>
          <a:xfrm rot="10800000" flipV="1">
            <a:off x="10258924" y="5393591"/>
            <a:ext cx="1933075" cy="1464408"/>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custDataLst>
              <p:tags r:id="rId17"/>
            </p:custDataLst>
          </p:nvPr>
        </p:nvSpPr>
        <p:spPr>
          <a:xfrm rot="10800000" flipH="1">
            <a:off x="0" y="1"/>
            <a:ext cx="1364260" cy="65609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custDataLst>
              <p:tags r:id="rId18"/>
            </p:custDataLst>
          </p:nvPr>
        </p:nvPicPr>
        <p:blipFill>
          <a:blip r:embed="rId19" cstate="print">
            <a:extLst>
              <a:ext uri="{28A0092B-C50C-407E-A947-70E740481C1C}">
                <a14:useLocalDpi xmlns:a14="http://schemas.microsoft.com/office/drawing/2010/main" val="0"/>
              </a:ext>
            </a:extLst>
          </a:blip>
          <a:stretch>
            <a:fillRect/>
          </a:stretch>
        </p:blipFill>
        <p:spPr>
          <a:xfrm flipH="1">
            <a:off x="0" y="0"/>
            <a:ext cx="695555" cy="1290191"/>
          </a:xfrm>
          <a:prstGeom prst="rect">
            <a:avLst/>
          </a:prstGeom>
        </p:spPr>
      </p:pic>
      <p:sp>
        <p:nvSpPr>
          <p:cNvPr id="2" name="标题 1"/>
          <p:cNvSpPr>
            <a:spLocks noGrp="1"/>
          </p:cNvSpPr>
          <p:nvPr>
            <p:ph type="title"/>
            <p:custDataLst>
              <p:tags r:id="rId20"/>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21"/>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2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3"/>
            </p:custDataLst>
          </p:nvPr>
        </p:nvSpPr>
        <p:spPr/>
        <p:txBody>
          <a:bodyPr/>
          <a:lstStyle/>
          <a:p>
            <a:endParaRPr lang="zh-CN" altLang="en-US"/>
          </a:p>
        </p:txBody>
      </p:sp>
      <p:sp>
        <p:nvSpPr>
          <p:cNvPr id="6" name="灯片编号占位符 5"/>
          <p:cNvSpPr>
            <a:spLocks noGrp="1"/>
          </p:cNvSpPr>
          <p:nvPr>
            <p:ph type="sldNum" sz="quarter" idx="12"/>
            <p:custDataLst>
              <p:tags r:id="rId2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4" name="等腰三角形 3"/>
          <p:cNvSpPr/>
          <p:nvPr>
            <p:custDataLst>
              <p:tags r:id="rId2"/>
            </p:custDataLst>
          </p:nvPr>
        </p:nvSpPr>
        <p:spPr>
          <a:xfrm flipH="1" flipV="1">
            <a:off x="6834937" y="7260"/>
            <a:ext cx="5357061" cy="25762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9460755" y="0"/>
            <a:ext cx="2731245" cy="5066215"/>
          </a:xfrm>
          <a:prstGeom prst="rect">
            <a:avLst/>
          </a:prstGeom>
        </p:spPr>
      </p:pic>
      <p:sp>
        <p:nvSpPr>
          <p:cNvPr id="55" name="任意多边形: 形状 54"/>
          <p:cNvSpPr/>
          <p:nvPr>
            <p:custDataLst>
              <p:tags r:id="rId5"/>
            </p:custDataLst>
          </p:nvPr>
        </p:nvSpPr>
        <p:spPr>
          <a:xfrm rot="19013494">
            <a:off x="804537" y="3575330"/>
            <a:ext cx="114195" cy="2643673"/>
          </a:xfrm>
          <a:custGeom>
            <a:avLst/>
            <a:gdLst>
              <a:gd name="connsiteX0" fmla="*/ 114195 w 114195"/>
              <a:gd name="connsiteY0" fmla="*/ 0 h 2643673"/>
              <a:gd name="connsiteX1" fmla="*/ 114195 w 114195"/>
              <a:gd name="connsiteY1" fmla="*/ 2624992 h 2643673"/>
              <a:gd name="connsiteX2" fmla="*/ 0 w 114195"/>
              <a:gd name="connsiteY2" fmla="*/ 2643673 h 2643673"/>
              <a:gd name="connsiteX3" fmla="*/ 0 w 114195"/>
              <a:gd name="connsiteY3" fmla="*/ 122198 h 2643673"/>
            </a:gdLst>
            <a:ahLst/>
            <a:cxnLst>
              <a:cxn ang="0">
                <a:pos x="connsiteX0" y="connsiteY0"/>
              </a:cxn>
              <a:cxn ang="0">
                <a:pos x="connsiteX1" y="connsiteY1"/>
              </a:cxn>
              <a:cxn ang="0">
                <a:pos x="connsiteX2" y="connsiteY2"/>
              </a:cxn>
              <a:cxn ang="0">
                <a:pos x="connsiteX3" y="connsiteY3"/>
              </a:cxn>
            </a:cxnLst>
            <a:rect l="l" t="t" r="r" b="b"/>
            <a:pathLst>
              <a:path w="114195" h="2643673">
                <a:moveTo>
                  <a:pt x="114195" y="0"/>
                </a:moveTo>
                <a:lnTo>
                  <a:pt x="114195" y="2624992"/>
                </a:lnTo>
                <a:lnTo>
                  <a:pt x="0" y="2643673"/>
                </a:lnTo>
                <a:lnTo>
                  <a:pt x="0" y="1221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 name="任意多边形: 形状 56"/>
          <p:cNvSpPr/>
          <p:nvPr>
            <p:custDataLst>
              <p:tags r:id="rId6"/>
            </p:custDataLst>
          </p:nvPr>
        </p:nvSpPr>
        <p:spPr>
          <a:xfrm rot="19013494">
            <a:off x="697090" y="4175840"/>
            <a:ext cx="114195" cy="2329218"/>
          </a:xfrm>
          <a:custGeom>
            <a:avLst/>
            <a:gdLst>
              <a:gd name="connsiteX0" fmla="*/ 114195 w 114195"/>
              <a:gd name="connsiteY0" fmla="*/ 0 h 2329218"/>
              <a:gd name="connsiteX1" fmla="*/ 114195 w 114195"/>
              <a:gd name="connsiteY1" fmla="*/ 2319214 h 2329218"/>
              <a:gd name="connsiteX2" fmla="*/ 27813 w 114195"/>
              <a:gd name="connsiteY2" fmla="*/ 2329218 h 2329218"/>
              <a:gd name="connsiteX3" fmla="*/ 0 w 114195"/>
              <a:gd name="connsiteY3" fmla="*/ 2298791 h 2329218"/>
              <a:gd name="connsiteX4" fmla="*/ 0 w 114195"/>
              <a:gd name="connsiteY4" fmla="*/ 127736 h 232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329218">
                <a:moveTo>
                  <a:pt x="114195" y="0"/>
                </a:moveTo>
                <a:lnTo>
                  <a:pt x="114195" y="2319214"/>
                </a:lnTo>
                <a:lnTo>
                  <a:pt x="27813" y="2329218"/>
                </a:lnTo>
                <a:lnTo>
                  <a:pt x="0" y="2298791"/>
                </a:lnTo>
                <a:lnTo>
                  <a:pt x="0" y="1277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 name="任意多边形: 形状 58"/>
          <p:cNvSpPr/>
          <p:nvPr>
            <p:custDataLst>
              <p:tags r:id="rId7"/>
            </p:custDataLst>
          </p:nvPr>
        </p:nvSpPr>
        <p:spPr>
          <a:xfrm rot="19013494">
            <a:off x="588009" y="4770157"/>
            <a:ext cx="114195" cy="2031683"/>
          </a:xfrm>
          <a:custGeom>
            <a:avLst/>
            <a:gdLst>
              <a:gd name="connsiteX0" fmla="*/ 114195 w 114195"/>
              <a:gd name="connsiteY0" fmla="*/ 0 h 2031683"/>
              <a:gd name="connsiteX1" fmla="*/ 114195 w 114195"/>
              <a:gd name="connsiteY1" fmla="*/ 2015314 h 2031683"/>
              <a:gd name="connsiteX2" fmla="*/ 32998 w 114195"/>
              <a:gd name="connsiteY2" fmla="*/ 2031683 h 2031683"/>
              <a:gd name="connsiteX3" fmla="*/ 0 w 114195"/>
              <a:gd name="connsiteY3" fmla="*/ 1995216 h 2031683"/>
              <a:gd name="connsiteX4" fmla="*/ 0 w 114195"/>
              <a:gd name="connsiteY4" fmla="*/ 124974 h 2031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2031683">
                <a:moveTo>
                  <a:pt x="114195" y="0"/>
                </a:moveTo>
                <a:lnTo>
                  <a:pt x="114195" y="2015314"/>
                </a:lnTo>
                <a:lnTo>
                  <a:pt x="32998" y="2031683"/>
                </a:lnTo>
                <a:lnTo>
                  <a:pt x="0" y="1995216"/>
                </a:lnTo>
                <a:lnTo>
                  <a:pt x="0" y="1249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任意多边形: 形状 33"/>
          <p:cNvSpPr/>
          <p:nvPr>
            <p:custDataLst>
              <p:tags r:id="rId8"/>
            </p:custDataLst>
          </p:nvPr>
        </p:nvSpPr>
        <p:spPr>
          <a:xfrm rot="13114061">
            <a:off x="195661" y="5569708"/>
            <a:ext cx="114195" cy="954066"/>
          </a:xfrm>
          <a:custGeom>
            <a:avLst/>
            <a:gdLst>
              <a:gd name="connsiteX0" fmla="*/ 114195 w 114195"/>
              <a:gd name="connsiteY0" fmla="*/ 954066 h 954066"/>
              <a:gd name="connsiteX1" fmla="*/ 1169 w 114195"/>
              <a:gd name="connsiteY1" fmla="*/ 941812 h 954066"/>
              <a:gd name="connsiteX2" fmla="*/ 0 w 114195"/>
              <a:gd name="connsiteY2" fmla="*/ 940342 h 954066"/>
              <a:gd name="connsiteX3" fmla="*/ 0 w 114195"/>
              <a:gd name="connsiteY3" fmla="*/ 0 h 954066"/>
              <a:gd name="connsiteX4" fmla="*/ 114195 w 114195"/>
              <a:gd name="connsiteY4" fmla="*/ 143215 h 954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954066">
                <a:moveTo>
                  <a:pt x="114195" y="954066"/>
                </a:moveTo>
                <a:lnTo>
                  <a:pt x="1169" y="941812"/>
                </a:lnTo>
                <a:lnTo>
                  <a:pt x="0" y="940342"/>
                </a:lnTo>
                <a:lnTo>
                  <a:pt x="0" y="0"/>
                </a:lnTo>
                <a:lnTo>
                  <a:pt x="114195" y="1432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形状 36"/>
          <p:cNvSpPr/>
          <p:nvPr>
            <p:custDataLst>
              <p:tags r:id="rId9"/>
            </p:custDataLst>
          </p:nvPr>
        </p:nvSpPr>
        <p:spPr>
          <a:xfrm rot="13114061">
            <a:off x="392473" y="5826001"/>
            <a:ext cx="114195" cy="1198786"/>
          </a:xfrm>
          <a:custGeom>
            <a:avLst/>
            <a:gdLst>
              <a:gd name="connsiteX0" fmla="*/ 114195 w 114195"/>
              <a:gd name="connsiteY0" fmla="*/ 1198786 h 1198786"/>
              <a:gd name="connsiteX1" fmla="*/ 1169 w 114195"/>
              <a:gd name="connsiteY1" fmla="*/ 1179710 h 1198786"/>
              <a:gd name="connsiteX2" fmla="*/ 0 w 114195"/>
              <a:gd name="connsiteY2" fmla="*/ 1177421 h 1198786"/>
              <a:gd name="connsiteX3" fmla="*/ 0 w 114195"/>
              <a:gd name="connsiteY3" fmla="*/ 91055 h 1198786"/>
              <a:gd name="connsiteX4" fmla="*/ 114195 w 114195"/>
              <a:gd name="connsiteY4" fmla="*/ 0 h 11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1198786">
                <a:moveTo>
                  <a:pt x="114195" y="1198786"/>
                </a:moveTo>
                <a:lnTo>
                  <a:pt x="1169" y="1179710"/>
                </a:lnTo>
                <a:lnTo>
                  <a:pt x="0" y="117742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任意多边形: 形状 39"/>
          <p:cNvSpPr/>
          <p:nvPr>
            <p:custDataLst>
              <p:tags r:id="rId10"/>
            </p:custDataLst>
          </p:nvPr>
        </p:nvSpPr>
        <p:spPr>
          <a:xfrm rot="13114061">
            <a:off x="774206" y="6129676"/>
            <a:ext cx="114195" cy="857436"/>
          </a:xfrm>
          <a:custGeom>
            <a:avLst/>
            <a:gdLst>
              <a:gd name="connsiteX0" fmla="*/ 114195 w 114195"/>
              <a:gd name="connsiteY0" fmla="*/ 857436 h 857436"/>
              <a:gd name="connsiteX1" fmla="*/ 1169 w 114195"/>
              <a:gd name="connsiteY1" fmla="*/ 838360 h 857436"/>
              <a:gd name="connsiteX2" fmla="*/ 0 w 114195"/>
              <a:gd name="connsiteY2" fmla="*/ 836071 h 857436"/>
              <a:gd name="connsiteX3" fmla="*/ 0 w 114195"/>
              <a:gd name="connsiteY3" fmla="*/ 91055 h 857436"/>
              <a:gd name="connsiteX4" fmla="*/ 114195 w 114195"/>
              <a:gd name="connsiteY4" fmla="*/ 0 h 85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5" h="857436">
                <a:moveTo>
                  <a:pt x="114195" y="857436"/>
                </a:moveTo>
                <a:lnTo>
                  <a:pt x="1169" y="838360"/>
                </a:lnTo>
                <a:lnTo>
                  <a:pt x="0" y="836071"/>
                </a:lnTo>
                <a:lnTo>
                  <a:pt x="0" y="91055"/>
                </a:lnTo>
                <a:lnTo>
                  <a:pt x="11419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60" name="组合 59"/>
          <p:cNvGrpSpPr/>
          <p:nvPr>
            <p:custDataLst>
              <p:tags r:id="rId11"/>
            </p:custDataLst>
          </p:nvPr>
        </p:nvGrpSpPr>
        <p:grpSpPr>
          <a:xfrm>
            <a:off x="1712800" y="4635950"/>
            <a:ext cx="1499948" cy="2494226"/>
            <a:chOff x="1712800" y="4635950"/>
            <a:chExt cx="1499948" cy="2494226"/>
          </a:xfrm>
        </p:grpSpPr>
        <p:sp>
          <p:nvSpPr>
            <p:cNvPr id="45" name="任意多边形: 形状 44"/>
            <p:cNvSpPr/>
            <p:nvPr>
              <p:custDataLst>
                <p:tags r:id="rId12"/>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形状 48"/>
            <p:cNvSpPr/>
            <p:nvPr>
              <p:custDataLst>
                <p:tags r:id="rId13"/>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61" name="组合 60"/>
          <p:cNvGrpSpPr/>
          <p:nvPr>
            <p:custDataLst>
              <p:tags r:id="rId14"/>
            </p:custDataLst>
          </p:nvPr>
        </p:nvGrpSpPr>
        <p:grpSpPr>
          <a:xfrm>
            <a:off x="2576721" y="4644851"/>
            <a:ext cx="1499948" cy="2494226"/>
            <a:chOff x="1712800" y="4635950"/>
            <a:chExt cx="1499948" cy="2494226"/>
          </a:xfrm>
        </p:grpSpPr>
        <p:sp>
          <p:nvSpPr>
            <p:cNvPr id="62" name="任意多边形: 形状 61"/>
            <p:cNvSpPr/>
            <p:nvPr>
              <p:custDataLst>
                <p:tags r:id="rId15"/>
              </p:custDataLst>
            </p:nvPr>
          </p:nvSpPr>
          <p:spPr>
            <a:xfrm rot="2161930">
              <a:off x="1712800" y="4635950"/>
              <a:ext cx="114195" cy="2494226"/>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形状 62"/>
            <p:cNvSpPr/>
            <p:nvPr>
              <p:custDataLst>
                <p:tags r:id="rId16"/>
              </p:custDataLst>
            </p:nvPr>
          </p:nvSpPr>
          <p:spPr>
            <a:xfrm rot="19438070" flipH="1">
              <a:off x="3098553" y="4672715"/>
              <a:ext cx="114195" cy="2453574"/>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0" name="标题 1"/>
          <p:cNvSpPr>
            <a:spLocks noGrp="1"/>
          </p:cNvSpPr>
          <p:nvPr>
            <p:ph type="title" hasCustomPrompt="1"/>
            <p:custDataLst>
              <p:tags r:id="rId17"/>
            </p:custDataLst>
          </p:nvPr>
        </p:nvSpPr>
        <p:spPr>
          <a:xfrm>
            <a:off x="3923470" y="2590806"/>
            <a:ext cx="5621060" cy="1082219"/>
          </a:xfrm>
        </p:spPr>
        <p:txBody>
          <a:bodyPr anchor="b">
            <a:normAutofit/>
          </a:bodyPr>
          <a:lstStyle>
            <a:lvl1pPr algn="l">
              <a:defRPr sz="48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18"/>
            </p:custDataLst>
          </p:nvPr>
        </p:nvSpPr>
        <p:spPr>
          <a:xfrm>
            <a:off x="3923470" y="3781884"/>
            <a:ext cx="5621060" cy="712852"/>
          </a:xfrm>
        </p:spPr>
        <p:txBody>
          <a:bodyPr anchor="t">
            <a:normAutofit/>
          </a:bodyPr>
          <a:lstStyle>
            <a:lvl1pPr marL="0" indent="0" algn="l">
              <a:lnSpc>
                <a:spcPct val="100000"/>
              </a:lnSpc>
              <a:buNone/>
              <a:defRPr sz="28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
        <p:nvSpPr>
          <p:cNvPr id="3" name="日期占位符 2"/>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20"/>
            </p:custDataLst>
          </p:nvPr>
        </p:nvSpPr>
        <p:spPr/>
        <p:txBody>
          <a:bodyPr/>
          <a:lstStyle/>
          <a:p>
            <a:endParaRPr lang="zh-CN" altLang="en-US" dirty="0"/>
          </a:p>
        </p:txBody>
      </p:sp>
      <p:sp>
        <p:nvSpPr>
          <p:cNvPr id="7" name="灯片编号占位符 6"/>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直角三角形 7"/>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custDataLst>
              <p:tags r:id="rId4"/>
            </p:custDataLst>
          </p:nvPr>
        </p:nvGrpSpPr>
        <p:grpSpPr>
          <a:xfrm flipH="1">
            <a:off x="10989113" y="5676900"/>
            <a:ext cx="1359016" cy="817267"/>
            <a:chOff x="-179642" y="1211796"/>
            <a:chExt cx="1593073" cy="958022"/>
          </a:xfrm>
        </p:grpSpPr>
        <p:sp>
          <p:nvSpPr>
            <p:cNvPr id="11" name="任意多边形: 形状 10"/>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a:no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4"/>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7" name="直角三角形 16"/>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custDataLst>
              <p:tags r:id="rId4"/>
            </p:custDataLst>
          </p:nvPr>
        </p:nvGrpSpPr>
        <p:grpSpPr>
          <a:xfrm flipH="1">
            <a:off x="10989113" y="5676900"/>
            <a:ext cx="1359016" cy="817267"/>
            <a:chOff x="-179642" y="1211796"/>
            <a:chExt cx="1593073" cy="958022"/>
          </a:xfrm>
        </p:grpSpPr>
        <p:sp>
          <p:nvSpPr>
            <p:cNvPr id="20" name="任意多边形: 形状 19"/>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6"/>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直角三角形 5"/>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custDataLst>
              <p:tags r:id="rId4"/>
            </p:custDataLst>
          </p:nvPr>
        </p:nvGrpSpPr>
        <p:grpSpPr>
          <a:xfrm flipH="1">
            <a:off x="10989113" y="5676900"/>
            <a:ext cx="1359016" cy="817267"/>
            <a:chOff x="-179642" y="1211796"/>
            <a:chExt cx="1593073" cy="958022"/>
          </a:xfrm>
        </p:grpSpPr>
        <p:sp>
          <p:nvSpPr>
            <p:cNvPr id="9" name="任意多边形: 形状 8"/>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9"/>
            </p:custDataLst>
          </p:nvPr>
        </p:nvSpPr>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直角三角形 4"/>
          <p:cNvSpPr/>
          <p:nvPr>
            <p:custDataLst>
              <p:tags r:id="rId2"/>
            </p:custDataLst>
          </p:nvPr>
        </p:nvSpPr>
        <p:spPr>
          <a:xfrm flipV="1">
            <a:off x="-5476" y="0"/>
            <a:ext cx="2162619"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custDataLst>
              <p:tags r:id="rId3"/>
            </p:custDataLst>
          </p:nvPr>
        </p:nvSpPr>
        <p:spPr>
          <a:xfrm flipV="1">
            <a:off x="-5475" y="0"/>
            <a:ext cx="1891425" cy="1432856"/>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flipH="1">
            <a:off x="10989113" y="5676900"/>
            <a:ext cx="1359016" cy="817267"/>
            <a:chOff x="-179642" y="1211796"/>
            <a:chExt cx="1593073" cy="958022"/>
          </a:xfrm>
        </p:grpSpPr>
        <p:sp>
          <p:nvSpPr>
            <p:cNvPr id="8" name="任意多边形: 形状 7"/>
            <p:cNvSpPr/>
            <p:nvPr>
              <p:custDataLst>
                <p:tags r:id="rId5"/>
              </p:custDataLst>
            </p:nvPr>
          </p:nvSpPr>
          <p:spPr>
            <a:xfrm rot="7561930">
              <a:off x="580426" y="451728"/>
              <a:ext cx="72937" cy="1593073"/>
            </a:xfrm>
            <a:custGeom>
              <a:avLst/>
              <a:gdLst>
                <a:gd name="connsiteX0" fmla="*/ 0 w 114195"/>
                <a:gd name="connsiteY0" fmla="*/ 0 h 2494226"/>
                <a:gd name="connsiteX1" fmla="*/ 114195 w 114195"/>
                <a:gd name="connsiteY1" fmla="*/ 37410 h 2494226"/>
                <a:gd name="connsiteX2" fmla="*/ 114195 w 114195"/>
                <a:gd name="connsiteY2" fmla="*/ 2411160 h 2494226"/>
                <a:gd name="connsiteX3" fmla="*/ 0 w 114195"/>
                <a:gd name="connsiteY3" fmla="*/ 2494226 h 2494226"/>
              </a:gdLst>
              <a:ahLst/>
              <a:cxnLst>
                <a:cxn ang="0">
                  <a:pos x="connsiteX0" y="connsiteY0"/>
                </a:cxn>
                <a:cxn ang="0">
                  <a:pos x="connsiteX1" y="connsiteY1"/>
                </a:cxn>
                <a:cxn ang="0">
                  <a:pos x="connsiteX2" y="connsiteY2"/>
                </a:cxn>
                <a:cxn ang="0">
                  <a:pos x="connsiteX3" y="connsiteY3"/>
                </a:cxn>
              </a:cxnLst>
              <a:rect l="l" t="t" r="r" b="b"/>
              <a:pathLst>
                <a:path w="114195" h="2494226">
                  <a:moveTo>
                    <a:pt x="0" y="0"/>
                  </a:moveTo>
                  <a:lnTo>
                    <a:pt x="114195" y="37410"/>
                  </a:lnTo>
                  <a:lnTo>
                    <a:pt x="114195" y="2411160"/>
                  </a:lnTo>
                  <a:lnTo>
                    <a:pt x="0" y="24942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custDataLst>
                <p:tags r:id="rId6"/>
              </p:custDataLst>
            </p:nvPr>
          </p:nvSpPr>
          <p:spPr>
            <a:xfrm rot="3238070" flipH="1">
              <a:off x="569926" y="1349796"/>
              <a:ext cx="72937" cy="1567108"/>
            </a:xfrm>
            <a:custGeom>
              <a:avLst/>
              <a:gdLst>
                <a:gd name="connsiteX0" fmla="*/ 0 w 114195"/>
                <a:gd name="connsiteY0" fmla="*/ 0 h 2453574"/>
                <a:gd name="connsiteX1" fmla="*/ 0 w 114195"/>
                <a:gd name="connsiteY1" fmla="*/ 2453574 h 2453574"/>
                <a:gd name="connsiteX2" fmla="*/ 114195 w 114195"/>
                <a:gd name="connsiteY2" fmla="*/ 2370508 h 2453574"/>
                <a:gd name="connsiteX3" fmla="*/ 114195 w 114195"/>
                <a:gd name="connsiteY3" fmla="*/ 37410 h 2453574"/>
              </a:gdLst>
              <a:ahLst/>
              <a:cxnLst>
                <a:cxn ang="0">
                  <a:pos x="connsiteX0" y="connsiteY0"/>
                </a:cxn>
                <a:cxn ang="0">
                  <a:pos x="connsiteX1" y="connsiteY1"/>
                </a:cxn>
                <a:cxn ang="0">
                  <a:pos x="connsiteX2" y="connsiteY2"/>
                </a:cxn>
                <a:cxn ang="0">
                  <a:pos x="connsiteX3" y="connsiteY3"/>
                </a:cxn>
              </a:cxnLst>
              <a:rect l="l" t="t" r="r" b="b"/>
              <a:pathLst>
                <a:path w="114195" h="2453574">
                  <a:moveTo>
                    <a:pt x="0" y="0"/>
                  </a:moveTo>
                  <a:lnTo>
                    <a:pt x="0" y="2453574"/>
                  </a:lnTo>
                  <a:lnTo>
                    <a:pt x="114195" y="2370508"/>
                  </a:lnTo>
                  <a:lnTo>
                    <a:pt x="114195" y="37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7"/>
              </p:custDataLst>
            </p:nvPr>
          </p:nvSpPr>
          <p:spPr>
            <a:xfrm rot="7561930">
              <a:off x="410329" y="782586"/>
              <a:ext cx="72937" cy="1171590"/>
            </a:xfrm>
            <a:custGeom>
              <a:avLst/>
              <a:gdLst>
                <a:gd name="connsiteX0" fmla="*/ 0 w 139051"/>
                <a:gd name="connsiteY0" fmla="*/ 2233595 h 2233595"/>
                <a:gd name="connsiteX1" fmla="*/ 0 w 139051"/>
                <a:gd name="connsiteY1" fmla="*/ 0 h 2233595"/>
                <a:gd name="connsiteX2" fmla="*/ 139051 w 139051"/>
                <a:gd name="connsiteY2" fmla="*/ 45553 h 2233595"/>
                <a:gd name="connsiteX3" fmla="*/ 139051 w 139051"/>
                <a:gd name="connsiteY3" fmla="*/ 2132449 h 2233595"/>
              </a:gdLst>
              <a:ahLst/>
              <a:cxnLst>
                <a:cxn ang="0">
                  <a:pos x="connsiteX0" y="connsiteY0"/>
                </a:cxn>
                <a:cxn ang="0">
                  <a:pos x="connsiteX1" y="connsiteY1"/>
                </a:cxn>
                <a:cxn ang="0">
                  <a:pos x="connsiteX2" y="connsiteY2"/>
                </a:cxn>
                <a:cxn ang="0">
                  <a:pos x="connsiteX3" y="connsiteY3"/>
                </a:cxn>
              </a:cxnLst>
              <a:rect l="l" t="t" r="r" b="b"/>
              <a:pathLst>
                <a:path w="139051" h="2233595">
                  <a:moveTo>
                    <a:pt x="0" y="2233595"/>
                  </a:moveTo>
                  <a:lnTo>
                    <a:pt x="0" y="0"/>
                  </a:lnTo>
                  <a:lnTo>
                    <a:pt x="139051" y="45553"/>
                  </a:lnTo>
                  <a:lnTo>
                    <a:pt x="139051" y="21324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custDataLst>
                <p:tags r:id="rId8"/>
              </p:custDataLst>
            </p:nvPr>
          </p:nvSpPr>
          <p:spPr>
            <a:xfrm rot="3238070" flipH="1">
              <a:off x="399830" y="1432722"/>
              <a:ext cx="72937" cy="1145625"/>
            </a:xfrm>
            <a:custGeom>
              <a:avLst/>
              <a:gdLst>
                <a:gd name="connsiteX0" fmla="*/ 139051 w 139051"/>
                <a:gd name="connsiteY0" fmla="*/ 45553 h 2184092"/>
                <a:gd name="connsiteX1" fmla="*/ 0 w 139051"/>
                <a:gd name="connsiteY1" fmla="*/ 0 h 2184092"/>
                <a:gd name="connsiteX2" fmla="*/ 0 w 139051"/>
                <a:gd name="connsiteY2" fmla="*/ 2184092 h 2184092"/>
                <a:gd name="connsiteX3" fmla="*/ 139051 w 139051"/>
                <a:gd name="connsiteY3" fmla="*/ 2082946 h 2184092"/>
              </a:gdLst>
              <a:ahLst/>
              <a:cxnLst>
                <a:cxn ang="0">
                  <a:pos x="connsiteX0" y="connsiteY0"/>
                </a:cxn>
                <a:cxn ang="0">
                  <a:pos x="connsiteX1" y="connsiteY1"/>
                </a:cxn>
                <a:cxn ang="0">
                  <a:pos x="connsiteX2" y="connsiteY2"/>
                </a:cxn>
                <a:cxn ang="0">
                  <a:pos x="connsiteX3" y="connsiteY3"/>
                </a:cxn>
              </a:cxnLst>
              <a:rect l="l" t="t" r="r" b="b"/>
              <a:pathLst>
                <a:path w="139051" h="2184092">
                  <a:moveTo>
                    <a:pt x="139051" y="45553"/>
                  </a:moveTo>
                  <a:lnTo>
                    <a:pt x="0" y="0"/>
                  </a:lnTo>
                  <a:lnTo>
                    <a:pt x="0" y="2184092"/>
                  </a:lnTo>
                  <a:lnTo>
                    <a:pt x="139051" y="20829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日期占位符 1"/>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10"/>
            </p:custDataLst>
          </p:nvPr>
        </p:nvSpPr>
        <p:spPr/>
        <p:txBody>
          <a:bodyPr/>
          <a:lstStyle/>
          <a:p>
            <a:endParaRPr lang="zh-CN" altLang="en-US"/>
          </a:p>
        </p:txBody>
      </p:sp>
      <p:sp>
        <p:nvSpPr>
          <p:cNvPr id="4" name="灯片编号占位符 3"/>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8" Type="http://schemas.openxmlformats.org/officeDocument/2006/relationships/theme" Target="../theme/theme2.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3.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4.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5.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6.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7.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themeOverride" Target="../theme/themeOverride18.xml"/><Relationship Id="rId4" Type="http://schemas.openxmlformats.org/officeDocument/2006/relationships/image" Target="../media/image21.wmf"/><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9.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2.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3.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5.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6.xml"/><Relationship Id="rId1" Type="http://schemas.openxmlformats.org/officeDocument/2006/relationships/tags" Target="../tags/tag16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hemeOverride" Target="../theme/themeOverride28.xml"/><Relationship Id="rId2" Type="http://schemas.openxmlformats.org/officeDocument/2006/relationships/tags" Target="../tags/tag163.xml"/><Relationship Id="rId1"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4.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5.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8.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05" name="Rectangle 31106"/>
          <p:cNvSpPr>
            <a:spLocks noChangeArrowheads="1"/>
          </p:cNvSpPr>
          <p:nvPr/>
        </p:nvSpPr>
        <p:spPr bwMode="auto">
          <a:xfrm>
            <a:off x="0" y="5311143"/>
            <a:ext cx="12192000" cy="441957"/>
          </a:xfrm>
          <a:prstGeom prst="rect">
            <a:avLst/>
          </a:prstGeom>
          <a:solidFill>
            <a:srgbClr val="0979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6" name="Freeform 31107"/>
          <p:cNvSpPr/>
          <p:nvPr/>
        </p:nvSpPr>
        <p:spPr bwMode="auto">
          <a:xfrm>
            <a:off x="3292321" y="5315795"/>
            <a:ext cx="5607359" cy="437305"/>
          </a:xfrm>
          <a:custGeom>
            <a:avLst/>
            <a:gdLst>
              <a:gd name="T0" fmla="*/ 114 w 1400"/>
              <a:gd name="T1" fmla="*/ 110 h 110"/>
              <a:gd name="T2" fmla="*/ 1400 w 1400"/>
              <a:gd name="T3" fmla="*/ 110 h 110"/>
              <a:gd name="T4" fmla="*/ 1286 w 1400"/>
              <a:gd name="T5" fmla="*/ 0 h 110"/>
              <a:gd name="T6" fmla="*/ 0 w 1400"/>
              <a:gd name="T7" fmla="*/ 0 h 110"/>
              <a:gd name="T8" fmla="*/ 114 w 1400"/>
              <a:gd name="T9" fmla="*/ 110 h 110"/>
            </a:gdLst>
            <a:ahLst/>
            <a:cxnLst>
              <a:cxn ang="0">
                <a:pos x="T0" y="T1"/>
              </a:cxn>
              <a:cxn ang="0">
                <a:pos x="T2" y="T3"/>
              </a:cxn>
              <a:cxn ang="0">
                <a:pos x="T4" y="T5"/>
              </a:cxn>
              <a:cxn ang="0">
                <a:pos x="T6" y="T7"/>
              </a:cxn>
              <a:cxn ang="0">
                <a:pos x="T8" y="T9"/>
              </a:cxn>
            </a:cxnLst>
            <a:rect l="0" t="0" r="r" b="b"/>
            <a:pathLst>
              <a:path w="1400" h="110">
                <a:moveTo>
                  <a:pt x="114" y="110"/>
                </a:moveTo>
                <a:lnTo>
                  <a:pt x="1400" y="110"/>
                </a:lnTo>
                <a:lnTo>
                  <a:pt x="1286" y="0"/>
                </a:lnTo>
                <a:lnTo>
                  <a:pt x="0" y="0"/>
                </a:lnTo>
                <a:lnTo>
                  <a:pt x="114" y="110"/>
                </a:lnTo>
                <a:close/>
              </a:path>
            </a:pathLst>
          </a:custGeom>
          <a:solidFill>
            <a:srgbClr val="086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grpSp>
        <p:nvGrpSpPr>
          <p:cNvPr id="3" name="组合 2"/>
          <p:cNvGrpSpPr/>
          <p:nvPr/>
        </p:nvGrpSpPr>
        <p:grpSpPr>
          <a:xfrm>
            <a:off x="-39370" y="1708357"/>
            <a:ext cx="12192000" cy="2297223"/>
            <a:chOff x="1760486" y="1625187"/>
            <a:chExt cx="8594427" cy="2352000"/>
          </a:xfrm>
        </p:grpSpPr>
        <p:sp>
          <p:nvSpPr>
            <p:cNvPr id="2307" name="Freeform 31108"/>
            <p:cNvSpPr/>
            <p:nvPr/>
          </p:nvSpPr>
          <p:spPr bwMode="auto">
            <a:xfrm>
              <a:off x="2196002" y="2089187"/>
              <a:ext cx="7800000" cy="1888000"/>
            </a:xfrm>
            <a:custGeom>
              <a:avLst/>
              <a:gdLst>
                <a:gd name="T0" fmla="*/ 1725 w 1950"/>
                <a:gd name="T1" fmla="*/ 0 h 472"/>
                <a:gd name="T2" fmla="*/ 0 w 1950"/>
                <a:gd name="T3" fmla="*/ 0 h 472"/>
                <a:gd name="T4" fmla="*/ 225 w 1950"/>
                <a:gd name="T5" fmla="*/ 472 h 472"/>
                <a:gd name="T6" fmla="*/ 1950 w 1950"/>
                <a:gd name="T7" fmla="*/ 472 h 472"/>
                <a:gd name="T8" fmla="*/ 1725 w 1950"/>
                <a:gd name="T9" fmla="*/ 0 h 472"/>
              </a:gdLst>
              <a:ahLst/>
              <a:cxnLst>
                <a:cxn ang="0">
                  <a:pos x="T0" y="T1"/>
                </a:cxn>
                <a:cxn ang="0">
                  <a:pos x="T2" y="T3"/>
                </a:cxn>
                <a:cxn ang="0">
                  <a:pos x="T4" y="T5"/>
                </a:cxn>
                <a:cxn ang="0">
                  <a:pos x="T6" y="T7"/>
                </a:cxn>
                <a:cxn ang="0">
                  <a:pos x="T8" y="T9"/>
                </a:cxn>
              </a:cxnLst>
              <a:rect l="0" t="0" r="r" b="b"/>
              <a:pathLst>
                <a:path w="1950" h="472">
                  <a:moveTo>
                    <a:pt x="1725" y="0"/>
                  </a:moveTo>
                  <a:lnTo>
                    <a:pt x="0" y="0"/>
                  </a:lnTo>
                  <a:lnTo>
                    <a:pt x="225" y="472"/>
                  </a:lnTo>
                  <a:lnTo>
                    <a:pt x="1950" y="472"/>
                  </a:lnTo>
                  <a:lnTo>
                    <a:pt x="1725" y="0"/>
                  </a:lnTo>
                  <a:close/>
                </a:path>
              </a:pathLst>
            </a:custGeom>
            <a:solidFill>
              <a:srgbClr val="000000">
                <a:alpha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8" name="Freeform 31109"/>
            <p:cNvSpPr/>
            <p:nvPr/>
          </p:nvSpPr>
          <p:spPr bwMode="auto">
            <a:xfrm>
              <a:off x="2196002" y="2089187"/>
              <a:ext cx="7800000" cy="1888000"/>
            </a:xfrm>
            <a:custGeom>
              <a:avLst/>
              <a:gdLst>
                <a:gd name="T0" fmla="*/ 1725 w 1950"/>
                <a:gd name="T1" fmla="*/ 0 h 472"/>
                <a:gd name="T2" fmla="*/ 0 w 1950"/>
                <a:gd name="T3" fmla="*/ 0 h 472"/>
                <a:gd name="T4" fmla="*/ 225 w 1950"/>
                <a:gd name="T5" fmla="*/ 472 h 472"/>
                <a:gd name="T6" fmla="*/ 1950 w 1950"/>
                <a:gd name="T7" fmla="*/ 472 h 472"/>
                <a:gd name="T8" fmla="*/ 1725 w 1950"/>
                <a:gd name="T9" fmla="*/ 0 h 472"/>
              </a:gdLst>
              <a:ahLst/>
              <a:cxnLst>
                <a:cxn ang="0">
                  <a:pos x="T0" y="T1"/>
                </a:cxn>
                <a:cxn ang="0">
                  <a:pos x="T2" y="T3"/>
                </a:cxn>
                <a:cxn ang="0">
                  <a:pos x="T4" y="T5"/>
                </a:cxn>
                <a:cxn ang="0">
                  <a:pos x="T6" y="T7"/>
                </a:cxn>
                <a:cxn ang="0">
                  <a:pos x="T8" y="T9"/>
                </a:cxn>
              </a:cxnLst>
              <a:rect l="0" t="0" r="r" b="b"/>
              <a:pathLst>
                <a:path w="1950" h="472">
                  <a:moveTo>
                    <a:pt x="1725" y="0"/>
                  </a:moveTo>
                  <a:lnTo>
                    <a:pt x="0" y="0"/>
                  </a:lnTo>
                  <a:lnTo>
                    <a:pt x="225" y="472"/>
                  </a:lnTo>
                  <a:lnTo>
                    <a:pt x="1950" y="472"/>
                  </a:lnTo>
                  <a:lnTo>
                    <a:pt x="17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9" name="Rectangle 31110"/>
            <p:cNvSpPr>
              <a:spLocks noChangeArrowheads="1"/>
            </p:cNvSpPr>
            <p:nvPr/>
          </p:nvSpPr>
          <p:spPr bwMode="auto">
            <a:xfrm>
              <a:off x="3752001" y="1625187"/>
              <a:ext cx="4688000" cy="1896000"/>
            </a:xfrm>
            <a:prstGeom prst="rect">
              <a:avLst/>
            </a:prstGeom>
            <a:solidFill>
              <a:srgbClr val="0868B8"/>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10" name="Freeform 31111"/>
            <p:cNvSpPr/>
            <p:nvPr/>
          </p:nvSpPr>
          <p:spPr bwMode="auto">
            <a:xfrm>
              <a:off x="8649565" y="2081187"/>
              <a:ext cx="1705348" cy="1896000"/>
            </a:xfrm>
            <a:custGeom>
              <a:avLst/>
              <a:gdLst>
                <a:gd name="T0" fmla="*/ 0 w 774"/>
                <a:gd name="T1" fmla="*/ 0 h 474"/>
                <a:gd name="T2" fmla="*/ 774 w 774"/>
                <a:gd name="T3" fmla="*/ 0 h 474"/>
                <a:gd name="T4" fmla="*/ 774 w 774"/>
                <a:gd name="T5" fmla="*/ 474 h 474"/>
                <a:gd name="T6" fmla="*/ 225 w 774"/>
                <a:gd name="T7" fmla="*/ 474 h 474"/>
                <a:gd name="T8" fmla="*/ 0 w 774"/>
                <a:gd name="T9" fmla="*/ 0 h 474"/>
              </a:gdLst>
              <a:ahLst/>
              <a:cxnLst>
                <a:cxn ang="0">
                  <a:pos x="T0" y="T1"/>
                </a:cxn>
                <a:cxn ang="0">
                  <a:pos x="T2" y="T3"/>
                </a:cxn>
                <a:cxn ang="0">
                  <a:pos x="T4" y="T5"/>
                </a:cxn>
                <a:cxn ang="0">
                  <a:pos x="T6" y="T7"/>
                </a:cxn>
                <a:cxn ang="0">
                  <a:pos x="T8" y="T9"/>
                </a:cxn>
              </a:cxnLst>
              <a:rect l="0" t="0" r="r" b="b"/>
              <a:pathLst>
                <a:path w="774" h="474">
                  <a:moveTo>
                    <a:pt x="0" y="0"/>
                  </a:moveTo>
                  <a:lnTo>
                    <a:pt x="774" y="0"/>
                  </a:lnTo>
                  <a:lnTo>
                    <a:pt x="774" y="474"/>
                  </a:lnTo>
                  <a:lnTo>
                    <a:pt x="225" y="474"/>
                  </a:lnTo>
                  <a:lnTo>
                    <a:pt x="0" y="0"/>
                  </a:lnTo>
                  <a:close/>
                </a:path>
              </a:pathLst>
            </a:custGeom>
            <a:solidFill>
              <a:srgbClr val="309CF6"/>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2311" name="Freeform 31112"/>
            <p:cNvSpPr/>
            <p:nvPr/>
          </p:nvSpPr>
          <p:spPr bwMode="auto">
            <a:xfrm>
              <a:off x="8440001" y="1625187"/>
              <a:ext cx="693599" cy="2352000"/>
            </a:xfrm>
            <a:custGeom>
              <a:avLst/>
              <a:gdLst>
                <a:gd name="T0" fmla="*/ 164 w 389"/>
                <a:gd name="T1" fmla="*/ 114 h 588"/>
                <a:gd name="T2" fmla="*/ 0 w 389"/>
                <a:gd name="T3" fmla="*/ 0 h 588"/>
                <a:gd name="T4" fmla="*/ 0 w 389"/>
                <a:gd name="T5" fmla="*/ 474 h 588"/>
                <a:gd name="T6" fmla="*/ 389 w 389"/>
                <a:gd name="T7" fmla="*/ 588 h 588"/>
                <a:gd name="T8" fmla="*/ 164 w 389"/>
                <a:gd name="T9" fmla="*/ 114 h 588"/>
              </a:gdLst>
              <a:ahLst/>
              <a:cxnLst>
                <a:cxn ang="0">
                  <a:pos x="T0" y="T1"/>
                </a:cxn>
                <a:cxn ang="0">
                  <a:pos x="T2" y="T3"/>
                </a:cxn>
                <a:cxn ang="0">
                  <a:pos x="T4" y="T5"/>
                </a:cxn>
                <a:cxn ang="0">
                  <a:pos x="T6" y="T7"/>
                </a:cxn>
                <a:cxn ang="0">
                  <a:pos x="T8" y="T9"/>
                </a:cxn>
              </a:cxnLst>
              <a:rect l="0" t="0" r="r" b="b"/>
              <a:pathLst>
                <a:path w="389" h="588">
                  <a:moveTo>
                    <a:pt x="164" y="114"/>
                  </a:moveTo>
                  <a:lnTo>
                    <a:pt x="0" y="0"/>
                  </a:lnTo>
                  <a:lnTo>
                    <a:pt x="0" y="474"/>
                  </a:lnTo>
                  <a:lnTo>
                    <a:pt x="389" y="588"/>
                  </a:lnTo>
                  <a:lnTo>
                    <a:pt x="164" y="114"/>
                  </a:lnTo>
                  <a:close/>
                </a:path>
              </a:pathLst>
            </a:custGeom>
            <a:solidFill>
              <a:srgbClr val="0979D5"/>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2312" name="Freeform 31113"/>
            <p:cNvSpPr/>
            <p:nvPr/>
          </p:nvSpPr>
          <p:spPr bwMode="auto">
            <a:xfrm>
              <a:off x="1760486" y="2081187"/>
              <a:ext cx="1632604" cy="1896000"/>
            </a:xfrm>
            <a:custGeom>
              <a:avLst/>
              <a:gdLst>
                <a:gd name="T0" fmla="*/ 549 w 774"/>
                <a:gd name="T1" fmla="*/ 0 h 474"/>
                <a:gd name="T2" fmla="*/ 0 w 774"/>
                <a:gd name="T3" fmla="*/ 0 h 474"/>
                <a:gd name="T4" fmla="*/ 0 w 774"/>
                <a:gd name="T5" fmla="*/ 474 h 474"/>
                <a:gd name="T6" fmla="*/ 774 w 774"/>
                <a:gd name="T7" fmla="*/ 474 h 474"/>
                <a:gd name="T8" fmla="*/ 549 w 774"/>
                <a:gd name="T9" fmla="*/ 0 h 474"/>
              </a:gdLst>
              <a:ahLst/>
              <a:cxnLst>
                <a:cxn ang="0">
                  <a:pos x="T0" y="T1"/>
                </a:cxn>
                <a:cxn ang="0">
                  <a:pos x="T2" y="T3"/>
                </a:cxn>
                <a:cxn ang="0">
                  <a:pos x="T4" y="T5"/>
                </a:cxn>
                <a:cxn ang="0">
                  <a:pos x="T6" y="T7"/>
                </a:cxn>
                <a:cxn ang="0">
                  <a:pos x="T8" y="T9"/>
                </a:cxn>
              </a:cxnLst>
              <a:rect l="0" t="0" r="r" b="b"/>
              <a:pathLst>
                <a:path w="774" h="474">
                  <a:moveTo>
                    <a:pt x="549" y="0"/>
                  </a:moveTo>
                  <a:lnTo>
                    <a:pt x="0" y="0"/>
                  </a:lnTo>
                  <a:lnTo>
                    <a:pt x="0" y="474"/>
                  </a:lnTo>
                  <a:lnTo>
                    <a:pt x="774" y="474"/>
                  </a:lnTo>
                  <a:lnTo>
                    <a:pt x="549" y="0"/>
                  </a:lnTo>
                  <a:close/>
                </a:path>
              </a:pathLst>
            </a:custGeom>
            <a:solidFill>
              <a:srgbClr val="309CF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13" name="Freeform 31114"/>
            <p:cNvSpPr/>
            <p:nvPr/>
          </p:nvSpPr>
          <p:spPr bwMode="auto">
            <a:xfrm>
              <a:off x="2913823" y="1625187"/>
              <a:ext cx="838180" cy="2352000"/>
            </a:xfrm>
            <a:custGeom>
              <a:avLst/>
              <a:gdLst>
                <a:gd name="T0" fmla="*/ 0 w 389"/>
                <a:gd name="T1" fmla="*/ 114 h 588"/>
                <a:gd name="T2" fmla="*/ 389 w 389"/>
                <a:gd name="T3" fmla="*/ 0 h 588"/>
                <a:gd name="T4" fmla="*/ 389 w 389"/>
                <a:gd name="T5" fmla="*/ 474 h 588"/>
                <a:gd name="T6" fmla="*/ 225 w 389"/>
                <a:gd name="T7" fmla="*/ 588 h 588"/>
                <a:gd name="T8" fmla="*/ 0 w 389"/>
                <a:gd name="T9" fmla="*/ 114 h 588"/>
              </a:gdLst>
              <a:ahLst/>
              <a:cxnLst>
                <a:cxn ang="0">
                  <a:pos x="T0" y="T1"/>
                </a:cxn>
                <a:cxn ang="0">
                  <a:pos x="T2" y="T3"/>
                </a:cxn>
                <a:cxn ang="0">
                  <a:pos x="T4" y="T5"/>
                </a:cxn>
                <a:cxn ang="0">
                  <a:pos x="T6" y="T7"/>
                </a:cxn>
                <a:cxn ang="0">
                  <a:pos x="T8" y="T9"/>
                </a:cxn>
              </a:cxnLst>
              <a:rect l="0" t="0" r="r" b="b"/>
              <a:pathLst>
                <a:path w="389" h="588">
                  <a:moveTo>
                    <a:pt x="0" y="114"/>
                  </a:moveTo>
                  <a:lnTo>
                    <a:pt x="389" y="0"/>
                  </a:lnTo>
                  <a:lnTo>
                    <a:pt x="389" y="474"/>
                  </a:lnTo>
                  <a:lnTo>
                    <a:pt x="225" y="588"/>
                  </a:lnTo>
                  <a:lnTo>
                    <a:pt x="0" y="114"/>
                  </a:lnTo>
                  <a:close/>
                </a:path>
              </a:pathLst>
            </a:cu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983" name="组合 982"/>
          <p:cNvGrpSpPr/>
          <p:nvPr/>
        </p:nvGrpSpPr>
        <p:grpSpPr>
          <a:xfrm>
            <a:off x="2785470" y="2126299"/>
            <a:ext cx="6650670" cy="1414976"/>
            <a:chOff x="4586910" y="1225520"/>
            <a:chExt cx="6650670" cy="1414976"/>
          </a:xfrm>
        </p:grpSpPr>
        <p:sp>
          <p:nvSpPr>
            <p:cNvPr id="984" name="文本框 983"/>
            <p:cNvSpPr txBox="1"/>
            <p:nvPr/>
          </p:nvSpPr>
          <p:spPr>
            <a:xfrm>
              <a:off x="4586910" y="1225520"/>
              <a:ext cx="6650670" cy="1322070"/>
            </a:xfrm>
            <a:prstGeom prst="rect">
              <a:avLst/>
            </a:prstGeom>
            <a:noFill/>
          </p:spPr>
          <p:txBody>
            <a:bodyPr wrap="square" rtlCol="0">
              <a:spAutoFit/>
            </a:bodyPr>
            <a:lstStyle/>
            <a:p>
              <a:pPr algn="ctr"/>
              <a:r>
                <a:rPr lang="zh-CN" altLang="en-US" sz="4000" b="1" dirty="0">
                  <a:solidFill>
                    <a:srgbClr val="FFFFFF"/>
                  </a:solidFill>
                  <a:cs typeface="+mn-ea"/>
                  <a:sym typeface="+mn-lt"/>
                </a:rPr>
                <a:t>基于深度学习的台风路径预测技术的研究与实现</a:t>
              </a:r>
              <a:endParaRPr lang="zh-CN" altLang="en-US" sz="4000" b="1" dirty="0">
                <a:solidFill>
                  <a:srgbClr val="FFFFFF"/>
                </a:solidFill>
                <a:cs typeface="+mn-ea"/>
                <a:sym typeface="+mn-lt"/>
              </a:endParaRPr>
            </a:p>
          </p:txBody>
        </p:sp>
        <p:sp>
          <p:nvSpPr>
            <p:cNvPr id="985" name="文本框 984"/>
            <p:cNvSpPr txBox="1"/>
            <p:nvPr/>
          </p:nvSpPr>
          <p:spPr>
            <a:xfrm>
              <a:off x="5740455" y="2333791"/>
              <a:ext cx="4143375" cy="306705"/>
            </a:xfrm>
            <a:prstGeom prst="rect">
              <a:avLst/>
            </a:prstGeom>
            <a:noFill/>
          </p:spPr>
          <p:txBody>
            <a:bodyPr wrap="square" rtlCol="0">
              <a:spAutoFit/>
            </a:bodyPr>
            <a:lstStyle/>
            <a:p>
              <a:pPr algn="dist"/>
              <a:endParaRPr lang="zh-CN" altLang="en-US" sz="1400" dirty="0">
                <a:solidFill>
                  <a:srgbClr val="FFFFFF"/>
                </a:solidFill>
                <a:cs typeface="+mn-ea"/>
                <a:sym typeface="+mn-lt"/>
              </a:endParaRPr>
            </a:p>
          </p:txBody>
        </p:sp>
      </p:grpSp>
      <p:sp>
        <p:nvSpPr>
          <p:cNvPr id="988" name="文本框 987"/>
          <p:cNvSpPr txBox="1"/>
          <p:nvPr/>
        </p:nvSpPr>
        <p:spPr>
          <a:xfrm>
            <a:off x="4295661" y="5378440"/>
            <a:ext cx="3600678" cy="306705"/>
          </a:xfrm>
          <a:prstGeom prst="rect">
            <a:avLst/>
          </a:prstGeom>
          <a:noFill/>
        </p:spPr>
        <p:txBody>
          <a:bodyPr wrap="square" rtlCol="0">
            <a:spAutoFit/>
          </a:bodyPr>
          <a:lstStyle/>
          <a:p>
            <a:pPr algn="ctr"/>
            <a:r>
              <a:rPr lang="zh-CN" altLang="en-US" sz="1400" dirty="0">
                <a:solidFill>
                  <a:srgbClr val="FFFFFF"/>
                </a:solidFill>
                <a:cs typeface="+mn-ea"/>
                <a:sym typeface="+mn-lt"/>
              </a:rPr>
              <a:t>姓名 </a:t>
            </a:r>
            <a:r>
              <a:rPr lang="en-US" altLang="zh-CN" sz="1400" dirty="0">
                <a:solidFill>
                  <a:srgbClr val="FFFFFF"/>
                </a:solidFill>
                <a:cs typeface="+mn-ea"/>
                <a:sym typeface="+mn-lt"/>
              </a:rPr>
              <a:t>: </a:t>
            </a:r>
            <a:r>
              <a:rPr lang="zh-CN" altLang="en-US" sz="1400" dirty="0">
                <a:solidFill>
                  <a:srgbClr val="FFFFFF"/>
                </a:solidFill>
                <a:cs typeface="+mn-ea"/>
                <a:sym typeface="+mn-lt"/>
              </a:rPr>
              <a:t>朱强   指导老师：乔百友</a:t>
            </a:r>
            <a:endParaRPr lang="en-US" altLang="zh-CN" sz="1400" dirty="0">
              <a:solidFill>
                <a:srgbClr val="FFFFFF"/>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60689" y="2309212"/>
            <a:ext cx="2016125" cy="2016125"/>
            <a:chOff x="2517844" y="2299993"/>
            <a:chExt cx="1695079" cy="1695079"/>
          </a:xfrm>
        </p:grpSpPr>
        <p:sp>
          <p:nvSpPr>
            <p:cNvPr id="14" name="菱形 13"/>
            <p:cNvSpPr/>
            <p:nvPr/>
          </p:nvSpPr>
          <p:spPr>
            <a:xfrm>
              <a:off x="2517844" y="2299993"/>
              <a:ext cx="1695079" cy="1695079"/>
            </a:xfrm>
            <a:prstGeom prst="diamond">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106"/>
            <p:cNvSpPr>
              <a:spLocks noChangeArrowheads="1"/>
            </p:cNvSpPr>
            <p:nvPr/>
          </p:nvSpPr>
          <p:spPr bwMode="auto">
            <a:xfrm>
              <a:off x="3104411" y="2706419"/>
              <a:ext cx="637695" cy="905377"/>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grpSp>
      <p:sp>
        <p:nvSpPr>
          <p:cNvPr id="17" name="文本框 16"/>
          <p:cNvSpPr txBox="1"/>
          <p:nvPr/>
        </p:nvSpPr>
        <p:spPr>
          <a:xfrm>
            <a:off x="5666105" y="3081020"/>
            <a:ext cx="5662930" cy="337185"/>
          </a:xfrm>
          <a:prstGeom prst="rect">
            <a:avLst/>
          </a:prstGeom>
          <a:noFill/>
        </p:spPr>
        <p:txBody>
          <a:bodyPr wrap="square" rtlCol="0">
            <a:spAutoFit/>
          </a:bodyPr>
          <a:lstStyle/>
          <a:p>
            <a:r>
              <a:rPr lang="zh-CN" altLang="en-US" sz="1600" b="1" spc="300" dirty="0">
                <a:solidFill>
                  <a:schemeClr val="tx1">
                    <a:lumMod val="85000"/>
                    <a:lumOff val="15000"/>
                  </a:schemeClr>
                </a:solidFill>
                <a:cs typeface="+mn-ea"/>
                <a:sym typeface="+mn-lt"/>
              </a:rPr>
              <a:t>The technical details</a:t>
            </a:r>
            <a:endParaRPr lang="zh-CN" altLang="en-US" sz="1600" b="1" spc="300" dirty="0">
              <a:solidFill>
                <a:schemeClr val="tx1">
                  <a:lumMod val="85000"/>
                  <a:lumOff val="15000"/>
                </a:schemeClr>
              </a:solidFill>
              <a:cs typeface="+mn-ea"/>
              <a:sym typeface="+mn-lt"/>
            </a:endParaRPr>
          </a:p>
        </p:txBody>
      </p:sp>
      <p:sp>
        <p:nvSpPr>
          <p:cNvPr id="18" name="文本框 17"/>
          <p:cNvSpPr txBox="1"/>
          <p:nvPr/>
        </p:nvSpPr>
        <p:spPr>
          <a:xfrm>
            <a:off x="5562143" y="2453365"/>
            <a:ext cx="2908292" cy="645160"/>
          </a:xfrm>
          <a:prstGeom prst="rect">
            <a:avLst/>
          </a:prstGeom>
          <a:noFill/>
        </p:spPr>
        <p:txBody>
          <a:bodyPr wrap="square" rtlCol="0">
            <a:spAutoFit/>
          </a:bodyPr>
          <a:lstStyle/>
          <a:p>
            <a:pPr algn="dist"/>
            <a:r>
              <a:rPr lang="en-US" altLang="zh-CN" sz="3600" b="1" dirty="0">
                <a:solidFill>
                  <a:srgbClr val="08639C"/>
                </a:solidFill>
                <a:cs typeface="+mn-ea"/>
                <a:sym typeface="+mn-lt"/>
              </a:rPr>
              <a:t>Part Three</a:t>
            </a:r>
            <a:endParaRPr lang="en-US" altLang="zh-CN" sz="3600" b="1" dirty="0">
              <a:solidFill>
                <a:srgbClr val="08639C"/>
              </a:solidFill>
              <a:cs typeface="+mn-ea"/>
              <a:sym typeface="+mn-lt"/>
            </a:endParaRPr>
          </a:p>
        </p:txBody>
      </p:sp>
      <p:sp>
        <p:nvSpPr>
          <p:cNvPr id="19" name="矩形 18"/>
          <p:cNvSpPr/>
          <p:nvPr/>
        </p:nvSpPr>
        <p:spPr>
          <a:xfrm>
            <a:off x="5666314" y="3417939"/>
            <a:ext cx="3680748" cy="257810"/>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4"/>
          <p:cNvSpPr/>
          <p:nvPr/>
        </p:nvSpPr>
        <p:spPr>
          <a:xfrm>
            <a:off x="638175" y="2512060"/>
            <a:ext cx="3208020" cy="26263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3" name="Oval 15"/>
          <p:cNvSpPr/>
          <p:nvPr/>
        </p:nvSpPr>
        <p:spPr>
          <a:xfrm>
            <a:off x="854790" y="2512155"/>
            <a:ext cx="501098" cy="5010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 name="TextBox 7"/>
          <p:cNvSpPr txBox="1"/>
          <p:nvPr/>
        </p:nvSpPr>
        <p:spPr>
          <a:xfrm>
            <a:off x="870067" y="2594210"/>
            <a:ext cx="507611" cy="338554"/>
          </a:xfrm>
          <a:prstGeom prst="rect">
            <a:avLst/>
          </a:prstGeom>
          <a:noFill/>
        </p:spPr>
        <p:txBody>
          <a:bodyPr wrap="square" rtlCol="0">
            <a:spAutoFit/>
          </a:bodyPr>
          <a:lstStyle/>
          <a:p>
            <a:pPr algn="ctr"/>
            <a:r>
              <a:rPr lang="en-US" sz="1600" dirty="0">
                <a:solidFill>
                  <a:srgbClr val="FFFFFF"/>
                </a:solidFill>
                <a:cs typeface="+mn-ea"/>
                <a:sym typeface="+mn-lt"/>
              </a:rPr>
              <a:t>01</a:t>
            </a:r>
            <a:endParaRPr lang="en-US" sz="1600" dirty="0">
              <a:solidFill>
                <a:srgbClr val="FFFFFF"/>
              </a:solidFill>
              <a:cs typeface="+mn-ea"/>
              <a:sym typeface="+mn-lt"/>
            </a:endParaRPr>
          </a:p>
        </p:txBody>
      </p:sp>
      <p:sp>
        <p:nvSpPr>
          <p:cNvPr id="5" name="Oval 47"/>
          <p:cNvSpPr/>
          <p:nvPr/>
        </p:nvSpPr>
        <p:spPr>
          <a:xfrm>
            <a:off x="3508375" y="2513330"/>
            <a:ext cx="2738120" cy="26250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6" name="Oval 48"/>
          <p:cNvSpPr/>
          <p:nvPr/>
        </p:nvSpPr>
        <p:spPr>
          <a:xfrm>
            <a:off x="3808178" y="2431510"/>
            <a:ext cx="501099" cy="5010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7" name="TextBox 49"/>
          <p:cNvSpPr txBox="1"/>
          <p:nvPr/>
        </p:nvSpPr>
        <p:spPr>
          <a:xfrm>
            <a:off x="3801867" y="2513562"/>
            <a:ext cx="507612" cy="338554"/>
          </a:xfrm>
          <a:prstGeom prst="rect">
            <a:avLst/>
          </a:prstGeom>
          <a:noFill/>
        </p:spPr>
        <p:txBody>
          <a:bodyPr wrap="square" rtlCol="0">
            <a:spAutoFit/>
          </a:bodyPr>
          <a:lstStyle/>
          <a:p>
            <a:pPr algn="ctr"/>
            <a:r>
              <a:rPr lang="en-US" sz="1600" dirty="0">
                <a:solidFill>
                  <a:srgbClr val="FFFFFF"/>
                </a:solidFill>
                <a:cs typeface="+mn-ea"/>
                <a:sym typeface="+mn-lt"/>
              </a:rPr>
              <a:t>02</a:t>
            </a:r>
            <a:endParaRPr lang="en-US" sz="1600" dirty="0">
              <a:solidFill>
                <a:srgbClr val="FFFFFF"/>
              </a:solidFill>
              <a:cs typeface="+mn-ea"/>
              <a:sym typeface="+mn-lt"/>
            </a:endParaRPr>
          </a:p>
        </p:txBody>
      </p:sp>
      <p:sp>
        <p:nvSpPr>
          <p:cNvPr id="8" name="Oval 51"/>
          <p:cNvSpPr/>
          <p:nvPr/>
        </p:nvSpPr>
        <p:spPr>
          <a:xfrm>
            <a:off x="5945602" y="2399996"/>
            <a:ext cx="2737926" cy="27379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9" name="Oval 52"/>
          <p:cNvSpPr/>
          <p:nvPr/>
        </p:nvSpPr>
        <p:spPr>
          <a:xfrm>
            <a:off x="6251654" y="2412460"/>
            <a:ext cx="501098" cy="5010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TextBox 53"/>
          <p:cNvSpPr txBox="1"/>
          <p:nvPr/>
        </p:nvSpPr>
        <p:spPr>
          <a:xfrm>
            <a:off x="6255501" y="2512930"/>
            <a:ext cx="507611" cy="338554"/>
          </a:xfrm>
          <a:prstGeom prst="rect">
            <a:avLst/>
          </a:prstGeom>
        </p:spPr>
        <p:txBody>
          <a:bodyPr wrap="square" rtlCol="0">
            <a:spAutoFit/>
          </a:bodyPr>
          <a:lstStyle/>
          <a:p>
            <a:pPr algn="ctr"/>
            <a:r>
              <a:rPr lang="en-US" sz="1600" dirty="0">
                <a:solidFill>
                  <a:srgbClr val="FFFFFF"/>
                </a:solidFill>
                <a:cs typeface="+mn-ea"/>
                <a:sym typeface="+mn-lt"/>
              </a:rPr>
              <a:t>03</a:t>
            </a:r>
            <a:endParaRPr lang="en-US" sz="1600" dirty="0">
              <a:solidFill>
                <a:srgbClr val="FFFFFF"/>
              </a:solidFill>
              <a:cs typeface="+mn-ea"/>
              <a:sym typeface="+mn-lt"/>
            </a:endParaRPr>
          </a:p>
        </p:txBody>
      </p:sp>
      <p:sp>
        <p:nvSpPr>
          <p:cNvPr id="11" name="Oval 55"/>
          <p:cNvSpPr/>
          <p:nvPr/>
        </p:nvSpPr>
        <p:spPr>
          <a:xfrm>
            <a:off x="8382731" y="2399996"/>
            <a:ext cx="2737926" cy="2737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2" name="Oval 56"/>
          <p:cNvSpPr/>
          <p:nvPr/>
        </p:nvSpPr>
        <p:spPr>
          <a:xfrm>
            <a:off x="8688782" y="2412460"/>
            <a:ext cx="501098" cy="5010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 name="TextBox 57"/>
          <p:cNvSpPr txBox="1"/>
          <p:nvPr/>
        </p:nvSpPr>
        <p:spPr>
          <a:xfrm>
            <a:off x="8692630" y="2512930"/>
            <a:ext cx="507611" cy="338554"/>
          </a:xfrm>
          <a:prstGeom prst="rect">
            <a:avLst/>
          </a:prstGeom>
        </p:spPr>
        <p:txBody>
          <a:bodyPr wrap="square" rtlCol="0">
            <a:spAutoFit/>
          </a:bodyPr>
          <a:lstStyle/>
          <a:p>
            <a:pPr algn="ctr"/>
            <a:r>
              <a:rPr lang="en-US" sz="1600" dirty="0">
                <a:solidFill>
                  <a:srgbClr val="FFFFFF"/>
                </a:solidFill>
                <a:cs typeface="+mn-ea"/>
                <a:sym typeface="+mn-lt"/>
              </a:rPr>
              <a:t>04</a:t>
            </a:r>
            <a:endParaRPr lang="en-US" sz="1600" dirty="0">
              <a:solidFill>
                <a:srgbClr val="FFFFFF"/>
              </a:solidFill>
              <a:cs typeface="+mn-ea"/>
              <a:sym typeface="+mn-lt"/>
            </a:endParaRPr>
          </a:p>
        </p:txBody>
      </p:sp>
      <p:sp>
        <p:nvSpPr>
          <p:cNvPr id="14" name="TextBox 8"/>
          <p:cNvSpPr txBox="1"/>
          <p:nvPr/>
        </p:nvSpPr>
        <p:spPr>
          <a:xfrm>
            <a:off x="1356041" y="1344676"/>
            <a:ext cx="1420257" cy="337185"/>
          </a:xfrm>
          <a:prstGeom prst="rect">
            <a:avLst/>
          </a:prstGeom>
          <a:noFill/>
        </p:spPr>
        <p:txBody>
          <a:bodyPr wrap="square" rtlCol="0">
            <a:spAutoFit/>
          </a:bodyPr>
          <a:lstStyle/>
          <a:p>
            <a:r>
              <a:rPr lang="en-US" sz="1600" b="1" dirty="0">
                <a:solidFill>
                  <a:schemeClr val="bg1"/>
                </a:solidFill>
                <a:cs typeface="+mn-ea"/>
                <a:sym typeface="+mn-lt"/>
              </a:rPr>
              <a:t>track.mat</a:t>
            </a:r>
            <a:endParaRPr lang="en-US" sz="1600" b="1" dirty="0">
              <a:solidFill>
                <a:schemeClr val="bg1"/>
              </a:solidFill>
              <a:cs typeface="+mn-ea"/>
              <a:sym typeface="+mn-lt"/>
            </a:endParaRPr>
          </a:p>
        </p:txBody>
      </p:sp>
      <p:sp>
        <p:nvSpPr>
          <p:cNvPr id="15" name="矩形 14"/>
          <p:cNvSpPr/>
          <p:nvPr/>
        </p:nvSpPr>
        <p:spPr>
          <a:xfrm>
            <a:off x="1504631" y="3454015"/>
            <a:ext cx="1475111" cy="1076325"/>
          </a:xfrm>
          <a:prstGeom prst="rect">
            <a:avLst/>
          </a:prstGeom>
          <a:noFill/>
        </p:spPr>
        <p:txBody>
          <a:bodyPr wrap="square" lIns="0" tIns="0" rIns="0" bIns="0" rtlCol="0" anchor="t" anchorCtr="0">
            <a:spAutoFit/>
          </a:bodyPr>
          <a:lstStyle/>
          <a:p>
            <a:pPr algn="ctr" defTabSz="1216660">
              <a:lnSpc>
                <a:spcPct val="120000"/>
              </a:lnSpc>
              <a:spcBef>
                <a:spcPct val="20000"/>
              </a:spcBef>
            </a:pPr>
            <a:r>
              <a:rPr lang="en-US" altLang="zh-CN" sz="1400" dirty="0">
                <a:solidFill>
                  <a:schemeClr val="bg1"/>
                </a:solidFill>
                <a:cs typeface="+mn-ea"/>
                <a:sym typeface="+mn-lt"/>
              </a:rPr>
              <a:t>2001-2005</a:t>
            </a:r>
            <a:r>
              <a:rPr lang="zh-CN" altLang="en-US" sz="1400" dirty="0">
                <a:solidFill>
                  <a:schemeClr val="bg1"/>
                </a:solidFill>
                <a:cs typeface="+mn-ea"/>
                <a:sym typeface="+mn-lt"/>
              </a:rPr>
              <a:t>西北太平洋的</a:t>
            </a:r>
            <a:r>
              <a:rPr lang="en-US" altLang="zh-CN" sz="1400" dirty="0">
                <a:solidFill>
                  <a:schemeClr val="bg1"/>
                </a:solidFill>
                <a:cs typeface="+mn-ea"/>
                <a:sym typeface="+mn-lt"/>
              </a:rPr>
              <a:t>141</a:t>
            </a:r>
            <a:r>
              <a:rPr lang="zh-CN" altLang="en-US" sz="1400" dirty="0">
                <a:solidFill>
                  <a:schemeClr val="bg1"/>
                </a:solidFill>
                <a:cs typeface="+mn-ea"/>
                <a:sym typeface="+mn-lt"/>
              </a:rPr>
              <a:t>场台风路径的各类信息</a:t>
            </a:r>
            <a:endParaRPr lang="en-US" altLang="zh-CN" sz="1400" dirty="0">
              <a:solidFill>
                <a:schemeClr val="bg1"/>
              </a:solidFill>
              <a:cs typeface="+mn-ea"/>
              <a:sym typeface="+mn-lt"/>
            </a:endParaRPr>
          </a:p>
          <a:p>
            <a:pPr algn="ctr" defTabSz="1216660">
              <a:lnSpc>
                <a:spcPct val="120000"/>
              </a:lnSpc>
              <a:spcBef>
                <a:spcPct val="20000"/>
              </a:spcBef>
            </a:pPr>
            <a:endParaRPr lang="en-US" altLang="zh-CN" sz="1400" dirty="0">
              <a:solidFill>
                <a:schemeClr val="bg1"/>
              </a:solidFill>
              <a:cs typeface="+mn-ea"/>
              <a:sym typeface="+mn-lt"/>
            </a:endParaRPr>
          </a:p>
        </p:txBody>
      </p:sp>
      <p:sp>
        <p:nvSpPr>
          <p:cNvPr id="16" name="TextBox 8"/>
          <p:cNvSpPr txBox="1"/>
          <p:nvPr/>
        </p:nvSpPr>
        <p:spPr>
          <a:xfrm>
            <a:off x="4139880" y="1425956"/>
            <a:ext cx="1420257" cy="337185"/>
          </a:xfrm>
          <a:prstGeom prst="rect">
            <a:avLst/>
          </a:prstGeom>
          <a:noFill/>
        </p:spPr>
        <p:txBody>
          <a:bodyPr wrap="square" rtlCol="0">
            <a:spAutoFit/>
          </a:bodyPr>
          <a:lstStyle/>
          <a:p>
            <a:r>
              <a:rPr lang="en-US" sz="1600" b="1" dirty="0">
                <a:solidFill>
                  <a:schemeClr val="bg1"/>
                </a:solidFill>
                <a:cs typeface="+mn-ea"/>
                <a:sym typeface="+mn-lt"/>
              </a:rPr>
              <a:t>SST.</a:t>
            </a:r>
            <a:r>
              <a:rPr lang="en-US" altLang="zh-CN" sz="1600" b="1" dirty="0">
                <a:solidFill>
                  <a:schemeClr val="bg1"/>
                </a:solidFill>
                <a:cs typeface="+mn-ea"/>
                <a:sym typeface="+mn-lt"/>
              </a:rPr>
              <a:t>mat</a:t>
            </a:r>
            <a:endParaRPr lang="en-US" altLang="zh-CN" sz="1600" b="1" dirty="0">
              <a:solidFill>
                <a:schemeClr val="bg1"/>
              </a:solidFill>
              <a:cs typeface="+mn-ea"/>
              <a:sym typeface="+mn-lt"/>
            </a:endParaRPr>
          </a:p>
        </p:txBody>
      </p:sp>
      <p:sp>
        <p:nvSpPr>
          <p:cNvPr id="17" name="矩形 16"/>
          <p:cNvSpPr/>
          <p:nvPr/>
        </p:nvSpPr>
        <p:spPr>
          <a:xfrm>
            <a:off x="4139565" y="3562985"/>
            <a:ext cx="1476375" cy="516255"/>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西北太平洋海洋表面温度场数据</a:t>
            </a:r>
            <a:endParaRPr lang="zh-CN" altLang="en-US" sz="1400" dirty="0">
              <a:solidFill>
                <a:schemeClr val="bg1"/>
              </a:solidFill>
              <a:cs typeface="+mn-ea"/>
              <a:sym typeface="+mn-lt"/>
            </a:endParaRPr>
          </a:p>
        </p:txBody>
      </p:sp>
      <p:sp>
        <p:nvSpPr>
          <p:cNvPr id="18" name="TextBox 8"/>
          <p:cNvSpPr txBox="1"/>
          <p:nvPr/>
        </p:nvSpPr>
        <p:spPr>
          <a:xfrm>
            <a:off x="6577010" y="3100451"/>
            <a:ext cx="1420257" cy="337185"/>
          </a:xfrm>
          <a:prstGeom prst="rect">
            <a:avLst/>
          </a:prstGeom>
          <a:noFill/>
        </p:spPr>
        <p:txBody>
          <a:bodyPr wrap="square" rtlCol="0">
            <a:spAutoFit/>
          </a:bodyPr>
          <a:lstStyle/>
          <a:p>
            <a:r>
              <a:rPr lang="en-US" sz="1600" b="1" dirty="0">
                <a:solidFill>
                  <a:schemeClr val="bg1"/>
                </a:solidFill>
                <a:cs typeface="+mn-ea"/>
                <a:sym typeface="+mn-lt"/>
              </a:rPr>
              <a:t>HGT.mat</a:t>
            </a:r>
            <a:endParaRPr lang="en-US" sz="1600" b="1" dirty="0">
              <a:solidFill>
                <a:schemeClr val="bg1"/>
              </a:solidFill>
              <a:cs typeface="+mn-ea"/>
              <a:sym typeface="+mn-lt"/>
            </a:endParaRPr>
          </a:p>
        </p:txBody>
      </p:sp>
      <p:sp>
        <p:nvSpPr>
          <p:cNvPr id="19" name="矩形 18"/>
          <p:cNvSpPr/>
          <p:nvPr/>
        </p:nvSpPr>
        <p:spPr>
          <a:xfrm>
            <a:off x="6577010" y="3563235"/>
            <a:ext cx="1475111" cy="516255"/>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西北太平洋的位势高场数据</a:t>
            </a:r>
            <a:endParaRPr lang="zh-CN" altLang="en-US" sz="1400" dirty="0">
              <a:solidFill>
                <a:schemeClr val="bg1"/>
              </a:solidFill>
              <a:cs typeface="+mn-ea"/>
              <a:sym typeface="+mn-lt"/>
            </a:endParaRPr>
          </a:p>
        </p:txBody>
      </p:sp>
      <p:sp>
        <p:nvSpPr>
          <p:cNvPr id="20" name="TextBox 8"/>
          <p:cNvSpPr txBox="1"/>
          <p:nvPr/>
        </p:nvSpPr>
        <p:spPr>
          <a:xfrm>
            <a:off x="9014138" y="3100451"/>
            <a:ext cx="1420257" cy="337185"/>
          </a:xfrm>
          <a:prstGeom prst="rect">
            <a:avLst/>
          </a:prstGeom>
          <a:noFill/>
        </p:spPr>
        <p:txBody>
          <a:bodyPr wrap="square" rtlCol="0">
            <a:spAutoFit/>
          </a:bodyPr>
          <a:lstStyle/>
          <a:p>
            <a:r>
              <a:rPr lang="en-US" sz="1600" b="1" dirty="0">
                <a:solidFill>
                  <a:schemeClr val="bg1"/>
                </a:solidFill>
                <a:cs typeface="+mn-ea"/>
                <a:sym typeface="+mn-lt"/>
              </a:rPr>
              <a:t>shum.mat</a:t>
            </a:r>
            <a:endParaRPr lang="en-US" sz="1600" b="1" dirty="0">
              <a:solidFill>
                <a:schemeClr val="bg1"/>
              </a:solidFill>
              <a:cs typeface="+mn-ea"/>
              <a:sym typeface="+mn-lt"/>
            </a:endParaRPr>
          </a:p>
        </p:txBody>
      </p:sp>
      <p:sp>
        <p:nvSpPr>
          <p:cNvPr id="21" name="矩形 20"/>
          <p:cNvSpPr/>
          <p:nvPr/>
        </p:nvSpPr>
        <p:spPr>
          <a:xfrm>
            <a:off x="9014138" y="3563235"/>
            <a:ext cx="1475111" cy="516255"/>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西北太平洋比湿分布场数据</a:t>
            </a:r>
            <a:endParaRPr lang="zh-CN" altLang="en-US" sz="1400" dirty="0">
              <a:solidFill>
                <a:schemeClr val="bg1"/>
              </a:solidFill>
              <a:cs typeface="+mn-ea"/>
              <a:sym typeface="+mn-lt"/>
            </a:endParaRPr>
          </a:p>
        </p:txBody>
      </p:sp>
      <p:sp>
        <p:nvSpPr>
          <p:cNvPr id="22" name="文本框 21"/>
          <p:cNvSpPr txBox="1"/>
          <p:nvPr/>
        </p:nvSpPr>
        <p:spPr>
          <a:xfrm>
            <a:off x="232410" y="217805"/>
            <a:ext cx="6530340" cy="460375"/>
          </a:xfrm>
          <a:prstGeom prst="rect">
            <a:avLst/>
          </a:prstGeom>
          <a:noFill/>
        </p:spPr>
        <p:txBody>
          <a:bodyPr wrap="square" rtlCol="0">
            <a:spAutoFit/>
          </a:bodyPr>
          <a:lstStyle/>
          <a:p>
            <a:r>
              <a:rPr lang="zh-CN" altLang="en-US" sz="2400" b="1" spc="300" dirty="0">
                <a:cs typeface="+mn-ea"/>
                <a:sym typeface="+mn-lt"/>
              </a:rPr>
              <a:t>Introduction </a:t>
            </a:r>
            <a:r>
              <a:rPr lang="en-US" altLang="zh-CN" sz="2400" b="1" spc="300" dirty="0">
                <a:cs typeface="+mn-ea"/>
                <a:sym typeface="+mn-lt"/>
              </a:rPr>
              <a:t>T</a:t>
            </a:r>
            <a:r>
              <a:rPr lang="zh-CN" altLang="en-US" sz="2400" b="1" spc="300" dirty="0">
                <a:cs typeface="+mn-ea"/>
                <a:sym typeface="+mn-lt"/>
              </a:rPr>
              <a:t>o </a:t>
            </a:r>
            <a:r>
              <a:rPr lang="en-US" altLang="zh-CN" sz="2400" b="1" spc="300" dirty="0">
                <a:cs typeface="+mn-ea"/>
                <a:sym typeface="+mn-lt"/>
              </a:rPr>
              <a:t>M</a:t>
            </a:r>
            <a:r>
              <a:rPr lang="zh-CN" altLang="en-US" sz="2400" b="1" spc="300" dirty="0">
                <a:cs typeface="+mn-ea"/>
                <a:sym typeface="+mn-lt"/>
              </a:rPr>
              <a:t>atlab </a:t>
            </a:r>
            <a:r>
              <a:rPr lang="en-US" altLang="zh-CN" sz="2400" b="1" spc="300" dirty="0">
                <a:cs typeface="+mn-ea"/>
                <a:sym typeface="+mn-lt"/>
              </a:rPr>
              <a:t>D</a:t>
            </a:r>
            <a:r>
              <a:rPr lang="zh-CN" altLang="en-US" sz="2400" b="1" spc="300" dirty="0">
                <a:cs typeface="+mn-ea"/>
                <a:sym typeface="+mn-lt"/>
              </a:rPr>
              <a:t>ata </a:t>
            </a:r>
            <a:r>
              <a:rPr lang="en-US" altLang="zh-CN" sz="2400" b="1" spc="300" dirty="0">
                <a:cs typeface="+mn-ea"/>
                <a:sym typeface="+mn-lt"/>
              </a:rPr>
              <a:t>S</a:t>
            </a:r>
            <a:r>
              <a:rPr lang="zh-CN" altLang="en-US" sz="2400" b="1" spc="300" dirty="0">
                <a:cs typeface="+mn-ea"/>
                <a:sym typeface="+mn-lt"/>
              </a:rPr>
              <a:t>et</a:t>
            </a:r>
            <a:endParaRPr lang="zh-CN" altLang="en-US" sz="2400" b="1" spc="300" dirty="0">
              <a:cs typeface="+mn-ea"/>
              <a:sym typeface="+mn-lt"/>
            </a:endParaRPr>
          </a:p>
        </p:txBody>
      </p:sp>
      <p:sp>
        <p:nvSpPr>
          <p:cNvPr id="24" name="文本框 23"/>
          <p:cNvSpPr txBox="1"/>
          <p:nvPr/>
        </p:nvSpPr>
        <p:spPr>
          <a:xfrm>
            <a:off x="4297045" y="3085465"/>
            <a:ext cx="1104900" cy="368300"/>
          </a:xfrm>
          <a:prstGeom prst="rect">
            <a:avLst/>
          </a:prstGeom>
          <a:noFill/>
        </p:spPr>
        <p:txBody>
          <a:bodyPr wrap="square" rtlCol="0">
            <a:spAutoFit/>
          </a:bodyPr>
          <a:p>
            <a:r>
              <a:rPr lang="en-US" altLang="zh-CN">
                <a:solidFill>
                  <a:srgbClr val="F2F2F2"/>
                </a:solidFill>
                <a:uFillTx/>
              </a:rPr>
              <a:t>sst.mat</a:t>
            </a:r>
            <a:endParaRPr lang="en-US" altLang="zh-CN">
              <a:solidFill>
                <a:srgbClr val="F2F2F2"/>
              </a:solidFill>
              <a:uFillTx/>
            </a:endParaRPr>
          </a:p>
        </p:txBody>
      </p:sp>
      <p:sp>
        <p:nvSpPr>
          <p:cNvPr id="25" name="文本框 24"/>
          <p:cNvSpPr txBox="1"/>
          <p:nvPr/>
        </p:nvSpPr>
        <p:spPr>
          <a:xfrm>
            <a:off x="1593850" y="2978150"/>
            <a:ext cx="1244600" cy="368300"/>
          </a:xfrm>
          <a:prstGeom prst="rect">
            <a:avLst/>
          </a:prstGeom>
          <a:noFill/>
        </p:spPr>
        <p:txBody>
          <a:bodyPr wrap="square" rtlCol="0">
            <a:spAutoFit/>
          </a:bodyPr>
          <a:p>
            <a:r>
              <a:rPr lang="en-US" altLang="zh-CN">
                <a:solidFill>
                  <a:srgbClr val="F2F2F2"/>
                </a:solidFill>
                <a:uFillTx/>
              </a:rPr>
              <a:t>track.mat</a:t>
            </a:r>
            <a:endParaRPr lang="en-US" altLang="zh-CN">
              <a:solidFill>
                <a:srgbClr val="F2F2F2"/>
              </a:solidFill>
              <a:uFillTx/>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台风路径图"/>
          <p:cNvPicPr>
            <a:picLocks noChangeAspect="1"/>
          </p:cNvPicPr>
          <p:nvPr/>
        </p:nvPicPr>
        <p:blipFill>
          <a:blip r:embed="rId1"/>
          <a:stretch>
            <a:fillRect/>
          </a:stretch>
        </p:blipFill>
        <p:spPr>
          <a:xfrm>
            <a:off x="273050" y="2138680"/>
            <a:ext cx="3961765" cy="3037840"/>
          </a:xfrm>
          <a:prstGeom prst="rect">
            <a:avLst/>
          </a:prstGeom>
        </p:spPr>
      </p:pic>
      <p:sp>
        <p:nvSpPr>
          <p:cNvPr id="7" name="文本框 6"/>
          <p:cNvSpPr txBox="1"/>
          <p:nvPr/>
        </p:nvSpPr>
        <p:spPr>
          <a:xfrm>
            <a:off x="4464050" y="1534160"/>
            <a:ext cx="7226300" cy="4246245"/>
          </a:xfrm>
          <a:prstGeom prst="rect">
            <a:avLst/>
          </a:prstGeom>
          <a:noFill/>
        </p:spPr>
        <p:txBody>
          <a:bodyPr wrap="square" rtlCol="0">
            <a:spAutoFit/>
          </a:bodyPr>
          <a:p>
            <a:r>
              <a:rPr lang="en-US" altLang="zh-CN"/>
              <a:t>   </a:t>
            </a:r>
            <a:r>
              <a:rPr lang="zh-CN" altLang="en-US"/>
              <a:t>这里的示例数据主要是2001~2005年五年的西北太平洋台风路径数据，以及西北太平洋（范围：0-60°N，100°E-180°E）的影响台风路径的因素的数据，路径数据主要是从美国JTWC（美国联合台风预警中心）上下载的，数据文件“track.mat”中是一个结构数组“track”，这个结构数组底下含有三个变量：</a:t>
            </a:r>
            <a:endParaRPr lang="zh-CN" altLang="en-US"/>
          </a:p>
          <a:p>
            <a:r>
              <a:rPr lang="zh-CN" altLang="en-US"/>
              <a:t>（1）浮点型变量，表示这场台风的编号“track.order”；有141个编号，如“0101”表示2001年第1台风，“0503”表示2005年第3场台风，还有“0000”表示台风强度等级达不到编号的。</a:t>
            </a:r>
            <a:endParaRPr lang="zh-CN" altLang="en-US"/>
          </a:p>
          <a:p>
            <a:r>
              <a:rPr lang="zh-CN" altLang="en-US"/>
              <a:t>（2）文字型变量，表示这场台风的名字“track.tcname”；有141个名字。</a:t>
            </a:r>
            <a:endParaRPr lang="zh-CN" altLang="en-US"/>
          </a:p>
          <a:p>
            <a:r>
              <a:rPr lang="zh-CN" altLang="en-US"/>
              <a:t>（3）结构数组，表示这场台风的时间、经纬度、最低气压的“track.tra”；有141个矩阵列，每个矩阵列表示一场台风的信息，其中矩阵列的第一列表示时间，第二列表示纬度，第三列表示经度，第四列表示最低气压（最低气压是表征台风强度的一种方式）。这里的时间是文字型变量，其他的都是浮点型变量。</a:t>
            </a:r>
            <a:endParaRPr lang="zh-CN" altLang="en-US"/>
          </a:p>
        </p:txBody>
      </p:sp>
      <p:sp>
        <p:nvSpPr>
          <p:cNvPr id="11" name="文本框 10"/>
          <p:cNvSpPr txBox="1"/>
          <p:nvPr/>
        </p:nvSpPr>
        <p:spPr>
          <a:xfrm>
            <a:off x="568325" y="971550"/>
            <a:ext cx="3733800" cy="368300"/>
          </a:xfrm>
          <a:prstGeom prst="rect">
            <a:avLst/>
          </a:prstGeom>
          <a:noFill/>
        </p:spPr>
        <p:txBody>
          <a:bodyPr wrap="square" rtlCol="0">
            <a:spAutoFit/>
          </a:bodyPr>
          <a:p>
            <a:r>
              <a:rPr lang="en-US" altLang="zh-CN"/>
              <a:t>track.mat</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温度"/>
          <p:cNvPicPr>
            <a:picLocks noChangeAspect="1"/>
          </p:cNvPicPr>
          <p:nvPr/>
        </p:nvPicPr>
        <p:blipFill>
          <a:blip r:embed="rId1"/>
          <a:stretch>
            <a:fillRect/>
          </a:stretch>
        </p:blipFill>
        <p:spPr>
          <a:xfrm>
            <a:off x="846455" y="1895475"/>
            <a:ext cx="3742690" cy="3066415"/>
          </a:xfrm>
          <a:prstGeom prst="rect">
            <a:avLst/>
          </a:prstGeom>
        </p:spPr>
      </p:pic>
      <p:sp>
        <p:nvSpPr>
          <p:cNvPr id="4" name="文本框 3"/>
          <p:cNvSpPr txBox="1"/>
          <p:nvPr/>
        </p:nvSpPr>
        <p:spPr>
          <a:xfrm>
            <a:off x="5899150" y="1860550"/>
            <a:ext cx="5765800" cy="3138170"/>
          </a:xfrm>
          <a:prstGeom prst="rect">
            <a:avLst/>
          </a:prstGeom>
          <a:noFill/>
        </p:spPr>
        <p:txBody>
          <a:bodyPr wrap="square" rtlCol="0">
            <a:spAutoFit/>
          </a:bodyPr>
          <a:p>
            <a:r>
              <a:rPr lang="en-US" altLang="zh-CN"/>
              <a:t>   </a:t>
            </a:r>
            <a:r>
              <a:rPr lang="zh-CN" altLang="en-US"/>
              <a:t>SST数据文件“sst.mat”有4个变量，分别是：</a:t>
            </a:r>
            <a:endParaRPr lang="zh-CN" altLang="en-US"/>
          </a:p>
          <a:p>
            <a:r>
              <a:rPr lang="zh-CN" altLang="en-US"/>
              <a:t>time：表示2001年1月1日0时至2005年12月31日18时的时间步长为6小时的共7304个时刻，是文字型数据，如“2001010100”、“2001010106”</a:t>
            </a:r>
            <a:endParaRPr lang="zh-CN" altLang="en-US"/>
          </a:p>
          <a:p>
            <a:r>
              <a:rPr lang="zh-CN" altLang="en-US"/>
              <a:t>latitude：表示纬度的分布0~60°N，步长0.5°，是121×1的数组</a:t>
            </a:r>
            <a:endParaRPr lang="zh-CN" altLang="en-US"/>
          </a:p>
          <a:p>
            <a:r>
              <a:rPr lang="zh-CN" altLang="en-US"/>
              <a:t>longitude：表示经度的分布100°E~180°E，步长0.5°，是161×1的数组</a:t>
            </a:r>
            <a:endParaRPr lang="zh-CN" altLang="en-US"/>
          </a:p>
          <a:p>
            <a:r>
              <a:rPr lang="zh-CN" altLang="en-US"/>
              <a:t>sst01_05：表示海表面温度，是121×161×7304的数组，对应纬度、经度和时间。选取2005年1月1日0时，西北太平洋海表面温度作为样图</a:t>
            </a:r>
            <a:endParaRPr lang="zh-CN" altLang="en-US"/>
          </a:p>
        </p:txBody>
      </p:sp>
      <p:sp>
        <p:nvSpPr>
          <p:cNvPr id="5" name="文本框 4"/>
          <p:cNvSpPr txBox="1"/>
          <p:nvPr/>
        </p:nvSpPr>
        <p:spPr>
          <a:xfrm>
            <a:off x="916940" y="692150"/>
            <a:ext cx="3111500" cy="368300"/>
          </a:xfrm>
          <a:prstGeom prst="rect">
            <a:avLst/>
          </a:prstGeom>
          <a:noFill/>
        </p:spPr>
        <p:txBody>
          <a:bodyPr wrap="square" rtlCol="0">
            <a:spAutoFit/>
          </a:bodyPr>
          <a:p>
            <a:r>
              <a:rPr lang="en-US" altLang="zh-CN"/>
              <a:t>SST.mat</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shum"/>
          <p:cNvPicPr>
            <a:picLocks noChangeAspect="1"/>
          </p:cNvPicPr>
          <p:nvPr/>
        </p:nvPicPr>
        <p:blipFill>
          <a:blip r:embed="rId1"/>
          <a:stretch>
            <a:fillRect/>
          </a:stretch>
        </p:blipFill>
        <p:spPr>
          <a:xfrm>
            <a:off x="923925" y="2095500"/>
            <a:ext cx="3790315" cy="3047365"/>
          </a:xfrm>
          <a:prstGeom prst="rect">
            <a:avLst/>
          </a:prstGeom>
        </p:spPr>
      </p:pic>
      <p:sp>
        <p:nvSpPr>
          <p:cNvPr id="3" name="文本框 2"/>
          <p:cNvSpPr txBox="1"/>
          <p:nvPr/>
        </p:nvSpPr>
        <p:spPr>
          <a:xfrm>
            <a:off x="5543550" y="2101850"/>
            <a:ext cx="6286500" cy="2861310"/>
          </a:xfrm>
          <a:prstGeom prst="rect">
            <a:avLst/>
          </a:prstGeom>
          <a:noFill/>
        </p:spPr>
        <p:txBody>
          <a:bodyPr wrap="square" rtlCol="0">
            <a:spAutoFit/>
          </a:bodyPr>
          <a:p>
            <a:r>
              <a:rPr lang="en-US" altLang="zh-CN"/>
              <a:t>   </a:t>
            </a:r>
            <a:r>
              <a:rPr lang="zh-CN" altLang="en-US"/>
              <a:t>比湿数据文件“shum.mat”有</a:t>
            </a:r>
            <a:r>
              <a:rPr lang="en-US" altLang="zh-CN"/>
              <a:t>r</a:t>
            </a:r>
            <a:r>
              <a:rPr lang="zh-CN" altLang="en-US"/>
              <a:t>如下变量，分别是：</a:t>
            </a:r>
            <a:endParaRPr lang="zh-CN" altLang="en-US"/>
          </a:p>
          <a:p>
            <a:r>
              <a:rPr lang="zh-CN" altLang="en-US"/>
              <a:t>time：表示2001年1月1日0时至2005年12月31日18时的时间步长为6小时的共7304个时刻，是文字型数据，如“2001010100”、“2001010106”</a:t>
            </a:r>
            <a:endParaRPr lang="zh-CN" altLang="en-US"/>
          </a:p>
          <a:p>
            <a:r>
              <a:rPr lang="zh-CN" altLang="en-US"/>
              <a:t>latitude：表示纬度的分布0~60°N，步长0.5°，是121×1的数组</a:t>
            </a:r>
            <a:endParaRPr lang="zh-CN" altLang="en-US"/>
          </a:p>
          <a:p>
            <a:r>
              <a:rPr lang="zh-CN" altLang="en-US"/>
              <a:t>longitude：表示经度的分布100°E~180°E，步长0.5°，是161×1的数组</a:t>
            </a:r>
            <a:endParaRPr lang="zh-CN" altLang="en-US"/>
          </a:p>
          <a:p>
            <a:r>
              <a:rPr lang="zh-CN" altLang="en-US"/>
              <a:t>shum3：表示300hPa比湿数据，是121×161×7304的数组，对应纬度、经度和时间。</a:t>
            </a:r>
            <a:endParaRPr lang="zh-CN" altLang="en-US"/>
          </a:p>
        </p:txBody>
      </p:sp>
      <p:sp>
        <p:nvSpPr>
          <p:cNvPr id="4" name="文本框 3"/>
          <p:cNvSpPr txBox="1"/>
          <p:nvPr/>
        </p:nvSpPr>
        <p:spPr>
          <a:xfrm>
            <a:off x="879475" y="641350"/>
            <a:ext cx="3632200" cy="368300"/>
          </a:xfrm>
          <a:prstGeom prst="rect">
            <a:avLst/>
          </a:prstGeom>
          <a:noFill/>
        </p:spPr>
        <p:txBody>
          <a:bodyPr wrap="square" rtlCol="0">
            <a:spAutoFit/>
          </a:bodyPr>
          <a:p>
            <a:r>
              <a:rPr lang="en-US" altLang="zh-CN"/>
              <a:t>shum.mat</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sst"/>
          <p:cNvPicPr>
            <a:picLocks noChangeAspect="1"/>
          </p:cNvPicPr>
          <p:nvPr/>
        </p:nvPicPr>
        <p:blipFill>
          <a:blip r:embed="rId1"/>
          <a:stretch>
            <a:fillRect/>
          </a:stretch>
        </p:blipFill>
        <p:spPr>
          <a:xfrm>
            <a:off x="1076325" y="2106930"/>
            <a:ext cx="3790315" cy="3075940"/>
          </a:xfrm>
          <a:prstGeom prst="rect">
            <a:avLst/>
          </a:prstGeom>
        </p:spPr>
      </p:pic>
      <p:sp>
        <p:nvSpPr>
          <p:cNvPr id="3" name="文本框 2"/>
          <p:cNvSpPr txBox="1"/>
          <p:nvPr/>
        </p:nvSpPr>
        <p:spPr>
          <a:xfrm>
            <a:off x="1225550" y="882650"/>
            <a:ext cx="3568700" cy="368300"/>
          </a:xfrm>
          <a:prstGeom prst="rect">
            <a:avLst/>
          </a:prstGeom>
          <a:noFill/>
        </p:spPr>
        <p:txBody>
          <a:bodyPr wrap="square" rtlCol="0">
            <a:spAutoFit/>
          </a:bodyPr>
          <a:p>
            <a:r>
              <a:rPr lang="en-US" altLang="zh-CN"/>
              <a:t>HGT.mat</a:t>
            </a:r>
            <a:endParaRPr lang="en-US" altLang="zh-CN"/>
          </a:p>
        </p:txBody>
      </p:sp>
      <p:sp>
        <p:nvSpPr>
          <p:cNvPr id="4" name="文本框 3"/>
          <p:cNvSpPr txBox="1"/>
          <p:nvPr/>
        </p:nvSpPr>
        <p:spPr>
          <a:xfrm>
            <a:off x="5302250" y="2106930"/>
            <a:ext cx="6108700" cy="2861310"/>
          </a:xfrm>
          <a:prstGeom prst="rect">
            <a:avLst/>
          </a:prstGeom>
          <a:noFill/>
        </p:spPr>
        <p:txBody>
          <a:bodyPr wrap="square" rtlCol="0">
            <a:spAutoFit/>
          </a:bodyPr>
          <a:p>
            <a:r>
              <a:rPr lang="en-US" altLang="zh-CN"/>
              <a:t>   </a:t>
            </a:r>
            <a:r>
              <a:rPr lang="zh-CN" altLang="en-US"/>
              <a:t>hgt数据文件“hgt.mat”如下个变量，分别是：</a:t>
            </a:r>
            <a:endParaRPr lang="zh-CN" altLang="en-US"/>
          </a:p>
          <a:p>
            <a:r>
              <a:rPr lang="zh-CN" altLang="en-US"/>
              <a:t>time：表示2001年1月1日0时至2005年12月31日18时的时间步长为6小时的共7304个时刻，是文字型数据，如“2001010100”、“2001010106”</a:t>
            </a:r>
            <a:endParaRPr lang="zh-CN" altLang="en-US"/>
          </a:p>
          <a:p>
            <a:r>
              <a:rPr lang="zh-CN" altLang="en-US"/>
              <a:t>latitude：表示纬度的分布0~60°N，步长0.5°，是121×1的数组</a:t>
            </a:r>
            <a:endParaRPr lang="zh-CN" altLang="en-US"/>
          </a:p>
          <a:p>
            <a:r>
              <a:rPr lang="zh-CN" altLang="en-US"/>
              <a:t>longitude：表示经度的分布100°E~180°E，步长0.5°，是161×1的数组</a:t>
            </a:r>
            <a:endParaRPr lang="zh-CN" altLang="en-US"/>
          </a:p>
          <a:p>
            <a:r>
              <a:rPr lang="zh-CN" altLang="en-US"/>
              <a:t>hgt2：表示200hPa位势高度数据，是121×161×7304的数组，对应纬度、经度和时间。</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flipH="1">
            <a:off x="916289" y="1564971"/>
            <a:ext cx="6711904" cy="1848257"/>
          </a:xfrm>
          <a:custGeom>
            <a:avLst/>
            <a:gdLst>
              <a:gd name="T0" fmla="*/ 75 w 2400"/>
              <a:gd name="T1" fmla="*/ 0 h 659"/>
              <a:gd name="T2" fmla="*/ 2325 w 2400"/>
              <a:gd name="T3" fmla="*/ 0 h 659"/>
              <a:gd name="T4" fmla="*/ 2400 w 2400"/>
              <a:gd name="T5" fmla="*/ 74 h 659"/>
              <a:gd name="T6" fmla="*/ 2400 w 2400"/>
              <a:gd name="T7" fmla="*/ 584 h 659"/>
              <a:gd name="T8" fmla="*/ 2325 w 2400"/>
              <a:gd name="T9" fmla="*/ 659 h 659"/>
              <a:gd name="T10" fmla="*/ 75 w 2400"/>
              <a:gd name="T11" fmla="*/ 659 h 659"/>
              <a:gd name="T12" fmla="*/ 0 w 2400"/>
              <a:gd name="T13" fmla="*/ 584 h 659"/>
              <a:gd name="T14" fmla="*/ 0 w 2400"/>
              <a:gd name="T15" fmla="*/ 74 h 659"/>
              <a:gd name="T16" fmla="*/ 75 w 2400"/>
              <a:gd name="T1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0" h="659">
                <a:moveTo>
                  <a:pt x="75" y="0"/>
                </a:moveTo>
                <a:cubicBezTo>
                  <a:pt x="2325" y="0"/>
                  <a:pt x="2325" y="0"/>
                  <a:pt x="2325" y="0"/>
                </a:cubicBezTo>
                <a:cubicBezTo>
                  <a:pt x="2366" y="0"/>
                  <a:pt x="2400" y="33"/>
                  <a:pt x="2400" y="74"/>
                </a:cubicBezTo>
                <a:cubicBezTo>
                  <a:pt x="2400" y="584"/>
                  <a:pt x="2400" y="584"/>
                  <a:pt x="2400" y="584"/>
                </a:cubicBezTo>
                <a:cubicBezTo>
                  <a:pt x="2400" y="625"/>
                  <a:pt x="2366" y="659"/>
                  <a:pt x="2325" y="659"/>
                </a:cubicBezTo>
                <a:cubicBezTo>
                  <a:pt x="75" y="659"/>
                  <a:pt x="75" y="659"/>
                  <a:pt x="75" y="659"/>
                </a:cubicBezTo>
                <a:cubicBezTo>
                  <a:pt x="34" y="659"/>
                  <a:pt x="0" y="625"/>
                  <a:pt x="0" y="584"/>
                </a:cubicBezTo>
                <a:cubicBezTo>
                  <a:pt x="0" y="74"/>
                  <a:pt x="0" y="74"/>
                  <a:pt x="0" y="74"/>
                </a:cubicBezTo>
                <a:cubicBezTo>
                  <a:pt x="0" y="33"/>
                  <a:pt x="34" y="0"/>
                  <a:pt x="75"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 name="Freeform 212"/>
          <p:cNvSpPr/>
          <p:nvPr/>
        </p:nvSpPr>
        <p:spPr bwMode="auto">
          <a:xfrm flipH="1">
            <a:off x="913923" y="1553633"/>
            <a:ext cx="6533346" cy="1610572"/>
          </a:xfrm>
          <a:custGeom>
            <a:avLst/>
            <a:gdLst>
              <a:gd name="T0" fmla="*/ 2 w 2336"/>
              <a:gd name="T1" fmla="*/ 1 h 574"/>
              <a:gd name="T2" fmla="*/ 2 w 2336"/>
              <a:gd name="T3" fmla="*/ 518 h 574"/>
              <a:gd name="T4" fmla="*/ 11 w 2336"/>
              <a:gd name="T5" fmla="*/ 558 h 574"/>
              <a:gd name="T6" fmla="*/ 38 w 2336"/>
              <a:gd name="T7" fmla="*/ 572 h 574"/>
              <a:gd name="T8" fmla="*/ 670 w 2336"/>
              <a:gd name="T9" fmla="*/ 572 h 574"/>
              <a:gd name="T10" fmla="*/ 707 w 2336"/>
              <a:gd name="T11" fmla="*/ 552 h 574"/>
              <a:gd name="T12" fmla="*/ 718 w 2336"/>
              <a:gd name="T13" fmla="*/ 518 h 574"/>
              <a:gd name="T14" fmla="*/ 718 w 2336"/>
              <a:gd name="T15" fmla="*/ 88 h 574"/>
              <a:gd name="T16" fmla="*/ 1127 w 2336"/>
              <a:gd name="T17" fmla="*/ 88 h 574"/>
              <a:gd name="T18" fmla="*/ 1478 w 2336"/>
              <a:gd name="T19" fmla="*/ 88 h 574"/>
              <a:gd name="T20" fmla="*/ 1894 w 2336"/>
              <a:gd name="T21" fmla="*/ 88 h 574"/>
              <a:gd name="T22" fmla="*/ 2200 w 2336"/>
              <a:gd name="T23" fmla="*/ 88 h 574"/>
              <a:gd name="T24" fmla="*/ 2335 w 2336"/>
              <a:gd name="T25" fmla="*/ 88 h 574"/>
              <a:gd name="T26" fmla="*/ 2333 w 2336"/>
              <a:gd name="T27" fmla="*/ 58 h 574"/>
              <a:gd name="T28" fmla="*/ 2309 w 2336"/>
              <a:gd name="T29" fmla="*/ 18 h 574"/>
              <a:gd name="T30" fmla="*/ 2264 w 2336"/>
              <a:gd name="T31" fmla="*/ 0 h 574"/>
              <a:gd name="T32" fmla="*/ 2 w 2336"/>
              <a:gd name="T33" fmla="*/ 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6" h="574">
                <a:moveTo>
                  <a:pt x="2" y="1"/>
                </a:moveTo>
                <a:cubicBezTo>
                  <a:pt x="2" y="518"/>
                  <a:pt x="2" y="518"/>
                  <a:pt x="2" y="518"/>
                </a:cubicBezTo>
                <a:cubicBezTo>
                  <a:pt x="2" y="518"/>
                  <a:pt x="0" y="546"/>
                  <a:pt x="11" y="558"/>
                </a:cubicBezTo>
                <a:cubicBezTo>
                  <a:pt x="26" y="574"/>
                  <a:pt x="38" y="572"/>
                  <a:pt x="38" y="572"/>
                </a:cubicBezTo>
                <a:cubicBezTo>
                  <a:pt x="670" y="572"/>
                  <a:pt x="670" y="572"/>
                  <a:pt x="670" y="572"/>
                </a:cubicBezTo>
                <a:cubicBezTo>
                  <a:pt x="678" y="572"/>
                  <a:pt x="696" y="567"/>
                  <a:pt x="707" y="552"/>
                </a:cubicBezTo>
                <a:cubicBezTo>
                  <a:pt x="718" y="540"/>
                  <a:pt x="718" y="523"/>
                  <a:pt x="718" y="518"/>
                </a:cubicBezTo>
                <a:cubicBezTo>
                  <a:pt x="718" y="88"/>
                  <a:pt x="718" y="88"/>
                  <a:pt x="718" y="88"/>
                </a:cubicBezTo>
                <a:cubicBezTo>
                  <a:pt x="1127" y="88"/>
                  <a:pt x="1127" y="88"/>
                  <a:pt x="1127" y="88"/>
                </a:cubicBezTo>
                <a:cubicBezTo>
                  <a:pt x="1478" y="88"/>
                  <a:pt x="1478" y="88"/>
                  <a:pt x="1478" y="88"/>
                </a:cubicBezTo>
                <a:cubicBezTo>
                  <a:pt x="1894" y="88"/>
                  <a:pt x="1894" y="88"/>
                  <a:pt x="1894" y="88"/>
                </a:cubicBezTo>
                <a:cubicBezTo>
                  <a:pt x="2200" y="88"/>
                  <a:pt x="2200" y="88"/>
                  <a:pt x="2200" y="88"/>
                </a:cubicBezTo>
                <a:cubicBezTo>
                  <a:pt x="2335" y="88"/>
                  <a:pt x="2335" y="88"/>
                  <a:pt x="2335" y="88"/>
                </a:cubicBezTo>
                <a:cubicBezTo>
                  <a:pt x="2335" y="88"/>
                  <a:pt x="2336" y="69"/>
                  <a:pt x="2333" y="58"/>
                </a:cubicBezTo>
                <a:cubicBezTo>
                  <a:pt x="2332" y="51"/>
                  <a:pt x="2327" y="34"/>
                  <a:pt x="2309" y="18"/>
                </a:cubicBezTo>
                <a:cubicBezTo>
                  <a:pt x="2287" y="0"/>
                  <a:pt x="2264" y="0"/>
                  <a:pt x="2264" y="0"/>
                </a:cubicBezTo>
                <a:lnTo>
                  <a:pt x="2" y="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Freeform 5"/>
          <p:cNvSpPr/>
          <p:nvPr/>
        </p:nvSpPr>
        <p:spPr bwMode="auto">
          <a:xfrm>
            <a:off x="4563808" y="3964110"/>
            <a:ext cx="6711904" cy="1848257"/>
          </a:xfrm>
          <a:custGeom>
            <a:avLst/>
            <a:gdLst>
              <a:gd name="T0" fmla="*/ 75 w 2400"/>
              <a:gd name="T1" fmla="*/ 0 h 659"/>
              <a:gd name="T2" fmla="*/ 2325 w 2400"/>
              <a:gd name="T3" fmla="*/ 0 h 659"/>
              <a:gd name="T4" fmla="*/ 2400 w 2400"/>
              <a:gd name="T5" fmla="*/ 74 h 659"/>
              <a:gd name="T6" fmla="*/ 2400 w 2400"/>
              <a:gd name="T7" fmla="*/ 584 h 659"/>
              <a:gd name="T8" fmla="*/ 2325 w 2400"/>
              <a:gd name="T9" fmla="*/ 659 h 659"/>
              <a:gd name="T10" fmla="*/ 75 w 2400"/>
              <a:gd name="T11" fmla="*/ 659 h 659"/>
              <a:gd name="T12" fmla="*/ 0 w 2400"/>
              <a:gd name="T13" fmla="*/ 584 h 659"/>
              <a:gd name="T14" fmla="*/ 0 w 2400"/>
              <a:gd name="T15" fmla="*/ 74 h 659"/>
              <a:gd name="T16" fmla="*/ 75 w 2400"/>
              <a:gd name="T1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0" h="659">
                <a:moveTo>
                  <a:pt x="75" y="0"/>
                </a:moveTo>
                <a:cubicBezTo>
                  <a:pt x="2325" y="0"/>
                  <a:pt x="2325" y="0"/>
                  <a:pt x="2325" y="0"/>
                </a:cubicBezTo>
                <a:cubicBezTo>
                  <a:pt x="2366" y="0"/>
                  <a:pt x="2400" y="33"/>
                  <a:pt x="2400" y="74"/>
                </a:cubicBezTo>
                <a:cubicBezTo>
                  <a:pt x="2400" y="584"/>
                  <a:pt x="2400" y="584"/>
                  <a:pt x="2400" y="584"/>
                </a:cubicBezTo>
                <a:cubicBezTo>
                  <a:pt x="2400" y="625"/>
                  <a:pt x="2366" y="659"/>
                  <a:pt x="2325" y="659"/>
                </a:cubicBezTo>
                <a:cubicBezTo>
                  <a:pt x="75" y="659"/>
                  <a:pt x="75" y="659"/>
                  <a:pt x="75" y="659"/>
                </a:cubicBezTo>
                <a:cubicBezTo>
                  <a:pt x="34" y="659"/>
                  <a:pt x="0" y="625"/>
                  <a:pt x="0" y="584"/>
                </a:cubicBezTo>
                <a:cubicBezTo>
                  <a:pt x="0" y="74"/>
                  <a:pt x="0" y="74"/>
                  <a:pt x="0" y="74"/>
                </a:cubicBezTo>
                <a:cubicBezTo>
                  <a:pt x="0" y="33"/>
                  <a:pt x="34" y="0"/>
                  <a:pt x="75"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12"/>
          <p:cNvSpPr/>
          <p:nvPr/>
        </p:nvSpPr>
        <p:spPr bwMode="auto">
          <a:xfrm>
            <a:off x="4744731" y="3960562"/>
            <a:ext cx="6533346" cy="1610572"/>
          </a:xfrm>
          <a:custGeom>
            <a:avLst/>
            <a:gdLst>
              <a:gd name="T0" fmla="*/ 2 w 2336"/>
              <a:gd name="T1" fmla="*/ 1 h 574"/>
              <a:gd name="T2" fmla="*/ 2 w 2336"/>
              <a:gd name="T3" fmla="*/ 518 h 574"/>
              <a:gd name="T4" fmla="*/ 11 w 2336"/>
              <a:gd name="T5" fmla="*/ 558 h 574"/>
              <a:gd name="T6" fmla="*/ 38 w 2336"/>
              <a:gd name="T7" fmla="*/ 572 h 574"/>
              <a:gd name="T8" fmla="*/ 670 w 2336"/>
              <a:gd name="T9" fmla="*/ 572 h 574"/>
              <a:gd name="T10" fmla="*/ 707 w 2336"/>
              <a:gd name="T11" fmla="*/ 552 h 574"/>
              <a:gd name="T12" fmla="*/ 718 w 2336"/>
              <a:gd name="T13" fmla="*/ 518 h 574"/>
              <a:gd name="T14" fmla="*/ 718 w 2336"/>
              <a:gd name="T15" fmla="*/ 88 h 574"/>
              <a:gd name="T16" fmla="*/ 1127 w 2336"/>
              <a:gd name="T17" fmla="*/ 88 h 574"/>
              <a:gd name="T18" fmla="*/ 1478 w 2336"/>
              <a:gd name="T19" fmla="*/ 88 h 574"/>
              <a:gd name="T20" fmla="*/ 1894 w 2336"/>
              <a:gd name="T21" fmla="*/ 88 h 574"/>
              <a:gd name="T22" fmla="*/ 2200 w 2336"/>
              <a:gd name="T23" fmla="*/ 88 h 574"/>
              <a:gd name="T24" fmla="*/ 2335 w 2336"/>
              <a:gd name="T25" fmla="*/ 88 h 574"/>
              <a:gd name="T26" fmla="*/ 2333 w 2336"/>
              <a:gd name="T27" fmla="*/ 58 h 574"/>
              <a:gd name="T28" fmla="*/ 2309 w 2336"/>
              <a:gd name="T29" fmla="*/ 18 h 574"/>
              <a:gd name="T30" fmla="*/ 2264 w 2336"/>
              <a:gd name="T31" fmla="*/ 0 h 574"/>
              <a:gd name="T32" fmla="*/ 2 w 2336"/>
              <a:gd name="T33" fmla="*/ 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6" h="574">
                <a:moveTo>
                  <a:pt x="2" y="1"/>
                </a:moveTo>
                <a:cubicBezTo>
                  <a:pt x="2" y="518"/>
                  <a:pt x="2" y="518"/>
                  <a:pt x="2" y="518"/>
                </a:cubicBezTo>
                <a:cubicBezTo>
                  <a:pt x="2" y="518"/>
                  <a:pt x="0" y="546"/>
                  <a:pt x="11" y="558"/>
                </a:cubicBezTo>
                <a:cubicBezTo>
                  <a:pt x="26" y="574"/>
                  <a:pt x="38" y="572"/>
                  <a:pt x="38" y="572"/>
                </a:cubicBezTo>
                <a:cubicBezTo>
                  <a:pt x="670" y="572"/>
                  <a:pt x="670" y="572"/>
                  <a:pt x="670" y="572"/>
                </a:cubicBezTo>
                <a:cubicBezTo>
                  <a:pt x="678" y="572"/>
                  <a:pt x="696" y="567"/>
                  <a:pt x="707" y="552"/>
                </a:cubicBezTo>
                <a:cubicBezTo>
                  <a:pt x="718" y="540"/>
                  <a:pt x="718" y="523"/>
                  <a:pt x="718" y="518"/>
                </a:cubicBezTo>
                <a:cubicBezTo>
                  <a:pt x="718" y="88"/>
                  <a:pt x="718" y="88"/>
                  <a:pt x="718" y="88"/>
                </a:cubicBezTo>
                <a:cubicBezTo>
                  <a:pt x="1127" y="88"/>
                  <a:pt x="1127" y="88"/>
                  <a:pt x="1127" y="88"/>
                </a:cubicBezTo>
                <a:cubicBezTo>
                  <a:pt x="1478" y="88"/>
                  <a:pt x="1478" y="88"/>
                  <a:pt x="1478" y="88"/>
                </a:cubicBezTo>
                <a:cubicBezTo>
                  <a:pt x="1894" y="88"/>
                  <a:pt x="1894" y="88"/>
                  <a:pt x="1894" y="88"/>
                </a:cubicBezTo>
                <a:cubicBezTo>
                  <a:pt x="2200" y="88"/>
                  <a:pt x="2200" y="88"/>
                  <a:pt x="2200" y="88"/>
                </a:cubicBezTo>
                <a:cubicBezTo>
                  <a:pt x="2335" y="88"/>
                  <a:pt x="2335" y="88"/>
                  <a:pt x="2335" y="88"/>
                </a:cubicBezTo>
                <a:cubicBezTo>
                  <a:pt x="2335" y="88"/>
                  <a:pt x="2336" y="69"/>
                  <a:pt x="2333" y="58"/>
                </a:cubicBezTo>
                <a:cubicBezTo>
                  <a:pt x="2332" y="51"/>
                  <a:pt x="2327" y="34"/>
                  <a:pt x="2309" y="18"/>
                </a:cubicBezTo>
                <a:cubicBezTo>
                  <a:pt x="2287" y="0"/>
                  <a:pt x="2264" y="0"/>
                  <a:pt x="2264" y="0"/>
                </a:cubicBezTo>
                <a:lnTo>
                  <a:pt x="2" y="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文本框 5"/>
          <p:cNvSpPr txBox="1"/>
          <p:nvPr/>
        </p:nvSpPr>
        <p:spPr>
          <a:xfrm>
            <a:off x="5382440" y="2181192"/>
            <a:ext cx="2105265" cy="829945"/>
          </a:xfrm>
          <a:prstGeom prst="rect">
            <a:avLst/>
          </a:prstGeom>
          <a:noFill/>
        </p:spPr>
        <p:txBody>
          <a:bodyPr wrap="square" rtlCol="0">
            <a:spAutoFit/>
          </a:bodyPr>
          <a:lstStyle/>
          <a:p>
            <a:pPr algn="ctr"/>
            <a:r>
              <a:rPr lang="zh-CN" altLang="en-US" sz="1600" b="1" dirty="0">
                <a:solidFill>
                  <a:srgbClr val="F1EFD7"/>
                </a:solidFill>
                <a:cs typeface="+mn-ea"/>
                <a:sym typeface="+mn-lt"/>
              </a:rPr>
              <a:t>对影响因素进行数据预处理，分割出训练集和测试集</a:t>
            </a:r>
            <a:endParaRPr lang="en-US" altLang="zh-CN" sz="1600" b="1" dirty="0">
              <a:solidFill>
                <a:srgbClr val="F1EFD7"/>
              </a:solidFill>
              <a:cs typeface="+mn-ea"/>
              <a:sym typeface="+mn-lt"/>
            </a:endParaRPr>
          </a:p>
        </p:txBody>
      </p:sp>
      <p:sp>
        <p:nvSpPr>
          <p:cNvPr id="7" name="文本框 6"/>
          <p:cNvSpPr txBox="1"/>
          <p:nvPr/>
        </p:nvSpPr>
        <p:spPr>
          <a:xfrm>
            <a:off x="4704295" y="4588122"/>
            <a:ext cx="2105265" cy="829945"/>
          </a:xfrm>
          <a:prstGeom prst="rect">
            <a:avLst/>
          </a:prstGeom>
          <a:noFill/>
        </p:spPr>
        <p:txBody>
          <a:bodyPr wrap="square" rtlCol="0">
            <a:spAutoFit/>
          </a:bodyPr>
          <a:lstStyle/>
          <a:p>
            <a:pPr algn="ctr"/>
            <a:r>
              <a:rPr lang="zh-CN" altLang="en-US" sz="1600" b="1" dirty="0">
                <a:solidFill>
                  <a:srgbClr val="F1EFD7"/>
                </a:solidFill>
                <a:cs typeface="+mn-ea"/>
                <a:sym typeface="+mn-lt"/>
              </a:rPr>
              <a:t>将训练好的</a:t>
            </a:r>
            <a:r>
              <a:rPr lang="en-US" altLang="zh-CN" sz="1600" b="1" dirty="0">
                <a:solidFill>
                  <a:srgbClr val="F1EFD7"/>
                </a:solidFill>
                <a:cs typeface="+mn-ea"/>
                <a:sym typeface="+mn-lt"/>
              </a:rPr>
              <a:t>LSTM</a:t>
            </a:r>
            <a:r>
              <a:rPr lang="zh-CN" altLang="en-US" sz="1600" b="1" dirty="0">
                <a:solidFill>
                  <a:srgbClr val="F1EFD7"/>
                </a:solidFill>
                <a:cs typeface="+mn-ea"/>
                <a:sym typeface="+mn-lt"/>
              </a:rPr>
              <a:t>网络保存至</a:t>
            </a:r>
            <a:r>
              <a:rPr lang="en-US" altLang="zh-CN" sz="1600" b="1" dirty="0">
                <a:solidFill>
                  <a:srgbClr val="F1EFD7"/>
                </a:solidFill>
                <a:cs typeface="+mn-ea"/>
                <a:sym typeface="+mn-lt"/>
              </a:rPr>
              <a:t>save_hgt_model</a:t>
            </a:r>
            <a:endParaRPr lang="en-US" altLang="zh-CN" sz="1600" b="1" dirty="0">
              <a:solidFill>
                <a:srgbClr val="F1EFD7"/>
              </a:solidFill>
              <a:cs typeface="+mn-ea"/>
              <a:sym typeface="+mn-lt"/>
            </a:endParaRPr>
          </a:p>
        </p:txBody>
      </p:sp>
      <p:sp>
        <p:nvSpPr>
          <p:cNvPr id="8" name="文本框 7"/>
          <p:cNvSpPr txBox="1"/>
          <p:nvPr/>
        </p:nvSpPr>
        <p:spPr>
          <a:xfrm>
            <a:off x="1222743" y="1845376"/>
            <a:ext cx="3643302" cy="1568450"/>
          </a:xfrm>
          <a:prstGeom prst="rect">
            <a:avLst/>
          </a:prstGeom>
          <a:noFill/>
        </p:spPr>
        <p:txBody>
          <a:bodyPr wrap="square" rtlCol="0">
            <a:spAutoFit/>
          </a:bodyPr>
          <a:lstStyle/>
          <a:p>
            <a:pPr>
              <a:lnSpc>
                <a:spcPct val="150000"/>
              </a:lnSpc>
            </a:pPr>
            <a:r>
              <a:rPr lang="en-US" altLang="zh-CN" sz="1600" dirty="0">
                <a:solidFill>
                  <a:schemeClr val="bg1"/>
                </a:solidFill>
                <a:cs typeface="+mn-ea"/>
                <a:sym typeface="+mn-lt"/>
              </a:rPr>
              <a:t>    </a:t>
            </a:r>
            <a:r>
              <a:rPr lang="zh-CN" altLang="en-US" sz="1600" dirty="0">
                <a:solidFill>
                  <a:schemeClr val="bg1"/>
                </a:solidFill>
                <a:cs typeface="+mn-ea"/>
                <a:sym typeface="+mn-lt"/>
              </a:rPr>
              <a:t>以一个影响因素</a:t>
            </a:r>
            <a:r>
              <a:rPr lang="en-US" altLang="zh-CN" sz="1600" dirty="0">
                <a:solidFill>
                  <a:schemeClr val="bg1"/>
                </a:solidFill>
                <a:cs typeface="+mn-ea"/>
                <a:sym typeface="+mn-lt"/>
              </a:rPr>
              <a:t>hgt</a:t>
            </a:r>
            <a:r>
              <a:rPr lang="zh-CN" altLang="en-US" sz="1600" dirty="0">
                <a:solidFill>
                  <a:schemeClr val="bg1"/>
                </a:solidFill>
                <a:cs typeface="+mn-ea"/>
                <a:sym typeface="+mn-lt"/>
              </a:rPr>
              <a:t>为例子，对其搭建</a:t>
            </a:r>
            <a:r>
              <a:rPr lang="en-US" altLang="zh-CN" sz="1600" dirty="0">
                <a:solidFill>
                  <a:schemeClr val="bg1"/>
                </a:solidFill>
                <a:cs typeface="+mn-ea"/>
                <a:sym typeface="+mn-lt"/>
              </a:rPr>
              <a:t>LSTM</a:t>
            </a:r>
            <a:r>
              <a:rPr lang="zh-CN" altLang="en-US" sz="1600" dirty="0">
                <a:solidFill>
                  <a:schemeClr val="bg1"/>
                </a:solidFill>
                <a:cs typeface="+mn-ea"/>
                <a:sym typeface="+mn-lt"/>
              </a:rPr>
              <a:t>进行时间序列预测，首先</a:t>
            </a:r>
            <a:r>
              <a:rPr lang="en-US" altLang="zh-CN" sz="1600" dirty="0">
                <a:solidFill>
                  <a:schemeClr val="bg1"/>
                </a:solidFill>
                <a:cs typeface="+mn-ea"/>
                <a:sym typeface="+mn-lt"/>
              </a:rPr>
              <a:t>python</a:t>
            </a:r>
            <a:r>
              <a:rPr lang="zh-CN" altLang="en-US" sz="1600" dirty="0">
                <a:solidFill>
                  <a:schemeClr val="bg1"/>
                </a:solidFill>
                <a:cs typeface="+mn-ea"/>
                <a:sym typeface="+mn-lt"/>
              </a:rPr>
              <a:t>处理</a:t>
            </a:r>
            <a:r>
              <a:rPr lang="en-US" altLang="zh-CN" sz="1600" dirty="0">
                <a:solidFill>
                  <a:schemeClr val="bg1"/>
                </a:solidFill>
                <a:cs typeface="+mn-ea"/>
                <a:sym typeface="+mn-lt"/>
              </a:rPr>
              <a:t>hgt.mat</a:t>
            </a:r>
            <a:r>
              <a:rPr lang="zh-CN" altLang="en-US" sz="1600" dirty="0">
                <a:solidFill>
                  <a:schemeClr val="bg1"/>
                </a:solidFill>
                <a:cs typeface="+mn-ea"/>
                <a:sym typeface="+mn-lt"/>
              </a:rPr>
              <a:t>，由于内存有限将其分批读入对</a:t>
            </a:r>
            <a:r>
              <a:rPr lang="en-US" altLang="zh-CN" sz="1600" dirty="0">
                <a:solidFill>
                  <a:schemeClr val="bg1"/>
                </a:solidFill>
                <a:cs typeface="+mn-ea"/>
                <a:sym typeface="+mn-lt"/>
              </a:rPr>
              <a:t>nan</a:t>
            </a:r>
            <a:r>
              <a:rPr lang="zh-CN" altLang="en-US" sz="1600" dirty="0">
                <a:solidFill>
                  <a:schemeClr val="bg1"/>
                </a:solidFill>
                <a:cs typeface="+mn-ea"/>
                <a:sym typeface="+mn-lt"/>
              </a:rPr>
              <a:t>进行剔除</a:t>
            </a:r>
            <a:endParaRPr lang="zh-CN" altLang="en-US" sz="1600" dirty="0">
              <a:solidFill>
                <a:schemeClr val="bg1"/>
              </a:solidFill>
              <a:cs typeface="+mn-ea"/>
              <a:sym typeface="+mn-lt"/>
            </a:endParaRPr>
          </a:p>
        </p:txBody>
      </p:sp>
      <p:sp>
        <p:nvSpPr>
          <p:cNvPr id="9" name="文本框 8"/>
          <p:cNvSpPr txBox="1"/>
          <p:nvPr/>
        </p:nvSpPr>
        <p:spPr>
          <a:xfrm>
            <a:off x="7220984" y="4330878"/>
            <a:ext cx="3643302" cy="1198880"/>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选用</a:t>
            </a:r>
            <a:r>
              <a:rPr lang="en-US" altLang="zh-CN" sz="1600" dirty="0">
                <a:solidFill>
                  <a:schemeClr val="bg1"/>
                </a:solidFill>
                <a:cs typeface="+mn-ea"/>
                <a:sym typeface="+mn-lt"/>
              </a:rPr>
              <a:t>keras</a:t>
            </a:r>
            <a:r>
              <a:rPr lang="zh-CN" altLang="en-US" sz="1600" dirty="0">
                <a:solidFill>
                  <a:schemeClr val="bg1"/>
                </a:solidFill>
                <a:cs typeface="+mn-ea"/>
                <a:sym typeface="+mn-lt"/>
              </a:rPr>
              <a:t>框架对选用合适的</a:t>
            </a:r>
            <a:r>
              <a:rPr lang="en-US" altLang="zh-CN" sz="1600" dirty="0">
                <a:solidFill>
                  <a:schemeClr val="bg1"/>
                </a:solidFill>
                <a:cs typeface="+mn-ea"/>
                <a:sym typeface="+mn-lt"/>
              </a:rPr>
              <a:t>batch_size,epoch</a:t>
            </a:r>
            <a:r>
              <a:rPr lang="zh-CN" altLang="en-US" sz="1600" dirty="0">
                <a:solidFill>
                  <a:schemeClr val="bg1"/>
                </a:solidFill>
                <a:cs typeface="+mn-ea"/>
                <a:sym typeface="+mn-lt"/>
              </a:rPr>
              <a:t>进行训练，将训练好的神经网络模型保存至</a:t>
            </a:r>
            <a:r>
              <a:rPr lang="en-US" altLang="zh-CN" sz="1600" dirty="0">
                <a:solidFill>
                  <a:schemeClr val="bg1"/>
                </a:solidFill>
                <a:cs typeface="+mn-ea"/>
                <a:sym typeface="+mn-lt"/>
              </a:rPr>
              <a:t>.pkl</a:t>
            </a:r>
            <a:r>
              <a:rPr lang="zh-CN" altLang="en-US" sz="1600" dirty="0">
                <a:solidFill>
                  <a:schemeClr val="bg1"/>
                </a:solidFill>
                <a:cs typeface="+mn-ea"/>
                <a:sym typeface="+mn-lt"/>
              </a:rPr>
              <a:t>文件中</a:t>
            </a:r>
            <a:endParaRPr lang="zh-CN" altLang="en-US" sz="1600" dirty="0">
              <a:solidFill>
                <a:schemeClr val="bg1"/>
              </a:solidFill>
              <a:cs typeface="+mn-ea"/>
              <a:sym typeface="+mn-lt"/>
            </a:endParaRPr>
          </a:p>
        </p:txBody>
      </p:sp>
      <p:sp>
        <p:nvSpPr>
          <p:cNvPr id="11" name="文本框 10"/>
          <p:cNvSpPr txBox="1"/>
          <p:nvPr/>
        </p:nvSpPr>
        <p:spPr>
          <a:xfrm>
            <a:off x="8054576" y="1618826"/>
            <a:ext cx="2242585" cy="460375"/>
          </a:xfrm>
          <a:prstGeom prst="rect">
            <a:avLst/>
          </a:prstGeom>
          <a:noFill/>
        </p:spPr>
        <p:txBody>
          <a:bodyPr wrap="square" rtlCol="0">
            <a:spAutoFit/>
          </a:bodyPr>
          <a:lstStyle/>
          <a:p>
            <a:r>
              <a:rPr lang="zh-CN" altLang="en-US" sz="2400" b="1" dirty="0">
                <a:solidFill>
                  <a:schemeClr val="tx1">
                    <a:lumMod val="85000"/>
                    <a:lumOff val="15000"/>
                  </a:schemeClr>
                </a:solidFill>
                <a:cs typeface="+mn-ea"/>
                <a:sym typeface="+mn-lt"/>
              </a:rPr>
              <a:t>搭建</a:t>
            </a:r>
            <a:r>
              <a:rPr lang="en-US" altLang="zh-CN" sz="2400" b="1" dirty="0">
                <a:solidFill>
                  <a:schemeClr val="tx1">
                    <a:lumMod val="85000"/>
                    <a:lumOff val="15000"/>
                  </a:schemeClr>
                </a:solidFill>
                <a:cs typeface="+mn-ea"/>
                <a:sym typeface="+mn-lt"/>
              </a:rPr>
              <a:t>LSTM</a:t>
            </a:r>
            <a:r>
              <a:rPr lang="zh-CN" altLang="en-US" sz="2400" b="1" dirty="0">
                <a:solidFill>
                  <a:schemeClr val="tx1">
                    <a:lumMod val="85000"/>
                    <a:lumOff val="15000"/>
                  </a:schemeClr>
                </a:solidFill>
                <a:cs typeface="+mn-ea"/>
                <a:sym typeface="+mn-lt"/>
              </a:rPr>
              <a:t>网络</a:t>
            </a:r>
            <a:endParaRPr lang="zh-CN" altLang="en-US" sz="2400" b="1" dirty="0">
              <a:solidFill>
                <a:schemeClr val="tx1">
                  <a:lumMod val="85000"/>
                  <a:lumOff val="15000"/>
                </a:schemeClr>
              </a:solidFill>
              <a:cs typeface="+mn-ea"/>
              <a:sym typeface="+mn-lt"/>
            </a:endParaRPr>
          </a:p>
        </p:txBody>
      </p:sp>
      <p:sp>
        <p:nvSpPr>
          <p:cNvPr id="13" name="文本框 12"/>
          <p:cNvSpPr txBox="1"/>
          <p:nvPr/>
        </p:nvSpPr>
        <p:spPr>
          <a:xfrm>
            <a:off x="2005644" y="4103243"/>
            <a:ext cx="2242585" cy="460375"/>
          </a:xfrm>
          <a:prstGeom prst="rect">
            <a:avLst/>
          </a:prstGeom>
          <a:noFill/>
        </p:spPr>
        <p:txBody>
          <a:bodyPr wrap="square" rtlCol="0">
            <a:spAutoFit/>
          </a:bodyPr>
          <a:lstStyle/>
          <a:p>
            <a:pPr algn="r"/>
            <a:r>
              <a:rPr lang="zh-CN" altLang="en-US" sz="2400" b="1" dirty="0">
                <a:solidFill>
                  <a:schemeClr val="tx1">
                    <a:lumMod val="85000"/>
                    <a:lumOff val="15000"/>
                  </a:schemeClr>
                </a:solidFill>
                <a:cs typeface="+mn-ea"/>
                <a:sym typeface="+mn-lt"/>
              </a:rPr>
              <a:t>开始训练</a:t>
            </a:r>
            <a:endParaRPr lang="zh-CN" altLang="en-US" sz="2400" b="1" dirty="0">
              <a:solidFill>
                <a:schemeClr val="tx1">
                  <a:lumMod val="85000"/>
                  <a:lumOff val="15000"/>
                </a:schemeClr>
              </a:solidFill>
              <a:cs typeface="+mn-ea"/>
              <a:sym typeface="+mn-lt"/>
            </a:endParaRPr>
          </a:p>
        </p:txBody>
      </p:sp>
      <p:sp>
        <p:nvSpPr>
          <p:cNvPr id="14" name="文本框 13"/>
          <p:cNvSpPr txBox="1"/>
          <p:nvPr/>
        </p:nvSpPr>
        <p:spPr>
          <a:xfrm>
            <a:off x="232410" y="217805"/>
            <a:ext cx="5818505" cy="460375"/>
          </a:xfrm>
          <a:prstGeom prst="rect">
            <a:avLst/>
          </a:prstGeom>
          <a:solidFill>
            <a:schemeClr val="tx2">
              <a:lumMod val="10000"/>
              <a:lumOff val="90000"/>
            </a:schemeClr>
          </a:solidFill>
        </p:spPr>
        <p:txBody>
          <a:bodyPr wrap="square" rtlCol="0">
            <a:spAutoFit/>
          </a:bodyPr>
          <a:lstStyle/>
          <a:p>
            <a:r>
              <a:rPr lang="zh-CN" altLang="en-US" sz="2400" b="1" spc="300" dirty="0">
                <a:cs typeface="+mn-ea"/>
                <a:sym typeface="+mn-lt"/>
              </a:rPr>
              <a:t>Train the </a:t>
            </a:r>
            <a:r>
              <a:rPr lang="en-US" altLang="zh-CN" sz="2400" b="1" spc="300" dirty="0">
                <a:cs typeface="+mn-ea"/>
                <a:sym typeface="+mn-lt"/>
              </a:rPr>
              <a:t>M</a:t>
            </a:r>
            <a:r>
              <a:rPr lang="zh-CN" altLang="en-US" sz="2400" b="1" spc="300" dirty="0">
                <a:cs typeface="+mn-ea"/>
                <a:sym typeface="+mn-lt"/>
              </a:rPr>
              <a:t>odel and </a:t>
            </a:r>
            <a:r>
              <a:rPr lang="en-US" altLang="zh-CN" sz="2400" b="1" spc="300" dirty="0">
                <a:cs typeface="+mn-ea"/>
                <a:sym typeface="+mn-lt"/>
              </a:rPr>
              <a:t>S</a:t>
            </a:r>
            <a:r>
              <a:rPr lang="zh-CN" altLang="en-US" sz="2400" b="1" spc="300" dirty="0">
                <a:cs typeface="+mn-ea"/>
                <a:sym typeface="+mn-lt"/>
              </a:rPr>
              <a:t>ave </a:t>
            </a:r>
            <a:r>
              <a:rPr lang="en-US" altLang="zh-CN" sz="2400" b="1" spc="300" dirty="0">
                <a:cs typeface="+mn-ea"/>
                <a:sym typeface="+mn-lt"/>
              </a:rPr>
              <a:t>I</a:t>
            </a:r>
            <a:r>
              <a:rPr lang="zh-CN" altLang="en-US" sz="2400" b="1" spc="300" dirty="0">
                <a:cs typeface="+mn-ea"/>
                <a:sym typeface="+mn-lt"/>
              </a:rPr>
              <a:t>t</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90550" y="412750"/>
            <a:ext cx="3289300" cy="368300"/>
          </a:xfrm>
          <a:prstGeom prst="rect">
            <a:avLst/>
          </a:prstGeom>
          <a:solidFill>
            <a:schemeClr val="tx2">
              <a:lumMod val="10000"/>
              <a:lumOff val="90000"/>
            </a:schemeClr>
          </a:solidFill>
        </p:spPr>
        <p:txBody>
          <a:bodyPr wrap="square" rtlCol="0">
            <a:spAutoFit/>
          </a:bodyPr>
          <a:p>
            <a:r>
              <a:t>Advantages of LSTM</a:t>
            </a:r>
          </a:p>
        </p:txBody>
      </p:sp>
      <p:pic>
        <p:nvPicPr>
          <p:cNvPr id="4" name="图片 3" descr="rnn2"/>
          <p:cNvPicPr>
            <a:picLocks noChangeAspect="1"/>
          </p:cNvPicPr>
          <p:nvPr/>
        </p:nvPicPr>
        <p:blipFill>
          <a:blip r:embed="rId1"/>
          <a:stretch>
            <a:fillRect/>
          </a:stretch>
        </p:blipFill>
        <p:spPr>
          <a:xfrm>
            <a:off x="590550" y="1060450"/>
            <a:ext cx="1866900" cy="2856865"/>
          </a:xfrm>
          <a:prstGeom prst="rect">
            <a:avLst/>
          </a:prstGeom>
        </p:spPr>
      </p:pic>
      <p:pic>
        <p:nvPicPr>
          <p:cNvPr id="5" name="图片 4" descr="rnn3"/>
          <p:cNvPicPr>
            <a:picLocks noChangeAspect="1"/>
          </p:cNvPicPr>
          <p:nvPr/>
        </p:nvPicPr>
        <p:blipFill>
          <a:blip r:embed="rId2"/>
          <a:stretch>
            <a:fillRect/>
          </a:stretch>
        </p:blipFill>
        <p:spPr>
          <a:xfrm>
            <a:off x="3181350" y="951230"/>
            <a:ext cx="7547610" cy="3075305"/>
          </a:xfrm>
          <a:prstGeom prst="rect">
            <a:avLst/>
          </a:prstGeom>
        </p:spPr>
      </p:pic>
      <p:sp>
        <p:nvSpPr>
          <p:cNvPr id="6" name="文本框 5"/>
          <p:cNvSpPr txBox="1"/>
          <p:nvPr/>
        </p:nvSpPr>
        <p:spPr>
          <a:xfrm>
            <a:off x="844550" y="4248150"/>
            <a:ext cx="10134600" cy="1198880"/>
          </a:xfrm>
          <a:prstGeom prst="rect">
            <a:avLst/>
          </a:prstGeom>
          <a:noFill/>
        </p:spPr>
        <p:txBody>
          <a:bodyPr wrap="square" rtlCol="0">
            <a:spAutoFit/>
          </a:bodyPr>
          <a:p>
            <a:r>
              <a:rPr lang="en-US" altLang="zh-CN"/>
              <a:t>    </a:t>
            </a:r>
            <a:r>
              <a:rPr lang="zh-CN" altLang="en-US"/>
              <a:t>针对序列</a:t>
            </a:r>
            <a:r>
              <a:rPr lang="en-US" altLang="zh-CN"/>
              <a:t>(sequence)</a:t>
            </a:r>
            <a:r>
              <a:rPr lang="zh-CN" altLang="en-US"/>
              <a:t>传统的</a:t>
            </a:r>
            <a:r>
              <a:rPr lang="en-US" altLang="zh-CN"/>
              <a:t>RNN</a:t>
            </a:r>
            <a:r>
              <a:rPr lang="zh-CN" altLang="en-US"/>
              <a:t>模式为</a:t>
            </a:r>
            <a:r>
              <a:rPr lang="en-US" altLang="zh-CN"/>
              <a:t>St=sigmoid(St-1,xt),</a:t>
            </a:r>
            <a:r>
              <a:rPr lang="zh-CN" altLang="en-US"/>
              <a:t>其中的这个</a:t>
            </a:r>
            <a:r>
              <a:rPr lang="en-US" altLang="zh-CN"/>
              <a:t>xt</a:t>
            </a:r>
            <a:r>
              <a:rPr lang="zh-CN" altLang="en-US"/>
              <a:t>表示在输入序列在时间</a:t>
            </a:r>
            <a:r>
              <a:rPr lang="en-US" altLang="zh-CN"/>
              <a:t>t</a:t>
            </a:r>
            <a:r>
              <a:rPr lang="zh-CN" altLang="en-US"/>
              <a:t>时刻的值，但是根据链式求导法则，会导致造成梯度消失，或者梯度爆炸的情况，</a:t>
            </a:r>
            <a:r>
              <a:rPr lang="en-US" altLang="zh-CN"/>
              <a:t>(Varnishing and Exploading Graient)</a:t>
            </a:r>
            <a:r>
              <a:rPr lang="zh-CN" altLang="en-US"/>
              <a:t>从而导致网络的预测效果不良好，很难给出一个初始值让其收敛，而本次毕业设计采用的</a:t>
            </a:r>
            <a:r>
              <a:rPr lang="en-US" altLang="zh-CN"/>
              <a:t>LSTM 是为了解决 RNN 的 Gradient Vanish 的问题所提出的</a:t>
            </a:r>
            <a:r>
              <a:rPr lang="zh-CN" altLang="en-US"/>
              <a:t>一种弄改进的神经网络。</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Freeform 70"/>
          <p:cNvSpPr>
            <a:spLocks noChangeArrowheads="1"/>
          </p:cNvSpPr>
          <p:nvPr/>
        </p:nvSpPr>
        <p:spPr bwMode="auto">
          <a:xfrm>
            <a:off x="568245" y="1323678"/>
            <a:ext cx="880273" cy="786793"/>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rgbClr val="FFFFFF"/>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pic>
        <p:nvPicPr>
          <p:cNvPr id="10" name="图片 9" descr="ppt-lstm"/>
          <p:cNvPicPr>
            <a:picLocks noChangeAspect="1"/>
          </p:cNvPicPr>
          <p:nvPr/>
        </p:nvPicPr>
        <p:blipFill>
          <a:blip r:embed="rId1"/>
          <a:stretch>
            <a:fillRect/>
          </a:stretch>
        </p:blipFill>
        <p:spPr>
          <a:xfrm>
            <a:off x="0" y="1812290"/>
            <a:ext cx="7343140" cy="3075940"/>
          </a:xfrm>
          <a:prstGeom prst="rect">
            <a:avLst/>
          </a:prstGeom>
        </p:spPr>
      </p:pic>
      <p:sp>
        <p:nvSpPr>
          <p:cNvPr id="14" name="文本框 13"/>
          <p:cNvSpPr txBox="1"/>
          <p:nvPr/>
        </p:nvSpPr>
        <p:spPr>
          <a:xfrm>
            <a:off x="7347585" y="2002155"/>
            <a:ext cx="4615815" cy="3415030"/>
          </a:xfrm>
          <a:prstGeom prst="rect">
            <a:avLst/>
          </a:prstGeom>
          <a:noFill/>
        </p:spPr>
        <p:txBody>
          <a:bodyPr wrap="square" rtlCol="0">
            <a:spAutoFit/>
          </a:bodyPr>
          <a:p>
            <a:r>
              <a:rPr lang="en-US" altLang="zh-CN"/>
              <a:t>    </a:t>
            </a:r>
            <a:r>
              <a:rPr lang="zh-CN" altLang="en-US"/>
              <a:t>长短期记忆网络，是一种时间循环神经网络，适合于处理和预测时间序列中间隔和延迟相对较长的重要事件LSTM区别于RNN的地方，主要就在于它在算法中加入了一个判断信息有用与否的“处理器”，这个处理器作用的结构被称为cell</a:t>
            </a:r>
            <a:r>
              <a:rPr lang="en-US" altLang="zh-CN"/>
              <a:t>,cell</a:t>
            </a:r>
            <a:r>
              <a:rPr lang="zh-CN" altLang="en-US"/>
              <a:t>分别叫做输入门、遗忘门和输出门。一个信息进入LSTM的网络当中，可以根据规则来判断是否有用。只有符合算法认证的信息才会留下，不符的信息则通过遗忘门被遗忘。说起来无非就是一进二出的工作原理，却可以在反复运算下解决神经网络中长期存在的大问题。</a:t>
            </a:r>
            <a:endParaRPr lang="zh-CN" altLang="en-US"/>
          </a:p>
        </p:txBody>
      </p:sp>
      <p:sp>
        <p:nvSpPr>
          <p:cNvPr id="16" name="文本框 15"/>
          <p:cNvSpPr txBox="1"/>
          <p:nvPr/>
        </p:nvSpPr>
        <p:spPr>
          <a:xfrm>
            <a:off x="826770" y="4888230"/>
            <a:ext cx="5274310" cy="368300"/>
          </a:xfrm>
          <a:prstGeom prst="rect">
            <a:avLst/>
          </a:prstGeom>
          <a:solidFill>
            <a:schemeClr val="tx2">
              <a:lumMod val="10000"/>
              <a:lumOff val="90000"/>
            </a:schemeClr>
          </a:solidFill>
        </p:spPr>
        <p:txBody>
          <a:bodyPr wrap="square" rtlCol="0">
            <a:spAutoFit/>
          </a:bodyPr>
          <a:p>
            <a:r>
              <a:rPr lang="en-US" altLang="zh-CN"/>
              <a:t>.</a:t>
            </a:r>
            <a:r>
              <a:rPr lang="zh-CN" altLang="en-US"/>
              <a:t>Introduced by Hochreiter &amp; Schmidhuber(1997)</a:t>
            </a:r>
            <a:endParaRPr lang="zh-CN" altLang="en-US"/>
          </a:p>
        </p:txBody>
      </p:sp>
      <p:sp>
        <p:nvSpPr>
          <p:cNvPr id="17" name="文本框 16"/>
          <p:cNvSpPr txBox="1"/>
          <p:nvPr/>
        </p:nvSpPr>
        <p:spPr>
          <a:xfrm>
            <a:off x="826135" y="5256530"/>
            <a:ext cx="5274945" cy="645160"/>
          </a:xfrm>
          <a:prstGeom prst="rect">
            <a:avLst/>
          </a:prstGeom>
          <a:solidFill>
            <a:schemeClr val="tx2">
              <a:lumMod val="10000"/>
              <a:lumOff val="90000"/>
            </a:schemeClr>
          </a:solidFill>
        </p:spPr>
        <p:txBody>
          <a:bodyPr wrap="square" rtlCol="0">
            <a:spAutoFit/>
          </a:bodyPr>
          <a:p>
            <a:r>
              <a:rPr lang="en-US" altLang="zh-CN"/>
              <a:t>.</a:t>
            </a:r>
            <a:r>
              <a:rPr lang="zh-CN" altLang="en-US"/>
              <a:t>The repeating module in an LSTM contains four interacting layers</a:t>
            </a:r>
            <a:endParaRPr lang="zh-CN" altLang="en-US"/>
          </a:p>
        </p:txBody>
      </p:sp>
      <p:sp>
        <p:nvSpPr>
          <p:cNvPr id="4" name="文本框 3"/>
          <p:cNvSpPr txBox="1"/>
          <p:nvPr/>
        </p:nvSpPr>
        <p:spPr>
          <a:xfrm>
            <a:off x="166370" y="158750"/>
            <a:ext cx="3168015" cy="368300"/>
          </a:xfrm>
          <a:prstGeom prst="rect">
            <a:avLst/>
          </a:prstGeom>
          <a:noFill/>
        </p:spPr>
        <p:txBody>
          <a:bodyPr wrap="square" rtlCol="0">
            <a:spAutoFit/>
          </a:bodyPr>
          <a:p>
            <a:r>
              <a:rPr lang="en-US" altLang="zh-CN">
                <a:solidFill>
                  <a:schemeClr val="bg1"/>
                </a:solidFill>
              </a:rPr>
              <a:t>The core idea  behind LSTM</a:t>
            </a:r>
            <a:endParaRPr lang="en-US" altLang="zh-CN">
              <a:solidFill>
                <a:schemeClr val="bg1"/>
              </a:solidFill>
            </a:endParaRP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1"/>
          <a:stretch>
            <a:fillRect/>
          </a:stretch>
        </p:blipFill>
        <p:spPr>
          <a:xfrm>
            <a:off x="85090" y="1303020"/>
            <a:ext cx="5753735" cy="2971165"/>
          </a:xfrm>
          <a:prstGeom prst="rect">
            <a:avLst/>
          </a:prstGeom>
        </p:spPr>
      </p:pic>
      <p:sp>
        <p:nvSpPr>
          <p:cNvPr id="12" name="文本框 11"/>
          <p:cNvSpPr txBox="1"/>
          <p:nvPr/>
        </p:nvSpPr>
        <p:spPr>
          <a:xfrm>
            <a:off x="6703695" y="1303020"/>
            <a:ext cx="4161790" cy="1198880"/>
          </a:xfrm>
          <a:prstGeom prst="rect">
            <a:avLst/>
          </a:prstGeom>
          <a:noFill/>
        </p:spPr>
        <p:txBody>
          <a:bodyPr wrap="square" rtlCol="0">
            <a:spAutoFit/>
          </a:bodyPr>
          <a:p>
            <a:r>
              <a:rPr lang="en-US" altLang="zh-CN"/>
              <a:t>  </a:t>
            </a:r>
            <a:r>
              <a:rPr lang="zh-CN" altLang="en-US"/>
              <a:t>门是一种让信息选择通过的方法，</a:t>
            </a:r>
            <a:r>
              <a:rPr lang="en-US" altLang="zh-CN"/>
              <a:t>1</a:t>
            </a:r>
            <a:r>
              <a:rPr lang="zh-CN" altLang="en-US"/>
              <a:t>代表保留，</a:t>
            </a:r>
            <a:r>
              <a:rPr lang="en-US" altLang="zh-CN"/>
              <a:t>0</a:t>
            </a:r>
            <a:r>
              <a:rPr lang="zh-CN" altLang="en-US"/>
              <a:t>代表全部舍弃，其中</a:t>
            </a:r>
            <a:r>
              <a:rPr lang="en-US" altLang="zh-CN"/>
              <a:t>0-1</a:t>
            </a:r>
            <a:r>
              <a:rPr lang="zh-CN" altLang="en-US"/>
              <a:t>之间代表部分保留部分舍弃，其中</a:t>
            </a:r>
            <a:r>
              <a:rPr lang="en-US" altLang="zh-CN"/>
              <a:t>Sigmoid</a:t>
            </a:r>
            <a:r>
              <a:rPr lang="zh-CN" altLang="en-US"/>
              <a:t>函数负责来衡量输出值</a:t>
            </a:r>
            <a:endParaRPr lang="zh-CN" altLang="en-US"/>
          </a:p>
        </p:txBody>
      </p:sp>
      <p:pic>
        <p:nvPicPr>
          <p:cNvPr id="13" name="图片 12"/>
          <p:cNvPicPr>
            <a:picLocks noChangeAspect="1"/>
          </p:cNvPicPr>
          <p:nvPr/>
        </p:nvPicPr>
        <p:blipFill>
          <a:blip r:embed="rId2"/>
          <a:stretch>
            <a:fillRect/>
          </a:stretch>
        </p:blipFill>
        <p:spPr>
          <a:xfrm>
            <a:off x="6998970" y="3136900"/>
            <a:ext cx="3571240" cy="2400300"/>
          </a:xfrm>
          <a:prstGeom prst="rect">
            <a:avLst/>
          </a:prstGeom>
        </p:spPr>
      </p:pic>
      <p:sp>
        <p:nvSpPr>
          <p:cNvPr id="14" name="文本框 13"/>
          <p:cNvSpPr txBox="1"/>
          <p:nvPr/>
        </p:nvSpPr>
        <p:spPr>
          <a:xfrm>
            <a:off x="71120" y="4567555"/>
            <a:ext cx="5826125" cy="1476375"/>
          </a:xfrm>
          <a:prstGeom prst="rect">
            <a:avLst/>
          </a:prstGeom>
          <a:solidFill>
            <a:schemeClr val="accent1">
              <a:lumMod val="20000"/>
              <a:lumOff val="80000"/>
            </a:schemeClr>
          </a:solidFill>
        </p:spPr>
        <p:txBody>
          <a:bodyPr wrap="square" rtlCol="0">
            <a:spAutoFit/>
          </a:bodyPr>
          <a:p>
            <a:r>
              <a:rPr lang="zh-CN" altLang="en-US"/>
              <a:t>A gate is a method that allows information selection to pass through. 1 represents retention, 0 represents all abandonment, where 0-1 represents part retention and part abandonment, and Sigmoid function is responsible for measuring the output value</a:t>
            </a:r>
            <a:endParaRPr lang="zh-CN" altLang="en-US"/>
          </a:p>
        </p:txBody>
      </p:sp>
      <p:sp>
        <p:nvSpPr>
          <p:cNvPr id="4" name="文本框 3"/>
          <p:cNvSpPr txBox="1"/>
          <p:nvPr/>
        </p:nvSpPr>
        <p:spPr>
          <a:xfrm>
            <a:off x="287655" y="193675"/>
            <a:ext cx="2949575" cy="368300"/>
          </a:xfrm>
          <a:prstGeom prst="rect">
            <a:avLst/>
          </a:prstGeom>
          <a:noFill/>
        </p:spPr>
        <p:txBody>
          <a:bodyPr wrap="square" rtlCol="0">
            <a:spAutoFit/>
          </a:bodyPr>
          <a:p>
            <a:r>
              <a:rPr lang="en-US" altLang="zh-CN">
                <a:solidFill>
                  <a:schemeClr val="bg1"/>
                </a:solidFill>
              </a:rPr>
              <a:t>Preliiminary Knowledge</a:t>
            </a:r>
            <a:endParaRPr lang="en-US" altLang="zh-CN">
              <a:solidFill>
                <a:schemeClr val="bg1"/>
              </a:solidFill>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 y="3483730"/>
            <a:ext cx="12191992" cy="3374265"/>
          </a:xfrm>
          <a:prstGeom prst="rect">
            <a:avLst/>
          </a:pr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6"/>
          <p:cNvSpPr/>
          <p:nvPr/>
        </p:nvSpPr>
        <p:spPr bwMode="auto">
          <a:xfrm>
            <a:off x="1241245" y="2183580"/>
            <a:ext cx="6505214" cy="1300150"/>
          </a:xfrm>
          <a:custGeom>
            <a:avLst/>
            <a:gdLst>
              <a:gd name="T0" fmla="*/ 6 w 910"/>
              <a:gd name="T1" fmla="*/ 58 h 197"/>
              <a:gd name="T2" fmla="*/ 6 w 910"/>
              <a:gd name="T3" fmla="*/ 197 h 197"/>
              <a:gd name="T4" fmla="*/ 0 w 910"/>
              <a:gd name="T5" fmla="*/ 197 h 197"/>
              <a:gd name="T6" fmla="*/ 0 w 910"/>
              <a:gd name="T7" fmla="*/ 58 h 197"/>
              <a:gd name="T8" fmla="*/ 58 w 910"/>
              <a:gd name="T9" fmla="*/ 0 h 197"/>
              <a:gd name="T10" fmla="*/ 910 w 910"/>
              <a:gd name="T11" fmla="*/ 0 h 197"/>
              <a:gd name="T12" fmla="*/ 910 w 910"/>
              <a:gd name="T13" fmla="*/ 6 h 197"/>
              <a:gd name="T14" fmla="*/ 58 w 910"/>
              <a:gd name="T15" fmla="*/ 6 h 197"/>
              <a:gd name="T16" fmla="*/ 6 w 910"/>
              <a:gd name="T17" fmla="*/ 5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197">
                <a:moveTo>
                  <a:pt x="6" y="58"/>
                </a:moveTo>
                <a:cubicBezTo>
                  <a:pt x="6" y="197"/>
                  <a:pt x="6" y="197"/>
                  <a:pt x="6" y="197"/>
                </a:cubicBezTo>
                <a:cubicBezTo>
                  <a:pt x="0" y="197"/>
                  <a:pt x="0" y="197"/>
                  <a:pt x="0" y="197"/>
                </a:cubicBezTo>
                <a:cubicBezTo>
                  <a:pt x="0" y="58"/>
                  <a:pt x="0" y="58"/>
                  <a:pt x="0" y="58"/>
                </a:cubicBezTo>
                <a:cubicBezTo>
                  <a:pt x="0" y="26"/>
                  <a:pt x="26" y="0"/>
                  <a:pt x="58" y="0"/>
                </a:cubicBezTo>
                <a:cubicBezTo>
                  <a:pt x="910" y="0"/>
                  <a:pt x="910" y="0"/>
                  <a:pt x="910" y="0"/>
                </a:cubicBezTo>
                <a:cubicBezTo>
                  <a:pt x="910" y="6"/>
                  <a:pt x="910" y="6"/>
                  <a:pt x="910" y="6"/>
                </a:cubicBezTo>
                <a:cubicBezTo>
                  <a:pt x="58" y="6"/>
                  <a:pt x="58" y="6"/>
                  <a:pt x="58" y="6"/>
                </a:cubicBezTo>
                <a:cubicBezTo>
                  <a:pt x="29" y="6"/>
                  <a:pt x="6" y="29"/>
                  <a:pt x="6" y="58"/>
                </a:cubicBezTo>
                <a:close/>
              </a:path>
            </a:pathLst>
          </a:cu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1241245" y="3483730"/>
            <a:ext cx="6097506" cy="2405417"/>
          </a:xfrm>
          <a:custGeom>
            <a:avLst/>
            <a:gdLst>
              <a:gd name="T0" fmla="*/ 6 w 853"/>
              <a:gd name="T1" fmla="*/ 307 h 365"/>
              <a:gd name="T2" fmla="*/ 6 w 853"/>
              <a:gd name="T3" fmla="*/ 0 h 365"/>
              <a:gd name="T4" fmla="*/ 0 w 853"/>
              <a:gd name="T5" fmla="*/ 0 h 365"/>
              <a:gd name="T6" fmla="*/ 0 w 853"/>
              <a:gd name="T7" fmla="*/ 307 h 365"/>
              <a:gd name="T8" fmla="*/ 58 w 853"/>
              <a:gd name="T9" fmla="*/ 365 h 365"/>
              <a:gd name="T10" fmla="*/ 853 w 853"/>
              <a:gd name="T11" fmla="*/ 365 h 365"/>
              <a:gd name="T12" fmla="*/ 853 w 853"/>
              <a:gd name="T13" fmla="*/ 359 h 365"/>
              <a:gd name="T14" fmla="*/ 58 w 853"/>
              <a:gd name="T15" fmla="*/ 359 h 365"/>
              <a:gd name="T16" fmla="*/ 6 w 853"/>
              <a:gd name="T17" fmla="*/ 307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3" h="365">
                <a:moveTo>
                  <a:pt x="6" y="307"/>
                </a:moveTo>
                <a:cubicBezTo>
                  <a:pt x="6" y="0"/>
                  <a:pt x="6" y="0"/>
                  <a:pt x="6" y="0"/>
                </a:cubicBezTo>
                <a:cubicBezTo>
                  <a:pt x="0" y="0"/>
                  <a:pt x="0" y="0"/>
                  <a:pt x="0" y="0"/>
                </a:cubicBezTo>
                <a:cubicBezTo>
                  <a:pt x="0" y="307"/>
                  <a:pt x="0" y="307"/>
                  <a:pt x="0" y="307"/>
                </a:cubicBezTo>
                <a:cubicBezTo>
                  <a:pt x="0" y="339"/>
                  <a:pt x="26" y="365"/>
                  <a:pt x="58" y="365"/>
                </a:cubicBezTo>
                <a:cubicBezTo>
                  <a:pt x="853" y="365"/>
                  <a:pt x="853" y="365"/>
                  <a:pt x="853" y="365"/>
                </a:cubicBezTo>
                <a:cubicBezTo>
                  <a:pt x="853" y="359"/>
                  <a:pt x="853" y="359"/>
                  <a:pt x="853" y="359"/>
                </a:cubicBezTo>
                <a:cubicBezTo>
                  <a:pt x="58" y="359"/>
                  <a:pt x="58" y="359"/>
                  <a:pt x="58" y="359"/>
                </a:cubicBezTo>
                <a:cubicBezTo>
                  <a:pt x="29" y="359"/>
                  <a:pt x="6" y="336"/>
                  <a:pt x="6" y="3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7746459" y="106681"/>
            <a:ext cx="3201266" cy="2115876"/>
          </a:xfrm>
          <a:custGeom>
            <a:avLst/>
            <a:gdLst>
              <a:gd name="T0" fmla="*/ 0 w 448"/>
              <a:gd name="T1" fmla="*/ 321 h 321"/>
              <a:gd name="T2" fmla="*/ 389 w 448"/>
              <a:gd name="T3" fmla="*/ 321 h 321"/>
              <a:gd name="T4" fmla="*/ 448 w 448"/>
              <a:gd name="T5" fmla="*/ 263 h 321"/>
              <a:gd name="T6" fmla="*/ 448 w 448"/>
              <a:gd name="T7" fmla="*/ 0 h 321"/>
              <a:gd name="T8" fmla="*/ 442 w 448"/>
              <a:gd name="T9" fmla="*/ 0 h 321"/>
              <a:gd name="T10" fmla="*/ 442 w 448"/>
              <a:gd name="T11" fmla="*/ 263 h 321"/>
              <a:gd name="T12" fmla="*/ 389 w 448"/>
              <a:gd name="T13" fmla="*/ 315 h 321"/>
              <a:gd name="T14" fmla="*/ 0 w 448"/>
              <a:gd name="T15" fmla="*/ 315 h 321"/>
              <a:gd name="T16" fmla="*/ 0 w 448"/>
              <a:gd name="T17"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321">
                <a:moveTo>
                  <a:pt x="0" y="321"/>
                </a:moveTo>
                <a:cubicBezTo>
                  <a:pt x="389" y="321"/>
                  <a:pt x="389" y="321"/>
                  <a:pt x="389" y="321"/>
                </a:cubicBezTo>
                <a:cubicBezTo>
                  <a:pt x="422" y="321"/>
                  <a:pt x="448" y="295"/>
                  <a:pt x="448" y="263"/>
                </a:cubicBezTo>
                <a:cubicBezTo>
                  <a:pt x="448" y="0"/>
                  <a:pt x="448" y="0"/>
                  <a:pt x="448" y="0"/>
                </a:cubicBezTo>
                <a:cubicBezTo>
                  <a:pt x="442" y="0"/>
                  <a:pt x="442" y="0"/>
                  <a:pt x="442" y="0"/>
                </a:cubicBezTo>
                <a:cubicBezTo>
                  <a:pt x="442" y="263"/>
                  <a:pt x="442" y="263"/>
                  <a:pt x="442" y="263"/>
                </a:cubicBezTo>
                <a:cubicBezTo>
                  <a:pt x="442" y="292"/>
                  <a:pt x="418" y="315"/>
                  <a:pt x="389" y="315"/>
                </a:cubicBezTo>
                <a:cubicBezTo>
                  <a:pt x="0" y="315"/>
                  <a:pt x="0" y="315"/>
                  <a:pt x="0" y="315"/>
                </a:cubicBezTo>
                <a:lnTo>
                  <a:pt x="0" y="321"/>
                </a:lnTo>
                <a:close/>
              </a:path>
            </a:pathLst>
          </a:cu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4572374" y="106681"/>
            <a:ext cx="3195226" cy="5782466"/>
          </a:xfrm>
          <a:custGeom>
            <a:avLst/>
            <a:gdLst>
              <a:gd name="T0" fmla="*/ 0 w 447"/>
              <a:gd name="T1" fmla="*/ 877 h 877"/>
              <a:gd name="T2" fmla="*/ 389 w 447"/>
              <a:gd name="T3" fmla="*/ 877 h 877"/>
              <a:gd name="T4" fmla="*/ 447 w 447"/>
              <a:gd name="T5" fmla="*/ 819 h 877"/>
              <a:gd name="T6" fmla="*/ 447 w 447"/>
              <a:gd name="T7" fmla="*/ 0 h 877"/>
              <a:gd name="T8" fmla="*/ 441 w 447"/>
              <a:gd name="T9" fmla="*/ 0 h 877"/>
              <a:gd name="T10" fmla="*/ 441 w 447"/>
              <a:gd name="T11" fmla="*/ 819 h 877"/>
              <a:gd name="T12" fmla="*/ 389 w 447"/>
              <a:gd name="T13" fmla="*/ 871 h 877"/>
              <a:gd name="T14" fmla="*/ 0 w 447"/>
              <a:gd name="T15" fmla="*/ 871 h 877"/>
              <a:gd name="T16" fmla="*/ 0 w 447"/>
              <a:gd name="T17" fmla="*/ 87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877">
                <a:moveTo>
                  <a:pt x="0" y="877"/>
                </a:moveTo>
                <a:cubicBezTo>
                  <a:pt x="389" y="877"/>
                  <a:pt x="389" y="877"/>
                  <a:pt x="389" y="877"/>
                </a:cubicBezTo>
                <a:cubicBezTo>
                  <a:pt x="421" y="877"/>
                  <a:pt x="447" y="851"/>
                  <a:pt x="447" y="819"/>
                </a:cubicBezTo>
                <a:cubicBezTo>
                  <a:pt x="447" y="0"/>
                  <a:pt x="447" y="0"/>
                  <a:pt x="447" y="0"/>
                </a:cubicBezTo>
                <a:cubicBezTo>
                  <a:pt x="441" y="0"/>
                  <a:pt x="441" y="0"/>
                  <a:pt x="441" y="0"/>
                </a:cubicBezTo>
                <a:cubicBezTo>
                  <a:pt x="441" y="819"/>
                  <a:pt x="441" y="819"/>
                  <a:pt x="441" y="819"/>
                </a:cubicBezTo>
                <a:cubicBezTo>
                  <a:pt x="441" y="848"/>
                  <a:pt x="418" y="871"/>
                  <a:pt x="389" y="871"/>
                </a:cubicBezTo>
                <a:cubicBezTo>
                  <a:pt x="0" y="871"/>
                  <a:pt x="0" y="871"/>
                  <a:pt x="0" y="871"/>
                </a:cubicBezTo>
                <a:lnTo>
                  <a:pt x="0" y="8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7661897" y="2111195"/>
            <a:ext cx="178184" cy="183747"/>
          </a:xfrm>
          <a:custGeom>
            <a:avLst/>
            <a:gdLst>
              <a:gd name="T0" fmla="*/ 28 w 59"/>
              <a:gd name="T1" fmla="*/ 0 h 66"/>
              <a:gd name="T2" fmla="*/ 59 w 59"/>
              <a:gd name="T3" fmla="*/ 17 h 66"/>
              <a:gd name="T4" fmla="*/ 59 w 59"/>
              <a:gd name="T5" fmla="*/ 50 h 66"/>
              <a:gd name="T6" fmla="*/ 28 w 59"/>
              <a:gd name="T7" fmla="*/ 66 h 66"/>
              <a:gd name="T8" fmla="*/ 0 w 59"/>
              <a:gd name="T9" fmla="*/ 50 h 66"/>
              <a:gd name="T10" fmla="*/ 0 w 59"/>
              <a:gd name="T11" fmla="*/ 17 h 66"/>
              <a:gd name="T12" fmla="*/ 28 w 5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59" h="66">
                <a:moveTo>
                  <a:pt x="28" y="0"/>
                </a:moveTo>
                <a:lnTo>
                  <a:pt x="59" y="17"/>
                </a:lnTo>
                <a:lnTo>
                  <a:pt x="59" y="50"/>
                </a:lnTo>
                <a:lnTo>
                  <a:pt x="28" y="66"/>
                </a:lnTo>
                <a:lnTo>
                  <a:pt x="0" y="50"/>
                </a:lnTo>
                <a:lnTo>
                  <a:pt x="0" y="17"/>
                </a:lnTo>
                <a:lnTo>
                  <a:pt x="28" y="0"/>
                </a:lnTo>
                <a:close/>
              </a:path>
            </a:pathLst>
          </a:custGeom>
          <a:solidFill>
            <a:srgbClr val="309CF6"/>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Oval 13"/>
          <p:cNvSpPr>
            <a:spLocks noChangeArrowheads="1"/>
          </p:cNvSpPr>
          <p:nvPr/>
        </p:nvSpPr>
        <p:spPr bwMode="auto">
          <a:xfrm>
            <a:off x="7474653" y="4728199"/>
            <a:ext cx="543611" cy="49556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0979D5"/>
                </a:solidFill>
                <a:cs typeface="+mn-ea"/>
                <a:sym typeface="+mn-lt"/>
              </a:rPr>
              <a:t>4</a:t>
            </a:r>
            <a:endParaRPr lang="zh-CN" altLang="en-US" dirty="0">
              <a:solidFill>
                <a:srgbClr val="0979D5"/>
              </a:solidFill>
              <a:cs typeface="+mn-ea"/>
              <a:sym typeface="+mn-lt"/>
            </a:endParaRPr>
          </a:p>
        </p:txBody>
      </p:sp>
      <p:sp>
        <p:nvSpPr>
          <p:cNvPr id="14" name="Oval 14"/>
          <p:cNvSpPr>
            <a:spLocks noChangeArrowheads="1"/>
          </p:cNvSpPr>
          <p:nvPr/>
        </p:nvSpPr>
        <p:spPr bwMode="auto">
          <a:xfrm>
            <a:off x="7474653" y="4023835"/>
            <a:ext cx="543611" cy="49556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0979D5"/>
                </a:solidFill>
                <a:cs typeface="+mn-ea"/>
                <a:sym typeface="+mn-lt"/>
              </a:rPr>
              <a:t>3</a:t>
            </a:r>
            <a:endParaRPr lang="zh-CN" altLang="en-US" dirty="0">
              <a:solidFill>
                <a:srgbClr val="0979D5"/>
              </a:solidFill>
              <a:cs typeface="+mn-ea"/>
              <a:sym typeface="+mn-lt"/>
            </a:endParaRPr>
          </a:p>
        </p:txBody>
      </p:sp>
      <p:sp>
        <p:nvSpPr>
          <p:cNvPr id="15" name="Oval 15"/>
          <p:cNvSpPr>
            <a:spLocks noChangeArrowheads="1"/>
          </p:cNvSpPr>
          <p:nvPr/>
        </p:nvSpPr>
        <p:spPr bwMode="auto">
          <a:xfrm>
            <a:off x="993600" y="4756040"/>
            <a:ext cx="534551" cy="49277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0979D5"/>
                </a:solidFill>
                <a:cs typeface="+mn-ea"/>
                <a:sym typeface="+mn-lt"/>
              </a:rPr>
              <a:t>2</a:t>
            </a:r>
            <a:endParaRPr lang="zh-CN" altLang="en-US" dirty="0">
              <a:solidFill>
                <a:srgbClr val="0979D5"/>
              </a:solidFill>
              <a:cs typeface="+mn-ea"/>
              <a:sym typeface="+mn-lt"/>
            </a:endParaRPr>
          </a:p>
        </p:txBody>
      </p:sp>
      <p:sp>
        <p:nvSpPr>
          <p:cNvPr id="16" name="Oval 16"/>
          <p:cNvSpPr>
            <a:spLocks noChangeArrowheads="1"/>
          </p:cNvSpPr>
          <p:nvPr/>
        </p:nvSpPr>
        <p:spPr bwMode="auto">
          <a:xfrm>
            <a:off x="993600" y="4023835"/>
            <a:ext cx="534551" cy="49556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0979D5"/>
                </a:solidFill>
                <a:cs typeface="+mn-ea"/>
                <a:sym typeface="+mn-lt"/>
              </a:rPr>
              <a:t>1</a:t>
            </a:r>
            <a:endParaRPr lang="zh-CN" altLang="en-US" dirty="0">
              <a:solidFill>
                <a:srgbClr val="0979D5"/>
              </a:solidFill>
              <a:cs typeface="+mn-ea"/>
              <a:sym typeface="+mn-lt"/>
            </a:endParaRPr>
          </a:p>
        </p:txBody>
      </p:sp>
      <p:sp>
        <p:nvSpPr>
          <p:cNvPr id="21" name="文本框 20"/>
          <p:cNvSpPr txBox="1"/>
          <p:nvPr/>
        </p:nvSpPr>
        <p:spPr>
          <a:xfrm>
            <a:off x="8175308" y="1152334"/>
            <a:ext cx="2005012" cy="461665"/>
          </a:xfrm>
          <a:prstGeom prst="rect">
            <a:avLst/>
          </a:prstGeom>
          <a:noFill/>
        </p:spPr>
        <p:txBody>
          <a:bodyPr wrap="square" rtlCol="0">
            <a:spAutoFit/>
          </a:bodyPr>
          <a:lstStyle/>
          <a:p>
            <a:pPr algn="ctr"/>
            <a:r>
              <a:rPr lang="en-US" altLang="zh-CN" sz="2400" dirty="0">
                <a:solidFill>
                  <a:schemeClr val="tx1">
                    <a:lumMod val="65000"/>
                    <a:lumOff val="35000"/>
                  </a:schemeClr>
                </a:solidFill>
                <a:cs typeface="+mn-ea"/>
                <a:sym typeface="+mn-lt"/>
              </a:rPr>
              <a:t>CONTENTS</a:t>
            </a:r>
            <a:endParaRPr lang="zh-CN" altLang="en-US" sz="2400" dirty="0">
              <a:solidFill>
                <a:schemeClr val="tx1">
                  <a:lumMod val="65000"/>
                  <a:lumOff val="35000"/>
                </a:schemeClr>
              </a:solidFill>
              <a:cs typeface="+mn-ea"/>
              <a:sym typeface="+mn-lt"/>
            </a:endParaRPr>
          </a:p>
        </p:txBody>
      </p:sp>
      <p:grpSp>
        <p:nvGrpSpPr>
          <p:cNvPr id="23" name="组合 22"/>
          <p:cNvGrpSpPr/>
          <p:nvPr/>
        </p:nvGrpSpPr>
        <p:grpSpPr>
          <a:xfrm>
            <a:off x="7338751" y="944679"/>
            <a:ext cx="821457" cy="876975"/>
            <a:chOff x="7338751" y="944679"/>
            <a:chExt cx="821457" cy="876975"/>
          </a:xfrm>
        </p:grpSpPr>
        <p:sp>
          <p:nvSpPr>
            <p:cNvPr id="11" name="Freeform 11"/>
            <p:cNvSpPr/>
            <p:nvPr/>
          </p:nvSpPr>
          <p:spPr bwMode="auto">
            <a:xfrm>
              <a:off x="7338751" y="944679"/>
              <a:ext cx="821457" cy="876975"/>
            </a:xfrm>
            <a:custGeom>
              <a:avLst/>
              <a:gdLst>
                <a:gd name="T0" fmla="*/ 135 w 272"/>
                <a:gd name="T1" fmla="*/ 0 h 315"/>
                <a:gd name="T2" fmla="*/ 272 w 272"/>
                <a:gd name="T3" fmla="*/ 78 h 315"/>
                <a:gd name="T4" fmla="*/ 272 w 272"/>
                <a:gd name="T5" fmla="*/ 237 h 315"/>
                <a:gd name="T6" fmla="*/ 135 w 272"/>
                <a:gd name="T7" fmla="*/ 315 h 315"/>
                <a:gd name="T8" fmla="*/ 0 w 272"/>
                <a:gd name="T9" fmla="*/ 237 h 315"/>
                <a:gd name="T10" fmla="*/ 0 w 272"/>
                <a:gd name="T11" fmla="*/ 78 h 315"/>
                <a:gd name="T12" fmla="*/ 135 w 272"/>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272" h="315">
                  <a:moveTo>
                    <a:pt x="135" y="0"/>
                  </a:moveTo>
                  <a:lnTo>
                    <a:pt x="272" y="78"/>
                  </a:lnTo>
                  <a:lnTo>
                    <a:pt x="272" y="237"/>
                  </a:lnTo>
                  <a:lnTo>
                    <a:pt x="135" y="315"/>
                  </a:lnTo>
                  <a:lnTo>
                    <a:pt x="0" y="237"/>
                  </a:lnTo>
                  <a:lnTo>
                    <a:pt x="0" y="78"/>
                  </a:lnTo>
                  <a:lnTo>
                    <a:pt x="135" y="0"/>
                  </a:lnTo>
                  <a:close/>
                </a:path>
              </a:pathLst>
            </a:custGeom>
            <a:solidFill>
              <a:srgbClr val="0979D5"/>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AutoShape 51"/>
            <p:cNvSpPr/>
            <p:nvPr/>
          </p:nvSpPr>
          <p:spPr bwMode="auto">
            <a:xfrm>
              <a:off x="7577360" y="1216001"/>
              <a:ext cx="344238" cy="334331"/>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solidFill>
              <a:srgbClr val="FFFFFF"/>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cs typeface="+mn-ea"/>
                <a:sym typeface="+mn-lt"/>
              </a:endParaRPr>
            </a:p>
          </p:txBody>
        </p:sp>
      </p:grpSp>
      <p:sp>
        <p:nvSpPr>
          <p:cNvPr id="24" name="文本框 23"/>
          <p:cNvSpPr txBox="1"/>
          <p:nvPr/>
        </p:nvSpPr>
        <p:spPr>
          <a:xfrm>
            <a:off x="1783223" y="4040783"/>
            <a:ext cx="2710629" cy="461665"/>
          </a:xfrm>
          <a:prstGeom prst="rect">
            <a:avLst/>
          </a:prstGeom>
          <a:noFill/>
        </p:spPr>
        <p:txBody>
          <a:bodyPr wrap="square" rtlCol="0">
            <a:spAutoFit/>
          </a:bodyPr>
          <a:lstStyle/>
          <a:p>
            <a:r>
              <a:rPr lang="zh-CN" altLang="en-US" sz="2400" b="1" spc="300" dirty="0">
                <a:solidFill>
                  <a:srgbClr val="FFFFFF"/>
                </a:solidFill>
                <a:cs typeface="+mn-ea"/>
                <a:sym typeface="+mn-lt"/>
              </a:rPr>
              <a:t>研究背景及意义</a:t>
            </a:r>
            <a:endParaRPr lang="zh-CN" altLang="en-US" sz="2400" b="1" spc="300" dirty="0">
              <a:solidFill>
                <a:srgbClr val="FFFFFF"/>
              </a:solidFill>
              <a:cs typeface="+mn-ea"/>
              <a:sym typeface="+mn-lt"/>
            </a:endParaRPr>
          </a:p>
        </p:txBody>
      </p:sp>
      <p:sp>
        <p:nvSpPr>
          <p:cNvPr id="25" name="文本框 24"/>
          <p:cNvSpPr txBox="1"/>
          <p:nvPr/>
        </p:nvSpPr>
        <p:spPr>
          <a:xfrm>
            <a:off x="1783223" y="4771595"/>
            <a:ext cx="2710629" cy="460375"/>
          </a:xfrm>
          <a:prstGeom prst="rect">
            <a:avLst/>
          </a:prstGeom>
          <a:noFill/>
        </p:spPr>
        <p:txBody>
          <a:bodyPr wrap="square" rtlCol="0">
            <a:spAutoFit/>
          </a:bodyPr>
          <a:lstStyle/>
          <a:p>
            <a:r>
              <a:rPr lang="zh-CN" altLang="en-US" sz="2400" b="1" spc="300" dirty="0">
                <a:solidFill>
                  <a:srgbClr val="FFFFFF"/>
                </a:solidFill>
                <a:cs typeface="+mn-ea"/>
                <a:sym typeface="+mn-lt"/>
              </a:rPr>
              <a:t>思路概述</a:t>
            </a:r>
            <a:endParaRPr lang="zh-CN" altLang="en-US" sz="2400" b="1" spc="300" dirty="0">
              <a:solidFill>
                <a:srgbClr val="FFFFFF"/>
              </a:solidFill>
              <a:cs typeface="+mn-ea"/>
              <a:sym typeface="+mn-lt"/>
            </a:endParaRPr>
          </a:p>
        </p:txBody>
      </p:sp>
      <p:sp>
        <p:nvSpPr>
          <p:cNvPr id="26" name="文本框 25"/>
          <p:cNvSpPr txBox="1"/>
          <p:nvPr/>
        </p:nvSpPr>
        <p:spPr>
          <a:xfrm>
            <a:off x="8281420" y="4040783"/>
            <a:ext cx="2710629" cy="460375"/>
          </a:xfrm>
          <a:prstGeom prst="rect">
            <a:avLst/>
          </a:prstGeom>
          <a:noFill/>
        </p:spPr>
        <p:txBody>
          <a:bodyPr wrap="square" rtlCol="0">
            <a:spAutoFit/>
          </a:bodyPr>
          <a:lstStyle/>
          <a:p>
            <a:r>
              <a:rPr lang="zh-CN" altLang="en-US" sz="2400" b="1" spc="300" dirty="0">
                <a:solidFill>
                  <a:srgbClr val="FFFFFF"/>
                </a:solidFill>
                <a:cs typeface="+mn-ea"/>
                <a:sym typeface="+mn-lt"/>
              </a:rPr>
              <a:t>技术细节</a:t>
            </a:r>
            <a:endParaRPr lang="zh-CN" altLang="en-US" sz="2400" b="1" spc="300" dirty="0">
              <a:solidFill>
                <a:srgbClr val="FFFFFF"/>
              </a:solidFill>
              <a:cs typeface="+mn-ea"/>
              <a:sym typeface="+mn-lt"/>
            </a:endParaRPr>
          </a:p>
        </p:txBody>
      </p:sp>
      <p:sp>
        <p:nvSpPr>
          <p:cNvPr id="27" name="文本框 26"/>
          <p:cNvSpPr txBox="1"/>
          <p:nvPr/>
        </p:nvSpPr>
        <p:spPr>
          <a:xfrm>
            <a:off x="8281420" y="4771595"/>
            <a:ext cx="2710629" cy="829945"/>
          </a:xfrm>
          <a:prstGeom prst="rect">
            <a:avLst/>
          </a:prstGeom>
          <a:noFill/>
        </p:spPr>
        <p:txBody>
          <a:bodyPr wrap="square" rtlCol="0">
            <a:spAutoFit/>
          </a:bodyPr>
          <a:lstStyle/>
          <a:p>
            <a:r>
              <a:rPr lang="zh-CN" altLang="en-US" sz="2400" b="1" spc="300" dirty="0">
                <a:solidFill>
                  <a:srgbClr val="FFFFFF"/>
                </a:solidFill>
                <a:cs typeface="+mn-ea"/>
                <a:sym typeface="+mn-lt"/>
              </a:rPr>
              <a:t>系统演示与误差分析</a:t>
            </a:r>
            <a:endParaRPr lang="zh-CN" altLang="en-US" sz="2400" b="1" spc="300" dirty="0">
              <a:solidFill>
                <a:srgbClr val="FFFFFF"/>
              </a:solidFill>
              <a:cs typeface="+mn-ea"/>
              <a:sym typeface="+mn-lt"/>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descr="LSTM-细节1"/>
          <p:cNvPicPr>
            <a:picLocks noChangeAspect="1"/>
          </p:cNvPicPr>
          <p:nvPr/>
        </p:nvPicPr>
        <p:blipFill>
          <a:blip r:embed="rId1"/>
          <a:stretch>
            <a:fillRect/>
          </a:stretch>
        </p:blipFill>
        <p:spPr>
          <a:xfrm>
            <a:off x="0" y="1862455"/>
            <a:ext cx="7352665" cy="2333625"/>
          </a:xfrm>
          <a:prstGeom prst="rect">
            <a:avLst/>
          </a:prstGeom>
        </p:spPr>
      </p:pic>
      <p:sp>
        <p:nvSpPr>
          <p:cNvPr id="12" name="文本框 11"/>
          <p:cNvSpPr txBox="1"/>
          <p:nvPr/>
        </p:nvSpPr>
        <p:spPr>
          <a:xfrm>
            <a:off x="7352665" y="2456180"/>
            <a:ext cx="4471670" cy="2306955"/>
          </a:xfrm>
          <a:prstGeom prst="rect">
            <a:avLst/>
          </a:prstGeom>
          <a:noFill/>
        </p:spPr>
        <p:txBody>
          <a:bodyPr wrap="square" rtlCol="0">
            <a:spAutoFit/>
          </a:bodyPr>
          <a:p>
            <a:r>
              <a:rPr lang="en-US" altLang="zh-CN">
                <a:sym typeface="+mn-ea"/>
              </a:rPr>
              <a:t>    </a:t>
            </a:r>
            <a:r>
              <a:rPr lang="zh-CN" altLang="en-US">
                <a:sym typeface="+mn-ea"/>
              </a:rPr>
              <a:t>（可类比卷积）</a:t>
            </a:r>
            <a:r>
              <a:rPr lang="zh-CN" altLang="en-US"/>
              <a:t>通俗的来说，</a:t>
            </a:r>
            <a:r>
              <a:rPr lang="en-US" altLang="zh-CN"/>
              <a:t>LSTM</a:t>
            </a:r>
            <a:r>
              <a:rPr lang="zh-CN" altLang="en-US"/>
              <a:t>为了记住更多的序列，要选择忘记一些，</a:t>
            </a:r>
            <a:r>
              <a:rPr lang="en-US" altLang="zh-CN"/>
              <a:t>forget gate</a:t>
            </a:r>
            <a:r>
              <a:rPr lang="zh-CN" altLang="en-US"/>
              <a:t>会根据上一个和当前输入来决定自己的的信息是否有用，比如一个物体运动的视频，由于运动很慢，网络只需要记住头尾中间即可，的前后几帧大致相同，传统的</a:t>
            </a:r>
            <a:r>
              <a:rPr lang="en-US" altLang="zh-CN"/>
              <a:t>RNN</a:t>
            </a:r>
            <a:r>
              <a:rPr lang="zh-CN" altLang="en-US"/>
              <a:t>则相反，他会将所有的信息均记住</a:t>
            </a:r>
            <a:endParaRPr lang="en-US" altLang="zh-CN"/>
          </a:p>
        </p:txBody>
      </p:sp>
      <p:sp>
        <p:nvSpPr>
          <p:cNvPr id="13" name="文本框 12"/>
          <p:cNvSpPr txBox="1"/>
          <p:nvPr/>
        </p:nvSpPr>
        <p:spPr>
          <a:xfrm>
            <a:off x="658495" y="4486275"/>
            <a:ext cx="5322570" cy="1198880"/>
          </a:xfrm>
          <a:prstGeom prst="rect">
            <a:avLst/>
          </a:prstGeom>
          <a:solidFill>
            <a:schemeClr val="tx2">
              <a:lumMod val="10000"/>
              <a:lumOff val="90000"/>
            </a:schemeClr>
          </a:solidFill>
        </p:spPr>
        <p:txBody>
          <a:bodyPr wrap="square" rtlCol="0">
            <a:spAutoFit/>
          </a:bodyPr>
          <a:p>
            <a:r>
              <a:rPr lang="zh-CN" altLang="en-US"/>
              <a:t>This decision is made by a sigmoid layer called the “forget gate layer.” It looks at ht−1 and xt, and outputs a number between 0 and 1 for each number in the cell state Ct−1. .”</a:t>
            </a:r>
            <a:endParaRPr lang="zh-CN" altLang="en-US"/>
          </a:p>
        </p:txBody>
      </p:sp>
      <p:sp>
        <p:nvSpPr>
          <p:cNvPr id="4" name="文本框 3"/>
          <p:cNvSpPr txBox="1"/>
          <p:nvPr/>
        </p:nvSpPr>
        <p:spPr>
          <a:xfrm>
            <a:off x="275590" y="133350"/>
            <a:ext cx="3641090" cy="368300"/>
          </a:xfrm>
          <a:prstGeom prst="rect">
            <a:avLst/>
          </a:prstGeom>
          <a:noFill/>
        </p:spPr>
        <p:txBody>
          <a:bodyPr wrap="square" rtlCol="0">
            <a:spAutoFit/>
          </a:bodyPr>
          <a:p>
            <a:pPr algn="just"/>
            <a:r>
              <a:rPr lang="en-US" altLang="zh-CN">
                <a:solidFill>
                  <a:schemeClr val="bg1"/>
                </a:solidFill>
              </a:rPr>
              <a:t>No.1  The Forget Gate Layer</a:t>
            </a:r>
            <a:endParaRPr lang="en-US" altLang="zh-CN">
              <a:solidFill>
                <a:schemeClr val="bg1"/>
              </a:solidFill>
            </a:endParaRP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1"/>
          <a:stretch>
            <a:fillRect/>
          </a:stretch>
        </p:blipFill>
        <p:spPr>
          <a:xfrm>
            <a:off x="0" y="2381250"/>
            <a:ext cx="6724015" cy="2095500"/>
          </a:xfrm>
          <a:prstGeom prst="rect">
            <a:avLst/>
          </a:prstGeom>
        </p:spPr>
      </p:pic>
      <p:sp>
        <p:nvSpPr>
          <p:cNvPr id="12" name="文本框 11"/>
          <p:cNvSpPr txBox="1"/>
          <p:nvPr/>
        </p:nvSpPr>
        <p:spPr>
          <a:xfrm>
            <a:off x="7743190" y="2361565"/>
            <a:ext cx="3872230" cy="1753235"/>
          </a:xfrm>
          <a:prstGeom prst="rect">
            <a:avLst/>
          </a:prstGeom>
          <a:noFill/>
        </p:spPr>
        <p:txBody>
          <a:bodyPr wrap="square" rtlCol="0">
            <a:spAutoFit/>
          </a:bodyPr>
          <a:p>
            <a:r>
              <a:rPr lang="en-US" altLang="zh-CN"/>
              <a:t>     </a:t>
            </a:r>
            <a:r>
              <a:rPr lang="zh-CN" altLang="en-US"/>
              <a:t>这个实际上是和</a:t>
            </a:r>
            <a:r>
              <a:rPr lang="en-US" altLang="zh-CN"/>
              <a:t>ForgetGate</a:t>
            </a:r>
            <a:r>
              <a:rPr lang="zh-CN" altLang="en-US"/>
              <a:t>联合起来使用，来决定到底是将前一帧的信息传下去，还是将自己的信息传递下去，自我衡量</a:t>
            </a:r>
            <a:r>
              <a:rPr lang="en-US" altLang="zh-CN"/>
              <a:t>(Measure Myself)</a:t>
            </a:r>
            <a:r>
              <a:rPr lang="zh-CN" altLang="en-US"/>
              <a:t>和选择忘记</a:t>
            </a:r>
            <a:r>
              <a:rPr lang="en-US" altLang="zh-CN"/>
              <a:t>(Choose to Forget)</a:t>
            </a:r>
            <a:r>
              <a:rPr lang="zh-CN" altLang="en-US"/>
              <a:t>实际上是</a:t>
            </a:r>
            <a:r>
              <a:rPr lang="en-US" altLang="zh-CN"/>
              <a:t>LSTM</a:t>
            </a:r>
            <a:r>
              <a:rPr lang="zh-CN" altLang="en-US"/>
              <a:t>的最大的特点</a:t>
            </a:r>
            <a:endParaRPr lang="zh-CN" altLang="en-US"/>
          </a:p>
        </p:txBody>
      </p:sp>
      <p:sp>
        <p:nvSpPr>
          <p:cNvPr id="14" name="文本框 13"/>
          <p:cNvSpPr txBox="1"/>
          <p:nvPr/>
        </p:nvSpPr>
        <p:spPr>
          <a:xfrm>
            <a:off x="562610" y="4651375"/>
            <a:ext cx="5754370" cy="1198880"/>
          </a:xfrm>
          <a:prstGeom prst="rect">
            <a:avLst/>
          </a:prstGeom>
          <a:solidFill>
            <a:schemeClr val="tx2">
              <a:lumMod val="10000"/>
              <a:lumOff val="90000"/>
            </a:schemeClr>
          </a:solidFill>
        </p:spPr>
        <p:txBody>
          <a:bodyPr wrap="square" rtlCol="0">
            <a:spAutoFit/>
          </a:bodyPr>
          <a:p>
            <a:r>
              <a:rPr lang="zh-CN" altLang="en-US"/>
              <a:t>We multiply the old state by ft, forgetting the things we decided to forget earlier. Then we add it∗C~t. This is the new candidate values, scaled by how much we decided to update each state value.</a:t>
            </a:r>
            <a:endParaRPr lang="zh-CN" altLang="en-US"/>
          </a:p>
        </p:txBody>
      </p:sp>
      <p:sp>
        <p:nvSpPr>
          <p:cNvPr id="4" name="文本框 3"/>
          <p:cNvSpPr txBox="1"/>
          <p:nvPr/>
        </p:nvSpPr>
        <p:spPr>
          <a:xfrm>
            <a:off x="263525" y="193675"/>
            <a:ext cx="2961640" cy="368300"/>
          </a:xfrm>
          <a:prstGeom prst="rect">
            <a:avLst/>
          </a:prstGeom>
          <a:noFill/>
        </p:spPr>
        <p:txBody>
          <a:bodyPr wrap="square" rtlCol="0">
            <a:spAutoFit/>
          </a:bodyPr>
          <a:p>
            <a:r>
              <a:rPr lang="en-US" altLang="zh-CN">
                <a:solidFill>
                  <a:schemeClr val="bg1"/>
                </a:solidFill>
              </a:rPr>
              <a:t>No.2 The Current State</a:t>
            </a:r>
            <a:endParaRPr lang="en-US" altLang="zh-CN">
              <a:solidFill>
                <a:schemeClr val="bg1"/>
              </a:solidFill>
            </a:endParaRP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p:cNvPicPr>
            <a:picLocks noChangeAspect="1"/>
          </p:cNvPicPr>
          <p:nvPr/>
        </p:nvPicPr>
        <p:blipFill>
          <a:blip r:embed="rId1"/>
          <a:stretch>
            <a:fillRect/>
          </a:stretch>
        </p:blipFill>
        <p:spPr>
          <a:xfrm>
            <a:off x="8255" y="2084070"/>
            <a:ext cx="7066915" cy="2257425"/>
          </a:xfrm>
          <a:prstGeom prst="rect">
            <a:avLst/>
          </a:prstGeom>
        </p:spPr>
      </p:pic>
      <p:sp>
        <p:nvSpPr>
          <p:cNvPr id="14" name="文本框 13"/>
          <p:cNvSpPr txBox="1"/>
          <p:nvPr/>
        </p:nvSpPr>
        <p:spPr>
          <a:xfrm>
            <a:off x="826135" y="4531360"/>
            <a:ext cx="5838190" cy="922020"/>
          </a:xfrm>
          <a:prstGeom prst="rect">
            <a:avLst/>
          </a:prstGeom>
          <a:solidFill>
            <a:schemeClr val="tx2">
              <a:lumMod val="10000"/>
              <a:lumOff val="90000"/>
            </a:schemeClr>
          </a:solidFill>
        </p:spPr>
        <p:txBody>
          <a:bodyPr wrap="square" rtlCol="0">
            <a:spAutoFit/>
          </a:bodyPr>
          <a:p>
            <a:r>
              <a:rPr lang="zh-CN" altLang="en-US"/>
              <a:t>Finally, we need to decide what we’re going to output. This output will be based on our cell state, but will be a filtered version. </a:t>
            </a:r>
            <a:endParaRPr lang="zh-CN" altLang="en-US"/>
          </a:p>
        </p:txBody>
      </p:sp>
      <p:sp>
        <p:nvSpPr>
          <p:cNvPr id="15" name="文本框 14"/>
          <p:cNvSpPr txBox="1"/>
          <p:nvPr/>
        </p:nvSpPr>
        <p:spPr>
          <a:xfrm>
            <a:off x="7419975" y="2098040"/>
            <a:ext cx="4231640" cy="1198880"/>
          </a:xfrm>
          <a:prstGeom prst="rect">
            <a:avLst/>
          </a:prstGeom>
          <a:noFill/>
        </p:spPr>
        <p:txBody>
          <a:bodyPr wrap="square" rtlCol="0">
            <a:spAutoFit/>
          </a:bodyPr>
          <a:p>
            <a:r>
              <a:rPr lang="en-US" altLang="zh-CN"/>
              <a:t>    </a:t>
            </a:r>
            <a:r>
              <a:rPr lang="zh-CN" altLang="en-US"/>
              <a:t>我们运行一个sigmoid层，它决定要输出单元格状态的哪些部分。然后，我们将单元格状态放入tanh(将值推到- 1和1之间)</a:t>
            </a:r>
            <a:endParaRPr lang="zh-CN" altLang="en-US"/>
          </a:p>
        </p:txBody>
      </p:sp>
      <p:sp>
        <p:nvSpPr>
          <p:cNvPr id="4" name="文本框 3"/>
          <p:cNvSpPr txBox="1"/>
          <p:nvPr/>
        </p:nvSpPr>
        <p:spPr>
          <a:xfrm>
            <a:off x="275590" y="158750"/>
            <a:ext cx="2670175" cy="368300"/>
          </a:xfrm>
          <a:prstGeom prst="rect">
            <a:avLst/>
          </a:prstGeom>
          <a:noFill/>
        </p:spPr>
        <p:txBody>
          <a:bodyPr wrap="square" rtlCol="0">
            <a:spAutoFit/>
          </a:bodyPr>
          <a:p>
            <a:r>
              <a:rPr lang="en-US" altLang="zh-CN">
                <a:solidFill>
                  <a:schemeClr val="bg1"/>
                </a:solidFill>
              </a:rPr>
              <a:t>No.3 Output Layer</a:t>
            </a:r>
            <a:endParaRPr lang="en-US" altLang="zh-CN">
              <a:solidFill>
                <a:schemeClr val="bg1"/>
              </a:solidFill>
            </a:endParaRP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18415"/>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1" name="图片 20"/>
          <p:cNvPicPr>
            <a:picLocks noChangeAspect="1"/>
          </p:cNvPicPr>
          <p:nvPr/>
        </p:nvPicPr>
        <p:blipFill>
          <a:blip r:embed="rId1"/>
          <a:stretch>
            <a:fillRect/>
          </a:stretch>
        </p:blipFill>
        <p:spPr>
          <a:xfrm>
            <a:off x="398780" y="751840"/>
            <a:ext cx="4565015" cy="2376805"/>
          </a:xfrm>
          <a:prstGeom prst="rect">
            <a:avLst/>
          </a:prstGeom>
        </p:spPr>
      </p:pic>
      <p:pic>
        <p:nvPicPr>
          <p:cNvPr id="22" name="图片 21"/>
          <p:cNvPicPr>
            <a:picLocks noChangeAspect="1"/>
          </p:cNvPicPr>
          <p:nvPr/>
        </p:nvPicPr>
        <p:blipFill>
          <a:blip r:embed="rId2"/>
          <a:stretch>
            <a:fillRect/>
          </a:stretch>
        </p:blipFill>
        <p:spPr>
          <a:xfrm>
            <a:off x="1085215" y="3420110"/>
            <a:ext cx="2957830" cy="2653030"/>
          </a:xfrm>
          <a:prstGeom prst="rect">
            <a:avLst/>
          </a:prstGeom>
        </p:spPr>
      </p:pic>
      <p:sp>
        <p:nvSpPr>
          <p:cNvPr id="23" name="文本框 22"/>
          <p:cNvSpPr txBox="1"/>
          <p:nvPr/>
        </p:nvSpPr>
        <p:spPr>
          <a:xfrm>
            <a:off x="4973955" y="751840"/>
            <a:ext cx="6533515" cy="4799965"/>
          </a:xfrm>
          <a:prstGeom prst="rect">
            <a:avLst/>
          </a:prstGeom>
          <a:noFill/>
        </p:spPr>
        <p:txBody>
          <a:bodyPr wrap="square" rtlCol="0">
            <a:spAutoFit/>
          </a:bodyPr>
          <a:p>
            <a:r>
              <a:rPr lang="en-US" altLang="zh-CN" sz="1600"/>
              <a:t>     </a:t>
            </a:r>
            <a:r>
              <a:rPr lang="zh-CN" altLang="en-US" sz="1600"/>
              <a:t>当卫星检测到台风成形的坐标，立马在中央气象数据库调这个经纬度的海域</a:t>
            </a:r>
            <a:r>
              <a:rPr lang="en-US" altLang="zh-CN" sz="1600"/>
              <a:t>sst</a:t>
            </a:r>
            <a:r>
              <a:rPr lang="zh-CN" altLang="en-US" sz="1600"/>
              <a:t>，</a:t>
            </a:r>
            <a:r>
              <a:rPr lang="en-US" altLang="zh-CN" sz="1600"/>
              <a:t>hgt</a:t>
            </a:r>
            <a:r>
              <a:rPr lang="zh-CN" altLang="en-US" sz="1600"/>
              <a:t>，</a:t>
            </a:r>
            <a:r>
              <a:rPr lang="en-US" altLang="zh-CN" sz="1600"/>
              <a:t>shum</a:t>
            </a:r>
            <a:r>
              <a:rPr lang="zh-CN" altLang="en-US" sz="1600"/>
              <a:t>，得到初始矢量：</a:t>
            </a:r>
            <a:endParaRPr lang="zh-CN" altLang="en-US" sz="1600"/>
          </a:p>
          <a:p>
            <a:r>
              <a:rPr lang="zh-CN" altLang="en-US" sz="1600"/>
              <a:t>                          </a:t>
            </a:r>
            <a:endParaRPr lang="zh-CN" altLang="en-US" sz="1600"/>
          </a:p>
          <a:p>
            <a:r>
              <a:rPr lang="zh-CN" altLang="en-US" sz="1600"/>
              <a:t>在空气动力学和地球大气学运用传统的力学分析会根据已知点来推算出下一个时间戳的台风位置，如图所示但是人为设置参数过多，经验方程</a:t>
            </a:r>
            <a:r>
              <a:rPr lang="en-US" altLang="zh-CN" sz="1600"/>
              <a:t>(EmpiricalEquation)</a:t>
            </a:r>
            <a:r>
              <a:rPr lang="zh-CN" altLang="en-US" sz="1600"/>
              <a:t>依赖过多。我们采用机器学习中的</a:t>
            </a:r>
            <a:r>
              <a:rPr lang="en-US" altLang="zh-CN" sz="1600"/>
              <a:t>sklearn</a:t>
            </a:r>
            <a:r>
              <a:rPr lang="zh-CN" altLang="en-US" sz="1600"/>
              <a:t>中的Multiple </a:t>
            </a:r>
            <a:r>
              <a:rPr lang="en-US" altLang="zh-CN" sz="1600"/>
              <a:t>F</a:t>
            </a:r>
            <a:r>
              <a:rPr lang="zh-CN" altLang="en-US" sz="1600"/>
              <a:t>itting </a:t>
            </a:r>
            <a:r>
              <a:rPr lang="en-US" altLang="zh-CN" sz="1600"/>
              <a:t>R</a:t>
            </a:r>
            <a:r>
              <a:rPr lang="zh-CN" altLang="en-US" sz="1600"/>
              <a:t>egression来替代复杂的传统的热带气旋动力学推导：</a:t>
            </a:r>
            <a:endParaRPr lang="zh-CN" altLang="en-US" sz="1600"/>
          </a:p>
          <a:p>
            <a:r>
              <a:rPr lang="zh-CN" altLang="en-US" sz="1600"/>
              <a:t>                              </a:t>
            </a:r>
            <a:r>
              <a:rPr lang="en-US" altLang="zh-CN" sz="1600"/>
              <a:t>Xt+6= f(Xt,shum,sst,hgt)</a:t>
            </a:r>
            <a:endParaRPr lang="en-US" altLang="zh-CN" sz="1600"/>
          </a:p>
          <a:p>
            <a:r>
              <a:rPr lang="en-US" altLang="zh-CN" sz="1600"/>
              <a:t>	              Yt+6=g(Yt,shum,sst,hgt)</a:t>
            </a:r>
            <a:endParaRPr lang="en-US" altLang="zh-CN" sz="1600"/>
          </a:p>
          <a:p>
            <a:r>
              <a:rPr lang="zh-CN" altLang="en-US" sz="1600"/>
              <a:t>当我们得到初始向量的时候</a:t>
            </a:r>
            <a:r>
              <a:rPr lang="en-US" altLang="zh-CN" sz="1600"/>
              <a:t>,</a:t>
            </a:r>
            <a:r>
              <a:rPr lang="zh-CN" altLang="en-US" sz="1600"/>
              <a:t>根据这个递推方程得到下一个时间戳的坐标，在根据这个坐标到后台的数据库中找到对应的前</a:t>
            </a:r>
            <a:r>
              <a:rPr lang="en-US" altLang="zh-CN" sz="1600"/>
              <a:t>6</a:t>
            </a:r>
            <a:r>
              <a:rPr lang="zh-CN" altLang="en-US" sz="1600"/>
              <a:t>小时的温度，湿度比，位势高带入</a:t>
            </a:r>
            <a:r>
              <a:rPr lang="en-US" altLang="zh-CN" sz="1600"/>
              <a:t>.pkl</a:t>
            </a:r>
            <a:r>
              <a:rPr lang="zh-CN" altLang="en-US" sz="1600"/>
              <a:t>文件已经保存好的神经网络模型</a:t>
            </a:r>
            <a:r>
              <a:rPr lang="zh-CN" altLang="en-US" sz="1600">
                <a:sym typeface="+mn-ea"/>
              </a:rPr>
              <a:t>中进而得到这个时间戳的温度，湿度比，位势高进而接着循环得到坐标点</a:t>
            </a:r>
            <a:r>
              <a:rPr lang="en-US" altLang="zh-CN" sz="1600">
                <a:sym typeface="+mn-ea"/>
              </a:rPr>
              <a:t>:</a:t>
            </a:r>
            <a:endParaRPr lang="zh-CN" altLang="en-US" sz="1600"/>
          </a:p>
          <a:p>
            <a:r>
              <a:rPr lang="en-US" altLang="zh-CN" sz="1600"/>
              <a:t>		SSTt+6  =LSTM(SSTt)</a:t>
            </a:r>
            <a:endParaRPr lang="en-US" altLang="zh-CN" sz="1600"/>
          </a:p>
          <a:p>
            <a:r>
              <a:rPr lang="en-US" altLang="zh-CN" sz="1600"/>
              <a:t>		HGTt+6  =LSTM(HGTt)</a:t>
            </a:r>
            <a:endParaRPr lang="en-US" altLang="zh-CN" sz="1600"/>
          </a:p>
          <a:p>
            <a:r>
              <a:rPr lang="en-US" altLang="zh-CN" sz="1600"/>
              <a:t>		SHUMt+6=LSTM(SHUMt)</a:t>
            </a:r>
            <a:endParaRPr lang="en-US" altLang="zh-CN" sz="1600"/>
          </a:p>
          <a:p>
            <a:r>
              <a:rPr lang="zh-CN" altLang="en-US" sz="1600"/>
              <a:t>到此得到新的向量</a:t>
            </a:r>
            <a:r>
              <a:rPr lang="en-US" altLang="zh-CN" sz="1600"/>
              <a:t>:    </a:t>
            </a:r>
            <a:endParaRPr lang="en-US" altLang="zh-CN" sz="1600"/>
          </a:p>
          <a:p>
            <a:r>
              <a:rPr lang="en-US" altLang="zh-CN" sz="1600"/>
              <a:t>                                 V1=(Xt+6,Yt+6,SSTt+6,HGTt+6,SHUMt+6)</a:t>
            </a:r>
            <a:endParaRPr lang="en-US" altLang="zh-CN" sz="1600"/>
          </a:p>
          <a:p>
            <a:r>
              <a:rPr lang="zh-CN" altLang="en-US" sz="1600"/>
              <a:t>依次递推得到接下来的坐标点</a:t>
            </a:r>
            <a:r>
              <a:rPr lang="en-US" altLang="zh-CN"/>
              <a:t>            </a:t>
            </a:r>
            <a:endParaRPr lang="en-US" altLang="zh-CN"/>
          </a:p>
        </p:txBody>
      </p:sp>
      <p:graphicFrame>
        <p:nvGraphicFramePr>
          <p:cNvPr id="5" name="对象 4">
            <a:hlinkClick r:id="" action="ppaction://ole?verb="/>
          </p:cNvPr>
          <p:cNvGraphicFramePr>
            <a:graphicFrameLocks noChangeAspect="1"/>
          </p:cNvGraphicFramePr>
          <p:nvPr/>
        </p:nvGraphicFramePr>
        <p:xfrm>
          <a:off x="7173595" y="1290320"/>
          <a:ext cx="1447800" cy="203200"/>
        </p:xfrm>
        <a:graphic>
          <a:graphicData uri="http://schemas.openxmlformats.org/presentationml/2006/ole">
            <mc:AlternateContent xmlns:mc="http://schemas.openxmlformats.org/markup-compatibility/2006">
              <mc:Choice xmlns:v="urn:schemas-microsoft-com:vml" Requires="v">
                <p:oleObj spid="_x0000_s1026" name="" r:id="rId3" imgW="1447800" imgH="203200" progId="Equation.KSEE3">
                  <p:embed/>
                </p:oleObj>
              </mc:Choice>
              <mc:Fallback>
                <p:oleObj name="" r:id="rId3" imgW="1447800" imgH="203200" progId="Equation.KSEE3">
                  <p:embed/>
                  <p:pic>
                    <p:nvPicPr>
                      <p:cNvPr id="0" name="图片 1025"/>
                      <p:cNvPicPr/>
                      <p:nvPr/>
                    </p:nvPicPr>
                    <p:blipFill>
                      <a:blip r:embed="rId4"/>
                      <a:stretch>
                        <a:fillRect/>
                      </a:stretch>
                    </p:blipFill>
                    <p:spPr>
                      <a:xfrm>
                        <a:off x="7173595" y="1290320"/>
                        <a:ext cx="1447800" cy="203200"/>
                      </a:xfrm>
                      <a:prstGeom prst="rect">
                        <a:avLst/>
                      </a:prstGeom>
                    </p:spPr>
                  </p:pic>
                </p:oleObj>
              </mc:Fallback>
            </mc:AlternateContent>
          </a:graphicData>
        </a:graphic>
      </p:graphicFrame>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33620" y="2221230"/>
            <a:ext cx="5792470" cy="2030095"/>
          </a:xfrm>
          <a:prstGeom prst="rect">
            <a:avLst/>
          </a:prstGeom>
          <a:noFill/>
        </p:spPr>
        <p:txBody>
          <a:bodyPr wrap="square" rtlCol="0">
            <a:spAutoFit/>
          </a:bodyPr>
          <a:p>
            <a:r>
              <a:rPr lang="en-US" altLang="zh-CN"/>
              <a:t>     </a:t>
            </a:r>
            <a:r>
              <a:rPr lang="zh-CN" altLang="en-US"/>
              <a:t>对于台风的等级，分为</a:t>
            </a:r>
            <a:r>
              <a:rPr lang="en-US" altLang="zh-CN"/>
              <a:t>12</a:t>
            </a:r>
            <a:r>
              <a:rPr lang="zh-CN" altLang="en-US"/>
              <a:t>小时警戒线，</a:t>
            </a:r>
            <a:r>
              <a:rPr lang="en-US" altLang="zh-CN"/>
              <a:t>24</a:t>
            </a:r>
            <a:r>
              <a:rPr lang="zh-CN" altLang="en-US"/>
              <a:t>小时警戒线。通过经验公式观察发现，位于南海部分的台风大多会进入</a:t>
            </a:r>
            <a:r>
              <a:rPr lang="en-US" altLang="zh-CN"/>
              <a:t>12</a:t>
            </a:r>
            <a:r>
              <a:rPr lang="zh-CN" altLang="en-US"/>
              <a:t>小时警戒线，而西北太平洋的基本会只停留在</a:t>
            </a:r>
            <a:r>
              <a:rPr lang="en-US" altLang="zh-CN"/>
              <a:t>24</a:t>
            </a:r>
            <a:r>
              <a:rPr lang="zh-CN" altLang="en-US"/>
              <a:t>小时警戒线，这个场景很类似于</a:t>
            </a:r>
            <a:r>
              <a:rPr lang="en-US" altLang="zh-CN"/>
              <a:t>SVM</a:t>
            </a:r>
            <a:r>
              <a:rPr lang="zh-CN" altLang="en-US"/>
              <a:t>支持分类向量机对坐标系的坐标点进行分类的原理</a:t>
            </a:r>
            <a:r>
              <a:rPr lang="en-US" altLang="zh-CN"/>
              <a:t>,</a:t>
            </a:r>
            <a:r>
              <a:rPr lang="zh-CN" altLang="en-US"/>
              <a:t>我们将按照台风的坐标点进行分类。我们对比一下朴素贝叶斯的分类效果可以发现</a:t>
            </a:r>
            <a:r>
              <a:rPr lang="en-US" altLang="zh-CN"/>
              <a:t>SVM</a:t>
            </a:r>
            <a:r>
              <a:rPr lang="zh-CN" altLang="en-US"/>
              <a:t>的分类效果比朴素贝叶斯的好很多。</a:t>
            </a:r>
            <a:endParaRPr lang="zh-CN" altLang="en-US"/>
          </a:p>
        </p:txBody>
      </p:sp>
      <p:pic>
        <p:nvPicPr>
          <p:cNvPr id="5" name="图片 4" descr="1"/>
          <p:cNvPicPr>
            <a:picLocks noChangeAspect="1"/>
          </p:cNvPicPr>
          <p:nvPr/>
        </p:nvPicPr>
        <p:blipFill>
          <a:blip r:embed="rId1"/>
          <a:stretch>
            <a:fillRect/>
          </a:stretch>
        </p:blipFill>
        <p:spPr>
          <a:xfrm>
            <a:off x="325120" y="1693545"/>
            <a:ext cx="3825875" cy="3086100"/>
          </a:xfrm>
          <a:prstGeom prst="rect">
            <a:avLst/>
          </a:prstGeom>
        </p:spPr>
      </p:pic>
      <p:sp>
        <p:nvSpPr>
          <p:cNvPr id="3" name="文本框 2"/>
          <p:cNvSpPr txBox="1"/>
          <p:nvPr/>
        </p:nvSpPr>
        <p:spPr>
          <a:xfrm>
            <a:off x="106045" y="158750"/>
            <a:ext cx="2949575" cy="368300"/>
          </a:xfrm>
          <a:prstGeom prst="rect">
            <a:avLst/>
          </a:prstGeom>
          <a:noFill/>
        </p:spPr>
        <p:txBody>
          <a:bodyPr wrap="square" rtlCol="0">
            <a:spAutoFit/>
          </a:bodyPr>
          <a:p>
            <a:r>
              <a:rPr lang="zh-CN" altLang="en-US">
                <a:solidFill>
                  <a:schemeClr val="bg1"/>
                </a:solidFill>
              </a:rPr>
              <a:t>支持向量机进行预报</a:t>
            </a:r>
            <a:endParaRPr lang="zh-CN" altLang="en-US">
              <a:solidFill>
                <a:schemeClr val="bg1"/>
              </a:solidFill>
            </a:endParaRP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60689" y="2309212"/>
            <a:ext cx="2016125" cy="2016125"/>
            <a:chOff x="2517844" y="2299993"/>
            <a:chExt cx="1695079" cy="1695079"/>
          </a:xfrm>
        </p:grpSpPr>
        <p:sp>
          <p:nvSpPr>
            <p:cNvPr id="14" name="菱形 13"/>
            <p:cNvSpPr/>
            <p:nvPr/>
          </p:nvSpPr>
          <p:spPr>
            <a:xfrm>
              <a:off x="2517844" y="2299993"/>
              <a:ext cx="1695079" cy="1695079"/>
            </a:xfrm>
            <a:prstGeom prst="diamond">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106"/>
            <p:cNvSpPr>
              <a:spLocks noChangeArrowheads="1"/>
            </p:cNvSpPr>
            <p:nvPr/>
          </p:nvSpPr>
          <p:spPr bwMode="auto">
            <a:xfrm>
              <a:off x="3104411" y="2706419"/>
              <a:ext cx="637695" cy="905377"/>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grpSp>
      <p:sp>
        <p:nvSpPr>
          <p:cNvPr id="18" name="文本框 17"/>
          <p:cNvSpPr txBox="1"/>
          <p:nvPr/>
        </p:nvSpPr>
        <p:spPr>
          <a:xfrm>
            <a:off x="5562143" y="2435585"/>
            <a:ext cx="2908292" cy="645160"/>
          </a:xfrm>
          <a:prstGeom prst="rect">
            <a:avLst/>
          </a:prstGeom>
          <a:noFill/>
        </p:spPr>
        <p:txBody>
          <a:bodyPr wrap="square" rtlCol="0">
            <a:spAutoFit/>
          </a:bodyPr>
          <a:lstStyle/>
          <a:p>
            <a:pPr algn="dist"/>
            <a:r>
              <a:rPr lang="en-US" altLang="zh-CN" sz="3600" b="1" dirty="0">
                <a:solidFill>
                  <a:srgbClr val="08639C"/>
                </a:solidFill>
                <a:cs typeface="+mn-ea"/>
                <a:sym typeface="+mn-lt"/>
              </a:rPr>
              <a:t>Part Four</a:t>
            </a:r>
            <a:endParaRPr lang="en-US" altLang="zh-CN" sz="3600" b="1" dirty="0">
              <a:solidFill>
                <a:srgbClr val="08639C"/>
              </a:solidFill>
              <a:cs typeface="+mn-ea"/>
              <a:sym typeface="+mn-lt"/>
            </a:endParaRPr>
          </a:p>
        </p:txBody>
      </p:sp>
      <p:sp>
        <p:nvSpPr>
          <p:cNvPr id="19" name="矩形 18"/>
          <p:cNvSpPr/>
          <p:nvPr/>
        </p:nvSpPr>
        <p:spPr>
          <a:xfrm>
            <a:off x="5706110" y="3147060"/>
            <a:ext cx="3823335" cy="368935"/>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en-US" altLang="zh-CN" sz="2000" dirty="0">
                <a:solidFill>
                  <a:schemeClr val="tx1">
                    <a:lumMod val="85000"/>
                    <a:lumOff val="15000"/>
                  </a:schemeClr>
                </a:solidFill>
                <a:cs typeface="+mn-ea"/>
                <a:sym typeface="+mn-lt"/>
              </a:rPr>
              <a:t>Demonstration of the system</a:t>
            </a:r>
            <a:endParaRPr lang="en-US" altLang="zh-CN" sz="2000" dirty="0">
              <a:solidFill>
                <a:schemeClr val="tx1">
                  <a:lumMod val="85000"/>
                  <a:lumOff val="15000"/>
                </a:schemeClr>
              </a:solidFill>
              <a:cs typeface="+mn-ea"/>
              <a:sym typeface="+mn-lt"/>
            </a:endParaRPr>
          </a:p>
        </p:txBody>
      </p:sp>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 name="Straight Connector 9"/>
          <p:cNvCxnSpPr/>
          <p:nvPr/>
        </p:nvCxnSpPr>
        <p:spPr>
          <a:xfrm>
            <a:off x="2721978" y="2758124"/>
            <a:ext cx="1599777" cy="492203"/>
          </a:xfrm>
          <a:prstGeom prst="line">
            <a:avLst/>
          </a:prstGeom>
          <a:ln w="19050" cmpd="sng">
            <a:solidFill>
              <a:schemeClr val="accent1"/>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3" name="Straight Connector 17"/>
          <p:cNvCxnSpPr/>
          <p:nvPr/>
        </p:nvCxnSpPr>
        <p:spPr>
          <a:xfrm flipV="1">
            <a:off x="5284906" y="2665678"/>
            <a:ext cx="1576391" cy="584649"/>
          </a:xfrm>
          <a:prstGeom prst="line">
            <a:avLst/>
          </a:prstGeom>
          <a:ln w="19050" cmpd="sng">
            <a:solidFill>
              <a:schemeClr val="accent2"/>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4" name="Straight Connector 19"/>
          <p:cNvCxnSpPr/>
          <p:nvPr/>
        </p:nvCxnSpPr>
        <p:spPr>
          <a:xfrm>
            <a:off x="7872091" y="2675468"/>
            <a:ext cx="1584186" cy="489111"/>
          </a:xfrm>
          <a:prstGeom prst="line">
            <a:avLst/>
          </a:prstGeom>
          <a:ln w="19050" cmpd="sng">
            <a:solidFill>
              <a:schemeClr val="accent3"/>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5" name="Oval 14"/>
          <p:cNvSpPr/>
          <p:nvPr/>
        </p:nvSpPr>
        <p:spPr>
          <a:xfrm>
            <a:off x="6869093" y="2034930"/>
            <a:ext cx="987407" cy="987407"/>
          </a:xfrm>
          <a:prstGeom prst="ellipse">
            <a:avLst/>
          </a:prstGeom>
          <a:solidFill>
            <a:schemeClr val="accent1"/>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p>
            <a:pPr algn="ctr"/>
            <a:r>
              <a:rPr lang="en-US" altLang="zh-CN" sz="3200" dirty="0">
                <a:cs typeface="+mn-ea"/>
                <a:sym typeface="+mn-lt"/>
              </a:rPr>
              <a:t>3</a:t>
            </a:r>
            <a:endParaRPr lang="en-US" sz="3200" dirty="0">
              <a:cs typeface="+mn-ea"/>
              <a:sym typeface="+mn-lt"/>
            </a:endParaRPr>
          </a:p>
        </p:txBody>
      </p:sp>
      <p:cxnSp>
        <p:nvCxnSpPr>
          <p:cNvPr id="6" name="Straight Connector 35"/>
          <p:cNvCxnSpPr/>
          <p:nvPr/>
        </p:nvCxnSpPr>
        <p:spPr>
          <a:xfrm>
            <a:off x="7372859" y="3022970"/>
            <a:ext cx="1" cy="412502"/>
          </a:xfrm>
          <a:prstGeom prst="line">
            <a:avLst/>
          </a:prstGeom>
          <a:ln w="12700" cmpd="sng">
            <a:solidFill>
              <a:schemeClr val="accent1"/>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7" name="Oval 15"/>
          <p:cNvSpPr/>
          <p:nvPr/>
        </p:nvSpPr>
        <p:spPr>
          <a:xfrm>
            <a:off x="9424226" y="2956099"/>
            <a:ext cx="987407" cy="987407"/>
          </a:xfrm>
          <a:prstGeom prst="ellipse">
            <a:avLst/>
          </a:prstGeom>
          <a:solidFill>
            <a:schemeClr val="accent2"/>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p>
            <a:pPr algn="ctr"/>
            <a:r>
              <a:rPr lang="en-US" altLang="zh-CN" sz="3200" dirty="0">
                <a:cs typeface="+mn-ea"/>
                <a:sym typeface="+mn-lt"/>
              </a:rPr>
              <a:t>4</a:t>
            </a:r>
            <a:endParaRPr lang="en-US" sz="3200" dirty="0">
              <a:cs typeface="+mn-ea"/>
              <a:sym typeface="+mn-lt"/>
            </a:endParaRPr>
          </a:p>
        </p:txBody>
      </p:sp>
      <p:cxnSp>
        <p:nvCxnSpPr>
          <p:cNvPr id="8" name="Straight Connector 36"/>
          <p:cNvCxnSpPr/>
          <p:nvPr/>
        </p:nvCxnSpPr>
        <p:spPr>
          <a:xfrm>
            <a:off x="9918261" y="3943505"/>
            <a:ext cx="1" cy="412502"/>
          </a:xfrm>
          <a:prstGeom prst="line">
            <a:avLst/>
          </a:prstGeom>
          <a:ln w="12700" cmpd="sng">
            <a:solidFill>
              <a:schemeClr val="accent2"/>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9" name="Oval 6"/>
          <p:cNvSpPr/>
          <p:nvPr/>
        </p:nvSpPr>
        <p:spPr>
          <a:xfrm>
            <a:off x="4313959" y="2956099"/>
            <a:ext cx="987407" cy="987407"/>
          </a:xfrm>
          <a:prstGeom prst="ellipse">
            <a:avLst/>
          </a:prstGeom>
          <a:solidFill>
            <a:schemeClr val="accent2"/>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p>
            <a:pPr algn="ctr"/>
            <a:r>
              <a:rPr lang="en-US" altLang="zh-CN" sz="3200" dirty="0">
                <a:cs typeface="+mn-ea"/>
                <a:sym typeface="+mn-lt"/>
              </a:rPr>
              <a:t>2</a:t>
            </a:r>
            <a:endParaRPr lang="en-US" sz="3200" dirty="0">
              <a:cs typeface="+mn-ea"/>
              <a:sym typeface="+mn-lt"/>
            </a:endParaRPr>
          </a:p>
        </p:txBody>
      </p:sp>
      <p:cxnSp>
        <p:nvCxnSpPr>
          <p:cNvPr id="10" name="Straight Connector 34"/>
          <p:cNvCxnSpPr/>
          <p:nvPr/>
        </p:nvCxnSpPr>
        <p:spPr>
          <a:xfrm>
            <a:off x="4801702" y="3943506"/>
            <a:ext cx="1" cy="412502"/>
          </a:xfrm>
          <a:prstGeom prst="line">
            <a:avLst/>
          </a:prstGeom>
          <a:ln w="12700" cmpd="sng">
            <a:solidFill>
              <a:schemeClr val="accent2"/>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11" name="Oval 3"/>
          <p:cNvSpPr/>
          <p:nvPr/>
        </p:nvSpPr>
        <p:spPr>
          <a:xfrm>
            <a:off x="1758826" y="2034930"/>
            <a:ext cx="987407" cy="987407"/>
          </a:xfrm>
          <a:prstGeom prst="ellipse">
            <a:avLst/>
          </a:prstGeom>
          <a:solidFill>
            <a:schemeClr val="accent1"/>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p>
            <a:pPr algn="ctr"/>
            <a:r>
              <a:rPr lang="en-US" altLang="zh-CN" sz="3200" dirty="0">
                <a:cs typeface="+mn-ea"/>
                <a:sym typeface="+mn-lt"/>
              </a:rPr>
              <a:t>1</a:t>
            </a:r>
            <a:endParaRPr lang="en-US" sz="3200" dirty="0">
              <a:cs typeface="+mn-ea"/>
              <a:sym typeface="+mn-lt"/>
            </a:endParaRPr>
          </a:p>
        </p:txBody>
      </p:sp>
      <p:cxnSp>
        <p:nvCxnSpPr>
          <p:cNvPr id="12" name="Straight Connector 31"/>
          <p:cNvCxnSpPr>
            <a:stCxn id="11" idx="4"/>
          </p:cNvCxnSpPr>
          <p:nvPr/>
        </p:nvCxnSpPr>
        <p:spPr>
          <a:xfrm>
            <a:off x="2252530" y="3022337"/>
            <a:ext cx="1" cy="412502"/>
          </a:xfrm>
          <a:prstGeom prst="line">
            <a:avLst/>
          </a:prstGeom>
          <a:ln w="12700" cmpd="sng">
            <a:solidFill>
              <a:schemeClr val="accent1"/>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16" name="Rectangle 195"/>
          <p:cNvSpPr/>
          <p:nvPr/>
        </p:nvSpPr>
        <p:spPr>
          <a:xfrm>
            <a:off x="3579249" y="4414741"/>
            <a:ext cx="2308872" cy="312420"/>
          </a:xfrm>
          <a:prstGeom prst="rect">
            <a:avLst/>
          </a:prstGeom>
        </p:spPr>
        <p:txBody>
          <a:bodyPr wrap="square">
            <a:spAutoFit/>
          </a:bodyPr>
          <a:p>
            <a:pPr algn="ctr">
              <a:lnSpc>
                <a:spcPct val="90000"/>
              </a:lnSpc>
              <a:spcBef>
                <a:spcPts val="600"/>
              </a:spcBef>
            </a:pPr>
            <a:r>
              <a:rPr lang="zh-CN" altLang="en-US" sz="1600" b="1" dirty="0">
                <a:solidFill>
                  <a:schemeClr val="tx1">
                    <a:lumMod val="85000"/>
                    <a:lumOff val="15000"/>
                  </a:schemeClr>
                </a:solidFill>
                <a:cs typeface="+mn-ea"/>
                <a:sym typeface="+mn-lt"/>
              </a:rPr>
              <a:t>   </a:t>
            </a:r>
            <a:endParaRPr lang="en-US" altLang="zh-CN" sz="1600" b="1" dirty="0">
              <a:solidFill>
                <a:schemeClr val="tx1">
                  <a:lumMod val="85000"/>
                  <a:lumOff val="15000"/>
                </a:schemeClr>
              </a:solidFill>
              <a:cs typeface="+mn-ea"/>
              <a:sym typeface="+mn-lt"/>
            </a:endParaRPr>
          </a:p>
        </p:txBody>
      </p:sp>
      <p:sp>
        <p:nvSpPr>
          <p:cNvPr id="17" name="Rectangle 195"/>
          <p:cNvSpPr/>
          <p:nvPr/>
        </p:nvSpPr>
        <p:spPr>
          <a:xfrm>
            <a:off x="3653544" y="4563029"/>
            <a:ext cx="2308872" cy="583565"/>
          </a:xfrm>
          <a:prstGeom prst="rect">
            <a:avLst/>
          </a:prstGeom>
        </p:spPr>
        <p:txBody>
          <a:bodyPr wrap="square">
            <a:spAutoFit/>
          </a:bodyPr>
          <a:p>
            <a:pPr algn="ctr"/>
            <a:r>
              <a:rPr lang="zh-CN" altLang="en-US" sz="1600" b="1" dirty="0">
                <a:solidFill>
                  <a:schemeClr val="tx1">
                    <a:lumMod val="85000"/>
                    <a:lumOff val="15000"/>
                  </a:schemeClr>
                </a:solidFill>
                <a:cs typeface="+mn-ea"/>
                <a:sym typeface="+mn-lt"/>
              </a:rPr>
              <a:t>输入初识状态的风眼坐开始预测</a:t>
            </a:r>
            <a:endParaRPr lang="zh-CN" altLang="en-US" sz="1600" b="1" dirty="0">
              <a:solidFill>
                <a:schemeClr val="tx1">
                  <a:lumMod val="85000"/>
                  <a:lumOff val="15000"/>
                </a:schemeClr>
              </a:solidFill>
              <a:cs typeface="+mn-ea"/>
              <a:sym typeface="+mn-lt"/>
            </a:endParaRPr>
          </a:p>
        </p:txBody>
      </p:sp>
      <p:sp>
        <p:nvSpPr>
          <p:cNvPr id="22" name="Rectangle 195"/>
          <p:cNvSpPr/>
          <p:nvPr/>
        </p:nvSpPr>
        <p:spPr>
          <a:xfrm>
            <a:off x="6137527" y="3524605"/>
            <a:ext cx="2308872" cy="533400"/>
          </a:xfrm>
          <a:prstGeom prst="rect">
            <a:avLst/>
          </a:prstGeom>
        </p:spPr>
        <p:txBody>
          <a:bodyPr wrap="square">
            <a:spAutoFit/>
          </a:bodyPr>
          <a:p>
            <a:pPr algn="ctr">
              <a:lnSpc>
                <a:spcPct val="90000"/>
              </a:lnSpc>
              <a:spcBef>
                <a:spcPts val="600"/>
              </a:spcBef>
            </a:pPr>
            <a:r>
              <a:rPr lang="zh-CN" altLang="en-US" sz="1600" b="1" dirty="0">
                <a:solidFill>
                  <a:schemeClr val="tx1">
                    <a:lumMod val="85000"/>
                    <a:lumOff val="15000"/>
                  </a:schemeClr>
                </a:solidFill>
                <a:cs typeface="+mn-ea"/>
                <a:sym typeface="+mn-lt"/>
              </a:rPr>
              <a:t>   调出台风路径预测系统观看台风的登陆点</a:t>
            </a:r>
            <a:endParaRPr lang="zh-CN" altLang="en-US" sz="1600" b="1" dirty="0">
              <a:solidFill>
                <a:schemeClr val="tx1">
                  <a:lumMod val="85000"/>
                  <a:lumOff val="15000"/>
                </a:schemeClr>
              </a:solidFill>
              <a:cs typeface="+mn-ea"/>
              <a:sym typeface="+mn-lt"/>
            </a:endParaRPr>
          </a:p>
        </p:txBody>
      </p:sp>
      <p:sp>
        <p:nvSpPr>
          <p:cNvPr id="24" name="Rectangle 195"/>
          <p:cNvSpPr/>
          <p:nvPr/>
        </p:nvSpPr>
        <p:spPr>
          <a:xfrm>
            <a:off x="8695805" y="4414741"/>
            <a:ext cx="2308872" cy="533400"/>
          </a:xfrm>
          <a:prstGeom prst="rect">
            <a:avLst/>
          </a:prstGeom>
        </p:spPr>
        <p:txBody>
          <a:bodyPr wrap="square">
            <a:spAutoFit/>
          </a:bodyPr>
          <a:p>
            <a:pPr algn="ctr">
              <a:lnSpc>
                <a:spcPct val="90000"/>
              </a:lnSpc>
              <a:spcBef>
                <a:spcPts val="600"/>
              </a:spcBef>
            </a:pPr>
            <a:r>
              <a:rPr lang="zh-CN" altLang="en-US" sz="1600" b="1" dirty="0">
                <a:solidFill>
                  <a:schemeClr val="tx1">
                    <a:lumMod val="85000"/>
                    <a:lumOff val="15000"/>
                  </a:schemeClr>
                </a:solidFill>
                <a:cs typeface="+mn-ea"/>
                <a:sym typeface="+mn-lt"/>
              </a:rPr>
              <a:t>   采用</a:t>
            </a:r>
            <a:r>
              <a:rPr lang="en-US" altLang="zh-CN" sz="1600" b="1" dirty="0">
                <a:solidFill>
                  <a:schemeClr val="tx1">
                    <a:lumMod val="85000"/>
                    <a:lumOff val="15000"/>
                  </a:schemeClr>
                </a:solidFill>
                <a:cs typeface="+mn-ea"/>
                <a:sym typeface="+mn-lt"/>
              </a:rPr>
              <a:t>SVM</a:t>
            </a:r>
            <a:r>
              <a:rPr lang="zh-CN" altLang="en-US" sz="1600" b="1" dirty="0">
                <a:solidFill>
                  <a:schemeClr val="tx1">
                    <a:lumMod val="85000"/>
                    <a:lumOff val="15000"/>
                  </a:schemeClr>
                </a:solidFill>
                <a:cs typeface="+mn-ea"/>
                <a:sym typeface="+mn-lt"/>
              </a:rPr>
              <a:t>支持向量机对台风等级进行播报</a:t>
            </a:r>
            <a:endParaRPr lang="zh-CN" altLang="en-US" sz="1600" b="1" dirty="0">
              <a:solidFill>
                <a:schemeClr val="tx1">
                  <a:lumMod val="85000"/>
                  <a:lumOff val="15000"/>
                </a:schemeClr>
              </a:solidFill>
              <a:cs typeface="+mn-ea"/>
              <a:sym typeface="+mn-lt"/>
            </a:endParaRPr>
          </a:p>
        </p:txBody>
      </p:sp>
      <p:sp>
        <p:nvSpPr>
          <p:cNvPr id="26" name="文本框 25"/>
          <p:cNvSpPr txBox="1"/>
          <p:nvPr/>
        </p:nvSpPr>
        <p:spPr>
          <a:xfrm>
            <a:off x="1584325" y="3532505"/>
            <a:ext cx="1619250" cy="1198880"/>
          </a:xfrm>
          <a:prstGeom prst="rect">
            <a:avLst/>
          </a:prstGeom>
          <a:noFill/>
        </p:spPr>
        <p:txBody>
          <a:bodyPr wrap="square" rtlCol="0">
            <a:spAutoFit/>
          </a:bodyPr>
          <a:p>
            <a:r>
              <a:rPr lang="zh-CN" altLang="en-US"/>
              <a:t>调用数据录入系统，输入文件的路径，开始加载数据</a:t>
            </a:r>
            <a:endParaRPr lang="zh-CN" altLang="en-US"/>
          </a:p>
        </p:txBody>
      </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238760" y="108585"/>
            <a:ext cx="2391410" cy="368300"/>
          </a:xfrm>
          <a:prstGeom prst="rect">
            <a:avLst/>
          </a:prstGeom>
          <a:noFill/>
        </p:spPr>
        <p:txBody>
          <a:bodyPr wrap="square" rtlCol="0">
            <a:spAutoFit/>
          </a:bodyPr>
          <a:p>
            <a:r>
              <a:rPr lang="zh-CN" altLang="en-US">
                <a:solidFill>
                  <a:schemeClr val="bg1"/>
                </a:solidFill>
              </a:rPr>
              <a:t>数据录入系统</a:t>
            </a:r>
            <a:endParaRPr lang="zh-CN" altLang="en-US">
              <a:solidFill>
                <a:schemeClr val="bg1"/>
              </a:solidFill>
            </a:endParaRPr>
          </a:p>
        </p:txBody>
      </p:sp>
      <p:pic>
        <p:nvPicPr>
          <p:cNvPr id="40" name="图片 40" descr="1111"/>
          <p:cNvPicPr>
            <a:picLocks noChangeAspect="1"/>
          </p:cNvPicPr>
          <p:nvPr/>
        </p:nvPicPr>
        <p:blipFill>
          <a:blip r:embed="rId1"/>
          <a:stretch>
            <a:fillRect/>
          </a:stretch>
        </p:blipFill>
        <p:spPr>
          <a:xfrm>
            <a:off x="2221230" y="685800"/>
            <a:ext cx="7340600" cy="5291455"/>
          </a:xfrm>
          <a:prstGeom prst="rect">
            <a:avLst/>
          </a:prstGeom>
        </p:spPr>
      </p:pic>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12065"/>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p:cNvPicPr>
            <a:picLocks noChangeAspect="1"/>
          </p:cNvPicPr>
          <p:nvPr/>
        </p:nvPicPr>
        <p:blipFill>
          <a:blip r:embed="rId1"/>
          <a:stretch>
            <a:fillRect/>
          </a:stretch>
        </p:blipFill>
        <p:spPr>
          <a:xfrm>
            <a:off x="0" y="1047750"/>
            <a:ext cx="6581140" cy="4761865"/>
          </a:xfrm>
          <a:prstGeom prst="rect">
            <a:avLst/>
          </a:prstGeom>
        </p:spPr>
      </p:pic>
      <p:sp>
        <p:nvSpPr>
          <p:cNvPr id="12" name="文本框 11"/>
          <p:cNvSpPr txBox="1"/>
          <p:nvPr/>
        </p:nvSpPr>
        <p:spPr>
          <a:xfrm>
            <a:off x="6868160" y="2136140"/>
            <a:ext cx="5179060" cy="2584450"/>
          </a:xfrm>
          <a:prstGeom prst="rect">
            <a:avLst/>
          </a:prstGeom>
          <a:noFill/>
        </p:spPr>
        <p:txBody>
          <a:bodyPr wrap="square" rtlCol="0">
            <a:spAutoFit/>
          </a:bodyPr>
          <a:p>
            <a:r>
              <a:rPr lang="en-US" altLang="zh-CN">
                <a:sym typeface="+mn-ea"/>
              </a:rPr>
              <a:t>      folium</a:t>
            </a:r>
            <a:r>
              <a:rPr lang="zh-CN" altLang="en-US">
                <a:sym typeface="+mn-ea"/>
              </a:rPr>
              <a:t>并且联网加载西北太平洋的实况图，将等到的经纬度散点打到上面，显示出台风轨迹，将海岸线矢量化即可得到交点的登录坐标，如图所示，就是我做的台风预报系统，由于需要联网所以加载比较慢，因为大量的气象学物理数据本系统从录入数据到显示结果需要</a:t>
            </a:r>
            <a:r>
              <a:rPr lang="en-US" altLang="zh-CN">
                <a:sym typeface="+mn-ea"/>
              </a:rPr>
              <a:t>10</a:t>
            </a:r>
            <a:r>
              <a:rPr lang="zh-CN" altLang="en-US">
                <a:sym typeface="+mn-ea"/>
              </a:rPr>
              <a:t>分钟，演示起始坐标为冲绳 维度-25.9 经度126.6 初试温度20 比湿数据0.0000213   位势高10234</a:t>
            </a:r>
            <a:endParaRPr lang="zh-CN" altLang="en-US"/>
          </a:p>
          <a:p>
            <a:endParaRPr lang="zh-CN" altLang="en-US"/>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p:cNvPicPr>
            <a:picLocks noChangeAspect="1"/>
          </p:cNvPicPr>
          <p:nvPr/>
        </p:nvPicPr>
        <p:blipFill>
          <a:blip r:embed="rId1"/>
          <a:stretch>
            <a:fillRect/>
          </a:stretch>
        </p:blipFill>
        <p:spPr>
          <a:xfrm>
            <a:off x="1028700" y="1726565"/>
            <a:ext cx="9580880" cy="4228465"/>
          </a:xfrm>
          <a:prstGeom prst="rect">
            <a:avLst/>
          </a:prstGeom>
        </p:spPr>
      </p:pic>
      <p:sp>
        <p:nvSpPr>
          <p:cNvPr id="5" name="文本框 4"/>
          <p:cNvSpPr txBox="1"/>
          <p:nvPr/>
        </p:nvSpPr>
        <p:spPr>
          <a:xfrm>
            <a:off x="1029335" y="685800"/>
            <a:ext cx="9580245" cy="1198880"/>
          </a:xfrm>
          <a:prstGeom prst="rect">
            <a:avLst/>
          </a:prstGeom>
          <a:noFill/>
        </p:spPr>
        <p:txBody>
          <a:bodyPr wrap="square" rtlCol="0">
            <a:spAutoFit/>
          </a:bodyPr>
          <a:p>
            <a:r>
              <a:rPr lang="en-US" altLang="zh-CN">
                <a:sym typeface="+mn-ea"/>
              </a:rPr>
              <a:t>     </a:t>
            </a:r>
            <a:r>
              <a:rPr lang="zh-CN" altLang="en-US">
                <a:sym typeface="+mn-ea"/>
              </a:rPr>
              <a:t>由于路径方面 的误差很难计算，我们画出对比图。如图我们将</a:t>
            </a:r>
            <a:r>
              <a:rPr lang="en-US" altLang="zh-CN">
                <a:sym typeface="+mn-ea"/>
              </a:rPr>
              <a:t>35</a:t>
            </a:r>
            <a:r>
              <a:rPr lang="zh-CN" altLang="en-US">
                <a:sym typeface="+mn-ea"/>
              </a:rPr>
              <a:t>年来号称最强台风，山竹号台风与我们的</a:t>
            </a:r>
            <a:r>
              <a:rPr lang="en-US" altLang="zh-CN">
                <a:sym typeface="+mn-ea"/>
              </a:rPr>
              <a:t>Typhoon_Predict</a:t>
            </a:r>
            <a:r>
              <a:rPr lang="zh-CN" altLang="en-US">
                <a:sym typeface="+mn-ea"/>
              </a:rPr>
              <a:t>系统来一个对比蓝色既是我们预测的，绿色是真实值可以看出在轨迹上相差无几。</a:t>
            </a:r>
            <a:endParaRPr lang="zh-CN" altLang="en-US"/>
          </a:p>
          <a:p>
            <a:endParaRPr lang="zh-CN" altLang="en-US"/>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60689" y="2309212"/>
            <a:ext cx="2016125" cy="2016125"/>
            <a:chOff x="2517844" y="2299993"/>
            <a:chExt cx="1695079" cy="1695079"/>
          </a:xfrm>
        </p:grpSpPr>
        <p:sp>
          <p:nvSpPr>
            <p:cNvPr id="14" name="菱形 13"/>
            <p:cNvSpPr/>
            <p:nvPr/>
          </p:nvSpPr>
          <p:spPr>
            <a:xfrm>
              <a:off x="2517844" y="2299993"/>
              <a:ext cx="1695079" cy="1695079"/>
            </a:xfrm>
            <a:prstGeom prst="diamond">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106"/>
            <p:cNvSpPr>
              <a:spLocks noChangeArrowheads="1"/>
            </p:cNvSpPr>
            <p:nvPr/>
          </p:nvSpPr>
          <p:spPr bwMode="auto">
            <a:xfrm>
              <a:off x="3104411" y="2706419"/>
              <a:ext cx="637695" cy="905377"/>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grpSp>
      <p:sp>
        <p:nvSpPr>
          <p:cNvPr id="17" name="文本框 16"/>
          <p:cNvSpPr txBox="1"/>
          <p:nvPr/>
        </p:nvSpPr>
        <p:spPr>
          <a:xfrm>
            <a:off x="5666105" y="3081020"/>
            <a:ext cx="5662930" cy="337185"/>
          </a:xfrm>
          <a:prstGeom prst="rect">
            <a:avLst/>
          </a:prstGeom>
          <a:noFill/>
        </p:spPr>
        <p:txBody>
          <a:bodyPr wrap="square" rtlCol="0">
            <a:spAutoFit/>
          </a:bodyPr>
          <a:lstStyle/>
          <a:p>
            <a:r>
              <a:rPr lang="zh-CN" altLang="en-US" sz="1600" b="1" spc="300" dirty="0">
                <a:solidFill>
                  <a:schemeClr val="tx1">
                    <a:lumMod val="85000"/>
                    <a:lumOff val="15000"/>
                  </a:schemeClr>
                </a:solidFill>
                <a:cs typeface="+mn-ea"/>
                <a:sym typeface="+mn-lt"/>
              </a:rPr>
              <a:t>research background and significance </a:t>
            </a:r>
            <a:endParaRPr lang="zh-CN" altLang="en-US" sz="1600" b="1" spc="300" dirty="0">
              <a:solidFill>
                <a:schemeClr val="tx1">
                  <a:lumMod val="85000"/>
                  <a:lumOff val="15000"/>
                </a:schemeClr>
              </a:solidFill>
              <a:cs typeface="+mn-ea"/>
              <a:sym typeface="+mn-lt"/>
            </a:endParaRPr>
          </a:p>
        </p:txBody>
      </p:sp>
      <p:sp>
        <p:nvSpPr>
          <p:cNvPr id="18" name="文本框 17"/>
          <p:cNvSpPr txBox="1"/>
          <p:nvPr/>
        </p:nvSpPr>
        <p:spPr>
          <a:xfrm>
            <a:off x="5562143" y="2453365"/>
            <a:ext cx="2908292" cy="646331"/>
          </a:xfrm>
          <a:prstGeom prst="rect">
            <a:avLst/>
          </a:prstGeom>
          <a:noFill/>
        </p:spPr>
        <p:txBody>
          <a:bodyPr wrap="square" rtlCol="0">
            <a:spAutoFit/>
          </a:bodyPr>
          <a:lstStyle/>
          <a:p>
            <a:pPr algn="dist"/>
            <a:r>
              <a:rPr lang="en-US" altLang="zh-CN" sz="3600" b="1" dirty="0">
                <a:solidFill>
                  <a:srgbClr val="08639C"/>
                </a:solidFill>
                <a:cs typeface="+mn-ea"/>
                <a:sym typeface="+mn-lt"/>
              </a:rPr>
              <a:t>Part One</a:t>
            </a:r>
            <a:endParaRPr lang="zh-CN" altLang="en-US" sz="3600" b="1" dirty="0">
              <a:solidFill>
                <a:srgbClr val="08639C"/>
              </a:solidFill>
              <a:cs typeface="+mn-ea"/>
              <a:sym typeface="+mn-lt"/>
            </a:endParaRPr>
          </a:p>
        </p:txBody>
      </p:sp>
      <p:sp>
        <p:nvSpPr>
          <p:cNvPr id="19" name="矩形 18"/>
          <p:cNvSpPr/>
          <p:nvPr/>
        </p:nvSpPr>
        <p:spPr>
          <a:xfrm>
            <a:off x="5666314" y="3417939"/>
            <a:ext cx="3680748" cy="257810"/>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8"/>
          <p:cNvPicPr>
            <a:picLocks noChangeAspect="1"/>
          </p:cNvPicPr>
          <p:nvPr/>
        </p:nvPicPr>
        <p:blipFill>
          <a:blip r:embed="rId1"/>
          <a:stretch>
            <a:fillRect/>
          </a:stretch>
        </p:blipFill>
        <p:spPr>
          <a:xfrm>
            <a:off x="1650365" y="1701165"/>
            <a:ext cx="8126095" cy="4377690"/>
          </a:xfrm>
          <a:prstGeom prst="rect">
            <a:avLst/>
          </a:prstGeom>
          <a:noFill/>
          <a:ln w="9525">
            <a:noFill/>
          </a:ln>
        </p:spPr>
      </p:pic>
      <p:sp>
        <p:nvSpPr>
          <p:cNvPr id="11" name="文本框 10"/>
          <p:cNvSpPr txBox="1"/>
          <p:nvPr/>
        </p:nvSpPr>
        <p:spPr>
          <a:xfrm>
            <a:off x="1650365" y="685800"/>
            <a:ext cx="8126095" cy="922020"/>
          </a:xfrm>
          <a:prstGeom prst="rect">
            <a:avLst/>
          </a:prstGeom>
          <a:noFill/>
        </p:spPr>
        <p:txBody>
          <a:bodyPr wrap="square" rtlCol="0">
            <a:spAutoFit/>
          </a:bodyPr>
          <a:p>
            <a:r>
              <a:rPr lang="en-US" altLang="zh-CN"/>
              <a:t>      </a:t>
            </a:r>
            <a:r>
              <a:rPr lang="zh-CN" altLang="en-US"/>
              <a:t>我们再来看一下‘chebi’飞燕号台风，也是一场破坏性极强的台风，“飞燕”打破了53个日本气象站10分钟的历史记录，影响了多个国际航班，韩国的金枪鱼养殖场也遭受了巨大的损失。</a:t>
            </a:r>
            <a:endParaRPr lang="zh-CN" altLang="en-US"/>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p:nvPr/>
        </p:nvSpPr>
        <p:spPr bwMode="auto">
          <a:xfrm>
            <a:off x="1136425" y="2206014"/>
            <a:ext cx="2005736" cy="1899554"/>
          </a:xfrm>
          <a:prstGeom prst="triangle">
            <a:avLst>
              <a:gd name="adj" fmla="val 50000"/>
            </a:avLst>
          </a:prstGeom>
          <a:solidFill>
            <a:schemeClr val="accent1"/>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4" name="AutoShape 9"/>
          <p:cNvSpPr/>
          <p:nvPr/>
        </p:nvSpPr>
        <p:spPr bwMode="auto">
          <a:xfrm>
            <a:off x="2216924" y="2522299"/>
            <a:ext cx="2852813" cy="1585383"/>
          </a:xfrm>
          <a:prstGeom prst="triangle">
            <a:avLst>
              <a:gd name="adj" fmla="val 50000"/>
            </a:avLst>
          </a:prstGeom>
          <a:solidFill>
            <a:schemeClr val="accent2"/>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5" name="AutoShape 10"/>
          <p:cNvSpPr/>
          <p:nvPr/>
        </p:nvSpPr>
        <p:spPr bwMode="auto">
          <a:xfrm>
            <a:off x="4200208" y="3011267"/>
            <a:ext cx="2206310" cy="1094301"/>
          </a:xfrm>
          <a:prstGeom prst="triangle">
            <a:avLst>
              <a:gd name="adj" fmla="val 50000"/>
            </a:avLst>
          </a:prstGeom>
          <a:solidFill>
            <a:schemeClr val="accent1"/>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6" name="AutoShape 11"/>
          <p:cNvSpPr/>
          <p:nvPr/>
        </p:nvSpPr>
        <p:spPr bwMode="auto">
          <a:xfrm>
            <a:off x="5635863" y="1901110"/>
            <a:ext cx="2166279" cy="2202345"/>
          </a:xfrm>
          <a:prstGeom prst="triangle">
            <a:avLst>
              <a:gd name="adj" fmla="val 50000"/>
            </a:avLst>
          </a:prstGeom>
          <a:solidFill>
            <a:schemeClr val="accent2"/>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7" name="AutoShape 12"/>
          <p:cNvSpPr/>
          <p:nvPr/>
        </p:nvSpPr>
        <p:spPr bwMode="auto">
          <a:xfrm>
            <a:off x="7083922" y="2522299"/>
            <a:ext cx="2355957" cy="1585383"/>
          </a:xfrm>
          <a:prstGeom prst="triangle">
            <a:avLst>
              <a:gd name="adj" fmla="val 50000"/>
            </a:avLst>
          </a:prstGeom>
          <a:solidFill>
            <a:schemeClr val="accent1"/>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8" name="AutoShape 17"/>
          <p:cNvSpPr/>
          <p:nvPr/>
        </p:nvSpPr>
        <p:spPr bwMode="auto">
          <a:xfrm>
            <a:off x="8515024" y="2208128"/>
            <a:ext cx="2526353" cy="1899554"/>
          </a:xfrm>
          <a:prstGeom prst="triangle">
            <a:avLst>
              <a:gd name="adj" fmla="val 50000"/>
            </a:avLst>
          </a:prstGeom>
          <a:solidFill>
            <a:schemeClr val="accent2"/>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9" name="Title 20"/>
          <p:cNvSpPr txBox="1"/>
          <p:nvPr/>
        </p:nvSpPr>
        <p:spPr>
          <a:xfrm>
            <a:off x="1779609" y="1535038"/>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000" dirty="0">
                <a:solidFill>
                  <a:schemeClr val="tx1">
                    <a:lumMod val="85000"/>
                    <a:lumOff val="15000"/>
                  </a:schemeClr>
                </a:solidFill>
                <a:latin typeface="+mn-lt"/>
                <a:ea typeface="+mn-ea"/>
                <a:cs typeface="+mn-ea"/>
                <a:sym typeface="+mn-lt"/>
              </a:rPr>
              <a:t>32</a:t>
            </a:r>
            <a:endParaRPr lang="en-US" sz="2000" dirty="0">
              <a:solidFill>
                <a:schemeClr val="tx1">
                  <a:lumMod val="85000"/>
                  <a:lumOff val="15000"/>
                </a:schemeClr>
              </a:solidFill>
              <a:latin typeface="+mn-lt"/>
              <a:ea typeface="+mn-ea"/>
              <a:cs typeface="+mn-ea"/>
              <a:sym typeface="+mn-lt"/>
            </a:endParaRPr>
          </a:p>
        </p:txBody>
      </p:sp>
      <p:sp>
        <p:nvSpPr>
          <p:cNvPr id="10" name="Title 20"/>
          <p:cNvSpPr txBox="1"/>
          <p:nvPr/>
        </p:nvSpPr>
        <p:spPr>
          <a:xfrm>
            <a:off x="3259854" y="1901109"/>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000" dirty="0">
                <a:solidFill>
                  <a:schemeClr val="tx1">
                    <a:lumMod val="85000"/>
                    <a:lumOff val="15000"/>
                  </a:schemeClr>
                </a:solidFill>
                <a:latin typeface="+mn-lt"/>
                <a:ea typeface="+mn-ea"/>
                <a:cs typeface="+mn-ea"/>
                <a:sym typeface="+mn-lt"/>
              </a:rPr>
              <a:t>29</a:t>
            </a:r>
            <a:endParaRPr lang="en-US" sz="2000" dirty="0">
              <a:solidFill>
                <a:schemeClr val="tx1">
                  <a:lumMod val="85000"/>
                  <a:lumOff val="15000"/>
                </a:schemeClr>
              </a:solidFill>
              <a:latin typeface="+mn-lt"/>
              <a:ea typeface="+mn-ea"/>
              <a:cs typeface="+mn-ea"/>
              <a:sym typeface="+mn-lt"/>
            </a:endParaRPr>
          </a:p>
        </p:txBody>
      </p:sp>
      <p:sp>
        <p:nvSpPr>
          <p:cNvPr id="11" name="Title 20"/>
          <p:cNvSpPr txBox="1"/>
          <p:nvPr/>
        </p:nvSpPr>
        <p:spPr>
          <a:xfrm>
            <a:off x="4977324" y="2438957"/>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2000" dirty="0">
                <a:solidFill>
                  <a:schemeClr val="tx1"/>
                </a:solidFill>
                <a:latin typeface="+mn-lt"/>
                <a:ea typeface="+mn-ea"/>
                <a:cs typeface="+mn-ea"/>
                <a:sym typeface="+mn-lt"/>
              </a:rPr>
              <a:t>21</a:t>
            </a:r>
            <a:endParaRPr lang="en-US" sz="2000" dirty="0">
              <a:solidFill>
                <a:schemeClr val="tx1"/>
              </a:solidFill>
              <a:latin typeface="+mn-lt"/>
              <a:ea typeface="+mn-ea"/>
              <a:cs typeface="+mn-ea"/>
              <a:sym typeface="+mn-lt"/>
            </a:endParaRPr>
          </a:p>
        </p:txBody>
      </p:sp>
      <p:sp>
        <p:nvSpPr>
          <p:cNvPr id="12" name="Title 20"/>
          <p:cNvSpPr txBox="1"/>
          <p:nvPr/>
        </p:nvSpPr>
        <p:spPr>
          <a:xfrm>
            <a:off x="6406518" y="1299966"/>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fr-FR" sz="2000" dirty="0">
                <a:solidFill>
                  <a:schemeClr val="tx1">
                    <a:lumMod val="85000"/>
                    <a:lumOff val="15000"/>
                  </a:schemeClr>
                </a:solidFill>
                <a:latin typeface="+mn-lt"/>
                <a:ea typeface="+mn-ea"/>
                <a:cs typeface="+mn-ea"/>
                <a:sym typeface="+mn-lt"/>
              </a:rPr>
              <a:t>3</a:t>
            </a:r>
            <a:r>
              <a:rPr lang="fr-FR" sz="2000" dirty="0">
                <a:solidFill>
                  <a:schemeClr val="tx1">
                    <a:lumMod val="85000"/>
                    <a:lumOff val="15000"/>
                  </a:schemeClr>
                </a:solidFill>
                <a:latin typeface="+mn-lt"/>
                <a:ea typeface="+mn-ea"/>
                <a:cs typeface="+mn-ea"/>
                <a:sym typeface="+mn-lt"/>
              </a:rPr>
              <a:t>5</a:t>
            </a:r>
            <a:endParaRPr lang="en-US" sz="2000" dirty="0">
              <a:solidFill>
                <a:schemeClr val="tx1">
                  <a:lumMod val="85000"/>
                  <a:lumOff val="15000"/>
                </a:schemeClr>
              </a:solidFill>
              <a:latin typeface="+mn-lt"/>
              <a:ea typeface="+mn-ea"/>
              <a:cs typeface="+mn-ea"/>
              <a:sym typeface="+mn-lt"/>
            </a:endParaRPr>
          </a:p>
        </p:txBody>
      </p:sp>
      <p:sp>
        <p:nvSpPr>
          <p:cNvPr id="13" name="Title 20"/>
          <p:cNvSpPr txBox="1"/>
          <p:nvPr/>
        </p:nvSpPr>
        <p:spPr>
          <a:xfrm>
            <a:off x="7919148" y="1926079"/>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000" dirty="0">
                <a:solidFill>
                  <a:schemeClr val="tx1">
                    <a:lumMod val="85000"/>
                    <a:lumOff val="15000"/>
                  </a:schemeClr>
                </a:solidFill>
                <a:latin typeface="+mn-lt"/>
                <a:ea typeface="+mn-ea"/>
                <a:cs typeface="+mn-ea"/>
                <a:sym typeface="+mn-lt"/>
              </a:rPr>
              <a:t>31</a:t>
            </a:r>
            <a:endParaRPr lang="en-US" sz="2000" dirty="0">
              <a:solidFill>
                <a:schemeClr val="tx1">
                  <a:lumMod val="85000"/>
                  <a:lumOff val="15000"/>
                </a:schemeClr>
              </a:solidFill>
              <a:latin typeface="+mn-lt"/>
              <a:ea typeface="+mn-ea"/>
              <a:cs typeface="+mn-ea"/>
              <a:sym typeface="+mn-lt"/>
            </a:endParaRPr>
          </a:p>
        </p:txBody>
      </p:sp>
      <p:sp>
        <p:nvSpPr>
          <p:cNvPr id="14" name="Title 20"/>
          <p:cNvSpPr txBox="1"/>
          <p:nvPr/>
        </p:nvSpPr>
        <p:spPr>
          <a:xfrm>
            <a:off x="9439880" y="1584977"/>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000" dirty="0">
                <a:solidFill>
                  <a:schemeClr val="tx1">
                    <a:lumMod val="85000"/>
                    <a:lumOff val="15000"/>
                  </a:schemeClr>
                </a:solidFill>
                <a:latin typeface="+mn-lt"/>
                <a:ea typeface="+mn-ea"/>
                <a:cs typeface="+mn-ea"/>
                <a:sym typeface="+mn-lt"/>
              </a:rPr>
              <a:t>34</a:t>
            </a:r>
            <a:endParaRPr lang="en-US" sz="2000" dirty="0">
              <a:solidFill>
                <a:schemeClr val="tx1">
                  <a:lumMod val="85000"/>
                  <a:lumOff val="15000"/>
                </a:schemeClr>
              </a:solidFill>
              <a:latin typeface="+mn-lt"/>
              <a:ea typeface="+mn-ea"/>
              <a:cs typeface="+mn-ea"/>
              <a:sym typeface="+mn-lt"/>
            </a:endParaRPr>
          </a:p>
        </p:txBody>
      </p:sp>
      <p:sp>
        <p:nvSpPr>
          <p:cNvPr id="15" name="Title 20"/>
          <p:cNvSpPr txBox="1"/>
          <p:nvPr/>
        </p:nvSpPr>
        <p:spPr>
          <a:xfrm>
            <a:off x="1321433"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Chebi</a:t>
            </a:r>
            <a:endParaRPr lang="en-US" altLang="zh-CN" sz="1600" b="1" dirty="0">
              <a:solidFill>
                <a:schemeClr val="tx1">
                  <a:lumMod val="85000"/>
                  <a:lumOff val="15000"/>
                </a:schemeClr>
              </a:solidFill>
              <a:latin typeface="+mn-lt"/>
              <a:ea typeface="+mn-ea"/>
              <a:cs typeface="+mn-ea"/>
              <a:sym typeface="+mn-lt"/>
            </a:endParaRPr>
          </a:p>
        </p:txBody>
      </p:sp>
      <p:sp>
        <p:nvSpPr>
          <p:cNvPr id="16" name="Title 20"/>
          <p:cNvSpPr txBox="1"/>
          <p:nvPr/>
        </p:nvSpPr>
        <p:spPr>
          <a:xfrm>
            <a:off x="2896545" y="410496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Wukong</a:t>
            </a:r>
            <a:endParaRPr lang="en-US" altLang="zh-CN" sz="1600" b="1" dirty="0">
              <a:solidFill>
                <a:schemeClr val="tx1">
                  <a:lumMod val="85000"/>
                  <a:lumOff val="15000"/>
                </a:schemeClr>
              </a:solidFill>
              <a:latin typeface="+mn-lt"/>
              <a:ea typeface="+mn-ea"/>
              <a:cs typeface="+mn-ea"/>
              <a:sym typeface="+mn-lt"/>
            </a:endParaRPr>
          </a:p>
        </p:txBody>
      </p:sp>
      <p:sp>
        <p:nvSpPr>
          <p:cNvPr id="17" name="Title 20"/>
          <p:cNvSpPr txBox="1"/>
          <p:nvPr/>
        </p:nvSpPr>
        <p:spPr>
          <a:xfrm>
            <a:off x="4613069"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Muifa</a:t>
            </a:r>
            <a:endParaRPr lang="en-US" altLang="zh-CN" sz="1600" b="1" dirty="0">
              <a:solidFill>
                <a:schemeClr val="tx1">
                  <a:lumMod val="85000"/>
                  <a:lumOff val="15000"/>
                </a:schemeClr>
              </a:solidFill>
              <a:latin typeface="+mn-lt"/>
              <a:ea typeface="+mn-ea"/>
              <a:cs typeface="+mn-ea"/>
              <a:sym typeface="+mn-lt"/>
            </a:endParaRPr>
          </a:p>
        </p:txBody>
      </p:sp>
      <p:sp>
        <p:nvSpPr>
          <p:cNvPr id="18" name="Title 20"/>
          <p:cNvSpPr txBox="1"/>
          <p:nvPr/>
        </p:nvSpPr>
        <p:spPr>
          <a:xfrm>
            <a:off x="5947105"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Haiyan</a:t>
            </a:r>
            <a:endParaRPr lang="en-US" altLang="zh-CN" sz="1600" b="1" dirty="0">
              <a:solidFill>
                <a:schemeClr val="tx1">
                  <a:lumMod val="85000"/>
                  <a:lumOff val="15000"/>
                </a:schemeClr>
              </a:solidFill>
              <a:latin typeface="+mn-lt"/>
              <a:ea typeface="+mn-ea"/>
              <a:cs typeface="+mn-ea"/>
              <a:sym typeface="+mn-lt"/>
            </a:endParaRPr>
          </a:p>
        </p:txBody>
      </p:sp>
      <p:sp>
        <p:nvSpPr>
          <p:cNvPr id="19" name="Title 20"/>
          <p:cNvSpPr txBox="1"/>
          <p:nvPr/>
        </p:nvSpPr>
        <p:spPr>
          <a:xfrm>
            <a:off x="7514672"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FengShen</a:t>
            </a:r>
            <a:endParaRPr lang="en-US" altLang="zh-CN" sz="1600" b="1" dirty="0">
              <a:solidFill>
                <a:schemeClr val="tx1">
                  <a:lumMod val="85000"/>
                  <a:lumOff val="15000"/>
                </a:schemeClr>
              </a:solidFill>
              <a:latin typeface="+mn-lt"/>
              <a:ea typeface="+mn-ea"/>
              <a:cs typeface="+mn-ea"/>
              <a:sym typeface="+mn-lt"/>
            </a:endParaRPr>
          </a:p>
        </p:txBody>
      </p:sp>
      <p:sp>
        <p:nvSpPr>
          <p:cNvPr id="20" name="Title 20"/>
          <p:cNvSpPr txBox="1"/>
          <p:nvPr/>
        </p:nvSpPr>
        <p:spPr>
          <a:xfrm>
            <a:off x="9061638"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altLang="zh-CN" sz="1600" b="1" dirty="0">
                <a:solidFill>
                  <a:schemeClr val="tx1">
                    <a:lumMod val="85000"/>
                    <a:lumOff val="15000"/>
                  </a:schemeClr>
                </a:solidFill>
                <a:latin typeface="+mn-lt"/>
                <a:ea typeface="+mn-ea"/>
                <a:cs typeface="+mn-ea"/>
                <a:sym typeface="+mn-lt"/>
              </a:rPr>
              <a:t>VongFong</a:t>
            </a:r>
            <a:endParaRPr lang="en-US" altLang="zh-CN" sz="1600" b="1" dirty="0">
              <a:solidFill>
                <a:schemeClr val="tx1">
                  <a:lumMod val="85000"/>
                  <a:lumOff val="15000"/>
                </a:schemeClr>
              </a:solidFill>
              <a:latin typeface="+mn-lt"/>
              <a:ea typeface="+mn-ea"/>
              <a:cs typeface="+mn-ea"/>
              <a:sym typeface="+mn-lt"/>
            </a:endParaRPr>
          </a:p>
        </p:txBody>
      </p:sp>
      <p:sp>
        <p:nvSpPr>
          <p:cNvPr id="21" name="TextBox 37"/>
          <p:cNvSpPr txBox="1"/>
          <p:nvPr/>
        </p:nvSpPr>
        <p:spPr>
          <a:xfrm>
            <a:off x="706611" y="4914714"/>
            <a:ext cx="10754914" cy="1417320"/>
          </a:xfrm>
          <a:prstGeom prst="rect">
            <a:avLst/>
          </a:prstGeom>
          <a:noFill/>
        </p:spPr>
        <p:txBody>
          <a:bodyPr wrap="square" rtlCol="0">
            <a:spAutoFit/>
          </a:bodyPr>
          <a:lstStyle/>
          <a:p>
            <a:pPr defTabSz="1216660">
              <a:lnSpc>
                <a:spcPct val="120000"/>
              </a:lnSpc>
              <a:spcBef>
                <a:spcPct val="20000"/>
              </a:spcBef>
            </a:pPr>
            <a:r>
              <a:rPr lang="zh-CN" altLang="en-US" sz="1600" dirty="0">
                <a:cs typeface="+mn-ea"/>
                <a:sym typeface="+mn-lt"/>
              </a:rPr>
              <a:t>对于几场有名的台风进行误差，并给出误差计算公式：</a:t>
            </a:r>
            <a:endParaRPr lang="zh-CN" altLang="en-US" sz="1600" dirty="0">
              <a:cs typeface="+mn-ea"/>
              <a:sym typeface="+mn-lt"/>
            </a:endParaRPr>
          </a:p>
          <a:p>
            <a:pPr defTabSz="1216660">
              <a:lnSpc>
                <a:spcPct val="120000"/>
              </a:lnSpc>
              <a:spcBef>
                <a:spcPct val="20000"/>
              </a:spcBef>
            </a:pPr>
            <a:r>
              <a:rPr lang="zh-CN" altLang="en-US" sz="1600" dirty="0">
                <a:cs typeface="+mn-ea"/>
                <a:sym typeface="+mn-lt"/>
              </a:rPr>
              <a:t>                                                   </a:t>
            </a:r>
            <a:r>
              <a:rPr lang="en-US" altLang="zh-CN" sz="1600" dirty="0">
                <a:latin typeface="Arial" panose="020B0604020202020204" pitchFamily="34" charset="0"/>
                <a:cs typeface="Arial" panose="020B0604020202020204" pitchFamily="34" charset="0"/>
                <a:sym typeface="+mn-lt"/>
              </a:rPr>
              <a:t>ῼ=∑ Dis( (Xi,Yi),(Xi_,Yi_) ) / n</a:t>
            </a:r>
            <a:endParaRPr lang="en-US" altLang="zh-CN" sz="1600" dirty="0">
              <a:latin typeface="Arial" panose="020B0604020202020204" pitchFamily="34" charset="0"/>
              <a:cs typeface="Arial" panose="020B0604020202020204" pitchFamily="34" charset="0"/>
              <a:sym typeface="+mn-lt"/>
            </a:endParaRPr>
          </a:p>
          <a:p>
            <a:pPr defTabSz="1216660">
              <a:lnSpc>
                <a:spcPct val="120000"/>
              </a:lnSpc>
              <a:spcBef>
                <a:spcPct val="20000"/>
              </a:spcBef>
            </a:pPr>
            <a:r>
              <a:rPr lang="en-US" altLang="zh-CN" sz="1600" dirty="0">
                <a:latin typeface="Arial" panose="020B0604020202020204" pitchFamily="34" charset="0"/>
                <a:cs typeface="Arial" panose="020B0604020202020204" pitchFamily="34" charset="0"/>
                <a:sym typeface="+mn-lt"/>
              </a:rPr>
              <a:t>		       Dis( (Xi , Yi) , (Xi_ , Yi ) )=√( (Xi_-Xi)^2 + ( Yi_-Yi)^2 )</a:t>
            </a:r>
            <a:endParaRPr lang="en-US" altLang="zh-CN" sz="1600" dirty="0">
              <a:latin typeface="Arial" panose="020B0604020202020204" pitchFamily="34" charset="0"/>
              <a:cs typeface="Arial" panose="020B0604020202020204" pitchFamily="34" charset="0"/>
              <a:sym typeface="+mn-lt"/>
            </a:endParaRPr>
          </a:p>
          <a:p>
            <a:pPr defTabSz="1216660">
              <a:lnSpc>
                <a:spcPct val="120000"/>
              </a:lnSpc>
              <a:spcBef>
                <a:spcPct val="20000"/>
              </a:spcBef>
            </a:pPr>
            <a:r>
              <a:rPr lang="en-US" altLang="zh-CN" sz="1600" dirty="0">
                <a:latin typeface="Arial" panose="020B0604020202020204" pitchFamily="34" charset="0"/>
                <a:cs typeface="Arial" panose="020B0604020202020204" pitchFamily="34" charset="0"/>
                <a:sym typeface="+mn-lt"/>
              </a:rPr>
              <a:t>		   </a:t>
            </a:r>
            <a:endParaRPr lang="en-US" altLang="zh-CN" sz="1600" dirty="0">
              <a:latin typeface="Arial" panose="020B0604020202020204" pitchFamily="34" charset="0"/>
              <a:cs typeface="Arial" panose="020B0604020202020204" pitchFamily="34" charset="0"/>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21271" y="2089215"/>
            <a:ext cx="4244035" cy="2220309"/>
            <a:chOff x="6821271" y="2089215"/>
            <a:chExt cx="4244035" cy="2220309"/>
          </a:xfrm>
        </p:grpSpPr>
        <p:sp>
          <p:nvSpPr>
            <p:cNvPr id="3" name="Freeform 6"/>
            <p:cNvSpPr/>
            <p:nvPr/>
          </p:nvSpPr>
          <p:spPr bwMode="auto">
            <a:xfrm>
              <a:off x="7025473" y="2265986"/>
              <a:ext cx="3795249" cy="1897244"/>
            </a:xfrm>
            <a:custGeom>
              <a:avLst/>
              <a:gdLst>
                <a:gd name="T0" fmla="*/ 2106 w 2106"/>
                <a:gd name="T1" fmla="*/ 1053 h 1053"/>
                <a:gd name="T2" fmla="*/ 1053 w 2106"/>
                <a:gd name="T3" fmla="*/ 0 h 1053"/>
                <a:gd name="T4" fmla="*/ 0 w 2106"/>
                <a:gd name="T5" fmla="*/ 1053 h 1053"/>
                <a:gd name="T6" fmla="*/ 24 w 2106"/>
                <a:gd name="T7" fmla="*/ 1053 h 1053"/>
                <a:gd name="T8" fmla="*/ 326 w 2106"/>
                <a:gd name="T9" fmla="*/ 325 h 1053"/>
                <a:gd name="T10" fmla="*/ 1053 w 2106"/>
                <a:gd name="T11" fmla="*/ 24 h 1053"/>
                <a:gd name="T12" fmla="*/ 1781 w 2106"/>
                <a:gd name="T13" fmla="*/ 325 h 1053"/>
                <a:gd name="T14" fmla="*/ 2082 w 2106"/>
                <a:gd name="T15" fmla="*/ 1053 h 1053"/>
                <a:gd name="T16" fmla="*/ 2106 w 2106"/>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6" h="1053">
                  <a:moveTo>
                    <a:pt x="2106" y="1053"/>
                  </a:moveTo>
                  <a:cubicBezTo>
                    <a:pt x="2106" y="471"/>
                    <a:pt x="1635" y="0"/>
                    <a:pt x="1053" y="0"/>
                  </a:cubicBezTo>
                  <a:cubicBezTo>
                    <a:pt x="472" y="0"/>
                    <a:pt x="0" y="471"/>
                    <a:pt x="0" y="1053"/>
                  </a:cubicBezTo>
                  <a:cubicBezTo>
                    <a:pt x="24" y="1053"/>
                    <a:pt x="24" y="1053"/>
                    <a:pt x="24" y="1053"/>
                  </a:cubicBezTo>
                  <a:cubicBezTo>
                    <a:pt x="24" y="769"/>
                    <a:pt x="140" y="512"/>
                    <a:pt x="326" y="325"/>
                  </a:cubicBezTo>
                  <a:cubicBezTo>
                    <a:pt x="512" y="139"/>
                    <a:pt x="769" y="24"/>
                    <a:pt x="1053" y="24"/>
                  </a:cubicBezTo>
                  <a:cubicBezTo>
                    <a:pt x="1337" y="24"/>
                    <a:pt x="1595" y="139"/>
                    <a:pt x="1781" y="325"/>
                  </a:cubicBezTo>
                  <a:cubicBezTo>
                    <a:pt x="1967" y="512"/>
                    <a:pt x="2082" y="769"/>
                    <a:pt x="2082" y="1053"/>
                  </a:cubicBezTo>
                  <a:lnTo>
                    <a:pt x="2106" y="1053"/>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4" name="Freeform 7"/>
            <p:cNvSpPr/>
            <p:nvPr/>
          </p:nvSpPr>
          <p:spPr bwMode="auto">
            <a:xfrm>
              <a:off x="7218245" y="2411518"/>
              <a:ext cx="3411229" cy="1623705"/>
            </a:xfrm>
            <a:custGeom>
              <a:avLst/>
              <a:gdLst>
                <a:gd name="T0" fmla="*/ 1893 w 1893"/>
                <a:gd name="T1" fmla="*/ 901 h 901"/>
                <a:gd name="T2" fmla="*/ 946 w 1893"/>
                <a:gd name="T3" fmla="*/ 0 h 901"/>
                <a:gd name="T4" fmla="*/ 0 w 1893"/>
                <a:gd name="T5" fmla="*/ 901 h 901"/>
                <a:gd name="T6" fmla="*/ 4 w 1893"/>
                <a:gd name="T7" fmla="*/ 901 h 901"/>
                <a:gd name="T8" fmla="*/ 289 w 1893"/>
                <a:gd name="T9" fmla="*/ 267 h 901"/>
                <a:gd name="T10" fmla="*/ 946 w 1893"/>
                <a:gd name="T11" fmla="*/ 4 h 901"/>
                <a:gd name="T12" fmla="*/ 1603 w 1893"/>
                <a:gd name="T13" fmla="*/ 267 h 901"/>
                <a:gd name="T14" fmla="*/ 1889 w 1893"/>
                <a:gd name="T15" fmla="*/ 901 h 901"/>
                <a:gd name="T16" fmla="*/ 1893 w 1893"/>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3" h="901">
                  <a:moveTo>
                    <a:pt x="1893" y="901"/>
                  </a:moveTo>
                  <a:cubicBezTo>
                    <a:pt x="1892" y="403"/>
                    <a:pt x="1444" y="0"/>
                    <a:pt x="946" y="0"/>
                  </a:cubicBezTo>
                  <a:cubicBezTo>
                    <a:pt x="449" y="0"/>
                    <a:pt x="0" y="403"/>
                    <a:pt x="0" y="901"/>
                  </a:cubicBezTo>
                  <a:cubicBezTo>
                    <a:pt x="4" y="901"/>
                    <a:pt x="4" y="901"/>
                    <a:pt x="4" y="901"/>
                  </a:cubicBezTo>
                  <a:cubicBezTo>
                    <a:pt x="4" y="653"/>
                    <a:pt x="116" y="429"/>
                    <a:pt x="289" y="267"/>
                  </a:cubicBezTo>
                  <a:cubicBezTo>
                    <a:pt x="463" y="104"/>
                    <a:pt x="699" y="4"/>
                    <a:pt x="946" y="4"/>
                  </a:cubicBezTo>
                  <a:cubicBezTo>
                    <a:pt x="1194" y="4"/>
                    <a:pt x="1430" y="104"/>
                    <a:pt x="1603" y="267"/>
                  </a:cubicBezTo>
                  <a:cubicBezTo>
                    <a:pt x="1777" y="429"/>
                    <a:pt x="1889" y="653"/>
                    <a:pt x="1889" y="901"/>
                  </a:cubicBezTo>
                  <a:lnTo>
                    <a:pt x="1893" y="901"/>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5" name="Freeform 8"/>
            <p:cNvSpPr>
              <a:spLocks noEditPoints="1"/>
            </p:cNvSpPr>
            <p:nvPr/>
          </p:nvSpPr>
          <p:spPr bwMode="auto">
            <a:xfrm>
              <a:off x="6859368" y="2136455"/>
              <a:ext cx="4128982" cy="2173069"/>
            </a:xfrm>
            <a:custGeom>
              <a:avLst/>
              <a:gdLst>
                <a:gd name="T0" fmla="*/ 6 w 2291"/>
                <a:gd name="T1" fmla="*/ 1165 h 1206"/>
                <a:gd name="T2" fmla="*/ 6 w 2291"/>
                <a:gd name="T3" fmla="*/ 1080 h 1206"/>
                <a:gd name="T4" fmla="*/ 16 w 2291"/>
                <a:gd name="T5" fmla="*/ 1033 h 1206"/>
                <a:gd name="T6" fmla="*/ 20 w 2291"/>
                <a:gd name="T7" fmla="*/ 973 h 1206"/>
                <a:gd name="T8" fmla="*/ 32 w 2291"/>
                <a:gd name="T9" fmla="*/ 914 h 1206"/>
                <a:gd name="T10" fmla="*/ 51 w 2291"/>
                <a:gd name="T11" fmla="*/ 857 h 1206"/>
                <a:gd name="T12" fmla="*/ 71 w 2291"/>
                <a:gd name="T13" fmla="*/ 776 h 1206"/>
                <a:gd name="T14" fmla="*/ 93 w 2291"/>
                <a:gd name="T15" fmla="*/ 732 h 1206"/>
                <a:gd name="T16" fmla="*/ 111 w 2291"/>
                <a:gd name="T17" fmla="*/ 675 h 1206"/>
                <a:gd name="T18" fmla="*/ 137 w 2291"/>
                <a:gd name="T19" fmla="*/ 621 h 1206"/>
                <a:gd name="T20" fmla="*/ 170 w 2291"/>
                <a:gd name="T21" fmla="*/ 570 h 1206"/>
                <a:gd name="T22" fmla="*/ 210 w 2291"/>
                <a:gd name="T23" fmla="*/ 496 h 1206"/>
                <a:gd name="T24" fmla="*/ 241 w 2291"/>
                <a:gd name="T25" fmla="*/ 460 h 1206"/>
                <a:gd name="T26" fmla="*/ 274 w 2291"/>
                <a:gd name="T27" fmla="*/ 410 h 1206"/>
                <a:gd name="T28" fmla="*/ 313 w 2291"/>
                <a:gd name="T29" fmla="*/ 364 h 1206"/>
                <a:gd name="T30" fmla="*/ 358 w 2291"/>
                <a:gd name="T31" fmla="*/ 325 h 1206"/>
                <a:gd name="T32" fmla="*/ 416 w 2291"/>
                <a:gd name="T33" fmla="*/ 264 h 1206"/>
                <a:gd name="T34" fmla="*/ 457 w 2291"/>
                <a:gd name="T35" fmla="*/ 238 h 1206"/>
                <a:gd name="T36" fmla="*/ 502 w 2291"/>
                <a:gd name="T37" fmla="*/ 198 h 1206"/>
                <a:gd name="T38" fmla="*/ 552 w 2291"/>
                <a:gd name="T39" fmla="*/ 165 h 1206"/>
                <a:gd name="T40" fmla="*/ 607 w 2291"/>
                <a:gd name="T41" fmla="*/ 139 h 1206"/>
                <a:gd name="T42" fmla="*/ 680 w 2291"/>
                <a:gd name="T43" fmla="*/ 97 h 1206"/>
                <a:gd name="T44" fmla="*/ 727 w 2291"/>
                <a:gd name="T45" fmla="*/ 84 h 1206"/>
                <a:gd name="T46" fmla="*/ 781 w 2291"/>
                <a:gd name="T47" fmla="*/ 58 h 1206"/>
                <a:gd name="T48" fmla="*/ 839 w 2291"/>
                <a:gd name="T49" fmla="*/ 41 h 1206"/>
                <a:gd name="T50" fmla="*/ 898 w 2291"/>
                <a:gd name="T51" fmla="*/ 32 h 1206"/>
                <a:gd name="T52" fmla="*/ 980 w 2291"/>
                <a:gd name="T53" fmla="*/ 12 h 1206"/>
                <a:gd name="T54" fmla="*/ 1028 w 2291"/>
                <a:gd name="T55" fmla="*/ 11 h 1206"/>
                <a:gd name="T56" fmla="*/ 1088 w 2291"/>
                <a:gd name="T57" fmla="*/ 2 h 1206"/>
                <a:gd name="T58" fmla="*/ 1145 w 2291"/>
                <a:gd name="T59" fmla="*/ 6 h 1206"/>
                <a:gd name="T60" fmla="*/ 1220 w 2291"/>
                <a:gd name="T61" fmla="*/ 3 h 1206"/>
                <a:gd name="T62" fmla="*/ 1267 w 2291"/>
                <a:gd name="T63" fmla="*/ 12 h 1206"/>
                <a:gd name="T64" fmla="*/ 1327 w 2291"/>
                <a:gd name="T65" fmla="*/ 14 h 1206"/>
                <a:gd name="T66" fmla="*/ 1387 w 2291"/>
                <a:gd name="T67" fmla="*/ 25 h 1206"/>
                <a:gd name="T68" fmla="*/ 1444 w 2291"/>
                <a:gd name="T69" fmla="*/ 44 h 1206"/>
                <a:gd name="T70" fmla="*/ 1525 w 2291"/>
                <a:gd name="T71" fmla="*/ 64 h 1206"/>
                <a:gd name="T72" fmla="*/ 1569 w 2291"/>
                <a:gd name="T73" fmla="*/ 85 h 1206"/>
                <a:gd name="T74" fmla="*/ 1626 w 2291"/>
                <a:gd name="T75" fmla="*/ 104 h 1206"/>
                <a:gd name="T76" fmla="*/ 1680 w 2291"/>
                <a:gd name="T77" fmla="*/ 131 h 1206"/>
                <a:gd name="T78" fmla="*/ 1729 w 2291"/>
                <a:gd name="T79" fmla="*/ 165 h 1206"/>
                <a:gd name="T80" fmla="*/ 1802 w 2291"/>
                <a:gd name="T81" fmla="*/ 207 h 1206"/>
                <a:gd name="T82" fmla="*/ 1837 w 2291"/>
                <a:gd name="T83" fmla="*/ 240 h 1206"/>
                <a:gd name="T84" fmla="*/ 1886 w 2291"/>
                <a:gd name="T85" fmla="*/ 274 h 1206"/>
                <a:gd name="T86" fmla="*/ 1930 w 2291"/>
                <a:gd name="T87" fmla="*/ 315 h 1206"/>
                <a:gd name="T88" fmla="*/ 1968 w 2291"/>
                <a:gd name="T89" fmla="*/ 362 h 1206"/>
                <a:gd name="T90" fmla="*/ 2027 w 2291"/>
                <a:gd name="T91" fmla="*/ 422 h 1206"/>
                <a:gd name="T92" fmla="*/ 2052 w 2291"/>
                <a:gd name="T93" fmla="*/ 464 h 1206"/>
                <a:gd name="T94" fmla="*/ 2090 w 2291"/>
                <a:gd name="T95" fmla="*/ 511 h 1206"/>
                <a:gd name="T96" fmla="*/ 2122 w 2291"/>
                <a:gd name="T97" fmla="*/ 562 h 1206"/>
                <a:gd name="T98" fmla="*/ 2146 w 2291"/>
                <a:gd name="T99" fmla="*/ 617 h 1206"/>
                <a:gd name="T100" fmla="*/ 2187 w 2291"/>
                <a:gd name="T101" fmla="*/ 691 h 1206"/>
                <a:gd name="T102" fmla="*/ 2200 w 2291"/>
                <a:gd name="T103" fmla="*/ 737 h 1206"/>
                <a:gd name="T104" fmla="*/ 2225 w 2291"/>
                <a:gd name="T105" fmla="*/ 792 h 1206"/>
                <a:gd name="T106" fmla="*/ 2243 w 2291"/>
                <a:gd name="T107" fmla="*/ 850 h 1206"/>
                <a:gd name="T108" fmla="*/ 2252 w 2291"/>
                <a:gd name="T109" fmla="*/ 909 h 1206"/>
                <a:gd name="T110" fmla="*/ 2274 w 2291"/>
                <a:gd name="T111" fmla="*/ 991 h 1206"/>
                <a:gd name="T112" fmla="*/ 2275 w 2291"/>
                <a:gd name="T113" fmla="*/ 1039 h 1206"/>
                <a:gd name="T114" fmla="*/ 2287 w 2291"/>
                <a:gd name="T115" fmla="*/ 1098 h 1206"/>
                <a:gd name="T116" fmla="*/ 2290 w 2291"/>
                <a:gd name="T117" fmla="*/ 1158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91" h="1206">
                  <a:moveTo>
                    <a:pt x="0" y="1200"/>
                  </a:moveTo>
                  <a:cubicBezTo>
                    <a:pt x="0" y="1202"/>
                    <a:pt x="0" y="1204"/>
                    <a:pt x="0" y="1206"/>
                  </a:cubicBezTo>
                  <a:cubicBezTo>
                    <a:pt x="5" y="1206"/>
                    <a:pt x="5" y="1206"/>
                    <a:pt x="5" y="1206"/>
                  </a:cubicBezTo>
                  <a:cubicBezTo>
                    <a:pt x="5" y="1204"/>
                    <a:pt x="5" y="1202"/>
                    <a:pt x="5" y="1201"/>
                  </a:cubicBezTo>
                  <a:lnTo>
                    <a:pt x="0" y="1200"/>
                  </a:lnTo>
                  <a:close/>
                  <a:moveTo>
                    <a:pt x="0" y="1176"/>
                  </a:moveTo>
                  <a:cubicBezTo>
                    <a:pt x="0" y="1180"/>
                    <a:pt x="0" y="1184"/>
                    <a:pt x="0" y="1188"/>
                  </a:cubicBezTo>
                  <a:cubicBezTo>
                    <a:pt x="5" y="1189"/>
                    <a:pt x="5" y="1189"/>
                    <a:pt x="5" y="1189"/>
                  </a:cubicBezTo>
                  <a:cubicBezTo>
                    <a:pt x="5" y="1185"/>
                    <a:pt x="5" y="1181"/>
                    <a:pt x="5" y="1177"/>
                  </a:cubicBezTo>
                  <a:lnTo>
                    <a:pt x="0" y="1176"/>
                  </a:lnTo>
                  <a:close/>
                  <a:moveTo>
                    <a:pt x="1" y="1152"/>
                  </a:moveTo>
                  <a:cubicBezTo>
                    <a:pt x="1" y="1156"/>
                    <a:pt x="1" y="1160"/>
                    <a:pt x="0" y="1164"/>
                  </a:cubicBezTo>
                  <a:cubicBezTo>
                    <a:pt x="6" y="1165"/>
                    <a:pt x="6" y="1165"/>
                    <a:pt x="6" y="1165"/>
                  </a:cubicBezTo>
                  <a:cubicBezTo>
                    <a:pt x="6" y="1161"/>
                    <a:pt x="6" y="1157"/>
                    <a:pt x="6" y="1153"/>
                  </a:cubicBezTo>
                  <a:cubicBezTo>
                    <a:pt x="1" y="1152"/>
                    <a:pt x="1" y="1152"/>
                    <a:pt x="1" y="1152"/>
                  </a:cubicBezTo>
                  <a:close/>
                  <a:moveTo>
                    <a:pt x="2" y="1128"/>
                  </a:moveTo>
                  <a:cubicBezTo>
                    <a:pt x="2" y="1132"/>
                    <a:pt x="2" y="1136"/>
                    <a:pt x="1" y="1140"/>
                  </a:cubicBezTo>
                  <a:cubicBezTo>
                    <a:pt x="7" y="1141"/>
                    <a:pt x="7" y="1141"/>
                    <a:pt x="7" y="1141"/>
                  </a:cubicBezTo>
                  <a:cubicBezTo>
                    <a:pt x="7" y="1137"/>
                    <a:pt x="7" y="1133"/>
                    <a:pt x="7" y="1129"/>
                  </a:cubicBezTo>
                  <a:lnTo>
                    <a:pt x="2" y="1128"/>
                  </a:lnTo>
                  <a:close/>
                  <a:moveTo>
                    <a:pt x="4" y="1104"/>
                  </a:moveTo>
                  <a:cubicBezTo>
                    <a:pt x="3" y="1108"/>
                    <a:pt x="3" y="1112"/>
                    <a:pt x="3" y="1116"/>
                  </a:cubicBezTo>
                  <a:cubicBezTo>
                    <a:pt x="8" y="1117"/>
                    <a:pt x="8" y="1117"/>
                    <a:pt x="8" y="1117"/>
                  </a:cubicBezTo>
                  <a:cubicBezTo>
                    <a:pt x="8" y="1113"/>
                    <a:pt x="9" y="1109"/>
                    <a:pt x="9" y="1105"/>
                  </a:cubicBezTo>
                  <a:lnTo>
                    <a:pt x="4" y="1104"/>
                  </a:lnTo>
                  <a:close/>
                  <a:moveTo>
                    <a:pt x="6" y="1080"/>
                  </a:moveTo>
                  <a:cubicBezTo>
                    <a:pt x="5" y="1084"/>
                    <a:pt x="5" y="1088"/>
                    <a:pt x="5" y="1092"/>
                  </a:cubicBezTo>
                  <a:cubicBezTo>
                    <a:pt x="10" y="1093"/>
                    <a:pt x="10" y="1093"/>
                    <a:pt x="10" y="1093"/>
                  </a:cubicBezTo>
                  <a:cubicBezTo>
                    <a:pt x="10" y="1089"/>
                    <a:pt x="11" y="1085"/>
                    <a:pt x="11" y="1081"/>
                  </a:cubicBezTo>
                  <a:lnTo>
                    <a:pt x="6" y="1080"/>
                  </a:lnTo>
                  <a:close/>
                  <a:moveTo>
                    <a:pt x="8" y="1057"/>
                  </a:moveTo>
                  <a:cubicBezTo>
                    <a:pt x="8" y="1061"/>
                    <a:pt x="7" y="1065"/>
                    <a:pt x="7" y="1069"/>
                  </a:cubicBezTo>
                  <a:cubicBezTo>
                    <a:pt x="12" y="1069"/>
                    <a:pt x="12" y="1069"/>
                    <a:pt x="12" y="1069"/>
                  </a:cubicBezTo>
                  <a:cubicBezTo>
                    <a:pt x="12" y="1065"/>
                    <a:pt x="13" y="1061"/>
                    <a:pt x="13" y="1057"/>
                  </a:cubicBezTo>
                  <a:lnTo>
                    <a:pt x="8" y="1057"/>
                  </a:lnTo>
                  <a:close/>
                  <a:moveTo>
                    <a:pt x="11" y="1033"/>
                  </a:moveTo>
                  <a:cubicBezTo>
                    <a:pt x="10" y="1037"/>
                    <a:pt x="10" y="1041"/>
                    <a:pt x="9" y="1045"/>
                  </a:cubicBezTo>
                  <a:cubicBezTo>
                    <a:pt x="15" y="1045"/>
                    <a:pt x="15" y="1045"/>
                    <a:pt x="15" y="1045"/>
                  </a:cubicBezTo>
                  <a:cubicBezTo>
                    <a:pt x="15" y="1041"/>
                    <a:pt x="16" y="1037"/>
                    <a:pt x="16" y="1033"/>
                  </a:cubicBezTo>
                  <a:lnTo>
                    <a:pt x="11" y="1033"/>
                  </a:lnTo>
                  <a:close/>
                  <a:moveTo>
                    <a:pt x="14" y="1009"/>
                  </a:moveTo>
                  <a:cubicBezTo>
                    <a:pt x="14" y="1013"/>
                    <a:pt x="13" y="1017"/>
                    <a:pt x="12" y="1021"/>
                  </a:cubicBezTo>
                  <a:cubicBezTo>
                    <a:pt x="18" y="1022"/>
                    <a:pt x="18" y="1022"/>
                    <a:pt x="18" y="1022"/>
                  </a:cubicBezTo>
                  <a:cubicBezTo>
                    <a:pt x="18" y="1018"/>
                    <a:pt x="19" y="1014"/>
                    <a:pt x="19" y="1010"/>
                  </a:cubicBezTo>
                  <a:lnTo>
                    <a:pt x="14" y="1009"/>
                  </a:lnTo>
                  <a:close/>
                  <a:moveTo>
                    <a:pt x="18" y="985"/>
                  </a:moveTo>
                  <a:cubicBezTo>
                    <a:pt x="17" y="989"/>
                    <a:pt x="17" y="993"/>
                    <a:pt x="16" y="997"/>
                  </a:cubicBezTo>
                  <a:cubicBezTo>
                    <a:pt x="21" y="998"/>
                    <a:pt x="21" y="998"/>
                    <a:pt x="21" y="998"/>
                  </a:cubicBezTo>
                  <a:cubicBezTo>
                    <a:pt x="22" y="994"/>
                    <a:pt x="22" y="990"/>
                    <a:pt x="23" y="986"/>
                  </a:cubicBezTo>
                  <a:lnTo>
                    <a:pt x="18" y="985"/>
                  </a:lnTo>
                  <a:close/>
                  <a:moveTo>
                    <a:pt x="22" y="961"/>
                  </a:moveTo>
                  <a:cubicBezTo>
                    <a:pt x="21" y="965"/>
                    <a:pt x="21" y="969"/>
                    <a:pt x="20" y="973"/>
                  </a:cubicBezTo>
                  <a:cubicBezTo>
                    <a:pt x="25" y="974"/>
                    <a:pt x="25" y="974"/>
                    <a:pt x="25" y="974"/>
                  </a:cubicBezTo>
                  <a:cubicBezTo>
                    <a:pt x="26" y="970"/>
                    <a:pt x="27" y="966"/>
                    <a:pt x="27" y="962"/>
                  </a:cubicBezTo>
                  <a:lnTo>
                    <a:pt x="22" y="961"/>
                  </a:lnTo>
                  <a:close/>
                  <a:moveTo>
                    <a:pt x="27" y="938"/>
                  </a:moveTo>
                  <a:cubicBezTo>
                    <a:pt x="26" y="942"/>
                    <a:pt x="25" y="946"/>
                    <a:pt x="24" y="950"/>
                  </a:cubicBezTo>
                  <a:cubicBezTo>
                    <a:pt x="30" y="951"/>
                    <a:pt x="30" y="951"/>
                    <a:pt x="30" y="951"/>
                  </a:cubicBezTo>
                  <a:cubicBezTo>
                    <a:pt x="30" y="947"/>
                    <a:pt x="31" y="943"/>
                    <a:pt x="32" y="939"/>
                  </a:cubicBezTo>
                  <a:lnTo>
                    <a:pt x="27" y="938"/>
                  </a:lnTo>
                  <a:close/>
                  <a:moveTo>
                    <a:pt x="32" y="914"/>
                  </a:moveTo>
                  <a:cubicBezTo>
                    <a:pt x="31" y="918"/>
                    <a:pt x="30" y="922"/>
                    <a:pt x="29" y="926"/>
                  </a:cubicBezTo>
                  <a:cubicBezTo>
                    <a:pt x="34" y="927"/>
                    <a:pt x="34" y="927"/>
                    <a:pt x="34" y="927"/>
                  </a:cubicBezTo>
                  <a:cubicBezTo>
                    <a:pt x="35" y="923"/>
                    <a:pt x="36" y="919"/>
                    <a:pt x="37" y="915"/>
                  </a:cubicBezTo>
                  <a:lnTo>
                    <a:pt x="32" y="914"/>
                  </a:lnTo>
                  <a:close/>
                  <a:moveTo>
                    <a:pt x="37" y="891"/>
                  </a:moveTo>
                  <a:cubicBezTo>
                    <a:pt x="36" y="895"/>
                    <a:pt x="35" y="899"/>
                    <a:pt x="34" y="903"/>
                  </a:cubicBezTo>
                  <a:cubicBezTo>
                    <a:pt x="40" y="904"/>
                    <a:pt x="40" y="904"/>
                    <a:pt x="40" y="904"/>
                  </a:cubicBezTo>
                  <a:cubicBezTo>
                    <a:pt x="40" y="900"/>
                    <a:pt x="41" y="896"/>
                    <a:pt x="42" y="892"/>
                  </a:cubicBezTo>
                  <a:lnTo>
                    <a:pt x="37" y="891"/>
                  </a:lnTo>
                  <a:close/>
                  <a:moveTo>
                    <a:pt x="43" y="868"/>
                  </a:moveTo>
                  <a:cubicBezTo>
                    <a:pt x="42" y="871"/>
                    <a:pt x="41" y="875"/>
                    <a:pt x="40" y="879"/>
                  </a:cubicBezTo>
                  <a:cubicBezTo>
                    <a:pt x="45" y="881"/>
                    <a:pt x="45" y="881"/>
                    <a:pt x="45" y="881"/>
                  </a:cubicBezTo>
                  <a:cubicBezTo>
                    <a:pt x="46" y="877"/>
                    <a:pt x="47" y="873"/>
                    <a:pt x="48" y="869"/>
                  </a:cubicBezTo>
                  <a:lnTo>
                    <a:pt x="43" y="868"/>
                  </a:lnTo>
                  <a:close/>
                  <a:moveTo>
                    <a:pt x="49" y="844"/>
                  </a:moveTo>
                  <a:cubicBezTo>
                    <a:pt x="48" y="848"/>
                    <a:pt x="47" y="852"/>
                    <a:pt x="46" y="856"/>
                  </a:cubicBezTo>
                  <a:cubicBezTo>
                    <a:pt x="51" y="857"/>
                    <a:pt x="51" y="857"/>
                    <a:pt x="51" y="857"/>
                  </a:cubicBezTo>
                  <a:cubicBezTo>
                    <a:pt x="52" y="854"/>
                    <a:pt x="53" y="850"/>
                    <a:pt x="54" y="846"/>
                  </a:cubicBezTo>
                  <a:lnTo>
                    <a:pt x="49" y="844"/>
                  </a:lnTo>
                  <a:close/>
                  <a:moveTo>
                    <a:pt x="56" y="821"/>
                  </a:moveTo>
                  <a:cubicBezTo>
                    <a:pt x="55" y="825"/>
                    <a:pt x="54" y="829"/>
                    <a:pt x="53" y="833"/>
                  </a:cubicBezTo>
                  <a:cubicBezTo>
                    <a:pt x="58" y="834"/>
                    <a:pt x="58" y="834"/>
                    <a:pt x="58" y="834"/>
                  </a:cubicBezTo>
                  <a:cubicBezTo>
                    <a:pt x="59" y="831"/>
                    <a:pt x="60" y="827"/>
                    <a:pt x="61" y="823"/>
                  </a:cubicBezTo>
                  <a:lnTo>
                    <a:pt x="56" y="821"/>
                  </a:lnTo>
                  <a:close/>
                  <a:moveTo>
                    <a:pt x="63" y="798"/>
                  </a:moveTo>
                  <a:cubicBezTo>
                    <a:pt x="62" y="802"/>
                    <a:pt x="61" y="806"/>
                    <a:pt x="60" y="810"/>
                  </a:cubicBezTo>
                  <a:cubicBezTo>
                    <a:pt x="65" y="811"/>
                    <a:pt x="65" y="811"/>
                    <a:pt x="65" y="811"/>
                  </a:cubicBezTo>
                  <a:cubicBezTo>
                    <a:pt x="66" y="808"/>
                    <a:pt x="67" y="804"/>
                    <a:pt x="68" y="800"/>
                  </a:cubicBezTo>
                  <a:cubicBezTo>
                    <a:pt x="63" y="798"/>
                    <a:pt x="63" y="798"/>
                    <a:pt x="63" y="798"/>
                  </a:cubicBezTo>
                  <a:close/>
                  <a:moveTo>
                    <a:pt x="71" y="776"/>
                  </a:moveTo>
                  <a:cubicBezTo>
                    <a:pt x="70" y="779"/>
                    <a:pt x="68" y="783"/>
                    <a:pt x="67" y="787"/>
                  </a:cubicBezTo>
                  <a:cubicBezTo>
                    <a:pt x="72" y="789"/>
                    <a:pt x="72" y="789"/>
                    <a:pt x="72" y="789"/>
                  </a:cubicBezTo>
                  <a:cubicBezTo>
                    <a:pt x="73" y="785"/>
                    <a:pt x="75" y="781"/>
                    <a:pt x="76" y="777"/>
                  </a:cubicBezTo>
                  <a:lnTo>
                    <a:pt x="71" y="776"/>
                  </a:lnTo>
                  <a:close/>
                  <a:moveTo>
                    <a:pt x="79" y="753"/>
                  </a:moveTo>
                  <a:cubicBezTo>
                    <a:pt x="78" y="757"/>
                    <a:pt x="76" y="760"/>
                    <a:pt x="75" y="764"/>
                  </a:cubicBezTo>
                  <a:cubicBezTo>
                    <a:pt x="80" y="766"/>
                    <a:pt x="80" y="766"/>
                    <a:pt x="80" y="766"/>
                  </a:cubicBezTo>
                  <a:cubicBezTo>
                    <a:pt x="81" y="762"/>
                    <a:pt x="83" y="759"/>
                    <a:pt x="84" y="755"/>
                  </a:cubicBezTo>
                  <a:lnTo>
                    <a:pt x="79" y="753"/>
                  </a:lnTo>
                  <a:close/>
                  <a:moveTo>
                    <a:pt x="88" y="730"/>
                  </a:moveTo>
                  <a:cubicBezTo>
                    <a:pt x="86" y="734"/>
                    <a:pt x="85" y="738"/>
                    <a:pt x="83" y="742"/>
                  </a:cubicBezTo>
                  <a:cubicBezTo>
                    <a:pt x="88" y="744"/>
                    <a:pt x="88" y="744"/>
                    <a:pt x="88" y="744"/>
                  </a:cubicBezTo>
                  <a:cubicBezTo>
                    <a:pt x="90" y="740"/>
                    <a:pt x="91" y="736"/>
                    <a:pt x="93" y="732"/>
                  </a:cubicBezTo>
                  <a:lnTo>
                    <a:pt x="88" y="730"/>
                  </a:lnTo>
                  <a:close/>
                  <a:moveTo>
                    <a:pt x="97" y="708"/>
                  </a:moveTo>
                  <a:cubicBezTo>
                    <a:pt x="95" y="712"/>
                    <a:pt x="94" y="716"/>
                    <a:pt x="92" y="719"/>
                  </a:cubicBezTo>
                  <a:cubicBezTo>
                    <a:pt x="97" y="721"/>
                    <a:pt x="97" y="721"/>
                    <a:pt x="97" y="721"/>
                  </a:cubicBezTo>
                  <a:cubicBezTo>
                    <a:pt x="98" y="718"/>
                    <a:pt x="100" y="714"/>
                    <a:pt x="101" y="710"/>
                  </a:cubicBezTo>
                  <a:lnTo>
                    <a:pt x="97" y="708"/>
                  </a:lnTo>
                  <a:close/>
                  <a:moveTo>
                    <a:pt x="106" y="686"/>
                  </a:moveTo>
                  <a:cubicBezTo>
                    <a:pt x="104" y="690"/>
                    <a:pt x="103" y="693"/>
                    <a:pt x="101" y="697"/>
                  </a:cubicBezTo>
                  <a:cubicBezTo>
                    <a:pt x="106" y="699"/>
                    <a:pt x="106" y="699"/>
                    <a:pt x="106" y="699"/>
                  </a:cubicBezTo>
                  <a:cubicBezTo>
                    <a:pt x="108" y="695"/>
                    <a:pt x="109" y="692"/>
                    <a:pt x="111" y="688"/>
                  </a:cubicBezTo>
                  <a:lnTo>
                    <a:pt x="106" y="686"/>
                  </a:lnTo>
                  <a:close/>
                  <a:moveTo>
                    <a:pt x="116" y="664"/>
                  </a:moveTo>
                  <a:cubicBezTo>
                    <a:pt x="114" y="668"/>
                    <a:pt x="112" y="671"/>
                    <a:pt x="111" y="675"/>
                  </a:cubicBezTo>
                  <a:cubicBezTo>
                    <a:pt x="116" y="677"/>
                    <a:pt x="116" y="677"/>
                    <a:pt x="116" y="677"/>
                  </a:cubicBezTo>
                  <a:cubicBezTo>
                    <a:pt x="117" y="674"/>
                    <a:pt x="119" y="670"/>
                    <a:pt x="121" y="666"/>
                  </a:cubicBezTo>
                  <a:cubicBezTo>
                    <a:pt x="116" y="664"/>
                    <a:pt x="116" y="664"/>
                    <a:pt x="116" y="664"/>
                  </a:cubicBezTo>
                  <a:close/>
                  <a:moveTo>
                    <a:pt x="126" y="642"/>
                  </a:moveTo>
                  <a:cubicBezTo>
                    <a:pt x="124" y="646"/>
                    <a:pt x="123" y="649"/>
                    <a:pt x="121" y="653"/>
                  </a:cubicBezTo>
                  <a:cubicBezTo>
                    <a:pt x="126" y="655"/>
                    <a:pt x="126" y="655"/>
                    <a:pt x="126" y="655"/>
                  </a:cubicBezTo>
                  <a:cubicBezTo>
                    <a:pt x="127" y="652"/>
                    <a:pt x="129" y="648"/>
                    <a:pt x="131" y="645"/>
                  </a:cubicBezTo>
                  <a:lnTo>
                    <a:pt x="126" y="642"/>
                  </a:lnTo>
                  <a:close/>
                  <a:moveTo>
                    <a:pt x="137" y="621"/>
                  </a:moveTo>
                  <a:cubicBezTo>
                    <a:pt x="135" y="624"/>
                    <a:pt x="133" y="628"/>
                    <a:pt x="131" y="631"/>
                  </a:cubicBezTo>
                  <a:cubicBezTo>
                    <a:pt x="136" y="634"/>
                    <a:pt x="136" y="634"/>
                    <a:pt x="136" y="634"/>
                  </a:cubicBezTo>
                  <a:cubicBezTo>
                    <a:pt x="138" y="630"/>
                    <a:pt x="140" y="627"/>
                    <a:pt x="141" y="623"/>
                  </a:cubicBezTo>
                  <a:lnTo>
                    <a:pt x="137" y="621"/>
                  </a:lnTo>
                  <a:close/>
                  <a:moveTo>
                    <a:pt x="148" y="599"/>
                  </a:moveTo>
                  <a:cubicBezTo>
                    <a:pt x="146" y="603"/>
                    <a:pt x="144" y="606"/>
                    <a:pt x="142" y="610"/>
                  </a:cubicBezTo>
                  <a:cubicBezTo>
                    <a:pt x="147" y="612"/>
                    <a:pt x="147" y="612"/>
                    <a:pt x="147" y="612"/>
                  </a:cubicBezTo>
                  <a:cubicBezTo>
                    <a:pt x="149" y="609"/>
                    <a:pt x="151" y="605"/>
                    <a:pt x="153" y="602"/>
                  </a:cubicBezTo>
                  <a:lnTo>
                    <a:pt x="148" y="599"/>
                  </a:lnTo>
                  <a:close/>
                  <a:moveTo>
                    <a:pt x="159" y="578"/>
                  </a:moveTo>
                  <a:cubicBezTo>
                    <a:pt x="157" y="582"/>
                    <a:pt x="155" y="585"/>
                    <a:pt x="153" y="589"/>
                  </a:cubicBezTo>
                  <a:cubicBezTo>
                    <a:pt x="158" y="591"/>
                    <a:pt x="158" y="591"/>
                    <a:pt x="158" y="591"/>
                  </a:cubicBezTo>
                  <a:cubicBezTo>
                    <a:pt x="160" y="588"/>
                    <a:pt x="162" y="584"/>
                    <a:pt x="164" y="581"/>
                  </a:cubicBezTo>
                  <a:lnTo>
                    <a:pt x="159" y="578"/>
                  </a:lnTo>
                  <a:close/>
                  <a:moveTo>
                    <a:pt x="171" y="557"/>
                  </a:moveTo>
                  <a:cubicBezTo>
                    <a:pt x="169" y="561"/>
                    <a:pt x="167" y="564"/>
                    <a:pt x="165" y="568"/>
                  </a:cubicBezTo>
                  <a:cubicBezTo>
                    <a:pt x="170" y="570"/>
                    <a:pt x="170" y="570"/>
                    <a:pt x="170" y="570"/>
                  </a:cubicBezTo>
                  <a:cubicBezTo>
                    <a:pt x="172" y="567"/>
                    <a:pt x="174" y="564"/>
                    <a:pt x="176" y="560"/>
                  </a:cubicBezTo>
                  <a:lnTo>
                    <a:pt x="171" y="557"/>
                  </a:lnTo>
                  <a:close/>
                  <a:moveTo>
                    <a:pt x="184" y="537"/>
                  </a:moveTo>
                  <a:cubicBezTo>
                    <a:pt x="182" y="540"/>
                    <a:pt x="179" y="544"/>
                    <a:pt x="177" y="547"/>
                  </a:cubicBezTo>
                  <a:cubicBezTo>
                    <a:pt x="182" y="550"/>
                    <a:pt x="182" y="550"/>
                    <a:pt x="182" y="550"/>
                  </a:cubicBezTo>
                  <a:cubicBezTo>
                    <a:pt x="184" y="546"/>
                    <a:pt x="186" y="543"/>
                    <a:pt x="188" y="540"/>
                  </a:cubicBezTo>
                  <a:lnTo>
                    <a:pt x="184" y="537"/>
                  </a:lnTo>
                  <a:close/>
                  <a:moveTo>
                    <a:pt x="196" y="516"/>
                  </a:moveTo>
                  <a:cubicBezTo>
                    <a:pt x="194" y="520"/>
                    <a:pt x="192" y="523"/>
                    <a:pt x="190" y="527"/>
                  </a:cubicBezTo>
                  <a:cubicBezTo>
                    <a:pt x="195" y="529"/>
                    <a:pt x="195" y="529"/>
                    <a:pt x="195" y="529"/>
                  </a:cubicBezTo>
                  <a:cubicBezTo>
                    <a:pt x="197" y="526"/>
                    <a:pt x="199" y="523"/>
                    <a:pt x="201" y="519"/>
                  </a:cubicBezTo>
                  <a:lnTo>
                    <a:pt x="196" y="516"/>
                  </a:lnTo>
                  <a:close/>
                  <a:moveTo>
                    <a:pt x="210" y="496"/>
                  </a:moveTo>
                  <a:cubicBezTo>
                    <a:pt x="207" y="500"/>
                    <a:pt x="205" y="503"/>
                    <a:pt x="203" y="506"/>
                  </a:cubicBezTo>
                  <a:cubicBezTo>
                    <a:pt x="207" y="509"/>
                    <a:pt x="207" y="509"/>
                    <a:pt x="207" y="509"/>
                  </a:cubicBezTo>
                  <a:cubicBezTo>
                    <a:pt x="210" y="506"/>
                    <a:pt x="212" y="503"/>
                    <a:pt x="214" y="499"/>
                  </a:cubicBezTo>
                  <a:lnTo>
                    <a:pt x="210" y="496"/>
                  </a:lnTo>
                  <a:close/>
                  <a:moveTo>
                    <a:pt x="223" y="477"/>
                  </a:moveTo>
                  <a:cubicBezTo>
                    <a:pt x="221" y="480"/>
                    <a:pt x="219" y="483"/>
                    <a:pt x="216" y="486"/>
                  </a:cubicBezTo>
                  <a:cubicBezTo>
                    <a:pt x="221" y="490"/>
                    <a:pt x="221" y="490"/>
                    <a:pt x="221" y="490"/>
                  </a:cubicBezTo>
                  <a:cubicBezTo>
                    <a:pt x="223" y="486"/>
                    <a:pt x="225" y="483"/>
                    <a:pt x="228" y="480"/>
                  </a:cubicBezTo>
                  <a:lnTo>
                    <a:pt x="223" y="477"/>
                  </a:lnTo>
                  <a:close/>
                  <a:moveTo>
                    <a:pt x="237" y="457"/>
                  </a:moveTo>
                  <a:cubicBezTo>
                    <a:pt x="235" y="460"/>
                    <a:pt x="232" y="464"/>
                    <a:pt x="230" y="467"/>
                  </a:cubicBezTo>
                  <a:cubicBezTo>
                    <a:pt x="234" y="470"/>
                    <a:pt x="234" y="470"/>
                    <a:pt x="234" y="470"/>
                  </a:cubicBezTo>
                  <a:cubicBezTo>
                    <a:pt x="237" y="467"/>
                    <a:pt x="239" y="464"/>
                    <a:pt x="241" y="460"/>
                  </a:cubicBezTo>
                  <a:lnTo>
                    <a:pt x="237" y="457"/>
                  </a:lnTo>
                  <a:close/>
                  <a:moveTo>
                    <a:pt x="251" y="438"/>
                  </a:moveTo>
                  <a:cubicBezTo>
                    <a:pt x="249" y="441"/>
                    <a:pt x="247" y="444"/>
                    <a:pt x="244" y="448"/>
                  </a:cubicBezTo>
                  <a:cubicBezTo>
                    <a:pt x="249" y="451"/>
                    <a:pt x="249" y="451"/>
                    <a:pt x="249" y="451"/>
                  </a:cubicBezTo>
                  <a:cubicBezTo>
                    <a:pt x="251" y="448"/>
                    <a:pt x="253" y="444"/>
                    <a:pt x="256" y="441"/>
                  </a:cubicBezTo>
                  <a:lnTo>
                    <a:pt x="251" y="438"/>
                  </a:lnTo>
                  <a:close/>
                  <a:moveTo>
                    <a:pt x="266" y="419"/>
                  </a:moveTo>
                  <a:cubicBezTo>
                    <a:pt x="264" y="422"/>
                    <a:pt x="261" y="425"/>
                    <a:pt x="259" y="429"/>
                  </a:cubicBezTo>
                  <a:cubicBezTo>
                    <a:pt x="263" y="432"/>
                    <a:pt x="263" y="432"/>
                    <a:pt x="263" y="432"/>
                  </a:cubicBezTo>
                  <a:cubicBezTo>
                    <a:pt x="265" y="429"/>
                    <a:pt x="268" y="426"/>
                    <a:pt x="270" y="422"/>
                  </a:cubicBezTo>
                  <a:lnTo>
                    <a:pt x="266" y="419"/>
                  </a:lnTo>
                  <a:close/>
                  <a:moveTo>
                    <a:pt x="281" y="401"/>
                  </a:moveTo>
                  <a:cubicBezTo>
                    <a:pt x="279" y="404"/>
                    <a:pt x="276" y="407"/>
                    <a:pt x="274" y="410"/>
                  </a:cubicBezTo>
                  <a:cubicBezTo>
                    <a:pt x="278" y="413"/>
                    <a:pt x="278" y="413"/>
                    <a:pt x="278" y="413"/>
                  </a:cubicBezTo>
                  <a:cubicBezTo>
                    <a:pt x="280" y="410"/>
                    <a:pt x="283" y="407"/>
                    <a:pt x="285" y="404"/>
                  </a:cubicBezTo>
                  <a:lnTo>
                    <a:pt x="281" y="401"/>
                  </a:lnTo>
                  <a:close/>
                  <a:moveTo>
                    <a:pt x="297" y="382"/>
                  </a:moveTo>
                  <a:cubicBezTo>
                    <a:pt x="294" y="385"/>
                    <a:pt x="292" y="388"/>
                    <a:pt x="289" y="391"/>
                  </a:cubicBezTo>
                  <a:cubicBezTo>
                    <a:pt x="293" y="395"/>
                    <a:pt x="293" y="395"/>
                    <a:pt x="293" y="395"/>
                  </a:cubicBezTo>
                  <a:cubicBezTo>
                    <a:pt x="296" y="392"/>
                    <a:pt x="298" y="389"/>
                    <a:pt x="301" y="386"/>
                  </a:cubicBezTo>
                  <a:lnTo>
                    <a:pt x="297" y="382"/>
                  </a:lnTo>
                  <a:close/>
                  <a:moveTo>
                    <a:pt x="313" y="364"/>
                  </a:moveTo>
                  <a:cubicBezTo>
                    <a:pt x="310" y="367"/>
                    <a:pt x="307" y="370"/>
                    <a:pt x="305" y="373"/>
                  </a:cubicBezTo>
                  <a:cubicBezTo>
                    <a:pt x="309" y="377"/>
                    <a:pt x="309" y="377"/>
                    <a:pt x="309" y="377"/>
                  </a:cubicBezTo>
                  <a:cubicBezTo>
                    <a:pt x="311" y="374"/>
                    <a:pt x="314" y="371"/>
                    <a:pt x="317" y="368"/>
                  </a:cubicBezTo>
                  <a:lnTo>
                    <a:pt x="313" y="364"/>
                  </a:lnTo>
                  <a:close/>
                  <a:moveTo>
                    <a:pt x="329" y="347"/>
                  </a:moveTo>
                  <a:cubicBezTo>
                    <a:pt x="326" y="350"/>
                    <a:pt x="324" y="353"/>
                    <a:pt x="321" y="355"/>
                  </a:cubicBezTo>
                  <a:cubicBezTo>
                    <a:pt x="325" y="359"/>
                    <a:pt x="325" y="359"/>
                    <a:pt x="325" y="359"/>
                  </a:cubicBezTo>
                  <a:cubicBezTo>
                    <a:pt x="328" y="356"/>
                    <a:pt x="330" y="353"/>
                    <a:pt x="333" y="350"/>
                  </a:cubicBezTo>
                  <a:lnTo>
                    <a:pt x="329" y="347"/>
                  </a:lnTo>
                  <a:close/>
                  <a:moveTo>
                    <a:pt x="346" y="329"/>
                  </a:moveTo>
                  <a:cubicBezTo>
                    <a:pt x="343" y="332"/>
                    <a:pt x="340" y="335"/>
                    <a:pt x="337" y="338"/>
                  </a:cubicBezTo>
                  <a:cubicBezTo>
                    <a:pt x="341" y="342"/>
                    <a:pt x="341" y="342"/>
                    <a:pt x="341" y="342"/>
                  </a:cubicBezTo>
                  <a:cubicBezTo>
                    <a:pt x="344" y="339"/>
                    <a:pt x="347" y="336"/>
                    <a:pt x="350" y="333"/>
                  </a:cubicBezTo>
                  <a:lnTo>
                    <a:pt x="346" y="329"/>
                  </a:lnTo>
                  <a:close/>
                  <a:moveTo>
                    <a:pt x="363" y="313"/>
                  </a:moveTo>
                  <a:cubicBezTo>
                    <a:pt x="360" y="315"/>
                    <a:pt x="357" y="318"/>
                    <a:pt x="354" y="321"/>
                  </a:cubicBezTo>
                  <a:cubicBezTo>
                    <a:pt x="358" y="325"/>
                    <a:pt x="358" y="325"/>
                    <a:pt x="358" y="325"/>
                  </a:cubicBezTo>
                  <a:cubicBezTo>
                    <a:pt x="361" y="322"/>
                    <a:pt x="364" y="319"/>
                    <a:pt x="367" y="316"/>
                  </a:cubicBezTo>
                  <a:lnTo>
                    <a:pt x="363" y="313"/>
                  </a:lnTo>
                  <a:close/>
                  <a:moveTo>
                    <a:pt x="380" y="296"/>
                  </a:moveTo>
                  <a:cubicBezTo>
                    <a:pt x="377" y="299"/>
                    <a:pt x="374" y="301"/>
                    <a:pt x="372" y="304"/>
                  </a:cubicBezTo>
                  <a:cubicBezTo>
                    <a:pt x="375" y="308"/>
                    <a:pt x="375" y="308"/>
                    <a:pt x="375" y="308"/>
                  </a:cubicBezTo>
                  <a:cubicBezTo>
                    <a:pt x="378" y="305"/>
                    <a:pt x="381" y="303"/>
                    <a:pt x="384" y="300"/>
                  </a:cubicBezTo>
                  <a:lnTo>
                    <a:pt x="380" y="296"/>
                  </a:lnTo>
                  <a:close/>
                  <a:moveTo>
                    <a:pt x="398" y="280"/>
                  </a:moveTo>
                  <a:cubicBezTo>
                    <a:pt x="395" y="282"/>
                    <a:pt x="392" y="285"/>
                    <a:pt x="389" y="288"/>
                  </a:cubicBezTo>
                  <a:cubicBezTo>
                    <a:pt x="393" y="292"/>
                    <a:pt x="393" y="292"/>
                    <a:pt x="393" y="292"/>
                  </a:cubicBezTo>
                  <a:cubicBezTo>
                    <a:pt x="396" y="289"/>
                    <a:pt x="399" y="286"/>
                    <a:pt x="402" y="284"/>
                  </a:cubicBezTo>
                  <a:lnTo>
                    <a:pt x="398" y="280"/>
                  </a:lnTo>
                  <a:close/>
                  <a:moveTo>
                    <a:pt x="416" y="264"/>
                  </a:moveTo>
                  <a:cubicBezTo>
                    <a:pt x="413" y="267"/>
                    <a:pt x="410" y="269"/>
                    <a:pt x="407" y="272"/>
                  </a:cubicBezTo>
                  <a:cubicBezTo>
                    <a:pt x="411" y="276"/>
                    <a:pt x="411" y="276"/>
                    <a:pt x="411" y="276"/>
                  </a:cubicBezTo>
                  <a:cubicBezTo>
                    <a:pt x="414" y="273"/>
                    <a:pt x="417" y="271"/>
                    <a:pt x="420" y="268"/>
                  </a:cubicBezTo>
                  <a:lnTo>
                    <a:pt x="416" y="264"/>
                  </a:lnTo>
                  <a:close/>
                  <a:moveTo>
                    <a:pt x="435" y="249"/>
                  </a:moveTo>
                  <a:cubicBezTo>
                    <a:pt x="432" y="251"/>
                    <a:pt x="428" y="254"/>
                    <a:pt x="425" y="256"/>
                  </a:cubicBezTo>
                  <a:cubicBezTo>
                    <a:pt x="429" y="260"/>
                    <a:pt x="429" y="260"/>
                    <a:pt x="429" y="260"/>
                  </a:cubicBezTo>
                  <a:cubicBezTo>
                    <a:pt x="432" y="258"/>
                    <a:pt x="435" y="255"/>
                    <a:pt x="438" y="253"/>
                  </a:cubicBezTo>
                  <a:lnTo>
                    <a:pt x="435" y="249"/>
                  </a:lnTo>
                  <a:close/>
                  <a:moveTo>
                    <a:pt x="453" y="234"/>
                  </a:moveTo>
                  <a:cubicBezTo>
                    <a:pt x="450" y="236"/>
                    <a:pt x="447" y="239"/>
                    <a:pt x="444" y="241"/>
                  </a:cubicBezTo>
                  <a:cubicBezTo>
                    <a:pt x="447" y="245"/>
                    <a:pt x="447" y="245"/>
                    <a:pt x="447" y="245"/>
                  </a:cubicBezTo>
                  <a:cubicBezTo>
                    <a:pt x="451" y="243"/>
                    <a:pt x="454" y="240"/>
                    <a:pt x="457" y="238"/>
                  </a:cubicBezTo>
                  <a:lnTo>
                    <a:pt x="453" y="234"/>
                  </a:lnTo>
                  <a:close/>
                  <a:moveTo>
                    <a:pt x="473" y="219"/>
                  </a:moveTo>
                  <a:cubicBezTo>
                    <a:pt x="469" y="221"/>
                    <a:pt x="466" y="224"/>
                    <a:pt x="463" y="226"/>
                  </a:cubicBezTo>
                  <a:cubicBezTo>
                    <a:pt x="466" y="231"/>
                    <a:pt x="466" y="231"/>
                    <a:pt x="466" y="231"/>
                  </a:cubicBezTo>
                  <a:cubicBezTo>
                    <a:pt x="469" y="228"/>
                    <a:pt x="473" y="226"/>
                    <a:pt x="476" y="223"/>
                  </a:cubicBezTo>
                  <a:lnTo>
                    <a:pt x="473" y="219"/>
                  </a:lnTo>
                  <a:close/>
                  <a:moveTo>
                    <a:pt x="492" y="205"/>
                  </a:moveTo>
                  <a:cubicBezTo>
                    <a:pt x="489" y="207"/>
                    <a:pt x="486" y="210"/>
                    <a:pt x="482" y="212"/>
                  </a:cubicBezTo>
                  <a:cubicBezTo>
                    <a:pt x="485" y="216"/>
                    <a:pt x="485" y="216"/>
                    <a:pt x="485" y="216"/>
                  </a:cubicBezTo>
                  <a:cubicBezTo>
                    <a:pt x="489" y="214"/>
                    <a:pt x="492" y="212"/>
                    <a:pt x="495" y="209"/>
                  </a:cubicBezTo>
                  <a:lnTo>
                    <a:pt x="492" y="205"/>
                  </a:lnTo>
                  <a:close/>
                  <a:moveTo>
                    <a:pt x="512" y="191"/>
                  </a:moveTo>
                  <a:cubicBezTo>
                    <a:pt x="509" y="193"/>
                    <a:pt x="505" y="196"/>
                    <a:pt x="502" y="198"/>
                  </a:cubicBezTo>
                  <a:cubicBezTo>
                    <a:pt x="505" y="202"/>
                    <a:pt x="505" y="202"/>
                    <a:pt x="505" y="202"/>
                  </a:cubicBezTo>
                  <a:cubicBezTo>
                    <a:pt x="508" y="200"/>
                    <a:pt x="512" y="198"/>
                    <a:pt x="515" y="196"/>
                  </a:cubicBezTo>
                  <a:lnTo>
                    <a:pt x="512" y="191"/>
                  </a:lnTo>
                  <a:close/>
                  <a:moveTo>
                    <a:pt x="532" y="178"/>
                  </a:moveTo>
                  <a:cubicBezTo>
                    <a:pt x="529" y="180"/>
                    <a:pt x="525" y="182"/>
                    <a:pt x="522" y="184"/>
                  </a:cubicBezTo>
                  <a:cubicBezTo>
                    <a:pt x="525" y="189"/>
                    <a:pt x="525" y="189"/>
                    <a:pt x="525" y="189"/>
                  </a:cubicBezTo>
                  <a:cubicBezTo>
                    <a:pt x="528" y="187"/>
                    <a:pt x="531" y="184"/>
                    <a:pt x="535" y="182"/>
                  </a:cubicBezTo>
                  <a:lnTo>
                    <a:pt x="532" y="178"/>
                  </a:lnTo>
                  <a:close/>
                  <a:moveTo>
                    <a:pt x="552" y="165"/>
                  </a:moveTo>
                  <a:cubicBezTo>
                    <a:pt x="549" y="167"/>
                    <a:pt x="545" y="169"/>
                    <a:pt x="542" y="171"/>
                  </a:cubicBezTo>
                  <a:cubicBezTo>
                    <a:pt x="545" y="176"/>
                    <a:pt x="545" y="176"/>
                    <a:pt x="545" y="176"/>
                  </a:cubicBezTo>
                  <a:cubicBezTo>
                    <a:pt x="548" y="174"/>
                    <a:pt x="552" y="172"/>
                    <a:pt x="555" y="169"/>
                  </a:cubicBezTo>
                  <a:cubicBezTo>
                    <a:pt x="552" y="165"/>
                    <a:pt x="552" y="165"/>
                    <a:pt x="552" y="165"/>
                  </a:cubicBezTo>
                  <a:close/>
                  <a:moveTo>
                    <a:pt x="573" y="152"/>
                  </a:moveTo>
                  <a:cubicBezTo>
                    <a:pt x="569" y="155"/>
                    <a:pt x="566" y="157"/>
                    <a:pt x="563" y="159"/>
                  </a:cubicBezTo>
                  <a:cubicBezTo>
                    <a:pt x="565" y="163"/>
                    <a:pt x="565" y="163"/>
                    <a:pt x="565" y="163"/>
                  </a:cubicBezTo>
                  <a:cubicBezTo>
                    <a:pt x="569" y="161"/>
                    <a:pt x="572" y="159"/>
                    <a:pt x="576" y="157"/>
                  </a:cubicBezTo>
                  <a:lnTo>
                    <a:pt x="573" y="152"/>
                  </a:lnTo>
                  <a:close/>
                  <a:moveTo>
                    <a:pt x="594" y="141"/>
                  </a:moveTo>
                  <a:cubicBezTo>
                    <a:pt x="590" y="142"/>
                    <a:pt x="587" y="144"/>
                    <a:pt x="583" y="146"/>
                  </a:cubicBezTo>
                  <a:cubicBezTo>
                    <a:pt x="586" y="151"/>
                    <a:pt x="586" y="151"/>
                    <a:pt x="586" y="151"/>
                  </a:cubicBezTo>
                  <a:cubicBezTo>
                    <a:pt x="590" y="149"/>
                    <a:pt x="593" y="147"/>
                    <a:pt x="597" y="145"/>
                  </a:cubicBezTo>
                  <a:lnTo>
                    <a:pt x="594" y="141"/>
                  </a:lnTo>
                  <a:close/>
                  <a:moveTo>
                    <a:pt x="615" y="129"/>
                  </a:moveTo>
                  <a:cubicBezTo>
                    <a:pt x="612" y="131"/>
                    <a:pt x="608" y="133"/>
                    <a:pt x="604" y="135"/>
                  </a:cubicBezTo>
                  <a:cubicBezTo>
                    <a:pt x="607" y="139"/>
                    <a:pt x="607" y="139"/>
                    <a:pt x="607" y="139"/>
                  </a:cubicBezTo>
                  <a:cubicBezTo>
                    <a:pt x="611" y="137"/>
                    <a:pt x="614" y="136"/>
                    <a:pt x="618" y="134"/>
                  </a:cubicBezTo>
                  <a:lnTo>
                    <a:pt x="615" y="129"/>
                  </a:lnTo>
                  <a:close/>
                  <a:moveTo>
                    <a:pt x="637" y="118"/>
                  </a:moveTo>
                  <a:cubicBezTo>
                    <a:pt x="633" y="120"/>
                    <a:pt x="629" y="122"/>
                    <a:pt x="626" y="123"/>
                  </a:cubicBezTo>
                  <a:cubicBezTo>
                    <a:pt x="628" y="128"/>
                    <a:pt x="628" y="128"/>
                    <a:pt x="628" y="128"/>
                  </a:cubicBezTo>
                  <a:cubicBezTo>
                    <a:pt x="632" y="126"/>
                    <a:pt x="635" y="125"/>
                    <a:pt x="639" y="123"/>
                  </a:cubicBezTo>
                  <a:lnTo>
                    <a:pt x="637" y="118"/>
                  </a:lnTo>
                  <a:close/>
                  <a:moveTo>
                    <a:pt x="658" y="107"/>
                  </a:moveTo>
                  <a:cubicBezTo>
                    <a:pt x="655" y="109"/>
                    <a:pt x="651" y="111"/>
                    <a:pt x="647" y="113"/>
                  </a:cubicBezTo>
                  <a:cubicBezTo>
                    <a:pt x="650" y="117"/>
                    <a:pt x="650" y="117"/>
                    <a:pt x="650" y="117"/>
                  </a:cubicBezTo>
                  <a:cubicBezTo>
                    <a:pt x="653" y="116"/>
                    <a:pt x="657" y="114"/>
                    <a:pt x="661" y="112"/>
                  </a:cubicBezTo>
                  <a:lnTo>
                    <a:pt x="658" y="107"/>
                  </a:lnTo>
                  <a:close/>
                  <a:moveTo>
                    <a:pt x="680" y="97"/>
                  </a:moveTo>
                  <a:cubicBezTo>
                    <a:pt x="677" y="99"/>
                    <a:pt x="673" y="101"/>
                    <a:pt x="669" y="102"/>
                  </a:cubicBezTo>
                  <a:cubicBezTo>
                    <a:pt x="671" y="107"/>
                    <a:pt x="671" y="107"/>
                    <a:pt x="671" y="107"/>
                  </a:cubicBezTo>
                  <a:cubicBezTo>
                    <a:pt x="675" y="105"/>
                    <a:pt x="679" y="104"/>
                    <a:pt x="682" y="102"/>
                  </a:cubicBezTo>
                  <a:lnTo>
                    <a:pt x="680" y="97"/>
                  </a:lnTo>
                  <a:close/>
                  <a:moveTo>
                    <a:pt x="702" y="88"/>
                  </a:moveTo>
                  <a:cubicBezTo>
                    <a:pt x="699" y="89"/>
                    <a:pt x="695" y="91"/>
                    <a:pt x="691" y="92"/>
                  </a:cubicBezTo>
                  <a:cubicBezTo>
                    <a:pt x="693" y="97"/>
                    <a:pt x="693" y="97"/>
                    <a:pt x="693" y="97"/>
                  </a:cubicBezTo>
                  <a:cubicBezTo>
                    <a:pt x="697" y="96"/>
                    <a:pt x="701" y="94"/>
                    <a:pt x="704" y="93"/>
                  </a:cubicBezTo>
                  <a:lnTo>
                    <a:pt x="702" y="88"/>
                  </a:lnTo>
                  <a:close/>
                  <a:moveTo>
                    <a:pt x="725" y="79"/>
                  </a:moveTo>
                  <a:cubicBezTo>
                    <a:pt x="721" y="80"/>
                    <a:pt x="717" y="82"/>
                    <a:pt x="713" y="83"/>
                  </a:cubicBezTo>
                  <a:cubicBezTo>
                    <a:pt x="715" y="88"/>
                    <a:pt x="715" y="88"/>
                    <a:pt x="715" y="88"/>
                  </a:cubicBezTo>
                  <a:cubicBezTo>
                    <a:pt x="719" y="87"/>
                    <a:pt x="723" y="85"/>
                    <a:pt x="727" y="84"/>
                  </a:cubicBezTo>
                  <a:lnTo>
                    <a:pt x="725" y="79"/>
                  </a:lnTo>
                  <a:close/>
                  <a:moveTo>
                    <a:pt x="747" y="70"/>
                  </a:moveTo>
                  <a:cubicBezTo>
                    <a:pt x="743" y="71"/>
                    <a:pt x="740" y="73"/>
                    <a:pt x="736" y="74"/>
                  </a:cubicBezTo>
                  <a:cubicBezTo>
                    <a:pt x="738" y="79"/>
                    <a:pt x="738" y="79"/>
                    <a:pt x="738" y="79"/>
                  </a:cubicBezTo>
                  <a:cubicBezTo>
                    <a:pt x="741" y="78"/>
                    <a:pt x="745" y="76"/>
                    <a:pt x="749" y="75"/>
                  </a:cubicBezTo>
                  <a:lnTo>
                    <a:pt x="747" y="70"/>
                  </a:lnTo>
                  <a:close/>
                  <a:moveTo>
                    <a:pt x="770" y="62"/>
                  </a:moveTo>
                  <a:cubicBezTo>
                    <a:pt x="766" y="63"/>
                    <a:pt x="762" y="65"/>
                    <a:pt x="758" y="66"/>
                  </a:cubicBezTo>
                  <a:cubicBezTo>
                    <a:pt x="760" y="71"/>
                    <a:pt x="760" y="71"/>
                    <a:pt x="760" y="71"/>
                  </a:cubicBezTo>
                  <a:cubicBezTo>
                    <a:pt x="764" y="70"/>
                    <a:pt x="768" y="68"/>
                    <a:pt x="771" y="67"/>
                  </a:cubicBezTo>
                  <a:lnTo>
                    <a:pt x="770" y="62"/>
                  </a:lnTo>
                  <a:close/>
                  <a:moveTo>
                    <a:pt x="793" y="54"/>
                  </a:moveTo>
                  <a:cubicBezTo>
                    <a:pt x="789" y="56"/>
                    <a:pt x="785" y="57"/>
                    <a:pt x="781" y="58"/>
                  </a:cubicBezTo>
                  <a:cubicBezTo>
                    <a:pt x="783" y="63"/>
                    <a:pt x="783" y="63"/>
                    <a:pt x="783" y="63"/>
                  </a:cubicBezTo>
                  <a:cubicBezTo>
                    <a:pt x="787" y="62"/>
                    <a:pt x="790" y="61"/>
                    <a:pt x="794" y="60"/>
                  </a:cubicBezTo>
                  <a:lnTo>
                    <a:pt x="793" y="54"/>
                  </a:lnTo>
                  <a:close/>
                  <a:moveTo>
                    <a:pt x="815" y="47"/>
                  </a:moveTo>
                  <a:cubicBezTo>
                    <a:pt x="812" y="48"/>
                    <a:pt x="808" y="50"/>
                    <a:pt x="804" y="51"/>
                  </a:cubicBezTo>
                  <a:cubicBezTo>
                    <a:pt x="806" y="56"/>
                    <a:pt x="806" y="56"/>
                    <a:pt x="806" y="56"/>
                  </a:cubicBezTo>
                  <a:cubicBezTo>
                    <a:pt x="809" y="55"/>
                    <a:pt x="813" y="54"/>
                    <a:pt x="817" y="52"/>
                  </a:cubicBezTo>
                  <a:lnTo>
                    <a:pt x="815" y="47"/>
                  </a:lnTo>
                  <a:close/>
                  <a:moveTo>
                    <a:pt x="839" y="41"/>
                  </a:moveTo>
                  <a:cubicBezTo>
                    <a:pt x="835" y="42"/>
                    <a:pt x="831" y="43"/>
                    <a:pt x="827" y="44"/>
                  </a:cubicBezTo>
                  <a:cubicBezTo>
                    <a:pt x="829" y="49"/>
                    <a:pt x="829" y="49"/>
                    <a:pt x="829" y="49"/>
                  </a:cubicBezTo>
                  <a:cubicBezTo>
                    <a:pt x="832" y="48"/>
                    <a:pt x="836" y="47"/>
                    <a:pt x="840" y="46"/>
                  </a:cubicBezTo>
                  <a:lnTo>
                    <a:pt x="839" y="41"/>
                  </a:lnTo>
                  <a:close/>
                  <a:moveTo>
                    <a:pt x="862" y="35"/>
                  </a:moveTo>
                  <a:cubicBezTo>
                    <a:pt x="858" y="36"/>
                    <a:pt x="854" y="37"/>
                    <a:pt x="850" y="38"/>
                  </a:cubicBezTo>
                  <a:cubicBezTo>
                    <a:pt x="852" y="43"/>
                    <a:pt x="852" y="43"/>
                    <a:pt x="852" y="43"/>
                  </a:cubicBezTo>
                  <a:cubicBezTo>
                    <a:pt x="855" y="42"/>
                    <a:pt x="859" y="41"/>
                    <a:pt x="863" y="40"/>
                  </a:cubicBezTo>
                  <a:lnTo>
                    <a:pt x="862" y="35"/>
                  </a:lnTo>
                  <a:close/>
                  <a:moveTo>
                    <a:pt x="885" y="29"/>
                  </a:moveTo>
                  <a:cubicBezTo>
                    <a:pt x="881" y="30"/>
                    <a:pt x="877" y="31"/>
                    <a:pt x="874" y="32"/>
                  </a:cubicBezTo>
                  <a:cubicBezTo>
                    <a:pt x="875" y="37"/>
                    <a:pt x="875" y="37"/>
                    <a:pt x="875" y="37"/>
                  </a:cubicBezTo>
                  <a:cubicBezTo>
                    <a:pt x="879" y="36"/>
                    <a:pt x="883" y="35"/>
                    <a:pt x="886" y="34"/>
                  </a:cubicBezTo>
                  <a:lnTo>
                    <a:pt x="885" y="29"/>
                  </a:lnTo>
                  <a:close/>
                  <a:moveTo>
                    <a:pt x="909" y="24"/>
                  </a:moveTo>
                  <a:cubicBezTo>
                    <a:pt x="905" y="25"/>
                    <a:pt x="901" y="26"/>
                    <a:pt x="897" y="26"/>
                  </a:cubicBezTo>
                  <a:cubicBezTo>
                    <a:pt x="898" y="32"/>
                    <a:pt x="898" y="32"/>
                    <a:pt x="898" y="32"/>
                  </a:cubicBezTo>
                  <a:cubicBezTo>
                    <a:pt x="902" y="31"/>
                    <a:pt x="906" y="30"/>
                    <a:pt x="910" y="29"/>
                  </a:cubicBezTo>
                  <a:lnTo>
                    <a:pt x="909" y="24"/>
                  </a:lnTo>
                  <a:close/>
                  <a:moveTo>
                    <a:pt x="932" y="19"/>
                  </a:moveTo>
                  <a:cubicBezTo>
                    <a:pt x="928" y="20"/>
                    <a:pt x="925" y="21"/>
                    <a:pt x="921" y="22"/>
                  </a:cubicBezTo>
                  <a:cubicBezTo>
                    <a:pt x="922" y="27"/>
                    <a:pt x="922" y="27"/>
                    <a:pt x="922" y="27"/>
                  </a:cubicBezTo>
                  <a:cubicBezTo>
                    <a:pt x="926" y="26"/>
                    <a:pt x="929" y="25"/>
                    <a:pt x="933" y="25"/>
                  </a:cubicBezTo>
                  <a:lnTo>
                    <a:pt x="932" y="19"/>
                  </a:lnTo>
                  <a:close/>
                  <a:moveTo>
                    <a:pt x="956" y="15"/>
                  </a:moveTo>
                  <a:cubicBezTo>
                    <a:pt x="952" y="16"/>
                    <a:pt x="948" y="17"/>
                    <a:pt x="944" y="17"/>
                  </a:cubicBezTo>
                  <a:cubicBezTo>
                    <a:pt x="945" y="23"/>
                    <a:pt x="945" y="23"/>
                    <a:pt x="945" y="23"/>
                  </a:cubicBezTo>
                  <a:cubicBezTo>
                    <a:pt x="949" y="22"/>
                    <a:pt x="953" y="21"/>
                    <a:pt x="957" y="21"/>
                  </a:cubicBezTo>
                  <a:lnTo>
                    <a:pt x="956" y="15"/>
                  </a:lnTo>
                  <a:close/>
                  <a:moveTo>
                    <a:pt x="980" y="12"/>
                  </a:moveTo>
                  <a:cubicBezTo>
                    <a:pt x="976" y="12"/>
                    <a:pt x="972" y="13"/>
                    <a:pt x="968" y="13"/>
                  </a:cubicBezTo>
                  <a:cubicBezTo>
                    <a:pt x="969" y="19"/>
                    <a:pt x="969" y="19"/>
                    <a:pt x="969" y="19"/>
                  </a:cubicBezTo>
                  <a:cubicBezTo>
                    <a:pt x="973" y="18"/>
                    <a:pt x="977" y="18"/>
                    <a:pt x="981" y="17"/>
                  </a:cubicBezTo>
                  <a:lnTo>
                    <a:pt x="980" y="12"/>
                  </a:lnTo>
                  <a:close/>
                  <a:moveTo>
                    <a:pt x="1004" y="9"/>
                  </a:moveTo>
                  <a:cubicBezTo>
                    <a:pt x="1000" y="9"/>
                    <a:pt x="996" y="10"/>
                    <a:pt x="992" y="10"/>
                  </a:cubicBezTo>
                  <a:cubicBezTo>
                    <a:pt x="993" y="15"/>
                    <a:pt x="993" y="15"/>
                    <a:pt x="993" y="15"/>
                  </a:cubicBezTo>
                  <a:cubicBezTo>
                    <a:pt x="996" y="15"/>
                    <a:pt x="1000" y="14"/>
                    <a:pt x="1004" y="14"/>
                  </a:cubicBezTo>
                  <a:lnTo>
                    <a:pt x="1004" y="9"/>
                  </a:lnTo>
                  <a:close/>
                  <a:moveTo>
                    <a:pt x="1028" y="6"/>
                  </a:moveTo>
                  <a:cubicBezTo>
                    <a:pt x="1024" y="6"/>
                    <a:pt x="1020" y="7"/>
                    <a:pt x="1016" y="7"/>
                  </a:cubicBezTo>
                  <a:cubicBezTo>
                    <a:pt x="1016" y="13"/>
                    <a:pt x="1016" y="13"/>
                    <a:pt x="1016" y="13"/>
                  </a:cubicBezTo>
                  <a:cubicBezTo>
                    <a:pt x="1020" y="12"/>
                    <a:pt x="1024" y="12"/>
                    <a:pt x="1028" y="11"/>
                  </a:cubicBezTo>
                  <a:lnTo>
                    <a:pt x="1028" y="6"/>
                  </a:lnTo>
                  <a:close/>
                  <a:moveTo>
                    <a:pt x="1052" y="4"/>
                  </a:moveTo>
                  <a:cubicBezTo>
                    <a:pt x="1048" y="4"/>
                    <a:pt x="1044" y="5"/>
                    <a:pt x="1040" y="5"/>
                  </a:cubicBezTo>
                  <a:cubicBezTo>
                    <a:pt x="1040" y="10"/>
                    <a:pt x="1040" y="10"/>
                    <a:pt x="1040" y="10"/>
                  </a:cubicBezTo>
                  <a:cubicBezTo>
                    <a:pt x="1044" y="10"/>
                    <a:pt x="1048" y="10"/>
                    <a:pt x="1052" y="9"/>
                  </a:cubicBezTo>
                  <a:lnTo>
                    <a:pt x="1052" y="4"/>
                  </a:lnTo>
                  <a:close/>
                  <a:moveTo>
                    <a:pt x="1076" y="2"/>
                  </a:moveTo>
                  <a:cubicBezTo>
                    <a:pt x="1072" y="2"/>
                    <a:pt x="1068" y="3"/>
                    <a:pt x="1064" y="3"/>
                  </a:cubicBezTo>
                  <a:cubicBezTo>
                    <a:pt x="1064" y="8"/>
                    <a:pt x="1064" y="8"/>
                    <a:pt x="1064" y="8"/>
                  </a:cubicBezTo>
                  <a:cubicBezTo>
                    <a:pt x="1068" y="8"/>
                    <a:pt x="1072" y="8"/>
                    <a:pt x="1076" y="8"/>
                  </a:cubicBezTo>
                  <a:lnTo>
                    <a:pt x="1076" y="2"/>
                  </a:lnTo>
                  <a:close/>
                  <a:moveTo>
                    <a:pt x="1100" y="1"/>
                  </a:moveTo>
                  <a:cubicBezTo>
                    <a:pt x="1096" y="1"/>
                    <a:pt x="1092" y="1"/>
                    <a:pt x="1088" y="2"/>
                  </a:cubicBezTo>
                  <a:cubicBezTo>
                    <a:pt x="1088" y="7"/>
                    <a:pt x="1088" y="7"/>
                    <a:pt x="1088" y="7"/>
                  </a:cubicBezTo>
                  <a:cubicBezTo>
                    <a:pt x="1092" y="7"/>
                    <a:pt x="1096" y="7"/>
                    <a:pt x="1100" y="6"/>
                  </a:cubicBezTo>
                  <a:lnTo>
                    <a:pt x="1100" y="1"/>
                  </a:lnTo>
                  <a:close/>
                  <a:moveTo>
                    <a:pt x="1124" y="0"/>
                  </a:moveTo>
                  <a:cubicBezTo>
                    <a:pt x="1120" y="1"/>
                    <a:pt x="1116" y="1"/>
                    <a:pt x="1112" y="1"/>
                  </a:cubicBezTo>
                  <a:cubicBezTo>
                    <a:pt x="1112" y="6"/>
                    <a:pt x="1112" y="6"/>
                    <a:pt x="1112" y="6"/>
                  </a:cubicBezTo>
                  <a:cubicBezTo>
                    <a:pt x="1116" y="6"/>
                    <a:pt x="1120" y="6"/>
                    <a:pt x="1124" y="6"/>
                  </a:cubicBezTo>
                  <a:cubicBezTo>
                    <a:pt x="1124" y="0"/>
                    <a:pt x="1124" y="0"/>
                    <a:pt x="1124" y="0"/>
                  </a:cubicBezTo>
                  <a:close/>
                  <a:moveTo>
                    <a:pt x="1148" y="0"/>
                  </a:moveTo>
                  <a:cubicBezTo>
                    <a:pt x="1147" y="0"/>
                    <a:pt x="1146" y="0"/>
                    <a:pt x="1145" y="0"/>
                  </a:cubicBezTo>
                  <a:cubicBezTo>
                    <a:pt x="1142" y="0"/>
                    <a:pt x="1139" y="0"/>
                    <a:pt x="1136" y="0"/>
                  </a:cubicBezTo>
                  <a:cubicBezTo>
                    <a:pt x="1136" y="6"/>
                    <a:pt x="1136" y="6"/>
                    <a:pt x="1136" y="6"/>
                  </a:cubicBezTo>
                  <a:cubicBezTo>
                    <a:pt x="1139" y="6"/>
                    <a:pt x="1142" y="6"/>
                    <a:pt x="1145" y="6"/>
                  </a:cubicBezTo>
                  <a:cubicBezTo>
                    <a:pt x="1146" y="6"/>
                    <a:pt x="1147" y="6"/>
                    <a:pt x="1148" y="6"/>
                  </a:cubicBezTo>
                  <a:lnTo>
                    <a:pt x="1148" y="0"/>
                  </a:lnTo>
                  <a:close/>
                  <a:moveTo>
                    <a:pt x="1172" y="1"/>
                  </a:moveTo>
                  <a:cubicBezTo>
                    <a:pt x="1168" y="0"/>
                    <a:pt x="1164" y="0"/>
                    <a:pt x="1160" y="0"/>
                  </a:cubicBezTo>
                  <a:cubicBezTo>
                    <a:pt x="1160" y="6"/>
                    <a:pt x="1160" y="6"/>
                    <a:pt x="1160" y="6"/>
                  </a:cubicBezTo>
                  <a:cubicBezTo>
                    <a:pt x="1164" y="6"/>
                    <a:pt x="1168" y="6"/>
                    <a:pt x="1172" y="6"/>
                  </a:cubicBezTo>
                  <a:lnTo>
                    <a:pt x="1172" y="1"/>
                  </a:lnTo>
                  <a:close/>
                  <a:moveTo>
                    <a:pt x="1196" y="1"/>
                  </a:moveTo>
                  <a:cubicBezTo>
                    <a:pt x="1192" y="1"/>
                    <a:pt x="1188" y="1"/>
                    <a:pt x="1184" y="1"/>
                  </a:cubicBezTo>
                  <a:cubicBezTo>
                    <a:pt x="1184" y="6"/>
                    <a:pt x="1184" y="6"/>
                    <a:pt x="1184" y="6"/>
                  </a:cubicBezTo>
                  <a:cubicBezTo>
                    <a:pt x="1188" y="6"/>
                    <a:pt x="1192" y="6"/>
                    <a:pt x="1196" y="7"/>
                  </a:cubicBezTo>
                  <a:lnTo>
                    <a:pt x="1196" y="1"/>
                  </a:lnTo>
                  <a:close/>
                  <a:moveTo>
                    <a:pt x="1220" y="3"/>
                  </a:moveTo>
                  <a:cubicBezTo>
                    <a:pt x="1216" y="2"/>
                    <a:pt x="1212" y="2"/>
                    <a:pt x="1208" y="2"/>
                  </a:cubicBezTo>
                  <a:cubicBezTo>
                    <a:pt x="1208" y="7"/>
                    <a:pt x="1208" y="7"/>
                    <a:pt x="1208" y="7"/>
                  </a:cubicBezTo>
                  <a:cubicBezTo>
                    <a:pt x="1212" y="7"/>
                    <a:pt x="1215" y="8"/>
                    <a:pt x="1219" y="8"/>
                  </a:cubicBezTo>
                  <a:lnTo>
                    <a:pt x="1220" y="3"/>
                  </a:lnTo>
                  <a:close/>
                  <a:moveTo>
                    <a:pt x="1244" y="4"/>
                  </a:moveTo>
                  <a:cubicBezTo>
                    <a:pt x="1240" y="4"/>
                    <a:pt x="1236" y="4"/>
                    <a:pt x="1232" y="3"/>
                  </a:cubicBezTo>
                  <a:cubicBezTo>
                    <a:pt x="1231" y="9"/>
                    <a:pt x="1231" y="9"/>
                    <a:pt x="1231" y="9"/>
                  </a:cubicBezTo>
                  <a:cubicBezTo>
                    <a:pt x="1235" y="9"/>
                    <a:pt x="1239" y="9"/>
                    <a:pt x="1243" y="10"/>
                  </a:cubicBezTo>
                  <a:lnTo>
                    <a:pt x="1244" y="4"/>
                  </a:lnTo>
                  <a:close/>
                  <a:moveTo>
                    <a:pt x="1268" y="6"/>
                  </a:moveTo>
                  <a:cubicBezTo>
                    <a:pt x="1264" y="6"/>
                    <a:pt x="1260" y="6"/>
                    <a:pt x="1256" y="5"/>
                  </a:cubicBezTo>
                  <a:cubicBezTo>
                    <a:pt x="1255" y="11"/>
                    <a:pt x="1255" y="11"/>
                    <a:pt x="1255" y="11"/>
                  </a:cubicBezTo>
                  <a:cubicBezTo>
                    <a:pt x="1259" y="11"/>
                    <a:pt x="1263" y="11"/>
                    <a:pt x="1267" y="12"/>
                  </a:cubicBezTo>
                  <a:lnTo>
                    <a:pt x="1268" y="6"/>
                  </a:lnTo>
                  <a:close/>
                  <a:moveTo>
                    <a:pt x="1292" y="9"/>
                  </a:moveTo>
                  <a:cubicBezTo>
                    <a:pt x="1288" y="9"/>
                    <a:pt x="1284" y="8"/>
                    <a:pt x="1280" y="8"/>
                  </a:cubicBezTo>
                  <a:cubicBezTo>
                    <a:pt x="1279" y="13"/>
                    <a:pt x="1279" y="13"/>
                    <a:pt x="1279" y="13"/>
                  </a:cubicBezTo>
                  <a:cubicBezTo>
                    <a:pt x="1283" y="14"/>
                    <a:pt x="1287" y="14"/>
                    <a:pt x="1291" y="14"/>
                  </a:cubicBezTo>
                  <a:lnTo>
                    <a:pt x="1292" y="9"/>
                  </a:lnTo>
                  <a:close/>
                  <a:moveTo>
                    <a:pt x="1315" y="12"/>
                  </a:moveTo>
                  <a:cubicBezTo>
                    <a:pt x="1312" y="12"/>
                    <a:pt x="1308" y="11"/>
                    <a:pt x="1304" y="11"/>
                  </a:cubicBezTo>
                  <a:cubicBezTo>
                    <a:pt x="1303" y="16"/>
                    <a:pt x="1303" y="16"/>
                    <a:pt x="1303" y="16"/>
                  </a:cubicBezTo>
                  <a:cubicBezTo>
                    <a:pt x="1307" y="17"/>
                    <a:pt x="1311" y="17"/>
                    <a:pt x="1315" y="18"/>
                  </a:cubicBezTo>
                  <a:lnTo>
                    <a:pt x="1315" y="12"/>
                  </a:lnTo>
                  <a:close/>
                  <a:moveTo>
                    <a:pt x="1339" y="16"/>
                  </a:moveTo>
                  <a:cubicBezTo>
                    <a:pt x="1335" y="15"/>
                    <a:pt x="1331" y="15"/>
                    <a:pt x="1327" y="14"/>
                  </a:cubicBezTo>
                  <a:cubicBezTo>
                    <a:pt x="1327" y="19"/>
                    <a:pt x="1327" y="19"/>
                    <a:pt x="1327" y="19"/>
                  </a:cubicBezTo>
                  <a:cubicBezTo>
                    <a:pt x="1330" y="20"/>
                    <a:pt x="1334" y="21"/>
                    <a:pt x="1338" y="21"/>
                  </a:cubicBezTo>
                  <a:lnTo>
                    <a:pt x="1339" y="16"/>
                  </a:lnTo>
                  <a:close/>
                  <a:moveTo>
                    <a:pt x="1363" y="20"/>
                  </a:moveTo>
                  <a:cubicBezTo>
                    <a:pt x="1359" y="19"/>
                    <a:pt x="1355" y="19"/>
                    <a:pt x="1351" y="18"/>
                  </a:cubicBezTo>
                  <a:cubicBezTo>
                    <a:pt x="1350" y="23"/>
                    <a:pt x="1350" y="23"/>
                    <a:pt x="1350" y="23"/>
                  </a:cubicBezTo>
                  <a:cubicBezTo>
                    <a:pt x="1354" y="24"/>
                    <a:pt x="1358" y="25"/>
                    <a:pt x="1362" y="25"/>
                  </a:cubicBezTo>
                  <a:cubicBezTo>
                    <a:pt x="1363" y="20"/>
                    <a:pt x="1363" y="20"/>
                    <a:pt x="1363" y="20"/>
                  </a:cubicBezTo>
                  <a:close/>
                  <a:moveTo>
                    <a:pt x="1387" y="25"/>
                  </a:moveTo>
                  <a:cubicBezTo>
                    <a:pt x="1383" y="24"/>
                    <a:pt x="1379" y="23"/>
                    <a:pt x="1375" y="23"/>
                  </a:cubicBezTo>
                  <a:cubicBezTo>
                    <a:pt x="1374" y="28"/>
                    <a:pt x="1374" y="28"/>
                    <a:pt x="1374" y="28"/>
                  </a:cubicBezTo>
                  <a:cubicBezTo>
                    <a:pt x="1378" y="29"/>
                    <a:pt x="1382" y="29"/>
                    <a:pt x="1385" y="30"/>
                  </a:cubicBezTo>
                  <a:lnTo>
                    <a:pt x="1387" y="25"/>
                  </a:lnTo>
                  <a:close/>
                  <a:moveTo>
                    <a:pt x="1410" y="30"/>
                  </a:moveTo>
                  <a:cubicBezTo>
                    <a:pt x="1406" y="29"/>
                    <a:pt x="1402" y="28"/>
                    <a:pt x="1398" y="27"/>
                  </a:cubicBezTo>
                  <a:cubicBezTo>
                    <a:pt x="1397" y="33"/>
                    <a:pt x="1397" y="33"/>
                    <a:pt x="1397" y="33"/>
                  </a:cubicBezTo>
                  <a:cubicBezTo>
                    <a:pt x="1401" y="34"/>
                    <a:pt x="1405" y="34"/>
                    <a:pt x="1409" y="35"/>
                  </a:cubicBezTo>
                  <a:lnTo>
                    <a:pt x="1410" y="30"/>
                  </a:lnTo>
                  <a:close/>
                  <a:moveTo>
                    <a:pt x="1433" y="36"/>
                  </a:moveTo>
                  <a:cubicBezTo>
                    <a:pt x="1429" y="35"/>
                    <a:pt x="1426" y="34"/>
                    <a:pt x="1422" y="33"/>
                  </a:cubicBezTo>
                  <a:cubicBezTo>
                    <a:pt x="1420" y="38"/>
                    <a:pt x="1420" y="38"/>
                    <a:pt x="1420" y="38"/>
                  </a:cubicBezTo>
                  <a:cubicBezTo>
                    <a:pt x="1424" y="39"/>
                    <a:pt x="1428" y="40"/>
                    <a:pt x="1432" y="41"/>
                  </a:cubicBezTo>
                  <a:lnTo>
                    <a:pt x="1433" y="36"/>
                  </a:lnTo>
                  <a:close/>
                  <a:moveTo>
                    <a:pt x="1457" y="42"/>
                  </a:moveTo>
                  <a:cubicBezTo>
                    <a:pt x="1453" y="41"/>
                    <a:pt x="1449" y="40"/>
                    <a:pt x="1445" y="39"/>
                  </a:cubicBezTo>
                  <a:cubicBezTo>
                    <a:pt x="1444" y="44"/>
                    <a:pt x="1444" y="44"/>
                    <a:pt x="1444" y="44"/>
                  </a:cubicBezTo>
                  <a:cubicBezTo>
                    <a:pt x="1447" y="45"/>
                    <a:pt x="1451" y="46"/>
                    <a:pt x="1455" y="47"/>
                  </a:cubicBezTo>
                  <a:lnTo>
                    <a:pt x="1457" y="42"/>
                  </a:lnTo>
                  <a:close/>
                  <a:moveTo>
                    <a:pt x="1480" y="49"/>
                  </a:moveTo>
                  <a:cubicBezTo>
                    <a:pt x="1476" y="48"/>
                    <a:pt x="1472" y="46"/>
                    <a:pt x="1468" y="45"/>
                  </a:cubicBezTo>
                  <a:cubicBezTo>
                    <a:pt x="1467" y="50"/>
                    <a:pt x="1467" y="50"/>
                    <a:pt x="1467" y="50"/>
                  </a:cubicBezTo>
                  <a:cubicBezTo>
                    <a:pt x="1471" y="52"/>
                    <a:pt x="1474" y="53"/>
                    <a:pt x="1478" y="54"/>
                  </a:cubicBezTo>
                  <a:lnTo>
                    <a:pt x="1480" y="49"/>
                  </a:lnTo>
                  <a:close/>
                  <a:moveTo>
                    <a:pt x="1503" y="56"/>
                  </a:moveTo>
                  <a:cubicBezTo>
                    <a:pt x="1499" y="55"/>
                    <a:pt x="1495" y="53"/>
                    <a:pt x="1491" y="52"/>
                  </a:cubicBezTo>
                  <a:cubicBezTo>
                    <a:pt x="1490" y="57"/>
                    <a:pt x="1490" y="57"/>
                    <a:pt x="1490" y="57"/>
                  </a:cubicBezTo>
                  <a:cubicBezTo>
                    <a:pt x="1493" y="59"/>
                    <a:pt x="1497" y="60"/>
                    <a:pt x="1501" y="61"/>
                  </a:cubicBezTo>
                  <a:lnTo>
                    <a:pt x="1503" y="56"/>
                  </a:lnTo>
                  <a:close/>
                  <a:moveTo>
                    <a:pt x="1525" y="64"/>
                  </a:moveTo>
                  <a:cubicBezTo>
                    <a:pt x="1522" y="62"/>
                    <a:pt x="1518" y="61"/>
                    <a:pt x="1514" y="60"/>
                  </a:cubicBezTo>
                  <a:cubicBezTo>
                    <a:pt x="1512" y="65"/>
                    <a:pt x="1512" y="65"/>
                    <a:pt x="1512" y="65"/>
                  </a:cubicBezTo>
                  <a:cubicBezTo>
                    <a:pt x="1516" y="66"/>
                    <a:pt x="1520" y="67"/>
                    <a:pt x="1524" y="69"/>
                  </a:cubicBezTo>
                  <a:lnTo>
                    <a:pt x="1525" y="64"/>
                  </a:lnTo>
                  <a:close/>
                  <a:moveTo>
                    <a:pt x="1548" y="72"/>
                  </a:moveTo>
                  <a:cubicBezTo>
                    <a:pt x="1544" y="70"/>
                    <a:pt x="1541" y="69"/>
                    <a:pt x="1537" y="68"/>
                  </a:cubicBezTo>
                  <a:cubicBezTo>
                    <a:pt x="1535" y="73"/>
                    <a:pt x="1535" y="73"/>
                    <a:pt x="1535" y="73"/>
                  </a:cubicBezTo>
                  <a:cubicBezTo>
                    <a:pt x="1539" y="74"/>
                    <a:pt x="1542" y="75"/>
                    <a:pt x="1546" y="77"/>
                  </a:cubicBezTo>
                  <a:lnTo>
                    <a:pt x="1548" y="72"/>
                  </a:lnTo>
                  <a:close/>
                  <a:moveTo>
                    <a:pt x="1571" y="80"/>
                  </a:moveTo>
                  <a:cubicBezTo>
                    <a:pt x="1567" y="79"/>
                    <a:pt x="1563" y="77"/>
                    <a:pt x="1559" y="76"/>
                  </a:cubicBezTo>
                  <a:cubicBezTo>
                    <a:pt x="1557" y="81"/>
                    <a:pt x="1557" y="81"/>
                    <a:pt x="1557" y="81"/>
                  </a:cubicBezTo>
                  <a:cubicBezTo>
                    <a:pt x="1561" y="82"/>
                    <a:pt x="1565" y="84"/>
                    <a:pt x="1569" y="85"/>
                  </a:cubicBezTo>
                  <a:lnTo>
                    <a:pt x="1571" y="80"/>
                  </a:lnTo>
                  <a:close/>
                  <a:moveTo>
                    <a:pt x="1593" y="90"/>
                  </a:moveTo>
                  <a:cubicBezTo>
                    <a:pt x="1589" y="88"/>
                    <a:pt x="1585" y="86"/>
                    <a:pt x="1582" y="85"/>
                  </a:cubicBezTo>
                  <a:cubicBezTo>
                    <a:pt x="1580" y="90"/>
                    <a:pt x="1580" y="90"/>
                    <a:pt x="1580" y="90"/>
                  </a:cubicBezTo>
                  <a:cubicBezTo>
                    <a:pt x="1583" y="91"/>
                    <a:pt x="1587" y="93"/>
                    <a:pt x="1591" y="95"/>
                  </a:cubicBezTo>
                  <a:lnTo>
                    <a:pt x="1593" y="90"/>
                  </a:lnTo>
                  <a:close/>
                  <a:moveTo>
                    <a:pt x="1615" y="99"/>
                  </a:moveTo>
                  <a:cubicBezTo>
                    <a:pt x="1611" y="98"/>
                    <a:pt x="1607" y="96"/>
                    <a:pt x="1604" y="94"/>
                  </a:cubicBezTo>
                  <a:cubicBezTo>
                    <a:pt x="1602" y="99"/>
                    <a:pt x="1602" y="99"/>
                    <a:pt x="1602" y="99"/>
                  </a:cubicBezTo>
                  <a:cubicBezTo>
                    <a:pt x="1605" y="101"/>
                    <a:pt x="1609" y="103"/>
                    <a:pt x="1613" y="104"/>
                  </a:cubicBezTo>
                  <a:lnTo>
                    <a:pt x="1615" y="99"/>
                  </a:lnTo>
                  <a:close/>
                  <a:moveTo>
                    <a:pt x="1637" y="109"/>
                  </a:moveTo>
                  <a:cubicBezTo>
                    <a:pt x="1633" y="108"/>
                    <a:pt x="1629" y="106"/>
                    <a:pt x="1626" y="104"/>
                  </a:cubicBezTo>
                  <a:cubicBezTo>
                    <a:pt x="1623" y="109"/>
                    <a:pt x="1623" y="109"/>
                    <a:pt x="1623" y="109"/>
                  </a:cubicBezTo>
                  <a:cubicBezTo>
                    <a:pt x="1627" y="111"/>
                    <a:pt x="1631" y="113"/>
                    <a:pt x="1634" y="114"/>
                  </a:cubicBezTo>
                  <a:lnTo>
                    <a:pt x="1637" y="109"/>
                  </a:lnTo>
                  <a:close/>
                  <a:moveTo>
                    <a:pt x="1658" y="120"/>
                  </a:moveTo>
                  <a:cubicBezTo>
                    <a:pt x="1655" y="118"/>
                    <a:pt x="1651" y="116"/>
                    <a:pt x="1647" y="115"/>
                  </a:cubicBezTo>
                  <a:cubicBezTo>
                    <a:pt x="1645" y="119"/>
                    <a:pt x="1645" y="119"/>
                    <a:pt x="1645" y="119"/>
                  </a:cubicBezTo>
                  <a:cubicBezTo>
                    <a:pt x="1649" y="121"/>
                    <a:pt x="1652" y="123"/>
                    <a:pt x="1656" y="125"/>
                  </a:cubicBezTo>
                  <a:lnTo>
                    <a:pt x="1658" y="120"/>
                  </a:lnTo>
                  <a:close/>
                  <a:moveTo>
                    <a:pt x="1680" y="131"/>
                  </a:moveTo>
                  <a:cubicBezTo>
                    <a:pt x="1676" y="129"/>
                    <a:pt x="1672" y="127"/>
                    <a:pt x="1669" y="126"/>
                  </a:cubicBezTo>
                  <a:cubicBezTo>
                    <a:pt x="1666" y="130"/>
                    <a:pt x="1666" y="130"/>
                    <a:pt x="1666" y="130"/>
                  </a:cubicBezTo>
                  <a:cubicBezTo>
                    <a:pt x="1670" y="132"/>
                    <a:pt x="1673" y="134"/>
                    <a:pt x="1677" y="136"/>
                  </a:cubicBezTo>
                  <a:lnTo>
                    <a:pt x="1680" y="131"/>
                  </a:lnTo>
                  <a:close/>
                  <a:moveTo>
                    <a:pt x="1701" y="143"/>
                  </a:moveTo>
                  <a:cubicBezTo>
                    <a:pt x="1697" y="141"/>
                    <a:pt x="1694" y="139"/>
                    <a:pt x="1690" y="137"/>
                  </a:cubicBezTo>
                  <a:cubicBezTo>
                    <a:pt x="1688" y="142"/>
                    <a:pt x="1688" y="142"/>
                    <a:pt x="1688" y="142"/>
                  </a:cubicBezTo>
                  <a:cubicBezTo>
                    <a:pt x="1691" y="143"/>
                    <a:pt x="1695" y="145"/>
                    <a:pt x="1698" y="147"/>
                  </a:cubicBezTo>
                  <a:lnTo>
                    <a:pt x="1701" y="143"/>
                  </a:lnTo>
                  <a:close/>
                  <a:moveTo>
                    <a:pt x="1721" y="155"/>
                  </a:moveTo>
                  <a:cubicBezTo>
                    <a:pt x="1718" y="153"/>
                    <a:pt x="1715" y="151"/>
                    <a:pt x="1711" y="149"/>
                  </a:cubicBezTo>
                  <a:cubicBezTo>
                    <a:pt x="1708" y="153"/>
                    <a:pt x="1708" y="153"/>
                    <a:pt x="1708" y="153"/>
                  </a:cubicBezTo>
                  <a:cubicBezTo>
                    <a:pt x="1712" y="155"/>
                    <a:pt x="1715" y="157"/>
                    <a:pt x="1719" y="159"/>
                  </a:cubicBezTo>
                  <a:lnTo>
                    <a:pt x="1721" y="155"/>
                  </a:lnTo>
                  <a:close/>
                  <a:moveTo>
                    <a:pt x="1742" y="167"/>
                  </a:moveTo>
                  <a:cubicBezTo>
                    <a:pt x="1738" y="165"/>
                    <a:pt x="1735" y="163"/>
                    <a:pt x="1732" y="161"/>
                  </a:cubicBezTo>
                  <a:cubicBezTo>
                    <a:pt x="1729" y="165"/>
                    <a:pt x="1729" y="165"/>
                    <a:pt x="1729" y="165"/>
                  </a:cubicBezTo>
                  <a:cubicBezTo>
                    <a:pt x="1732" y="167"/>
                    <a:pt x="1736" y="170"/>
                    <a:pt x="1739" y="172"/>
                  </a:cubicBezTo>
                  <a:lnTo>
                    <a:pt x="1742" y="167"/>
                  </a:lnTo>
                  <a:close/>
                  <a:moveTo>
                    <a:pt x="1762" y="180"/>
                  </a:moveTo>
                  <a:cubicBezTo>
                    <a:pt x="1759" y="178"/>
                    <a:pt x="1755" y="176"/>
                    <a:pt x="1752" y="174"/>
                  </a:cubicBezTo>
                  <a:cubicBezTo>
                    <a:pt x="1749" y="178"/>
                    <a:pt x="1749" y="178"/>
                    <a:pt x="1749" y="178"/>
                  </a:cubicBezTo>
                  <a:cubicBezTo>
                    <a:pt x="1752" y="180"/>
                    <a:pt x="1756" y="182"/>
                    <a:pt x="1759" y="184"/>
                  </a:cubicBezTo>
                  <a:lnTo>
                    <a:pt x="1762" y="180"/>
                  </a:lnTo>
                  <a:close/>
                  <a:moveTo>
                    <a:pt x="1782" y="193"/>
                  </a:moveTo>
                  <a:cubicBezTo>
                    <a:pt x="1779" y="191"/>
                    <a:pt x="1775" y="189"/>
                    <a:pt x="1772" y="187"/>
                  </a:cubicBezTo>
                  <a:cubicBezTo>
                    <a:pt x="1769" y="191"/>
                    <a:pt x="1769" y="191"/>
                    <a:pt x="1769" y="191"/>
                  </a:cubicBezTo>
                  <a:cubicBezTo>
                    <a:pt x="1772" y="193"/>
                    <a:pt x="1776" y="196"/>
                    <a:pt x="1779" y="198"/>
                  </a:cubicBezTo>
                  <a:cubicBezTo>
                    <a:pt x="1782" y="193"/>
                    <a:pt x="1782" y="193"/>
                    <a:pt x="1782" y="193"/>
                  </a:cubicBezTo>
                  <a:close/>
                  <a:moveTo>
                    <a:pt x="1802" y="207"/>
                  </a:moveTo>
                  <a:cubicBezTo>
                    <a:pt x="1798" y="205"/>
                    <a:pt x="1795" y="202"/>
                    <a:pt x="1792" y="200"/>
                  </a:cubicBezTo>
                  <a:cubicBezTo>
                    <a:pt x="1789" y="205"/>
                    <a:pt x="1789" y="205"/>
                    <a:pt x="1789" y="205"/>
                  </a:cubicBezTo>
                  <a:cubicBezTo>
                    <a:pt x="1792" y="207"/>
                    <a:pt x="1795" y="209"/>
                    <a:pt x="1799" y="211"/>
                  </a:cubicBezTo>
                  <a:lnTo>
                    <a:pt x="1802" y="207"/>
                  </a:lnTo>
                  <a:close/>
                  <a:moveTo>
                    <a:pt x="1821" y="221"/>
                  </a:moveTo>
                  <a:cubicBezTo>
                    <a:pt x="1818" y="219"/>
                    <a:pt x="1815" y="217"/>
                    <a:pt x="1811" y="214"/>
                  </a:cubicBezTo>
                  <a:cubicBezTo>
                    <a:pt x="1808" y="218"/>
                    <a:pt x="1808" y="218"/>
                    <a:pt x="1808" y="218"/>
                  </a:cubicBezTo>
                  <a:cubicBezTo>
                    <a:pt x="1811" y="221"/>
                    <a:pt x="1815" y="223"/>
                    <a:pt x="1818" y="226"/>
                  </a:cubicBezTo>
                  <a:lnTo>
                    <a:pt x="1821" y="221"/>
                  </a:lnTo>
                  <a:close/>
                  <a:moveTo>
                    <a:pt x="1840" y="236"/>
                  </a:moveTo>
                  <a:cubicBezTo>
                    <a:pt x="1837" y="233"/>
                    <a:pt x="1834" y="231"/>
                    <a:pt x="1831" y="229"/>
                  </a:cubicBezTo>
                  <a:cubicBezTo>
                    <a:pt x="1827" y="233"/>
                    <a:pt x="1827" y="233"/>
                    <a:pt x="1827" y="233"/>
                  </a:cubicBezTo>
                  <a:cubicBezTo>
                    <a:pt x="1830" y="235"/>
                    <a:pt x="1834" y="238"/>
                    <a:pt x="1837" y="240"/>
                  </a:cubicBezTo>
                  <a:lnTo>
                    <a:pt x="1840" y="236"/>
                  </a:lnTo>
                  <a:close/>
                  <a:moveTo>
                    <a:pt x="1859" y="251"/>
                  </a:moveTo>
                  <a:cubicBezTo>
                    <a:pt x="1856" y="248"/>
                    <a:pt x="1853" y="246"/>
                    <a:pt x="1849" y="243"/>
                  </a:cubicBezTo>
                  <a:cubicBezTo>
                    <a:pt x="1846" y="248"/>
                    <a:pt x="1846" y="248"/>
                    <a:pt x="1846" y="248"/>
                  </a:cubicBezTo>
                  <a:cubicBezTo>
                    <a:pt x="1849" y="250"/>
                    <a:pt x="1852" y="253"/>
                    <a:pt x="1855" y="255"/>
                  </a:cubicBezTo>
                  <a:lnTo>
                    <a:pt x="1859" y="251"/>
                  </a:lnTo>
                  <a:close/>
                  <a:moveTo>
                    <a:pt x="1877" y="266"/>
                  </a:moveTo>
                  <a:cubicBezTo>
                    <a:pt x="1874" y="264"/>
                    <a:pt x="1871" y="261"/>
                    <a:pt x="1868" y="259"/>
                  </a:cubicBezTo>
                  <a:cubicBezTo>
                    <a:pt x="1865" y="263"/>
                    <a:pt x="1865" y="263"/>
                    <a:pt x="1865" y="263"/>
                  </a:cubicBezTo>
                  <a:cubicBezTo>
                    <a:pt x="1868" y="265"/>
                    <a:pt x="1871" y="268"/>
                    <a:pt x="1874" y="270"/>
                  </a:cubicBezTo>
                  <a:lnTo>
                    <a:pt x="1877" y="266"/>
                  </a:lnTo>
                  <a:close/>
                  <a:moveTo>
                    <a:pt x="1895" y="282"/>
                  </a:moveTo>
                  <a:cubicBezTo>
                    <a:pt x="1892" y="280"/>
                    <a:pt x="1889" y="277"/>
                    <a:pt x="1886" y="274"/>
                  </a:cubicBezTo>
                  <a:cubicBezTo>
                    <a:pt x="1883" y="278"/>
                    <a:pt x="1883" y="278"/>
                    <a:pt x="1883" y="278"/>
                  </a:cubicBezTo>
                  <a:cubicBezTo>
                    <a:pt x="1886" y="281"/>
                    <a:pt x="1889" y="284"/>
                    <a:pt x="1892" y="286"/>
                  </a:cubicBezTo>
                  <a:lnTo>
                    <a:pt x="1895" y="282"/>
                  </a:lnTo>
                  <a:close/>
                  <a:moveTo>
                    <a:pt x="1913" y="299"/>
                  </a:moveTo>
                  <a:cubicBezTo>
                    <a:pt x="1910" y="296"/>
                    <a:pt x="1907" y="293"/>
                    <a:pt x="1904" y="290"/>
                  </a:cubicBezTo>
                  <a:cubicBezTo>
                    <a:pt x="1901" y="294"/>
                    <a:pt x="1901" y="294"/>
                    <a:pt x="1901" y="294"/>
                  </a:cubicBezTo>
                  <a:cubicBezTo>
                    <a:pt x="1904" y="297"/>
                    <a:pt x="1906" y="300"/>
                    <a:pt x="1909" y="302"/>
                  </a:cubicBezTo>
                  <a:lnTo>
                    <a:pt x="1913" y="299"/>
                  </a:lnTo>
                  <a:close/>
                  <a:moveTo>
                    <a:pt x="1930" y="315"/>
                  </a:moveTo>
                  <a:cubicBezTo>
                    <a:pt x="1928" y="312"/>
                    <a:pt x="1925" y="310"/>
                    <a:pt x="1922" y="307"/>
                  </a:cubicBezTo>
                  <a:cubicBezTo>
                    <a:pt x="1918" y="311"/>
                    <a:pt x="1918" y="311"/>
                    <a:pt x="1918" y="311"/>
                  </a:cubicBezTo>
                  <a:cubicBezTo>
                    <a:pt x="1921" y="313"/>
                    <a:pt x="1924" y="316"/>
                    <a:pt x="1927" y="319"/>
                  </a:cubicBezTo>
                  <a:lnTo>
                    <a:pt x="1930" y="315"/>
                  </a:lnTo>
                  <a:close/>
                  <a:moveTo>
                    <a:pt x="1947" y="332"/>
                  </a:moveTo>
                  <a:cubicBezTo>
                    <a:pt x="1945" y="329"/>
                    <a:pt x="1942" y="326"/>
                    <a:pt x="1939" y="324"/>
                  </a:cubicBezTo>
                  <a:cubicBezTo>
                    <a:pt x="1935" y="327"/>
                    <a:pt x="1935" y="327"/>
                    <a:pt x="1935" y="327"/>
                  </a:cubicBezTo>
                  <a:cubicBezTo>
                    <a:pt x="1938" y="330"/>
                    <a:pt x="1941" y="333"/>
                    <a:pt x="1944" y="336"/>
                  </a:cubicBezTo>
                  <a:cubicBezTo>
                    <a:pt x="1947" y="332"/>
                    <a:pt x="1947" y="332"/>
                    <a:pt x="1947" y="332"/>
                  </a:cubicBezTo>
                  <a:close/>
                  <a:moveTo>
                    <a:pt x="1964" y="350"/>
                  </a:moveTo>
                  <a:cubicBezTo>
                    <a:pt x="1961" y="347"/>
                    <a:pt x="1959" y="344"/>
                    <a:pt x="1956" y="341"/>
                  </a:cubicBezTo>
                  <a:cubicBezTo>
                    <a:pt x="1952" y="344"/>
                    <a:pt x="1952" y="344"/>
                    <a:pt x="1952" y="344"/>
                  </a:cubicBezTo>
                  <a:cubicBezTo>
                    <a:pt x="1955" y="347"/>
                    <a:pt x="1957" y="350"/>
                    <a:pt x="1960" y="353"/>
                  </a:cubicBezTo>
                  <a:lnTo>
                    <a:pt x="1964" y="350"/>
                  </a:lnTo>
                  <a:close/>
                  <a:moveTo>
                    <a:pt x="1980" y="367"/>
                  </a:moveTo>
                  <a:cubicBezTo>
                    <a:pt x="1978" y="364"/>
                    <a:pt x="1975" y="361"/>
                    <a:pt x="1972" y="358"/>
                  </a:cubicBezTo>
                  <a:cubicBezTo>
                    <a:pt x="1968" y="362"/>
                    <a:pt x="1968" y="362"/>
                    <a:pt x="1968" y="362"/>
                  </a:cubicBezTo>
                  <a:cubicBezTo>
                    <a:pt x="1971" y="365"/>
                    <a:pt x="1974" y="368"/>
                    <a:pt x="1976" y="371"/>
                  </a:cubicBezTo>
                  <a:lnTo>
                    <a:pt x="1980" y="367"/>
                  </a:lnTo>
                  <a:close/>
                  <a:moveTo>
                    <a:pt x="1996" y="385"/>
                  </a:moveTo>
                  <a:cubicBezTo>
                    <a:pt x="1994" y="382"/>
                    <a:pt x="1991" y="379"/>
                    <a:pt x="1988" y="376"/>
                  </a:cubicBezTo>
                  <a:cubicBezTo>
                    <a:pt x="1984" y="380"/>
                    <a:pt x="1984" y="380"/>
                    <a:pt x="1984" y="380"/>
                  </a:cubicBezTo>
                  <a:cubicBezTo>
                    <a:pt x="1987" y="383"/>
                    <a:pt x="1990" y="386"/>
                    <a:pt x="1992" y="389"/>
                  </a:cubicBezTo>
                  <a:lnTo>
                    <a:pt x="1996" y="385"/>
                  </a:lnTo>
                  <a:close/>
                  <a:moveTo>
                    <a:pt x="2012" y="404"/>
                  </a:moveTo>
                  <a:cubicBezTo>
                    <a:pt x="2009" y="401"/>
                    <a:pt x="2007" y="398"/>
                    <a:pt x="2004" y="394"/>
                  </a:cubicBezTo>
                  <a:cubicBezTo>
                    <a:pt x="2000" y="398"/>
                    <a:pt x="2000" y="398"/>
                    <a:pt x="2000" y="398"/>
                  </a:cubicBezTo>
                  <a:cubicBezTo>
                    <a:pt x="2003" y="401"/>
                    <a:pt x="2005" y="404"/>
                    <a:pt x="2008" y="407"/>
                  </a:cubicBezTo>
                  <a:lnTo>
                    <a:pt x="2012" y="404"/>
                  </a:lnTo>
                  <a:close/>
                  <a:moveTo>
                    <a:pt x="2027" y="422"/>
                  </a:moveTo>
                  <a:cubicBezTo>
                    <a:pt x="2025" y="419"/>
                    <a:pt x="2022" y="416"/>
                    <a:pt x="2020" y="413"/>
                  </a:cubicBezTo>
                  <a:cubicBezTo>
                    <a:pt x="2015" y="416"/>
                    <a:pt x="2015" y="416"/>
                    <a:pt x="2015" y="416"/>
                  </a:cubicBezTo>
                  <a:cubicBezTo>
                    <a:pt x="2018" y="420"/>
                    <a:pt x="2020" y="423"/>
                    <a:pt x="2023" y="426"/>
                  </a:cubicBezTo>
                  <a:lnTo>
                    <a:pt x="2027" y="422"/>
                  </a:lnTo>
                  <a:close/>
                  <a:moveTo>
                    <a:pt x="2042" y="441"/>
                  </a:moveTo>
                  <a:cubicBezTo>
                    <a:pt x="2039" y="438"/>
                    <a:pt x="2037" y="435"/>
                    <a:pt x="2034" y="432"/>
                  </a:cubicBezTo>
                  <a:cubicBezTo>
                    <a:pt x="2030" y="435"/>
                    <a:pt x="2030" y="435"/>
                    <a:pt x="2030" y="435"/>
                  </a:cubicBezTo>
                  <a:cubicBezTo>
                    <a:pt x="2033" y="438"/>
                    <a:pt x="2035" y="442"/>
                    <a:pt x="2038" y="445"/>
                  </a:cubicBezTo>
                  <a:lnTo>
                    <a:pt x="2042" y="441"/>
                  </a:lnTo>
                  <a:close/>
                  <a:moveTo>
                    <a:pt x="2056" y="461"/>
                  </a:moveTo>
                  <a:cubicBezTo>
                    <a:pt x="2054" y="458"/>
                    <a:pt x="2051" y="454"/>
                    <a:pt x="2049" y="451"/>
                  </a:cubicBezTo>
                  <a:cubicBezTo>
                    <a:pt x="2045" y="454"/>
                    <a:pt x="2045" y="454"/>
                    <a:pt x="2045" y="454"/>
                  </a:cubicBezTo>
                  <a:cubicBezTo>
                    <a:pt x="2047" y="458"/>
                    <a:pt x="2050" y="461"/>
                    <a:pt x="2052" y="464"/>
                  </a:cubicBezTo>
                  <a:lnTo>
                    <a:pt x="2056" y="461"/>
                  </a:lnTo>
                  <a:close/>
                  <a:moveTo>
                    <a:pt x="2070" y="481"/>
                  </a:moveTo>
                  <a:cubicBezTo>
                    <a:pt x="2068" y="477"/>
                    <a:pt x="2066" y="474"/>
                    <a:pt x="2063" y="471"/>
                  </a:cubicBezTo>
                  <a:cubicBezTo>
                    <a:pt x="2059" y="474"/>
                    <a:pt x="2059" y="474"/>
                    <a:pt x="2059" y="474"/>
                  </a:cubicBezTo>
                  <a:cubicBezTo>
                    <a:pt x="2061" y="477"/>
                    <a:pt x="2063" y="480"/>
                    <a:pt x="2066" y="484"/>
                  </a:cubicBezTo>
                  <a:lnTo>
                    <a:pt x="2070" y="481"/>
                  </a:lnTo>
                  <a:close/>
                  <a:moveTo>
                    <a:pt x="2084" y="500"/>
                  </a:moveTo>
                  <a:cubicBezTo>
                    <a:pt x="2082" y="497"/>
                    <a:pt x="2079" y="494"/>
                    <a:pt x="2077" y="490"/>
                  </a:cubicBezTo>
                  <a:cubicBezTo>
                    <a:pt x="2073" y="493"/>
                    <a:pt x="2073" y="493"/>
                    <a:pt x="2073" y="493"/>
                  </a:cubicBezTo>
                  <a:cubicBezTo>
                    <a:pt x="2075" y="497"/>
                    <a:pt x="2077" y="500"/>
                    <a:pt x="2079" y="503"/>
                  </a:cubicBezTo>
                  <a:lnTo>
                    <a:pt x="2084" y="500"/>
                  </a:lnTo>
                  <a:close/>
                  <a:moveTo>
                    <a:pt x="2097" y="521"/>
                  </a:moveTo>
                  <a:cubicBezTo>
                    <a:pt x="2095" y="517"/>
                    <a:pt x="2093" y="514"/>
                    <a:pt x="2090" y="511"/>
                  </a:cubicBezTo>
                  <a:cubicBezTo>
                    <a:pt x="2086" y="513"/>
                    <a:pt x="2086" y="513"/>
                    <a:pt x="2086" y="513"/>
                  </a:cubicBezTo>
                  <a:cubicBezTo>
                    <a:pt x="2088" y="517"/>
                    <a:pt x="2090" y="520"/>
                    <a:pt x="2092" y="524"/>
                  </a:cubicBezTo>
                  <a:lnTo>
                    <a:pt x="2097" y="521"/>
                  </a:lnTo>
                  <a:close/>
                  <a:moveTo>
                    <a:pt x="2110" y="541"/>
                  </a:moveTo>
                  <a:cubicBezTo>
                    <a:pt x="2108" y="538"/>
                    <a:pt x="2105" y="534"/>
                    <a:pt x="2103" y="531"/>
                  </a:cubicBezTo>
                  <a:cubicBezTo>
                    <a:pt x="2099" y="534"/>
                    <a:pt x="2099" y="534"/>
                    <a:pt x="2099" y="534"/>
                  </a:cubicBezTo>
                  <a:cubicBezTo>
                    <a:pt x="2101" y="537"/>
                    <a:pt x="2103" y="541"/>
                    <a:pt x="2105" y="544"/>
                  </a:cubicBezTo>
                  <a:lnTo>
                    <a:pt x="2110" y="541"/>
                  </a:lnTo>
                  <a:close/>
                  <a:moveTo>
                    <a:pt x="2122" y="562"/>
                  </a:moveTo>
                  <a:cubicBezTo>
                    <a:pt x="2120" y="558"/>
                    <a:pt x="2118" y="555"/>
                    <a:pt x="2116" y="552"/>
                  </a:cubicBezTo>
                  <a:cubicBezTo>
                    <a:pt x="2111" y="554"/>
                    <a:pt x="2111" y="554"/>
                    <a:pt x="2111" y="554"/>
                  </a:cubicBezTo>
                  <a:cubicBezTo>
                    <a:pt x="2113" y="558"/>
                    <a:pt x="2115" y="561"/>
                    <a:pt x="2117" y="565"/>
                  </a:cubicBezTo>
                  <a:lnTo>
                    <a:pt x="2122" y="562"/>
                  </a:lnTo>
                  <a:close/>
                  <a:moveTo>
                    <a:pt x="2134" y="583"/>
                  </a:moveTo>
                  <a:cubicBezTo>
                    <a:pt x="2132" y="579"/>
                    <a:pt x="2130" y="576"/>
                    <a:pt x="2128" y="572"/>
                  </a:cubicBezTo>
                  <a:cubicBezTo>
                    <a:pt x="2123" y="575"/>
                    <a:pt x="2123" y="575"/>
                    <a:pt x="2123" y="575"/>
                  </a:cubicBezTo>
                  <a:cubicBezTo>
                    <a:pt x="2125" y="579"/>
                    <a:pt x="2127" y="582"/>
                    <a:pt x="2129" y="586"/>
                  </a:cubicBezTo>
                  <a:lnTo>
                    <a:pt x="2134" y="583"/>
                  </a:lnTo>
                  <a:close/>
                  <a:moveTo>
                    <a:pt x="2145" y="604"/>
                  </a:moveTo>
                  <a:cubicBezTo>
                    <a:pt x="2143" y="601"/>
                    <a:pt x="2142" y="597"/>
                    <a:pt x="2140" y="594"/>
                  </a:cubicBezTo>
                  <a:cubicBezTo>
                    <a:pt x="2135" y="596"/>
                    <a:pt x="2135" y="596"/>
                    <a:pt x="2135" y="596"/>
                  </a:cubicBezTo>
                  <a:cubicBezTo>
                    <a:pt x="2137" y="600"/>
                    <a:pt x="2139" y="603"/>
                    <a:pt x="2141" y="607"/>
                  </a:cubicBezTo>
                  <a:lnTo>
                    <a:pt x="2145" y="604"/>
                  </a:lnTo>
                  <a:close/>
                  <a:moveTo>
                    <a:pt x="2156" y="626"/>
                  </a:moveTo>
                  <a:cubicBezTo>
                    <a:pt x="2155" y="622"/>
                    <a:pt x="2153" y="618"/>
                    <a:pt x="2151" y="615"/>
                  </a:cubicBezTo>
                  <a:cubicBezTo>
                    <a:pt x="2146" y="617"/>
                    <a:pt x="2146" y="617"/>
                    <a:pt x="2146" y="617"/>
                  </a:cubicBezTo>
                  <a:cubicBezTo>
                    <a:pt x="2148" y="621"/>
                    <a:pt x="2150" y="624"/>
                    <a:pt x="2152" y="628"/>
                  </a:cubicBezTo>
                  <a:lnTo>
                    <a:pt x="2156" y="626"/>
                  </a:lnTo>
                  <a:close/>
                  <a:moveTo>
                    <a:pt x="2167" y="647"/>
                  </a:moveTo>
                  <a:cubicBezTo>
                    <a:pt x="2165" y="644"/>
                    <a:pt x="2164" y="640"/>
                    <a:pt x="2162" y="636"/>
                  </a:cubicBezTo>
                  <a:cubicBezTo>
                    <a:pt x="2157" y="639"/>
                    <a:pt x="2157" y="639"/>
                    <a:pt x="2157" y="639"/>
                  </a:cubicBezTo>
                  <a:cubicBezTo>
                    <a:pt x="2159" y="642"/>
                    <a:pt x="2160" y="646"/>
                    <a:pt x="2162" y="650"/>
                  </a:cubicBezTo>
                  <a:lnTo>
                    <a:pt x="2167" y="647"/>
                  </a:lnTo>
                  <a:close/>
                  <a:moveTo>
                    <a:pt x="2177" y="669"/>
                  </a:moveTo>
                  <a:cubicBezTo>
                    <a:pt x="2175" y="665"/>
                    <a:pt x="2174" y="662"/>
                    <a:pt x="2172" y="658"/>
                  </a:cubicBezTo>
                  <a:cubicBezTo>
                    <a:pt x="2167" y="660"/>
                    <a:pt x="2167" y="660"/>
                    <a:pt x="2167" y="660"/>
                  </a:cubicBezTo>
                  <a:cubicBezTo>
                    <a:pt x="2169" y="664"/>
                    <a:pt x="2171" y="668"/>
                    <a:pt x="2172" y="671"/>
                  </a:cubicBezTo>
                  <a:cubicBezTo>
                    <a:pt x="2177" y="669"/>
                    <a:pt x="2177" y="669"/>
                    <a:pt x="2177" y="669"/>
                  </a:cubicBezTo>
                  <a:close/>
                  <a:moveTo>
                    <a:pt x="2187" y="691"/>
                  </a:moveTo>
                  <a:cubicBezTo>
                    <a:pt x="2185" y="687"/>
                    <a:pt x="2184" y="684"/>
                    <a:pt x="2182" y="680"/>
                  </a:cubicBezTo>
                  <a:cubicBezTo>
                    <a:pt x="2177" y="682"/>
                    <a:pt x="2177" y="682"/>
                    <a:pt x="2177" y="682"/>
                  </a:cubicBezTo>
                  <a:cubicBezTo>
                    <a:pt x="2179" y="686"/>
                    <a:pt x="2180" y="689"/>
                    <a:pt x="2182" y="693"/>
                  </a:cubicBezTo>
                  <a:cubicBezTo>
                    <a:pt x="2187" y="691"/>
                    <a:pt x="2187" y="691"/>
                    <a:pt x="2187" y="691"/>
                  </a:cubicBezTo>
                  <a:close/>
                  <a:moveTo>
                    <a:pt x="2196" y="713"/>
                  </a:moveTo>
                  <a:cubicBezTo>
                    <a:pt x="2195" y="709"/>
                    <a:pt x="2193" y="706"/>
                    <a:pt x="2192" y="702"/>
                  </a:cubicBezTo>
                  <a:cubicBezTo>
                    <a:pt x="2187" y="704"/>
                    <a:pt x="2187" y="704"/>
                    <a:pt x="2187" y="704"/>
                  </a:cubicBezTo>
                  <a:cubicBezTo>
                    <a:pt x="2188" y="708"/>
                    <a:pt x="2190" y="712"/>
                    <a:pt x="2191" y="715"/>
                  </a:cubicBezTo>
                  <a:lnTo>
                    <a:pt x="2196" y="713"/>
                  </a:lnTo>
                  <a:close/>
                  <a:moveTo>
                    <a:pt x="2205" y="736"/>
                  </a:moveTo>
                  <a:cubicBezTo>
                    <a:pt x="2204" y="732"/>
                    <a:pt x="2202" y="728"/>
                    <a:pt x="2201" y="724"/>
                  </a:cubicBezTo>
                  <a:cubicBezTo>
                    <a:pt x="2196" y="726"/>
                    <a:pt x="2196" y="726"/>
                    <a:pt x="2196" y="726"/>
                  </a:cubicBezTo>
                  <a:cubicBezTo>
                    <a:pt x="2197" y="730"/>
                    <a:pt x="2199" y="734"/>
                    <a:pt x="2200" y="737"/>
                  </a:cubicBezTo>
                  <a:lnTo>
                    <a:pt x="2205" y="736"/>
                  </a:lnTo>
                  <a:close/>
                  <a:moveTo>
                    <a:pt x="2213" y="758"/>
                  </a:moveTo>
                  <a:cubicBezTo>
                    <a:pt x="2212" y="754"/>
                    <a:pt x="2211" y="751"/>
                    <a:pt x="2209" y="747"/>
                  </a:cubicBezTo>
                  <a:cubicBezTo>
                    <a:pt x="2204" y="749"/>
                    <a:pt x="2204" y="749"/>
                    <a:pt x="2204" y="749"/>
                  </a:cubicBezTo>
                  <a:cubicBezTo>
                    <a:pt x="2206" y="752"/>
                    <a:pt x="2207" y="756"/>
                    <a:pt x="2208" y="760"/>
                  </a:cubicBezTo>
                  <a:lnTo>
                    <a:pt x="2213" y="758"/>
                  </a:lnTo>
                  <a:close/>
                  <a:moveTo>
                    <a:pt x="2221" y="781"/>
                  </a:moveTo>
                  <a:cubicBezTo>
                    <a:pt x="2220" y="777"/>
                    <a:pt x="2219" y="773"/>
                    <a:pt x="2217" y="769"/>
                  </a:cubicBezTo>
                  <a:cubicBezTo>
                    <a:pt x="2212" y="771"/>
                    <a:pt x="2212" y="771"/>
                    <a:pt x="2212" y="771"/>
                  </a:cubicBezTo>
                  <a:cubicBezTo>
                    <a:pt x="2214" y="775"/>
                    <a:pt x="2215" y="779"/>
                    <a:pt x="2216" y="783"/>
                  </a:cubicBezTo>
                  <a:lnTo>
                    <a:pt x="2221" y="781"/>
                  </a:lnTo>
                  <a:close/>
                  <a:moveTo>
                    <a:pt x="2229" y="804"/>
                  </a:moveTo>
                  <a:cubicBezTo>
                    <a:pt x="2228" y="800"/>
                    <a:pt x="2226" y="796"/>
                    <a:pt x="2225" y="792"/>
                  </a:cubicBezTo>
                  <a:cubicBezTo>
                    <a:pt x="2220" y="794"/>
                    <a:pt x="2220" y="794"/>
                    <a:pt x="2220" y="794"/>
                  </a:cubicBezTo>
                  <a:cubicBezTo>
                    <a:pt x="2221" y="798"/>
                    <a:pt x="2223" y="801"/>
                    <a:pt x="2224" y="805"/>
                  </a:cubicBezTo>
                  <a:lnTo>
                    <a:pt x="2229" y="804"/>
                  </a:lnTo>
                  <a:close/>
                  <a:moveTo>
                    <a:pt x="2236" y="827"/>
                  </a:moveTo>
                  <a:cubicBezTo>
                    <a:pt x="2235" y="823"/>
                    <a:pt x="2234" y="819"/>
                    <a:pt x="2233" y="815"/>
                  </a:cubicBezTo>
                  <a:cubicBezTo>
                    <a:pt x="2227" y="817"/>
                    <a:pt x="2227" y="817"/>
                    <a:pt x="2227" y="817"/>
                  </a:cubicBezTo>
                  <a:cubicBezTo>
                    <a:pt x="2229" y="820"/>
                    <a:pt x="2230" y="824"/>
                    <a:pt x="2231" y="828"/>
                  </a:cubicBezTo>
                  <a:lnTo>
                    <a:pt x="2236" y="827"/>
                  </a:lnTo>
                  <a:close/>
                  <a:moveTo>
                    <a:pt x="2243" y="850"/>
                  </a:moveTo>
                  <a:cubicBezTo>
                    <a:pt x="2242" y="846"/>
                    <a:pt x="2241" y="842"/>
                    <a:pt x="2239" y="838"/>
                  </a:cubicBezTo>
                  <a:cubicBezTo>
                    <a:pt x="2234" y="840"/>
                    <a:pt x="2234" y="840"/>
                    <a:pt x="2234" y="840"/>
                  </a:cubicBezTo>
                  <a:cubicBezTo>
                    <a:pt x="2235" y="843"/>
                    <a:pt x="2237" y="847"/>
                    <a:pt x="2238" y="851"/>
                  </a:cubicBezTo>
                  <a:lnTo>
                    <a:pt x="2243" y="850"/>
                  </a:lnTo>
                  <a:close/>
                  <a:moveTo>
                    <a:pt x="2249" y="873"/>
                  </a:moveTo>
                  <a:cubicBezTo>
                    <a:pt x="2248" y="869"/>
                    <a:pt x="2247" y="865"/>
                    <a:pt x="2246" y="861"/>
                  </a:cubicBezTo>
                  <a:cubicBezTo>
                    <a:pt x="2241" y="863"/>
                    <a:pt x="2241" y="863"/>
                    <a:pt x="2241" y="863"/>
                  </a:cubicBezTo>
                  <a:cubicBezTo>
                    <a:pt x="2242" y="867"/>
                    <a:pt x="2243" y="870"/>
                    <a:pt x="2244" y="874"/>
                  </a:cubicBezTo>
                  <a:lnTo>
                    <a:pt x="2249" y="873"/>
                  </a:lnTo>
                  <a:close/>
                  <a:moveTo>
                    <a:pt x="2255" y="896"/>
                  </a:moveTo>
                  <a:cubicBezTo>
                    <a:pt x="2254" y="892"/>
                    <a:pt x="2253" y="888"/>
                    <a:pt x="2252" y="885"/>
                  </a:cubicBezTo>
                  <a:cubicBezTo>
                    <a:pt x="2247" y="886"/>
                    <a:pt x="2247" y="886"/>
                    <a:pt x="2247" y="886"/>
                  </a:cubicBezTo>
                  <a:cubicBezTo>
                    <a:pt x="2248" y="890"/>
                    <a:pt x="2249" y="894"/>
                    <a:pt x="2250" y="898"/>
                  </a:cubicBezTo>
                  <a:cubicBezTo>
                    <a:pt x="2255" y="896"/>
                    <a:pt x="2255" y="896"/>
                    <a:pt x="2255" y="896"/>
                  </a:cubicBezTo>
                  <a:close/>
                  <a:moveTo>
                    <a:pt x="2260" y="920"/>
                  </a:moveTo>
                  <a:cubicBezTo>
                    <a:pt x="2259" y="916"/>
                    <a:pt x="2258" y="912"/>
                    <a:pt x="2258" y="908"/>
                  </a:cubicBezTo>
                  <a:cubicBezTo>
                    <a:pt x="2252" y="909"/>
                    <a:pt x="2252" y="909"/>
                    <a:pt x="2252" y="909"/>
                  </a:cubicBezTo>
                  <a:cubicBezTo>
                    <a:pt x="2253" y="913"/>
                    <a:pt x="2254" y="917"/>
                    <a:pt x="2255" y="921"/>
                  </a:cubicBezTo>
                  <a:lnTo>
                    <a:pt x="2260" y="920"/>
                  </a:lnTo>
                  <a:close/>
                  <a:moveTo>
                    <a:pt x="2265" y="943"/>
                  </a:moveTo>
                  <a:cubicBezTo>
                    <a:pt x="2264" y="939"/>
                    <a:pt x="2263" y="935"/>
                    <a:pt x="2263" y="931"/>
                  </a:cubicBezTo>
                  <a:cubicBezTo>
                    <a:pt x="2257" y="933"/>
                    <a:pt x="2257" y="933"/>
                    <a:pt x="2257" y="933"/>
                  </a:cubicBezTo>
                  <a:cubicBezTo>
                    <a:pt x="2258" y="936"/>
                    <a:pt x="2259" y="940"/>
                    <a:pt x="2260" y="944"/>
                  </a:cubicBezTo>
                  <a:lnTo>
                    <a:pt x="2265" y="943"/>
                  </a:lnTo>
                  <a:close/>
                  <a:moveTo>
                    <a:pt x="2270" y="967"/>
                  </a:moveTo>
                  <a:cubicBezTo>
                    <a:pt x="2269" y="963"/>
                    <a:pt x="2268" y="959"/>
                    <a:pt x="2267" y="955"/>
                  </a:cubicBezTo>
                  <a:cubicBezTo>
                    <a:pt x="2262" y="956"/>
                    <a:pt x="2262" y="956"/>
                    <a:pt x="2262" y="956"/>
                  </a:cubicBezTo>
                  <a:cubicBezTo>
                    <a:pt x="2263" y="960"/>
                    <a:pt x="2264" y="964"/>
                    <a:pt x="2264" y="968"/>
                  </a:cubicBezTo>
                  <a:lnTo>
                    <a:pt x="2270" y="967"/>
                  </a:lnTo>
                  <a:close/>
                  <a:moveTo>
                    <a:pt x="2274" y="991"/>
                  </a:moveTo>
                  <a:cubicBezTo>
                    <a:pt x="2273" y="987"/>
                    <a:pt x="2272" y="983"/>
                    <a:pt x="2272" y="979"/>
                  </a:cubicBezTo>
                  <a:cubicBezTo>
                    <a:pt x="2266" y="980"/>
                    <a:pt x="2266" y="980"/>
                    <a:pt x="2266" y="980"/>
                  </a:cubicBezTo>
                  <a:cubicBezTo>
                    <a:pt x="2267" y="984"/>
                    <a:pt x="2268" y="987"/>
                    <a:pt x="2268" y="991"/>
                  </a:cubicBezTo>
                  <a:lnTo>
                    <a:pt x="2274" y="991"/>
                  </a:lnTo>
                  <a:close/>
                  <a:moveTo>
                    <a:pt x="2277" y="1014"/>
                  </a:moveTo>
                  <a:cubicBezTo>
                    <a:pt x="2277" y="1010"/>
                    <a:pt x="2276" y="1006"/>
                    <a:pt x="2275" y="1002"/>
                  </a:cubicBezTo>
                  <a:cubicBezTo>
                    <a:pt x="2270" y="1003"/>
                    <a:pt x="2270" y="1003"/>
                    <a:pt x="2270" y="1003"/>
                  </a:cubicBezTo>
                  <a:cubicBezTo>
                    <a:pt x="2271" y="1007"/>
                    <a:pt x="2271" y="1011"/>
                    <a:pt x="2272" y="1015"/>
                  </a:cubicBezTo>
                  <a:lnTo>
                    <a:pt x="2277" y="1014"/>
                  </a:lnTo>
                  <a:close/>
                  <a:moveTo>
                    <a:pt x="2280" y="1038"/>
                  </a:moveTo>
                  <a:cubicBezTo>
                    <a:pt x="2280" y="1034"/>
                    <a:pt x="2279" y="1030"/>
                    <a:pt x="2279" y="1026"/>
                  </a:cubicBezTo>
                  <a:cubicBezTo>
                    <a:pt x="2274" y="1027"/>
                    <a:pt x="2274" y="1027"/>
                    <a:pt x="2274" y="1027"/>
                  </a:cubicBezTo>
                  <a:cubicBezTo>
                    <a:pt x="2274" y="1031"/>
                    <a:pt x="2275" y="1035"/>
                    <a:pt x="2275" y="1039"/>
                  </a:cubicBezTo>
                  <a:lnTo>
                    <a:pt x="2280" y="1038"/>
                  </a:lnTo>
                  <a:close/>
                  <a:moveTo>
                    <a:pt x="2283" y="1062"/>
                  </a:moveTo>
                  <a:cubicBezTo>
                    <a:pt x="2283" y="1058"/>
                    <a:pt x="2282" y="1054"/>
                    <a:pt x="2282" y="1050"/>
                  </a:cubicBezTo>
                  <a:cubicBezTo>
                    <a:pt x="2277" y="1051"/>
                    <a:pt x="2277" y="1051"/>
                    <a:pt x="2277" y="1051"/>
                  </a:cubicBezTo>
                  <a:cubicBezTo>
                    <a:pt x="2277" y="1055"/>
                    <a:pt x="2277" y="1059"/>
                    <a:pt x="2278" y="1063"/>
                  </a:cubicBezTo>
                  <a:lnTo>
                    <a:pt x="2283" y="1062"/>
                  </a:lnTo>
                  <a:close/>
                  <a:moveTo>
                    <a:pt x="2286" y="1086"/>
                  </a:moveTo>
                  <a:cubicBezTo>
                    <a:pt x="2285" y="1082"/>
                    <a:pt x="2285" y="1078"/>
                    <a:pt x="2284" y="1074"/>
                  </a:cubicBezTo>
                  <a:cubicBezTo>
                    <a:pt x="2279" y="1075"/>
                    <a:pt x="2279" y="1075"/>
                    <a:pt x="2279" y="1075"/>
                  </a:cubicBezTo>
                  <a:cubicBezTo>
                    <a:pt x="2279" y="1079"/>
                    <a:pt x="2280" y="1083"/>
                    <a:pt x="2280" y="1086"/>
                  </a:cubicBezTo>
                  <a:lnTo>
                    <a:pt x="2286" y="1086"/>
                  </a:lnTo>
                  <a:close/>
                  <a:moveTo>
                    <a:pt x="2287" y="1110"/>
                  </a:moveTo>
                  <a:cubicBezTo>
                    <a:pt x="2287" y="1106"/>
                    <a:pt x="2287" y="1102"/>
                    <a:pt x="2287" y="1098"/>
                  </a:cubicBezTo>
                  <a:cubicBezTo>
                    <a:pt x="2281" y="1098"/>
                    <a:pt x="2281" y="1098"/>
                    <a:pt x="2281" y="1098"/>
                  </a:cubicBezTo>
                  <a:cubicBezTo>
                    <a:pt x="2281" y="1102"/>
                    <a:pt x="2282" y="1106"/>
                    <a:pt x="2282" y="1110"/>
                  </a:cubicBezTo>
                  <a:lnTo>
                    <a:pt x="2287" y="1110"/>
                  </a:lnTo>
                  <a:close/>
                  <a:moveTo>
                    <a:pt x="2289" y="1134"/>
                  </a:moveTo>
                  <a:cubicBezTo>
                    <a:pt x="2289" y="1130"/>
                    <a:pt x="2288" y="1126"/>
                    <a:pt x="2288" y="1122"/>
                  </a:cubicBezTo>
                  <a:cubicBezTo>
                    <a:pt x="2283" y="1122"/>
                    <a:pt x="2283" y="1122"/>
                    <a:pt x="2283" y="1122"/>
                  </a:cubicBezTo>
                  <a:cubicBezTo>
                    <a:pt x="2283" y="1126"/>
                    <a:pt x="2283" y="1130"/>
                    <a:pt x="2284" y="1134"/>
                  </a:cubicBezTo>
                  <a:lnTo>
                    <a:pt x="2289" y="1134"/>
                  </a:lnTo>
                  <a:close/>
                  <a:moveTo>
                    <a:pt x="2290" y="1158"/>
                  </a:moveTo>
                  <a:cubicBezTo>
                    <a:pt x="2290" y="1154"/>
                    <a:pt x="2290" y="1150"/>
                    <a:pt x="2289" y="1146"/>
                  </a:cubicBezTo>
                  <a:cubicBezTo>
                    <a:pt x="2284" y="1146"/>
                    <a:pt x="2284" y="1146"/>
                    <a:pt x="2284" y="1146"/>
                  </a:cubicBezTo>
                  <a:cubicBezTo>
                    <a:pt x="2284" y="1150"/>
                    <a:pt x="2284" y="1154"/>
                    <a:pt x="2285" y="1158"/>
                  </a:cubicBezTo>
                  <a:lnTo>
                    <a:pt x="2290" y="1158"/>
                  </a:lnTo>
                  <a:close/>
                  <a:moveTo>
                    <a:pt x="2291" y="1182"/>
                  </a:moveTo>
                  <a:cubicBezTo>
                    <a:pt x="2290" y="1178"/>
                    <a:pt x="2290" y="1174"/>
                    <a:pt x="2290" y="1170"/>
                  </a:cubicBezTo>
                  <a:cubicBezTo>
                    <a:pt x="2285" y="1170"/>
                    <a:pt x="2285" y="1170"/>
                    <a:pt x="2285" y="1170"/>
                  </a:cubicBezTo>
                  <a:cubicBezTo>
                    <a:pt x="2285" y="1174"/>
                    <a:pt x="2285" y="1178"/>
                    <a:pt x="2285" y="1182"/>
                  </a:cubicBezTo>
                  <a:lnTo>
                    <a:pt x="2291" y="1182"/>
                  </a:lnTo>
                  <a:close/>
                  <a:moveTo>
                    <a:pt x="2291" y="1206"/>
                  </a:moveTo>
                  <a:cubicBezTo>
                    <a:pt x="2291" y="1202"/>
                    <a:pt x="2291" y="1198"/>
                    <a:pt x="2291" y="1194"/>
                  </a:cubicBezTo>
                  <a:cubicBezTo>
                    <a:pt x="2285" y="1194"/>
                    <a:pt x="2285" y="1194"/>
                    <a:pt x="2285" y="1194"/>
                  </a:cubicBezTo>
                  <a:cubicBezTo>
                    <a:pt x="2285" y="1198"/>
                    <a:pt x="2285" y="1202"/>
                    <a:pt x="2285" y="1206"/>
                  </a:cubicBezTo>
                  <a:lnTo>
                    <a:pt x="2291" y="120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49"/>
            <p:cNvSpPr>
              <a:spLocks noEditPoints="1"/>
            </p:cNvSpPr>
            <p:nvPr/>
          </p:nvSpPr>
          <p:spPr bwMode="auto">
            <a:xfrm>
              <a:off x="10416891" y="3366997"/>
              <a:ext cx="605746" cy="277348"/>
            </a:xfrm>
            <a:custGeom>
              <a:avLst/>
              <a:gdLst>
                <a:gd name="T0" fmla="*/ 795 w 795"/>
                <a:gd name="T1" fmla="*/ 16 h 364"/>
                <a:gd name="T2" fmla="*/ 778 w 795"/>
                <a:gd name="T3" fmla="*/ 5 h 364"/>
                <a:gd name="T4" fmla="*/ 733 w 795"/>
                <a:gd name="T5" fmla="*/ 45 h 364"/>
                <a:gd name="T6" fmla="*/ 752 w 795"/>
                <a:gd name="T7" fmla="*/ 14 h 364"/>
                <a:gd name="T8" fmla="*/ 733 w 795"/>
                <a:gd name="T9" fmla="*/ 45 h 364"/>
                <a:gd name="T10" fmla="*/ 707 w 795"/>
                <a:gd name="T11" fmla="*/ 54 h 364"/>
                <a:gd name="T12" fmla="*/ 674 w 795"/>
                <a:gd name="T13" fmla="*/ 49 h 364"/>
                <a:gd name="T14" fmla="*/ 629 w 795"/>
                <a:gd name="T15" fmla="*/ 90 h 364"/>
                <a:gd name="T16" fmla="*/ 648 w 795"/>
                <a:gd name="T17" fmla="*/ 61 h 364"/>
                <a:gd name="T18" fmla="*/ 629 w 795"/>
                <a:gd name="T19" fmla="*/ 90 h 364"/>
                <a:gd name="T20" fmla="*/ 603 w 795"/>
                <a:gd name="T21" fmla="*/ 102 h 364"/>
                <a:gd name="T22" fmla="*/ 570 w 795"/>
                <a:gd name="T23" fmla="*/ 94 h 364"/>
                <a:gd name="T24" fmla="*/ 527 w 795"/>
                <a:gd name="T25" fmla="*/ 135 h 364"/>
                <a:gd name="T26" fmla="*/ 544 w 795"/>
                <a:gd name="T27" fmla="*/ 106 h 364"/>
                <a:gd name="T28" fmla="*/ 527 w 795"/>
                <a:gd name="T29" fmla="*/ 135 h 364"/>
                <a:gd name="T30" fmla="*/ 501 w 795"/>
                <a:gd name="T31" fmla="*/ 146 h 364"/>
                <a:gd name="T32" fmla="*/ 466 w 795"/>
                <a:gd name="T33" fmla="*/ 142 h 364"/>
                <a:gd name="T34" fmla="*/ 423 w 795"/>
                <a:gd name="T35" fmla="*/ 182 h 364"/>
                <a:gd name="T36" fmla="*/ 440 w 795"/>
                <a:gd name="T37" fmla="*/ 154 h 364"/>
                <a:gd name="T38" fmla="*/ 423 w 795"/>
                <a:gd name="T39" fmla="*/ 182 h 364"/>
                <a:gd name="T40" fmla="*/ 397 w 795"/>
                <a:gd name="T41" fmla="*/ 194 h 364"/>
                <a:gd name="T42" fmla="*/ 362 w 795"/>
                <a:gd name="T43" fmla="*/ 187 h 364"/>
                <a:gd name="T44" fmla="*/ 319 w 795"/>
                <a:gd name="T45" fmla="*/ 227 h 364"/>
                <a:gd name="T46" fmla="*/ 336 w 795"/>
                <a:gd name="T47" fmla="*/ 198 h 364"/>
                <a:gd name="T48" fmla="*/ 319 w 795"/>
                <a:gd name="T49" fmla="*/ 227 h 364"/>
                <a:gd name="T50" fmla="*/ 293 w 795"/>
                <a:gd name="T51" fmla="*/ 239 h 364"/>
                <a:gd name="T52" fmla="*/ 260 w 795"/>
                <a:gd name="T53" fmla="*/ 232 h 364"/>
                <a:gd name="T54" fmla="*/ 215 w 795"/>
                <a:gd name="T55" fmla="*/ 272 h 364"/>
                <a:gd name="T56" fmla="*/ 234 w 795"/>
                <a:gd name="T57" fmla="*/ 243 h 364"/>
                <a:gd name="T58" fmla="*/ 215 w 795"/>
                <a:gd name="T59" fmla="*/ 272 h 364"/>
                <a:gd name="T60" fmla="*/ 189 w 795"/>
                <a:gd name="T61" fmla="*/ 284 h 364"/>
                <a:gd name="T62" fmla="*/ 156 w 795"/>
                <a:gd name="T63" fmla="*/ 279 h 364"/>
                <a:gd name="T64" fmla="*/ 111 w 795"/>
                <a:gd name="T65" fmla="*/ 319 h 364"/>
                <a:gd name="T66" fmla="*/ 130 w 795"/>
                <a:gd name="T67" fmla="*/ 291 h 364"/>
                <a:gd name="T68" fmla="*/ 111 w 795"/>
                <a:gd name="T69" fmla="*/ 319 h 364"/>
                <a:gd name="T70" fmla="*/ 85 w 795"/>
                <a:gd name="T71" fmla="*/ 331 h 364"/>
                <a:gd name="T72" fmla="*/ 52 w 795"/>
                <a:gd name="T73" fmla="*/ 324 h 364"/>
                <a:gd name="T74" fmla="*/ 7 w 795"/>
                <a:gd name="T75" fmla="*/ 364 h 364"/>
                <a:gd name="T76" fmla="*/ 26 w 795"/>
                <a:gd name="T77" fmla="*/ 336 h 364"/>
                <a:gd name="T78" fmla="*/ 7 w 795"/>
                <a:gd name="T79"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785" y="21"/>
                  </a:moveTo>
                  <a:lnTo>
                    <a:pt x="795" y="16"/>
                  </a:lnTo>
                  <a:lnTo>
                    <a:pt x="785" y="0"/>
                  </a:lnTo>
                  <a:lnTo>
                    <a:pt x="778" y="5"/>
                  </a:lnTo>
                  <a:lnTo>
                    <a:pt x="785" y="21"/>
                  </a:lnTo>
                  <a:close/>
                  <a:moveTo>
                    <a:pt x="733" y="45"/>
                  </a:moveTo>
                  <a:lnTo>
                    <a:pt x="759" y="33"/>
                  </a:lnTo>
                  <a:lnTo>
                    <a:pt x="752" y="14"/>
                  </a:lnTo>
                  <a:lnTo>
                    <a:pt x="726" y="26"/>
                  </a:lnTo>
                  <a:lnTo>
                    <a:pt x="733" y="45"/>
                  </a:lnTo>
                  <a:close/>
                  <a:moveTo>
                    <a:pt x="681" y="66"/>
                  </a:moveTo>
                  <a:lnTo>
                    <a:pt x="707" y="54"/>
                  </a:lnTo>
                  <a:lnTo>
                    <a:pt x="700" y="38"/>
                  </a:lnTo>
                  <a:lnTo>
                    <a:pt x="674" y="49"/>
                  </a:lnTo>
                  <a:lnTo>
                    <a:pt x="681" y="66"/>
                  </a:lnTo>
                  <a:close/>
                  <a:moveTo>
                    <a:pt x="629" y="90"/>
                  </a:moveTo>
                  <a:lnTo>
                    <a:pt x="655" y="78"/>
                  </a:lnTo>
                  <a:lnTo>
                    <a:pt x="648" y="61"/>
                  </a:lnTo>
                  <a:lnTo>
                    <a:pt x="622" y="73"/>
                  </a:lnTo>
                  <a:lnTo>
                    <a:pt x="629" y="90"/>
                  </a:lnTo>
                  <a:close/>
                  <a:moveTo>
                    <a:pt x="579" y="113"/>
                  </a:moveTo>
                  <a:lnTo>
                    <a:pt x="603" y="102"/>
                  </a:lnTo>
                  <a:lnTo>
                    <a:pt x="596" y="83"/>
                  </a:lnTo>
                  <a:lnTo>
                    <a:pt x="570" y="94"/>
                  </a:lnTo>
                  <a:lnTo>
                    <a:pt x="579" y="113"/>
                  </a:lnTo>
                  <a:close/>
                  <a:moveTo>
                    <a:pt x="527" y="135"/>
                  </a:moveTo>
                  <a:lnTo>
                    <a:pt x="553" y="123"/>
                  </a:lnTo>
                  <a:lnTo>
                    <a:pt x="544" y="106"/>
                  </a:lnTo>
                  <a:lnTo>
                    <a:pt x="518" y="118"/>
                  </a:lnTo>
                  <a:lnTo>
                    <a:pt x="527" y="135"/>
                  </a:lnTo>
                  <a:close/>
                  <a:moveTo>
                    <a:pt x="475" y="158"/>
                  </a:moveTo>
                  <a:lnTo>
                    <a:pt x="501" y="146"/>
                  </a:lnTo>
                  <a:lnTo>
                    <a:pt x="492" y="130"/>
                  </a:lnTo>
                  <a:lnTo>
                    <a:pt x="466" y="142"/>
                  </a:lnTo>
                  <a:lnTo>
                    <a:pt x="475" y="158"/>
                  </a:lnTo>
                  <a:close/>
                  <a:moveTo>
                    <a:pt x="423" y="182"/>
                  </a:moveTo>
                  <a:lnTo>
                    <a:pt x="449" y="170"/>
                  </a:lnTo>
                  <a:lnTo>
                    <a:pt x="440" y="154"/>
                  </a:lnTo>
                  <a:lnTo>
                    <a:pt x="414" y="163"/>
                  </a:lnTo>
                  <a:lnTo>
                    <a:pt x="423" y="182"/>
                  </a:lnTo>
                  <a:close/>
                  <a:moveTo>
                    <a:pt x="371" y="203"/>
                  </a:moveTo>
                  <a:lnTo>
                    <a:pt x="397" y="194"/>
                  </a:lnTo>
                  <a:lnTo>
                    <a:pt x="388" y="175"/>
                  </a:lnTo>
                  <a:lnTo>
                    <a:pt x="362" y="187"/>
                  </a:lnTo>
                  <a:lnTo>
                    <a:pt x="371" y="203"/>
                  </a:lnTo>
                  <a:close/>
                  <a:moveTo>
                    <a:pt x="319" y="227"/>
                  </a:moveTo>
                  <a:lnTo>
                    <a:pt x="345" y="215"/>
                  </a:lnTo>
                  <a:lnTo>
                    <a:pt x="336" y="198"/>
                  </a:lnTo>
                  <a:lnTo>
                    <a:pt x="312" y="210"/>
                  </a:lnTo>
                  <a:lnTo>
                    <a:pt x="319" y="227"/>
                  </a:lnTo>
                  <a:close/>
                  <a:moveTo>
                    <a:pt x="267" y="251"/>
                  </a:moveTo>
                  <a:lnTo>
                    <a:pt x="293" y="239"/>
                  </a:lnTo>
                  <a:lnTo>
                    <a:pt x="286" y="222"/>
                  </a:lnTo>
                  <a:lnTo>
                    <a:pt x="260" y="232"/>
                  </a:lnTo>
                  <a:lnTo>
                    <a:pt x="267" y="251"/>
                  </a:lnTo>
                  <a:close/>
                  <a:moveTo>
                    <a:pt x="215" y="272"/>
                  </a:moveTo>
                  <a:lnTo>
                    <a:pt x="241" y="262"/>
                  </a:lnTo>
                  <a:lnTo>
                    <a:pt x="234" y="243"/>
                  </a:lnTo>
                  <a:lnTo>
                    <a:pt x="208" y="255"/>
                  </a:lnTo>
                  <a:lnTo>
                    <a:pt x="215" y="272"/>
                  </a:lnTo>
                  <a:close/>
                  <a:moveTo>
                    <a:pt x="163" y="295"/>
                  </a:moveTo>
                  <a:lnTo>
                    <a:pt x="189" y="284"/>
                  </a:lnTo>
                  <a:lnTo>
                    <a:pt x="182" y="267"/>
                  </a:lnTo>
                  <a:lnTo>
                    <a:pt x="156" y="279"/>
                  </a:lnTo>
                  <a:lnTo>
                    <a:pt x="163" y="295"/>
                  </a:lnTo>
                  <a:close/>
                  <a:moveTo>
                    <a:pt x="111" y="319"/>
                  </a:moveTo>
                  <a:lnTo>
                    <a:pt x="137" y="307"/>
                  </a:lnTo>
                  <a:lnTo>
                    <a:pt x="130" y="291"/>
                  </a:lnTo>
                  <a:lnTo>
                    <a:pt x="104" y="303"/>
                  </a:lnTo>
                  <a:lnTo>
                    <a:pt x="111" y="319"/>
                  </a:lnTo>
                  <a:close/>
                  <a:moveTo>
                    <a:pt x="59" y="343"/>
                  </a:moveTo>
                  <a:lnTo>
                    <a:pt x="85" y="331"/>
                  </a:lnTo>
                  <a:lnTo>
                    <a:pt x="78" y="312"/>
                  </a:lnTo>
                  <a:lnTo>
                    <a:pt x="52" y="324"/>
                  </a:lnTo>
                  <a:lnTo>
                    <a:pt x="59" y="343"/>
                  </a:lnTo>
                  <a:close/>
                  <a:moveTo>
                    <a:pt x="7" y="364"/>
                  </a:moveTo>
                  <a:lnTo>
                    <a:pt x="33" y="352"/>
                  </a:lnTo>
                  <a:lnTo>
                    <a:pt x="26" y="336"/>
                  </a:lnTo>
                  <a:lnTo>
                    <a:pt x="0" y="347"/>
                  </a:lnTo>
                  <a:lnTo>
                    <a:pt x="7" y="364"/>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7" name="Freeform 50"/>
            <p:cNvSpPr/>
            <p:nvPr/>
          </p:nvSpPr>
          <p:spPr bwMode="auto">
            <a:xfrm>
              <a:off x="10389461" y="3606248"/>
              <a:ext cx="61718" cy="61718"/>
            </a:xfrm>
            <a:custGeom>
              <a:avLst/>
              <a:gdLst>
                <a:gd name="T0" fmla="*/ 23 w 34"/>
                <a:gd name="T1" fmla="*/ 31 h 34"/>
                <a:gd name="T2" fmla="*/ 3 w 34"/>
                <a:gd name="T3" fmla="*/ 23 h 34"/>
                <a:gd name="T4" fmla="*/ 11 w 34"/>
                <a:gd name="T5" fmla="*/ 4 h 34"/>
                <a:gd name="T6" fmla="*/ 31 w 34"/>
                <a:gd name="T7" fmla="*/ 11 h 34"/>
                <a:gd name="T8" fmla="*/ 23 w 34"/>
                <a:gd name="T9" fmla="*/ 31 h 34"/>
              </a:gdLst>
              <a:ahLst/>
              <a:cxnLst>
                <a:cxn ang="0">
                  <a:pos x="T0" y="T1"/>
                </a:cxn>
                <a:cxn ang="0">
                  <a:pos x="T2" y="T3"/>
                </a:cxn>
                <a:cxn ang="0">
                  <a:pos x="T4" y="T5"/>
                </a:cxn>
                <a:cxn ang="0">
                  <a:pos x="T6" y="T7"/>
                </a:cxn>
                <a:cxn ang="0">
                  <a:pos x="T8" y="T9"/>
                </a:cxn>
              </a:cxnLst>
              <a:rect l="0" t="0" r="r" b="b"/>
              <a:pathLst>
                <a:path w="34" h="34">
                  <a:moveTo>
                    <a:pt x="23" y="31"/>
                  </a:moveTo>
                  <a:cubicBezTo>
                    <a:pt x="16" y="34"/>
                    <a:pt x="7" y="31"/>
                    <a:pt x="3" y="23"/>
                  </a:cubicBezTo>
                  <a:cubicBezTo>
                    <a:pt x="0" y="16"/>
                    <a:pt x="3" y="7"/>
                    <a:pt x="11" y="4"/>
                  </a:cubicBezTo>
                  <a:cubicBezTo>
                    <a:pt x="19" y="0"/>
                    <a:pt x="27" y="4"/>
                    <a:pt x="31" y="11"/>
                  </a:cubicBezTo>
                  <a:cubicBezTo>
                    <a:pt x="34" y="19"/>
                    <a:pt x="31" y="28"/>
                    <a:pt x="23" y="3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8" name="Freeform 51"/>
            <p:cNvSpPr/>
            <p:nvPr/>
          </p:nvSpPr>
          <p:spPr bwMode="auto">
            <a:xfrm>
              <a:off x="10995207" y="3344901"/>
              <a:ext cx="70099" cy="65528"/>
            </a:xfrm>
            <a:custGeom>
              <a:avLst/>
              <a:gdLst>
                <a:gd name="T0" fmla="*/ 38 w 92"/>
                <a:gd name="T1" fmla="*/ 86 h 86"/>
                <a:gd name="T2" fmla="*/ 92 w 92"/>
                <a:gd name="T3" fmla="*/ 10 h 86"/>
                <a:gd name="T4" fmla="*/ 0 w 92"/>
                <a:gd name="T5" fmla="*/ 0 h 86"/>
                <a:gd name="T6" fmla="*/ 38 w 92"/>
                <a:gd name="T7" fmla="*/ 86 h 86"/>
              </a:gdLst>
              <a:ahLst/>
              <a:cxnLst>
                <a:cxn ang="0">
                  <a:pos x="T0" y="T1"/>
                </a:cxn>
                <a:cxn ang="0">
                  <a:pos x="T2" y="T3"/>
                </a:cxn>
                <a:cxn ang="0">
                  <a:pos x="T4" y="T5"/>
                </a:cxn>
                <a:cxn ang="0">
                  <a:pos x="T6" y="T7"/>
                </a:cxn>
              </a:cxnLst>
              <a:rect l="0" t="0" r="r" b="b"/>
              <a:pathLst>
                <a:path w="92" h="86">
                  <a:moveTo>
                    <a:pt x="38" y="86"/>
                  </a:moveTo>
                  <a:lnTo>
                    <a:pt x="92" y="10"/>
                  </a:lnTo>
                  <a:lnTo>
                    <a:pt x="0" y="0"/>
                  </a:lnTo>
                  <a:lnTo>
                    <a:pt x="38" y="8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52"/>
            <p:cNvSpPr>
              <a:spLocks noEditPoints="1"/>
            </p:cNvSpPr>
            <p:nvPr/>
          </p:nvSpPr>
          <p:spPr bwMode="auto">
            <a:xfrm>
              <a:off x="9560465" y="2134170"/>
              <a:ext cx="278110" cy="605746"/>
            </a:xfrm>
            <a:custGeom>
              <a:avLst/>
              <a:gdLst>
                <a:gd name="T0" fmla="*/ 365 w 365"/>
                <a:gd name="T1" fmla="*/ 7 h 795"/>
                <a:gd name="T2" fmla="*/ 343 w 365"/>
                <a:gd name="T3" fmla="*/ 10 h 795"/>
                <a:gd name="T4" fmla="*/ 339 w 365"/>
                <a:gd name="T5" fmla="*/ 69 h 795"/>
                <a:gd name="T6" fmla="*/ 332 w 365"/>
                <a:gd name="T7" fmla="*/ 33 h 795"/>
                <a:gd name="T8" fmla="*/ 339 w 365"/>
                <a:gd name="T9" fmla="*/ 69 h 795"/>
                <a:gd name="T10" fmla="*/ 327 w 365"/>
                <a:gd name="T11" fmla="*/ 95 h 795"/>
                <a:gd name="T12" fmla="*/ 298 w 365"/>
                <a:gd name="T13" fmla="*/ 111 h 795"/>
                <a:gd name="T14" fmla="*/ 291 w 365"/>
                <a:gd name="T15" fmla="*/ 173 h 795"/>
                <a:gd name="T16" fmla="*/ 287 w 365"/>
                <a:gd name="T17" fmla="*/ 137 h 795"/>
                <a:gd name="T18" fmla="*/ 291 w 365"/>
                <a:gd name="T19" fmla="*/ 173 h 795"/>
                <a:gd name="T20" fmla="*/ 282 w 365"/>
                <a:gd name="T21" fmla="*/ 199 h 795"/>
                <a:gd name="T22" fmla="*/ 251 w 365"/>
                <a:gd name="T23" fmla="*/ 215 h 795"/>
                <a:gd name="T24" fmla="*/ 246 w 365"/>
                <a:gd name="T25" fmla="*/ 275 h 795"/>
                <a:gd name="T26" fmla="*/ 242 w 365"/>
                <a:gd name="T27" fmla="*/ 241 h 795"/>
                <a:gd name="T28" fmla="*/ 246 w 365"/>
                <a:gd name="T29" fmla="*/ 275 h 795"/>
                <a:gd name="T30" fmla="*/ 235 w 365"/>
                <a:gd name="T31" fmla="*/ 301 h 795"/>
                <a:gd name="T32" fmla="*/ 206 w 365"/>
                <a:gd name="T33" fmla="*/ 319 h 795"/>
                <a:gd name="T34" fmla="*/ 202 w 365"/>
                <a:gd name="T35" fmla="*/ 379 h 795"/>
                <a:gd name="T36" fmla="*/ 194 w 365"/>
                <a:gd name="T37" fmla="*/ 345 h 795"/>
                <a:gd name="T38" fmla="*/ 202 w 365"/>
                <a:gd name="T39" fmla="*/ 379 h 795"/>
                <a:gd name="T40" fmla="*/ 190 w 365"/>
                <a:gd name="T41" fmla="*/ 405 h 795"/>
                <a:gd name="T42" fmla="*/ 161 w 365"/>
                <a:gd name="T43" fmla="*/ 424 h 795"/>
                <a:gd name="T44" fmla="*/ 154 w 365"/>
                <a:gd name="T45" fmla="*/ 483 h 795"/>
                <a:gd name="T46" fmla="*/ 149 w 365"/>
                <a:gd name="T47" fmla="*/ 450 h 795"/>
                <a:gd name="T48" fmla="*/ 154 w 365"/>
                <a:gd name="T49" fmla="*/ 483 h 795"/>
                <a:gd name="T50" fmla="*/ 142 w 365"/>
                <a:gd name="T51" fmla="*/ 509 h 795"/>
                <a:gd name="T52" fmla="*/ 114 w 365"/>
                <a:gd name="T53" fmla="*/ 528 h 795"/>
                <a:gd name="T54" fmla="*/ 109 w 365"/>
                <a:gd name="T55" fmla="*/ 587 h 795"/>
                <a:gd name="T56" fmla="*/ 102 w 365"/>
                <a:gd name="T57" fmla="*/ 554 h 795"/>
                <a:gd name="T58" fmla="*/ 109 w 365"/>
                <a:gd name="T59" fmla="*/ 587 h 795"/>
                <a:gd name="T60" fmla="*/ 97 w 365"/>
                <a:gd name="T61" fmla="*/ 613 h 795"/>
                <a:gd name="T62" fmla="*/ 69 w 365"/>
                <a:gd name="T63" fmla="*/ 632 h 795"/>
                <a:gd name="T64" fmla="*/ 62 w 365"/>
                <a:gd name="T65" fmla="*/ 691 h 795"/>
                <a:gd name="T66" fmla="*/ 57 w 365"/>
                <a:gd name="T67" fmla="*/ 658 h 795"/>
                <a:gd name="T68" fmla="*/ 62 w 365"/>
                <a:gd name="T69" fmla="*/ 691 h 795"/>
                <a:gd name="T70" fmla="*/ 50 w 365"/>
                <a:gd name="T71" fmla="*/ 717 h 795"/>
                <a:gd name="T72" fmla="*/ 22 w 365"/>
                <a:gd name="T73" fmla="*/ 736 h 795"/>
                <a:gd name="T74" fmla="*/ 17 w 365"/>
                <a:gd name="T75" fmla="*/ 795 h 795"/>
                <a:gd name="T76" fmla="*/ 10 w 365"/>
                <a:gd name="T77" fmla="*/ 762 h 795"/>
                <a:gd name="T78" fmla="*/ 17 w 365"/>
                <a:gd name="T79" fmla="*/ 795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795">
                  <a:moveTo>
                    <a:pt x="362" y="17"/>
                  </a:moveTo>
                  <a:lnTo>
                    <a:pt x="365" y="7"/>
                  </a:lnTo>
                  <a:lnTo>
                    <a:pt x="348" y="0"/>
                  </a:lnTo>
                  <a:lnTo>
                    <a:pt x="343" y="10"/>
                  </a:lnTo>
                  <a:lnTo>
                    <a:pt x="362" y="17"/>
                  </a:lnTo>
                  <a:close/>
                  <a:moveTo>
                    <a:pt x="339" y="69"/>
                  </a:moveTo>
                  <a:lnTo>
                    <a:pt x="351" y="43"/>
                  </a:lnTo>
                  <a:lnTo>
                    <a:pt x="332" y="33"/>
                  </a:lnTo>
                  <a:lnTo>
                    <a:pt x="322" y="59"/>
                  </a:lnTo>
                  <a:lnTo>
                    <a:pt x="339" y="69"/>
                  </a:lnTo>
                  <a:close/>
                  <a:moveTo>
                    <a:pt x="315" y="121"/>
                  </a:moveTo>
                  <a:lnTo>
                    <a:pt x="327" y="95"/>
                  </a:lnTo>
                  <a:lnTo>
                    <a:pt x="310" y="85"/>
                  </a:lnTo>
                  <a:lnTo>
                    <a:pt x="298" y="111"/>
                  </a:lnTo>
                  <a:lnTo>
                    <a:pt x="315" y="121"/>
                  </a:lnTo>
                  <a:close/>
                  <a:moveTo>
                    <a:pt x="291" y="173"/>
                  </a:moveTo>
                  <a:lnTo>
                    <a:pt x="303" y="147"/>
                  </a:lnTo>
                  <a:lnTo>
                    <a:pt x="287" y="137"/>
                  </a:lnTo>
                  <a:lnTo>
                    <a:pt x="275" y="163"/>
                  </a:lnTo>
                  <a:lnTo>
                    <a:pt x="291" y="173"/>
                  </a:lnTo>
                  <a:close/>
                  <a:moveTo>
                    <a:pt x="270" y="225"/>
                  </a:moveTo>
                  <a:lnTo>
                    <a:pt x="282" y="199"/>
                  </a:lnTo>
                  <a:lnTo>
                    <a:pt x="263" y="189"/>
                  </a:lnTo>
                  <a:lnTo>
                    <a:pt x="251" y="215"/>
                  </a:lnTo>
                  <a:lnTo>
                    <a:pt x="270" y="225"/>
                  </a:lnTo>
                  <a:close/>
                  <a:moveTo>
                    <a:pt x="246" y="275"/>
                  </a:moveTo>
                  <a:lnTo>
                    <a:pt x="258" y="249"/>
                  </a:lnTo>
                  <a:lnTo>
                    <a:pt x="242" y="241"/>
                  </a:lnTo>
                  <a:lnTo>
                    <a:pt x="230" y="267"/>
                  </a:lnTo>
                  <a:lnTo>
                    <a:pt x="246" y="275"/>
                  </a:lnTo>
                  <a:close/>
                  <a:moveTo>
                    <a:pt x="223" y="327"/>
                  </a:moveTo>
                  <a:lnTo>
                    <a:pt x="235" y="301"/>
                  </a:lnTo>
                  <a:lnTo>
                    <a:pt x="218" y="293"/>
                  </a:lnTo>
                  <a:lnTo>
                    <a:pt x="206" y="319"/>
                  </a:lnTo>
                  <a:lnTo>
                    <a:pt x="223" y="327"/>
                  </a:lnTo>
                  <a:close/>
                  <a:moveTo>
                    <a:pt x="202" y="379"/>
                  </a:moveTo>
                  <a:lnTo>
                    <a:pt x="211" y="353"/>
                  </a:lnTo>
                  <a:lnTo>
                    <a:pt x="194" y="345"/>
                  </a:lnTo>
                  <a:lnTo>
                    <a:pt x="183" y="371"/>
                  </a:lnTo>
                  <a:lnTo>
                    <a:pt x="202" y="379"/>
                  </a:lnTo>
                  <a:close/>
                  <a:moveTo>
                    <a:pt x="178" y="431"/>
                  </a:moveTo>
                  <a:lnTo>
                    <a:pt x="190" y="405"/>
                  </a:lnTo>
                  <a:lnTo>
                    <a:pt x="171" y="397"/>
                  </a:lnTo>
                  <a:lnTo>
                    <a:pt x="161" y="424"/>
                  </a:lnTo>
                  <a:lnTo>
                    <a:pt x="178" y="431"/>
                  </a:lnTo>
                  <a:close/>
                  <a:moveTo>
                    <a:pt x="154" y="483"/>
                  </a:moveTo>
                  <a:lnTo>
                    <a:pt x="166" y="457"/>
                  </a:lnTo>
                  <a:lnTo>
                    <a:pt x="149" y="450"/>
                  </a:lnTo>
                  <a:lnTo>
                    <a:pt x="138" y="476"/>
                  </a:lnTo>
                  <a:lnTo>
                    <a:pt x="154" y="483"/>
                  </a:lnTo>
                  <a:close/>
                  <a:moveTo>
                    <a:pt x="131" y="535"/>
                  </a:moveTo>
                  <a:lnTo>
                    <a:pt x="142" y="509"/>
                  </a:lnTo>
                  <a:lnTo>
                    <a:pt x="126" y="502"/>
                  </a:lnTo>
                  <a:lnTo>
                    <a:pt x="114" y="528"/>
                  </a:lnTo>
                  <a:lnTo>
                    <a:pt x="131" y="535"/>
                  </a:lnTo>
                  <a:close/>
                  <a:moveTo>
                    <a:pt x="109" y="587"/>
                  </a:moveTo>
                  <a:lnTo>
                    <a:pt x="121" y="561"/>
                  </a:lnTo>
                  <a:lnTo>
                    <a:pt x="102" y="554"/>
                  </a:lnTo>
                  <a:lnTo>
                    <a:pt x="90" y="580"/>
                  </a:lnTo>
                  <a:lnTo>
                    <a:pt x="109" y="587"/>
                  </a:lnTo>
                  <a:close/>
                  <a:moveTo>
                    <a:pt x="86" y="639"/>
                  </a:moveTo>
                  <a:lnTo>
                    <a:pt x="97" y="613"/>
                  </a:lnTo>
                  <a:lnTo>
                    <a:pt x="81" y="606"/>
                  </a:lnTo>
                  <a:lnTo>
                    <a:pt x="69" y="632"/>
                  </a:lnTo>
                  <a:lnTo>
                    <a:pt x="86" y="639"/>
                  </a:lnTo>
                  <a:close/>
                  <a:moveTo>
                    <a:pt x="62" y="691"/>
                  </a:moveTo>
                  <a:lnTo>
                    <a:pt x="74" y="665"/>
                  </a:lnTo>
                  <a:lnTo>
                    <a:pt x="57" y="658"/>
                  </a:lnTo>
                  <a:lnTo>
                    <a:pt x="45" y="684"/>
                  </a:lnTo>
                  <a:lnTo>
                    <a:pt x="62" y="691"/>
                  </a:lnTo>
                  <a:close/>
                  <a:moveTo>
                    <a:pt x="41" y="743"/>
                  </a:moveTo>
                  <a:lnTo>
                    <a:pt x="50" y="717"/>
                  </a:lnTo>
                  <a:lnTo>
                    <a:pt x="34" y="710"/>
                  </a:lnTo>
                  <a:lnTo>
                    <a:pt x="22" y="736"/>
                  </a:lnTo>
                  <a:lnTo>
                    <a:pt x="41" y="743"/>
                  </a:lnTo>
                  <a:close/>
                  <a:moveTo>
                    <a:pt x="17" y="795"/>
                  </a:moveTo>
                  <a:lnTo>
                    <a:pt x="29" y="769"/>
                  </a:lnTo>
                  <a:lnTo>
                    <a:pt x="10" y="762"/>
                  </a:lnTo>
                  <a:lnTo>
                    <a:pt x="0" y="788"/>
                  </a:lnTo>
                  <a:lnTo>
                    <a:pt x="17" y="7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53"/>
            <p:cNvSpPr/>
            <p:nvPr/>
          </p:nvSpPr>
          <p:spPr bwMode="auto">
            <a:xfrm>
              <a:off x="9535320" y="2704104"/>
              <a:ext cx="63241" cy="62480"/>
            </a:xfrm>
            <a:custGeom>
              <a:avLst/>
              <a:gdLst>
                <a:gd name="T0" fmla="*/ 31 w 35"/>
                <a:gd name="T1" fmla="*/ 24 h 35"/>
                <a:gd name="T2" fmla="*/ 11 w 35"/>
                <a:gd name="T3" fmla="*/ 31 h 35"/>
                <a:gd name="T4" fmla="*/ 4 w 35"/>
                <a:gd name="T5" fmla="*/ 11 h 35"/>
                <a:gd name="T6" fmla="*/ 24 w 35"/>
                <a:gd name="T7" fmla="*/ 4 h 35"/>
                <a:gd name="T8" fmla="*/ 31 w 35"/>
                <a:gd name="T9" fmla="*/ 24 h 35"/>
              </a:gdLst>
              <a:ahLst/>
              <a:cxnLst>
                <a:cxn ang="0">
                  <a:pos x="T0" y="T1"/>
                </a:cxn>
                <a:cxn ang="0">
                  <a:pos x="T2" y="T3"/>
                </a:cxn>
                <a:cxn ang="0">
                  <a:pos x="T4" y="T5"/>
                </a:cxn>
                <a:cxn ang="0">
                  <a:pos x="T6" y="T7"/>
                </a:cxn>
                <a:cxn ang="0">
                  <a:pos x="T8" y="T9"/>
                </a:cxn>
              </a:cxnLst>
              <a:rect l="0" t="0" r="r" b="b"/>
              <a:pathLst>
                <a:path w="35" h="35">
                  <a:moveTo>
                    <a:pt x="31" y="24"/>
                  </a:moveTo>
                  <a:cubicBezTo>
                    <a:pt x="28" y="31"/>
                    <a:pt x="19" y="35"/>
                    <a:pt x="11" y="31"/>
                  </a:cubicBezTo>
                  <a:cubicBezTo>
                    <a:pt x="4" y="28"/>
                    <a:pt x="0" y="19"/>
                    <a:pt x="4" y="11"/>
                  </a:cubicBezTo>
                  <a:cubicBezTo>
                    <a:pt x="7" y="4"/>
                    <a:pt x="16" y="0"/>
                    <a:pt x="24" y="4"/>
                  </a:cubicBezTo>
                  <a:cubicBezTo>
                    <a:pt x="31" y="7"/>
                    <a:pt x="35" y="16"/>
                    <a:pt x="31" y="2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1" name="Freeform 54"/>
            <p:cNvSpPr/>
            <p:nvPr/>
          </p:nvSpPr>
          <p:spPr bwMode="auto">
            <a:xfrm>
              <a:off x="9795144" y="2089215"/>
              <a:ext cx="64765" cy="72385"/>
            </a:xfrm>
            <a:custGeom>
              <a:avLst/>
              <a:gdLst>
                <a:gd name="T0" fmla="*/ 85 w 85"/>
                <a:gd name="T1" fmla="*/ 95 h 95"/>
                <a:gd name="T2" fmla="*/ 76 w 85"/>
                <a:gd name="T3" fmla="*/ 0 h 95"/>
                <a:gd name="T4" fmla="*/ 0 w 85"/>
                <a:gd name="T5" fmla="*/ 57 h 95"/>
                <a:gd name="T6" fmla="*/ 85 w 85"/>
                <a:gd name="T7" fmla="*/ 95 h 95"/>
              </a:gdLst>
              <a:ahLst/>
              <a:cxnLst>
                <a:cxn ang="0">
                  <a:pos x="T0" y="T1"/>
                </a:cxn>
                <a:cxn ang="0">
                  <a:pos x="T2" y="T3"/>
                </a:cxn>
                <a:cxn ang="0">
                  <a:pos x="T4" y="T5"/>
                </a:cxn>
                <a:cxn ang="0">
                  <a:pos x="T6" y="T7"/>
                </a:cxn>
              </a:cxnLst>
              <a:rect l="0" t="0" r="r" b="b"/>
              <a:pathLst>
                <a:path w="85" h="95">
                  <a:moveTo>
                    <a:pt x="85" y="95"/>
                  </a:moveTo>
                  <a:lnTo>
                    <a:pt x="76" y="0"/>
                  </a:lnTo>
                  <a:lnTo>
                    <a:pt x="0" y="57"/>
                  </a:lnTo>
                  <a:lnTo>
                    <a:pt x="85" y="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55"/>
            <p:cNvSpPr>
              <a:spLocks noEditPoints="1"/>
            </p:cNvSpPr>
            <p:nvPr/>
          </p:nvSpPr>
          <p:spPr bwMode="auto">
            <a:xfrm>
              <a:off x="6864702" y="3366997"/>
              <a:ext cx="605746" cy="277348"/>
            </a:xfrm>
            <a:custGeom>
              <a:avLst/>
              <a:gdLst>
                <a:gd name="T0" fmla="*/ 10 w 795"/>
                <a:gd name="T1" fmla="*/ 0 h 364"/>
                <a:gd name="T2" fmla="*/ 10 w 795"/>
                <a:gd name="T3" fmla="*/ 21 h 364"/>
                <a:gd name="T4" fmla="*/ 69 w 795"/>
                <a:gd name="T5" fmla="*/ 26 h 364"/>
                <a:gd name="T6" fmla="*/ 36 w 795"/>
                <a:gd name="T7" fmla="*/ 33 h 364"/>
                <a:gd name="T8" fmla="*/ 69 w 795"/>
                <a:gd name="T9" fmla="*/ 26 h 364"/>
                <a:gd name="T10" fmla="*/ 95 w 795"/>
                <a:gd name="T11" fmla="*/ 38 h 364"/>
                <a:gd name="T12" fmla="*/ 114 w 795"/>
                <a:gd name="T13" fmla="*/ 66 h 364"/>
                <a:gd name="T14" fmla="*/ 173 w 795"/>
                <a:gd name="T15" fmla="*/ 73 h 364"/>
                <a:gd name="T16" fmla="*/ 140 w 795"/>
                <a:gd name="T17" fmla="*/ 78 h 364"/>
                <a:gd name="T18" fmla="*/ 173 w 795"/>
                <a:gd name="T19" fmla="*/ 73 h 364"/>
                <a:gd name="T20" fmla="*/ 199 w 795"/>
                <a:gd name="T21" fmla="*/ 83 h 364"/>
                <a:gd name="T22" fmla="*/ 218 w 795"/>
                <a:gd name="T23" fmla="*/ 113 h 364"/>
                <a:gd name="T24" fmla="*/ 277 w 795"/>
                <a:gd name="T25" fmla="*/ 118 h 364"/>
                <a:gd name="T26" fmla="*/ 244 w 795"/>
                <a:gd name="T27" fmla="*/ 123 h 364"/>
                <a:gd name="T28" fmla="*/ 277 w 795"/>
                <a:gd name="T29" fmla="*/ 118 h 364"/>
                <a:gd name="T30" fmla="*/ 303 w 795"/>
                <a:gd name="T31" fmla="*/ 130 h 364"/>
                <a:gd name="T32" fmla="*/ 322 w 795"/>
                <a:gd name="T33" fmla="*/ 158 h 364"/>
                <a:gd name="T34" fmla="*/ 381 w 795"/>
                <a:gd name="T35" fmla="*/ 163 h 364"/>
                <a:gd name="T36" fmla="*/ 348 w 795"/>
                <a:gd name="T37" fmla="*/ 170 h 364"/>
                <a:gd name="T38" fmla="*/ 381 w 795"/>
                <a:gd name="T39" fmla="*/ 163 h 364"/>
                <a:gd name="T40" fmla="*/ 407 w 795"/>
                <a:gd name="T41" fmla="*/ 175 h 364"/>
                <a:gd name="T42" fmla="*/ 424 w 795"/>
                <a:gd name="T43" fmla="*/ 203 h 364"/>
                <a:gd name="T44" fmla="*/ 485 w 795"/>
                <a:gd name="T45" fmla="*/ 210 h 364"/>
                <a:gd name="T46" fmla="*/ 450 w 795"/>
                <a:gd name="T47" fmla="*/ 215 h 364"/>
                <a:gd name="T48" fmla="*/ 485 w 795"/>
                <a:gd name="T49" fmla="*/ 210 h 364"/>
                <a:gd name="T50" fmla="*/ 511 w 795"/>
                <a:gd name="T51" fmla="*/ 222 h 364"/>
                <a:gd name="T52" fmla="*/ 528 w 795"/>
                <a:gd name="T53" fmla="*/ 251 h 364"/>
                <a:gd name="T54" fmla="*/ 589 w 795"/>
                <a:gd name="T55" fmla="*/ 255 h 364"/>
                <a:gd name="T56" fmla="*/ 554 w 795"/>
                <a:gd name="T57" fmla="*/ 262 h 364"/>
                <a:gd name="T58" fmla="*/ 589 w 795"/>
                <a:gd name="T59" fmla="*/ 255 h 364"/>
                <a:gd name="T60" fmla="*/ 615 w 795"/>
                <a:gd name="T61" fmla="*/ 267 h 364"/>
                <a:gd name="T62" fmla="*/ 632 w 795"/>
                <a:gd name="T63" fmla="*/ 295 h 364"/>
                <a:gd name="T64" fmla="*/ 691 w 795"/>
                <a:gd name="T65" fmla="*/ 303 h 364"/>
                <a:gd name="T66" fmla="*/ 658 w 795"/>
                <a:gd name="T67" fmla="*/ 307 h 364"/>
                <a:gd name="T68" fmla="*/ 691 w 795"/>
                <a:gd name="T69" fmla="*/ 303 h 364"/>
                <a:gd name="T70" fmla="*/ 717 w 795"/>
                <a:gd name="T71" fmla="*/ 312 h 364"/>
                <a:gd name="T72" fmla="*/ 736 w 795"/>
                <a:gd name="T73" fmla="*/ 343 h 364"/>
                <a:gd name="T74" fmla="*/ 795 w 795"/>
                <a:gd name="T75" fmla="*/ 347 h 364"/>
                <a:gd name="T76" fmla="*/ 762 w 795"/>
                <a:gd name="T77" fmla="*/ 352 h 364"/>
                <a:gd name="T78" fmla="*/ 795 w 795"/>
                <a:gd name="T79" fmla="*/ 34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17" y="5"/>
                  </a:moveTo>
                  <a:lnTo>
                    <a:pt x="10" y="0"/>
                  </a:lnTo>
                  <a:lnTo>
                    <a:pt x="0" y="16"/>
                  </a:lnTo>
                  <a:lnTo>
                    <a:pt x="10" y="21"/>
                  </a:lnTo>
                  <a:lnTo>
                    <a:pt x="17" y="5"/>
                  </a:lnTo>
                  <a:close/>
                  <a:moveTo>
                    <a:pt x="69" y="26"/>
                  </a:moveTo>
                  <a:lnTo>
                    <a:pt x="43" y="14"/>
                  </a:lnTo>
                  <a:lnTo>
                    <a:pt x="36" y="33"/>
                  </a:lnTo>
                  <a:lnTo>
                    <a:pt x="62" y="45"/>
                  </a:lnTo>
                  <a:lnTo>
                    <a:pt x="69" y="26"/>
                  </a:lnTo>
                  <a:close/>
                  <a:moveTo>
                    <a:pt x="121" y="49"/>
                  </a:moveTo>
                  <a:lnTo>
                    <a:pt x="95" y="38"/>
                  </a:lnTo>
                  <a:lnTo>
                    <a:pt x="88" y="54"/>
                  </a:lnTo>
                  <a:lnTo>
                    <a:pt x="114" y="66"/>
                  </a:lnTo>
                  <a:lnTo>
                    <a:pt x="121" y="49"/>
                  </a:lnTo>
                  <a:close/>
                  <a:moveTo>
                    <a:pt x="173" y="73"/>
                  </a:moveTo>
                  <a:lnTo>
                    <a:pt x="147" y="61"/>
                  </a:lnTo>
                  <a:lnTo>
                    <a:pt x="140" y="78"/>
                  </a:lnTo>
                  <a:lnTo>
                    <a:pt x="166" y="90"/>
                  </a:lnTo>
                  <a:lnTo>
                    <a:pt x="173" y="73"/>
                  </a:lnTo>
                  <a:close/>
                  <a:moveTo>
                    <a:pt x="225" y="94"/>
                  </a:moveTo>
                  <a:lnTo>
                    <a:pt x="199" y="83"/>
                  </a:lnTo>
                  <a:lnTo>
                    <a:pt x="192" y="102"/>
                  </a:lnTo>
                  <a:lnTo>
                    <a:pt x="218" y="113"/>
                  </a:lnTo>
                  <a:lnTo>
                    <a:pt x="225" y="94"/>
                  </a:lnTo>
                  <a:close/>
                  <a:moveTo>
                    <a:pt x="277" y="118"/>
                  </a:moveTo>
                  <a:lnTo>
                    <a:pt x="251" y="106"/>
                  </a:lnTo>
                  <a:lnTo>
                    <a:pt x="244" y="123"/>
                  </a:lnTo>
                  <a:lnTo>
                    <a:pt x="270" y="135"/>
                  </a:lnTo>
                  <a:lnTo>
                    <a:pt x="277" y="118"/>
                  </a:lnTo>
                  <a:close/>
                  <a:moveTo>
                    <a:pt x="329" y="142"/>
                  </a:moveTo>
                  <a:lnTo>
                    <a:pt x="303" y="130"/>
                  </a:lnTo>
                  <a:lnTo>
                    <a:pt x="296" y="146"/>
                  </a:lnTo>
                  <a:lnTo>
                    <a:pt x="322" y="158"/>
                  </a:lnTo>
                  <a:lnTo>
                    <a:pt x="329" y="142"/>
                  </a:lnTo>
                  <a:close/>
                  <a:moveTo>
                    <a:pt x="381" y="163"/>
                  </a:moveTo>
                  <a:lnTo>
                    <a:pt x="355" y="154"/>
                  </a:lnTo>
                  <a:lnTo>
                    <a:pt x="348" y="170"/>
                  </a:lnTo>
                  <a:lnTo>
                    <a:pt x="374" y="182"/>
                  </a:lnTo>
                  <a:lnTo>
                    <a:pt x="381" y="163"/>
                  </a:lnTo>
                  <a:close/>
                  <a:moveTo>
                    <a:pt x="433" y="187"/>
                  </a:moveTo>
                  <a:lnTo>
                    <a:pt x="407" y="175"/>
                  </a:lnTo>
                  <a:lnTo>
                    <a:pt x="398" y="194"/>
                  </a:lnTo>
                  <a:lnTo>
                    <a:pt x="424" y="203"/>
                  </a:lnTo>
                  <a:lnTo>
                    <a:pt x="433" y="187"/>
                  </a:lnTo>
                  <a:close/>
                  <a:moveTo>
                    <a:pt x="485" y="210"/>
                  </a:moveTo>
                  <a:lnTo>
                    <a:pt x="459" y="198"/>
                  </a:lnTo>
                  <a:lnTo>
                    <a:pt x="450" y="215"/>
                  </a:lnTo>
                  <a:lnTo>
                    <a:pt x="476" y="227"/>
                  </a:lnTo>
                  <a:lnTo>
                    <a:pt x="485" y="210"/>
                  </a:lnTo>
                  <a:close/>
                  <a:moveTo>
                    <a:pt x="537" y="232"/>
                  </a:moveTo>
                  <a:lnTo>
                    <a:pt x="511" y="222"/>
                  </a:lnTo>
                  <a:lnTo>
                    <a:pt x="502" y="239"/>
                  </a:lnTo>
                  <a:lnTo>
                    <a:pt x="528" y="251"/>
                  </a:lnTo>
                  <a:lnTo>
                    <a:pt x="537" y="232"/>
                  </a:lnTo>
                  <a:close/>
                  <a:moveTo>
                    <a:pt x="589" y="255"/>
                  </a:moveTo>
                  <a:lnTo>
                    <a:pt x="563" y="243"/>
                  </a:lnTo>
                  <a:lnTo>
                    <a:pt x="554" y="262"/>
                  </a:lnTo>
                  <a:lnTo>
                    <a:pt x="580" y="272"/>
                  </a:lnTo>
                  <a:lnTo>
                    <a:pt x="589" y="255"/>
                  </a:lnTo>
                  <a:close/>
                  <a:moveTo>
                    <a:pt x="641" y="279"/>
                  </a:moveTo>
                  <a:lnTo>
                    <a:pt x="615" y="267"/>
                  </a:lnTo>
                  <a:lnTo>
                    <a:pt x="606" y="284"/>
                  </a:lnTo>
                  <a:lnTo>
                    <a:pt x="632" y="295"/>
                  </a:lnTo>
                  <a:lnTo>
                    <a:pt x="641" y="279"/>
                  </a:lnTo>
                  <a:close/>
                  <a:moveTo>
                    <a:pt x="691" y="303"/>
                  </a:moveTo>
                  <a:lnTo>
                    <a:pt x="665" y="291"/>
                  </a:lnTo>
                  <a:lnTo>
                    <a:pt x="658" y="307"/>
                  </a:lnTo>
                  <a:lnTo>
                    <a:pt x="684" y="319"/>
                  </a:lnTo>
                  <a:lnTo>
                    <a:pt x="691" y="303"/>
                  </a:lnTo>
                  <a:close/>
                  <a:moveTo>
                    <a:pt x="743" y="324"/>
                  </a:moveTo>
                  <a:lnTo>
                    <a:pt x="717" y="312"/>
                  </a:lnTo>
                  <a:lnTo>
                    <a:pt x="710" y="331"/>
                  </a:lnTo>
                  <a:lnTo>
                    <a:pt x="736" y="343"/>
                  </a:lnTo>
                  <a:lnTo>
                    <a:pt x="743" y="324"/>
                  </a:lnTo>
                  <a:close/>
                  <a:moveTo>
                    <a:pt x="795" y="347"/>
                  </a:moveTo>
                  <a:lnTo>
                    <a:pt x="769" y="336"/>
                  </a:lnTo>
                  <a:lnTo>
                    <a:pt x="762" y="352"/>
                  </a:lnTo>
                  <a:lnTo>
                    <a:pt x="788" y="364"/>
                  </a:lnTo>
                  <a:lnTo>
                    <a:pt x="795" y="347"/>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3" name="Freeform 56"/>
            <p:cNvSpPr/>
            <p:nvPr/>
          </p:nvSpPr>
          <p:spPr bwMode="auto">
            <a:xfrm>
              <a:off x="7436161" y="3606248"/>
              <a:ext cx="60955" cy="61718"/>
            </a:xfrm>
            <a:custGeom>
              <a:avLst/>
              <a:gdLst>
                <a:gd name="T0" fmla="*/ 23 w 34"/>
                <a:gd name="T1" fmla="*/ 4 h 34"/>
                <a:gd name="T2" fmla="*/ 31 w 34"/>
                <a:gd name="T3" fmla="*/ 23 h 34"/>
                <a:gd name="T4" fmla="*/ 11 w 34"/>
                <a:gd name="T5" fmla="*/ 31 h 34"/>
                <a:gd name="T6" fmla="*/ 3 w 34"/>
                <a:gd name="T7" fmla="*/ 11 h 34"/>
                <a:gd name="T8" fmla="*/ 23 w 34"/>
                <a:gd name="T9" fmla="*/ 4 h 34"/>
              </a:gdLst>
              <a:ahLst/>
              <a:cxnLst>
                <a:cxn ang="0">
                  <a:pos x="T0" y="T1"/>
                </a:cxn>
                <a:cxn ang="0">
                  <a:pos x="T2" y="T3"/>
                </a:cxn>
                <a:cxn ang="0">
                  <a:pos x="T4" y="T5"/>
                </a:cxn>
                <a:cxn ang="0">
                  <a:pos x="T6" y="T7"/>
                </a:cxn>
                <a:cxn ang="0">
                  <a:pos x="T8" y="T9"/>
                </a:cxn>
              </a:cxnLst>
              <a:rect l="0" t="0" r="r" b="b"/>
              <a:pathLst>
                <a:path w="34" h="34">
                  <a:moveTo>
                    <a:pt x="23" y="4"/>
                  </a:moveTo>
                  <a:cubicBezTo>
                    <a:pt x="31" y="7"/>
                    <a:pt x="34" y="16"/>
                    <a:pt x="31" y="23"/>
                  </a:cubicBezTo>
                  <a:cubicBezTo>
                    <a:pt x="27" y="31"/>
                    <a:pt x="19" y="34"/>
                    <a:pt x="11" y="31"/>
                  </a:cubicBezTo>
                  <a:cubicBezTo>
                    <a:pt x="3" y="28"/>
                    <a:pt x="0" y="19"/>
                    <a:pt x="3" y="11"/>
                  </a:cubicBezTo>
                  <a:cubicBezTo>
                    <a:pt x="7" y="4"/>
                    <a:pt x="16" y="0"/>
                    <a:pt x="23" y="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57"/>
            <p:cNvSpPr/>
            <p:nvPr/>
          </p:nvSpPr>
          <p:spPr bwMode="auto">
            <a:xfrm>
              <a:off x="6821271" y="3344901"/>
              <a:ext cx="70861" cy="65528"/>
            </a:xfrm>
            <a:custGeom>
              <a:avLst/>
              <a:gdLst>
                <a:gd name="T0" fmla="*/ 93 w 93"/>
                <a:gd name="T1" fmla="*/ 0 h 86"/>
                <a:gd name="T2" fmla="*/ 0 w 93"/>
                <a:gd name="T3" fmla="*/ 10 h 86"/>
                <a:gd name="T4" fmla="*/ 55 w 93"/>
                <a:gd name="T5" fmla="*/ 86 h 86"/>
                <a:gd name="T6" fmla="*/ 93 w 93"/>
                <a:gd name="T7" fmla="*/ 0 h 86"/>
              </a:gdLst>
              <a:ahLst/>
              <a:cxnLst>
                <a:cxn ang="0">
                  <a:pos x="T0" y="T1"/>
                </a:cxn>
                <a:cxn ang="0">
                  <a:pos x="T2" y="T3"/>
                </a:cxn>
                <a:cxn ang="0">
                  <a:pos x="T4" y="T5"/>
                </a:cxn>
                <a:cxn ang="0">
                  <a:pos x="T6" y="T7"/>
                </a:cxn>
              </a:cxnLst>
              <a:rect l="0" t="0" r="r" b="b"/>
              <a:pathLst>
                <a:path w="93" h="86">
                  <a:moveTo>
                    <a:pt x="93" y="0"/>
                  </a:moveTo>
                  <a:lnTo>
                    <a:pt x="0" y="10"/>
                  </a:lnTo>
                  <a:lnTo>
                    <a:pt x="55" y="86"/>
                  </a:lnTo>
                  <a:lnTo>
                    <a:pt x="93" y="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58"/>
            <p:cNvSpPr>
              <a:spLocks noEditPoints="1"/>
            </p:cNvSpPr>
            <p:nvPr/>
          </p:nvSpPr>
          <p:spPr bwMode="auto">
            <a:xfrm>
              <a:off x="8048766" y="2134170"/>
              <a:ext cx="279634" cy="605746"/>
            </a:xfrm>
            <a:custGeom>
              <a:avLst/>
              <a:gdLst>
                <a:gd name="T0" fmla="*/ 17 w 367"/>
                <a:gd name="T1" fmla="*/ 0 h 795"/>
                <a:gd name="T2" fmla="*/ 5 w 367"/>
                <a:gd name="T3" fmla="*/ 17 h 795"/>
                <a:gd name="T4" fmla="*/ 45 w 367"/>
                <a:gd name="T5" fmla="*/ 59 h 795"/>
                <a:gd name="T6" fmla="*/ 14 w 367"/>
                <a:gd name="T7" fmla="*/ 43 h 795"/>
                <a:gd name="T8" fmla="*/ 45 w 367"/>
                <a:gd name="T9" fmla="*/ 59 h 795"/>
                <a:gd name="T10" fmla="*/ 55 w 367"/>
                <a:gd name="T11" fmla="*/ 85 h 795"/>
                <a:gd name="T12" fmla="*/ 50 w 367"/>
                <a:gd name="T13" fmla="*/ 121 h 795"/>
                <a:gd name="T14" fmla="*/ 90 w 367"/>
                <a:gd name="T15" fmla="*/ 163 h 795"/>
                <a:gd name="T16" fmla="*/ 62 w 367"/>
                <a:gd name="T17" fmla="*/ 147 h 795"/>
                <a:gd name="T18" fmla="*/ 90 w 367"/>
                <a:gd name="T19" fmla="*/ 163 h 795"/>
                <a:gd name="T20" fmla="*/ 102 w 367"/>
                <a:gd name="T21" fmla="*/ 189 h 795"/>
                <a:gd name="T22" fmla="*/ 95 w 367"/>
                <a:gd name="T23" fmla="*/ 225 h 795"/>
                <a:gd name="T24" fmla="*/ 135 w 367"/>
                <a:gd name="T25" fmla="*/ 267 h 795"/>
                <a:gd name="T26" fmla="*/ 107 w 367"/>
                <a:gd name="T27" fmla="*/ 249 h 795"/>
                <a:gd name="T28" fmla="*/ 135 w 367"/>
                <a:gd name="T29" fmla="*/ 267 h 795"/>
                <a:gd name="T30" fmla="*/ 147 w 367"/>
                <a:gd name="T31" fmla="*/ 293 h 795"/>
                <a:gd name="T32" fmla="*/ 142 w 367"/>
                <a:gd name="T33" fmla="*/ 327 h 795"/>
                <a:gd name="T34" fmla="*/ 182 w 367"/>
                <a:gd name="T35" fmla="*/ 371 h 795"/>
                <a:gd name="T36" fmla="*/ 154 w 367"/>
                <a:gd name="T37" fmla="*/ 353 h 795"/>
                <a:gd name="T38" fmla="*/ 182 w 367"/>
                <a:gd name="T39" fmla="*/ 371 h 795"/>
                <a:gd name="T40" fmla="*/ 194 w 367"/>
                <a:gd name="T41" fmla="*/ 397 h 795"/>
                <a:gd name="T42" fmla="*/ 187 w 367"/>
                <a:gd name="T43" fmla="*/ 431 h 795"/>
                <a:gd name="T44" fmla="*/ 227 w 367"/>
                <a:gd name="T45" fmla="*/ 476 h 795"/>
                <a:gd name="T46" fmla="*/ 199 w 367"/>
                <a:gd name="T47" fmla="*/ 457 h 795"/>
                <a:gd name="T48" fmla="*/ 227 w 367"/>
                <a:gd name="T49" fmla="*/ 476 h 795"/>
                <a:gd name="T50" fmla="*/ 239 w 367"/>
                <a:gd name="T51" fmla="*/ 502 h 795"/>
                <a:gd name="T52" fmla="*/ 234 w 367"/>
                <a:gd name="T53" fmla="*/ 535 h 795"/>
                <a:gd name="T54" fmla="*/ 274 w 367"/>
                <a:gd name="T55" fmla="*/ 580 h 795"/>
                <a:gd name="T56" fmla="*/ 246 w 367"/>
                <a:gd name="T57" fmla="*/ 561 h 795"/>
                <a:gd name="T58" fmla="*/ 274 w 367"/>
                <a:gd name="T59" fmla="*/ 580 h 795"/>
                <a:gd name="T60" fmla="*/ 286 w 367"/>
                <a:gd name="T61" fmla="*/ 606 h 795"/>
                <a:gd name="T62" fmla="*/ 279 w 367"/>
                <a:gd name="T63" fmla="*/ 639 h 795"/>
                <a:gd name="T64" fmla="*/ 319 w 367"/>
                <a:gd name="T65" fmla="*/ 684 h 795"/>
                <a:gd name="T66" fmla="*/ 291 w 367"/>
                <a:gd name="T67" fmla="*/ 665 h 795"/>
                <a:gd name="T68" fmla="*/ 319 w 367"/>
                <a:gd name="T69" fmla="*/ 684 h 795"/>
                <a:gd name="T70" fmla="*/ 331 w 367"/>
                <a:gd name="T71" fmla="*/ 710 h 795"/>
                <a:gd name="T72" fmla="*/ 327 w 367"/>
                <a:gd name="T73" fmla="*/ 743 h 795"/>
                <a:gd name="T74" fmla="*/ 367 w 367"/>
                <a:gd name="T75" fmla="*/ 788 h 795"/>
                <a:gd name="T76" fmla="*/ 336 w 367"/>
                <a:gd name="T77" fmla="*/ 769 h 795"/>
                <a:gd name="T78" fmla="*/ 367 w 367"/>
                <a:gd name="T79" fmla="*/ 78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795">
                  <a:moveTo>
                    <a:pt x="21" y="10"/>
                  </a:moveTo>
                  <a:lnTo>
                    <a:pt x="17" y="0"/>
                  </a:lnTo>
                  <a:lnTo>
                    <a:pt x="0" y="7"/>
                  </a:lnTo>
                  <a:lnTo>
                    <a:pt x="5" y="17"/>
                  </a:lnTo>
                  <a:lnTo>
                    <a:pt x="21" y="10"/>
                  </a:lnTo>
                  <a:close/>
                  <a:moveTo>
                    <a:pt x="45" y="59"/>
                  </a:moveTo>
                  <a:lnTo>
                    <a:pt x="33" y="33"/>
                  </a:lnTo>
                  <a:lnTo>
                    <a:pt x="14" y="43"/>
                  </a:lnTo>
                  <a:lnTo>
                    <a:pt x="26" y="69"/>
                  </a:lnTo>
                  <a:lnTo>
                    <a:pt x="45" y="59"/>
                  </a:lnTo>
                  <a:close/>
                  <a:moveTo>
                    <a:pt x="66" y="111"/>
                  </a:moveTo>
                  <a:lnTo>
                    <a:pt x="55" y="85"/>
                  </a:lnTo>
                  <a:lnTo>
                    <a:pt x="38" y="95"/>
                  </a:lnTo>
                  <a:lnTo>
                    <a:pt x="50" y="121"/>
                  </a:lnTo>
                  <a:lnTo>
                    <a:pt x="66" y="111"/>
                  </a:lnTo>
                  <a:close/>
                  <a:moveTo>
                    <a:pt x="90" y="163"/>
                  </a:moveTo>
                  <a:lnTo>
                    <a:pt x="78" y="137"/>
                  </a:lnTo>
                  <a:lnTo>
                    <a:pt x="62" y="147"/>
                  </a:lnTo>
                  <a:lnTo>
                    <a:pt x="73" y="173"/>
                  </a:lnTo>
                  <a:lnTo>
                    <a:pt x="90" y="163"/>
                  </a:lnTo>
                  <a:close/>
                  <a:moveTo>
                    <a:pt x="114" y="215"/>
                  </a:moveTo>
                  <a:lnTo>
                    <a:pt x="102" y="189"/>
                  </a:lnTo>
                  <a:lnTo>
                    <a:pt x="85" y="199"/>
                  </a:lnTo>
                  <a:lnTo>
                    <a:pt x="95" y="225"/>
                  </a:lnTo>
                  <a:lnTo>
                    <a:pt x="114" y="215"/>
                  </a:lnTo>
                  <a:close/>
                  <a:moveTo>
                    <a:pt x="135" y="267"/>
                  </a:moveTo>
                  <a:lnTo>
                    <a:pt x="125" y="241"/>
                  </a:lnTo>
                  <a:lnTo>
                    <a:pt x="107" y="249"/>
                  </a:lnTo>
                  <a:lnTo>
                    <a:pt x="118" y="275"/>
                  </a:lnTo>
                  <a:lnTo>
                    <a:pt x="135" y="267"/>
                  </a:lnTo>
                  <a:close/>
                  <a:moveTo>
                    <a:pt x="159" y="319"/>
                  </a:moveTo>
                  <a:lnTo>
                    <a:pt x="147" y="293"/>
                  </a:lnTo>
                  <a:lnTo>
                    <a:pt x="130" y="301"/>
                  </a:lnTo>
                  <a:lnTo>
                    <a:pt x="142" y="327"/>
                  </a:lnTo>
                  <a:lnTo>
                    <a:pt x="159" y="319"/>
                  </a:lnTo>
                  <a:close/>
                  <a:moveTo>
                    <a:pt x="182" y="371"/>
                  </a:moveTo>
                  <a:lnTo>
                    <a:pt x="170" y="345"/>
                  </a:lnTo>
                  <a:lnTo>
                    <a:pt x="154" y="353"/>
                  </a:lnTo>
                  <a:lnTo>
                    <a:pt x="166" y="379"/>
                  </a:lnTo>
                  <a:lnTo>
                    <a:pt x="182" y="371"/>
                  </a:lnTo>
                  <a:close/>
                  <a:moveTo>
                    <a:pt x="206" y="424"/>
                  </a:moveTo>
                  <a:lnTo>
                    <a:pt x="194" y="397"/>
                  </a:lnTo>
                  <a:lnTo>
                    <a:pt x="175" y="405"/>
                  </a:lnTo>
                  <a:lnTo>
                    <a:pt x="187" y="431"/>
                  </a:lnTo>
                  <a:lnTo>
                    <a:pt x="206" y="424"/>
                  </a:lnTo>
                  <a:close/>
                  <a:moveTo>
                    <a:pt x="227" y="476"/>
                  </a:moveTo>
                  <a:lnTo>
                    <a:pt x="215" y="450"/>
                  </a:lnTo>
                  <a:lnTo>
                    <a:pt x="199" y="457"/>
                  </a:lnTo>
                  <a:lnTo>
                    <a:pt x="211" y="483"/>
                  </a:lnTo>
                  <a:lnTo>
                    <a:pt x="227" y="476"/>
                  </a:lnTo>
                  <a:close/>
                  <a:moveTo>
                    <a:pt x="251" y="528"/>
                  </a:moveTo>
                  <a:lnTo>
                    <a:pt x="239" y="502"/>
                  </a:lnTo>
                  <a:lnTo>
                    <a:pt x="222" y="509"/>
                  </a:lnTo>
                  <a:lnTo>
                    <a:pt x="234" y="535"/>
                  </a:lnTo>
                  <a:lnTo>
                    <a:pt x="251" y="528"/>
                  </a:lnTo>
                  <a:close/>
                  <a:moveTo>
                    <a:pt x="274" y="580"/>
                  </a:moveTo>
                  <a:lnTo>
                    <a:pt x="263" y="554"/>
                  </a:lnTo>
                  <a:lnTo>
                    <a:pt x="246" y="561"/>
                  </a:lnTo>
                  <a:lnTo>
                    <a:pt x="256" y="587"/>
                  </a:lnTo>
                  <a:lnTo>
                    <a:pt x="274" y="580"/>
                  </a:lnTo>
                  <a:close/>
                  <a:moveTo>
                    <a:pt x="296" y="632"/>
                  </a:moveTo>
                  <a:lnTo>
                    <a:pt x="286" y="606"/>
                  </a:lnTo>
                  <a:lnTo>
                    <a:pt x="267" y="613"/>
                  </a:lnTo>
                  <a:lnTo>
                    <a:pt x="279" y="639"/>
                  </a:lnTo>
                  <a:lnTo>
                    <a:pt x="296" y="632"/>
                  </a:lnTo>
                  <a:close/>
                  <a:moveTo>
                    <a:pt x="319" y="684"/>
                  </a:moveTo>
                  <a:lnTo>
                    <a:pt x="308" y="658"/>
                  </a:lnTo>
                  <a:lnTo>
                    <a:pt x="291" y="665"/>
                  </a:lnTo>
                  <a:lnTo>
                    <a:pt x="303" y="691"/>
                  </a:lnTo>
                  <a:lnTo>
                    <a:pt x="319" y="684"/>
                  </a:lnTo>
                  <a:close/>
                  <a:moveTo>
                    <a:pt x="343" y="736"/>
                  </a:moveTo>
                  <a:lnTo>
                    <a:pt x="331" y="710"/>
                  </a:lnTo>
                  <a:lnTo>
                    <a:pt x="315" y="717"/>
                  </a:lnTo>
                  <a:lnTo>
                    <a:pt x="327" y="743"/>
                  </a:lnTo>
                  <a:lnTo>
                    <a:pt x="343" y="736"/>
                  </a:lnTo>
                  <a:close/>
                  <a:moveTo>
                    <a:pt x="367" y="788"/>
                  </a:moveTo>
                  <a:lnTo>
                    <a:pt x="355" y="762"/>
                  </a:lnTo>
                  <a:lnTo>
                    <a:pt x="336" y="769"/>
                  </a:lnTo>
                  <a:lnTo>
                    <a:pt x="348" y="795"/>
                  </a:lnTo>
                  <a:lnTo>
                    <a:pt x="367" y="788"/>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59"/>
            <p:cNvSpPr/>
            <p:nvPr/>
          </p:nvSpPr>
          <p:spPr bwMode="auto">
            <a:xfrm>
              <a:off x="8290302" y="2704104"/>
              <a:ext cx="60955" cy="62480"/>
            </a:xfrm>
            <a:custGeom>
              <a:avLst/>
              <a:gdLst>
                <a:gd name="T0" fmla="*/ 30 w 34"/>
                <a:gd name="T1" fmla="*/ 11 h 35"/>
                <a:gd name="T2" fmla="*/ 23 w 34"/>
                <a:gd name="T3" fmla="*/ 31 h 35"/>
                <a:gd name="T4" fmla="*/ 3 w 34"/>
                <a:gd name="T5" fmla="*/ 24 h 35"/>
                <a:gd name="T6" fmla="*/ 11 w 34"/>
                <a:gd name="T7" fmla="*/ 4 h 35"/>
                <a:gd name="T8" fmla="*/ 30 w 34"/>
                <a:gd name="T9" fmla="*/ 11 h 35"/>
              </a:gdLst>
              <a:ahLst/>
              <a:cxnLst>
                <a:cxn ang="0">
                  <a:pos x="T0" y="T1"/>
                </a:cxn>
                <a:cxn ang="0">
                  <a:pos x="T2" y="T3"/>
                </a:cxn>
                <a:cxn ang="0">
                  <a:pos x="T4" y="T5"/>
                </a:cxn>
                <a:cxn ang="0">
                  <a:pos x="T6" y="T7"/>
                </a:cxn>
                <a:cxn ang="0">
                  <a:pos x="T8" y="T9"/>
                </a:cxn>
              </a:cxnLst>
              <a:rect l="0" t="0" r="r" b="b"/>
              <a:pathLst>
                <a:path w="34" h="35">
                  <a:moveTo>
                    <a:pt x="30" y="11"/>
                  </a:moveTo>
                  <a:cubicBezTo>
                    <a:pt x="34" y="19"/>
                    <a:pt x="30" y="28"/>
                    <a:pt x="23" y="31"/>
                  </a:cubicBezTo>
                  <a:cubicBezTo>
                    <a:pt x="15" y="35"/>
                    <a:pt x="6" y="31"/>
                    <a:pt x="3" y="24"/>
                  </a:cubicBezTo>
                  <a:cubicBezTo>
                    <a:pt x="0" y="16"/>
                    <a:pt x="3" y="7"/>
                    <a:pt x="11" y="4"/>
                  </a:cubicBezTo>
                  <a:cubicBezTo>
                    <a:pt x="18" y="0"/>
                    <a:pt x="27" y="4"/>
                    <a:pt x="30" y="1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60"/>
            <p:cNvSpPr/>
            <p:nvPr/>
          </p:nvSpPr>
          <p:spPr bwMode="auto">
            <a:xfrm>
              <a:off x="8027431" y="2090739"/>
              <a:ext cx="64765" cy="70861"/>
            </a:xfrm>
            <a:custGeom>
              <a:avLst/>
              <a:gdLst>
                <a:gd name="T0" fmla="*/ 85 w 85"/>
                <a:gd name="T1" fmla="*/ 55 h 93"/>
                <a:gd name="T2" fmla="*/ 9 w 85"/>
                <a:gd name="T3" fmla="*/ 0 h 93"/>
                <a:gd name="T4" fmla="*/ 0 w 85"/>
                <a:gd name="T5" fmla="*/ 93 h 93"/>
                <a:gd name="T6" fmla="*/ 85 w 85"/>
                <a:gd name="T7" fmla="*/ 55 h 93"/>
              </a:gdLst>
              <a:ahLst/>
              <a:cxnLst>
                <a:cxn ang="0">
                  <a:pos x="T0" y="T1"/>
                </a:cxn>
                <a:cxn ang="0">
                  <a:pos x="T2" y="T3"/>
                </a:cxn>
                <a:cxn ang="0">
                  <a:pos x="T4" y="T5"/>
                </a:cxn>
                <a:cxn ang="0">
                  <a:pos x="T6" y="T7"/>
                </a:cxn>
              </a:cxnLst>
              <a:rect l="0" t="0" r="r" b="b"/>
              <a:pathLst>
                <a:path w="85" h="93">
                  <a:moveTo>
                    <a:pt x="85" y="55"/>
                  </a:moveTo>
                  <a:lnTo>
                    <a:pt x="9" y="0"/>
                  </a:lnTo>
                  <a:lnTo>
                    <a:pt x="0" y="93"/>
                  </a:lnTo>
                  <a:lnTo>
                    <a:pt x="85" y="5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grpSp>
      <p:sp>
        <p:nvSpPr>
          <p:cNvPr id="18" name="Oval 4"/>
          <p:cNvSpPr/>
          <p:nvPr/>
        </p:nvSpPr>
        <p:spPr>
          <a:xfrm>
            <a:off x="11021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9" name="TextBox 6"/>
          <p:cNvSpPr txBox="1"/>
          <p:nvPr/>
        </p:nvSpPr>
        <p:spPr>
          <a:xfrm>
            <a:off x="1670911" y="1751804"/>
            <a:ext cx="1167765" cy="337185"/>
          </a:xfrm>
          <a:prstGeom prst="rect">
            <a:avLst/>
          </a:prstGeom>
          <a:noFill/>
        </p:spPr>
        <p:txBody>
          <a:bodyPr wrap="none" rtlCol="0">
            <a:spAutoFit/>
          </a:bodyPr>
          <a:lstStyle/>
          <a:p>
            <a:r>
              <a:rPr lang="en-US" altLang="en-GB" sz="1600" b="1" dirty="0">
                <a:solidFill>
                  <a:schemeClr val="tx1">
                    <a:lumMod val="85000"/>
                    <a:lumOff val="15000"/>
                  </a:schemeClr>
                </a:solidFill>
                <a:cs typeface="+mn-ea"/>
                <a:sym typeface="+mn-lt"/>
              </a:rPr>
              <a:t>1.</a:t>
            </a:r>
            <a:r>
              <a:rPr lang="zh-CN" altLang="en-US" sz="1600" b="1" dirty="0">
                <a:solidFill>
                  <a:schemeClr val="tx1">
                    <a:lumMod val="85000"/>
                    <a:lumOff val="15000"/>
                  </a:schemeClr>
                </a:solidFill>
                <a:cs typeface="+mn-ea"/>
                <a:sym typeface="+mn-lt"/>
              </a:rPr>
              <a:t>网络结构</a:t>
            </a:r>
            <a:endParaRPr lang="zh-CN" altLang="en-US" sz="1600" b="1" dirty="0">
              <a:solidFill>
                <a:schemeClr val="tx1">
                  <a:lumMod val="85000"/>
                  <a:lumOff val="15000"/>
                </a:schemeClr>
              </a:solidFill>
              <a:cs typeface="+mn-ea"/>
              <a:sym typeface="+mn-lt"/>
            </a:endParaRPr>
          </a:p>
        </p:txBody>
      </p:sp>
      <p:sp>
        <p:nvSpPr>
          <p:cNvPr id="20" name="Rectangle 7"/>
          <p:cNvSpPr/>
          <p:nvPr/>
        </p:nvSpPr>
        <p:spPr>
          <a:xfrm>
            <a:off x="1562962" y="2129155"/>
            <a:ext cx="1920590" cy="737235"/>
          </a:xfrm>
          <a:prstGeom prst="rect">
            <a:avLst/>
          </a:prstGeom>
        </p:spPr>
        <p:txBody>
          <a:bodyPr wrap="square">
            <a:spAutoFit/>
          </a:bodyPr>
          <a:lstStyle/>
          <a:p>
            <a:r>
              <a:rPr lang="zh-CN" altLang="en-GB" sz="1400" dirty="0">
                <a:solidFill>
                  <a:schemeClr val="tx1">
                    <a:lumMod val="85000"/>
                    <a:lumOff val="15000"/>
                  </a:schemeClr>
                </a:solidFill>
                <a:cs typeface="+mn-ea"/>
                <a:sym typeface="+mn-lt"/>
              </a:rPr>
              <a:t>可采用最新版本的</a:t>
            </a:r>
            <a:r>
              <a:rPr lang="en-US" altLang="zh-CN" sz="1400" dirty="0">
                <a:solidFill>
                  <a:schemeClr val="tx1">
                    <a:lumMod val="85000"/>
                    <a:lumOff val="15000"/>
                  </a:schemeClr>
                </a:solidFill>
                <a:cs typeface="+mn-ea"/>
                <a:sym typeface="+mn-lt"/>
              </a:rPr>
              <a:t>LSTM</a:t>
            </a:r>
            <a:r>
              <a:rPr lang="zh-CN" altLang="en-US" sz="1400" dirty="0">
                <a:solidFill>
                  <a:schemeClr val="tx1">
                    <a:lumMod val="85000"/>
                    <a:lumOff val="15000"/>
                  </a:schemeClr>
                </a:solidFill>
                <a:cs typeface="+mn-ea"/>
                <a:sym typeface="+mn-lt"/>
              </a:rPr>
              <a:t>在</a:t>
            </a:r>
            <a:r>
              <a:rPr lang="en-US" altLang="zh-CN" sz="1400" dirty="0">
                <a:solidFill>
                  <a:schemeClr val="tx1">
                    <a:lumMod val="85000"/>
                    <a:lumOff val="15000"/>
                  </a:schemeClr>
                </a:solidFill>
                <a:cs typeface="+mn-ea"/>
                <a:sym typeface="+mn-lt"/>
              </a:rPr>
              <a:t>CELL</a:t>
            </a:r>
            <a:r>
              <a:rPr lang="zh-CN" altLang="en-US" sz="1400" dirty="0">
                <a:solidFill>
                  <a:schemeClr val="tx1">
                    <a:lumMod val="85000"/>
                    <a:lumOff val="15000"/>
                  </a:schemeClr>
                </a:solidFill>
                <a:cs typeface="+mn-ea"/>
                <a:sym typeface="+mn-lt"/>
              </a:rPr>
              <a:t>的结构上进行改进</a:t>
            </a:r>
            <a:endParaRPr lang="zh-CN" altLang="en-US" sz="1400" dirty="0">
              <a:solidFill>
                <a:schemeClr val="tx1">
                  <a:lumMod val="85000"/>
                  <a:lumOff val="15000"/>
                </a:schemeClr>
              </a:solidFill>
              <a:cs typeface="+mn-ea"/>
              <a:sym typeface="+mn-lt"/>
            </a:endParaRPr>
          </a:p>
        </p:txBody>
      </p:sp>
      <p:sp>
        <p:nvSpPr>
          <p:cNvPr id="21" name="Oval 8"/>
          <p:cNvSpPr/>
          <p:nvPr/>
        </p:nvSpPr>
        <p:spPr>
          <a:xfrm>
            <a:off x="1102172" y="4386285"/>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2" name="TextBox 10"/>
          <p:cNvSpPr txBox="1"/>
          <p:nvPr/>
        </p:nvSpPr>
        <p:spPr>
          <a:xfrm>
            <a:off x="1562961" y="4369910"/>
            <a:ext cx="1983105" cy="337185"/>
          </a:xfrm>
          <a:prstGeom prst="rect">
            <a:avLst/>
          </a:prstGeom>
          <a:noFill/>
        </p:spPr>
        <p:txBody>
          <a:bodyPr wrap="none" rtlCol="0">
            <a:spAutoFit/>
          </a:bodyPr>
          <a:lstStyle/>
          <a:p>
            <a:r>
              <a:rPr lang="en-US" altLang="en-GB" sz="1600" b="1" dirty="0">
                <a:solidFill>
                  <a:schemeClr val="tx1">
                    <a:lumMod val="85000"/>
                    <a:lumOff val="15000"/>
                  </a:schemeClr>
                </a:solidFill>
                <a:cs typeface="+mn-ea"/>
                <a:sym typeface="+mn-lt"/>
              </a:rPr>
              <a:t>3.</a:t>
            </a:r>
            <a:r>
              <a:rPr lang="zh-CN" altLang="en-US" sz="1600" b="1" dirty="0">
                <a:solidFill>
                  <a:schemeClr val="tx1">
                    <a:lumMod val="85000"/>
                    <a:lumOff val="15000"/>
                  </a:schemeClr>
                </a:solidFill>
                <a:cs typeface="+mn-ea"/>
                <a:sym typeface="+mn-lt"/>
              </a:rPr>
              <a:t>台风路径预测系统</a:t>
            </a:r>
            <a:endParaRPr lang="zh-CN" altLang="en-US" sz="1600" b="1" dirty="0">
              <a:solidFill>
                <a:schemeClr val="tx1">
                  <a:lumMod val="85000"/>
                  <a:lumOff val="15000"/>
                </a:schemeClr>
              </a:solidFill>
              <a:cs typeface="+mn-ea"/>
              <a:sym typeface="+mn-lt"/>
            </a:endParaRPr>
          </a:p>
        </p:txBody>
      </p:sp>
      <p:sp>
        <p:nvSpPr>
          <p:cNvPr id="23" name="Rectangle 11"/>
          <p:cNvSpPr/>
          <p:nvPr/>
        </p:nvSpPr>
        <p:spPr>
          <a:xfrm>
            <a:off x="1562962" y="4750436"/>
            <a:ext cx="1920590" cy="953135"/>
          </a:xfrm>
          <a:prstGeom prst="rect">
            <a:avLst/>
          </a:prstGeom>
        </p:spPr>
        <p:txBody>
          <a:bodyPr wrap="square">
            <a:spAutoFit/>
          </a:bodyPr>
          <a:lstStyle/>
          <a:p>
            <a:r>
              <a:rPr lang="zh-CN" altLang="en-GB" sz="1400" dirty="0">
                <a:solidFill>
                  <a:schemeClr val="tx1">
                    <a:lumMod val="85000"/>
                    <a:lumOff val="15000"/>
                  </a:schemeClr>
                </a:solidFill>
                <a:cs typeface="+mn-ea"/>
                <a:sym typeface="+mn-lt"/>
              </a:rPr>
              <a:t>在网络情况不好的时候应该增加用户自定义切换网络协议和</a:t>
            </a:r>
            <a:r>
              <a:rPr lang="en-US" altLang="zh-CN" sz="1400" dirty="0">
                <a:solidFill>
                  <a:schemeClr val="tx1">
                    <a:lumMod val="85000"/>
                    <a:lumOff val="15000"/>
                  </a:schemeClr>
                </a:solidFill>
                <a:cs typeface="+mn-ea"/>
                <a:sym typeface="+mn-lt"/>
              </a:rPr>
              <a:t>IP</a:t>
            </a:r>
            <a:r>
              <a:rPr lang="zh-CN" altLang="en-US" sz="1400" dirty="0">
                <a:solidFill>
                  <a:schemeClr val="tx1">
                    <a:lumMod val="85000"/>
                    <a:lumOff val="15000"/>
                  </a:schemeClr>
                </a:solidFill>
                <a:cs typeface="+mn-ea"/>
                <a:sym typeface="+mn-lt"/>
              </a:rPr>
              <a:t>通道的选项</a:t>
            </a:r>
            <a:endParaRPr lang="zh-CN" altLang="en-US" sz="1400" dirty="0">
              <a:solidFill>
                <a:schemeClr val="tx1">
                  <a:lumMod val="85000"/>
                  <a:lumOff val="15000"/>
                </a:schemeClr>
              </a:solidFill>
              <a:cs typeface="+mn-ea"/>
              <a:sym typeface="+mn-lt"/>
            </a:endParaRPr>
          </a:p>
        </p:txBody>
      </p:sp>
      <p:sp>
        <p:nvSpPr>
          <p:cNvPr id="24" name="Oval 12"/>
          <p:cNvSpPr/>
          <p:nvPr/>
        </p:nvSpPr>
        <p:spPr>
          <a:xfrm>
            <a:off x="36704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5" name="TextBox 14"/>
          <p:cNvSpPr txBox="1"/>
          <p:nvPr/>
        </p:nvSpPr>
        <p:spPr>
          <a:xfrm>
            <a:off x="4100146" y="1730849"/>
            <a:ext cx="1575435" cy="337185"/>
          </a:xfrm>
          <a:prstGeom prst="rect">
            <a:avLst/>
          </a:prstGeom>
          <a:noFill/>
        </p:spPr>
        <p:txBody>
          <a:bodyPr wrap="none" rtlCol="0">
            <a:spAutoFit/>
          </a:bodyPr>
          <a:lstStyle/>
          <a:p>
            <a:r>
              <a:rPr lang="en-US" altLang="en-GB" sz="1600" b="1" dirty="0">
                <a:solidFill>
                  <a:schemeClr val="tx1">
                    <a:lumMod val="85000"/>
                    <a:lumOff val="15000"/>
                  </a:schemeClr>
                </a:solidFill>
                <a:cs typeface="+mn-ea"/>
                <a:sym typeface="+mn-lt"/>
              </a:rPr>
              <a:t>2.</a:t>
            </a:r>
            <a:r>
              <a:rPr lang="zh-CN" altLang="en-US" sz="1600" b="1" dirty="0">
                <a:solidFill>
                  <a:schemeClr val="tx1">
                    <a:lumMod val="85000"/>
                    <a:lumOff val="15000"/>
                  </a:schemeClr>
                </a:solidFill>
                <a:cs typeface="+mn-ea"/>
                <a:sym typeface="+mn-lt"/>
              </a:rPr>
              <a:t>数据录入系统</a:t>
            </a:r>
            <a:endParaRPr lang="zh-CN" altLang="en-US" sz="1600" b="1" dirty="0">
              <a:solidFill>
                <a:schemeClr val="tx1">
                  <a:lumMod val="85000"/>
                  <a:lumOff val="15000"/>
                </a:schemeClr>
              </a:solidFill>
              <a:cs typeface="+mn-ea"/>
              <a:sym typeface="+mn-lt"/>
            </a:endParaRPr>
          </a:p>
        </p:txBody>
      </p:sp>
      <p:sp>
        <p:nvSpPr>
          <p:cNvPr id="26" name="Rectangle 15"/>
          <p:cNvSpPr/>
          <p:nvPr/>
        </p:nvSpPr>
        <p:spPr>
          <a:xfrm>
            <a:off x="4100147" y="2068195"/>
            <a:ext cx="1920590" cy="737235"/>
          </a:xfrm>
          <a:prstGeom prst="rect">
            <a:avLst/>
          </a:prstGeom>
        </p:spPr>
        <p:txBody>
          <a:bodyPr wrap="square">
            <a:spAutoFit/>
          </a:bodyPr>
          <a:lstStyle/>
          <a:p>
            <a:r>
              <a:rPr lang="zh-CN" altLang="en-GB" sz="1400" dirty="0">
                <a:solidFill>
                  <a:schemeClr val="tx1">
                    <a:lumMod val="85000"/>
                    <a:lumOff val="15000"/>
                  </a:schemeClr>
                </a:solidFill>
                <a:cs typeface="+mn-ea"/>
                <a:sym typeface="+mn-lt"/>
              </a:rPr>
              <a:t>应该增加实时的气压播报，和渔民的出海的预警</a:t>
            </a:r>
            <a:endParaRPr lang="zh-CN" altLang="en-GB" sz="1400" dirty="0">
              <a:solidFill>
                <a:schemeClr val="tx1">
                  <a:lumMod val="85000"/>
                  <a:lumOff val="15000"/>
                </a:schemeClr>
              </a:solidFill>
              <a:cs typeface="+mn-ea"/>
              <a:sym typeface="+mn-lt"/>
            </a:endParaRPr>
          </a:p>
        </p:txBody>
      </p:sp>
      <p:sp>
        <p:nvSpPr>
          <p:cNvPr id="27" name="Oval 16"/>
          <p:cNvSpPr/>
          <p:nvPr/>
        </p:nvSpPr>
        <p:spPr>
          <a:xfrm>
            <a:off x="3670472" y="4448515"/>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8" name="TextBox 18"/>
          <p:cNvSpPr txBox="1"/>
          <p:nvPr/>
        </p:nvSpPr>
        <p:spPr>
          <a:xfrm>
            <a:off x="4366211" y="4369910"/>
            <a:ext cx="1575435" cy="337185"/>
          </a:xfrm>
          <a:prstGeom prst="rect">
            <a:avLst/>
          </a:prstGeom>
          <a:noFill/>
        </p:spPr>
        <p:txBody>
          <a:bodyPr wrap="none" rtlCol="0">
            <a:spAutoFit/>
          </a:bodyPr>
          <a:lstStyle/>
          <a:p>
            <a:r>
              <a:rPr lang="en-US" altLang="en-GB" sz="1600" b="1" dirty="0">
                <a:solidFill>
                  <a:schemeClr val="tx1">
                    <a:lumMod val="85000"/>
                    <a:lumOff val="15000"/>
                  </a:schemeClr>
                </a:solidFill>
                <a:cs typeface="+mn-ea"/>
                <a:sym typeface="+mn-lt"/>
              </a:rPr>
              <a:t>4.</a:t>
            </a:r>
            <a:r>
              <a:rPr lang="zh-CN" altLang="en-US" sz="1600" b="1" dirty="0">
                <a:solidFill>
                  <a:schemeClr val="tx1">
                    <a:lumMod val="85000"/>
                    <a:lumOff val="15000"/>
                  </a:schemeClr>
                </a:solidFill>
                <a:cs typeface="+mn-ea"/>
                <a:sym typeface="+mn-lt"/>
              </a:rPr>
              <a:t>台风等级播报</a:t>
            </a:r>
            <a:endParaRPr lang="zh-CN" altLang="en-US" sz="1600" b="1" dirty="0">
              <a:solidFill>
                <a:schemeClr val="tx1">
                  <a:lumMod val="85000"/>
                  <a:lumOff val="15000"/>
                </a:schemeClr>
              </a:solidFill>
              <a:cs typeface="+mn-ea"/>
              <a:sym typeface="+mn-lt"/>
            </a:endParaRPr>
          </a:p>
        </p:txBody>
      </p:sp>
      <p:sp>
        <p:nvSpPr>
          <p:cNvPr id="29" name="Rectangle 19"/>
          <p:cNvSpPr/>
          <p:nvPr/>
        </p:nvSpPr>
        <p:spPr>
          <a:xfrm>
            <a:off x="4296997" y="4942841"/>
            <a:ext cx="1920590" cy="521970"/>
          </a:xfrm>
          <a:prstGeom prst="rect">
            <a:avLst/>
          </a:prstGeom>
        </p:spPr>
        <p:txBody>
          <a:bodyPr wrap="square">
            <a:spAutoFit/>
          </a:bodyPr>
          <a:lstStyle/>
          <a:p>
            <a:r>
              <a:rPr lang="zh-CN" altLang="en-GB" sz="1400" dirty="0">
                <a:solidFill>
                  <a:schemeClr val="tx1">
                    <a:lumMod val="85000"/>
                    <a:lumOff val="15000"/>
                  </a:schemeClr>
                </a:solidFill>
                <a:cs typeface="+mn-ea"/>
                <a:sym typeface="+mn-lt"/>
              </a:rPr>
              <a:t>可以将这个功能拓展为实时更新</a:t>
            </a:r>
            <a:endParaRPr lang="zh-CN" altLang="en-GB" sz="1400" dirty="0">
              <a:solidFill>
                <a:schemeClr val="tx1">
                  <a:lumMod val="85000"/>
                  <a:lumOff val="15000"/>
                </a:schemeClr>
              </a:solidFill>
              <a:cs typeface="+mn-ea"/>
              <a:sym typeface="+mn-lt"/>
            </a:endParaRPr>
          </a:p>
        </p:txBody>
      </p:sp>
      <p:sp>
        <p:nvSpPr>
          <p:cNvPr id="33" name="Oval 39"/>
          <p:cNvSpPr>
            <a:spLocks noChangeArrowheads="1"/>
          </p:cNvSpPr>
          <p:nvPr/>
        </p:nvSpPr>
        <p:spPr bwMode="auto">
          <a:xfrm>
            <a:off x="8412975" y="1881966"/>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4" name="Freeform 40"/>
          <p:cNvSpPr>
            <a:spLocks noEditPoints="1"/>
          </p:cNvSpPr>
          <p:nvPr/>
        </p:nvSpPr>
        <p:spPr bwMode="auto">
          <a:xfrm>
            <a:off x="8394689" y="1863679"/>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0 w 600"/>
              <a:gd name="T13" fmla="*/ 300 h 600"/>
              <a:gd name="T14" fmla="*/ 300 w 600"/>
              <a:gd name="T15" fmla="*/ 600 h 600"/>
              <a:gd name="T16" fmla="*/ 600 w 600"/>
              <a:gd name="T17" fmla="*/ 300 h 600"/>
              <a:gd name="T18" fmla="*/ 300 w 600"/>
              <a:gd name="T1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20"/>
                </a:moveTo>
                <a:cubicBezTo>
                  <a:pt x="455" y="20"/>
                  <a:pt x="580" y="145"/>
                  <a:pt x="580" y="300"/>
                </a:cubicBezTo>
                <a:cubicBezTo>
                  <a:pt x="580" y="455"/>
                  <a:pt x="455" y="580"/>
                  <a:pt x="300" y="580"/>
                </a:cubicBezTo>
                <a:cubicBezTo>
                  <a:pt x="145" y="580"/>
                  <a:pt x="20" y="455"/>
                  <a:pt x="20" y="300"/>
                </a:cubicBezTo>
                <a:cubicBezTo>
                  <a:pt x="20" y="145"/>
                  <a:pt x="145" y="20"/>
                  <a:pt x="300" y="20"/>
                </a:cubicBezTo>
                <a:moveTo>
                  <a:pt x="300" y="0"/>
                </a:moveTo>
                <a:cubicBezTo>
                  <a:pt x="135" y="0"/>
                  <a:pt x="0" y="135"/>
                  <a:pt x="0" y="300"/>
                </a:cubicBezTo>
                <a:cubicBezTo>
                  <a:pt x="0" y="465"/>
                  <a:pt x="135" y="600"/>
                  <a:pt x="300" y="600"/>
                </a:cubicBezTo>
                <a:cubicBezTo>
                  <a:pt x="465" y="600"/>
                  <a:pt x="600" y="465"/>
                  <a:pt x="600" y="300"/>
                </a:cubicBezTo>
                <a:cubicBezTo>
                  <a:pt x="600" y="135"/>
                  <a:pt x="465" y="0"/>
                  <a:pt x="300" y="0"/>
                </a:cubicBezTo>
                <a:close/>
              </a:path>
            </a:pathLst>
          </a:custGeom>
          <a:solidFill>
            <a:srgbClr val="3CAA8B"/>
          </a:solidFill>
          <a:ln>
            <a:noFill/>
          </a:ln>
        </p:spPr>
        <p:txBody>
          <a:bodyPr vert="horz" wrap="square" lIns="91440" tIns="45720" rIns="91440" bIns="45720" numCol="1" anchor="t" anchorCtr="0" compatLnSpc="1"/>
          <a:lstStyle/>
          <a:p>
            <a:endParaRPr lang="en-US">
              <a:cs typeface="+mn-ea"/>
              <a:sym typeface="+mn-lt"/>
            </a:endParaRPr>
          </a:p>
        </p:txBody>
      </p:sp>
      <p:sp>
        <p:nvSpPr>
          <p:cNvPr id="35" name="Freeform 41"/>
          <p:cNvSpPr/>
          <p:nvPr/>
        </p:nvSpPr>
        <p:spPr bwMode="auto">
          <a:xfrm>
            <a:off x="967094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0" y="580"/>
                  <a:pt x="168" y="550"/>
                  <a:pt x="113" y="496"/>
                </a:cubicBezTo>
                <a:cubicBezTo>
                  <a:pt x="0" y="382"/>
                  <a:pt x="0" y="198"/>
                  <a:pt x="113" y="85"/>
                </a:cubicBezTo>
                <a:cubicBezTo>
                  <a:pt x="168" y="31"/>
                  <a:pt x="240" y="0"/>
                  <a:pt x="318" y="0"/>
                </a:cubicBezTo>
                <a:cubicBezTo>
                  <a:pt x="395" y="0"/>
                  <a:pt x="468" y="31"/>
                  <a:pt x="523" y="85"/>
                </a:cubicBezTo>
                <a:cubicBezTo>
                  <a:pt x="636" y="198"/>
                  <a:pt x="636" y="382"/>
                  <a:pt x="523" y="496"/>
                </a:cubicBezTo>
                <a:cubicBezTo>
                  <a:pt x="468" y="550"/>
                  <a:pt x="395" y="580"/>
                  <a:pt x="318" y="580"/>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36" name="Freeform 42"/>
          <p:cNvSpPr>
            <a:spLocks noEditPoints="1"/>
          </p:cNvSpPr>
          <p:nvPr/>
        </p:nvSpPr>
        <p:spPr bwMode="auto">
          <a:xfrm>
            <a:off x="9651136"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0" y="20"/>
                  <a:pt x="472" y="48"/>
                  <a:pt x="527" y="102"/>
                </a:cubicBezTo>
                <a:cubicBezTo>
                  <a:pt x="636" y="212"/>
                  <a:pt x="636" y="389"/>
                  <a:pt x="527" y="498"/>
                </a:cubicBezTo>
                <a:cubicBezTo>
                  <a:pt x="472" y="553"/>
                  <a:pt x="400" y="580"/>
                  <a:pt x="329" y="580"/>
                </a:cubicBezTo>
                <a:cubicBezTo>
                  <a:pt x="257" y="580"/>
                  <a:pt x="185" y="553"/>
                  <a:pt x="131" y="498"/>
                </a:cubicBezTo>
                <a:cubicBezTo>
                  <a:pt x="21" y="389"/>
                  <a:pt x="21" y="212"/>
                  <a:pt x="131" y="102"/>
                </a:cubicBezTo>
                <a:cubicBezTo>
                  <a:pt x="185" y="48"/>
                  <a:pt x="257" y="20"/>
                  <a:pt x="329" y="20"/>
                </a:cubicBezTo>
                <a:moveTo>
                  <a:pt x="329" y="0"/>
                </a:moveTo>
                <a:cubicBezTo>
                  <a:pt x="249" y="0"/>
                  <a:pt x="173" y="32"/>
                  <a:pt x="117" y="88"/>
                </a:cubicBezTo>
                <a:cubicBezTo>
                  <a:pt x="0" y="205"/>
                  <a:pt x="0" y="396"/>
                  <a:pt x="117" y="513"/>
                </a:cubicBezTo>
                <a:cubicBezTo>
                  <a:pt x="173" y="569"/>
                  <a:pt x="249" y="600"/>
                  <a:pt x="329" y="600"/>
                </a:cubicBezTo>
                <a:cubicBezTo>
                  <a:pt x="409" y="600"/>
                  <a:pt x="484" y="569"/>
                  <a:pt x="541" y="513"/>
                </a:cubicBezTo>
                <a:cubicBezTo>
                  <a:pt x="658" y="396"/>
                  <a:pt x="658" y="205"/>
                  <a:pt x="541" y="88"/>
                </a:cubicBezTo>
                <a:cubicBezTo>
                  <a:pt x="484" y="32"/>
                  <a:pt x="409" y="0"/>
                  <a:pt x="329"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37" name="Oval 43"/>
          <p:cNvSpPr>
            <a:spLocks noChangeArrowheads="1"/>
          </p:cNvSpPr>
          <p:nvPr/>
        </p:nvSpPr>
        <p:spPr bwMode="auto">
          <a:xfrm>
            <a:off x="10275931"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8" name="Freeform 44"/>
          <p:cNvSpPr>
            <a:spLocks noEditPoints="1"/>
          </p:cNvSpPr>
          <p:nvPr/>
        </p:nvSpPr>
        <p:spPr bwMode="auto">
          <a:xfrm>
            <a:off x="10258407"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5" y="20"/>
                  <a:pt x="580" y="145"/>
                  <a:pt x="580" y="300"/>
                </a:cubicBezTo>
                <a:cubicBezTo>
                  <a:pt x="580" y="455"/>
                  <a:pt x="455" y="580"/>
                  <a:pt x="300" y="580"/>
                </a:cubicBezTo>
                <a:cubicBezTo>
                  <a:pt x="146" y="580"/>
                  <a:pt x="20" y="455"/>
                  <a:pt x="20" y="300"/>
                </a:cubicBezTo>
                <a:cubicBezTo>
                  <a:pt x="20" y="145"/>
                  <a:pt x="146" y="20"/>
                  <a:pt x="300" y="20"/>
                </a:cubicBezTo>
                <a:moveTo>
                  <a:pt x="300" y="0"/>
                </a:moveTo>
                <a:cubicBezTo>
                  <a:pt x="300" y="0"/>
                  <a:pt x="300" y="0"/>
                  <a:pt x="300" y="0"/>
                </a:cubicBezTo>
                <a:cubicBezTo>
                  <a:pt x="135" y="0"/>
                  <a:pt x="0" y="135"/>
                  <a:pt x="0" y="300"/>
                </a:cubicBezTo>
                <a:cubicBezTo>
                  <a:pt x="0" y="465"/>
                  <a:pt x="135" y="600"/>
                  <a:pt x="300" y="600"/>
                </a:cubicBezTo>
                <a:cubicBezTo>
                  <a:pt x="466" y="600"/>
                  <a:pt x="600" y="465"/>
                  <a:pt x="600" y="300"/>
                </a:cubicBezTo>
                <a:cubicBezTo>
                  <a:pt x="600" y="135"/>
                  <a:pt x="466" y="0"/>
                  <a:pt x="300" y="0"/>
                </a:cubicBezTo>
                <a:close/>
              </a:path>
            </a:pathLst>
          </a:custGeom>
          <a:solidFill>
            <a:srgbClr val="BA3A20"/>
          </a:solidFill>
          <a:ln>
            <a:noFill/>
          </a:ln>
        </p:spPr>
        <p:txBody>
          <a:bodyPr vert="horz" wrap="square" lIns="91440" tIns="45720" rIns="91440" bIns="45720" numCol="1" anchor="t" anchorCtr="0" compatLnSpc="1"/>
          <a:lstStyle/>
          <a:p>
            <a:endParaRPr lang="en-US">
              <a:cs typeface="+mn-ea"/>
              <a:sym typeface="+mn-lt"/>
            </a:endParaRPr>
          </a:p>
        </p:txBody>
      </p:sp>
      <p:sp>
        <p:nvSpPr>
          <p:cNvPr id="39" name="Freeform 45"/>
          <p:cNvSpPr/>
          <p:nvPr/>
        </p:nvSpPr>
        <p:spPr bwMode="auto">
          <a:xfrm>
            <a:off x="705442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1" y="580"/>
                  <a:pt x="168" y="550"/>
                  <a:pt x="113" y="496"/>
                </a:cubicBezTo>
                <a:cubicBezTo>
                  <a:pt x="0" y="382"/>
                  <a:pt x="0" y="198"/>
                  <a:pt x="113" y="85"/>
                </a:cubicBezTo>
                <a:cubicBezTo>
                  <a:pt x="168" y="31"/>
                  <a:pt x="241" y="0"/>
                  <a:pt x="318" y="0"/>
                </a:cubicBezTo>
                <a:cubicBezTo>
                  <a:pt x="396" y="0"/>
                  <a:pt x="468" y="31"/>
                  <a:pt x="523" y="85"/>
                </a:cubicBezTo>
                <a:cubicBezTo>
                  <a:pt x="636" y="198"/>
                  <a:pt x="636" y="382"/>
                  <a:pt x="523" y="496"/>
                </a:cubicBezTo>
                <a:cubicBezTo>
                  <a:pt x="468" y="550"/>
                  <a:pt x="396" y="580"/>
                  <a:pt x="318" y="580"/>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40" name="Freeform 46"/>
          <p:cNvSpPr>
            <a:spLocks noEditPoints="1"/>
          </p:cNvSpPr>
          <p:nvPr/>
        </p:nvSpPr>
        <p:spPr bwMode="auto">
          <a:xfrm>
            <a:off x="7034615"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1" y="20"/>
                  <a:pt x="473" y="48"/>
                  <a:pt x="527" y="102"/>
                </a:cubicBezTo>
                <a:cubicBezTo>
                  <a:pt x="637" y="212"/>
                  <a:pt x="637" y="389"/>
                  <a:pt x="527" y="498"/>
                </a:cubicBezTo>
                <a:cubicBezTo>
                  <a:pt x="473" y="553"/>
                  <a:pt x="401" y="580"/>
                  <a:pt x="329" y="580"/>
                </a:cubicBezTo>
                <a:cubicBezTo>
                  <a:pt x="258" y="580"/>
                  <a:pt x="186" y="553"/>
                  <a:pt x="131" y="498"/>
                </a:cubicBezTo>
                <a:cubicBezTo>
                  <a:pt x="22" y="389"/>
                  <a:pt x="22" y="212"/>
                  <a:pt x="131" y="102"/>
                </a:cubicBezTo>
                <a:cubicBezTo>
                  <a:pt x="186" y="48"/>
                  <a:pt x="258" y="20"/>
                  <a:pt x="329" y="20"/>
                </a:cubicBezTo>
                <a:moveTo>
                  <a:pt x="329" y="0"/>
                </a:moveTo>
                <a:cubicBezTo>
                  <a:pt x="249" y="0"/>
                  <a:pt x="174" y="32"/>
                  <a:pt x="117" y="88"/>
                </a:cubicBezTo>
                <a:cubicBezTo>
                  <a:pt x="0" y="205"/>
                  <a:pt x="0" y="396"/>
                  <a:pt x="117" y="513"/>
                </a:cubicBezTo>
                <a:cubicBezTo>
                  <a:pt x="174" y="569"/>
                  <a:pt x="249" y="600"/>
                  <a:pt x="329" y="600"/>
                </a:cubicBezTo>
                <a:cubicBezTo>
                  <a:pt x="409" y="600"/>
                  <a:pt x="485" y="569"/>
                  <a:pt x="541" y="513"/>
                </a:cubicBezTo>
                <a:cubicBezTo>
                  <a:pt x="658" y="396"/>
                  <a:pt x="658" y="205"/>
                  <a:pt x="541" y="88"/>
                </a:cubicBezTo>
                <a:cubicBezTo>
                  <a:pt x="485" y="32"/>
                  <a:pt x="409" y="0"/>
                  <a:pt x="329"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1" name="Oval 47"/>
          <p:cNvSpPr>
            <a:spLocks noChangeArrowheads="1"/>
          </p:cNvSpPr>
          <p:nvPr/>
        </p:nvSpPr>
        <p:spPr bwMode="auto">
          <a:xfrm>
            <a:off x="6549257"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dirty="0">
              <a:cs typeface="+mn-ea"/>
              <a:sym typeface="+mn-lt"/>
            </a:endParaRPr>
          </a:p>
        </p:txBody>
      </p:sp>
      <p:sp>
        <p:nvSpPr>
          <p:cNvPr id="42" name="Freeform 48"/>
          <p:cNvSpPr>
            <a:spLocks noEditPoints="1"/>
          </p:cNvSpPr>
          <p:nvPr/>
        </p:nvSpPr>
        <p:spPr bwMode="auto">
          <a:xfrm>
            <a:off x="6531732"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4" y="20"/>
                  <a:pt x="580" y="145"/>
                  <a:pt x="580" y="300"/>
                </a:cubicBezTo>
                <a:cubicBezTo>
                  <a:pt x="580" y="455"/>
                  <a:pt x="454" y="580"/>
                  <a:pt x="300" y="580"/>
                </a:cubicBezTo>
                <a:cubicBezTo>
                  <a:pt x="145" y="580"/>
                  <a:pt x="20" y="455"/>
                  <a:pt x="20" y="300"/>
                </a:cubicBezTo>
                <a:cubicBezTo>
                  <a:pt x="20" y="145"/>
                  <a:pt x="145" y="20"/>
                  <a:pt x="300" y="20"/>
                </a:cubicBezTo>
                <a:moveTo>
                  <a:pt x="300" y="0"/>
                </a:moveTo>
                <a:cubicBezTo>
                  <a:pt x="300" y="0"/>
                  <a:pt x="300" y="0"/>
                  <a:pt x="300" y="0"/>
                </a:cubicBezTo>
                <a:cubicBezTo>
                  <a:pt x="134" y="0"/>
                  <a:pt x="0" y="135"/>
                  <a:pt x="0" y="300"/>
                </a:cubicBezTo>
                <a:cubicBezTo>
                  <a:pt x="0" y="465"/>
                  <a:pt x="134" y="600"/>
                  <a:pt x="300" y="600"/>
                </a:cubicBezTo>
                <a:cubicBezTo>
                  <a:pt x="465" y="600"/>
                  <a:pt x="600" y="465"/>
                  <a:pt x="600" y="300"/>
                </a:cubicBezTo>
                <a:cubicBezTo>
                  <a:pt x="600" y="135"/>
                  <a:pt x="465" y="0"/>
                  <a:pt x="30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3" name="Freeform 27"/>
          <p:cNvSpPr>
            <a:spLocks noEditPoints="1"/>
          </p:cNvSpPr>
          <p:nvPr/>
        </p:nvSpPr>
        <p:spPr bwMode="auto">
          <a:xfrm>
            <a:off x="7406066" y="2673534"/>
            <a:ext cx="454880" cy="46411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4" name="Freeform 28"/>
          <p:cNvSpPr>
            <a:spLocks noEditPoints="1"/>
          </p:cNvSpPr>
          <p:nvPr/>
        </p:nvSpPr>
        <p:spPr bwMode="auto">
          <a:xfrm>
            <a:off x="6845943" y="3996162"/>
            <a:ext cx="443335" cy="471043"/>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5" name="Freeform 29"/>
          <p:cNvSpPr>
            <a:spLocks noEditPoints="1"/>
          </p:cNvSpPr>
          <p:nvPr/>
        </p:nvSpPr>
        <p:spPr bwMode="auto">
          <a:xfrm>
            <a:off x="8663976" y="2129023"/>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6" name="Freeform 30"/>
          <p:cNvSpPr>
            <a:spLocks noEditPoints="1"/>
          </p:cNvSpPr>
          <p:nvPr/>
        </p:nvSpPr>
        <p:spPr bwMode="auto">
          <a:xfrm>
            <a:off x="10091002" y="2666393"/>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7" name="Freeform 31"/>
          <p:cNvSpPr>
            <a:spLocks noEditPoints="1"/>
          </p:cNvSpPr>
          <p:nvPr/>
        </p:nvSpPr>
        <p:spPr bwMode="auto">
          <a:xfrm>
            <a:off x="10578030" y="4063055"/>
            <a:ext cx="494134" cy="32326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8" name="Oval 5"/>
          <p:cNvSpPr>
            <a:spLocks noChangeArrowheads="1"/>
          </p:cNvSpPr>
          <p:nvPr/>
        </p:nvSpPr>
        <p:spPr bwMode="auto">
          <a:xfrm>
            <a:off x="8311636" y="3464526"/>
            <a:ext cx="1247305" cy="1248066"/>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49" name="组合 48"/>
          <p:cNvGrpSpPr/>
          <p:nvPr/>
        </p:nvGrpSpPr>
        <p:grpSpPr>
          <a:xfrm>
            <a:off x="8211059" y="3352520"/>
            <a:ext cx="1495699" cy="3514092"/>
            <a:chOff x="8211059" y="3352520"/>
            <a:chExt cx="1495699" cy="3514092"/>
          </a:xfrm>
        </p:grpSpPr>
        <p:sp>
          <p:nvSpPr>
            <p:cNvPr id="50" name="Freeform 9"/>
            <p:cNvSpPr>
              <a:spLocks noEditPoints="1"/>
            </p:cNvSpPr>
            <p:nvPr/>
          </p:nvSpPr>
          <p:spPr bwMode="auto">
            <a:xfrm>
              <a:off x="8211059" y="3352520"/>
              <a:ext cx="1449220" cy="1621420"/>
            </a:xfrm>
            <a:custGeom>
              <a:avLst/>
              <a:gdLst>
                <a:gd name="T0" fmla="*/ 804 w 804"/>
                <a:gd name="T1" fmla="*/ 402 h 900"/>
                <a:gd name="T2" fmla="*/ 402 w 804"/>
                <a:gd name="T3" fmla="*/ 0 h 900"/>
                <a:gd name="T4" fmla="*/ 0 w 804"/>
                <a:gd name="T5" fmla="*/ 402 h 900"/>
                <a:gd name="T6" fmla="*/ 333 w 804"/>
                <a:gd name="T7" fmla="*/ 798 h 900"/>
                <a:gd name="T8" fmla="*/ 333 w 804"/>
                <a:gd name="T9" fmla="*/ 900 h 900"/>
                <a:gd name="T10" fmla="*/ 471 w 804"/>
                <a:gd name="T11" fmla="*/ 900 h 900"/>
                <a:gd name="T12" fmla="*/ 471 w 804"/>
                <a:gd name="T13" fmla="*/ 798 h 900"/>
                <a:gd name="T14" fmla="*/ 804 w 804"/>
                <a:gd name="T15" fmla="*/ 402 h 900"/>
                <a:gd name="T16" fmla="*/ 402 w 804"/>
                <a:gd name="T17" fmla="*/ 704 h 900"/>
                <a:gd name="T18" fmla="*/ 100 w 804"/>
                <a:gd name="T19" fmla="*/ 402 h 900"/>
                <a:gd name="T20" fmla="*/ 402 w 804"/>
                <a:gd name="T21" fmla="*/ 100 h 900"/>
                <a:gd name="T22" fmla="*/ 704 w 804"/>
                <a:gd name="T23" fmla="*/ 402 h 900"/>
                <a:gd name="T24" fmla="*/ 402 w 804"/>
                <a:gd name="T25" fmla="*/ 7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4" h="900">
                  <a:moveTo>
                    <a:pt x="804" y="402"/>
                  </a:moveTo>
                  <a:cubicBezTo>
                    <a:pt x="804" y="180"/>
                    <a:pt x="624" y="0"/>
                    <a:pt x="402" y="0"/>
                  </a:cubicBezTo>
                  <a:cubicBezTo>
                    <a:pt x="180" y="0"/>
                    <a:pt x="0" y="180"/>
                    <a:pt x="0" y="402"/>
                  </a:cubicBezTo>
                  <a:cubicBezTo>
                    <a:pt x="0" y="600"/>
                    <a:pt x="144" y="765"/>
                    <a:pt x="333" y="798"/>
                  </a:cubicBezTo>
                  <a:cubicBezTo>
                    <a:pt x="333" y="900"/>
                    <a:pt x="333" y="900"/>
                    <a:pt x="333" y="900"/>
                  </a:cubicBezTo>
                  <a:cubicBezTo>
                    <a:pt x="471" y="900"/>
                    <a:pt x="471" y="900"/>
                    <a:pt x="471" y="900"/>
                  </a:cubicBezTo>
                  <a:cubicBezTo>
                    <a:pt x="471" y="798"/>
                    <a:pt x="471" y="798"/>
                    <a:pt x="471" y="798"/>
                  </a:cubicBezTo>
                  <a:cubicBezTo>
                    <a:pt x="660" y="765"/>
                    <a:pt x="804" y="600"/>
                    <a:pt x="804" y="402"/>
                  </a:cubicBezTo>
                  <a:close/>
                  <a:moveTo>
                    <a:pt x="402" y="704"/>
                  </a:moveTo>
                  <a:cubicBezTo>
                    <a:pt x="235" y="704"/>
                    <a:pt x="100" y="569"/>
                    <a:pt x="100" y="402"/>
                  </a:cubicBezTo>
                  <a:cubicBezTo>
                    <a:pt x="100" y="235"/>
                    <a:pt x="235" y="100"/>
                    <a:pt x="402" y="100"/>
                  </a:cubicBezTo>
                  <a:cubicBezTo>
                    <a:pt x="569" y="100"/>
                    <a:pt x="704" y="235"/>
                    <a:pt x="704" y="402"/>
                  </a:cubicBezTo>
                  <a:cubicBezTo>
                    <a:pt x="704" y="569"/>
                    <a:pt x="569" y="704"/>
                    <a:pt x="402" y="704"/>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nvGrpSpPr>
            <p:cNvPr id="51" name="组合 50"/>
            <p:cNvGrpSpPr/>
            <p:nvPr/>
          </p:nvGrpSpPr>
          <p:grpSpPr>
            <a:xfrm>
              <a:off x="8221727" y="4877173"/>
              <a:ext cx="1485031" cy="1989439"/>
              <a:chOff x="8221727" y="4877173"/>
              <a:chExt cx="1485031" cy="1989439"/>
            </a:xfrm>
          </p:grpSpPr>
          <p:sp>
            <p:nvSpPr>
              <p:cNvPr id="52" name="Rectangle 10"/>
              <p:cNvSpPr>
                <a:spLocks noChangeArrowheads="1"/>
              </p:cNvSpPr>
              <p:nvPr/>
            </p:nvSpPr>
            <p:spPr bwMode="auto">
              <a:xfrm>
                <a:off x="8780233" y="5648262"/>
                <a:ext cx="668988" cy="998148"/>
              </a:xfrm>
              <a:prstGeom prst="rect">
                <a:avLst/>
              </a:prstGeom>
              <a:solidFill>
                <a:srgbClr val="F1A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3" name="Rectangle 11"/>
              <p:cNvSpPr>
                <a:spLocks noChangeArrowheads="1"/>
              </p:cNvSpPr>
              <p:nvPr/>
            </p:nvSpPr>
            <p:spPr bwMode="auto">
              <a:xfrm>
                <a:off x="8780233" y="5648262"/>
                <a:ext cx="668988" cy="9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4" name="Rectangle 12"/>
              <p:cNvSpPr>
                <a:spLocks noChangeArrowheads="1"/>
              </p:cNvSpPr>
              <p:nvPr/>
            </p:nvSpPr>
            <p:spPr bwMode="auto">
              <a:xfrm>
                <a:off x="8470883" y="6193815"/>
                <a:ext cx="970718" cy="672797"/>
              </a:xfrm>
              <a:prstGeom prst="rect">
                <a:avLst/>
              </a:pr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5" name="Rectangle 13"/>
              <p:cNvSpPr>
                <a:spLocks noChangeArrowheads="1"/>
              </p:cNvSpPr>
              <p:nvPr/>
            </p:nvSpPr>
            <p:spPr bwMode="auto">
              <a:xfrm>
                <a:off x="8470883" y="6193815"/>
                <a:ext cx="970718" cy="67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6" name="Freeform 14"/>
              <p:cNvSpPr/>
              <p:nvPr/>
            </p:nvSpPr>
            <p:spPr bwMode="auto">
              <a:xfrm>
                <a:off x="8221727" y="5121757"/>
                <a:ext cx="1227494" cy="1168062"/>
              </a:xfrm>
              <a:custGeom>
                <a:avLst/>
                <a:gdLst>
                  <a:gd name="T0" fmla="*/ 0 w 681"/>
                  <a:gd name="T1" fmla="*/ 110 h 648"/>
                  <a:gd name="T2" fmla="*/ 109 w 681"/>
                  <a:gd name="T3" fmla="*/ 0 h 648"/>
                  <a:gd name="T4" fmla="*/ 571 w 681"/>
                  <a:gd name="T5" fmla="*/ 0 h 648"/>
                  <a:gd name="T6" fmla="*/ 681 w 681"/>
                  <a:gd name="T7" fmla="*/ 110 h 648"/>
                  <a:gd name="T8" fmla="*/ 681 w 681"/>
                  <a:gd name="T9" fmla="*/ 538 h 648"/>
                  <a:gd name="T10" fmla="*/ 571 w 681"/>
                  <a:gd name="T11" fmla="*/ 648 h 648"/>
                  <a:gd name="T12" fmla="*/ 109 w 681"/>
                  <a:gd name="T13" fmla="*/ 648 h 648"/>
                  <a:gd name="T14" fmla="*/ 0 w 681"/>
                  <a:gd name="T15" fmla="*/ 538 h 648"/>
                  <a:gd name="T16" fmla="*/ 0 w 681"/>
                  <a:gd name="T17" fmla="*/ 1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648">
                    <a:moveTo>
                      <a:pt x="0" y="110"/>
                    </a:moveTo>
                    <a:cubicBezTo>
                      <a:pt x="0" y="49"/>
                      <a:pt x="49" y="0"/>
                      <a:pt x="109" y="0"/>
                    </a:cubicBezTo>
                    <a:cubicBezTo>
                      <a:pt x="571" y="0"/>
                      <a:pt x="571" y="0"/>
                      <a:pt x="571" y="0"/>
                    </a:cubicBezTo>
                    <a:cubicBezTo>
                      <a:pt x="632" y="0"/>
                      <a:pt x="681" y="49"/>
                      <a:pt x="681" y="110"/>
                    </a:cubicBezTo>
                    <a:cubicBezTo>
                      <a:pt x="681" y="538"/>
                      <a:pt x="681" y="538"/>
                      <a:pt x="681" y="538"/>
                    </a:cubicBezTo>
                    <a:cubicBezTo>
                      <a:pt x="681" y="598"/>
                      <a:pt x="632" y="648"/>
                      <a:pt x="571" y="648"/>
                    </a:cubicBezTo>
                    <a:cubicBezTo>
                      <a:pt x="109" y="648"/>
                      <a:pt x="109" y="648"/>
                      <a:pt x="109" y="648"/>
                    </a:cubicBezTo>
                    <a:cubicBezTo>
                      <a:pt x="49" y="648"/>
                      <a:pt x="0" y="598"/>
                      <a:pt x="0" y="538"/>
                    </a:cubicBezTo>
                    <a:cubicBezTo>
                      <a:pt x="0" y="110"/>
                      <a:pt x="0" y="110"/>
                      <a:pt x="0" y="11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7" name="Rectangle 15"/>
              <p:cNvSpPr>
                <a:spLocks noChangeArrowheads="1"/>
              </p:cNvSpPr>
              <p:nvPr/>
            </p:nvSpPr>
            <p:spPr bwMode="auto">
              <a:xfrm>
                <a:off x="8762708" y="4973940"/>
                <a:ext cx="371067" cy="1053009"/>
              </a:xfrm>
              <a:prstGeom prst="rect">
                <a:avLst/>
              </a:pr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58" name="Rectangle 16"/>
              <p:cNvSpPr>
                <a:spLocks noChangeArrowheads="1"/>
              </p:cNvSpPr>
              <p:nvPr/>
            </p:nvSpPr>
            <p:spPr bwMode="auto">
              <a:xfrm>
                <a:off x="8762708" y="4973940"/>
                <a:ext cx="371067" cy="105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9" name="Freeform 17"/>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0" name="Freeform 18"/>
              <p:cNvSpPr/>
              <p:nvPr/>
            </p:nvSpPr>
            <p:spPr bwMode="auto">
              <a:xfrm>
                <a:off x="9344834" y="5689407"/>
                <a:ext cx="361924" cy="641558"/>
              </a:xfrm>
              <a:custGeom>
                <a:avLst/>
                <a:gdLst>
                  <a:gd name="T0" fmla="*/ 57 w 201"/>
                  <a:gd name="T1" fmla="*/ 356 h 356"/>
                  <a:gd name="T2" fmla="*/ 163 w 201"/>
                  <a:gd name="T3" fmla="*/ 119 h 356"/>
                  <a:gd name="T4" fmla="*/ 0 w 201"/>
                  <a:gd name="T5" fmla="*/ 164 h 356"/>
                  <a:gd name="T6" fmla="*/ 57 w 201"/>
                  <a:gd name="T7" fmla="*/ 356 h 356"/>
                </a:gdLst>
                <a:ahLst/>
                <a:cxnLst>
                  <a:cxn ang="0">
                    <a:pos x="T0" y="T1"/>
                  </a:cxn>
                  <a:cxn ang="0">
                    <a:pos x="T2" y="T3"/>
                  </a:cxn>
                  <a:cxn ang="0">
                    <a:pos x="T4" y="T5"/>
                  </a:cxn>
                  <a:cxn ang="0">
                    <a:pos x="T6" y="T7"/>
                  </a:cxn>
                </a:cxnLst>
                <a:rect l="0" t="0" r="r" b="b"/>
                <a:pathLst>
                  <a:path w="201" h="356">
                    <a:moveTo>
                      <a:pt x="57" y="356"/>
                    </a:moveTo>
                    <a:cubicBezTo>
                      <a:pt x="57" y="356"/>
                      <a:pt x="201" y="219"/>
                      <a:pt x="163" y="119"/>
                    </a:cubicBezTo>
                    <a:cubicBezTo>
                      <a:pt x="118" y="0"/>
                      <a:pt x="0" y="164"/>
                      <a:pt x="0" y="164"/>
                    </a:cubicBezTo>
                    <a:cubicBezTo>
                      <a:pt x="57" y="356"/>
                      <a:pt x="57" y="356"/>
                      <a:pt x="57" y="356"/>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1" name="Freeform 19"/>
              <p:cNvSpPr/>
              <p:nvPr/>
            </p:nvSpPr>
            <p:spPr bwMode="auto">
              <a:xfrm>
                <a:off x="8839665" y="5121757"/>
                <a:ext cx="52574" cy="0"/>
              </a:xfrm>
              <a:custGeom>
                <a:avLst/>
                <a:gdLst>
                  <a:gd name="T0" fmla="*/ 29 w 29"/>
                  <a:gd name="T1" fmla="*/ 0 w 29"/>
                  <a:gd name="T2" fmla="*/ 0 w 29"/>
                  <a:gd name="T3" fmla="*/ 29 w 29"/>
                  <a:gd name="T4" fmla="*/ 29 w 29"/>
                </a:gdLst>
                <a:ahLst/>
                <a:cxnLst>
                  <a:cxn ang="0">
                    <a:pos x="T0" y="0"/>
                  </a:cxn>
                  <a:cxn ang="0">
                    <a:pos x="T1" y="0"/>
                  </a:cxn>
                  <a:cxn ang="0">
                    <a:pos x="T2" y="0"/>
                  </a:cxn>
                  <a:cxn ang="0">
                    <a:pos x="T3" y="0"/>
                  </a:cxn>
                  <a:cxn ang="0">
                    <a:pos x="T4" y="0"/>
                  </a:cxn>
                </a:cxnLst>
                <a:rect l="0" t="0" r="r" b="b"/>
                <a:pathLst>
                  <a:path w="29">
                    <a:moveTo>
                      <a:pt x="29" y="0"/>
                    </a:moveTo>
                    <a:cubicBezTo>
                      <a:pt x="0" y="0"/>
                      <a:pt x="0" y="0"/>
                      <a:pt x="0" y="0"/>
                    </a:cubicBezTo>
                    <a:cubicBezTo>
                      <a:pt x="0" y="0"/>
                      <a:pt x="0" y="0"/>
                      <a:pt x="0" y="0"/>
                    </a:cubicBezTo>
                    <a:cubicBezTo>
                      <a:pt x="29" y="0"/>
                      <a:pt x="29" y="0"/>
                      <a:pt x="29" y="0"/>
                    </a:cubicBezTo>
                    <a:cubicBezTo>
                      <a:pt x="29" y="0"/>
                      <a:pt x="29" y="0"/>
                      <a:pt x="29"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2" name="Rectangle 20"/>
              <p:cNvSpPr>
                <a:spLocks noChangeArrowheads="1"/>
              </p:cNvSpPr>
              <p:nvPr/>
            </p:nvSpPr>
            <p:spPr bwMode="auto">
              <a:xfrm>
                <a:off x="9441601" y="6646410"/>
                <a:ext cx="7619" cy="220202"/>
              </a:xfrm>
              <a:prstGeom prst="rect">
                <a:avLst/>
              </a:prstGeom>
              <a:solidFill>
                <a:srgbClr val="FBE6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3" name="Rectangle 21"/>
              <p:cNvSpPr>
                <a:spLocks noChangeArrowheads="1"/>
              </p:cNvSpPr>
              <p:nvPr/>
            </p:nvSpPr>
            <p:spPr bwMode="auto">
              <a:xfrm>
                <a:off x="9441601" y="6646410"/>
                <a:ext cx="7619" cy="22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4" name="Freeform 22"/>
              <p:cNvSpPr/>
              <p:nvPr/>
            </p:nvSpPr>
            <p:spPr bwMode="auto">
              <a:xfrm>
                <a:off x="9441601" y="6309630"/>
                <a:ext cx="7619" cy="336780"/>
              </a:xfrm>
              <a:custGeom>
                <a:avLst/>
                <a:gdLst>
                  <a:gd name="T0" fmla="*/ 0 w 4"/>
                  <a:gd name="T1" fmla="*/ 0 h 187"/>
                  <a:gd name="T2" fmla="*/ 0 w 4"/>
                  <a:gd name="T3" fmla="*/ 187 h 187"/>
                  <a:gd name="T4" fmla="*/ 4 w 4"/>
                  <a:gd name="T5" fmla="*/ 187 h 187"/>
                  <a:gd name="T6" fmla="*/ 4 w 4"/>
                  <a:gd name="T7" fmla="*/ 12 h 187"/>
                  <a:gd name="T8" fmla="*/ 3 w 4"/>
                  <a:gd name="T9" fmla="*/ 12 h 187"/>
                  <a:gd name="T10" fmla="*/ 0 w 4"/>
                  <a:gd name="T11" fmla="*/ 0 h 187"/>
                </a:gdLst>
                <a:ahLst/>
                <a:cxnLst>
                  <a:cxn ang="0">
                    <a:pos x="T0" y="T1"/>
                  </a:cxn>
                  <a:cxn ang="0">
                    <a:pos x="T2" y="T3"/>
                  </a:cxn>
                  <a:cxn ang="0">
                    <a:pos x="T4" y="T5"/>
                  </a:cxn>
                  <a:cxn ang="0">
                    <a:pos x="T6" y="T7"/>
                  </a:cxn>
                  <a:cxn ang="0">
                    <a:pos x="T8" y="T9"/>
                  </a:cxn>
                  <a:cxn ang="0">
                    <a:pos x="T10" y="T11"/>
                  </a:cxn>
                </a:cxnLst>
                <a:rect l="0" t="0" r="r" b="b"/>
                <a:pathLst>
                  <a:path w="4" h="187">
                    <a:moveTo>
                      <a:pt x="0" y="0"/>
                    </a:moveTo>
                    <a:cubicBezTo>
                      <a:pt x="0" y="187"/>
                      <a:pt x="0" y="187"/>
                      <a:pt x="0" y="187"/>
                    </a:cubicBezTo>
                    <a:cubicBezTo>
                      <a:pt x="4" y="187"/>
                      <a:pt x="4" y="187"/>
                      <a:pt x="4" y="187"/>
                    </a:cubicBezTo>
                    <a:cubicBezTo>
                      <a:pt x="4" y="12"/>
                      <a:pt x="4" y="12"/>
                      <a:pt x="4" y="12"/>
                    </a:cubicBezTo>
                    <a:cubicBezTo>
                      <a:pt x="4" y="12"/>
                      <a:pt x="3" y="12"/>
                      <a:pt x="3" y="12"/>
                    </a:cubicBezTo>
                    <a:cubicBezTo>
                      <a:pt x="0" y="0"/>
                      <a:pt x="0" y="0"/>
                      <a:pt x="0" y="0"/>
                    </a:cubicBezTo>
                  </a:path>
                </a:pathLst>
              </a:custGeom>
              <a:solidFill>
                <a:srgbClr val="ED9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5" name="Freeform 23"/>
              <p:cNvSpPr/>
              <p:nvPr/>
            </p:nvSpPr>
            <p:spPr bwMode="auto">
              <a:xfrm>
                <a:off x="8955480" y="6208292"/>
                <a:ext cx="486121" cy="658320"/>
              </a:xfrm>
              <a:custGeom>
                <a:avLst/>
                <a:gdLst>
                  <a:gd name="T0" fmla="*/ 253 w 270"/>
                  <a:gd name="T1" fmla="*/ 0 h 365"/>
                  <a:gd name="T2" fmla="*/ 164 w 270"/>
                  <a:gd name="T3" fmla="*/ 45 h 365"/>
                  <a:gd name="T4" fmla="*/ 0 w 270"/>
                  <a:gd name="T5" fmla="*/ 45 h 365"/>
                  <a:gd name="T6" fmla="*/ 0 w 270"/>
                  <a:gd name="T7" fmla="*/ 365 h 365"/>
                  <a:gd name="T8" fmla="*/ 270 w 270"/>
                  <a:gd name="T9" fmla="*/ 365 h 365"/>
                  <a:gd name="T10" fmla="*/ 270 w 270"/>
                  <a:gd name="T11" fmla="*/ 243 h 365"/>
                  <a:gd name="T12" fmla="*/ 270 w 270"/>
                  <a:gd name="T13" fmla="*/ 56 h 365"/>
                  <a:gd name="T14" fmla="*/ 253 w 2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65">
                    <a:moveTo>
                      <a:pt x="253" y="0"/>
                    </a:moveTo>
                    <a:cubicBezTo>
                      <a:pt x="233" y="27"/>
                      <a:pt x="201" y="45"/>
                      <a:pt x="164" y="45"/>
                    </a:cubicBezTo>
                    <a:cubicBezTo>
                      <a:pt x="0" y="45"/>
                      <a:pt x="0" y="45"/>
                      <a:pt x="0" y="45"/>
                    </a:cubicBezTo>
                    <a:cubicBezTo>
                      <a:pt x="0" y="365"/>
                      <a:pt x="0" y="365"/>
                      <a:pt x="0" y="365"/>
                    </a:cubicBezTo>
                    <a:cubicBezTo>
                      <a:pt x="270" y="365"/>
                      <a:pt x="270" y="365"/>
                      <a:pt x="270" y="365"/>
                    </a:cubicBezTo>
                    <a:cubicBezTo>
                      <a:pt x="270" y="243"/>
                      <a:pt x="270" y="243"/>
                      <a:pt x="270" y="243"/>
                    </a:cubicBezTo>
                    <a:cubicBezTo>
                      <a:pt x="270" y="56"/>
                      <a:pt x="270" y="56"/>
                      <a:pt x="270" y="56"/>
                    </a:cubicBezTo>
                    <a:cubicBezTo>
                      <a:pt x="253" y="0"/>
                      <a:pt x="253" y="0"/>
                      <a:pt x="25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6" name="Freeform 24"/>
              <p:cNvSpPr/>
              <p:nvPr/>
            </p:nvSpPr>
            <p:spPr bwMode="auto">
              <a:xfrm>
                <a:off x="8955480" y="6145812"/>
                <a:ext cx="455644" cy="144008"/>
              </a:xfrm>
              <a:custGeom>
                <a:avLst/>
                <a:gdLst>
                  <a:gd name="T0" fmla="*/ 243 w 253"/>
                  <a:gd name="T1" fmla="*/ 0 h 80"/>
                  <a:gd name="T2" fmla="*/ 75 w 253"/>
                  <a:gd name="T3" fmla="*/ 57 h 80"/>
                  <a:gd name="T4" fmla="*/ 48 w 253"/>
                  <a:gd name="T5" fmla="*/ 61 h 80"/>
                  <a:gd name="T6" fmla="*/ 0 w 253"/>
                  <a:gd name="T7" fmla="*/ 46 h 80"/>
                  <a:gd name="T8" fmla="*/ 0 w 253"/>
                  <a:gd name="T9" fmla="*/ 80 h 80"/>
                  <a:gd name="T10" fmla="*/ 164 w 253"/>
                  <a:gd name="T11" fmla="*/ 80 h 80"/>
                  <a:gd name="T12" fmla="*/ 253 w 253"/>
                  <a:gd name="T13" fmla="*/ 35 h 80"/>
                  <a:gd name="T14" fmla="*/ 243 w 25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80">
                    <a:moveTo>
                      <a:pt x="243" y="0"/>
                    </a:moveTo>
                    <a:cubicBezTo>
                      <a:pt x="75" y="57"/>
                      <a:pt x="75" y="57"/>
                      <a:pt x="75" y="57"/>
                    </a:cubicBezTo>
                    <a:cubicBezTo>
                      <a:pt x="66" y="59"/>
                      <a:pt x="57" y="61"/>
                      <a:pt x="48" y="61"/>
                    </a:cubicBezTo>
                    <a:cubicBezTo>
                      <a:pt x="31" y="61"/>
                      <a:pt x="14" y="55"/>
                      <a:pt x="0" y="46"/>
                    </a:cubicBezTo>
                    <a:cubicBezTo>
                      <a:pt x="0" y="80"/>
                      <a:pt x="0" y="80"/>
                      <a:pt x="0" y="80"/>
                    </a:cubicBezTo>
                    <a:cubicBezTo>
                      <a:pt x="164" y="80"/>
                      <a:pt x="164" y="80"/>
                      <a:pt x="164" y="80"/>
                    </a:cubicBezTo>
                    <a:cubicBezTo>
                      <a:pt x="201" y="80"/>
                      <a:pt x="233" y="62"/>
                      <a:pt x="253" y="35"/>
                    </a:cubicBezTo>
                    <a:cubicBezTo>
                      <a:pt x="243" y="0"/>
                      <a:pt x="243" y="0"/>
                      <a:pt x="24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7" name="Freeform 25"/>
              <p:cNvSpPr>
                <a:spLocks noEditPoints="1"/>
              </p:cNvSpPr>
              <p:nvPr/>
            </p:nvSpPr>
            <p:spPr bwMode="auto">
              <a:xfrm>
                <a:off x="8955480" y="5332816"/>
                <a:ext cx="55622" cy="645368"/>
              </a:xfrm>
              <a:custGeom>
                <a:avLst/>
                <a:gdLst>
                  <a:gd name="T0" fmla="*/ 0 w 31"/>
                  <a:gd name="T1" fmla="*/ 336 h 358"/>
                  <a:gd name="T2" fmla="*/ 0 w 31"/>
                  <a:gd name="T3" fmla="*/ 358 h 358"/>
                  <a:gd name="T4" fmla="*/ 22 w 31"/>
                  <a:gd name="T5" fmla="*/ 348 h 358"/>
                  <a:gd name="T6" fmla="*/ 31 w 31"/>
                  <a:gd name="T7" fmla="*/ 345 h 358"/>
                  <a:gd name="T8" fmla="*/ 0 w 31"/>
                  <a:gd name="T9" fmla="*/ 336 h 358"/>
                  <a:gd name="T10" fmla="*/ 0 w 31"/>
                  <a:gd name="T11" fmla="*/ 169 h 358"/>
                  <a:gd name="T12" fmla="*/ 0 w 31"/>
                  <a:gd name="T13" fmla="*/ 186 h 358"/>
                  <a:gd name="T14" fmla="*/ 12 w 31"/>
                  <a:gd name="T15" fmla="*/ 181 h 358"/>
                  <a:gd name="T16" fmla="*/ 25 w 31"/>
                  <a:gd name="T17" fmla="*/ 177 h 358"/>
                  <a:gd name="T18" fmla="*/ 0 w 31"/>
                  <a:gd name="T19" fmla="*/ 169 h 358"/>
                  <a:gd name="T20" fmla="*/ 0 w 31"/>
                  <a:gd name="T21" fmla="*/ 0 h 358"/>
                  <a:gd name="T22" fmla="*/ 0 w 31"/>
                  <a:gd name="T23" fmla="*/ 18 h 358"/>
                  <a:gd name="T24" fmla="*/ 12 w 31"/>
                  <a:gd name="T25" fmla="*/ 14 h 358"/>
                  <a:gd name="T26" fmla="*/ 27 w 31"/>
                  <a:gd name="T27" fmla="*/ 9 h 358"/>
                  <a:gd name="T28" fmla="*/ 0 w 31"/>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58">
                    <a:moveTo>
                      <a:pt x="0" y="336"/>
                    </a:moveTo>
                    <a:cubicBezTo>
                      <a:pt x="0" y="358"/>
                      <a:pt x="0" y="358"/>
                      <a:pt x="0" y="358"/>
                    </a:cubicBezTo>
                    <a:cubicBezTo>
                      <a:pt x="7" y="354"/>
                      <a:pt x="14" y="350"/>
                      <a:pt x="22" y="348"/>
                    </a:cubicBezTo>
                    <a:cubicBezTo>
                      <a:pt x="31" y="345"/>
                      <a:pt x="31" y="345"/>
                      <a:pt x="31" y="345"/>
                    </a:cubicBezTo>
                    <a:cubicBezTo>
                      <a:pt x="20" y="344"/>
                      <a:pt x="10" y="341"/>
                      <a:pt x="0" y="336"/>
                    </a:cubicBezTo>
                    <a:moveTo>
                      <a:pt x="0" y="169"/>
                    </a:moveTo>
                    <a:cubicBezTo>
                      <a:pt x="0" y="186"/>
                      <a:pt x="0" y="186"/>
                      <a:pt x="0" y="186"/>
                    </a:cubicBezTo>
                    <a:cubicBezTo>
                      <a:pt x="4" y="184"/>
                      <a:pt x="8" y="182"/>
                      <a:pt x="12" y="181"/>
                    </a:cubicBezTo>
                    <a:cubicBezTo>
                      <a:pt x="25" y="177"/>
                      <a:pt x="25" y="177"/>
                      <a:pt x="25" y="177"/>
                    </a:cubicBezTo>
                    <a:cubicBezTo>
                      <a:pt x="16" y="175"/>
                      <a:pt x="8" y="173"/>
                      <a:pt x="0" y="169"/>
                    </a:cubicBezTo>
                    <a:moveTo>
                      <a:pt x="0" y="0"/>
                    </a:moveTo>
                    <a:cubicBezTo>
                      <a:pt x="0" y="18"/>
                      <a:pt x="0" y="18"/>
                      <a:pt x="0" y="18"/>
                    </a:cubicBezTo>
                    <a:cubicBezTo>
                      <a:pt x="4" y="17"/>
                      <a:pt x="8" y="15"/>
                      <a:pt x="12" y="14"/>
                    </a:cubicBezTo>
                    <a:cubicBezTo>
                      <a:pt x="27" y="9"/>
                      <a:pt x="27" y="9"/>
                      <a:pt x="27" y="9"/>
                    </a:cubicBezTo>
                    <a:cubicBezTo>
                      <a:pt x="18" y="7"/>
                      <a:pt x="9" y="4"/>
                      <a:pt x="0"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8" name="Freeform 26"/>
              <p:cNvSpPr>
                <a:spLocks noEditPoints="1"/>
              </p:cNvSpPr>
              <p:nvPr/>
            </p:nvSpPr>
            <p:spPr bwMode="auto">
              <a:xfrm>
                <a:off x="9465221" y="5904275"/>
                <a:ext cx="172962" cy="410689"/>
              </a:xfrm>
              <a:custGeom>
                <a:avLst/>
                <a:gdLst>
                  <a:gd name="T0" fmla="*/ 63 w 96"/>
                  <a:gd name="T1" fmla="*/ 148 h 228"/>
                  <a:gd name="T2" fmla="*/ 0 w 96"/>
                  <a:gd name="T3" fmla="*/ 228 h 228"/>
                  <a:gd name="T4" fmla="*/ 63 w 96"/>
                  <a:gd name="T5" fmla="*/ 148 h 228"/>
                  <a:gd name="T6" fmla="*/ 63 w 96"/>
                  <a:gd name="T7" fmla="*/ 148 h 228"/>
                  <a:gd name="T8" fmla="*/ 63 w 96"/>
                  <a:gd name="T9" fmla="*/ 148 h 228"/>
                  <a:gd name="T10" fmla="*/ 63 w 96"/>
                  <a:gd name="T11" fmla="*/ 148 h 228"/>
                  <a:gd name="T12" fmla="*/ 63 w 96"/>
                  <a:gd name="T13" fmla="*/ 148 h 228"/>
                  <a:gd name="T14" fmla="*/ 63 w 96"/>
                  <a:gd name="T15" fmla="*/ 148 h 228"/>
                  <a:gd name="T16" fmla="*/ 63 w 96"/>
                  <a:gd name="T17" fmla="*/ 148 h 228"/>
                  <a:gd name="T18" fmla="*/ 96 w 96"/>
                  <a:gd name="T19" fmla="*/ 1 h 228"/>
                  <a:gd name="T20" fmla="*/ 96 w 96"/>
                  <a:gd name="T21" fmla="*/ 1 h 228"/>
                  <a:gd name="T22" fmla="*/ 96 w 96"/>
                  <a:gd name="T23" fmla="*/ 1 h 228"/>
                  <a:gd name="T24" fmla="*/ 96 w 96"/>
                  <a:gd name="T25" fmla="*/ 0 h 228"/>
                  <a:gd name="T26" fmla="*/ 96 w 96"/>
                  <a:gd name="T27" fmla="*/ 0 h 228"/>
                  <a:gd name="T28" fmla="*/ 96 w 96"/>
                  <a:gd name="T29" fmla="*/ 0 h 228"/>
                  <a:gd name="T30" fmla="*/ 96 w 96"/>
                  <a:gd name="T31" fmla="*/ 0 h 228"/>
                  <a:gd name="T32" fmla="*/ 96 w 96"/>
                  <a:gd name="T33" fmla="*/ 0 h 228"/>
                  <a:gd name="T34" fmla="*/ 96 w 96"/>
                  <a:gd name="T35" fmla="*/ 0 h 228"/>
                  <a:gd name="T36" fmla="*/ 96 w 96"/>
                  <a:gd name="T37" fmla="*/ 0 h 228"/>
                  <a:gd name="T38" fmla="*/ 96 w 96"/>
                  <a:gd name="T39" fmla="*/ 0 h 228"/>
                  <a:gd name="T40" fmla="*/ 96 w 96"/>
                  <a:gd name="T41" fmla="*/ 0 h 228"/>
                  <a:gd name="T42" fmla="*/ 96 w 96"/>
                  <a:gd name="T43" fmla="*/ 0 h 228"/>
                  <a:gd name="T44" fmla="*/ 96 w 96"/>
                  <a:gd name="T45" fmla="*/ 0 h 228"/>
                  <a:gd name="T46" fmla="*/ 96 w 96"/>
                  <a:gd name="T47" fmla="*/ 0 h 228"/>
                  <a:gd name="T48" fmla="*/ 96 w 96"/>
                  <a:gd name="T4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228">
                    <a:moveTo>
                      <a:pt x="63" y="148"/>
                    </a:moveTo>
                    <a:cubicBezTo>
                      <a:pt x="40" y="184"/>
                      <a:pt x="13" y="213"/>
                      <a:pt x="0" y="228"/>
                    </a:cubicBezTo>
                    <a:cubicBezTo>
                      <a:pt x="13" y="213"/>
                      <a:pt x="40" y="184"/>
                      <a:pt x="63" y="148"/>
                    </a:cubicBezTo>
                    <a:moveTo>
                      <a:pt x="63" y="148"/>
                    </a:moveTo>
                    <a:cubicBezTo>
                      <a:pt x="63" y="148"/>
                      <a:pt x="63" y="148"/>
                      <a:pt x="63" y="148"/>
                    </a:cubicBezTo>
                    <a:cubicBezTo>
                      <a:pt x="63" y="148"/>
                      <a:pt x="63" y="148"/>
                      <a:pt x="63" y="148"/>
                    </a:cubicBezTo>
                    <a:moveTo>
                      <a:pt x="63" y="148"/>
                    </a:moveTo>
                    <a:cubicBezTo>
                      <a:pt x="63" y="148"/>
                      <a:pt x="63" y="148"/>
                      <a:pt x="63" y="148"/>
                    </a:cubicBezTo>
                    <a:cubicBezTo>
                      <a:pt x="63" y="148"/>
                      <a:pt x="63" y="148"/>
                      <a:pt x="63" y="148"/>
                    </a:cubicBezTo>
                    <a:moveTo>
                      <a:pt x="96" y="1"/>
                    </a:moveTo>
                    <a:cubicBezTo>
                      <a:pt x="96" y="1"/>
                      <a:pt x="96" y="1"/>
                      <a:pt x="96" y="1"/>
                    </a:cubicBezTo>
                    <a:cubicBezTo>
                      <a:pt x="96" y="1"/>
                      <a:pt x="96" y="1"/>
                      <a:pt x="96" y="1"/>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cubicBezTo>
                      <a:pt x="96" y="0"/>
                      <a:pt x="96" y="0"/>
                      <a:pt x="96" y="0"/>
                    </a:cubicBezTo>
                  </a:path>
                </a:pathLst>
              </a:custGeom>
              <a:solidFill>
                <a:srgbClr val="FBE6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9" name="Freeform 27"/>
              <p:cNvSpPr>
                <a:spLocks noEditPoints="1"/>
              </p:cNvSpPr>
              <p:nvPr/>
            </p:nvSpPr>
            <p:spPr bwMode="auto">
              <a:xfrm>
                <a:off x="9393599" y="5853225"/>
                <a:ext cx="277348" cy="477740"/>
              </a:xfrm>
              <a:custGeom>
                <a:avLst/>
                <a:gdLst>
                  <a:gd name="T0" fmla="*/ 136 w 154"/>
                  <a:gd name="T1" fmla="*/ 28 h 265"/>
                  <a:gd name="T2" fmla="*/ 141 w 154"/>
                  <a:gd name="T3" fmla="*/ 55 h 265"/>
                  <a:gd name="T4" fmla="*/ 83 w 154"/>
                  <a:gd name="T5" fmla="*/ 135 h 265"/>
                  <a:gd name="T6" fmla="*/ 0 w 154"/>
                  <a:gd name="T7" fmla="*/ 162 h 265"/>
                  <a:gd name="T8" fmla="*/ 10 w 154"/>
                  <a:gd name="T9" fmla="*/ 197 h 265"/>
                  <a:gd name="T10" fmla="*/ 27 w 154"/>
                  <a:gd name="T11" fmla="*/ 253 h 265"/>
                  <a:gd name="T12" fmla="*/ 30 w 154"/>
                  <a:gd name="T13" fmla="*/ 265 h 265"/>
                  <a:gd name="T14" fmla="*/ 31 w 154"/>
                  <a:gd name="T15" fmla="*/ 265 h 265"/>
                  <a:gd name="T16" fmla="*/ 31 w 154"/>
                  <a:gd name="T17" fmla="*/ 265 h 265"/>
                  <a:gd name="T18" fmla="*/ 40 w 154"/>
                  <a:gd name="T19" fmla="*/ 256 h 265"/>
                  <a:gd name="T20" fmla="*/ 103 w 154"/>
                  <a:gd name="T21" fmla="*/ 176 h 265"/>
                  <a:gd name="T22" fmla="*/ 103 w 154"/>
                  <a:gd name="T23" fmla="*/ 176 h 265"/>
                  <a:gd name="T24" fmla="*/ 103 w 154"/>
                  <a:gd name="T25" fmla="*/ 176 h 265"/>
                  <a:gd name="T26" fmla="*/ 103 w 154"/>
                  <a:gd name="T27" fmla="*/ 176 h 265"/>
                  <a:gd name="T28" fmla="*/ 103 w 154"/>
                  <a:gd name="T29" fmla="*/ 176 h 265"/>
                  <a:gd name="T30" fmla="*/ 136 w 154"/>
                  <a:gd name="T31" fmla="*/ 29 h 265"/>
                  <a:gd name="T32" fmla="*/ 136 w 154"/>
                  <a:gd name="T33" fmla="*/ 29 h 265"/>
                  <a:gd name="T34" fmla="*/ 136 w 154"/>
                  <a:gd name="T35" fmla="*/ 28 h 265"/>
                  <a:gd name="T36" fmla="*/ 136 w 154"/>
                  <a:gd name="T37" fmla="*/ 28 h 265"/>
                  <a:gd name="T38" fmla="*/ 136 w 154"/>
                  <a:gd name="T39" fmla="*/ 28 h 265"/>
                  <a:gd name="T40" fmla="*/ 136 w 154"/>
                  <a:gd name="T41" fmla="*/ 28 h 265"/>
                  <a:gd name="T42" fmla="*/ 136 w 154"/>
                  <a:gd name="T43" fmla="*/ 28 h 265"/>
                  <a:gd name="T44" fmla="*/ 136 w 154"/>
                  <a:gd name="T45" fmla="*/ 28 h 265"/>
                  <a:gd name="T46" fmla="*/ 136 w 154"/>
                  <a:gd name="T47" fmla="*/ 28 h 265"/>
                  <a:gd name="T48" fmla="*/ 136 w 154"/>
                  <a:gd name="T49" fmla="*/ 28 h 265"/>
                  <a:gd name="T50" fmla="*/ 121 w 154"/>
                  <a:gd name="T51" fmla="*/ 0 h 265"/>
                  <a:gd name="T52" fmla="*/ 124 w 154"/>
                  <a:gd name="T53" fmla="*/ 4 h 265"/>
                  <a:gd name="T54" fmla="*/ 121 w 154"/>
                  <a:gd name="T5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 h="265">
                    <a:moveTo>
                      <a:pt x="136" y="28"/>
                    </a:moveTo>
                    <a:cubicBezTo>
                      <a:pt x="139" y="37"/>
                      <a:pt x="141" y="46"/>
                      <a:pt x="141" y="55"/>
                    </a:cubicBezTo>
                    <a:cubicBezTo>
                      <a:pt x="141" y="90"/>
                      <a:pt x="118" y="123"/>
                      <a:pt x="83" y="135"/>
                    </a:cubicBezTo>
                    <a:cubicBezTo>
                      <a:pt x="0" y="162"/>
                      <a:pt x="0" y="162"/>
                      <a:pt x="0" y="162"/>
                    </a:cubicBezTo>
                    <a:cubicBezTo>
                      <a:pt x="10" y="197"/>
                      <a:pt x="10" y="197"/>
                      <a:pt x="10" y="197"/>
                    </a:cubicBezTo>
                    <a:cubicBezTo>
                      <a:pt x="27" y="253"/>
                      <a:pt x="27" y="253"/>
                      <a:pt x="27" y="253"/>
                    </a:cubicBezTo>
                    <a:cubicBezTo>
                      <a:pt x="30" y="265"/>
                      <a:pt x="30" y="265"/>
                      <a:pt x="30" y="265"/>
                    </a:cubicBezTo>
                    <a:cubicBezTo>
                      <a:pt x="30" y="265"/>
                      <a:pt x="31" y="265"/>
                      <a:pt x="31" y="265"/>
                    </a:cubicBezTo>
                    <a:cubicBezTo>
                      <a:pt x="31" y="265"/>
                      <a:pt x="31" y="265"/>
                      <a:pt x="31" y="265"/>
                    </a:cubicBezTo>
                    <a:cubicBezTo>
                      <a:pt x="32" y="264"/>
                      <a:pt x="35" y="260"/>
                      <a:pt x="40" y="256"/>
                    </a:cubicBezTo>
                    <a:cubicBezTo>
                      <a:pt x="53" y="241"/>
                      <a:pt x="80" y="212"/>
                      <a:pt x="103" y="176"/>
                    </a:cubicBezTo>
                    <a:cubicBezTo>
                      <a:pt x="103" y="176"/>
                      <a:pt x="103" y="176"/>
                      <a:pt x="103" y="176"/>
                    </a:cubicBezTo>
                    <a:cubicBezTo>
                      <a:pt x="103" y="176"/>
                      <a:pt x="103" y="176"/>
                      <a:pt x="103" y="176"/>
                    </a:cubicBezTo>
                    <a:cubicBezTo>
                      <a:pt x="103" y="176"/>
                      <a:pt x="103" y="176"/>
                      <a:pt x="103" y="176"/>
                    </a:cubicBezTo>
                    <a:cubicBezTo>
                      <a:pt x="103" y="176"/>
                      <a:pt x="103" y="176"/>
                      <a:pt x="103" y="176"/>
                    </a:cubicBezTo>
                    <a:cubicBezTo>
                      <a:pt x="131" y="130"/>
                      <a:pt x="154" y="75"/>
                      <a:pt x="136" y="29"/>
                    </a:cubicBezTo>
                    <a:cubicBezTo>
                      <a:pt x="136" y="29"/>
                      <a:pt x="136" y="29"/>
                      <a:pt x="136" y="29"/>
                    </a:cubicBezTo>
                    <a:cubicBezTo>
                      <a:pt x="136" y="29"/>
                      <a:pt x="136" y="29"/>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moveTo>
                      <a:pt x="121" y="0"/>
                    </a:moveTo>
                    <a:cubicBezTo>
                      <a:pt x="122" y="2"/>
                      <a:pt x="123" y="3"/>
                      <a:pt x="124" y="4"/>
                    </a:cubicBezTo>
                    <a:cubicBezTo>
                      <a:pt x="123" y="3"/>
                      <a:pt x="122" y="2"/>
                      <a:pt x="121"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0" name="Freeform 28"/>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1" name="Freeform 29"/>
              <p:cNvSpPr/>
              <p:nvPr/>
            </p:nvSpPr>
            <p:spPr bwMode="auto">
              <a:xfrm>
                <a:off x="8854142" y="5179665"/>
                <a:ext cx="793185" cy="492217"/>
              </a:xfrm>
              <a:custGeom>
                <a:avLst/>
                <a:gdLst>
                  <a:gd name="T0" fmla="*/ 425 w 440"/>
                  <a:gd name="T1" fmla="*/ 68 h 273"/>
                  <a:gd name="T2" fmla="*/ 372 w 440"/>
                  <a:gd name="T3" fmla="*/ 174 h 273"/>
                  <a:gd name="T4" fmla="*/ 121 w 440"/>
                  <a:gd name="T5" fmla="*/ 258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4"/>
                    </a:cubicBezTo>
                    <a:cubicBezTo>
                      <a:pt x="121" y="258"/>
                      <a:pt x="121" y="258"/>
                      <a:pt x="121" y="258"/>
                    </a:cubicBezTo>
                    <a:cubicBezTo>
                      <a:pt x="77" y="273"/>
                      <a:pt x="29" y="249"/>
                      <a:pt x="15" y="205"/>
                    </a:cubicBezTo>
                    <a:cubicBezTo>
                      <a:pt x="0" y="161"/>
                      <a:pt x="24" y="113"/>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2" name="Freeform 30"/>
              <p:cNvSpPr/>
              <p:nvPr/>
            </p:nvSpPr>
            <p:spPr bwMode="auto">
              <a:xfrm>
                <a:off x="8872428" y="5781602"/>
                <a:ext cx="793185" cy="492217"/>
              </a:xfrm>
              <a:custGeom>
                <a:avLst/>
                <a:gdLst>
                  <a:gd name="T0" fmla="*/ 425 w 440"/>
                  <a:gd name="T1" fmla="*/ 68 h 273"/>
                  <a:gd name="T2" fmla="*/ 372 w 440"/>
                  <a:gd name="T3" fmla="*/ 175 h 273"/>
                  <a:gd name="T4" fmla="*/ 121 w 440"/>
                  <a:gd name="T5" fmla="*/ 259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5"/>
                    </a:cubicBezTo>
                    <a:cubicBezTo>
                      <a:pt x="121" y="259"/>
                      <a:pt x="121" y="259"/>
                      <a:pt x="121" y="259"/>
                    </a:cubicBezTo>
                    <a:cubicBezTo>
                      <a:pt x="77" y="273"/>
                      <a:pt x="29" y="249"/>
                      <a:pt x="15" y="205"/>
                    </a:cubicBezTo>
                    <a:cubicBezTo>
                      <a:pt x="0" y="161"/>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3" name="Freeform 31"/>
              <p:cNvSpPr/>
              <p:nvPr/>
            </p:nvSpPr>
            <p:spPr bwMode="auto">
              <a:xfrm>
                <a:off x="8854142" y="5480634"/>
                <a:ext cx="793185" cy="493741"/>
              </a:xfrm>
              <a:custGeom>
                <a:avLst/>
                <a:gdLst>
                  <a:gd name="T0" fmla="*/ 425 w 440"/>
                  <a:gd name="T1" fmla="*/ 68 h 274"/>
                  <a:gd name="T2" fmla="*/ 372 w 440"/>
                  <a:gd name="T3" fmla="*/ 175 h 274"/>
                  <a:gd name="T4" fmla="*/ 121 w 440"/>
                  <a:gd name="T5" fmla="*/ 259 h 274"/>
                  <a:gd name="T6" fmla="*/ 15 w 440"/>
                  <a:gd name="T7" fmla="*/ 206 h 274"/>
                  <a:gd name="T8" fmla="*/ 68 w 440"/>
                  <a:gd name="T9" fmla="*/ 99 h 274"/>
                  <a:gd name="T10" fmla="*/ 319 w 440"/>
                  <a:gd name="T11" fmla="*/ 15 h 274"/>
                  <a:gd name="T12" fmla="*/ 425 w 440"/>
                  <a:gd name="T13" fmla="*/ 68 h 274"/>
                </a:gdLst>
                <a:ahLst/>
                <a:cxnLst>
                  <a:cxn ang="0">
                    <a:pos x="T0" y="T1"/>
                  </a:cxn>
                  <a:cxn ang="0">
                    <a:pos x="T2" y="T3"/>
                  </a:cxn>
                  <a:cxn ang="0">
                    <a:pos x="T4" y="T5"/>
                  </a:cxn>
                  <a:cxn ang="0">
                    <a:pos x="T6" y="T7"/>
                  </a:cxn>
                  <a:cxn ang="0">
                    <a:pos x="T8" y="T9"/>
                  </a:cxn>
                  <a:cxn ang="0">
                    <a:pos x="T10" y="T11"/>
                  </a:cxn>
                  <a:cxn ang="0">
                    <a:pos x="T12" y="T13"/>
                  </a:cxn>
                </a:cxnLst>
                <a:rect l="0" t="0" r="r" b="b"/>
                <a:pathLst>
                  <a:path w="440" h="274">
                    <a:moveTo>
                      <a:pt x="425" y="68"/>
                    </a:moveTo>
                    <a:cubicBezTo>
                      <a:pt x="440" y="112"/>
                      <a:pt x="416" y="160"/>
                      <a:pt x="372" y="175"/>
                    </a:cubicBezTo>
                    <a:cubicBezTo>
                      <a:pt x="121" y="259"/>
                      <a:pt x="121" y="259"/>
                      <a:pt x="121" y="259"/>
                    </a:cubicBezTo>
                    <a:cubicBezTo>
                      <a:pt x="77" y="274"/>
                      <a:pt x="29" y="250"/>
                      <a:pt x="15" y="206"/>
                    </a:cubicBezTo>
                    <a:cubicBezTo>
                      <a:pt x="0" y="162"/>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4" name="Freeform 32"/>
              <p:cNvSpPr/>
              <p:nvPr/>
            </p:nvSpPr>
            <p:spPr bwMode="auto">
              <a:xfrm>
                <a:off x="8872428" y="4894698"/>
                <a:ext cx="756612" cy="454119"/>
              </a:xfrm>
              <a:custGeom>
                <a:avLst/>
                <a:gdLst>
                  <a:gd name="T0" fmla="*/ 335 w 420"/>
                  <a:gd name="T1" fmla="*/ 0 h 252"/>
                  <a:gd name="T2" fmla="*/ 309 w 420"/>
                  <a:gd name="T3" fmla="*/ 4 h 252"/>
                  <a:gd name="T4" fmla="*/ 145 w 420"/>
                  <a:gd name="T5" fmla="*/ 59 h 252"/>
                  <a:gd name="T6" fmla="*/ 58 w 420"/>
                  <a:gd name="T7" fmla="*/ 88 h 252"/>
                  <a:gd name="T8" fmla="*/ 11 w 420"/>
                  <a:gd name="T9" fmla="*/ 126 h 252"/>
                  <a:gd name="T10" fmla="*/ 0 w 420"/>
                  <a:gd name="T11" fmla="*/ 168 h 252"/>
                  <a:gd name="T12" fmla="*/ 5 w 420"/>
                  <a:gd name="T13" fmla="*/ 195 h 252"/>
                  <a:gd name="T14" fmla="*/ 73 w 420"/>
                  <a:gd name="T15" fmla="*/ 252 h 252"/>
                  <a:gd name="T16" fmla="*/ 309 w 420"/>
                  <a:gd name="T17" fmla="*/ 173 h 252"/>
                  <a:gd name="T18" fmla="*/ 335 w 420"/>
                  <a:gd name="T19" fmla="*/ 168 h 252"/>
                  <a:gd name="T20" fmla="*/ 347 w 420"/>
                  <a:gd name="T21" fmla="*/ 169 h 252"/>
                  <a:gd name="T22" fmla="*/ 362 w 420"/>
                  <a:gd name="T23" fmla="*/ 164 h 252"/>
                  <a:gd name="T24" fmla="*/ 420 w 420"/>
                  <a:gd name="T25" fmla="*/ 84 h 252"/>
                  <a:gd name="T26" fmla="*/ 415 w 420"/>
                  <a:gd name="T27" fmla="*/ 57 h 252"/>
                  <a:gd name="T28" fmla="*/ 335 w 42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2">
                    <a:moveTo>
                      <a:pt x="335" y="0"/>
                    </a:moveTo>
                    <a:cubicBezTo>
                      <a:pt x="326" y="0"/>
                      <a:pt x="317" y="1"/>
                      <a:pt x="309" y="4"/>
                    </a:cubicBezTo>
                    <a:cubicBezTo>
                      <a:pt x="145" y="59"/>
                      <a:pt x="145" y="59"/>
                      <a:pt x="145" y="59"/>
                    </a:cubicBezTo>
                    <a:cubicBezTo>
                      <a:pt x="58" y="88"/>
                      <a:pt x="58" y="88"/>
                      <a:pt x="58" y="88"/>
                    </a:cubicBezTo>
                    <a:cubicBezTo>
                      <a:pt x="37" y="95"/>
                      <a:pt x="21" y="109"/>
                      <a:pt x="11" y="126"/>
                    </a:cubicBezTo>
                    <a:cubicBezTo>
                      <a:pt x="4" y="139"/>
                      <a:pt x="0" y="153"/>
                      <a:pt x="0" y="168"/>
                    </a:cubicBezTo>
                    <a:cubicBezTo>
                      <a:pt x="0" y="177"/>
                      <a:pt x="2" y="186"/>
                      <a:pt x="5" y="195"/>
                    </a:cubicBezTo>
                    <a:cubicBezTo>
                      <a:pt x="15" y="226"/>
                      <a:pt x="42" y="247"/>
                      <a:pt x="73" y="252"/>
                    </a:cubicBezTo>
                    <a:cubicBezTo>
                      <a:pt x="309" y="173"/>
                      <a:pt x="309" y="173"/>
                      <a:pt x="309" y="173"/>
                    </a:cubicBezTo>
                    <a:cubicBezTo>
                      <a:pt x="317" y="170"/>
                      <a:pt x="326" y="168"/>
                      <a:pt x="335" y="168"/>
                    </a:cubicBezTo>
                    <a:cubicBezTo>
                      <a:pt x="339" y="168"/>
                      <a:pt x="343" y="169"/>
                      <a:pt x="347" y="169"/>
                    </a:cubicBezTo>
                    <a:cubicBezTo>
                      <a:pt x="362" y="164"/>
                      <a:pt x="362" y="164"/>
                      <a:pt x="362" y="164"/>
                    </a:cubicBezTo>
                    <a:cubicBezTo>
                      <a:pt x="397" y="152"/>
                      <a:pt x="420" y="119"/>
                      <a:pt x="420" y="84"/>
                    </a:cubicBezTo>
                    <a:cubicBezTo>
                      <a:pt x="420" y="75"/>
                      <a:pt x="418" y="66"/>
                      <a:pt x="415" y="57"/>
                    </a:cubicBezTo>
                    <a:cubicBezTo>
                      <a:pt x="403" y="22"/>
                      <a:pt x="371" y="0"/>
                      <a:pt x="335"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5" name="Freeform 33"/>
              <p:cNvSpPr/>
              <p:nvPr/>
            </p:nvSpPr>
            <p:spPr bwMode="auto">
              <a:xfrm>
                <a:off x="8872428" y="5199476"/>
                <a:ext cx="756612" cy="452596"/>
              </a:xfrm>
              <a:custGeom>
                <a:avLst/>
                <a:gdLst>
                  <a:gd name="T0" fmla="*/ 347 w 420"/>
                  <a:gd name="T1" fmla="*/ 0 h 251"/>
                  <a:gd name="T2" fmla="*/ 111 w 420"/>
                  <a:gd name="T3" fmla="*/ 79 h 251"/>
                  <a:gd name="T4" fmla="*/ 84 w 420"/>
                  <a:gd name="T5" fmla="*/ 83 h 251"/>
                  <a:gd name="T6" fmla="*/ 73 w 420"/>
                  <a:gd name="T7" fmla="*/ 83 h 251"/>
                  <a:gd name="T8" fmla="*/ 58 w 420"/>
                  <a:gd name="T9" fmla="*/ 88 h 251"/>
                  <a:gd name="T10" fmla="*/ 0 w 420"/>
                  <a:gd name="T11" fmla="*/ 168 h 251"/>
                  <a:gd name="T12" fmla="*/ 5 w 420"/>
                  <a:gd name="T13" fmla="*/ 194 h 251"/>
                  <a:gd name="T14" fmla="*/ 71 w 420"/>
                  <a:gd name="T15" fmla="*/ 251 h 251"/>
                  <a:gd name="T16" fmla="*/ 309 w 420"/>
                  <a:gd name="T17" fmla="*/ 171 h 251"/>
                  <a:gd name="T18" fmla="*/ 335 w 420"/>
                  <a:gd name="T19" fmla="*/ 167 h 251"/>
                  <a:gd name="T20" fmla="*/ 349 w 420"/>
                  <a:gd name="T21" fmla="*/ 168 h 251"/>
                  <a:gd name="T22" fmla="*/ 362 w 420"/>
                  <a:gd name="T23" fmla="*/ 163 h 251"/>
                  <a:gd name="T24" fmla="*/ 420 w 420"/>
                  <a:gd name="T25" fmla="*/ 84 h 251"/>
                  <a:gd name="T26" fmla="*/ 415 w 420"/>
                  <a:gd name="T27" fmla="*/ 57 h 251"/>
                  <a:gd name="T28" fmla="*/ 347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7" y="0"/>
                    </a:moveTo>
                    <a:cubicBezTo>
                      <a:pt x="111" y="79"/>
                      <a:pt x="111" y="79"/>
                      <a:pt x="111" y="79"/>
                    </a:cubicBezTo>
                    <a:cubicBezTo>
                      <a:pt x="102" y="82"/>
                      <a:pt x="93" y="83"/>
                      <a:pt x="84" y="83"/>
                    </a:cubicBezTo>
                    <a:cubicBezTo>
                      <a:pt x="81" y="83"/>
                      <a:pt x="77" y="83"/>
                      <a:pt x="73" y="83"/>
                    </a:cubicBezTo>
                    <a:cubicBezTo>
                      <a:pt x="58" y="88"/>
                      <a:pt x="58" y="88"/>
                      <a:pt x="58" y="88"/>
                    </a:cubicBezTo>
                    <a:cubicBezTo>
                      <a:pt x="23" y="100"/>
                      <a:pt x="0" y="132"/>
                      <a:pt x="0" y="168"/>
                    </a:cubicBezTo>
                    <a:cubicBezTo>
                      <a:pt x="0" y="176"/>
                      <a:pt x="2" y="185"/>
                      <a:pt x="5" y="194"/>
                    </a:cubicBezTo>
                    <a:cubicBezTo>
                      <a:pt x="15" y="225"/>
                      <a:pt x="41" y="246"/>
                      <a:pt x="71" y="251"/>
                    </a:cubicBezTo>
                    <a:cubicBezTo>
                      <a:pt x="309" y="171"/>
                      <a:pt x="309" y="171"/>
                      <a:pt x="309" y="171"/>
                    </a:cubicBezTo>
                    <a:cubicBezTo>
                      <a:pt x="317" y="168"/>
                      <a:pt x="326" y="167"/>
                      <a:pt x="335" y="167"/>
                    </a:cubicBezTo>
                    <a:cubicBezTo>
                      <a:pt x="340" y="167"/>
                      <a:pt x="344" y="167"/>
                      <a:pt x="349" y="168"/>
                    </a:cubicBezTo>
                    <a:cubicBezTo>
                      <a:pt x="362" y="163"/>
                      <a:pt x="362" y="163"/>
                      <a:pt x="362" y="163"/>
                    </a:cubicBezTo>
                    <a:cubicBezTo>
                      <a:pt x="397" y="152"/>
                      <a:pt x="420" y="119"/>
                      <a:pt x="420" y="84"/>
                    </a:cubicBezTo>
                    <a:cubicBezTo>
                      <a:pt x="420" y="75"/>
                      <a:pt x="418" y="66"/>
                      <a:pt x="415" y="57"/>
                    </a:cubicBezTo>
                    <a:cubicBezTo>
                      <a:pt x="405" y="25"/>
                      <a:pt x="377" y="4"/>
                      <a:pt x="347"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6" name="Freeform 34"/>
              <p:cNvSpPr/>
              <p:nvPr/>
            </p:nvSpPr>
            <p:spPr bwMode="auto">
              <a:xfrm>
                <a:off x="9004245" y="5197951"/>
                <a:ext cx="493741" cy="150866"/>
              </a:xfrm>
              <a:custGeom>
                <a:avLst/>
                <a:gdLst>
                  <a:gd name="T0" fmla="*/ 262 w 274"/>
                  <a:gd name="T1" fmla="*/ 0 h 84"/>
                  <a:gd name="T2" fmla="*/ 236 w 274"/>
                  <a:gd name="T3" fmla="*/ 5 h 84"/>
                  <a:gd name="T4" fmla="*/ 0 w 274"/>
                  <a:gd name="T5" fmla="*/ 84 h 84"/>
                  <a:gd name="T6" fmla="*/ 11 w 274"/>
                  <a:gd name="T7" fmla="*/ 84 h 84"/>
                  <a:gd name="T8" fmla="*/ 38 w 274"/>
                  <a:gd name="T9" fmla="*/ 80 h 84"/>
                  <a:gd name="T10" fmla="*/ 274 w 274"/>
                  <a:gd name="T11" fmla="*/ 1 h 84"/>
                  <a:gd name="T12" fmla="*/ 262 w 274"/>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4" h="84">
                    <a:moveTo>
                      <a:pt x="262" y="0"/>
                    </a:moveTo>
                    <a:cubicBezTo>
                      <a:pt x="253" y="0"/>
                      <a:pt x="244" y="2"/>
                      <a:pt x="236" y="5"/>
                    </a:cubicBezTo>
                    <a:cubicBezTo>
                      <a:pt x="0" y="84"/>
                      <a:pt x="0" y="84"/>
                      <a:pt x="0" y="84"/>
                    </a:cubicBezTo>
                    <a:cubicBezTo>
                      <a:pt x="4" y="84"/>
                      <a:pt x="8" y="84"/>
                      <a:pt x="11" y="84"/>
                    </a:cubicBezTo>
                    <a:cubicBezTo>
                      <a:pt x="20" y="84"/>
                      <a:pt x="29" y="83"/>
                      <a:pt x="38" y="80"/>
                    </a:cubicBezTo>
                    <a:cubicBezTo>
                      <a:pt x="274" y="1"/>
                      <a:pt x="274" y="1"/>
                      <a:pt x="274" y="1"/>
                    </a:cubicBezTo>
                    <a:cubicBezTo>
                      <a:pt x="270" y="1"/>
                      <a:pt x="266" y="0"/>
                      <a:pt x="262"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7" name="Freeform 35"/>
              <p:cNvSpPr/>
              <p:nvPr/>
            </p:nvSpPr>
            <p:spPr bwMode="auto">
              <a:xfrm>
                <a:off x="8890714" y="5801412"/>
                <a:ext cx="756612" cy="454119"/>
              </a:xfrm>
              <a:custGeom>
                <a:avLst/>
                <a:gdLst>
                  <a:gd name="T0" fmla="*/ 343 w 420"/>
                  <a:gd name="T1" fmla="*/ 0 h 252"/>
                  <a:gd name="T2" fmla="*/ 101 w 420"/>
                  <a:gd name="T3" fmla="*/ 81 h 252"/>
                  <a:gd name="T4" fmla="*/ 74 w 420"/>
                  <a:gd name="T5" fmla="*/ 85 h 252"/>
                  <a:gd name="T6" fmla="*/ 67 w 420"/>
                  <a:gd name="T7" fmla="*/ 85 h 252"/>
                  <a:gd name="T8" fmla="*/ 58 w 420"/>
                  <a:gd name="T9" fmla="*/ 88 h 252"/>
                  <a:gd name="T10" fmla="*/ 0 w 420"/>
                  <a:gd name="T11" fmla="*/ 168 h 252"/>
                  <a:gd name="T12" fmla="*/ 5 w 420"/>
                  <a:gd name="T13" fmla="*/ 194 h 252"/>
                  <a:gd name="T14" fmla="*/ 84 w 420"/>
                  <a:gd name="T15" fmla="*/ 252 h 252"/>
                  <a:gd name="T16" fmla="*/ 111 w 420"/>
                  <a:gd name="T17" fmla="*/ 248 h 252"/>
                  <a:gd name="T18" fmla="*/ 362 w 420"/>
                  <a:gd name="T19" fmla="*/ 164 h 252"/>
                  <a:gd name="T20" fmla="*/ 420 w 420"/>
                  <a:gd name="T21" fmla="*/ 84 h 252"/>
                  <a:gd name="T22" fmla="*/ 415 w 420"/>
                  <a:gd name="T23" fmla="*/ 57 h 252"/>
                  <a:gd name="T24" fmla="*/ 343 w 420"/>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252">
                    <a:moveTo>
                      <a:pt x="343" y="0"/>
                    </a:moveTo>
                    <a:cubicBezTo>
                      <a:pt x="101" y="81"/>
                      <a:pt x="101" y="81"/>
                      <a:pt x="101" y="81"/>
                    </a:cubicBezTo>
                    <a:cubicBezTo>
                      <a:pt x="92" y="84"/>
                      <a:pt x="83" y="85"/>
                      <a:pt x="74" y="85"/>
                    </a:cubicBezTo>
                    <a:cubicBezTo>
                      <a:pt x="72" y="85"/>
                      <a:pt x="69" y="85"/>
                      <a:pt x="67" y="85"/>
                    </a:cubicBezTo>
                    <a:cubicBezTo>
                      <a:pt x="58" y="88"/>
                      <a:pt x="58" y="88"/>
                      <a:pt x="58" y="88"/>
                    </a:cubicBezTo>
                    <a:cubicBezTo>
                      <a:pt x="22" y="100"/>
                      <a:pt x="0" y="132"/>
                      <a:pt x="0" y="168"/>
                    </a:cubicBezTo>
                    <a:cubicBezTo>
                      <a:pt x="0" y="177"/>
                      <a:pt x="2" y="186"/>
                      <a:pt x="5" y="194"/>
                    </a:cubicBezTo>
                    <a:cubicBezTo>
                      <a:pt x="16" y="230"/>
                      <a:pt x="49" y="252"/>
                      <a:pt x="84" y="252"/>
                    </a:cubicBezTo>
                    <a:cubicBezTo>
                      <a:pt x="93" y="252"/>
                      <a:pt x="102" y="250"/>
                      <a:pt x="111" y="248"/>
                    </a:cubicBezTo>
                    <a:cubicBezTo>
                      <a:pt x="362" y="164"/>
                      <a:pt x="362" y="164"/>
                      <a:pt x="362" y="164"/>
                    </a:cubicBezTo>
                    <a:cubicBezTo>
                      <a:pt x="397" y="152"/>
                      <a:pt x="420" y="119"/>
                      <a:pt x="420" y="84"/>
                    </a:cubicBezTo>
                    <a:cubicBezTo>
                      <a:pt x="420" y="75"/>
                      <a:pt x="418" y="66"/>
                      <a:pt x="415" y="57"/>
                    </a:cubicBezTo>
                    <a:cubicBezTo>
                      <a:pt x="404" y="24"/>
                      <a:pt x="375" y="3"/>
                      <a:pt x="343"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8" name="Freeform 36"/>
              <p:cNvSpPr/>
              <p:nvPr/>
            </p:nvSpPr>
            <p:spPr bwMode="auto">
              <a:xfrm>
                <a:off x="8872428" y="5501968"/>
                <a:ext cx="756612" cy="452596"/>
              </a:xfrm>
              <a:custGeom>
                <a:avLst/>
                <a:gdLst>
                  <a:gd name="T0" fmla="*/ 349 w 420"/>
                  <a:gd name="T1" fmla="*/ 0 h 251"/>
                  <a:gd name="T2" fmla="*/ 111 w 420"/>
                  <a:gd name="T3" fmla="*/ 79 h 251"/>
                  <a:gd name="T4" fmla="*/ 84 w 420"/>
                  <a:gd name="T5" fmla="*/ 84 h 251"/>
                  <a:gd name="T6" fmla="*/ 71 w 420"/>
                  <a:gd name="T7" fmla="*/ 83 h 251"/>
                  <a:gd name="T8" fmla="*/ 58 w 420"/>
                  <a:gd name="T9" fmla="*/ 87 h 251"/>
                  <a:gd name="T10" fmla="*/ 0 w 420"/>
                  <a:gd name="T11" fmla="*/ 167 h 251"/>
                  <a:gd name="T12" fmla="*/ 5 w 420"/>
                  <a:gd name="T13" fmla="*/ 194 h 251"/>
                  <a:gd name="T14" fmla="*/ 77 w 420"/>
                  <a:gd name="T15" fmla="*/ 251 h 251"/>
                  <a:gd name="T16" fmla="*/ 319 w 420"/>
                  <a:gd name="T17" fmla="*/ 170 h 251"/>
                  <a:gd name="T18" fmla="*/ 345 w 420"/>
                  <a:gd name="T19" fmla="*/ 165 h 251"/>
                  <a:gd name="T20" fmla="*/ 353 w 420"/>
                  <a:gd name="T21" fmla="*/ 166 h 251"/>
                  <a:gd name="T22" fmla="*/ 362 w 420"/>
                  <a:gd name="T23" fmla="*/ 163 h 251"/>
                  <a:gd name="T24" fmla="*/ 420 w 420"/>
                  <a:gd name="T25" fmla="*/ 83 h 251"/>
                  <a:gd name="T26" fmla="*/ 415 w 420"/>
                  <a:gd name="T27" fmla="*/ 56 h 251"/>
                  <a:gd name="T28" fmla="*/ 349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9" y="0"/>
                    </a:moveTo>
                    <a:cubicBezTo>
                      <a:pt x="111" y="79"/>
                      <a:pt x="111" y="79"/>
                      <a:pt x="111" y="79"/>
                    </a:cubicBezTo>
                    <a:cubicBezTo>
                      <a:pt x="102" y="82"/>
                      <a:pt x="93" y="84"/>
                      <a:pt x="84" y="84"/>
                    </a:cubicBezTo>
                    <a:cubicBezTo>
                      <a:pt x="80" y="84"/>
                      <a:pt x="75" y="83"/>
                      <a:pt x="71" y="83"/>
                    </a:cubicBezTo>
                    <a:cubicBezTo>
                      <a:pt x="58" y="87"/>
                      <a:pt x="58" y="87"/>
                      <a:pt x="58" y="87"/>
                    </a:cubicBezTo>
                    <a:cubicBezTo>
                      <a:pt x="23" y="99"/>
                      <a:pt x="0" y="132"/>
                      <a:pt x="0" y="167"/>
                    </a:cubicBezTo>
                    <a:cubicBezTo>
                      <a:pt x="0" y="176"/>
                      <a:pt x="2" y="185"/>
                      <a:pt x="5" y="194"/>
                    </a:cubicBezTo>
                    <a:cubicBezTo>
                      <a:pt x="16" y="226"/>
                      <a:pt x="44" y="248"/>
                      <a:pt x="77" y="251"/>
                    </a:cubicBezTo>
                    <a:cubicBezTo>
                      <a:pt x="319" y="170"/>
                      <a:pt x="319" y="170"/>
                      <a:pt x="319" y="170"/>
                    </a:cubicBezTo>
                    <a:cubicBezTo>
                      <a:pt x="327" y="167"/>
                      <a:pt x="336" y="165"/>
                      <a:pt x="345" y="165"/>
                    </a:cubicBezTo>
                    <a:cubicBezTo>
                      <a:pt x="348" y="165"/>
                      <a:pt x="351" y="166"/>
                      <a:pt x="353" y="166"/>
                    </a:cubicBezTo>
                    <a:cubicBezTo>
                      <a:pt x="362" y="163"/>
                      <a:pt x="362" y="163"/>
                      <a:pt x="362" y="163"/>
                    </a:cubicBezTo>
                    <a:cubicBezTo>
                      <a:pt x="397" y="151"/>
                      <a:pt x="420" y="118"/>
                      <a:pt x="420" y="83"/>
                    </a:cubicBezTo>
                    <a:cubicBezTo>
                      <a:pt x="420" y="74"/>
                      <a:pt x="418" y="65"/>
                      <a:pt x="415" y="56"/>
                    </a:cubicBezTo>
                    <a:cubicBezTo>
                      <a:pt x="405" y="26"/>
                      <a:pt x="379" y="5"/>
                      <a:pt x="349"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9" name="Freeform 37"/>
              <p:cNvSpPr/>
              <p:nvPr/>
            </p:nvSpPr>
            <p:spPr bwMode="auto">
              <a:xfrm>
                <a:off x="9000435" y="5500444"/>
                <a:ext cx="500598" cy="153151"/>
              </a:xfrm>
              <a:custGeom>
                <a:avLst/>
                <a:gdLst>
                  <a:gd name="T0" fmla="*/ 264 w 278"/>
                  <a:gd name="T1" fmla="*/ 0 h 85"/>
                  <a:gd name="T2" fmla="*/ 238 w 278"/>
                  <a:gd name="T3" fmla="*/ 4 h 85"/>
                  <a:gd name="T4" fmla="*/ 0 w 278"/>
                  <a:gd name="T5" fmla="*/ 84 h 85"/>
                  <a:gd name="T6" fmla="*/ 13 w 278"/>
                  <a:gd name="T7" fmla="*/ 85 h 85"/>
                  <a:gd name="T8" fmla="*/ 40 w 278"/>
                  <a:gd name="T9" fmla="*/ 80 h 85"/>
                  <a:gd name="T10" fmla="*/ 278 w 278"/>
                  <a:gd name="T11" fmla="*/ 1 h 85"/>
                  <a:gd name="T12" fmla="*/ 264 w 27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78" h="85">
                    <a:moveTo>
                      <a:pt x="264" y="0"/>
                    </a:moveTo>
                    <a:cubicBezTo>
                      <a:pt x="255" y="0"/>
                      <a:pt x="246" y="1"/>
                      <a:pt x="238" y="4"/>
                    </a:cubicBezTo>
                    <a:cubicBezTo>
                      <a:pt x="0" y="84"/>
                      <a:pt x="0" y="84"/>
                      <a:pt x="0" y="84"/>
                    </a:cubicBezTo>
                    <a:cubicBezTo>
                      <a:pt x="4" y="84"/>
                      <a:pt x="9" y="85"/>
                      <a:pt x="13" y="85"/>
                    </a:cubicBezTo>
                    <a:cubicBezTo>
                      <a:pt x="22" y="85"/>
                      <a:pt x="31" y="83"/>
                      <a:pt x="40" y="80"/>
                    </a:cubicBezTo>
                    <a:cubicBezTo>
                      <a:pt x="278" y="1"/>
                      <a:pt x="278" y="1"/>
                      <a:pt x="278" y="1"/>
                    </a:cubicBezTo>
                    <a:cubicBezTo>
                      <a:pt x="273" y="0"/>
                      <a:pt x="269" y="0"/>
                      <a:pt x="264"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0" name="Freeform 38"/>
              <p:cNvSpPr/>
              <p:nvPr/>
            </p:nvSpPr>
            <p:spPr bwMode="auto">
              <a:xfrm>
                <a:off x="9011102" y="5799889"/>
                <a:ext cx="497550" cy="154675"/>
              </a:xfrm>
              <a:custGeom>
                <a:avLst/>
                <a:gdLst>
                  <a:gd name="T0" fmla="*/ 268 w 276"/>
                  <a:gd name="T1" fmla="*/ 0 h 86"/>
                  <a:gd name="T2" fmla="*/ 242 w 276"/>
                  <a:gd name="T3" fmla="*/ 5 h 86"/>
                  <a:gd name="T4" fmla="*/ 0 w 276"/>
                  <a:gd name="T5" fmla="*/ 86 h 86"/>
                  <a:gd name="T6" fmla="*/ 7 w 276"/>
                  <a:gd name="T7" fmla="*/ 86 h 86"/>
                  <a:gd name="T8" fmla="*/ 34 w 276"/>
                  <a:gd name="T9" fmla="*/ 82 h 86"/>
                  <a:gd name="T10" fmla="*/ 276 w 276"/>
                  <a:gd name="T11" fmla="*/ 1 h 86"/>
                  <a:gd name="T12" fmla="*/ 268 w 276"/>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76" h="86">
                    <a:moveTo>
                      <a:pt x="268" y="0"/>
                    </a:moveTo>
                    <a:cubicBezTo>
                      <a:pt x="259" y="0"/>
                      <a:pt x="250" y="2"/>
                      <a:pt x="242" y="5"/>
                    </a:cubicBezTo>
                    <a:cubicBezTo>
                      <a:pt x="0" y="86"/>
                      <a:pt x="0" y="86"/>
                      <a:pt x="0" y="86"/>
                    </a:cubicBezTo>
                    <a:cubicBezTo>
                      <a:pt x="2" y="86"/>
                      <a:pt x="5" y="86"/>
                      <a:pt x="7" y="86"/>
                    </a:cubicBezTo>
                    <a:cubicBezTo>
                      <a:pt x="16" y="86"/>
                      <a:pt x="25" y="85"/>
                      <a:pt x="34" y="82"/>
                    </a:cubicBezTo>
                    <a:cubicBezTo>
                      <a:pt x="276" y="1"/>
                      <a:pt x="276" y="1"/>
                      <a:pt x="276" y="1"/>
                    </a:cubicBezTo>
                    <a:cubicBezTo>
                      <a:pt x="274" y="1"/>
                      <a:pt x="271" y="0"/>
                      <a:pt x="268"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1" name="Rectangle 39"/>
              <p:cNvSpPr>
                <a:spLocks noChangeArrowheads="1"/>
              </p:cNvSpPr>
              <p:nvPr/>
            </p:nvSpPr>
            <p:spPr bwMode="auto">
              <a:xfrm>
                <a:off x="8394689" y="6531356"/>
                <a:ext cx="1108631" cy="335256"/>
              </a:xfrm>
              <a:prstGeom prst="rect">
                <a:avLst/>
              </a:prstGeom>
              <a:solidFill>
                <a:schemeClr val="tx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82" name="Freeform 40"/>
              <p:cNvSpPr/>
              <p:nvPr/>
            </p:nvSpPr>
            <p:spPr bwMode="auto">
              <a:xfrm>
                <a:off x="8886905" y="5687882"/>
                <a:ext cx="154675" cy="236203"/>
              </a:xfrm>
              <a:custGeom>
                <a:avLst/>
                <a:gdLst>
                  <a:gd name="T0" fmla="*/ 54 w 86"/>
                  <a:gd name="T1" fmla="*/ 0 h 131"/>
                  <a:gd name="T2" fmla="*/ 9 w 86"/>
                  <a:gd name="T3" fmla="*/ 78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8"/>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3" name="Freeform 41"/>
              <p:cNvSpPr/>
              <p:nvPr/>
            </p:nvSpPr>
            <p:spPr bwMode="auto">
              <a:xfrm>
                <a:off x="8917383" y="5994185"/>
                <a:ext cx="155437"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4" name="Freeform 42"/>
              <p:cNvSpPr/>
              <p:nvPr/>
            </p:nvSpPr>
            <p:spPr bwMode="auto">
              <a:xfrm>
                <a:off x="8905191" y="5085946"/>
                <a:ext cx="154675"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5" name="Freeform 43"/>
              <p:cNvSpPr/>
              <p:nvPr/>
            </p:nvSpPr>
            <p:spPr bwMode="auto">
              <a:xfrm>
                <a:off x="8221727" y="5121757"/>
                <a:ext cx="778708" cy="304778"/>
              </a:xfrm>
              <a:custGeom>
                <a:avLst/>
                <a:gdLst>
                  <a:gd name="T0" fmla="*/ 432 w 432"/>
                  <a:gd name="T1" fmla="*/ 84 h 169"/>
                  <a:gd name="T2" fmla="*/ 348 w 432"/>
                  <a:gd name="T3" fmla="*/ 169 h 169"/>
                  <a:gd name="T4" fmla="*/ 84 w 432"/>
                  <a:gd name="T5" fmla="*/ 169 h 169"/>
                  <a:gd name="T6" fmla="*/ 0 w 432"/>
                  <a:gd name="T7" fmla="*/ 84 h 169"/>
                  <a:gd name="T8" fmla="*/ 84 w 432"/>
                  <a:gd name="T9" fmla="*/ 0 h 169"/>
                  <a:gd name="T10" fmla="*/ 348 w 432"/>
                  <a:gd name="T11" fmla="*/ 0 h 169"/>
                  <a:gd name="T12" fmla="*/ 432 w 432"/>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432" h="169">
                    <a:moveTo>
                      <a:pt x="432" y="84"/>
                    </a:moveTo>
                    <a:cubicBezTo>
                      <a:pt x="432" y="131"/>
                      <a:pt x="395" y="169"/>
                      <a:pt x="348" y="169"/>
                    </a:cubicBezTo>
                    <a:cubicBezTo>
                      <a:pt x="84" y="169"/>
                      <a:pt x="84" y="169"/>
                      <a:pt x="84" y="169"/>
                    </a:cubicBezTo>
                    <a:cubicBezTo>
                      <a:pt x="37" y="169"/>
                      <a:pt x="0" y="131"/>
                      <a:pt x="0" y="84"/>
                    </a:cubicBezTo>
                    <a:cubicBezTo>
                      <a:pt x="0" y="38"/>
                      <a:pt x="37" y="0"/>
                      <a:pt x="84" y="0"/>
                    </a:cubicBezTo>
                    <a:cubicBezTo>
                      <a:pt x="348" y="0"/>
                      <a:pt x="348" y="0"/>
                      <a:pt x="348" y="0"/>
                    </a:cubicBezTo>
                    <a:cubicBezTo>
                      <a:pt x="395" y="0"/>
                      <a:pt x="432" y="38"/>
                      <a:pt x="432" y="84"/>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6" name="Freeform 44"/>
              <p:cNvSpPr/>
              <p:nvPr/>
            </p:nvSpPr>
            <p:spPr bwMode="auto">
              <a:xfrm>
                <a:off x="8704800" y="5105757"/>
                <a:ext cx="531838" cy="566126"/>
              </a:xfrm>
              <a:custGeom>
                <a:avLst/>
                <a:gdLst>
                  <a:gd name="T0" fmla="*/ 258 w 295"/>
                  <a:gd name="T1" fmla="*/ 283 h 314"/>
                  <a:gd name="T2" fmla="*/ 139 w 295"/>
                  <a:gd name="T3" fmla="*/ 277 h 314"/>
                  <a:gd name="T4" fmla="*/ 31 w 295"/>
                  <a:gd name="T5" fmla="*/ 150 h 314"/>
                  <a:gd name="T6" fmla="*/ 37 w 295"/>
                  <a:gd name="T7" fmla="*/ 31 h 314"/>
                  <a:gd name="T8" fmla="*/ 156 w 295"/>
                  <a:gd name="T9" fmla="*/ 37 h 314"/>
                  <a:gd name="T10" fmla="*/ 264 w 295"/>
                  <a:gd name="T11" fmla="*/ 164 h 314"/>
                  <a:gd name="T12" fmla="*/ 258 w 295"/>
                  <a:gd name="T13" fmla="*/ 283 h 314"/>
                </a:gdLst>
                <a:ahLst/>
                <a:cxnLst>
                  <a:cxn ang="0">
                    <a:pos x="T0" y="T1"/>
                  </a:cxn>
                  <a:cxn ang="0">
                    <a:pos x="T2" y="T3"/>
                  </a:cxn>
                  <a:cxn ang="0">
                    <a:pos x="T4" y="T5"/>
                  </a:cxn>
                  <a:cxn ang="0">
                    <a:pos x="T6" y="T7"/>
                  </a:cxn>
                  <a:cxn ang="0">
                    <a:pos x="T8" y="T9"/>
                  </a:cxn>
                  <a:cxn ang="0">
                    <a:pos x="T10" y="T11"/>
                  </a:cxn>
                  <a:cxn ang="0">
                    <a:pos x="T12" y="T13"/>
                  </a:cxn>
                </a:cxnLst>
                <a:rect l="0" t="0" r="r" b="b"/>
                <a:pathLst>
                  <a:path w="295" h="314">
                    <a:moveTo>
                      <a:pt x="258" y="283"/>
                    </a:moveTo>
                    <a:cubicBezTo>
                      <a:pt x="223" y="314"/>
                      <a:pt x="170" y="311"/>
                      <a:pt x="139" y="277"/>
                    </a:cubicBezTo>
                    <a:cubicBezTo>
                      <a:pt x="31" y="150"/>
                      <a:pt x="31" y="150"/>
                      <a:pt x="31" y="150"/>
                    </a:cubicBezTo>
                    <a:cubicBezTo>
                      <a:pt x="0" y="115"/>
                      <a:pt x="3" y="62"/>
                      <a:pt x="37" y="31"/>
                    </a:cubicBezTo>
                    <a:cubicBezTo>
                      <a:pt x="72" y="0"/>
                      <a:pt x="125" y="2"/>
                      <a:pt x="156" y="37"/>
                    </a:cubicBezTo>
                    <a:cubicBezTo>
                      <a:pt x="264" y="164"/>
                      <a:pt x="264" y="164"/>
                      <a:pt x="264" y="164"/>
                    </a:cubicBezTo>
                    <a:cubicBezTo>
                      <a:pt x="295" y="199"/>
                      <a:pt x="292" y="252"/>
                      <a:pt x="258" y="283"/>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7" name="Freeform 45"/>
              <p:cNvSpPr/>
              <p:nvPr/>
            </p:nvSpPr>
            <p:spPr bwMode="auto">
              <a:xfrm>
                <a:off x="8967671" y="5426535"/>
                <a:ext cx="225536" cy="191249"/>
              </a:xfrm>
              <a:custGeom>
                <a:avLst/>
                <a:gdLst>
                  <a:gd name="T0" fmla="*/ 0 w 125"/>
                  <a:gd name="T1" fmla="*/ 68 h 106"/>
                  <a:gd name="T2" fmla="*/ 87 w 125"/>
                  <a:gd name="T3" fmla="*/ 87 h 106"/>
                  <a:gd name="T4" fmla="*/ 106 w 125"/>
                  <a:gd name="T5" fmla="*/ 0 h 106"/>
                  <a:gd name="T6" fmla="*/ 0 w 125"/>
                  <a:gd name="T7" fmla="*/ 68 h 106"/>
                </a:gdLst>
                <a:ahLst/>
                <a:cxnLst>
                  <a:cxn ang="0">
                    <a:pos x="T0" y="T1"/>
                  </a:cxn>
                  <a:cxn ang="0">
                    <a:pos x="T2" y="T3"/>
                  </a:cxn>
                  <a:cxn ang="0">
                    <a:pos x="T4" y="T5"/>
                  </a:cxn>
                  <a:cxn ang="0">
                    <a:pos x="T6" y="T7"/>
                  </a:cxn>
                </a:cxnLst>
                <a:rect l="0" t="0" r="r" b="b"/>
                <a:pathLst>
                  <a:path w="125" h="106">
                    <a:moveTo>
                      <a:pt x="0" y="68"/>
                    </a:moveTo>
                    <a:cubicBezTo>
                      <a:pt x="19" y="97"/>
                      <a:pt x="58" y="106"/>
                      <a:pt x="87" y="87"/>
                    </a:cubicBezTo>
                    <a:cubicBezTo>
                      <a:pt x="117" y="68"/>
                      <a:pt x="125" y="29"/>
                      <a:pt x="106" y="0"/>
                    </a:cubicBezTo>
                    <a:lnTo>
                      <a:pt x="0" y="68"/>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grpSp>
        <p:nvGrpSpPr>
          <p:cNvPr id="88" name="组合 87"/>
          <p:cNvGrpSpPr/>
          <p:nvPr/>
        </p:nvGrpSpPr>
        <p:grpSpPr>
          <a:xfrm>
            <a:off x="8535064" y="3870066"/>
            <a:ext cx="839294" cy="419646"/>
            <a:chOff x="8535064" y="3870066"/>
            <a:chExt cx="839294" cy="419646"/>
          </a:xfrm>
        </p:grpSpPr>
        <p:sp>
          <p:nvSpPr>
            <p:cNvPr id="89" name="Freeform 226"/>
            <p:cNvSpPr/>
            <p:nvPr/>
          </p:nvSpPr>
          <p:spPr bwMode="auto">
            <a:xfrm>
              <a:off x="8535064" y="3870066"/>
              <a:ext cx="221573" cy="419646"/>
            </a:xfrm>
            <a:custGeom>
              <a:avLst/>
              <a:gdLst>
                <a:gd name="T0" fmla="*/ 0 w 66"/>
                <a:gd name="T1" fmla="*/ 121 h 126"/>
                <a:gd name="T2" fmla="*/ 0 w 66"/>
                <a:gd name="T3" fmla="*/ 82 h 126"/>
                <a:gd name="T4" fmla="*/ 22 w 66"/>
                <a:gd name="T5" fmla="*/ 96 h 126"/>
                <a:gd name="T6" fmla="*/ 29 w 66"/>
                <a:gd name="T7" fmla="*/ 94 h 126"/>
                <a:gd name="T8" fmla="*/ 32 w 66"/>
                <a:gd name="T9" fmla="*/ 88 h 126"/>
                <a:gd name="T10" fmla="*/ 26 w 66"/>
                <a:gd name="T11" fmla="*/ 78 h 126"/>
                <a:gd name="T12" fmla="*/ 20 w 66"/>
                <a:gd name="T13" fmla="*/ 74 h 126"/>
                <a:gd name="T14" fmla="*/ 11 w 66"/>
                <a:gd name="T15" fmla="*/ 66 h 126"/>
                <a:gd name="T16" fmla="*/ 4 w 66"/>
                <a:gd name="T17" fmla="*/ 58 h 126"/>
                <a:gd name="T18" fmla="*/ 1 w 66"/>
                <a:gd name="T19" fmla="*/ 49 h 126"/>
                <a:gd name="T20" fmla="*/ 0 w 66"/>
                <a:gd name="T21" fmla="*/ 40 h 126"/>
                <a:gd name="T22" fmla="*/ 4 w 66"/>
                <a:gd name="T23" fmla="*/ 22 h 126"/>
                <a:gd name="T24" fmla="*/ 9 w 66"/>
                <a:gd name="T25" fmla="*/ 14 h 126"/>
                <a:gd name="T26" fmla="*/ 15 w 66"/>
                <a:gd name="T27" fmla="*/ 8 h 126"/>
                <a:gd name="T28" fmla="*/ 38 w 66"/>
                <a:gd name="T29" fmla="*/ 0 h 126"/>
                <a:gd name="T30" fmla="*/ 63 w 66"/>
                <a:gd name="T31" fmla="*/ 6 h 126"/>
                <a:gd name="T32" fmla="*/ 63 w 66"/>
                <a:gd name="T33" fmla="*/ 44 h 126"/>
                <a:gd name="T34" fmla="*/ 53 w 66"/>
                <a:gd name="T35" fmla="*/ 34 h 126"/>
                <a:gd name="T36" fmla="*/ 43 w 66"/>
                <a:gd name="T37" fmla="*/ 30 h 126"/>
                <a:gd name="T38" fmla="*/ 36 w 66"/>
                <a:gd name="T39" fmla="*/ 32 h 126"/>
                <a:gd name="T40" fmla="*/ 34 w 66"/>
                <a:gd name="T41" fmla="*/ 37 h 126"/>
                <a:gd name="T42" fmla="*/ 41 w 66"/>
                <a:gd name="T43" fmla="*/ 47 h 126"/>
                <a:gd name="T44" fmla="*/ 46 w 66"/>
                <a:gd name="T45" fmla="*/ 51 h 126"/>
                <a:gd name="T46" fmla="*/ 62 w 66"/>
                <a:gd name="T47" fmla="*/ 66 h 126"/>
                <a:gd name="T48" fmla="*/ 66 w 66"/>
                <a:gd name="T49" fmla="*/ 85 h 126"/>
                <a:gd name="T50" fmla="*/ 55 w 66"/>
                <a:gd name="T51" fmla="*/ 114 h 126"/>
                <a:gd name="T52" fmla="*/ 26 w 66"/>
                <a:gd name="T53" fmla="*/ 126 h 126"/>
                <a:gd name="T54" fmla="*/ 0 w 66"/>
                <a:gd name="T55" fmla="*/ 12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126">
                  <a:moveTo>
                    <a:pt x="0" y="121"/>
                  </a:moveTo>
                  <a:cubicBezTo>
                    <a:pt x="0" y="82"/>
                    <a:pt x="0" y="82"/>
                    <a:pt x="0" y="82"/>
                  </a:cubicBezTo>
                  <a:cubicBezTo>
                    <a:pt x="7" y="91"/>
                    <a:pt x="14" y="96"/>
                    <a:pt x="22" y="96"/>
                  </a:cubicBezTo>
                  <a:cubicBezTo>
                    <a:pt x="25" y="96"/>
                    <a:pt x="27" y="95"/>
                    <a:pt x="29" y="94"/>
                  </a:cubicBezTo>
                  <a:cubicBezTo>
                    <a:pt x="31" y="92"/>
                    <a:pt x="32" y="90"/>
                    <a:pt x="32" y="88"/>
                  </a:cubicBezTo>
                  <a:cubicBezTo>
                    <a:pt x="32" y="85"/>
                    <a:pt x="30" y="82"/>
                    <a:pt x="26" y="78"/>
                  </a:cubicBezTo>
                  <a:cubicBezTo>
                    <a:pt x="20" y="74"/>
                    <a:pt x="20" y="74"/>
                    <a:pt x="20" y="74"/>
                  </a:cubicBezTo>
                  <a:cubicBezTo>
                    <a:pt x="17" y="72"/>
                    <a:pt x="14" y="69"/>
                    <a:pt x="11" y="66"/>
                  </a:cubicBezTo>
                  <a:cubicBezTo>
                    <a:pt x="8" y="64"/>
                    <a:pt x="6" y="61"/>
                    <a:pt x="4" y="58"/>
                  </a:cubicBezTo>
                  <a:cubicBezTo>
                    <a:pt x="3" y="55"/>
                    <a:pt x="2" y="52"/>
                    <a:pt x="1" y="49"/>
                  </a:cubicBezTo>
                  <a:cubicBezTo>
                    <a:pt x="0" y="46"/>
                    <a:pt x="0" y="43"/>
                    <a:pt x="0" y="40"/>
                  </a:cubicBezTo>
                  <a:cubicBezTo>
                    <a:pt x="0" y="34"/>
                    <a:pt x="1" y="28"/>
                    <a:pt x="4" y="22"/>
                  </a:cubicBezTo>
                  <a:cubicBezTo>
                    <a:pt x="5" y="19"/>
                    <a:pt x="7" y="16"/>
                    <a:pt x="9" y="14"/>
                  </a:cubicBezTo>
                  <a:cubicBezTo>
                    <a:pt x="10" y="12"/>
                    <a:pt x="12" y="9"/>
                    <a:pt x="15" y="8"/>
                  </a:cubicBezTo>
                  <a:cubicBezTo>
                    <a:pt x="21" y="2"/>
                    <a:pt x="29" y="0"/>
                    <a:pt x="38" y="0"/>
                  </a:cubicBezTo>
                  <a:cubicBezTo>
                    <a:pt x="46" y="0"/>
                    <a:pt x="55" y="2"/>
                    <a:pt x="63" y="6"/>
                  </a:cubicBezTo>
                  <a:cubicBezTo>
                    <a:pt x="63" y="44"/>
                    <a:pt x="63" y="44"/>
                    <a:pt x="63" y="44"/>
                  </a:cubicBezTo>
                  <a:cubicBezTo>
                    <a:pt x="60" y="40"/>
                    <a:pt x="57" y="36"/>
                    <a:pt x="53" y="34"/>
                  </a:cubicBezTo>
                  <a:cubicBezTo>
                    <a:pt x="50" y="31"/>
                    <a:pt x="46" y="30"/>
                    <a:pt x="43" y="30"/>
                  </a:cubicBezTo>
                  <a:cubicBezTo>
                    <a:pt x="40" y="30"/>
                    <a:pt x="38" y="31"/>
                    <a:pt x="36" y="32"/>
                  </a:cubicBezTo>
                  <a:cubicBezTo>
                    <a:pt x="35" y="34"/>
                    <a:pt x="34" y="35"/>
                    <a:pt x="34" y="37"/>
                  </a:cubicBezTo>
                  <a:cubicBezTo>
                    <a:pt x="34" y="41"/>
                    <a:pt x="36" y="44"/>
                    <a:pt x="41" y="47"/>
                  </a:cubicBezTo>
                  <a:cubicBezTo>
                    <a:pt x="46" y="51"/>
                    <a:pt x="46" y="51"/>
                    <a:pt x="46" y="51"/>
                  </a:cubicBezTo>
                  <a:cubicBezTo>
                    <a:pt x="53" y="56"/>
                    <a:pt x="58" y="61"/>
                    <a:pt x="62" y="66"/>
                  </a:cubicBezTo>
                  <a:cubicBezTo>
                    <a:pt x="65" y="72"/>
                    <a:pt x="66" y="78"/>
                    <a:pt x="66" y="85"/>
                  </a:cubicBezTo>
                  <a:cubicBezTo>
                    <a:pt x="66" y="97"/>
                    <a:pt x="62" y="107"/>
                    <a:pt x="55" y="114"/>
                  </a:cubicBezTo>
                  <a:cubicBezTo>
                    <a:pt x="47" y="122"/>
                    <a:pt x="38" y="126"/>
                    <a:pt x="26" y="126"/>
                  </a:cubicBezTo>
                  <a:cubicBezTo>
                    <a:pt x="18" y="126"/>
                    <a:pt x="9" y="124"/>
                    <a:pt x="0" y="12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0" name="Freeform 227"/>
            <p:cNvSpPr/>
            <p:nvPr/>
          </p:nvSpPr>
          <p:spPr bwMode="auto">
            <a:xfrm>
              <a:off x="8801960" y="3870066"/>
              <a:ext cx="211502" cy="419646"/>
            </a:xfrm>
            <a:custGeom>
              <a:avLst/>
              <a:gdLst>
                <a:gd name="T0" fmla="*/ 0 w 126"/>
                <a:gd name="T1" fmla="*/ 250 h 250"/>
                <a:gd name="T2" fmla="*/ 0 w 126"/>
                <a:gd name="T3" fmla="*/ 0 h 250"/>
                <a:gd name="T4" fmla="*/ 126 w 126"/>
                <a:gd name="T5" fmla="*/ 0 h 250"/>
                <a:gd name="T6" fmla="*/ 126 w 126"/>
                <a:gd name="T7" fmla="*/ 59 h 250"/>
                <a:gd name="T8" fmla="*/ 68 w 126"/>
                <a:gd name="T9" fmla="*/ 59 h 250"/>
                <a:gd name="T10" fmla="*/ 68 w 126"/>
                <a:gd name="T11" fmla="*/ 91 h 250"/>
                <a:gd name="T12" fmla="*/ 120 w 126"/>
                <a:gd name="T13" fmla="*/ 91 h 250"/>
                <a:gd name="T14" fmla="*/ 120 w 126"/>
                <a:gd name="T15" fmla="*/ 151 h 250"/>
                <a:gd name="T16" fmla="*/ 68 w 126"/>
                <a:gd name="T17" fmla="*/ 151 h 250"/>
                <a:gd name="T18" fmla="*/ 68 w 126"/>
                <a:gd name="T19" fmla="*/ 191 h 250"/>
                <a:gd name="T20" fmla="*/ 126 w 126"/>
                <a:gd name="T21" fmla="*/ 191 h 250"/>
                <a:gd name="T22" fmla="*/ 126 w 126"/>
                <a:gd name="T23" fmla="*/ 250 h 250"/>
                <a:gd name="T24" fmla="*/ 0 w 126"/>
                <a:gd name="T2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250">
                  <a:moveTo>
                    <a:pt x="0" y="250"/>
                  </a:moveTo>
                  <a:lnTo>
                    <a:pt x="0" y="0"/>
                  </a:lnTo>
                  <a:lnTo>
                    <a:pt x="126" y="0"/>
                  </a:lnTo>
                  <a:lnTo>
                    <a:pt x="126" y="59"/>
                  </a:lnTo>
                  <a:lnTo>
                    <a:pt x="68" y="59"/>
                  </a:lnTo>
                  <a:lnTo>
                    <a:pt x="68" y="91"/>
                  </a:lnTo>
                  <a:lnTo>
                    <a:pt x="120" y="91"/>
                  </a:lnTo>
                  <a:lnTo>
                    <a:pt x="120" y="151"/>
                  </a:lnTo>
                  <a:lnTo>
                    <a:pt x="68" y="151"/>
                  </a:lnTo>
                  <a:lnTo>
                    <a:pt x="68" y="191"/>
                  </a:lnTo>
                  <a:lnTo>
                    <a:pt x="126" y="191"/>
                  </a:lnTo>
                  <a:lnTo>
                    <a:pt x="126" y="250"/>
                  </a:lnTo>
                  <a:lnTo>
                    <a:pt x="0" y="25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1" name="Freeform 228"/>
            <p:cNvSpPr>
              <a:spLocks noEditPoints="1"/>
            </p:cNvSpPr>
            <p:nvPr/>
          </p:nvSpPr>
          <p:spPr bwMode="auto">
            <a:xfrm>
              <a:off x="9053748" y="3870066"/>
              <a:ext cx="320610" cy="419646"/>
            </a:xfrm>
            <a:custGeom>
              <a:avLst/>
              <a:gdLst>
                <a:gd name="T0" fmla="*/ 96 w 96"/>
                <a:gd name="T1" fmla="*/ 63 h 126"/>
                <a:gd name="T2" fmla="*/ 83 w 96"/>
                <a:gd name="T3" fmla="*/ 109 h 126"/>
                <a:gd name="T4" fmla="*/ 48 w 96"/>
                <a:gd name="T5" fmla="*/ 126 h 126"/>
                <a:gd name="T6" fmla="*/ 16 w 96"/>
                <a:gd name="T7" fmla="*/ 113 h 126"/>
                <a:gd name="T8" fmla="*/ 0 w 96"/>
                <a:gd name="T9" fmla="*/ 62 h 126"/>
                <a:gd name="T10" fmla="*/ 17 w 96"/>
                <a:gd name="T11" fmla="*/ 12 h 126"/>
                <a:gd name="T12" fmla="*/ 48 w 96"/>
                <a:gd name="T13" fmla="*/ 0 h 126"/>
                <a:gd name="T14" fmla="*/ 83 w 96"/>
                <a:gd name="T15" fmla="*/ 17 h 126"/>
                <a:gd name="T16" fmla="*/ 96 w 96"/>
                <a:gd name="T17" fmla="*/ 63 h 126"/>
                <a:gd name="T18" fmla="*/ 60 w 96"/>
                <a:gd name="T19" fmla="*/ 64 h 126"/>
                <a:gd name="T20" fmla="*/ 48 w 96"/>
                <a:gd name="T21" fmla="*/ 30 h 126"/>
                <a:gd name="T22" fmla="*/ 38 w 96"/>
                <a:gd name="T23" fmla="*/ 39 h 126"/>
                <a:gd name="T24" fmla="*/ 35 w 96"/>
                <a:gd name="T25" fmla="*/ 63 h 126"/>
                <a:gd name="T26" fmla="*/ 38 w 96"/>
                <a:gd name="T27" fmla="*/ 87 h 126"/>
                <a:gd name="T28" fmla="*/ 47 w 96"/>
                <a:gd name="T29" fmla="*/ 96 h 126"/>
                <a:gd name="T30" fmla="*/ 57 w 96"/>
                <a:gd name="T31" fmla="*/ 87 h 126"/>
                <a:gd name="T32" fmla="*/ 60 w 96"/>
                <a:gd name="T33" fmla="*/ 6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6">
                  <a:moveTo>
                    <a:pt x="96" y="63"/>
                  </a:moveTo>
                  <a:cubicBezTo>
                    <a:pt x="96" y="82"/>
                    <a:pt x="91" y="97"/>
                    <a:pt x="83" y="109"/>
                  </a:cubicBezTo>
                  <a:cubicBezTo>
                    <a:pt x="74" y="120"/>
                    <a:pt x="62" y="126"/>
                    <a:pt x="48" y="126"/>
                  </a:cubicBezTo>
                  <a:cubicBezTo>
                    <a:pt x="36" y="126"/>
                    <a:pt x="25" y="122"/>
                    <a:pt x="16" y="113"/>
                  </a:cubicBezTo>
                  <a:cubicBezTo>
                    <a:pt x="5" y="102"/>
                    <a:pt x="0" y="85"/>
                    <a:pt x="0" y="62"/>
                  </a:cubicBezTo>
                  <a:cubicBezTo>
                    <a:pt x="0" y="40"/>
                    <a:pt x="5" y="24"/>
                    <a:pt x="17" y="12"/>
                  </a:cubicBezTo>
                  <a:cubicBezTo>
                    <a:pt x="26" y="4"/>
                    <a:pt x="36" y="0"/>
                    <a:pt x="48" y="0"/>
                  </a:cubicBezTo>
                  <a:cubicBezTo>
                    <a:pt x="63" y="0"/>
                    <a:pt x="74" y="5"/>
                    <a:pt x="83" y="17"/>
                  </a:cubicBezTo>
                  <a:cubicBezTo>
                    <a:pt x="91" y="28"/>
                    <a:pt x="96" y="44"/>
                    <a:pt x="96" y="63"/>
                  </a:cubicBezTo>
                  <a:close/>
                  <a:moveTo>
                    <a:pt x="60" y="64"/>
                  </a:moveTo>
                  <a:cubicBezTo>
                    <a:pt x="60" y="41"/>
                    <a:pt x="56" y="30"/>
                    <a:pt x="48" y="30"/>
                  </a:cubicBezTo>
                  <a:cubicBezTo>
                    <a:pt x="44" y="30"/>
                    <a:pt x="41" y="33"/>
                    <a:pt x="38" y="39"/>
                  </a:cubicBezTo>
                  <a:cubicBezTo>
                    <a:pt x="36" y="44"/>
                    <a:pt x="35" y="52"/>
                    <a:pt x="35" y="63"/>
                  </a:cubicBezTo>
                  <a:cubicBezTo>
                    <a:pt x="35" y="73"/>
                    <a:pt x="36" y="81"/>
                    <a:pt x="38" y="87"/>
                  </a:cubicBezTo>
                  <a:cubicBezTo>
                    <a:pt x="40" y="93"/>
                    <a:pt x="44" y="96"/>
                    <a:pt x="47" y="96"/>
                  </a:cubicBezTo>
                  <a:cubicBezTo>
                    <a:pt x="52" y="96"/>
                    <a:pt x="55" y="93"/>
                    <a:pt x="57" y="87"/>
                  </a:cubicBezTo>
                  <a:cubicBezTo>
                    <a:pt x="59" y="82"/>
                    <a:pt x="60" y="74"/>
                    <a:pt x="60" y="6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grpSp>
      <p:sp>
        <p:nvSpPr>
          <p:cNvPr id="98" name="文本框 97"/>
          <p:cNvSpPr txBox="1"/>
          <p:nvPr/>
        </p:nvSpPr>
        <p:spPr>
          <a:xfrm>
            <a:off x="232228" y="217714"/>
            <a:ext cx="3614058" cy="460375"/>
          </a:xfrm>
          <a:prstGeom prst="rect">
            <a:avLst/>
          </a:prstGeom>
          <a:noFill/>
        </p:spPr>
        <p:txBody>
          <a:bodyPr wrap="square" rtlCol="0">
            <a:spAutoFit/>
          </a:bodyPr>
          <a:lstStyle/>
          <a:p>
            <a:r>
              <a:rPr lang="zh-CN" altLang="en-US" sz="2400" b="1" spc="300" dirty="0">
                <a:cs typeface="+mn-ea"/>
                <a:sym typeface="+mn-lt"/>
              </a:rPr>
              <a:t>系统的展望</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lstStyle/>
          <a:p>
            <a:r>
              <a:rPr lang="en-US" altLang="zh-CN" dirty="0"/>
              <a:t>THANKS</a:t>
            </a:r>
            <a:endParaRPr lang="en-US" altLang="zh-CN"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2410" y="217805"/>
            <a:ext cx="8971915" cy="460375"/>
          </a:xfrm>
          <a:prstGeom prst="rect">
            <a:avLst/>
          </a:prstGeom>
          <a:noFill/>
        </p:spPr>
        <p:txBody>
          <a:bodyPr wrap="square" rtlCol="0">
            <a:spAutoFit/>
          </a:bodyPr>
          <a:lstStyle/>
          <a:p>
            <a:r>
              <a:rPr lang="zh-CN" altLang="en-US" sz="2400" b="1" spc="300" dirty="0">
                <a:cs typeface="+mn-ea"/>
                <a:sym typeface="+mn-lt"/>
              </a:rPr>
              <a:t>Research </a:t>
            </a:r>
            <a:r>
              <a:rPr lang="en-US" altLang="zh-CN" sz="2400" b="1" spc="300" dirty="0">
                <a:cs typeface="+mn-ea"/>
                <a:sym typeface="+mn-lt"/>
              </a:rPr>
              <a:t>B</a:t>
            </a:r>
            <a:r>
              <a:rPr lang="zh-CN" altLang="en-US" sz="2400" b="1" spc="300" dirty="0">
                <a:cs typeface="+mn-ea"/>
                <a:sym typeface="+mn-lt"/>
              </a:rPr>
              <a:t>ackground and </a:t>
            </a:r>
            <a:r>
              <a:rPr lang="en-US" altLang="zh-CN" sz="2400" b="1" spc="300" dirty="0">
                <a:cs typeface="+mn-ea"/>
                <a:sym typeface="+mn-lt"/>
              </a:rPr>
              <a:t>S</a:t>
            </a:r>
            <a:r>
              <a:rPr lang="zh-CN" altLang="en-US" sz="2400" b="1" spc="300" dirty="0">
                <a:cs typeface="+mn-ea"/>
                <a:sym typeface="+mn-lt"/>
              </a:rPr>
              <a:t>ignificance</a:t>
            </a:r>
            <a:endParaRPr lang="zh-CN" altLang="en-US" sz="2400" b="1" spc="300" dirty="0">
              <a:cs typeface="+mn-ea"/>
              <a:sym typeface="+mn-lt"/>
            </a:endParaRPr>
          </a:p>
        </p:txBody>
      </p:sp>
      <p:sp>
        <p:nvSpPr>
          <p:cNvPr id="5" name="矩形 4"/>
          <p:cNvSpPr/>
          <p:nvPr/>
        </p:nvSpPr>
        <p:spPr>
          <a:xfrm>
            <a:off x="7000240" y="1022350"/>
            <a:ext cx="5088890" cy="4972685"/>
          </a:xfrm>
          <a:prstGeom prst="rect">
            <a:avLst/>
          </a:prstGeom>
          <a:solidFill>
            <a:srgbClr val="0868B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7712710" y="2569845"/>
            <a:ext cx="4018915" cy="2451100"/>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dirty="0">
                <a:solidFill>
                  <a:schemeClr val="bg1"/>
                </a:solidFill>
                <a:latin typeface="+mn-lt"/>
                <a:cs typeface="+mn-ea"/>
                <a:sym typeface="+mn-lt"/>
              </a:rPr>
              <a:t>     </a:t>
            </a:r>
            <a:r>
              <a:rPr lang="zh-CN" altLang="en-US" dirty="0">
                <a:solidFill>
                  <a:schemeClr val="bg1"/>
                </a:solidFill>
                <a:latin typeface="+mn-lt"/>
                <a:cs typeface="+mn-ea"/>
                <a:sym typeface="+mn-lt"/>
              </a:rPr>
              <a:t>总所周知，台风是一种破坏性极强的极端自然现象据世界气象组织的报告，全球每年死于热带风暴的人数约为2000—3000人。据有关资料，西太平洋沿岸国家平均每年因台风造成的经济损失为40亿美元，危害巨大。我国也是一个台风灾害严重的国家。如何有效预测台风路径成为一个重要的课题。</a:t>
            </a:r>
            <a:endParaRPr lang="zh-CN" altLang="en-US" dirty="0">
              <a:solidFill>
                <a:schemeClr val="bg1"/>
              </a:solidFill>
              <a:latin typeface="+mn-lt"/>
              <a:cs typeface="+mn-ea"/>
              <a:sym typeface="+mn-lt"/>
            </a:endParaRPr>
          </a:p>
        </p:txBody>
      </p:sp>
      <p:sp>
        <p:nvSpPr>
          <p:cNvPr id="7" name="矩形 6"/>
          <p:cNvSpPr/>
          <p:nvPr/>
        </p:nvSpPr>
        <p:spPr>
          <a:xfrm>
            <a:off x="8528714" y="1388219"/>
            <a:ext cx="1706880" cy="460375"/>
          </a:xfrm>
          <a:prstGeom prst="rect">
            <a:avLst/>
          </a:prstGeom>
        </p:spPr>
        <p:txBody>
          <a:bodyPr wrap="none">
            <a:spAutoFit/>
          </a:bodyPr>
          <a:lstStyle/>
          <a:p>
            <a:r>
              <a:rPr lang="zh-CN" altLang="en-US" sz="2400" b="1" dirty="0">
                <a:solidFill>
                  <a:schemeClr val="bg1"/>
                </a:solidFill>
                <a:cs typeface="+mn-ea"/>
                <a:sym typeface="+mn-lt"/>
              </a:rPr>
              <a:t>台风的危害</a:t>
            </a:r>
            <a:endParaRPr lang="zh-CN" altLang="en-US" sz="2400" b="1" dirty="0">
              <a:solidFill>
                <a:schemeClr val="bg1"/>
              </a:solidFill>
              <a:cs typeface="+mn-ea"/>
              <a:sym typeface="+mn-lt"/>
            </a:endParaRPr>
          </a:p>
        </p:txBody>
      </p:sp>
      <p:pic>
        <p:nvPicPr>
          <p:cNvPr id="2" name="图片 1" descr="台风"/>
          <p:cNvPicPr>
            <a:picLocks noChangeAspect="1"/>
          </p:cNvPicPr>
          <p:nvPr/>
        </p:nvPicPr>
        <p:blipFill>
          <a:blip r:embed="rId1"/>
          <a:stretch>
            <a:fillRect/>
          </a:stretch>
        </p:blipFill>
        <p:spPr>
          <a:xfrm>
            <a:off x="412115" y="1022350"/>
            <a:ext cx="6588125" cy="4972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17320" y="5611813"/>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6" name="任意多边形 5"/>
          <p:cNvSpPr/>
          <p:nvPr/>
        </p:nvSpPr>
        <p:spPr>
          <a:xfrm>
            <a:off x="574040" y="1235710"/>
            <a:ext cx="2600960" cy="4376420"/>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cs typeface="+mn-ea"/>
                <a:sym typeface="+mn-lt"/>
              </a:rPr>
              <a:t>     WRF</a:t>
            </a:r>
            <a:r>
              <a:rPr lang="zh-CN" altLang="en-US">
                <a:cs typeface="+mn-ea"/>
                <a:sym typeface="+mn-lt"/>
              </a:rPr>
              <a:t>是一种中尺度气象模型，采用大气动力学进行预测台风路径，是传统的模型预测方法，这种方法往往误差大，并且需要大量的人为设置参数，效果并不理想</a:t>
            </a:r>
            <a:endParaRPr lang="zh-CN" altLang="en-US">
              <a:cs typeface="+mn-ea"/>
              <a:sym typeface="+mn-lt"/>
            </a:endParaRPr>
          </a:p>
        </p:txBody>
      </p:sp>
      <p:sp>
        <p:nvSpPr>
          <p:cNvPr id="28" name="文本框 33"/>
          <p:cNvSpPr txBox="1">
            <a:spLocks noChangeArrowheads="1"/>
          </p:cNvSpPr>
          <p:nvPr/>
        </p:nvSpPr>
        <p:spPr bwMode="auto">
          <a:xfrm>
            <a:off x="1552100" y="1385888"/>
            <a:ext cx="6451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eaLnBrk="1" hangingPunct="1">
              <a:spcBef>
                <a:spcPct val="0"/>
              </a:spcBef>
              <a:spcAft>
                <a:spcPts val="1000"/>
              </a:spcAft>
              <a:buFontTx/>
              <a:buNone/>
            </a:pPr>
            <a:r>
              <a:rPr lang="en-US" altLang="zh-CN" sz="1600" b="1" dirty="0">
                <a:solidFill>
                  <a:schemeClr val="bg1"/>
                </a:solidFill>
                <a:latin typeface="+mn-lt"/>
                <a:ea typeface="+mn-ea"/>
                <a:cs typeface="+mn-ea"/>
                <a:sym typeface="+mn-lt"/>
              </a:rPr>
              <a:t>WRF</a:t>
            </a:r>
            <a:endParaRPr lang="en-US" altLang="zh-CN" sz="1600" b="1" dirty="0">
              <a:solidFill>
                <a:schemeClr val="bg1"/>
              </a:solidFill>
              <a:latin typeface="+mn-lt"/>
              <a:ea typeface="+mn-ea"/>
              <a:cs typeface="+mn-ea"/>
              <a:sym typeface="+mn-lt"/>
            </a:endParaRPr>
          </a:p>
        </p:txBody>
      </p:sp>
      <p:sp>
        <p:nvSpPr>
          <p:cNvPr id="29" name="文本框 34"/>
          <p:cNvSpPr txBox="1">
            <a:spLocks noChangeArrowheads="1"/>
          </p:cNvSpPr>
          <p:nvPr/>
        </p:nvSpPr>
        <p:spPr bwMode="auto">
          <a:xfrm>
            <a:off x="4412992" y="1982788"/>
            <a:ext cx="1005403"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spcBef>
                <a:spcPct val="0"/>
              </a:spcBef>
              <a:spcAft>
                <a:spcPts val="1000"/>
              </a:spcAft>
              <a:buNone/>
            </a:pPr>
            <a:r>
              <a:rPr lang="zh-CN" altLang="en-US" sz="1600" b="1" dirty="0">
                <a:solidFill>
                  <a:schemeClr val="bg1"/>
                </a:solidFill>
                <a:latin typeface="+mn-lt"/>
                <a:ea typeface="+mn-ea"/>
                <a:cs typeface="+mn-ea"/>
                <a:sym typeface="+mn-lt"/>
              </a:rPr>
              <a:t>点击编辑</a:t>
            </a:r>
            <a:endParaRPr lang="zh-CN" altLang="en-US" sz="1600" b="1" dirty="0">
              <a:solidFill>
                <a:schemeClr val="bg1"/>
              </a:solidFill>
              <a:latin typeface="+mn-lt"/>
              <a:ea typeface="+mn-ea"/>
              <a:cs typeface="+mn-ea"/>
              <a:sym typeface="+mn-lt"/>
            </a:endParaRPr>
          </a:p>
        </p:txBody>
      </p:sp>
      <p:sp>
        <p:nvSpPr>
          <p:cNvPr id="33" name="文本框 32"/>
          <p:cNvSpPr txBox="1">
            <a:spLocks noChangeArrowheads="1"/>
          </p:cNvSpPr>
          <p:nvPr/>
        </p:nvSpPr>
        <p:spPr bwMode="auto">
          <a:xfrm>
            <a:off x="4083097" y="2544865"/>
            <a:ext cx="1663606"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20000"/>
              </a:spcBef>
              <a:buNone/>
            </a:pPr>
            <a:r>
              <a:rPr lang="zh-CN" altLang="en-US" sz="1400" dirty="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sp>
        <p:nvSpPr>
          <p:cNvPr id="36" name="文本框 35"/>
          <p:cNvSpPr txBox="1"/>
          <p:nvPr/>
        </p:nvSpPr>
        <p:spPr>
          <a:xfrm>
            <a:off x="232410" y="217805"/>
            <a:ext cx="6130290" cy="460375"/>
          </a:xfrm>
          <a:prstGeom prst="rect">
            <a:avLst/>
          </a:prstGeom>
          <a:noFill/>
        </p:spPr>
        <p:txBody>
          <a:bodyPr wrap="square" rtlCol="0">
            <a:spAutoFit/>
          </a:bodyPr>
          <a:lstStyle/>
          <a:p>
            <a:r>
              <a:rPr lang="zh-CN" altLang="en-US" sz="2400" b="1" spc="300" dirty="0">
                <a:cs typeface="+mn-ea"/>
                <a:sym typeface="+mn-lt"/>
              </a:rPr>
              <a:t>Previous </a:t>
            </a:r>
            <a:r>
              <a:rPr lang="en-US" altLang="zh-CN" sz="2400" b="1" spc="300" dirty="0">
                <a:cs typeface="+mn-ea"/>
                <a:sym typeface="+mn-lt"/>
              </a:rPr>
              <a:t>R</a:t>
            </a:r>
            <a:r>
              <a:rPr lang="zh-CN" altLang="en-US" sz="2400" b="1" spc="300" dirty="0">
                <a:cs typeface="+mn-ea"/>
                <a:sym typeface="+mn-lt"/>
              </a:rPr>
              <a:t>esearch </a:t>
            </a:r>
            <a:r>
              <a:rPr lang="en-US" altLang="zh-CN" sz="2400" b="1" spc="300" dirty="0">
                <a:cs typeface="+mn-ea"/>
                <a:sym typeface="+mn-lt"/>
              </a:rPr>
              <a:t>M</a:t>
            </a:r>
            <a:r>
              <a:rPr lang="zh-CN" altLang="en-US" sz="2400" b="1" spc="300" dirty="0">
                <a:cs typeface="+mn-ea"/>
                <a:sym typeface="+mn-lt"/>
              </a:rPr>
              <a:t>ethods</a:t>
            </a:r>
            <a:endParaRPr lang="zh-CN" altLang="en-US" sz="2400" b="1" spc="300" dirty="0">
              <a:cs typeface="+mn-ea"/>
              <a:sym typeface="+mn-lt"/>
            </a:endParaRPr>
          </a:p>
        </p:txBody>
      </p:sp>
      <p:pic>
        <p:nvPicPr>
          <p:cNvPr id="37" name="图片 36" descr="WRF模型"/>
          <p:cNvPicPr>
            <a:picLocks noChangeAspect="1"/>
          </p:cNvPicPr>
          <p:nvPr/>
        </p:nvPicPr>
        <p:blipFill>
          <a:blip r:embed="rId1"/>
          <a:stretch>
            <a:fillRect/>
          </a:stretch>
        </p:blipFill>
        <p:spPr>
          <a:xfrm>
            <a:off x="4413885" y="1087755"/>
            <a:ext cx="7378700" cy="4928870"/>
          </a:xfrm>
          <a:prstGeom prst="rect">
            <a:avLst/>
          </a:prstGeom>
        </p:spPr>
      </p:pic>
      <p:sp>
        <p:nvSpPr>
          <p:cNvPr id="39" name="Freeform 5"/>
          <p:cNvSpPr>
            <a:spLocks noChangeAspect="1" noEditPoints="1"/>
          </p:cNvSpPr>
          <p:nvPr/>
        </p:nvSpPr>
        <p:spPr bwMode="auto">
          <a:xfrm>
            <a:off x="1654810" y="5802630"/>
            <a:ext cx="439420" cy="532765"/>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6"/>
          <p:cNvSpPr/>
          <p:nvPr/>
        </p:nvSpPr>
        <p:spPr>
          <a:xfrm>
            <a:off x="10233122" y="49499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 name="Oval 41"/>
          <p:cNvSpPr/>
          <p:nvPr/>
        </p:nvSpPr>
        <p:spPr>
          <a:xfrm>
            <a:off x="10233121" y="29687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 name="Oval 35"/>
          <p:cNvSpPr/>
          <p:nvPr/>
        </p:nvSpPr>
        <p:spPr>
          <a:xfrm>
            <a:off x="1317721" y="3959352"/>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Oval 3"/>
          <p:cNvSpPr/>
          <p:nvPr/>
        </p:nvSpPr>
        <p:spPr>
          <a:xfrm>
            <a:off x="1317720" y="1971923"/>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Rectangle 11"/>
          <p:cNvSpPr/>
          <p:nvPr/>
        </p:nvSpPr>
        <p:spPr>
          <a:xfrm>
            <a:off x="2265641" y="1981201"/>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科          两种方法来测量台风的强度：用飞机分析风速，并将卫星图像与过去类似台风的图像进行比较。为了预测风暴的下一步可能会发生什么，科学家们大多数使用了统计模型</a:t>
            </a:r>
            <a:endParaRPr lang="zh-CN" altLang="en-US" sz="1400" dirty="0">
              <a:solidFill>
                <a:schemeClr val="bg1"/>
              </a:solidFill>
              <a:cs typeface="+mn-ea"/>
              <a:sym typeface="+mn-lt"/>
            </a:endParaRPr>
          </a:p>
        </p:txBody>
      </p:sp>
      <p:sp>
        <p:nvSpPr>
          <p:cNvPr id="7" name="Rectangle 21"/>
          <p:cNvSpPr/>
          <p:nvPr/>
        </p:nvSpPr>
        <p:spPr>
          <a:xfrm>
            <a:off x="2265641" y="2183000"/>
            <a:ext cx="639857" cy="41909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Rectangle 13"/>
          <p:cNvSpPr/>
          <p:nvPr/>
        </p:nvSpPr>
        <p:spPr>
          <a:xfrm>
            <a:off x="2265641" y="2978030"/>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ectangle 14"/>
          <p:cNvSpPr/>
          <p:nvPr/>
        </p:nvSpPr>
        <p:spPr>
          <a:xfrm>
            <a:off x="2265641" y="3968630"/>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0" name="Rectangle 15"/>
          <p:cNvSpPr/>
          <p:nvPr/>
        </p:nvSpPr>
        <p:spPr>
          <a:xfrm>
            <a:off x="2265641" y="4949953"/>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Content Placeholder 4"/>
          <p:cNvSpPr txBox="1"/>
          <p:nvPr/>
        </p:nvSpPr>
        <p:spPr>
          <a:xfrm>
            <a:off x="2280768" y="2255139"/>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01</a:t>
            </a:r>
            <a:endParaRPr lang="en-US" sz="1600" b="1" dirty="0">
              <a:solidFill>
                <a:schemeClr val="bg1"/>
              </a:solidFill>
              <a:cs typeface="+mn-ea"/>
              <a:sym typeface="+mn-lt"/>
            </a:endParaRPr>
          </a:p>
        </p:txBody>
      </p:sp>
      <p:sp>
        <p:nvSpPr>
          <p:cNvPr id="12" name="Content Placeholder 4"/>
          <p:cNvSpPr txBox="1"/>
          <p:nvPr/>
        </p:nvSpPr>
        <p:spPr>
          <a:xfrm>
            <a:off x="9489324" y="3236978"/>
            <a:ext cx="609600" cy="30479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a:solidFill>
                  <a:schemeClr val="bg1"/>
                </a:solidFill>
                <a:cs typeface="+mn-ea"/>
                <a:sym typeface="+mn-lt"/>
              </a:rPr>
              <a:t>02</a:t>
            </a:r>
            <a:endParaRPr lang="en-US" sz="1200" dirty="0">
              <a:solidFill>
                <a:schemeClr val="bg1"/>
              </a:solidFill>
              <a:cs typeface="+mn-ea"/>
              <a:sym typeface="+mn-lt"/>
            </a:endParaRPr>
          </a:p>
        </p:txBody>
      </p:sp>
      <p:sp>
        <p:nvSpPr>
          <p:cNvPr id="13" name="Shape 4483"/>
          <p:cNvSpPr/>
          <p:nvPr/>
        </p:nvSpPr>
        <p:spPr>
          <a:xfrm>
            <a:off x="10533773" y="3169951"/>
            <a:ext cx="236896" cy="43885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7045" y="19440"/>
                  <a:pt x="3998" y="17796"/>
                  <a:pt x="3998" y="15769"/>
                </a:cubicBezTo>
                <a:cubicBezTo>
                  <a:pt x="3998" y="14090"/>
                  <a:pt x="6086" y="12679"/>
                  <a:pt x="8933" y="12239"/>
                </a:cubicBezTo>
                <a:lnTo>
                  <a:pt x="8933" y="4320"/>
                </a:lnTo>
                <a:lnTo>
                  <a:pt x="12934" y="4320"/>
                </a:lnTo>
                <a:lnTo>
                  <a:pt x="12934" y="12283"/>
                </a:lnTo>
                <a:cubicBezTo>
                  <a:pt x="15644" y="12767"/>
                  <a:pt x="17602" y="14143"/>
                  <a:pt x="17602" y="15769"/>
                </a:cubicBezTo>
                <a:cubicBezTo>
                  <a:pt x="17602" y="17796"/>
                  <a:pt x="14555" y="19440"/>
                  <a:pt x="10800" y="19440"/>
                </a:cubicBezTo>
                <a:close/>
                <a:moveTo>
                  <a:pt x="16000" y="10656"/>
                </a:moveTo>
                <a:lnTo>
                  <a:pt x="16000" y="1079"/>
                </a:lnTo>
                <a:cubicBezTo>
                  <a:pt x="16000" y="484"/>
                  <a:pt x="15107" y="0"/>
                  <a:pt x="14001" y="0"/>
                </a:cubicBezTo>
                <a:lnTo>
                  <a:pt x="7199" y="0"/>
                </a:lnTo>
                <a:cubicBezTo>
                  <a:pt x="6094" y="0"/>
                  <a:pt x="5600" y="484"/>
                  <a:pt x="5600" y="1079"/>
                </a:cubicBezTo>
                <a:lnTo>
                  <a:pt x="5600" y="10656"/>
                </a:lnTo>
                <a:cubicBezTo>
                  <a:pt x="2262" y="11649"/>
                  <a:pt x="0" y="13566"/>
                  <a:pt x="0" y="15769"/>
                </a:cubicBezTo>
                <a:cubicBezTo>
                  <a:pt x="0" y="18989"/>
                  <a:pt x="4836" y="21600"/>
                  <a:pt x="10800" y="21600"/>
                </a:cubicBezTo>
                <a:cubicBezTo>
                  <a:pt x="16766" y="21600"/>
                  <a:pt x="21600" y="18989"/>
                  <a:pt x="21600" y="15769"/>
                </a:cubicBezTo>
                <a:cubicBezTo>
                  <a:pt x="21600" y="13566"/>
                  <a:pt x="19338" y="11649"/>
                  <a:pt x="16000" y="10656"/>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cs typeface="+mn-ea"/>
              <a:sym typeface="+mn-lt"/>
            </a:endParaRPr>
          </a:p>
        </p:txBody>
      </p:sp>
      <p:sp>
        <p:nvSpPr>
          <p:cNvPr id="14" name="Shape 4403"/>
          <p:cNvSpPr/>
          <p:nvPr/>
        </p:nvSpPr>
        <p:spPr>
          <a:xfrm>
            <a:off x="1610717" y="2282184"/>
            <a:ext cx="252208" cy="220729"/>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cs typeface="+mn-ea"/>
              <a:sym typeface="+mn-lt"/>
            </a:endParaRPr>
          </a:p>
        </p:txBody>
      </p:sp>
      <p:sp>
        <p:nvSpPr>
          <p:cNvPr id="15" name="Shape 4401"/>
          <p:cNvSpPr/>
          <p:nvPr/>
        </p:nvSpPr>
        <p:spPr>
          <a:xfrm>
            <a:off x="1610718" y="4238068"/>
            <a:ext cx="252207" cy="28381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cs typeface="+mn-ea"/>
              <a:sym typeface="+mn-lt"/>
            </a:endParaRPr>
          </a:p>
        </p:txBody>
      </p:sp>
      <p:sp>
        <p:nvSpPr>
          <p:cNvPr id="16" name="Shape 4416"/>
          <p:cNvSpPr/>
          <p:nvPr/>
        </p:nvSpPr>
        <p:spPr>
          <a:xfrm>
            <a:off x="10530555" y="5236889"/>
            <a:ext cx="243334" cy="248820"/>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cs typeface="+mn-ea"/>
              <a:sym typeface="+mn-lt"/>
            </a:endParaRPr>
          </a:p>
        </p:txBody>
      </p:sp>
      <p:sp>
        <p:nvSpPr>
          <p:cNvPr id="17" name="Rectangle 36"/>
          <p:cNvSpPr/>
          <p:nvPr/>
        </p:nvSpPr>
        <p:spPr>
          <a:xfrm>
            <a:off x="9474197" y="3179829"/>
            <a:ext cx="639857" cy="4190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8" name="Rectangle 39"/>
          <p:cNvSpPr/>
          <p:nvPr/>
        </p:nvSpPr>
        <p:spPr>
          <a:xfrm>
            <a:off x="2265641" y="4170429"/>
            <a:ext cx="639857" cy="41909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9" name="Rectangle 43"/>
          <p:cNvSpPr/>
          <p:nvPr/>
        </p:nvSpPr>
        <p:spPr>
          <a:xfrm>
            <a:off x="9474196" y="5151752"/>
            <a:ext cx="639857" cy="41909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Content Placeholder 4"/>
          <p:cNvSpPr txBox="1"/>
          <p:nvPr/>
        </p:nvSpPr>
        <p:spPr>
          <a:xfrm>
            <a:off x="2280768" y="4233227"/>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03</a:t>
            </a:r>
            <a:endParaRPr lang="en-US" sz="1600" b="1" dirty="0">
              <a:solidFill>
                <a:schemeClr val="bg1"/>
              </a:solidFill>
              <a:cs typeface="+mn-ea"/>
              <a:sym typeface="+mn-lt"/>
            </a:endParaRPr>
          </a:p>
        </p:txBody>
      </p:sp>
      <p:sp>
        <p:nvSpPr>
          <p:cNvPr id="21" name="Content Placeholder 4"/>
          <p:cNvSpPr txBox="1"/>
          <p:nvPr/>
        </p:nvSpPr>
        <p:spPr>
          <a:xfrm>
            <a:off x="9489324" y="326555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02</a:t>
            </a:r>
            <a:endParaRPr lang="en-US" sz="1600" b="1" dirty="0">
              <a:solidFill>
                <a:schemeClr val="bg1"/>
              </a:solidFill>
              <a:cs typeface="+mn-ea"/>
              <a:sym typeface="+mn-lt"/>
            </a:endParaRPr>
          </a:p>
        </p:txBody>
      </p:sp>
      <p:sp>
        <p:nvSpPr>
          <p:cNvPr id="22" name="Content Placeholder 4"/>
          <p:cNvSpPr txBox="1"/>
          <p:nvPr/>
        </p:nvSpPr>
        <p:spPr>
          <a:xfrm>
            <a:off x="9489324" y="519866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04</a:t>
            </a:r>
            <a:endParaRPr lang="en-US" sz="1600" b="1" dirty="0">
              <a:solidFill>
                <a:schemeClr val="bg1"/>
              </a:solidFill>
              <a:cs typeface="+mn-ea"/>
              <a:sym typeface="+mn-lt"/>
            </a:endParaRPr>
          </a:p>
        </p:txBody>
      </p:sp>
      <p:sp>
        <p:nvSpPr>
          <p:cNvPr id="24" name="矩形 23"/>
          <p:cNvSpPr/>
          <p:nvPr/>
        </p:nvSpPr>
        <p:spPr>
          <a:xfrm>
            <a:off x="3141847" y="3072568"/>
            <a:ext cx="6096000" cy="953135"/>
          </a:xfrm>
          <a:prstGeom prst="rect">
            <a:avLst/>
          </a:prstGeom>
        </p:spPr>
        <p:txBody>
          <a:bodyPr>
            <a:spAutoFit/>
          </a:bodyPr>
          <a:lstStyle/>
          <a:p>
            <a:r>
              <a:rPr lang="zh-CN" altLang="en-US" sz="1400" dirty="0">
                <a:solidFill>
                  <a:schemeClr val="bg1"/>
                </a:solidFill>
                <a:cs typeface="+mn-ea"/>
                <a:sym typeface="+mn-lt"/>
              </a:rPr>
              <a:t>安德鲁台风1992年在佛罗里达登陆时仅迈阿密戴德县就有15人丧生，10万所房屋被夷为平地，造成260亿美元的损失，使其成为袭击美国的最昂贵风暴</a:t>
            </a:r>
            <a:endParaRPr lang="zh-CN" altLang="en-US" sz="1400" dirty="0">
              <a:solidFill>
                <a:schemeClr val="bg1"/>
              </a:solidFill>
              <a:cs typeface="+mn-ea"/>
              <a:sym typeface="+mn-lt"/>
            </a:endParaRPr>
          </a:p>
          <a:p>
            <a:endParaRPr lang="zh-CN" altLang="en-US" sz="1400" dirty="0">
              <a:solidFill>
                <a:schemeClr val="bg1"/>
              </a:solidFill>
              <a:cs typeface="+mn-ea"/>
              <a:sym typeface="+mn-lt"/>
            </a:endParaRPr>
          </a:p>
        </p:txBody>
      </p:sp>
      <p:sp>
        <p:nvSpPr>
          <p:cNvPr id="25" name="矩形 24"/>
          <p:cNvSpPr/>
          <p:nvPr/>
        </p:nvSpPr>
        <p:spPr>
          <a:xfrm>
            <a:off x="3141847" y="4016766"/>
            <a:ext cx="6096000" cy="737235"/>
          </a:xfrm>
          <a:prstGeom prst="rect">
            <a:avLst/>
          </a:prstGeom>
        </p:spPr>
        <p:txBody>
          <a:bodyPr>
            <a:spAutoFit/>
          </a:bodyPr>
          <a:lstStyle/>
          <a:p>
            <a:r>
              <a:rPr lang="zh-CN" altLang="en-US" sz="1400" dirty="0">
                <a:solidFill>
                  <a:schemeClr val="bg1"/>
                </a:solidFill>
                <a:cs typeface="+mn-ea"/>
                <a:sym typeface="+mn-lt"/>
              </a:rPr>
              <a:t>这些模型依赖于发现过去台风的模型，当前台风和过去发生过的相似程度。所有这些技术使科学家有能力对安德鲁这样的台风的发展方向进行为期三天的粗略预测，它的平均误差约为600千米。</a:t>
            </a:r>
            <a:endParaRPr lang="zh-CN" altLang="en-US" sz="1400" dirty="0">
              <a:solidFill>
                <a:schemeClr val="bg1"/>
              </a:solidFill>
              <a:cs typeface="+mn-ea"/>
              <a:sym typeface="+mn-lt"/>
            </a:endParaRPr>
          </a:p>
        </p:txBody>
      </p:sp>
      <p:sp>
        <p:nvSpPr>
          <p:cNvPr id="26" name="矩形 25"/>
          <p:cNvSpPr/>
          <p:nvPr/>
        </p:nvSpPr>
        <p:spPr>
          <a:xfrm>
            <a:off x="3141847" y="5089451"/>
            <a:ext cx="6096000" cy="521970"/>
          </a:xfrm>
          <a:prstGeom prst="rect">
            <a:avLst/>
          </a:prstGeom>
        </p:spPr>
        <p:txBody>
          <a:bodyPr>
            <a:spAutoFit/>
          </a:bodyPr>
          <a:lstStyle/>
          <a:p>
            <a:r>
              <a:rPr lang="zh-CN" altLang="en-US" sz="1400" dirty="0">
                <a:solidFill>
                  <a:schemeClr val="bg1"/>
                </a:solidFill>
                <a:cs typeface="+mn-ea"/>
                <a:sym typeface="+mn-lt"/>
              </a:rPr>
              <a:t>本次研究采用机器学习的方法，首次使用</a:t>
            </a:r>
            <a:r>
              <a:rPr lang="en-US" altLang="zh-CN" sz="1400" dirty="0">
                <a:solidFill>
                  <a:schemeClr val="bg1"/>
                </a:solidFill>
                <a:cs typeface="+mn-ea"/>
                <a:sym typeface="+mn-lt"/>
              </a:rPr>
              <a:t>LSTM</a:t>
            </a:r>
            <a:r>
              <a:rPr lang="zh-CN" altLang="en-US" sz="1400" dirty="0">
                <a:solidFill>
                  <a:schemeClr val="bg1"/>
                </a:solidFill>
                <a:cs typeface="+mn-ea"/>
                <a:sym typeface="+mn-lt"/>
              </a:rPr>
              <a:t>，多元拟合回归，</a:t>
            </a:r>
            <a:r>
              <a:rPr lang="en-US" altLang="zh-CN" sz="1400" dirty="0">
                <a:solidFill>
                  <a:schemeClr val="bg1"/>
                </a:solidFill>
                <a:cs typeface="+mn-ea"/>
                <a:sym typeface="+mn-lt"/>
              </a:rPr>
              <a:t>SVM</a:t>
            </a:r>
            <a:r>
              <a:rPr lang="zh-CN" altLang="en-US" sz="1400" dirty="0">
                <a:solidFill>
                  <a:schemeClr val="bg1"/>
                </a:solidFill>
                <a:cs typeface="+mn-ea"/>
                <a:sym typeface="+mn-lt"/>
              </a:rPr>
              <a:t>支持向量机对台风影响路径的因素进行大致预测，最终达到对台风路径的评估</a:t>
            </a:r>
            <a:endParaRPr lang="zh-CN" altLang="en-US" sz="1400" dirty="0">
              <a:solidFill>
                <a:schemeClr val="bg1"/>
              </a:solidFill>
              <a:cs typeface="+mn-ea"/>
              <a:sym typeface="+mn-lt"/>
            </a:endParaRPr>
          </a:p>
        </p:txBody>
      </p:sp>
      <p:sp>
        <p:nvSpPr>
          <p:cNvPr id="27" name="文本框 26"/>
          <p:cNvSpPr txBox="1"/>
          <p:nvPr/>
        </p:nvSpPr>
        <p:spPr>
          <a:xfrm>
            <a:off x="232410" y="217805"/>
            <a:ext cx="8564245" cy="460375"/>
          </a:xfrm>
          <a:prstGeom prst="rect">
            <a:avLst/>
          </a:prstGeom>
          <a:noFill/>
        </p:spPr>
        <p:txBody>
          <a:bodyPr wrap="square" rtlCol="0">
            <a:spAutoFit/>
          </a:bodyPr>
          <a:lstStyle/>
          <a:p>
            <a:r>
              <a:rPr lang="zh-CN" altLang="en-US" sz="2400" b="1" spc="300" dirty="0">
                <a:cs typeface="+mn-ea"/>
                <a:sym typeface="+mn-lt"/>
              </a:rPr>
              <a:t>Traditional </a:t>
            </a:r>
            <a:r>
              <a:rPr lang="en-US" altLang="zh-CN" sz="2400" b="1" spc="300" dirty="0">
                <a:cs typeface="+mn-ea"/>
                <a:sym typeface="+mn-lt"/>
              </a:rPr>
              <a:t>M</a:t>
            </a:r>
            <a:r>
              <a:rPr lang="zh-CN" altLang="en-US" sz="2400" b="1" spc="300" dirty="0">
                <a:cs typeface="+mn-ea"/>
                <a:sym typeface="+mn-lt"/>
              </a:rPr>
              <a:t>odel </a:t>
            </a:r>
            <a:r>
              <a:rPr lang="en-US" altLang="zh-CN" sz="2400" b="1" spc="300" dirty="0">
                <a:cs typeface="+mn-ea"/>
                <a:sym typeface="+mn-lt"/>
              </a:rPr>
              <a:t>A</a:t>
            </a:r>
            <a:r>
              <a:rPr lang="zh-CN" altLang="en-US" sz="2400" b="1" spc="300" dirty="0">
                <a:cs typeface="+mn-ea"/>
                <a:sym typeface="+mn-lt"/>
              </a:rPr>
              <a:t>nalysis </a:t>
            </a:r>
            <a:r>
              <a:rPr lang="en-US" altLang="zh-CN" sz="2400" b="1" spc="300" dirty="0">
                <a:cs typeface="+mn-ea"/>
                <a:sym typeface="+mn-lt"/>
              </a:rPr>
              <a:t>A</a:t>
            </a:r>
            <a:r>
              <a:rPr lang="zh-CN" altLang="en-US" sz="2400" b="1" spc="300" dirty="0">
                <a:cs typeface="+mn-ea"/>
                <a:sym typeface="+mn-lt"/>
              </a:rPr>
              <a:t>nd </a:t>
            </a:r>
            <a:r>
              <a:rPr lang="en-US" altLang="zh-CN" sz="2400" b="1" spc="300" dirty="0">
                <a:cs typeface="+mn-ea"/>
                <a:sym typeface="+mn-lt"/>
              </a:rPr>
              <a:t>C</a:t>
            </a:r>
            <a:r>
              <a:rPr lang="zh-CN" altLang="en-US" sz="2400" b="1" spc="300" dirty="0">
                <a:cs typeface="+mn-ea"/>
                <a:sym typeface="+mn-lt"/>
              </a:rPr>
              <a:t>omparison</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60689" y="2309212"/>
            <a:ext cx="2016125" cy="2016125"/>
            <a:chOff x="2517844" y="2299993"/>
            <a:chExt cx="1695079" cy="1695079"/>
          </a:xfrm>
        </p:grpSpPr>
        <p:sp>
          <p:nvSpPr>
            <p:cNvPr id="14" name="菱形 13"/>
            <p:cNvSpPr/>
            <p:nvPr/>
          </p:nvSpPr>
          <p:spPr>
            <a:xfrm>
              <a:off x="2517844" y="2299993"/>
              <a:ext cx="1695079" cy="1695079"/>
            </a:xfrm>
            <a:prstGeom prst="diamond">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Freeform 106"/>
            <p:cNvSpPr>
              <a:spLocks noChangeArrowheads="1"/>
            </p:cNvSpPr>
            <p:nvPr/>
          </p:nvSpPr>
          <p:spPr bwMode="auto">
            <a:xfrm>
              <a:off x="3104411" y="2706419"/>
              <a:ext cx="637695" cy="905377"/>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bg1"/>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cs typeface="+mn-ea"/>
                <a:sym typeface="+mn-lt"/>
              </a:endParaRPr>
            </a:p>
          </p:txBody>
        </p:sp>
      </p:grpSp>
      <p:sp>
        <p:nvSpPr>
          <p:cNvPr id="17" name="文本框 16"/>
          <p:cNvSpPr txBox="1"/>
          <p:nvPr/>
        </p:nvSpPr>
        <p:spPr>
          <a:xfrm>
            <a:off x="5666105" y="3081020"/>
            <a:ext cx="5662930" cy="337185"/>
          </a:xfrm>
          <a:prstGeom prst="rect">
            <a:avLst/>
          </a:prstGeom>
          <a:noFill/>
        </p:spPr>
        <p:txBody>
          <a:bodyPr wrap="square" rtlCol="0">
            <a:spAutoFit/>
          </a:bodyPr>
          <a:lstStyle/>
          <a:p>
            <a:r>
              <a:rPr lang="zh-CN" altLang="en-US" sz="1600" b="1" spc="300" dirty="0">
                <a:solidFill>
                  <a:schemeClr val="tx1">
                    <a:lumMod val="85000"/>
                    <a:lumOff val="15000"/>
                  </a:schemeClr>
                </a:solidFill>
                <a:cs typeface="+mn-ea"/>
                <a:sym typeface="+mn-lt"/>
              </a:rPr>
              <a:t>Thinking summary</a:t>
            </a:r>
            <a:endParaRPr lang="zh-CN" altLang="en-US" sz="1600" b="1" spc="300" dirty="0">
              <a:solidFill>
                <a:schemeClr val="tx1">
                  <a:lumMod val="85000"/>
                  <a:lumOff val="15000"/>
                </a:schemeClr>
              </a:solidFill>
              <a:cs typeface="+mn-ea"/>
              <a:sym typeface="+mn-lt"/>
            </a:endParaRPr>
          </a:p>
        </p:txBody>
      </p:sp>
      <p:sp>
        <p:nvSpPr>
          <p:cNvPr id="18" name="文本框 17"/>
          <p:cNvSpPr txBox="1"/>
          <p:nvPr/>
        </p:nvSpPr>
        <p:spPr>
          <a:xfrm>
            <a:off x="5574208" y="2434315"/>
            <a:ext cx="2908292" cy="645160"/>
          </a:xfrm>
          <a:prstGeom prst="rect">
            <a:avLst/>
          </a:prstGeom>
          <a:noFill/>
        </p:spPr>
        <p:txBody>
          <a:bodyPr wrap="square" rtlCol="0">
            <a:spAutoFit/>
          </a:bodyPr>
          <a:lstStyle/>
          <a:p>
            <a:pPr algn="dist"/>
            <a:r>
              <a:rPr lang="en-US" altLang="zh-CN" sz="3600" b="1" dirty="0">
                <a:solidFill>
                  <a:srgbClr val="08639C"/>
                </a:solidFill>
                <a:cs typeface="+mn-ea"/>
                <a:sym typeface="+mn-lt"/>
              </a:rPr>
              <a:t>Part Two</a:t>
            </a:r>
            <a:endParaRPr lang="en-US" altLang="zh-CN" sz="3600" b="1" dirty="0">
              <a:solidFill>
                <a:srgbClr val="08639C"/>
              </a:solidFill>
              <a:cs typeface="+mn-ea"/>
              <a:sym typeface="+mn-lt"/>
            </a:endParaRPr>
          </a:p>
        </p:txBody>
      </p:sp>
      <p:sp>
        <p:nvSpPr>
          <p:cNvPr id="19" name="矩形 18"/>
          <p:cNvSpPr/>
          <p:nvPr/>
        </p:nvSpPr>
        <p:spPr>
          <a:xfrm>
            <a:off x="5666314" y="3417939"/>
            <a:ext cx="3680748" cy="257810"/>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sp>
        <p:nvSpPr>
          <p:cNvPr id="20" name="矩形 19"/>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7220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0" y="0"/>
            <a:ext cx="12192000" cy="685800"/>
          </a:xfrm>
          <a:prstGeom prst="rect">
            <a:avLst/>
          </a:prstGeom>
          <a:solidFill>
            <a:srgbClr val="086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1" name="图片 20"/>
          <p:cNvPicPr>
            <a:picLocks noChangeAspect="1"/>
          </p:cNvPicPr>
          <p:nvPr/>
        </p:nvPicPr>
        <p:blipFill>
          <a:blip r:embed="rId1"/>
          <a:stretch>
            <a:fillRect/>
          </a:stretch>
        </p:blipFill>
        <p:spPr>
          <a:xfrm>
            <a:off x="677545" y="1506220"/>
            <a:ext cx="3495040" cy="1819275"/>
          </a:xfrm>
          <a:prstGeom prst="rect">
            <a:avLst/>
          </a:prstGeom>
        </p:spPr>
      </p:pic>
      <p:pic>
        <p:nvPicPr>
          <p:cNvPr id="22" name="图片 21"/>
          <p:cNvPicPr>
            <a:picLocks noChangeAspect="1"/>
          </p:cNvPicPr>
          <p:nvPr/>
        </p:nvPicPr>
        <p:blipFill>
          <a:blip r:embed="rId2"/>
          <a:stretch>
            <a:fillRect/>
          </a:stretch>
        </p:blipFill>
        <p:spPr>
          <a:xfrm>
            <a:off x="1134745" y="3737610"/>
            <a:ext cx="2580640" cy="2314575"/>
          </a:xfrm>
          <a:prstGeom prst="rect">
            <a:avLst/>
          </a:prstGeom>
        </p:spPr>
      </p:pic>
      <p:sp>
        <p:nvSpPr>
          <p:cNvPr id="23" name="文本框 22"/>
          <p:cNvSpPr txBox="1"/>
          <p:nvPr/>
        </p:nvSpPr>
        <p:spPr>
          <a:xfrm>
            <a:off x="4949825" y="1506220"/>
            <a:ext cx="6533515" cy="2306955"/>
          </a:xfrm>
          <a:prstGeom prst="rect">
            <a:avLst/>
          </a:prstGeom>
          <a:noFill/>
        </p:spPr>
        <p:txBody>
          <a:bodyPr wrap="square" rtlCol="0">
            <a:spAutoFit/>
          </a:bodyPr>
          <a:p>
            <a:r>
              <a:rPr lang="en-US" altLang="zh-CN"/>
              <a:t>    </a:t>
            </a:r>
            <a:r>
              <a:rPr lang="zh-CN" altLang="en-US"/>
              <a:t>刚开始选这个题目，初始方案是由于台风的坐标经纬度两个维度均随着时间变化，分别用</a:t>
            </a:r>
            <a:r>
              <a:rPr lang="en-US" altLang="zh-CN"/>
              <a:t>LSTM</a:t>
            </a:r>
            <a:r>
              <a:rPr lang="zh-CN" altLang="en-US"/>
              <a:t>进行预测，发现效果极其的差，于是产生了第二个思路，仔细研究大气动力学的公式推导，发现气旋（cyclone ）的方向矢量位置会和上一次的检测经纬度，当前海域的温度，湿度比，压强有关系。那么针对每一块海域我们针对三个因素进行训练深度学习中的长短期记忆神经网络</a:t>
            </a:r>
            <a:r>
              <a:rPr lang="en-US" altLang="zh-CN"/>
              <a:t>LSTM</a:t>
            </a:r>
            <a:r>
              <a:rPr lang="zh-CN" altLang="en-US"/>
              <a:t>模型，对于这三个因素每隔</a:t>
            </a:r>
            <a:r>
              <a:rPr lang="en-US" altLang="zh-CN"/>
              <a:t>6</a:t>
            </a:r>
            <a:r>
              <a:rPr lang="zh-CN" altLang="en-US"/>
              <a:t>小时一次预测。再用机器学习</a:t>
            </a:r>
            <a:r>
              <a:rPr lang="en-US" altLang="zh-CN"/>
              <a:t>(MachineLearning)</a:t>
            </a:r>
            <a:r>
              <a:rPr lang="zh-CN" altLang="en-US"/>
              <a:t>多元拟合回归对路径进行预测</a:t>
            </a:r>
            <a:r>
              <a:rPr lang="en-US" altLang="zh-CN"/>
              <a:t>	 </a:t>
            </a:r>
            <a:endParaRPr lang="en-US" altLang="zh-CN"/>
          </a:p>
        </p:txBody>
      </p:sp>
      <p:sp>
        <p:nvSpPr>
          <p:cNvPr id="4" name="文本框 3"/>
          <p:cNvSpPr txBox="1"/>
          <p:nvPr/>
        </p:nvSpPr>
        <p:spPr>
          <a:xfrm>
            <a:off x="4993640" y="4074160"/>
            <a:ext cx="6584315" cy="1753235"/>
          </a:xfrm>
          <a:prstGeom prst="rect">
            <a:avLst/>
          </a:prstGeom>
          <a:noFill/>
        </p:spPr>
        <p:txBody>
          <a:bodyPr wrap="square" rtlCol="0">
            <a:spAutoFit/>
          </a:bodyPr>
          <a:p>
            <a:r>
              <a:rPr lang="zh-CN" altLang="en-US"/>
              <a:t>应用技术：</a:t>
            </a:r>
            <a:endParaRPr lang="zh-CN" altLang="en-US"/>
          </a:p>
          <a:p>
            <a:r>
              <a:rPr lang="en-US" altLang="zh-CN"/>
              <a:t>1.LSTM</a:t>
            </a:r>
            <a:endParaRPr lang="zh-CN" altLang="en-US"/>
          </a:p>
          <a:p>
            <a:r>
              <a:rPr lang="en-US" altLang="zh-CN"/>
              <a:t>2.RNN</a:t>
            </a:r>
            <a:endParaRPr lang="en-US" altLang="zh-CN"/>
          </a:p>
          <a:p>
            <a:r>
              <a:rPr lang="en-US" altLang="zh-CN"/>
              <a:t>3.</a:t>
            </a:r>
            <a:r>
              <a:rPr lang="zh-CN" altLang="en-US"/>
              <a:t>多元拟合回归</a:t>
            </a:r>
            <a:endParaRPr lang="zh-CN" altLang="en-US"/>
          </a:p>
          <a:p>
            <a:r>
              <a:rPr lang="en-US" altLang="zh-CN"/>
              <a:t>4.</a:t>
            </a:r>
            <a:r>
              <a:rPr lang="zh-CN" altLang="en-US"/>
              <a:t>支持分类向量机</a:t>
            </a:r>
            <a:r>
              <a:rPr lang="en-US" altLang="zh-CN"/>
              <a:t>SVM</a:t>
            </a:r>
            <a:endParaRPr lang="en-US" altLang="zh-CN"/>
          </a:p>
          <a:p>
            <a:r>
              <a:rPr lang="en-US" altLang="zh-CN"/>
              <a:t>5.</a:t>
            </a:r>
            <a:r>
              <a:rPr lang="zh-CN" altLang="en-US"/>
              <a:t>朴素贝叶斯预测法</a:t>
            </a:r>
            <a:r>
              <a:rPr lang="en-US" altLang="zh-CN"/>
              <a:t>(NaiveBayes)</a:t>
            </a:r>
            <a:endParaRPr lang="en-US" altLang="zh-CN"/>
          </a:p>
        </p:txBody>
      </p:sp>
      <p:sp>
        <p:nvSpPr>
          <p:cNvPr id="5" name="文本框 4"/>
          <p:cNvSpPr txBox="1"/>
          <p:nvPr/>
        </p:nvSpPr>
        <p:spPr>
          <a:xfrm>
            <a:off x="141605" y="158750"/>
            <a:ext cx="2160270" cy="368300"/>
          </a:xfrm>
          <a:prstGeom prst="rect">
            <a:avLst/>
          </a:prstGeom>
          <a:noFill/>
        </p:spPr>
        <p:txBody>
          <a:bodyPr wrap="square" rtlCol="0">
            <a:spAutoFit/>
          </a:bodyPr>
          <a:p>
            <a:r>
              <a:rPr lang="en-US" altLang="zh-CN">
                <a:solidFill>
                  <a:schemeClr val="bg1"/>
                </a:solidFill>
              </a:rPr>
              <a:t>initial  idea</a:t>
            </a:r>
            <a:endParaRPr lang="en-US" altLang="zh-CN">
              <a:solidFill>
                <a:schemeClr val="bg1"/>
              </a:solidFill>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483041" y="3266123"/>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3" name="Freeform 3"/>
          <p:cNvSpPr/>
          <p:nvPr/>
        </p:nvSpPr>
        <p:spPr>
          <a:xfrm>
            <a:off x="1333334" y="2921818"/>
            <a:ext cx="1937153" cy="159774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0868B8"/>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90000"/>
              </a:lnSpc>
              <a:spcBef>
                <a:spcPct val="0"/>
              </a:spcBef>
              <a:spcAft>
                <a:spcPct val="15000"/>
              </a:spcAft>
              <a:buFont typeface="+mj-lt"/>
              <a:buAutoNum type="arabicPeriod"/>
            </a:pPr>
            <a:endParaRPr lang="en-US" kern="1200" dirty="0">
              <a:cs typeface="+mn-ea"/>
              <a:sym typeface="+mn-lt"/>
            </a:endParaRPr>
          </a:p>
        </p:txBody>
      </p:sp>
      <p:sp>
        <p:nvSpPr>
          <p:cNvPr id="4" name="Freeform 4"/>
          <p:cNvSpPr/>
          <p:nvPr/>
        </p:nvSpPr>
        <p:spPr>
          <a:xfrm>
            <a:off x="1826678" y="4519223"/>
            <a:ext cx="1721914" cy="684748"/>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90000"/>
              </a:lnSpc>
              <a:spcBef>
                <a:spcPct val="0"/>
              </a:spcBef>
              <a:spcAft>
                <a:spcPct val="35000"/>
              </a:spcAft>
            </a:pPr>
            <a:endParaRPr lang="en-US" sz="2400" kern="1200" dirty="0">
              <a:cs typeface="+mn-ea"/>
              <a:sym typeface="+mn-lt"/>
            </a:endParaRPr>
          </a:p>
        </p:txBody>
      </p:sp>
      <p:sp>
        <p:nvSpPr>
          <p:cNvPr id="5" name="Circular Arrow 5"/>
          <p:cNvSpPr/>
          <p:nvPr/>
        </p:nvSpPr>
        <p:spPr>
          <a:xfrm>
            <a:off x="4843427" y="1819328"/>
            <a:ext cx="2641470" cy="2641470"/>
          </a:xfrm>
          <a:prstGeom prst="circularArrow">
            <a:avLst>
              <a:gd name="adj1" fmla="val 2567"/>
              <a:gd name="adj2" fmla="val 311540"/>
              <a:gd name="adj3" fmla="val 19512949"/>
              <a:gd name="adj4" fmla="val 12575511"/>
              <a:gd name="adj5" fmla="val 2994"/>
            </a:avLst>
          </a:prstGeom>
          <a:solidFill>
            <a:schemeClr val="accent2"/>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6" name="Freeform 7"/>
          <p:cNvSpPr/>
          <p:nvPr/>
        </p:nvSpPr>
        <p:spPr>
          <a:xfrm>
            <a:off x="3864961" y="2902421"/>
            <a:ext cx="1937153" cy="1597748"/>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1791F5"/>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3"/>
            </a:pPr>
            <a:endParaRPr lang="en-US" kern="1200" dirty="0">
              <a:cs typeface="+mn-ea"/>
              <a:sym typeface="+mn-lt"/>
            </a:endParaRPr>
          </a:p>
        </p:txBody>
      </p:sp>
      <p:sp>
        <p:nvSpPr>
          <p:cNvPr id="7" name="Freeform 8"/>
          <p:cNvSpPr/>
          <p:nvPr/>
        </p:nvSpPr>
        <p:spPr>
          <a:xfrm>
            <a:off x="4295440" y="2559812"/>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8" name="Freeform 10"/>
          <p:cNvSpPr/>
          <p:nvPr/>
        </p:nvSpPr>
        <p:spPr>
          <a:xfrm>
            <a:off x="6316666" y="2921364"/>
            <a:ext cx="1937153" cy="1597746"/>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0868B8"/>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66227" rIns="66227" bIns="292661" numCol="1" spcCol="1270" anchor="t" anchorCtr="0">
            <a:noAutofit/>
          </a:bodyPr>
          <a:lstStyle/>
          <a:p>
            <a:pPr marL="0" lvl="1" algn="l" defTabSz="1216660">
              <a:lnSpc>
                <a:spcPct val="120000"/>
              </a:lnSpc>
              <a:spcBef>
                <a:spcPct val="20000"/>
              </a:spcBef>
              <a:buNone/>
            </a:pPr>
            <a:endParaRPr lang="en-US" altLang="zh-CN" sz="1400" kern="1200" dirty="0">
              <a:solidFill>
                <a:schemeClr val="tx1"/>
              </a:solidFill>
              <a:cs typeface="+mn-ea"/>
              <a:sym typeface="+mn-lt"/>
            </a:endParaRPr>
          </a:p>
          <a:p>
            <a:pPr marL="0" lvl="1" algn="l" defTabSz="1216660">
              <a:lnSpc>
                <a:spcPct val="120000"/>
              </a:lnSpc>
              <a:spcBef>
                <a:spcPct val="20000"/>
              </a:spcBef>
              <a:buNone/>
            </a:pPr>
            <a:r>
              <a:rPr lang="en-US" altLang="zh-CN" sz="1400" kern="1200" dirty="0">
                <a:solidFill>
                  <a:schemeClr val="tx1"/>
                </a:solidFill>
                <a:cs typeface="+mn-ea"/>
                <a:sym typeface="+mn-lt"/>
              </a:rPr>
              <a:t>采用机器学习由此刻的台风矢量求出下一时刻的坐标用递推方程代替复杂的大气物理推导</a:t>
            </a:r>
            <a:endParaRPr lang="en-US" altLang="zh-CN" sz="1400" kern="1200" dirty="0">
              <a:solidFill>
                <a:schemeClr val="tx1"/>
              </a:solidFill>
              <a:cs typeface="+mn-ea"/>
              <a:sym typeface="+mn-lt"/>
            </a:endParaRPr>
          </a:p>
        </p:txBody>
      </p:sp>
      <p:sp>
        <p:nvSpPr>
          <p:cNvPr id="9" name="Freeform 11"/>
          <p:cNvSpPr/>
          <p:nvPr/>
        </p:nvSpPr>
        <p:spPr>
          <a:xfrm>
            <a:off x="6747145" y="4520084"/>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0" name="Shape 16"/>
          <p:cNvSpPr/>
          <p:nvPr/>
        </p:nvSpPr>
        <p:spPr>
          <a:xfrm>
            <a:off x="7283066" y="3256441"/>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1" name="Freeform 18"/>
          <p:cNvSpPr/>
          <p:nvPr/>
        </p:nvSpPr>
        <p:spPr>
          <a:xfrm>
            <a:off x="8732520" y="2902585"/>
            <a:ext cx="1937385" cy="1597660"/>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1791F5"/>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0" lvl="1" algn="l" defTabSz="1216660">
              <a:lnSpc>
                <a:spcPct val="120000"/>
              </a:lnSpc>
              <a:spcBef>
                <a:spcPct val="20000"/>
              </a:spcBef>
              <a:buNone/>
            </a:pPr>
            <a:r>
              <a:rPr lang="zh-CN" altLang="en-US" sz="1400" dirty="0">
                <a:solidFill>
                  <a:schemeClr val="tx1"/>
                </a:solidFill>
                <a:cs typeface="+mn-ea"/>
                <a:sym typeface="+mn-lt"/>
              </a:rPr>
              <a:t>调</a:t>
            </a:r>
            <a:r>
              <a:rPr lang="en-US" altLang="zh-CN" sz="1400" dirty="0">
                <a:solidFill>
                  <a:schemeClr val="tx1"/>
                </a:solidFill>
                <a:cs typeface="+mn-ea"/>
                <a:sym typeface="+mn-lt"/>
              </a:rPr>
              <a:t>用folium,将海岸线边界进行矢量化，求出登陆点坐标</a:t>
            </a:r>
            <a:endParaRPr lang="en-US" altLang="zh-CN" sz="1400" kern="1200" dirty="0">
              <a:solidFill>
                <a:schemeClr val="tx1"/>
              </a:solidFill>
              <a:cs typeface="+mn-ea"/>
              <a:sym typeface="+mn-lt"/>
            </a:endParaRPr>
          </a:p>
          <a:p>
            <a:pPr marL="0" lvl="1" algn="l" defTabSz="1216660">
              <a:lnSpc>
                <a:spcPct val="120000"/>
              </a:lnSpc>
              <a:spcBef>
                <a:spcPct val="20000"/>
              </a:spcBef>
              <a:buNone/>
            </a:pPr>
            <a:endParaRPr lang="en-US" altLang="zh-CN" sz="1400" kern="1200" dirty="0">
              <a:solidFill>
                <a:schemeClr val="tx1"/>
              </a:solidFill>
              <a:cs typeface="+mn-ea"/>
              <a:sym typeface="+mn-lt"/>
            </a:endParaRPr>
          </a:p>
        </p:txBody>
      </p:sp>
      <p:sp>
        <p:nvSpPr>
          <p:cNvPr id="12" name="Freeform 19"/>
          <p:cNvSpPr/>
          <p:nvPr/>
        </p:nvSpPr>
        <p:spPr>
          <a:xfrm>
            <a:off x="9147810" y="2101850"/>
            <a:ext cx="1722120" cy="684530"/>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r>
              <a:rPr lang="zh-CN" sz="1200" dirty="0">
                <a:solidFill>
                  <a:schemeClr val="bg1"/>
                </a:solidFill>
                <a:uFillTx/>
                <a:cs typeface="+mn-ea"/>
                <a:sym typeface="+mn-lt"/>
              </a:rPr>
              <a:t>传入我们的系统进行绘制</a:t>
            </a:r>
            <a:endParaRPr lang="zh-CN" sz="1200" dirty="0">
              <a:solidFill>
                <a:schemeClr val="bg1"/>
              </a:solidFill>
              <a:uFillTx/>
              <a:cs typeface="+mn-ea"/>
              <a:sym typeface="+mn-lt"/>
            </a:endParaRPr>
          </a:p>
        </p:txBody>
      </p:sp>
      <p:sp>
        <p:nvSpPr>
          <p:cNvPr id="13" name="文本框 12"/>
          <p:cNvSpPr txBox="1"/>
          <p:nvPr/>
        </p:nvSpPr>
        <p:spPr>
          <a:xfrm>
            <a:off x="1826895" y="4631690"/>
            <a:ext cx="1722755" cy="460375"/>
          </a:xfrm>
          <a:prstGeom prst="rect">
            <a:avLst/>
          </a:prstGeom>
          <a:noFill/>
        </p:spPr>
        <p:txBody>
          <a:bodyPr wrap="square" rtlCol="0">
            <a:spAutoFit/>
          </a:bodyPr>
          <a:lstStyle/>
          <a:p>
            <a:pPr algn="ctr"/>
            <a:r>
              <a:rPr lang="zh-CN" altLang="en-US" sz="2400" b="1" dirty="0">
                <a:solidFill>
                  <a:schemeClr val="bg1"/>
                </a:solidFill>
                <a:cs typeface="+mn-ea"/>
                <a:sym typeface="+mn-lt"/>
              </a:rPr>
              <a:t>数据处理</a:t>
            </a:r>
            <a:endParaRPr lang="zh-CN" altLang="en-US" sz="2400" b="1" dirty="0">
              <a:solidFill>
                <a:schemeClr val="bg1"/>
              </a:solidFill>
              <a:cs typeface="+mn-ea"/>
              <a:sym typeface="+mn-lt"/>
            </a:endParaRPr>
          </a:p>
        </p:txBody>
      </p:sp>
      <p:sp>
        <p:nvSpPr>
          <p:cNvPr id="14" name="文本框 13"/>
          <p:cNvSpPr txBox="1"/>
          <p:nvPr/>
        </p:nvSpPr>
        <p:spPr>
          <a:xfrm>
            <a:off x="4560472" y="2671354"/>
            <a:ext cx="1191850" cy="460375"/>
          </a:xfrm>
          <a:prstGeom prst="rect">
            <a:avLst/>
          </a:prstGeom>
          <a:noFill/>
        </p:spPr>
        <p:txBody>
          <a:bodyPr wrap="square" rtlCol="0">
            <a:spAutoFit/>
          </a:bodyPr>
          <a:lstStyle/>
          <a:p>
            <a:pPr algn="ctr"/>
            <a:r>
              <a:rPr lang="zh-CN" altLang="en-US" sz="1200" b="1" dirty="0">
                <a:solidFill>
                  <a:schemeClr val="bg1"/>
                </a:solidFill>
                <a:uFillTx/>
                <a:cs typeface="+mn-ea"/>
                <a:sym typeface="+mn-lt"/>
              </a:rPr>
              <a:t>采用神经网络预测各个因素</a:t>
            </a:r>
            <a:endParaRPr lang="zh-CN" altLang="en-US" sz="1200" b="1" dirty="0">
              <a:solidFill>
                <a:schemeClr val="bg1"/>
              </a:solidFill>
              <a:uFillTx/>
              <a:cs typeface="+mn-ea"/>
              <a:sym typeface="+mn-lt"/>
            </a:endParaRPr>
          </a:p>
        </p:txBody>
      </p:sp>
      <p:sp>
        <p:nvSpPr>
          <p:cNvPr id="15" name="文本框 14"/>
          <p:cNvSpPr txBox="1"/>
          <p:nvPr/>
        </p:nvSpPr>
        <p:spPr>
          <a:xfrm>
            <a:off x="7025300" y="4630991"/>
            <a:ext cx="1229104" cy="460375"/>
          </a:xfrm>
          <a:prstGeom prst="rect">
            <a:avLst/>
          </a:prstGeom>
          <a:noFill/>
        </p:spPr>
        <p:txBody>
          <a:bodyPr wrap="square" rtlCol="0">
            <a:spAutoFit/>
          </a:bodyPr>
          <a:lstStyle/>
          <a:p>
            <a:pPr algn="ctr"/>
            <a:r>
              <a:rPr lang="zh-CN" altLang="en-US" sz="1200" b="1" dirty="0">
                <a:solidFill>
                  <a:schemeClr val="bg1"/>
                </a:solidFill>
                <a:uFillTx/>
                <a:cs typeface="+mn-ea"/>
                <a:sym typeface="+mn-lt"/>
              </a:rPr>
              <a:t>训练出路径递推方程</a:t>
            </a:r>
            <a:endParaRPr lang="zh-CN" altLang="en-US" sz="1200" b="1" dirty="0">
              <a:solidFill>
                <a:schemeClr val="bg1"/>
              </a:solidFill>
              <a:uFillTx/>
              <a:cs typeface="+mn-ea"/>
              <a:sym typeface="+mn-lt"/>
            </a:endParaRPr>
          </a:p>
        </p:txBody>
      </p:sp>
      <p:sp>
        <p:nvSpPr>
          <p:cNvPr id="18" name="矩形 17"/>
          <p:cNvSpPr/>
          <p:nvPr/>
        </p:nvSpPr>
        <p:spPr>
          <a:xfrm>
            <a:off x="1495391" y="3203634"/>
            <a:ext cx="1612700" cy="1291590"/>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cs typeface="+mn-ea"/>
                <a:sym typeface="+mn-lt"/>
              </a:rPr>
              <a:t>从气象局官网读入</a:t>
            </a:r>
            <a:r>
              <a:rPr lang="en-US" altLang="zh-CN" sz="1400" dirty="0">
                <a:cs typeface="+mn-ea"/>
                <a:sym typeface="+mn-lt"/>
              </a:rPr>
              <a:t>matlab</a:t>
            </a:r>
            <a:r>
              <a:rPr lang="zh-CN" altLang="en-US" sz="1400" dirty="0">
                <a:cs typeface="+mn-ea"/>
                <a:sym typeface="+mn-lt"/>
              </a:rPr>
              <a:t>数据，分别为温度，湿度比，位势高，以及历年台风路径数据</a:t>
            </a:r>
            <a:endParaRPr lang="zh-CN" altLang="en-US" sz="1400" dirty="0">
              <a:cs typeface="+mn-ea"/>
              <a:sym typeface="+mn-lt"/>
            </a:endParaRPr>
          </a:p>
        </p:txBody>
      </p:sp>
      <p:sp>
        <p:nvSpPr>
          <p:cNvPr id="20" name="矩形 19"/>
          <p:cNvSpPr/>
          <p:nvPr/>
        </p:nvSpPr>
        <p:spPr>
          <a:xfrm>
            <a:off x="4097325" y="3427878"/>
            <a:ext cx="1577117" cy="1033145"/>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0-60N ,100E-180E</a:t>
            </a:r>
            <a:r>
              <a:rPr lang="zh-CN" altLang="en-US" sz="1400" dirty="0">
                <a:cs typeface="+mn-ea"/>
                <a:sym typeface="+mn-lt"/>
              </a:rPr>
              <a:t>这海域的各个影响路径因素进行每隔</a:t>
            </a:r>
            <a:r>
              <a:rPr lang="en-US" altLang="zh-CN" sz="1400" dirty="0">
                <a:cs typeface="+mn-ea"/>
                <a:sym typeface="+mn-lt"/>
              </a:rPr>
              <a:t>6</a:t>
            </a:r>
            <a:r>
              <a:rPr lang="zh-CN" altLang="en-US" sz="1400" dirty="0">
                <a:cs typeface="+mn-ea"/>
                <a:sym typeface="+mn-lt"/>
              </a:rPr>
              <a:t>小时以预测</a:t>
            </a:r>
            <a:endParaRPr lang="zh-CN" altLang="en-US" sz="1400" dirty="0">
              <a:cs typeface="+mn-ea"/>
              <a:sym typeface="+mn-lt"/>
            </a:endParaRPr>
          </a:p>
        </p:txBody>
      </p:sp>
      <p:sp>
        <p:nvSpPr>
          <p:cNvPr id="25" name="文本框 24"/>
          <p:cNvSpPr txBox="1"/>
          <p:nvPr/>
        </p:nvSpPr>
        <p:spPr>
          <a:xfrm>
            <a:off x="232410" y="217805"/>
            <a:ext cx="6761480" cy="460375"/>
          </a:xfrm>
          <a:prstGeom prst="rect">
            <a:avLst/>
          </a:prstGeom>
          <a:noFill/>
        </p:spPr>
        <p:txBody>
          <a:bodyPr wrap="square" rtlCol="0">
            <a:spAutoFit/>
          </a:bodyPr>
          <a:lstStyle/>
          <a:p>
            <a:r>
              <a:rPr lang="zh-CN" altLang="en-US" sz="2400" b="1" spc="300" dirty="0">
                <a:cs typeface="+mn-ea"/>
                <a:sym typeface="+mn-lt"/>
              </a:rPr>
              <a:t>The </a:t>
            </a:r>
            <a:r>
              <a:rPr lang="en-US" altLang="zh-CN" sz="2400" b="1" spc="300" dirty="0">
                <a:cs typeface="+mn-ea"/>
                <a:sym typeface="+mn-lt"/>
              </a:rPr>
              <a:t>G</a:t>
            </a:r>
            <a:r>
              <a:rPr lang="zh-CN" altLang="en-US" sz="2400" b="1" spc="300" dirty="0">
                <a:cs typeface="+mn-ea"/>
                <a:sym typeface="+mn-lt"/>
              </a:rPr>
              <a:t>eneral </a:t>
            </a:r>
            <a:r>
              <a:rPr lang="en-US" altLang="zh-CN" sz="2400" b="1" spc="300" dirty="0">
                <a:cs typeface="+mn-ea"/>
                <a:sym typeface="+mn-lt"/>
              </a:rPr>
              <a:t>F</a:t>
            </a:r>
            <a:r>
              <a:rPr lang="zh-CN" altLang="en-US" sz="2400" b="1" spc="300" dirty="0">
                <a:cs typeface="+mn-ea"/>
                <a:sym typeface="+mn-lt"/>
              </a:rPr>
              <a:t>low of </a:t>
            </a:r>
            <a:r>
              <a:rPr lang="en-US" altLang="zh-CN" sz="2400" b="1" spc="300" dirty="0">
                <a:cs typeface="+mn-ea"/>
                <a:sym typeface="+mn-lt"/>
              </a:rPr>
              <a:t>R</a:t>
            </a:r>
            <a:r>
              <a:rPr lang="zh-CN" altLang="en-US" sz="2400" b="1" spc="300" dirty="0">
                <a:cs typeface="+mn-ea"/>
                <a:sym typeface="+mn-lt"/>
              </a:rPr>
              <a:t>esearch</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BEAUTIFY_FLAG" val="#wm#"/>
  <p:tag name="KSO_WM_UNIT_TYPE" val="i"/>
  <p:tag name="KSO_WM_UNIT_INDEX" val="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5"/>
  <p:tag name="KSO_WM_UNIT_LAYERLEVEL" val="1"/>
  <p:tag name="KSO_WM_TAG_VERSION" val="1.0"/>
  <p:tag name="KSO_WM_BEAUTIFY_FLAG" val="#wm#"/>
  <p:tag name="KSO_WM_UNIT_TYPE" val="i"/>
  <p:tag name="KSO_WM_UNIT_INDEX" val="5"/>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6"/>
  <p:tag name="KSO_WM_UNIT_LAYERLEVEL" val="1"/>
  <p:tag name="KSO_WM_TAG_VERSION" val="1.0"/>
  <p:tag name="KSO_WM_BEAUTIFY_FLAG" val="#wm#"/>
  <p:tag name="KSO_WM_UNIT_TYPE" val="i"/>
  <p:tag name="KSO_WM_UNIT_INDEX" val="6"/>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7"/>
  <p:tag name="KSO_WM_UNIT_LAYERLEVEL" val="1"/>
  <p:tag name="KSO_WM_TAG_VERSION" val="1.0"/>
  <p:tag name="KSO_WM_BEAUTIFY_FLAG" val="#wm#"/>
  <p:tag name="KSO_WM_UNIT_TYPE" val="i"/>
  <p:tag name="KSO_WM_UNIT_INDEX" val="7"/>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8*i*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5"/>
  <p:tag name="KSO_WM_UNIT_LAYERLEVEL" val="1"/>
  <p:tag name="KSO_WM_TAG_VERSION" val="1.0"/>
  <p:tag name="KSO_WM_BEAUTIFY_FLAG" val="#wm#"/>
  <p:tag name="KSO_WM_UNIT_TYPE" val="i"/>
  <p:tag name="KSO_WM_UNIT_INDEX" val="5"/>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6"/>
  <p:tag name="KSO_WM_UNIT_LAYERLEVEL" val="1"/>
  <p:tag name="KSO_WM_TAG_VERSION" val="1.0"/>
  <p:tag name="KSO_WM_BEAUTIFY_FLAG" val="#wm#"/>
  <p:tag name="KSO_WM_UNIT_TYPE" val="i"/>
  <p:tag name="KSO_WM_UNIT_INDEX" val="6"/>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7"/>
  <p:tag name="KSO_WM_UNIT_LAYERLEVEL" val="1"/>
  <p:tag name="KSO_WM_TAG_VERSION" val="1.0"/>
  <p:tag name="KSO_WM_BEAUTIFY_FLAG" val="#wm#"/>
  <p:tag name="KSO_WM_UNIT_TYPE" val="i"/>
  <p:tag name="KSO_WM_UNIT_INDEX" val="7"/>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9*i*3"/>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5"/>
  <p:tag name="KSO_WM_UNIT_LAYERLEVEL" val="1"/>
  <p:tag name="KSO_WM_TAG_VERSION" val="1.0"/>
  <p:tag name="KSO_WM_BEAUTIFY_FLAG" val="#wm#"/>
  <p:tag name="KSO_WM_UNIT_TYPE" val="i"/>
  <p:tag name="KSO_WM_UNIT_INDEX" val="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6"/>
  <p:tag name="KSO_WM_UNIT_LAYERLEVEL" val="1"/>
  <p:tag name="KSO_WM_TAG_VERSION" val="1.0"/>
  <p:tag name="KSO_WM_BEAUTIFY_FLAG" val="#wm#"/>
  <p:tag name="KSO_WM_UNIT_TYPE" val="i"/>
  <p:tag name="KSO_WM_UNIT_INDEX" val="6"/>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7"/>
  <p:tag name="KSO_WM_UNIT_LAYERLEVEL" val="1"/>
  <p:tag name="KSO_WM_TAG_VERSION" val="1.0"/>
  <p:tag name="KSO_WM_BEAUTIFY_FLAG" val="#wm#"/>
  <p:tag name="KSO_WM_UNIT_TYPE" val="i"/>
  <p:tag name="KSO_WM_UNIT_INDEX" val="7"/>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0*i*3"/>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5"/>
  <p:tag name="KSO_WM_UNIT_LAYERLEVEL" val="1"/>
  <p:tag name="KSO_WM_TAG_VERSION" val="1.0"/>
  <p:tag name="KSO_WM_BEAUTIFY_FLAG" val="#wm#"/>
  <p:tag name="KSO_WM_UNIT_TYPE" val="i"/>
  <p:tag name="KSO_WM_UNIT_INDEX" val="5"/>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6"/>
  <p:tag name="KSO_WM_UNIT_LAYERLEVEL" val="1"/>
  <p:tag name="KSO_WM_TAG_VERSION" val="1.0"/>
  <p:tag name="KSO_WM_BEAUTIFY_FLAG" val="#wm#"/>
  <p:tag name="KSO_WM_UNIT_TYPE" val="i"/>
  <p:tag name="KSO_WM_UNIT_INDEX" val="6"/>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7"/>
  <p:tag name="KSO_WM_UNIT_LAYERLEVEL" val="1"/>
  <p:tag name="KSO_WM_TAG_VERSION" val="1.0"/>
  <p:tag name="KSO_WM_BEAUTIFY_FLAG" val="#wm#"/>
  <p:tag name="KSO_WM_UNIT_TYPE" val="i"/>
  <p:tag name="KSO_WM_UNIT_INDEX" val="7"/>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213"/>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213"/>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TEMPLATE_THUMBS_INDEX" val="1、8"/>
  <p:tag name="KSO_WM_TEMPLATE_SUBCATEGORY" val="0"/>
  <p:tag name="KSO_WM_TAG_VERSION" val="1.0"/>
  <p:tag name="KSO_WM_BEAUTIFY_FLAG" val="#wm#"/>
  <p:tag name="KSO_WM_TEMPLATE_CATEGORY" val="custom"/>
  <p:tag name="KSO_WM_TEMPLATE_INDEX" val="20193213"/>
</p:tagLst>
</file>

<file path=ppt/tags/tag161.xml><?xml version="1.0" encoding="utf-8"?>
<p:tagLst xmlns:p="http://schemas.openxmlformats.org/presentationml/2006/main">
  <p:tag name="KSO_WM_SLIDE_MODEL_TYPE" val="numdgm"/>
</p:tagLst>
</file>

<file path=ppt/tags/tag162.xml><?xml version="1.0" encoding="utf-8"?>
<p:tagLst xmlns:p="http://schemas.openxmlformats.org/presentationml/2006/main">
  <p:tag name="KSO_WM_UNIT_ISCONTENTSTITLE" val="0"/>
  <p:tag name="KSO_WM_UNIT_PRESET_TEXT" val="THANKS"/>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193213_8*a*1"/>
  <p:tag name="KSO_WM_TEMPLATE_CATEGORY" val="custom"/>
  <p:tag name="KSO_WM_TEMPLATE_INDEX" val="20193213"/>
  <p:tag name="KSO_WM_UNIT_LAYERLEVEL" val="1"/>
  <p:tag name="KSO_WM_TAG_VERSION" val="1.0"/>
  <p:tag name="KSO_WM_BEAUTIFY_FLAG" val="#wm#"/>
</p:tagLst>
</file>

<file path=ppt/tags/tag163.xml><?xml version="1.0" encoding="utf-8"?>
<p:tagLst xmlns:p="http://schemas.openxmlformats.org/presentationml/2006/main">
  <p:tag name="KSO_WM_SLIDE_ID" val="custom20193213_8"/>
  <p:tag name="KSO_WM_TEMPLATE_SUBCATEGORY" val="0"/>
  <p:tag name="KSO_WM_SLIDE_TYPE" val="endPage"/>
  <p:tag name="KSO_WM_SLIDE_SUBTYPE" val="pureTxt"/>
  <p:tag name="KSO_WM_SLIDE_ITEM_CNT" val="0"/>
  <p:tag name="KSO_WM_SLIDE_INDEX" val="8"/>
  <p:tag name="KSO_WM_TAG_VERSION" val="1.0"/>
  <p:tag name="KSO_WM_BEAUTIFY_FLAG" val="#wm#"/>
  <p:tag name="KSO_WM_TEMPLATE_CATEGORY" val="custom"/>
  <p:tag name="KSO_WM_TEMPLATE_INDEX" val="20193213"/>
  <p:tag name="KSO_WM_SLIDE_LAYOUT" val="a"/>
  <p:tag name="KSO_WM_SLIDE_LAYOUT_CN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TYPE" val="i"/>
  <p:tag name="KSO_WM_UNIT_INDEX" val="5"/>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TYPE" val="i"/>
  <p:tag name="KSO_WM_UNIT_INDEX" val="6"/>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TYPE" val="i"/>
  <p:tag name="KSO_WM_UNIT_INDEX" val="7"/>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5*i*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5"/>
  <p:tag name="KSO_WM_UNIT_LAYERLEVEL" val="1"/>
  <p:tag name="KSO_WM_TAG_VERSION" val="1.0"/>
  <p:tag name="KSO_WM_BEAUTIFY_FLAG" val="#wm#"/>
  <p:tag name="KSO_WM_UNIT_TYPE" val="i"/>
  <p:tag name="KSO_WM_UNIT_INDEX" val="5"/>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6"/>
  <p:tag name="KSO_WM_UNIT_LAYERLEVEL" val="1"/>
  <p:tag name="KSO_WM_TAG_VERSION" val="1.0"/>
  <p:tag name="KSO_WM_BEAUTIFY_FLAG" val="#wm#"/>
  <p:tag name="KSO_WM_UNIT_TYPE" val="i"/>
  <p:tag name="KSO_WM_UNIT_INDEX" val="6"/>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7"/>
  <p:tag name="KSO_WM_UNIT_LAYERLEVEL" val="1"/>
  <p:tag name="KSO_WM_TAG_VERSION" val="1.0"/>
  <p:tag name="KSO_WM_BEAUTIFY_FLAG" val="#wm#"/>
  <p:tag name="KSO_WM_UNIT_TYPE" val="i"/>
  <p:tag name="KSO_WM_UNIT_INDEX" val="7"/>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6*i*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5"/>
  <p:tag name="KSO_WM_UNIT_LAYERLEVEL" val="1"/>
  <p:tag name="KSO_WM_TAG_VERSION" val="1.0"/>
  <p:tag name="KSO_WM_BEAUTIFY_FLAG" val="#wm#"/>
  <p:tag name="KSO_WM_UNIT_TYPE" val="i"/>
  <p:tag name="KSO_WM_UNIT_INDEX" val="5"/>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6"/>
  <p:tag name="KSO_WM_UNIT_LAYERLEVEL" val="1"/>
  <p:tag name="KSO_WM_TAG_VERSION" val="1.0"/>
  <p:tag name="KSO_WM_BEAUTIFY_FLAG" val="#wm#"/>
  <p:tag name="KSO_WM_UNIT_TYPE" val="i"/>
  <p:tag name="KSO_WM_UNIT_INDEX" val="6"/>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7"/>
  <p:tag name="KSO_WM_UNIT_LAYERLEVEL" val="1"/>
  <p:tag name="KSO_WM_TAG_VERSION" val="1.0"/>
  <p:tag name="KSO_WM_BEAUTIFY_FLAG" val="#wm#"/>
  <p:tag name="KSO_WM_UNIT_TYPE" val="i"/>
  <p:tag name="KSO_WM_UNIT_INDEX" val="7"/>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7*i*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1.1.1.1.1.1.20193213">
      <a:dk1>
        <a:srgbClr val="000000"/>
      </a:dk1>
      <a:lt1>
        <a:sysClr val="window" lastClr="FFFFFF"/>
      </a:lt1>
      <a:dk2>
        <a:srgbClr val="E6EFE9"/>
      </a:dk2>
      <a:lt2>
        <a:srgbClr val="FFFFFF"/>
      </a:lt2>
      <a:accent1>
        <a:srgbClr val="3EA592"/>
      </a:accent1>
      <a:accent2>
        <a:srgbClr val="14879E"/>
      </a:accent2>
      <a:accent3>
        <a:srgbClr val="CED788"/>
      </a:accent3>
      <a:accent4>
        <a:srgbClr val="D7CD88"/>
      </a:accent4>
      <a:accent5>
        <a:srgbClr val="DAD5C7"/>
      </a:accent5>
      <a:accent6>
        <a:srgbClr val="E6D093"/>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0.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1.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2.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3.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4.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5.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6.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7.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8.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19.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0.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1.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2.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3.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4.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5.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6.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7.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28.xml><?xml version="1.0" encoding="utf-8"?>
<a:themeOverride xmlns:a="http://schemas.openxmlformats.org/drawingml/2006/main">
  <a:clrScheme name="房利美">
    <a:dk1>
      <a:srgbClr val="000000"/>
    </a:dk1>
    <a:lt1>
      <a:srgbClr val="FFFFFF"/>
    </a:lt1>
    <a:dk2>
      <a:srgbClr val="14879E"/>
    </a:dk2>
    <a:lt2>
      <a:srgbClr val="3EA592"/>
    </a:lt2>
    <a:accent1>
      <a:srgbClr val="3EA592"/>
    </a:accent1>
    <a:accent2>
      <a:srgbClr val="14879E"/>
    </a:accent2>
    <a:accent3>
      <a:srgbClr val="6FA1C2"/>
    </a:accent3>
    <a:accent4>
      <a:srgbClr val="1C5180"/>
    </a:accent4>
    <a:accent5>
      <a:srgbClr val="3EA592"/>
    </a:accent5>
    <a:accent6>
      <a:srgbClr val="14879E"/>
    </a:accent6>
    <a:hlink>
      <a:srgbClr val="4276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4.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5.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6.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7.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8.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ppt/theme/themeOverride9.xml><?xml version="1.0" encoding="utf-8"?>
<a:themeOverride xmlns:a="http://schemas.openxmlformats.org/drawingml/2006/main">
  <a:clrScheme name="Office">
    <a:dk1>
      <a:srgbClr val="000000"/>
    </a:dk1>
    <a:lt1>
      <a:srgbClr val="FFFFFF"/>
    </a:lt1>
    <a:dk2>
      <a:srgbClr val="004358"/>
    </a:dk2>
    <a:lt2>
      <a:srgbClr val="E2DFCC"/>
    </a:lt2>
    <a:accent1>
      <a:srgbClr val="0868B8"/>
    </a:accent1>
    <a:accent2>
      <a:srgbClr val="1791F5"/>
    </a:accent2>
    <a:accent3>
      <a:srgbClr val="0868B8"/>
    </a:accent3>
    <a:accent4>
      <a:srgbClr val="1791F5"/>
    </a:accent4>
    <a:accent5>
      <a:srgbClr val="FD7400"/>
    </a:accent5>
    <a:accent6>
      <a:srgbClr val="977B2D"/>
    </a:accent6>
    <a:hlink>
      <a:srgbClr val="006382"/>
    </a:hlink>
    <a:folHlink>
      <a:srgbClr val="1F8A70"/>
    </a:folHlink>
  </a:clrScheme>
</a:themeOverride>
</file>

<file path=docProps/app.xml><?xml version="1.0" encoding="utf-8"?>
<Properties xmlns="http://schemas.openxmlformats.org/officeDocument/2006/extended-properties" xmlns:vt="http://schemas.openxmlformats.org/officeDocument/2006/docPropsVTypes">
  <TotalTime>0</TotalTime>
  <Words>6525</Words>
  <Application>WPS 演示</Application>
  <PresentationFormat>自定义</PresentationFormat>
  <Paragraphs>311</Paragraphs>
  <Slides>33</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8" baseType="lpstr">
      <vt:lpstr>Arial</vt:lpstr>
      <vt:lpstr>宋体</vt:lpstr>
      <vt:lpstr>Wingdings</vt:lpstr>
      <vt:lpstr>微软雅黑</vt:lpstr>
      <vt:lpstr>汉仪旗黑-85S</vt:lpstr>
      <vt:lpstr>Segoe UI</vt:lpstr>
      <vt:lpstr>Sinkin Sans 400 Regular</vt:lpstr>
      <vt:lpstr>Arial Unicode MS</vt:lpstr>
      <vt:lpstr>Calibri</vt:lpstr>
      <vt:lpstr>Source Sans Pro ExtraLight</vt:lpstr>
      <vt:lpstr>Segoe Print</vt:lpstr>
      <vt:lpstr>黑体</vt:lpstr>
      <vt:lpstr>Office 主题</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一qwe</cp:lastModifiedBy>
  <cp:revision>120</cp:revision>
  <dcterms:created xsi:type="dcterms:W3CDTF">2019-06-06T08:16:00Z</dcterms:created>
  <dcterms:modified xsi:type="dcterms:W3CDTF">2019-06-09T04:31:07Z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y fmtid="{D5CDD505-2E9C-101B-9397-08002B2CF9AE}" pid="3" name="KSORubyTemplateID">
    <vt:lpwstr>8</vt:lpwstr>
  </property>
</Properties>
</file>