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6" r:id="rId3"/>
    <p:sldId id="291" r:id="rId4"/>
    <p:sldId id="268" r:id="rId5"/>
    <p:sldId id="287" r:id="rId6"/>
    <p:sldId id="293" r:id="rId7"/>
    <p:sldId id="295" r:id="rId8"/>
    <p:sldId id="269" r:id="rId9"/>
    <p:sldId id="289" r:id="rId10"/>
    <p:sldId id="290" r:id="rId11"/>
    <p:sldId id="288" r:id="rId12"/>
    <p:sldId id="262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D1D1D1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6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BBE35-ED9A-44FE-ACF8-C7877F9BF149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90F8B-9D0F-4EFE-BB1F-231A1EC8D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23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451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0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851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97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63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653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78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253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195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4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298EC8-A927-4E6D-BDB3-61863D8D6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AF642A9-D57B-4D94-966A-08386F212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FA9A530-445B-4081-9AF6-B008DEB2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B73BE37-4B83-4CC2-9A5C-2D527340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36B251B-BB82-48E3-958B-85959DDF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088527"/>
      </p:ext>
    </p:extLst>
  </p:cSld>
  <p:clrMapOvr>
    <a:masterClrMapping/>
  </p:clrMapOvr>
  <p:transition spd="med" advClick="0" advTm="300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F1CE4DD-E00D-4EDC-B62C-51169F42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A3C0184-D56C-44D6-869A-E42B9D91B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4528152-C548-4B88-B5C7-E5D8C163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6991203-B5EB-4ED0-8315-5240AAFC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1DFB248-11E5-4F88-BE59-A12BBFDD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933325"/>
      </p:ext>
    </p:extLst>
  </p:cSld>
  <p:clrMapOvr>
    <a:masterClrMapping/>
  </p:clrMapOvr>
  <p:transition spd="med" advClick="0" advTm="30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3A298721-C334-4DB3-B789-FAEB6CA3A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672CF47-F2CF-4A67-A89F-BB1E7B7A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650BAB2-EC69-4F0C-BB0E-139004CD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F8FAC32-FC20-4107-B4A0-A1F5DB21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6DE6430-FC1D-41F1-A646-654EF86F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84471"/>
      </p:ext>
    </p:extLst>
  </p:cSld>
  <p:clrMapOvr>
    <a:masterClrMapping/>
  </p:clrMapOvr>
  <p:transition spd="med" advClick="0" advTm="30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1CF5BD-947A-4811-958E-548FB843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286C2DB-3460-484C-9F17-D0ECF88FE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4CA95EB-1658-43DC-9980-B3DC70AF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D9FC198-6DD7-4EA7-8C58-6E3F8C0A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13AFBAB-8A10-4664-9AB0-7F3B6812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970187"/>
      </p:ext>
    </p:extLst>
  </p:cSld>
  <p:clrMapOvr>
    <a:masterClrMapping/>
  </p:clrMapOvr>
  <p:transition spd="med" advClick="0" advTm="30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0F6FA1-C4B5-4D61-AEFE-74A6D351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2D7BD6E-B382-4AD7-9F5A-9D7D03E65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10CE47C-FD1F-4801-BA9F-B2CDEDE5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7F7B501-B9E0-4B4C-A081-0283B08C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861F9C2-EFCB-453C-8EC8-2FD83B60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44385"/>
      </p:ext>
    </p:extLst>
  </p:cSld>
  <p:clrMapOvr>
    <a:masterClrMapping/>
  </p:clrMapOvr>
  <p:transition spd="med" advClick="0" advTm="30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8FF9EC-5D5C-438C-BD6C-D01EED59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F9008A2-DAD9-449B-B45E-28656C666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537E0B8-5FF7-4C7D-A3DB-6D6B168C5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0677524-3B25-4676-9E28-2B3B2969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9AEB9DA-5222-4136-9C42-328EED9E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543D876-C641-4235-A0FD-67C1F3F2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798682"/>
      </p:ext>
    </p:extLst>
  </p:cSld>
  <p:clrMapOvr>
    <a:masterClrMapping/>
  </p:clrMapOvr>
  <p:transition spd="med" advClick="0" advTm="30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230F42-3E41-4209-8C61-2ABD652F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A8D59B3-814C-412C-9D89-2A960E878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2D30FAD-BC49-4CA4-9B87-F820DE99A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366653CF-F19E-4DB8-9FDC-E5E969D85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A2EEBD9-273F-46E2-B38C-A30125E92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F177BA03-0009-4509-B9B4-6CFA28C5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37CF67E2-05C0-42C0-9C9F-90BD6EB3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AA7FABB7-D3D9-4BCE-8654-2E8F89C4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509910"/>
      </p:ext>
    </p:extLst>
  </p:cSld>
  <p:clrMapOvr>
    <a:masterClrMapping/>
  </p:clrMapOvr>
  <p:transition spd="med" advClick="0" advTm="30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0488AA-83F8-4080-B571-5518B7D7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CC5B5BE-B53A-4833-B8A2-087B1DBE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D044497E-6C61-429B-801A-078408A4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43B5429-CE92-450A-8601-07A002C2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692817"/>
      </p:ext>
    </p:extLst>
  </p:cSld>
  <p:clrMapOvr>
    <a:masterClrMapping/>
  </p:clrMapOvr>
  <p:transition spd="med" advClick="0" advTm="30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39F9D3E8-38FB-4794-A16F-0396EB95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750BEC9E-EFE9-4512-BAEA-D60A29FB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566A459-DCCA-4D9F-8904-7CE275B1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015906"/>
      </p:ext>
    </p:extLst>
  </p:cSld>
  <p:clrMapOvr>
    <a:masterClrMapping/>
  </p:clrMapOvr>
  <p:transition spd="med" advClick="0" advTm="30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7239A9C-D361-45A3-A627-CEE7691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A134C5F-7C11-44FB-9004-96021A6AA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24AD013-81EE-4AF7-941C-6F2C7CB9A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01933A8-3A88-433E-83B5-23858943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6D1079E-F4D3-4982-BC78-9F3D96F9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C025689-1CCD-4D9B-85DB-9862B810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74860"/>
      </p:ext>
    </p:extLst>
  </p:cSld>
  <p:clrMapOvr>
    <a:masterClrMapping/>
  </p:clrMapOvr>
  <p:transition spd="med" advClick="0" advTm="30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8A6019-3682-4691-BD8F-0B9C1B23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F0FB7D8-701F-4B6C-AECF-9F3BB4623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95CFE10-C4C3-4BBD-9D1F-0A01420DD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50C0A47-76F4-48CB-AAF9-F23DD87E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28F075B-7E36-4758-AFF6-60C687BD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4F8E485-8E74-4BC5-B2C8-6C734B1B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15158"/>
      </p:ext>
    </p:extLst>
  </p:cSld>
  <p:clrMapOvr>
    <a:masterClrMapping/>
  </p:clrMapOvr>
  <p:transition spd="med" advClick="0" advTm="300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5569CBD3-B851-47EF-977D-F3391B31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0A09769-AD11-4EAD-A4B0-218CC79FF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14AA209-5B45-41B7-A33D-82219EF01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B4222-61DD-4F1B-82BB-7523A5E532A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438A42C-4074-4896-9A0E-3A1D16298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EF7ACC9-3B6A-4C19-A678-35F2CA1CB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941256" y="370425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chemeClr val="bg2">
                  <a:lumMod val="90000"/>
                </a:schemeClr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chemeClr val="bg2">
                  <a:lumMod val="90000"/>
                </a:schemeClr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chemeClr val="bg2">
                    <a:lumMod val="90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2">
                  <a:lumMod val="90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3982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Click="0" advTm="300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9E808BDE-09BD-4E58-B78D-BB2926C16637}"/>
              </a:ext>
            </a:extLst>
          </p:cNvPr>
          <p:cNvGrpSpPr/>
          <p:nvPr/>
        </p:nvGrpSpPr>
        <p:grpSpPr>
          <a:xfrm>
            <a:off x="-1420238" y="1405615"/>
            <a:ext cx="12418201" cy="4186939"/>
            <a:chOff x="-1420238" y="1030517"/>
            <a:chExt cx="12418201" cy="418693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9FF262FF-AE56-4807-A905-DDDE40299B76}"/>
                </a:ext>
              </a:extLst>
            </p:cNvPr>
            <p:cNvSpPr/>
            <p:nvPr/>
          </p:nvSpPr>
          <p:spPr>
            <a:xfrm>
              <a:off x="-1420238" y="1030517"/>
              <a:ext cx="10657495" cy="1053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8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局域网内即时通信</a:t>
              </a:r>
              <a:endParaRPr lang="zh-CN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0A0C680B-A605-4CEE-86F8-B84ADFCF252A}"/>
                </a:ext>
              </a:extLst>
            </p:cNvPr>
            <p:cNvSpPr/>
            <p:nvPr/>
          </p:nvSpPr>
          <p:spPr>
            <a:xfrm>
              <a:off x="3523521" y="4131295"/>
              <a:ext cx="7474442" cy="10861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4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第二次答辩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5278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0A61CB1C-3ECE-4B0C-9BB3-57F380464932}"/>
              </a:ext>
            </a:extLst>
          </p:cNvPr>
          <p:cNvSpPr/>
          <p:nvPr/>
        </p:nvSpPr>
        <p:spPr>
          <a:xfrm>
            <a:off x="8782087" y="414068"/>
            <a:ext cx="2852530" cy="948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细节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图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42216" y="1651717"/>
            <a:ext cx="3916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消息缓冲和查询分为两个线程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接收线程和查询线程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利用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映射来缩短查询时间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17" y="517098"/>
            <a:ext cx="8477499" cy="579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951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xmlns="" id="{506EC3B1-F8A3-4410-9280-90D97BCD8A20}"/>
              </a:ext>
            </a:extLst>
          </p:cNvPr>
          <p:cNvSpPr/>
          <p:nvPr/>
        </p:nvSpPr>
        <p:spPr>
          <a:xfrm>
            <a:off x="1864311" y="2878436"/>
            <a:ext cx="1411550" cy="125855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21584" y="3046050"/>
            <a:ext cx="7261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Answer questions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77075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9E808BDE-09BD-4E58-B78D-BB2926C16637}"/>
              </a:ext>
            </a:extLst>
          </p:cNvPr>
          <p:cNvGrpSpPr/>
          <p:nvPr/>
        </p:nvGrpSpPr>
        <p:grpSpPr>
          <a:xfrm>
            <a:off x="2722916" y="2188884"/>
            <a:ext cx="7983255" cy="2469379"/>
            <a:chOff x="2748796" y="2217746"/>
            <a:chExt cx="7919430" cy="238177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0A0C680B-A605-4CEE-86F8-B84ADFCF252A}"/>
                </a:ext>
              </a:extLst>
            </p:cNvPr>
            <p:cNvSpPr/>
            <p:nvPr/>
          </p:nvSpPr>
          <p:spPr>
            <a:xfrm>
              <a:off x="2748796" y="2217746"/>
              <a:ext cx="7474442" cy="10861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7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Thank you</a:t>
              </a:r>
              <a:endPara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17A5C1A8-9437-4588-831D-A0B6C57B1051}"/>
                </a:ext>
              </a:extLst>
            </p:cNvPr>
            <p:cNvSpPr/>
            <p:nvPr/>
          </p:nvSpPr>
          <p:spPr>
            <a:xfrm>
              <a:off x="8442096" y="4203987"/>
              <a:ext cx="2226130" cy="39552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汇报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人</a:t>
              </a: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：温冬</a:t>
              </a:r>
              <a:endPara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5878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xmlns="" id="{620324B8-6BB9-4ADB-8F97-301B2336BA99}"/>
              </a:ext>
            </a:extLst>
          </p:cNvPr>
          <p:cNvSpPr/>
          <p:nvPr/>
        </p:nvSpPr>
        <p:spPr>
          <a:xfrm>
            <a:off x="1953087" y="2885242"/>
            <a:ext cx="1305018" cy="123399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16861" y="3040575"/>
            <a:ext cx="5856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/>
              <a:t>需求分析工具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5524857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9031" y="2751827"/>
            <a:ext cx="7522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/>
              <a:t>  Diagram </a:t>
            </a:r>
            <a:r>
              <a:rPr lang="en-US" altLang="zh-CN" sz="5400" b="1" dirty="0"/>
              <a:t>Designer</a:t>
            </a:r>
          </a:p>
          <a:p>
            <a:endParaRPr lang="zh-CN" altLang="en-US" sz="5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27918" b="10743"/>
          <a:stretch/>
        </p:blipFill>
        <p:spPr>
          <a:xfrm>
            <a:off x="2251494" y="2751827"/>
            <a:ext cx="1103319" cy="103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783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FD07BA07-7FAA-4344-96AE-0C131ED044AF}"/>
              </a:ext>
            </a:extLst>
          </p:cNvPr>
          <p:cNvGrpSpPr/>
          <p:nvPr/>
        </p:nvGrpSpPr>
        <p:grpSpPr>
          <a:xfrm>
            <a:off x="3899140" y="2165230"/>
            <a:ext cx="3817865" cy="3321170"/>
            <a:chOff x="3856382" y="2405270"/>
            <a:chExt cx="3883992" cy="3607904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xmlns="" id="{D7831B65-6480-4BDA-8AE4-6ACFCAC3637D}"/>
                </a:ext>
              </a:extLst>
            </p:cNvPr>
            <p:cNvSpPr/>
            <p:nvPr/>
          </p:nvSpPr>
          <p:spPr>
            <a:xfrm>
              <a:off x="3856382" y="2405270"/>
              <a:ext cx="1796775" cy="1669774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xmlns="" id="{E9B794C0-7D74-4A2C-92A6-071F4A8646C3}"/>
                </a:ext>
              </a:extLst>
            </p:cNvPr>
            <p:cNvSpPr/>
            <p:nvPr/>
          </p:nvSpPr>
          <p:spPr>
            <a:xfrm>
              <a:off x="3856382" y="4343400"/>
              <a:ext cx="1796775" cy="1669774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xmlns="" id="{76063DA9-DBF6-43AE-8E91-E5841FFA79C2}"/>
                </a:ext>
              </a:extLst>
            </p:cNvPr>
            <p:cNvSpPr/>
            <p:nvPr/>
          </p:nvSpPr>
          <p:spPr>
            <a:xfrm>
              <a:off x="5943599" y="2405270"/>
              <a:ext cx="1796775" cy="1669774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80B86EF6-A095-4606-B230-A3E7E36D1DBC}"/>
                </a:ext>
              </a:extLst>
            </p:cNvPr>
            <p:cNvSpPr/>
            <p:nvPr/>
          </p:nvSpPr>
          <p:spPr>
            <a:xfrm>
              <a:off x="5943599" y="4343400"/>
              <a:ext cx="1796775" cy="1669774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04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5D60FAAA-BFF5-4630-A9B2-1C151BB8BAD9}"/>
              </a:ext>
            </a:extLst>
          </p:cNvPr>
          <p:cNvGrpSpPr/>
          <p:nvPr/>
        </p:nvGrpSpPr>
        <p:grpSpPr>
          <a:xfrm>
            <a:off x="698140" y="2423822"/>
            <a:ext cx="10507603" cy="2917766"/>
            <a:chOff x="698140" y="2423822"/>
            <a:chExt cx="10507603" cy="291776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88812C35-058A-4599-82DB-20D94821A06B}"/>
                </a:ext>
              </a:extLst>
            </p:cNvPr>
            <p:cNvGrpSpPr/>
            <p:nvPr/>
          </p:nvGrpSpPr>
          <p:grpSpPr>
            <a:xfrm>
              <a:off x="8002502" y="2423822"/>
              <a:ext cx="3203241" cy="907046"/>
              <a:chOff x="7671128" y="1638364"/>
              <a:chExt cx="3203241" cy="907046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xmlns="" id="{4600441B-ADE2-41A8-9949-B1EC77F74FDF}"/>
                  </a:ext>
                </a:extLst>
              </p:cNvPr>
              <p:cNvSpPr txBox="1"/>
              <p:nvPr/>
            </p:nvSpPr>
            <p:spPr>
              <a:xfrm>
                <a:off x="7774463" y="2210254"/>
                <a:ext cx="3099906" cy="335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可以仅通过点击几下鼠标整理好凌乱的图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xmlns="" id="{6A1892BD-55ED-4274-BA2E-065E9EAF3720}"/>
                  </a:ext>
                </a:extLst>
              </p:cNvPr>
              <p:cNvSpPr/>
              <p:nvPr/>
            </p:nvSpPr>
            <p:spPr>
              <a:xfrm>
                <a:off x="7671128" y="1638364"/>
                <a:ext cx="2852530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自动图表布局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C3B0536C-E5CF-4812-B2F4-0DC039AC50B6}"/>
                </a:ext>
              </a:extLst>
            </p:cNvPr>
            <p:cNvGrpSpPr/>
            <p:nvPr/>
          </p:nvGrpSpPr>
          <p:grpSpPr>
            <a:xfrm>
              <a:off x="698141" y="2423822"/>
              <a:ext cx="3099906" cy="1218222"/>
              <a:chOff x="1001455" y="1638364"/>
              <a:chExt cx="3099906" cy="1218222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xmlns="" id="{6CDB700A-D8F2-4B59-91D7-D77EB429799D}"/>
                  </a:ext>
                </a:extLst>
              </p:cNvPr>
              <p:cNvSpPr txBox="1"/>
              <p:nvPr/>
            </p:nvSpPr>
            <p:spPr>
              <a:xfrm>
                <a:off x="1001455" y="2210255"/>
                <a:ext cx="3099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类图</a:t>
                </a:r>
                <a:r>
                  <a:rPr lang="zh-CN" alt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、时序</a:t>
                </a:r>
                <a:r>
                  <a:rPr lang="zh-CN" alt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图、序列图、通信图、动态图、组件图、对象</a:t>
                </a:r>
                <a:r>
                  <a:rPr lang="zh-CN" alt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图、数学表达式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…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C3D05679-1208-4CBC-BCF3-CAFD5595F0EB}"/>
                  </a:ext>
                </a:extLst>
              </p:cNvPr>
              <p:cNvSpPr/>
              <p:nvPr/>
            </p:nvSpPr>
            <p:spPr>
              <a:xfrm>
                <a:off x="1248831" y="1638364"/>
                <a:ext cx="2852530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支持多种图表类型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13291119-44F9-46BB-A78D-2AD8AD0A5817}"/>
                </a:ext>
              </a:extLst>
            </p:cNvPr>
            <p:cNvGrpSpPr/>
            <p:nvPr/>
          </p:nvGrpSpPr>
          <p:grpSpPr>
            <a:xfrm>
              <a:off x="8105837" y="4228118"/>
              <a:ext cx="3099906" cy="1113470"/>
              <a:chOff x="7774463" y="2224632"/>
              <a:chExt cx="3099906" cy="1113470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xmlns="" id="{9429444D-3148-4DF7-8E23-2430332FA63F}"/>
                  </a:ext>
                </a:extLst>
              </p:cNvPr>
              <p:cNvSpPr txBox="1"/>
              <p:nvPr/>
            </p:nvSpPr>
            <p:spPr>
              <a:xfrm>
                <a:off x="7774463" y="2691771"/>
                <a:ext cx="3099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可</a:t>
                </a:r>
                <a:r>
                  <a:rPr lang="zh-CN" alt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在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Windows</a:t>
                </a:r>
                <a:r>
                  <a:rPr lang="zh-CN" alt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、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Linux</a:t>
                </a:r>
                <a:r>
                  <a:rPr lang="zh-CN" alt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、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Mac </a:t>
                </a:r>
                <a:r>
                  <a:rPr lang="en-US" altLang="zh-CN" sz="12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Os</a:t>
                </a:r>
                <a:r>
                  <a:rPr lang="zh-CN" alt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、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Java Desktop</a:t>
                </a:r>
                <a:r>
                  <a:rPr lang="zh-CN" alt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等平台上运行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|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8FFD4A18-9FC0-476F-B2BF-FC939D0D8649}"/>
                  </a:ext>
                </a:extLst>
              </p:cNvPr>
              <p:cNvSpPr/>
              <p:nvPr/>
            </p:nvSpPr>
            <p:spPr>
              <a:xfrm>
                <a:off x="7774463" y="2224632"/>
                <a:ext cx="2852530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多平台支持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7B761410-9C93-4A48-9096-162482AC12AF}"/>
                </a:ext>
              </a:extLst>
            </p:cNvPr>
            <p:cNvGrpSpPr/>
            <p:nvPr/>
          </p:nvGrpSpPr>
          <p:grpSpPr>
            <a:xfrm>
              <a:off x="698140" y="4228118"/>
              <a:ext cx="3099906" cy="868873"/>
              <a:chOff x="1001454" y="2224632"/>
              <a:chExt cx="3099906" cy="868873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xmlns="" id="{C0DDD7F3-681E-4ED4-B635-1B8319BB89FA}"/>
                  </a:ext>
                </a:extLst>
              </p:cNvPr>
              <p:cNvSpPr txBox="1"/>
              <p:nvPr/>
            </p:nvSpPr>
            <p:spPr>
              <a:xfrm>
                <a:off x="1001454" y="2724173"/>
                <a:ext cx="3099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小巧</a:t>
                </a:r>
                <a:r>
                  <a:rPr lang="zh-CN" alt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轻便，开源社区资料丰富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="" id="{4317904F-B51B-44A6-94EB-AA226EABB01B}"/>
                  </a:ext>
                </a:extLst>
              </p:cNvPr>
              <p:cNvSpPr/>
              <p:nvPr/>
            </p:nvSpPr>
            <p:spPr>
              <a:xfrm>
                <a:off x="1248830" y="2224632"/>
                <a:ext cx="2852530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开源轻巧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47579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ADC18029-2579-4D61-BBFE-9A4D23E99E45}"/>
              </a:ext>
            </a:extLst>
          </p:cNvPr>
          <p:cNvSpPr/>
          <p:nvPr/>
        </p:nvSpPr>
        <p:spPr>
          <a:xfrm>
            <a:off x="1953087" y="2894120"/>
            <a:ext cx="1296140" cy="1207364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87409" y="3036137"/>
            <a:ext cx="5122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/>
              <a:t>需求分析方法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1322214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678547" y="1081826"/>
            <a:ext cx="8212428" cy="59242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我们为什么采用数据流图和数据字典？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12761" y="2910625"/>
            <a:ext cx="9144000" cy="2202287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zh-CN" altLang="en-US" dirty="0" smtClean="0"/>
              <a:t>没有太多复杂的交互和动作设计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）对于用户而言，交互部分只涉及登录和收发信息；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）用户动作简洁，只包含登录、接收信息、发送信息、问询；</a:t>
            </a:r>
            <a:endParaRPr lang="en-US" altLang="zh-CN" dirty="0" smtClean="0"/>
          </a:p>
          <a:p>
            <a:r>
              <a:rPr lang="zh-CN" altLang="en-US" dirty="0" smtClean="0"/>
              <a:t>  故使用数据流图和数据字典会更加简洁</a:t>
            </a:r>
            <a:endParaRPr lang="en-US" altLang="zh-CN" dirty="0" smtClean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470271"/>
      </p:ext>
    </p:extLst>
  </p:cSld>
  <p:clrMapOvr>
    <a:masterClrMapping/>
  </p:clrMapOvr>
  <p:transition spd="med" advClick="0" advTm="300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678547" y="1081826"/>
            <a:ext cx="8212428" cy="59242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我们为什么采用数据流图和数据字典？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12761" y="2910625"/>
            <a:ext cx="9144000" cy="3065172"/>
          </a:xfrm>
        </p:spPr>
        <p:txBody>
          <a:bodyPr/>
          <a:lstStyle/>
          <a:p>
            <a:pPr algn="l"/>
            <a:r>
              <a:rPr lang="en-US" altLang="zh-CN" dirty="0" smtClean="0"/>
              <a:t>2. </a:t>
            </a:r>
            <a:r>
              <a:rPr lang="zh-CN" altLang="en-US" dirty="0" smtClean="0"/>
              <a:t>数据流向较为复杂且数据流是工程的核心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）报文种类多样化，需要特殊的解包和封包；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）报文消息会经过服务器的转发、备份、哈希映射和查找；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）数据字典能有效的反映出某一处理</a:t>
            </a:r>
            <a:r>
              <a:rPr lang="zh-CN" altLang="en-US" smtClean="0"/>
              <a:t>过程的细节流程和</a:t>
            </a:r>
            <a:r>
              <a:rPr lang="zh-CN" altLang="en-US" dirty="0" smtClean="0"/>
              <a:t>数据内部的联系；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故使用数据流图和数据字典能更直观的反映数据流向和算法流程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443951"/>
      </p:ext>
    </p:extLst>
  </p:cSld>
  <p:clrMapOvr>
    <a:masterClrMapping/>
  </p:clrMapOvr>
  <p:transition spd="med" advClick="0" advTm="300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0A61CB1C-3ECE-4B0C-9BB3-57F380464932}"/>
              </a:ext>
            </a:extLst>
          </p:cNvPr>
          <p:cNvSpPr/>
          <p:nvPr/>
        </p:nvSpPr>
        <p:spPr>
          <a:xfrm>
            <a:off x="8079369" y="500334"/>
            <a:ext cx="2852530" cy="906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总体图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85676" y="1525683"/>
            <a:ext cx="39163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接收客户与发送客户的数据流向是完全对称的，故我们只画出一位用户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报文一共有四种：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文件报文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消息报文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登录报文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问询报文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分别对应四种不同的功能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管理员管理后台消息记录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66" y="500334"/>
            <a:ext cx="6192927" cy="612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45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0A61CB1C-3ECE-4B0C-9BB3-57F380464932}"/>
              </a:ext>
            </a:extLst>
          </p:cNvPr>
          <p:cNvSpPr/>
          <p:nvPr/>
        </p:nvSpPr>
        <p:spPr>
          <a:xfrm>
            <a:off x="8537244" y="388189"/>
            <a:ext cx="2852530" cy="948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零级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图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34709" y="1837426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输入内容：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07" y="1161446"/>
            <a:ext cx="10690269" cy="53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023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5"/>
</p:tagLst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342</Words>
  <Application>Microsoft Office PowerPoint</Application>
  <PresentationFormat>宽屏</PresentationFormat>
  <Paragraphs>63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黑体</vt:lpstr>
      <vt:lpstr>宋体</vt:lpstr>
      <vt:lpstr>微软雅黑</vt:lpstr>
      <vt:lpstr>Arial</vt:lpstr>
      <vt:lpstr>Arial Black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我们为什么采用数据流图和数据字典？</vt:lpstr>
      <vt:lpstr>我们为什么采用数据流图和数据字典？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</dc:title>
  <dc:creator>第一PPT模板网-WWW.1PPT.COM</dc:creator>
  <cp:keywords>第一PPT模板网-WWW.1PPT.COM</cp:keywords>
  <dc:description>www.1ppt.com</dc:description>
  <cp:lastModifiedBy>Wen Mark</cp:lastModifiedBy>
  <cp:revision>60</cp:revision>
  <dcterms:created xsi:type="dcterms:W3CDTF">2017-07-21T08:33:07Z</dcterms:created>
  <dcterms:modified xsi:type="dcterms:W3CDTF">2018-04-15T14:29:58Z</dcterms:modified>
</cp:coreProperties>
</file>