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382" r:id="rId2"/>
    <p:sldId id="412" r:id="rId3"/>
    <p:sldId id="407" r:id="rId4"/>
    <p:sldId id="408" r:id="rId5"/>
    <p:sldId id="383" r:id="rId6"/>
    <p:sldId id="384" r:id="rId7"/>
    <p:sldId id="385" r:id="rId8"/>
    <p:sldId id="386" r:id="rId9"/>
    <p:sldId id="392" r:id="rId10"/>
    <p:sldId id="393" r:id="rId11"/>
    <p:sldId id="394" r:id="rId12"/>
    <p:sldId id="395" r:id="rId13"/>
    <p:sldId id="396" r:id="rId14"/>
    <p:sldId id="387" r:id="rId15"/>
    <p:sldId id="403" r:id="rId16"/>
    <p:sldId id="404" r:id="rId17"/>
    <p:sldId id="405" r:id="rId18"/>
    <p:sldId id="406" r:id="rId19"/>
    <p:sldId id="397" r:id="rId20"/>
    <p:sldId id="398" r:id="rId21"/>
    <p:sldId id="399" r:id="rId22"/>
    <p:sldId id="400" r:id="rId23"/>
    <p:sldId id="401" r:id="rId24"/>
    <p:sldId id="402" r:id="rId25"/>
    <p:sldId id="411" r:id="rId26"/>
    <p:sldId id="409" r:id="rId27"/>
    <p:sldId id="410" r:id="rId28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2901">
          <p15:clr>
            <a:srgbClr val="A4A3A4"/>
          </p15:clr>
        </p15:guide>
        <p15:guide id="3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ＭＳ Ｐゴシック" charset="-128"/>
                <a:cs typeface="Arial" charset="0"/>
              </a:defRPr>
            </a:lvl1pPr>
          </a:lstStyle>
          <a:p>
            <a:pPr>
              <a:defRPr/>
            </a:pPr>
            <a:fld id="{78FC7657-9E8C-42DA-8F29-F6754DC8094D}" type="datetime1">
              <a:rPr lang="en-US" altLang="nl-NL"/>
              <a:pPr>
                <a:defRPr/>
              </a:pPr>
              <a:t>1/18/2015</a:t>
            </a:fld>
            <a:endParaRPr lang="en-US" altLang="nl-NL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fld id="{B17CE723-7FAF-42F5-8202-21813B3B577F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416539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fld id="{29B3F914-7A78-478A-AECE-6C3BB1B32040}" type="slidenum">
              <a:rPr lang="en-US" altLang="nl-NL"/>
              <a:pPr/>
              <a:t>‹nr.›</a:t>
            </a:fld>
            <a:endParaRPr lang="en-US" altLang="nl-NL"/>
          </a:p>
        </p:txBody>
      </p:sp>
    </p:spTree>
    <p:extLst>
      <p:ext uri="{BB962C8B-B14F-4D97-AF65-F5344CB8AC3E}">
        <p14:creationId xmlns:p14="http://schemas.microsoft.com/office/powerpoint/2010/main" val="33751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>
              <a:defRPr/>
            </a:pPr>
            <a:endParaRPr lang="nl-NL" altLang="nl-NL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025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28123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967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77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4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097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4459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090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99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89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27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3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7103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title style</a:t>
            </a:r>
            <a:br>
              <a:rPr lang="nl-NL" altLang="nl-NL" smtClean="0"/>
            </a:br>
            <a:endParaRPr lang="nl-NL" altLang="nl-NL" smtClean="0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 smtClean="0"/>
              <a:t>Click to edit Master text styles</a:t>
            </a:r>
          </a:p>
          <a:p>
            <a:pPr lvl="1"/>
            <a:r>
              <a:rPr lang="nl-NL" altLang="nl-NL" smtClean="0"/>
              <a:t>Second level</a:t>
            </a:r>
          </a:p>
          <a:p>
            <a:pPr lvl="2"/>
            <a:r>
              <a:rPr lang="nl-NL" altLang="nl-NL" smtClean="0"/>
              <a:t>Third level</a:t>
            </a:r>
          </a:p>
        </p:txBody>
      </p:sp>
      <p:sp>
        <p:nvSpPr>
          <p:cNvPr id="1028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29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sp>
        <p:nvSpPr>
          <p:cNvPr id="1030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1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2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nl-NL" altLang="nl-NL" sz="1400" smtClean="0">
              <a:solidFill>
                <a:schemeClr val="bg2"/>
              </a:solidFill>
              <a:ea typeface="ＭＳ Ｐゴシック" pitchFamily="34" charset="-128"/>
            </a:endParaRPr>
          </a:p>
        </p:txBody>
      </p:sp>
      <p:sp>
        <p:nvSpPr>
          <p:cNvPr id="1033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r" eaLnBrk="1" hangingPunct="1">
              <a:defRPr/>
            </a:pPr>
            <a:endParaRPr lang="nl-NL" altLang="nl-NL" sz="2200" smtClean="0"/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F28EBB3-C695-4B58-B83B-ADFD669578CC}" type="slidenum">
              <a:rPr lang="nl-NL" altLang="nl-NL" sz="1100">
                <a:ea typeface="ＭＳ Ｐゴシック" panose="020B0600070205080204" pitchFamily="34" charset="-128"/>
              </a:rPr>
              <a:pPr algn="r" eaLnBrk="1" hangingPunct="1"/>
              <a:t>‹nr.›</a:t>
            </a:fld>
            <a:endParaRPr lang="nl-NL" altLang="nl-NL" sz="1100">
              <a:ea typeface="ＭＳ Ｐゴシック" panose="020B0600070205080204" pitchFamily="34" charset="-128"/>
            </a:endParaRPr>
          </a:p>
        </p:txBody>
      </p:sp>
      <p:sp>
        <p:nvSpPr>
          <p:cNvPr id="1036" name="TextBox 19"/>
          <p:cNvSpPr txBox="1">
            <a:spLocks noChangeArrowheads="1"/>
          </p:cNvSpPr>
          <p:nvPr userDrawn="1"/>
        </p:nvSpPr>
        <p:spPr bwMode="auto">
          <a:xfrm>
            <a:off x="6656388" y="6324600"/>
            <a:ext cx="14636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 eaLnBrk="1" hangingPunct="1">
              <a:defRPr/>
            </a:pPr>
            <a:r>
              <a:rPr lang="en-US" altLang="nl-NL" sz="1000" smtClean="0">
                <a:solidFill>
                  <a:srgbClr val="00A6D6"/>
                </a:solidFill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panose="02020603050405020304" pitchFamily="18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/>
          <p:cNvSpPr>
            <a:spLocks noChangeArrowheads="1"/>
          </p:cNvSpPr>
          <p:nvPr/>
        </p:nvSpPr>
        <p:spPr bwMode="auto">
          <a:xfrm>
            <a:off x="471487" y="2055813"/>
            <a:ext cx="8008279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ts val="2500"/>
              </a:lnSpc>
              <a:buClr>
                <a:srgbClr val="00A6D6"/>
              </a:buClr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957263" indent="-190500" algn="l" eaLnBrk="0" hangingPunct="0">
              <a:lnSpc>
                <a:spcPts val="2500"/>
              </a:lnSpc>
              <a:buClr>
                <a:srgbClr val="00A6D6"/>
              </a:buClr>
              <a:buFont typeface="Times" panose="02020603050405020304" pitchFamily="18" charset="0"/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338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1719263" indent="-190500" algn="l" eaLnBrk="0" hangingPunct="0">
              <a:lnSpc>
                <a:spcPts val="2500"/>
              </a:lnSpc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1764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6336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0908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548063" indent="-190500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Times" panose="02020603050405020304" pitchFamily="18" charset="0"/>
              <a:buChar char="•"/>
              <a:defRPr sz="1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</a:pPr>
            <a:endParaRPr lang="nl-NL" altLang="nl-NL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7716328" cy="646113"/>
          </a:xfrm>
        </p:spPr>
        <p:txBody>
          <a:bodyPr/>
          <a:lstStyle/>
          <a:p>
            <a:pPr marL="0" indent="0">
              <a:defRPr/>
            </a:pPr>
            <a:r>
              <a:rPr lang="en-US" altLang="nl-NL" dirty="0" smtClean="0">
                <a:latin typeface="+mn-lt"/>
              </a:rPr>
              <a:t>Extreme </a:t>
            </a:r>
            <a:r>
              <a:rPr lang="en-US" altLang="nl-NL" dirty="0" err="1" smtClean="0">
                <a:latin typeface="+mn-lt"/>
              </a:rPr>
              <a:t>Winterslaap</a:t>
            </a:r>
            <a:r>
              <a:rPr lang="en-US" altLang="nl-NL" dirty="0" smtClean="0">
                <a:latin typeface="+mn-lt"/>
              </a:rPr>
              <a:t> Interrupter (E.W.I.)</a:t>
            </a:r>
          </a:p>
        </p:txBody>
      </p:sp>
      <p:sp>
        <p:nvSpPr>
          <p:cNvPr id="3076" name="Subtitle 4"/>
          <p:cNvSpPr>
            <a:spLocks noGrp="1"/>
          </p:cNvSpPr>
          <p:nvPr>
            <p:ph type="subTitle" idx="1"/>
          </p:nvPr>
        </p:nvSpPr>
        <p:spPr>
          <a:xfrm>
            <a:off x="685800" y="3004344"/>
            <a:ext cx="6888881" cy="828675"/>
          </a:xfrm>
        </p:spPr>
        <p:txBody>
          <a:bodyPr/>
          <a:lstStyle/>
          <a:p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Roy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Blokker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Martin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Geertjes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Rens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Hamburger, Kevin Hill, Alex Oudsen,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Joran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Out,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Elke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Salzmann &amp;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Jeroen</a:t>
            </a:r>
            <a:r>
              <a:rPr lang="en-US" altLang="nl-NL" dirty="0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 van </a:t>
            </a:r>
            <a:r>
              <a:rPr lang="en-US" altLang="nl-NL" dirty="0" err="1" smtClean="0">
                <a:latin typeface="Tahoma" panose="020B0604030504040204" pitchFamily="34" charset="0"/>
                <a:ea typeface="ＭＳ Ｐゴシック" panose="020B0600070205080204" pitchFamily="34" charset="-128"/>
              </a:rPr>
              <a:t>Uffelen</a:t>
            </a:r>
            <a:endParaRPr lang="en-US" altLang="nl-NL" dirty="0" smtClean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3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97" name="Content Placeholder 1" descr="controll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" b="41680"/>
          <a:stretch>
            <a:fillRect/>
          </a:stretch>
        </p:blipFill>
        <p:spPr>
          <a:xfrm>
            <a:off x="1952625" y="1673225"/>
            <a:ext cx="5320690" cy="4388402"/>
          </a:xfrm>
        </p:spPr>
      </p:pic>
    </p:spTree>
    <p:extLst>
      <p:ext uri="{BB962C8B-B14F-4D97-AF65-F5344CB8AC3E}">
        <p14:creationId xmlns:p14="http://schemas.microsoft.com/office/powerpoint/2010/main" val="294216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Buffer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 Ingedrukt houden van knoppen</a:t>
            </a:r>
          </a:p>
          <a:p>
            <a:r>
              <a:rPr lang="nl-NL" altLang="nl-NL" dirty="0">
                <a:ea typeface="Tahoma"/>
                <a:cs typeface="Tahoma"/>
              </a:rPr>
              <a:t> Meerdere knoppen tegelijk indrukken</a:t>
            </a:r>
          </a:p>
          <a:p>
            <a:r>
              <a:rPr lang="nl-NL" altLang="nl-NL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Rekening houden met imperfecties van input</a:t>
            </a:r>
          </a:p>
        </p:txBody>
      </p:sp>
    </p:spTree>
    <p:extLst>
      <p:ext uri="{BB962C8B-B14F-4D97-AF65-F5344CB8AC3E}">
        <p14:creationId xmlns:p14="http://schemas.microsoft.com/office/powerpoint/2010/main" val="3886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Geheugen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 err="1">
                <a:ea typeface="Tahoma"/>
                <a:cs typeface="Tahoma"/>
              </a:rPr>
              <a:t>Enable</a:t>
            </a:r>
            <a:r>
              <a:rPr lang="nl-NL" altLang="nl-NL" dirty="0">
                <a:ea typeface="Tahoma"/>
                <a:cs typeface="Tahoma"/>
              </a:rPr>
              <a:t> signaal</a:t>
            </a:r>
          </a:p>
          <a:p>
            <a:r>
              <a:rPr lang="nl-NL" altLang="nl-NL" dirty="0">
                <a:ea typeface="Tahoma"/>
                <a:cs typeface="Tahoma"/>
              </a:rPr>
              <a:t>16 bits groot</a:t>
            </a:r>
          </a:p>
          <a:p>
            <a:r>
              <a:rPr lang="nl-NL" altLang="nl-NL" dirty="0" smtClean="0">
                <a:ea typeface="Tahoma"/>
                <a:cs typeface="Tahoma"/>
              </a:rPr>
              <a:t>Uitgang</a:t>
            </a:r>
            <a:endParaRPr lang="nl-NL" altLang="nl-NL" dirty="0"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7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err="1" smtClean="0">
                <a:latin typeface="+mn-lt"/>
                <a:ea typeface="ＭＳ Ｐゴシック" pitchFamily="34" charset="-128"/>
              </a:rPr>
              <a:t>Main</a:t>
            </a:r>
            <a:r>
              <a:rPr lang="nl-NL" altLang="nl-NL" dirty="0" smtClean="0">
                <a:latin typeface="+mn-lt"/>
                <a:ea typeface="ＭＳ Ｐゴシック" pitchFamily="34" charset="-128"/>
              </a:rPr>
              <a:t> controller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Menu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 dirty="0">
                <a:ea typeface="Tahoma"/>
                <a:cs typeface="Tahoma"/>
              </a:rPr>
              <a:t>Gebruiksvriendelijk</a:t>
            </a:r>
          </a:p>
          <a:p>
            <a:r>
              <a:rPr lang="nl-NL" altLang="nl-NL" dirty="0" smtClean="0">
                <a:ea typeface="Tahoma"/>
                <a:cs typeface="Tahoma"/>
              </a:rPr>
              <a:t>FSM</a:t>
            </a:r>
            <a:endParaRPr lang="nl-NL" altLang="nl-NL" dirty="0">
              <a:ea typeface="Tahoma"/>
              <a:cs typeface="Tahoma"/>
            </a:endParaRPr>
          </a:p>
        </p:txBody>
      </p:sp>
      <p:pic>
        <p:nvPicPr>
          <p:cNvPr id="5" name="Afbeelding 4" descr="fs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 r="12916"/>
          <a:stretch>
            <a:fillRect/>
          </a:stretch>
        </p:blipFill>
        <p:spPr>
          <a:xfrm>
            <a:off x="3544508" y="1903216"/>
            <a:ext cx="5157167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Alarm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07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Blokdiagram</a:t>
            </a:r>
          </a:p>
        </p:txBody>
      </p:sp>
      <p:pic>
        <p:nvPicPr>
          <p:cNvPr id="7" name="Tijdelijke aanduiding voor inhoud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48" y="2238233"/>
            <a:ext cx="8990552" cy="374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0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</a:t>
            </a:r>
            <a:r>
              <a:rPr lang="nl-NL" altLang="nl-NL" sz="2000" dirty="0" err="1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Compare</a:t>
            </a: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’</a:t>
            </a:r>
          </a:p>
        </p:txBody>
      </p:sp>
      <p:pic>
        <p:nvPicPr>
          <p:cNvPr id="5" name="Tijdelijke aanduiding voor inhoud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3" y="1316251"/>
            <a:ext cx="7789246" cy="4646400"/>
          </a:xfrm>
        </p:spPr>
      </p:pic>
    </p:spTree>
    <p:extLst>
      <p:ext uri="{BB962C8B-B14F-4D97-AF65-F5344CB8AC3E}">
        <p14:creationId xmlns:p14="http://schemas.microsoft.com/office/powerpoint/2010/main" val="126042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‘PWM’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575" y="1310185"/>
            <a:ext cx="7154574" cy="440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ijdelijke aanduiding voor inhou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424" y="916596"/>
            <a:ext cx="6815905" cy="521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Alarm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FSM ‘Counter’</a:t>
            </a:r>
          </a:p>
        </p:txBody>
      </p:sp>
    </p:spTree>
    <p:extLst>
      <p:ext uri="{BB962C8B-B14F-4D97-AF65-F5344CB8AC3E}">
        <p14:creationId xmlns:p14="http://schemas.microsoft.com/office/powerpoint/2010/main" val="266027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LCD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928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ic.tweakimg.net/ext/i/1355911059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284" y="1406187"/>
            <a:ext cx="3101431" cy="438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44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Het totale systeem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LCD MIDAS typenummer </a:t>
            </a:r>
            <a:r>
              <a:rPr lang="nl-NL" dirty="0" smtClean="0"/>
              <a:t>MC128064B6W-BNMLW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Chip geeft x-y positie met </a:t>
            </a:r>
            <a:r>
              <a:rPr lang="nl-NL" dirty="0" smtClean="0"/>
              <a:t>karakter</a:t>
            </a:r>
          </a:p>
          <a:p>
            <a:pPr lvl="0"/>
            <a:endParaRPr lang="nl-NL" dirty="0"/>
          </a:p>
          <a:p>
            <a:pPr lvl="0"/>
            <a:r>
              <a:rPr lang="nl-NL" dirty="0"/>
              <a:t>Atmega32-16pu met karakter bibliotheek en schrijf </a:t>
            </a:r>
            <a:r>
              <a:rPr lang="nl-NL" dirty="0" smtClean="0"/>
              <a:t>routine</a:t>
            </a:r>
            <a:endParaRPr lang="nl-NL" dirty="0"/>
          </a:p>
        </p:txBody>
      </p:sp>
      <p:pic>
        <p:nvPicPr>
          <p:cNvPr id="8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8289" y="4160983"/>
            <a:ext cx="3059981" cy="13731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tif"/>
          <p:cNvPicPr/>
          <p:nvPr/>
        </p:nvPicPr>
        <p:blipFill>
          <a:blip r:embed="rId3">
            <a:extLst/>
          </a:blip>
          <a:srcRect l="31265" t="1357" r="31139" b="10740"/>
          <a:stretch>
            <a:fillRect/>
          </a:stretch>
        </p:blipFill>
        <p:spPr>
          <a:xfrm>
            <a:off x="3586356" y="3990773"/>
            <a:ext cx="673162" cy="1774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toplevel_entity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68569" y="3929528"/>
            <a:ext cx="2823273" cy="183611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41"/>
          <p:cNvSpPr/>
          <p:nvPr/>
        </p:nvSpPr>
        <p:spPr>
          <a:xfrm>
            <a:off x="2787586" y="4604708"/>
            <a:ext cx="798770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3" name="Shape 42"/>
          <p:cNvSpPr/>
          <p:nvPr/>
        </p:nvSpPr>
        <p:spPr>
          <a:xfrm>
            <a:off x="4259518" y="4604708"/>
            <a:ext cx="798771" cy="0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sz="2400"/>
            </a:pPr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6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Werking display</a:t>
            </a:r>
          </a:p>
        </p:txBody>
      </p:sp>
      <p:pic>
        <p:nvPicPr>
          <p:cNvPr id="14" name="voorbeeld_lc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6156" y="4305606"/>
            <a:ext cx="3147444" cy="14223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7313" y="2054571"/>
            <a:ext cx="3583304" cy="2087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8958" y="2054571"/>
            <a:ext cx="2010067" cy="19955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24824" y="3077072"/>
            <a:ext cx="3018288" cy="561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79025" y="2591538"/>
            <a:ext cx="290988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224824" y="3635446"/>
            <a:ext cx="2907026" cy="506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17237" y="2095332"/>
            <a:ext cx="3009410" cy="4447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641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LCD controller chip</a:t>
            </a:r>
          </a:p>
        </p:txBody>
      </p:sp>
      <p:pic>
        <p:nvPicPr>
          <p:cNvPr id="14" name="pasted-image.png"/>
          <p:cNvPicPr/>
          <p:nvPr/>
        </p:nvPicPr>
        <p:blipFill rotWithShape="1">
          <a:blip r:embed="rId2">
            <a:extLst/>
          </a:blip>
          <a:srcRect t="2545" b="2026"/>
          <a:stretch/>
        </p:blipFill>
        <p:spPr>
          <a:xfrm>
            <a:off x="1561381" y="1431985"/>
            <a:ext cx="6513437" cy="466689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241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Data omzetting, vb. datum</a:t>
            </a:r>
          </a:p>
        </p:txBody>
      </p:sp>
      <p:pic>
        <p:nvPicPr>
          <p:cNvPr id="5" name="datum_fs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3586" y="1516063"/>
            <a:ext cx="6239758" cy="390132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datum_entity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75" y="4278702"/>
            <a:ext cx="4045789" cy="14754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9310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19" y="1573869"/>
            <a:ext cx="2949196" cy="1486029"/>
          </a:xfrm>
          <a:prstGeom prst="rect">
            <a:avLst/>
          </a:prstGeom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Proces positie bepaling</a:t>
            </a:r>
          </a:p>
        </p:txBody>
      </p:sp>
      <p:grpSp>
        <p:nvGrpSpPr>
          <p:cNvPr id="9" name="Group 81"/>
          <p:cNvGrpSpPr/>
          <p:nvPr/>
        </p:nvGrpSpPr>
        <p:grpSpPr>
          <a:xfrm>
            <a:off x="914400" y="1824256"/>
            <a:ext cx="5201728" cy="4179729"/>
            <a:chOff x="0" y="0"/>
            <a:chExt cx="7868671" cy="6444048"/>
          </a:xfrm>
        </p:grpSpPr>
        <p:pic>
          <p:nvPicPr>
            <p:cNvPr id="10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329914" cy="15426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70856" y="1556620"/>
              <a:ext cx="2453608" cy="48874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64"/>
            <p:cNvSpPr/>
            <p:nvPr/>
          </p:nvSpPr>
          <p:spPr>
            <a:xfrm>
              <a:off x="5511611" y="873434"/>
              <a:ext cx="4840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Shape 65"/>
            <p:cNvSpPr/>
            <p:nvPr/>
          </p:nvSpPr>
          <p:spPr>
            <a:xfrm>
              <a:off x="6270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Shape 66"/>
            <p:cNvSpPr/>
            <p:nvPr/>
          </p:nvSpPr>
          <p:spPr>
            <a:xfrm>
              <a:off x="65240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Shape 67"/>
            <p:cNvSpPr/>
            <p:nvPr/>
          </p:nvSpPr>
          <p:spPr>
            <a:xfrm>
              <a:off x="6828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" name="Shape 68"/>
            <p:cNvSpPr/>
            <p:nvPr/>
          </p:nvSpPr>
          <p:spPr>
            <a:xfrm>
              <a:off x="70828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7" name="Shape 69"/>
            <p:cNvSpPr/>
            <p:nvPr/>
          </p:nvSpPr>
          <p:spPr>
            <a:xfrm>
              <a:off x="7400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8" name="Shape 70"/>
            <p:cNvSpPr/>
            <p:nvPr/>
          </p:nvSpPr>
          <p:spPr>
            <a:xfrm>
              <a:off x="7654381" y="873434"/>
              <a:ext cx="214291" cy="84371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127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9" name="Shape 71"/>
            <p:cNvSpPr/>
            <p:nvPr/>
          </p:nvSpPr>
          <p:spPr>
            <a:xfrm flipV="1">
              <a:off x="5753656" y="955816"/>
              <a:ext cx="1" cy="34307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0" name="Shape 72"/>
            <p:cNvSpPr/>
            <p:nvPr/>
          </p:nvSpPr>
          <p:spPr>
            <a:xfrm flipV="1">
              <a:off x="1657536" y="1289045"/>
              <a:ext cx="4105511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1" name="Shape 73"/>
            <p:cNvSpPr/>
            <p:nvPr/>
          </p:nvSpPr>
          <p:spPr>
            <a:xfrm flipV="1">
              <a:off x="6377226" y="941814"/>
              <a:ext cx="1" cy="1433619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2" name="Shape 74"/>
            <p:cNvSpPr/>
            <p:nvPr/>
          </p:nvSpPr>
          <p:spPr>
            <a:xfrm>
              <a:off x="1682936" y="2355845"/>
              <a:ext cx="469145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3" name="Shape 75"/>
            <p:cNvSpPr/>
            <p:nvPr/>
          </p:nvSpPr>
          <p:spPr>
            <a:xfrm flipV="1">
              <a:off x="6633534" y="941814"/>
              <a:ext cx="1" cy="342577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4" name="Shape 76"/>
            <p:cNvSpPr/>
            <p:nvPr/>
          </p:nvSpPr>
          <p:spPr>
            <a:xfrm>
              <a:off x="1651037" y="4363710"/>
              <a:ext cx="4989910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5" name="Shape 77"/>
            <p:cNvSpPr/>
            <p:nvPr/>
          </p:nvSpPr>
          <p:spPr>
            <a:xfrm flipV="1">
              <a:off x="6935951" y="937109"/>
              <a:ext cx="1" cy="4331292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6" name="Shape 78"/>
            <p:cNvSpPr/>
            <p:nvPr/>
          </p:nvSpPr>
          <p:spPr>
            <a:xfrm>
              <a:off x="1651037" y="5265328"/>
              <a:ext cx="5294838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7" name="Shape 79"/>
            <p:cNvSpPr/>
            <p:nvPr/>
          </p:nvSpPr>
          <p:spPr>
            <a:xfrm flipV="1">
              <a:off x="7188760" y="930448"/>
              <a:ext cx="1" cy="5391906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28" name="Shape 80"/>
            <p:cNvSpPr/>
            <p:nvPr/>
          </p:nvSpPr>
          <p:spPr>
            <a:xfrm>
              <a:off x="1689627" y="6317081"/>
              <a:ext cx="5497814" cy="1"/>
            </a:xfrm>
            <a:prstGeom prst="line">
              <a:avLst/>
            </a:prstGeom>
            <a:noFill/>
            <a:ln w="25400" cap="flat">
              <a:solidFill>
                <a:srgbClr val="1A931F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/>
              </a:pP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36" name="Shape 82"/>
          <p:cNvSpPr/>
          <p:nvPr/>
        </p:nvSpPr>
        <p:spPr>
          <a:xfrm>
            <a:off x="6212809" y="4476058"/>
            <a:ext cx="88646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882B"/>
                </a:solidFill>
              </a:defRPr>
            </a:lvl1pPr>
          </a:lstStyle>
          <a:p>
            <a:pPr>
              <a:defRPr sz="1800" b="0">
                <a:solidFill>
                  <a:srgbClr val="000000"/>
                </a:solidFill>
              </a:defRPr>
            </a:pPr>
            <a:r>
              <a:rPr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858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sz="3300" b="0" kern="0" dirty="0" smtClean="0">
                <a:latin typeface="+mn-lt"/>
                <a:ea typeface="ＭＳ Ｐゴシック" pitchFamily="34" charset="-128"/>
              </a:rPr>
              <a:t>LCD</a:t>
            </a:r>
          </a:p>
        </p:txBody>
      </p:sp>
      <p:sp>
        <p:nvSpPr>
          <p:cNvPr id="5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Tahoma"/>
                <a:ea typeface="ＭＳ Ｐゴシック" charset="-128"/>
              </a:rPr>
              <a:t>Verzenden van data</a:t>
            </a:r>
          </a:p>
        </p:txBody>
      </p:sp>
      <p:pic>
        <p:nvPicPr>
          <p:cNvPr id="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1" y="1785698"/>
            <a:ext cx="5109028" cy="384584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73" y="3199256"/>
            <a:ext cx="3297742" cy="70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20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Resultaten &amp; testen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487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 bwMode="auto"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r>
              <a:rPr lang="nl-NL" sz="4000" b="1" kern="0" dirty="0" smtClean="0"/>
              <a:t>Conclusie</a:t>
            </a:r>
            <a:endParaRPr lang="nl-NL" sz="4000" b="1" kern="0" dirty="0"/>
          </a:p>
        </p:txBody>
      </p:sp>
    </p:spTree>
    <p:extLst>
      <p:ext uri="{BB962C8B-B14F-4D97-AF65-F5344CB8AC3E}">
        <p14:creationId xmlns:p14="http://schemas.microsoft.com/office/powerpoint/2010/main" val="387001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4605" y="1778726"/>
            <a:ext cx="6400800" cy="17526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Specificaties &amp; totaal systeem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Sub modules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DCF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Controller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Alarm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LCD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Resultaten &amp; testen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nl-NL" dirty="0" smtClean="0"/>
              <a:t>Conclusie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  <p:sp>
        <p:nvSpPr>
          <p:cNvPr id="4" name="Title 3"/>
          <p:cNvSpPr txBox="1">
            <a:spLocks/>
          </p:cNvSpPr>
          <p:nvPr/>
        </p:nvSpPr>
        <p:spPr bwMode="auto">
          <a:xfrm>
            <a:off x="915193" y="502892"/>
            <a:ext cx="7159625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2pPr>
            <a:lvl3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3pPr>
            <a:lvl4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4pPr>
            <a:lvl5pPr marL="8572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  <a:ea typeface="ＭＳ Ｐゴシック" charset="-128"/>
                <a:cs typeface="ＭＳ Ｐゴシック" charset="-128"/>
              </a:defRPr>
            </a:lvl5pPr>
            <a:lvl6pPr marL="13144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6pPr>
            <a:lvl7pPr marL="17716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7pPr>
            <a:lvl8pPr marL="22288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8pPr>
            <a:lvl9pPr marL="2686050" indent="-857250" algn="l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nl-NL" altLang="nl-NL" kern="0" dirty="0" smtClean="0">
                <a:latin typeface="+mn-lt"/>
                <a:ea typeface="ＭＳ Ｐゴシック" pitchFamily="34" charset="-128"/>
              </a:rPr>
              <a:t>Inhoud</a:t>
            </a:r>
            <a:endParaRPr lang="nl-NL" altLang="nl-NL" kern="0" dirty="0" smtClean="0">
              <a:latin typeface="+mn-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25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42208" cy="1470025"/>
          </a:xfrm>
        </p:spPr>
        <p:txBody>
          <a:bodyPr/>
          <a:lstStyle/>
          <a:p>
            <a:r>
              <a:rPr lang="nl-NL" dirty="0" smtClean="0">
                <a:solidFill>
                  <a:srgbClr val="FF0000"/>
                </a:solidFill>
              </a:rPr>
              <a:t>Specificaties &amp; opdeling van het systeem in de 4 modules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438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DCF77 module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22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66" y="597289"/>
            <a:ext cx="3666227" cy="3759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5193" y="502892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Het signaal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Gedigitaliseerd signaal</a:t>
            </a:r>
          </a:p>
          <a:p>
            <a:pPr lvl="1"/>
            <a:r>
              <a:rPr lang="nl-NL" dirty="0" smtClean="0"/>
              <a:t>Korte &amp; lange pulsen</a:t>
            </a:r>
          </a:p>
          <a:p>
            <a:r>
              <a:rPr lang="nl-NL" dirty="0" smtClean="0"/>
              <a:t>Minuutmarkering</a:t>
            </a:r>
          </a:p>
          <a:p>
            <a:r>
              <a:rPr lang="nl-NL" dirty="0" smtClean="0"/>
              <a:t>Codering</a:t>
            </a:r>
          </a:p>
          <a:p>
            <a:pPr lvl="1"/>
            <a:r>
              <a:rPr lang="nl-NL" dirty="0" smtClean="0"/>
              <a:t>Datum &amp; tijd</a:t>
            </a:r>
          </a:p>
          <a:p>
            <a:r>
              <a:rPr lang="nl-NL" dirty="0" smtClean="0"/>
              <a:t>BCD</a:t>
            </a:r>
            <a:endParaRPr lang="nl-NL" dirty="0"/>
          </a:p>
        </p:txBody>
      </p:sp>
      <p:pic>
        <p:nvPicPr>
          <p:cNvPr id="1026" name="Picture 2" descr="http://www.sjelab.nl/DCF77_project/signa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14351" r="25537" b="8884"/>
          <a:stretch/>
        </p:blipFill>
        <p:spPr bwMode="auto">
          <a:xfrm>
            <a:off x="912813" y="4037163"/>
            <a:ext cx="329580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electronicsarea.com/images1/BCD_code_2.gi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17050"/>
          <a:stretch/>
        </p:blipFill>
        <p:spPr bwMode="auto">
          <a:xfrm>
            <a:off x="5442516" y="4801232"/>
            <a:ext cx="2253684" cy="83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8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hoek 91"/>
          <p:cNvSpPr/>
          <p:nvPr/>
        </p:nvSpPr>
        <p:spPr>
          <a:xfrm>
            <a:off x="1374749" y="1516063"/>
            <a:ext cx="6321451" cy="42205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Rechthoek 101"/>
          <p:cNvSpPr/>
          <p:nvPr/>
        </p:nvSpPr>
        <p:spPr>
          <a:xfrm>
            <a:off x="1374750" y="2254493"/>
            <a:ext cx="3309546" cy="34820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1" name="Rechthoek 260"/>
          <p:cNvSpPr/>
          <p:nvPr/>
        </p:nvSpPr>
        <p:spPr>
          <a:xfrm>
            <a:off x="3418232" y="2248158"/>
            <a:ext cx="1266064" cy="5833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Ontwerp</a:t>
            </a:r>
          </a:p>
        </p:txBody>
      </p:sp>
      <p:sp>
        <p:nvSpPr>
          <p:cNvPr id="93" name="Tekstvak 92"/>
          <p:cNvSpPr txBox="1"/>
          <p:nvPr/>
        </p:nvSpPr>
        <p:spPr>
          <a:xfrm>
            <a:off x="1369899" y="1514916"/>
            <a:ext cx="1268483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400" b="1" dirty="0" smtClean="0"/>
              <a:t>DCF77 blok</a:t>
            </a:r>
            <a:endParaRPr lang="nl-NL" sz="1400" b="1" dirty="0"/>
          </a:p>
        </p:txBody>
      </p:sp>
      <p:sp>
        <p:nvSpPr>
          <p:cNvPr id="98" name="Tekstvak 97"/>
          <p:cNvSpPr txBox="1"/>
          <p:nvPr/>
        </p:nvSpPr>
        <p:spPr>
          <a:xfrm>
            <a:off x="4547905" y="1080204"/>
            <a:ext cx="5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reset</a:t>
            </a:r>
            <a:endParaRPr lang="nl-NL" sz="1200" dirty="0"/>
          </a:p>
        </p:txBody>
      </p:sp>
      <p:cxnSp>
        <p:nvCxnSpPr>
          <p:cNvPr id="99" name="Rechte verbindingslijn met pijl 98"/>
          <p:cNvCxnSpPr>
            <a:stCxn id="98" idx="2"/>
          </p:cNvCxnSpPr>
          <p:nvPr/>
        </p:nvCxnSpPr>
        <p:spPr>
          <a:xfrm>
            <a:off x="4809292" y="1357203"/>
            <a:ext cx="0" cy="509718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hte verbindingslijn met pijl 99"/>
          <p:cNvCxnSpPr>
            <a:stCxn id="215" idx="2"/>
          </p:cNvCxnSpPr>
          <p:nvPr/>
        </p:nvCxnSpPr>
        <p:spPr>
          <a:xfrm>
            <a:off x="4218384" y="1357203"/>
            <a:ext cx="0" cy="509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kstvak 102"/>
          <p:cNvSpPr txBox="1"/>
          <p:nvPr/>
        </p:nvSpPr>
        <p:spPr>
          <a:xfrm>
            <a:off x="1369899" y="5459986"/>
            <a:ext cx="103319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Timesync.</a:t>
            </a:r>
            <a:endParaRPr lang="nl-NL" sz="1200" b="1" dirty="0"/>
          </a:p>
        </p:txBody>
      </p:sp>
      <p:sp>
        <p:nvSpPr>
          <p:cNvPr id="104" name="Rechthoek 103"/>
          <p:cNvSpPr/>
          <p:nvPr/>
        </p:nvSpPr>
        <p:spPr>
          <a:xfrm>
            <a:off x="5917722" y="2969967"/>
            <a:ext cx="1778478" cy="27666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Tekstvak 104"/>
          <p:cNvSpPr txBox="1"/>
          <p:nvPr/>
        </p:nvSpPr>
        <p:spPr>
          <a:xfrm>
            <a:off x="5917723" y="5456400"/>
            <a:ext cx="1778477" cy="27699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nl-NL" sz="1200" b="1" dirty="0" smtClean="0"/>
              <a:t>Autonome </a:t>
            </a:r>
            <a:r>
              <a:rPr lang="nl-NL" sz="1200" b="1" dirty="0" err="1" smtClean="0"/>
              <a:t>sync</a:t>
            </a:r>
            <a:r>
              <a:rPr lang="nl-NL" sz="1200" b="1" dirty="0" smtClean="0"/>
              <a:t>. klok</a:t>
            </a:r>
            <a:endParaRPr lang="nl-NL" sz="1200" b="1" dirty="0"/>
          </a:p>
        </p:txBody>
      </p:sp>
      <p:cxnSp>
        <p:nvCxnSpPr>
          <p:cNvPr id="106" name="Rechte verbindingslijn met pijl 105"/>
          <p:cNvCxnSpPr>
            <a:stCxn id="107" idx="3"/>
            <a:endCxn id="108" idx="1"/>
          </p:cNvCxnSpPr>
          <p:nvPr/>
        </p:nvCxnSpPr>
        <p:spPr>
          <a:xfrm>
            <a:off x="1204640" y="2802096"/>
            <a:ext cx="499985" cy="57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kstvak 106"/>
          <p:cNvSpPr txBox="1"/>
          <p:nvPr/>
        </p:nvSpPr>
        <p:spPr>
          <a:xfrm>
            <a:off x="608651" y="2663596"/>
            <a:ext cx="5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d</a:t>
            </a:r>
            <a:r>
              <a:rPr lang="nl-NL" sz="1200" dirty="0" smtClean="0"/>
              <a:t>cf_in</a:t>
            </a:r>
            <a:endParaRPr lang="nl-NL" sz="2000" dirty="0"/>
          </a:p>
        </p:txBody>
      </p:sp>
      <p:sp>
        <p:nvSpPr>
          <p:cNvPr id="108" name="Rechthoek 107"/>
          <p:cNvSpPr/>
          <p:nvPr/>
        </p:nvSpPr>
        <p:spPr>
          <a:xfrm>
            <a:off x="1704625" y="2499340"/>
            <a:ext cx="1010929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Edge detector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1" name="Rechthoek 120"/>
          <p:cNvSpPr/>
          <p:nvPr/>
        </p:nvSpPr>
        <p:spPr>
          <a:xfrm>
            <a:off x="1739838" y="4132320"/>
            <a:ext cx="1010929" cy="5529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counter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11378" y="3104196"/>
            <a:ext cx="0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Rechte verbindingslijn met pijl 122"/>
          <p:cNvCxnSpPr/>
          <p:nvPr/>
        </p:nvCxnSpPr>
        <p:spPr>
          <a:xfrm flipH="1">
            <a:off x="2513953" y="3104195"/>
            <a:ext cx="937" cy="1035745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kstvak 123"/>
          <p:cNvSpPr txBox="1"/>
          <p:nvPr/>
        </p:nvSpPr>
        <p:spPr>
          <a:xfrm rot="18900059">
            <a:off x="1305328" y="3483569"/>
            <a:ext cx="70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dcf_rise</a:t>
            </a:r>
            <a:endParaRPr lang="nl-NL" sz="1200" dirty="0"/>
          </a:p>
        </p:txBody>
      </p:sp>
      <p:sp>
        <p:nvSpPr>
          <p:cNvPr id="125" name="Tekstvak 124"/>
          <p:cNvSpPr txBox="1"/>
          <p:nvPr/>
        </p:nvSpPr>
        <p:spPr>
          <a:xfrm rot="2634756">
            <a:off x="2471425" y="3483566"/>
            <a:ext cx="672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dcf_fall</a:t>
            </a:r>
            <a:endParaRPr lang="nl-NL" sz="1200" dirty="0"/>
          </a:p>
        </p:txBody>
      </p:sp>
      <p:cxnSp>
        <p:nvCxnSpPr>
          <p:cNvPr id="136" name="Rechte verbindingslijn met pijl 135"/>
          <p:cNvCxnSpPr>
            <a:endCxn id="137" idx="0"/>
          </p:cNvCxnSpPr>
          <p:nvPr/>
        </p:nvCxnSpPr>
        <p:spPr>
          <a:xfrm>
            <a:off x="3709469" y="5306067"/>
            <a:ext cx="851" cy="56206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kstvak 136"/>
          <p:cNvSpPr txBox="1"/>
          <p:nvPr/>
        </p:nvSpPr>
        <p:spPr>
          <a:xfrm>
            <a:off x="3369934" y="5868134"/>
            <a:ext cx="680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d</a:t>
            </a:r>
            <a:r>
              <a:rPr lang="nl-NL" sz="1200" dirty="0" smtClean="0"/>
              <a:t>cf_led</a:t>
            </a:r>
            <a:endParaRPr lang="nl-NL" sz="1200" dirty="0"/>
          </a:p>
        </p:txBody>
      </p:sp>
      <p:sp>
        <p:nvSpPr>
          <p:cNvPr id="138" name="Rechthoek 137"/>
          <p:cNvSpPr/>
          <p:nvPr/>
        </p:nvSpPr>
        <p:spPr>
          <a:xfrm>
            <a:off x="3461675" y="4754424"/>
            <a:ext cx="1020204" cy="55295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DCF decoder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39" name="Tekstvak 138"/>
          <p:cNvSpPr txBox="1"/>
          <p:nvPr/>
        </p:nvSpPr>
        <p:spPr>
          <a:xfrm>
            <a:off x="2674290" y="4597033"/>
            <a:ext cx="78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new_bit</a:t>
            </a:r>
            <a:endParaRPr lang="nl-NL" sz="2000" dirty="0"/>
          </a:p>
        </p:txBody>
      </p:sp>
      <p:sp>
        <p:nvSpPr>
          <p:cNvPr id="140" name="Tekstvak 139"/>
          <p:cNvSpPr txBox="1"/>
          <p:nvPr/>
        </p:nvSpPr>
        <p:spPr>
          <a:xfrm>
            <a:off x="1682833" y="5122528"/>
            <a:ext cx="135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  </a:t>
            </a:r>
            <a:r>
              <a:rPr lang="nl-NL" sz="1200" dirty="0" err="1" smtClean="0"/>
              <a:t>count</a:t>
            </a:r>
            <a:r>
              <a:rPr lang="nl-NL" sz="1200" dirty="0" smtClean="0"/>
              <a:t>  (16 bits)</a:t>
            </a:r>
            <a:endParaRPr lang="nl-NL" sz="2000" dirty="0"/>
          </a:p>
        </p:txBody>
      </p:sp>
      <p:cxnSp>
        <p:nvCxnSpPr>
          <p:cNvPr id="141" name="Rechte verbindingslijn met pijl 140"/>
          <p:cNvCxnSpPr/>
          <p:nvPr/>
        </p:nvCxnSpPr>
        <p:spPr>
          <a:xfrm>
            <a:off x="1911378" y="5135678"/>
            <a:ext cx="1540441" cy="42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echte verbindingslijn met pijl 141"/>
          <p:cNvCxnSpPr/>
          <p:nvPr/>
        </p:nvCxnSpPr>
        <p:spPr>
          <a:xfrm>
            <a:off x="2513953" y="4887316"/>
            <a:ext cx="937866" cy="1994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Rechte verbindingslijn 142"/>
          <p:cNvCxnSpPr/>
          <p:nvPr/>
        </p:nvCxnSpPr>
        <p:spPr>
          <a:xfrm flipH="1">
            <a:off x="3014510" y="5037328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hthoek 158"/>
          <p:cNvSpPr/>
          <p:nvPr/>
        </p:nvSpPr>
        <p:spPr>
          <a:xfrm>
            <a:off x="3404127" y="3124502"/>
            <a:ext cx="1059903" cy="60666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Parity check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4029710" y="3730615"/>
            <a:ext cx="4457" cy="103574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Rechte verbindingslijn met pijl 160"/>
          <p:cNvCxnSpPr/>
          <p:nvPr/>
        </p:nvCxnSpPr>
        <p:spPr>
          <a:xfrm flipV="1">
            <a:off x="3770534" y="3716932"/>
            <a:ext cx="0" cy="1035742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 flipH="1">
            <a:off x="3960314" y="4146690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kstvak 162"/>
          <p:cNvSpPr txBox="1"/>
          <p:nvPr/>
        </p:nvSpPr>
        <p:spPr>
          <a:xfrm>
            <a:off x="4065271" y="3923210"/>
            <a:ext cx="672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 err="1"/>
              <a:t>p</a:t>
            </a:r>
            <a:r>
              <a:rPr lang="nl-NL" sz="1200" dirty="0" err="1" smtClean="0"/>
              <a:t>arity</a:t>
            </a:r>
            <a:endParaRPr lang="nl-NL" sz="1200" dirty="0"/>
          </a:p>
          <a:p>
            <a:pPr algn="l"/>
            <a:r>
              <a:rPr lang="nl-NL" sz="1200" dirty="0" smtClean="0"/>
              <a:t>bits</a:t>
            </a:r>
          </a:p>
          <a:p>
            <a:pPr algn="l"/>
            <a:r>
              <a:rPr lang="nl-NL" sz="1200" dirty="0" smtClean="0"/>
              <a:t>(3 bits)</a:t>
            </a:r>
            <a:endParaRPr lang="nl-NL" sz="1200" dirty="0"/>
          </a:p>
        </p:txBody>
      </p:sp>
      <p:sp>
        <p:nvSpPr>
          <p:cNvPr id="164" name="Tekstvak 163"/>
          <p:cNvSpPr txBox="1"/>
          <p:nvPr/>
        </p:nvSpPr>
        <p:spPr>
          <a:xfrm>
            <a:off x="3311718" y="3978919"/>
            <a:ext cx="48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start_xor</a:t>
            </a:r>
            <a:endParaRPr lang="nl-NL" sz="1200" dirty="0"/>
          </a:p>
        </p:txBody>
      </p:sp>
      <p:sp>
        <p:nvSpPr>
          <p:cNvPr id="177" name="Rechthoek 176"/>
          <p:cNvSpPr/>
          <p:nvPr/>
        </p:nvSpPr>
        <p:spPr>
          <a:xfrm>
            <a:off x="6125377" y="4770676"/>
            <a:ext cx="1363165" cy="50998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Mod24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(24 uren)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78" name="Rechte verbindingslijn met pijl 177"/>
          <p:cNvCxnSpPr>
            <a:stCxn id="177" idx="3"/>
            <a:endCxn id="179" idx="1"/>
          </p:cNvCxnSpPr>
          <p:nvPr/>
        </p:nvCxnSpPr>
        <p:spPr>
          <a:xfrm>
            <a:off x="7488542" y="5025671"/>
            <a:ext cx="595022" cy="11717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kstvak 178"/>
          <p:cNvSpPr txBox="1"/>
          <p:nvPr/>
        </p:nvSpPr>
        <p:spPr>
          <a:xfrm>
            <a:off x="8083564" y="4806555"/>
            <a:ext cx="738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h</a:t>
            </a:r>
            <a:r>
              <a:rPr lang="nl-NL" sz="1200" dirty="0" err="1" smtClean="0"/>
              <a:t>ours</a:t>
            </a:r>
            <a:endParaRPr lang="nl-NL" sz="1200" dirty="0" smtClean="0"/>
          </a:p>
          <a:p>
            <a:r>
              <a:rPr lang="nl-NL" sz="1200" dirty="0" smtClean="0"/>
              <a:t>(5 bits)</a:t>
            </a:r>
            <a:endParaRPr lang="nl-NL" sz="2000" dirty="0"/>
          </a:p>
        </p:txBody>
      </p:sp>
      <p:cxnSp>
        <p:nvCxnSpPr>
          <p:cNvPr id="181" name="Rechte verbindingslijn 180"/>
          <p:cNvCxnSpPr/>
          <p:nvPr/>
        </p:nvCxnSpPr>
        <p:spPr>
          <a:xfrm flipH="1">
            <a:off x="7809551" y="4927186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hthoek 187"/>
          <p:cNvSpPr/>
          <p:nvPr/>
        </p:nvSpPr>
        <p:spPr>
          <a:xfrm>
            <a:off x="6125377" y="3956992"/>
            <a:ext cx="1363165" cy="5337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minuten)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89" name="Rechte verbindingslijn met pijl 188"/>
          <p:cNvCxnSpPr>
            <a:stCxn id="188" idx="3"/>
            <a:endCxn id="191" idx="1"/>
          </p:cNvCxnSpPr>
          <p:nvPr/>
        </p:nvCxnSpPr>
        <p:spPr>
          <a:xfrm flipV="1">
            <a:off x="7488542" y="4223843"/>
            <a:ext cx="599682" cy="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Rechte verbindingslijn met pijl 189"/>
          <p:cNvCxnSpPr>
            <a:stCxn id="188" idx="2"/>
            <a:endCxn id="177" idx="0"/>
          </p:cNvCxnSpPr>
          <p:nvPr/>
        </p:nvCxnSpPr>
        <p:spPr>
          <a:xfrm>
            <a:off x="6806960" y="4490695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kstvak 190"/>
          <p:cNvSpPr txBox="1"/>
          <p:nvPr/>
        </p:nvSpPr>
        <p:spPr>
          <a:xfrm>
            <a:off x="8088224" y="3993010"/>
            <a:ext cx="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minutes</a:t>
            </a:r>
          </a:p>
          <a:p>
            <a:r>
              <a:rPr lang="nl-NL" sz="1200" dirty="0" smtClean="0"/>
              <a:t>(6 bits)</a:t>
            </a:r>
            <a:endParaRPr lang="nl-NL" sz="2000" dirty="0"/>
          </a:p>
        </p:txBody>
      </p:sp>
      <p:sp>
        <p:nvSpPr>
          <p:cNvPr id="193" name="Tekstvak 192"/>
          <p:cNvSpPr txBox="1"/>
          <p:nvPr/>
        </p:nvSpPr>
        <p:spPr>
          <a:xfrm>
            <a:off x="6239982" y="4481626"/>
            <a:ext cx="539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cxnSp>
        <p:nvCxnSpPr>
          <p:cNvPr id="206" name="Rechte verbindingslijn 205"/>
          <p:cNvCxnSpPr/>
          <p:nvPr/>
        </p:nvCxnSpPr>
        <p:spPr>
          <a:xfrm flipH="1">
            <a:off x="7809551" y="4141243"/>
            <a:ext cx="138792" cy="196967"/>
          </a:xfrm>
          <a:prstGeom prst="line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hoek 209"/>
          <p:cNvSpPr/>
          <p:nvPr/>
        </p:nvSpPr>
        <p:spPr>
          <a:xfrm>
            <a:off x="6125377" y="3119780"/>
            <a:ext cx="1363165" cy="557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Mod60 teller</a:t>
            </a:r>
          </a:p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(60 seconden)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210" idx="2"/>
            <a:endCxn id="188" idx="0"/>
          </p:cNvCxnSpPr>
          <p:nvPr/>
        </p:nvCxnSpPr>
        <p:spPr>
          <a:xfrm>
            <a:off x="6806960" y="3677011"/>
            <a:ext cx="0" cy="279981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kstvak 211"/>
          <p:cNvSpPr txBox="1"/>
          <p:nvPr/>
        </p:nvSpPr>
        <p:spPr>
          <a:xfrm>
            <a:off x="6212057" y="3676361"/>
            <a:ext cx="594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m_clk</a:t>
            </a:r>
            <a:endParaRPr lang="nl-NL" sz="2000" dirty="0"/>
          </a:p>
        </p:txBody>
      </p:sp>
      <p:sp>
        <p:nvSpPr>
          <p:cNvPr id="235" name="Rechthoek 234"/>
          <p:cNvSpPr/>
          <p:nvPr/>
        </p:nvSpPr>
        <p:spPr>
          <a:xfrm>
            <a:off x="6125376" y="1843053"/>
            <a:ext cx="1363166" cy="70646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Klokdeler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236" name="Rechte verbindingslijn met pijl 235"/>
          <p:cNvCxnSpPr>
            <a:endCxn id="238" idx="1"/>
          </p:cNvCxnSpPr>
          <p:nvPr/>
        </p:nvCxnSpPr>
        <p:spPr>
          <a:xfrm>
            <a:off x="7434190" y="2708282"/>
            <a:ext cx="645848" cy="306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Rechte verbindingslijn met pijl 236"/>
          <p:cNvCxnSpPr>
            <a:stCxn id="240" idx="4"/>
            <a:endCxn id="210" idx="0"/>
          </p:cNvCxnSpPr>
          <p:nvPr/>
        </p:nvCxnSpPr>
        <p:spPr>
          <a:xfrm>
            <a:off x="6806959" y="2736410"/>
            <a:ext cx="1" cy="383370"/>
          </a:xfrm>
          <a:prstGeom prst="straightConnector1">
            <a:avLst/>
          </a:prstGeom>
          <a:ln>
            <a:solidFill>
              <a:schemeClr val="accent6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kstvak 237"/>
          <p:cNvSpPr txBox="1"/>
          <p:nvPr/>
        </p:nvSpPr>
        <p:spPr>
          <a:xfrm>
            <a:off x="8080038" y="2570088"/>
            <a:ext cx="73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clk_1hz</a:t>
            </a:r>
            <a:endParaRPr lang="nl-NL" sz="2000" dirty="0"/>
          </a:p>
        </p:txBody>
      </p:sp>
      <p:sp>
        <p:nvSpPr>
          <p:cNvPr id="239" name="Tekstvak 238"/>
          <p:cNvSpPr txBox="1"/>
          <p:nvPr/>
        </p:nvSpPr>
        <p:spPr>
          <a:xfrm>
            <a:off x="6239982" y="2707897"/>
            <a:ext cx="538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</a:t>
            </a:r>
            <a:r>
              <a:rPr lang="nl-NL" sz="1200" dirty="0" smtClean="0"/>
              <a:t>_clk</a:t>
            </a:r>
            <a:endParaRPr lang="nl-NL" sz="2000" dirty="0"/>
          </a:p>
        </p:txBody>
      </p:sp>
      <p:sp>
        <p:nvSpPr>
          <p:cNvPr id="240" name="Stroomdiagram: Verbindingslijn 239"/>
          <p:cNvSpPr/>
          <p:nvPr/>
        </p:nvSpPr>
        <p:spPr>
          <a:xfrm>
            <a:off x="6770736" y="2677698"/>
            <a:ext cx="72445" cy="58712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5" name="Tekstvak 214"/>
          <p:cNvSpPr txBox="1"/>
          <p:nvPr/>
        </p:nvSpPr>
        <p:spPr>
          <a:xfrm>
            <a:off x="4029710" y="1080204"/>
            <a:ext cx="377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 smtClean="0"/>
              <a:t>clk</a:t>
            </a:r>
            <a:endParaRPr lang="nl-NL" sz="1200" dirty="0"/>
          </a:p>
        </p:txBody>
      </p:sp>
      <p:sp>
        <p:nvSpPr>
          <p:cNvPr id="222" name="Tekstvak 221"/>
          <p:cNvSpPr txBox="1"/>
          <p:nvPr/>
        </p:nvSpPr>
        <p:spPr>
          <a:xfrm>
            <a:off x="3456289" y="2166491"/>
            <a:ext cx="1840410" cy="642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1" name="Tekstvak 100"/>
          <p:cNvSpPr txBox="1"/>
          <p:nvPr/>
        </p:nvSpPr>
        <p:spPr>
          <a:xfrm>
            <a:off x="3792172" y="1874599"/>
            <a:ext cx="1280291" cy="646331"/>
          </a:xfrm>
          <a:prstGeom prst="rect">
            <a:avLst/>
          </a:prstGeom>
          <a:noFill/>
          <a:ln w="31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Worden beiden verspreid naar alle subblokken</a:t>
            </a:r>
            <a:endParaRPr lang="nl-NL" sz="1200" dirty="0"/>
          </a:p>
        </p:txBody>
      </p:sp>
      <p:sp>
        <p:nvSpPr>
          <p:cNvPr id="263" name="Tekstvak 262"/>
          <p:cNvSpPr txBox="1"/>
          <p:nvPr/>
        </p:nvSpPr>
        <p:spPr>
          <a:xfrm>
            <a:off x="3511345" y="2834770"/>
            <a:ext cx="862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sync_now</a:t>
            </a:r>
            <a:endParaRPr lang="nl-NL" sz="2000" dirty="0"/>
          </a:p>
        </p:txBody>
      </p:sp>
      <p:cxnSp>
        <p:nvCxnSpPr>
          <p:cNvPr id="264" name="Rechte verbindingslijn met pijl 263"/>
          <p:cNvCxnSpPr>
            <a:endCxn id="265" idx="2"/>
          </p:cNvCxnSpPr>
          <p:nvPr/>
        </p:nvCxnSpPr>
        <p:spPr>
          <a:xfrm flipV="1">
            <a:off x="3541228" y="1361784"/>
            <a:ext cx="0" cy="328993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kstvak 264"/>
          <p:cNvSpPr txBox="1"/>
          <p:nvPr/>
        </p:nvSpPr>
        <p:spPr>
          <a:xfrm>
            <a:off x="3063124" y="1084785"/>
            <a:ext cx="956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date_ready</a:t>
            </a:r>
            <a:endParaRPr lang="nl-NL" sz="1200" dirty="0"/>
          </a:p>
        </p:txBody>
      </p:sp>
      <p:sp>
        <p:nvSpPr>
          <p:cNvPr id="266" name="Stroomdiagram: Verbindingslijn 265"/>
          <p:cNvSpPr/>
          <p:nvPr/>
        </p:nvSpPr>
        <p:spPr>
          <a:xfrm>
            <a:off x="3506605" y="2674547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9" name="Rechte verbindingslijn 268"/>
          <p:cNvCxnSpPr>
            <a:stCxn id="266" idx="0"/>
          </p:cNvCxnSpPr>
          <p:nvPr/>
        </p:nvCxnSpPr>
        <p:spPr>
          <a:xfrm flipH="1">
            <a:off x="3536701" y="2674547"/>
            <a:ext cx="6351" cy="44938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Rechte verbindingslijn 292"/>
          <p:cNvCxnSpPr>
            <a:stCxn id="266" idx="6"/>
          </p:cNvCxnSpPr>
          <p:nvPr/>
        </p:nvCxnSpPr>
        <p:spPr>
          <a:xfrm>
            <a:off x="3579498" y="2708812"/>
            <a:ext cx="2187741" cy="671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Rechte verbindingslijn met pijl 309"/>
          <p:cNvCxnSpPr/>
          <p:nvPr/>
        </p:nvCxnSpPr>
        <p:spPr>
          <a:xfrm flipV="1">
            <a:off x="5766484" y="4095264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Stroomdiagram: Verbindingslijn 310"/>
          <p:cNvSpPr/>
          <p:nvPr/>
        </p:nvSpPr>
        <p:spPr>
          <a:xfrm>
            <a:off x="5722191" y="406379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3" name="Rechte verbindingslijn met pijl 312"/>
          <p:cNvCxnSpPr/>
          <p:nvPr/>
        </p:nvCxnSpPr>
        <p:spPr>
          <a:xfrm flipV="1">
            <a:off x="5766484" y="3373736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Stroomdiagram: Verbindingslijn 313"/>
          <p:cNvSpPr/>
          <p:nvPr/>
        </p:nvSpPr>
        <p:spPr>
          <a:xfrm>
            <a:off x="5722191" y="334226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15" name="Rechte verbindingslijn met pijl 314"/>
          <p:cNvCxnSpPr/>
          <p:nvPr/>
        </p:nvCxnSpPr>
        <p:spPr>
          <a:xfrm flipV="1">
            <a:off x="5766484" y="4921297"/>
            <a:ext cx="358892" cy="759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Rechte verbindingslijn 316"/>
          <p:cNvCxnSpPr/>
          <p:nvPr/>
        </p:nvCxnSpPr>
        <p:spPr>
          <a:xfrm>
            <a:off x="5762383" y="2705352"/>
            <a:ext cx="3352" cy="221901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Rechte verbindingslijn 326"/>
          <p:cNvCxnSpPr/>
          <p:nvPr/>
        </p:nvCxnSpPr>
        <p:spPr>
          <a:xfrm flipH="1">
            <a:off x="5373619" y="5423082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Rechte verbindingslijn met pijl 327"/>
          <p:cNvCxnSpPr/>
          <p:nvPr/>
        </p:nvCxnSpPr>
        <p:spPr>
          <a:xfrm>
            <a:off x="5770494" y="5185788"/>
            <a:ext cx="354882" cy="0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Tekstvak 328"/>
          <p:cNvSpPr txBox="1"/>
          <p:nvPr/>
        </p:nvSpPr>
        <p:spPr>
          <a:xfrm>
            <a:off x="4753176" y="5298337"/>
            <a:ext cx="69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uur</a:t>
            </a:r>
          </a:p>
          <a:p>
            <a:pPr algn="ctr"/>
            <a:r>
              <a:rPr lang="nl-NL" sz="1200" dirty="0" smtClean="0"/>
              <a:t>(5 </a:t>
            </a:r>
            <a:r>
              <a:rPr lang="nl-NL" sz="1200" dirty="0"/>
              <a:t>bits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cxnSp>
        <p:nvCxnSpPr>
          <p:cNvPr id="330" name="Rechte verbindingslijn 329"/>
          <p:cNvCxnSpPr/>
          <p:nvPr/>
        </p:nvCxnSpPr>
        <p:spPr>
          <a:xfrm>
            <a:off x="4115952" y="5511228"/>
            <a:ext cx="1649691" cy="10338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Rechte verbindingslijn 330"/>
          <p:cNvCxnSpPr/>
          <p:nvPr/>
        </p:nvCxnSpPr>
        <p:spPr>
          <a:xfrm flipH="1">
            <a:off x="4115951" y="5305162"/>
            <a:ext cx="1" cy="211692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765643" y="5180030"/>
            <a:ext cx="842" cy="34932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 flipH="1">
            <a:off x="5377438" y="5037328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Rechte verbindingslijn met pijl 343"/>
          <p:cNvCxnSpPr/>
          <p:nvPr/>
        </p:nvCxnSpPr>
        <p:spPr>
          <a:xfrm flipV="1">
            <a:off x="5591431" y="4346591"/>
            <a:ext cx="529947" cy="6676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4495928" y="5135678"/>
            <a:ext cx="1095503" cy="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Rechte verbindingslijn 345"/>
          <p:cNvCxnSpPr/>
          <p:nvPr/>
        </p:nvCxnSpPr>
        <p:spPr>
          <a:xfrm flipV="1">
            <a:off x="5591431" y="4346594"/>
            <a:ext cx="0" cy="7890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kstvak 346"/>
          <p:cNvSpPr txBox="1"/>
          <p:nvPr/>
        </p:nvSpPr>
        <p:spPr>
          <a:xfrm>
            <a:off x="4752169" y="4911185"/>
            <a:ext cx="692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 smtClean="0"/>
              <a:t>minuut</a:t>
            </a:r>
          </a:p>
          <a:p>
            <a:pPr algn="ctr"/>
            <a:r>
              <a:rPr lang="nl-NL" sz="1200" dirty="0" smtClean="0"/>
              <a:t>(6 bits)</a:t>
            </a:r>
            <a:endParaRPr lang="nl-NL" sz="1200" dirty="0"/>
          </a:p>
        </p:txBody>
      </p:sp>
      <p:cxnSp>
        <p:nvCxnSpPr>
          <p:cNvPr id="361" name="Rechte verbindingslijn 360"/>
          <p:cNvCxnSpPr/>
          <p:nvPr/>
        </p:nvCxnSpPr>
        <p:spPr>
          <a:xfrm>
            <a:off x="2513953" y="4685276"/>
            <a:ext cx="0" cy="217184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Rechte verbindingslijn 363"/>
          <p:cNvCxnSpPr/>
          <p:nvPr/>
        </p:nvCxnSpPr>
        <p:spPr>
          <a:xfrm>
            <a:off x="1911378" y="4673082"/>
            <a:ext cx="0" cy="462596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kstvak 387"/>
          <p:cNvSpPr txBox="1"/>
          <p:nvPr/>
        </p:nvSpPr>
        <p:spPr>
          <a:xfrm>
            <a:off x="4891650" y="896866"/>
            <a:ext cx="281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200" dirty="0" smtClean="0"/>
              <a:t>datum (DD:MM:JJ &amp; dag v.d. week)</a:t>
            </a:r>
          </a:p>
          <a:p>
            <a:pPr algn="r"/>
            <a:r>
              <a:rPr lang="nl-NL" sz="1200" dirty="0" smtClean="0"/>
              <a:t>(21 bits) bestaat uit 4 losse vectoren</a:t>
            </a:r>
            <a:endParaRPr lang="nl-NL" sz="1200" dirty="0"/>
          </a:p>
        </p:txBody>
      </p:sp>
      <p:cxnSp>
        <p:nvCxnSpPr>
          <p:cNvPr id="389" name="Rechte verbindingslijn met pijl 388"/>
          <p:cNvCxnSpPr/>
          <p:nvPr/>
        </p:nvCxnSpPr>
        <p:spPr>
          <a:xfrm flipV="1">
            <a:off x="5373619" y="1357204"/>
            <a:ext cx="0" cy="333574"/>
          </a:xfrm>
          <a:prstGeom prst="straightConnector1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Rechte verbindingslijn 390"/>
          <p:cNvCxnSpPr/>
          <p:nvPr/>
        </p:nvCxnSpPr>
        <p:spPr>
          <a:xfrm flipH="1">
            <a:off x="4491735" y="4804338"/>
            <a:ext cx="884312" cy="3040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 flipH="1">
            <a:off x="5012990" y="4716120"/>
            <a:ext cx="138792" cy="196967"/>
          </a:xfrm>
          <a:prstGeom prst="line">
            <a:avLst/>
          </a:prstGeom>
          <a:ln>
            <a:solidFill>
              <a:schemeClr val="accent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Stroomdiagram: Verbindingslijn 398"/>
          <p:cNvSpPr/>
          <p:nvPr/>
        </p:nvSpPr>
        <p:spPr>
          <a:xfrm>
            <a:off x="4712720" y="5487301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65" name="Rechte verbindingslijn 364"/>
          <p:cNvCxnSpPr>
            <a:stCxn id="399" idx="0"/>
          </p:cNvCxnSpPr>
          <p:nvPr/>
        </p:nvCxnSpPr>
        <p:spPr bwMode="auto">
          <a:xfrm flipH="1" flipV="1">
            <a:off x="4748668" y="3427834"/>
            <a:ext cx="499" cy="20594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2" name="Stroomdiagram: Verbindingslijn 401"/>
          <p:cNvSpPr/>
          <p:nvPr/>
        </p:nvSpPr>
        <p:spPr>
          <a:xfrm>
            <a:off x="4712611" y="5101062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3" name="Stroomdiagram: Verbindingslijn 402"/>
          <p:cNvSpPr/>
          <p:nvPr/>
        </p:nvSpPr>
        <p:spPr>
          <a:xfrm>
            <a:off x="4712222" y="4775153"/>
            <a:ext cx="72893" cy="68529"/>
          </a:xfrm>
          <a:prstGeom prst="flowChartConnector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4" name="Rechte verbindingslijn met pijl 403"/>
          <p:cNvCxnSpPr>
            <a:endCxn id="159" idx="3"/>
          </p:cNvCxnSpPr>
          <p:nvPr/>
        </p:nvCxnSpPr>
        <p:spPr>
          <a:xfrm flipH="1">
            <a:off x="4464030" y="3427415"/>
            <a:ext cx="284638" cy="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kstvak 411"/>
          <p:cNvSpPr txBox="1"/>
          <p:nvPr/>
        </p:nvSpPr>
        <p:spPr>
          <a:xfrm rot="5400000">
            <a:off x="4372072" y="3771487"/>
            <a:ext cx="1066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datum + tijd</a:t>
            </a:r>
            <a:endParaRPr lang="nl-NL" sz="2000" dirty="0"/>
          </a:p>
        </p:txBody>
      </p:sp>
      <p:cxnSp>
        <p:nvCxnSpPr>
          <p:cNvPr id="3" name="Rechte verbindingslijn 2"/>
          <p:cNvCxnSpPr/>
          <p:nvPr/>
        </p:nvCxnSpPr>
        <p:spPr bwMode="auto">
          <a:xfrm flipV="1">
            <a:off x="5373619" y="1690777"/>
            <a:ext cx="0" cy="31135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Rechte verbindingslijn 95"/>
          <p:cNvCxnSpPr>
            <a:stCxn id="266" idx="0"/>
          </p:cNvCxnSpPr>
          <p:nvPr/>
        </p:nvCxnSpPr>
        <p:spPr bwMode="auto">
          <a:xfrm flipH="1" flipV="1">
            <a:off x="3541228" y="1690777"/>
            <a:ext cx="1824" cy="9837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Rechte verbindingslijn 13"/>
          <p:cNvCxnSpPr/>
          <p:nvPr/>
        </p:nvCxnSpPr>
        <p:spPr bwMode="auto">
          <a:xfrm flipV="1">
            <a:off x="6804368" y="2708382"/>
            <a:ext cx="681583" cy="29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Rechte verbindingslijn 29"/>
          <p:cNvCxnSpPr>
            <a:stCxn id="235" idx="2"/>
          </p:cNvCxnSpPr>
          <p:nvPr/>
        </p:nvCxnSpPr>
        <p:spPr bwMode="auto">
          <a:xfrm>
            <a:off x="6806959" y="2549522"/>
            <a:ext cx="2532" cy="1693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85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261" grpId="0" animBg="1"/>
      <p:bldP spid="103" grpId="0" animBg="1"/>
      <p:bldP spid="104" grpId="0" animBg="1"/>
      <p:bldP spid="105" grpId="0" animBg="1"/>
      <p:bldP spid="108" grpId="0" animBg="1"/>
      <p:bldP spid="121" grpId="0" animBg="1"/>
      <p:bldP spid="124" grpId="0"/>
      <p:bldP spid="125" grpId="0"/>
      <p:bldP spid="138" grpId="0" animBg="1"/>
      <p:bldP spid="139" grpId="0"/>
      <p:bldP spid="140" grpId="0"/>
      <p:bldP spid="159" grpId="0" animBg="1"/>
      <p:bldP spid="163" grpId="0"/>
      <p:bldP spid="164" grpId="0"/>
      <p:bldP spid="177" grpId="0" animBg="1"/>
      <p:bldP spid="188" grpId="0" animBg="1"/>
      <p:bldP spid="193" grpId="0"/>
      <p:bldP spid="210" grpId="0" animBg="1"/>
      <p:bldP spid="212" grpId="0"/>
      <p:bldP spid="235" grpId="0" animBg="1"/>
      <p:bldP spid="239" grpId="0"/>
      <p:bldP spid="240" grpId="0" animBg="1"/>
      <p:bldP spid="222" grpId="0" animBg="1"/>
      <p:bldP spid="101" grpId="0" animBg="1"/>
      <p:bldP spid="263" grpId="0"/>
      <p:bldP spid="266" grpId="0" animBg="1"/>
      <p:bldP spid="311" grpId="0" animBg="1"/>
      <p:bldP spid="314" grpId="0" animBg="1"/>
      <p:bldP spid="329" grpId="0"/>
      <p:bldP spid="347" grpId="0"/>
      <p:bldP spid="399" grpId="0" animBg="1"/>
      <p:bldP spid="402" grpId="0" animBg="1"/>
      <p:bldP spid="403" grpId="0" animBg="1"/>
      <p:bldP spid="4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pPr>
              <a:defRPr/>
            </a:pPr>
            <a:r>
              <a:rPr lang="nl-NL" altLang="nl-NL" dirty="0" smtClean="0">
                <a:latin typeface="+mn-lt"/>
                <a:ea typeface="ＭＳ Ｐゴシック" pitchFamily="34" charset="-128"/>
              </a:rPr>
              <a:t>DCF77</a:t>
            </a: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  <a:defRPr/>
            </a:pPr>
            <a:r>
              <a:rPr lang="nl-NL" altLang="nl-NL" sz="2000" dirty="0" smtClean="0">
                <a:solidFill>
                  <a:srgbClr val="00A6D6"/>
                </a:solidFill>
                <a:latin typeface="+mn-lt"/>
                <a:ea typeface="ＭＳ Ｐゴシック" charset="-128"/>
              </a:rPr>
              <a:t>Testen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2488486"/>
            <a:ext cx="7300593" cy="2088061"/>
          </a:xfrm>
          <a:prstGeom prst="rect">
            <a:avLst/>
          </a:prstGeom>
        </p:spPr>
      </p:pic>
      <p:sp>
        <p:nvSpPr>
          <p:cNvPr id="2" name="Tekstvak 1"/>
          <p:cNvSpPr txBox="1"/>
          <p:nvPr/>
        </p:nvSpPr>
        <p:spPr>
          <a:xfrm>
            <a:off x="1001987" y="4576547"/>
            <a:ext cx="7289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i="1" dirty="0" smtClean="0"/>
              <a:t>De in het DCF signaal van de testbench gecodeerde datum &amp; tijdstempel is in dit geval: maandag 08-12-2014, 11:48  </a:t>
            </a:r>
            <a:endParaRPr lang="nl-NL" sz="1050" i="1" dirty="0"/>
          </a:p>
        </p:txBody>
      </p:sp>
    </p:spTree>
    <p:extLst>
      <p:ext uri="{BB962C8B-B14F-4D97-AF65-F5344CB8AC3E}">
        <p14:creationId xmlns:p14="http://schemas.microsoft.com/office/powerpoint/2010/main" val="48836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Main</a:t>
            </a:r>
            <a:r>
              <a:rPr lang="nl-NL" dirty="0" smtClean="0"/>
              <a:t> controller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242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10742</TotalTime>
  <Words>314</Words>
  <Application>Microsoft Office PowerPoint</Application>
  <PresentationFormat>Diavoorstelling (4:3)</PresentationFormat>
  <Paragraphs>117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3" baseType="lpstr">
      <vt:lpstr>ＭＳ Ｐゴシック</vt:lpstr>
      <vt:lpstr>Arial</vt:lpstr>
      <vt:lpstr>Bookman Old Style</vt:lpstr>
      <vt:lpstr>Tahoma</vt:lpstr>
      <vt:lpstr>Times</vt:lpstr>
      <vt:lpstr>text</vt:lpstr>
      <vt:lpstr>Extreme Winterslaap Interrupter (E.W.I.)</vt:lpstr>
      <vt:lpstr>PowerPoint-presentatie</vt:lpstr>
      <vt:lpstr>PowerPoint-presentatie</vt:lpstr>
      <vt:lpstr>Specificaties &amp; opdeling van het systeem in de 4 modules</vt:lpstr>
      <vt:lpstr>DCF77 module</vt:lpstr>
      <vt:lpstr>DCF77</vt:lpstr>
      <vt:lpstr>DCF77</vt:lpstr>
      <vt:lpstr>DCF77</vt:lpstr>
      <vt:lpstr>Main controller</vt:lpstr>
      <vt:lpstr>Main controller</vt:lpstr>
      <vt:lpstr>Main controller</vt:lpstr>
      <vt:lpstr>Main controller</vt:lpstr>
      <vt:lpstr>Main controller</vt:lpstr>
      <vt:lpstr>Alarm module</vt:lpstr>
      <vt:lpstr>Alarm</vt:lpstr>
      <vt:lpstr>Alarm</vt:lpstr>
      <vt:lpstr>Alarm</vt:lpstr>
      <vt:lpstr>Alarm</vt:lpstr>
      <vt:lpstr>LCD module</vt:lpstr>
      <vt:lpstr>LCD</vt:lpstr>
      <vt:lpstr>LCD</vt:lpstr>
      <vt:lpstr>LCD</vt:lpstr>
      <vt:lpstr>LCD</vt:lpstr>
      <vt:lpstr>LCD</vt:lpstr>
      <vt:lpstr>PowerPoint-presentatie</vt:lpstr>
      <vt:lpstr>Resultaten &amp; testen</vt:lpstr>
      <vt:lpstr>PowerPoint-presentatie</vt:lpstr>
    </vt:vector>
  </TitlesOfParts>
  <Company>biwilderd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EPO-3 E.W.I.</dc:title>
  <dc:creator>Projectgroep A1</dc:creator>
  <cp:lastModifiedBy>Jeroen</cp:lastModifiedBy>
  <cp:revision>1095</cp:revision>
  <cp:lastPrinted>2010-08-18T11:28:56Z</cp:lastPrinted>
  <dcterms:created xsi:type="dcterms:W3CDTF">2011-02-22T09:03:58Z</dcterms:created>
  <dcterms:modified xsi:type="dcterms:W3CDTF">2015-01-18T20:32:14Z</dcterms:modified>
</cp:coreProperties>
</file>