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379" r:id="rId2"/>
    <p:sldId id="378" r:id="rId3"/>
    <p:sldId id="380" r:id="rId4"/>
    <p:sldId id="381" r:id="rId5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2901">
          <p15:clr>
            <a:srgbClr val="A4A3A4"/>
          </p15:clr>
        </p15:guide>
        <p15:guide id="3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82" y="77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78FC7657-9E8C-42DA-8F29-F6754DC8094D}" type="datetime1">
              <a:rPr lang="en-US" altLang="nl-NL"/>
              <a:pPr>
                <a:defRPr/>
              </a:pPr>
              <a:t>1/17/2015</a:t>
            </a:fld>
            <a:endParaRPr lang="en-US" altLang="nl-NL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fld id="{B17CE723-7FAF-42F5-8202-21813B3B577F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4165397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fld id="{29B3F914-7A78-478A-AECE-6C3BB1B32040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751886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025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28123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1967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7767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384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097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459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0903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499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789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278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33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7103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title style</a:t>
            </a:r>
            <a:br>
              <a:rPr lang="nl-NL" altLang="nl-NL" smtClean="0"/>
            </a:br>
            <a:endParaRPr lang="nl-NL" alt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text styles</a:t>
            </a:r>
          </a:p>
          <a:p>
            <a:pPr lvl="1"/>
            <a:r>
              <a:rPr lang="nl-NL" altLang="nl-NL" smtClean="0"/>
              <a:t>Second level</a:t>
            </a:r>
          </a:p>
          <a:p>
            <a:pPr lvl="2"/>
            <a:r>
              <a:rPr lang="nl-NL" altLang="nl-NL" smtClean="0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29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30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1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2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1400" smtClean="0">
              <a:solidFill>
                <a:schemeClr val="bg2"/>
              </a:solidFill>
              <a:ea typeface="ＭＳ Ｐゴシック" pitchFamily="34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F28EBB3-C695-4B58-B83B-ADFD669578CC}" type="slidenum">
              <a:rPr lang="nl-NL" altLang="nl-NL" sz="1100">
                <a:ea typeface="ＭＳ Ｐゴシック" panose="020B0600070205080204" pitchFamily="34" charset="-128"/>
              </a:rPr>
              <a:pPr algn="r" eaLnBrk="1" hangingPunct="1"/>
              <a:t>‹nr.›</a:t>
            </a:fld>
            <a:endParaRPr lang="nl-NL" altLang="nl-NL" sz="1100">
              <a:ea typeface="ＭＳ Ｐゴシック" panose="020B0600070205080204" pitchFamily="34" charset="-128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 userDrawn="1"/>
        </p:nvSpPr>
        <p:spPr bwMode="auto">
          <a:xfrm>
            <a:off x="6656388" y="6324600"/>
            <a:ext cx="14636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0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DCF77 module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586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jdelijke aanduiding voor inhoud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0973" y="1516063"/>
            <a:ext cx="3666227" cy="3759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DCF77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Het signaal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Gedigitaliseerd signaal</a:t>
            </a:r>
          </a:p>
          <a:p>
            <a:pPr lvl="1"/>
            <a:r>
              <a:rPr lang="nl-NL" dirty="0" smtClean="0"/>
              <a:t>Korte </a:t>
            </a:r>
            <a:r>
              <a:rPr lang="nl-NL" dirty="0" smtClean="0"/>
              <a:t>&amp; lange pulsen</a:t>
            </a:r>
          </a:p>
          <a:p>
            <a:r>
              <a:rPr lang="nl-NL" dirty="0" smtClean="0"/>
              <a:t>Minuutmarkering</a:t>
            </a:r>
            <a:endParaRPr lang="nl-NL" dirty="0" smtClean="0"/>
          </a:p>
          <a:p>
            <a:r>
              <a:rPr lang="nl-NL" dirty="0" smtClean="0"/>
              <a:t>Codering</a:t>
            </a:r>
          </a:p>
          <a:p>
            <a:pPr lvl="1"/>
            <a:r>
              <a:rPr lang="nl-NL" dirty="0" smtClean="0"/>
              <a:t>Datum &amp; tijd</a:t>
            </a:r>
            <a:endParaRPr lang="nl-NL" dirty="0" smtClean="0"/>
          </a:p>
          <a:p>
            <a:r>
              <a:rPr lang="nl-NL" dirty="0" smtClean="0"/>
              <a:t>BCD</a:t>
            </a:r>
            <a:endParaRPr lang="nl-NL" dirty="0"/>
          </a:p>
        </p:txBody>
      </p:sp>
      <p:pic>
        <p:nvPicPr>
          <p:cNvPr id="1026" name="Picture 2" descr="http://www.sjelab.nl/DCF77_project/signa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1" t="14351" r="25537" b="8884"/>
          <a:stretch/>
        </p:blipFill>
        <p:spPr bwMode="auto">
          <a:xfrm>
            <a:off x="912813" y="4037163"/>
            <a:ext cx="3295808" cy="174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hthoek 91"/>
          <p:cNvSpPr/>
          <p:nvPr/>
        </p:nvSpPr>
        <p:spPr>
          <a:xfrm>
            <a:off x="1374749" y="1516063"/>
            <a:ext cx="6321451" cy="42205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" name="Rechthoek 101"/>
          <p:cNvSpPr/>
          <p:nvPr/>
        </p:nvSpPr>
        <p:spPr>
          <a:xfrm>
            <a:off x="1374750" y="2254493"/>
            <a:ext cx="3309546" cy="348207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1" name="Rechthoek 260"/>
          <p:cNvSpPr/>
          <p:nvPr/>
        </p:nvSpPr>
        <p:spPr>
          <a:xfrm>
            <a:off x="3418232" y="2248158"/>
            <a:ext cx="1266064" cy="5833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DCF77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Ontwerp</a:t>
            </a:r>
          </a:p>
        </p:txBody>
      </p:sp>
      <p:sp>
        <p:nvSpPr>
          <p:cNvPr id="93" name="Tekstvak 92"/>
          <p:cNvSpPr txBox="1"/>
          <p:nvPr/>
        </p:nvSpPr>
        <p:spPr>
          <a:xfrm>
            <a:off x="1369899" y="1514916"/>
            <a:ext cx="1268483" cy="30777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nl-NL" sz="1400" b="1" dirty="0" smtClean="0"/>
              <a:t>DCF77 blok</a:t>
            </a:r>
            <a:endParaRPr lang="nl-NL" sz="1400" b="1" dirty="0"/>
          </a:p>
        </p:txBody>
      </p:sp>
      <p:sp>
        <p:nvSpPr>
          <p:cNvPr id="98" name="Tekstvak 97"/>
          <p:cNvSpPr txBox="1"/>
          <p:nvPr/>
        </p:nvSpPr>
        <p:spPr>
          <a:xfrm>
            <a:off x="4547905" y="1080204"/>
            <a:ext cx="522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reset</a:t>
            </a:r>
            <a:endParaRPr lang="nl-NL" sz="1200" dirty="0"/>
          </a:p>
        </p:txBody>
      </p:sp>
      <p:cxnSp>
        <p:nvCxnSpPr>
          <p:cNvPr id="99" name="Rechte verbindingslijn met pijl 98"/>
          <p:cNvCxnSpPr>
            <a:stCxn id="98" idx="2"/>
          </p:cNvCxnSpPr>
          <p:nvPr/>
        </p:nvCxnSpPr>
        <p:spPr>
          <a:xfrm>
            <a:off x="4809292" y="1357203"/>
            <a:ext cx="0" cy="509718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chte verbindingslijn met pijl 99"/>
          <p:cNvCxnSpPr>
            <a:stCxn id="215" idx="2"/>
          </p:cNvCxnSpPr>
          <p:nvPr/>
        </p:nvCxnSpPr>
        <p:spPr>
          <a:xfrm>
            <a:off x="4218384" y="1357203"/>
            <a:ext cx="0" cy="509717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kstvak 102"/>
          <p:cNvSpPr txBox="1"/>
          <p:nvPr/>
        </p:nvSpPr>
        <p:spPr>
          <a:xfrm>
            <a:off x="1369899" y="5459986"/>
            <a:ext cx="1033197" cy="27699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Timesync.</a:t>
            </a:r>
            <a:endParaRPr lang="nl-NL" sz="1200" b="1" dirty="0"/>
          </a:p>
        </p:txBody>
      </p:sp>
      <p:sp>
        <p:nvSpPr>
          <p:cNvPr id="104" name="Rechthoek 103"/>
          <p:cNvSpPr/>
          <p:nvPr/>
        </p:nvSpPr>
        <p:spPr>
          <a:xfrm>
            <a:off x="5917722" y="2969967"/>
            <a:ext cx="1778478" cy="27666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" name="Tekstvak 104"/>
          <p:cNvSpPr txBox="1"/>
          <p:nvPr/>
        </p:nvSpPr>
        <p:spPr>
          <a:xfrm>
            <a:off x="5917723" y="5456400"/>
            <a:ext cx="1778477" cy="27699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Autonome </a:t>
            </a:r>
            <a:r>
              <a:rPr lang="nl-NL" sz="1200" b="1" dirty="0" err="1" smtClean="0"/>
              <a:t>sync</a:t>
            </a:r>
            <a:r>
              <a:rPr lang="nl-NL" sz="1200" b="1" dirty="0" smtClean="0"/>
              <a:t>. klok</a:t>
            </a:r>
            <a:endParaRPr lang="nl-NL" sz="1200" b="1" dirty="0"/>
          </a:p>
        </p:txBody>
      </p:sp>
      <p:cxnSp>
        <p:nvCxnSpPr>
          <p:cNvPr id="106" name="Rechte verbindingslijn met pijl 105"/>
          <p:cNvCxnSpPr>
            <a:stCxn id="107" idx="3"/>
            <a:endCxn id="108" idx="1"/>
          </p:cNvCxnSpPr>
          <p:nvPr/>
        </p:nvCxnSpPr>
        <p:spPr>
          <a:xfrm>
            <a:off x="1204640" y="2802096"/>
            <a:ext cx="499985" cy="577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kstvak 106"/>
          <p:cNvSpPr txBox="1"/>
          <p:nvPr/>
        </p:nvSpPr>
        <p:spPr>
          <a:xfrm>
            <a:off x="608651" y="2663596"/>
            <a:ext cx="595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d</a:t>
            </a:r>
            <a:r>
              <a:rPr lang="nl-NL" sz="1200" dirty="0" smtClean="0"/>
              <a:t>cf_in</a:t>
            </a:r>
            <a:endParaRPr lang="nl-NL" sz="2000" dirty="0"/>
          </a:p>
        </p:txBody>
      </p:sp>
      <p:sp>
        <p:nvSpPr>
          <p:cNvPr id="108" name="Rechthoek 107"/>
          <p:cNvSpPr/>
          <p:nvPr/>
        </p:nvSpPr>
        <p:spPr>
          <a:xfrm>
            <a:off x="1704625" y="2499340"/>
            <a:ext cx="1010929" cy="60666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Edge detector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121" name="Rechthoek 120"/>
          <p:cNvSpPr/>
          <p:nvPr/>
        </p:nvSpPr>
        <p:spPr>
          <a:xfrm>
            <a:off x="1739838" y="4132320"/>
            <a:ext cx="1010929" cy="55295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DCF counter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22" name="Rechte verbindingslijn met pijl 121"/>
          <p:cNvCxnSpPr/>
          <p:nvPr/>
        </p:nvCxnSpPr>
        <p:spPr>
          <a:xfrm>
            <a:off x="1911378" y="3104196"/>
            <a:ext cx="0" cy="1035745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met pijl 122"/>
          <p:cNvCxnSpPr/>
          <p:nvPr/>
        </p:nvCxnSpPr>
        <p:spPr>
          <a:xfrm flipH="1">
            <a:off x="2513953" y="3104195"/>
            <a:ext cx="937" cy="1035745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kstvak 123"/>
          <p:cNvSpPr txBox="1"/>
          <p:nvPr/>
        </p:nvSpPr>
        <p:spPr>
          <a:xfrm rot="18900059">
            <a:off x="1305328" y="3483569"/>
            <a:ext cx="709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dcf_rise</a:t>
            </a:r>
            <a:endParaRPr lang="nl-NL" sz="1200" dirty="0"/>
          </a:p>
        </p:txBody>
      </p:sp>
      <p:sp>
        <p:nvSpPr>
          <p:cNvPr id="125" name="Tekstvak 124"/>
          <p:cNvSpPr txBox="1"/>
          <p:nvPr/>
        </p:nvSpPr>
        <p:spPr>
          <a:xfrm rot="2634756">
            <a:off x="2471425" y="3483566"/>
            <a:ext cx="672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dcf_fall</a:t>
            </a:r>
            <a:endParaRPr lang="nl-NL" sz="1200" dirty="0"/>
          </a:p>
        </p:txBody>
      </p:sp>
      <p:cxnSp>
        <p:nvCxnSpPr>
          <p:cNvPr id="136" name="Rechte verbindingslijn met pijl 135"/>
          <p:cNvCxnSpPr>
            <a:endCxn id="137" idx="0"/>
          </p:cNvCxnSpPr>
          <p:nvPr/>
        </p:nvCxnSpPr>
        <p:spPr>
          <a:xfrm>
            <a:off x="3709469" y="5306067"/>
            <a:ext cx="851" cy="562067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kstvak 136"/>
          <p:cNvSpPr txBox="1"/>
          <p:nvPr/>
        </p:nvSpPr>
        <p:spPr>
          <a:xfrm>
            <a:off x="3369934" y="5868134"/>
            <a:ext cx="680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/>
              <a:t>d</a:t>
            </a:r>
            <a:r>
              <a:rPr lang="nl-NL" sz="1200" dirty="0" smtClean="0"/>
              <a:t>cf_led</a:t>
            </a:r>
            <a:endParaRPr lang="nl-NL" sz="1200" dirty="0"/>
          </a:p>
        </p:txBody>
      </p:sp>
      <p:sp>
        <p:nvSpPr>
          <p:cNvPr id="138" name="Rechthoek 137"/>
          <p:cNvSpPr/>
          <p:nvPr/>
        </p:nvSpPr>
        <p:spPr>
          <a:xfrm>
            <a:off x="3461675" y="4754424"/>
            <a:ext cx="1020204" cy="5529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DCF decoder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139" name="Tekstvak 138"/>
          <p:cNvSpPr txBox="1"/>
          <p:nvPr/>
        </p:nvSpPr>
        <p:spPr>
          <a:xfrm>
            <a:off x="2674290" y="4597033"/>
            <a:ext cx="787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/>
              <a:t>new_bit</a:t>
            </a:r>
            <a:endParaRPr lang="nl-NL" sz="2000" dirty="0"/>
          </a:p>
        </p:txBody>
      </p:sp>
      <p:sp>
        <p:nvSpPr>
          <p:cNvPr id="140" name="Tekstvak 139"/>
          <p:cNvSpPr txBox="1"/>
          <p:nvPr/>
        </p:nvSpPr>
        <p:spPr>
          <a:xfrm>
            <a:off x="1682833" y="5122528"/>
            <a:ext cx="1353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  </a:t>
            </a:r>
            <a:r>
              <a:rPr lang="nl-NL" sz="1200" dirty="0" err="1" smtClean="0"/>
              <a:t>count</a:t>
            </a:r>
            <a:r>
              <a:rPr lang="nl-NL" sz="1200" dirty="0" smtClean="0"/>
              <a:t>  (16 bits)</a:t>
            </a:r>
            <a:endParaRPr lang="nl-NL" sz="2000" dirty="0"/>
          </a:p>
        </p:txBody>
      </p:sp>
      <p:cxnSp>
        <p:nvCxnSpPr>
          <p:cNvPr id="141" name="Rechte verbindingslijn met pijl 140"/>
          <p:cNvCxnSpPr/>
          <p:nvPr/>
        </p:nvCxnSpPr>
        <p:spPr>
          <a:xfrm>
            <a:off x="1911378" y="5135678"/>
            <a:ext cx="1540441" cy="421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Rechte verbindingslijn met pijl 141"/>
          <p:cNvCxnSpPr/>
          <p:nvPr/>
        </p:nvCxnSpPr>
        <p:spPr>
          <a:xfrm>
            <a:off x="2513953" y="4887316"/>
            <a:ext cx="937866" cy="1994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Rechte verbindingslijn 142"/>
          <p:cNvCxnSpPr/>
          <p:nvPr/>
        </p:nvCxnSpPr>
        <p:spPr>
          <a:xfrm flipH="1">
            <a:off x="3014510" y="5037328"/>
            <a:ext cx="138792" cy="196967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hthoek 158"/>
          <p:cNvSpPr/>
          <p:nvPr/>
        </p:nvSpPr>
        <p:spPr>
          <a:xfrm>
            <a:off x="3404127" y="3124502"/>
            <a:ext cx="1059903" cy="60666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Parity check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60" name="Rechte verbindingslijn met pijl 159"/>
          <p:cNvCxnSpPr/>
          <p:nvPr/>
        </p:nvCxnSpPr>
        <p:spPr>
          <a:xfrm flipH="1" flipV="1">
            <a:off x="4029710" y="3730615"/>
            <a:ext cx="4457" cy="103574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Rechte verbindingslijn met pijl 160"/>
          <p:cNvCxnSpPr/>
          <p:nvPr/>
        </p:nvCxnSpPr>
        <p:spPr>
          <a:xfrm flipV="1">
            <a:off x="3770534" y="3716932"/>
            <a:ext cx="0" cy="1035742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Rechte verbindingslijn 161"/>
          <p:cNvCxnSpPr/>
          <p:nvPr/>
        </p:nvCxnSpPr>
        <p:spPr>
          <a:xfrm flipH="1">
            <a:off x="3960314" y="4146690"/>
            <a:ext cx="138792" cy="196967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kstvak 162"/>
          <p:cNvSpPr txBox="1"/>
          <p:nvPr/>
        </p:nvSpPr>
        <p:spPr>
          <a:xfrm>
            <a:off x="4065271" y="3923210"/>
            <a:ext cx="67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1200" dirty="0" err="1"/>
              <a:t>p</a:t>
            </a:r>
            <a:r>
              <a:rPr lang="nl-NL" sz="1200" dirty="0" err="1" smtClean="0"/>
              <a:t>arity</a:t>
            </a:r>
            <a:endParaRPr lang="nl-NL" sz="1200" dirty="0"/>
          </a:p>
          <a:p>
            <a:pPr algn="l"/>
            <a:r>
              <a:rPr lang="nl-NL" sz="1200" dirty="0" smtClean="0"/>
              <a:t>bits</a:t>
            </a:r>
          </a:p>
          <a:p>
            <a:pPr algn="l"/>
            <a:r>
              <a:rPr lang="nl-NL" sz="1200" dirty="0" smtClean="0"/>
              <a:t>(3 bits)</a:t>
            </a:r>
            <a:endParaRPr lang="nl-NL" sz="1200" dirty="0"/>
          </a:p>
        </p:txBody>
      </p:sp>
      <p:sp>
        <p:nvSpPr>
          <p:cNvPr id="164" name="Tekstvak 163"/>
          <p:cNvSpPr txBox="1"/>
          <p:nvPr/>
        </p:nvSpPr>
        <p:spPr>
          <a:xfrm>
            <a:off x="3311718" y="3978919"/>
            <a:ext cx="489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start_xor</a:t>
            </a:r>
            <a:endParaRPr lang="nl-NL" sz="1200" dirty="0"/>
          </a:p>
        </p:txBody>
      </p:sp>
      <p:sp>
        <p:nvSpPr>
          <p:cNvPr id="177" name="Rechthoek 176"/>
          <p:cNvSpPr/>
          <p:nvPr/>
        </p:nvSpPr>
        <p:spPr>
          <a:xfrm>
            <a:off x="6125377" y="4770676"/>
            <a:ext cx="1363165" cy="50998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Mod24 teller</a:t>
            </a:r>
          </a:p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(24 uren)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78" name="Rechte verbindingslijn met pijl 177"/>
          <p:cNvCxnSpPr>
            <a:stCxn id="177" idx="3"/>
            <a:endCxn id="179" idx="1"/>
          </p:cNvCxnSpPr>
          <p:nvPr/>
        </p:nvCxnSpPr>
        <p:spPr>
          <a:xfrm>
            <a:off x="7488542" y="5025671"/>
            <a:ext cx="595022" cy="11717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kstvak 178"/>
          <p:cNvSpPr txBox="1"/>
          <p:nvPr/>
        </p:nvSpPr>
        <p:spPr>
          <a:xfrm>
            <a:off x="8083564" y="4806555"/>
            <a:ext cx="73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/>
              <a:t>h</a:t>
            </a:r>
            <a:r>
              <a:rPr lang="nl-NL" sz="1200" dirty="0" err="1" smtClean="0"/>
              <a:t>ours</a:t>
            </a:r>
            <a:endParaRPr lang="nl-NL" sz="1200" dirty="0" smtClean="0"/>
          </a:p>
          <a:p>
            <a:r>
              <a:rPr lang="nl-NL" sz="1200" dirty="0" smtClean="0"/>
              <a:t>(5 bits)</a:t>
            </a:r>
            <a:endParaRPr lang="nl-NL" sz="2000" dirty="0"/>
          </a:p>
        </p:txBody>
      </p:sp>
      <p:cxnSp>
        <p:nvCxnSpPr>
          <p:cNvPr id="181" name="Rechte verbindingslijn 180"/>
          <p:cNvCxnSpPr/>
          <p:nvPr/>
        </p:nvCxnSpPr>
        <p:spPr>
          <a:xfrm flipH="1">
            <a:off x="7809551" y="4927186"/>
            <a:ext cx="138792" cy="196967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hthoek 187"/>
          <p:cNvSpPr/>
          <p:nvPr/>
        </p:nvSpPr>
        <p:spPr>
          <a:xfrm>
            <a:off x="6125377" y="3956992"/>
            <a:ext cx="1363165" cy="53370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Mod60 teller</a:t>
            </a:r>
          </a:p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(60 minuten)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89" name="Rechte verbindingslijn met pijl 188"/>
          <p:cNvCxnSpPr>
            <a:stCxn id="188" idx="3"/>
            <a:endCxn id="191" idx="1"/>
          </p:cNvCxnSpPr>
          <p:nvPr/>
        </p:nvCxnSpPr>
        <p:spPr>
          <a:xfrm flipV="1">
            <a:off x="7488542" y="4223843"/>
            <a:ext cx="599682" cy="1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Rechte verbindingslijn met pijl 189"/>
          <p:cNvCxnSpPr>
            <a:stCxn id="188" idx="2"/>
            <a:endCxn id="177" idx="0"/>
          </p:cNvCxnSpPr>
          <p:nvPr/>
        </p:nvCxnSpPr>
        <p:spPr>
          <a:xfrm>
            <a:off x="6806960" y="4490695"/>
            <a:ext cx="0" cy="279981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kstvak 190"/>
          <p:cNvSpPr txBox="1"/>
          <p:nvPr/>
        </p:nvSpPr>
        <p:spPr>
          <a:xfrm>
            <a:off x="8088224" y="3993010"/>
            <a:ext cx="729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minutes</a:t>
            </a:r>
          </a:p>
          <a:p>
            <a:r>
              <a:rPr lang="nl-NL" sz="1200" dirty="0" smtClean="0"/>
              <a:t>(6 bits)</a:t>
            </a:r>
            <a:endParaRPr lang="nl-NL" sz="2000" dirty="0"/>
          </a:p>
        </p:txBody>
      </p:sp>
      <p:sp>
        <p:nvSpPr>
          <p:cNvPr id="193" name="Tekstvak 192"/>
          <p:cNvSpPr txBox="1"/>
          <p:nvPr/>
        </p:nvSpPr>
        <p:spPr>
          <a:xfrm>
            <a:off x="6239982" y="4481626"/>
            <a:ext cx="53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h</a:t>
            </a:r>
            <a:r>
              <a:rPr lang="nl-NL" sz="1200" dirty="0" smtClean="0"/>
              <a:t>_clk</a:t>
            </a:r>
            <a:endParaRPr lang="nl-NL" sz="2000" dirty="0"/>
          </a:p>
        </p:txBody>
      </p:sp>
      <p:cxnSp>
        <p:nvCxnSpPr>
          <p:cNvPr id="206" name="Rechte verbindingslijn 205"/>
          <p:cNvCxnSpPr/>
          <p:nvPr/>
        </p:nvCxnSpPr>
        <p:spPr>
          <a:xfrm flipH="1">
            <a:off x="7809551" y="4141243"/>
            <a:ext cx="138792" cy="196967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hthoek 209"/>
          <p:cNvSpPr/>
          <p:nvPr/>
        </p:nvSpPr>
        <p:spPr>
          <a:xfrm>
            <a:off x="6125377" y="3119780"/>
            <a:ext cx="1363165" cy="557231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Mod60 teller</a:t>
            </a:r>
          </a:p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(60 seconden)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211" name="Rechte verbindingslijn met pijl 210"/>
          <p:cNvCxnSpPr>
            <a:stCxn id="210" idx="2"/>
            <a:endCxn id="188" idx="0"/>
          </p:cNvCxnSpPr>
          <p:nvPr/>
        </p:nvCxnSpPr>
        <p:spPr>
          <a:xfrm>
            <a:off x="6806960" y="3677011"/>
            <a:ext cx="0" cy="279981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kstvak 211"/>
          <p:cNvSpPr txBox="1"/>
          <p:nvPr/>
        </p:nvSpPr>
        <p:spPr>
          <a:xfrm>
            <a:off x="6212057" y="3676361"/>
            <a:ext cx="59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m_clk</a:t>
            </a:r>
            <a:endParaRPr lang="nl-NL" sz="2000" dirty="0"/>
          </a:p>
        </p:txBody>
      </p:sp>
      <p:sp>
        <p:nvSpPr>
          <p:cNvPr id="235" name="Rechthoek 234"/>
          <p:cNvSpPr/>
          <p:nvPr/>
        </p:nvSpPr>
        <p:spPr>
          <a:xfrm>
            <a:off x="6125376" y="1843053"/>
            <a:ext cx="1363166" cy="70646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Klokdeler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236" name="Rechte verbindingslijn met pijl 235"/>
          <p:cNvCxnSpPr>
            <a:endCxn id="238" idx="1"/>
          </p:cNvCxnSpPr>
          <p:nvPr/>
        </p:nvCxnSpPr>
        <p:spPr>
          <a:xfrm>
            <a:off x="7434190" y="2708282"/>
            <a:ext cx="645848" cy="306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Rechte verbindingslijn met pijl 236"/>
          <p:cNvCxnSpPr>
            <a:stCxn id="240" idx="4"/>
            <a:endCxn id="210" idx="0"/>
          </p:cNvCxnSpPr>
          <p:nvPr/>
        </p:nvCxnSpPr>
        <p:spPr>
          <a:xfrm>
            <a:off x="6806959" y="2736410"/>
            <a:ext cx="1" cy="38337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kstvak 237"/>
          <p:cNvSpPr txBox="1"/>
          <p:nvPr/>
        </p:nvSpPr>
        <p:spPr>
          <a:xfrm>
            <a:off x="8080038" y="2570088"/>
            <a:ext cx="73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clk_1hz</a:t>
            </a:r>
            <a:endParaRPr lang="nl-NL" sz="2000" dirty="0"/>
          </a:p>
        </p:txBody>
      </p:sp>
      <p:sp>
        <p:nvSpPr>
          <p:cNvPr id="239" name="Tekstvak 238"/>
          <p:cNvSpPr txBox="1"/>
          <p:nvPr/>
        </p:nvSpPr>
        <p:spPr>
          <a:xfrm>
            <a:off x="6239982" y="2707897"/>
            <a:ext cx="538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s</a:t>
            </a:r>
            <a:r>
              <a:rPr lang="nl-NL" sz="1200" dirty="0" smtClean="0"/>
              <a:t>_clk</a:t>
            </a:r>
            <a:endParaRPr lang="nl-NL" sz="2000" dirty="0"/>
          </a:p>
        </p:txBody>
      </p:sp>
      <p:sp>
        <p:nvSpPr>
          <p:cNvPr id="240" name="Stroomdiagram: Verbindingslijn 239"/>
          <p:cNvSpPr/>
          <p:nvPr/>
        </p:nvSpPr>
        <p:spPr>
          <a:xfrm>
            <a:off x="6770736" y="2677698"/>
            <a:ext cx="72445" cy="58712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5" name="Tekstvak 214"/>
          <p:cNvSpPr txBox="1"/>
          <p:nvPr/>
        </p:nvSpPr>
        <p:spPr>
          <a:xfrm>
            <a:off x="4029710" y="1080204"/>
            <a:ext cx="377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/>
              <a:t>clk</a:t>
            </a:r>
            <a:endParaRPr lang="nl-NL" sz="1200" dirty="0"/>
          </a:p>
        </p:txBody>
      </p:sp>
      <p:sp>
        <p:nvSpPr>
          <p:cNvPr id="222" name="Tekstvak 221"/>
          <p:cNvSpPr txBox="1"/>
          <p:nvPr/>
        </p:nvSpPr>
        <p:spPr>
          <a:xfrm>
            <a:off x="3456289" y="2166491"/>
            <a:ext cx="1840410" cy="642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1" name="Tekstvak 100"/>
          <p:cNvSpPr txBox="1"/>
          <p:nvPr/>
        </p:nvSpPr>
        <p:spPr>
          <a:xfrm>
            <a:off x="3792172" y="1874599"/>
            <a:ext cx="1280291" cy="646331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Worden beiden verspreid naar alle subblokken</a:t>
            </a:r>
            <a:endParaRPr lang="nl-NL" sz="1200" dirty="0"/>
          </a:p>
        </p:txBody>
      </p:sp>
      <p:sp>
        <p:nvSpPr>
          <p:cNvPr id="263" name="Tekstvak 262"/>
          <p:cNvSpPr txBox="1"/>
          <p:nvPr/>
        </p:nvSpPr>
        <p:spPr>
          <a:xfrm>
            <a:off x="3511345" y="2834770"/>
            <a:ext cx="862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sync_now</a:t>
            </a:r>
            <a:endParaRPr lang="nl-NL" sz="2000" dirty="0"/>
          </a:p>
        </p:txBody>
      </p:sp>
      <p:cxnSp>
        <p:nvCxnSpPr>
          <p:cNvPr id="264" name="Rechte verbindingslijn met pijl 263"/>
          <p:cNvCxnSpPr>
            <a:endCxn id="265" idx="2"/>
          </p:cNvCxnSpPr>
          <p:nvPr/>
        </p:nvCxnSpPr>
        <p:spPr>
          <a:xfrm flipV="1">
            <a:off x="3541228" y="1361784"/>
            <a:ext cx="0" cy="328993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kstvak 264"/>
          <p:cNvSpPr txBox="1"/>
          <p:nvPr/>
        </p:nvSpPr>
        <p:spPr>
          <a:xfrm>
            <a:off x="3063124" y="1084785"/>
            <a:ext cx="956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date_ready</a:t>
            </a:r>
            <a:endParaRPr lang="nl-NL" sz="1200" dirty="0"/>
          </a:p>
        </p:txBody>
      </p:sp>
      <p:sp>
        <p:nvSpPr>
          <p:cNvPr id="266" name="Stroomdiagram: Verbindingslijn 265"/>
          <p:cNvSpPr/>
          <p:nvPr/>
        </p:nvSpPr>
        <p:spPr>
          <a:xfrm>
            <a:off x="3506605" y="2674547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9" name="Rechte verbindingslijn 268"/>
          <p:cNvCxnSpPr>
            <a:stCxn id="266" idx="0"/>
          </p:cNvCxnSpPr>
          <p:nvPr/>
        </p:nvCxnSpPr>
        <p:spPr>
          <a:xfrm flipH="1">
            <a:off x="3536701" y="2674547"/>
            <a:ext cx="6351" cy="449381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Rechte verbindingslijn 292"/>
          <p:cNvCxnSpPr>
            <a:stCxn id="266" idx="6"/>
          </p:cNvCxnSpPr>
          <p:nvPr/>
        </p:nvCxnSpPr>
        <p:spPr>
          <a:xfrm>
            <a:off x="3579498" y="2708812"/>
            <a:ext cx="2187741" cy="671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Rechte verbindingslijn met pijl 309"/>
          <p:cNvCxnSpPr/>
          <p:nvPr/>
        </p:nvCxnSpPr>
        <p:spPr>
          <a:xfrm flipV="1">
            <a:off x="5766484" y="4095264"/>
            <a:ext cx="358892" cy="759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Stroomdiagram: Verbindingslijn 310"/>
          <p:cNvSpPr/>
          <p:nvPr/>
        </p:nvSpPr>
        <p:spPr>
          <a:xfrm>
            <a:off x="5722191" y="4063791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13" name="Rechte verbindingslijn met pijl 312"/>
          <p:cNvCxnSpPr/>
          <p:nvPr/>
        </p:nvCxnSpPr>
        <p:spPr>
          <a:xfrm flipV="1">
            <a:off x="5766484" y="3373736"/>
            <a:ext cx="358892" cy="759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Stroomdiagram: Verbindingslijn 313"/>
          <p:cNvSpPr/>
          <p:nvPr/>
        </p:nvSpPr>
        <p:spPr>
          <a:xfrm>
            <a:off x="5722191" y="3342263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15" name="Rechte verbindingslijn met pijl 314"/>
          <p:cNvCxnSpPr/>
          <p:nvPr/>
        </p:nvCxnSpPr>
        <p:spPr>
          <a:xfrm flipV="1">
            <a:off x="5766484" y="4921297"/>
            <a:ext cx="358892" cy="759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Rechte verbindingslijn 316"/>
          <p:cNvCxnSpPr/>
          <p:nvPr/>
        </p:nvCxnSpPr>
        <p:spPr>
          <a:xfrm>
            <a:off x="5762383" y="2705352"/>
            <a:ext cx="3352" cy="2219016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Rechte verbindingslijn 326"/>
          <p:cNvCxnSpPr/>
          <p:nvPr/>
        </p:nvCxnSpPr>
        <p:spPr>
          <a:xfrm flipH="1">
            <a:off x="5373619" y="5423082"/>
            <a:ext cx="138792" cy="196967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Rechte verbindingslijn met pijl 327"/>
          <p:cNvCxnSpPr/>
          <p:nvPr/>
        </p:nvCxnSpPr>
        <p:spPr>
          <a:xfrm>
            <a:off x="5770494" y="5185788"/>
            <a:ext cx="354882" cy="0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kstvak 328"/>
          <p:cNvSpPr txBox="1"/>
          <p:nvPr/>
        </p:nvSpPr>
        <p:spPr>
          <a:xfrm>
            <a:off x="4753176" y="5298337"/>
            <a:ext cx="690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uur</a:t>
            </a:r>
          </a:p>
          <a:p>
            <a:pPr algn="ctr"/>
            <a:r>
              <a:rPr lang="nl-NL" sz="1200" dirty="0" smtClean="0"/>
              <a:t>(5 </a:t>
            </a:r>
            <a:r>
              <a:rPr lang="nl-NL" sz="1200" dirty="0"/>
              <a:t>bits</a:t>
            </a:r>
            <a:r>
              <a:rPr lang="nl-NL" sz="1200" dirty="0" smtClean="0"/>
              <a:t>)</a:t>
            </a:r>
            <a:endParaRPr lang="nl-NL" sz="1200" dirty="0"/>
          </a:p>
        </p:txBody>
      </p:sp>
      <p:cxnSp>
        <p:nvCxnSpPr>
          <p:cNvPr id="330" name="Rechte verbindingslijn 329"/>
          <p:cNvCxnSpPr/>
          <p:nvPr/>
        </p:nvCxnSpPr>
        <p:spPr>
          <a:xfrm>
            <a:off x="4115952" y="5511228"/>
            <a:ext cx="1649691" cy="10338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Rechte verbindingslijn 330"/>
          <p:cNvCxnSpPr/>
          <p:nvPr/>
        </p:nvCxnSpPr>
        <p:spPr>
          <a:xfrm flipH="1">
            <a:off x="4115951" y="5305162"/>
            <a:ext cx="1" cy="211692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Rechte verbindingslijn 337"/>
          <p:cNvCxnSpPr/>
          <p:nvPr/>
        </p:nvCxnSpPr>
        <p:spPr>
          <a:xfrm flipH="1">
            <a:off x="5765643" y="5180030"/>
            <a:ext cx="842" cy="349327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Rechte verbindingslijn 342"/>
          <p:cNvCxnSpPr/>
          <p:nvPr/>
        </p:nvCxnSpPr>
        <p:spPr>
          <a:xfrm flipH="1">
            <a:off x="5377438" y="5037328"/>
            <a:ext cx="138792" cy="196967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Rechte verbindingslijn met pijl 343"/>
          <p:cNvCxnSpPr/>
          <p:nvPr/>
        </p:nvCxnSpPr>
        <p:spPr>
          <a:xfrm flipV="1">
            <a:off x="5591431" y="4346591"/>
            <a:ext cx="529947" cy="6676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Rechte verbindingslijn 344"/>
          <p:cNvCxnSpPr/>
          <p:nvPr/>
        </p:nvCxnSpPr>
        <p:spPr>
          <a:xfrm>
            <a:off x="4495928" y="5135678"/>
            <a:ext cx="1095503" cy="0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Rechte verbindingslijn 345"/>
          <p:cNvCxnSpPr/>
          <p:nvPr/>
        </p:nvCxnSpPr>
        <p:spPr>
          <a:xfrm flipV="1">
            <a:off x="5591431" y="4346594"/>
            <a:ext cx="0" cy="789084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kstvak 346"/>
          <p:cNvSpPr txBox="1"/>
          <p:nvPr/>
        </p:nvSpPr>
        <p:spPr>
          <a:xfrm>
            <a:off x="4752169" y="4911185"/>
            <a:ext cx="69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minuut</a:t>
            </a:r>
          </a:p>
          <a:p>
            <a:pPr algn="ctr"/>
            <a:r>
              <a:rPr lang="nl-NL" sz="1200" dirty="0" smtClean="0"/>
              <a:t>(6 bits)</a:t>
            </a:r>
            <a:endParaRPr lang="nl-NL" sz="1200" dirty="0"/>
          </a:p>
        </p:txBody>
      </p:sp>
      <p:cxnSp>
        <p:nvCxnSpPr>
          <p:cNvPr id="361" name="Rechte verbindingslijn 360"/>
          <p:cNvCxnSpPr/>
          <p:nvPr/>
        </p:nvCxnSpPr>
        <p:spPr>
          <a:xfrm>
            <a:off x="2513953" y="4685276"/>
            <a:ext cx="0" cy="217184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Rechte verbindingslijn 363"/>
          <p:cNvCxnSpPr/>
          <p:nvPr/>
        </p:nvCxnSpPr>
        <p:spPr>
          <a:xfrm>
            <a:off x="1911378" y="4673082"/>
            <a:ext cx="0" cy="462596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Tekstvak 387"/>
          <p:cNvSpPr txBox="1"/>
          <p:nvPr/>
        </p:nvSpPr>
        <p:spPr>
          <a:xfrm>
            <a:off x="4891650" y="896866"/>
            <a:ext cx="2814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200" dirty="0" smtClean="0"/>
              <a:t>datum (DD:MM:JJ &amp; dag v.d. week)</a:t>
            </a:r>
          </a:p>
          <a:p>
            <a:pPr algn="r"/>
            <a:r>
              <a:rPr lang="nl-NL" sz="1200" dirty="0" smtClean="0"/>
              <a:t>(21 bits) bestaat uit 4 losse vectoren</a:t>
            </a:r>
            <a:endParaRPr lang="nl-NL" sz="1200" dirty="0"/>
          </a:p>
        </p:txBody>
      </p:sp>
      <p:cxnSp>
        <p:nvCxnSpPr>
          <p:cNvPr id="389" name="Rechte verbindingslijn met pijl 388"/>
          <p:cNvCxnSpPr/>
          <p:nvPr/>
        </p:nvCxnSpPr>
        <p:spPr>
          <a:xfrm flipV="1">
            <a:off x="5373619" y="1357204"/>
            <a:ext cx="0" cy="333574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Rechte verbindingslijn 390"/>
          <p:cNvCxnSpPr/>
          <p:nvPr/>
        </p:nvCxnSpPr>
        <p:spPr>
          <a:xfrm flipH="1">
            <a:off x="4491735" y="4804338"/>
            <a:ext cx="884312" cy="3040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Rechte verbindingslijn 396"/>
          <p:cNvCxnSpPr/>
          <p:nvPr/>
        </p:nvCxnSpPr>
        <p:spPr>
          <a:xfrm flipH="1">
            <a:off x="5012990" y="4716120"/>
            <a:ext cx="138792" cy="196967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Stroomdiagram: Verbindingslijn 398"/>
          <p:cNvSpPr/>
          <p:nvPr/>
        </p:nvSpPr>
        <p:spPr>
          <a:xfrm>
            <a:off x="4712720" y="5487301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65" name="Rechte verbindingslijn 364"/>
          <p:cNvCxnSpPr>
            <a:stCxn id="399" idx="0"/>
          </p:cNvCxnSpPr>
          <p:nvPr/>
        </p:nvCxnSpPr>
        <p:spPr bwMode="auto">
          <a:xfrm flipH="1" flipV="1">
            <a:off x="4748668" y="3427834"/>
            <a:ext cx="499" cy="20594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2" name="Stroomdiagram: Verbindingslijn 401"/>
          <p:cNvSpPr/>
          <p:nvPr/>
        </p:nvSpPr>
        <p:spPr>
          <a:xfrm>
            <a:off x="4712611" y="5101062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3" name="Stroomdiagram: Verbindingslijn 402"/>
          <p:cNvSpPr/>
          <p:nvPr/>
        </p:nvSpPr>
        <p:spPr>
          <a:xfrm>
            <a:off x="4712222" y="4775153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4" name="Rechte verbindingslijn met pijl 403"/>
          <p:cNvCxnSpPr>
            <a:endCxn id="159" idx="3"/>
          </p:cNvCxnSpPr>
          <p:nvPr/>
        </p:nvCxnSpPr>
        <p:spPr>
          <a:xfrm flipH="1">
            <a:off x="4464030" y="3427415"/>
            <a:ext cx="284638" cy="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kstvak 411"/>
          <p:cNvSpPr txBox="1"/>
          <p:nvPr/>
        </p:nvSpPr>
        <p:spPr>
          <a:xfrm rot="5400000">
            <a:off x="4372072" y="3771487"/>
            <a:ext cx="1066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datum + tijd</a:t>
            </a:r>
            <a:endParaRPr lang="nl-NL" sz="2000" dirty="0"/>
          </a:p>
        </p:txBody>
      </p:sp>
      <p:cxnSp>
        <p:nvCxnSpPr>
          <p:cNvPr id="3" name="Rechte verbindingslijn 2"/>
          <p:cNvCxnSpPr/>
          <p:nvPr/>
        </p:nvCxnSpPr>
        <p:spPr bwMode="auto">
          <a:xfrm flipV="1">
            <a:off x="5373619" y="1690777"/>
            <a:ext cx="0" cy="31135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Rechte verbindingslijn 95"/>
          <p:cNvCxnSpPr>
            <a:stCxn id="266" idx="0"/>
          </p:cNvCxnSpPr>
          <p:nvPr/>
        </p:nvCxnSpPr>
        <p:spPr bwMode="auto">
          <a:xfrm flipH="1" flipV="1">
            <a:off x="3541228" y="1690777"/>
            <a:ext cx="1824" cy="9837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Rechte verbindingslijn 13"/>
          <p:cNvCxnSpPr/>
          <p:nvPr/>
        </p:nvCxnSpPr>
        <p:spPr bwMode="auto">
          <a:xfrm flipV="1">
            <a:off x="6804368" y="2708382"/>
            <a:ext cx="681583" cy="29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Rechte verbindingslijn 29"/>
          <p:cNvCxnSpPr>
            <a:stCxn id="235" idx="2"/>
          </p:cNvCxnSpPr>
          <p:nvPr/>
        </p:nvCxnSpPr>
        <p:spPr bwMode="auto">
          <a:xfrm>
            <a:off x="6806959" y="2549522"/>
            <a:ext cx="2532" cy="1693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1834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261" grpId="0" animBg="1"/>
      <p:bldP spid="103" grpId="0" animBg="1"/>
      <p:bldP spid="104" grpId="0" animBg="1"/>
      <p:bldP spid="105" grpId="0" animBg="1"/>
      <p:bldP spid="108" grpId="0" animBg="1"/>
      <p:bldP spid="121" grpId="0" animBg="1"/>
      <p:bldP spid="124" grpId="0"/>
      <p:bldP spid="125" grpId="0"/>
      <p:bldP spid="138" grpId="0" animBg="1"/>
      <p:bldP spid="139" grpId="0"/>
      <p:bldP spid="140" grpId="0"/>
      <p:bldP spid="159" grpId="0" animBg="1"/>
      <p:bldP spid="163" grpId="0"/>
      <p:bldP spid="164" grpId="0"/>
      <p:bldP spid="177" grpId="0" animBg="1"/>
      <p:bldP spid="188" grpId="0" animBg="1"/>
      <p:bldP spid="193" grpId="0"/>
      <p:bldP spid="210" grpId="0" animBg="1"/>
      <p:bldP spid="212" grpId="0"/>
      <p:bldP spid="235" grpId="0" animBg="1"/>
      <p:bldP spid="239" grpId="0"/>
      <p:bldP spid="240" grpId="0" animBg="1"/>
      <p:bldP spid="222" grpId="0" animBg="1"/>
      <p:bldP spid="101" grpId="0" animBg="1"/>
      <p:bldP spid="263" grpId="0"/>
      <p:bldP spid="266" grpId="0" animBg="1"/>
      <p:bldP spid="311" grpId="0" animBg="1"/>
      <p:bldP spid="314" grpId="0" animBg="1"/>
      <p:bldP spid="329" grpId="0"/>
      <p:bldP spid="347" grpId="0"/>
      <p:bldP spid="399" grpId="0" animBg="1"/>
      <p:bldP spid="402" grpId="0" animBg="1"/>
      <p:bldP spid="403" grpId="0" animBg="1"/>
      <p:bldP spid="4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DCF77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Testen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4" y="2488486"/>
            <a:ext cx="7300593" cy="2088061"/>
          </a:xfrm>
          <a:prstGeom prst="rect">
            <a:avLst/>
          </a:prstGeom>
        </p:spPr>
      </p:pic>
      <p:sp>
        <p:nvSpPr>
          <p:cNvPr id="2" name="Tekstvak 1"/>
          <p:cNvSpPr txBox="1"/>
          <p:nvPr/>
        </p:nvSpPr>
        <p:spPr>
          <a:xfrm>
            <a:off x="1001987" y="4576547"/>
            <a:ext cx="7289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i="1" dirty="0" smtClean="0"/>
              <a:t>De in het DCF signaal van de testbench gecodeerde datum &amp; tijdstempel is in dit geval: maandag 08-12-2014, 11:48  </a:t>
            </a:r>
            <a:endParaRPr lang="nl-NL" sz="1050" i="1" dirty="0"/>
          </a:p>
        </p:txBody>
      </p:sp>
    </p:spTree>
    <p:extLst>
      <p:ext uri="{BB962C8B-B14F-4D97-AF65-F5344CB8AC3E}">
        <p14:creationId xmlns:p14="http://schemas.microsoft.com/office/powerpoint/2010/main" val="29208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10923</TotalTime>
  <Words>150</Words>
  <Application>Microsoft Office PowerPoint</Application>
  <PresentationFormat>Diavoorstelling (4:3)</PresentationFormat>
  <Paragraphs>58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Bookman Old Style</vt:lpstr>
      <vt:lpstr>Tahoma</vt:lpstr>
      <vt:lpstr>Times</vt:lpstr>
      <vt:lpstr>text</vt:lpstr>
      <vt:lpstr>DCF77 module</vt:lpstr>
      <vt:lpstr>DCF77</vt:lpstr>
      <vt:lpstr>DCF77</vt:lpstr>
      <vt:lpstr>DCF77</vt:lpstr>
    </vt:vector>
  </TitlesOfParts>
  <Company>biwilderd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Missie en Visie TU Delft</dc:title>
  <dc:creator>Bianca Wighman</dc:creator>
  <cp:lastModifiedBy>Alex Oudsen</cp:lastModifiedBy>
  <cp:revision>1109</cp:revision>
  <cp:lastPrinted>2010-08-18T11:28:56Z</cp:lastPrinted>
  <dcterms:created xsi:type="dcterms:W3CDTF">2011-02-22T09:03:58Z</dcterms:created>
  <dcterms:modified xsi:type="dcterms:W3CDTF">2015-01-17T20:47:45Z</dcterms:modified>
</cp:coreProperties>
</file>