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78" r:id="rId22"/>
    <p:sldId id="279" r:id="rId23"/>
    <p:sldId id="280" r:id="rId24"/>
    <p:sldId id="277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7E87-4445-4A2B-92F4-32564F2F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01EDA-9FFD-4722-8262-2D85BAE00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16CA-11D0-4923-8881-5789F1E8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9F9D-6488-4B2C-97BB-0189F858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CC7D-DF59-479D-91E7-36F77342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8AE2-2906-40CE-AEF8-5955A157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38E38-8FCB-4958-B0A9-0DCEF007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AF01-0061-40E1-A4F9-10441C9C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9C52-34C5-4A14-B767-1EB73862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D146-10A3-4487-A5B2-3A271EBD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5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C77E9-7A79-44C9-90B1-C3153B659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AFF58-042B-4E97-A717-851AEC3F9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8B3A-E7D2-4882-9CAB-0F7CFC66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0D07-A8F1-4651-AB5F-04BE758C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B321-EE08-4217-BC9A-261F8AB5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15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2DD6-4A1F-42FF-A8BB-D884354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796D-9906-466B-B1DC-0D9E1EE3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545D-5984-4FB5-B147-8BFA378A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56CF-1360-4075-96FE-4258BF66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DD97-F8CE-417F-A631-59128D0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4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F66E-69D0-4649-AB13-2908A1DC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D88A-F65B-445A-A96D-0865F0DA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003A-70A8-4D1A-93C9-25060EB2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E707-018F-4BCF-AAA2-8179BAF1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A7A5-5521-47FB-B833-AA3BA1DB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F0F0-A310-46F2-A88E-83DFDABF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FF7F-1978-4D0E-8EB8-133053EC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C9E0-E9B4-4110-87F5-0A6EA4DD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8F20-C17C-454B-AEE3-EBEDD08C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53B0-F41C-4345-8A0A-581A95A9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CC30-7339-4EDA-B96B-51F0D7EB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F410-964F-4800-ACF1-1FB2B76B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46AC-0F4C-488D-BCBA-F6A1A08B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2B6B3-D9D4-4AEC-864D-DCBDFF99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08F4-90CD-42CE-98ED-5AEA378A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40E7F-E162-40D9-8158-0EF3B747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1791-3452-4771-8815-437215EE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F917A-99D4-4981-9489-74BCD78E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5FC1F-BF7E-42F9-A03A-F474C04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2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33B5-5746-4195-91F0-6D0BA3A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6062-5E79-4E1C-A50A-AD561BD1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FA158-C3A9-4392-9D39-6D5E189D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2A9B5-BD66-485E-AB67-8CE6659E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2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3F3A2-9F0C-4699-8110-033C72DC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1CF3A-1744-4BEC-9B37-30EE052C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E0703-C5F2-4EAB-9D71-14B90649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24C7-5F49-4108-B97B-6EB0F191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D061-2E3E-4038-8684-7052ABF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EA0E3-59AD-406E-BC2D-8E5C909D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E278-2125-4BD4-A289-9E828DC0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A5B9-74B2-40FC-9DCB-66ED8D2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93BBE-0A1B-4846-9AA7-CA2D64FD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24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3A16-7B8A-4B84-894B-F4321554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EFC7E-3C55-4DC8-BE3C-9A18AE22A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0B3BA-5931-4B0A-B489-F781156C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DE462-48E0-4DFD-A538-E2F04AF8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7C50-35A5-4919-8BFC-98F32F8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626D-4872-4F1D-BA0C-E33FBEF8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8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7C4D4-75F3-41B7-B240-F3423E54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AAF7B-9617-4361-B1E6-2B1C3EF13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0B07-8F8E-4C67-9D71-3E772DB91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D3E5-9C91-473C-B7D7-374E867006E0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7F0F0-D1DD-4004-B9C5-DFBCE6504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DF03-DCB8-4041-A855-1A3BC31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25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get@lirmm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EEB8-2952-447B-B354-40A65DAE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Logiques de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3948C-67EB-4E13-9B7D-879F09F08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HMIN 231: Représentation de connaissances</a:t>
            </a:r>
          </a:p>
          <a:p>
            <a:r>
              <a:rPr lang="fr-FR" dirty="0"/>
              <a:t>Jean-François Baget </a:t>
            </a:r>
            <a:r>
              <a:rPr lang="fr-FR" dirty="0">
                <a:hlinkClick r:id="rId2"/>
              </a:rPr>
              <a:t>baget@lirmm.fr</a:t>
            </a:r>
            <a:r>
              <a:rPr lang="fr-FR" dirty="0"/>
              <a:t> </a:t>
            </a:r>
          </a:p>
          <a:p>
            <a:r>
              <a:rPr lang="fr-FR" dirty="0"/>
              <a:t>Janvier 2021</a:t>
            </a:r>
          </a:p>
        </p:txBody>
      </p:sp>
    </p:spTree>
    <p:extLst>
      <p:ext uri="{BB962C8B-B14F-4D97-AF65-F5344CB8AC3E}">
        <p14:creationId xmlns:p14="http://schemas.microsoft.com/office/powerpoint/2010/main" val="204894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9162-E027-424E-9979-2CAAB0D1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Exemple: Logique des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11C9-A391-4538-9C41-841EAC62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1825625"/>
            <a:ext cx="11071412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4"/>
                </a:solidFill>
              </a:rPr>
              <a:t>Vocabulaire</a:t>
            </a:r>
            <a:r>
              <a:rPr lang="fr-FR" dirty="0"/>
              <a:t>: ensemble de constantes propositionnelles {a, b, c, …}</a:t>
            </a:r>
          </a:p>
          <a:p>
            <a:endParaRPr lang="fr-FR" dirty="0"/>
          </a:p>
          <a:p>
            <a:r>
              <a:rPr lang="fr-FR" dirty="0">
                <a:solidFill>
                  <a:schemeClr val="accent6"/>
                </a:solidFill>
              </a:rPr>
              <a:t>Formules: </a:t>
            </a:r>
            <a:r>
              <a:rPr lang="fr-FR" dirty="0"/>
              <a:t>définies de façon inductive</a:t>
            </a:r>
          </a:p>
          <a:p>
            <a:pPr lvl="1"/>
            <a:r>
              <a:rPr lang="fr-FR" dirty="0"/>
              <a:t>Les constantes sont des formules</a:t>
            </a:r>
          </a:p>
          <a:p>
            <a:pPr lvl="1"/>
            <a:r>
              <a:rPr lang="fr-FR" dirty="0"/>
              <a:t>Si A et B sont des formules, alors                                                             sont des formules.</a:t>
            </a:r>
          </a:p>
          <a:p>
            <a:pPr lvl="1"/>
            <a:endParaRPr lang="fr-FR" dirty="0"/>
          </a:p>
          <a:p>
            <a:r>
              <a:rPr lang="fr-FR" dirty="0">
                <a:solidFill>
                  <a:schemeClr val="accent2"/>
                </a:solidFill>
              </a:rPr>
              <a:t>Interprétations: </a:t>
            </a:r>
            <a:r>
              <a:rPr lang="fr-FR" dirty="0"/>
              <a:t>une interprétation est une application de V dans {#t, #f}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Modèles: </a:t>
            </a:r>
            <a:r>
              <a:rPr lang="fr-FR" dirty="0"/>
              <a:t>définis inductivement (par exemple l’interprétation d’une conjonction est #t </a:t>
            </a:r>
            <a:r>
              <a:rPr lang="fr-FR" dirty="0" err="1"/>
              <a:t>ssi</a:t>
            </a:r>
            <a:r>
              <a:rPr lang="fr-FR" dirty="0"/>
              <a:t> ses 2 arguments sont interprétés par #t). I est un modèle de F </a:t>
            </a:r>
            <a:r>
              <a:rPr lang="fr-FR" dirty="0" err="1"/>
              <a:t>ssi</a:t>
            </a:r>
            <a:r>
              <a:rPr lang="fr-FR" dirty="0"/>
              <a:t> I(F) = #t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D9F32-8EE7-42E1-9471-1BE93AAC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784" y="3429000"/>
            <a:ext cx="3740286" cy="4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0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B5C3-F4D3-416B-8FF5-82D0FD35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Exemple: logique des prédicats (FOL)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67B8-6DBA-4414-9687-3389BE54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4"/>
                </a:solidFill>
              </a:rPr>
              <a:t>Vocabulaire: </a:t>
            </a:r>
            <a:r>
              <a:rPr lang="fr-FR" dirty="0"/>
              <a:t>constantes et prédicats (munis de leur </a:t>
            </a:r>
            <a:r>
              <a:rPr lang="fr-FR" dirty="0" err="1"/>
              <a:t>arité</a:t>
            </a:r>
            <a:r>
              <a:rPr lang="fr-FR" dirty="0"/>
              <a:t>). Attention, les variables ne font pas partie du vocabulaire !</a:t>
            </a:r>
          </a:p>
          <a:p>
            <a:endParaRPr lang="fr-FR" dirty="0"/>
          </a:p>
          <a:p>
            <a:r>
              <a:rPr lang="fr-FR" dirty="0">
                <a:solidFill>
                  <a:schemeClr val="accent6"/>
                </a:solidFill>
              </a:rPr>
              <a:t>Formules: </a:t>
            </a:r>
            <a:r>
              <a:rPr lang="fr-FR" dirty="0"/>
              <a:t>définies inductivement.</a:t>
            </a:r>
          </a:p>
          <a:p>
            <a:pPr lvl="1"/>
            <a:r>
              <a:rPr lang="fr-FR" dirty="0"/>
              <a:t>Les atomes sont des formules de la forme p(t1, …, </a:t>
            </a:r>
            <a:r>
              <a:rPr lang="fr-FR" dirty="0" err="1"/>
              <a:t>tk</a:t>
            </a:r>
            <a:r>
              <a:rPr lang="fr-FR" dirty="0"/>
              <a:t>) où p est un prédicat d’</a:t>
            </a:r>
            <a:r>
              <a:rPr lang="fr-FR" dirty="0" err="1"/>
              <a:t>arité</a:t>
            </a:r>
            <a:r>
              <a:rPr lang="fr-FR" dirty="0"/>
              <a:t> k et les ti sont des termes (soit constantes, soit variables)</a:t>
            </a:r>
          </a:p>
          <a:p>
            <a:pPr lvl="1"/>
            <a:r>
              <a:rPr lang="fr-FR" dirty="0"/>
              <a:t>On définit inductivement les formules à partir des atomes comme en logique des propositions, mais en rajoutant les quantifications existentielles et universelles: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 Attention, on ne s’intéresse qu’aux formules closes, voir variables libres et liées dans votre cours de logique préféré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C5150-FD6C-4AAA-9236-2AB9435E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763" y="4528576"/>
            <a:ext cx="2463466" cy="7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B5C3-F4D3-416B-8FF5-82D0FD35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Exemple: logique des prédicats (FOL)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67B8-6DBA-4414-9687-3389BE54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2967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Interprétations: </a:t>
            </a:r>
            <a:r>
              <a:rPr lang="fr-FR" dirty="0"/>
              <a:t>une interprétation est une paire (D, f) où D est un ensemble non vide (domaine d’interprétation) et f est une fonction (fonction d’</a:t>
            </a:r>
            <a:r>
              <a:rPr lang="fr-FR" dirty="0" err="1"/>
              <a:t>interpétation</a:t>
            </a:r>
            <a:r>
              <a:rPr lang="fr-FR" dirty="0"/>
              <a:t>) telle que:</a:t>
            </a:r>
          </a:p>
          <a:p>
            <a:pPr lvl="1"/>
            <a:r>
              <a:rPr lang="fr-FR" dirty="0"/>
              <a:t>Si c est une constante, alors f(c) est un élément de D</a:t>
            </a:r>
          </a:p>
          <a:p>
            <a:pPr lvl="1"/>
            <a:r>
              <a:rPr lang="fr-FR" dirty="0"/>
              <a:t>Si p est un prédicat d’</a:t>
            </a:r>
            <a:r>
              <a:rPr lang="fr-FR" dirty="0" err="1"/>
              <a:t>arité</a:t>
            </a:r>
            <a:r>
              <a:rPr lang="fr-FR" dirty="0"/>
              <a:t> k, alors f(p) est un ensemble de k-tuples sur D</a:t>
            </a:r>
          </a:p>
          <a:p>
            <a:pPr lvl="1"/>
            <a:r>
              <a:rPr lang="fr-FR" dirty="0"/>
              <a:t>Attention, les variables ne sont pas interprétées.</a:t>
            </a:r>
          </a:p>
          <a:p>
            <a:pPr lvl="1"/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Modèles: </a:t>
            </a:r>
            <a:r>
              <a:rPr lang="fr-FR" dirty="0"/>
              <a:t>définition inductive à partir de pseudo-atomes (les termes sont soit des constantes de V, soit des éléments de D). On note f’(t) = t si t appartient à D, f’(t) = t si t est une constante. (D, f) est un modèle de p(t1, …, </a:t>
            </a:r>
            <a:r>
              <a:rPr lang="fr-FR" dirty="0" err="1"/>
              <a:t>tk</a:t>
            </a:r>
            <a:r>
              <a:rPr lang="fr-FR" dirty="0"/>
              <a:t>) </a:t>
            </a:r>
            <a:r>
              <a:rPr lang="fr-FR" dirty="0" err="1"/>
              <a:t>ssi</a:t>
            </a:r>
            <a:r>
              <a:rPr lang="fr-FR" dirty="0"/>
              <a:t> (f’(t1), …, f’(</a:t>
            </a:r>
            <a:r>
              <a:rPr lang="fr-FR" dirty="0" err="1"/>
              <a:t>tk</a:t>
            </a:r>
            <a:r>
              <a:rPr lang="fr-FR" dirty="0"/>
              <a:t>)) appartient à f(p). Mêmes définitions qu’en propositionnel, sauf </a:t>
            </a:r>
            <a:r>
              <a:rPr lang="fr-FR" dirty="0" err="1"/>
              <a:t>por</a:t>
            </a:r>
            <a:r>
              <a:rPr lang="fr-FR" dirty="0"/>
              <a:t> quantificateurs:</a:t>
            </a:r>
          </a:p>
          <a:p>
            <a:pPr lvl="1"/>
            <a:r>
              <a:rPr lang="fr-FR" dirty="0"/>
              <a:t>(D, f) modèle de (</a:t>
            </a:r>
            <a:r>
              <a:rPr lang="fr-FR" dirty="0">
                <a:sym typeface="Symbol" panose="05050102010706020507" pitchFamily="18" charset="2"/>
              </a:rPr>
              <a:t> X A) </a:t>
            </a:r>
            <a:r>
              <a:rPr lang="fr-FR" dirty="0" err="1">
                <a:sym typeface="Symbol" panose="05050102010706020507" pitchFamily="18" charset="2"/>
              </a:rPr>
              <a:t>ssi</a:t>
            </a:r>
            <a:r>
              <a:rPr lang="fr-FR" dirty="0">
                <a:sym typeface="Symbol" panose="05050102010706020507" pitchFamily="18" charset="2"/>
              </a:rPr>
              <a:t> il existe un élément d de D tel qu’en remplaçant X par d dans A, (D, f) est un modèle de A[X/d].</a:t>
            </a:r>
          </a:p>
          <a:p>
            <a:pPr lvl="1"/>
            <a:r>
              <a:rPr lang="fr-FR" dirty="0"/>
              <a:t>(D, f) modèle de (</a:t>
            </a:r>
            <a:r>
              <a:rPr lang="fr-FR" dirty="0">
                <a:sym typeface="Symbol" panose="05050102010706020507" pitchFamily="18" charset="2"/>
              </a:rPr>
              <a:t> X A) </a:t>
            </a:r>
            <a:r>
              <a:rPr lang="fr-FR" dirty="0" err="1">
                <a:sym typeface="Symbol" panose="05050102010706020507" pitchFamily="18" charset="2"/>
              </a:rPr>
              <a:t>ssi</a:t>
            </a:r>
            <a:r>
              <a:rPr lang="fr-FR" dirty="0">
                <a:sym typeface="Symbol" panose="05050102010706020507" pitchFamily="18" charset="2"/>
              </a:rPr>
              <a:t> pour tout élément d de D , en remplaçant X par d dans A, (D, f) est un modèle de A[X/d].</a:t>
            </a:r>
          </a:p>
          <a:p>
            <a:pPr lvl="1"/>
            <a:endParaRPr lang="fr-FR" dirty="0">
              <a:sym typeface="Symbol" panose="05050102010706020507" pitchFamily="18" charset="2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54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0125-618B-4F9B-93DB-A8C3046C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SATISFIABILITE: tableaux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67B29-4E54-46EA-809D-B4E2FCEBB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600" y="2246429"/>
            <a:ext cx="5614383" cy="451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7A189D-0B7A-4197-A4A4-6743C60C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26" y="1495425"/>
            <a:ext cx="5593909" cy="61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5B24-1FCB-4213-AC83-8DB653F4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aux logiques de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F3B4-4411-4420-9BFC-1D2A47B18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35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5E95-AFB9-4BB3-9BDC-571B569C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fragment de la logique pour notre problème?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902C5-7F43-4668-A778-46686AFF75C7}"/>
              </a:ext>
            </a:extLst>
          </p:cNvPr>
          <p:cNvSpPr/>
          <p:nvPr/>
        </p:nvSpPr>
        <p:spPr>
          <a:xfrm>
            <a:off x="162047" y="1886674"/>
            <a:ext cx="2951543" cy="437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Base de connaissances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C83F1AD-C684-41BB-B18B-B040E920586A}"/>
              </a:ext>
            </a:extLst>
          </p:cNvPr>
          <p:cNvSpPr/>
          <p:nvPr/>
        </p:nvSpPr>
        <p:spPr>
          <a:xfrm>
            <a:off x="408007" y="4061929"/>
            <a:ext cx="2297575" cy="14352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Connaissances </a:t>
            </a:r>
          </a:p>
          <a:p>
            <a:pPr algn="ctr"/>
            <a:r>
              <a:rPr lang="fr-FR" dirty="0"/>
              <a:t>Factuelles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3D8E871-B2FC-43DB-9977-BFAB43AF25AE}"/>
              </a:ext>
            </a:extLst>
          </p:cNvPr>
          <p:cNvSpPr/>
          <p:nvPr/>
        </p:nvSpPr>
        <p:spPr>
          <a:xfrm>
            <a:off x="541117" y="2430683"/>
            <a:ext cx="2401746" cy="14352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Connaissances</a:t>
            </a:r>
          </a:p>
          <a:p>
            <a:pPr algn="ctr"/>
            <a:r>
              <a:rPr lang="fr-FR" dirty="0"/>
              <a:t>Ontologiques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92416-0239-433B-8126-7C7F35F77B64}"/>
              </a:ext>
            </a:extLst>
          </p:cNvPr>
          <p:cNvSpPr txBox="1"/>
          <p:nvPr/>
        </p:nvSpPr>
        <p:spPr>
          <a:xfrm>
            <a:off x="3877519" y="4629874"/>
            <a:ext cx="574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A-Box (boite d’assertions): </a:t>
            </a:r>
            <a:r>
              <a:rPr lang="fr-FR" dirty="0"/>
              <a:t>conjonction d’atomes instanciés</a:t>
            </a:r>
          </a:p>
          <a:p>
            <a:r>
              <a:rPr lang="fr-FR" dirty="0"/>
              <a:t>(stockable dans un SGBD)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D324B-C95F-487B-AA82-6EAF8AE5746D}"/>
              </a:ext>
            </a:extLst>
          </p:cNvPr>
          <p:cNvSpPr txBox="1"/>
          <p:nvPr/>
        </p:nvSpPr>
        <p:spPr>
          <a:xfrm>
            <a:off x="3722765" y="2825147"/>
            <a:ext cx="812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T-Box (boite terminologique): </a:t>
            </a:r>
            <a:r>
              <a:rPr lang="fr-FR" dirty="0"/>
              <a:t>formules traductibles dans un fragment de la logique</a:t>
            </a:r>
          </a:p>
          <a:p>
            <a:r>
              <a:rPr lang="fr-FR" dirty="0"/>
              <a:t>du premier ordre. Fragment? Décidabilité. Lequel? Compromis expressivité / complexité des raisonnements. Plusieurs logiques de description suivant l’équilibre choisi.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52F65-1EF6-4964-98BB-99149C8B6539}"/>
              </a:ext>
            </a:extLst>
          </p:cNvPr>
          <p:cNvSpPr/>
          <p:nvPr/>
        </p:nvSpPr>
        <p:spPr>
          <a:xfrm>
            <a:off x="4664596" y="5601624"/>
            <a:ext cx="6007261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ce cours, on va s’intéresser  presque uniquement à la T-Box, focus sur une famille de logiques de description, la famille </a:t>
            </a:r>
            <a:r>
              <a:rPr lang="fr-FR" dirty="0">
                <a:latin typeface="Lucida Calligraphy" panose="03010101010101010101" pitchFamily="66" charset="0"/>
              </a:rPr>
              <a:t>AL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63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0C36-BAA9-482D-8A6E-FD892AC9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et </a:t>
            </a:r>
            <a:r>
              <a:rPr lang="fr-FR" dirty="0" err="1"/>
              <a:t>Roles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CCF1-B7ED-481E-BE08-021A99AF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212"/>
            <a:ext cx="10515600" cy="5483788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accent4"/>
                </a:solidFill>
              </a:rPr>
              <a:t>Vocabulaire</a:t>
            </a:r>
          </a:p>
          <a:p>
            <a:pPr lvl="1"/>
            <a:r>
              <a:rPr lang="fr-FR" b="1" dirty="0"/>
              <a:t>Constantes</a:t>
            </a:r>
          </a:p>
          <a:p>
            <a:pPr lvl="1"/>
            <a:r>
              <a:rPr lang="fr-FR" b="1" dirty="0"/>
              <a:t>Concepts primitifs</a:t>
            </a:r>
            <a:r>
              <a:rPr lang="fr-FR" dirty="0"/>
              <a:t>: penser classes, ou </a:t>
            </a:r>
            <a:r>
              <a:rPr lang="fr-FR" dirty="0" err="1"/>
              <a:t>predicats</a:t>
            </a:r>
            <a:r>
              <a:rPr lang="fr-FR" dirty="0"/>
              <a:t> unaires</a:t>
            </a:r>
          </a:p>
          <a:p>
            <a:pPr lvl="1"/>
            <a:r>
              <a:rPr lang="fr-FR" b="1" dirty="0" err="1"/>
              <a:t>Roles</a:t>
            </a:r>
            <a:r>
              <a:rPr lang="fr-FR" b="1" dirty="0"/>
              <a:t> primitifs: </a:t>
            </a:r>
            <a:r>
              <a:rPr lang="fr-FR" dirty="0"/>
              <a:t>penser relations/</a:t>
            </a:r>
            <a:r>
              <a:rPr lang="fr-FR" dirty="0" err="1"/>
              <a:t>predicats</a:t>
            </a:r>
            <a:r>
              <a:rPr lang="fr-FR" dirty="0"/>
              <a:t> binaires</a:t>
            </a:r>
          </a:p>
          <a:p>
            <a:endParaRPr lang="fr-FR" dirty="0"/>
          </a:p>
          <a:p>
            <a:r>
              <a:rPr lang="fr-FR" dirty="0">
                <a:solidFill>
                  <a:schemeClr val="accent6"/>
                </a:solidFill>
              </a:rPr>
              <a:t>Syntaxe</a:t>
            </a:r>
          </a:p>
          <a:p>
            <a:pPr lvl="1"/>
            <a:r>
              <a:rPr lang="fr-FR" dirty="0"/>
              <a:t>A partir des éléments du vocabulaire, et des constructeurs du langage considéré, on va pouvoir écrire des concepts et des </a:t>
            </a:r>
            <a:r>
              <a:rPr lang="fr-FR" dirty="0" err="1"/>
              <a:t>roles</a:t>
            </a:r>
            <a:r>
              <a:rPr lang="fr-FR" dirty="0"/>
              <a:t> (dits construits). Attention, ce ne sont pas des formules.</a:t>
            </a:r>
          </a:p>
          <a:p>
            <a:pPr lvl="1"/>
            <a:r>
              <a:rPr lang="fr-FR" dirty="0"/>
              <a:t>Les formules seront obtenues par inclusion de concepts/</a:t>
            </a:r>
            <a:r>
              <a:rPr lang="fr-FR" dirty="0" err="1"/>
              <a:t>roles</a:t>
            </a:r>
            <a:r>
              <a:rPr lang="fr-FR" dirty="0"/>
              <a:t> (construits).</a:t>
            </a:r>
          </a:p>
          <a:p>
            <a:pPr lvl="1"/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Sémantique</a:t>
            </a:r>
          </a:p>
          <a:p>
            <a:pPr lvl="1"/>
            <a:r>
              <a:rPr lang="fr-FR" dirty="0"/>
              <a:t>L’interprétation d’un vocabulaire est similaire à celle en logique du premier ordre (interprétation d’un concept (primitif) = ensemble d’éléments du domaine, interprétation d’un rôle (primitif) = ensemble de couples d’éléments du domaine.</a:t>
            </a:r>
          </a:p>
          <a:p>
            <a:pPr lvl="1"/>
            <a:r>
              <a:rPr lang="fr-FR" dirty="0"/>
              <a:t>On définit inductivement l’interprétation de concepts/rôles construits a partir de celles des concepts/rôles primitifs.</a:t>
            </a:r>
          </a:p>
          <a:p>
            <a:pPr lvl="1"/>
            <a:r>
              <a:rPr lang="fr-FR" dirty="0"/>
              <a:t>Ces interprétations serviront à définir les modèles des formules.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65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67EA-BF87-4369-889C-64444004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Constructeurs communs de la famille </a:t>
            </a:r>
            <a:r>
              <a:rPr lang="fr-FR" dirty="0">
                <a:latin typeface="Lucida Calligraphy" panose="03010101010101010101" pitchFamily="66" charset="0"/>
              </a:rPr>
              <a:t>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F48B3-AE58-448A-B48C-431D71F07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" y="1920408"/>
            <a:ext cx="11510085" cy="4076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F4B70-7A4E-4C76-9042-C9C1B7183C76}"/>
              </a:ext>
            </a:extLst>
          </p:cNvPr>
          <p:cNvSpPr txBox="1"/>
          <p:nvPr/>
        </p:nvSpPr>
        <p:spPr>
          <a:xfrm>
            <a:off x="6710082" y="203050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 primitif</a:t>
            </a:r>
          </a:p>
        </p:txBody>
      </p:sp>
    </p:spTree>
    <p:extLst>
      <p:ext uri="{BB962C8B-B14F-4D97-AF65-F5344CB8AC3E}">
        <p14:creationId xmlns:p14="http://schemas.microsoft.com/office/powerpoint/2010/main" val="19793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2339-5874-417F-9263-215220C8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constructeurs de la famille </a:t>
            </a:r>
            <a:r>
              <a:rPr lang="fr-FR" dirty="0">
                <a:latin typeface="Lucida Calligraphy" panose="03010101010101010101" pitchFamily="66" charset="0"/>
              </a:rPr>
              <a:t>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9F203-96C5-4A0C-A373-6A586134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4" y="2208959"/>
            <a:ext cx="11909612" cy="3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7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2CA6-4F80-4724-8AEB-7F8FB7A6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famille </a:t>
            </a:r>
            <a:r>
              <a:rPr lang="fr-FR" dirty="0">
                <a:latin typeface="Lucida Calligraphy" panose="03010101010101010101" pitchFamily="66" charset="0"/>
              </a:rPr>
              <a:t>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0E768-CA01-4EBF-86E4-7FF9F38E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96" y="1511300"/>
            <a:ext cx="54959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3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8ED6-BD6A-4310-9A4F-D6405CD5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7524-8541-4FB3-B4AA-F799802C8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4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80F8-47C4-4B18-ABA3-7543866F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108F3-AC88-4627-9540-63F8C962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3" y="2033587"/>
            <a:ext cx="11068940" cy="40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90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F8BC-CA6E-439B-8FC4-4528E07C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Sémantique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712C0-3F76-43EF-A8CD-5A9882A08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64F8-EBBB-418C-B2C7-9DC6251C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Constructeurs communs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D5B9E-14AF-4CF0-869A-B4006C19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36" y="1690688"/>
            <a:ext cx="10183327" cy="46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A32F-5D44-453D-815F-92D177BB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constructeurs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BDBA4-01C2-49F9-804E-F3C876FB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91" y="1788178"/>
            <a:ext cx="9555315" cy="45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2D321619-F459-414C-A86A-A972B35B1C6E}"/>
              </a:ext>
            </a:extLst>
          </p:cNvPr>
          <p:cNvSpPr/>
          <p:nvPr/>
        </p:nvSpPr>
        <p:spPr>
          <a:xfrm>
            <a:off x="6647469" y="1903643"/>
            <a:ext cx="3503528" cy="2164521"/>
          </a:xfrm>
          <a:prstGeom prst="ellipse">
            <a:avLst/>
          </a:prstGeom>
          <a:solidFill>
            <a:schemeClr val="accent6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2D0BDB-B81F-4332-B839-864E33EDF696}"/>
              </a:ext>
            </a:extLst>
          </p:cNvPr>
          <p:cNvSpPr/>
          <p:nvPr/>
        </p:nvSpPr>
        <p:spPr>
          <a:xfrm>
            <a:off x="6647469" y="995701"/>
            <a:ext cx="3503528" cy="2164521"/>
          </a:xfrm>
          <a:prstGeom prst="ellipse">
            <a:avLst/>
          </a:prstGeom>
          <a:solidFill>
            <a:srgbClr val="C2F117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50E2C-10F5-4CDC-9C08-6E818DA8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44B8E-2699-44AA-ABB9-DE20D72AFD2C}"/>
              </a:ext>
            </a:extLst>
          </p:cNvPr>
          <p:cNvSpPr txBox="1"/>
          <p:nvPr/>
        </p:nvSpPr>
        <p:spPr>
          <a:xfrm>
            <a:off x="687672" y="1597136"/>
            <a:ext cx="5123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</a:rPr>
              <a:t>Vocabulaire: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Concepts primitifs: A,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Roles</a:t>
            </a:r>
            <a:r>
              <a:rPr lang="fr-FR" sz="2800" dirty="0"/>
              <a:t> primitifs: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755F6-CE05-484F-B2CD-FAC63EFBE8C6}"/>
              </a:ext>
            </a:extLst>
          </p:cNvPr>
          <p:cNvSpPr txBox="1"/>
          <p:nvPr/>
        </p:nvSpPr>
        <p:spPr>
          <a:xfrm>
            <a:off x="687672" y="3160223"/>
            <a:ext cx="5123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</a:rPr>
              <a:t>Interprétation: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D = {1, 2, 3, 4, 5}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f(A) = {1, 2, 3}, f(B) = {2, 3, 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f(R) = {(2, 2), (2, 3), (1, 5)}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A88172-6323-411F-95EA-770692B2D9D6}"/>
              </a:ext>
            </a:extLst>
          </p:cNvPr>
          <p:cNvSpPr/>
          <p:nvPr/>
        </p:nvSpPr>
        <p:spPr>
          <a:xfrm>
            <a:off x="8094333" y="1140386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53EB79-C977-4662-8FD6-E70314DB8418}"/>
              </a:ext>
            </a:extLst>
          </p:cNvPr>
          <p:cNvSpPr/>
          <p:nvPr/>
        </p:nvSpPr>
        <p:spPr>
          <a:xfrm>
            <a:off x="7463285" y="227223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8313AC-156B-41CB-98C7-A8B043A9BD0A}"/>
              </a:ext>
            </a:extLst>
          </p:cNvPr>
          <p:cNvSpPr/>
          <p:nvPr/>
        </p:nvSpPr>
        <p:spPr>
          <a:xfrm>
            <a:off x="8860193" y="2289633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D94234-F083-4ADF-B5E5-9A26610DBFB6}"/>
              </a:ext>
            </a:extLst>
          </p:cNvPr>
          <p:cNvSpPr/>
          <p:nvPr/>
        </p:nvSpPr>
        <p:spPr>
          <a:xfrm>
            <a:off x="8094333" y="3342260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B5ADDC-C246-4D3A-B230-9B8A01D8148F}"/>
              </a:ext>
            </a:extLst>
          </p:cNvPr>
          <p:cNvSpPr/>
          <p:nvPr/>
        </p:nvSpPr>
        <p:spPr>
          <a:xfrm>
            <a:off x="10670892" y="2402153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E1A9D-705A-41C7-A353-717990653CB0}"/>
              </a:ext>
            </a:extLst>
          </p:cNvPr>
          <p:cNvSpPr txBox="1"/>
          <p:nvPr/>
        </p:nvSpPr>
        <p:spPr>
          <a:xfrm>
            <a:off x="6848355" y="365126"/>
            <a:ext cx="36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83CA7-670F-4307-AC4C-D02AAFCE9CC0}"/>
              </a:ext>
            </a:extLst>
          </p:cNvPr>
          <p:cNvSpPr txBox="1"/>
          <p:nvPr/>
        </p:nvSpPr>
        <p:spPr>
          <a:xfrm>
            <a:off x="6768257" y="4089365"/>
            <a:ext cx="39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87D978-A86A-4263-BD11-CF3E5DBA77E1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029692" y="949901"/>
            <a:ext cx="130857" cy="36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F187CE-7F77-47C9-BAAB-E9F32A64030D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964403" y="3751177"/>
            <a:ext cx="196146" cy="33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67B0E5D-204B-4B06-98FD-BACEF451779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7463286" y="2272231"/>
            <a:ext cx="277792" cy="275358"/>
          </a:xfrm>
          <a:prstGeom prst="curvedConnector4">
            <a:avLst>
              <a:gd name="adj1" fmla="val -130209"/>
              <a:gd name="adj2" fmla="val 2376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2A3B5B-11A9-44E3-8A7D-972188D3051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018870" y="2552092"/>
            <a:ext cx="841323" cy="17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4629D1-60CE-43FC-A477-7857E1CC7585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8568554" y="1618139"/>
            <a:ext cx="2183702" cy="86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BCF774-6A2A-4DFD-904C-2759B62AFB80}"/>
              </a:ext>
            </a:extLst>
          </p:cNvPr>
          <p:cNvSpPr txBox="1"/>
          <p:nvPr/>
        </p:nvSpPr>
        <p:spPr>
          <a:xfrm>
            <a:off x="9535763" y="16244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575615-8FE1-4AAF-86B2-5FC3BBB41F67}"/>
              </a:ext>
            </a:extLst>
          </p:cNvPr>
          <p:cNvSpPr txBox="1"/>
          <p:nvPr/>
        </p:nvSpPr>
        <p:spPr>
          <a:xfrm>
            <a:off x="8215299" y="21782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935AFA-C94B-44EB-8B7A-F6C9EFD7B19F}"/>
              </a:ext>
            </a:extLst>
          </p:cNvPr>
          <p:cNvSpPr txBox="1"/>
          <p:nvPr/>
        </p:nvSpPr>
        <p:spPr>
          <a:xfrm>
            <a:off x="6997490" y="16244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6554CA-9BF5-42C3-9E53-AAE5F4CE5FAB}"/>
              </a:ext>
            </a:extLst>
          </p:cNvPr>
          <p:cNvSpPr txBox="1"/>
          <p:nvPr/>
        </p:nvSpPr>
        <p:spPr>
          <a:xfrm>
            <a:off x="3500098" y="5314226"/>
            <a:ext cx="487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Calculer les interprétations des concepts suivants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3817C22-F575-4C7D-A385-96EC941B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80" y="5862299"/>
            <a:ext cx="4916379" cy="7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311C-1DED-4670-9780-451ABB52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d’une formule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081C8-5812-46D6-929D-5EE5BD7C34DD}"/>
              </a:ext>
            </a:extLst>
          </p:cNvPr>
          <p:cNvSpPr txBox="1"/>
          <p:nvPr/>
        </p:nvSpPr>
        <p:spPr>
          <a:xfrm>
            <a:off x="1075765" y="2178423"/>
            <a:ext cx="1003150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</a:rPr>
              <a:t>Syntaxe: </a:t>
            </a:r>
            <a:r>
              <a:rPr lang="fr-FR" sz="2800" dirty="0"/>
              <a:t>une formule (on dit assertion en DL) est de la forme 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où C et C’ sont soit deux concepts, soit deux </a:t>
            </a:r>
            <a:r>
              <a:rPr lang="fr-FR" sz="2800" dirty="0" err="1"/>
              <a:t>roles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>
                <a:solidFill>
                  <a:schemeClr val="accent2"/>
                </a:solidFill>
              </a:rPr>
              <a:t>Sémantique: </a:t>
            </a:r>
            <a:r>
              <a:rPr lang="fr-FR" sz="2800" dirty="0"/>
              <a:t>une interprétation (D, f) est un modèle de l’assertion ci-dessus </a:t>
            </a:r>
            <a:r>
              <a:rPr lang="fr-FR" sz="2800" dirty="0" err="1"/>
              <a:t>ssi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8023C-A6DD-4808-9822-93B9D66E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915" y="2764771"/>
            <a:ext cx="1981426" cy="825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8664E-43F1-4AD8-9C75-98F9D64D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280" y="5033107"/>
            <a:ext cx="3119807" cy="9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5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F7B0-C28C-4FF7-B308-D25D1020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modélisation</a:t>
            </a:r>
          </a:p>
        </p:txBody>
      </p:sp>
    </p:spTree>
    <p:extLst>
      <p:ext uri="{BB962C8B-B14F-4D97-AF65-F5344CB8AC3E}">
        <p14:creationId xmlns:p14="http://schemas.microsoft.com/office/powerpoint/2010/main" val="54486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96D5-6757-461B-96BC-B40E7841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1B48-0936-4EB7-ACFC-D689D6AF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56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Vocabulaire</a:t>
            </a:r>
          </a:p>
          <a:p>
            <a:pPr lvl="1"/>
            <a:r>
              <a:rPr lang="fr-FR" dirty="0"/>
              <a:t>Concepts primitifs: Personne, Femelle</a:t>
            </a:r>
          </a:p>
          <a:p>
            <a:pPr lvl="1"/>
            <a:r>
              <a:rPr lang="fr-FR" dirty="0" err="1"/>
              <a:t>Roles</a:t>
            </a:r>
            <a:r>
              <a:rPr lang="fr-FR" dirty="0"/>
              <a:t> primitifs: </a:t>
            </a:r>
            <a:r>
              <a:rPr lang="fr-FR" dirty="0" err="1"/>
              <a:t>aEnfant</a:t>
            </a:r>
            <a:r>
              <a:rPr lang="fr-FR" dirty="0"/>
              <a:t>, </a:t>
            </a:r>
            <a:r>
              <a:rPr lang="fr-FR" dirty="0" err="1"/>
              <a:t>aCommeMari</a:t>
            </a:r>
            <a:endParaRPr lang="fr-FR" dirty="0"/>
          </a:p>
          <a:p>
            <a:r>
              <a:rPr lang="fr-FR" dirty="0"/>
              <a:t>Définir les concepts suivants:</a:t>
            </a:r>
          </a:p>
          <a:p>
            <a:pPr lvl="1"/>
            <a:r>
              <a:rPr lang="fr-FR" dirty="0"/>
              <a:t>Femme</a:t>
            </a:r>
          </a:p>
          <a:p>
            <a:pPr lvl="1"/>
            <a:r>
              <a:rPr lang="fr-FR" dirty="0"/>
              <a:t>Homme</a:t>
            </a:r>
          </a:p>
          <a:p>
            <a:pPr lvl="1"/>
            <a:r>
              <a:rPr lang="fr-FR" dirty="0"/>
              <a:t>Père</a:t>
            </a:r>
          </a:p>
          <a:p>
            <a:pPr lvl="1"/>
            <a:r>
              <a:rPr lang="fr-FR" dirty="0"/>
              <a:t>Mère</a:t>
            </a:r>
          </a:p>
          <a:p>
            <a:pPr lvl="1"/>
            <a:r>
              <a:rPr lang="fr-FR" dirty="0"/>
              <a:t>Parent</a:t>
            </a:r>
          </a:p>
          <a:p>
            <a:pPr lvl="1"/>
            <a:r>
              <a:rPr lang="fr-FR" dirty="0"/>
              <a:t>Grand-Mère</a:t>
            </a:r>
          </a:p>
          <a:p>
            <a:pPr lvl="1"/>
            <a:r>
              <a:rPr lang="fr-FR" dirty="0"/>
              <a:t>Mère avec plusieurs enfants</a:t>
            </a:r>
          </a:p>
          <a:p>
            <a:pPr lvl="1"/>
            <a:r>
              <a:rPr lang="fr-FR" dirty="0"/>
              <a:t>Mère sans fille</a:t>
            </a:r>
          </a:p>
          <a:p>
            <a:pPr lvl="1"/>
            <a:r>
              <a:rPr lang="fr-FR" dirty="0"/>
              <a:t>Epouse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298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816A-2E1A-438B-B249-DE53EDC7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61D45-410D-46A0-9BF1-89FE0578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5" y="1309687"/>
            <a:ext cx="9189967" cy="51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CD2-9710-4647-A276-93879995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Contexte: KRR </a:t>
            </a:r>
            <a:r>
              <a:rPr lang="fr-FR" sz="3200" dirty="0"/>
              <a:t>(</a:t>
            </a:r>
            <a:r>
              <a:rPr lang="fr-FR" sz="3200" dirty="0" err="1"/>
              <a:t>Knowledge</a:t>
            </a:r>
            <a:r>
              <a:rPr lang="fr-FR" sz="3200" dirty="0"/>
              <a:t> </a:t>
            </a:r>
            <a:r>
              <a:rPr lang="fr-FR" sz="3200" dirty="0" err="1"/>
              <a:t>Representation</a:t>
            </a:r>
            <a:r>
              <a:rPr lang="fr-FR" sz="3200" dirty="0"/>
              <a:t> &amp; </a:t>
            </a:r>
            <a:r>
              <a:rPr lang="fr-FR" sz="3200" dirty="0" err="1"/>
              <a:t>Reasoning</a:t>
            </a:r>
            <a:r>
              <a:rPr lang="fr-FR" sz="32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6E10E-55CD-44DD-964B-DA56468B4545}"/>
              </a:ext>
            </a:extLst>
          </p:cNvPr>
          <p:cNvSpPr/>
          <p:nvPr/>
        </p:nvSpPr>
        <p:spPr>
          <a:xfrm>
            <a:off x="838200" y="2858947"/>
            <a:ext cx="4097438" cy="39731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Base de connaissances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2048FD8-B9B2-4388-A88F-13E18B1673BF}"/>
              </a:ext>
            </a:extLst>
          </p:cNvPr>
          <p:cNvSpPr/>
          <p:nvPr/>
        </p:nvSpPr>
        <p:spPr>
          <a:xfrm>
            <a:off x="1434296" y="4771796"/>
            <a:ext cx="2696902" cy="14352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Connaissances </a:t>
            </a:r>
          </a:p>
          <a:p>
            <a:pPr algn="ctr"/>
            <a:r>
              <a:rPr lang="fr-FR" dirty="0"/>
              <a:t>Factuelles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69B212F-0CAA-43AD-80F1-81D3371C556E}"/>
              </a:ext>
            </a:extLst>
          </p:cNvPr>
          <p:cNvSpPr/>
          <p:nvPr/>
        </p:nvSpPr>
        <p:spPr>
          <a:xfrm>
            <a:off x="1327231" y="3209214"/>
            <a:ext cx="2911031" cy="14352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Connaissances</a:t>
            </a:r>
          </a:p>
          <a:p>
            <a:pPr algn="ctr"/>
            <a:r>
              <a:rPr lang="fr-FR" dirty="0"/>
              <a:t>Ontologiques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C4760C61-345D-439F-958C-2A8C651F4603}"/>
              </a:ext>
            </a:extLst>
          </p:cNvPr>
          <p:cNvSpPr/>
          <p:nvPr/>
        </p:nvSpPr>
        <p:spPr>
          <a:xfrm>
            <a:off x="2007242" y="1406061"/>
            <a:ext cx="1759353" cy="132556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2D1CB-3193-46B9-992A-7931B7E6FBB6}"/>
              </a:ext>
            </a:extLst>
          </p:cNvPr>
          <p:cNvSpPr txBox="1"/>
          <p:nvPr/>
        </p:nvSpPr>
        <p:spPr>
          <a:xfrm>
            <a:off x="5416951" y="5254907"/>
            <a:ext cx="286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Connaissances existentielles</a:t>
            </a:r>
          </a:p>
          <a:p>
            <a:r>
              <a:rPr lang="fr-FR" dirty="0"/>
              <a:t>Socrate est un homme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61EF5-06C7-47E9-9224-8A065FD0F039}"/>
              </a:ext>
            </a:extLst>
          </p:cNvPr>
          <p:cNvSpPr txBox="1"/>
          <p:nvPr/>
        </p:nvSpPr>
        <p:spPr>
          <a:xfrm>
            <a:off x="5416951" y="3603678"/>
            <a:ext cx="3024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Connaissances universelles</a:t>
            </a:r>
          </a:p>
          <a:p>
            <a:r>
              <a:rPr lang="fr-FR" dirty="0"/>
              <a:t>Tous les hommes sont mortels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F2D2-31C5-4DFE-A84B-3D47DDF93247}"/>
              </a:ext>
            </a:extLst>
          </p:cNvPr>
          <p:cNvSpPr txBox="1"/>
          <p:nvPr/>
        </p:nvSpPr>
        <p:spPr>
          <a:xfrm>
            <a:off x="5416951" y="1398451"/>
            <a:ext cx="3812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Requête booléenne</a:t>
            </a:r>
          </a:p>
          <a:p>
            <a:r>
              <a:rPr lang="fr-FR" dirty="0"/>
              <a:t>Est-ce-que Socrate est mortel ?  </a:t>
            </a:r>
            <a:r>
              <a:rPr lang="fr-FR" dirty="0">
                <a:sym typeface="Wingdings" panose="05000000000000000000" pitchFamily="2" charset="2"/>
              </a:rPr>
              <a:t> Oui</a:t>
            </a:r>
            <a:endParaRPr lang="fr-FR" dirty="0"/>
          </a:p>
          <a:p>
            <a:r>
              <a:rPr lang="fr-FR" b="1" dirty="0"/>
              <a:t>Requête avec variables</a:t>
            </a:r>
          </a:p>
          <a:p>
            <a:r>
              <a:rPr lang="fr-FR" dirty="0"/>
              <a:t>Qui est mortel ? </a:t>
            </a:r>
            <a:r>
              <a:rPr lang="fr-FR" dirty="0">
                <a:sym typeface="Wingdings" panose="05000000000000000000" pitchFamily="2" charset="2"/>
              </a:rPr>
              <a:t> Socrate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77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F161-59D8-4B8B-921F-1D61BE0C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Contexte: </a:t>
            </a:r>
            <a:r>
              <a:rPr lang="fr-FR" dirty="0" err="1"/>
              <a:t>logic-based</a:t>
            </a:r>
            <a:r>
              <a:rPr lang="fr-FR" dirty="0"/>
              <a:t> KRR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AB5A1-ACC5-4325-A86D-16CDF64B11D2}"/>
              </a:ext>
            </a:extLst>
          </p:cNvPr>
          <p:cNvSpPr/>
          <p:nvPr/>
        </p:nvSpPr>
        <p:spPr>
          <a:xfrm>
            <a:off x="838200" y="2858947"/>
            <a:ext cx="4097438" cy="39731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Base de connaissances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58FE2A9-F28C-4AF4-977C-94BE36156808}"/>
              </a:ext>
            </a:extLst>
          </p:cNvPr>
          <p:cNvSpPr/>
          <p:nvPr/>
        </p:nvSpPr>
        <p:spPr>
          <a:xfrm>
            <a:off x="1434296" y="4771796"/>
            <a:ext cx="2696902" cy="14352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Connaissances </a:t>
            </a:r>
          </a:p>
          <a:p>
            <a:pPr algn="ctr"/>
            <a:r>
              <a:rPr lang="fr-FR" dirty="0"/>
              <a:t>Factuelles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A0842246-9DC7-4AC6-A73F-A581486095CD}"/>
              </a:ext>
            </a:extLst>
          </p:cNvPr>
          <p:cNvSpPr/>
          <p:nvPr/>
        </p:nvSpPr>
        <p:spPr>
          <a:xfrm>
            <a:off x="1327231" y="3209214"/>
            <a:ext cx="2911031" cy="14352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Connaissances</a:t>
            </a:r>
          </a:p>
          <a:p>
            <a:pPr algn="ctr"/>
            <a:r>
              <a:rPr lang="fr-FR" dirty="0"/>
              <a:t>Ontologiques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516400D-A352-4D19-83EE-3598F1D1145E}"/>
              </a:ext>
            </a:extLst>
          </p:cNvPr>
          <p:cNvSpPr/>
          <p:nvPr/>
        </p:nvSpPr>
        <p:spPr>
          <a:xfrm>
            <a:off x="2007242" y="1406061"/>
            <a:ext cx="1759353" cy="132556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7167E-97EF-41EB-8E1D-E8A445B0A720}"/>
              </a:ext>
            </a:extLst>
          </p:cNvPr>
          <p:cNvSpPr txBox="1"/>
          <p:nvPr/>
        </p:nvSpPr>
        <p:spPr>
          <a:xfrm>
            <a:off x="5416951" y="5254907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Homme(</a:t>
            </a:r>
            <a:r>
              <a:rPr lang="fr-FR" dirty="0" err="1"/>
              <a:t>socrate</a:t>
            </a:r>
            <a:r>
              <a:rPr lang="fr-FR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C6C9-1BB9-4A05-A7D6-14AA0FBE4FFC}"/>
              </a:ext>
            </a:extLst>
          </p:cNvPr>
          <p:cNvSpPr txBox="1"/>
          <p:nvPr/>
        </p:nvSpPr>
        <p:spPr>
          <a:xfrm>
            <a:off x="5266480" y="3632106"/>
            <a:ext cx="286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Symbol" panose="05050102010706020507" pitchFamily="18" charset="2"/>
              </a:rPr>
              <a:t> X Homme(X) → Mortel(X).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4B920-C668-4EED-8404-1230F9B2B4E4}"/>
              </a:ext>
            </a:extLst>
          </p:cNvPr>
          <p:cNvSpPr txBox="1"/>
          <p:nvPr/>
        </p:nvSpPr>
        <p:spPr>
          <a:xfrm>
            <a:off x="5416951" y="1690688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Mortel(X).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472AF4-56DA-47F6-A2A6-8121EF6E7058}"/>
              </a:ext>
            </a:extLst>
          </p:cNvPr>
          <p:cNvSpPr/>
          <p:nvPr/>
        </p:nvSpPr>
        <p:spPr>
          <a:xfrm rot="16200000">
            <a:off x="5742848" y="26166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19187-EEBA-4004-9846-4AF2DAFB3957}"/>
              </a:ext>
            </a:extLst>
          </p:cNvPr>
          <p:cNvSpPr txBox="1"/>
          <p:nvPr/>
        </p:nvSpPr>
        <p:spPr>
          <a:xfrm>
            <a:off x="6474368" y="2720049"/>
            <a:ext cx="26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Conséquence sémantique</a:t>
            </a:r>
          </a:p>
        </p:txBody>
      </p:sp>
    </p:spTree>
    <p:extLst>
      <p:ext uri="{BB962C8B-B14F-4D97-AF65-F5344CB8AC3E}">
        <p14:creationId xmlns:p14="http://schemas.microsoft.com/office/powerpoint/2010/main" val="20252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C61-EAF9-40A0-88CF-F98DB1EE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Contexte: langages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C3C05-AA5C-42E9-B101-248A4E2083A0}"/>
              </a:ext>
            </a:extLst>
          </p:cNvPr>
          <p:cNvSpPr/>
          <p:nvPr/>
        </p:nvSpPr>
        <p:spPr>
          <a:xfrm>
            <a:off x="162047" y="1886674"/>
            <a:ext cx="2951543" cy="437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Base de connaissances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DAE41B5-2CB9-4FE3-90B8-AF0AA91A77B0}"/>
              </a:ext>
            </a:extLst>
          </p:cNvPr>
          <p:cNvSpPr/>
          <p:nvPr/>
        </p:nvSpPr>
        <p:spPr>
          <a:xfrm>
            <a:off x="408007" y="4061929"/>
            <a:ext cx="2297575" cy="14352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Connaissances </a:t>
            </a:r>
          </a:p>
          <a:p>
            <a:pPr algn="ctr"/>
            <a:r>
              <a:rPr lang="fr-FR" dirty="0"/>
              <a:t>Factuelles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3311EF9-3A15-4E61-9A7D-FC9612058D01}"/>
              </a:ext>
            </a:extLst>
          </p:cNvPr>
          <p:cNvSpPr/>
          <p:nvPr/>
        </p:nvSpPr>
        <p:spPr>
          <a:xfrm>
            <a:off x="541117" y="2430683"/>
            <a:ext cx="2401746" cy="14352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Connaissances</a:t>
            </a:r>
          </a:p>
          <a:p>
            <a:pPr algn="ctr"/>
            <a:r>
              <a:rPr lang="fr-FR" dirty="0"/>
              <a:t>Ontologiques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C6E24-0B7F-492D-BB71-D2EC2A4C094A}"/>
              </a:ext>
            </a:extLst>
          </p:cNvPr>
          <p:cNvSpPr txBox="1"/>
          <p:nvPr/>
        </p:nvSpPr>
        <p:spPr>
          <a:xfrm>
            <a:off x="3523282" y="3127439"/>
            <a:ext cx="239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Mortel(X) :- Homme(X).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62019EB-8C99-4A44-AE26-940BE2EF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2457"/>
              </p:ext>
            </p:extLst>
          </p:nvPr>
        </p:nvGraphicFramePr>
        <p:xfrm>
          <a:off x="3831221" y="4408719"/>
          <a:ext cx="12732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14">
                  <a:extLst>
                    <a:ext uri="{9D8B030D-6E8A-4147-A177-3AD203B41FA5}">
                      <a16:colId xmlns:a16="http://schemas.microsoft.com/office/drawing/2014/main" val="60266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Homme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3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socrate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2939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D78A87-2C91-46A5-A213-40185692F9F2}"/>
              </a:ext>
            </a:extLst>
          </p:cNvPr>
          <p:cNvSpPr txBox="1"/>
          <p:nvPr/>
        </p:nvSpPr>
        <p:spPr>
          <a:xfrm>
            <a:off x="3753069" y="1886674"/>
            <a:ext cx="174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DATALOG (1977</a:t>
            </a:r>
            <a:r>
              <a:rPr lang="fr-F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34A14-2063-4D11-A449-F5628801DC69}"/>
              </a:ext>
            </a:extLst>
          </p:cNvPr>
          <p:cNvSpPr txBox="1"/>
          <p:nvPr/>
        </p:nvSpPr>
        <p:spPr>
          <a:xfrm>
            <a:off x="6373218" y="1794341"/>
            <a:ext cx="2018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Existential Rules </a:t>
            </a:r>
          </a:p>
          <a:p>
            <a:r>
              <a:rPr lang="fr-FR" b="1" dirty="0"/>
              <a:t>(c. 1990 CGR, 2009 </a:t>
            </a:r>
          </a:p>
          <a:p>
            <a:r>
              <a:rPr lang="fr-FR" b="1" dirty="0"/>
              <a:t>as DATALOG+</a:t>
            </a:r>
            <a:r>
              <a:rPr lang="fr-F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DD133-1A7F-4EC1-9340-85BAC62DCB11}"/>
              </a:ext>
            </a:extLst>
          </p:cNvPr>
          <p:cNvSpPr txBox="1"/>
          <p:nvPr/>
        </p:nvSpPr>
        <p:spPr>
          <a:xfrm>
            <a:off x="6112985" y="3127439"/>
            <a:ext cx="2965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Mortel(X) :- Homme(X).</a:t>
            </a:r>
          </a:p>
          <a:p>
            <a:r>
              <a:rPr lang="fr-FR" dirty="0"/>
              <a:t> </a:t>
            </a:r>
            <a:r>
              <a:rPr lang="fr-FR" dirty="0" err="1"/>
              <a:t>hasParent</a:t>
            </a:r>
            <a:r>
              <a:rPr lang="fr-FR" dirty="0"/>
              <a:t>(X, Y) :- Homme(X).</a:t>
            </a:r>
          </a:p>
          <a:p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2E385-F389-4AEF-AF97-F9EEBC9FED17}"/>
              </a:ext>
            </a:extLst>
          </p:cNvPr>
          <p:cNvSpPr txBox="1"/>
          <p:nvPr/>
        </p:nvSpPr>
        <p:spPr>
          <a:xfrm>
            <a:off x="6461544" y="4594893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Homme(</a:t>
            </a:r>
            <a:r>
              <a:rPr lang="fr-FR" dirty="0" err="1"/>
              <a:t>socrate</a:t>
            </a:r>
            <a:r>
              <a:rPr lang="fr-FR" dirty="0"/>
              <a:t>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57525-F519-4B7D-A89B-08C3F639AD4B}"/>
              </a:ext>
            </a:extLst>
          </p:cNvPr>
          <p:cNvSpPr txBox="1"/>
          <p:nvPr/>
        </p:nvSpPr>
        <p:spPr>
          <a:xfrm>
            <a:off x="9354342" y="1831123"/>
            <a:ext cx="19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RDF/S (1996/1998</a:t>
            </a:r>
            <a:r>
              <a:rPr lang="fr-FR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DF8622-7690-450B-AD74-96533BC3D400}"/>
              </a:ext>
            </a:extLst>
          </p:cNvPr>
          <p:cNvSpPr/>
          <p:nvPr/>
        </p:nvSpPr>
        <p:spPr>
          <a:xfrm>
            <a:off x="6461544" y="5347505"/>
            <a:ext cx="183529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cours MLM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53ACC-ADA3-4F8E-860C-B27DEB0C1EB2}"/>
              </a:ext>
            </a:extLst>
          </p:cNvPr>
          <p:cNvSpPr txBox="1"/>
          <p:nvPr/>
        </p:nvSpPr>
        <p:spPr>
          <a:xfrm>
            <a:off x="8586370" y="3814206"/>
            <a:ext cx="370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ex:Homme</a:t>
            </a:r>
            <a:r>
              <a:rPr lang="fr-FR" dirty="0"/>
              <a:t> </a:t>
            </a:r>
            <a:r>
              <a:rPr lang="fr-FR" dirty="0" err="1"/>
              <a:t>rdfs:subclassOf</a:t>
            </a:r>
            <a:r>
              <a:rPr lang="fr-FR" dirty="0"/>
              <a:t> </a:t>
            </a:r>
            <a:r>
              <a:rPr lang="fr-FR" dirty="0" err="1"/>
              <a:t>ex:Mortel</a:t>
            </a:r>
            <a:r>
              <a:rPr lang="fr-FR" dirty="0"/>
              <a:t>.</a:t>
            </a:r>
          </a:p>
          <a:p>
            <a:r>
              <a:rPr lang="fr-FR" dirty="0" err="1"/>
              <a:t>ex:socrate</a:t>
            </a:r>
            <a:r>
              <a:rPr lang="fr-FR" dirty="0"/>
              <a:t> </a:t>
            </a:r>
            <a:r>
              <a:rPr lang="fr-FR" dirty="0" err="1"/>
              <a:t>rdf:type</a:t>
            </a:r>
            <a:r>
              <a:rPr lang="fr-FR" dirty="0"/>
              <a:t> </a:t>
            </a:r>
            <a:r>
              <a:rPr lang="fr-FR" dirty="0" err="1"/>
              <a:t>ex:Homme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4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B1B4-4E49-4C43-A8E3-F2D379DF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Logique (standard)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983E-2403-4CB3-87E3-BA646E8E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19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6F8B-26AF-4049-9535-3B84AC12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4D31C1-992B-49F3-B15A-8417E1CF250F}"/>
              </a:ext>
            </a:extLst>
          </p:cNvPr>
          <p:cNvSpPr/>
          <p:nvPr/>
        </p:nvSpPr>
        <p:spPr>
          <a:xfrm>
            <a:off x="4429246" y="3183038"/>
            <a:ext cx="166675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Logique 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FF7FC-6911-487D-8A04-F4C482FD1BD0}"/>
              </a:ext>
            </a:extLst>
          </p:cNvPr>
          <p:cNvSpPr/>
          <p:nvPr/>
        </p:nvSpPr>
        <p:spPr>
          <a:xfrm>
            <a:off x="4521843" y="1423686"/>
            <a:ext cx="148156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Vocabulaire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1D128-09C6-4D97-BEDD-78BC293AC810}"/>
              </a:ext>
            </a:extLst>
          </p:cNvPr>
          <p:cNvSpPr/>
          <p:nvPr/>
        </p:nvSpPr>
        <p:spPr>
          <a:xfrm>
            <a:off x="1653250" y="4724399"/>
            <a:ext cx="148156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Formules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E39B88-7955-487A-9380-303598465AA1}"/>
              </a:ext>
            </a:extLst>
          </p:cNvPr>
          <p:cNvSpPr/>
          <p:nvPr/>
        </p:nvSpPr>
        <p:spPr>
          <a:xfrm>
            <a:off x="2719086" y="3306019"/>
            <a:ext cx="831448" cy="66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C12997-7455-4CE0-BCB1-246D4414BE3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3134810" y="1880886"/>
            <a:ext cx="1387033" cy="14251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50E9CD-B2D9-4975-946B-83D814EA31D4}"/>
              </a:ext>
            </a:extLst>
          </p:cNvPr>
          <p:cNvCxnSpPr>
            <a:stCxn id="7" idx="3"/>
            <a:endCxn id="6" idx="0"/>
          </p:cNvCxnSpPr>
          <p:nvPr/>
        </p:nvCxnSpPr>
        <p:spPr>
          <a:xfrm flipH="1">
            <a:off x="2394030" y="3876567"/>
            <a:ext cx="446819" cy="8478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19C793-D4CA-4089-B62F-CAB84E6F7939}"/>
              </a:ext>
            </a:extLst>
          </p:cNvPr>
          <p:cNvCxnSpPr>
            <a:stCxn id="4" idx="1"/>
            <a:endCxn id="7" idx="6"/>
          </p:cNvCxnSpPr>
          <p:nvPr/>
        </p:nvCxnSpPr>
        <p:spPr>
          <a:xfrm flipH="1">
            <a:off x="3550534" y="3640238"/>
            <a:ext cx="878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057EC-0A58-40B1-BB33-03C8D74805A0}"/>
              </a:ext>
            </a:extLst>
          </p:cNvPr>
          <p:cNvSpPr txBox="1"/>
          <p:nvPr/>
        </p:nvSpPr>
        <p:spPr>
          <a:xfrm>
            <a:off x="1769431" y="3183038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Syntaxe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7D9384-5CFC-4794-949B-D09C612BE0E1}"/>
              </a:ext>
            </a:extLst>
          </p:cNvPr>
          <p:cNvSpPr/>
          <p:nvPr/>
        </p:nvSpPr>
        <p:spPr>
          <a:xfrm>
            <a:off x="8162817" y="4724399"/>
            <a:ext cx="183459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Interprétations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B1F746-A1BD-4DAD-BA3C-12F15B0EB158}"/>
              </a:ext>
            </a:extLst>
          </p:cNvPr>
          <p:cNvSpPr/>
          <p:nvPr/>
        </p:nvSpPr>
        <p:spPr>
          <a:xfrm>
            <a:off x="7390436" y="3306019"/>
            <a:ext cx="831448" cy="668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BA77F8-262F-4B1D-8268-744BAA11E55F}"/>
              </a:ext>
            </a:extLst>
          </p:cNvPr>
          <p:cNvCxnSpPr>
            <a:stCxn id="5" idx="3"/>
            <a:endCxn id="19" idx="1"/>
          </p:cNvCxnSpPr>
          <p:nvPr/>
        </p:nvCxnSpPr>
        <p:spPr>
          <a:xfrm>
            <a:off x="6003403" y="1880886"/>
            <a:ext cx="1508796" cy="15230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762C77-BF88-4B54-A036-0357C49C37D8}"/>
              </a:ext>
            </a:extLst>
          </p:cNvPr>
          <p:cNvCxnSpPr>
            <a:stCxn id="19" idx="5"/>
            <a:endCxn id="18" idx="0"/>
          </p:cNvCxnSpPr>
          <p:nvPr/>
        </p:nvCxnSpPr>
        <p:spPr>
          <a:xfrm>
            <a:off x="8100121" y="3876567"/>
            <a:ext cx="979991" cy="8478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B38A1673-0CA6-4B76-9C73-A893437F7A18}"/>
              </a:ext>
            </a:extLst>
          </p:cNvPr>
          <p:cNvSpPr/>
          <p:nvPr/>
        </p:nvSpPr>
        <p:spPr>
          <a:xfrm>
            <a:off x="4476139" y="4724399"/>
            <a:ext cx="183459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624FFB-9619-487E-88FA-F618A3E9E35E}"/>
              </a:ext>
            </a:extLst>
          </p:cNvPr>
          <p:cNvCxnSpPr>
            <a:stCxn id="19" idx="3"/>
            <a:endCxn id="26" idx="0"/>
          </p:cNvCxnSpPr>
          <p:nvPr/>
        </p:nvCxnSpPr>
        <p:spPr>
          <a:xfrm flipH="1">
            <a:off x="5393434" y="3876567"/>
            <a:ext cx="2118765" cy="8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8A131A-A9D4-4D25-9583-9B6D68CD64C2}"/>
              </a:ext>
            </a:extLst>
          </p:cNvPr>
          <p:cNvCxnSpPr>
            <a:stCxn id="6" idx="3"/>
            <a:endCxn id="26" idx="1"/>
          </p:cNvCxnSpPr>
          <p:nvPr/>
        </p:nvCxnSpPr>
        <p:spPr>
          <a:xfrm>
            <a:off x="3134810" y="5181599"/>
            <a:ext cx="13413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441980-1024-4C01-9E19-20484FEB649B}"/>
              </a:ext>
            </a:extLst>
          </p:cNvPr>
          <p:cNvCxnSpPr>
            <a:stCxn id="26" idx="3"/>
            <a:endCxn id="18" idx="1"/>
          </p:cNvCxnSpPr>
          <p:nvPr/>
        </p:nvCxnSpPr>
        <p:spPr>
          <a:xfrm>
            <a:off x="6310729" y="5181599"/>
            <a:ext cx="185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D5E8E5-6217-421F-9195-AAE94479A48F}"/>
              </a:ext>
            </a:extLst>
          </p:cNvPr>
          <p:cNvSpPr txBox="1"/>
          <p:nvPr/>
        </p:nvSpPr>
        <p:spPr>
          <a:xfrm>
            <a:off x="3495334" y="5808560"/>
            <a:ext cx="4604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 modèle de F: F est vraie dans l’interprétation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 est une interprétation de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 est définie sur 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F9DC77-E12B-4FF7-98FD-B381A467140B}"/>
              </a:ext>
            </a:extLst>
          </p:cNvPr>
          <p:cNvSpPr txBox="1"/>
          <p:nvPr/>
        </p:nvSpPr>
        <p:spPr>
          <a:xfrm>
            <a:off x="8328608" y="3234701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Sémantique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0AB559-2690-45B5-B678-2F9CF5CC6581}"/>
              </a:ext>
            </a:extLst>
          </p:cNvPr>
          <p:cNvCxnSpPr>
            <a:stCxn id="4" idx="3"/>
            <a:endCxn id="19" idx="2"/>
          </p:cNvCxnSpPr>
          <p:nvPr/>
        </p:nvCxnSpPr>
        <p:spPr>
          <a:xfrm>
            <a:off x="6096000" y="3640238"/>
            <a:ext cx="1294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3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FFA2-9618-4D30-8FC3-653D0CD0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530-50FE-48F6-B0E4-B0650CB3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2519"/>
            <a:ext cx="12062012" cy="4158316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Formule SATISFIABLE: il existe une interprétation qui est un modèle de F (INSATISFIABLE sinon)</a:t>
            </a:r>
          </a:p>
          <a:p>
            <a:endParaRPr lang="fr-FR" dirty="0"/>
          </a:p>
          <a:p>
            <a:r>
              <a:rPr lang="fr-FR" dirty="0"/>
              <a:t>Formule VALIDE: toutes les interprétations sont des modèles de F (INVALIDE sinon)</a:t>
            </a:r>
          </a:p>
          <a:p>
            <a:endParaRPr lang="fr-FR" dirty="0"/>
          </a:p>
          <a:p>
            <a:r>
              <a:rPr lang="fr-FR" dirty="0"/>
              <a:t>Formule CONTINGENTE: à la fois SATISFIABLE et INVALIDE</a:t>
            </a:r>
          </a:p>
          <a:p>
            <a:endParaRPr lang="fr-FR" dirty="0"/>
          </a:p>
          <a:p>
            <a:r>
              <a:rPr lang="fr-FR" dirty="0"/>
              <a:t>Une formule F’ est CONSEQUENCE SEMANTIQUE d’une formule F </a:t>
            </a:r>
            <a:r>
              <a:rPr lang="fr-FR" dirty="0" err="1"/>
              <a:t>ssi</a:t>
            </a:r>
            <a:r>
              <a:rPr lang="fr-FR" dirty="0"/>
              <a:t> tous les modèles de F sont des modèles de F’ (F’ est vraie à chaque fois que F est vraie). On note: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Deux formules F et F’ sont (SEMANTIQUEMENT) EQUIVALENTES lorsque chacune est CONSEQUENCE SEMANTIQUE de l’autre. On note: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DFE37-A3CB-499C-9B1F-27298824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117" y="5650227"/>
            <a:ext cx="2007266" cy="1044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8F878C-628D-4948-8233-BDBAF7D8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13" y="4503516"/>
            <a:ext cx="1783345" cy="6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8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DD0B-5824-4A39-A856-A54FEF11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5AEAF0-D173-49A3-893B-4D95E400796E}"/>
              </a:ext>
            </a:extLst>
          </p:cNvPr>
          <p:cNvSpPr/>
          <p:nvPr/>
        </p:nvSpPr>
        <p:spPr>
          <a:xfrm>
            <a:off x="1080417" y="163194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C472E9-33F9-4EB6-94E8-CEF97B5F25A5}"/>
              </a:ext>
            </a:extLst>
          </p:cNvPr>
          <p:cNvSpPr/>
          <p:nvPr/>
        </p:nvSpPr>
        <p:spPr>
          <a:xfrm>
            <a:off x="1080417" y="2790026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F14B88-66BE-4809-9AD8-63F82B8D2740}"/>
              </a:ext>
            </a:extLst>
          </p:cNvPr>
          <p:cNvSpPr/>
          <p:nvPr/>
        </p:nvSpPr>
        <p:spPr>
          <a:xfrm>
            <a:off x="1080417" y="3948112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BBB361-4AB9-4B2D-BC37-54B58788A910}"/>
              </a:ext>
            </a:extLst>
          </p:cNvPr>
          <p:cNvSpPr/>
          <p:nvPr/>
        </p:nvSpPr>
        <p:spPr>
          <a:xfrm>
            <a:off x="1080417" y="5106198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0C228-1164-432E-8CED-2A8206AC11BE}"/>
              </a:ext>
            </a:extLst>
          </p:cNvPr>
          <p:cNvSpPr/>
          <p:nvPr/>
        </p:nvSpPr>
        <p:spPr>
          <a:xfrm>
            <a:off x="3379807" y="1631940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BB831-D189-4CD9-A734-72598090C60F}"/>
              </a:ext>
            </a:extLst>
          </p:cNvPr>
          <p:cNvSpPr/>
          <p:nvPr/>
        </p:nvSpPr>
        <p:spPr>
          <a:xfrm>
            <a:off x="3379807" y="2790026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17D63-8175-4AEE-B7E0-F94B7DC7623C}"/>
              </a:ext>
            </a:extLst>
          </p:cNvPr>
          <p:cNvSpPr/>
          <p:nvPr/>
        </p:nvSpPr>
        <p:spPr>
          <a:xfrm>
            <a:off x="3379807" y="5106198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A4020-14BC-436C-86F6-D03412541638}"/>
              </a:ext>
            </a:extLst>
          </p:cNvPr>
          <p:cNvSpPr/>
          <p:nvPr/>
        </p:nvSpPr>
        <p:spPr>
          <a:xfrm>
            <a:off x="3379807" y="3948112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1DF398-C68C-4373-B7AE-31EBC619A169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1994817" y="2089140"/>
            <a:ext cx="138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83F545-277C-4801-834A-DEF551ECB93E}"/>
              </a:ext>
            </a:extLst>
          </p:cNvPr>
          <p:cNvCxnSpPr>
            <a:stCxn id="5" idx="7"/>
            <a:endCxn id="9" idx="1"/>
          </p:cNvCxnSpPr>
          <p:nvPr/>
        </p:nvCxnSpPr>
        <p:spPr>
          <a:xfrm flipV="1">
            <a:off x="1860906" y="2089140"/>
            <a:ext cx="1518901" cy="83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433AE-B399-401B-B63E-127FBC65A64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1994817" y="3247226"/>
            <a:ext cx="138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0C2CE5-1451-4C5E-AE41-54215A0740E8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994817" y="3247226"/>
            <a:ext cx="1384990" cy="115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5BC6E1-E1BC-42E2-ACAD-8475300FE12D}"/>
              </a:ext>
            </a:extLst>
          </p:cNvPr>
          <p:cNvCxnSpPr>
            <a:stCxn id="5" idx="5"/>
            <a:endCxn id="11" idx="1"/>
          </p:cNvCxnSpPr>
          <p:nvPr/>
        </p:nvCxnSpPr>
        <p:spPr>
          <a:xfrm>
            <a:off x="1860906" y="3570515"/>
            <a:ext cx="1518901" cy="199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678956-D96D-4D09-994E-EDA3410FCD60}"/>
              </a:ext>
            </a:extLst>
          </p:cNvPr>
          <p:cNvCxnSpPr>
            <a:stCxn id="8" idx="7"/>
            <a:endCxn id="10" idx="1"/>
          </p:cNvCxnSpPr>
          <p:nvPr/>
        </p:nvCxnSpPr>
        <p:spPr>
          <a:xfrm flipV="1">
            <a:off x="1860906" y="3247226"/>
            <a:ext cx="1518901" cy="199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13B9FB-399F-4D95-8211-A3EF16388766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1994817" y="5563398"/>
            <a:ext cx="138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042914-94DC-4649-8CDF-D419AE833D91}"/>
              </a:ext>
            </a:extLst>
          </p:cNvPr>
          <p:cNvSpPr txBox="1"/>
          <p:nvPr/>
        </p:nvSpPr>
        <p:spPr>
          <a:xfrm>
            <a:off x="1010838" y="6159221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Formules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9FE871-E84A-4F0A-BAE9-627C07EA5C50}"/>
              </a:ext>
            </a:extLst>
          </p:cNvPr>
          <p:cNvSpPr txBox="1"/>
          <p:nvPr/>
        </p:nvSpPr>
        <p:spPr>
          <a:xfrm>
            <a:off x="3183038" y="6159221"/>
            <a:ext cx="16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Interprétations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F8ABCC-0CE6-4490-B88C-8F6EC0B9B085}"/>
              </a:ext>
            </a:extLst>
          </p:cNvPr>
          <p:cNvSpPr txBox="1"/>
          <p:nvPr/>
        </p:nvSpPr>
        <p:spPr>
          <a:xfrm>
            <a:off x="2127272" y="145997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CC2CC-AAEB-4659-8EFC-6D069F5188E0}"/>
              </a:ext>
            </a:extLst>
          </p:cNvPr>
          <p:cNvSpPr txBox="1"/>
          <p:nvPr/>
        </p:nvSpPr>
        <p:spPr>
          <a:xfrm>
            <a:off x="6096000" y="2650986"/>
            <a:ext cx="4885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Quelles sont les formules SATISFIABLES, INSATISFIABLES, VALIDES, INVALIDES et CONTINGENTES?</a:t>
            </a:r>
          </a:p>
          <a:p>
            <a:endParaRPr lang="fr-FR" dirty="0"/>
          </a:p>
          <a:p>
            <a:r>
              <a:rPr lang="fr-FR" dirty="0"/>
              <a:t>Pour quels couples de formules y a t’il CONSEQUENCE SEMANTIQUE? EQUIVALENCE?</a:t>
            </a:r>
          </a:p>
        </p:txBody>
      </p:sp>
    </p:spTree>
    <p:extLst>
      <p:ext uri="{BB962C8B-B14F-4D97-AF65-F5344CB8AC3E}">
        <p14:creationId xmlns:p14="http://schemas.microsoft.com/office/powerpoint/2010/main" val="104620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1287</Words>
  <Application>Microsoft Office PowerPoint</Application>
  <PresentationFormat>Widescreen</PresentationFormat>
  <Paragraphs>247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Lucida Calligraphy</vt:lpstr>
      <vt:lpstr>Office Theme</vt:lpstr>
      <vt:lpstr>Logiques de Description</vt:lpstr>
      <vt:lpstr>Contexte</vt:lpstr>
      <vt:lpstr>Contexte: KRR (Knowledge Representation &amp; Reasoning)</vt:lpstr>
      <vt:lpstr>Contexte: logic-based KRR</vt:lpstr>
      <vt:lpstr>Contexte: langages</vt:lpstr>
      <vt:lpstr>Logique (standard)</vt:lpstr>
      <vt:lpstr>Généralités</vt:lpstr>
      <vt:lpstr>Généralités</vt:lpstr>
      <vt:lpstr>Exercice</vt:lpstr>
      <vt:lpstr>Exemple: Logique des propositions</vt:lpstr>
      <vt:lpstr>Exemple: logique des prédicats (FOL)</vt:lpstr>
      <vt:lpstr>Exemple: logique des prédicats (FOL)</vt:lpstr>
      <vt:lpstr>Calcul de SATISFIABILITE: tableaux</vt:lpstr>
      <vt:lpstr>Introduction aux logiques de description</vt:lpstr>
      <vt:lpstr>Quel fragment de la logique pour notre problème?</vt:lpstr>
      <vt:lpstr>Concepts et Roles</vt:lpstr>
      <vt:lpstr>Constructeurs communs de la famille AL</vt:lpstr>
      <vt:lpstr>Autres constructeurs de la famille AL</vt:lpstr>
      <vt:lpstr>La famille AL</vt:lpstr>
      <vt:lpstr>Syntaxes</vt:lpstr>
      <vt:lpstr>Sémantique</vt:lpstr>
      <vt:lpstr>Constructeurs communs</vt:lpstr>
      <vt:lpstr>Autres constructeurs</vt:lpstr>
      <vt:lpstr>Exercice</vt:lpstr>
      <vt:lpstr>Modèles d’une formule</vt:lpstr>
      <vt:lpstr>Exemple de modélisation</vt:lpstr>
      <vt:lpstr>Exercice</vt:lpstr>
      <vt:lpstr>Correction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Logiques de Description</dc:title>
  <dc:creator>jean-francois Baget</dc:creator>
  <cp:lastModifiedBy>jean-francois Baget</cp:lastModifiedBy>
  <cp:revision>39</cp:revision>
  <dcterms:created xsi:type="dcterms:W3CDTF">2021-01-17T12:55:02Z</dcterms:created>
  <dcterms:modified xsi:type="dcterms:W3CDTF">2021-01-19T12:29:14Z</dcterms:modified>
</cp:coreProperties>
</file>