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85" r:id="rId4"/>
    <p:sldId id="288" r:id="rId5"/>
    <p:sldId id="286" r:id="rId6"/>
    <p:sldId id="289" r:id="rId7"/>
    <p:sldId id="292" r:id="rId8"/>
    <p:sldId id="293" r:id="rId9"/>
    <p:sldId id="294" r:id="rId10"/>
    <p:sldId id="304" r:id="rId11"/>
    <p:sldId id="306" r:id="rId12"/>
    <p:sldId id="307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1" r:id="rId23"/>
    <p:sldId id="320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40" r:id="rId40"/>
    <p:sldId id="337" r:id="rId41"/>
    <p:sldId id="338" r:id="rId42"/>
    <p:sldId id="339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francois Baget" initials="jB" lastIdx="1" clrIdx="0">
    <p:extLst>
      <p:ext uri="{19B8F6BF-5375-455C-9EA6-DF929625EA0E}">
        <p15:presenceInfo xmlns:p15="http://schemas.microsoft.com/office/powerpoint/2012/main" userId="jean-francois Bag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BE9"/>
    <a:srgbClr val="0FD2F9"/>
    <a:srgbClr val="36F117"/>
    <a:srgbClr val="4472C4"/>
    <a:srgbClr val="C2F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7E87-4445-4A2B-92F4-32564F2F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01EDA-9FFD-4722-8262-2D85BAE0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16CA-11D0-4923-8881-5789F1E8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9F9D-6488-4B2C-97BB-0189F85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CC7D-DF59-479D-91E7-36F7734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8AE2-2906-40CE-AEF8-5955A157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38E38-8FCB-4958-B0A9-0DCEF007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AF01-0061-40E1-A4F9-10441C9C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9C52-34C5-4A14-B767-1EB73862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D146-10A3-4487-A5B2-3A271EBD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C77E9-7A79-44C9-90B1-C3153B659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AFF58-042B-4E97-A717-851AEC3F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8B3A-E7D2-4882-9CAB-0F7CFC6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0D07-A8F1-4651-AB5F-04BE758C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B321-EE08-4217-BC9A-261F8AB5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15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2DD6-4A1F-42FF-A8BB-D884354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796D-9906-466B-B1DC-0D9E1EE3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545D-5984-4FB5-B147-8BFA378A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56CF-1360-4075-96FE-4258BF66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DD97-F8CE-417F-A631-59128D0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F66E-69D0-4649-AB13-2908A1DC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D88A-F65B-445A-A96D-0865F0DA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003A-70A8-4D1A-93C9-25060EB2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E707-018F-4BCF-AAA2-8179BAF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A7A5-5521-47FB-B833-AA3BA1D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F0F0-A310-46F2-A88E-83DFDAB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FF7F-1978-4D0E-8EB8-133053EC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C9E0-E9B4-4110-87F5-0A6EA4DD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8F20-C17C-454B-AEE3-EBEDD08C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53B0-F41C-4345-8A0A-581A95A9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CC30-7339-4EDA-B96B-51F0D7E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F410-964F-4800-ACF1-1FB2B76B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46AC-0F4C-488D-BCBA-F6A1A08B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2B6B3-D9D4-4AEC-864D-DCBDFF99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08F4-90CD-42CE-98ED-5AEA378A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40E7F-E162-40D9-8158-0EF3B747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1791-3452-4771-8815-437215E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917A-99D4-4981-9489-74BCD78E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5FC1F-BF7E-42F9-A03A-F474C04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2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3B5-5746-4195-91F0-6D0BA3A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062-5E79-4E1C-A50A-AD561BD1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FA158-C3A9-4392-9D39-6D5E189D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2A9B5-BD66-485E-AB67-8CE6659E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3F3A2-9F0C-4699-8110-033C72DC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1CF3A-1744-4BEC-9B37-30EE052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E0703-C5F2-4EAB-9D71-14B90649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24C7-5F49-4108-B97B-6EB0F191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D061-2E3E-4038-8684-7052ABF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EA0E3-59AD-406E-BC2D-8E5C909D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E278-2125-4BD4-A289-9E828DC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A5B9-74B2-40FC-9DCB-66ED8D2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3BBE-0A1B-4846-9AA7-CA2D64F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3A16-7B8A-4B84-894B-F4321554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EFC7E-3C55-4DC8-BE3C-9A18AE22A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0B3BA-5931-4B0A-B489-F781156C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E462-48E0-4DFD-A538-E2F04AF8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7C50-35A5-4919-8BFC-98F32F8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626D-4872-4F1D-BA0C-E33FBEF8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1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7C4D4-75F3-41B7-B240-F3423E54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AAF7B-9617-4361-B1E6-2B1C3EF1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0B07-8F8E-4C67-9D71-3E772DB9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3E5-9C91-473C-B7D7-374E867006E0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7F0F0-D1DD-4004-B9C5-DFBCE6504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DF03-DCB8-4041-A855-1A3BC31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183E-AA8C-4C3F-9049-15D0A754F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5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aget@lirmm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hal.archives-ouvertes.fr/hal-01172069/docum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EEB8-2952-447B-B354-40A65DAE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Logiques de Description (3)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3948C-67EB-4E13-9B7D-879F09F08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HMIN 231: Représentation de connaissances</a:t>
            </a:r>
          </a:p>
          <a:p>
            <a:r>
              <a:rPr lang="fr-FR" dirty="0"/>
              <a:t>Jean-François Baget </a:t>
            </a:r>
            <a:r>
              <a:rPr lang="fr-FR" dirty="0">
                <a:hlinkClick r:id="rId2"/>
              </a:rPr>
              <a:t>baget@lirmm.fr</a:t>
            </a:r>
            <a:r>
              <a:rPr lang="fr-FR" dirty="0"/>
              <a:t> </a:t>
            </a:r>
          </a:p>
          <a:p>
            <a:r>
              <a:rPr lang="fr-FR" dirty="0"/>
              <a:t>Janvier 2021</a:t>
            </a:r>
          </a:p>
        </p:txBody>
      </p:sp>
      <p:pic>
        <p:nvPicPr>
          <p:cNvPr id="2050" name="Picture 2" descr="Communiqué de Presse] de l'Université de Montpellier - Le Mouvement">
            <a:extLst>
              <a:ext uri="{FF2B5EF4-FFF2-40B4-BE49-F238E27FC236}">
                <a16:creationId xmlns:a16="http://schemas.microsoft.com/office/drawing/2014/main" id="{A34A9C85-2012-4A12-B4BE-220431B9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4665457"/>
            <a:ext cx="3805084" cy="21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4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DE77-24ED-4E4A-B755-93C806F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formulaire de 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62C0E-451B-446A-B4B4-D760DCC2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22" y="1328738"/>
            <a:ext cx="7598366" cy="552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63A1E-A88D-4FBB-BCFE-2037944E564A}"/>
              </a:ext>
            </a:extLst>
          </p:cNvPr>
          <p:cNvSpPr txBox="1"/>
          <p:nvPr/>
        </p:nvSpPr>
        <p:spPr>
          <a:xfrm>
            <a:off x="370604" y="1690688"/>
            <a:ext cx="206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Distributivité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B4DE-4CCE-44FF-B021-D429A25D17CE}"/>
              </a:ext>
            </a:extLst>
          </p:cNvPr>
          <p:cNvSpPr txBox="1"/>
          <p:nvPr/>
        </p:nvSpPr>
        <p:spPr>
          <a:xfrm>
            <a:off x="370604" y="3751124"/>
            <a:ext cx="2417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Lois de Morgan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05AF0-C552-4DB2-B5C3-5DB09C2EFA78}"/>
              </a:ext>
            </a:extLst>
          </p:cNvPr>
          <p:cNvSpPr txBox="1"/>
          <p:nvPr/>
        </p:nvSpPr>
        <p:spPr>
          <a:xfrm>
            <a:off x="184866" y="5969655"/>
            <a:ext cx="3718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Restrictions numériques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490F4D1-8D55-43BA-8352-52ABEA45D4E8}"/>
              </a:ext>
            </a:extLst>
          </p:cNvPr>
          <p:cNvSpPr/>
          <p:nvPr/>
        </p:nvSpPr>
        <p:spPr>
          <a:xfrm>
            <a:off x="3755434" y="1485899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D5E62E-BF9B-481A-ABA2-7147693526A1}"/>
              </a:ext>
            </a:extLst>
          </p:cNvPr>
          <p:cNvSpPr/>
          <p:nvPr/>
        </p:nvSpPr>
        <p:spPr>
          <a:xfrm>
            <a:off x="3831161" y="2963487"/>
            <a:ext cx="148014" cy="2163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F6BDF96-1293-439D-B790-153B6081D85E}"/>
              </a:ext>
            </a:extLst>
          </p:cNvPr>
          <p:cNvSpPr/>
          <p:nvPr/>
        </p:nvSpPr>
        <p:spPr>
          <a:xfrm>
            <a:off x="3900730" y="5799317"/>
            <a:ext cx="148014" cy="863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3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AD39-5BD2-486E-8258-53CDD800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3" y="213108"/>
            <a:ext cx="10515600" cy="1325563"/>
          </a:xfrm>
        </p:spPr>
        <p:txBody>
          <a:bodyPr/>
          <a:lstStyle/>
          <a:p>
            <a:r>
              <a:rPr lang="fr-FR" dirty="0"/>
              <a:t>Mais où est donc </a:t>
            </a:r>
            <a:r>
              <a:rPr lang="fr-FR" dirty="0">
                <a:latin typeface="Lucida Handwriting" panose="03010101010101010101" pitchFamily="66" charset="0"/>
              </a:rPr>
              <a:t>ALCUE</a:t>
            </a:r>
            <a:r>
              <a:rPr lang="fr-FR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1D27A-8E2B-43F6-B5BE-34872C36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1" y="1290560"/>
            <a:ext cx="5881319" cy="5330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8E2F2-36A8-412C-9DA0-6A6843A4CBE1}"/>
              </a:ext>
            </a:extLst>
          </p:cNvPr>
          <p:cNvSpPr txBox="1"/>
          <p:nvPr/>
        </p:nvSpPr>
        <p:spPr>
          <a:xfrm>
            <a:off x="6953435" y="213108"/>
            <a:ext cx="48275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Dans le premier cours, annonce de 2</a:t>
            </a:r>
            <a:r>
              <a:rPr lang="fr-FR" sz="2400" baseline="30000" dirty="0"/>
              <a:t>5</a:t>
            </a:r>
            <a:r>
              <a:rPr lang="fr-FR" sz="2400" dirty="0"/>
              <a:t> = 32 langages différents pour la famille </a:t>
            </a:r>
            <a:r>
              <a:rPr lang="fr-FR" sz="2400" dirty="0">
                <a:latin typeface="Lucida Handwriting" panose="03010101010101010101" pitchFamily="66" charset="0"/>
              </a:rPr>
              <a:t>AL</a:t>
            </a:r>
            <a:r>
              <a:rPr lang="fr-FR" sz="2400" dirty="0"/>
              <a:t>. Sur ce dessin, seulement 14 langages représentés…</a:t>
            </a:r>
          </a:p>
          <a:p>
            <a:r>
              <a:rPr lang="fr-FR" sz="2400" dirty="0"/>
              <a:t>Où sont les autres?</a:t>
            </a:r>
          </a:p>
          <a:p>
            <a:endParaRPr lang="fr-FR" sz="2400" dirty="0"/>
          </a:p>
          <a:p>
            <a:r>
              <a:rPr lang="fr-FR" sz="2400" dirty="0"/>
              <a:t>Les 18 autres sont équivalents à l’un des 14 représentés ici. Pas besoin de les représenter.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accent6"/>
                </a:solidFill>
              </a:rPr>
              <a:t>On dit que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ALX</a:t>
            </a:r>
            <a:r>
              <a:rPr lang="fr-FR" sz="2400" dirty="0">
                <a:solidFill>
                  <a:schemeClr val="accent6"/>
                </a:solidFill>
              </a:rPr>
              <a:t> est un </a:t>
            </a:r>
            <a:r>
              <a:rPr lang="fr-FR" sz="2400" i="1" dirty="0">
                <a:solidFill>
                  <a:schemeClr val="accent6"/>
                </a:solidFill>
              </a:rPr>
              <a:t>sous-langage</a:t>
            </a:r>
            <a:r>
              <a:rPr lang="fr-FR" sz="2400" dirty="0">
                <a:solidFill>
                  <a:schemeClr val="accent6"/>
                </a:solidFill>
              </a:rPr>
              <a:t>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ALY</a:t>
            </a:r>
            <a:r>
              <a:rPr lang="fr-FR" sz="2400" dirty="0">
                <a:solidFill>
                  <a:schemeClr val="accent6"/>
                </a:solidFill>
              </a:rPr>
              <a:t> si tout concept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ALX</a:t>
            </a:r>
            <a:r>
              <a:rPr lang="fr-FR" sz="2400" dirty="0">
                <a:solidFill>
                  <a:schemeClr val="accent6"/>
                </a:solidFill>
              </a:rPr>
              <a:t> est équivalent à un concept de </a:t>
            </a:r>
            <a:r>
              <a:rPr lang="fr-FR" sz="2400" dirty="0">
                <a:solidFill>
                  <a:schemeClr val="accent6"/>
                </a:solidFill>
                <a:latin typeface="Lucida Handwriting" panose="03010101010101010101" pitchFamily="66" charset="0"/>
              </a:rPr>
              <a:t>ALY</a:t>
            </a:r>
            <a:r>
              <a:rPr lang="fr-FR" sz="2400" dirty="0">
                <a:solidFill>
                  <a:schemeClr val="accent6"/>
                </a:solidFill>
              </a:rPr>
              <a:t> (i.e. leur équivalence est valide).</a:t>
            </a:r>
          </a:p>
          <a:p>
            <a:endParaRPr lang="fr-FR" sz="2400" dirty="0">
              <a:solidFill>
                <a:schemeClr val="accent6"/>
              </a:solidFill>
            </a:endParaRPr>
          </a:p>
          <a:p>
            <a:r>
              <a:rPr lang="fr-FR" sz="2400" dirty="0">
                <a:solidFill>
                  <a:schemeClr val="accent6"/>
                </a:solidFill>
              </a:rPr>
              <a:t>Les deux langages sont </a:t>
            </a:r>
            <a:r>
              <a:rPr lang="fr-FR" sz="2400" i="1" dirty="0">
                <a:solidFill>
                  <a:schemeClr val="accent6"/>
                </a:solidFill>
              </a:rPr>
              <a:t>équivalents</a:t>
            </a:r>
            <a:r>
              <a:rPr lang="fr-FR" sz="2400" dirty="0">
                <a:solidFill>
                  <a:schemeClr val="accent6"/>
                </a:solidFill>
              </a:rPr>
              <a:t> si chacun est un sous-langage de l’autre.</a:t>
            </a:r>
          </a:p>
        </p:txBody>
      </p:sp>
    </p:spTree>
    <p:extLst>
      <p:ext uri="{BB962C8B-B14F-4D97-AF65-F5344CB8AC3E}">
        <p14:creationId xmlns:p14="http://schemas.microsoft.com/office/powerpoint/2010/main" val="230016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AB9F-51F3-4E9C-8E66-C481B603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ALUE</a:t>
            </a:r>
            <a:r>
              <a:rPr lang="fr-FR" dirty="0"/>
              <a:t> est un sous langage de </a:t>
            </a:r>
            <a:r>
              <a:rPr lang="fr-FR" dirty="0">
                <a:latin typeface="Lucida Handwriting" panose="03010101010101010101" pitchFamily="66" charset="0"/>
              </a:rPr>
              <a:t>ALC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6C1C5-0EBF-4C9D-A8EE-6A4C9116FD96}"/>
              </a:ext>
            </a:extLst>
          </p:cNvPr>
          <p:cNvSpPr txBox="1"/>
          <p:nvPr/>
        </p:nvSpPr>
        <p:spPr>
          <a:xfrm>
            <a:off x="671513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Idée: </a:t>
            </a:r>
            <a:r>
              <a:rPr lang="fr-FR" sz="2400" dirty="0"/>
              <a:t>remplacer les constructeurs OU et EXISTS (non restreint) dans un concept de </a:t>
            </a:r>
            <a:r>
              <a:rPr lang="fr-FR" sz="2400" dirty="0">
                <a:latin typeface="Lucida Handwriting" panose="03010101010101010101" pitchFamily="66" charset="0"/>
              </a:rPr>
              <a:t>ALUE</a:t>
            </a:r>
            <a:r>
              <a:rPr lang="fr-FR" sz="2400" dirty="0"/>
              <a:t> par des constructeurs de </a:t>
            </a:r>
            <a:r>
              <a:rPr lang="fr-FR" sz="2400" dirty="0">
                <a:latin typeface="Lucida Handwriting" panose="03010101010101010101" pitchFamily="66" charset="0"/>
              </a:rPr>
              <a:t>ALC</a:t>
            </a:r>
            <a:r>
              <a:rPr lang="fr-FR" sz="2400" dirty="0"/>
              <a:t> (c’est-à-dire AL + négation non restreinte).</a:t>
            </a:r>
          </a:p>
          <a:p>
            <a:endParaRPr lang="fr-FR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E21E33-07D3-4CDE-8D87-17E61D8059B8}"/>
              </a:ext>
            </a:extLst>
          </p:cNvPr>
          <p:cNvGrpSpPr/>
          <p:nvPr/>
        </p:nvGrpSpPr>
        <p:grpSpPr>
          <a:xfrm>
            <a:off x="381000" y="2642135"/>
            <a:ext cx="5295734" cy="4214112"/>
            <a:chOff x="381000" y="2642135"/>
            <a:chExt cx="5295734" cy="42141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7F9C13-591D-45EF-A81C-6102C52187E5}"/>
                </a:ext>
              </a:extLst>
            </p:cNvPr>
            <p:cNvSpPr/>
            <p:nvPr/>
          </p:nvSpPr>
          <p:spPr>
            <a:xfrm>
              <a:off x="1295400" y="26421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4B9245-3078-41D9-820F-22300BCC3875}"/>
                </a:ext>
              </a:extLst>
            </p:cNvPr>
            <p:cNvSpPr/>
            <p:nvPr/>
          </p:nvSpPr>
          <p:spPr>
            <a:xfrm>
              <a:off x="381000" y="3682595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E044AA-E47C-464A-9741-705BA9123D7F}"/>
                </a:ext>
              </a:extLst>
            </p:cNvPr>
            <p:cNvSpPr/>
            <p:nvPr/>
          </p:nvSpPr>
          <p:spPr>
            <a:xfrm>
              <a:off x="2209800" y="3682595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2387B-9D4B-4501-970C-6BA18D9FF2ED}"/>
                </a:ext>
              </a:extLst>
            </p:cNvPr>
            <p:cNvSpPr/>
            <p:nvPr/>
          </p:nvSpPr>
          <p:spPr>
            <a:xfrm>
              <a:off x="3847934" y="2646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6886FF-00C2-402A-A0BA-155507A854A7}"/>
                </a:ext>
              </a:extLst>
            </p:cNvPr>
            <p:cNvSpPr/>
            <p:nvPr/>
          </p:nvSpPr>
          <p:spPr>
            <a:xfrm>
              <a:off x="3847934" y="368651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C9FD3B-F587-4D3B-8F04-15210DA38DD6}"/>
                </a:ext>
              </a:extLst>
            </p:cNvPr>
            <p:cNvSpPr/>
            <p:nvPr/>
          </p:nvSpPr>
          <p:spPr>
            <a:xfrm>
              <a:off x="4762334" y="47857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B79DE8-FBC6-4C75-8F0B-E89B1A8C3F6B}"/>
                </a:ext>
              </a:extLst>
            </p:cNvPr>
            <p:cNvSpPr/>
            <p:nvPr/>
          </p:nvSpPr>
          <p:spPr>
            <a:xfrm>
              <a:off x="2933534" y="47857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9D09F-75FC-4A21-8976-1255FA12098B}"/>
                </a:ext>
              </a:extLst>
            </p:cNvPr>
            <p:cNvSpPr/>
            <p:nvPr/>
          </p:nvSpPr>
          <p:spPr>
            <a:xfrm>
              <a:off x="2933534" y="5922638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54D543-5E14-4586-ACBA-D8228B10BB79}"/>
                </a:ext>
              </a:extLst>
            </p:cNvPr>
            <p:cNvSpPr/>
            <p:nvPr/>
          </p:nvSpPr>
          <p:spPr>
            <a:xfrm>
              <a:off x="4762334" y="5941847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7148C8-02D0-40E7-B3E6-D8106C05F8DA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161489" y="3422624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1915C5-9725-43A8-A53D-6B4CFFDBEC9D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2075889" y="3422624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C6514B-4EA9-4F41-9CDC-1EDF70D11C27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4305134" y="3560456"/>
              <a:ext cx="0" cy="12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5E6E3B-4EB7-495A-97F4-2A3305DE8F95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flipH="1">
              <a:off x="3714023" y="44670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D68B02-947C-44C0-AA80-AF75FE9157CE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4628423" y="44670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2656A1-3FC6-445E-BED9-22F876B5222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3390734" y="5700135"/>
              <a:ext cx="0" cy="22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AD5294-4AC6-484C-800B-34503330EA1B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>
              <a:off x="5219534" y="5700135"/>
              <a:ext cx="0" cy="24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6BC8B6-6C23-462C-A908-4A9D0CF0C177}"/>
              </a:ext>
            </a:extLst>
          </p:cNvPr>
          <p:cNvGrpSpPr/>
          <p:nvPr/>
        </p:nvGrpSpPr>
        <p:grpSpPr>
          <a:xfrm>
            <a:off x="6400469" y="2585656"/>
            <a:ext cx="5391711" cy="4210191"/>
            <a:chOff x="6400469" y="2585656"/>
            <a:chExt cx="5391711" cy="421019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EB3F23-5DED-49C9-9DB3-92B3272435BA}"/>
                </a:ext>
              </a:extLst>
            </p:cNvPr>
            <p:cNvSpPr/>
            <p:nvPr/>
          </p:nvSpPr>
          <p:spPr>
            <a:xfrm>
              <a:off x="7314869" y="258565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ym typeface="Symbol" panose="05050102010706020507" pitchFamily="18" charset="2"/>
                </a:rPr>
                <a:t></a:t>
              </a:r>
              <a:endParaRPr lang="fr-F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B331E9-B098-48C9-99F1-7755A0A1E0BF}"/>
                </a:ext>
              </a:extLst>
            </p:cNvPr>
            <p:cNvSpPr/>
            <p:nvPr/>
          </p:nvSpPr>
          <p:spPr>
            <a:xfrm>
              <a:off x="6400469" y="3626116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7932D1-89CC-4D51-8EA2-8E62BEF29F06}"/>
                </a:ext>
              </a:extLst>
            </p:cNvPr>
            <p:cNvSpPr/>
            <p:nvPr/>
          </p:nvSpPr>
          <p:spPr>
            <a:xfrm>
              <a:off x="8229269" y="3626116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CD19EC-F50E-44AF-AC39-682016B787A2}"/>
                </a:ext>
              </a:extLst>
            </p:cNvPr>
            <p:cNvSpPr/>
            <p:nvPr/>
          </p:nvSpPr>
          <p:spPr>
            <a:xfrm>
              <a:off x="9963380" y="25856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EF68480-4505-4126-80B9-8B9025674E02}"/>
                </a:ext>
              </a:extLst>
            </p:cNvPr>
            <p:cNvSpPr/>
            <p:nvPr/>
          </p:nvSpPr>
          <p:spPr>
            <a:xfrm>
              <a:off x="9963380" y="362611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ym typeface="Symbol" panose="05050102010706020507" pitchFamily="18" charset="2"/>
                </a:rPr>
                <a:t></a:t>
              </a:r>
              <a:endParaRPr lang="fr-F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6F9FCF-88CE-4ACB-BF1E-A8016DB43512}"/>
                </a:ext>
              </a:extLst>
            </p:cNvPr>
            <p:cNvSpPr/>
            <p:nvPr/>
          </p:nvSpPr>
          <p:spPr>
            <a:xfrm>
              <a:off x="10877780" y="472533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4E4C5C6-A98F-4E4B-838C-0E1B3E73B207}"/>
                </a:ext>
              </a:extLst>
            </p:cNvPr>
            <p:cNvSpPr/>
            <p:nvPr/>
          </p:nvSpPr>
          <p:spPr>
            <a:xfrm>
              <a:off x="9048980" y="4781814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D542CE-38E9-4019-AFA2-375815D96494}"/>
                </a:ext>
              </a:extLst>
            </p:cNvPr>
            <p:cNvSpPr/>
            <p:nvPr/>
          </p:nvSpPr>
          <p:spPr>
            <a:xfrm>
              <a:off x="10877780" y="5881447"/>
              <a:ext cx="914400" cy="9144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786C2C-DFB2-4BD7-AEE9-814B5F7BE9B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7180958" y="3366145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391727-CC7D-41F8-8D91-9FC9290A01A4}"/>
                </a:ext>
              </a:extLst>
            </p:cNvPr>
            <p:cNvCxnSpPr>
              <a:stCxn id="29" idx="5"/>
              <a:endCxn id="31" idx="1"/>
            </p:cNvCxnSpPr>
            <p:nvPr/>
          </p:nvCxnSpPr>
          <p:spPr>
            <a:xfrm>
              <a:off x="8095358" y="3366145"/>
              <a:ext cx="267822" cy="393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ABECCA-21AB-464F-9712-0C291634FFCA}"/>
                </a:ext>
              </a:extLst>
            </p:cNvPr>
            <p:cNvCxnSpPr>
              <a:stCxn id="32" idx="4"/>
              <a:endCxn id="33" idx="0"/>
            </p:cNvCxnSpPr>
            <p:nvPr/>
          </p:nvCxnSpPr>
          <p:spPr>
            <a:xfrm>
              <a:off x="10420580" y="3500056"/>
              <a:ext cx="0" cy="126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0C0917-34D3-4F32-92B4-1B3344C2B47B}"/>
                </a:ext>
              </a:extLst>
            </p:cNvPr>
            <p:cNvCxnSpPr>
              <a:cxnSpLocks/>
              <a:stCxn id="33" idx="3"/>
              <a:endCxn id="36" idx="7"/>
            </p:cNvCxnSpPr>
            <p:nvPr/>
          </p:nvCxnSpPr>
          <p:spPr>
            <a:xfrm flipH="1">
              <a:off x="9829469" y="4406605"/>
              <a:ext cx="267822" cy="509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09AD49-1FA7-4250-8701-CB241F6B891D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10743869" y="4406605"/>
              <a:ext cx="267822" cy="45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6CFB6B-F036-4FEE-B094-D1B11C802B1E}"/>
                </a:ext>
              </a:extLst>
            </p:cNvPr>
            <p:cNvCxnSpPr>
              <a:stCxn id="34" idx="4"/>
              <a:endCxn id="37" idx="0"/>
            </p:cNvCxnSpPr>
            <p:nvPr/>
          </p:nvCxnSpPr>
          <p:spPr>
            <a:xfrm>
              <a:off x="11334980" y="5639735"/>
              <a:ext cx="0" cy="24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086E0A-EDB5-405F-8119-0991A4BD667A}"/>
              </a:ext>
            </a:extLst>
          </p:cNvPr>
          <p:cNvCxnSpPr/>
          <p:nvPr/>
        </p:nvCxnSpPr>
        <p:spPr>
          <a:xfrm>
            <a:off x="6074735" y="2585656"/>
            <a:ext cx="0" cy="406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A77B1A-86BF-4309-8B5C-6E5032AF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latin typeface="Lucida Handwriting" panose="03010101010101010101" pitchFamily="66" charset="0"/>
              </a:rPr>
              <a:t>ALC</a:t>
            </a:r>
            <a:r>
              <a:rPr lang="fr-FR" dirty="0"/>
              <a:t> est un sous-langage de </a:t>
            </a:r>
            <a:r>
              <a:rPr lang="fr-FR" dirty="0">
                <a:latin typeface="Lucida Handwriting" panose="03010101010101010101" pitchFamily="66" charset="0"/>
              </a:rPr>
              <a:t>ALUE </a:t>
            </a:r>
            <a:r>
              <a:rPr lang="fr-FR" dirty="0"/>
              <a:t>(3)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236AEA-7FA7-4EA6-90E6-A58BAE57C753}"/>
              </a:ext>
            </a:extLst>
          </p:cNvPr>
          <p:cNvSpPr/>
          <p:nvPr/>
        </p:nvSpPr>
        <p:spPr>
          <a:xfrm>
            <a:off x="1043762" y="189683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20070D-9721-4B00-96D1-B91BD1854CBF}"/>
              </a:ext>
            </a:extLst>
          </p:cNvPr>
          <p:cNvSpPr/>
          <p:nvPr/>
        </p:nvSpPr>
        <p:spPr>
          <a:xfrm>
            <a:off x="1043762" y="3429000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D412E4-066F-45C9-9546-7156F7E8E529}"/>
              </a:ext>
            </a:extLst>
          </p:cNvPr>
          <p:cNvSpPr/>
          <p:nvPr/>
        </p:nvSpPr>
        <p:spPr>
          <a:xfrm>
            <a:off x="129362" y="4917448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1FCFF-DE36-43C6-9268-4D1F2623DCB5}"/>
              </a:ext>
            </a:extLst>
          </p:cNvPr>
          <p:cNvSpPr/>
          <p:nvPr/>
        </p:nvSpPr>
        <p:spPr>
          <a:xfrm>
            <a:off x="1958162" y="4917448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6D62E8-CF8A-4067-A184-7495D0E5B7E9}"/>
              </a:ext>
            </a:extLst>
          </p:cNvPr>
          <p:cNvSpPr/>
          <p:nvPr/>
        </p:nvSpPr>
        <p:spPr>
          <a:xfrm>
            <a:off x="4713767" y="1896834"/>
            <a:ext cx="914400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2BF2C4-DC05-4086-BCAD-E761E49E2C13}"/>
              </a:ext>
            </a:extLst>
          </p:cNvPr>
          <p:cNvSpPr/>
          <p:nvPr/>
        </p:nvSpPr>
        <p:spPr>
          <a:xfrm>
            <a:off x="3799367" y="33852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312964-1B6A-4A85-894B-F3452DE96572}"/>
              </a:ext>
            </a:extLst>
          </p:cNvPr>
          <p:cNvSpPr/>
          <p:nvPr/>
        </p:nvSpPr>
        <p:spPr>
          <a:xfrm>
            <a:off x="5628167" y="338528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D5DF01-4471-42D3-A772-26BAE56ACCEE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00962" y="2811234"/>
            <a:ext cx="0" cy="61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E423-B0A5-4E6B-8CC7-326ACBBB47A8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586562" y="4209489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A25A3-4E44-46B7-92AE-90754F4A7B77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1824251" y="4209489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58EDD5-8043-45A3-B212-2899713E3AC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4256567" y="2677323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8DBAEC-FE51-4E31-B3F9-CC3A4A026286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5494256" y="2677323"/>
            <a:ext cx="591111" cy="70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4BDD36A-7DB1-4999-8A9E-1160D16F7192}"/>
              </a:ext>
            </a:extLst>
          </p:cNvPr>
          <p:cNvSpPr/>
          <p:nvPr/>
        </p:nvSpPr>
        <p:spPr>
          <a:xfrm>
            <a:off x="3786962" y="4916334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858D60-3139-4EC6-B08A-B4578959FB2C}"/>
              </a:ext>
            </a:extLst>
          </p:cNvPr>
          <p:cNvSpPr/>
          <p:nvPr/>
        </p:nvSpPr>
        <p:spPr>
          <a:xfrm>
            <a:off x="5651203" y="4916334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16A374-F133-4F30-BD37-6BD7154D4A9D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4244162" y="4299682"/>
            <a:ext cx="12405" cy="61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827625-4A08-420D-B0BE-245C77A2317E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6085367" y="4299682"/>
            <a:ext cx="23036" cy="61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0E490C-1248-442B-A2B4-AFCEB3E6BB4B}"/>
              </a:ext>
            </a:extLst>
          </p:cNvPr>
          <p:cNvSpPr txBox="1"/>
          <p:nvPr/>
        </p:nvSpPr>
        <p:spPr>
          <a:xfrm>
            <a:off x="7323056" y="1781289"/>
            <a:ext cx="4365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Problème: </a:t>
            </a:r>
            <a:r>
              <a:rPr lang="fr-FR" sz="2400" dirty="0"/>
              <a:t>on a remplacé un NOT par deux NOT! L’argument précédent (chaque réécriture supprime un connecteur interdit) ne fonctionne plus…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93294-38B8-47F4-AA1C-5B3E7D145ACE}"/>
              </a:ext>
            </a:extLst>
          </p:cNvPr>
          <p:cNvSpPr txBox="1"/>
          <p:nvPr/>
        </p:nvSpPr>
        <p:spPr>
          <a:xfrm>
            <a:off x="7323056" y="4034706"/>
            <a:ext cx="436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Solution: </a:t>
            </a:r>
            <a:r>
              <a:rPr lang="fr-FR" sz="2400" dirty="0"/>
              <a:t>induction sur la hauteur des connecteurs interdits. Chaque réécriture soit supprime un de ces connecteurs, soit fait baisser leur hauteur totale. A la fin, chacun ne portera que sur un concept atomique. </a:t>
            </a:r>
          </a:p>
        </p:txBody>
      </p:sp>
    </p:spTree>
    <p:extLst>
      <p:ext uri="{BB962C8B-B14F-4D97-AF65-F5344CB8AC3E}">
        <p14:creationId xmlns:p14="http://schemas.microsoft.com/office/powerpoint/2010/main" val="36636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376B-736D-47B6-8780-2077C7FA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Rappel: </a:t>
            </a:r>
            <a:r>
              <a:rPr lang="fr-FR" dirty="0" err="1"/>
              <a:t>DLs</a:t>
            </a:r>
            <a:r>
              <a:rPr lang="fr-FR" dirty="0"/>
              <a:t> et règles existentielles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1A21-3332-41BA-9C40-E42EAFCE2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(Deuxième couche)</a:t>
            </a:r>
          </a:p>
        </p:txBody>
      </p:sp>
    </p:spTree>
    <p:extLst>
      <p:ext uri="{BB962C8B-B14F-4D97-AF65-F5344CB8AC3E}">
        <p14:creationId xmlns:p14="http://schemas.microsoft.com/office/powerpoint/2010/main" val="2528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E453-D9B7-40A1-B8F3-882F4D09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existentielles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E513-478F-45B7-BB08-CD4FBE77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506648"/>
            <a:ext cx="10515600" cy="535135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Formules logiques de la forme:</a:t>
            </a:r>
          </a:p>
          <a:p>
            <a:endParaRPr lang="fr-FR" dirty="0"/>
          </a:p>
          <a:p>
            <a:pPr lvl="1"/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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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(B(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, 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)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</a:t>
            </a:r>
            <a:r>
              <a:rPr lang="fr-FR" b="1" dirty="0">
                <a:solidFill>
                  <a:schemeClr val="accent6"/>
                </a:solidFill>
                <a:sym typeface="Symbol" panose="05050102010706020507" pitchFamily="18" charset="2"/>
              </a:rPr>
              <a:t>Z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H(</a:t>
            </a:r>
            <a:r>
              <a:rPr lang="fr-FR" b="1" dirty="0">
                <a:solidFill>
                  <a:schemeClr val="accent6"/>
                </a:solidFill>
                <a:sym typeface="Wingdings" panose="05000000000000000000" pitchFamily="2" charset="2"/>
              </a:rPr>
              <a:t>Y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, </a:t>
            </a:r>
            <a:r>
              <a:rPr lang="fr-FR" b="1" dirty="0">
                <a:solidFill>
                  <a:schemeClr val="accent6"/>
                </a:solidFill>
                <a:sym typeface="Wingdings" panose="05000000000000000000" pitchFamily="2" charset="2"/>
              </a:rPr>
              <a:t>Z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Où B (body) et H (</a:t>
            </a:r>
            <a:r>
              <a:rPr lang="fr-FR" dirty="0" err="1">
                <a:sym typeface="Wingdings" panose="05000000000000000000" pitchFamily="2" charset="2"/>
              </a:rPr>
              <a:t>head</a:t>
            </a:r>
            <a:r>
              <a:rPr lang="fr-FR" dirty="0">
                <a:sym typeface="Wingdings" panose="05000000000000000000" pitchFamily="2" charset="2"/>
              </a:rPr>
              <a:t>) sont des conjonctions d’atomes contenant respectivement les variables de X, Y et de Y, Z.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Exemple: </a:t>
            </a:r>
            <a:r>
              <a:rPr lang="fr-FR" dirty="0">
                <a:sym typeface="Symbol" panose="05050102010706020507" pitchFamily="18" charset="2"/>
              </a:rPr>
              <a:t>E C ((</a:t>
            </a:r>
            <a:r>
              <a:rPr lang="fr-FR" dirty="0" err="1">
                <a:sym typeface="Wingdings" panose="05000000000000000000" pitchFamily="2" charset="2"/>
              </a:rPr>
              <a:t>etudiant</a:t>
            </a:r>
            <a:r>
              <a:rPr lang="fr-FR" dirty="0">
                <a:sym typeface="Wingdings" panose="05000000000000000000" pitchFamily="2" charset="2"/>
              </a:rPr>
              <a:t>(E) </a:t>
            </a:r>
            <a:r>
              <a:rPr lang="fr-FR" dirty="0">
                <a:sym typeface="Symbol" panose="05050102010706020507" pitchFamily="18" charset="2"/>
              </a:rPr>
              <a:t> </a:t>
            </a:r>
            <a:r>
              <a:rPr lang="fr-FR" dirty="0" err="1">
                <a:sym typeface="Symbol" panose="05050102010706020507" pitchFamily="18" charset="2"/>
              </a:rPr>
              <a:t>suitCours</a:t>
            </a:r>
            <a:r>
              <a:rPr lang="fr-FR" dirty="0">
                <a:sym typeface="Symbol" panose="05050102010706020507" pitchFamily="18" charset="2"/>
              </a:rPr>
              <a:t>(E, C))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Symbol" panose="05050102010706020507" pitchFamily="18" charset="2"/>
              </a:rPr>
              <a:t></a:t>
            </a:r>
            <a:r>
              <a:rPr lang="fr-FR" dirty="0">
                <a:sym typeface="Wingdings" panose="05000000000000000000" pitchFamily="2" charset="2"/>
              </a:rPr>
              <a:t> P (professeur(P) </a:t>
            </a:r>
            <a:r>
              <a:rPr lang="fr-FR" dirty="0">
                <a:sym typeface="Symbol" panose="05050102010706020507" pitchFamily="18" charset="2"/>
              </a:rPr>
              <a:t> enseigne(P, C)  </a:t>
            </a:r>
            <a:r>
              <a:rPr lang="fr-FR" dirty="0" err="1">
                <a:sym typeface="Symbol" panose="05050102010706020507" pitchFamily="18" charset="2"/>
              </a:rPr>
              <a:t>eleveDe</a:t>
            </a:r>
            <a:r>
              <a:rPr lang="fr-FR" dirty="0">
                <a:sym typeface="Symbol" panose="05050102010706020507" pitchFamily="18" charset="2"/>
              </a:rPr>
              <a:t>(P, E)</a:t>
            </a:r>
            <a:r>
              <a:rPr lang="fr-FR" dirty="0"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fr-FR" b="1" dirty="0">
                <a:sym typeface="Wingdings" panose="05000000000000000000" pitchFamily="2" charset="2"/>
              </a:rPr>
              <a:t>Notation simplifiée: </a:t>
            </a:r>
            <a:r>
              <a:rPr lang="fr-FR" dirty="0" err="1">
                <a:sym typeface="Wingdings" panose="05000000000000000000" pitchFamily="2" charset="2"/>
              </a:rPr>
              <a:t>etudiant</a:t>
            </a:r>
            <a:r>
              <a:rPr lang="fr-FR" dirty="0">
                <a:sym typeface="Wingdings" panose="05000000000000000000" pitchFamily="2" charset="2"/>
              </a:rPr>
              <a:t>(E), </a:t>
            </a:r>
            <a:r>
              <a:rPr lang="fr-FR" dirty="0" err="1">
                <a:sym typeface="Symbol" panose="05050102010706020507" pitchFamily="18" charset="2"/>
              </a:rPr>
              <a:t>suitCours</a:t>
            </a:r>
            <a:r>
              <a:rPr lang="fr-FR" dirty="0">
                <a:sym typeface="Symbol" panose="05050102010706020507" pitchFamily="18" charset="2"/>
              </a:rPr>
              <a:t>(E, C)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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P</a:t>
            </a:r>
            <a:r>
              <a:rPr lang="fr-FR" dirty="0">
                <a:sym typeface="Wingdings" panose="05000000000000000000" pitchFamily="2" charset="2"/>
              </a:rPr>
              <a:t> professeur(P)</a:t>
            </a:r>
            <a:r>
              <a:rPr lang="fr-FR" dirty="0">
                <a:sym typeface="Symbol" panose="05050102010706020507" pitchFamily="18" charset="2"/>
              </a:rPr>
              <a:t>, enseigne(P, C), </a:t>
            </a:r>
            <a:r>
              <a:rPr lang="fr-FR" dirty="0" err="1">
                <a:sym typeface="Symbol" panose="05050102010706020507" pitchFamily="18" charset="2"/>
              </a:rPr>
              <a:t>eleveDe</a:t>
            </a:r>
            <a:r>
              <a:rPr lang="fr-FR" dirty="0">
                <a:sym typeface="Symbol" panose="05050102010706020507" pitchFamily="18" charset="2"/>
              </a:rPr>
              <a:t>(P, E)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r>
              <a:rPr lang="fr-FR" b="1" dirty="0">
                <a:sym typeface="Symbol" panose="05050102010706020507" pitchFamily="18" charset="2"/>
              </a:rPr>
              <a:t>Remarque 1: </a:t>
            </a:r>
            <a:r>
              <a:rPr lang="fr-FR" dirty="0">
                <a:sym typeface="Symbol" panose="05050102010706020507" pitchFamily="18" charset="2"/>
              </a:rPr>
              <a:t>la formule logique générale est équivalente à</a:t>
            </a:r>
          </a:p>
          <a:p>
            <a:pPr lvl="1"/>
            <a:endParaRPr lang="fr-FR" dirty="0">
              <a:sym typeface="Symbol" panose="05050102010706020507" pitchFamily="18" charset="2"/>
            </a:endParaRPr>
          </a:p>
          <a:p>
            <a:pPr lvl="1"/>
            <a:r>
              <a:rPr lang="fr-FR" dirty="0">
                <a:sym typeface="Symbol" panose="05050102010706020507" pitchFamily="18" charset="2"/>
              </a:rPr>
              <a:t></a:t>
            </a:r>
            <a:r>
              <a:rPr lang="fr-FR" b="1" dirty="0">
                <a:sym typeface="Symbol" panose="05050102010706020507" pitchFamily="18" charset="2"/>
              </a:rPr>
              <a:t>Y</a:t>
            </a:r>
            <a:r>
              <a:rPr lang="fr-FR" dirty="0">
                <a:sym typeface="Symbol" panose="05050102010706020507" pitchFamily="18" charset="2"/>
              </a:rPr>
              <a:t> (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 B(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, </a:t>
            </a:r>
            <a:r>
              <a:rPr lang="fr-FR" b="1" dirty="0">
                <a:sym typeface="Symbol" panose="05050102010706020507" pitchFamily="18" charset="2"/>
              </a:rPr>
              <a:t>Y</a:t>
            </a:r>
            <a:r>
              <a:rPr lang="fr-FR" dirty="0">
                <a:sym typeface="Symbol" panose="05050102010706020507" pitchFamily="18" charset="2"/>
              </a:rPr>
              <a:t>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Symbol" panose="05050102010706020507" pitchFamily="18" charset="2"/>
              </a:rPr>
              <a:t></a:t>
            </a:r>
            <a:r>
              <a:rPr lang="fr-FR" b="1" dirty="0">
                <a:sym typeface="Symbol" panose="05050102010706020507" pitchFamily="18" charset="2"/>
              </a:rPr>
              <a:t>Z</a:t>
            </a:r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H(</a:t>
            </a:r>
            <a:r>
              <a:rPr lang="fr-FR" b="1" dirty="0">
                <a:sym typeface="Wingdings" panose="05000000000000000000" pitchFamily="2" charset="2"/>
              </a:rPr>
              <a:t>Y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b="1" dirty="0">
                <a:sym typeface="Wingdings" panose="05000000000000000000" pitchFamily="2" charset="2"/>
              </a:rPr>
              <a:t>Z</a:t>
            </a:r>
            <a:r>
              <a:rPr lang="fr-FR" dirty="0">
                <a:sym typeface="Wingdings" panose="05000000000000000000" pitchFamily="2" charset="2"/>
              </a:rPr>
              <a:t>))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Remarque 2: </a:t>
            </a:r>
            <a:r>
              <a:rPr lang="fr-FR" dirty="0">
                <a:sym typeface="Wingdings" panose="05000000000000000000" pitchFamily="2" charset="2"/>
              </a:rPr>
              <a:t>une </a:t>
            </a:r>
            <a:r>
              <a:rPr lang="fr-FR" i="1" dirty="0">
                <a:solidFill>
                  <a:schemeClr val="accent6"/>
                </a:solidFill>
                <a:sym typeface="Wingdings" panose="05000000000000000000" pitchFamily="2" charset="2"/>
              </a:rPr>
              <a:t>contrainte</a:t>
            </a:r>
            <a:r>
              <a:rPr lang="fr-FR" dirty="0">
                <a:sym typeface="Wingdings" panose="05000000000000000000" pitchFamily="2" charset="2"/>
              </a:rPr>
              <a:t> est une règle de la forme </a:t>
            </a:r>
            <a:r>
              <a:rPr lang="fr-FR" dirty="0">
                <a:sym typeface="Symbol" panose="05050102010706020507" pitchFamily="18" charset="2"/>
              </a:rPr>
              <a:t>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 (B(</a:t>
            </a:r>
            <a:r>
              <a:rPr lang="fr-FR" b="1" dirty="0">
                <a:sym typeface="Symbol" panose="05050102010706020507" pitchFamily="18" charset="2"/>
              </a:rPr>
              <a:t>X</a:t>
            </a:r>
            <a:r>
              <a:rPr lang="fr-FR" dirty="0">
                <a:sym typeface="Symbol" panose="05050102010706020507" pitchFamily="18" charset="2"/>
              </a:rPr>
              <a:t>) </a:t>
            </a:r>
            <a:r>
              <a:rPr lang="fr-FR" dirty="0">
                <a:sym typeface="Wingdings" panose="05000000000000000000" pitchFamily="2" charset="2"/>
              </a:rPr>
              <a:t> $\bot$</a:t>
            </a:r>
            <a:r>
              <a:rPr lang="fr-FR" dirty="0">
                <a:sym typeface="Symbol" panose="05050102010706020507" pitchFamily="18" charset="2"/>
              </a:rPr>
              <a:t>)</a:t>
            </a:r>
          </a:p>
          <a:p>
            <a:endParaRPr lang="fr-FR" dirty="0">
              <a:sym typeface="Symbol" panose="05050102010706020507" pitchFamily="18" charset="2"/>
            </a:endParaRPr>
          </a:p>
          <a:p>
            <a:r>
              <a:rPr lang="fr-FR" b="1" dirty="0">
                <a:sym typeface="Symbol" panose="05050102010706020507" pitchFamily="18" charset="2"/>
              </a:rPr>
              <a:t>Remarque 3: </a:t>
            </a:r>
            <a:r>
              <a:rPr lang="fr-FR" dirty="0">
                <a:sym typeface="Symbol" panose="05050102010706020507" pitchFamily="18" charset="2"/>
              </a:rPr>
              <a:t>on s’autorise ici des 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atomes d’égalité</a:t>
            </a:r>
            <a:r>
              <a:rPr lang="fr-FR" dirty="0">
                <a:sym typeface="Symbol" panose="05050102010706020507" pitchFamily="18" charset="2"/>
              </a:rPr>
              <a:t>, pas dans le cours de MLM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45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80F8-FC26-46F6-9B89-F1C4C7FB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4738" cy="1325563"/>
          </a:xfrm>
        </p:spPr>
        <p:txBody>
          <a:bodyPr/>
          <a:lstStyle/>
          <a:p>
            <a:r>
              <a:rPr lang="fr-FR" dirty="0"/>
              <a:t>Exercice: Transformation de formules DL en 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A96DB-FFA3-4886-886F-22F387CE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95462"/>
            <a:ext cx="6162675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7911B-C174-4048-ABFC-01EEBB8A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178175"/>
            <a:ext cx="10610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7C79-ED1B-4283-846D-2ED34D85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souvent moins facile 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5B2964-0ABD-4AC9-B6FA-A65866FF6248}"/>
              </a:ext>
            </a:extLst>
          </p:cNvPr>
          <p:cNvSpPr txBox="1">
            <a:spLocks/>
          </p:cNvSpPr>
          <p:nvPr/>
        </p:nvSpPr>
        <p:spPr>
          <a:xfrm>
            <a:off x="1009650" y="3804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Voire impossible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40C1F-A7A2-45A7-9744-7F12215E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3" y="1690689"/>
            <a:ext cx="3519488" cy="1059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7A524-05E9-4055-99CD-3273DF37D674}"/>
              </a:ext>
            </a:extLst>
          </p:cNvPr>
          <p:cNvSpPr txBox="1"/>
          <p:nvPr/>
        </p:nvSpPr>
        <p:spPr>
          <a:xfrm>
            <a:off x="7600951" y="1631397"/>
            <a:ext cx="26164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A(X)  </a:t>
            </a:r>
            <a:r>
              <a:rPr lang="fr-FR" sz="3600" dirty="0">
                <a:sym typeface="Wingdings" panose="05000000000000000000" pitchFamily="2" charset="2"/>
              </a:rPr>
              <a:t> C(X).</a:t>
            </a:r>
          </a:p>
          <a:p>
            <a:r>
              <a:rPr lang="fr-FR" sz="3600" dirty="0">
                <a:sym typeface="Wingdings" panose="05000000000000000000" pitchFamily="2" charset="2"/>
              </a:rPr>
              <a:t>B(X)  C(X).</a:t>
            </a:r>
            <a:endParaRPr lang="fr-FR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8471C-0162-437D-8C9F-6C7A0DB7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5230838"/>
            <a:ext cx="3729039" cy="915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40028-A73C-49C5-A8CA-3C2A692B8104}"/>
              </a:ext>
            </a:extLst>
          </p:cNvPr>
          <p:cNvSpPr txBox="1"/>
          <p:nvPr/>
        </p:nvSpPr>
        <p:spPr>
          <a:xfrm>
            <a:off x="926306" y="3244334"/>
            <a:ext cx="769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Pensez aussi qu’une conjonction à droite peut être vue comme plusieurs règles…</a:t>
            </a:r>
          </a:p>
        </p:txBody>
      </p:sp>
    </p:spTree>
    <p:extLst>
      <p:ext uri="{BB962C8B-B14F-4D97-AF65-F5344CB8AC3E}">
        <p14:creationId xmlns:p14="http://schemas.microsoft.com/office/powerpoint/2010/main" val="27895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1158949" y="1488558"/>
            <a:ext cx="10030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Datalog</a:t>
            </a:r>
            <a:r>
              <a:rPr lang="fr-FR" b="1" dirty="0"/>
              <a:t>+, </a:t>
            </a:r>
            <a:r>
              <a:rPr lang="fr-FR" b="1" dirty="0" err="1"/>
              <a:t>RuleML</a:t>
            </a:r>
            <a:r>
              <a:rPr lang="fr-FR" b="1" dirty="0"/>
              <a:t> and OWL 2: Formats and Translations for Existential Rules</a:t>
            </a:r>
          </a:p>
          <a:p>
            <a:r>
              <a:rPr lang="fr-FR" dirty="0"/>
              <a:t>Jean-François </a:t>
            </a:r>
            <a:r>
              <a:rPr lang="fr-FR" dirty="0" err="1"/>
              <a:t>Baget,Alain</a:t>
            </a:r>
            <a:r>
              <a:rPr lang="fr-FR" dirty="0"/>
              <a:t> Gutierrez, Michel </a:t>
            </a:r>
            <a:r>
              <a:rPr lang="fr-FR" dirty="0" err="1"/>
              <a:t>Leclère</a:t>
            </a:r>
            <a:r>
              <a:rPr lang="fr-FR" dirty="0"/>
              <a:t>, Marie-Laure Mugnier, Swan Rocher, Clément Sipieter</a:t>
            </a:r>
          </a:p>
          <a:p>
            <a:r>
              <a:rPr lang="fr-FR" i="1" dirty="0"/>
              <a:t>Web Rule Symposium </a:t>
            </a:r>
            <a:r>
              <a:rPr lang="fr-FR" dirty="0"/>
              <a:t>(2015) </a:t>
            </a:r>
            <a:r>
              <a:rPr lang="fr-FR" dirty="0">
                <a:hlinkClick r:id="rId2"/>
              </a:rPr>
              <a:t>https://hal.archives-ouvertes.fr/hal-01172069/document</a:t>
            </a:r>
            <a:r>
              <a:rPr lang="fr-FR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AE550-64C5-405B-97AE-40B8D9DD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4121"/>
            <a:ext cx="12192000" cy="34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1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654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Equivalent Class expressions</a:t>
            </a:r>
          </a:p>
          <a:p>
            <a:r>
              <a:rPr lang="fr-FR" dirty="0"/>
              <a:t>Peuvent apparaitre à droite et à gauche d’une inclusion de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73DE6-67DB-42AC-863A-9833605E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63" y="2225601"/>
            <a:ext cx="10409274" cy="46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ED6-BD6A-4310-9A4F-D6405CD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7524-8541-4FB3-B4AA-F799802C8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4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568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SubClass</a:t>
            </a:r>
            <a:r>
              <a:rPr lang="fr-FR" b="1" dirty="0"/>
              <a:t> expressions</a:t>
            </a:r>
          </a:p>
          <a:p>
            <a:r>
              <a:rPr lang="fr-FR" dirty="0"/>
              <a:t>Peuvent apparaitre à gauche d’une inclusion de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08DF2-7E75-42AD-8790-4FE4EAA4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713"/>
            <a:ext cx="10301288" cy="2984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01C8E-4B14-4BC2-9F04-DAAEA976226E}"/>
              </a:ext>
            </a:extLst>
          </p:cNvPr>
          <p:cNvSpPr txBox="1"/>
          <p:nvPr/>
        </p:nvSpPr>
        <p:spPr>
          <a:xfrm>
            <a:off x="3172378" y="5631509"/>
            <a:ext cx="459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Transformation d’une inclusion en k inclusions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94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2157-D7DF-46AF-AE0D-E9623F13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OWL2DLGP: un algorithme de traduction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8099-900A-42D1-9CB4-69C67A7A6F82}"/>
              </a:ext>
            </a:extLst>
          </p:cNvPr>
          <p:cNvSpPr txBox="1"/>
          <p:nvPr/>
        </p:nvSpPr>
        <p:spPr>
          <a:xfrm>
            <a:off x="2519916" y="1438834"/>
            <a:ext cx="54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SuperClass</a:t>
            </a:r>
            <a:r>
              <a:rPr lang="fr-FR" b="1" dirty="0"/>
              <a:t> expressions</a:t>
            </a:r>
          </a:p>
          <a:p>
            <a:r>
              <a:rPr lang="fr-FR" dirty="0"/>
              <a:t>Peuvent apparaitre à droite d’une inclusion de concepts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27D75A-5E4D-427E-A71D-283B7DDE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313233"/>
            <a:ext cx="8843963" cy="32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F00-765A-4878-B444-E3FE7EDD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préalables (à la maison)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A49B4-AA2B-4B23-A089-FD26E0AF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62262"/>
            <a:ext cx="74676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26C61-230E-45BB-9A2A-43C11012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62" y="4648198"/>
            <a:ext cx="6696075" cy="103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CDD3C-1863-4DE9-BD17-DD81C97C257D}"/>
              </a:ext>
            </a:extLst>
          </p:cNvPr>
          <p:cNvSpPr txBox="1"/>
          <p:nvPr/>
        </p:nvSpPr>
        <p:spPr>
          <a:xfrm>
            <a:off x="819150" y="2045642"/>
            <a:ext cx="775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Prouvez les équivalences suivantes (à rajouter au formulaire)</a:t>
            </a:r>
          </a:p>
        </p:txBody>
      </p:sp>
    </p:spTree>
    <p:extLst>
      <p:ext uri="{BB962C8B-B14F-4D97-AF65-F5344CB8AC3E}">
        <p14:creationId xmlns:p14="http://schemas.microsoft.com/office/powerpoint/2010/main" val="338989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FF01-BC15-4C62-A099-58E9DBB6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utilisation de l’algorithme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517F3-D660-49D2-A93C-BCBFDDDE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9" y="1854716"/>
            <a:ext cx="580072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7C383-40E9-45CC-B41A-246B7F4EC868}"/>
              </a:ext>
            </a:extLst>
          </p:cNvPr>
          <p:cNvSpPr txBox="1"/>
          <p:nvPr/>
        </p:nvSpPr>
        <p:spPr>
          <a:xfrm>
            <a:off x="607437" y="1541870"/>
            <a:ext cx="202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Traduire en 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069437-F5B5-441D-8260-81F1B0D9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9" y="3041361"/>
            <a:ext cx="3093727" cy="8597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60105-367B-4023-A755-039B86E7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02" y="4600594"/>
            <a:ext cx="3548063" cy="7126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E94114-8172-433C-B717-FEB96F684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706" y="3139567"/>
            <a:ext cx="3030518" cy="6454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54193-9A03-4E46-8EC3-3D5243087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788" y="4629491"/>
            <a:ext cx="3905251" cy="6548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C315F-DA5E-436D-AD15-29DBDC7C7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048" y="3117174"/>
            <a:ext cx="3305356" cy="6236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3EBC30-BA30-45DC-852A-DBBBCD4F1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7494" y="4600594"/>
            <a:ext cx="4719638" cy="69428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C482FD-B297-452E-97DF-6FB59F5CB665}"/>
              </a:ext>
            </a:extLst>
          </p:cNvPr>
          <p:cNvCxnSpPr/>
          <p:nvPr/>
        </p:nvCxnSpPr>
        <p:spPr>
          <a:xfrm flipH="1">
            <a:off x="112402" y="2397641"/>
            <a:ext cx="64884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8E1369-4D7E-416C-8EBE-B4E58D1A2201}"/>
              </a:ext>
            </a:extLst>
          </p:cNvPr>
          <p:cNvCxnSpPr>
            <a:cxnSpLocks/>
          </p:cNvCxnSpPr>
          <p:nvPr/>
        </p:nvCxnSpPr>
        <p:spPr>
          <a:xfrm flipH="1">
            <a:off x="527776" y="3448493"/>
            <a:ext cx="2905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49698D-0767-4EF5-B489-EC9B80464043}"/>
              </a:ext>
            </a:extLst>
          </p:cNvPr>
          <p:cNvCxnSpPr>
            <a:cxnSpLocks/>
          </p:cNvCxnSpPr>
          <p:nvPr/>
        </p:nvCxnSpPr>
        <p:spPr>
          <a:xfrm flipH="1">
            <a:off x="7690851" y="4889206"/>
            <a:ext cx="42388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99E697-A4CD-494B-9684-1EC98BFB9FD0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8080438" y="3425456"/>
            <a:ext cx="3400966" cy="3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120EBD-B295-4D76-8029-DD8BB748334F}"/>
              </a:ext>
            </a:extLst>
          </p:cNvPr>
          <p:cNvCxnSpPr>
            <a:cxnSpLocks/>
          </p:cNvCxnSpPr>
          <p:nvPr/>
        </p:nvCxnSpPr>
        <p:spPr>
          <a:xfrm flipH="1">
            <a:off x="3613788" y="4889206"/>
            <a:ext cx="39052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833396-7CE3-403C-89D6-0FCBBB7B011F}"/>
              </a:ext>
            </a:extLst>
          </p:cNvPr>
          <p:cNvCxnSpPr>
            <a:cxnSpLocks/>
          </p:cNvCxnSpPr>
          <p:nvPr/>
        </p:nvCxnSpPr>
        <p:spPr>
          <a:xfrm flipH="1">
            <a:off x="4353706" y="3429000"/>
            <a:ext cx="2905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69FD87-2D8C-45F0-9695-E389FD2DBA45}"/>
              </a:ext>
            </a:extLst>
          </p:cNvPr>
          <p:cNvCxnSpPr>
            <a:cxnSpLocks/>
          </p:cNvCxnSpPr>
          <p:nvPr/>
        </p:nvCxnSpPr>
        <p:spPr>
          <a:xfrm flipH="1">
            <a:off x="113819" y="4889206"/>
            <a:ext cx="339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5EE80B-BD97-47B0-BEA7-4A3AC1436164}"/>
              </a:ext>
            </a:extLst>
          </p:cNvPr>
          <p:cNvSpPr txBox="1"/>
          <p:nvPr/>
        </p:nvSpPr>
        <p:spPr>
          <a:xfrm>
            <a:off x="4046390" y="3878322"/>
            <a:ext cx="4712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D(X), A(Y), S(Y, 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$\bot$</a:t>
            </a:r>
            <a:endParaRPr lang="fr-FR" sz="3200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656539-D335-4D83-A98D-40E70D0A29E5}"/>
              </a:ext>
            </a:extLst>
          </p:cNvPr>
          <p:cNvSpPr txBox="1"/>
          <p:nvPr/>
        </p:nvSpPr>
        <p:spPr>
          <a:xfrm>
            <a:off x="3508744" y="5636108"/>
            <a:ext cx="589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D(X), R(Y, Z), C(Z), S(Y, 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$\bot$</a:t>
            </a:r>
            <a:endParaRPr lang="fr-FR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0775-15D2-4863-A8E8-A9DCB917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quand l’algo échoue...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5EE3-6525-465D-A026-E20398DB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676399"/>
            <a:ext cx="3771900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C605E-F13D-4B9F-87AE-1DEC6261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3209924"/>
            <a:ext cx="2124075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39684-3A16-482B-83D3-920F3B82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738688"/>
            <a:ext cx="2676525" cy="885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09989A-8D5F-43C1-9867-A9A928AD3BBD}"/>
              </a:ext>
            </a:extLst>
          </p:cNvPr>
          <p:cNvSpPr txBox="1"/>
          <p:nvPr/>
        </p:nvSpPr>
        <p:spPr>
          <a:xfrm>
            <a:off x="3472232" y="3336636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A(X) </a:t>
            </a:r>
            <a:r>
              <a:rPr lang="fr-FR" sz="3200" dirty="0">
                <a:solidFill>
                  <a:schemeClr val="accent6"/>
                </a:solidFill>
                <a:sym typeface="Wingdings" panose="05000000000000000000" pitchFamily="2" charset="2"/>
              </a:rPr>
              <a:t> C(X)</a:t>
            </a:r>
            <a:endParaRPr lang="fr-FR" sz="32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2A0BC-0302-41B1-953C-B769D0411DD8}"/>
              </a:ext>
            </a:extLst>
          </p:cNvPr>
          <p:cNvSpPr txBox="1"/>
          <p:nvPr/>
        </p:nvSpPr>
        <p:spPr>
          <a:xfrm>
            <a:off x="3716780" y="4889212"/>
            <a:ext cx="749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7988C8-E6AF-43C2-9EB1-0F6BE1A82C58}"/>
              </a:ext>
            </a:extLst>
          </p:cNvPr>
          <p:cNvCxnSpPr>
            <a:cxnSpLocks/>
          </p:cNvCxnSpPr>
          <p:nvPr/>
        </p:nvCxnSpPr>
        <p:spPr>
          <a:xfrm flipH="1">
            <a:off x="595312" y="2078665"/>
            <a:ext cx="35407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A47312-B63C-4FD2-8EEC-F755D3F1E2BF}"/>
              </a:ext>
            </a:extLst>
          </p:cNvPr>
          <p:cNvCxnSpPr>
            <a:cxnSpLocks/>
          </p:cNvCxnSpPr>
          <p:nvPr/>
        </p:nvCxnSpPr>
        <p:spPr>
          <a:xfrm flipH="1">
            <a:off x="485774" y="3637663"/>
            <a:ext cx="24739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5AB263-89DD-4894-8F1A-3F423A8185D8}"/>
              </a:ext>
            </a:extLst>
          </p:cNvPr>
          <p:cNvSpPr txBox="1"/>
          <p:nvPr/>
        </p:nvSpPr>
        <p:spPr>
          <a:xfrm>
            <a:off x="6826102" y="2852833"/>
            <a:ext cx="4961972" cy="1569660"/>
          </a:xfrm>
          <a:prstGeom prst="rect">
            <a:avLst/>
          </a:prstGeom>
          <a:solidFill>
            <a:srgbClr val="36F117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Même si l’algorithme échoue, il peut nous retourner un ensemble de règles qui sont consistantes (mais pas complètes)</a:t>
            </a:r>
          </a:p>
        </p:txBody>
      </p:sp>
    </p:spTree>
    <p:extLst>
      <p:ext uri="{BB962C8B-B14F-4D97-AF65-F5344CB8AC3E}">
        <p14:creationId xmlns:p14="http://schemas.microsoft.com/office/powerpoint/2010/main" val="34959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DBAB-01C9-4130-9278-30D883C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un p’tit dernier pour la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9C021-11FB-4779-9734-34306BD5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281362"/>
            <a:ext cx="10877550" cy="8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7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AC72-95AC-4029-A09B-8C3C73AD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Zoologie des </a:t>
            </a:r>
            <a:r>
              <a:rPr lang="fr-FR" dirty="0" err="1"/>
              <a:t>DLs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702A9-F21C-46A8-B788-A9E8E834B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89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252-8799-4D5E-94BC-C9126CB0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grandes familles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FED15-72FF-4009-9AFD-783BAC8A54BB}"/>
              </a:ext>
            </a:extLst>
          </p:cNvPr>
          <p:cNvSpPr txBox="1"/>
          <p:nvPr/>
        </p:nvSpPr>
        <p:spPr>
          <a:xfrm flipH="1">
            <a:off x="4255949" y="3823270"/>
            <a:ext cx="113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Lucida Handwriting" panose="03010101010101010101" pitchFamily="66" charset="0"/>
              </a:rPr>
              <a:t>FL</a:t>
            </a:r>
            <a:r>
              <a:rPr lang="fr-FR" sz="4000" baseline="30000" dirty="0"/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03B93-487F-4B5F-9D8E-9866B078E7EC}"/>
              </a:ext>
            </a:extLst>
          </p:cNvPr>
          <p:cNvSpPr txBox="1"/>
          <p:nvPr/>
        </p:nvSpPr>
        <p:spPr>
          <a:xfrm>
            <a:off x="3573247" y="1690688"/>
            <a:ext cx="25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Conjonction de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441A-1A83-4B5A-B65C-F5EE230A9FF5}"/>
              </a:ext>
            </a:extLst>
          </p:cNvPr>
          <p:cNvSpPr txBox="1"/>
          <p:nvPr/>
        </p:nvSpPr>
        <p:spPr>
          <a:xfrm flipH="1">
            <a:off x="4255950" y="2525392"/>
            <a:ext cx="1139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Lucida Handwriting" panose="03010101010101010101" pitchFamily="66" charset="0"/>
              </a:rPr>
              <a:t>FL</a:t>
            </a:r>
            <a:r>
              <a:rPr lang="fr-FR" sz="4000" baseline="-25000" dirty="0">
                <a:latin typeface="Lucida Handwriting" panose="03010101010101010101" pitchFamily="66" charset="0"/>
              </a:rPr>
              <a:t>0</a:t>
            </a:r>
            <a:endParaRPr lang="fr-FR" sz="4000" baseline="-25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01787-2E58-459A-B7BB-2D292EDE898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4825482" y="3233278"/>
            <a:ext cx="0" cy="58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09F634-93E2-4223-8AB0-4409AF8567D7}"/>
              </a:ext>
            </a:extLst>
          </p:cNvPr>
          <p:cNvSpPr txBox="1"/>
          <p:nvPr/>
        </p:nvSpPr>
        <p:spPr>
          <a:xfrm>
            <a:off x="4825481" y="2163633"/>
            <a:ext cx="25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Quantification universelle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316B18-6CAB-47C8-B6E0-1D8EE0E5601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825481" y="2060020"/>
            <a:ext cx="1" cy="465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73181E-830C-49C0-9A67-DF322A7B188E}"/>
              </a:ext>
            </a:extLst>
          </p:cNvPr>
          <p:cNvSpPr txBox="1"/>
          <p:nvPr/>
        </p:nvSpPr>
        <p:spPr>
          <a:xfrm>
            <a:off x="4825481" y="3347618"/>
            <a:ext cx="366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Quantification existentielle restreinte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E8658D-C621-4CD9-82A4-7914AAC9AC8D}"/>
              </a:ext>
            </a:extLst>
          </p:cNvPr>
          <p:cNvSpPr txBox="1"/>
          <p:nvPr/>
        </p:nvSpPr>
        <p:spPr>
          <a:xfrm flipH="1">
            <a:off x="4255948" y="5113129"/>
            <a:ext cx="113906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Lucida Handwriting" panose="03010101010101010101" pitchFamily="66" charset="0"/>
              </a:rPr>
              <a:t>FL</a:t>
            </a:r>
            <a:endParaRPr lang="fr-FR" sz="4000" baseline="30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ED4277-AABF-4BB7-9B59-32A7F0051FF5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4825481" y="4531156"/>
            <a:ext cx="1" cy="58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BD4FA3C-FF52-45BA-B5AF-8FFB17D136F1}"/>
              </a:ext>
            </a:extLst>
          </p:cNvPr>
          <p:cNvSpPr txBox="1"/>
          <p:nvPr/>
        </p:nvSpPr>
        <p:spPr>
          <a:xfrm>
            <a:off x="4825481" y="4410350"/>
            <a:ext cx="276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Restrictions de rôles </a:t>
            </a:r>
          </a:p>
          <a:p>
            <a:r>
              <a:rPr lang="fr-FR" dirty="0"/>
              <a:t>(transitivité, fonctionnelles)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88A3DF-AB8E-47C0-BB1F-069F76002E81}"/>
              </a:ext>
            </a:extLst>
          </p:cNvPr>
          <p:cNvSpPr txBox="1"/>
          <p:nvPr/>
        </p:nvSpPr>
        <p:spPr>
          <a:xfrm flipH="1">
            <a:off x="1547161" y="5113129"/>
            <a:ext cx="113906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Lucida Handwriting" panose="03010101010101010101" pitchFamily="66" charset="0"/>
              </a:rPr>
              <a:t>AL</a:t>
            </a:r>
            <a:endParaRPr lang="fr-FR" sz="4000" baseline="30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547F4B-37EC-4C6E-BF5D-5261601180E4}"/>
              </a:ext>
            </a:extLst>
          </p:cNvPr>
          <p:cNvCxnSpPr>
            <a:stCxn id="4" idx="3"/>
            <a:endCxn id="27" idx="0"/>
          </p:cNvCxnSpPr>
          <p:nvPr/>
        </p:nvCxnSpPr>
        <p:spPr>
          <a:xfrm flipH="1">
            <a:off x="2116694" y="4177213"/>
            <a:ext cx="2139255" cy="935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4659F8-8B59-4E50-A300-982BB14A44A1}"/>
              </a:ext>
            </a:extLst>
          </p:cNvPr>
          <p:cNvSpPr txBox="1"/>
          <p:nvPr/>
        </p:nvSpPr>
        <p:spPr>
          <a:xfrm>
            <a:off x="841452" y="4405243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Conjonction atomique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7BA566-D46A-4FA6-9356-1CBF600BFB29}"/>
              </a:ext>
            </a:extLst>
          </p:cNvPr>
          <p:cNvSpPr txBox="1"/>
          <p:nvPr/>
        </p:nvSpPr>
        <p:spPr>
          <a:xfrm flipH="1">
            <a:off x="1093592" y="2611156"/>
            <a:ext cx="1139066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Lucida Handwriting" panose="03010101010101010101" pitchFamily="66" charset="0"/>
              </a:rPr>
              <a:t>EL</a:t>
            </a:r>
            <a:endParaRPr lang="fr-FR" sz="4000" baseline="30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1F6EB7-F869-4278-ADF5-6B6454390001}"/>
              </a:ext>
            </a:extLst>
          </p:cNvPr>
          <p:cNvCxnSpPr>
            <a:stCxn id="5" idx="1"/>
            <a:endCxn id="31" idx="0"/>
          </p:cNvCxnSpPr>
          <p:nvPr/>
        </p:nvCxnSpPr>
        <p:spPr>
          <a:xfrm flipH="1">
            <a:off x="1663125" y="1875354"/>
            <a:ext cx="1910122" cy="73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08794D-323F-4300-96ED-858E02C9578A}"/>
              </a:ext>
            </a:extLst>
          </p:cNvPr>
          <p:cNvSpPr txBox="1"/>
          <p:nvPr/>
        </p:nvSpPr>
        <p:spPr>
          <a:xfrm>
            <a:off x="0" y="1872572"/>
            <a:ext cx="27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Quantification existentielle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97C999-601B-4676-911D-E9A8F977ED20}"/>
              </a:ext>
            </a:extLst>
          </p:cNvPr>
          <p:cNvSpPr txBox="1"/>
          <p:nvPr/>
        </p:nvSpPr>
        <p:spPr>
          <a:xfrm>
            <a:off x="1125847" y="587239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Attributive </a:t>
            </a:r>
            <a:r>
              <a:rPr lang="fr-FR" b="1" dirty="0" err="1"/>
              <a:t>Languages</a:t>
            </a:r>
            <a:endParaRPr lang="fr-F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FF93C-22DC-4FF4-AC38-8C6EAB8F68FF}"/>
              </a:ext>
            </a:extLst>
          </p:cNvPr>
          <p:cNvSpPr txBox="1"/>
          <p:nvPr/>
        </p:nvSpPr>
        <p:spPr>
          <a:xfrm>
            <a:off x="3856530" y="5925074"/>
            <a:ext cx="18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Frame </a:t>
            </a:r>
            <a:r>
              <a:rPr lang="fr-FR" b="1" dirty="0" err="1"/>
              <a:t>Languages</a:t>
            </a:r>
            <a:endParaRPr lang="fr-FR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050E85-61B9-4766-A387-281B18DBE7BE}"/>
              </a:ext>
            </a:extLst>
          </p:cNvPr>
          <p:cNvSpPr txBox="1"/>
          <p:nvPr/>
        </p:nvSpPr>
        <p:spPr>
          <a:xfrm>
            <a:off x="470941" y="3339727"/>
            <a:ext cx="221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Existential </a:t>
            </a:r>
            <a:r>
              <a:rPr lang="fr-FR" b="1" dirty="0" err="1"/>
              <a:t>Languages</a:t>
            </a:r>
            <a:endParaRPr lang="fr-F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7EB94-94B2-436D-A65C-E52183785010}"/>
              </a:ext>
            </a:extLst>
          </p:cNvPr>
          <p:cNvSpPr txBox="1"/>
          <p:nvPr/>
        </p:nvSpPr>
        <p:spPr>
          <a:xfrm>
            <a:off x="8627806" y="545690"/>
            <a:ext cx="34086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Lucida Handwriting" panose="03010101010101010101" pitchFamily="66" charset="0"/>
              </a:rPr>
              <a:t>F</a:t>
            </a:r>
            <a:r>
              <a:rPr lang="fr-FR" sz="2400" dirty="0"/>
              <a:t>: fonctionnelles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Lucida Handwriting" panose="03010101010101010101" pitchFamily="66" charset="0"/>
              </a:rPr>
              <a:t>E</a:t>
            </a:r>
            <a:r>
              <a:rPr lang="fr-FR" sz="2400" dirty="0"/>
              <a:t>: quantification existentielle non restreinte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Lucida Handwriting" panose="03010101010101010101" pitchFamily="66" charset="0"/>
              </a:rPr>
              <a:t>U</a:t>
            </a:r>
            <a:r>
              <a:rPr lang="fr-FR" sz="2400" dirty="0"/>
              <a:t>: union de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Lucida Handwriting" panose="03010101010101010101" pitchFamily="66" charset="0"/>
              </a:rPr>
              <a:t>H</a:t>
            </a:r>
            <a:r>
              <a:rPr lang="fr-FR" sz="2400" dirty="0"/>
              <a:t>: inclusion de rôles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Lucida Handwriting" panose="03010101010101010101" pitchFamily="66" charset="0"/>
              </a:rPr>
              <a:t>R</a:t>
            </a:r>
            <a:r>
              <a:rPr lang="fr-FR" sz="2400" dirty="0"/>
              <a:t>: disjonction de rôles; réflexivité; </a:t>
            </a:r>
            <a:r>
              <a:rPr lang="fr-FR" sz="2400" dirty="0" err="1"/>
              <a:t>irréflexivité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Lucida Handwriting" panose="03010101010101010101" pitchFamily="66" charset="0"/>
              </a:rPr>
              <a:t>O</a:t>
            </a:r>
            <a:r>
              <a:rPr lang="fr-FR" sz="2400" dirty="0"/>
              <a:t>: énumération d’objets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Lucida Handwriting" panose="03010101010101010101" pitchFamily="66" charset="0"/>
              </a:rPr>
              <a:t>N</a:t>
            </a:r>
            <a:r>
              <a:rPr lang="fr-FR" sz="2400" dirty="0"/>
              <a:t>: restrictions numériques de rôles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Lucida Handwriting" panose="03010101010101010101" pitchFamily="66" charset="0"/>
              </a:rPr>
              <a:t>Q</a:t>
            </a:r>
            <a:r>
              <a:rPr lang="fr-FR" sz="2400" dirty="0"/>
              <a:t>: restrictions numériques qualifiées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(</a:t>
            </a:r>
            <a:r>
              <a:rPr lang="fr-FR" sz="2400" dirty="0">
                <a:latin typeface="Lucida Handwriting" panose="03010101010101010101" pitchFamily="66" charset="0"/>
              </a:rPr>
              <a:t>D</a:t>
            </a:r>
            <a:r>
              <a:rPr lang="fr-FR" sz="2400" dirty="0"/>
              <a:t>): </a:t>
            </a:r>
            <a:r>
              <a:rPr lang="fr-FR" sz="2400" dirty="0" err="1"/>
              <a:t>datatypes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2428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890D5F-30C8-438B-88FC-DB73FF549B65}"/>
              </a:ext>
            </a:extLst>
          </p:cNvPr>
          <p:cNvSpPr/>
          <p:nvPr/>
        </p:nvSpPr>
        <p:spPr>
          <a:xfrm>
            <a:off x="6754761" y="4472232"/>
            <a:ext cx="4793226" cy="217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3E4D6-72B7-4DFC-B209-2F454767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DLs</a:t>
            </a:r>
            <a:r>
              <a:rPr lang="fr-FR" dirty="0"/>
              <a:t> et Web Sémantique: les langages OWL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4705F-EBFE-4015-9888-B1FDB7F3410A}"/>
              </a:ext>
            </a:extLst>
          </p:cNvPr>
          <p:cNvSpPr txBox="1"/>
          <p:nvPr/>
        </p:nvSpPr>
        <p:spPr>
          <a:xfrm>
            <a:off x="3481895" y="1682713"/>
            <a:ext cx="4389343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Lucida Handwriting" panose="03010101010101010101" pitchFamily="66" charset="0"/>
              </a:rPr>
              <a:t>ALC</a:t>
            </a:r>
            <a:r>
              <a:rPr lang="fr-FR" sz="3600" dirty="0"/>
              <a:t> + transitivité  = </a:t>
            </a:r>
            <a:r>
              <a:rPr lang="fr-FR" sz="3600" dirty="0">
                <a:latin typeface="Lucida Handwriting" panose="03010101010101010101" pitchFamily="66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EB17F-2309-4A2D-9567-DC28EBA8D705}"/>
              </a:ext>
            </a:extLst>
          </p:cNvPr>
          <p:cNvSpPr txBox="1"/>
          <p:nvPr/>
        </p:nvSpPr>
        <p:spPr>
          <a:xfrm>
            <a:off x="235975" y="3123412"/>
            <a:ext cx="509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OWL (Web </a:t>
            </a:r>
            <a:r>
              <a:rPr lang="fr-FR" sz="2800" b="1" dirty="0" err="1"/>
              <a:t>Ontology</a:t>
            </a:r>
            <a:r>
              <a:rPr lang="fr-FR" sz="2800" b="1" dirty="0"/>
              <a:t> </a:t>
            </a:r>
            <a:r>
              <a:rPr lang="fr-FR" sz="2800" b="1" dirty="0" err="1"/>
              <a:t>Language</a:t>
            </a:r>
            <a:r>
              <a:rPr lang="fr-FR" sz="2800" b="1" dirty="0"/>
              <a:t>)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EB66B-C0C0-4810-92D8-C6F388FC855D}"/>
              </a:ext>
            </a:extLst>
          </p:cNvPr>
          <p:cNvSpPr txBox="1"/>
          <p:nvPr/>
        </p:nvSpPr>
        <p:spPr>
          <a:xfrm>
            <a:off x="235975" y="3917780"/>
            <a:ext cx="353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OWL-DL = </a:t>
            </a:r>
            <a:r>
              <a:rPr lang="fr-FR" sz="2800" b="1" dirty="0">
                <a:latin typeface="Lucida Handwriting" panose="03010101010101010101" pitchFamily="66" charset="0"/>
              </a:rPr>
              <a:t>SHOIN</a:t>
            </a:r>
            <a:r>
              <a:rPr lang="fr-FR" sz="2800" b="1" baseline="30000" dirty="0">
                <a:latin typeface="Lucida Handwriting" panose="03010101010101010101" pitchFamily="66" charset="0"/>
              </a:rPr>
              <a:t>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DB311-2F09-4074-A2DA-88750B91FA09}"/>
              </a:ext>
            </a:extLst>
          </p:cNvPr>
          <p:cNvSpPr txBox="1"/>
          <p:nvPr/>
        </p:nvSpPr>
        <p:spPr>
          <a:xfrm>
            <a:off x="1126475" y="4712148"/>
            <a:ext cx="331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OWL-Lite = </a:t>
            </a:r>
            <a:r>
              <a:rPr lang="fr-FR" sz="2800" b="1" dirty="0">
                <a:latin typeface="Lucida Handwriting" panose="03010101010101010101" pitchFamily="66" charset="0"/>
              </a:rPr>
              <a:t>SHIF</a:t>
            </a:r>
            <a:r>
              <a:rPr lang="fr-FR" sz="2800" b="1" baseline="30000" dirty="0">
                <a:latin typeface="Lucida Handwriting" panose="03010101010101010101" pitchFamily="66" charset="0"/>
              </a:rPr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A27FA-BFE0-4E75-AA47-18653A1CCEA3}"/>
              </a:ext>
            </a:extLst>
          </p:cNvPr>
          <p:cNvSpPr txBox="1"/>
          <p:nvPr/>
        </p:nvSpPr>
        <p:spPr>
          <a:xfrm>
            <a:off x="6258174" y="3123412"/>
            <a:ext cx="509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OWL (Web </a:t>
            </a:r>
            <a:r>
              <a:rPr lang="fr-FR" sz="2800" b="1" dirty="0" err="1"/>
              <a:t>Ontology</a:t>
            </a:r>
            <a:r>
              <a:rPr lang="fr-FR" sz="2800" b="1" dirty="0"/>
              <a:t> </a:t>
            </a:r>
            <a:r>
              <a:rPr lang="fr-FR" sz="2800" b="1" dirty="0" err="1"/>
              <a:t>Language</a:t>
            </a:r>
            <a:r>
              <a:rPr lang="fr-FR" sz="2800" b="1" dirty="0"/>
              <a:t>)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7FEE-C5C1-4204-B158-C9CAAB270158}"/>
              </a:ext>
            </a:extLst>
          </p:cNvPr>
          <p:cNvSpPr txBox="1"/>
          <p:nvPr/>
        </p:nvSpPr>
        <p:spPr>
          <a:xfrm>
            <a:off x="6258174" y="3949012"/>
            <a:ext cx="403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OWL2-FULL = </a:t>
            </a:r>
            <a:r>
              <a:rPr lang="fr-FR" sz="2800" b="1" dirty="0">
                <a:latin typeface="Lucida Handwriting" panose="03010101010101010101" pitchFamily="66" charset="0"/>
              </a:rPr>
              <a:t>SROIQ</a:t>
            </a:r>
            <a:r>
              <a:rPr lang="fr-FR" sz="2800" b="1" baseline="30000" dirty="0">
                <a:latin typeface="Lucida Handwriting" panose="03010101010101010101" pitchFamily="66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A5E91-89C4-43F1-A181-8904A4A1BE27}"/>
              </a:ext>
            </a:extLst>
          </p:cNvPr>
          <p:cNvSpPr txBox="1"/>
          <p:nvPr/>
        </p:nvSpPr>
        <p:spPr>
          <a:xfrm>
            <a:off x="6989627" y="4712148"/>
            <a:ext cx="401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OWL2-EL = </a:t>
            </a:r>
            <a:r>
              <a:rPr lang="fr-FR" sz="2800" b="1" dirty="0">
                <a:latin typeface="Lucida Handwriting" panose="03010101010101010101" pitchFamily="66" charset="0"/>
              </a:rPr>
              <a:t>EL</a:t>
            </a:r>
            <a:r>
              <a:rPr lang="fr-FR" sz="2800" b="1" baseline="30000" dirty="0">
                <a:latin typeface="Lucida Handwriting" panose="03010101010101010101" pitchFamily="66" charset="0"/>
              </a:rPr>
              <a:t>++ </a:t>
            </a:r>
            <a:r>
              <a:rPr lang="fr-FR" sz="2800" b="1" dirty="0"/>
              <a:t>= </a:t>
            </a:r>
            <a:r>
              <a:rPr lang="fr-FR" sz="2800" b="1" dirty="0">
                <a:latin typeface="Lucida Handwriting" panose="03010101010101010101" pitchFamily="66" charset="0"/>
              </a:rPr>
              <a:t>ELRO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0F7D9-A062-4BD8-BF58-2F205A60F411}"/>
              </a:ext>
            </a:extLst>
          </p:cNvPr>
          <p:cNvSpPr txBox="1"/>
          <p:nvPr/>
        </p:nvSpPr>
        <p:spPr>
          <a:xfrm>
            <a:off x="6989627" y="5276138"/>
            <a:ext cx="296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OWL2-QL = DL-Lite</a:t>
            </a:r>
            <a:endParaRPr lang="fr-FR" sz="2800" b="1" dirty="0">
              <a:latin typeface="Lucida Handwriting" panose="03010101010101010101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63CC-878E-40E2-A9FC-36C11854AA45}"/>
              </a:ext>
            </a:extLst>
          </p:cNvPr>
          <p:cNvSpPr txBox="1"/>
          <p:nvPr/>
        </p:nvSpPr>
        <p:spPr>
          <a:xfrm>
            <a:off x="6989627" y="5840128"/>
            <a:ext cx="245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OWL2-RL = DLP</a:t>
            </a:r>
            <a:endParaRPr lang="fr-FR" sz="2800" b="1" dirty="0">
              <a:latin typeface="Lucida Handwriting" panose="03010101010101010101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25189-D1AF-4708-A2AE-EA5ED74FEADD}"/>
              </a:ext>
            </a:extLst>
          </p:cNvPr>
          <p:cNvSpPr txBox="1"/>
          <p:nvPr/>
        </p:nvSpPr>
        <p:spPr>
          <a:xfrm>
            <a:off x="2290631" y="5799358"/>
            <a:ext cx="400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algo de traduction en RE fonctionne sur ces 3 fragments</a:t>
            </a:r>
          </a:p>
        </p:txBody>
      </p:sp>
    </p:spTree>
    <p:extLst>
      <p:ext uri="{BB962C8B-B14F-4D97-AF65-F5344CB8AC3E}">
        <p14:creationId xmlns:p14="http://schemas.microsoft.com/office/powerpoint/2010/main" val="243600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051D-2EDF-46BB-A820-549E0197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 pour la famille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8294-7D63-4A42-985E-413CE326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68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824-C829-40B9-B668-1D1158AC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d’un vocabulaire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01E7-B09C-42E0-9851-4620B9C5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5" y="1825624"/>
            <a:ext cx="5651077" cy="219892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Vocabulaire</a:t>
            </a:r>
          </a:p>
          <a:p>
            <a:pPr lvl="1"/>
            <a:r>
              <a:rPr lang="fr-FR" dirty="0"/>
              <a:t>Constantes</a:t>
            </a:r>
          </a:p>
          <a:p>
            <a:pPr lvl="1"/>
            <a:r>
              <a:rPr lang="fr-FR" dirty="0"/>
              <a:t>Concepts primitifs (prédicats unaires)</a:t>
            </a:r>
          </a:p>
          <a:p>
            <a:pPr lvl="1"/>
            <a:r>
              <a:rPr lang="fr-FR" dirty="0"/>
              <a:t>Rôles primitifs(prédicats binaires)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EBB00F-1B04-4DB0-BF26-CF2462C24B39}"/>
              </a:ext>
            </a:extLst>
          </p:cNvPr>
          <p:cNvSpPr txBox="1">
            <a:spLocks/>
          </p:cNvSpPr>
          <p:nvPr/>
        </p:nvSpPr>
        <p:spPr>
          <a:xfrm>
            <a:off x="6616231" y="1779479"/>
            <a:ext cx="4827104" cy="207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Interprétation I = (</a:t>
            </a:r>
            <a:r>
              <a:rPr lang="fr-FR" dirty="0">
                <a:solidFill>
                  <a:schemeClr val="accent2"/>
                </a:solidFill>
                <a:sym typeface="Symbol" panose="05050102010706020507" pitchFamily="18" charset="2"/>
              </a:rPr>
              <a:t>, .</a:t>
            </a:r>
            <a:r>
              <a:rPr lang="fr-FR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fr-F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fr-FR" dirty="0"/>
              <a:t>c constante </a:t>
            </a:r>
            <a:r>
              <a:rPr lang="fr-FR" dirty="0">
                <a:sym typeface="Symbol" panose="05050102010706020507" pitchFamily="18" charset="2"/>
              </a:rPr>
              <a:t> 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</a:t>
            </a:r>
            <a:endParaRPr lang="fr-FR" dirty="0"/>
          </a:p>
          <a:p>
            <a:pPr lvl="1"/>
            <a:r>
              <a:rPr lang="fr-FR" dirty="0"/>
              <a:t>C concepts </a:t>
            </a:r>
            <a:r>
              <a:rPr lang="fr-FR" dirty="0">
                <a:sym typeface="Symbol" panose="05050102010706020507" pitchFamily="18" charset="2"/>
              </a:rPr>
              <a:t> 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2</a:t>
            </a:r>
            <a:r>
              <a:rPr lang="fr-FR" baseline="30000" dirty="0">
                <a:sym typeface="Symbol" panose="05050102010706020507" pitchFamily="18" charset="2"/>
              </a:rPr>
              <a:t> </a:t>
            </a:r>
            <a:r>
              <a:rPr lang="fr-FR" dirty="0">
                <a:sym typeface="Symbol" panose="05050102010706020507" pitchFamily="18" charset="2"/>
              </a:rPr>
              <a:t> (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 )</a:t>
            </a:r>
            <a:endParaRPr lang="fr-FR" dirty="0"/>
          </a:p>
          <a:p>
            <a:pPr lvl="1"/>
            <a:r>
              <a:rPr lang="fr-FR" dirty="0"/>
              <a:t>R rôle </a:t>
            </a:r>
            <a:r>
              <a:rPr lang="fr-FR" dirty="0">
                <a:sym typeface="Symbol" panose="05050102010706020507" pitchFamily="18" charset="2"/>
              </a:rPr>
              <a:t> R</a:t>
            </a:r>
            <a:r>
              <a:rPr lang="fr-FR" baseline="30000" dirty="0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 2</a:t>
            </a:r>
            <a:r>
              <a:rPr lang="fr-FR" baseline="30000" dirty="0">
                <a:sym typeface="Symbol" panose="05050102010706020507" pitchFamily="18" charset="2"/>
              </a:rPr>
              <a:t>x </a:t>
            </a:r>
            <a:r>
              <a:rPr lang="fr-FR" dirty="0">
                <a:sym typeface="Symbol" panose="05050102010706020507" pitchFamily="18" charset="2"/>
              </a:rPr>
              <a:t> (</a:t>
            </a:r>
            <a:r>
              <a:rPr lang="fr-FR" dirty="0" err="1">
                <a:sym typeface="Symbol" panose="05050102010706020507" pitchFamily="18" charset="2"/>
              </a:rPr>
              <a:t>c</a:t>
            </a:r>
            <a:r>
              <a:rPr lang="fr-FR" baseline="30000" dirty="0" err="1">
                <a:sym typeface="Symbol" panose="05050102010706020507" pitchFamily="18" charset="2"/>
              </a:rPr>
              <a:t>I</a:t>
            </a:r>
            <a:r>
              <a:rPr lang="fr-FR" dirty="0">
                <a:sym typeface="Symbol" panose="05050102010706020507" pitchFamily="18" charset="2"/>
              </a:rPr>
              <a:t>   x )</a:t>
            </a:r>
            <a:endParaRPr lang="fr-FR" baseline="30000" dirty="0"/>
          </a:p>
          <a:p>
            <a:pPr lvl="1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DE9E-E555-4957-85B4-8E7944D1D05B}"/>
              </a:ext>
            </a:extLst>
          </p:cNvPr>
          <p:cNvSpPr txBox="1"/>
          <p:nvPr/>
        </p:nvSpPr>
        <p:spPr>
          <a:xfrm>
            <a:off x="163313" y="4194313"/>
            <a:ext cx="5123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 err="1"/>
              <a:t>Roles</a:t>
            </a:r>
            <a:r>
              <a:rPr lang="fr-FR" sz="2000" dirty="0"/>
              <a:t> primitifs: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7E079-150A-42D3-AB14-7F353CA9BA0A}"/>
              </a:ext>
            </a:extLst>
          </p:cNvPr>
          <p:cNvSpPr txBox="1"/>
          <p:nvPr/>
        </p:nvSpPr>
        <p:spPr>
          <a:xfrm>
            <a:off x="163313" y="5307496"/>
            <a:ext cx="5123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ym typeface="Symbol" panose="05050102010706020507" pitchFamily="18" charset="2"/>
              </a:rPr>
              <a:t></a:t>
            </a:r>
            <a:r>
              <a:rPr lang="fr-FR" sz="2000" dirty="0"/>
              <a:t>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A</a:t>
            </a:r>
            <a:r>
              <a:rPr lang="fr-FR" sz="2000" baseline="30000" dirty="0"/>
              <a:t>I</a:t>
            </a:r>
            <a:r>
              <a:rPr lang="fr-FR" sz="2000" dirty="0"/>
              <a:t> = {1, 2, 3}, B</a:t>
            </a:r>
            <a:r>
              <a:rPr lang="fr-FR" sz="2000" baseline="30000" dirty="0"/>
              <a:t>I</a:t>
            </a:r>
            <a:r>
              <a:rPr lang="fr-FR" sz="2000" dirty="0"/>
              <a:t>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/>
              <a:t>R</a:t>
            </a:r>
            <a:r>
              <a:rPr lang="fr-FR" sz="2000" baseline="30000" dirty="0"/>
              <a:t>I</a:t>
            </a:r>
            <a:r>
              <a:rPr lang="fr-FR" sz="2000" dirty="0"/>
              <a:t> = {(2, 2), (2, 3), (1, 5)}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EE87B6-0B97-423D-A480-2D67BA0288E3}"/>
              </a:ext>
            </a:extLst>
          </p:cNvPr>
          <p:cNvSpPr/>
          <p:nvPr/>
        </p:nvSpPr>
        <p:spPr>
          <a:xfrm>
            <a:off x="5841715" y="4615501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0F0AE-164E-49E5-9C8F-DCB485CE848F}"/>
              </a:ext>
            </a:extLst>
          </p:cNvPr>
          <p:cNvSpPr/>
          <p:nvPr/>
        </p:nvSpPr>
        <p:spPr>
          <a:xfrm>
            <a:off x="5841715" y="3707559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A99ADB-C42E-4277-BD55-2157123C2D28}"/>
              </a:ext>
            </a:extLst>
          </p:cNvPr>
          <p:cNvSpPr/>
          <p:nvPr/>
        </p:nvSpPr>
        <p:spPr>
          <a:xfrm>
            <a:off x="7288579" y="3852244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39ADEB-1A94-4070-B94F-C03533DB62AD}"/>
              </a:ext>
            </a:extLst>
          </p:cNvPr>
          <p:cNvSpPr/>
          <p:nvPr/>
        </p:nvSpPr>
        <p:spPr>
          <a:xfrm>
            <a:off x="6657531" y="4984089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0578A-E85B-445F-B547-55B292B81421}"/>
              </a:ext>
            </a:extLst>
          </p:cNvPr>
          <p:cNvSpPr/>
          <p:nvPr/>
        </p:nvSpPr>
        <p:spPr>
          <a:xfrm>
            <a:off x="8054439" y="500149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9E1637-C413-4CE6-80FA-B48BED900FB3}"/>
              </a:ext>
            </a:extLst>
          </p:cNvPr>
          <p:cNvSpPr/>
          <p:nvPr/>
        </p:nvSpPr>
        <p:spPr>
          <a:xfrm>
            <a:off x="7288579" y="605411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3D4EAE-6783-4662-AC8B-BB318D62850C}"/>
              </a:ext>
            </a:extLst>
          </p:cNvPr>
          <p:cNvSpPr/>
          <p:nvPr/>
        </p:nvSpPr>
        <p:spPr>
          <a:xfrm>
            <a:off x="9865138" y="511401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08B52-F72E-4E7F-AFDB-D26754239D50}"/>
              </a:ext>
            </a:extLst>
          </p:cNvPr>
          <p:cNvSpPr txBox="1"/>
          <p:nvPr/>
        </p:nvSpPr>
        <p:spPr>
          <a:xfrm>
            <a:off x="6042601" y="3076984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BBA05-CC29-4FBA-92AA-F27E02882F73}"/>
              </a:ext>
            </a:extLst>
          </p:cNvPr>
          <p:cNvSpPr txBox="1"/>
          <p:nvPr/>
        </p:nvSpPr>
        <p:spPr>
          <a:xfrm>
            <a:off x="4982531" y="5878012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ACD244-4EF1-49AD-AE1E-AC333C3CC7BF}"/>
              </a:ext>
            </a:extLst>
          </p:cNvPr>
          <p:cNvCxnSpPr>
            <a:cxnSpLocks/>
            <a:stCxn id="14" idx="2"/>
            <a:endCxn id="8" idx="1"/>
          </p:cNvCxnSpPr>
          <p:nvPr/>
        </p:nvCxnSpPr>
        <p:spPr>
          <a:xfrm>
            <a:off x="6223938" y="3661759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CC359-E155-4C5B-8BA2-F48ED442EBE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74823" y="6068607"/>
            <a:ext cx="587680" cy="101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457DAC3-1439-4D6D-9D75-9EBC7782740E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6657532" y="4984089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E953C1-B450-4B44-ACCB-B2419CF0A28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213116" y="5263950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6E1C4-2119-4493-A0FC-5508440BC841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7762800" y="4329997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E9668D-8083-4DEA-B148-A7C63A87140C}"/>
              </a:ext>
            </a:extLst>
          </p:cNvPr>
          <p:cNvSpPr txBox="1"/>
          <p:nvPr/>
        </p:nvSpPr>
        <p:spPr>
          <a:xfrm>
            <a:off x="8730009" y="4336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5E63C-AB4E-4A9E-91FE-BFD81EFE68A3}"/>
              </a:ext>
            </a:extLst>
          </p:cNvPr>
          <p:cNvSpPr txBox="1"/>
          <p:nvPr/>
        </p:nvSpPr>
        <p:spPr>
          <a:xfrm>
            <a:off x="7409545" y="48901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D8BCB2-4DF9-4743-B743-D7CF3C66ACB3}"/>
              </a:ext>
            </a:extLst>
          </p:cNvPr>
          <p:cNvSpPr txBox="1"/>
          <p:nvPr/>
        </p:nvSpPr>
        <p:spPr>
          <a:xfrm>
            <a:off x="6191736" y="4336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73F297-3A68-4CFC-8E19-960B55722F32}"/>
              </a:ext>
            </a:extLst>
          </p:cNvPr>
          <p:cNvSpPr txBox="1"/>
          <p:nvPr/>
        </p:nvSpPr>
        <p:spPr>
          <a:xfrm>
            <a:off x="1477471" y="362141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4194455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321B-A668-49BD-9384-1059E983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l’algorithme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6C937-141B-4544-A8BD-D4E1A8877043}"/>
              </a:ext>
            </a:extLst>
          </p:cNvPr>
          <p:cNvSpPr txBox="1"/>
          <p:nvPr/>
        </p:nvSpPr>
        <p:spPr>
          <a:xfrm flipH="1">
            <a:off x="662150" y="1491633"/>
            <a:ext cx="8087711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On cherche à savoir si une </a:t>
            </a:r>
            <a:r>
              <a:rPr lang="fr-FR" sz="2400" i="1" dirty="0"/>
              <a:t>contrainte, </a:t>
            </a:r>
            <a:r>
              <a:rPr lang="fr-FR" sz="2400" dirty="0"/>
              <a:t>c’est-à-dire une formule de la forme </a:t>
            </a:r>
            <a:r>
              <a:rPr lang="fr-FR" sz="2400" b="1" dirty="0"/>
              <a:t>C: x </a:t>
            </a:r>
            <a:r>
              <a:rPr lang="fr-FR" sz="2400" dirty="0"/>
              <a:t>(ou </a:t>
            </a:r>
            <a:r>
              <a:rPr lang="fr-FR" sz="2400" b="1" dirty="0"/>
              <a:t>x R y</a:t>
            </a:r>
            <a:r>
              <a:rPr lang="fr-FR" sz="2400" dirty="0"/>
              <a:t>) est </a:t>
            </a:r>
            <a:r>
              <a:rPr lang="fr-FR" sz="2400" i="1" dirty="0"/>
              <a:t>satisfiable</a:t>
            </a:r>
            <a:r>
              <a:rPr lang="fr-FR" sz="2400" dirty="0"/>
              <a:t> (c’est-à-dire qu’il existe une interprétation dans laquelle C</a:t>
            </a:r>
            <a:r>
              <a:rPr lang="fr-FR" sz="2400" baseline="30000" dirty="0"/>
              <a:t>I</a:t>
            </a:r>
            <a:r>
              <a:rPr lang="fr-FR" sz="2400" dirty="0"/>
              <a:t> (ou R</a:t>
            </a:r>
            <a:r>
              <a:rPr lang="fr-FR" sz="2400" baseline="30000" dirty="0"/>
              <a:t>I</a:t>
            </a:r>
            <a:r>
              <a:rPr lang="fr-FR" sz="2400" dirty="0"/>
              <a:t>) est non vide).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369A3-C627-41F1-9B02-EC5EDAE38985}"/>
              </a:ext>
            </a:extLst>
          </p:cNvPr>
          <p:cNvSpPr txBox="1"/>
          <p:nvPr/>
        </p:nvSpPr>
        <p:spPr>
          <a:xfrm flipH="1">
            <a:off x="3126825" y="2828835"/>
            <a:ext cx="8676291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On va développer un </a:t>
            </a:r>
            <a:r>
              <a:rPr lang="fr-FR" sz="2400" b="1" dirty="0"/>
              <a:t>arbre</a:t>
            </a:r>
            <a:r>
              <a:rPr lang="fr-FR" sz="2400" dirty="0"/>
              <a:t> dont les nœuds contiennent de telles contraintes en appliquant, en suivant un </a:t>
            </a:r>
            <a:r>
              <a:rPr lang="fr-FR" sz="2400" b="1" dirty="0"/>
              <a:t>ordre particulier</a:t>
            </a:r>
            <a:r>
              <a:rPr lang="fr-FR" sz="2400" dirty="0"/>
              <a:t>, des </a:t>
            </a:r>
            <a:r>
              <a:rPr lang="fr-FR" sz="2400" b="1" dirty="0"/>
              <a:t>règles de réécriture </a:t>
            </a:r>
            <a:r>
              <a:rPr lang="fr-FR" sz="2400" dirty="0"/>
              <a:t>(développement de chaque branche de  l’arbre).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05E72-D15C-4171-AEDE-E7913006196F}"/>
              </a:ext>
            </a:extLst>
          </p:cNvPr>
          <p:cNvSpPr txBox="1"/>
          <p:nvPr/>
        </p:nvSpPr>
        <p:spPr>
          <a:xfrm flipH="1">
            <a:off x="367859" y="4203823"/>
            <a:ext cx="8676291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On développe une branche jusqu’à ce que plus aucune règle ne soit applicable, où jusqu’à obtention d’un </a:t>
            </a:r>
            <a:r>
              <a:rPr lang="fr-FR" sz="2400" b="1" dirty="0"/>
              <a:t>CLASH</a:t>
            </a:r>
            <a:r>
              <a:rPr lang="fr-F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E8D18-3B27-48A0-982B-B917BA6E3D0A}"/>
              </a:ext>
            </a:extLst>
          </p:cNvPr>
          <p:cNvSpPr txBox="1"/>
          <p:nvPr/>
        </p:nvSpPr>
        <p:spPr>
          <a:xfrm flipH="1">
            <a:off x="3126825" y="5238915"/>
            <a:ext cx="8676291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A la fin de l’algorithme, si toutes les branches ont donné un CLASH, la contrainte est </a:t>
            </a:r>
            <a:r>
              <a:rPr lang="fr-FR" sz="2400" dirty="0" err="1"/>
              <a:t>insatisfiable</a:t>
            </a:r>
            <a:r>
              <a:rPr lang="fr-FR" sz="2400" dirty="0"/>
              <a:t>. Elle est satisfiable sinon.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6E52E-0390-4681-8BDF-D570F8E93327}"/>
              </a:ext>
            </a:extLst>
          </p:cNvPr>
          <p:cNvSpPr txBox="1"/>
          <p:nvPr/>
        </p:nvSpPr>
        <p:spPr>
          <a:xfrm flipH="1">
            <a:off x="685800" y="6262042"/>
            <a:ext cx="11117316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Remarque: </a:t>
            </a:r>
            <a:r>
              <a:rPr lang="fr-FR" sz="2400" dirty="0"/>
              <a:t>même algorithme pour tous les langages de la famille </a:t>
            </a:r>
            <a:r>
              <a:rPr lang="fr-FR" sz="2400" dirty="0">
                <a:latin typeface="Lucida Handwriting" panose="03010101010101010101" pitchFamily="66" charset="0"/>
              </a:rPr>
              <a:t>AL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471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E576-A6C9-496B-842A-7931836C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d’application des règles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7C6E-2C04-46FF-B7CD-A1F097A225F2}"/>
              </a:ext>
            </a:extLst>
          </p:cNvPr>
          <p:cNvSpPr txBox="1"/>
          <p:nvPr/>
        </p:nvSpPr>
        <p:spPr>
          <a:xfrm flipH="1">
            <a:off x="415156" y="1647439"/>
            <a:ext cx="6505905" cy="15696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On veut savoir si C est satisfiable: on place à la racine de l’arbre la contrainte C : x. On dit que cette contrainte porte sur x, qui est la seule variable disponible pour le moment.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7C724-1656-4C82-B5D0-98B60F85324C}"/>
              </a:ext>
            </a:extLst>
          </p:cNvPr>
          <p:cNvSpPr txBox="1"/>
          <p:nvPr/>
        </p:nvSpPr>
        <p:spPr>
          <a:xfrm flipH="1">
            <a:off x="1495092" y="3346261"/>
            <a:ext cx="8676291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Lorsqu’une contrainte de la forme x R y est générée dans une branche, on dit que y est un successeur de x (dans la branche considérée).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52001-111A-41B2-BB5C-AC9277CE391C}"/>
              </a:ext>
            </a:extLst>
          </p:cNvPr>
          <p:cNvSpPr txBox="1"/>
          <p:nvPr/>
        </p:nvSpPr>
        <p:spPr>
          <a:xfrm flipH="1">
            <a:off x="1495093" y="4675753"/>
            <a:ext cx="8676291" cy="193899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Lorsqu’on développe les contraintes d’une branche, on développe en priorité les contraintes qui portent sur la variable x de la racine, puis celles qui portent sur ses successeurs, par un parcours en largeur. Pour des contraintes de même priorité, la priorité sera donnée par les constructeurs utilisés par les contraintes.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FAFA0-5EC6-49F3-ABE4-FF34A4A28579}"/>
              </a:ext>
            </a:extLst>
          </p:cNvPr>
          <p:cNvSpPr txBox="1"/>
          <p:nvPr/>
        </p:nvSpPr>
        <p:spPr>
          <a:xfrm flipH="1">
            <a:off x="7157544" y="1647439"/>
            <a:ext cx="4905702" cy="156965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Attention, C doit être sous forme normale négative: toutes les négations doivent être atomiques (voir Lois de Morgan).</a:t>
            </a:r>
          </a:p>
        </p:txBody>
      </p:sp>
    </p:spTree>
    <p:extLst>
      <p:ext uri="{BB962C8B-B14F-4D97-AF65-F5344CB8AC3E}">
        <p14:creationId xmlns:p14="http://schemas.microsoft.com/office/powerpoint/2010/main" val="221156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FE3-8600-49E1-9831-F9D9370B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(1) Conjonction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2C655-CB37-45D1-A146-C77332577166}"/>
              </a:ext>
            </a:extLst>
          </p:cNvPr>
          <p:cNvSpPr txBox="1"/>
          <p:nvPr/>
        </p:nvSpPr>
        <p:spPr>
          <a:xfrm>
            <a:off x="3452648" y="2053295"/>
            <a:ext cx="5013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(A</a:t>
            </a:r>
            <a:r>
              <a:rPr lang="fr-FR" sz="3200" baseline="-25000" dirty="0"/>
              <a:t>1</a:t>
            </a:r>
            <a:r>
              <a:rPr lang="fr-FR" sz="3200" dirty="0"/>
              <a:t> AND A</a:t>
            </a:r>
            <a:r>
              <a:rPr lang="fr-FR" sz="3200" baseline="-25000" dirty="0"/>
              <a:t>2</a:t>
            </a:r>
            <a:r>
              <a:rPr lang="fr-FR" sz="3200" dirty="0"/>
              <a:t> AND … A</a:t>
            </a:r>
            <a:r>
              <a:rPr lang="fr-FR" sz="3200" baseline="-25000" dirty="0"/>
              <a:t>K</a:t>
            </a:r>
            <a:r>
              <a:rPr lang="fr-FR" sz="3200" dirty="0"/>
              <a:t>):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13D0B-98C2-4312-A654-EB4A1DDC9645}"/>
              </a:ext>
            </a:extLst>
          </p:cNvPr>
          <p:cNvSpPr txBox="1"/>
          <p:nvPr/>
        </p:nvSpPr>
        <p:spPr>
          <a:xfrm>
            <a:off x="5294586" y="3820483"/>
            <a:ext cx="13295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baseline="-25000" dirty="0"/>
              <a:t>1</a:t>
            </a:r>
            <a:r>
              <a:rPr lang="fr-FR" sz="3200" dirty="0"/>
              <a:t> : x</a:t>
            </a:r>
          </a:p>
          <a:p>
            <a:r>
              <a:rPr lang="fr-FR" sz="3200" dirty="0"/>
              <a:t>A</a:t>
            </a:r>
            <a:r>
              <a:rPr lang="fr-FR" sz="3200" baseline="-25000" dirty="0"/>
              <a:t>2</a:t>
            </a:r>
            <a:r>
              <a:rPr lang="fr-FR" sz="3200" dirty="0"/>
              <a:t> : x</a:t>
            </a:r>
          </a:p>
          <a:p>
            <a:r>
              <a:rPr lang="fr-FR" sz="3200" dirty="0"/>
              <a:t>… </a:t>
            </a:r>
          </a:p>
          <a:p>
            <a:r>
              <a:rPr lang="fr-FR" sz="3200" dirty="0"/>
              <a:t>A</a:t>
            </a:r>
            <a:r>
              <a:rPr lang="fr-FR" sz="3200" baseline="-25000" dirty="0"/>
              <a:t>K </a:t>
            </a:r>
            <a:r>
              <a:rPr lang="fr-FR" sz="3200" dirty="0"/>
              <a:t>: 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B0F17-6946-4A7C-83D6-EACF8499F94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59365" y="2638070"/>
            <a:ext cx="0" cy="118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A84B5-E422-4D24-A6CB-2C85746E3E73}"/>
              </a:ext>
            </a:extLst>
          </p:cNvPr>
          <p:cNvCxnSpPr>
            <a:endCxn id="4" idx="3"/>
          </p:cNvCxnSpPr>
          <p:nvPr/>
        </p:nvCxnSpPr>
        <p:spPr>
          <a:xfrm>
            <a:off x="2916621" y="2345682"/>
            <a:ext cx="554946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7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FE3-8600-49E1-9831-F9D9370B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(2) Disjonction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2C655-CB37-45D1-A146-C77332577166}"/>
              </a:ext>
            </a:extLst>
          </p:cNvPr>
          <p:cNvSpPr txBox="1"/>
          <p:nvPr/>
        </p:nvSpPr>
        <p:spPr>
          <a:xfrm>
            <a:off x="3452648" y="2053295"/>
            <a:ext cx="5013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(A</a:t>
            </a:r>
            <a:r>
              <a:rPr lang="fr-FR" sz="3200" baseline="-25000" dirty="0"/>
              <a:t>1</a:t>
            </a:r>
            <a:r>
              <a:rPr lang="fr-FR" sz="3200" dirty="0"/>
              <a:t> OR A</a:t>
            </a:r>
            <a:r>
              <a:rPr lang="fr-FR" sz="3200" baseline="-25000" dirty="0"/>
              <a:t>2</a:t>
            </a:r>
            <a:r>
              <a:rPr lang="fr-FR" sz="3200" dirty="0"/>
              <a:t> OR … A</a:t>
            </a:r>
            <a:r>
              <a:rPr lang="fr-FR" sz="3200" baseline="-25000" dirty="0"/>
              <a:t>K</a:t>
            </a:r>
            <a:r>
              <a:rPr lang="fr-FR" sz="3200" dirty="0"/>
              <a:t>):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13D0B-98C2-4312-A654-EB4A1DDC9645}"/>
              </a:ext>
            </a:extLst>
          </p:cNvPr>
          <p:cNvSpPr txBox="1"/>
          <p:nvPr/>
        </p:nvSpPr>
        <p:spPr>
          <a:xfrm>
            <a:off x="3907221" y="3820483"/>
            <a:ext cx="132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baseline="-25000" dirty="0"/>
              <a:t>2</a:t>
            </a:r>
            <a:r>
              <a:rPr lang="fr-FR" sz="3200" dirty="0"/>
              <a:t> : 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B0F17-6946-4A7C-83D6-EACF8499F94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572000" y="2638070"/>
            <a:ext cx="1387365" cy="118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A84B5-E422-4D24-A6CB-2C85746E3E73}"/>
              </a:ext>
            </a:extLst>
          </p:cNvPr>
          <p:cNvCxnSpPr>
            <a:cxnSpLocks/>
          </p:cNvCxnSpPr>
          <p:nvPr/>
        </p:nvCxnSpPr>
        <p:spPr>
          <a:xfrm>
            <a:off x="2727434" y="2345682"/>
            <a:ext cx="554946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9EA23D-54C9-4B8B-936A-9F332A8358B1}"/>
              </a:ext>
            </a:extLst>
          </p:cNvPr>
          <p:cNvSpPr txBox="1"/>
          <p:nvPr/>
        </p:nvSpPr>
        <p:spPr>
          <a:xfrm>
            <a:off x="2046891" y="3820482"/>
            <a:ext cx="132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  <a:r>
              <a:rPr lang="fr-FR" sz="3200" baseline="-25000" dirty="0"/>
              <a:t>1</a:t>
            </a:r>
            <a:r>
              <a:rPr lang="fr-FR" sz="3200" dirty="0"/>
              <a:t> :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2788-0920-47F6-8B7C-88216189EFC0}"/>
              </a:ext>
            </a:extLst>
          </p:cNvPr>
          <p:cNvSpPr txBox="1"/>
          <p:nvPr/>
        </p:nvSpPr>
        <p:spPr>
          <a:xfrm>
            <a:off x="8426668" y="3820482"/>
            <a:ext cx="132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 A</a:t>
            </a:r>
            <a:r>
              <a:rPr lang="fr-FR" sz="3200" baseline="-25000" dirty="0"/>
              <a:t>K </a:t>
            </a:r>
            <a:r>
              <a:rPr lang="fr-FR" sz="3200" dirty="0"/>
              <a:t>: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7B444-53D9-46FA-8067-8350C77AC879}"/>
              </a:ext>
            </a:extLst>
          </p:cNvPr>
          <p:cNvSpPr txBox="1"/>
          <p:nvPr/>
        </p:nvSpPr>
        <p:spPr>
          <a:xfrm>
            <a:off x="6212928" y="3820482"/>
            <a:ext cx="132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….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29857-9B49-4F5E-BD24-335FF391D1D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711670" y="2638070"/>
            <a:ext cx="3247695" cy="118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C7BBE-E97B-4AF7-B201-A9AB7C9326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959365" y="2638070"/>
            <a:ext cx="3132082" cy="118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FE3-8600-49E1-9831-F9D9370B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(3) Quantification existentielle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2C655-CB37-45D1-A146-C77332577166}"/>
              </a:ext>
            </a:extLst>
          </p:cNvPr>
          <p:cNvSpPr txBox="1"/>
          <p:nvPr/>
        </p:nvSpPr>
        <p:spPr>
          <a:xfrm>
            <a:off x="3961086" y="2170809"/>
            <a:ext cx="2916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(EXISTS R . C):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13D0B-98C2-4312-A654-EB4A1DDC9645}"/>
              </a:ext>
            </a:extLst>
          </p:cNvPr>
          <p:cNvSpPr txBox="1"/>
          <p:nvPr/>
        </p:nvSpPr>
        <p:spPr>
          <a:xfrm>
            <a:off x="4744765" y="3866648"/>
            <a:ext cx="1329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x R y</a:t>
            </a:r>
          </a:p>
          <a:p>
            <a:r>
              <a:rPr lang="fr-FR" sz="3200" dirty="0"/>
              <a:t>C : 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B0F17-6946-4A7C-83D6-EACF8499F94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409544" y="2755584"/>
            <a:ext cx="9853" cy="111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A84B5-E422-4D24-A6CB-2C85746E3E73}"/>
              </a:ext>
            </a:extLst>
          </p:cNvPr>
          <p:cNvCxnSpPr>
            <a:cxnSpLocks/>
          </p:cNvCxnSpPr>
          <p:nvPr/>
        </p:nvCxnSpPr>
        <p:spPr>
          <a:xfrm>
            <a:off x="3376449" y="2463196"/>
            <a:ext cx="38789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FF912B-70BE-49E9-A1CE-921E0D2F58A1}"/>
              </a:ext>
            </a:extLst>
          </p:cNvPr>
          <p:cNvSpPr txBox="1"/>
          <p:nvPr/>
        </p:nvSpPr>
        <p:spPr>
          <a:xfrm>
            <a:off x="9048093" y="1638165"/>
            <a:ext cx="2916621" cy="181588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Il n’y a pas encore  dans la branche de variable y telle que x R y et C: 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7D490-F867-4D77-B64F-C8FB081D7316}"/>
              </a:ext>
            </a:extLst>
          </p:cNvPr>
          <p:cNvSpPr txBox="1"/>
          <p:nvPr/>
        </p:nvSpPr>
        <p:spPr>
          <a:xfrm>
            <a:off x="1034613" y="3712759"/>
            <a:ext cx="2916621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y est une nouvelle variable dans la branche.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EFA73-8D61-4B74-A3B8-9CE005D6A045}"/>
              </a:ext>
            </a:extLst>
          </p:cNvPr>
          <p:cNvSpPr txBox="1"/>
          <p:nvPr/>
        </p:nvSpPr>
        <p:spPr>
          <a:xfrm>
            <a:off x="8546224" y="4943866"/>
            <a:ext cx="2916621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y devient un successeur de x.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063FBF-9F5E-4564-B288-10551694F27B}"/>
              </a:ext>
            </a:extLst>
          </p:cNvPr>
          <p:cNvSpPr txBox="1"/>
          <p:nvPr/>
        </p:nvSpPr>
        <p:spPr>
          <a:xfrm>
            <a:off x="1044465" y="5538768"/>
            <a:ext cx="5833242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2800" b="1" dirty="0"/>
              <a:t>Attention: </a:t>
            </a:r>
            <a:r>
              <a:rPr lang="fr-FR" sz="2800" dirty="0"/>
              <a:t>expansion immédiate des conjonctions de rôle !</a:t>
            </a:r>
          </a:p>
        </p:txBody>
      </p:sp>
    </p:spTree>
    <p:extLst>
      <p:ext uri="{BB962C8B-B14F-4D97-AF65-F5344CB8AC3E}">
        <p14:creationId xmlns:p14="http://schemas.microsoft.com/office/powerpoint/2010/main" val="1785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  <p:bldP spid="23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C1F-FEC2-4D3D-9952-BC52CEAB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(4) Quantification universelle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10177-EC57-489E-A8CB-D316CA6D85C3}"/>
              </a:ext>
            </a:extLst>
          </p:cNvPr>
          <p:cNvSpPr txBox="1"/>
          <p:nvPr/>
        </p:nvSpPr>
        <p:spPr>
          <a:xfrm>
            <a:off x="3951234" y="1914134"/>
            <a:ext cx="2916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(FORALL R . C): x</a:t>
            </a:r>
          </a:p>
          <a:p>
            <a:r>
              <a:rPr lang="fr-FR" sz="3200" dirty="0"/>
              <a:t>x R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D7E8E-71F4-4B9B-82FE-E64A40FE176B}"/>
              </a:ext>
            </a:extLst>
          </p:cNvPr>
          <p:cNvSpPr txBox="1"/>
          <p:nvPr/>
        </p:nvSpPr>
        <p:spPr>
          <a:xfrm>
            <a:off x="4744765" y="3866648"/>
            <a:ext cx="1329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 : 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8784A2-1040-4D8F-99DC-7D894109639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409544" y="2991352"/>
            <a:ext cx="1" cy="87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5AB36-D1FA-4982-B951-9BCED99F8BC8}"/>
              </a:ext>
            </a:extLst>
          </p:cNvPr>
          <p:cNvSpPr txBox="1"/>
          <p:nvPr/>
        </p:nvSpPr>
        <p:spPr>
          <a:xfrm>
            <a:off x="9048093" y="1638165"/>
            <a:ext cx="2916621" cy="138499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Il n’y a pas encore  dans la branche de contrainte C :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2870D-9523-40F7-BCB4-E36E12B82775}"/>
              </a:ext>
            </a:extLst>
          </p:cNvPr>
          <p:cNvSpPr txBox="1"/>
          <p:nvPr/>
        </p:nvSpPr>
        <p:spPr>
          <a:xfrm>
            <a:off x="505810" y="3466537"/>
            <a:ext cx="2916621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Attention, on n’efface pas la contrainte.</a:t>
            </a:r>
          </a:p>
        </p:txBody>
      </p:sp>
    </p:spTree>
    <p:extLst>
      <p:ext uri="{BB962C8B-B14F-4D97-AF65-F5344CB8AC3E}">
        <p14:creationId xmlns:p14="http://schemas.microsoft.com/office/powerpoint/2010/main" val="19222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FE3-8600-49E1-9831-F9D9370B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(5) Restriction numérique : &gt;=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2C655-CB37-45D1-A146-C77332577166}"/>
              </a:ext>
            </a:extLst>
          </p:cNvPr>
          <p:cNvSpPr txBox="1"/>
          <p:nvPr/>
        </p:nvSpPr>
        <p:spPr>
          <a:xfrm>
            <a:off x="4352924" y="2253718"/>
            <a:ext cx="211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(&gt;= n R):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13D0B-98C2-4312-A654-EB4A1DDC9645}"/>
              </a:ext>
            </a:extLst>
          </p:cNvPr>
          <p:cNvSpPr txBox="1"/>
          <p:nvPr/>
        </p:nvSpPr>
        <p:spPr>
          <a:xfrm>
            <a:off x="4571834" y="3811012"/>
            <a:ext cx="1648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x R y</a:t>
            </a:r>
            <a:r>
              <a:rPr lang="fr-FR" sz="3200" baseline="-25000" dirty="0"/>
              <a:t>1</a:t>
            </a:r>
          </a:p>
          <a:p>
            <a:r>
              <a:rPr lang="fr-FR" sz="3200" dirty="0"/>
              <a:t>…</a:t>
            </a:r>
          </a:p>
          <a:p>
            <a:r>
              <a:rPr lang="fr-FR" sz="3200" dirty="0"/>
              <a:t>x R </a:t>
            </a:r>
            <a:r>
              <a:rPr lang="fr-FR" sz="3200" dirty="0" err="1"/>
              <a:t>y</a:t>
            </a:r>
            <a:r>
              <a:rPr lang="fr-FR" sz="3200" baseline="-25000" dirty="0" err="1"/>
              <a:t>n</a:t>
            </a:r>
            <a:endParaRPr lang="fr-FR" sz="3200" baseline="-25000" dirty="0"/>
          </a:p>
          <a:p>
            <a:r>
              <a:rPr lang="fr-FR" sz="3200" dirty="0"/>
              <a:t>y</a:t>
            </a:r>
            <a:r>
              <a:rPr lang="fr-FR" sz="3200" baseline="-25000" dirty="0"/>
              <a:t>1</a:t>
            </a:r>
            <a:r>
              <a:rPr lang="fr-FR" sz="3200" dirty="0"/>
              <a:t> != y</a:t>
            </a:r>
            <a:r>
              <a:rPr lang="fr-FR" sz="3200" baseline="-25000" dirty="0"/>
              <a:t>2</a:t>
            </a:r>
          </a:p>
          <a:p>
            <a:r>
              <a:rPr lang="fr-FR" sz="3200" dirty="0"/>
              <a:t>…</a:t>
            </a:r>
          </a:p>
          <a:p>
            <a:r>
              <a:rPr lang="fr-FR" sz="3200" dirty="0"/>
              <a:t>Y</a:t>
            </a:r>
            <a:r>
              <a:rPr lang="fr-FR" sz="3200" baseline="-25000" dirty="0"/>
              <a:t>n-1</a:t>
            </a:r>
            <a:r>
              <a:rPr lang="fr-FR" sz="3200" dirty="0"/>
              <a:t> != </a:t>
            </a:r>
            <a:r>
              <a:rPr lang="fr-FR" sz="3200" dirty="0" err="1"/>
              <a:t>y</a:t>
            </a:r>
            <a:r>
              <a:rPr lang="fr-FR" sz="3200" baseline="-25000" dirty="0" err="1"/>
              <a:t>n</a:t>
            </a:r>
            <a:endParaRPr lang="fr-FR" sz="3200" baseline="-25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B0F17-6946-4A7C-83D6-EACF8499F94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396076" y="2838493"/>
            <a:ext cx="13467" cy="97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A84B5-E422-4D24-A6CB-2C85746E3E73}"/>
              </a:ext>
            </a:extLst>
          </p:cNvPr>
          <p:cNvCxnSpPr>
            <a:cxnSpLocks/>
          </p:cNvCxnSpPr>
          <p:nvPr/>
        </p:nvCxnSpPr>
        <p:spPr>
          <a:xfrm>
            <a:off x="3456590" y="2546105"/>
            <a:ext cx="38789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27D490-F867-4D77-B64F-C8FB081D7316}"/>
              </a:ext>
            </a:extLst>
          </p:cNvPr>
          <p:cNvSpPr txBox="1"/>
          <p:nvPr/>
        </p:nvSpPr>
        <p:spPr>
          <a:xfrm>
            <a:off x="729155" y="3712759"/>
            <a:ext cx="3222079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y</a:t>
            </a:r>
            <a:r>
              <a:rPr lang="fr-FR" sz="2800" baseline="-25000" dirty="0"/>
              <a:t>1</a:t>
            </a:r>
            <a:r>
              <a:rPr lang="fr-FR" sz="2800" dirty="0"/>
              <a:t>, …, </a:t>
            </a:r>
            <a:r>
              <a:rPr lang="fr-FR" sz="2800" dirty="0" err="1"/>
              <a:t>y</a:t>
            </a:r>
            <a:r>
              <a:rPr lang="fr-FR" sz="2800" baseline="-25000" dirty="0" err="1"/>
              <a:t>n</a:t>
            </a:r>
            <a:r>
              <a:rPr lang="fr-FR" sz="2800" dirty="0"/>
              <a:t> sont de nouvelles variables dans la branche.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EFA73-8D61-4B74-A3B8-9CE005D6A045}"/>
              </a:ext>
            </a:extLst>
          </p:cNvPr>
          <p:cNvSpPr txBox="1"/>
          <p:nvPr/>
        </p:nvSpPr>
        <p:spPr>
          <a:xfrm>
            <a:off x="8546224" y="4943866"/>
            <a:ext cx="2916621" cy="138499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Les y</a:t>
            </a:r>
            <a:r>
              <a:rPr lang="fr-FR" sz="2800" baseline="-25000" dirty="0"/>
              <a:t>i</a:t>
            </a:r>
            <a:r>
              <a:rPr lang="fr-FR" sz="2800" dirty="0"/>
              <a:t> deviennent des successeurs de x.</a:t>
            </a:r>
          </a:p>
        </p:txBody>
      </p:sp>
    </p:spTree>
    <p:extLst>
      <p:ext uri="{BB962C8B-B14F-4D97-AF65-F5344CB8AC3E}">
        <p14:creationId xmlns:p14="http://schemas.microsoft.com/office/powerpoint/2010/main" val="3838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FE3-8600-49E1-9831-F9D9370B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(6) Restriction numérique : &lt;=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2C655-CB37-45D1-A146-C77332577166}"/>
              </a:ext>
            </a:extLst>
          </p:cNvPr>
          <p:cNvSpPr txBox="1"/>
          <p:nvPr/>
        </p:nvSpPr>
        <p:spPr>
          <a:xfrm>
            <a:off x="4565261" y="1366897"/>
            <a:ext cx="18879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(&lt;= n R): x</a:t>
            </a:r>
          </a:p>
          <a:p>
            <a:r>
              <a:rPr lang="fr-FR" sz="3200" dirty="0"/>
              <a:t>x R y</a:t>
            </a:r>
            <a:r>
              <a:rPr lang="fr-FR" sz="3200" baseline="-25000" dirty="0"/>
              <a:t>1</a:t>
            </a:r>
          </a:p>
          <a:p>
            <a:r>
              <a:rPr lang="fr-FR" sz="3200" dirty="0"/>
              <a:t>…</a:t>
            </a:r>
          </a:p>
          <a:p>
            <a:r>
              <a:rPr lang="fr-FR" sz="3200" dirty="0"/>
              <a:t>x R </a:t>
            </a:r>
            <a:r>
              <a:rPr lang="fr-FR" sz="3200" dirty="0" err="1"/>
              <a:t>y</a:t>
            </a:r>
            <a:r>
              <a:rPr lang="fr-FR" sz="3200" baseline="-25000" dirty="0" err="1"/>
              <a:t>n+k</a:t>
            </a:r>
            <a:endParaRPr lang="fr-FR" sz="32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13D0B-98C2-4312-A654-EB4A1DDC9645}"/>
              </a:ext>
            </a:extLst>
          </p:cNvPr>
          <p:cNvSpPr txBox="1"/>
          <p:nvPr/>
        </p:nvSpPr>
        <p:spPr>
          <a:xfrm>
            <a:off x="1997294" y="4651478"/>
            <a:ext cx="1648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[y</a:t>
            </a:r>
            <a:r>
              <a:rPr lang="fr-FR" sz="3200" baseline="-25000" dirty="0"/>
              <a:t>1</a:t>
            </a:r>
            <a:r>
              <a:rPr lang="fr-FR" sz="3200" dirty="0"/>
              <a:t>/y</a:t>
            </a:r>
            <a:r>
              <a:rPr lang="fr-FR" sz="3200" baseline="-25000" dirty="0"/>
              <a:t>2</a:t>
            </a:r>
            <a:r>
              <a:rPr lang="fr-FR" sz="3200" dirty="0"/>
              <a:t>]</a:t>
            </a:r>
            <a:endParaRPr lang="fr-FR" sz="3200" baseline="-25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B0F17-6946-4A7C-83D6-EACF8499F94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821536" y="3429000"/>
            <a:ext cx="2687687" cy="122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27D490-F867-4D77-B64F-C8FB081D7316}"/>
              </a:ext>
            </a:extLst>
          </p:cNvPr>
          <p:cNvSpPr txBox="1"/>
          <p:nvPr/>
        </p:nvSpPr>
        <p:spPr>
          <a:xfrm>
            <a:off x="153878" y="2913166"/>
            <a:ext cx="3222079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Branche développée uniquement si on n’a pas y</a:t>
            </a:r>
            <a:r>
              <a:rPr lang="fr-FR" sz="2800" baseline="-25000" dirty="0"/>
              <a:t>i</a:t>
            </a:r>
            <a:r>
              <a:rPr lang="fr-FR" sz="2800" dirty="0"/>
              <a:t> != </a:t>
            </a:r>
            <a:r>
              <a:rPr lang="fr-FR" sz="2800" dirty="0" err="1"/>
              <a:t>y</a:t>
            </a:r>
            <a:r>
              <a:rPr lang="fr-FR" sz="2800" baseline="-25000" dirty="0" err="1"/>
              <a:t>j</a:t>
            </a:r>
            <a:r>
              <a:rPr lang="fr-FR" sz="2800" dirty="0"/>
              <a:t> dans la branche.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EFA73-8D61-4B74-A3B8-9CE005D6A045}"/>
              </a:ext>
            </a:extLst>
          </p:cNvPr>
          <p:cNvSpPr txBox="1"/>
          <p:nvPr/>
        </p:nvSpPr>
        <p:spPr>
          <a:xfrm>
            <a:off x="8908830" y="3777180"/>
            <a:ext cx="2916621" cy="2677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Attention, le renommage de variables se fait uniquement dans la branche considérée!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B0F90-0C1D-4556-8B1E-470791F7ADB7}"/>
              </a:ext>
            </a:extLst>
          </p:cNvPr>
          <p:cNvSpPr txBox="1"/>
          <p:nvPr/>
        </p:nvSpPr>
        <p:spPr>
          <a:xfrm>
            <a:off x="3931197" y="4651477"/>
            <a:ext cx="1648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[y</a:t>
            </a:r>
            <a:r>
              <a:rPr lang="fr-FR" sz="3200" baseline="-25000" dirty="0"/>
              <a:t>1</a:t>
            </a:r>
            <a:r>
              <a:rPr lang="fr-FR" sz="3200" dirty="0"/>
              <a:t>/y</a:t>
            </a:r>
            <a:r>
              <a:rPr lang="fr-FR" sz="3200" baseline="-25000" dirty="0"/>
              <a:t>3</a:t>
            </a:r>
            <a:r>
              <a:rPr lang="fr-FR" sz="3200" dirty="0"/>
              <a:t>]</a:t>
            </a:r>
            <a:endParaRPr lang="fr-FR" sz="32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ECB21-C5DD-4A43-8E32-2A1ECBAEBB0C}"/>
              </a:ext>
            </a:extLst>
          </p:cNvPr>
          <p:cNvSpPr txBox="1"/>
          <p:nvPr/>
        </p:nvSpPr>
        <p:spPr>
          <a:xfrm>
            <a:off x="6505736" y="4574750"/>
            <a:ext cx="1648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</a:t>
            </a:r>
            <a:r>
              <a:rPr lang="fr-FR" sz="3200" dirty="0" err="1"/>
              <a:t>y</a:t>
            </a:r>
            <a:r>
              <a:rPr lang="fr-FR" sz="3200" baseline="-25000" dirty="0" err="1"/>
              <a:t>n</a:t>
            </a:r>
            <a:r>
              <a:rPr lang="fr-FR" sz="3200" dirty="0"/>
              <a:t>/y</a:t>
            </a:r>
            <a:r>
              <a:rPr lang="fr-FR" sz="3200" baseline="-25000" dirty="0"/>
              <a:t>n+1</a:t>
            </a:r>
            <a:r>
              <a:rPr lang="fr-FR" sz="3200" dirty="0"/>
              <a:t>]</a:t>
            </a:r>
            <a:endParaRPr lang="fr-FR" sz="3200" baseline="-25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8EAEA7-EEB1-4335-BAF2-E72084CBCAA6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4755439" y="3429000"/>
            <a:ext cx="753784" cy="122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C0F8AD-DA30-4402-A8CE-0D943BD5325E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509223" y="3429000"/>
            <a:ext cx="1820755" cy="114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F78147-1817-4074-B4BF-A0D91222760D}"/>
              </a:ext>
            </a:extLst>
          </p:cNvPr>
          <p:cNvSpPr txBox="1"/>
          <p:nvPr/>
        </p:nvSpPr>
        <p:spPr>
          <a:xfrm>
            <a:off x="5489193" y="4430772"/>
            <a:ext cx="824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742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  <p:bldP spid="23" grpId="0" animBg="1"/>
      <p:bldP spid="13" grpId="0"/>
      <p:bldP spid="14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876-B057-4AF0-85B1-FBE2A212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ordre d’application des règles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45A4B-489D-4880-86C5-502D4121E127}"/>
              </a:ext>
            </a:extLst>
          </p:cNvPr>
          <p:cNvSpPr txBox="1"/>
          <p:nvPr/>
        </p:nvSpPr>
        <p:spPr>
          <a:xfrm>
            <a:off x="3951234" y="1914134"/>
            <a:ext cx="29166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(FORALL R . C): x</a:t>
            </a:r>
          </a:p>
          <a:p>
            <a:r>
              <a:rPr lang="fr-FR" sz="3200" dirty="0"/>
              <a:t>(EXISTS R . C) : x</a:t>
            </a:r>
          </a:p>
          <a:p>
            <a:r>
              <a:rPr lang="fr-FR" sz="3200" dirty="0"/>
              <a:t>x R y</a:t>
            </a:r>
          </a:p>
          <a:p>
            <a:r>
              <a:rPr lang="fr-FR" sz="3200" dirty="0"/>
              <a:t>(EXISTS T . C) : y</a:t>
            </a:r>
          </a:p>
          <a:p>
            <a:r>
              <a:rPr lang="fr-FR" sz="3200" dirty="0"/>
              <a:t>(C OR D): y</a:t>
            </a:r>
          </a:p>
          <a:p>
            <a:r>
              <a:rPr lang="fr-FR" sz="3200" dirty="0"/>
              <a:t>y S z</a:t>
            </a:r>
          </a:p>
          <a:p>
            <a:r>
              <a:rPr lang="fr-FR" sz="3200" dirty="0"/>
              <a:t>(B AND C) : z </a:t>
            </a:r>
          </a:p>
        </p:txBody>
      </p:sp>
    </p:spTree>
    <p:extLst>
      <p:ext uri="{BB962C8B-B14F-4D97-AF65-F5344CB8AC3E}">
        <p14:creationId xmlns:p14="http://schemas.microsoft.com/office/powerpoint/2010/main" val="3770673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B257-06C3-49C5-A875-1709C869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CLASH dans une branche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44D08-A109-43B2-81BB-52AE8001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4539"/>
            <a:ext cx="10884877" cy="17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9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1A96-51B3-42E7-91FE-5A701E81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81" y="99581"/>
            <a:ext cx="10515600" cy="1325563"/>
          </a:xfrm>
        </p:spPr>
        <p:txBody>
          <a:bodyPr/>
          <a:lstStyle/>
          <a:p>
            <a:r>
              <a:rPr lang="fr-FR" dirty="0"/>
              <a:t>Exemple de calcul d’interprétation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07E6F-71D0-4AE7-BBEA-89C3582E9CAA}"/>
              </a:ext>
            </a:extLst>
          </p:cNvPr>
          <p:cNvSpPr/>
          <p:nvPr/>
        </p:nvSpPr>
        <p:spPr>
          <a:xfrm>
            <a:off x="7449135" y="2591038"/>
            <a:ext cx="3503528" cy="2164521"/>
          </a:xfrm>
          <a:prstGeom prst="ellipse">
            <a:avLst/>
          </a:prstGeom>
          <a:solidFill>
            <a:schemeClr val="accent6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5CA523-4444-401E-AA21-81E57465CBA9}"/>
              </a:ext>
            </a:extLst>
          </p:cNvPr>
          <p:cNvSpPr/>
          <p:nvPr/>
        </p:nvSpPr>
        <p:spPr>
          <a:xfrm>
            <a:off x="7449135" y="1683096"/>
            <a:ext cx="3503528" cy="2164521"/>
          </a:xfrm>
          <a:prstGeom prst="ellipse">
            <a:avLst/>
          </a:prstGeom>
          <a:solidFill>
            <a:srgbClr val="C2F117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2F0B-DE7F-4E69-938D-24D42E6B43C5}"/>
              </a:ext>
            </a:extLst>
          </p:cNvPr>
          <p:cNvSpPr txBox="1"/>
          <p:nvPr/>
        </p:nvSpPr>
        <p:spPr>
          <a:xfrm>
            <a:off x="687672" y="1597136"/>
            <a:ext cx="5123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/>
                </a:solidFill>
              </a:rPr>
              <a:t>Vocabulaire: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Concepts primitifs: A, 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Roles</a:t>
            </a:r>
            <a:r>
              <a:rPr lang="fr-FR" sz="2800" dirty="0"/>
              <a:t> primitifs: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37C21-1A62-4061-9225-444291C7D75D}"/>
              </a:ext>
            </a:extLst>
          </p:cNvPr>
          <p:cNvSpPr txBox="1"/>
          <p:nvPr/>
        </p:nvSpPr>
        <p:spPr>
          <a:xfrm>
            <a:off x="687672" y="3160223"/>
            <a:ext cx="5123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Interprétation: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ym typeface="Symbol" panose="05050102010706020507" pitchFamily="18" charset="2"/>
              </a:rPr>
              <a:t></a:t>
            </a:r>
            <a:r>
              <a:rPr lang="fr-FR" sz="2800" dirty="0"/>
              <a:t> = {1, 2, 3, 4, 5}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</a:t>
            </a:r>
            <a:r>
              <a:rPr lang="fr-FR" sz="2800" baseline="30000" dirty="0"/>
              <a:t>I</a:t>
            </a:r>
            <a:r>
              <a:rPr lang="fr-FR" sz="2800" dirty="0"/>
              <a:t> = {1, 2, 3}, B</a:t>
            </a:r>
            <a:r>
              <a:rPr lang="fr-FR" sz="2800" baseline="30000" dirty="0"/>
              <a:t>I</a:t>
            </a:r>
            <a:r>
              <a:rPr lang="fr-FR" sz="2800" dirty="0"/>
              <a:t> = {2, 3, 4}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</a:t>
            </a:r>
            <a:r>
              <a:rPr lang="fr-FR" sz="2800" baseline="30000" dirty="0"/>
              <a:t>I</a:t>
            </a:r>
            <a:r>
              <a:rPr lang="fr-FR" sz="2800" dirty="0"/>
              <a:t> = {(2, 2), (2, 3), (1, 5)}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9AD398-2506-429A-8070-8FBC37F74AA7}"/>
              </a:ext>
            </a:extLst>
          </p:cNvPr>
          <p:cNvSpPr/>
          <p:nvPr/>
        </p:nvSpPr>
        <p:spPr>
          <a:xfrm>
            <a:off x="8895999" y="1827781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7B6FCD-19C6-45BB-A8FB-791B12DA53EB}"/>
              </a:ext>
            </a:extLst>
          </p:cNvPr>
          <p:cNvSpPr/>
          <p:nvPr/>
        </p:nvSpPr>
        <p:spPr>
          <a:xfrm>
            <a:off x="8264951" y="2959626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549852-7AE6-4DF8-9794-038AC6AD9F71}"/>
              </a:ext>
            </a:extLst>
          </p:cNvPr>
          <p:cNvSpPr/>
          <p:nvPr/>
        </p:nvSpPr>
        <p:spPr>
          <a:xfrm>
            <a:off x="9661859" y="297702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E213C-F7D8-4784-90EC-66E9F2058965}"/>
              </a:ext>
            </a:extLst>
          </p:cNvPr>
          <p:cNvSpPr/>
          <p:nvPr/>
        </p:nvSpPr>
        <p:spPr>
          <a:xfrm>
            <a:off x="8895999" y="4029655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21395F-8C73-4CDB-90B6-365848A2E47C}"/>
              </a:ext>
            </a:extLst>
          </p:cNvPr>
          <p:cNvSpPr/>
          <p:nvPr/>
        </p:nvSpPr>
        <p:spPr>
          <a:xfrm>
            <a:off x="11472558" y="3089548"/>
            <a:ext cx="555585" cy="5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EC1E0-5F69-4471-9484-E0C04FB07FE8}"/>
              </a:ext>
            </a:extLst>
          </p:cNvPr>
          <p:cNvSpPr txBox="1"/>
          <p:nvPr/>
        </p:nvSpPr>
        <p:spPr>
          <a:xfrm>
            <a:off x="7650021" y="1052521"/>
            <a:ext cx="36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92140-8F88-4FD2-9BCD-704186998995}"/>
              </a:ext>
            </a:extLst>
          </p:cNvPr>
          <p:cNvSpPr txBox="1"/>
          <p:nvPr/>
        </p:nvSpPr>
        <p:spPr>
          <a:xfrm>
            <a:off x="7569923" y="4776760"/>
            <a:ext cx="39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54C4D-D914-456A-A10E-202BAA5B1053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>
            <a:off x="7831358" y="1637296"/>
            <a:ext cx="130857" cy="36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502D4-647D-4A1D-8BDB-8B5E08AEF3C1}"/>
              </a:ext>
            </a:extLst>
          </p:cNvPr>
          <p:cNvCxnSpPr>
            <a:cxnSpLocks/>
            <a:stCxn id="14" idx="0"/>
            <a:endCxn id="4" idx="3"/>
          </p:cNvCxnSpPr>
          <p:nvPr/>
        </p:nvCxnSpPr>
        <p:spPr>
          <a:xfrm flipV="1">
            <a:off x="7766069" y="4438572"/>
            <a:ext cx="196146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9C817E0-D94D-4CB3-BDCC-2B6D45CB4B32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8264952" y="2959626"/>
            <a:ext cx="277792" cy="275358"/>
          </a:xfrm>
          <a:prstGeom prst="curvedConnector4">
            <a:avLst>
              <a:gd name="adj1" fmla="val -130209"/>
              <a:gd name="adj2" fmla="val 237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FA940-94B2-4728-BE88-A54028A4A59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820536" y="3239487"/>
            <a:ext cx="841323" cy="17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C0EC3B-E482-4B73-911C-AC9CCF94555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9370220" y="2305534"/>
            <a:ext cx="2183702" cy="86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776469-7BFF-461E-B086-7BACF729C4DC}"/>
              </a:ext>
            </a:extLst>
          </p:cNvPr>
          <p:cNvSpPr txBox="1"/>
          <p:nvPr/>
        </p:nvSpPr>
        <p:spPr>
          <a:xfrm>
            <a:off x="10337429" y="23118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7CFD6-4073-4C55-BE7D-B52740625982}"/>
              </a:ext>
            </a:extLst>
          </p:cNvPr>
          <p:cNvSpPr txBox="1"/>
          <p:nvPr/>
        </p:nvSpPr>
        <p:spPr>
          <a:xfrm>
            <a:off x="9016965" y="28656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70E67F-5128-4BF8-831C-7BC43F97F6D3}"/>
              </a:ext>
            </a:extLst>
          </p:cNvPr>
          <p:cNvSpPr txBox="1"/>
          <p:nvPr/>
        </p:nvSpPr>
        <p:spPr>
          <a:xfrm>
            <a:off x="7799156" y="23118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26530D-7059-46E9-A836-8A04AB00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37" y="5125133"/>
            <a:ext cx="3777556" cy="15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7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A7C4-C8A3-4CD4-85B7-45942370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l’algorithme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8BAD7-92EA-4D8B-867C-4C4DFA94E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875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D3663B-E131-4190-B82A-F484AEAC49B6}"/>
              </a:ext>
            </a:extLst>
          </p:cNvPr>
          <p:cNvSpPr/>
          <p:nvPr/>
        </p:nvSpPr>
        <p:spPr>
          <a:xfrm>
            <a:off x="677917" y="3429000"/>
            <a:ext cx="4729655" cy="3429000"/>
          </a:xfrm>
          <a:prstGeom prst="rect">
            <a:avLst/>
          </a:prstGeom>
          <a:solidFill>
            <a:srgbClr val="0FD2F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594C3-8271-4DB7-97BD-E07CFE53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Satisfiabilité et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BE2C-70D1-406F-9DAC-6041E9E2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515"/>
            <a:ext cx="10515600" cy="1169823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fr-FR" sz="3200" b="1" dirty="0"/>
              <a:t>Théorème:  </a:t>
            </a:r>
            <a:r>
              <a:rPr lang="fr-FR" sz="3200" dirty="0"/>
              <a:t>la formule (C INCLUS D) est valide </a:t>
            </a:r>
            <a:r>
              <a:rPr lang="fr-FR" sz="3200" dirty="0" err="1"/>
              <a:t>ssi</a:t>
            </a:r>
            <a:r>
              <a:rPr lang="fr-FR" sz="3200" dirty="0"/>
              <a:t> la contrainte (C AND NOT D): x est </a:t>
            </a:r>
            <a:r>
              <a:rPr lang="fr-FR" sz="3200" dirty="0" err="1"/>
              <a:t>insatifiable</a:t>
            </a:r>
            <a:r>
              <a:rPr lang="fr-FR" sz="3200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517787-B93B-4B27-BD11-A974EFF1D06A}"/>
              </a:ext>
            </a:extLst>
          </p:cNvPr>
          <p:cNvSpPr/>
          <p:nvPr/>
        </p:nvSpPr>
        <p:spPr>
          <a:xfrm>
            <a:off x="1182413" y="3918663"/>
            <a:ext cx="3058511" cy="2574212"/>
          </a:xfrm>
          <a:prstGeom prst="ellipse">
            <a:avLst/>
          </a:prstGeom>
          <a:solidFill>
            <a:srgbClr val="D3FBE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C43416-F625-4FCB-B8EC-C28578F5EC4E}"/>
              </a:ext>
            </a:extLst>
          </p:cNvPr>
          <p:cNvSpPr/>
          <p:nvPr/>
        </p:nvSpPr>
        <p:spPr>
          <a:xfrm>
            <a:off x="1587061" y="4518436"/>
            <a:ext cx="1534511" cy="1374665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28A52-A937-4241-ADDE-ED37F3CCFD7E}"/>
              </a:ext>
            </a:extLst>
          </p:cNvPr>
          <p:cNvSpPr txBox="1"/>
          <p:nvPr/>
        </p:nvSpPr>
        <p:spPr>
          <a:xfrm>
            <a:off x="1845843" y="4677650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C</a:t>
            </a:r>
            <a:r>
              <a:rPr lang="fr-FR" sz="3600" baseline="30000" dirty="0"/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FB58D-30FE-4E74-A189-722E012613B8}"/>
              </a:ext>
            </a:extLst>
          </p:cNvPr>
          <p:cNvSpPr txBox="1"/>
          <p:nvPr/>
        </p:nvSpPr>
        <p:spPr>
          <a:xfrm>
            <a:off x="3358056" y="5107205"/>
            <a:ext cx="108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</a:t>
            </a:r>
            <a:r>
              <a:rPr lang="fr-FR" sz="3600" baseline="30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6805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0BFA-E778-4AFD-962C-D81CA05A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1: prouver la validité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65DB5-AAC4-4FF1-A5A7-D6FA68823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5" y="1566949"/>
            <a:ext cx="9880087" cy="1206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FAB8AB-E8FF-434D-9DD4-B85AFB5BD70F}"/>
              </a:ext>
            </a:extLst>
          </p:cNvPr>
          <p:cNvSpPr txBox="1"/>
          <p:nvPr/>
        </p:nvSpPr>
        <p:spPr>
          <a:xfrm>
            <a:off x="838200" y="3032447"/>
            <a:ext cx="5072992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Etape 1: </a:t>
            </a:r>
            <a:r>
              <a:rPr lang="fr-FR" sz="2400" dirty="0"/>
              <a:t>transformer en C AND (NOT 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698D3-3E90-4C70-B6F7-041934F8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5" y="3753424"/>
            <a:ext cx="7601158" cy="698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61E71F-1D7F-4A7B-A30F-D94FD8073E39}"/>
              </a:ext>
            </a:extLst>
          </p:cNvPr>
          <p:cNvSpPr txBox="1"/>
          <p:nvPr/>
        </p:nvSpPr>
        <p:spPr>
          <a:xfrm>
            <a:off x="838200" y="4523822"/>
            <a:ext cx="558364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Etape 2: </a:t>
            </a:r>
            <a:r>
              <a:rPr lang="fr-FR" sz="2400" dirty="0"/>
              <a:t>mise sous forme normale négative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28332-7B23-4292-ACD7-C9AB71FE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5" y="5359510"/>
            <a:ext cx="7601158" cy="748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73020B-C787-48E6-9870-7D95263C5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35" y="6084329"/>
            <a:ext cx="8265692" cy="7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E2CB-AD1F-42FB-BE5E-EC067C6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1: prouver la validité (suite)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D2295-493B-4110-BC65-28644009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51" y="1452641"/>
            <a:ext cx="74771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10772-EBDC-401D-A7AD-910738CB7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363" y="2184856"/>
            <a:ext cx="3009900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B6E-E6D9-43B4-B34C-4510D626C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148" y="2758978"/>
            <a:ext cx="4876800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B8EAF0-0E28-45BE-A3AC-6854B87CC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009" y="3619228"/>
            <a:ext cx="253365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36220-12E6-497E-987D-7F522CF89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958" y="3623210"/>
            <a:ext cx="2409825" cy="600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3D0423-ACBE-41DB-BEFF-CFEA4F88B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297" y="4262966"/>
            <a:ext cx="1076325" cy="638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CB1DF6-7141-4934-B897-1A2FAF8A4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8551" y="4190728"/>
            <a:ext cx="1076325" cy="638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4E15EE-C89F-4C96-9A87-1F84E6124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6672" y="4833137"/>
            <a:ext cx="1123950" cy="600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2B8771-A251-4554-9DE0-E64114511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9486" y="4833137"/>
            <a:ext cx="1123950" cy="60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EBEBBB-7B27-40D7-8D0C-92B8EF778B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4784" y="5398567"/>
            <a:ext cx="895350" cy="552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BEC42B-B5D4-44D1-8F9E-D41E92E3B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3786" y="5396421"/>
            <a:ext cx="895350" cy="5524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842776-70E0-429D-A58C-1A644F3A85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7122" y="6216650"/>
            <a:ext cx="1543050" cy="5524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97C684-4CB0-4EB1-9F34-9148CBAD23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9936" y="6216650"/>
            <a:ext cx="1543050" cy="5524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FEA838-5CDB-4686-BCE8-11035F1537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616313" y="2043191"/>
            <a:ext cx="1" cy="14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FF433A-89D7-4351-9531-65F9507BBCB0}"/>
              </a:ext>
            </a:extLst>
          </p:cNvPr>
          <p:cNvCxnSpPr/>
          <p:nvPr/>
        </p:nvCxnSpPr>
        <p:spPr>
          <a:xfrm flipH="1">
            <a:off x="2442459" y="3030083"/>
            <a:ext cx="747713" cy="48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1E036E-D3C8-44E7-B659-E411825F0E37}"/>
              </a:ext>
            </a:extLst>
          </p:cNvPr>
          <p:cNvCxnSpPr/>
          <p:nvPr/>
        </p:nvCxnSpPr>
        <p:spPr>
          <a:xfrm>
            <a:off x="8581292" y="2968294"/>
            <a:ext cx="773584" cy="54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9CF506-D19A-4B08-853C-260548300664}"/>
              </a:ext>
            </a:extLst>
          </p:cNvPr>
          <p:cNvSpPr txBox="1"/>
          <p:nvPr/>
        </p:nvSpPr>
        <p:spPr>
          <a:xfrm>
            <a:off x="3079648" y="6308209"/>
            <a:ext cx="78899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CLASH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F7DB1C-65E2-4294-8854-B7C151E0C6A4}"/>
              </a:ext>
            </a:extLst>
          </p:cNvPr>
          <p:cNvSpPr txBox="1"/>
          <p:nvPr/>
        </p:nvSpPr>
        <p:spPr>
          <a:xfrm>
            <a:off x="9755879" y="6318222"/>
            <a:ext cx="78899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CLASH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EA58C7-DEC9-4D7F-8AF9-FBB64C329251}"/>
              </a:ext>
            </a:extLst>
          </p:cNvPr>
          <p:cNvSpPr txBox="1"/>
          <p:nvPr/>
        </p:nvSpPr>
        <p:spPr>
          <a:xfrm>
            <a:off x="227957" y="2006103"/>
            <a:ext cx="2692796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Etape 3: </a:t>
            </a:r>
            <a:r>
              <a:rPr lang="fr-FR" sz="2400" dirty="0"/>
              <a:t>développement de l’arbre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F7FB1C-D09B-4DAF-AB1B-5110737E5A2E}"/>
              </a:ext>
            </a:extLst>
          </p:cNvPr>
          <p:cNvCxnSpPr/>
          <p:nvPr/>
        </p:nvCxnSpPr>
        <p:spPr>
          <a:xfrm flipH="1">
            <a:off x="1395046" y="1690688"/>
            <a:ext cx="836083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E9FCB5-6477-47C7-A523-FEF77E9F113C}"/>
              </a:ext>
            </a:extLst>
          </p:cNvPr>
          <p:cNvCxnSpPr>
            <a:cxnSpLocks/>
          </p:cNvCxnSpPr>
          <p:nvPr/>
        </p:nvCxnSpPr>
        <p:spPr>
          <a:xfrm flipH="1">
            <a:off x="3672145" y="3030083"/>
            <a:ext cx="46788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77CBC0-C0E8-410B-B8BF-69D981CA3673}"/>
              </a:ext>
            </a:extLst>
          </p:cNvPr>
          <p:cNvCxnSpPr>
            <a:cxnSpLocks/>
          </p:cNvCxnSpPr>
          <p:nvPr/>
        </p:nvCxnSpPr>
        <p:spPr>
          <a:xfrm flipH="1">
            <a:off x="3391134" y="2488800"/>
            <a:ext cx="41948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0BFA-E778-4AFD-962C-D81CA05A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2: prouver la validité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AB8AB-E8FF-434D-9DD4-B85AFB5BD70F}"/>
              </a:ext>
            </a:extLst>
          </p:cNvPr>
          <p:cNvSpPr txBox="1"/>
          <p:nvPr/>
        </p:nvSpPr>
        <p:spPr>
          <a:xfrm>
            <a:off x="838200" y="2491223"/>
            <a:ext cx="5072992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Etape 1: </a:t>
            </a:r>
            <a:r>
              <a:rPr lang="fr-FR" sz="2400" dirty="0"/>
              <a:t>transformer en C AND (NOT 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1E71F-1D7F-4A7B-A30F-D94FD8073E39}"/>
              </a:ext>
            </a:extLst>
          </p:cNvPr>
          <p:cNvSpPr txBox="1"/>
          <p:nvPr/>
        </p:nvSpPr>
        <p:spPr>
          <a:xfrm>
            <a:off x="838200" y="4136380"/>
            <a:ext cx="558364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Etape 2: </a:t>
            </a:r>
            <a:r>
              <a:rPr lang="fr-FR" sz="2400" dirty="0"/>
              <a:t>mise sous forme normale négative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35AFB-840B-4458-82B1-9E2E287C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34" y="1428788"/>
            <a:ext cx="77724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F194A6-3838-4199-852A-10C847DA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34" y="3105013"/>
            <a:ext cx="80486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51FF4B-B85F-402F-BF90-7E679FE16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409" y="4858943"/>
            <a:ext cx="8134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E2CB-AD1F-42FB-BE5E-EC067C6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2: prouver la validité (suite)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EA58C7-DEC9-4D7F-8AF9-FBB64C329251}"/>
              </a:ext>
            </a:extLst>
          </p:cNvPr>
          <p:cNvSpPr txBox="1"/>
          <p:nvPr/>
        </p:nvSpPr>
        <p:spPr>
          <a:xfrm>
            <a:off x="0" y="2228671"/>
            <a:ext cx="2692796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Etape 3: </a:t>
            </a:r>
            <a:r>
              <a:rPr lang="fr-FR" sz="2400" dirty="0"/>
              <a:t>développement de l’arbre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3B495-A4F6-410B-B414-E7E61AED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8" y="1257300"/>
            <a:ext cx="9744075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0DC31-8732-4B79-A0C9-F4B0814D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77" y="2072693"/>
            <a:ext cx="2868506" cy="750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35072A-CC87-4F84-8EB6-610B0922B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123" y="2676612"/>
            <a:ext cx="2573613" cy="831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549785-3D4F-425D-81FB-286CBB3A7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230" y="3392211"/>
            <a:ext cx="4423398" cy="839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FF8BCF-9EF3-4A3E-969B-1ED1CC45C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455" y="4109980"/>
            <a:ext cx="1358296" cy="7953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900385-760D-4FA6-98ED-CCBF9897A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924" y="4775723"/>
            <a:ext cx="1563827" cy="8042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ABED0D-34D3-4694-B677-7AF34F17F7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2809" y="5578385"/>
            <a:ext cx="1206381" cy="5451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EB5CBB-82D1-4E4E-9D5C-172CDF603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4298" y="6185585"/>
            <a:ext cx="1483402" cy="60765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9A7C949-9ECB-47E2-8B52-C92B8B4F3EA2}"/>
              </a:ext>
            </a:extLst>
          </p:cNvPr>
          <p:cNvSpPr txBox="1"/>
          <p:nvPr/>
        </p:nvSpPr>
        <p:spPr>
          <a:xfrm>
            <a:off x="7197776" y="6258581"/>
            <a:ext cx="3565161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Branche finie sans clash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430B7A-9497-4E03-AA5B-67FAF57D9CCA}"/>
              </a:ext>
            </a:extLst>
          </p:cNvPr>
          <p:cNvCxnSpPr/>
          <p:nvPr/>
        </p:nvCxnSpPr>
        <p:spPr>
          <a:xfrm>
            <a:off x="1923393" y="1690688"/>
            <a:ext cx="969579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32FEE02-866B-4FF3-92F1-FA5B7BF4DB14}"/>
              </a:ext>
            </a:extLst>
          </p:cNvPr>
          <p:cNvCxnSpPr>
            <a:cxnSpLocks/>
          </p:cNvCxnSpPr>
          <p:nvPr/>
        </p:nvCxnSpPr>
        <p:spPr>
          <a:xfrm>
            <a:off x="4999959" y="2477409"/>
            <a:ext cx="25968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1914EC-55B1-44E1-817E-4EF5EFAAA529}"/>
              </a:ext>
            </a:extLst>
          </p:cNvPr>
          <p:cNvCxnSpPr>
            <a:cxnSpLocks/>
          </p:cNvCxnSpPr>
          <p:nvPr/>
        </p:nvCxnSpPr>
        <p:spPr>
          <a:xfrm>
            <a:off x="4996677" y="3071244"/>
            <a:ext cx="25968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3322-72F4-4D60-9DC9-4E163046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un modèle dans une branche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52D61-9832-488F-97A6-637B55D4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2" y="2056328"/>
            <a:ext cx="1358296" cy="795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1169C-3A39-404C-BCF0-99E7E042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1" y="2722071"/>
            <a:ext cx="1563827" cy="804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7DFC5-EA4B-42C9-876F-F0E60E543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16" y="3524733"/>
            <a:ext cx="1206381" cy="545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C87AD-7DC8-4ED0-9E34-CE5CF171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05" y="4131933"/>
            <a:ext cx="1483402" cy="607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A2D51-15A3-4156-B1BB-08C9CAC98545}"/>
              </a:ext>
            </a:extLst>
          </p:cNvPr>
          <p:cNvSpPr txBox="1"/>
          <p:nvPr/>
        </p:nvSpPr>
        <p:spPr>
          <a:xfrm>
            <a:off x="374370" y="1393387"/>
            <a:ext cx="5840701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fr-FR" sz="2800" dirty="0"/>
              <a:t>Dans la branche finie sans clash on a 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02B97-7476-4CCD-8DEB-1F5FCF4906C3}"/>
              </a:ext>
            </a:extLst>
          </p:cNvPr>
          <p:cNvSpPr txBox="1"/>
          <p:nvPr/>
        </p:nvSpPr>
        <p:spPr>
          <a:xfrm>
            <a:off x="2485827" y="2183203"/>
            <a:ext cx="9496446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fr-FR" sz="2800" dirty="0"/>
              <a:t>Construisons une interprétation isomorphe à cette instanciation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80EDB0-DDAC-4924-9C33-2654F3FC9F35}"/>
              </a:ext>
            </a:extLst>
          </p:cNvPr>
          <p:cNvSpPr/>
          <p:nvPr/>
        </p:nvSpPr>
        <p:spPr>
          <a:xfrm>
            <a:off x="6096000" y="3079238"/>
            <a:ext cx="1803514" cy="1981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C8B12-01C9-413D-A878-12F421E66E7C}"/>
              </a:ext>
            </a:extLst>
          </p:cNvPr>
          <p:cNvSpPr txBox="1"/>
          <p:nvPr/>
        </p:nvSpPr>
        <p:spPr>
          <a:xfrm>
            <a:off x="5187029" y="376349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8ACBA-CF8E-4EDD-AE1C-13A0F8334363}"/>
              </a:ext>
            </a:extLst>
          </p:cNvPr>
          <p:cNvSpPr txBox="1"/>
          <p:nvPr/>
        </p:nvSpPr>
        <p:spPr>
          <a:xfrm>
            <a:off x="6824472" y="342136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14CBB-77AE-4472-B839-916D7341FFD7}"/>
              </a:ext>
            </a:extLst>
          </p:cNvPr>
          <p:cNvSpPr txBox="1"/>
          <p:nvPr/>
        </p:nvSpPr>
        <p:spPr>
          <a:xfrm>
            <a:off x="6834892" y="4286715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6C098F-9468-42CE-91E8-CBBEBF23ED1E}"/>
              </a:ext>
            </a:extLst>
          </p:cNvPr>
          <p:cNvCxnSpPr>
            <a:stCxn id="11" idx="3"/>
          </p:cNvCxnSpPr>
          <p:nvPr/>
        </p:nvCxnSpPr>
        <p:spPr>
          <a:xfrm flipV="1">
            <a:off x="5527187" y="3763495"/>
            <a:ext cx="1297285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B3374A-4774-448D-99ED-5E897D56744A}"/>
              </a:ext>
            </a:extLst>
          </p:cNvPr>
          <p:cNvCxnSpPr>
            <a:stCxn id="11" idx="3"/>
          </p:cNvCxnSpPr>
          <p:nvPr/>
        </p:nvCxnSpPr>
        <p:spPr>
          <a:xfrm>
            <a:off x="5527187" y="4025105"/>
            <a:ext cx="1297285" cy="48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D4B642-21ED-420F-907A-6D6506585428}"/>
              </a:ext>
            </a:extLst>
          </p:cNvPr>
          <p:cNvSpPr txBox="1"/>
          <p:nvPr/>
        </p:nvSpPr>
        <p:spPr>
          <a:xfrm>
            <a:off x="5913753" y="337817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00C43-BB94-4044-807C-B47C0CB6D9A2}"/>
              </a:ext>
            </a:extLst>
          </p:cNvPr>
          <p:cNvSpPr txBox="1"/>
          <p:nvPr/>
        </p:nvSpPr>
        <p:spPr>
          <a:xfrm>
            <a:off x="5865295" y="4194696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58E5D-3338-47FF-8C5B-C42146FB8E8E}"/>
              </a:ext>
            </a:extLst>
          </p:cNvPr>
          <p:cNvSpPr txBox="1"/>
          <p:nvPr/>
        </p:nvSpPr>
        <p:spPr>
          <a:xfrm>
            <a:off x="961827" y="5393781"/>
            <a:ext cx="6250044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fr-FR" sz="2800" dirty="0"/>
              <a:t>Vérifier que x est dans l’interprétation de: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3B4ECA-8B5C-4B86-BC2E-8BCA455CF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737" y="5930622"/>
            <a:ext cx="9744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09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FAA4-52AD-4D7E-BD3B-CC287B8D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Raisonner sur une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8204-BBD8-4BC7-9FDE-A4F15173A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884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B690-0814-44CB-B498-7D269A7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 acycliques de concepts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8B992-F233-4E4D-9414-748E92FA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4" y="3719697"/>
            <a:ext cx="9189967" cy="5183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7AE15-B9C1-4A65-8FB0-BE3940C57235}"/>
              </a:ext>
            </a:extLst>
          </p:cNvPr>
          <p:cNvSpPr txBox="1"/>
          <p:nvPr/>
        </p:nvSpPr>
        <p:spPr>
          <a:xfrm>
            <a:off x="0" y="1402731"/>
            <a:ext cx="12192000" cy="181588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Dans ce qui suit, on ne va considérer que des ontologies (T-Box) qui satisfont les critères suivants: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Inclusions de la forme &lt;CONCEPT-PRIMITIF&gt; EQUIV &lt;CONCEPT-CONSTRUIT&gt;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Pas de circuits dans les définitions</a:t>
            </a:r>
          </a:p>
        </p:txBody>
      </p:sp>
    </p:spTree>
    <p:extLst>
      <p:ext uri="{BB962C8B-B14F-4D97-AF65-F5344CB8AC3E}">
        <p14:creationId xmlns:p14="http://schemas.microsoft.com/office/powerpoint/2010/main" val="2481159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75F2-AB62-4352-82EE-4D4F1594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Déduire une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41D9-ECF4-41DE-8A5D-164FDF86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veut savoir si une inclusion de la forme C INCLUS D est conséquence sémantique de l’ontologie.</a:t>
            </a:r>
          </a:p>
          <a:p>
            <a:r>
              <a:rPr lang="fr-FR" dirty="0"/>
              <a:t>Autres problèmes:</a:t>
            </a:r>
          </a:p>
          <a:p>
            <a:pPr lvl="1"/>
            <a:r>
              <a:rPr lang="fr-FR" dirty="0"/>
              <a:t>C et D disjoints: C INCLUS NEG D</a:t>
            </a:r>
          </a:p>
          <a:p>
            <a:pPr lvl="1"/>
            <a:r>
              <a:rPr lang="fr-FR" dirty="0"/>
              <a:t>C absurde: C INCLUS BOTTOM</a:t>
            </a:r>
          </a:p>
          <a:p>
            <a:pPr lvl="1"/>
            <a:r>
              <a:rPr lang="fr-FR" dirty="0"/>
              <a:t>Classification: pour chaque paire (A, B) de concepts primitifs, A INCLUS B</a:t>
            </a:r>
          </a:p>
          <a:p>
            <a:r>
              <a:rPr lang="fr-FR" dirty="0"/>
              <a:t>Méthode (les assertions suivantes sont équivalentes):</a:t>
            </a:r>
          </a:p>
          <a:p>
            <a:pPr lvl="1"/>
            <a:r>
              <a:rPr lang="fr-FR" dirty="0"/>
              <a:t>O a pour conséquence sémantique C INCLUS D</a:t>
            </a:r>
          </a:p>
          <a:p>
            <a:pPr lvl="1"/>
            <a:r>
              <a:rPr lang="fr-FR" dirty="0" err="1"/>
              <a:t>Unraveling</a:t>
            </a:r>
            <a:r>
              <a:rPr lang="fr-FR" dirty="0"/>
              <a:t>(C INCLUS D, O) est valide.</a:t>
            </a:r>
          </a:p>
          <a:p>
            <a:pPr lvl="1"/>
            <a:r>
              <a:rPr lang="fr-FR" dirty="0"/>
              <a:t>On se retrouve alors dans le cas précédent</a:t>
            </a:r>
          </a:p>
        </p:txBody>
      </p:sp>
    </p:spTree>
    <p:extLst>
      <p:ext uri="{BB962C8B-B14F-4D97-AF65-F5344CB8AC3E}">
        <p14:creationId xmlns:p14="http://schemas.microsoft.com/office/powerpoint/2010/main" val="354094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25E3-40C5-430C-9AA6-DE040B68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075504" cy="1325563"/>
          </a:xfrm>
        </p:spPr>
        <p:txBody>
          <a:bodyPr/>
          <a:lstStyle/>
          <a:p>
            <a:r>
              <a:rPr lang="fr-FR" dirty="0"/>
              <a:t>Calcul de l’interprétation d’un concept construit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C30B839-D6A8-4EB3-9D48-3342A5BA3FFC}"/>
              </a:ext>
            </a:extLst>
          </p:cNvPr>
          <p:cNvSpPr/>
          <p:nvPr/>
        </p:nvSpPr>
        <p:spPr>
          <a:xfrm>
            <a:off x="8041710" y="1515649"/>
            <a:ext cx="413358" cy="20542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BDFD0-656A-4EBD-BCFE-FA2A2D88F5A9}"/>
              </a:ext>
            </a:extLst>
          </p:cNvPr>
          <p:cNvSpPr txBox="1"/>
          <p:nvPr/>
        </p:nvSpPr>
        <p:spPr>
          <a:xfrm>
            <a:off x="8617906" y="2355574"/>
            <a:ext cx="216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de base: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321C969-D5C5-4F6A-9D14-0924A0AAB937}"/>
              </a:ext>
            </a:extLst>
          </p:cNvPr>
          <p:cNvSpPr/>
          <p:nvPr/>
        </p:nvSpPr>
        <p:spPr>
          <a:xfrm>
            <a:off x="8041710" y="3687417"/>
            <a:ext cx="413358" cy="2136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E07B7-ED00-415D-A1B5-3303B85A2EA5}"/>
              </a:ext>
            </a:extLst>
          </p:cNvPr>
          <p:cNvSpPr txBox="1"/>
          <p:nvPr/>
        </p:nvSpPr>
        <p:spPr>
          <a:xfrm>
            <a:off x="8630682" y="4571207"/>
            <a:ext cx="27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Extensions standard de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4214DD9-DA9F-4606-8321-C093E134B63F}"/>
              </a:ext>
            </a:extLst>
          </p:cNvPr>
          <p:cNvSpPr/>
          <p:nvPr/>
        </p:nvSpPr>
        <p:spPr>
          <a:xfrm>
            <a:off x="8072345" y="5824330"/>
            <a:ext cx="413358" cy="745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0920C-4990-4F65-8138-B1D7F00D6A35}"/>
              </a:ext>
            </a:extLst>
          </p:cNvPr>
          <p:cNvSpPr txBox="1"/>
          <p:nvPr/>
        </p:nvSpPr>
        <p:spPr>
          <a:xfrm>
            <a:off x="8679176" y="6012381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Autres extensions de </a:t>
            </a:r>
            <a:r>
              <a:rPr lang="fr-FR" dirty="0">
                <a:latin typeface="Lucida Handwriting" panose="03010101010101010101" pitchFamily="66" charset="0"/>
              </a:rPr>
              <a:t>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A99CE6-7094-4678-BC62-9E97D2D3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2" y="1515649"/>
            <a:ext cx="7450263" cy="51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2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B690-0814-44CB-B498-7D269A7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Unraveling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8B992-F233-4E4D-9414-748E92FA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5340"/>
            <a:ext cx="6764248" cy="3815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7AE15-B9C1-4A65-8FB0-BE3940C57235}"/>
              </a:ext>
            </a:extLst>
          </p:cNvPr>
          <p:cNvSpPr txBox="1"/>
          <p:nvPr/>
        </p:nvSpPr>
        <p:spPr>
          <a:xfrm>
            <a:off x="0" y="1402731"/>
            <a:ext cx="12192000" cy="95410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sz="2800" b="1" dirty="0"/>
              <a:t>Idée: </a:t>
            </a:r>
            <a:r>
              <a:rPr lang="fr-FR" sz="2800" dirty="0"/>
              <a:t>introduire dans la formule (inclusion) à prouver toutes les informations de l’ontologie nécessaires au raisonnement.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8F599-8C6A-4C67-AB39-698931FE5C2D}"/>
              </a:ext>
            </a:extLst>
          </p:cNvPr>
          <p:cNvSpPr txBox="1"/>
          <p:nvPr/>
        </p:nvSpPr>
        <p:spPr>
          <a:xfrm>
            <a:off x="64493" y="2440337"/>
            <a:ext cx="12192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Exemple: on veut prouver MSF AND MPP INCLUS EXISTS </a:t>
            </a:r>
            <a:r>
              <a:rPr lang="fr-FR" sz="2800" dirty="0" err="1"/>
              <a:t>aEnfant</a:t>
            </a:r>
            <a:r>
              <a:rPr lang="fr-FR" sz="2800" dirty="0"/>
              <a:t> . Homme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E005F-39D0-4202-AC25-E0C305439364}"/>
              </a:ext>
            </a:extLst>
          </p:cNvPr>
          <p:cNvSpPr txBox="1"/>
          <p:nvPr/>
        </p:nvSpPr>
        <p:spPr>
          <a:xfrm>
            <a:off x="0" y="3066246"/>
            <a:ext cx="1219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(M AND FORALL </a:t>
            </a:r>
            <a:r>
              <a:rPr lang="fr-FR" sz="2400" dirty="0" err="1"/>
              <a:t>aE</a:t>
            </a:r>
            <a:r>
              <a:rPr lang="fr-FR" sz="2400" dirty="0"/>
              <a:t> . NEG F) AND (M AND &gt;=3 </a:t>
            </a:r>
            <a:r>
              <a:rPr lang="fr-FR" sz="2400" dirty="0" err="1"/>
              <a:t>aE</a:t>
            </a:r>
            <a:r>
              <a:rPr lang="fr-FR" sz="2400" dirty="0"/>
              <a:t>) INCLUS EXISTS </a:t>
            </a:r>
            <a:r>
              <a:rPr lang="fr-FR" sz="2400" dirty="0" err="1"/>
              <a:t>aE</a:t>
            </a:r>
            <a:r>
              <a:rPr lang="fr-FR" sz="2400" dirty="0"/>
              <a:t> . (P AND NEG Fe)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14B38-9754-44DF-A959-DF3085F23AEC}"/>
              </a:ext>
            </a:extLst>
          </p:cNvPr>
          <p:cNvSpPr txBox="1"/>
          <p:nvPr/>
        </p:nvSpPr>
        <p:spPr>
          <a:xfrm>
            <a:off x="2878032" y="3630600"/>
            <a:ext cx="905606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F AND (EXISTS </a:t>
            </a:r>
            <a:r>
              <a:rPr lang="fr-FR" sz="2400" dirty="0" err="1"/>
              <a:t>aE</a:t>
            </a:r>
            <a:r>
              <a:rPr lang="fr-FR" sz="2400" dirty="0"/>
              <a:t> . P) AND FORALL </a:t>
            </a:r>
            <a:r>
              <a:rPr lang="fr-FR" sz="2400" dirty="0" err="1"/>
              <a:t>aE</a:t>
            </a:r>
            <a:r>
              <a:rPr lang="fr-FR" sz="2400" dirty="0"/>
              <a:t> . NEG (P AND Fe) AND &gt;=3 </a:t>
            </a:r>
            <a:r>
              <a:rPr lang="fr-FR" sz="2400" dirty="0" err="1"/>
              <a:t>aE</a:t>
            </a:r>
            <a:r>
              <a:rPr lang="fr-FR" sz="2400" dirty="0"/>
              <a:t> INCLUS EXISTS </a:t>
            </a:r>
            <a:r>
              <a:rPr lang="fr-FR" sz="2400" dirty="0" err="1"/>
              <a:t>aE</a:t>
            </a:r>
            <a:r>
              <a:rPr lang="fr-FR" sz="2400" dirty="0"/>
              <a:t> . (P AND NEG Fe)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85068-BF3A-4C8F-9ADF-82A35C43E0E8}"/>
              </a:ext>
            </a:extLst>
          </p:cNvPr>
          <p:cNvSpPr txBox="1"/>
          <p:nvPr/>
        </p:nvSpPr>
        <p:spPr>
          <a:xfrm>
            <a:off x="7344524" y="4566443"/>
            <a:ext cx="458956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 AND Fe AND (EXISTS </a:t>
            </a:r>
            <a:r>
              <a:rPr lang="fr-FR" sz="2400" dirty="0" err="1"/>
              <a:t>aE</a:t>
            </a:r>
            <a:r>
              <a:rPr lang="fr-FR" sz="2400" dirty="0"/>
              <a:t> . P) AND FORALL </a:t>
            </a:r>
            <a:r>
              <a:rPr lang="fr-FR" sz="2400" dirty="0" err="1"/>
              <a:t>aE</a:t>
            </a:r>
            <a:r>
              <a:rPr lang="fr-FR" sz="2400" dirty="0"/>
              <a:t> . NEG (P AND Fe)) AND &gt;=3 </a:t>
            </a:r>
            <a:r>
              <a:rPr lang="fr-FR" sz="2400" dirty="0" err="1"/>
              <a:t>aE</a:t>
            </a:r>
            <a:r>
              <a:rPr lang="fr-FR" sz="2400" dirty="0"/>
              <a:t> INCLUS EXISTS </a:t>
            </a:r>
            <a:r>
              <a:rPr lang="fr-FR" sz="2400" dirty="0" err="1"/>
              <a:t>aE</a:t>
            </a:r>
            <a:r>
              <a:rPr lang="fr-FR" sz="2400" dirty="0"/>
              <a:t> . (P AND NEG Fe)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0DEEE-4EF2-4928-9A03-F48D0148FEB0}"/>
              </a:ext>
            </a:extLst>
          </p:cNvPr>
          <p:cNvSpPr txBox="1"/>
          <p:nvPr/>
        </p:nvSpPr>
        <p:spPr>
          <a:xfrm>
            <a:off x="7877908" y="6240949"/>
            <a:ext cx="347589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Arrêt car acyclique !</a:t>
            </a:r>
          </a:p>
        </p:txBody>
      </p:sp>
    </p:spTree>
    <p:extLst>
      <p:ext uri="{BB962C8B-B14F-4D97-AF65-F5344CB8AC3E}">
        <p14:creationId xmlns:p14="http://schemas.microsoft.com/office/powerpoint/2010/main" val="339365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772A-FA7C-476A-B528-E5FB01B2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prouver la validité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88368-D0F3-4566-BA0F-8D363B086293}"/>
              </a:ext>
            </a:extLst>
          </p:cNvPr>
          <p:cNvSpPr txBox="1"/>
          <p:nvPr/>
        </p:nvSpPr>
        <p:spPr>
          <a:xfrm>
            <a:off x="93786" y="1494997"/>
            <a:ext cx="1187547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 AND Fe AND (EXISTS </a:t>
            </a:r>
            <a:r>
              <a:rPr lang="fr-FR" sz="2400" dirty="0" err="1"/>
              <a:t>aE</a:t>
            </a:r>
            <a:r>
              <a:rPr lang="fr-FR" sz="2400" dirty="0"/>
              <a:t> . P) AND FORALL </a:t>
            </a:r>
            <a:r>
              <a:rPr lang="fr-FR" sz="2400" dirty="0" err="1"/>
              <a:t>aE</a:t>
            </a:r>
            <a:r>
              <a:rPr lang="fr-FR" sz="2400" dirty="0"/>
              <a:t> . NEG (P AND Fe)) AND &gt;=3 </a:t>
            </a:r>
            <a:r>
              <a:rPr lang="fr-FR" sz="2400" dirty="0" err="1"/>
              <a:t>aE</a:t>
            </a:r>
            <a:r>
              <a:rPr lang="fr-FR" sz="2400" dirty="0"/>
              <a:t> INCLUS EXISTS </a:t>
            </a:r>
            <a:r>
              <a:rPr lang="fr-FR" sz="2400" dirty="0" err="1"/>
              <a:t>aE</a:t>
            </a:r>
            <a:r>
              <a:rPr lang="fr-FR" sz="2400" dirty="0"/>
              <a:t> . (P AND NEG Fe)    </a:t>
            </a:r>
            <a:r>
              <a:rPr lang="fr-FR" sz="2400" dirty="0">
                <a:solidFill>
                  <a:schemeClr val="accent6"/>
                </a:solidFill>
              </a:rPr>
              <a:t>VALIDE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115A3-3153-412A-B850-CD9D701A3E7B}"/>
              </a:ext>
            </a:extLst>
          </p:cNvPr>
          <p:cNvSpPr txBox="1"/>
          <p:nvPr/>
        </p:nvSpPr>
        <p:spPr>
          <a:xfrm>
            <a:off x="158262" y="3231049"/>
            <a:ext cx="1187547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 AND Fe AND (EXISTS </a:t>
            </a:r>
            <a:r>
              <a:rPr lang="fr-FR" sz="2400" dirty="0" err="1"/>
              <a:t>aE</a:t>
            </a:r>
            <a:r>
              <a:rPr lang="fr-FR" sz="2400" dirty="0"/>
              <a:t> . P) AND FORALL </a:t>
            </a:r>
            <a:r>
              <a:rPr lang="fr-FR" sz="2400" dirty="0" err="1"/>
              <a:t>aE</a:t>
            </a:r>
            <a:r>
              <a:rPr lang="fr-FR" sz="2400" dirty="0"/>
              <a:t> . NEG (P AND Fe)) AND &gt;=3 </a:t>
            </a:r>
            <a:r>
              <a:rPr lang="fr-FR" sz="2400" dirty="0" err="1"/>
              <a:t>aE</a:t>
            </a:r>
            <a:r>
              <a:rPr lang="fr-FR" sz="2400" dirty="0"/>
              <a:t> AND NEG (EXISTS </a:t>
            </a:r>
            <a:r>
              <a:rPr lang="fr-FR" sz="2400" dirty="0" err="1"/>
              <a:t>aE</a:t>
            </a:r>
            <a:r>
              <a:rPr lang="fr-FR" sz="2400" dirty="0"/>
              <a:t> . (P AND NEG Fe)) : x    </a:t>
            </a:r>
            <a:r>
              <a:rPr lang="fr-FR" sz="2400" dirty="0">
                <a:solidFill>
                  <a:schemeClr val="accent6"/>
                </a:solidFill>
              </a:rPr>
              <a:t>INSATISFIABLE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712C1-7C44-4BD7-97A1-9F8D4930D6AF}"/>
              </a:ext>
            </a:extLst>
          </p:cNvPr>
          <p:cNvSpPr txBox="1"/>
          <p:nvPr/>
        </p:nvSpPr>
        <p:spPr>
          <a:xfrm>
            <a:off x="158262" y="2547689"/>
            <a:ext cx="5072992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Etape 1: </a:t>
            </a:r>
            <a:r>
              <a:rPr lang="fr-FR" sz="2400" dirty="0"/>
              <a:t>transformer en C AND (NOT 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B0663-7BAC-40CE-82E6-C716AA370E5E}"/>
              </a:ext>
            </a:extLst>
          </p:cNvPr>
          <p:cNvSpPr txBox="1"/>
          <p:nvPr/>
        </p:nvSpPr>
        <p:spPr>
          <a:xfrm>
            <a:off x="158262" y="4283741"/>
            <a:ext cx="558364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Etape 2: </a:t>
            </a:r>
            <a:r>
              <a:rPr lang="fr-FR" sz="2400" dirty="0"/>
              <a:t>mise sous forme normale négative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AC645-D73F-4662-92E8-5C01C3B07EA2}"/>
              </a:ext>
            </a:extLst>
          </p:cNvPr>
          <p:cNvSpPr txBox="1"/>
          <p:nvPr/>
        </p:nvSpPr>
        <p:spPr>
          <a:xfrm>
            <a:off x="93786" y="5030534"/>
            <a:ext cx="1187547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 AND Fe AND (EXISTS </a:t>
            </a:r>
            <a:r>
              <a:rPr lang="fr-FR" sz="2400" dirty="0" err="1"/>
              <a:t>aE</a:t>
            </a:r>
            <a:r>
              <a:rPr lang="fr-FR" sz="2400" dirty="0"/>
              <a:t> . P) AND FORALL </a:t>
            </a:r>
            <a:r>
              <a:rPr lang="fr-FR" sz="2400" dirty="0" err="1"/>
              <a:t>aE</a:t>
            </a:r>
            <a:r>
              <a:rPr lang="fr-FR" sz="2400" dirty="0"/>
              <a:t> . (NEG P OR NEG Fe)) AND &gt;=3 </a:t>
            </a:r>
            <a:r>
              <a:rPr lang="fr-FR" sz="2400" dirty="0" err="1"/>
              <a:t>aE</a:t>
            </a:r>
            <a:r>
              <a:rPr lang="fr-FR" sz="2400" dirty="0"/>
              <a:t> AND FORALL </a:t>
            </a:r>
            <a:r>
              <a:rPr lang="fr-FR" sz="2400" dirty="0" err="1"/>
              <a:t>aE</a:t>
            </a:r>
            <a:r>
              <a:rPr lang="fr-FR" sz="2400" dirty="0"/>
              <a:t> . (NEG P OR Fe)) : x    </a:t>
            </a:r>
            <a:r>
              <a:rPr lang="fr-FR" sz="2400" dirty="0">
                <a:solidFill>
                  <a:schemeClr val="accent6"/>
                </a:solidFill>
              </a:rPr>
              <a:t>INSATISFIABLE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5EC1C-1419-4BD5-9407-45185024779A}"/>
              </a:ext>
            </a:extLst>
          </p:cNvPr>
          <p:cNvSpPr txBox="1"/>
          <p:nvPr/>
        </p:nvSpPr>
        <p:spPr>
          <a:xfrm>
            <a:off x="158262" y="6138358"/>
            <a:ext cx="4514762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sz="2400" b="1" dirty="0"/>
              <a:t>Etape 3: </a:t>
            </a:r>
            <a:r>
              <a:rPr lang="fr-FR" sz="2400" dirty="0"/>
              <a:t>développement de l’arbre</a:t>
            </a:r>
          </a:p>
        </p:txBody>
      </p:sp>
    </p:spTree>
    <p:extLst>
      <p:ext uri="{BB962C8B-B14F-4D97-AF65-F5344CB8AC3E}">
        <p14:creationId xmlns:p14="http://schemas.microsoft.com/office/powerpoint/2010/main" val="150259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772A-FA7C-476A-B528-E5FB01B2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prouver la validité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AC645-D73F-4662-92E8-5C01C3B07EA2}"/>
              </a:ext>
            </a:extLst>
          </p:cNvPr>
          <p:cNvSpPr txBox="1"/>
          <p:nvPr/>
        </p:nvSpPr>
        <p:spPr>
          <a:xfrm>
            <a:off x="316524" y="1435715"/>
            <a:ext cx="1187547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 AND Fe AND (EXISTS </a:t>
            </a:r>
            <a:r>
              <a:rPr lang="fr-FR" sz="2400" dirty="0" err="1"/>
              <a:t>aE</a:t>
            </a:r>
            <a:r>
              <a:rPr lang="fr-FR" sz="2400" dirty="0"/>
              <a:t> . P) AND FORALL </a:t>
            </a:r>
            <a:r>
              <a:rPr lang="fr-FR" sz="2400" dirty="0" err="1"/>
              <a:t>aE</a:t>
            </a:r>
            <a:r>
              <a:rPr lang="fr-FR" sz="2400" dirty="0"/>
              <a:t> . (NEG P OR NEG Fe)) AND &gt;=3 </a:t>
            </a:r>
            <a:r>
              <a:rPr lang="fr-FR" sz="2400" dirty="0" err="1"/>
              <a:t>aE</a:t>
            </a:r>
            <a:r>
              <a:rPr lang="fr-FR" sz="2400" dirty="0"/>
              <a:t> AND FORALL </a:t>
            </a:r>
            <a:r>
              <a:rPr lang="fr-FR" sz="2400" dirty="0" err="1"/>
              <a:t>aE</a:t>
            </a:r>
            <a:r>
              <a:rPr lang="fr-FR" sz="2400" dirty="0"/>
              <a:t> . (NEG P OR Fe)) : x    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721BE-0487-4058-A9BC-425AC73623E6}"/>
              </a:ext>
            </a:extLst>
          </p:cNvPr>
          <p:cNvSpPr txBox="1"/>
          <p:nvPr/>
        </p:nvSpPr>
        <p:spPr>
          <a:xfrm>
            <a:off x="325315" y="2476768"/>
            <a:ext cx="102576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 : x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52A46-A281-4760-B09B-B7FE614019FE}"/>
              </a:ext>
            </a:extLst>
          </p:cNvPr>
          <p:cNvSpPr txBox="1"/>
          <p:nvPr/>
        </p:nvSpPr>
        <p:spPr>
          <a:xfrm>
            <a:off x="1529861" y="2476768"/>
            <a:ext cx="102576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Fe : x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48F5B-9438-4B54-8849-2200F3A96370}"/>
              </a:ext>
            </a:extLst>
          </p:cNvPr>
          <p:cNvSpPr txBox="1"/>
          <p:nvPr/>
        </p:nvSpPr>
        <p:spPr>
          <a:xfrm>
            <a:off x="2734407" y="2470707"/>
            <a:ext cx="209257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EXISTS </a:t>
            </a:r>
            <a:r>
              <a:rPr lang="fr-FR" sz="2400" dirty="0" err="1"/>
              <a:t>aE</a:t>
            </a:r>
            <a:r>
              <a:rPr lang="fr-FR" sz="2400" dirty="0"/>
              <a:t> . P : x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6A586-D9AA-47A8-B5F3-8E84AA8E0596}"/>
              </a:ext>
            </a:extLst>
          </p:cNvPr>
          <p:cNvSpPr txBox="1"/>
          <p:nvPr/>
        </p:nvSpPr>
        <p:spPr>
          <a:xfrm>
            <a:off x="5005754" y="2470707"/>
            <a:ext cx="445183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FORALL </a:t>
            </a:r>
            <a:r>
              <a:rPr lang="fr-FR" sz="2400" dirty="0" err="1"/>
              <a:t>aE</a:t>
            </a:r>
            <a:r>
              <a:rPr lang="fr-FR" sz="2400" dirty="0"/>
              <a:t> . (NEG P OR NEG Fe) : x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7F5DCD-2FE3-4B26-98E4-1D40648BB0EE}"/>
              </a:ext>
            </a:extLst>
          </p:cNvPr>
          <p:cNvSpPr txBox="1"/>
          <p:nvPr/>
        </p:nvSpPr>
        <p:spPr>
          <a:xfrm>
            <a:off x="9718429" y="2470707"/>
            <a:ext cx="148882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&gt;= 3 </a:t>
            </a:r>
            <a:r>
              <a:rPr lang="fr-FR" sz="2400" dirty="0" err="1"/>
              <a:t>aE</a:t>
            </a:r>
            <a:r>
              <a:rPr lang="fr-FR" sz="2400" dirty="0"/>
              <a:t> : x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1C932-5874-4328-AD84-C19A0B153E61}"/>
              </a:ext>
            </a:extLst>
          </p:cNvPr>
          <p:cNvSpPr txBox="1"/>
          <p:nvPr/>
        </p:nvSpPr>
        <p:spPr>
          <a:xfrm>
            <a:off x="316524" y="3148489"/>
            <a:ext cx="34619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FORALL </a:t>
            </a:r>
            <a:r>
              <a:rPr lang="fr-FR" sz="2400" dirty="0" err="1"/>
              <a:t>aE</a:t>
            </a:r>
            <a:r>
              <a:rPr lang="fr-FR" sz="2400" dirty="0"/>
              <a:t> . (NEG P OR Fe)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2C897-6919-4D8B-9D5B-BECCDF30AEE6}"/>
              </a:ext>
            </a:extLst>
          </p:cNvPr>
          <p:cNvSpPr txBox="1"/>
          <p:nvPr/>
        </p:nvSpPr>
        <p:spPr>
          <a:xfrm>
            <a:off x="3870080" y="3143072"/>
            <a:ext cx="95689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x </a:t>
            </a:r>
            <a:r>
              <a:rPr lang="fr-FR" sz="2400" dirty="0" err="1"/>
              <a:t>aE</a:t>
            </a:r>
            <a:r>
              <a:rPr lang="fr-FR" sz="2400" dirty="0"/>
              <a:t> 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37D54-F72A-41B7-BE80-9B075CD1D521}"/>
              </a:ext>
            </a:extLst>
          </p:cNvPr>
          <p:cNvSpPr txBox="1"/>
          <p:nvPr/>
        </p:nvSpPr>
        <p:spPr>
          <a:xfrm>
            <a:off x="5971440" y="3150181"/>
            <a:ext cx="2520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(NEG P OR Fe) : 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6B6ED-0813-4C01-A73E-706628E4A75D}"/>
              </a:ext>
            </a:extLst>
          </p:cNvPr>
          <p:cNvSpPr txBox="1"/>
          <p:nvPr/>
        </p:nvSpPr>
        <p:spPr>
          <a:xfrm>
            <a:off x="8595947" y="3160397"/>
            <a:ext cx="30538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(NEG P OR NEG Fe) : y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AB15C-7C4B-4197-AF08-3D957F42B63F}"/>
              </a:ext>
            </a:extLst>
          </p:cNvPr>
          <p:cNvSpPr txBox="1"/>
          <p:nvPr/>
        </p:nvSpPr>
        <p:spPr>
          <a:xfrm>
            <a:off x="5005754" y="3143072"/>
            <a:ext cx="8616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P : y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7919F-DF20-44F0-A6ED-332320FAAFC3}"/>
              </a:ext>
            </a:extLst>
          </p:cNvPr>
          <p:cNvSpPr txBox="1"/>
          <p:nvPr/>
        </p:nvSpPr>
        <p:spPr>
          <a:xfrm>
            <a:off x="1778240" y="4370837"/>
            <a:ext cx="155478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NEG P  : 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D2FBC9-F31A-456F-BC20-1FBFF6E07762}"/>
              </a:ext>
            </a:extLst>
          </p:cNvPr>
          <p:cNvSpPr txBox="1"/>
          <p:nvPr/>
        </p:nvSpPr>
        <p:spPr>
          <a:xfrm>
            <a:off x="7502765" y="4370837"/>
            <a:ext cx="10931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Fe  : 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A639B3-7568-4364-9E82-90F1E5D7A818}"/>
              </a:ext>
            </a:extLst>
          </p:cNvPr>
          <p:cNvCxnSpPr>
            <a:endCxn id="20" idx="0"/>
          </p:cNvCxnSpPr>
          <p:nvPr/>
        </p:nvCxnSpPr>
        <p:spPr>
          <a:xfrm flipH="1">
            <a:off x="2555630" y="3826057"/>
            <a:ext cx="2271347" cy="5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52052A-5525-4511-AD5D-CE7B7B4F722E}"/>
              </a:ext>
            </a:extLst>
          </p:cNvPr>
          <p:cNvCxnSpPr>
            <a:endCxn id="21" idx="0"/>
          </p:cNvCxnSpPr>
          <p:nvPr/>
        </p:nvCxnSpPr>
        <p:spPr>
          <a:xfrm>
            <a:off x="5697415" y="3814149"/>
            <a:ext cx="2351941" cy="556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A1A4C0-9B3A-41D1-88F9-EC6D0176243C}"/>
              </a:ext>
            </a:extLst>
          </p:cNvPr>
          <p:cNvSpPr txBox="1"/>
          <p:nvPr/>
        </p:nvSpPr>
        <p:spPr>
          <a:xfrm>
            <a:off x="2042745" y="4946854"/>
            <a:ext cx="78899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CLASH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06D9AA-87EE-463A-B28A-639D5133A036}"/>
              </a:ext>
            </a:extLst>
          </p:cNvPr>
          <p:cNvSpPr txBox="1"/>
          <p:nvPr/>
        </p:nvSpPr>
        <p:spPr>
          <a:xfrm>
            <a:off x="5436576" y="5085353"/>
            <a:ext cx="149762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NEG P : y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A5CD6-9741-4A99-A314-B9FFC3EE5FD7}"/>
              </a:ext>
            </a:extLst>
          </p:cNvPr>
          <p:cNvSpPr txBox="1"/>
          <p:nvPr/>
        </p:nvSpPr>
        <p:spPr>
          <a:xfrm>
            <a:off x="9164514" y="5085353"/>
            <a:ext cx="149762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NEG Fe : y</a:t>
            </a:r>
            <a:endParaRPr lang="fr-FR" sz="2400" dirty="0">
              <a:solidFill>
                <a:schemeClr val="accent6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04A791-148C-41EE-8232-FBC02225C026}"/>
              </a:ext>
            </a:extLst>
          </p:cNvPr>
          <p:cNvCxnSpPr>
            <a:stCxn id="21" idx="1"/>
            <a:endCxn id="26" idx="0"/>
          </p:cNvCxnSpPr>
          <p:nvPr/>
        </p:nvCxnSpPr>
        <p:spPr>
          <a:xfrm flipH="1">
            <a:off x="6185388" y="4601670"/>
            <a:ext cx="1317377" cy="48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9BE02D-BE66-4CDB-8558-6C909BB643B9}"/>
              </a:ext>
            </a:extLst>
          </p:cNvPr>
          <p:cNvCxnSpPr>
            <a:stCxn id="21" idx="3"/>
            <a:endCxn id="27" idx="0"/>
          </p:cNvCxnSpPr>
          <p:nvPr/>
        </p:nvCxnSpPr>
        <p:spPr>
          <a:xfrm>
            <a:off x="8595947" y="4601670"/>
            <a:ext cx="1317379" cy="48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84B2AE-0931-48BA-9302-205016224F77}"/>
              </a:ext>
            </a:extLst>
          </p:cNvPr>
          <p:cNvSpPr txBox="1"/>
          <p:nvPr/>
        </p:nvSpPr>
        <p:spPr>
          <a:xfrm>
            <a:off x="9518825" y="5695629"/>
            <a:ext cx="78899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CLASH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DAE55F-7AB2-4B05-B30B-986A897D51AF}"/>
              </a:ext>
            </a:extLst>
          </p:cNvPr>
          <p:cNvSpPr txBox="1"/>
          <p:nvPr/>
        </p:nvSpPr>
        <p:spPr>
          <a:xfrm>
            <a:off x="4210050" y="5695629"/>
            <a:ext cx="113567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x </a:t>
            </a:r>
            <a:r>
              <a:rPr lang="fr-FR" sz="2400" dirty="0" err="1"/>
              <a:t>aE</a:t>
            </a:r>
            <a:r>
              <a:rPr lang="fr-FR" sz="2400" dirty="0"/>
              <a:t> y1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23934E-2C47-4F9C-8057-620B5EECB1C4}"/>
              </a:ext>
            </a:extLst>
          </p:cNvPr>
          <p:cNvSpPr txBox="1"/>
          <p:nvPr/>
        </p:nvSpPr>
        <p:spPr>
          <a:xfrm>
            <a:off x="5528163" y="5698308"/>
            <a:ext cx="113567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x </a:t>
            </a:r>
            <a:r>
              <a:rPr lang="fr-FR" sz="2400" dirty="0" err="1"/>
              <a:t>aE</a:t>
            </a:r>
            <a:r>
              <a:rPr lang="fr-FR" sz="2400" dirty="0"/>
              <a:t> y2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65A1E7-AB52-4569-A59B-42B73C1D6A45}"/>
              </a:ext>
            </a:extLst>
          </p:cNvPr>
          <p:cNvSpPr txBox="1"/>
          <p:nvPr/>
        </p:nvSpPr>
        <p:spPr>
          <a:xfrm>
            <a:off x="6844076" y="5695629"/>
            <a:ext cx="113567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x </a:t>
            </a:r>
            <a:r>
              <a:rPr lang="fr-FR" sz="2400" dirty="0" err="1"/>
              <a:t>aE</a:t>
            </a:r>
            <a:r>
              <a:rPr lang="fr-FR" sz="2400" dirty="0"/>
              <a:t> y3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37FF4E-2E92-4722-82A4-4D583692BF17}"/>
              </a:ext>
            </a:extLst>
          </p:cNvPr>
          <p:cNvSpPr txBox="1"/>
          <p:nvPr/>
        </p:nvSpPr>
        <p:spPr>
          <a:xfrm>
            <a:off x="3166252" y="6318834"/>
            <a:ext cx="481349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On peut continuer mais ça s’arrête sans CLASH !!!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40D99B-D0BE-4C6F-BF95-8937CDD3A936}"/>
              </a:ext>
            </a:extLst>
          </p:cNvPr>
          <p:cNvCxnSpPr>
            <a:endCxn id="8" idx="3"/>
          </p:cNvCxnSpPr>
          <p:nvPr/>
        </p:nvCxnSpPr>
        <p:spPr>
          <a:xfrm>
            <a:off x="110359" y="1828800"/>
            <a:ext cx="12081641" cy="2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EDF5BE-4080-48DA-8205-23EE70278C27}"/>
              </a:ext>
            </a:extLst>
          </p:cNvPr>
          <p:cNvCxnSpPr>
            <a:cxnSpLocks/>
          </p:cNvCxnSpPr>
          <p:nvPr/>
        </p:nvCxnSpPr>
        <p:spPr>
          <a:xfrm flipV="1">
            <a:off x="2555630" y="2693314"/>
            <a:ext cx="2134106" cy="115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7AF161-EA3E-4A7A-90BC-E69F5DF212E1}"/>
              </a:ext>
            </a:extLst>
          </p:cNvPr>
          <p:cNvCxnSpPr>
            <a:cxnSpLocks/>
          </p:cNvCxnSpPr>
          <p:nvPr/>
        </p:nvCxnSpPr>
        <p:spPr>
          <a:xfrm>
            <a:off x="5920634" y="3353134"/>
            <a:ext cx="2622078" cy="294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24D179-C0FD-4ADF-89B3-EB4C168CD618}"/>
              </a:ext>
            </a:extLst>
          </p:cNvPr>
          <p:cNvCxnSpPr>
            <a:cxnSpLocks/>
          </p:cNvCxnSpPr>
          <p:nvPr/>
        </p:nvCxnSpPr>
        <p:spPr>
          <a:xfrm>
            <a:off x="8731722" y="3346173"/>
            <a:ext cx="2622078" cy="294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B2808C-0F3C-4510-85E5-92A34A1E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79" y="599684"/>
            <a:ext cx="9081721" cy="4897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F6D65-3E27-48DA-BDD5-A483D3B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DC73C-06D3-4A93-85AE-75253758254D}"/>
              </a:ext>
            </a:extLst>
          </p:cNvPr>
          <p:cNvSpPr txBox="1"/>
          <p:nvPr/>
        </p:nvSpPr>
        <p:spPr>
          <a:xfrm>
            <a:off x="2807692" y="5875870"/>
            <a:ext cx="6324585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sz="2800" dirty="0"/>
              <a:t>On veut prouver Mother INCLUS </a:t>
            </a:r>
            <a:r>
              <a:rPr lang="fr-FR" sz="2800" dirty="0" err="1"/>
              <a:t>Woman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28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6D65-3E27-48DA-BDD5-A483D3B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(suite)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8D0FF-1536-4090-8139-4271CA4C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19" y="1569728"/>
            <a:ext cx="9371135" cy="46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4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6D65-3E27-48DA-BDD5-A483D3B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(fin)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AC7BF-5CAB-4ED9-A0CD-308880C1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65" y="1443904"/>
            <a:ext cx="8860082" cy="50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E659-6519-4277-B6CC-0C3E812F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Formules et modèles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9A08-BF65-46AE-8720-D54846BC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95" y="1438666"/>
            <a:ext cx="234315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CDC65-4DBE-4D63-8A0F-0C7E68DFC40E}"/>
              </a:ext>
            </a:extLst>
          </p:cNvPr>
          <p:cNvSpPr txBox="1"/>
          <p:nvPr/>
        </p:nvSpPr>
        <p:spPr>
          <a:xfrm>
            <a:off x="838200" y="2379361"/>
            <a:ext cx="289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Syntaxe des formules</a:t>
            </a:r>
          </a:p>
          <a:p>
            <a:r>
              <a:rPr lang="fr-FR" sz="2400" b="1" dirty="0">
                <a:solidFill>
                  <a:schemeClr val="accent6"/>
                </a:solidFill>
              </a:rPr>
              <a:t>(ou assertions)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296A254-6265-4E3E-A3EC-166D867EBD63}"/>
              </a:ext>
            </a:extLst>
          </p:cNvPr>
          <p:cNvSpPr/>
          <p:nvPr/>
        </p:nvSpPr>
        <p:spPr>
          <a:xfrm>
            <a:off x="3763043" y="1527389"/>
            <a:ext cx="361696" cy="2209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7FDC0-1781-4B38-8C2D-73DBF1DE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434654"/>
            <a:ext cx="10982325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D815D0-9B95-4D92-B8E9-6D222F871621}"/>
              </a:ext>
            </a:extLst>
          </p:cNvPr>
          <p:cNvSpPr txBox="1"/>
          <p:nvPr/>
        </p:nvSpPr>
        <p:spPr>
          <a:xfrm>
            <a:off x="4234608" y="4103282"/>
            <a:ext cx="343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</a:rPr>
              <a:t>Sémantique des formules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A6A57-CF5D-429B-9117-E10F41DF9F8A}"/>
              </a:ext>
            </a:extLst>
          </p:cNvPr>
          <p:cNvSpPr txBox="1"/>
          <p:nvPr/>
        </p:nvSpPr>
        <p:spPr>
          <a:xfrm>
            <a:off x="604837" y="5853862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Exemple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20B80-279D-4A18-B126-02BF0FBA792F}"/>
              </a:ext>
            </a:extLst>
          </p:cNvPr>
          <p:cNvSpPr txBox="1"/>
          <p:nvPr/>
        </p:nvSpPr>
        <p:spPr>
          <a:xfrm>
            <a:off x="2464904" y="5757629"/>
            <a:ext cx="8684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Dans l’exemple précédent, l’interprétation est un modèle de C1 est un sous-concept de C3,</a:t>
            </a:r>
          </a:p>
          <a:p>
            <a:r>
              <a:rPr lang="fr-FR" dirty="0"/>
              <a:t>et donc cette formule est satisfiable.</a:t>
            </a:r>
          </a:p>
        </p:txBody>
      </p:sp>
    </p:spTree>
    <p:extLst>
      <p:ext uri="{BB962C8B-B14F-4D97-AF65-F5344CB8AC3E}">
        <p14:creationId xmlns:p14="http://schemas.microsoft.com/office/powerpoint/2010/main" val="173771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33C6-6A82-4301-B2D2-832B2FC5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la traduction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A95A-76D5-43DB-9ECF-D4883E30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99"/>
            <a:ext cx="10515600" cy="2696679"/>
          </a:xfrm>
        </p:spPr>
        <p:txBody>
          <a:bodyPr/>
          <a:lstStyle/>
          <a:p>
            <a:r>
              <a:rPr lang="fr-FR" dirty="0"/>
              <a:t>A chaque concept C on associe une formule logique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(de la même façon à chaque rôle R on associe </a:t>
            </a:r>
            <a:r>
              <a:rPr lang="el-GR" dirty="0"/>
              <a:t>φ</a:t>
            </a:r>
            <a:r>
              <a:rPr lang="fr-FR" baseline="-25000" dirty="0"/>
              <a:t>R</a:t>
            </a:r>
            <a:r>
              <a:rPr lang="fr-FR" dirty="0"/>
              <a:t>(X, Y)).</a:t>
            </a:r>
          </a:p>
          <a:p>
            <a:r>
              <a:rPr lang="fr-FR" b="1" dirty="0"/>
              <a:t>Remarque: </a:t>
            </a:r>
            <a:r>
              <a:rPr lang="fr-FR" dirty="0"/>
              <a:t>la variable X (</a:t>
            </a:r>
            <a:r>
              <a:rPr lang="fr-FR" dirty="0" err="1"/>
              <a:t>resp</a:t>
            </a:r>
            <a:r>
              <a:rPr lang="fr-FR" dirty="0"/>
              <a:t> X et Y) est la seule variable libre de la 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</a:t>
            </a:r>
          </a:p>
          <a:p>
            <a:r>
              <a:rPr lang="fr-FR" b="1" dirty="0"/>
              <a:t>Objectif: </a:t>
            </a:r>
            <a:r>
              <a:rPr lang="fr-FR" dirty="0"/>
              <a:t>la 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traduit exactement le fait que X appartient au concept C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C4920-1EBE-4120-8FEC-7BF0DD32D5B2}"/>
              </a:ext>
            </a:extLst>
          </p:cNvPr>
          <p:cNvSpPr/>
          <p:nvPr/>
        </p:nvSpPr>
        <p:spPr>
          <a:xfrm>
            <a:off x="1461051" y="5807076"/>
            <a:ext cx="1948069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E2873F-91A2-4BF3-83FC-D63AB1F6BB7E}"/>
              </a:ext>
            </a:extLst>
          </p:cNvPr>
          <p:cNvSpPr/>
          <p:nvPr/>
        </p:nvSpPr>
        <p:spPr>
          <a:xfrm>
            <a:off x="4492485" y="4692581"/>
            <a:ext cx="2733261" cy="15531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Interprétation 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2305-D240-4119-96BE-B30DA52DCCA9}"/>
              </a:ext>
            </a:extLst>
          </p:cNvPr>
          <p:cNvSpPr/>
          <p:nvPr/>
        </p:nvSpPr>
        <p:spPr>
          <a:xfrm>
            <a:off x="1461051" y="4194313"/>
            <a:ext cx="1948069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Formule </a:t>
            </a:r>
            <a:r>
              <a:rPr lang="el-GR" dirty="0"/>
              <a:t>φ</a:t>
            </a:r>
            <a:r>
              <a:rPr lang="fr-FR" baseline="-25000" dirty="0"/>
              <a:t>C</a:t>
            </a:r>
            <a:r>
              <a:rPr lang="fr-FR" dirty="0"/>
              <a:t>(X)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81445-04B6-45DC-A319-EECE672EB70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435086" y="5108713"/>
            <a:ext cx="0" cy="69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2F185F-0C10-4DF3-A7EA-C2E5848B132F}"/>
              </a:ext>
            </a:extLst>
          </p:cNvPr>
          <p:cNvSpPr txBox="1"/>
          <p:nvPr/>
        </p:nvSpPr>
        <p:spPr>
          <a:xfrm>
            <a:off x="1853804" y="5273228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traduction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CB3CB-2BC1-484F-B85A-C7F2F2FE8FD6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3409120" y="6018258"/>
            <a:ext cx="1483642" cy="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43D4DB-9CD6-4D3A-806C-785ED58BC37E}"/>
              </a:ext>
            </a:extLst>
          </p:cNvPr>
          <p:cNvSpPr txBox="1"/>
          <p:nvPr/>
        </p:nvSpPr>
        <p:spPr>
          <a:xfrm>
            <a:off x="3616343" y="6141267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interprétation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4C9AA-5A22-4114-B4DC-E477F8762C4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409120" y="4651513"/>
            <a:ext cx="1483642" cy="2685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DB33E-C5CF-469C-BC01-FC5DB2D3DF9B}"/>
              </a:ext>
            </a:extLst>
          </p:cNvPr>
          <p:cNvSpPr txBox="1"/>
          <p:nvPr/>
        </p:nvSpPr>
        <p:spPr>
          <a:xfrm>
            <a:off x="3702741" y="436125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(modèle)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82404-5265-4737-B592-F55FF2381294}"/>
              </a:ext>
            </a:extLst>
          </p:cNvPr>
          <p:cNvSpPr txBox="1"/>
          <p:nvPr/>
        </p:nvSpPr>
        <p:spPr>
          <a:xfrm>
            <a:off x="7623311" y="4457620"/>
            <a:ext cx="4472610" cy="163121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2000" b="1" dirty="0"/>
              <a:t>Propriété souhaitée:</a:t>
            </a:r>
          </a:p>
          <a:p>
            <a:r>
              <a:rPr lang="fr-FR" sz="2000" dirty="0"/>
              <a:t>L’élément d du domaine </a:t>
            </a:r>
            <a:r>
              <a:rPr lang="fr-FR" sz="2000" dirty="0">
                <a:sym typeface="Symbol" panose="05050102010706020507" pitchFamily="18" charset="2"/>
              </a:rPr>
              <a:t> appartient à l’interprétation C</a:t>
            </a:r>
            <a:r>
              <a:rPr lang="fr-FR" sz="2000" baseline="30000" dirty="0">
                <a:sym typeface="Symbol" panose="05050102010706020507" pitchFamily="18" charset="2"/>
              </a:rPr>
              <a:t>I</a:t>
            </a:r>
            <a:r>
              <a:rPr lang="fr-FR" sz="2000" dirty="0">
                <a:sym typeface="Symbol" panose="05050102010706020507" pitchFamily="18" charset="2"/>
              </a:rPr>
              <a:t> de C si et seulement si</a:t>
            </a:r>
            <a:r>
              <a:rPr lang="fr-FR" sz="2000" dirty="0"/>
              <a:t> l’interprétation I est un modèle de </a:t>
            </a:r>
            <a:r>
              <a:rPr lang="el-GR" sz="2000" dirty="0"/>
              <a:t>φ</a:t>
            </a:r>
            <a:r>
              <a:rPr lang="fr-FR" sz="2000" baseline="-25000" dirty="0"/>
              <a:t>C</a:t>
            </a:r>
            <a:r>
              <a:rPr lang="fr-FR" sz="2000" dirty="0"/>
              <a:t>(X)[X/d]</a:t>
            </a:r>
          </a:p>
        </p:txBody>
      </p:sp>
    </p:spTree>
    <p:extLst>
      <p:ext uri="{BB962C8B-B14F-4D97-AF65-F5344CB8AC3E}">
        <p14:creationId xmlns:p14="http://schemas.microsoft.com/office/powerpoint/2010/main" val="42364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670C-C86A-4970-847A-12E34BBE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la traduction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DFFC-BCEE-4155-94FE-24A57ED6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L’inclusion de concept (C sous-concept de D) se traduit par la formule</a:t>
            </a:r>
          </a:p>
          <a:p>
            <a:pPr lvl="1"/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 X (</a:t>
            </a:r>
            <a:r>
              <a:rPr lang="el-GR" dirty="0">
                <a:solidFill>
                  <a:schemeClr val="accent6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(X)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l-GR" dirty="0">
                <a:solidFill>
                  <a:schemeClr val="accent6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(X))</a:t>
            </a:r>
          </a:p>
          <a:p>
            <a:r>
              <a:rPr lang="fr-FR" b="1" dirty="0">
                <a:sym typeface="Symbol" panose="05050102010706020507" pitchFamily="18" charset="2"/>
              </a:rPr>
              <a:t>Remarque: </a:t>
            </a:r>
            <a:r>
              <a:rPr lang="fr-FR" dirty="0">
                <a:sym typeface="Symbol" panose="05050102010706020507" pitchFamily="18" charset="2"/>
              </a:rPr>
              <a:t>il n’y a plus de variable libre dans cette formule !</a:t>
            </a:r>
          </a:p>
          <a:p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b="1" dirty="0">
                <a:sym typeface="Symbol" panose="05050102010706020507" pitchFamily="18" charset="2"/>
              </a:rPr>
              <a:t>Conséquence: </a:t>
            </a:r>
            <a:r>
              <a:rPr lang="fr-FR" dirty="0">
                <a:sym typeface="Symbol" panose="05050102010706020507" pitchFamily="18" charset="2"/>
              </a:rPr>
              <a:t>si notre transformation respecte bien la « propriété souhaitée », alors on a:</a:t>
            </a:r>
            <a:r>
              <a:rPr lang="fr-FR" dirty="0">
                <a:solidFill>
                  <a:srgbClr val="FF0000"/>
                </a:solidFill>
                <a:sym typeface="Symbol" panose="05050102010706020507" pitchFamily="18" charset="2"/>
              </a:rPr>
              <a:t> I est un modèle (au sens DL) de C si et seulement si I est un modèle (au sens FOL) de </a:t>
            </a:r>
            <a:r>
              <a:rPr lang="el-GR" dirty="0">
                <a:solidFill>
                  <a:srgbClr val="FF0000"/>
                </a:solidFill>
                <a:sym typeface="Symbol" panose="05050102010706020507" pitchFamily="18" charset="2"/>
              </a:rPr>
              <a:t>φ</a:t>
            </a:r>
            <a:r>
              <a:rPr lang="fr-FR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fr-FR" dirty="0">
                <a:solidFill>
                  <a:srgbClr val="FF0000"/>
                </a:solidFill>
                <a:sym typeface="Symbol" panose="05050102010706020507" pitchFamily="18" charset="2"/>
              </a:rPr>
              <a:t>(X). ERREUR</a:t>
            </a:r>
          </a:p>
          <a:p>
            <a:endParaRPr lang="fr-FR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fr-FR" dirty="0">
                <a:solidFill>
                  <a:schemeClr val="accent6"/>
                </a:solidFill>
                <a:sym typeface="Symbol" panose="05050102010706020507" pitchFamily="18" charset="2"/>
              </a:rPr>
              <a:t>Il ne reste plus qu’à donner inductivement la traduction des concepts et des rôles…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96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B8DA62-F491-4F19-BA54-7479DC47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4" y="1431716"/>
            <a:ext cx="10154427" cy="4992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E265A-E0C7-4E5E-BCCD-8265D2F2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inductives de traduction</a:t>
            </a:r>
          </a:p>
        </p:txBody>
      </p:sp>
    </p:spTree>
    <p:extLst>
      <p:ext uri="{BB962C8B-B14F-4D97-AF65-F5344CB8AC3E}">
        <p14:creationId xmlns:p14="http://schemas.microsoft.com/office/powerpoint/2010/main" val="216599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14341</TotalTime>
  <Words>2744</Words>
  <Application>Microsoft Office PowerPoint</Application>
  <PresentationFormat>Widescreen</PresentationFormat>
  <Paragraphs>362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Lucida Handwriting</vt:lpstr>
      <vt:lpstr>Office Theme</vt:lpstr>
      <vt:lpstr>Logiques de Description (3)</vt:lpstr>
      <vt:lpstr>Rappels</vt:lpstr>
      <vt:lpstr>Interprétation d’un vocabulaire</vt:lpstr>
      <vt:lpstr>Exemple de calcul d’interprétation</vt:lpstr>
      <vt:lpstr>Calcul de l’interprétation d’un concept construit</vt:lpstr>
      <vt:lpstr>Formules et modèles</vt:lpstr>
      <vt:lpstr>Principe de la traduction (1)</vt:lpstr>
      <vt:lpstr>Principe de la traduction (2)</vt:lpstr>
      <vt:lpstr>Règles inductives de traduction</vt:lpstr>
      <vt:lpstr>Petit formulaire de DL</vt:lpstr>
      <vt:lpstr>Mais où est donc ALCUE?</vt:lpstr>
      <vt:lpstr>ALUE est un sous langage de ALC</vt:lpstr>
      <vt:lpstr>ALC est un sous-langage de ALUE (3)</vt:lpstr>
      <vt:lpstr>Rappel: DLs et règles existentielles</vt:lpstr>
      <vt:lpstr>Règles existentielles</vt:lpstr>
      <vt:lpstr>Exercice: Transformation de formules DL en RE</vt:lpstr>
      <vt:lpstr>C’est souvent moins facile …</vt:lpstr>
      <vt:lpstr>OWL2DLGP: un algorithme de traduction (1)</vt:lpstr>
      <vt:lpstr>OWL2DLGP: un algorithme de traduction (2)</vt:lpstr>
      <vt:lpstr>OWL2DLGP: un algorithme de traduction (2)</vt:lpstr>
      <vt:lpstr>OWL2DLGP: un algorithme de traduction (3)</vt:lpstr>
      <vt:lpstr>Exercices préalables (à la maison)</vt:lpstr>
      <vt:lpstr>Exercice: utilisation de l’algorithme</vt:lpstr>
      <vt:lpstr>Exercice: quand l’algo échoue...</vt:lpstr>
      <vt:lpstr>Exercice: un p’tit dernier pour la route</vt:lpstr>
      <vt:lpstr>Zoologie des DLs</vt:lpstr>
      <vt:lpstr>Trois grandes familles</vt:lpstr>
      <vt:lpstr>DLs et Web Sémantique: les langages OWL</vt:lpstr>
      <vt:lpstr>Tableaux pour la famille AL</vt:lpstr>
      <vt:lpstr>Principe de l’algorithme</vt:lpstr>
      <vt:lpstr>Ordre d’application des règles</vt:lpstr>
      <vt:lpstr>(1) Conjonction</vt:lpstr>
      <vt:lpstr>(2) Disjonction</vt:lpstr>
      <vt:lpstr>(3) Quantification existentielle</vt:lpstr>
      <vt:lpstr>(4) Quantification universelle</vt:lpstr>
      <vt:lpstr>(5) Restriction numérique : &gt;= </vt:lpstr>
      <vt:lpstr>(6) Restriction numérique : &lt;= </vt:lpstr>
      <vt:lpstr>Exercice: ordre d’application des règles</vt:lpstr>
      <vt:lpstr>CLASH dans une branche</vt:lpstr>
      <vt:lpstr>Utilisation de l’algorithme</vt:lpstr>
      <vt:lpstr>Satisfiabilité et inclusion</vt:lpstr>
      <vt:lpstr>Exercice 1: prouver la validité</vt:lpstr>
      <vt:lpstr>Exercice 1: prouver la validité (suite)</vt:lpstr>
      <vt:lpstr>Exercice 2: prouver la validité</vt:lpstr>
      <vt:lpstr>Exercice 2: prouver la validité (suite)</vt:lpstr>
      <vt:lpstr>Lire un modèle dans une branche</vt:lpstr>
      <vt:lpstr>Raisonner sur une ontologie</vt:lpstr>
      <vt:lpstr>Définitions acycliques de concepts</vt:lpstr>
      <vt:lpstr>Déduire une inclusion</vt:lpstr>
      <vt:lpstr>Unraveling</vt:lpstr>
      <vt:lpstr>Exercice: prouver la validité</vt:lpstr>
      <vt:lpstr>Exercice: prouver la validité (2)</vt:lpstr>
      <vt:lpstr>Exercice</vt:lpstr>
      <vt:lpstr>Exercice (suite)</vt:lpstr>
      <vt:lpstr>Exercice (fin)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Logiques de Description</dc:title>
  <dc:creator>jean-francois Baget</dc:creator>
  <cp:lastModifiedBy>jean-francois Baget</cp:lastModifiedBy>
  <cp:revision>141</cp:revision>
  <dcterms:created xsi:type="dcterms:W3CDTF">2021-01-17T12:55:02Z</dcterms:created>
  <dcterms:modified xsi:type="dcterms:W3CDTF">2021-02-02T12:18:22Z</dcterms:modified>
</cp:coreProperties>
</file>