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85" r:id="rId4"/>
    <p:sldId id="288" r:id="rId5"/>
    <p:sldId id="286" r:id="rId6"/>
    <p:sldId id="289" r:id="rId7"/>
    <p:sldId id="292" r:id="rId8"/>
    <p:sldId id="293" r:id="rId9"/>
    <p:sldId id="294" r:id="rId10"/>
    <p:sldId id="304" r:id="rId11"/>
    <p:sldId id="306" r:id="rId12"/>
    <p:sldId id="307" r:id="rId13"/>
    <p:sldId id="311" r:id="rId14"/>
    <p:sldId id="313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2" r:id="rId41"/>
    <p:sldId id="371" r:id="rId42"/>
    <p:sldId id="373" r:id="rId43"/>
    <p:sldId id="374" r:id="rId44"/>
    <p:sldId id="375" r:id="rId45"/>
    <p:sldId id="376" r:id="rId46"/>
    <p:sldId id="377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cois Baget" initials="jB" lastIdx="1" clrIdx="0">
    <p:extLst>
      <p:ext uri="{19B8F6BF-5375-455C-9EA6-DF929625EA0E}">
        <p15:presenceInfo xmlns:p15="http://schemas.microsoft.com/office/powerpoint/2012/main" userId="jean-francois Bag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3FBE9"/>
    <a:srgbClr val="0FD2F9"/>
    <a:srgbClr val="36F117"/>
    <a:srgbClr val="4472C4"/>
    <a:srgbClr val="C2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E87-4445-4A2B-92F4-32564F2F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1EDA-9FFD-4722-8262-2D85BAE0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16CA-11D0-4923-8881-5789F1E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9F9D-6488-4B2C-97BB-0189F85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CC7D-DF59-479D-91E7-36F7734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AE2-2906-40CE-AEF8-5955A1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8E38-8FCB-4958-B0A9-0DCEF007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AF01-0061-40E1-A4F9-10441C9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C52-34C5-4A14-B767-1EB73862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146-10A3-4487-A5B2-3A271EB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77E9-7A79-44C9-90B1-C3153B65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FF58-042B-4E97-A717-851AEC3F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8B3A-E7D2-4882-9CAB-0F7CFC6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D07-A8F1-4651-AB5F-04BE758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21-EE08-4217-BC9A-261F8AB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2DD6-4A1F-42FF-A8BB-D884354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96D-9906-466B-B1DC-0D9E1EE3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545D-5984-4FB5-B147-8BFA37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56CF-1360-4075-96FE-4258BF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DD97-F8CE-417F-A631-59128D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66E-69D0-4649-AB13-2908A1D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88A-F65B-445A-A96D-0865F0DA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03A-70A8-4D1A-93C9-25060EB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707-018F-4BCF-AAA2-8179BAF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A7A5-5521-47FB-B833-AA3BA1D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0F0-A310-46F2-A88E-83DFDAB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7F-1978-4D0E-8EB8-133053EC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C9E0-E9B4-4110-87F5-0A6EA4DD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8F20-C17C-454B-AEE3-EBEDD08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B0-F41C-4345-8A0A-581A95A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C30-7339-4EDA-B96B-51F0D7E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10-964F-4800-ACF1-1FB2B76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46AC-0F4C-488D-BCBA-F6A1A08B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B6B3-D9D4-4AEC-864D-DCBDFF99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08F4-90CD-42CE-98ED-5AEA378A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E7F-E162-40D9-8158-0EF3B747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791-3452-4771-8815-437215E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917A-99D4-4981-9489-74BCD78E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5FC1F-BF7E-42F9-A03A-F474C04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3B5-5746-4195-91F0-6D0BA3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062-5E79-4E1C-A50A-AD561BD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FA158-C3A9-4392-9D39-6D5E189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A9B5-BD66-485E-AB67-8CE6659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F3A2-9F0C-4699-8110-033C72DC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CF3A-1744-4BEC-9B37-30EE052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0703-C5F2-4EAB-9D71-14B9064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4C7-5F49-4108-B97B-6EB0F1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061-2E3E-4038-8684-7052ABF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0E3-59AD-406E-BC2D-8E5C909D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E278-2125-4BD4-A289-9E828DC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A5B9-74B2-40FC-9DCB-66ED8D2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3BBE-0A1B-4846-9AA7-CA2D64F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3A16-7B8A-4B84-894B-F432155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FC7E-3C55-4DC8-BE3C-9A18AE22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B3BA-5931-4B0A-B489-F781156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E462-48E0-4DFD-A538-E2F04AF8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7C50-35A5-4919-8BFC-98F32F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626D-4872-4F1D-BA0C-E33FBEF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C4D4-75F3-41B7-B240-F3423E54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AF7B-9617-4361-B1E6-2B1C3EF1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0B07-8F8E-4C67-9D71-3E772DB9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F0F0-D1DD-4004-B9C5-DFBCE65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DF03-DCB8-4041-A855-1A3BC31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aget@lirmm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al.archives-ouvertes.fr/hal-01172069/docum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EB8-2952-447B-B354-40A65DA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Logiques de Description (4)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948C-67EB-4E13-9B7D-879F09F08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HMIN 231: Représentation de connaissances</a:t>
            </a:r>
          </a:p>
          <a:p>
            <a:r>
              <a:rPr lang="fr-FR" dirty="0"/>
              <a:t>Jean-François Baget </a:t>
            </a:r>
            <a:r>
              <a:rPr lang="fr-FR" dirty="0">
                <a:hlinkClick r:id="rId2"/>
              </a:rPr>
              <a:t>baget@lirmm.fr</a:t>
            </a:r>
            <a:r>
              <a:rPr lang="fr-FR" dirty="0"/>
              <a:t> </a:t>
            </a:r>
          </a:p>
          <a:p>
            <a:r>
              <a:rPr lang="fr-FR" dirty="0"/>
              <a:t>Janvier 2021</a:t>
            </a:r>
          </a:p>
        </p:txBody>
      </p:sp>
      <p:pic>
        <p:nvPicPr>
          <p:cNvPr id="2050" name="Picture 2" descr="Communiqué de Presse] de l'Université de Montpellier - Le Mouvement">
            <a:extLst>
              <a:ext uri="{FF2B5EF4-FFF2-40B4-BE49-F238E27FC236}">
                <a16:creationId xmlns:a16="http://schemas.microsoft.com/office/drawing/2014/main" id="{A34A9C85-2012-4A12-B4BE-220431B9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4665457"/>
            <a:ext cx="3805084" cy="21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3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AD39-5BD2-486E-8258-53CDD80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3" y="213108"/>
            <a:ext cx="10515600" cy="1325563"/>
          </a:xfrm>
        </p:spPr>
        <p:txBody>
          <a:bodyPr/>
          <a:lstStyle/>
          <a:p>
            <a:r>
              <a:rPr lang="fr-FR" dirty="0"/>
              <a:t>Mais où est donc </a:t>
            </a:r>
            <a:r>
              <a:rPr lang="fr-FR" dirty="0">
                <a:latin typeface="Lucida Handwriting" panose="03010101010101010101" pitchFamily="66" charset="0"/>
              </a:rPr>
              <a:t>ALCUE</a:t>
            </a:r>
            <a:r>
              <a:rPr lang="fr-FR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D27A-8E2B-43F6-B5BE-34872C36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1" y="1290560"/>
            <a:ext cx="5881319" cy="533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8E2F2-36A8-412C-9DA0-6A6843A4CBE1}"/>
              </a:ext>
            </a:extLst>
          </p:cNvPr>
          <p:cNvSpPr txBox="1"/>
          <p:nvPr/>
        </p:nvSpPr>
        <p:spPr>
          <a:xfrm>
            <a:off x="6953435" y="213108"/>
            <a:ext cx="48275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le premier cours, annonce de 2</a:t>
            </a:r>
            <a:r>
              <a:rPr lang="fr-FR" sz="2400" baseline="30000" dirty="0"/>
              <a:t>5</a:t>
            </a:r>
            <a:r>
              <a:rPr lang="fr-FR" sz="2400" dirty="0"/>
              <a:t> = 32 langages différents pour la famille </a:t>
            </a:r>
            <a:r>
              <a:rPr lang="fr-FR" sz="2400" dirty="0">
                <a:latin typeface="Lucida Handwriting" panose="03010101010101010101" pitchFamily="66" charset="0"/>
              </a:rPr>
              <a:t>AL</a:t>
            </a:r>
            <a:r>
              <a:rPr lang="fr-FR" sz="2400" dirty="0"/>
              <a:t>. Sur ce dessin, seulement 14 langages représentés…</a:t>
            </a:r>
          </a:p>
          <a:p>
            <a:r>
              <a:rPr lang="fr-FR" sz="2400" dirty="0"/>
              <a:t>Où sont les autres?</a:t>
            </a:r>
          </a:p>
          <a:p>
            <a:endParaRPr lang="fr-FR" sz="2400" dirty="0"/>
          </a:p>
          <a:p>
            <a:r>
              <a:rPr lang="fr-FR" sz="2400" dirty="0"/>
              <a:t>Les 18 autres sont équivalents à l’un des 14 représentés ici. Pas besoin de les représenter.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6"/>
                </a:solidFill>
              </a:rPr>
              <a:t>On dit que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un </a:t>
            </a:r>
            <a:r>
              <a:rPr lang="fr-FR" sz="2400" i="1" dirty="0">
                <a:solidFill>
                  <a:schemeClr val="accent6"/>
                </a:solidFill>
              </a:rPr>
              <a:t>sous-langage</a:t>
            </a:r>
            <a:r>
              <a:rPr lang="fr-FR" sz="2400" dirty="0">
                <a:solidFill>
                  <a:schemeClr val="accent6"/>
                </a:solidFill>
              </a:rPr>
              <a:t>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si tout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équivalent à un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(i.e. leur équivalence est valide).</a:t>
            </a:r>
          </a:p>
          <a:p>
            <a:endParaRPr lang="fr-FR" sz="2400" dirty="0">
              <a:solidFill>
                <a:schemeClr val="accent6"/>
              </a:solidFill>
            </a:endParaRPr>
          </a:p>
          <a:p>
            <a:r>
              <a:rPr lang="fr-FR" sz="2400" dirty="0">
                <a:solidFill>
                  <a:schemeClr val="accent6"/>
                </a:solidFill>
              </a:rPr>
              <a:t>Les deux langages sont </a:t>
            </a:r>
            <a:r>
              <a:rPr lang="fr-FR" sz="2400" i="1" dirty="0">
                <a:solidFill>
                  <a:schemeClr val="accent6"/>
                </a:solidFill>
              </a:rPr>
              <a:t>équivalents</a:t>
            </a:r>
            <a:r>
              <a:rPr lang="fr-FR" sz="2400" dirty="0">
                <a:solidFill>
                  <a:schemeClr val="accent6"/>
                </a:solidFill>
              </a:rPr>
              <a:t> si chacun est un sous-langage de l’autre.</a:t>
            </a:r>
          </a:p>
        </p:txBody>
      </p:sp>
    </p:spTree>
    <p:extLst>
      <p:ext uri="{BB962C8B-B14F-4D97-AF65-F5344CB8AC3E}">
        <p14:creationId xmlns:p14="http://schemas.microsoft.com/office/powerpoint/2010/main" val="230016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B9F-51F3-4E9C-8E66-C481B60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ALUE</a:t>
            </a:r>
            <a:r>
              <a:rPr lang="fr-FR" dirty="0"/>
              <a:t> est un sous langage de </a:t>
            </a:r>
            <a:r>
              <a:rPr lang="fr-FR" dirty="0">
                <a:latin typeface="Lucida Handwriting" panose="03010101010101010101" pitchFamily="66" charset="0"/>
              </a:rPr>
              <a:t>ALC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C1C5-0EBF-4C9D-A8EE-6A4C9116FD96}"/>
              </a:ext>
            </a:extLst>
          </p:cNvPr>
          <p:cNvSpPr txBox="1"/>
          <p:nvPr/>
        </p:nvSpPr>
        <p:spPr>
          <a:xfrm>
            <a:off x="671513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les constructeurs OU et EXISTS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(c’est-à-dire AL + négation non restreinte).</a:t>
            </a:r>
          </a:p>
          <a:p>
            <a:endParaRPr lang="fr-FR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E21E33-07D3-4CDE-8D87-17E61D8059B8}"/>
              </a:ext>
            </a:extLst>
          </p:cNvPr>
          <p:cNvGrpSpPr/>
          <p:nvPr/>
        </p:nvGrpSpPr>
        <p:grpSpPr>
          <a:xfrm>
            <a:off x="381000" y="2642135"/>
            <a:ext cx="5295734" cy="4214112"/>
            <a:chOff x="381000" y="2642135"/>
            <a:chExt cx="5295734" cy="42141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7F9C13-591D-45EF-A81C-6102C52187E5}"/>
                </a:ext>
              </a:extLst>
            </p:cNvPr>
            <p:cNvSpPr/>
            <p:nvPr/>
          </p:nvSpPr>
          <p:spPr>
            <a:xfrm>
              <a:off x="1295400" y="26421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4B9245-3078-41D9-820F-22300BCC3875}"/>
                </a:ext>
              </a:extLst>
            </p:cNvPr>
            <p:cNvSpPr/>
            <p:nvPr/>
          </p:nvSpPr>
          <p:spPr>
            <a:xfrm>
              <a:off x="3810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044AA-E47C-464A-9741-705BA9123D7F}"/>
                </a:ext>
              </a:extLst>
            </p:cNvPr>
            <p:cNvSpPr/>
            <p:nvPr/>
          </p:nvSpPr>
          <p:spPr>
            <a:xfrm>
              <a:off x="22098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2387B-9D4B-4501-970C-6BA18D9FF2ED}"/>
                </a:ext>
              </a:extLst>
            </p:cNvPr>
            <p:cNvSpPr/>
            <p:nvPr/>
          </p:nvSpPr>
          <p:spPr>
            <a:xfrm>
              <a:off x="3847934" y="2646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6886FF-00C2-402A-A0BA-155507A854A7}"/>
                </a:ext>
              </a:extLst>
            </p:cNvPr>
            <p:cNvSpPr/>
            <p:nvPr/>
          </p:nvSpPr>
          <p:spPr>
            <a:xfrm>
              <a:off x="3847934" y="36865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C9FD3B-F587-4D3B-8F04-15210DA38DD6}"/>
                </a:ext>
              </a:extLst>
            </p:cNvPr>
            <p:cNvSpPr/>
            <p:nvPr/>
          </p:nvSpPr>
          <p:spPr>
            <a:xfrm>
              <a:off x="47623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B79DE8-FBC6-4C75-8F0B-E89B1A8C3F6B}"/>
                </a:ext>
              </a:extLst>
            </p:cNvPr>
            <p:cNvSpPr/>
            <p:nvPr/>
          </p:nvSpPr>
          <p:spPr>
            <a:xfrm>
              <a:off x="29335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9D09F-75FC-4A21-8976-1255FA12098B}"/>
                </a:ext>
              </a:extLst>
            </p:cNvPr>
            <p:cNvSpPr/>
            <p:nvPr/>
          </p:nvSpPr>
          <p:spPr>
            <a:xfrm>
              <a:off x="2933534" y="5922638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54D543-5E14-4586-ACBA-D8228B10BB79}"/>
                </a:ext>
              </a:extLst>
            </p:cNvPr>
            <p:cNvSpPr/>
            <p:nvPr/>
          </p:nvSpPr>
          <p:spPr>
            <a:xfrm>
              <a:off x="4762334" y="59418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7148C8-02D0-40E7-B3E6-D8106C05F8DA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1614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1915C5-9725-43A8-A53D-6B4CFFDBEC9D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0758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6514B-4EA9-4F41-9CDC-1EDF70D11C27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305134" y="35604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5E6E3B-4EB7-495A-97F4-2A3305DE8F95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flipH="1">
              <a:off x="37140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D68B02-947C-44C0-AA80-AF75FE9157CE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46284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656A1-3FC6-445E-BED9-22F876B5222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3390734" y="5700135"/>
              <a:ext cx="0" cy="22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AD5294-4AC6-484C-800B-34503330EA1B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5219534" y="57001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6BC8B6-6C23-462C-A908-4A9D0CF0C177}"/>
              </a:ext>
            </a:extLst>
          </p:cNvPr>
          <p:cNvGrpSpPr/>
          <p:nvPr/>
        </p:nvGrpSpPr>
        <p:grpSpPr>
          <a:xfrm>
            <a:off x="6400469" y="2585656"/>
            <a:ext cx="5391711" cy="4210191"/>
            <a:chOff x="6400469" y="2585656"/>
            <a:chExt cx="5391711" cy="42101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B3F23-5DED-49C9-9DB3-92B3272435BA}"/>
                </a:ext>
              </a:extLst>
            </p:cNvPr>
            <p:cNvSpPr/>
            <p:nvPr/>
          </p:nvSpPr>
          <p:spPr>
            <a:xfrm>
              <a:off x="7314869" y="258565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</a:t>
              </a:r>
              <a:endParaRPr lang="fr-F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B331E9-B098-48C9-99F1-7755A0A1E0BF}"/>
                </a:ext>
              </a:extLst>
            </p:cNvPr>
            <p:cNvSpPr/>
            <p:nvPr/>
          </p:nvSpPr>
          <p:spPr>
            <a:xfrm>
              <a:off x="64004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7932D1-89CC-4D51-8EA2-8E62BEF29F06}"/>
                </a:ext>
              </a:extLst>
            </p:cNvPr>
            <p:cNvSpPr/>
            <p:nvPr/>
          </p:nvSpPr>
          <p:spPr>
            <a:xfrm>
              <a:off x="82292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CD19EC-F50E-44AF-AC39-682016B787A2}"/>
                </a:ext>
              </a:extLst>
            </p:cNvPr>
            <p:cNvSpPr/>
            <p:nvPr/>
          </p:nvSpPr>
          <p:spPr>
            <a:xfrm>
              <a:off x="9963380" y="25856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F68480-4505-4126-80B9-8B9025674E02}"/>
                </a:ext>
              </a:extLst>
            </p:cNvPr>
            <p:cNvSpPr/>
            <p:nvPr/>
          </p:nvSpPr>
          <p:spPr>
            <a:xfrm>
              <a:off x="9963380" y="36261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</a:t>
              </a:r>
              <a:endParaRPr lang="fr-F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6F9FCF-88CE-4ACB-BF1E-A8016DB43512}"/>
                </a:ext>
              </a:extLst>
            </p:cNvPr>
            <p:cNvSpPr/>
            <p:nvPr/>
          </p:nvSpPr>
          <p:spPr>
            <a:xfrm>
              <a:off x="10877780" y="47253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E4C5C6-A98F-4E4B-838C-0E1B3E73B207}"/>
                </a:ext>
              </a:extLst>
            </p:cNvPr>
            <p:cNvSpPr/>
            <p:nvPr/>
          </p:nvSpPr>
          <p:spPr>
            <a:xfrm>
              <a:off x="9048980" y="4781814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D542CE-38E9-4019-AFA2-375815D96494}"/>
                </a:ext>
              </a:extLst>
            </p:cNvPr>
            <p:cNvSpPr/>
            <p:nvPr/>
          </p:nvSpPr>
          <p:spPr>
            <a:xfrm>
              <a:off x="10877780" y="58814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786C2C-DFB2-4BD7-AEE9-814B5F7BE9B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71809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391727-CC7D-41F8-8D91-9FC9290A01A4}"/>
                </a:ext>
              </a:extLst>
            </p:cNvPr>
            <p:cNvCxnSpPr>
              <a:stCxn id="29" idx="5"/>
              <a:endCxn id="31" idx="1"/>
            </p:cNvCxnSpPr>
            <p:nvPr/>
          </p:nvCxnSpPr>
          <p:spPr>
            <a:xfrm>
              <a:off x="80953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ABECCA-21AB-464F-9712-0C291634FFCA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>
            <a:xfrm>
              <a:off x="10420580" y="35000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0C0917-34D3-4F32-92B4-1B3344C2B47B}"/>
                </a:ext>
              </a:extLst>
            </p:cNvPr>
            <p:cNvCxnSpPr>
              <a:cxnSpLocks/>
              <a:stCxn id="33" idx="3"/>
              <a:endCxn id="36" idx="7"/>
            </p:cNvCxnSpPr>
            <p:nvPr/>
          </p:nvCxnSpPr>
          <p:spPr>
            <a:xfrm flipH="1">
              <a:off x="9829469" y="4406605"/>
              <a:ext cx="267822" cy="50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09AD49-1FA7-4250-8701-CB241F6B891D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10743869" y="44066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6CFB6B-F036-4FEE-B094-D1B11C802B1E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11334980" y="56397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086E0A-EDB5-405F-8119-0991A4BD667A}"/>
              </a:ext>
            </a:extLst>
          </p:cNvPr>
          <p:cNvCxnSpPr/>
          <p:nvPr/>
        </p:nvCxnSpPr>
        <p:spPr>
          <a:xfrm>
            <a:off x="6074735" y="2585656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A77B1A-86BF-4309-8B5C-6E5032A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(3)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236AEA-7FA7-4EA6-90E6-A58BAE57C753}"/>
              </a:ext>
            </a:extLst>
          </p:cNvPr>
          <p:cNvSpPr/>
          <p:nvPr/>
        </p:nvSpPr>
        <p:spPr>
          <a:xfrm>
            <a:off x="1043762" y="189683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20070D-9721-4B00-96D1-B91BD1854CBF}"/>
              </a:ext>
            </a:extLst>
          </p:cNvPr>
          <p:cNvSpPr/>
          <p:nvPr/>
        </p:nvSpPr>
        <p:spPr>
          <a:xfrm>
            <a:off x="1043762" y="3429000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D412E4-066F-45C9-9546-7156F7E8E529}"/>
              </a:ext>
            </a:extLst>
          </p:cNvPr>
          <p:cNvSpPr/>
          <p:nvPr/>
        </p:nvSpPr>
        <p:spPr>
          <a:xfrm>
            <a:off x="1293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1FCFF-DE36-43C6-9268-4D1F2623DCB5}"/>
              </a:ext>
            </a:extLst>
          </p:cNvPr>
          <p:cNvSpPr/>
          <p:nvPr/>
        </p:nvSpPr>
        <p:spPr>
          <a:xfrm>
            <a:off x="19581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6D62E8-CF8A-4067-A184-7495D0E5B7E9}"/>
              </a:ext>
            </a:extLst>
          </p:cNvPr>
          <p:cNvSpPr/>
          <p:nvPr/>
        </p:nvSpPr>
        <p:spPr>
          <a:xfrm>
            <a:off x="4713767" y="1896834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BF2C4-DC05-4086-BCAD-E761E49E2C13}"/>
              </a:ext>
            </a:extLst>
          </p:cNvPr>
          <p:cNvSpPr/>
          <p:nvPr/>
        </p:nvSpPr>
        <p:spPr>
          <a:xfrm>
            <a:off x="37993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12964-1B6A-4A85-894B-F3452DE96572}"/>
              </a:ext>
            </a:extLst>
          </p:cNvPr>
          <p:cNvSpPr/>
          <p:nvPr/>
        </p:nvSpPr>
        <p:spPr>
          <a:xfrm>
            <a:off x="56281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5DF01-4471-42D3-A772-26BAE56ACCE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00962" y="2811234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E423-B0A5-4E6B-8CC7-326ACBBB47A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86562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A25A3-4E44-46B7-92AE-90754F4A7B7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824251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58EDD5-8043-45A3-B212-2899713E3AC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4256567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8DBAEC-FE51-4E31-B3F9-CC3A4A026286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5494256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4BDD36A-7DB1-4999-8A9E-1160D16F7192}"/>
              </a:ext>
            </a:extLst>
          </p:cNvPr>
          <p:cNvSpPr/>
          <p:nvPr/>
        </p:nvSpPr>
        <p:spPr>
          <a:xfrm>
            <a:off x="3786962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858D60-3139-4EC6-B08A-B4578959FB2C}"/>
              </a:ext>
            </a:extLst>
          </p:cNvPr>
          <p:cNvSpPr/>
          <p:nvPr/>
        </p:nvSpPr>
        <p:spPr>
          <a:xfrm>
            <a:off x="5651203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6A374-F133-4F30-BD37-6BD7154D4A9D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244162" y="4299682"/>
            <a:ext cx="12405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27625-4A08-420D-B0BE-245C77A2317E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085367" y="4299682"/>
            <a:ext cx="23036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E490C-1248-442B-A2B4-AFCEB3E6BB4B}"/>
              </a:ext>
            </a:extLst>
          </p:cNvPr>
          <p:cNvSpPr txBox="1"/>
          <p:nvPr/>
        </p:nvSpPr>
        <p:spPr>
          <a:xfrm>
            <a:off x="7323056" y="1781289"/>
            <a:ext cx="4365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Problème: </a:t>
            </a:r>
            <a:r>
              <a:rPr lang="fr-FR" sz="2400" dirty="0"/>
              <a:t>on a remplacé un NOT par deux NOT! L’argument précédent (chaque réécriture supprime un connecteur interdit) ne fonctionne plus…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93294-38B8-47F4-AA1C-5B3E7D145ACE}"/>
              </a:ext>
            </a:extLst>
          </p:cNvPr>
          <p:cNvSpPr txBox="1"/>
          <p:nvPr/>
        </p:nvSpPr>
        <p:spPr>
          <a:xfrm>
            <a:off x="7323056" y="4034706"/>
            <a:ext cx="436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Solution: </a:t>
            </a:r>
            <a:r>
              <a:rPr lang="fr-FR" sz="2400" dirty="0"/>
              <a:t>induction sur la hauteur des connecteurs interdits. Chaque réécriture soit supprime un de ces connecteurs, soit fait baisser leur hauteur totale. A la fin, chacun ne portera que sur un concept atomique. </a:t>
            </a:r>
          </a:p>
        </p:txBody>
      </p:sp>
    </p:spTree>
    <p:extLst>
      <p:ext uri="{BB962C8B-B14F-4D97-AF65-F5344CB8AC3E}">
        <p14:creationId xmlns:p14="http://schemas.microsoft.com/office/powerpoint/2010/main" val="36636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453-D9B7-40A1-B8F3-882F4D0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existentielles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E513-478F-45B7-BB08-CD4FBE7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06648"/>
            <a:ext cx="10515600" cy="535135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Formules logiques de la forme:</a:t>
            </a:r>
          </a:p>
          <a:p>
            <a:endParaRPr lang="fr-FR" dirty="0"/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(B(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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H(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Où B (body) et H (</a:t>
            </a:r>
            <a:r>
              <a:rPr lang="fr-FR" dirty="0" err="1">
                <a:sym typeface="Wingdings" panose="05000000000000000000" pitchFamily="2" charset="2"/>
              </a:rPr>
              <a:t>head</a:t>
            </a:r>
            <a:r>
              <a:rPr lang="fr-FR" dirty="0">
                <a:sym typeface="Wingdings" panose="05000000000000000000" pitchFamily="2" charset="2"/>
              </a:rPr>
              <a:t>) sont des conjonctions d’atomes contenant respectivement les variables de X, Y et de Y, Z.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Exemple: </a:t>
            </a:r>
            <a:r>
              <a:rPr lang="fr-FR" dirty="0">
                <a:sym typeface="Symbol" panose="05050102010706020507" pitchFamily="18" charset="2"/>
              </a:rPr>
              <a:t>E C ((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 </a:t>
            </a:r>
            <a:r>
              <a:rPr lang="fr-FR" dirty="0">
                <a:sym typeface="Symbol" panose="05050102010706020507" pitchFamily="18" charset="2"/>
              </a:rPr>
              <a:t>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dirty="0">
                <a:sym typeface="Wingdings" panose="05000000000000000000" pitchFamily="2" charset="2"/>
              </a:rPr>
              <a:t> P (professeur(P) </a:t>
            </a:r>
            <a:r>
              <a:rPr lang="fr-FR" dirty="0">
                <a:sym typeface="Symbol" panose="05050102010706020507" pitchFamily="18" charset="2"/>
              </a:rPr>
              <a:t> enseigne(P, C) 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Notation simplifiée: 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(E),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P</a:t>
            </a:r>
            <a:r>
              <a:rPr lang="fr-FR" dirty="0">
                <a:sym typeface="Wingdings" panose="05000000000000000000" pitchFamily="2" charset="2"/>
              </a:rPr>
              <a:t> professeur(P)</a:t>
            </a:r>
            <a:r>
              <a:rPr lang="fr-FR" dirty="0">
                <a:sym typeface="Symbol" panose="05050102010706020507" pitchFamily="18" charset="2"/>
              </a:rPr>
              <a:t>, enseigne(P, C),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1: </a:t>
            </a:r>
            <a:r>
              <a:rPr lang="fr-FR" dirty="0">
                <a:sym typeface="Symbol" panose="05050102010706020507" pitchFamily="18" charset="2"/>
              </a:rPr>
              <a:t>la formule logique générale est équivalente à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pPr lvl="1"/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 (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, 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b="1" dirty="0">
                <a:sym typeface="Symbol" panose="05050102010706020507" pitchFamily="18" charset="2"/>
              </a:rPr>
              <a:t>Z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H(</a:t>
            </a:r>
            <a:r>
              <a:rPr lang="fr-FR" b="1" dirty="0">
                <a:sym typeface="Wingdings" panose="05000000000000000000" pitchFamily="2" charset="2"/>
              </a:rPr>
              <a:t>Y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b="1" dirty="0">
                <a:sym typeface="Wingdings" panose="05000000000000000000" pitchFamily="2" charset="2"/>
              </a:rPr>
              <a:t>Z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Remarque 2: </a:t>
            </a:r>
            <a:r>
              <a:rPr lang="fr-FR" dirty="0">
                <a:sym typeface="Wingdings" panose="05000000000000000000" pitchFamily="2" charset="2"/>
              </a:rPr>
              <a:t>une </a:t>
            </a:r>
            <a:r>
              <a:rPr lang="fr-FR" i="1" dirty="0">
                <a:solidFill>
                  <a:schemeClr val="accent6"/>
                </a:solidFill>
                <a:sym typeface="Wingdings" panose="05000000000000000000" pitchFamily="2" charset="2"/>
              </a:rPr>
              <a:t>contrainte</a:t>
            </a:r>
            <a:r>
              <a:rPr lang="fr-FR" dirty="0">
                <a:sym typeface="Wingdings" panose="05000000000000000000" pitchFamily="2" charset="2"/>
              </a:rPr>
              <a:t> est une règle de la forme </a:t>
            </a:r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(B(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$\bot$</a:t>
            </a:r>
            <a:r>
              <a:rPr lang="fr-FR" dirty="0">
                <a:sym typeface="Symbol" panose="05050102010706020507" pitchFamily="18" charset="2"/>
              </a:rPr>
              <a:t>)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3: </a:t>
            </a:r>
            <a:r>
              <a:rPr lang="fr-FR" dirty="0">
                <a:sym typeface="Symbol" panose="05050102010706020507" pitchFamily="18" charset="2"/>
              </a:rPr>
              <a:t>on s’autorise ici des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atomes d’égalité</a:t>
            </a:r>
            <a:r>
              <a:rPr lang="fr-FR" dirty="0">
                <a:sym typeface="Symbol" panose="05050102010706020507" pitchFamily="18" charset="2"/>
              </a:rPr>
              <a:t>, pas dans le cours de MLM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45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1158949" y="1488558"/>
            <a:ext cx="1003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Datalog</a:t>
            </a:r>
            <a:r>
              <a:rPr lang="fr-FR" b="1" dirty="0"/>
              <a:t>+, </a:t>
            </a:r>
            <a:r>
              <a:rPr lang="fr-FR" b="1" dirty="0" err="1"/>
              <a:t>RuleML</a:t>
            </a:r>
            <a:r>
              <a:rPr lang="fr-FR" b="1" dirty="0"/>
              <a:t> and OWL 2: Formats and Translations for Existential Rules</a:t>
            </a:r>
          </a:p>
          <a:p>
            <a:r>
              <a:rPr lang="fr-FR" dirty="0"/>
              <a:t>Jean-François </a:t>
            </a:r>
            <a:r>
              <a:rPr lang="fr-FR" dirty="0" err="1"/>
              <a:t>Baget,Alain</a:t>
            </a:r>
            <a:r>
              <a:rPr lang="fr-FR" dirty="0"/>
              <a:t> Gutierrez, Michel </a:t>
            </a:r>
            <a:r>
              <a:rPr lang="fr-FR" dirty="0" err="1"/>
              <a:t>Leclère</a:t>
            </a:r>
            <a:r>
              <a:rPr lang="fr-FR" dirty="0"/>
              <a:t>, Marie-Laure Mugnier, Swan Rocher, Clément Sipieter</a:t>
            </a:r>
          </a:p>
          <a:p>
            <a:r>
              <a:rPr lang="fr-FR" i="1" dirty="0"/>
              <a:t>Web Rule Symposium </a:t>
            </a:r>
            <a:r>
              <a:rPr lang="fr-FR" dirty="0"/>
              <a:t>(2015) </a:t>
            </a:r>
            <a:r>
              <a:rPr lang="fr-FR" dirty="0">
                <a:hlinkClick r:id="rId2"/>
              </a:rPr>
              <a:t>https://hal.archives-ouvertes.fr/hal-01172069/document</a:t>
            </a:r>
            <a:r>
              <a:rPr lang="fr-F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AE550-64C5-405B-97AE-40B8D9DD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4121"/>
            <a:ext cx="12192000" cy="34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654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Equivalent Class expressions</a:t>
            </a:r>
          </a:p>
          <a:p>
            <a:r>
              <a:rPr lang="fr-FR" dirty="0"/>
              <a:t>Peuvent apparaitre à droite et à gauche d’une inclusion de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73DE6-67DB-42AC-863A-9833605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3" y="2225601"/>
            <a:ext cx="10409274" cy="4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68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SubClass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gauche d’une inclusion de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8DF2-7E75-42AD-8790-4FE4EAA4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13"/>
            <a:ext cx="10301288" cy="29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01C8E-4B14-4BC2-9F04-DAAEA976226E}"/>
              </a:ext>
            </a:extLst>
          </p:cNvPr>
          <p:cNvSpPr txBox="1"/>
          <p:nvPr/>
        </p:nvSpPr>
        <p:spPr>
          <a:xfrm>
            <a:off x="3172378" y="5631509"/>
            <a:ext cx="459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Transformation d’une inclusion en k inclusions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94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4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SuperClass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droite d’une inclusion de concepts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7D75A-5E4D-427E-A71D-283B7DDE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13233"/>
            <a:ext cx="8843963" cy="3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F00-765A-4878-B444-E3FE7ED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préalables (à la maison)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49B4-AA2B-4B23-A089-FD26E0A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62262"/>
            <a:ext cx="74676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26C61-230E-45BB-9A2A-43C11012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4648198"/>
            <a:ext cx="6696075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CDD3C-1863-4DE9-BD17-DD81C97C257D}"/>
              </a:ext>
            </a:extLst>
          </p:cNvPr>
          <p:cNvSpPr txBox="1"/>
          <p:nvPr/>
        </p:nvSpPr>
        <p:spPr>
          <a:xfrm>
            <a:off x="819150" y="2045642"/>
            <a:ext cx="775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Prouvez les équivalences suivantes (à rajouter au formulaire)</a:t>
            </a:r>
          </a:p>
        </p:txBody>
      </p:sp>
    </p:spTree>
    <p:extLst>
      <p:ext uri="{BB962C8B-B14F-4D97-AF65-F5344CB8AC3E}">
        <p14:creationId xmlns:p14="http://schemas.microsoft.com/office/powerpoint/2010/main" val="338989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ED6-BD6A-4310-9A4F-D6405CD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524-8541-4FB3-B4AA-F799802C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4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775-15D2-4863-A8E8-A9DCB91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quand l’algo échoue...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EE3-6525-465D-A026-E20398D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76399"/>
            <a:ext cx="37719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C605E-F13D-4B9F-87AE-1DEC6261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3209924"/>
            <a:ext cx="21240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39684-3A16-482B-83D3-920F3B82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38688"/>
            <a:ext cx="2676525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9989A-8D5F-43C1-9867-A9A928AD3BBD}"/>
              </a:ext>
            </a:extLst>
          </p:cNvPr>
          <p:cNvSpPr txBox="1"/>
          <p:nvPr/>
        </p:nvSpPr>
        <p:spPr>
          <a:xfrm>
            <a:off x="3472232" y="333663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A(X)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C(X)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2A0BC-0302-41B1-953C-B769D0411DD8}"/>
              </a:ext>
            </a:extLst>
          </p:cNvPr>
          <p:cNvSpPr txBox="1"/>
          <p:nvPr/>
        </p:nvSpPr>
        <p:spPr>
          <a:xfrm>
            <a:off x="3716780" y="4889212"/>
            <a:ext cx="749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988C8-E6AF-43C2-9EB1-0F6BE1A82C58}"/>
              </a:ext>
            </a:extLst>
          </p:cNvPr>
          <p:cNvCxnSpPr>
            <a:cxnSpLocks/>
          </p:cNvCxnSpPr>
          <p:nvPr/>
        </p:nvCxnSpPr>
        <p:spPr>
          <a:xfrm flipH="1">
            <a:off x="595312" y="2078665"/>
            <a:ext cx="35407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A47312-B63C-4FD2-8EEC-F755D3F1E2BF}"/>
              </a:ext>
            </a:extLst>
          </p:cNvPr>
          <p:cNvCxnSpPr>
            <a:cxnSpLocks/>
          </p:cNvCxnSpPr>
          <p:nvPr/>
        </p:nvCxnSpPr>
        <p:spPr>
          <a:xfrm flipH="1">
            <a:off x="485774" y="3637663"/>
            <a:ext cx="24739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5AB263-89DD-4894-8F1A-3F423A8185D8}"/>
              </a:ext>
            </a:extLst>
          </p:cNvPr>
          <p:cNvSpPr txBox="1"/>
          <p:nvPr/>
        </p:nvSpPr>
        <p:spPr>
          <a:xfrm>
            <a:off x="6826102" y="2852833"/>
            <a:ext cx="4961972" cy="1569660"/>
          </a:xfrm>
          <a:prstGeom prst="rect">
            <a:avLst/>
          </a:prstGeom>
          <a:solidFill>
            <a:srgbClr val="36F117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Même si l’algorithme échoue, il peut nous retourner un ensemble de règles qui sont consistantes (mais pas complètes)</a:t>
            </a:r>
          </a:p>
        </p:txBody>
      </p:sp>
    </p:spTree>
    <p:extLst>
      <p:ext uri="{BB962C8B-B14F-4D97-AF65-F5344CB8AC3E}">
        <p14:creationId xmlns:p14="http://schemas.microsoft.com/office/powerpoint/2010/main" val="34959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DBAB-01C9-4130-9278-30D883C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un p’tit dernier pour la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9C021-11FB-4779-9734-34306BD5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281362"/>
            <a:ext cx="10877550" cy="8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C72-95AC-4029-A09B-8C3C73AD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 des raisonnements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02A9-F21C-46A8-B788-A9E8E834B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(T-Box définitionnelles acycliques)</a:t>
            </a:r>
          </a:p>
        </p:txBody>
      </p:sp>
    </p:spTree>
    <p:extLst>
      <p:ext uri="{BB962C8B-B14F-4D97-AF65-F5344CB8AC3E}">
        <p14:creationId xmlns:p14="http://schemas.microsoft.com/office/powerpoint/2010/main" val="201958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B65C-D556-42B4-8EA8-D2CFA09F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Sources de complexité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9F11B-D53A-4C7F-80F7-BA186DF8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470"/>
            <a:ext cx="12192000" cy="54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E2B6-E1FA-4001-8D0E-FB656A0D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1325563"/>
          </a:xfrm>
        </p:spPr>
        <p:txBody>
          <a:bodyPr/>
          <a:lstStyle/>
          <a:p>
            <a:r>
              <a:rPr lang="fr-FR" dirty="0"/>
              <a:t>Application d’une règle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EDF90-9E62-44FF-95BC-98DA0080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1319561"/>
            <a:ext cx="12192000" cy="5538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A8534F-9290-4290-9CEE-458E3203EDDF}"/>
              </a:ext>
            </a:extLst>
          </p:cNvPr>
          <p:cNvSpPr/>
          <p:nvPr/>
        </p:nvSpPr>
        <p:spPr>
          <a:xfrm>
            <a:off x="110359" y="2645124"/>
            <a:ext cx="12192000" cy="4084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5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3FC-8546-4AB7-B784-4549941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7854"/>
            <a:ext cx="10515600" cy="1325563"/>
          </a:xfrm>
        </p:spPr>
        <p:txBody>
          <a:bodyPr/>
          <a:lstStyle/>
          <a:p>
            <a:r>
              <a:rPr lang="fr-FR" dirty="0" err="1"/>
              <a:t>Verification</a:t>
            </a:r>
            <a:r>
              <a:rPr lang="fr-FR" dirty="0"/>
              <a:t> de clash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BF4C3-1036-4B87-B94B-2EB761F7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44" y="1333417"/>
            <a:ext cx="9916511" cy="55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81F-C164-4C65-BF83-87985DD5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branches de l’arbre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A3FE2-029C-4C80-9B4E-B718CF58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981"/>
            <a:ext cx="12192000" cy="35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394B-0959-4955-856C-10BD807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Taille des branches de l’arbre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B369B-E226-42ED-AD3D-57B35A9D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1" y="1178804"/>
            <a:ext cx="9761831" cy="56791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B333C0-C082-4E7A-BDB4-AF8DD31576EA}"/>
              </a:ext>
            </a:extLst>
          </p:cNvPr>
          <p:cNvSpPr/>
          <p:nvPr/>
        </p:nvSpPr>
        <p:spPr>
          <a:xfrm>
            <a:off x="838200" y="5407572"/>
            <a:ext cx="10749455" cy="80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91CD-8709-4E34-AB37-76BB423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Langages P-SPACE complets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56E1-6CF9-4834-B3D5-5620AA51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3" y="1251794"/>
            <a:ext cx="10006013" cy="56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E06C-84A2-40AF-BE70-A589BF1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6" y="0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ALCNR</a:t>
            </a:r>
            <a:r>
              <a:rPr lang="fr-FR" dirty="0"/>
              <a:t> est dans PSPACE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3CF37-B623-4567-B010-34D214E4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143985"/>
            <a:ext cx="11801475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BC92-4AE0-445E-841C-094556725DBE}"/>
              </a:ext>
            </a:extLst>
          </p:cNvPr>
          <p:cNvSpPr txBox="1"/>
          <p:nvPr/>
        </p:nvSpPr>
        <p:spPr>
          <a:xfrm>
            <a:off x="3862551" y="5903202"/>
            <a:ext cx="3827779" cy="52322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800" dirty="0"/>
              <a:t>Il n’y a pas un problème?</a:t>
            </a:r>
          </a:p>
        </p:txBody>
      </p:sp>
    </p:spTree>
    <p:extLst>
      <p:ext uri="{BB962C8B-B14F-4D97-AF65-F5344CB8AC3E}">
        <p14:creationId xmlns:p14="http://schemas.microsoft.com/office/powerpoint/2010/main" val="148117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824-C829-40B9-B668-1D1158A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d’un vocabulaire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01E7-B09C-42E0-9851-4620B9C5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5" y="1825624"/>
            <a:ext cx="5651077" cy="21989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</a:p>
          <a:p>
            <a:pPr lvl="1"/>
            <a:r>
              <a:rPr lang="fr-FR" dirty="0"/>
              <a:t>Constantes</a:t>
            </a:r>
          </a:p>
          <a:p>
            <a:pPr lvl="1"/>
            <a:r>
              <a:rPr lang="fr-FR" dirty="0"/>
              <a:t>Concepts primitifs (prédicats unaires)</a:t>
            </a:r>
          </a:p>
          <a:p>
            <a:pPr lvl="1"/>
            <a:r>
              <a:rPr lang="fr-FR" dirty="0"/>
              <a:t>Rôles primitifs(prédicats binaires)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BB00F-1B04-4DB0-BF26-CF2462C24B39}"/>
              </a:ext>
            </a:extLst>
          </p:cNvPr>
          <p:cNvSpPr txBox="1">
            <a:spLocks/>
          </p:cNvSpPr>
          <p:nvPr/>
        </p:nvSpPr>
        <p:spPr>
          <a:xfrm>
            <a:off x="6616231" y="1779479"/>
            <a:ext cx="4827104" cy="207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Interprétation I = (</a:t>
            </a:r>
            <a:r>
              <a:rPr lang="fr-FR" dirty="0">
                <a:solidFill>
                  <a:schemeClr val="accent2"/>
                </a:solidFill>
                <a:sym typeface="Symbol" panose="05050102010706020507" pitchFamily="18" charset="2"/>
              </a:rPr>
              <a:t>, .</a:t>
            </a:r>
            <a:r>
              <a:rPr lang="fr-FR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fr-FR" dirty="0"/>
              <a:t>c constante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</a:t>
            </a:r>
            <a:endParaRPr lang="fr-FR" dirty="0"/>
          </a:p>
          <a:p>
            <a:pPr lvl="1"/>
            <a:r>
              <a:rPr lang="fr-FR" dirty="0"/>
              <a:t>C concepts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)</a:t>
            </a:r>
            <a:endParaRPr lang="fr-FR" dirty="0"/>
          </a:p>
          <a:p>
            <a:pPr lvl="1"/>
            <a:r>
              <a:rPr lang="fr-FR" dirty="0"/>
              <a:t>R rôle </a:t>
            </a:r>
            <a:r>
              <a:rPr lang="fr-FR" dirty="0">
                <a:sym typeface="Symbol" panose="05050102010706020507" pitchFamily="18" charset="2"/>
              </a:rPr>
              <a:t> R</a:t>
            </a:r>
            <a:r>
              <a:rPr lang="fr-FR" baseline="30000" dirty="0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x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 x )</a:t>
            </a:r>
            <a:endParaRPr lang="fr-FR" baseline="30000" dirty="0"/>
          </a:p>
          <a:p>
            <a:pPr lvl="1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DE9E-E555-4957-85B4-8E7944D1D05B}"/>
              </a:ext>
            </a:extLst>
          </p:cNvPr>
          <p:cNvSpPr txBox="1"/>
          <p:nvPr/>
        </p:nvSpPr>
        <p:spPr>
          <a:xfrm>
            <a:off x="163313" y="4194313"/>
            <a:ext cx="512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Roles</a:t>
            </a:r>
            <a:r>
              <a:rPr lang="fr-FR" sz="2000" dirty="0"/>
              <a:t> primitifs: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E079-150A-42D3-AB14-7F353CA9BA0A}"/>
              </a:ext>
            </a:extLst>
          </p:cNvPr>
          <p:cNvSpPr txBox="1"/>
          <p:nvPr/>
        </p:nvSpPr>
        <p:spPr>
          <a:xfrm>
            <a:off x="163313" y="5307496"/>
            <a:ext cx="512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ym typeface="Symbol" panose="05050102010706020507" pitchFamily="18" charset="2"/>
              </a:rPr>
              <a:t></a:t>
            </a:r>
            <a:r>
              <a:rPr lang="fr-FR" sz="20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A</a:t>
            </a:r>
            <a:r>
              <a:rPr lang="fr-FR" sz="2000" baseline="30000" dirty="0"/>
              <a:t>I</a:t>
            </a:r>
            <a:r>
              <a:rPr lang="fr-FR" sz="2000" dirty="0"/>
              <a:t> = {1, 2, 3}, B</a:t>
            </a:r>
            <a:r>
              <a:rPr lang="fr-FR" sz="2000" baseline="30000" dirty="0"/>
              <a:t>I</a:t>
            </a:r>
            <a:r>
              <a:rPr lang="fr-FR" sz="20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R</a:t>
            </a:r>
            <a:r>
              <a:rPr lang="fr-FR" sz="2000" baseline="30000" dirty="0"/>
              <a:t>I</a:t>
            </a:r>
            <a:r>
              <a:rPr lang="fr-FR" sz="2000" dirty="0"/>
              <a:t> = {(2, 2), (2, 3), (1, 5)}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E87B6-0B97-423D-A480-2D67BA0288E3}"/>
              </a:ext>
            </a:extLst>
          </p:cNvPr>
          <p:cNvSpPr/>
          <p:nvPr/>
        </p:nvSpPr>
        <p:spPr>
          <a:xfrm>
            <a:off x="5841715" y="4615501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0F0AE-164E-49E5-9C8F-DCB485CE848F}"/>
              </a:ext>
            </a:extLst>
          </p:cNvPr>
          <p:cNvSpPr/>
          <p:nvPr/>
        </p:nvSpPr>
        <p:spPr>
          <a:xfrm>
            <a:off x="5841715" y="3707559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A99ADB-C42E-4277-BD55-2157123C2D28}"/>
              </a:ext>
            </a:extLst>
          </p:cNvPr>
          <p:cNvSpPr/>
          <p:nvPr/>
        </p:nvSpPr>
        <p:spPr>
          <a:xfrm>
            <a:off x="7288579" y="3852244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39ADEB-1A94-4070-B94F-C03533DB62AD}"/>
              </a:ext>
            </a:extLst>
          </p:cNvPr>
          <p:cNvSpPr/>
          <p:nvPr/>
        </p:nvSpPr>
        <p:spPr>
          <a:xfrm>
            <a:off x="6657531" y="4984089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0578A-E85B-445F-B547-55B292B81421}"/>
              </a:ext>
            </a:extLst>
          </p:cNvPr>
          <p:cNvSpPr/>
          <p:nvPr/>
        </p:nvSpPr>
        <p:spPr>
          <a:xfrm>
            <a:off x="8054439" y="500149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9E1637-C413-4CE6-80FA-B48BED900FB3}"/>
              </a:ext>
            </a:extLst>
          </p:cNvPr>
          <p:cNvSpPr/>
          <p:nvPr/>
        </p:nvSpPr>
        <p:spPr>
          <a:xfrm>
            <a:off x="7288579" y="605411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3D4EAE-6783-4662-AC8B-BB318D62850C}"/>
              </a:ext>
            </a:extLst>
          </p:cNvPr>
          <p:cNvSpPr/>
          <p:nvPr/>
        </p:nvSpPr>
        <p:spPr>
          <a:xfrm>
            <a:off x="9865138" y="511401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08B52-F72E-4E7F-AFDB-D26754239D50}"/>
              </a:ext>
            </a:extLst>
          </p:cNvPr>
          <p:cNvSpPr txBox="1"/>
          <p:nvPr/>
        </p:nvSpPr>
        <p:spPr>
          <a:xfrm>
            <a:off x="6042601" y="3076984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BBA05-CC29-4FBA-92AA-F27E02882F73}"/>
              </a:ext>
            </a:extLst>
          </p:cNvPr>
          <p:cNvSpPr txBox="1"/>
          <p:nvPr/>
        </p:nvSpPr>
        <p:spPr>
          <a:xfrm>
            <a:off x="4982531" y="5878012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ACD244-4EF1-49AD-AE1E-AC333C3CC7BF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6223938" y="3661759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CC359-E155-4C5B-8BA2-F48ED442EBE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74823" y="6068607"/>
            <a:ext cx="587680" cy="10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457DAC3-1439-4D6D-9D75-9EBC7782740E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6657532" y="4984089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E953C1-B450-4B44-ACCB-B2419CF0A2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213116" y="5263950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6E1C4-2119-4493-A0FC-5508440BC841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7762800" y="4329997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9668D-8083-4DEA-B148-A7C63A87140C}"/>
              </a:ext>
            </a:extLst>
          </p:cNvPr>
          <p:cNvSpPr txBox="1"/>
          <p:nvPr/>
        </p:nvSpPr>
        <p:spPr>
          <a:xfrm>
            <a:off x="8730009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5E63C-AB4E-4A9E-91FE-BFD81EFE68A3}"/>
              </a:ext>
            </a:extLst>
          </p:cNvPr>
          <p:cNvSpPr txBox="1"/>
          <p:nvPr/>
        </p:nvSpPr>
        <p:spPr>
          <a:xfrm>
            <a:off x="7409545" y="4890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BCB2-4DF9-4743-B743-D7CF3C66ACB3}"/>
              </a:ext>
            </a:extLst>
          </p:cNvPr>
          <p:cNvSpPr txBox="1"/>
          <p:nvPr/>
        </p:nvSpPr>
        <p:spPr>
          <a:xfrm>
            <a:off x="6191736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F297-3A68-4CFC-8E19-960B55722F32}"/>
              </a:ext>
            </a:extLst>
          </p:cNvPr>
          <p:cNvSpPr txBox="1"/>
          <p:nvPr/>
        </p:nvSpPr>
        <p:spPr>
          <a:xfrm>
            <a:off x="1477471" y="362141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9445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54C-194E-4555-A047-5896A153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PSPACE-complet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28684-7EFC-4A16-AFFE-EBCF1B7C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78"/>
            <a:ext cx="12192000" cy="561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1D522-3A24-48E2-934A-10B78116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48" y="5730822"/>
            <a:ext cx="6148552" cy="10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04FD-CD13-4936-8003-402AF310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1" y="18255"/>
            <a:ext cx="10515600" cy="1325563"/>
          </a:xfrm>
        </p:spPr>
        <p:txBody>
          <a:bodyPr/>
          <a:lstStyle/>
          <a:p>
            <a:r>
              <a:rPr lang="fr-FR" dirty="0"/>
              <a:t>Réduction à QBF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1D974-65C9-476E-A8CF-D6574B72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471"/>
            <a:ext cx="12163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8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7C17-1806-4F1D-90E1-A77075C0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Réduction à QBF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9DEAC-2D92-48AF-98AD-871A2644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04" y="1271264"/>
            <a:ext cx="7906078" cy="55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C259-5062-4742-8685-E4514E7A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Langages NP et </a:t>
            </a:r>
            <a:r>
              <a:rPr lang="fr-FR" dirty="0" err="1"/>
              <a:t>coNP</a:t>
            </a:r>
            <a:r>
              <a:rPr lang="fr-FR" dirty="0"/>
              <a:t>-complets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B0665-D3D7-40E6-A768-92306B41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83" y="1283169"/>
            <a:ext cx="10159234" cy="55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FFC-DB83-46FF-897F-81845131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Langages NP-complets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8D0A3-C0CA-4ECD-AD3D-2B6E008B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100"/>
            <a:ext cx="12192000" cy="45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C36E4-4341-4F1A-8468-9DA7580F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27" y="5710900"/>
            <a:ext cx="5953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17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C86A-E9B0-45B3-A07F-B79B455A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Langages </a:t>
            </a:r>
            <a:r>
              <a:rPr lang="fr-FR" dirty="0" err="1"/>
              <a:t>coNP</a:t>
            </a:r>
            <a:r>
              <a:rPr lang="fr-FR" dirty="0"/>
              <a:t>-complets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9BE67-216D-4E50-9A6B-A55D0785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17"/>
            <a:ext cx="9758855" cy="4454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C8F75-6DAB-41B1-9D0C-9009097D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59" y="5656483"/>
            <a:ext cx="7646276" cy="7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8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78F3-4FDA-4C93-AC65-FF714FF2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En résumé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6707F-D565-4634-989E-6EA820C6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87" y="104775"/>
            <a:ext cx="7162800" cy="664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9D5C9-BF33-43B0-8ADF-1DF405800C72}"/>
              </a:ext>
            </a:extLst>
          </p:cNvPr>
          <p:cNvSpPr/>
          <p:nvPr/>
        </p:nvSpPr>
        <p:spPr>
          <a:xfrm>
            <a:off x="7126014" y="152891"/>
            <a:ext cx="1529255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335F3-447C-4A2F-901B-E00C42479C80}"/>
              </a:ext>
            </a:extLst>
          </p:cNvPr>
          <p:cNvSpPr/>
          <p:nvPr/>
        </p:nvSpPr>
        <p:spPr>
          <a:xfrm>
            <a:off x="4532587" y="1079745"/>
            <a:ext cx="1529255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23E53-0039-4BEF-B8BA-0A79E01917D4}"/>
              </a:ext>
            </a:extLst>
          </p:cNvPr>
          <p:cNvSpPr/>
          <p:nvPr/>
        </p:nvSpPr>
        <p:spPr>
          <a:xfrm>
            <a:off x="4698124" y="3581085"/>
            <a:ext cx="980090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E984A-6070-4760-8F6E-3430E838379D}"/>
              </a:ext>
            </a:extLst>
          </p:cNvPr>
          <p:cNvSpPr/>
          <p:nvPr/>
        </p:nvSpPr>
        <p:spPr>
          <a:xfrm>
            <a:off x="7126013" y="1079744"/>
            <a:ext cx="1529255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5ADBB-1879-477D-895B-31ADB9A467F2}"/>
              </a:ext>
            </a:extLst>
          </p:cNvPr>
          <p:cNvSpPr/>
          <p:nvPr/>
        </p:nvSpPr>
        <p:spPr>
          <a:xfrm>
            <a:off x="391511" y="1607889"/>
            <a:ext cx="1529255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D53BA-8F76-424E-B079-849C22374D25}"/>
              </a:ext>
            </a:extLst>
          </p:cNvPr>
          <p:cNvSpPr/>
          <p:nvPr/>
        </p:nvSpPr>
        <p:spPr>
          <a:xfrm>
            <a:off x="5843751" y="3591473"/>
            <a:ext cx="980090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BE972-47C8-4917-ADFE-D3A1B62AC6AE}"/>
              </a:ext>
            </a:extLst>
          </p:cNvPr>
          <p:cNvSpPr/>
          <p:nvPr/>
        </p:nvSpPr>
        <p:spPr>
          <a:xfrm>
            <a:off x="8655268" y="3429000"/>
            <a:ext cx="980090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5BDA9-B9EA-43CF-831C-7F81341DD285}"/>
              </a:ext>
            </a:extLst>
          </p:cNvPr>
          <p:cNvSpPr/>
          <p:nvPr/>
        </p:nvSpPr>
        <p:spPr>
          <a:xfrm>
            <a:off x="9719439" y="1079743"/>
            <a:ext cx="1529255" cy="528145"/>
          </a:xfrm>
          <a:prstGeom prst="rect">
            <a:avLst/>
          </a:prstGeom>
          <a:solidFill>
            <a:srgbClr val="00FF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3F9737-5A02-428D-9790-A726691DC3E8}"/>
              </a:ext>
            </a:extLst>
          </p:cNvPr>
          <p:cNvSpPr/>
          <p:nvPr/>
        </p:nvSpPr>
        <p:spPr>
          <a:xfrm>
            <a:off x="391510" y="2517034"/>
            <a:ext cx="1529255" cy="528145"/>
          </a:xfrm>
          <a:prstGeom prst="rect">
            <a:avLst/>
          </a:prstGeom>
          <a:solidFill>
            <a:schemeClr val="accent6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NP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78EB6-59A0-413C-968C-3EF44B474E31}"/>
              </a:ext>
            </a:extLst>
          </p:cNvPr>
          <p:cNvSpPr/>
          <p:nvPr/>
        </p:nvSpPr>
        <p:spPr>
          <a:xfrm>
            <a:off x="6944711" y="4466703"/>
            <a:ext cx="1529255" cy="528145"/>
          </a:xfrm>
          <a:prstGeom prst="rect">
            <a:avLst/>
          </a:prstGeom>
          <a:solidFill>
            <a:schemeClr val="accent6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09215-2103-4A6F-8299-2F85BC5FC1B0}"/>
              </a:ext>
            </a:extLst>
          </p:cNvPr>
          <p:cNvSpPr/>
          <p:nvPr/>
        </p:nvSpPr>
        <p:spPr>
          <a:xfrm>
            <a:off x="6944710" y="5254982"/>
            <a:ext cx="1529255" cy="528145"/>
          </a:xfrm>
          <a:prstGeom prst="rect">
            <a:avLst/>
          </a:prstGeom>
          <a:solidFill>
            <a:schemeClr val="accent6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5E992C-E823-40C7-8712-C02B723C89D6}"/>
              </a:ext>
            </a:extLst>
          </p:cNvPr>
          <p:cNvSpPr/>
          <p:nvPr/>
        </p:nvSpPr>
        <p:spPr>
          <a:xfrm>
            <a:off x="391509" y="3530845"/>
            <a:ext cx="1529255" cy="528145"/>
          </a:xfrm>
          <a:prstGeom prst="rect">
            <a:avLst/>
          </a:prstGeom>
          <a:solidFill>
            <a:schemeClr val="accent2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coNP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23073-D705-4D77-B002-C1302F876EF0}"/>
              </a:ext>
            </a:extLst>
          </p:cNvPr>
          <p:cNvSpPr/>
          <p:nvPr/>
        </p:nvSpPr>
        <p:spPr>
          <a:xfrm>
            <a:off x="5678214" y="5250110"/>
            <a:ext cx="1145627" cy="528145"/>
          </a:xfrm>
          <a:prstGeom prst="rect">
            <a:avLst/>
          </a:prstGeom>
          <a:solidFill>
            <a:schemeClr val="accent2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F5151-95D1-4B62-AE84-404D944D9D41}"/>
              </a:ext>
            </a:extLst>
          </p:cNvPr>
          <p:cNvSpPr/>
          <p:nvPr/>
        </p:nvSpPr>
        <p:spPr>
          <a:xfrm>
            <a:off x="7136523" y="3581084"/>
            <a:ext cx="1145627" cy="528145"/>
          </a:xfrm>
          <a:prstGeom prst="rect">
            <a:avLst/>
          </a:prstGeom>
          <a:solidFill>
            <a:schemeClr val="accent2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CCD95-ACAB-4E5C-AA96-D6F2E034C51D}"/>
              </a:ext>
            </a:extLst>
          </p:cNvPr>
          <p:cNvSpPr/>
          <p:nvPr/>
        </p:nvSpPr>
        <p:spPr>
          <a:xfrm>
            <a:off x="10155620" y="2768818"/>
            <a:ext cx="1529255" cy="528145"/>
          </a:xfrm>
          <a:prstGeom prst="rect">
            <a:avLst/>
          </a:prstGeom>
          <a:solidFill>
            <a:schemeClr val="accent6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04BC39-544F-4F6C-8369-EBAD91B38A05}"/>
              </a:ext>
            </a:extLst>
          </p:cNvPr>
          <p:cNvSpPr/>
          <p:nvPr/>
        </p:nvSpPr>
        <p:spPr>
          <a:xfrm>
            <a:off x="379687" y="4454881"/>
            <a:ext cx="1529255" cy="528145"/>
          </a:xfrm>
          <a:prstGeom prst="rect">
            <a:avLst/>
          </a:prstGeom>
          <a:solidFill>
            <a:schemeClr val="bg2">
              <a:lumMod val="9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A3979B-4AD6-4AEB-9E9C-5F5C6F68C1C5}"/>
              </a:ext>
            </a:extLst>
          </p:cNvPr>
          <p:cNvSpPr/>
          <p:nvPr/>
        </p:nvSpPr>
        <p:spPr>
          <a:xfrm>
            <a:off x="6823841" y="6125340"/>
            <a:ext cx="1529255" cy="528145"/>
          </a:xfrm>
          <a:prstGeom prst="rect">
            <a:avLst/>
          </a:prstGeom>
          <a:solidFill>
            <a:schemeClr val="bg2">
              <a:lumMod val="9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775A2-0664-490E-85BC-C44036D6838E}"/>
              </a:ext>
            </a:extLst>
          </p:cNvPr>
          <p:cNvSpPr/>
          <p:nvPr/>
        </p:nvSpPr>
        <p:spPr>
          <a:xfrm>
            <a:off x="8571187" y="5242664"/>
            <a:ext cx="1529255" cy="528145"/>
          </a:xfrm>
          <a:prstGeom prst="rect">
            <a:avLst/>
          </a:prstGeom>
          <a:solidFill>
            <a:schemeClr val="bg2">
              <a:lumMod val="9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20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616A-71CA-425E-BC1A-021286E3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C481-9D47-44EA-97E3-13116A7A6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1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FB59-130D-400B-A80B-83E6656B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Satisfiabilité d’une 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E41DD-F0FC-4738-8432-D0ABAE45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3818"/>
            <a:ext cx="9601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1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6040-5F50-4834-B661-64411B94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Exemples: satisfiabilité d’une 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F56BA-5D28-404C-80C2-4BD1E13E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30350"/>
            <a:ext cx="8639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1A96-51B3-42E7-91FE-5A701E8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81" y="99581"/>
            <a:ext cx="10515600" cy="1325563"/>
          </a:xfrm>
        </p:spPr>
        <p:txBody>
          <a:bodyPr/>
          <a:lstStyle/>
          <a:p>
            <a:r>
              <a:rPr lang="fr-FR" dirty="0"/>
              <a:t>Exemple de calcul d’interprétation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07E6F-71D0-4AE7-BBEA-89C3582E9CAA}"/>
              </a:ext>
            </a:extLst>
          </p:cNvPr>
          <p:cNvSpPr/>
          <p:nvPr/>
        </p:nvSpPr>
        <p:spPr>
          <a:xfrm>
            <a:off x="7449135" y="2591038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5CA523-4444-401E-AA21-81E57465CBA9}"/>
              </a:ext>
            </a:extLst>
          </p:cNvPr>
          <p:cNvSpPr/>
          <p:nvPr/>
        </p:nvSpPr>
        <p:spPr>
          <a:xfrm>
            <a:off x="7449135" y="1683096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2F0B-DE7F-4E69-938D-24D42E6B43C5}"/>
              </a:ext>
            </a:extLst>
          </p:cNvPr>
          <p:cNvSpPr txBox="1"/>
          <p:nvPr/>
        </p:nvSpPr>
        <p:spPr>
          <a:xfrm>
            <a:off x="687672" y="1597136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Roles</a:t>
            </a:r>
            <a:r>
              <a:rPr lang="fr-FR" sz="2800" dirty="0"/>
              <a:t> primitifs: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7C21-1A62-4061-9225-444291C7D75D}"/>
              </a:ext>
            </a:extLst>
          </p:cNvPr>
          <p:cNvSpPr txBox="1"/>
          <p:nvPr/>
        </p:nvSpPr>
        <p:spPr>
          <a:xfrm>
            <a:off x="687672" y="3160223"/>
            <a:ext cx="5123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ym typeface="Symbol" panose="05050102010706020507" pitchFamily="18" charset="2"/>
              </a:rPr>
              <a:t></a:t>
            </a:r>
            <a:r>
              <a:rPr lang="fr-FR" sz="28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aseline="30000" dirty="0"/>
              <a:t>I</a:t>
            </a:r>
            <a:r>
              <a:rPr lang="fr-FR" sz="2800" dirty="0"/>
              <a:t> = {1, 2, 3}, B</a:t>
            </a:r>
            <a:r>
              <a:rPr lang="fr-FR" sz="2800" baseline="30000" dirty="0"/>
              <a:t>I</a:t>
            </a:r>
            <a:r>
              <a:rPr lang="fr-FR" sz="28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</a:t>
            </a:r>
            <a:r>
              <a:rPr lang="fr-FR" sz="2800" baseline="30000" dirty="0"/>
              <a:t>I</a:t>
            </a:r>
            <a:r>
              <a:rPr lang="fr-FR" sz="2800" dirty="0"/>
              <a:t> = {(2, 2), (2, 3), (1, 5)}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9AD398-2506-429A-8070-8FBC37F74AA7}"/>
              </a:ext>
            </a:extLst>
          </p:cNvPr>
          <p:cNvSpPr/>
          <p:nvPr/>
        </p:nvSpPr>
        <p:spPr>
          <a:xfrm>
            <a:off x="8895999" y="182778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B6FCD-19C6-45BB-A8FB-791B12DA53EB}"/>
              </a:ext>
            </a:extLst>
          </p:cNvPr>
          <p:cNvSpPr/>
          <p:nvPr/>
        </p:nvSpPr>
        <p:spPr>
          <a:xfrm>
            <a:off x="8264951" y="2959626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549852-7AE6-4DF8-9794-038AC6AD9F71}"/>
              </a:ext>
            </a:extLst>
          </p:cNvPr>
          <p:cNvSpPr/>
          <p:nvPr/>
        </p:nvSpPr>
        <p:spPr>
          <a:xfrm>
            <a:off x="9661859" y="297702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E213C-F7D8-4784-90EC-66E9F2058965}"/>
              </a:ext>
            </a:extLst>
          </p:cNvPr>
          <p:cNvSpPr/>
          <p:nvPr/>
        </p:nvSpPr>
        <p:spPr>
          <a:xfrm>
            <a:off x="8895999" y="4029655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1395F-8C73-4CDB-90B6-365848A2E47C}"/>
              </a:ext>
            </a:extLst>
          </p:cNvPr>
          <p:cNvSpPr/>
          <p:nvPr/>
        </p:nvSpPr>
        <p:spPr>
          <a:xfrm>
            <a:off x="11472558" y="308954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EC1E0-5F69-4471-9484-E0C04FB07FE8}"/>
              </a:ext>
            </a:extLst>
          </p:cNvPr>
          <p:cNvSpPr txBox="1"/>
          <p:nvPr/>
        </p:nvSpPr>
        <p:spPr>
          <a:xfrm>
            <a:off x="7650021" y="1052521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92140-8F88-4FD2-9BCD-704186998995}"/>
              </a:ext>
            </a:extLst>
          </p:cNvPr>
          <p:cNvSpPr txBox="1"/>
          <p:nvPr/>
        </p:nvSpPr>
        <p:spPr>
          <a:xfrm>
            <a:off x="7569923" y="4776760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54C4D-D914-456A-A10E-202BAA5B1053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>
            <a:off x="7831358" y="1637296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502D4-647D-4A1D-8BDB-8B5E08AEF3C1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flipV="1">
            <a:off x="7766069" y="4438572"/>
            <a:ext cx="196146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9C817E0-D94D-4CB3-BDCC-2B6D45CB4B32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264952" y="2959626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FA940-94B2-4728-BE88-A54028A4A59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820536" y="3239487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C0EC3B-E482-4B73-911C-AC9CCF94555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370220" y="2305534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76469-7BFF-461E-B086-7BACF729C4DC}"/>
              </a:ext>
            </a:extLst>
          </p:cNvPr>
          <p:cNvSpPr txBox="1"/>
          <p:nvPr/>
        </p:nvSpPr>
        <p:spPr>
          <a:xfrm>
            <a:off x="10337429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7CFD6-4073-4C55-BE7D-B52740625982}"/>
              </a:ext>
            </a:extLst>
          </p:cNvPr>
          <p:cNvSpPr txBox="1"/>
          <p:nvPr/>
        </p:nvSpPr>
        <p:spPr>
          <a:xfrm>
            <a:off x="9016965" y="28656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0E67F-5128-4BF8-831C-7BC43F97F6D3}"/>
              </a:ext>
            </a:extLst>
          </p:cNvPr>
          <p:cNvSpPr txBox="1"/>
          <p:nvPr/>
        </p:nvSpPr>
        <p:spPr>
          <a:xfrm>
            <a:off x="7799156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26530D-7059-46E9-A836-8A04AB0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7" y="5125133"/>
            <a:ext cx="3777556" cy="15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7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A858-51BF-4AEA-BED9-23857B5A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Exemples: correction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53C8-8414-4AF2-AE6D-BC9797CE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69" y="770731"/>
            <a:ext cx="5334000" cy="514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BED4D-FA99-4B1A-BA99-8D69B401B165}"/>
              </a:ext>
            </a:extLst>
          </p:cNvPr>
          <p:cNvSpPr/>
          <p:nvPr/>
        </p:nvSpPr>
        <p:spPr>
          <a:xfrm>
            <a:off x="3626068" y="1690688"/>
            <a:ext cx="1119351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585A6-6BDE-4FFE-958C-EEE62253434E}"/>
              </a:ext>
            </a:extLst>
          </p:cNvPr>
          <p:cNvSpPr/>
          <p:nvPr/>
        </p:nvSpPr>
        <p:spPr>
          <a:xfrm>
            <a:off x="2285999" y="2637880"/>
            <a:ext cx="1119351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A(a)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7D29A-6B0F-46BC-AA8C-02292891D692}"/>
              </a:ext>
            </a:extLst>
          </p:cNvPr>
          <p:cNvSpPr/>
          <p:nvPr/>
        </p:nvSpPr>
        <p:spPr>
          <a:xfrm>
            <a:off x="4556232" y="2637880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EXISTS R.B(a)</a:t>
            </a: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7AE640C8-3B47-49D5-93E9-E54EAAC0AC40}"/>
              </a:ext>
            </a:extLst>
          </p:cNvPr>
          <p:cNvSpPr/>
          <p:nvPr/>
        </p:nvSpPr>
        <p:spPr>
          <a:xfrm>
            <a:off x="1994337" y="2997660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4D3EA-191B-42C8-AABA-4D2927E47460}"/>
              </a:ext>
            </a:extLst>
          </p:cNvPr>
          <p:cNvSpPr/>
          <p:nvPr/>
        </p:nvSpPr>
        <p:spPr>
          <a:xfrm>
            <a:off x="4548348" y="3317058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R y0</a:t>
            </a:r>
          </a:p>
          <a:p>
            <a:pPr algn="ctr"/>
            <a:r>
              <a:rPr lang="fr-FR" dirty="0"/>
              <a:t>B(y0)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EEA2B-4723-47C1-BF61-4CD61A911CFE}"/>
              </a:ext>
            </a:extLst>
          </p:cNvPr>
          <p:cNvSpPr/>
          <p:nvPr/>
        </p:nvSpPr>
        <p:spPr>
          <a:xfrm>
            <a:off x="1773618" y="5491445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B(y0)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BA085-F987-4C9B-BCAB-31D0AF96167F}"/>
              </a:ext>
            </a:extLst>
          </p:cNvPr>
          <p:cNvSpPr/>
          <p:nvPr/>
        </p:nvSpPr>
        <p:spPr>
          <a:xfrm>
            <a:off x="4024147" y="5485762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D(y0)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0F529-5748-4DC7-A484-9E8EC6CDA19C}"/>
              </a:ext>
            </a:extLst>
          </p:cNvPr>
          <p:cNvSpPr/>
          <p:nvPr/>
        </p:nvSpPr>
        <p:spPr>
          <a:xfrm>
            <a:off x="2561895" y="4407401"/>
            <a:ext cx="2924505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FORALL  R.NEG D(a)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BCAF1-1E10-4A8E-A04E-D959535706B7}"/>
              </a:ext>
            </a:extLst>
          </p:cNvPr>
          <p:cNvSpPr/>
          <p:nvPr/>
        </p:nvSpPr>
        <p:spPr>
          <a:xfrm>
            <a:off x="6145926" y="4407401"/>
            <a:ext cx="1119351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A(a)</a:t>
            </a: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B4BFB469-2983-4D10-8561-BFE7929E304E}"/>
              </a:ext>
            </a:extLst>
          </p:cNvPr>
          <p:cNvSpPr/>
          <p:nvPr/>
        </p:nvSpPr>
        <p:spPr>
          <a:xfrm>
            <a:off x="7147036" y="4705359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F878BD7C-A93A-42ED-90BC-5291D6DC530D}"/>
              </a:ext>
            </a:extLst>
          </p:cNvPr>
          <p:cNvSpPr/>
          <p:nvPr/>
        </p:nvSpPr>
        <p:spPr>
          <a:xfrm>
            <a:off x="1509543" y="5700795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6D65-1973-4643-A1C9-AC13B174B2C9}"/>
              </a:ext>
            </a:extLst>
          </p:cNvPr>
          <p:cNvSpPr/>
          <p:nvPr/>
        </p:nvSpPr>
        <p:spPr>
          <a:xfrm>
            <a:off x="4043851" y="6176922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D(y0)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8FA20328-3D9F-408A-9312-789DF24929CB}"/>
              </a:ext>
            </a:extLst>
          </p:cNvPr>
          <p:cNvSpPr/>
          <p:nvPr/>
        </p:nvSpPr>
        <p:spPr>
          <a:xfrm>
            <a:off x="5592818" y="6271836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190F01-ED67-4A6B-9F9A-8E2EEE6BE80E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2845675" y="1958702"/>
            <a:ext cx="780393" cy="6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761C8-06A5-4B4F-9571-179BB8BA4F7E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4745419" y="1958702"/>
            <a:ext cx="737038" cy="6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CD2042-8116-48F0-B9FD-B564CD77502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474573" y="3173907"/>
            <a:ext cx="7884" cy="14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7C27A9-1B1D-4020-B708-8B2DCE10C9E4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flipH="1">
            <a:off x="4024148" y="3585072"/>
            <a:ext cx="524200" cy="82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BA114-7C5C-45D2-A802-122162F16854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00798" y="3585072"/>
            <a:ext cx="304804" cy="82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FBEAEE-F08F-436A-9A3A-5FD0DC23B9D5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2699843" y="4943428"/>
            <a:ext cx="1324305" cy="54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0AA6F7-DA14-49E0-970F-F1CB2D7A7113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4024148" y="4943428"/>
            <a:ext cx="926224" cy="54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3373B-0619-48B1-8ACC-8AAD47BDA28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950372" y="6021789"/>
            <a:ext cx="19704" cy="15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A858-51BF-4AEA-BED9-23857B5A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Exemples: correction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53C8-8414-4AF2-AE6D-BC9797CE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69" y="770731"/>
            <a:ext cx="5334000" cy="514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BED4D-FA99-4B1A-BA99-8D69B401B165}"/>
              </a:ext>
            </a:extLst>
          </p:cNvPr>
          <p:cNvSpPr/>
          <p:nvPr/>
        </p:nvSpPr>
        <p:spPr>
          <a:xfrm>
            <a:off x="3850726" y="1285081"/>
            <a:ext cx="1068116" cy="83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T(c)</a:t>
            </a:r>
          </a:p>
          <a:p>
            <a:pPr algn="ctr"/>
            <a:r>
              <a:rPr lang="fr-FR" dirty="0"/>
              <a:t>R(c, a)</a:t>
            </a:r>
          </a:p>
          <a:p>
            <a:pPr algn="ctr"/>
            <a:r>
              <a:rPr lang="fr-FR" dirty="0"/>
              <a:t>B(a)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585A6-6BDE-4FFE-958C-EEE62253434E}"/>
              </a:ext>
            </a:extLst>
          </p:cNvPr>
          <p:cNvSpPr/>
          <p:nvPr/>
        </p:nvSpPr>
        <p:spPr>
          <a:xfrm>
            <a:off x="1555531" y="2293134"/>
            <a:ext cx="2033753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FORALL R.NEG D(c)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7D29A-6B0F-46BC-AA8C-02292891D692}"/>
              </a:ext>
            </a:extLst>
          </p:cNvPr>
          <p:cNvSpPr/>
          <p:nvPr/>
        </p:nvSpPr>
        <p:spPr>
          <a:xfrm>
            <a:off x="5437789" y="2318578"/>
            <a:ext cx="1852450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A(c)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190F01-ED67-4A6B-9F9A-8E2EEE6BE80E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2572408" y="1702165"/>
            <a:ext cx="1278318" cy="59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761C8-06A5-4B4F-9571-179BB8BA4F7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4918842" y="1702165"/>
            <a:ext cx="1445172" cy="61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E06D9A-B32F-4E6A-979D-6DDC280B13C6}"/>
              </a:ext>
            </a:extLst>
          </p:cNvPr>
          <p:cNvSpPr/>
          <p:nvPr/>
        </p:nvSpPr>
        <p:spPr>
          <a:xfrm>
            <a:off x="294290" y="3205553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A(c)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B7B2A9-29F8-4959-BB14-834F0DDB2258}"/>
              </a:ext>
            </a:extLst>
          </p:cNvPr>
          <p:cNvSpPr/>
          <p:nvPr/>
        </p:nvSpPr>
        <p:spPr>
          <a:xfrm>
            <a:off x="3471368" y="3229952"/>
            <a:ext cx="1826831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EXISTS R.B(c)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3CF1FE-2689-4D6D-A12D-DC9EA9E9B65B}"/>
              </a:ext>
            </a:extLst>
          </p:cNvPr>
          <p:cNvSpPr/>
          <p:nvPr/>
        </p:nvSpPr>
        <p:spPr>
          <a:xfrm>
            <a:off x="120869" y="4344026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B(c)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B566AD-5CA6-4B31-9011-9DFA7BD7A86A}"/>
              </a:ext>
            </a:extLst>
          </p:cNvPr>
          <p:cNvSpPr/>
          <p:nvPr/>
        </p:nvSpPr>
        <p:spPr>
          <a:xfrm>
            <a:off x="2036706" y="4344026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D(c)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B4AF5F-AAB3-493D-A386-10F3E941FAF4}"/>
              </a:ext>
            </a:extLst>
          </p:cNvPr>
          <p:cNvSpPr/>
          <p:nvPr/>
        </p:nvSpPr>
        <p:spPr>
          <a:xfrm>
            <a:off x="1011621" y="5458100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B(a)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D86737-BCDD-4B08-9909-C33F28B23B55}"/>
              </a:ext>
            </a:extLst>
          </p:cNvPr>
          <p:cNvSpPr/>
          <p:nvPr/>
        </p:nvSpPr>
        <p:spPr>
          <a:xfrm>
            <a:off x="2871953" y="5458099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D(a)</a:t>
            </a:r>
          </a:p>
        </p:txBody>
      </p:sp>
      <p:sp>
        <p:nvSpPr>
          <p:cNvPr id="67" name="&quot;Not Allowed&quot; Symbol 66">
            <a:extLst>
              <a:ext uri="{FF2B5EF4-FFF2-40B4-BE49-F238E27FC236}">
                <a16:creationId xmlns:a16="http://schemas.microsoft.com/office/drawing/2014/main" id="{579FDA85-9736-4BFD-A5FF-F8F8DFFB33FF}"/>
              </a:ext>
            </a:extLst>
          </p:cNvPr>
          <p:cNvSpPr/>
          <p:nvPr/>
        </p:nvSpPr>
        <p:spPr>
          <a:xfrm>
            <a:off x="734411" y="5726112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244BD8-056D-4E50-9430-BD191D1482B5}"/>
              </a:ext>
            </a:extLst>
          </p:cNvPr>
          <p:cNvSpPr/>
          <p:nvPr/>
        </p:nvSpPr>
        <p:spPr>
          <a:xfrm>
            <a:off x="5163207" y="4864147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NEG A(a)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CC6F65-E897-4354-BCF0-626CA3CF8310}"/>
              </a:ext>
            </a:extLst>
          </p:cNvPr>
          <p:cNvSpPr/>
          <p:nvPr/>
        </p:nvSpPr>
        <p:spPr>
          <a:xfrm>
            <a:off x="5198351" y="5970477"/>
            <a:ext cx="1434662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EXISTS R.B(a)</a:t>
            </a:r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3B788392-B3E8-43CD-93FA-0383762EC13C}"/>
              </a:ext>
            </a:extLst>
          </p:cNvPr>
          <p:cNvSpPr/>
          <p:nvPr/>
        </p:nvSpPr>
        <p:spPr>
          <a:xfrm>
            <a:off x="6350876" y="4596133"/>
            <a:ext cx="493986" cy="536027"/>
          </a:xfrm>
          <a:prstGeom prst="pl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0D4BA1-4FBC-47ED-927C-230FA800F02B}"/>
              </a:ext>
            </a:extLst>
          </p:cNvPr>
          <p:cNvCxnSpPr>
            <a:stCxn id="7" idx="1"/>
            <a:endCxn id="57" idx="0"/>
          </p:cNvCxnSpPr>
          <p:nvPr/>
        </p:nvCxnSpPr>
        <p:spPr>
          <a:xfrm flipH="1">
            <a:off x="1011621" y="2561148"/>
            <a:ext cx="543910" cy="64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F13017E-7EBF-4951-8692-58A6E04B88AC}"/>
              </a:ext>
            </a:extLst>
          </p:cNvPr>
          <p:cNvCxnSpPr>
            <a:stCxn id="7" idx="3"/>
            <a:endCxn id="58" idx="0"/>
          </p:cNvCxnSpPr>
          <p:nvPr/>
        </p:nvCxnSpPr>
        <p:spPr>
          <a:xfrm>
            <a:off x="3589284" y="2561148"/>
            <a:ext cx="795500" cy="66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A3C7FC-BFCE-4FD0-A22E-5CD234A16309}"/>
              </a:ext>
            </a:extLst>
          </p:cNvPr>
          <p:cNvCxnSpPr>
            <a:stCxn id="57" idx="2"/>
          </p:cNvCxnSpPr>
          <p:nvPr/>
        </p:nvCxnSpPr>
        <p:spPr>
          <a:xfrm flipH="1">
            <a:off x="898308" y="3741580"/>
            <a:ext cx="113313" cy="77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C3C0BD-5C42-4A98-8B63-10081280CE3E}"/>
              </a:ext>
            </a:extLst>
          </p:cNvPr>
          <p:cNvCxnSpPr>
            <a:stCxn id="57" idx="3"/>
            <a:endCxn id="64" idx="0"/>
          </p:cNvCxnSpPr>
          <p:nvPr/>
        </p:nvCxnSpPr>
        <p:spPr>
          <a:xfrm>
            <a:off x="1728952" y="3473567"/>
            <a:ext cx="1025085" cy="8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EB5D8D-92EB-4EF6-8A5F-F06304CD1426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1728952" y="4880053"/>
            <a:ext cx="1025085" cy="5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A6E2607-9A3D-403B-B736-D2047A26D8A7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2754037" y="4880053"/>
            <a:ext cx="835247" cy="57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E52C2C-98C4-4B8E-AED3-C11E7B40112B}"/>
              </a:ext>
            </a:extLst>
          </p:cNvPr>
          <p:cNvCxnSpPr>
            <a:stCxn id="66" idx="3"/>
            <a:endCxn id="68" idx="1"/>
          </p:cNvCxnSpPr>
          <p:nvPr/>
        </p:nvCxnSpPr>
        <p:spPr>
          <a:xfrm flipV="1">
            <a:off x="4306615" y="5132161"/>
            <a:ext cx="856592" cy="59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FB3EF2-D274-4215-A868-BA2E3DA52DAA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4306615" y="5726113"/>
            <a:ext cx="891736" cy="51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06045E-D3F4-4D17-B96B-4C2C25D40EFB}"/>
              </a:ext>
            </a:extLst>
          </p:cNvPr>
          <p:cNvSpPr txBox="1"/>
          <p:nvPr/>
        </p:nvSpPr>
        <p:spPr>
          <a:xfrm>
            <a:off x="6710857" y="5579437"/>
            <a:ext cx="1200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B626B4-C0A9-406A-8ADA-63C15E81952F}"/>
              </a:ext>
            </a:extLst>
          </p:cNvPr>
          <p:cNvSpPr txBox="1"/>
          <p:nvPr/>
        </p:nvSpPr>
        <p:spPr>
          <a:xfrm>
            <a:off x="407603" y="4356314"/>
            <a:ext cx="1200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A259E-9C20-480A-862C-F53D1DA652E0}"/>
              </a:ext>
            </a:extLst>
          </p:cNvPr>
          <p:cNvSpPr txBox="1"/>
          <p:nvPr/>
        </p:nvSpPr>
        <p:spPr>
          <a:xfrm>
            <a:off x="4097392" y="3230527"/>
            <a:ext cx="1200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BB51E2-3ACD-4825-98B9-FFFE737B0797}"/>
              </a:ext>
            </a:extLst>
          </p:cNvPr>
          <p:cNvSpPr txBox="1"/>
          <p:nvPr/>
        </p:nvSpPr>
        <p:spPr>
          <a:xfrm>
            <a:off x="6089432" y="2293134"/>
            <a:ext cx="1200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9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7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88" grpId="0"/>
      <p:bldP spid="89" grpId="0"/>
      <p:bldP spid="90" grpId="0"/>
      <p:bldP spid="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0F77-907C-4804-A6EB-6D321809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Exemples: correction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F7BD1-6D85-46A2-9C90-899AD678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30" y="365125"/>
            <a:ext cx="5748670" cy="1149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B489C8-6E19-433B-AFBD-16216252C5AD}"/>
              </a:ext>
            </a:extLst>
          </p:cNvPr>
          <p:cNvSpPr/>
          <p:nvPr/>
        </p:nvSpPr>
        <p:spPr>
          <a:xfrm>
            <a:off x="1008992" y="2782613"/>
            <a:ext cx="1087821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F(a)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2E700-DC24-40F1-8219-F940E9F4C99A}"/>
              </a:ext>
            </a:extLst>
          </p:cNvPr>
          <p:cNvSpPr/>
          <p:nvPr/>
        </p:nvSpPr>
        <p:spPr>
          <a:xfrm>
            <a:off x="2454165" y="1887181"/>
            <a:ext cx="1424152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NEG F(a)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F2C6F-3EEB-458D-B356-871A8E8B9302}"/>
              </a:ext>
            </a:extLst>
          </p:cNvPr>
          <p:cNvSpPr/>
          <p:nvPr/>
        </p:nvSpPr>
        <p:spPr>
          <a:xfrm>
            <a:off x="2296509" y="3376446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EXISTS S.F(a)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0964D-E078-43DD-9C8F-10AFC5CB3D61}"/>
              </a:ext>
            </a:extLst>
          </p:cNvPr>
          <p:cNvSpPr/>
          <p:nvPr/>
        </p:nvSpPr>
        <p:spPr>
          <a:xfrm>
            <a:off x="2296509" y="4271878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 S y0</a:t>
            </a:r>
          </a:p>
          <a:p>
            <a:pPr algn="ctr"/>
            <a:r>
              <a:rPr lang="fr-FR" sz="2000" b="1" dirty="0"/>
              <a:t>F(y0)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39161-D07F-4BD5-B022-D3998DCD3CD5}"/>
              </a:ext>
            </a:extLst>
          </p:cNvPr>
          <p:cNvSpPr/>
          <p:nvPr/>
        </p:nvSpPr>
        <p:spPr>
          <a:xfrm>
            <a:off x="4750673" y="1887181"/>
            <a:ext cx="1424152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NEG F(y0)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6D1A3-DB81-4F42-9D54-612453499FD4}"/>
              </a:ext>
            </a:extLst>
          </p:cNvPr>
          <p:cNvSpPr/>
          <p:nvPr/>
        </p:nvSpPr>
        <p:spPr>
          <a:xfrm>
            <a:off x="4537839" y="3376445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EXISTS S.F(y0)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3B8F6-E068-41EB-B93F-4ECDEF216BEA}"/>
              </a:ext>
            </a:extLst>
          </p:cNvPr>
          <p:cNvSpPr/>
          <p:nvPr/>
        </p:nvSpPr>
        <p:spPr>
          <a:xfrm>
            <a:off x="4537840" y="4271878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y0 S y1</a:t>
            </a:r>
          </a:p>
          <a:p>
            <a:pPr algn="ctr"/>
            <a:r>
              <a:rPr lang="fr-FR" sz="2000" b="1" dirty="0"/>
              <a:t>F(y1)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F0BF9-B40F-4FC4-A17A-1A5444E95255}"/>
              </a:ext>
            </a:extLst>
          </p:cNvPr>
          <p:cNvSpPr/>
          <p:nvPr/>
        </p:nvSpPr>
        <p:spPr>
          <a:xfrm>
            <a:off x="6992003" y="1887180"/>
            <a:ext cx="1424152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NEG F(y1)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3FF2B-60A8-4B58-8F65-72B290951CE0}"/>
              </a:ext>
            </a:extLst>
          </p:cNvPr>
          <p:cNvSpPr/>
          <p:nvPr/>
        </p:nvSpPr>
        <p:spPr>
          <a:xfrm>
            <a:off x="6779169" y="3376445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EXISTS S.F(y1)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163F3-96FC-4DD2-932E-7ACE1E9C3144}"/>
              </a:ext>
            </a:extLst>
          </p:cNvPr>
          <p:cNvSpPr/>
          <p:nvPr/>
        </p:nvSpPr>
        <p:spPr>
          <a:xfrm>
            <a:off x="6800189" y="4271878"/>
            <a:ext cx="1849821" cy="6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y1 S y2</a:t>
            </a:r>
          </a:p>
          <a:p>
            <a:pPr algn="ctr"/>
            <a:r>
              <a:rPr lang="fr-FR" sz="2000" b="1" dirty="0"/>
              <a:t>F(y2)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CDE619-1598-4DBD-8CDF-D39A52C9A2BE}"/>
              </a:ext>
            </a:extLst>
          </p:cNvPr>
          <p:cNvCxnSpPr>
            <a:stCxn id="6" idx="0"/>
            <a:endCxn id="7" idx="1"/>
          </p:cNvCxnSpPr>
          <p:nvPr/>
        </p:nvCxnSpPr>
        <p:spPr>
          <a:xfrm flipV="1">
            <a:off x="1552903" y="2236651"/>
            <a:ext cx="901262" cy="54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DF74D-22C0-4F90-BE16-C70C379D87C5}"/>
              </a:ext>
            </a:extLst>
          </p:cNvPr>
          <p:cNvCxnSpPr>
            <a:endCxn id="8" idx="1"/>
          </p:cNvCxnSpPr>
          <p:nvPr/>
        </p:nvCxnSpPr>
        <p:spPr>
          <a:xfrm>
            <a:off x="1418897" y="3428999"/>
            <a:ext cx="877612" cy="29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98AB60-17CA-44B2-9D82-B08F6A4DF25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21420" y="4075385"/>
            <a:ext cx="0" cy="19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29988E-4859-47BE-8847-70213FE1573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146330" y="2236651"/>
            <a:ext cx="604343" cy="238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22037E-7AD4-4131-AD5B-84D6CFCEC21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146330" y="3725915"/>
            <a:ext cx="391509" cy="89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5F8080-CA6A-4FFC-A066-4069D79B0E4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462750" y="4075384"/>
            <a:ext cx="1" cy="19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71D1C-824E-4E16-BADB-80DD971CB78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387661" y="2236650"/>
            <a:ext cx="604342" cy="238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C3CD9E-C8B0-4B2C-ABC7-5CC150F48E9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387661" y="3725915"/>
            <a:ext cx="391508" cy="89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ED8C7-71E5-45D3-AFDB-FA326D0B253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704080" y="4075384"/>
            <a:ext cx="21020" cy="19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&quot;Not Allowed&quot; Symbol 34">
            <a:extLst>
              <a:ext uri="{FF2B5EF4-FFF2-40B4-BE49-F238E27FC236}">
                <a16:creationId xmlns:a16="http://schemas.microsoft.com/office/drawing/2014/main" id="{26656A8D-CC1C-4298-944B-296361AB958E}"/>
              </a:ext>
            </a:extLst>
          </p:cNvPr>
          <p:cNvSpPr/>
          <p:nvPr/>
        </p:nvSpPr>
        <p:spPr>
          <a:xfrm>
            <a:off x="3602419" y="2293882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&quot;Not Allowed&quot; Symbol 35">
            <a:extLst>
              <a:ext uri="{FF2B5EF4-FFF2-40B4-BE49-F238E27FC236}">
                <a16:creationId xmlns:a16="http://schemas.microsoft.com/office/drawing/2014/main" id="{84E4AD19-2C08-4B8D-AB84-24A20B8F1AF5}"/>
              </a:ext>
            </a:extLst>
          </p:cNvPr>
          <p:cNvSpPr/>
          <p:nvPr/>
        </p:nvSpPr>
        <p:spPr>
          <a:xfrm>
            <a:off x="5925205" y="2244244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9F862BA0-7FF1-4764-876C-0FEAD2A22EF4}"/>
              </a:ext>
            </a:extLst>
          </p:cNvPr>
          <p:cNvSpPr/>
          <p:nvPr/>
        </p:nvSpPr>
        <p:spPr>
          <a:xfrm>
            <a:off x="8142887" y="2165923"/>
            <a:ext cx="567558" cy="4887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DCFB0E-A7A6-4BBD-81F6-D0007E0025CD}"/>
              </a:ext>
            </a:extLst>
          </p:cNvPr>
          <p:cNvSpPr txBox="1"/>
          <p:nvPr/>
        </p:nvSpPr>
        <p:spPr>
          <a:xfrm flipH="1">
            <a:off x="8984771" y="3955154"/>
            <a:ext cx="91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281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E39-66A8-45B0-BB3B-8E0AB696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Blocking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5FECA-9A62-4A88-875E-E6DBA7EA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3" y="1343818"/>
            <a:ext cx="10452727" cy="49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E7B2-D283-4E69-9ACE-AB8D70F2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Nouvelles règles de tableaux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931FA-9F00-491F-AFC1-8A5CD73D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37" y="1205033"/>
            <a:ext cx="9208704" cy="55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C167-DEE2-471A-B2F7-F3DE603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Exemple 3: avec blocking!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8174B-53A3-4575-A592-0C5C22E0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34" y="1203916"/>
            <a:ext cx="8521098" cy="55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9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E4E-B86C-419A-AD9A-C49A15B3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2129C-E682-4717-A379-20187B1A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2" y="1676071"/>
            <a:ext cx="11185635" cy="50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25E3-40C5-430C-9AA6-DE040B68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075504" cy="1325563"/>
          </a:xfrm>
        </p:spPr>
        <p:txBody>
          <a:bodyPr/>
          <a:lstStyle/>
          <a:p>
            <a:r>
              <a:rPr lang="fr-FR" dirty="0"/>
              <a:t>Calcul de l’interprétation d’un concept construit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30B839-D6A8-4EB3-9D48-3342A5BA3FFC}"/>
              </a:ext>
            </a:extLst>
          </p:cNvPr>
          <p:cNvSpPr/>
          <p:nvPr/>
        </p:nvSpPr>
        <p:spPr>
          <a:xfrm>
            <a:off x="8041710" y="1515649"/>
            <a:ext cx="413358" cy="2054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BDFD0-656A-4EBD-BCFE-FA2A2D88F5A9}"/>
              </a:ext>
            </a:extLst>
          </p:cNvPr>
          <p:cNvSpPr txBox="1"/>
          <p:nvPr/>
        </p:nvSpPr>
        <p:spPr>
          <a:xfrm>
            <a:off x="8617906" y="2355574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base: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321C969-D5C5-4F6A-9D14-0924A0AAB937}"/>
              </a:ext>
            </a:extLst>
          </p:cNvPr>
          <p:cNvSpPr/>
          <p:nvPr/>
        </p:nvSpPr>
        <p:spPr>
          <a:xfrm>
            <a:off x="8041710" y="3687417"/>
            <a:ext cx="413358" cy="2136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E07B7-ED00-415D-A1B5-3303B85A2EA5}"/>
              </a:ext>
            </a:extLst>
          </p:cNvPr>
          <p:cNvSpPr txBox="1"/>
          <p:nvPr/>
        </p:nvSpPr>
        <p:spPr>
          <a:xfrm>
            <a:off x="8630682" y="4571207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 standard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4214DD9-DA9F-4606-8321-C093E134B63F}"/>
              </a:ext>
            </a:extLst>
          </p:cNvPr>
          <p:cNvSpPr/>
          <p:nvPr/>
        </p:nvSpPr>
        <p:spPr>
          <a:xfrm>
            <a:off x="8072345" y="5824330"/>
            <a:ext cx="413358" cy="745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0920C-4990-4F65-8138-B1D7F00D6A35}"/>
              </a:ext>
            </a:extLst>
          </p:cNvPr>
          <p:cNvSpPr txBox="1"/>
          <p:nvPr/>
        </p:nvSpPr>
        <p:spPr>
          <a:xfrm>
            <a:off x="8679176" y="6012381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extensions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99CE6-7094-4678-BC62-9E97D2D3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2" y="1515649"/>
            <a:ext cx="7450263" cy="5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659-6519-4277-B6CC-0C3E812F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Formules et modèles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9A08-BF65-46AE-8720-D54846BC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95" y="1438666"/>
            <a:ext cx="23431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DC65-4DBE-4D63-8A0F-0C7E68DFC40E}"/>
              </a:ext>
            </a:extLst>
          </p:cNvPr>
          <p:cNvSpPr txBox="1"/>
          <p:nvPr/>
        </p:nvSpPr>
        <p:spPr>
          <a:xfrm>
            <a:off x="838200" y="2379361"/>
            <a:ext cx="28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Syntaxe des formules</a:t>
            </a:r>
          </a:p>
          <a:p>
            <a:r>
              <a:rPr lang="fr-FR" sz="2400" b="1" dirty="0">
                <a:solidFill>
                  <a:schemeClr val="accent6"/>
                </a:solidFill>
              </a:rPr>
              <a:t>(ou assertions)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96A254-6265-4E3E-A3EC-166D867EBD63}"/>
              </a:ext>
            </a:extLst>
          </p:cNvPr>
          <p:cNvSpPr/>
          <p:nvPr/>
        </p:nvSpPr>
        <p:spPr>
          <a:xfrm>
            <a:off x="3763043" y="1527389"/>
            <a:ext cx="361696" cy="2209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7FDC0-1781-4B38-8C2D-73DBF1D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434654"/>
            <a:ext cx="1098232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815D0-9B95-4D92-B8E9-6D222F871621}"/>
              </a:ext>
            </a:extLst>
          </p:cNvPr>
          <p:cNvSpPr txBox="1"/>
          <p:nvPr/>
        </p:nvSpPr>
        <p:spPr>
          <a:xfrm>
            <a:off x="4234608" y="4103282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Sémantique des formules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6A57-CF5D-429B-9117-E10F41DF9F8A}"/>
              </a:ext>
            </a:extLst>
          </p:cNvPr>
          <p:cNvSpPr txBox="1"/>
          <p:nvPr/>
        </p:nvSpPr>
        <p:spPr>
          <a:xfrm>
            <a:off x="604837" y="585386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B80-279D-4A18-B126-02BF0FBA792F}"/>
              </a:ext>
            </a:extLst>
          </p:cNvPr>
          <p:cNvSpPr txBox="1"/>
          <p:nvPr/>
        </p:nvSpPr>
        <p:spPr>
          <a:xfrm>
            <a:off x="2464904" y="5757629"/>
            <a:ext cx="868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l’exemple précédent, l’interprétation est un modèle de C1 est un sous-concept de C3,</a:t>
            </a:r>
          </a:p>
          <a:p>
            <a:r>
              <a:rPr lang="fr-FR" dirty="0"/>
              <a:t>et donc cette formule est satisfiable.</a:t>
            </a:r>
          </a:p>
        </p:txBody>
      </p:sp>
    </p:spTree>
    <p:extLst>
      <p:ext uri="{BB962C8B-B14F-4D97-AF65-F5344CB8AC3E}">
        <p14:creationId xmlns:p14="http://schemas.microsoft.com/office/powerpoint/2010/main" val="173771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3C6-6A82-4301-B2D2-832B2FC5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A95A-76D5-43DB-9ECF-D4883E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9"/>
            <a:ext cx="10515600" cy="2696679"/>
          </a:xfrm>
        </p:spPr>
        <p:txBody>
          <a:bodyPr/>
          <a:lstStyle/>
          <a:p>
            <a:r>
              <a:rPr lang="fr-FR" dirty="0"/>
              <a:t>A chaque concept C on associe une formule logique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(de la même façon à chaque rôle R on associe </a:t>
            </a:r>
            <a:r>
              <a:rPr lang="el-GR" dirty="0"/>
              <a:t>φ</a:t>
            </a:r>
            <a:r>
              <a:rPr lang="fr-FR" baseline="-25000" dirty="0"/>
              <a:t>R</a:t>
            </a:r>
            <a:r>
              <a:rPr lang="fr-FR" dirty="0"/>
              <a:t>(X, Y)).</a:t>
            </a:r>
          </a:p>
          <a:p>
            <a:r>
              <a:rPr lang="fr-FR" b="1" dirty="0"/>
              <a:t>Remarque: </a:t>
            </a:r>
            <a:r>
              <a:rPr lang="fr-FR" dirty="0"/>
              <a:t>la variable X (</a:t>
            </a:r>
            <a:r>
              <a:rPr lang="fr-FR" dirty="0" err="1"/>
              <a:t>resp</a:t>
            </a:r>
            <a:r>
              <a:rPr lang="fr-FR" dirty="0"/>
              <a:t> X et Y) est la seule variable libre de 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</a:t>
            </a:r>
          </a:p>
          <a:p>
            <a:r>
              <a:rPr lang="fr-FR" b="1" dirty="0"/>
              <a:t>Objectif: </a:t>
            </a:r>
            <a:r>
              <a:rPr lang="fr-FR" dirty="0"/>
              <a:t>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traduit exactement le fait que X appartient au concept C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C4920-1EBE-4120-8FEC-7BF0DD32D5B2}"/>
              </a:ext>
            </a:extLst>
          </p:cNvPr>
          <p:cNvSpPr/>
          <p:nvPr/>
        </p:nvSpPr>
        <p:spPr>
          <a:xfrm>
            <a:off x="1461051" y="5807076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2873F-91A2-4BF3-83FC-D63AB1F6BB7E}"/>
              </a:ext>
            </a:extLst>
          </p:cNvPr>
          <p:cNvSpPr/>
          <p:nvPr/>
        </p:nvSpPr>
        <p:spPr>
          <a:xfrm>
            <a:off x="4492485" y="4692581"/>
            <a:ext cx="2733261" cy="155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2305-D240-4119-96BE-B30DA52DCCA9}"/>
              </a:ext>
            </a:extLst>
          </p:cNvPr>
          <p:cNvSpPr/>
          <p:nvPr/>
        </p:nvSpPr>
        <p:spPr>
          <a:xfrm>
            <a:off x="1461051" y="4194313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81445-04B6-45DC-A319-EECE672EB70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435086" y="5108713"/>
            <a:ext cx="0" cy="6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F185F-0C10-4DF3-A7EA-C2E5848B132F}"/>
              </a:ext>
            </a:extLst>
          </p:cNvPr>
          <p:cNvSpPr txBox="1"/>
          <p:nvPr/>
        </p:nvSpPr>
        <p:spPr>
          <a:xfrm>
            <a:off x="1853804" y="5273228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3CB-2BC1-484F-B85A-C7F2F2FE8F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09120" y="6018258"/>
            <a:ext cx="1483642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43D4DB-9CD6-4D3A-806C-785ED58BC37E}"/>
              </a:ext>
            </a:extLst>
          </p:cNvPr>
          <p:cNvSpPr txBox="1"/>
          <p:nvPr/>
        </p:nvSpPr>
        <p:spPr>
          <a:xfrm>
            <a:off x="3616343" y="6141267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interprétation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4C9AA-5A22-4114-B4DC-E477F8762C4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409120" y="4651513"/>
            <a:ext cx="1483642" cy="268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DB33E-C5CF-469C-BC01-FC5DB2D3DF9B}"/>
              </a:ext>
            </a:extLst>
          </p:cNvPr>
          <p:cNvSpPr txBox="1"/>
          <p:nvPr/>
        </p:nvSpPr>
        <p:spPr>
          <a:xfrm>
            <a:off x="3702741" y="436125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(modèle)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82404-5265-4737-B592-F55FF2381294}"/>
              </a:ext>
            </a:extLst>
          </p:cNvPr>
          <p:cNvSpPr txBox="1"/>
          <p:nvPr/>
        </p:nvSpPr>
        <p:spPr>
          <a:xfrm>
            <a:off x="7623311" y="4457620"/>
            <a:ext cx="4472610" cy="16312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Propriété souhaitée:</a:t>
            </a:r>
          </a:p>
          <a:p>
            <a:r>
              <a:rPr lang="fr-FR" sz="2000" dirty="0"/>
              <a:t>L’élément d du domaine </a:t>
            </a:r>
            <a:r>
              <a:rPr lang="fr-FR" sz="2000" dirty="0">
                <a:sym typeface="Symbol" panose="05050102010706020507" pitchFamily="18" charset="2"/>
              </a:rPr>
              <a:t> appartient à l’interprétation C</a:t>
            </a:r>
            <a:r>
              <a:rPr lang="fr-FR" sz="2000" baseline="30000" dirty="0">
                <a:sym typeface="Symbol" panose="05050102010706020507" pitchFamily="18" charset="2"/>
              </a:rPr>
              <a:t>I</a:t>
            </a:r>
            <a:r>
              <a:rPr lang="fr-FR" sz="2000" dirty="0">
                <a:sym typeface="Symbol" panose="05050102010706020507" pitchFamily="18" charset="2"/>
              </a:rPr>
              <a:t> de C si et seulement si</a:t>
            </a:r>
            <a:r>
              <a:rPr lang="fr-FR" sz="2000" dirty="0"/>
              <a:t> l’interprétation I est un modèle de </a:t>
            </a:r>
            <a:r>
              <a:rPr lang="el-GR" sz="2000" dirty="0"/>
              <a:t>φ</a:t>
            </a:r>
            <a:r>
              <a:rPr lang="fr-FR" sz="2000" baseline="-25000" dirty="0"/>
              <a:t>C</a:t>
            </a:r>
            <a:r>
              <a:rPr lang="fr-FR" sz="2000" dirty="0"/>
              <a:t>(X)[X/d]</a:t>
            </a:r>
          </a:p>
        </p:txBody>
      </p:sp>
    </p:spTree>
    <p:extLst>
      <p:ext uri="{BB962C8B-B14F-4D97-AF65-F5344CB8AC3E}">
        <p14:creationId xmlns:p14="http://schemas.microsoft.com/office/powerpoint/2010/main" val="42364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670C-C86A-4970-847A-12E34BBE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FFC-BCEE-4155-94FE-24A57ED6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L’inclusion de concept (C sous-concept de D) se traduit par la formule</a:t>
            </a:r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 X (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(X))</a:t>
            </a:r>
          </a:p>
          <a:p>
            <a:r>
              <a:rPr lang="fr-FR" b="1" dirty="0">
                <a:sym typeface="Symbol" panose="05050102010706020507" pitchFamily="18" charset="2"/>
              </a:rPr>
              <a:t>Remarque: </a:t>
            </a:r>
            <a:r>
              <a:rPr lang="fr-FR" dirty="0">
                <a:sym typeface="Symbol" panose="05050102010706020507" pitchFamily="18" charset="2"/>
              </a:rPr>
              <a:t>il n’y a plus de variable libre dans cette formule !</a:t>
            </a:r>
          </a:p>
          <a:p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b="1" dirty="0">
                <a:sym typeface="Symbol" panose="05050102010706020507" pitchFamily="18" charset="2"/>
              </a:rPr>
              <a:t>Conséquence: </a:t>
            </a:r>
            <a:r>
              <a:rPr lang="fr-FR" dirty="0">
                <a:sym typeface="Symbol" panose="05050102010706020507" pitchFamily="18" charset="2"/>
              </a:rPr>
              <a:t>si notre transformation respecte bien la « propriété souhaitée », alors on a: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 I est un modèle (au sens DL) de C si et seulement si I est un modèle (au sens FOL) de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(X). ERREUR</a:t>
            </a:r>
          </a:p>
          <a:p>
            <a:endParaRPr lang="fr-F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Il ne reste plus qu’à donner inductivement la traduction des concepts et des rôles…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6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B8DA62-F491-4F19-BA54-7479DC47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431716"/>
            <a:ext cx="10154427" cy="4992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E265A-E0C7-4E5E-BCCD-8265D2F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inductives de traduction</a:t>
            </a:r>
          </a:p>
        </p:txBody>
      </p:sp>
    </p:spTree>
    <p:extLst>
      <p:ext uri="{BB962C8B-B14F-4D97-AF65-F5344CB8AC3E}">
        <p14:creationId xmlns:p14="http://schemas.microsoft.com/office/powerpoint/2010/main" val="216599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24489</TotalTime>
  <Words>1447</Words>
  <Application>Microsoft Office PowerPoint</Application>
  <PresentationFormat>Widescreen</PresentationFormat>
  <Paragraphs>234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Lucida Handwriting</vt:lpstr>
      <vt:lpstr>Office Theme</vt:lpstr>
      <vt:lpstr>Logiques de Description (4)</vt:lpstr>
      <vt:lpstr>Rappels</vt:lpstr>
      <vt:lpstr>Interprétation d’un vocabulaire</vt:lpstr>
      <vt:lpstr>Exemple de calcul d’interprétation</vt:lpstr>
      <vt:lpstr>Calcul de l’interprétation d’un concept construit</vt:lpstr>
      <vt:lpstr>Formules et modèles</vt:lpstr>
      <vt:lpstr>Principe de la traduction (1)</vt:lpstr>
      <vt:lpstr>Principe de la traduction (2)</vt:lpstr>
      <vt:lpstr>Règles inductives de traduction</vt:lpstr>
      <vt:lpstr>Petit formulaire de DL</vt:lpstr>
      <vt:lpstr>Mais où est donc ALCUE?</vt:lpstr>
      <vt:lpstr>ALUE est un sous langage de ALC</vt:lpstr>
      <vt:lpstr>ALC est un sous-langage de ALUE (3)</vt:lpstr>
      <vt:lpstr>Règles existentielles</vt:lpstr>
      <vt:lpstr>OWL2DLGP: un algorithme de traduction (1)</vt:lpstr>
      <vt:lpstr>OWL2DLGP: un algorithme de traduction (2)</vt:lpstr>
      <vt:lpstr>OWL2DLGP: un algorithme de traduction (2)</vt:lpstr>
      <vt:lpstr>OWL2DLGP: un algorithme de traduction (3)</vt:lpstr>
      <vt:lpstr>Exercices préalables (à la maison)</vt:lpstr>
      <vt:lpstr>Exercice: quand l’algo échoue...</vt:lpstr>
      <vt:lpstr>Exercice: un p’tit dernier pour la route</vt:lpstr>
      <vt:lpstr>Complexité des raisonnements </vt:lpstr>
      <vt:lpstr>Sources de complexité</vt:lpstr>
      <vt:lpstr>Application d’une règle</vt:lpstr>
      <vt:lpstr>Verification de clash</vt:lpstr>
      <vt:lpstr>Nombre de branches de l’arbre</vt:lpstr>
      <vt:lpstr>Taille des branches de l’arbre</vt:lpstr>
      <vt:lpstr>Langages P-SPACE complets</vt:lpstr>
      <vt:lpstr>ALCNR est dans PSPACE</vt:lpstr>
      <vt:lpstr>ALC est PSPACE-complet</vt:lpstr>
      <vt:lpstr>Réduction à QBF</vt:lpstr>
      <vt:lpstr>Réduction à QBF (2)</vt:lpstr>
      <vt:lpstr>Langages NP et coNP-complets</vt:lpstr>
      <vt:lpstr>Langages NP-complets</vt:lpstr>
      <vt:lpstr>Langages coNP-complets</vt:lpstr>
      <vt:lpstr>En résumé</vt:lpstr>
      <vt:lpstr>Pour aller plus loin…</vt:lpstr>
      <vt:lpstr>Satisfiabilité d’une KB</vt:lpstr>
      <vt:lpstr>Exemples: satisfiabilité d’une KB</vt:lpstr>
      <vt:lpstr>Exemples: correction 1</vt:lpstr>
      <vt:lpstr>Exemples: correction 2</vt:lpstr>
      <vt:lpstr>Exemples: correction 3</vt:lpstr>
      <vt:lpstr>Blocking</vt:lpstr>
      <vt:lpstr>Nouvelles règles de tableaux</vt:lpstr>
      <vt:lpstr>Exemple 3: avec blocking!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Logiques de Description</dc:title>
  <dc:creator>jean-francois Baget</dc:creator>
  <cp:lastModifiedBy>jean-francois Baget</cp:lastModifiedBy>
  <cp:revision>160</cp:revision>
  <dcterms:created xsi:type="dcterms:W3CDTF">2021-01-17T12:55:02Z</dcterms:created>
  <dcterms:modified xsi:type="dcterms:W3CDTF">2021-02-09T13:25:50Z</dcterms:modified>
</cp:coreProperties>
</file>