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1"/>
  </p:notesMasterIdLst>
  <p:sldIdLst>
    <p:sldId id="12539728" r:id="rId5"/>
    <p:sldId id="277" r:id="rId6"/>
    <p:sldId id="12539731" r:id="rId7"/>
    <p:sldId id="12539729" r:id="rId8"/>
    <p:sldId id="12539732" r:id="rId9"/>
    <p:sldId id="12539730" r:id="rId1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p:scale>
          <a:sx n="100" d="100"/>
          <a:sy n="100" d="100"/>
        </p:scale>
        <p:origin x="936" y="2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2/18/2021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p>
        </p:txBody>
      </p:sp>
      <p:sp>
        <p:nvSpPr>
          <p:cNvPr id="6" name="Date Placeholder 5"/>
          <p:cNvSpPr>
            <a:spLocks noGrp="1"/>
          </p:cNvSpPr>
          <p:nvPr>
            <p:ph type="dt" idx="12"/>
          </p:nvPr>
        </p:nvSpPr>
        <p:spPr/>
        <p:txBody>
          <a:bodyPr/>
          <a:lstStyle/>
          <a:p>
            <a:pPr marL="0" marR="0" lvl="0" indent="0" algn="r" defTabSz="931545" rtl="0" eaLnBrk="1" fontAlgn="auto" latinLnBrk="0" hangingPunct="1">
              <a:lnSpc>
                <a:spcPct val="100000"/>
              </a:lnSpc>
              <a:spcBef>
                <a:spcPts val="0"/>
              </a:spcBef>
              <a:spcAft>
                <a:spcPts val="0"/>
              </a:spcAft>
              <a:buClrTx/>
              <a:buSzTx/>
              <a:buFontTx/>
              <a:buNone/>
              <a:defRPr/>
            </a:pPr>
            <a:fld id="{A6104239-5842-467B-A09D-4193CE28CF54}" type="datetime1">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2/18/2021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545" rtl="0" eaLnBrk="1" fontAlgn="auto" latinLnBrk="0" hangingPunct="1">
              <a:lnSpc>
                <a:spcPct val="100000"/>
              </a:lnSpc>
              <a:spcBef>
                <a:spcPts val="0"/>
              </a:spcBef>
              <a:spcAft>
                <a:spcPts val="0"/>
              </a:spcAft>
              <a:buClrTx/>
              <a:buSzTx/>
              <a:buFontTx/>
              <a:buNone/>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31545" rtl="0" eaLnBrk="0" fontAlgn="auto" latinLnBrk="0" hangingPunct="0">
              <a:lnSpc>
                <a:spcPct val="100000"/>
              </a:lnSpc>
              <a:spcBef>
                <a:spcPts val="0"/>
              </a:spcBef>
              <a:spcAft>
                <a:spcPts val="0"/>
              </a:spcAft>
              <a:buClrTx/>
              <a:buSzTx/>
              <a:buFontTx/>
              <a:buNone/>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3335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74900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5159636" y="2953139"/>
            <a:ext cx="5744845"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noProof="0" dirty="0">
                <a:ln>
                  <a:noFill/>
                </a:ln>
                <a:solidFill>
                  <a:schemeClr val="tx1"/>
                </a:solidFill>
                <a:effectLst/>
                <a:uLnTx/>
                <a:uFillTx/>
                <a:latin typeface="Open Sans" panose="020B0606030504020204"/>
                <a:sym typeface="+mn-ea"/>
              </a:rPr>
              <a:t>#1 </a:t>
            </a:r>
            <a:r>
              <a:rPr lang="zh-CN" altLang="en-US" sz="4800" b="1" kern="0" noProof="0" dirty="0">
                <a:ln>
                  <a:noFill/>
                </a:ln>
                <a:solidFill>
                  <a:schemeClr val="tx1"/>
                </a:solidFill>
                <a:effectLst/>
                <a:uLnTx/>
                <a:uFillTx/>
                <a:latin typeface="Open Sans" panose="020B0606030504020204"/>
                <a:ea typeface="宋体" panose="02010600030101010101" pitchFamily="2" charset="-122"/>
                <a:sym typeface="+mn-ea"/>
              </a:rPr>
              <a:t>初识</a:t>
            </a:r>
            <a:r>
              <a:rPr lang="en-US" altLang="zh-CN" sz="4800" b="1" kern="0" noProof="0" dirty="0">
                <a:ln>
                  <a:noFill/>
                </a:ln>
                <a:solidFill>
                  <a:schemeClr val="tx1"/>
                </a:solidFill>
                <a:effectLst/>
                <a:uLnTx/>
                <a:uFillTx/>
                <a:latin typeface="Open Sans" panose="020B0606030504020204"/>
                <a:ea typeface="宋体" panose="02010600030101010101" pitchFamily="2" charset="-122"/>
                <a:sym typeface="+mn-ea"/>
              </a:rPr>
              <a:t>Dotnetty</a:t>
            </a:r>
            <a:r>
              <a:rPr lang="en-US" sz="4800" b="1" kern="0" noProof="0" dirty="0">
                <a:ln>
                  <a:noFill/>
                </a:ln>
                <a:solidFill>
                  <a:schemeClr val="tx1"/>
                </a:solidFill>
                <a:effectLst/>
                <a:uLnTx/>
                <a:uFillTx/>
                <a:latin typeface="Open Sans" panose="020B0606030504020204"/>
                <a:sym typeface="+mn-ea"/>
              </a:rPr>
              <a:t> </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3 arrow"/>
          <p:cNvSpPr/>
          <p:nvPr/>
        </p:nvSpPr>
        <p:spPr bwMode="auto">
          <a:xfrm>
            <a:off x="0" y="1413105"/>
            <a:ext cx="12192000" cy="4482124"/>
          </a:xfrm>
          <a:prstGeom prst="rect">
            <a:avLst/>
          </a:prstGeom>
          <a:noFill/>
          <a:ln w="25400" cap="flat" cmpd="sng" algn="ctr">
            <a:noFill/>
            <a:prstDash val="solid"/>
            <a:headEnd type="none" w="med" len="med"/>
            <a:tailEnd type="none" w="med" len="med"/>
          </a:ln>
          <a:effectLst/>
        </p:spPr>
        <p:txBody>
          <a:bodyPr vert="horz" wrap="square" lIns="448212" tIns="448212" rIns="448212" bIns="403391" numCol="1" rtlCol="0" anchor="t" anchorCtr="0" compatLnSpc="1"/>
          <a:lstStyle/>
          <a:p>
            <a:pPr marL="0" marR="0" lvl="0" indent="0" algn="l" defTabSz="895985" rtl="0" eaLnBrk="1" fontAlgn="base" latinLnBrk="0" hangingPunct="1">
              <a:lnSpc>
                <a:spcPct val="90000"/>
              </a:lnSpc>
              <a:spcBef>
                <a:spcPct val="0"/>
              </a:spcBef>
              <a:spcAft>
                <a:spcPct val="0"/>
              </a:spcAft>
              <a:buClrTx/>
              <a:buSzTx/>
              <a:buFontTx/>
              <a:buNone/>
              <a:defRPr/>
            </a:pPr>
            <a:endParaRPr kumimoji="0" lang="en-US" sz="3135" b="0" i="0" u="none" strike="noStrike" kern="0" cap="none" spc="0" normalizeH="0" baseline="0" noProof="0">
              <a:ln>
                <a:noFill/>
              </a:ln>
              <a:gradFill>
                <a:gsLst>
                  <a:gs pos="9583">
                    <a:srgbClr val="FFFFFF"/>
                  </a:gs>
                  <a:gs pos="24000">
                    <a:srgbClr val="FFFFFF"/>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bwMode="auto">
          <a:xfrm>
            <a:off x="4040777" y="6217920"/>
            <a:ext cx="3918857" cy="4058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marL="0" marR="0" lvl="0" indent="0" algn="ctr" defTabSz="932180" rtl="0" eaLnBrk="1" fontAlgn="base" latinLnBrk="0" hangingPunct="1">
              <a:lnSpc>
                <a:spcPct val="90000"/>
              </a:lnSpc>
              <a:spcBef>
                <a:spcPct val="0"/>
              </a:spcBef>
              <a:spcAft>
                <a:spcPct val="0"/>
              </a:spcAft>
              <a:buClrTx/>
              <a:buSzTx/>
              <a:buFontTx/>
              <a:buNone/>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5" name="图片 34">
            <a:extLst>
              <a:ext uri="{FF2B5EF4-FFF2-40B4-BE49-F238E27FC236}">
                <a16:creationId xmlns:a16="http://schemas.microsoft.com/office/drawing/2014/main" id="{FAC695A0-B753-45E9-810A-2D39DA4BA6ED}"/>
              </a:ext>
            </a:extLst>
          </p:cNvPr>
          <p:cNvPicPr>
            <a:picLocks noChangeAspect="1"/>
          </p:cNvPicPr>
          <p:nvPr/>
        </p:nvPicPr>
        <p:blipFill>
          <a:blip r:embed="rId3"/>
          <a:stretch>
            <a:fillRect/>
          </a:stretch>
        </p:blipFill>
        <p:spPr>
          <a:xfrm>
            <a:off x="4806834" y="1192321"/>
            <a:ext cx="2710587" cy="2813008"/>
          </a:xfrm>
          <a:prstGeom prst="rect">
            <a:avLst/>
          </a:prstGeom>
        </p:spPr>
      </p:pic>
      <p:sp>
        <p:nvSpPr>
          <p:cNvPr id="38" name="Title 2">
            <a:extLst>
              <a:ext uri="{FF2B5EF4-FFF2-40B4-BE49-F238E27FC236}">
                <a16:creationId xmlns:a16="http://schemas.microsoft.com/office/drawing/2014/main" id="{C83E396A-F974-4418-8E87-43587ADA064A}"/>
              </a:ext>
            </a:extLst>
          </p:cNvPr>
          <p:cNvSpPr>
            <a:spLocks noGrp="1"/>
          </p:cNvSpPr>
          <p:nvPr/>
        </p:nvSpPr>
        <p:spPr>
          <a:xfrm>
            <a:off x="4806834" y="4559935"/>
            <a:ext cx="3564353" cy="14023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marL="285750" indent="-285750">
              <a:buFont typeface="Arial" panose="020B0604020202020204" pitchFamily="34" charset="0"/>
              <a:buChar char="•"/>
            </a:pPr>
            <a:r>
              <a:rPr lang="en-US" altLang="zh-CN" sz="1800" b="1" kern="0" dirty="0">
                <a:solidFill>
                  <a:schemeClr val="accent3">
                    <a:lumMod val="40000"/>
                    <a:lumOff val="60000"/>
                  </a:schemeClr>
                </a:solidFill>
                <a:latin typeface="Open Sans" panose="020B0606030504020204"/>
                <a:sym typeface="+mn-ea"/>
              </a:rPr>
              <a:t>B</a:t>
            </a:r>
            <a:r>
              <a:rPr lang="zh-CN" altLang="en-US" sz="1800" b="1" kern="0" noProof="0" dirty="0">
                <a:ln>
                  <a:noFill/>
                </a:ln>
                <a:solidFill>
                  <a:schemeClr val="accent3">
                    <a:lumMod val="40000"/>
                    <a:lumOff val="60000"/>
                  </a:schemeClr>
                </a:solidFill>
                <a:effectLst/>
                <a:uLnTx/>
                <a:uFillTx/>
                <a:latin typeface="Open Sans" panose="020B0606030504020204"/>
                <a:sym typeface="+mn-ea"/>
              </a:rPr>
              <a:t>站：</a:t>
            </a:r>
            <a:r>
              <a:rPr lang="en-US" altLang="zh-CN" sz="1800" b="1" kern="0" noProof="0" dirty="0" err="1">
                <a:ln>
                  <a:noFill/>
                </a:ln>
                <a:solidFill>
                  <a:schemeClr val="tx1"/>
                </a:solidFill>
                <a:effectLst/>
                <a:uLnTx/>
                <a:uFillTx/>
                <a:latin typeface="Open Sans" panose="020B0606030504020204"/>
                <a:sym typeface="+mn-ea"/>
              </a:rPr>
              <a:t>dotNet</a:t>
            </a:r>
            <a:r>
              <a:rPr lang="zh-CN" altLang="en-US" sz="1800" b="1" kern="0" noProof="0" dirty="0">
                <a:ln>
                  <a:noFill/>
                </a:ln>
                <a:solidFill>
                  <a:schemeClr val="tx1"/>
                </a:solidFill>
                <a:effectLst/>
                <a:uLnTx/>
                <a:uFillTx/>
                <a:latin typeface="Open Sans" panose="020B0606030504020204"/>
                <a:sym typeface="+mn-ea"/>
              </a:rPr>
              <a:t>源计划</a:t>
            </a:r>
            <a:endParaRPr lang="en-US" altLang="zh-CN" sz="1800" b="1" kern="0" noProof="0" dirty="0">
              <a:ln>
                <a:noFill/>
              </a:ln>
              <a:solidFill>
                <a:schemeClr val="tx1"/>
              </a:solidFill>
              <a:effectLst/>
              <a:uLnTx/>
              <a:uFillTx/>
              <a:latin typeface="Open Sans" panose="020B0606030504020204"/>
              <a:sym typeface="+mn-ea"/>
            </a:endParaRPr>
          </a:p>
          <a:p>
            <a:pPr marL="285750" indent="-285750">
              <a:buFont typeface="Arial" panose="020B0604020202020204" pitchFamily="34" charset="0"/>
              <a:buChar char="•"/>
            </a:pPr>
            <a:endParaRPr lang="en-US" altLang="zh-CN" sz="1800" b="1" kern="0" noProof="0" dirty="0">
              <a:ln>
                <a:noFill/>
              </a:ln>
              <a:solidFill>
                <a:schemeClr val="accent3">
                  <a:lumMod val="40000"/>
                  <a:lumOff val="60000"/>
                </a:schemeClr>
              </a:solidFill>
              <a:effectLst/>
              <a:uLnTx/>
              <a:uFillTx/>
              <a:latin typeface="Open Sans" panose="020B0606030504020204"/>
              <a:sym typeface="+mn-ea"/>
            </a:endParaRPr>
          </a:p>
          <a:p>
            <a:pPr marL="285750" indent="-285750">
              <a:buFont typeface="Arial" panose="020B0604020202020204" pitchFamily="34" charset="0"/>
              <a:buChar char="•"/>
            </a:pPr>
            <a:r>
              <a:rPr lang="zh-CN" altLang="en-US" sz="1800" b="1" kern="0" dirty="0">
                <a:solidFill>
                  <a:schemeClr val="accent3">
                    <a:lumMod val="40000"/>
                    <a:lumOff val="60000"/>
                  </a:schemeClr>
                </a:solidFill>
                <a:latin typeface="Open Sans" panose="020B0606030504020204"/>
                <a:ea typeface="微软雅黑" panose="020B0503020204020204" pitchFamily="34" charset="-122"/>
                <a:cs typeface="Open Sans" panose="020B0606030504020204" pitchFamily="34" charset="0"/>
                <a:sym typeface="+mn-ea"/>
              </a:rPr>
              <a:t>知乎：</a:t>
            </a:r>
            <a:r>
              <a:rPr lang="en-US" altLang="zh-CN" sz="1800" b="1" kern="0" dirty="0" err="1">
                <a:solidFill>
                  <a:schemeClr val="tx1"/>
                </a:solidFill>
                <a:latin typeface="Open Sans" panose="020B0606030504020204"/>
                <a:ea typeface="微软雅黑" panose="020B0503020204020204" pitchFamily="34" charset="-122"/>
                <a:cs typeface="Open Sans" panose="020B0606030504020204" pitchFamily="34" charset="0"/>
                <a:sym typeface="+mn-ea"/>
              </a:rPr>
              <a:t>juster</a:t>
            </a:r>
            <a:r>
              <a:rPr lang="en-US" altLang="zh-CN" sz="1800" b="1" kern="0" dirty="0">
                <a:solidFill>
                  <a:schemeClr val="tx1"/>
                </a:solidFill>
                <a:latin typeface="Open Sans" panose="020B0606030504020204"/>
                <a:ea typeface="微软雅黑" panose="020B0503020204020204" pitchFamily="34" charset="-122"/>
                <a:cs typeface="Open Sans" panose="020B0606030504020204" pitchFamily="34" charset="0"/>
                <a:sym typeface="+mn-ea"/>
              </a:rPr>
              <a:t> </a:t>
            </a:r>
            <a:r>
              <a:rPr lang="en-US" altLang="zh-CN" sz="1800" b="1" kern="0" dirty="0" err="1">
                <a:solidFill>
                  <a:schemeClr val="tx1"/>
                </a:solidFill>
                <a:latin typeface="Open Sans" panose="020B0606030504020204"/>
                <a:ea typeface="微软雅黑" panose="020B0503020204020204" pitchFamily="34" charset="-122"/>
                <a:cs typeface="Open Sans" panose="020B0606030504020204" pitchFamily="34" charset="0"/>
                <a:sym typeface="+mn-ea"/>
              </a:rPr>
              <a:t>zhu</a:t>
            </a:r>
            <a:endParaRPr lang="en-US" altLang="zh-CN" sz="1800" b="1" kern="0" dirty="0">
              <a:solidFill>
                <a:schemeClr val="tx1"/>
              </a:solidFill>
              <a:latin typeface="Open Sans" panose="020B0606030504020204"/>
              <a:ea typeface="微软雅黑" panose="020B0503020204020204" pitchFamily="34" charset="-122"/>
              <a:cs typeface="Open Sans" panose="020B0606030504020204" pitchFamily="34" charset="0"/>
              <a:sym typeface="+mn-ea"/>
            </a:endParaRPr>
          </a:p>
          <a:p>
            <a:pPr marL="285750" indent="-285750">
              <a:buFont typeface="Arial" panose="020B0604020202020204" pitchFamily="34" charset="0"/>
              <a:buChar char="•"/>
            </a:pPr>
            <a:endParaRPr lang="en-US" altLang="zh-CN" sz="1800" b="1" kern="0" dirty="0">
              <a:solidFill>
                <a:schemeClr val="accent3">
                  <a:lumMod val="40000"/>
                  <a:lumOff val="60000"/>
                </a:schemeClr>
              </a:solidFill>
              <a:latin typeface="Open Sans" panose="020B0606030504020204"/>
              <a:ea typeface="微软雅黑" panose="020B0503020204020204" pitchFamily="34" charset="-122"/>
              <a:cs typeface="Open Sans" panose="020B0606030504020204" pitchFamily="34" charset="0"/>
              <a:sym typeface="+mn-ea"/>
            </a:endParaRPr>
          </a:p>
          <a:p>
            <a:pPr marL="285750" indent="-285750">
              <a:buFont typeface="Arial" panose="020B0604020202020204" pitchFamily="34" charset="0"/>
              <a:buChar char="•"/>
            </a:pPr>
            <a:r>
              <a:rPr lang="en-US" sz="1800" b="1" kern="0" dirty="0">
                <a:solidFill>
                  <a:schemeClr val="accent3">
                    <a:lumMod val="40000"/>
                    <a:lumOff val="60000"/>
                  </a:schemeClr>
                </a:solidFill>
                <a:latin typeface="Open Sans" panose="020B0606030504020204"/>
                <a:ea typeface="微软雅黑" panose="020B0503020204020204" pitchFamily="34" charset="-122"/>
                <a:sym typeface="+mn-ea"/>
              </a:rPr>
              <a:t>Q</a:t>
            </a:r>
            <a:r>
              <a:rPr lang="zh-CN" altLang="en-US" sz="1800" b="1" kern="0" dirty="0">
                <a:solidFill>
                  <a:schemeClr val="accent3">
                    <a:lumMod val="40000"/>
                    <a:lumOff val="60000"/>
                  </a:schemeClr>
                </a:solidFill>
                <a:latin typeface="Open Sans" panose="020B0606030504020204"/>
                <a:ea typeface="微软雅黑" panose="020B0503020204020204" pitchFamily="34" charset="-122"/>
                <a:sym typeface="+mn-ea"/>
              </a:rPr>
              <a:t>群：</a:t>
            </a:r>
            <a:r>
              <a:rPr lang="en-US" altLang="zh-CN" sz="1800" b="1" kern="0" dirty="0">
                <a:solidFill>
                  <a:schemeClr val="tx1"/>
                </a:solidFill>
                <a:latin typeface="Open Sans" panose="020B0606030504020204"/>
                <a:ea typeface="微软雅黑" panose="020B0503020204020204" pitchFamily="34" charset="-122"/>
                <a:sym typeface="+mn-ea"/>
              </a:rPr>
              <a:t>580749909</a:t>
            </a:r>
            <a:endParaRPr lang="en-US"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700" fill="hold"/>
                                        <p:tgtEl>
                                          <p:spTgt spid="46"/>
                                        </p:tgtEl>
                                        <p:attrNameLst>
                                          <p:attrName>ppt_x</p:attrName>
                                        </p:attrNameLst>
                                      </p:cBhvr>
                                      <p:tavLst>
                                        <p:tav tm="0">
                                          <p:val>
                                            <p:strVal val="0-#ppt_w/2"/>
                                          </p:val>
                                        </p:tav>
                                        <p:tav tm="100000">
                                          <p:val>
                                            <p:strVal val="#ppt_x"/>
                                          </p:val>
                                        </p:tav>
                                      </p:tavLst>
                                    </p:anim>
                                    <p:anim calcmode="lin" valueType="num">
                                      <p:cBhvr additive="base">
                                        <p:cTn id="8" dur="7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172616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5" name="矩形 14">
            <a:extLst>
              <a:ext uri="{FF2B5EF4-FFF2-40B4-BE49-F238E27FC236}">
                <a16:creationId xmlns:a16="http://schemas.microsoft.com/office/drawing/2014/main" id="{D9770A9E-CFAB-4687-A880-61E8B0DFD3F0}"/>
              </a:ext>
            </a:extLst>
          </p:cNvPr>
          <p:cNvSpPr/>
          <p:nvPr/>
        </p:nvSpPr>
        <p:spPr>
          <a:xfrm>
            <a:off x="1726163" y="1539752"/>
            <a:ext cx="2646878" cy="461665"/>
          </a:xfrm>
          <a:prstGeom prst="rect">
            <a:avLst/>
          </a:prstGeom>
        </p:spPr>
        <p:txBody>
          <a:bodyPr wrap="none">
            <a:spAutoFit/>
          </a:bodyPr>
          <a:lstStyle/>
          <a:p>
            <a:pPr algn="ct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中级、高级工程师</a:t>
            </a:r>
            <a:endParaRPr lang="zh-CN" altLang="en-US" sz="2400" dirty="0"/>
          </a:p>
        </p:txBody>
      </p:sp>
      <p:sp>
        <p:nvSpPr>
          <p:cNvPr id="16" name="矩形 15">
            <a:extLst>
              <a:ext uri="{FF2B5EF4-FFF2-40B4-BE49-F238E27FC236}">
                <a16:creationId xmlns:a16="http://schemas.microsoft.com/office/drawing/2014/main" id="{71B398A3-AEC9-4B2C-B8EB-E24692C3E55E}"/>
              </a:ext>
            </a:extLst>
          </p:cNvPr>
          <p:cNvSpPr/>
          <p:nvPr/>
        </p:nvSpPr>
        <p:spPr>
          <a:xfrm>
            <a:off x="2430286" y="2007743"/>
            <a:ext cx="1107996" cy="369332"/>
          </a:xfrm>
          <a:prstGeom prst="rect">
            <a:avLst/>
          </a:prstGeom>
        </p:spPr>
        <p:txBody>
          <a:bodyPr wrap="none">
            <a:spAutoFit/>
          </a:bodyPr>
          <a:lstStyle/>
          <a:p>
            <a:pPr algn="ctr"/>
            <a:r>
              <a:rPr lang="zh-CN" altLang="en-US" dirty="0"/>
              <a:t>适合人群</a:t>
            </a:r>
          </a:p>
        </p:txBody>
      </p:sp>
      <p:sp>
        <p:nvSpPr>
          <p:cNvPr id="17" name="矩形 16">
            <a:extLst>
              <a:ext uri="{FF2B5EF4-FFF2-40B4-BE49-F238E27FC236}">
                <a16:creationId xmlns:a16="http://schemas.microsoft.com/office/drawing/2014/main" id="{26BCF4D8-E3E5-4B13-9D76-4BE00FD7B0C3}"/>
              </a:ext>
            </a:extLst>
          </p:cNvPr>
          <p:cNvSpPr/>
          <p:nvPr/>
        </p:nvSpPr>
        <p:spPr>
          <a:xfrm>
            <a:off x="5939312" y="1539752"/>
            <a:ext cx="3818674"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C#</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、基础网络知识、</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Linux</a:t>
            </a:r>
            <a:endParaRPr lang="zh-CN" altLang="en-US" sz="2400" dirty="0"/>
          </a:p>
        </p:txBody>
      </p:sp>
      <p:sp>
        <p:nvSpPr>
          <p:cNvPr id="18" name="矩形 17">
            <a:extLst>
              <a:ext uri="{FF2B5EF4-FFF2-40B4-BE49-F238E27FC236}">
                <a16:creationId xmlns:a16="http://schemas.microsoft.com/office/drawing/2014/main" id="{FF6DC203-8C8F-401E-B470-14F30BCAC4E5}"/>
              </a:ext>
            </a:extLst>
          </p:cNvPr>
          <p:cNvSpPr/>
          <p:nvPr/>
        </p:nvSpPr>
        <p:spPr>
          <a:xfrm>
            <a:off x="7113914" y="2007743"/>
            <a:ext cx="1338828" cy="369332"/>
          </a:xfrm>
          <a:prstGeom prst="rect">
            <a:avLst/>
          </a:prstGeom>
        </p:spPr>
        <p:txBody>
          <a:bodyPr wrap="none">
            <a:spAutoFit/>
          </a:bodyPr>
          <a:lstStyle/>
          <a:p>
            <a:pPr algn="ctr"/>
            <a:r>
              <a:rPr lang="zh-CN" altLang="en-US" dirty="0"/>
              <a:t>需具备技能</a:t>
            </a: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8" name="矩形 7">
            <a:extLst>
              <a:ext uri="{FF2B5EF4-FFF2-40B4-BE49-F238E27FC236}">
                <a16:creationId xmlns:a16="http://schemas.microsoft.com/office/drawing/2014/main" id="{807B3C4C-FB70-4A5A-B6CB-6801FBDADD7C}"/>
              </a:ext>
            </a:extLst>
          </p:cNvPr>
          <p:cNvSpPr/>
          <p:nvPr/>
        </p:nvSpPr>
        <p:spPr>
          <a:xfrm>
            <a:off x="2911686" y="2782075"/>
            <a:ext cx="5109091" cy="461665"/>
          </a:xfrm>
          <a:prstGeom prst="rect">
            <a:avLst/>
          </a:prstGeom>
        </p:spPr>
        <p:txBody>
          <a:bodyPr wrap="none">
            <a:spAutoFit/>
          </a:bodyPr>
          <a:lstStyle/>
          <a:p>
            <a:pPr algn="ct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适用企业开发、灵活运用、容易掌握</a:t>
            </a:r>
            <a:endParaRPr lang="zh-CN" altLang="en-US" sz="2400" dirty="0"/>
          </a:p>
        </p:txBody>
      </p:sp>
      <p:sp>
        <p:nvSpPr>
          <p:cNvPr id="9" name="矩形 8">
            <a:extLst>
              <a:ext uri="{FF2B5EF4-FFF2-40B4-BE49-F238E27FC236}">
                <a16:creationId xmlns:a16="http://schemas.microsoft.com/office/drawing/2014/main" id="{BDCC94A3-37C5-465A-A0D1-1877B78C77B2}"/>
              </a:ext>
            </a:extLst>
          </p:cNvPr>
          <p:cNvSpPr/>
          <p:nvPr/>
        </p:nvSpPr>
        <p:spPr>
          <a:xfrm>
            <a:off x="4846913" y="3250066"/>
            <a:ext cx="1107997" cy="369332"/>
          </a:xfrm>
          <a:prstGeom prst="rect">
            <a:avLst/>
          </a:prstGeom>
        </p:spPr>
        <p:txBody>
          <a:bodyPr wrap="none">
            <a:spAutoFit/>
          </a:bodyPr>
          <a:lstStyle/>
          <a:p>
            <a:pPr algn="ctr"/>
            <a:r>
              <a:rPr lang="zh-CN" altLang="en-US" dirty="0"/>
              <a:t>核心思想</a:t>
            </a:r>
          </a:p>
        </p:txBody>
      </p:sp>
      <p:sp>
        <p:nvSpPr>
          <p:cNvPr id="10" name="矩形 9">
            <a:extLst>
              <a:ext uri="{FF2B5EF4-FFF2-40B4-BE49-F238E27FC236}">
                <a16:creationId xmlns:a16="http://schemas.microsoft.com/office/drawing/2014/main" id="{32494095-EE40-473E-BDF8-9DD53BBF32CD}"/>
              </a:ext>
            </a:extLst>
          </p:cNvPr>
          <p:cNvSpPr/>
          <p:nvPr/>
        </p:nvSpPr>
        <p:spPr>
          <a:xfrm>
            <a:off x="555170" y="4979694"/>
            <a:ext cx="8400055" cy="584775"/>
          </a:xfrm>
          <a:prstGeom prst="rect">
            <a:avLst/>
          </a:prstGeom>
        </p:spPr>
        <p:txBody>
          <a:bodyPr wrap="none">
            <a:spAutoFit/>
          </a:bodyPr>
          <a:lstStyle/>
          <a:p>
            <a:pPr algn="ct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大型网站技术架构核心原理与案例分析</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《TCP/IP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网络编程</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实现驱动领域设计</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p>
          <a:p>
            <a:pPr algn="ct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1600" b="1" kern="0" dirty="0" err="1">
                <a:solidFill>
                  <a:schemeClr val="accent3">
                    <a:lumMod val="40000"/>
                    <a:lumOff val="60000"/>
                  </a:schemeClr>
                </a:solidFill>
                <a:latin typeface="Open Sans" panose="020B0606030504020204" pitchFamily="34" charset="0"/>
                <a:cs typeface="Open Sans" panose="020B0606030504020204" pitchFamily="34" charset="0"/>
              </a:rPr>
              <a:t>.Net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框架设计</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大话设计模式</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大话数据结构</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1600" b="1" kern="0" dirty="0" err="1">
                <a:solidFill>
                  <a:schemeClr val="accent3">
                    <a:lumMod val="40000"/>
                    <a:lumOff val="60000"/>
                  </a:schemeClr>
                </a:solidFill>
                <a:latin typeface="Open Sans" panose="020B0606030504020204" pitchFamily="34" charset="0"/>
                <a:cs typeface="Open Sans" panose="020B0606030504020204" pitchFamily="34" charset="0"/>
              </a:rPr>
              <a:t>.Net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性能优化</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a:t>
            </a:r>
          </a:p>
        </p:txBody>
      </p:sp>
      <p:sp>
        <p:nvSpPr>
          <p:cNvPr id="11" name="矩形 10">
            <a:extLst>
              <a:ext uri="{FF2B5EF4-FFF2-40B4-BE49-F238E27FC236}">
                <a16:creationId xmlns:a16="http://schemas.microsoft.com/office/drawing/2014/main" id="{708F0B30-5ADD-41FD-B75E-4A70B62F9B68}"/>
              </a:ext>
            </a:extLst>
          </p:cNvPr>
          <p:cNvSpPr/>
          <p:nvPr/>
        </p:nvSpPr>
        <p:spPr>
          <a:xfrm>
            <a:off x="695130" y="4487252"/>
            <a:ext cx="1338828" cy="369332"/>
          </a:xfrm>
          <a:prstGeom prst="rect">
            <a:avLst/>
          </a:prstGeom>
        </p:spPr>
        <p:txBody>
          <a:bodyPr wrap="none">
            <a:spAutoFit/>
          </a:bodyPr>
          <a:lstStyle/>
          <a:p>
            <a:pPr algn="ctr"/>
            <a:r>
              <a:rPr lang="zh-CN" altLang="en-US" dirty="0"/>
              <a:t>推荐书籍：</a:t>
            </a:r>
          </a:p>
        </p:txBody>
      </p:sp>
    </p:spTree>
    <p:extLst>
      <p:ext uri="{BB962C8B-B14F-4D97-AF65-F5344CB8AC3E}">
        <p14:creationId xmlns:p14="http://schemas.microsoft.com/office/powerpoint/2010/main" val="14637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Title 2"/>
          <p:cNvSpPr txBox="1"/>
          <p:nvPr/>
        </p:nvSpPr>
        <p:spPr>
          <a:xfrm>
            <a:off x="0" y="362522"/>
            <a:ext cx="180080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art2</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5" name="矩形 14">
            <a:extLst>
              <a:ext uri="{FF2B5EF4-FFF2-40B4-BE49-F238E27FC236}">
                <a16:creationId xmlns:a16="http://schemas.microsoft.com/office/drawing/2014/main" id="{D9770A9E-CFAB-4687-A880-61E8B0DFD3F0}"/>
              </a:ext>
            </a:extLst>
          </p:cNvPr>
          <p:cNvSpPr/>
          <p:nvPr/>
        </p:nvSpPr>
        <p:spPr>
          <a:xfrm>
            <a:off x="1138136" y="2064301"/>
            <a:ext cx="7685241" cy="1200329"/>
          </a:xfrm>
          <a:prstGeom prst="rect">
            <a:avLst/>
          </a:prstGeom>
        </p:spPr>
        <p:txBody>
          <a:bodyPr wrap="square">
            <a:spAutoFit/>
          </a:bodyPr>
          <a:lstStyle/>
          <a:p>
            <a:r>
              <a:rPr lang="zh-CN" altLang="en-US" dirty="0">
                <a:solidFill>
                  <a:schemeClr val="accent3">
                    <a:lumMod val="40000"/>
                    <a:lumOff val="60000"/>
                  </a:schemeClr>
                </a:solidFill>
              </a:rPr>
              <a:t>由微软</a:t>
            </a:r>
            <a:r>
              <a:rPr lang="en-US" altLang="zh-CN" dirty="0">
                <a:solidFill>
                  <a:schemeClr val="accent3">
                    <a:lumMod val="40000"/>
                    <a:lumOff val="60000"/>
                  </a:schemeClr>
                </a:solidFill>
              </a:rPr>
              <a:t>Azure</a:t>
            </a:r>
            <a:r>
              <a:rPr lang="zh-CN" altLang="en-US" dirty="0">
                <a:solidFill>
                  <a:schemeClr val="accent3">
                    <a:lumMod val="40000"/>
                    <a:lumOff val="60000"/>
                  </a:schemeClr>
                </a:solidFill>
              </a:rPr>
              <a:t>团队开发</a:t>
            </a:r>
            <a:r>
              <a:rPr lang="en-US" altLang="zh-CN" dirty="0" err="1">
                <a:solidFill>
                  <a:schemeClr val="accent3">
                    <a:lumMod val="40000"/>
                    <a:lumOff val="60000"/>
                  </a:schemeClr>
                </a:solidFill>
              </a:rPr>
              <a:t>.net</a:t>
            </a:r>
            <a:r>
              <a:rPr lang="zh-CN" altLang="en-US" dirty="0">
                <a:solidFill>
                  <a:schemeClr val="accent3">
                    <a:lumMod val="40000"/>
                    <a:lumOff val="60000"/>
                  </a:schemeClr>
                </a:solidFill>
              </a:rPr>
              <a:t>版本的</a:t>
            </a:r>
            <a:r>
              <a:rPr lang="en-US" altLang="zh-CN" dirty="0" err="1">
                <a:solidFill>
                  <a:schemeClr val="accent3">
                    <a:lumMod val="40000"/>
                    <a:lumOff val="60000"/>
                  </a:schemeClr>
                </a:solidFill>
              </a:rPr>
              <a:t>netty</a:t>
            </a:r>
            <a:r>
              <a:rPr lang="zh-CN" altLang="en-US" dirty="0">
                <a:solidFill>
                  <a:schemeClr val="accent3">
                    <a:lumMod val="40000"/>
                    <a:lumOff val="60000"/>
                  </a:schemeClr>
                </a:solidFill>
              </a:rPr>
              <a:t>，原本</a:t>
            </a:r>
            <a:r>
              <a:rPr lang="en-US" altLang="zh-CN" dirty="0" err="1">
                <a:solidFill>
                  <a:schemeClr val="accent3">
                    <a:lumMod val="40000"/>
                    <a:lumOff val="60000"/>
                  </a:schemeClr>
                </a:solidFill>
              </a:rPr>
              <a:t>Netty</a:t>
            </a:r>
            <a:r>
              <a:rPr lang="zh-CN" altLang="en-US" dirty="0">
                <a:solidFill>
                  <a:schemeClr val="accent3">
                    <a:lumMod val="40000"/>
                    <a:lumOff val="60000"/>
                  </a:schemeClr>
                </a:solidFill>
              </a:rPr>
              <a:t>是由</a:t>
            </a:r>
            <a:r>
              <a:rPr lang="en-US" altLang="zh-CN" dirty="0">
                <a:solidFill>
                  <a:schemeClr val="accent3">
                    <a:lumMod val="40000"/>
                    <a:lumOff val="60000"/>
                  </a:schemeClr>
                </a:solidFill>
              </a:rPr>
              <a:t>JBOSS</a:t>
            </a:r>
            <a:r>
              <a:rPr lang="zh-CN" altLang="en-US" dirty="0">
                <a:solidFill>
                  <a:schemeClr val="accent3">
                    <a:lumMod val="40000"/>
                    <a:lumOff val="60000"/>
                  </a:schemeClr>
                </a:solidFill>
              </a:rPr>
              <a:t>提供的一个</a:t>
            </a:r>
            <a:r>
              <a:rPr lang="en-US" altLang="zh-CN" dirty="0">
                <a:solidFill>
                  <a:schemeClr val="accent3">
                    <a:lumMod val="40000"/>
                    <a:lumOff val="60000"/>
                  </a:schemeClr>
                </a:solidFill>
              </a:rPr>
              <a:t>java</a:t>
            </a:r>
            <a:r>
              <a:rPr lang="zh-CN" altLang="en-US" dirty="0">
                <a:solidFill>
                  <a:schemeClr val="accent3">
                    <a:lumMod val="40000"/>
                    <a:lumOff val="60000"/>
                  </a:schemeClr>
                </a:solidFill>
              </a:rPr>
              <a:t>开源框架后来由微软抄了一份</a:t>
            </a:r>
            <a:r>
              <a:rPr lang="en-US" altLang="zh-CN" dirty="0" err="1">
                <a:solidFill>
                  <a:schemeClr val="accent3">
                    <a:lumMod val="40000"/>
                    <a:lumOff val="60000"/>
                  </a:schemeClr>
                </a:solidFill>
              </a:rPr>
              <a:t>.net</a:t>
            </a:r>
            <a:r>
              <a:rPr lang="zh-CN" altLang="en-US" dirty="0">
                <a:solidFill>
                  <a:schemeClr val="accent3">
                    <a:lumMod val="40000"/>
                    <a:lumOff val="60000"/>
                  </a:schemeClr>
                </a:solidFill>
              </a:rPr>
              <a:t>的版本</a:t>
            </a:r>
            <a:r>
              <a:rPr lang="en-US" altLang="zh-CN" dirty="0">
                <a:solidFill>
                  <a:schemeClr val="accent3">
                    <a:lumMod val="40000"/>
                    <a:lumOff val="60000"/>
                  </a:schemeClr>
                </a:solidFill>
              </a:rPr>
              <a:t>, </a:t>
            </a:r>
            <a:r>
              <a:rPr lang="zh-CN" altLang="en-US" dirty="0">
                <a:solidFill>
                  <a:schemeClr val="accent3">
                    <a:lumMod val="40000"/>
                    <a:lumOff val="60000"/>
                  </a:schemeClr>
                </a:solidFill>
              </a:rPr>
              <a:t>是业界最流行的</a:t>
            </a:r>
            <a:r>
              <a:rPr lang="en-US" altLang="zh-CN" dirty="0">
                <a:solidFill>
                  <a:schemeClr val="accent3">
                    <a:lumMod val="40000"/>
                    <a:lumOff val="60000"/>
                  </a:schemeClr>
                </a:solidFill>
              </a:rPr>
              <a:t>NIO</a:t>
            </a:r>
            <a:r>
              <a:rPr lang="zh-CN" altLang="en-US" dirty="0">
                <a:solidFill>
                  <a:schemeClr val="accent3">
                    <a:lumMod val="40000"/>
                    <a:lumOff val="60000"/>
                  </a:schemeClr>
                </a:solidFill>
              </a:rPr>
              <a:t>框架，整合了多种协议（ 包括</a:t>
            </a:r>
            <a:r>
              <a:rPr lang="en-US" altLang="zh-CN" dirty="0">
                <a:solidFill>
                  <a:schemeClr val="accent3">
                    <a:lumMod val="40000"/>
                    <a:lumOff val="60000"/>
                  </a:schemeClr>
                </a:solidFill>
              </a:rPr>
              <a:t>FTP</a:t>
            </a:r>
            <a:r>
              <a:rPr lang="zh-CN" altLang="en-US" dirty="0">
                <a:solidFill>
                  <a:schemeClr val="accent3">
                    <a:lumMod val="40000"/>
                    <a:lumOff val="60000"/>
                  </a:schemeClr>
                </a:solidFill>
              </a:rPr>
              <a:t>、</a:t>
            </a:r>
            <a:r>
              <a:rPr lang="en-US" altLang="zh-CN" dirty="0">
                <a:solidFill>
                  <a:schemeClr val="accent3">
                    <a:lumMod val="40000"/>
                    <a:lumOff val="60000"/>
                  </a:schemeClr>
                </a:solidFill>
              </a:rPr>
              <a:t>SMTP</a:t>
            </a:r>
            <a:r>
              <a:rPr lang="zh-CN" altLang="en-US" dirty="0">
                <a:solidFill>
                  <a:schemeClr val="accent3">
                    <a:lumMod val="40000"/>
                    <a:lumOff val="60000"/>
                  </a:schemeClr>
                </a:solidFill>
              </a:rPr>
              <a:t>、 </a:t>
            </a:r>
            <a:r>
              <a:rPr lang="en-US" altLang="zh-CN" dirty="0">
                <a:solidFill>
                  <a:schemeClr val="accent3">
                    <a:lumMod val="40000"/>
                    <a:lumOff val="60000"/>
                  </a:schemeClr>
                </a:solidFill>
              </a:rPr>
              <a:t>HTTP</a:t>
            </a:r>
            <a:r>
              <a:rPr lang="zh-CN" altLang="en-US" dirty="0">
                <a:solidFill>
                  <a:schemeClr val="accent3">
                    <a:lumMod val="40000"/>
                    <a:lumOff val="60000"/>
                  </a:schemeClr>
                </a:solidFill>
              </a:rPr>
              <a:t>等各种二进制文本协议）的实现经验，精心设计的框架，在多个大型商业项目中得到充分验证的一款网络通讯库。</a:t>
            </a:r>
            <a:endParaRPr lang="zh-CN" altLang="en-US" sz="2400" dirty="0">
              <a:solidFill>
                <a:schemeClr val="accent3">
                  <a:lumMod val="40000"/>
                  <a:lumOff val="60000"/>
                </a:schemeClr>
              </a:solidFill>
            </a:endParaRPr>
          </a:p>
        </p:txBody>
      </p:sp>
      <p:sp>
        <p:nvSpPr>
          <p:cNvPr id="16" name="矩形 15">
            <a:extLst>
              <a:ext uri="{FF2B5EF4-FFF2-40B4-BE49-F238E27FC236}">
                <a16:creationId xmlns:a16="http://schemas.microsoft.com/office/drawing/2014/main" id="{71B398A3-AEC9-4B2C-B8EB-E24692C3E55E}"/>
              </a:ext>
            </a:extLst>
          </p:cNvPr>
          <p:cNvSpPr/>
          <p:nvPr/>
        </p:nvSpPr>
        <p:spPr>
          <a:xfrm>
            <a:off x="1138136" y="1685566"/>
            <a:ext cx="1940276" cy="369332"/>
          </a:xfrm>
          <a:prstGeom prst="rect">
            <a:avLst/>
          </a:prstGeom>
        </p:spPr>
        <p:txBody>
          <a:bodyPr wrap="none">
            <a:spAutoFit/>
          </a:bodyPr>
          <a:lstStyle/>
          <a:p>
            <a:pPr algn="ctr"/>
            <a:r>
              <a:rPr lang="en-US" altLang="zh-CN" dirty="0" err="1"/>
              <a:t>Dotnetty</a:t>
            </a:r>
            <a:r>
              <a:rPr lang="zh-CN" altLang="en-US" dirty="0"/>
              <a:t>是什么？</a:t>
            </a:r>
          </a:p>
        </p:txBody>
      </p:sp>
      <p:sp>
        <p:nvSpPr>
          <p:cNvPr id="18" name="矩形 17">
            <a:extLst>
              <a:ext uri="{FF2B5EF4-FFF2-40B4-BE49-F238E27FC236}">
                <a16:creationId xmlns:a16="http://schemas.microsoft.com/office/drawing/2014/main" id="{FF6DC203-8C8F-401E-B470-14F30BCAC4E5}"/>
              </a:ext>
            </a:extLst>
          </p:cNvPr>
          <p:cNvSpPr/>
          <p:nvPr/>
        </p:nvSpPr>
        <p:spPr>
          <a:xfrm>
            <a:off x="5187317" y="5567375"/>
            <a:ext cx="1338828" cy="369332"/>
          </a:xfrm>
          <a:prstGeom prst="rect">
            <a:avLst/>
          </a:prstGeom>
        </p:spPr>
        <p:txBody>
          <a:bodyPr wrap="none">
            <a:spAutoFit/>
          </a:bodyPr>
          <a:lstStyle/>
          <a:p>
            <a:pPr algn="ctr"/>
            <a:r>
              <a:rPr lang="zh-CN" altLang="en-US" dirty="0"/>
              <a:t>开源地址：</a:t>
            </a:r>
          </a:p>
        </p:txBody>
      </p:sp>
      <p:pic>
        <p:nvPicPr>
          <p:cNvPr id="21" name="Graphic 3">
            <a:extLst>
              <a:ext uri="{FF2B5EF4-FFF2-40B4-BE49-F238E27FC236}">
                <a16:creationId xmlns:a16="http://schemas.microsoft.com/office/drawing/2014/main" id="{6DCD8592-01C5-487C-AC89-040B4578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8826" y="4020004"/>
            <a:ext cx="2370080" cy="2541252"/>
          </a:xfrm>
          <a:prstGeom prst="rect">
            <a:avLst/>
          </a:prstGeom>
        </p:spPr>
      </p:pic>
      <p:sp>
        <p:nvSpPr>
          <p:cNvPr id="2" name="矩形 1">
            <a:extLst>
              <a:ext uri="{FF2B5EF4-FFF2-40B4-BE49-F238E27FC236}">
                <a16:creationId xmlns:a16="http://schemas.microsoft.com/office/drawing/2014/main" id="{64D800C7-19D7-47F7-95F5-B44BD11F9D06}"/>
              </a:ext>
            </a:extLst>
          </p:cNvPr>
          <p:cNvSpPr/>
          <p:nvPr/>
        </p:nvSpPr>
        <p:spPr>
          <a:xfrm>
            <a:off x="5187317" y="5936707"/>
            <a:ext cx="3636060" cy="369332"/>
          </a:xfrm>
          <a:prstGeom prst="rect">
            <a:avLst/>
          </a:prstGeom>
        </p:spPr>
        <p:txBody>
          <a:bodyPr wrap="none">
            <a:spAutoFit/>
          </a:bodyPr>
          <a:lstStyle/>
          <a:p>
            <a:r>
              <a:rPr lang="en-US" altLang="zh-CN" b="1" dirty="0">
                <a:solidFill>
                  <a:schemeClr val="accent4">
                    <a:lumMod val="60000"/>
                    <a:lumOff val="40000"/>
                  </a:schemeClr>
                </a:solidFill>
              </a:rPr>
              <a:t>https://github.com/Azure/DotNetty</a:t>
            </a:r>
          </a:p>
        </p:txBody>
      </p:sp>
      <p:sp>
        <p:nvSpPr>
          <p:cNvPr id="3" name="矩形 2">
            <a:extLst>
              <a:ext uri="{FF2B5EF4-FFF2-40B4-BE49-F238E27FC236}">
                <a16:creationId xmlns:a16="http://schemas.microsoft.com/office/drawing/2014/main" id="{AB0B804D-1326-4D2E-8BE5-A3D7935021FB}"/>
              </a:ext>
            </a:extLst>
          </p:cNvPr>
          <p:cNvSpPr/>
          <p:nvPr/>
        </p:nvSpPr>
        <p:spPr>
          <a:xfrm>
            <a:off x="5187317" y="5002823"/>
            <a:ext cx="3290068" cy="369332"/>
          </a:xfrm>
          <a:prstGeom prst="rect">
            <a:avLst/>
          </a:prstGeom>
        </p:spPr>
        <p:txBody>
          <a:bodyPr wrap="none">
            <a:spAutoFit/>
          </a:bodyPr>
          <a:lstStyle/>
          <a:p>
            <a:r>
              <a:rPr lang="zh-CN" altLang="en-US" b="1" dirty="0">
                <a:solidFill>
                  <a:schemeClr val="accent4">
                    <a:lumMod val="60000"/>
                    <a:lumOff val="40000"/>
                  </a:schemeClr>
                </a:solidFill>
              </a:rPr>
              <a:t>https://netty.io/wiki/index.html</a:t>
            </a:r>
          </a:p>
        </p:txBody>
      </p:sp>
      <p:sp>
        <p:nvSpPr>
          <p:cNvPr id="23" name="矩形 22">
            <a:extLst>
              <a:ext uri="{FF2B5EF4-FFF2-40B4-BE49-F238E27FC236}">
                <a16:creationId xmlns:a16="http://schemas.microsoft.com/office/drawing/2014/main" id="{9C562B82-2C7E-419E-A1A3-392E76E75F1F}"/>
              </a:ext>
            </a:extLst>
          </p:cNvPr>
          <p:cNvSpPr/>
          <p:nvPr/>
        </p:nvSpPr>
        <p:spPr>
          <a:xfrm>
            <a:off x="5187317" y="4612383"/>
            <a:ext cx="2192395" cy="369332"/>
          </a:xfrm>
          <a:prstGeom prst="rect">
            <a:avLst/>
          </a:prstGeom>
        </p:spPr>
        <p:txBody>
          <a:bodyPr wrap="none">
            <a:spAutoFit/>
          </a:bodyPr>
          <a:lstStyle/>
          <a:p>
            <a:pPr algn="ctr"/>
            <a:r>
              <a:rPr lang="en-US" altLang="zh-CN" dirty="0"/>
              <a:t>Java</a:t>
            </a:r>
            <a:r>
              <a:rPr lang="zh-CN" altLang="en-US" dirty="0"/>
              <a:t>版本开发文档：</a:t>
            </a:r>
          </a:p>
        </p:txBody>
      </p:sp>
      <p:sp>
        <p:nvSpPr>
          <p:cNvPr id="24" name="矩形 23">
            <a:extLst>
              <a:ext uri="{FF2B5EF4-FFF2-40B4-BE49-F238E27FC236}">
                <a16:creationId xmlns:a16="http://schemas.microsoft.com/office/drawing/2014/main" id="{D35181B8-FBF1-4F5B-A514-7894D30F622A}"/>
              </a:ext>
            </a:extLst>
          </p:cNvPr>
          <p:cNvSpPr/>
          <p:nvPr/>
        </p:nvSpPr>
        <p:spPr>
          <a:xfrm>
            <a:off x="775949" y="5002823"/>
            <a:ext cx="4231095" cy="369332"/>
          </a:xfrm>
          <a:prstGeom prst="rect">
            <a:avLst/>
          </a:prstGeom>
        </p:spPr>
        <p:txBody>
          <a:bodyPr wrap="none">
            <a:spAutoFit/>
          </a:bodyPr>
          <a:lstStyle/>
          <a:p>
            <a:r>
              <a:rPr lang="zh-CN" altLang="en-US" b="1" dirty="0">
                <a:solidFill>
                  <a:schemeClr val="accent4">
                    <a:lumMod val="60000"/>
                    <a:lumOff val="40000"/>
                  </a:schemeClr>
                </a:solidFill>
              </a:rPr>
              <a:t>https://zhuanlan.zhihu.com/p/146548167</a:t>
            </a:r>
          </a:p>
        </p:txBody>
      </p:sp>
      <p:sp>
        <p:nvSpPr>
          <p:cNvPr id="25" name="矩形 24">
            <a:extLst>
              <a:ext uri="{FF2B5EF4-FFF2-40B4-BE49-F238E27FC236}">
                <a16:creationId xmlns:a16="http://schemas.microsoft.com/office/drawing/2014/main" id="{6884CE9F-92BE-4731-9668-3A38F10C5172}"/>
              </a:ext>
            </a:extLst>
          </p:cNvPr>
          <p:cNvSpPr/>
          <p:nvPr/>
        </p:nvSpPr>
        <p:spPr>
          <a:xfrm>
            <a:off x="775949" y="4633491"/>
            <a:ext cx="1107997" cy="369332"/>
          </a:xfrm>
          <a:prstGeom prst="rect">
            <a:avLst/>
          </a:prstGeom>
        </p:spPr>
        <p:txBody>
          <a:bodyPr wrap="none">
            <a:spAutoFit/>
          </a:bodyPr>
          <a:lstStyle/>
          <a:p>
            <a:pPr algn="ctr"/>
            <a:r>
              <a:rPr lang="zh-CN" altLang="en-US" dirty="0"/>
              <a:t>文字版：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6C9FFCB1-D08A-41C7-947F-F584125EE242}"/>
              </a:ext>
            </a:extLst>
          </p:cNvPr>
          <p:cNvSpPr/>
          <p:nvPr/>
        </p:nvSpPr>
        <p:spPr>
          <a:xfrm>
            <a:off x="9344839" y="2553625"/>
            <a:ext cx="2353710" cy="163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itle 2"/>
          <p:cNvSpPr txBox="1"/>
          <p:nvPr/>
        </p:nvSpPr>
        <p:spPr>
          <a:xfrm>
            <a:off x="0" y="362522"/>
            <a:ext cx="180080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art3</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5" name="矩形 14">
            <a:extLst>
              <a:ext uri="{FF2B5EF4-FFF2-40B4-BE49-F238E27FC236}">
                <a16:creationId xmlns:a16="http://schemas.microsoft.com/office/drawing/2014/main" id="{D9770A9E-CFAB-4687-A880-61E8B0DFD3F0}"/>
              </a:ext>
            </a:extLst>
          </p:cNvPr>
          <p:cNvSpPr/>
          <p:nvPr/>
        </p:nvSpPr>
        <p:spPr>
          <a:xfrm>
            <a:off x="785145" y="1478385"/>
            <a:ext cx="2031325" cy="461665"/>
          </a:xfrm>
          <a:prstGeom prst="rect">
            <a:avLst/>
          </a:prstGeom>
        </p:spPr>
        <p:txBody>
          <a:bodyPr wrap="none">
            <a:spAutoFit/>
          </a:bodyPr>
          <a:lstStyle/>
          <a:p>
            <a:pPr algn="ct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该框架的定位</a:t>
            </a:r>
            <a:endParaRPr lang="zh-CN" altLang="en-US" sz="2400" dirty="0"/>
          </a:p>
        </p:txBody>
      </p:sp>
      <p:sp>
        <p:nvSpPr>
          <p:cNvPr id="3" name="云形 2">
            <a:extLst>
              <a:ext uri="{FF2B5EF4-FFF2-40B4-BE49-F238E27FC236}">
                <a16:creationId xmlns:a16="http://schemas.microsoft.com/office/drawing/2014/main" id="{22AAA258-4445-4BC3-BF3F-500ADDD2751A}"/>
              </a:ext>
            </a:extLst>
          </p:cNvPr>
          <p:cNvSpPr/>
          <p:nvPr/>
        </p:nvSpPr>
        <p:spPr>
          <a:xfrm>
            <a:off x="2413656" y="3837765"/>
            <a:ext cx="1151792" cy="7297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网络</a:t>
            </a:r>
          </a:p>
        </p:txBody>
      </p:sp>
      <p:pic>
        <p:nvPicPr>
          <p:cNvPr id="5" name="图片 4">
            <a:extLst>
              <a:ext uri="{FF2B5EF4-FFF2-40B4-BE49-F238E27FC236}">
                <a16:creationId xmlns:a16="http://schemas.microsoft.com/office/drawing/2014/main" id="{AEBEEE68-B07F-4CB0-A766-5BCCC997A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145" y="3219755"/>
            <a:ext cx="808892" cy="808892"/>
          </a:xfrm>
          <a:prstGeom prst="rect">
            <a:avLst/>
          </a:prstGeom>
        </p:spPr>
      </p:pic>
      <p:pic>
        <p:nvPicPr>
          <p:cNvPr id="19" name="图片 18">
            <a:extLst>
              <a:ext uri="{FF2B5EF4-FFF2-40B4-BE49-F238E27FC236}">
                <a16:creationId xmlns:a16="http://schemas.microsoft.com/office/drawing/2014/main" id="{86832E04-D404-4566-A252-25F139289C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145" y="3823853"/>
            <a:ext cx="808892" cy="808892"/>
          </a:xfrm>
          <a:prstGeom prst="rect">
            <a:avLst/>
          </a:prstGeom>
        </p:spPr>
      </p:pic>
      <p:pic>
        <p:nvPicPr>
          <p:cNvPr id="22" name="图片 21">
            <a:extLst>
              <a:ext uri="{FF2B5EF4-FFF2-40B4-BE49-F238E27FC236}">
                <a16:creationId xmlns:a16="http://schemas.microsoft.com/office/drawing/2014/main" id="{ACCDB8F1-1C89-4C46-8AB4-1912396ACC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145" y="4397979"/>
            <a:ext cx="808892" cy="808892"/>
          </a:xfrm>
          <a:prstGeom prst="rect">
            <a:avLst/>
          </a:prstGeom>
        </p:spPr>
      </p:pic>
      <p:sp>
        <p:nvSpPr>
          <p:cNvPr id="23" name="矩形 22">
            <a:extLst>
              <a:ext uri="{FF2B5EF4-FFF2-40B4-BE49-F238E27FC236}">
                <a16:creationId xmlns:a16="http://schemas.microsoft.com/office/drawing/2014/main" id="{E590C29D-5801-48AB-8F56-6F0AE2E22FFB}"/>
              </a:ext>
            </a:extLst>
          </p:cNvPr>
          <p:cNvSpPr/>
          <p:nvPr/>
        </p:nvSpPr>
        <p:spPr>
          <a:xfrm>
            <a:off x="708202" y="2943955"/>
            <a:ext cx="877164" cy="369332"/>
          </a:xfrm>
          <a:prstGeom prst="rect">
            <a:avLst/>
          </a:prstGeom>
        </p:spPr>
        <p:txBody>
          <a:bodyPr wrap="none">
            <a:spAutoFit/>
          </a:bodyPr>
          <a:lstStyle/>
          <a:p>
            <a:pPr algn="ctr"/>
            <a:r>
              <a:rPr lang="zh-CN" altLang="en-US" dirty="0"/>
              <a:t>客户端</a:t>
            </a:r>
          </a:p>
        </p:txBody>
      </p:sp>
      <p:sp>
        <p:nvSpPr>
          <p:cNvPr id="12" name="圆柱形 11">
            <a:extLst>
              <a:ext uri="{FF2B5EF4-FFF2-40B4-BE49-F238E27FC236}">
                <a16:creationId xmlns:a16="http://schemas.microsoft.com/office/drawing/2014/main" id="{C934B10E-3C2E-44A6-AB57-0A268FEBC43A}"/>
              </a:ext>
            </a:extLst>
          </p:cNvPr>
          <p:cNvSpPr/>
          <p:nvPr/>
        </p:nvSpPr>
        <p:spPr>
          <a:xfrm>
            <a:off x="10432983" y="5229682"/>
            <a:ext cx="729762" cy="4667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形 23">
            <a:extLst>
              <a:ext uri="{FF2B5EF4-FFF2-40B4-BE49-F238E27FC236}">
                <a16:creationId xmlns:a16="http://schemas.microsoft.com/office/drawing/2014/main" id="{F610A1AB-B7F9-4B61-B3FB-673A559BF283}"/>
              </a:ext>
            </a:extLst>
          </p:cNvPr>
          <p:cNvSpPr/>
          <p:nvPr/>
        </p:nvSpPr>
        <p:spPr>
          <a:xfrm>
            <a:off x="10585383" y="5382082"/>
            <a:ext cx="729762" cy="4667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柱形 24">
            <a:extLst>
              <a:ext uri="{FF2B5EF4-FFF2-40B4-BE49-F238E27FC236}">
                <a16:creationId xmlns:a16="http://schemas.microsoft.com/office/drawing/2014/main" id="{F0F8592A-38C5-4A5C-B80F-760F8623F0F6}"/>
              </a:ext>
            </a:extLst>
          </p:cNvPr>
          <p:cNvSpPr/>
          <p:nvPr/>
        </p:nvSpPr>
        <p:spPr>
          <a:xfrm>
            <a:off x="10737783" y="5534482"/>
            <a:ext cx="729762" cy="4667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数据库</a:t>
            </a:r>
          </a:p>
        </p:txBody>
      </p:sp>
      <p:sp>
        <p:nvSpPr>
          <p:cNvPr id="13" name="流程图: 多文档 12">
            <a:extLst>
              <a:ext uri="{FF2B5EF4-FFF2-40B4-BE49-F238E27FC236}">
                <a16:creationId xmlns:a16="http://schemas.microsoft.com/office/drawing/2014/main" id="{74072A01-EB81-4B35-B255-8D517B57A090}"/>
              </a:ext>
            </a:extLst>
          </p:cNvPr>
          <p:cNvSpPr/>
          <p:nvPr/>
        </p:nvSpPr>
        <p:spPr>
          <a:xfrm>
            <a:off x="10474952" y="3375680"/>
            <a:ext cx="858715" cy="65942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文件</a:t>
            </a:r>
          </a:p>
        </p:txBody>
      </p:sp>
      <p:sp>
        <p:nvSpPr>
          <p:cNvPr id="27" name="矩形 26">
            <a:extLst>
              <a:ext uri="{FF2B5EF4-FFF2-40B4-BE49-F238E27FC236}">
                <a16:creationId xmlns:a16="http://schemas.microsoft.com/office/drawing/2014/main" id="{1DC82071-45CB-4245-BE15-51A4E21DB834}"/>
              </a:ext>
            </a:extLst>
          </p:cNvPr>
          <p:cNvSpPr/>
          <p:nvPr/>
        </p:nvSpPr>
        <p:spPr>
          <a:xfrm>
            <a:off x="9413082" y="2637016"/>
            <a:ext cx="1338828" cy="369332"/>
          </a:xfrm>
          <a:prstGeom prst="rect">
            <a:avLst/>
          </a:prstGeom>
        </p:spPr>
        <p:txBody>
          <a:bodyPr wrap="none">
            <a:spAutoFit/>
          </a:bodyPr>
          <a:lstStyle/>
          <a:p>
            <a:pPr algn="ctr"/>
            <a:r>
              <a:rPr lang="zh-CN" altLang="en-US" dirty="0"/>
              <a:t>文件服务器</a:t>
            </a:r>
          </a:p>
        </p:txBody>
      </p:sp>
      <p:sp>
        <p:nvSpPr>
          <p:cNvPr id="28" name="矩形 27">
            <a:extLst>
              <a:ext uri="{FF2B5EF4-FFF2-40B4-BE49-F238E27FC236}">
                <a16:creationId xmlns:a16="http://schemas.microsoft.com/office/drawing/2014/main" id="{2FC313AB-8891-4849-845F-2B9B2C2AB83E}"/>
              </a:ext>
            </a:extLst>
          </p:cNvPr>
          <p:cNvSpPr/>
          <p:nvPr/>
        </p:nvSpPr>
        <p:spPr>
          <a:xfrm>
            <a:off x="9344839" y="4482908"/>
            <a:ext cx="2353710" cy="163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0866246-712A-43A3-A050-CD4393876342}"/>
              </a:ext>
            </a:extLst>
          </p:cNvPr>
          <p:cNvSpPr/>
          <p:nvPr/>
        </p:nvSpPr>
        <p:spPr>
          <a:xfrm>
            <a:off x="9380603" y="4541226"/>
            <a:ext cx="1569661" cy="369332"/>
          </a:xfrm>
          <a:prstGeom prst="rect">
            <a:avLst/>
          </a:prstGeom>
        </p:spPr>
        <p:txBody>
          <a:bodyPr wrap="none">
            <a:spAutoFit/>
          </a:bodyPr>
          <a:lstStyle/>
          <a:p>
            <a:pPr algn="ctr"/>
            <a:r>
              <a:rPr lang="zh-CN" altLang="en-US" dirty="0"/>
              <a:t>数据库服务器</a:t>
            </a:r>
          </a:p>
        </p:txBody>
      </p:sp>
      <p:sp>
        <p:nvSpPr>
          <p:cNvPr id="30" name="矩形 29">
            <a:extLst>
              <a:ext uri="{FF2B5EF4-FFF2-40B4-BE49-F238E27FC236}">
                <a16:creationId xmlns:a16="http://schemas.microsoft.com/office/drawing/2014/main" id="{EF08C9A8-FA88-4BF8-B782-5ED8F6CA3AF6}"/>
              </a:ext>
            </a:extLst>
          </p:cNvPr>
          <p:cNvSpPr/>
          <p:nvPr/>
        </p:nvSpPr>
        <p:spPr>
          <a:xfrm>
            <a:off x="9344839" y="679380"/>
            <a:ext cx="2353710" cy="163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D41D75B-BBE7-4CB2-BA73-6641D5DE4244}"/>
              </a:ext>
            </a:extLst>
          </p:cNvPr>
          <p:cNvSpPr/>
          <p:nvPr/>
        </p:nvSpPr>
        <p:spPr>
          <a:xfrm>
            <a:off x="9404901" y="741191"/>
            <a:ext cx="2031326" cy="369332"/>
          </a:xfrm>
          <a:prstGeom prst="rect">
            <a:avLst/>
          </a:prstGeom>
        </p:spPr>
        <p:txBody>
          <a:bodyPr wrap="none">
            <a:spAutoFit/>
          </a:bodyPr>
          <a:lstStyle/>
          <a:p>
            <a:pPr algn="ctr"/>
            <a:r>
              <a:rPr lang="zh-CN" altLang="en-US" dirty="0"/>
              <a:t>分布式缓存服务器</a:t>
            </a:r>
          </a:p>
        </p:txBody>
      </p:sp>
      <p:sp>
        <p:nvSpPr>
          <p:cNvPr id="32" name="流程图: 资料带 31">
            <a:extLst>
              <a:ext uri="{FF2B5EF4-FFF2-40B4-BE49-F238E27FC236}">
                <a16:creationId xmlns:a16="http://schemas.microsoft.com/office/drawing/2014/main" id="{F8848C31-6227-4E8D-80F6-80B42E5A97B7}"/>
              </a:ext>
            </a:extLst>
          </p:cNvPr>
          <p:cNvSpPr/>
          <p:nvPr/>
        </p:nvSpPr>
        <p:spPr>
          <a:xfrm>
            <a:off x="10474953" y="1400952"/>
            <a:ext cx="625514" cy="550087"/>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资料带 32">
            <a:extLst>
              <a:ext uri="{FF2B5EF4-FFF2-40B4-BE49-F238E27FC236}">
                <a16:creationId xmlns:a16="http://schemas.microsoft.com/office/drawing/2014/main" id="{D898CABE-6B50-4454-B626-9D219AFE69C9}"/>
              </a:ext>
            </a:extLst>
          </p:cNvPr>
          <p:cNvSpPr/>
          <p:nvPr/>
        </p:nvSpPr>
        <p:spPr>
          <a:xfrm>
            <a:off x="10627353" y="1553352"/>
            <a:ext cx="625514" cy="550087"/>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资料带 33">
            <a:extLst>
              <a:ext uri="{FF2B5EF4-FFF2-40B4-BE49-F238E27FC236}">
                <a16:creationId xmlns:a16="http://schemas.microsoft.com/office/drawing/2014/main" id="{F52BE43C-C55E-4954-96C2-F8DCFBF41DA1}"/>
              </a:ext>
            </a:extLst>
          </p:cNvPr>
          <p:cNvSpPr/>
          <p:nvPr/>
        </p:nvSpPr>
        <p:spPr>
          <a:xfrm>
            <a:off x="10779753" y="1705752"/>
            <a:ext cx="625514" cy="550087"/>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分布式缓存</a:t>
            </a:r>
          </a:p>
        </p:txBody>
      </p:sp>
      <p:sp>
        <p:nvSpPr>
          <p:cNvPr id="35" name="矩形 34">
            <a:extLst>
              <a:ext uri="{FF2B5EF4-FFF2-40B4-BE49-F238E27FC236}">
                <a16:creationId xmlns:a16="http://schemas.microsoft.com/office/drawing/2014/main" id="{2B57303B-81F6-4832-8E1C-3D9AF652A94E}"/>
              </a:ext>
            </a:extLst>
          </p:cNvPr>
          <p:cNvSpPr/>
          <p:nvPr/>
        </p:nvSpPr>
        <p:spPr>
          <a:xfrm>
            <a:off x="6290807" y="2468696"/>
            <a:ext cx="2353711" cy="1929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240DBC6-052A-45B3-B0F8-AFCCC913E735}"/>
              </a:ext>
            </a:extLst>
          </p:cNvPr>
          <p:cNvSpPr/>
          <p:nvPr/>
        </p:nvSpPr>
        <p:spPr>
          <a:xfrm>
            <a:off x="6290807" y="2552088"/>
            <a:ext cx="1338829" cy="369332"/>
          </a:xfrm>
          <a:prstGeom prst="rect">
            <a:avLst/>
          </a:prstGeom>
        </p:spPr>
        <p:txBody>
          <a:bodyPr wrap="none">
            <a:spAutoFit/>
          </a:bodyPr>
          <a:lstStyle/>
          <a:p>
            <a:pPr algn="ctr"/>
            <a:r>
              <a:rPr lang="zh-CN" altLang="en-US" dirty="0"/>
              <a:t>应用服务器</a:t>
            </a:r>
          </a:p>
        </p:txBody>
      </p:sp>
      <p:sp>
        <p:nvSpPr>
          <p:cNvPr id="37" name="平行四边形 36">
            <a:extLst>
              <a:ext uri="{FF2B5EF4-FFF2-40B4-BE49-F238E27FC236}">
                <a16:creationId xmlns:a16="http://schemas.microsoft.com/office/drawing/2014/main" id="{0C38BA56-B355-4654-923C-7DEB43F2C72C}"/>
              </a:ext>
            </a:extLst>
          </p:cNvPr>
          <p:cNvSpPr/>
          <p:nvPr/>
        </p:nvSpPr>
        <p:spPr>
          <a:xfrm>
            <a:off x="7085045" y="2972958"/>
            <a:ext cx="858416" cy="48426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应用程序</a:t>
            </a:r>
          </a:p>
        </p:txBody>
      </p:sp>
      <p:sp>
        <p:nvSpPr>
          <p:cNvPr id="38" name="流程图: 资料带 37">
            <a:extLst>
              <a:ext uri="{FF2B5EF4-FFF2-40B4-BE49-F238E27FC236}">
                <a16:creationId xmlns:a16="http://schemas.microsoft.com/office/drawing/2014/main" id="{2B4EBD47-A7E4-47DA-BBC7-CBE5AD36D47C}"/>
              </a:ext>
            </a:extLst>
          </p:cNvPr>
          <p:cNvSpPr/>
          <p:nvPr/>
        </p:nvSpPr>
        <p:spPr>
          <a:xfrm>
            <a:off x="6459531" y="3652559"/>
            <a:ext cx="625514" cy="550087"/>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本地缓存</a:t>
            </a:r>
          </a:p>
        </p:txBody>
      </p:sp>
      <p:sp>
        <p:nvSpPr>
          <p:cNvPr id="39" name="矩形: 圆角 38">
            <a:extLst>
              <a:ext uri="{FF2B5EF4-FFF2-40B4-BE49-F238E27FC236}">
                <a16:creationId xmlns:a16="http://schemas.microsoft.com/office/drawing/2014/main" id="{F92F7F5A-EB24-44D2-940D-E00F1D052F9E}"/>
              </a:ext>
            </a:extLst>
          </p:cNvPr>
          <p:cNvSpPr/>
          <p:nvPr/>
        </p:nvSpPr>
        <p:spPr>
          <a:xfrm>
            <a:off x="7629636" y="3684796"/>
            <a:ext cx="812145" cy="484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数据访问模块</a:t>
            </a:r>
          </a:p>
        </p:txBody>
      </p:sp>
      <p:sp>
        <p:nvSpPr>
          <p:cNvPr id="40" name="矩形: 圆角 39">
            <a:extLst>
              <a:ext uri="{FF2B5EF4-FFF2-40B4-BE49-F238E27FC236}">
                <a16:creationId xmlns:a16="http://schemas.microsoft.com/office/drawing/2014/main" id="{ECC12071-9A51-4A1B-8059-765771C410F6}"/>
              </a:ext>
            </a:extLst>
          </p:cNvPr>
          <p:cNvSpPr/>
          <p:nvPr/>
        </p:nvSpPr>
        <p:spPr>
          <a:xfrm>
            <a:off x="4261219" y="1446477"/>
            <a:ext cx="1324947" cy="671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CDN</a:t>
            </a:r>
            <a:r>
              <a:rPr lang="zh-CN" altLang="en-US" sz="1600" dirty="0"/>
              <a:t>服务器</a:t>
            </a:r>
          </a:p>
        </p:txBody>
      </p:sp>
      <p:sp>
        <p:nvSpPr>
          <p:cNvPr id="41" name="矩形: 圆角 40">
            <a:extLst>
              <a:ext uri="{FF2B5EF4-FFF2-40B4-BE49-F238E27FC236}">
                <a16:creationId xmlns:a16="http://schemas.microsoft.com/office/drawing/2014/main" id="{19168503-CE0F-490F-A3C7-9CBE5A34E6E3}"/>
              </a:ext>
            </a:extLst>
          </p:cNvPr>
          <p:cNvSpPr/>
          <p:nvPr/>
        </p:nvSpPr>
        <p:spPr>
          <a:xfrm>
            <a:off x="4261219" y="2785124"/>
            <a:ext cx="1324947" cy="671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反向代理服务器</a:t>
            </a:r>
          </a:p>
        </p:txBody>
      </p:sp>
      <p:sp>
        <p:nvSpPr>
          <p:cNvPr id="42" name="矩形: 圆角 41">
            <a:extLst>
              <a:ext uri="{FF2B5EF4-FFF2-40B4-BE49-F238E27FC236}">
                <a16:creationId xmlns:a16="http://schemas.microsoft.com/office/drawing/2014/main" id="{737BAC5F-A360-4189-AA57-5FE9911E48F9}"/>
              </a:ext>
            </a:extLst>
          </p:cNvPr>
          <p:cNvSpPr/>
          <p:nvPr/>
        </p:nvSpPr>
        <p:spPr>
          <a:xfrm>
            <a:off x="4261219" y="4106486"/>
            <a:ext cx="1324947" cy="671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负载均衡服务器</a:t>
            </a:r>
          </a:p>
        </p:txBody>
      </p:sp>
      <p:cxnSp>
        <p:nvCxnSpPr>
          <p:cNvPr id="43" name="直接箭头连接符 42">
            <a:extLst>
              <a:ext uri="{FF2B5EF4-FFF2-40B4-BE49-F238E27FC236}">
                <a16:creationId xmlns:a16="http://schemas.microsoft.com/office/drawing/2014/main" id="{BE35FE33-C708-4E60-8678-2DA26837A8C1}"/>
              </a:ext>
            </a:extLst>
          </p:cNvPr>
          <p:cNvCxnSpPr>
            <a:cxnSpLocks/>
            <a:stCxn id="40" idx="2"/>
            <a:endCxn id="41" idx="0"/>
          </p:cNvCxnSpPr>
          <p:nvPr/>
        </p:nvCxnSpPr>
        <p:spPr>
          <a:xfrm>
            <a:off x="4923693" y="2117564"/>
            <a:ext cx="0" cy="66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A6BAC44-57A5-4E37-BCDC-F57E8D20CE86}"/>
              </a:ext>
            </a:extLst>
          </p:cNvPr>
          <p:cNvCxnSpPr>
            <a:cxnSpLocks/>
            <a:stCxn id="41" idx="2"/>
            <a:endCxn id="42" idx="0"/>
          </p:cNvCxnSpPr>
          <p:nvPr/>
        </p:nvCxnSpPr>
        <p:spPr>
          <a:xfrm>
            <a:off x="4923693" y="3456211"/>
            <a:ext cx="0" cy="650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C2E233AB-47AA-4D24-A440-235E97F89937}"/>
              </a:ext>
            </a:extLst>
          </p:cNvPr>
          <p:cNvCxnSpPr>
            <a:cxnSpLocks/>
            <a:stCxn id="42" idx="3"/>
            <a:endCxn id="35" idx="1"/>
          </p:cNvCxnSpPr>
          <p:nvPr/>
        </p:nvCxnSpPr>
        <p:spPr>
          <a:xfrm flipV="1">
            <a:off x="5586166" y="3433338"/>
            <a:ext cx="704641" cy="100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F7F294C7-A49A-4A4D-AFC2-EF01195759B9}"/>
              </a:ext>
            </a:extLst>
          </p:cNvPr>
          <p:cNvCxnSpPr>
            <a:stCxn id="3" idx="0"/>
            <a:endCxn id="40" idx="1"/>
          </p:cNvCxnSpPr>
          <p:nvPr/>
        </p:nvCxnSpPr>
        <p:spPr>
          <a:xfrm flipV="1">
            <a:off x="3564488" y="1782021"/>
            <a:ext cx="696731" cy="24206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A704673C-CF60-4A13-B636-5BB186071E80}"/>
              </a:ext>
            </a:extLst>
          </p:cNvPr>
          <p:cNvCxnSpPr>
            <a:cxnSpLocks/>
            <a:stCxn id="3" idx="2"/>
            <a:endCxn id="19" idx="3"/>
          </p:cNvCxnSpPr>
          <p:nvPr/>
        </p:nvCxnSpPr>
        <p:spPr>
          <a:xfrm flipH="1">
            <a:off x="1594037" y="4202646"/>
            <a:ext cx="823192" cy="256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B36E2537-6CC9-44FE-B660-193C090CADB9}"/>
              </a:ext>
            </a:extLst>
          </p:cNvPr>
          <p:cNvCxnSpPr>
            <a:cxnSpLocks/>
            <a:stCxn id="37" idx="2"/>
            <a:endCxn id="32" idx="1"/>
          </p:cNvCxnSpPr>
          <p:nvPr/>
        </p:nvCxnSpPr>
        <p:spPr>
          <a:xfrm flipV="1">
            <a:off x="7882928" y="1675996"/>
            <a:ext cx="2592025" cy="1539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322CD94-4EFF-423B-B66D-98786E1AED6E}"/>
              </a:ext>
            </a:extLst>
          </p:cNvPr>
          <p:cNvCxnSpPr>
            <a:cxnSpLocks/>
            <a:stCxn id="37" idx="2"/>
            <a:endCxn id="13" idx="1"/>
          </p:cNvCxnSpPr>
          <p:nvPr/>
        </p:nvCxnSpPr>
        <p:spPr>
          <a:xfrm>
            <a:off x="7882928" y="3215092"/>
            <a:ext cx="2592024" cy="49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7FED947F-A8BC-425F-B8A1-1CAF2A800F17}"/>
              </a:ext>
            </a:extLst>
          </p:cNvPr>
          <p:cNvCxnSpPr>
            <a:cxnSpLocks/>
            <a:stCxn id="37" idx="2"/>
            <a:endCxn id="39" idx="0"/>
          </p:cNvCxnSpPr>
          <p:nvPr/>
        </p:nvCxnSpPr>
        <p:spPr>
          <a:xfrm>
            <a:off x="7882928" y="3215092"/>
            <a:ext cx="152781" cy="469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A93D871-0ACD-4804-ACDB-0127F1B0A95F}"/>
              </a:ext>
            </a:extLst>
          </p:cNvPr>
          <p:cNvCxnSpPr>
            <a:cxnSpLocks/>
            <a:stCxn id="39" idx="2"/>
            <a:endCxn id="12" idx="2"/>
          </p:cNvCxnSpPr>
          <p:nvPr/>
        </p:nvCxnSpPr>
        <p:spPr>
          <a:xfrm>
            <a:off x="8035709" y="4169064"/>
            <a:ext cx="2397274" cy="12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BB29CC0A-1E4E-4B57-BBFC-2E27A96092DA}"/>
              </a:ext>
            </a:extLst>
          </p:cNvPr>
          <p:cNvCxnSpPr>
            <a:cxnSpLocks/>
            <a:stCxn id="37" idx="3"/>
            <a:endCxn id="38" idx="3"/>
          </p:cNvCxnSpPr>
          <p:nvPr/>
        </p:nvCxnSpPr>
        <p:spPr>
          <a:xfrm flipH="1">
            <a:off x="7085045" y="3457226"/>
            <a:ext cx="368675" cy="470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平行四边形 77">
            <a:extLst>
              <a:ext uri="{FF2B5EF4-FFF2-40B4-BE49-F238E27FC236}">
                <a16:creationId xmlns:a16="http://schemas.microsoft.com/office/drawing/2014/main" id="{6492BAEB-FCC6-4CB4-AA13-5D5CC427279B}"/>
              </a:ext>
            </a:extLst>
          </p:cNvPr>
          <p:cNvSpPr/>
          <p:nvPr/>
        </p:nvSpPr>
        <p:spPr>
          <a:xfrm>
            <a:off x="6960221" y="965040"/>
            <a:ext cx="1171173" cy="666905"/>
          </a:xfrm>
          <a:prstGeom prst="parallelogram">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Dotnetty</a:t>
            </a:r>
            <a:endParaRPr lang="zh-CN" altLang="en-US" sz="1400" dirty="0"/>
          </a:p>
        </p:txBody>
      </p:sp>
      <p:cxnSp>
        <p:nvCxnSpPr>
          <p:cNvPr id="83" name="直接连接符 82">
            <a:extLst>
              <a:ext uri="{FF2B5EF4-FFF2-40B4-BE49-F238E27FC236}">
                <a16:creationId xmlns:a16="http://schemas.microsoft.com/office/drawing/2014/main" id="{5FD57848-1693-471E-A0E0-71863DB5836B}"/>
              </a:ext>
            </a:extLst>
          </p:cNvPr>
          <p:cNvCxnSpPr>
            <a:cxnSpLocks/>
            <a:stCxn id="78" idx="3"/>
            <a:endCxn id="37" idx="0"/>
          </p:cNvCxnSpPr>
          <p:nvPr/>
        </p:nvCxnSpPr>
        <p:spPr>
          <a:xfrm>
            <a:off x="7462444" y="1631945"/>
            <a:ext cx="51809" cy="134101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7" name="矩形 86">
            <a:extLst>
              <a:ext uri="{FF2B5EF4-FFF2-40B4-BE49-F238E27FC236}">
                <a16:creationId xmlns:a16="http://schemas.microsoft.com/office/drawing/2014/main" id="{EE844F91-4E02-44F4-A111-9AE5D29E5850}"/>
              </a:ext>
            </a:extLst>
          </p:cNvPr>
          <p:cNvSpPr/>
          <p:nvPr/>
        </p:nvSpPr>
        <p:spPr>
          <a:xfrm>
            <a:off x="6006121" y="2162233"/>
            <a:ext cx="2353711" cy="1929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0F895ECE-32DE-400F-8AA6-B018A19F2461}"/>
              </a:ext>
            </a:extLst>
          </p:cNvPr>
          <p:cNvSpPr/>
          <p:nvPr/>
        </p:nvSpPr>
        <p:spPr>
          <a:xfrm>
            <a:off x="6158521" y="2314633"/>
            <a:ext cx="2353711" cy="1929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03454277-D21B-4880-AE79-FFBE62DDDAE7}"/>
              </a:ext>
            </a:extLst>
          </p:cNvPr>
          <p:cNvSpPr/>
          <p:nvPr/>
        </p:nvSpPr>
        <p:spPr>
          <a:xfrm>
            <a:off x="983773" y="5098702"/>
            <a:ext cx="343363" cy="369332"/>
          </a:xfrm>
          <a:prstGeom prst="rect">
            <a:avLst/>
          </a:prstGeom>
        </p:spPr>
        <p:txBody>
          <a:bodyPr wrap="none">
            <a:spAutoFit/>
          </a:bodyPr>
          <a:lstStyle/>
          <a:p>
            <a:pPr algn="ctr"/>
            <a:r>
              <a:rPr lang="en-US" altLang="zh-CN" dirty="0"/>
              <a:t>…</a:t>
            </a:r>
            <a:endParaRPr lang="zh-CN" altLang="en-US" dirty="0"/>
          </a:p>
        </p:txBody>
      </p:sp>
    </p:spTree>
    <p:extLst>
      <p:ext uri="{BB962C8B-B14F-4D97-AF65-F5344CB8AC3E}">
        <p14:creationId xmlns:p14="http://schemas.microsoft.com/office/powerpoint/2010/main" val="392712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57B62-EF1B-4D41-B048-AEDA61A00905}"/>
              </a:ext>
            </a:extLst>
          </p:cNvPr>
          <p:cNvSpPr/>
          <p:nvPr/>
        </p:nvSpPr>
        <p:spPr>
          <a:xfrm>
            <a:off x="3343625" y="2591677"/>
            <a:ext cx="4985660"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Next chapter</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#2 Socket</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基础原理</a:t>
            </a:r>
            <a:endParaRPr lang="zh-CN" altLang="en-US" sz="2400" dirty="0"/>
          </a:p>
        </p:txBody>
      </p:sp>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418</Words>
  <Application>Microsoft Office PowerPoint</Application>
  <PresentationFormat>宽屏</PresentationFormat>
  <Paragraphs>55</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6</vt:i4>
      </vt:variant>
    </vt:vector>
  </HeadingPairs>
  <TitlesOfParts>
    <vt:vector size="20" baseType="lpstr">
      <vt:lpstr>等线</vt:lpstr>
      <vt:lpstr>宋体</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42</cp:revision>
  <dcterms:created xsi:type="dcterms:W3CDTF">2020-12-02T08:58:00Z</dcterms:created>
  <dcterms:modified xsi:type="dcterms:W3CDTF">2021-02-18T12:15:58Z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