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2" r:id="rId2"/>
    <p:sldMasterId id="2147483686" r:id="rId3"/>
    <p:sldMasterId id="2147483732" r:id="rId4"/>
  </p:sldMasterIdLst>
  <p:notesMasterIdLst>
    <p:notesMasterId r:id="rId15"/>
  </p:notesMasterIdLst>
  <p:sldIdLst>
    <p:sldId id="12539728" r:id="rId5"/>
    <p:sldId id="12539731" r:id="rId6"/>
    <p:sldId id="12539733" r:id="rId7"/>
    <p:sldId id="12539734" r:id="rId8"/>
    <p:sldId id="12539729" r:id="rId9"/>
    <p:sldId id="12539735" r:id="rId10"/>
    <p:sldId id="12539738" r:id="rId11"/>
    <p:sldId id="12539736" r:id="rId12"/>
    <p:sldId id="12539737" r:id="rId13"/>
    <p:sldId id="12539730" r:id="rId1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52"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42C-48FB-A0BB-25CF4C0624D5}"/>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42C-48FB-A0BB-25CF4C0624D5}"/>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42C-48FB-A0BB-25CF4C0624D5}"/>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BAA-4D37-A2AF-539E36D7EE23}"/>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BAA-4D37-A2AF-539E36D7EE23}"/>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BAA-4D37-A2AF-539E36D7EE23}"/>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9F7-4E08-BA97-FC78220C67AF}"/>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9F7-4E08-BA97-FC78220C67AF}"/>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9F7-4E08-BA97-FC78220C67AF}"/>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1" loCatId="" qsTypeId="urn:microsoft.com/office/officeart/2005/8/quickstyle/simple1#1" qsCatId="simple" csTypeId="urn:microsoft.com/office/officeart/2005/8/colors/accent2_1#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1"/>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1"/>
    <dgm:cxn modelId="{67024924-2604-9647-9E5A-BCDA0C9BB8CB}" type="presOf" srcId="{C3B879CB-1DDD-874C-988C-76A7AED5A946}" destId="{C20A7731-0B40-AB48-8A4D-1301AD3C2796}" srcOrd="0" destOrd="0" presId="urn:microsoft.com/office/officeart/2005/8/layout/process3#1"/>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1"/>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1"/>
    <dgm:cxn modelId="{94CAA94E-3F4D-F943-BD84-7E11DEBC8E01}" type="presOf" srcId="{FB685E45-516E-1040-97FA-55EDC3D5F703}" destId="{01336F47-7A01-854B-B682-4DF1D2D387D7}" srcOrd="0" destOrd="0" presId="urn:microsoft.com/office/officeart/2005/8/layout/process3#1"/>
    <dgm:cxn modelId="{5BF7A380-DD73-544B-AF09-17C03C18C7E1}" type="presOf" srcId="{F2A0E9C5-A31C-564F-9028-1A142C326F37}" destId="{D676BFB2-30AE-814D-94CB-A878072F21A1}" srcOrd="1" destOrd="0" presId="urn:microsoft.com/office/officeart/2005/8/layout/process3#1"/>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1"/>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1"/>
    <dgm:cxn modelId="{2D2A799D-A498-5744-8046-4C9EE7CB44D3}" type="presOf" srcId="{8BE37492-5279-1C4F-87DC-B50AAAEFF2A8}" destId="{D19BA441-39B0-B343-B752-120EFF3B3112}" srcOrd="1" destOrd="0" presId="urn:microsoft.com/office/officeart/2005/8/layout/process3#1"/>
    <dgm:cxn modelId="{FC5DDCAA-BB84-0D45-AEE7-2EDAD286ADD8}" type="presOf" srcId="{12B024F7-CFF4-4249-93B7-724988FB9532}" destId="{B034060D-911A-6C4A-B882-60AC7B34A118}" srcOrd="0" destOrd="0" presId="urn:microsoft.com/office/officeart/2005/8/layout/process3#1"/>
    <dgm:cxn modelId="{448BE7B9-6A9A-7540-99E0-F6704DF8CEEC}" type="presOf" srcId="{C17E52CC-23AA-314B-AB47-46EF7B04ECB2}" destId="{AFE53CE9-417E-F64C-9192-B24EC2CA8477}" srcOrd="0" destOrd="0" presId="urn:microsoft.com/office/officeart/2005/8/layout/process3#1"/>
    <dgm:cxn modelId="{2E2FE9CA-7F34-AD4C-8949-75495A61ED10}" type="presOf" srcId="{F2A0E9C5-A31C-564F-9028-1A142C326F37}" destId="{00677015-1651-8642-9B6C-53AF6A159217}" srcOrd="0" destOrd="0" presId="urn:microsoft.com/office/officeart/2005/8/layout/process3#1"/>
    <dgm:cxn modelId="{7F3547EF-94F6-F642-89F4-63F16120D786}" type="presOf" srcId="{C3B879CB-1DDD-874C-988C-76A7AED5A946}" destId="{9652737A-9D88-414F-B6F6-B2935583BD50}" srcOrd="1" destOrd="0" presId="urn:microsoft.com/office/officeart/2005/8/layout/process3#1"/>
    <dgm:cxn modelId="{BB18E8E0-F035-B14B-831A-93D5953901D7}" type="presParOf" srcId="{AFE53CE9-417E-F64C-9192-B24EC2CA8477}" destId="{822E66F2-DE54-F74A-8AFD-8FC50B0F483B}" srcOrd="0" destOrd="0" presId="urn:microsoft.com/office/officeart/2005/8/layout/process3#1"/>
    <dgm:cxn modelId="{8D3C0D67-1457-D244-951B-5B816ABDF2DE}" type="presParOf" srcId="{822E66F2-DE54-F74A-8AFD-8FC50B0F483B}" destId="{00677015-1651-8642-9B6C-53AF6A159217}" srcOrd="0" destOrd="0" presId="urn:microsoft.com/office/officeart/2005/8/layout/process3#1"/>
    <dgm:cxn modelId="{807768D1-551A-6648-896A-580A76C64F6A}" type="presParOf" srcId="{822E66F2-DE54-F74A-8AFD-8FC50B0F483B}" destId="{D676BFB2-30AE-814D-94CB-A878072F21A1}" srcOrd="1" destOrd="0" presId="urn:microsoft.com/office/officeart/2005/8/layout/process3#1"/>
    <dgm:cxn modelId="{2B2E8949-76BF-F942-AE8C-561A0D41F459}" type="presParOf" srcId="{822E66F2-DE54-F74A-8AFD-8FC50B0F483B}" destId="{9BD2978A-4856-D348-8705-94E548350B43}" srcOrd="2" destOrd="0" presId="urn:microsoft.com/office/officeart/2005/8/layout/process3#1"/>
    <dgm:cxn modelId="{07C616C2-A7B6-964A-866C-040B8D0022EA}" type="presParOf" srcId="{AFE53CE9-417E-F64C-9192-B24EC2CA8477}" destId="{01336F47-7A01-854B-B682-4DF1D2D387D7}" srcOrd="1" destOrd="0" presId="urn:microsoft.com/office/officeart/2005/8/layout/process3#1"/>
    <dgm:cxn modelId="{935156F4-E737-AF40-9833-8545351C0A55}" type="presParOf" srcId="{01336F47-7A01-854B-B682-4DF1D2D387D7}" destId="{03966749-BEAA-5D4A-88A6-2E48A86BB54A}" srcOrd="0" destOrd="0" presId="urn:microsoft.com/office/officeart/2005/8/layout/process3#1"/>
    <dgm:cxn modelId="{37D8B439-AAED-2844-99A7-67BD0C0637A2}" type="presParOf" srcId="{AFE53CE9-417E-F64C-9192-B24EC2CA8477}" destId="{5FCE1CD7-79B1-B143-BAB7-018D520C5E43}" srcOrd="2" destOrd="0" presId="urn:microsoft.com/office/officeart/2005/8/layout/process3#1"/>
    <dgm:cxn modelId="{20C68F5F-E3F3-634E-9E8C-4286D9F2C84F}" type="presParOf" srcId="{5FCE1CD7-79B1-B143-BAB7-018D520C5E43}" destId="{8C424EA1-5C8B-8742-A21C-757D26178290}" srcOrd="0" destOrd="0" presId="urn:microsoft.com/office/officeart/2005/8/layout/process3#1"/>
    <dgm:cxn modelId="{9869AC8E-C451-0043-A965-EFC937673EF5}" type="presParOf" srcId="{5FCE1CD7-79B1-B143-BAB7-018D520C5E43}" destId="{E001AAE2-2F6F-E941-9448-9281FF4D5158}" srcOrd="1" destOrd="0" presId="urn:microsoft.com/office/officeart/2005/8/layout/process3#1"/>
    <dgm:cxn modelId="{4475442B-42CA-EC4F-8BE2-48C61F6F0C4A}" type="presParOf" srcId="{5FCE1CD7-79B1-B143-BAB7-018D520C5E43}" destId="{492B1704-3054-1340-B8F1-AC29D1106B72}" srcOrd="2" destOrd="0" presId="urn:microsoft.com/office/officeart/2005/8/layout/process3#1"/>
    <dgm:cxn modelId="{B1890022-6444-6942-B85F-9EF1074D9E14}" type="presParOf" srcId="{AFE53CE9-417E-F64C-9192-B24EC2CA8477}" destId="{C20A7731-0B40-AB48-8A4D-1301AD3C2796}" srcOrd="3" destOrd="0" presId="urn:microsoft.com/office/officeart/2005/8/layout/process3#1"/>
    <dgm:cxn modelId="{77519406-C585-ED46-8A84-5BDCFF47B343}" type="presParOf" srcId="{C20A7731-0B40-AB48-8A4D-1301AD3C2796}" destId="{9652737A-9D88-414F-B6F6-B2935583BD50}" srcOrd="0" destOrd="0" presId="urn:microsoft.com/office/officeart/2005/8/layout/process3#1"/>
    <dgm:cxn modelId="{8AF3B7CA-24F7-B34D-A964-F8FEAD92ABFF}" type="presParOf" srcId="{AFE53CE9-417E-F64C-9192-B24EC2CA8477}" destId="{13DED5BC-63B9-2843-89E8-465E8894EE51}" srcOrd="4" destOrd="0" presId="urn:microsoft.com/office/officeart/2005/8/layout/process3#1"/>
    <dgm:cxn modelId="{553A36CE-B4E5-6549-8B9B-1FD25D09192E}" type="presParOf" srcId="{13DED5BC-63B9-2843-89E8-465E8894EE51}" destId="{C8DE3C12-F9D8-8B4B-8DC3-ADB866024E2A}" srcOrd="0" destOrd="0" presId="urn:microsoft.com/office/officeart/2005/8/layout/process3#1"/>
    <dgm:cxn modelId="{622B7313-DFE6-BB4E-B4FF-0654D98CEBA0}" type="presParOf" srcId="{13DED5BC-63B9-2843-89E8-465E8894EE51}" destId="{D19BA441-39B0-B343-B752-120EFF3B3112}" srcOrd="1" destOrd="0" presId="urn:microsoft.com/office/officeart/2005/8/layout/process3#1"/>
    <dgm:cxn modelId="{A9D6AB97-6F62-324C-BDC0-CD2F10454157}" type="presParOf" srcId="{13DED5BC-63B9-2843-89E8-465E8894EE51}" destId="{B034060D-911A-6C4A-B882-60AC7B34A118}" srcOrd="2" destOrd="0" presId="urn:microsoft.com/office/officeart/2005/8/layout/process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2" loCatId="" qsTypeId="urn:microsoft.com/office/officeart/2005/8/quickstyle/simple1#2" qsCatId="simple" csTypeId="urn:microsoft.com/office/officeart/2005/8/colors/accent2_1#2"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2"/>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2"/>
    <dgm:cxn modelId="{67024924-2604-9647-9E5A-BCDA0C9BB8CB}" type="presOf" srcId="{C3B879CB-1DDD-874C-988C-76A7AED5A946}" destId="{C20A7731-0B40-AB48-8A4D-1301AD3C2796}" srcOrd="0" destOrd="0" presId="urn:microsoft.com/office/officeart/2005/8/layout/process3#2"/>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2"/>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2"/>
    <dgm:cxn modelId="{94CAA94E-3F4D-F943-BD84-7E11DEBC8E01}" type="presOf" srcId="{FB685E45-516E-1040-97FA-55EDC3D5F703}" destId="{01336F47-7A01-854B-B682-4DF1D2D387D7}" srcOrd="0" destOrd="0" presId="urn:microsoft.com/office/officeart/2005/8/layout/process3#2"/>
    <dgm:cxn modelId="{5BF7A380-DD73-544B-AF09-17C03C18C7E1}" type="presOf" srcId="{F2A0E9C5-A31C-564F-9028-1A142C326F37}" destId="{D676BFB2-30AE-814D-94CB-A878072F21A1}" srcOrd="1" destOrd="0" presId="urn:microsoft.com/office/officeart/2005/8/layout/process3#2"/>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2"/>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2"/>
    <dgm:cxn modelId="{2D2A799D-A498-5744-8046-4C9EE7CB44D3}" type="presOf" srcId="{8BE37492-5279-1C4F-87DC-B50AAAEFF2A8}" destId="{D19BA441-39B0-B343-B752-120EFF3B3112}" srcOrd="1" destOrd="0" presId="urn:microsoft.com/office/officeart/2005/8/layout/process3#2"/>
    <dgm:cxn modelId="{FC5DDCAA-BB84-0D45-AEE7-2EDAD286ADD8}" type="presOf" srcId="{12B024F7-CFF4-4249-93B7-724988FB9532}" destId="{B034060D-911A-6C4A-B882-60AC7B34A118}" srcOrd="0" destOrd="0" presId="urn:microsoft.com/office/officeart/2005/8/layout/process3#2"/>
    <dgm:cxn modelId="{448BE7B9-6A9A-7540-99E0-F6704DF8CEEC}" type="presOf" srcId="{C17E52CC-23AA-314B-AB47-46EF7B04ECB2}" destId="{AFE53CE9-417E-F64C-9192-B24EC2CA8477}" srcOrd="0" destOrd="0" presId="urn:microsoft.com/office/officeart/2005/8/layout/process3#2"/>
    <dgm:cxn modelId="{2E2FE9CA-7F34-AD4C-8949-75495A61ED10}" type="presOf" srcId="{F2A0E9C5-A31C-564F-9028-1A142C326F37}" destId="{00677015-1651-8642-9B6C-53AF6A159217}" srcOrd="0" destOrd="0" presId="urn:microsoft.com/office/officeart/2005/8/layout/process3#2"/>
    <dgm:cxn modelId="{7F3547EF-94F6-F642-89F4-63F16120D786}" type="presOf" srcId="{C3B879CB-1DDD-874C-988C-76A7AED5A946}" destId="{9652737A-9D88-414F-B6F6-B2935583BD50}" srcOrd="1" destOrd="0" presId="urn:microsoft.com/office/officeart/2005/8/layout/process3#2"/>
    <dgm:cxn modelId="{BB18E8E0-F035-B14B-831A-93D5953901D7}" type="presParOf" srcId="{AFE53CE9-417E-F64C-9192-B24EC2CA8477}" destId="{822E66F2-DE54-F74A-8AFD-8FC50B0F483B}" srcOrd="0" destOrd="0" presId="urn:microsoft.com/office/officeart/2005/8/layout/process3#2"/>
    <dgm:cxn modelId="{8D3C0D67-1457-D244-951B-5B816ABDF2DE}" type="presParOf" srcId="{822E66F2-DE54-F74A-8AFD-8FC50B0F483B}" destId="{00677015-1651-8642-9B6C-53AF6A159217}" srcOrd="0" destOrd="0" presId="urn:microsoft.com/office/officeart/2005/8/layout/process3#2"/>
    <dgm:cxn modelId="{807768D1-551A-6648-896A-580A76C64F6A}" type="presParOf" srcId="{822E66F2-DE54-F74A-8AFD-8FC50B0F483B}" destId="{D676BFB2-30AE-814D-94CB-A878072F21A1}" srcOrd="1" destOrd="0" presId="urn:microsoft.com/office/officeart/2005/8/layout/process3#2"/>
    <dgm:cxn modelId="{2B2E8949-76BF-F942-AE8C-561A0D41F459}" type="presParOf" srcId="{822E66F2-DE54-F74A-8AFD-8FC50B0F483B}" destId="{9BD2978A-4856-D348-8705-94E548350B43}" srcOrd="2" destOrd="0" presId="urn:microsoft.com/office/officeart/2005/8/layout/process3#2"/>
    <dgm:cxn modelId="{07C616C2-A7B6-964A-866C-040B8D0022EA}" type="presParOf" srcId="{AFE53CE9-417E-F64C-9192-B24EC2CA8477}" destId="{01336F47-7A01-854B-B682-4DF1D2D387D7}" srcOrd="1" destOrd="0" presId="urn:microsoft.com/office/officeart/2005/8/layout/process3#2"/>
    <dgm:cxn modelId="{935156F4-E737-AF40-9833-8545351C0A55}" type="presParOf" srcId="{01336F47-7A01-854B-B682-4DF1D2D387D7}" destId="{03966749-BEAA-5D4A-88A6-2E48A86BB54A}" srcOrd="0" destOrd="0" presId="urn:microsoft.com/office/officeart/2005/8/layout/process3#2"/>
    <dgm:cxn modelId="{37D8B439-AAED-2844-99A7-67BD0C0637A2}" type="presParOf" srcId="{AFE53CE9-417E-F64C-9192-B24EC2CA8477}" destId="{5FCE1CD7-79B1-B143-BAB7-018D520C5E43}" srcOrd="2" destOrd="0" presId="urn:microsoft.com/office/officeart/2005/8/layout/process3#2"/>
    <dgm:cxn modelId="{20C68F5F-E3F3-634E-9E8C-4286D9F2C84F}" type="presParOf" srcId="{5FCE1CD7-79B1-B143-BAB7-018D520C5E43}" destId="{8C424EA1-5C8B-8742-A21C-757D26178290}" srcOrd="0" destOrd="0" presId="urn:microsoft.com/office/officeart/2005/8/layout/process3#2"/>
    <dgm:cxn modelId="{9869AC8E-C451-0043-A965-EFC937673EF5}" type="presParOf" srcId="{5FCE1CD7-79B1-B143-BAB7-018D520C5E43}" destId="{E001AAE2-2F6F-E941-9448-9281FF4D5158}" srcOrd="1" destOrd="0" presId="urn:microsoft.com/office/officeart/2005/8/layout/process3#2"/>
    <dgm:cxn modelId="{4475442B-42CA-EC4F-8BE2-48C61F6F0C4A}" type="presParOf" srcId="{5FCE1CD7-79B1-B143-BAB7-018D520C5E43}" destId="{492B1704-3054-1340-B8F1-AC29D1106B72}" srcOrd="2" destOrd="0" presId="urn:microsoft.com/office/officeart/2005/8/layout/process3#2"/>
    <dgm:cxn modelId="{B1890022-6444-6942-B85F-9EF1074D9E14}" type="presParOf" srcId="{AFE53CE9-417E-F64C-9192-B24EC2CA8477}" destId="{C20A7731-0B40-AB48-8A4D-1301AD3C2796}" srcOrd="3" destOrd="0" presId="urn:microsoft.com/office/officeart/2005/8/layout/process3#2"/>
    <dgm:cxn modelId="{77519406-C585-ED46-8A84-5BDCFF47B343}" type="presParOf" srcId="{C20A7731-0B40-AB48-8A4D-1301AD3C2796}" destId="{9652737A-9D88-414F-B6F6-B2935583BD50}" srcOrd="0" destOrd="0" presId="urn:microsoft.com/office/officeart/2005/8/layout/process3#2"/>
    <dgm:cxn modelId="{8AF3B7CA-24F7-B34D-A964-F8FEAD92ABFF}" type="presParOf" srcId="{AFE53CE9-417E-F64C-9192-B24EC2CA8477}" destId="{13DED5BC-63B9-2843-89E8-465E8894EE51}" srcOrd="4" destOrd="0" presId="urn:microsoft.com/office/officeart/2005/8/layout/process3#2"/>
    <dgm:cxn modelId="{553A36CE-B4E5-6549-8B9B-1FD25D09192E}" type="presParOf" srcId="{13DED5BC-63B9-2843-89E8-465E8894EE51}" destId="{C8DE3C12-F9D8-8B4B-8DC3-ADB866024E2A}" srcOrd="0" destOrd="0" presId="urn:microsoft.com/office/officeart/2005/8/layout/process3#2"/>
    <dgm:cxn modelId="{622B7313-DFE6-BB4E-B4FF-0654D98CEBA0}" type="presParOf" srcId="{13DED5BC-63B9-2843-89E8-465E8894EE51}" destId="{D19BA441-39B0-B343-B752-120EFF3B3112}" srcOrd="1" destOrd="0" presId="urn:microsoft.com/office/officeart/2005/8/layout/process3#2"/>
    <dgm:cxn modelId="{A9D6AB97-6F62-324C-BDC0-CD2F10454157}" type="presParOf" srcId="{13DED5BC-63B9-2843-89E8-465E8894EE51}" destId="{B034060D-911A-6C4A-B882-60AC7B34A118}" srcOrd="2" destOrd="0" presId="urn:microsoft.com/office/officeart/2005/8/layout/process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3" loCatId="" qsTypeId="urn:microsoft.com/office/officeart/2005/8/quickstyle/simple1#3" qsCatId="simple" csTypeId="urn:microsoft.com/office/officeart/2005/8/colors/accent2_1#3"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3"/>
    <dgm:cxn modelId="{67024924-2604-9647-9E5A-BCDA0C9BB8CB}" type="presOf" srcId="{C3B879CB-1DDD-874C-988C-76A7AED5A946}" destId="{C20A7731-0B40-AB48-8A4D-1301AD3C2796}" srcOrd="0" destOrd="0" presId="urn:microsoft.com/office/officeart/2005/8/layout/process3#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3"/>
    <dgm:cxn modelId="{94CAA94E-3F4D-F943-BD84-7E11DEBC8E01}" type="presOf" srcId="{FB685E45-516E-1040-97FA-55EDC3D5F703}" destId="{01336F47-7A01-854B-B682-4DF1D2D387D7}" srcOrd="0" destOrd="0" presId="urn:microsoft.com/office/officeart/2005/8/layout/process3#3"/>
    <dgm:cxn modelId="{5BF7A380-DD73-544B-AF09-17C03C18C7E1}" type="presOf" srcId="{F2A0E9C5-A31C-564F-9028-1A142C326F37}" destId="{D676BFB2-30AE-814D-94CB-A878072F21A1}" srcOrd="1" destOrd="0" presId="urn:microsoft.com/office/officeart/2005/8/layout/process3#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3"/>
    <dgm:cxn modelId="{2D2A799D-A498-5744-8046-4C9EE7CB44D3}" type="presOf" srcId="{8BE37492-5279-1C4F-87DC-B50AAAEFF2A8}" destId="{D19BA441-39B0-B343-B752-120EFF3B3112}" srcOrd="1" destOrd="0" presId="urn:microsoft.com/office/officeart/2005/8/layout/process3#3"/>
    <dgm:cxn modelId="{FC5DDCAA-BB84-0D45-AEE7-2EDAD286ADD8}" type="presOf" srcId="{12B024F7-CFF4-4249-93B7-724988FB9532}" destId="{B034060D-911A-6C4A-B882-60AC7B34A118}" srcOrd="0" destOrd="0" presId="urn:microsoft.com/office/officeart/2005/8/layout/process3#3"/>
    <dgm:cxn modelId="{448BE7B9-6A9A-7540-99E0-F6704DF8CEEC}" type="presOf" srcId="{C17E52CC-23AA-314B-AB47-46EF7B04ECB2}" destId="{AFE53CE9-417E-F64C-9192-B24EC2CA8477}" srcOrd="0" destOrd="0" presId="urn:microsoft.com/office/officeart/2005/8/layout/process3#3"/>
    <dgm:cxn modelId="{2E2FE9CA-7F34-AD4C-8949-75495A61ED10}" type="presOf" srcId="{F2A0E9C5-A31C-564F-9028-1A142C326F37}" destId="{00677015-1651-8642-9B6C-53AF6A159217}" srcOrd="0" destOrd="0" presId="urn:microsoft.com/office/officeart/2005/8/layout/process3#3"/>
    <dgm:cxn modelId="{7F3547EF-94F6-F642-89F4-63F16120D786}" type="presOf" srcId="{C3B879CB-1DDD-874C-988C-76A7AED5A946}" destId="{9652737A-9D88-414F-B6F6-B2935583BD50}" srcOrd="1" destOrd="0" presId="urn:microsoft.com/office/officeart/2005/8/layout/process3#3"/>
    <dgm:cxn modelId="{BB18E8E0-F035-B14B-831A-93D5953901D7}" type="presParOf" srcId="{AFE53CE9-417E-F64C-9192-B24EC2CA8477}" destId="{822E66F2-DE54-F74A-8AFD-8FC50B0F483B}" srcOrd="0" destOrd="0" presId="urn:microsoft.com/office/officeart/2005/8/layout/process3#3"/>
    <dgm:cxn modelId="{8D3C0D67-1457-D244-951B-5B816ABDF2DE}" type="presParOf" srcId="{822E66F2-DE54-F74A-8AFD-8FC50B0F483B}" destId="{00677015-1651-8642-9B6C-53AF6A159217}" srcOrd="0" destOrd="0" presId="urn:microsoft.com/office/officeart/2005/8/layout/process3#3"/>
    <dgm:cxn modelId="{807768D1-551A-6648-896A-580A76C64F6A}" type="presParOf" srcId="{822E66F2-DE54-F74A-8AFD-8FC50B0F483B}" destId="{D676BFB2-30AE-814D-94CB-A878072F21A1}" srcOrd="1" destOrd="0" presId="urn:microsoft.com/office/officeart/2005/8/layout/process3#3"/>
    <dgm:cxn modelId="{2B2E8949-76BF-F942-AE8C-561A0D41F459}" type="presParOf" srcId="{822E66F2-DE54-F74A-8AFD-8FC50B0F483B}" destId="{9BD2978A-4856-D348-8705-94E548350B43}" srcOrd="2" destOrd="0" presId="urn:microsoft.com/office/officeart/2005/8/layout/process3#3"/>
    <dgm:cxn modelId="{07C616C2-A7B6-964A-866C-040B8D0022EA}" type="presParOf" srcId="{AFE53CE9-417E-F64C-9192-B24EC2CA8477}" destId="{01336F47-7A01-854B-B682-4DF1D2D387D7}" srcOrd="1" destOrd="0" presId="urn:microsoft.com/office/officeart/2005/8/layout/process3#3"/>
    <dgm:cxn modelId="{935156F4-E737-AF40-9833-8545351C0A55}" type="presParOf" srcId="{01336F47-7A01-854B-B682-4DF1D2D387D7}" destId="{03966749-BEAA-5D4A-88A6-2E48A86BB54A}" srcOrd="0" destOrd="0" presId="urn:microsoft.com/office/officeart/2005/8/layout/process3#3"/>
    <dgm:cxn modelId="{37D8B439-AAED-2844-99A7-67BD0C0637A2}" type="presParOf" srcId="{AFE53CE9-417E-F64C-9192-B24EC2CA8477}" destId="{5FCE1CD7-79B1-B143-BAB7-018D520C5E43}" srcOrd="2" destOrd="0" presId="urn:microsoft.com/office/officeart/2005/8/layout/process3#3"/>
    <dgm:cxn modelId="{20C68F5F-E3F3-634E-9E8C-4286D9F2C84F}" type="presParOf" srcId="{5FCE1CD7-79B1-B143-BAB7-018D520C5E43}" destId="{8C424EA1-5C8B-8742-A21C-757D26178290}" srcOrd="0" destOrd="0" presId="urn:microsoft.com/office/officeart/2005/8/layout/process3#3"/>
    <dgm:cxn modelId="{9869AC8E-C451-0043-A965-EFC937673EF5}" type="presParOf" srcId="{5FCE1CD7-79B1-B143-BAB7-018D520C5E43}" destId="{E001AAE2-2F6F-E941-9448-9281FF4D5158}" srcOrd="1" destOrd="0" presId="urn:microsoft.com/office/officeart/2005/8/layout/process3#3"/>
    <dgm:cxn modelId="{4475442B-42CA-EC4F-8BE2-48C61F6F0C4A}" type="presParOf" srcId="{5FCE1CD7-79B1-B143-BAB7-018D520C5E43}" destId="{492B1704-3054-1340-B8F1-AC29D1106B72}" srcOrd="2" destOrd="0" presId="urn:microsoft.com/office/officeart/2005/8/layout/process3#3"/>
    <dgm:cxn modelId="{B1890022-6444-6942-B85F-9EF1074D9E14}" type="presParOf" srcId="{AFE53CE9-417E-F64C-9192-B24EC2CA8477}" destId="{C20A7731-0B40-AB48-8A4D-1301AD3C2796}" srcOrd="3" destOrd="0" presId="urn:microsoft.com/office/officeart/2005/8/layout/process3#3"/>
    <dgm:cxn modelId="{77519406-C585-ED46-8A84-5BDCFF47B343}" type="presParOf" srcId="{C20A7731-0B40-AB48-8A4D-1301AD3C2796}" destId="{9652737A-9D88-414F-B6F6-B2935583BD50}" srcOrd="0" destOrd="0" presId="urn:microsoft.com/office/officeart/2005/8/layout/process3#3"/>
    <dgm:cxn modelId="{8AF3B7CA-24F7-B34D-A964-F8FEAD92ABFF}" type="presParOf" srcId="{AFE53CE9-417E-F64C-9192-B24EC2CA8477}" destId="{13DED5BC-63B9-2843-89E8-465E8894EE51}" srcOrd="4" destOrd="0" presId="urn:microsoft.com/office/officeart/2005/8/layout/process3#3"/>
    <dgm:cxn modelId="{553A36CE-B4E5-6549-8B9B-1FD25D09192E}" type="presParOf" srcId="{13DED5BC-63B9-2843-89E8-465E8894EE51}" destId="{C8DE3C12-F9D8-8B4B-8DC3-ADB866024E2A}" srcOrd="0" destOrd="0" presId="urn:microsoft.com/office/officeart/2005/8/layout/process3#3"/>
    <dgm:cxn modelId="{622B7313-DFE6-BB4E-B4FF-0654D98CEBA0}" type="presParOf" srcId="{13DED5BC-63B9-2843-89E8-465E8894EE51}" destId="{D19BA441-39B0-B343-B752-120EFF3B3112}" srcOrd="1" destOrd="0" presId="urn:microsoft.com/office/officeart/2005/8/layout/process3#3"/>
    <dgm:cxn modelId="{A9D6AB97-6F62-324C-BDC0-CD2F10454157}" type="presParOf" srcId="{13DED5BC-63B9-2843-89E8-465E8894EE51}" destId="{B034060D-911A-6C4A-B882-60AC7B34A118}" srcOrd="2" destOrd="0" presId="urn:microsoft.com/office/officeart/2005/8/layout/process3#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2">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2/21/2021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10</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52511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2</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53335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408620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979302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5</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55103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7</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915545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8</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396819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9</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67957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r>
              <a:rPr lang="en-US"/>
              <a:t>.NET Conf 2020</a:t>
            </a:r>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p:cNvSpPr>
            <a:spLocks noGrp="1"/>
          </p:cNvSpPr>
          <p:nvPr>
            <p:ph type="dt" sz="half" idx="10"/>
          </p:nvPr>
        </p:nvSpPr>
        <p:spPr/>
        <p:txBody>
          <a:bodyPr/>
          <a:lstStyle/>
          <a:p>
            <a:fld id="{0A627400-D089-7447-864B-77479EBD421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32180" rtl="0" eaLnBrk="1" fontAlgn="base" latinLnBrk="0" hangingPunct="1">
              <a:lnSpc>
                <a:spcPct val="100000"/>
              </a:lnSpc>
              <a:spcBef>
                <a:spcPct val="0"/>
              </a:spcBef>
              <a:spcAft>
                <a:spcPct val="0"/>
              </a:spcAft>
              <a:buClrTx/>
              <a:buSzTx/>
              <a:buFontTx/>
              <a:buNone/>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rcRect/>
          <a:stretch>
            <a:fillRect/>
          </a:stretch>
        </p:blipFill>
        <p:spPr>
          <a:xfrm>
            <a:off x="0" y="0"/>
            <a:ext cx="12192000" cy="6858000"/>
          </a:xfrm>
          <a:prstGeom prst="rect">
            <a:avLst/>
          </a:prstGeom>
        </p:spPr>
      </p:pic>
      <p:pic>
        <p:nvPicPr>
          <p:cNvPr id="6" name="MS logo gray - EMF" descr="Microsoft logo, gray text version"/>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p:cNvSpPr txBox="1"/>
          <p:nvPr userDrawn="1"/>
        </p:nvSpPr>
        <p:spPr>
          <a:xfrm>
            <a:off x="568960" y="6259684"/>
            <a:ext cx="4163498" cy="307777"/>
          </a:xfrm>
          <a:prstGeom prst="rect">
            <a:avLst/>
          </a:prstGeom>
          <a:noFill/>
        </p:spPr>
        <p:txBody>
          <a:bodyPr wrap="square" lIns="0" tIns="0" rIns="0" bIns="0">
            <a:spAutoFit/>
          </a:bodyPr>
          <a:lstStyle>
            <a:lvl1pPr marL="0" marR="0" indent="0" algn="l" defTabSz="932815" rtl="0" eaLnBrk="1" fontAlgn="auto" latinLnBrk="0" hangingPunct="1">
              <a:lnSpc>
                <a:spcPct val="100000"/>
              </a:lnSpc>
              <a:spcBef>
                <a:spcPts val="0"/>
              </a:spcBef>
              <a:spcAft>
                <a:spcPts val="0"/>
              </a:spcAft>
              <a:buClrTx/>
              <a:buSzPct val="90000"/>
              <a:buFont typeface="Wingdings" panose="05000000000000000000" pitchFamily="2" charset="2"/>
              <a:buNone/>
              <a:defRPr sz="2400" kern="1200" spc="0" baseline="0">
                <a:solidFill>
                  <a:srgbClr val="0078D4"/>
                </a:solidFill>
                <a:latin typeface="+mj-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t>Microsoft.com/Learn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4" name="Image" descr="Image"/>
          <p:cNvPicPr>
            <a:picLocks noChangeAspect="1"/>
          </p:cNvPicPr>
          <p:nvPr userDrawn="1"/>
        </p:nvPicPr>
        <p:blipFill>
          <a:blip r:embed="rId3"/>
          <a:stretch>
            <a:fillRect/>
          </a:stretch>
        </p:blipFill>
        <p:spPr>
          <a:xfrm>
            <a:off x="0" y="702520"/>
            <a:ext cx="12190286" cy="6155481"/>
          </a:xfrm>
          <a:prstGeom prst="rect">
            <a:avLst/>
          </a:prstGeom>
          <a:ln w="12700">
            <a:miter lim="400000"/>
            <a:headEnd/>
            <a:tailEnd/>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p:cNvPicPr>
            <a:picLocks noChangeAspect="1"/>
          </p:cNvPicPr>
          <p:nvPr userDrawn="1"/>
        </p:nvPicPr>
        <p:blipFill>
          <a:blip r:embed="rId4"/>
          <a:stretch>
            <a:fillRect/>
          </a:stretch>
        </p:blipFill>
        <p:spPr bwMode="invGray">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6397171"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p:cNvSpPr>
            <a:spLocks noGrp="1"/>
          </p:cNvSpPr>
          <p:nvPr>
            <p:ph type="body" sz="quarter" idx="14"/>
          </p:nvPr>
        </p:nvSpPr>
        <p:spPr>
          <a:xfrm>
            <a:off x="585217" y="2390775"/>
            <a:ext cx="3264408" cy="1760482"/>
          </a:xfrm>
        </p:spPr>
        <p:txBody>
          <a:bodyPr wrap="square">
            <a:spAutoFit/>
          </a:bodyPr>
          <a:lstStyle>
            <a:lvl1pPr marL="176530" indent="-176530">
              <a:defRPr lang="en-US" sz="2000" dirty="0"/>
            </a:lvl1pPr>
            <a:lvl2pPr marL="322580" indent="-151130">
              <a:defRPr lang="en-US" sz="1800" dirty="0"/>
            </a:lvl2pPr>
            <a:lvl3pPr marL="466725" indent="-138430">
              <a:defRPr lang="en-US" dirty="0"/>
            </a:lvl3pPr>
            <a:lvl4pPr marL="595630" indent="-128905">
              <a:defRPr lang="en-US" dirty="0"/>
            </a:lvl4pPr>
            <a:lvl5pPr marL="732155" indent="-1225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p:cNvSpPr>
            <a:spLocks noGrp="1"/>
          </p:cNvSpPr>
          <p:nvPr>
            <p:ph type="body" sz="quarter" idx="15"/>
          </p:nvPr>
        </p:nvSpPr>
        <p:spPr>
          <a:xfrm>
            <a:off x="4463796" y="238413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p:cNvSpPr>
            <a:spLocks noGrp="1"/>
          </p:cNvSpPr>
          <p:nvPr>
            <p:ph type="body" sz="quarter" idx="19"/>
          </p:nvPr>
        </p:nvSpPr>
        <p:spPr>
          <a:xfrm>
            <a:off x="8342375" y="239077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p:cNvSpPr>
            <a:spLocks noGrp="1"/>
          </p:cNvSpPr>
          <p:nvPr>
            <p:ph type="body" sz="quarter" idx="14"/>
          </p:nvPr>
        </p:nvSpPr>
        <p:spPr>
          <a:xfrm>
            <a:off x="584200"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p:cNvSpPr>
            <a:spLocks noGrp="1"/>
          </p:cNvSpPr>
          <p:nvPr>
            <p:ph type="body" sz="quarter" idx="15"/>
          </p:nvPr>
        </p:nvSpPr>
        <p:spPr>
          <a:xfrm>
            <a:off x="3413125"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p:cNvSpPr>
            <a:spLocks noGrp="1"/>
          </p:cNvSpPr>
          <p:nvPr>
            <p:ph type="body" sz="quarter" idx="19"/>
          </p:nvPr>
        </p:nvSpPr>
        <p:spPr>
          <a:xfrm>
            <a:off x="6244208"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p:cNvSpPr>
            <a:spLocks noGrp="1"/>
          </p:cNvSpPr>
          <p:nvPr>
            <p:ph type="body" sz="quarter" idx="21"/>
          </p:nvPr>
        </p:nvSpPr>
        <p:spPr>
          <a:xfrm>
            <a:off x="9073133"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2000"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6" name="Rectangle 5"/>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5" name="Rectangle 4"/>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7" name="Text Placeholder 14"/>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3" name="Title 2"/>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3" name="Rectangle 2"/>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9" name="Text Placeholder 14"/>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7"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6"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spAutoFit/>
          </a:bodyPr>
          <a:lstStyle/>
          <a:p>
            <a:pPr defTabSz="932180" eaLnBrk="0" hangingPunct="0"/>
            <a:r>
              <a:rPr lang="en-US" sz="700">
                <a:solidFill>
                  <a:schemeClr val="tx1"/>
                </a:solidFill>
                <a:cs typeface="Segoe UI" panose="020B0502040204020203" pitchFamily="34" charset="0"/>
              </a:rPr>
              <a:t>© Copyright Microsoft Corporation. All rights reserved. </a:t>
            </a:r>
          </a:p>
        </p:txBody>
      </p:sp>
      <p:pic>
        <p:nvPicPr>
          <p:cNvPr id="5" name="MS logo white - EMF" descr="Microsoft logo white text version"/>
          <p:cNvPicPr>
            <a:picLocks noChangeAspect="1"/>
          </p:cNvPicPr>
          <p:nvPr userDrawn="1"/>
        </p:nvPicPr>
        <p:blipFill>
          <a:blip r:embed="rId2"/>
          <a:stretch>
            <a:fillRect/>
          </a:stretch>
        </p:blipFill>
        <p:spPr bwMode="black">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5" name="Text Placeholder 4"/>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anose="020B0604020202020204" pitchFamily="34" charset="0"/>
              <a:buNone/>
              <a:defRPr sz="3700" spc="-51" baseline="0">
                <a:solidFill>
                  <a:srgbClr val="000000"/>
                </a:soli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AD8191-20E1-44E5-8464-744F26504396}"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89E5D-9593-45A4-B3BE-6FBEFD60F270}"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8435-DD3B-A64A-83AE-6E1472C734DE}"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68435-DD3B-A64A-83AE-6E1472C734DE}"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p:cNvGrpSpPr/>
          <p:nvPr userDrawn="1"/>
        </p:nvGrpSpPr>
        <p:grpSpPr>
          <a:xfrm>
            <a:off x="0" y="0"/>
            <a:ext cx="12192000" cy="6858000"/>
            <a:chOff x="0" y="0"/>
            <a:chExt cx="12192000" cy="6858000"/>
          </a:xfrm>
        </p:grpSpPr>
        <p:cxnSp>
          <p:nvCxnSpPr>
            <p:cNvPr id="7" name="Straight Connector 6"/>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5" name=".32 square" hidden="1"/>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a:picLocks noChangeAspect="1"/>
          </p:cNvPicPr>
          <p:nvPr userDrawn="1"/>
        </p:nvPicPr>
        <p:blipFill rotWithShape="1">
          <a:blip r:embed="rId47"/>
          <a:srcRect l="762"/>
          <a:stretch>
            <a:fillRect/>
          </a:stretch>
        </p:blipFill>
        <p:spPr>
          <a:xfrm rot="5400000">
            <a:off x="9509760" y="2843773"/>
            <a:ext cx="6858000" cy="1170455"/>
          </a:xfrm>
          <a:prstGeom prst="rect">
            <a:avLst/>
          </a:prstGeom>
        </p:spPr>
      </p:pic>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Lst>
  <p:hf sldNum="0" hdr="0" ftr="0" dt="0"/>
  <p:txStyles>
    <p:titleStyle>
      <a:lvl1pPr algn="l" defTabSz="932815"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800" kern="1200" spc="0" baseline="0">
          <a:solidFill>
            <a:schemeClr val="tx1"/>
          </a:solidFill>
          <a:latin typeface="+mn-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6.sv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itle 2"/>
          <p:cNvSpPr>
            <a:spLocks noGrp="1"/>
          </p:cNvSpPr>
          <p:nvPr/>
        </p:nvSpPr>
        <p:spPr>
          <a:xfrm>
            <a:off x="5159636" y="2953139"/>
            <a:ext cx="5672487" cy="758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b="1" kern="0" dirty="0">
                <a:solidFill>
                  <a:schemeClr val="tx1"/>
                </a:solidFill>
                <a:latin typeface="Open Sans" panose="020B0606030504020204"/>
                <a:sym typeface="+mn-ea"/>
              </a:rPr>
              <a:t>#2  Socket</a:t>
            </a:r>
            <a:r>
              <a:rPr lang="zh-CN" altLang="en-US" sz="4800" b="1" kern="0" dirty="0">
                <a:solidFill>
                  <a:schemeClr val="tx1"/>
                </a:solidFill>
                <a:latin typeface="Open Sans" panose="020B0606030504020204"/>
                <a:sym typeface="+mn-ea"/>
              </a:rPr>
              <a:t>基础原理</a:t>
            </a:r>
            <a:endParaRPr lang="en-US" sz="4800" dirty="0">
              <a:solidFill>
                <a:schemeClr val="tx1"/>
              </a:solidFill>
              <a:latin typeface="微软雅黑" panose="020B0503020204020204" pitchFamily="34" charset="-122"/>
              <a:ea typeface="微软雅黑" panose="020B0503020204020204" pitchFamily="34" charset="-122"/>
            </a:endParaRPr>
          </a:p>
        </p:txBody>
      </p:sp>
      <p:pic>
        <p:nvPicPr>
          <p:cNvPr id="7" name="图片 6" descr="her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714" y="2383046"/>
            <a:ext cx="3154464" cy="4107322"/>
          </a:xfrm>
          <a:prstGeom prst="rect">
            <a:avLst/>
          </a:prstGeom>
        </p:spPr>
      </p:pic>
      <p:sp>
        <p:nvSpPr>
          <p:cNvPr id="9" name="矩形 8">
            <a:extLst>
              <a:ext uri="{FF2B5EF4-FFF2-40B4-BE49-F238E27FC236}">
                <a16:creationId xmlns:a16="http://schemas.microsoft.com/office/drawing/2014/main" id="{A76EC6C5-F9B2-43CE-BE45-CBB230D51706}"/>
              </a:ext>
            </a:extLst>
          </p:cNvPr>
          <p:cNvSpPr/>
          <p:nvPr/>
        </p:nvSpPr>
        <p:spPr>
          <a:xfrm>
            <a:off x="8493615" y="162899"/>
            <a:ext cx="3698385"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.Net</a:t>
            </a:r>
            <a:r>
              <a:rPr lang="en-US" altLang="zh-CN" dirty="0">
                <a:latin typeface="微软雅黑" panose="020B0503020204020204" pitchFamily="34" charset="-122"/>
                <a:ea typeface="微软雅黑" panose="020B0503020204020204" pitchFamily="34" charset="-122"/>
              </a:rPr>
              <a:t> core 3.1 </a:t>
            </a:r>
            <a:r>
              <a:rPr lang="en-US" altLang="zh-CN" dirty="0" err="1">
                <a:latin typeface="微软雅黑" panose="020B0503020204020204" pitchFamily="34" charset="-122"/>
                <a:ea typeface="微软雅黑" panose="020B0503020204020204" pitchFamily="34" charset="-122"/>
              </a:rPr>
              <a:t>Dotnetty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实战系列</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B57B62-EF1B-4D41-B048-AEDA61A00905}"/>
              </a:ext>
            </a:extLst>
          </p:cNvPr>
          <p:cNvSpPr/>
          <p:nvPr/>
        </p:nvSpPr>
        <p:spPr>
          <a:xfrm>
            <a:off x="3047069" y="2591677"/>
            <a:ext cx="5578771" cy="461665"/>
          </a:xfrm>
          <a:prstGeom prst="rect">
            <a:avLst/>
          </a:prstGeom>
        </p:spPr>
        <p:txBody>
          <a:bodyPr wrap="none">
            <a:spAutoFit/>
          </a:bodyPr>
          <a:lstStyle/>
          <a:p>
            <a:pPr algn="ct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Next chapter</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#3 </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字节序、网络字节序</a:t>
            </a:r>
            <a:endParaRPr lang="zh-CN" altLang="en-US" sz="2400" dirty="0"/>
          </a:p>
        </p:txBody>
      </p:sp>
      <p:sp>
        <p:nvSpPr>
          <p:cNvPr id="3" name="矩形 2">
            <a:extLst>
              <a:ext uri="{FF2B5EF4-FFF2-40B4-BE49-F238E27FC236}">
                <a16:creationId xmlns:a16="http://schemas.microsoft.com/office/drawing/2014/main" id="{FCAC3030-EF01-422E-BF39-16CC746FD0A1}"/>
              </a:ext>
            </a:extLst>
          </p:cNvPr>
          <p:cNvSpPr/>
          <p:nvPr/>
        </p:nvSpPr>
        <p:spPr>
          <a:xfrm>
            <a:off x="3738798" y="3482550"/>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pic>
        <p:nvPicPr>
          <p:cNvPr id="16" name="图形 15">
            <a:extLst>
              <a:ext uri="{FF2B5EF4-FFF2-40B4-BE49-F238E27FC236}">
                <a16:creationId xmlns:a16="http://schemas.microsoft.com/office/drawing/2014/main" id="{2B44FC68-4701-4ABD-8873-5DD5164B84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0292" y="4357398"/>
            <a:ext cx="4195315" cy="2281128"/>
          </a:xfrm>
          <a:prstGeom prst="rect">
            <a:avLst/>
          </a:prstGeom>
        </p:spPr>
      </p:pic>
    </p:spTree>
    <p:extLst>
      <p:ext uri="{BB962C8B-B14F-4D97-AF65-F5344CB8AC3E}">
        <p14:creationId xmlns:p14="http://schemas.microsoft.com/office/powerpoint/2010/main" val="162089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172616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10" name="矩形 9">
            <a:extLst>
              <a:ext uri="{FF2B5EF4-FFF2-40B4-BE49-F238E27FC236}">
                <a16:creationId xmlns:a16="http://schemas.microsoft.com/office/drawing/2014/main" id="{32494095-EE40-473E-BDF8-9DD53BBF32CD}"/>
              </a:ext>
            </a:extLst>
          </p:cNvPr>
          <p:cNvSpPr/>
          <p:nvPr/>
        </p:nvSpPr>
        <p:spPr>
          <a:xfrm>
            <a:off x="174736" y="1782508"/>
            <a:ext cx="8767042" cy="4770537"/>
          </a:xfrm>
          <a:prstGeom prst="rect">
            <a:avLst/>
          </a:prstGeom>
        </p:spPr>
        <p:txBody>
          <a:bodyPr wrap="square">
            <a:spAutoFit/>
          </a:bodyPr>
          <a:lstStyle/>
          <a:p>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Socket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是计算机网络编程中其中一种实现计算机之间通讯的手段，对于</a:t>
            </a:r>
            <a:r>
              <a:rPr lang="en-US" altLang="zh-CN" sz="1600" b="1" kern="0" dirty="0" err="1">
                <a:solidFill>
                  <a:schemeClr val="accent3">
                    <a:lumMod val="40000"/>
                    <a:lumOff val="60000"/>
                  </a:schemeClr>
                </a:solidFill>
                <a:latin typeface="Open Sans" panose="020B0606030504020204" pitchFamily="34" charset="0"/>
                <a:cs typeface="Open Sans" panose="020B0606030504020204" pitchFamily="34" charset="0"/>
              </a:rPr>
              <a:t>dotnetty</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框架来说是其中包含的一种通讯协议。</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Socket</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的实现有两种</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TCP/IP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协议和</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UDP/IP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协议，</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TCP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和</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UDP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的区别在于以下几个方面：</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1</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、连接方面区别</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TCP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面向连接（如打电话要先拨号建立连接）。</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UDP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是无连接的，即发送数据之前不需要建立连接。</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2</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、安全方面的区别</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TCP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提供可靠的服务，通过</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TCP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连接传送的数据，无差错，不丢失，不重复，且按序到达。</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UDP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尽最大努力交付，即不保证可靠交付。</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3</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、传输效率的区别</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TCP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传输效率相对较低。</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UDP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传输效率高，适用于对高速传输和实时性有较高的通信或广播通信。</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4</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、连接对象数量的区别</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TCP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连接只能是点到点、一对一的。</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UDP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支持一对一，一对多，多对一和多对多的交互通信。</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a:p>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本系列主要使用</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TCP/IP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进行讲解、实战。</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p:txBody>
      </p:sp>
      <p:sp>
        <p:nvSpPr>
          <p:cNvPr id="11" name="矩形 10">
            <a:extLst>
              <a:ext uri="{FF2B5EF4-FFF2-40B4-BE49-F238E27FC236}">
                <a16:creationId xmlns:a16="http://schemas.microsoft.com/office/drawing/2014/main" id="{708F0B30-5ADD-41FD-B75E-4A70B62F9B68}"/>
              </a:ext>
            </a:extLst>
          </p:cNvPr>
          <p:cNvSpPr/>
          <p:nvPr/>
        </p:nvSpPr>
        <p:spPr>
          <a:xfrm>
            <a:off x="174735" y="1413176"/>
            <a:ext cx="2859437" cy="369332"/>
          </a:xfrm>
          <a:prstGeom prst="rect">
            <a:avLst/>
          </a:prstGeom>
        </p:spPr>
        <p:txBody>
          <a:bodyPr wrap="none">
            <a:spAutoFit/>
          </a:bodyPr>
          <a:lstStyle/>
          <a:p>
            <a:pPr algn="ctr"/>
            <a:r>
              <a:rPr lang="zh-CN" altLang="en-US" dirty="0"/>
              <a:t>什么是</a:t>
            </a:r>
            <a:r>
              <a:rPr lang="en-US" altLang="zh-CN" dirty="0"/>
              <a:t>Socket</a:t>
            </a:r>
            <a:r>
              <a:rPr lang="zh-CN" altLang="en-US" dirty="0"/>
              <a:t>（套接字）？</a:t>
            </a:r>
          </a:p>
        </p:txBody>
      </p:sp>
    </p:spTree>
    <p:extLst>
      <p:ext uri="{BB962C8B-B14F-4D97-AF65-F5344CB8AC3E}">
        <p14:creationId xmlns:p14="http://schemas.microsoft.com/office/powerpoint/2010/main" val="14637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321169"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art2</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1" name="矩形 10">
            <a:extLst>
              <a:ext uri="{FF2B5EF4-FFF2-40B4-BE49-F238E27FC236}">
                <a16:creationId xmlns:a16="http://schemas.microsoft.com/office/drawing/2014/main" id="{708F0B30-5ADD-41FD-B75E-4A70B62F9B68}"/>
              </a:ext>
            </a:extLst>
          </p:cNvPr>
          <p:cNvSpPr/>
          <p:nvPr/>
        </p:nvSpPr>
        <p:spPr>
          <a:xfrm>
            <a:off x="174736" y="1324412"/>
            <a:ext cx="3478902" cy="369332"/>
          </a:xfrm>
          <a:prstGeom prst="rect">
            <a:avLst/>
          </a:prstGeom>
        </p:spPr>
        <p:txBody>
          <a:bodyPr wrap="none">
            <a:spAutoFit/>
          </a:bodyPr>
          <a:lstStyle/>
          <a:p>
            <a:pPr algn="ctr"/>
            <a:r>
              <a:rPr lang="en-US" altLang="zh-CN" dirty="0"/>
              <a:t>Socket</a:t>
            </a:r>
            <a:r>
              <a:rPr lang="zh-CN" altLang="en-US" dirty="0"/>
              <a:t>（</a:t>
            </a:r>
            <a:r>
              <a:rPr lang="en-US" altLang="zh-CN" dirty="0"/>
              <a:t>TCP/IP</a:t>
            </a:r>
            <a:r>
              <a:rPr lang="zh-CN" altLang="en-US" dirty="0"/>
              <a:t>）是如何通讯的？</a:t>
            </a:r>
          </a:p>
        </p:txBody>
      </p:sp>
      <p:pic>
        <p:nvPicPr>
          <p:cNvPr id="2050" name="Picture 2" descr="https://img2018.cnblogs.com/common/1214710/201912/1214710-20191231233031976-148907394.jpg">
            <a:extLst>
              <a:ext uri="{FF2B5EF4-FFF2-40B4-BE49-F238E27FC236}">
                <a16:creationId xmlns:a16="http://schemas.microsoft.com/office/drawing/2014/main" id="{B48879E8-3A74-4A3A-A9FE-0C1B05464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186" y="474758"/>
            <a:ext cx="5587078" cy="616662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E6B8E5F7-D4C2-4F63-AA3D-D1B62DE4D149}"/>
              </a:ext>
            </a:extLst>
          </p:cNvPr>
          <p:cNvSpPr/>
          <p:nvPr/>
        </p:nvSpPr>
        <p:spPr>
          <a:xfrm>
            <a:off x="174736" y="1782508"/>
            <a:ext cx="5109441" cy="584775"/>
          </a:xfrm>
          <a:prstGeom prst="rect">
            <a:avLst/>
          </a:prstGeom>
        </p:spPr>
        <p:txBody>
          <a:bodyPr wrap="square">
            <a:spAutoFit/>
          </a:bodyPr>
          <a:lstStyle/>
          <a:p>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所有的网络通讯都是基于硬件设备上的物理相连进行通讯的，</a:t>
            </a:r>
            <a:r>
              <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rPr>
              <a:t>TCP</a:t>
            </a:r>
            <a:r>
              <a:rPr lang="zh-CN" altLang="en-US" sz="1600" b="1" kern="0" dirty="0">
                <a:solidFill>
                  <a:schemeClr val="accent3">
                    <a:lumMod val="40000"/>
                    <a:lumOff val="60000"/>
                  </a:schemeClr>
                </a:solidFill>
                <a:latin typeface="Open Sans" panose="020B0606030504020204" pitchFamily="34" charset="0"/>
                <a:cs typeface="Open Sans" panose="020B0606030504020204" pitchFamily="34" charset="0"/>
              </a:rPr>
              <a:t>也是一样。</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p:txBody>
      </p:sp>
      <p:pic>
        <p:nvPicPr>
          <p:cNvPr id="3" name="图片 2">
            <a:extLst>
              <a:ext uri="{FF2B5EF4-FFF2-40B4-BE49-F238E27FC236}">
                <a16:creationId xmlns:a16="http://schemas.microsoft.com/office/drawing/2014/main" id="{9DBDAEA9-F899-4D34-8C01-3E3B2A8B65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5564" y="3439036"/>
            <a:ext cx="653640" cy="563483"/>
          </a:xfrm>
          <a:prstGeom prst="rect">
            <a:avLst/>
          </a:prstGeom>
        </p:spPr>
      </p:pic>
      <p:pic>
        <p:nvPicPr>
          <p:cNvPr id="12" name="图片 11">
            <a:extLst>
              <a:ext uri="{FF2B5EF4-FFF2-40B4-BE49-F238E27FC236}">
                <a16:creationId xmlns:a16="http://schemas.microsoft.com/office/drawing/2014/main" id="{3BEEEB5C-DE6E-4769-A5DC-985B496ABB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9649" y="3429000"/>
            <a:ext cx="653640" cy="563483"/>
          </a:xfrm>
          <a:prstGeom prst="rect">
            <a:avLst/>
          </a:prstGeom>
        </p:spPr>
      </p:pic>
      <p:sp>
        <p:nvSpPr>
          <p:cNvPr id="16" name="云形 15">
            <a:extLst>
              <a:ext uri="{FF2B5EF4-FFF2-40B4-BE49-F238E27FC236}">
                <a16:creationId xmlns:a16="http://schemas.microsoft.com/office/drawing/2014/main" id="{ADEF6005-8109-4DB3-8687-922647260E25}"/>
              </a:ext>
            </a:extLst>
          </p:cNvPr>
          <p:cNvSpPr/>
          <p:nvPr/>
        </p:nvSpPr>
        <p:spPr>
          <a:xfrm>
            <a:off x="2007020" y="3276330"/>
            <a:ext cx="905608" cy="56348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71E6470D-DD2F-4AC2-82A6-2A9892044F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3004" y="2948103"/>
            <a:ext cx="653640" cy="653640"/>
          </a:xfrm>
          <a:prstGeom prst="rect">
            <a:avLst/>
          </a:prstGeom>
        </p:spPr>
      </p:pic>
      <p:cxnSp>
        <p:nvCxnSpPr>
          <p:cNvPr id="18" name="连接符: 曲线 17">
            <a:extLst>
              <a:ext uri="{FF2B5EF4-FFF2-40B4-BE49-F238E27FC236}">
                <a16:creationId xmlns:a16="http://schemas.microsoft.com/office/drawing/2014/main" id="{B2BD9F5E-1E3E-4603-AB41-17DB69496A85}"/>
              </a:ext>
            </a:extLst>
          </p:cNvPr>
          <p:cNvCxnSpPr>
            <a:cxnSpLocks/>
            <a:stCxn id="3" idx="3"/>
            <a:endCxn id="16" idx="2"/>
          </p:cNvCxnSpPr>
          <p:nvPr/>
        </p:nvCxnSpPr>
        <p:spPr>
          <a:xfrm flipV="1">
            <a:off x="1539204" y="3558072"/>
            <a:ext cx="470625" cy="162706"/>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连接符: 曲线 20">
            <a:extLst>
              <a:ext uri="{FF2B5EF4-FFF2-40B4-BE49-F238E27FC236}">
                <a16:creationId xmlns:a16="http://schemas.microsoft.com/office/drawing/2014/main" id="{02D188AE-3C2B-4EB2-9C27-5049366429FE}"/>
              </a:ext>
            </a:extLst>
          </p:cNvPr>
          <p:cNvCxnSpPr>
            <a:cxnSpLocks/>
            <a:stCxn id="16" idx="0"/>
            <a:endCxn id="12" idx="1"/>
          </p:cNvCxnSpPr>
          <p:nvPr/>
        </p:nvCxnSpPr>
        <p:spPr>
          <a:xfrm>
            <a:off x="2911873" y="3558072"/>
            <a:ext cx="447776" cy="15267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926ADEE-BBEE-4B5E-98A6-0CCFA6FE84EC}"/>
              </a:ext>
            </a:extLst>
          </p:cNvPr>
          <p:cNvSpPr/>
          <p:nvPr/>
        </p:nvSpPr>
        <p:spPr>
          <a:xfrm>
            <a:off x="201113" y="6039205"/>
            <a:ext cx="4830233" cy="369332"/>
          </a:xfrm>
          <a:prstGeom prst="rect">
            <a:avLst/>
          </a:prstGeom>
        </p:spPr>
        <p:txBody>
          <a:bodyPr wrap="none">
            <a:spAutoFit/>
          </a:bodyPr>
          <a:lstStyle/>
          <a:p>
            <a:pPr algn="ctr"/>
            <a:r>
              <a:rPr lang="zh-CN" altLang="en-US" dirty="0"/>
              <a:t>如何使用</a:t>
            </a:r>
            <a:r>
              <a:rPr lang="en-US" altLang="zh-CN" dirty="0" err="1"/>
              <a:t>c#</a:t>
            </a:r>
            <a:r>
              <a:rPr lang="zh-CN" altLang="en-US" dirty="0"/>
              <a:t>建立一个基于</a:t>
            </a:r>
            <a:r>
              <a:rPr lang="en-US" altLang="zh-CN" dirty="0"/>
              <a:t>TCP/IP</a:t>
            </a:r>
            <a:r>
              <a:rPr lang="zh-CN" altLang="en-US" dirty="0"/>
              <a:t>协议的</a:t>
            </a:r>
            <a:r>
              <a:rPr lang="en-US" altLang="zh-CN" dirty="0"/>
              <a:t>socket</a:t>
            </a:r>
            <a:r>
              <a:rPr lang="zh-CN" altLang="en-US" dirty="0"/>
              <a:t>？</a:t>
            </a:r>
          </a:p>
        </p:txBody>
      </p:sp>
      <p:sp>
        <p:nvSpPr>
          <p:cNvPr id="2" name="矩形 1">
            <a:extLst>
              <a:ext uri="{FF2B5EF4-FFF2-40B4-BE49-F238E27FC236}">
                <a16:creationId xmlns:a16="http://schemas.microsoft.com/office/drawing/2014/main" id="{CFB11DC7-BC35-4599-8E07-4D84D85D0401}"/>
              </a:ext>
            </a:extLst>
          </p:cNvPr>
          <p:cNvSpPr/>
          <p:nvPr/>
        </p:nvSpPr>
        <p:spPr>
          <a:xfrm>
            <a:off x="174736" y="4327220"/>
            <a:ext cx="6096000" cy="1384995"/>
          </a:xfrm>
          <a:prstGeom prst="rect">
            <a:avLst/>
          </a:prstGeom>
        </p:spPr>
        <p:txBody>
          <a:bodyPr>
            <a:spAutoFit/>
          </a:bodyPr>
          <a:lstStyle/>
          <a:p>
            <a:r>
              <a:rPr lang="zh-CN" altLang="en-US" sz="1400" b="1" dirty="0">
                <a:solidFill>
                  <a:schemeClr val="accent3">
                    <a:lumMod val="40000"/>
                    <a:lumOff val="60000"/>
                  </a:schemeClr>
                </a:solidFill>
                <a:latin typeface="宋体" panose="02010600030101010101" pitchFamily="2" charset="-122"/>
                <a:ea typeface="宋体" panose="02010600030101010101" pitchFamily="2" charset="-122"/>
              </a:rPr>
              <a:t>网络中每个通信实体的</a:t>
            </a:r>
            <a:r>
              <a:rPr lang="zh-CN" altLang="en-US" sz="1400" b="1" dirty="0">
                <a:solidFill>
                  <a:schemeClr val="accent3">
                    <a:lumMod val="40000"/>
                    <a:lumOff val="60000"/>
                  </a:schemeClr>
                </a:solidFill>
                <a:latin typeface="Georgia" panose="02040502050405020303" pitchFamily="18" charset="0"/>
              </a:rPr>
              <a:t> </a:t>
            </a:r>
            <a:r>
              <a:rPr lang="en-US" altLang="zh-CN" sz="1400" b="1" dirty="0">
                <a:solidFill>
                  <a:schemeClr val="accent3">
                    <a:lumMod val="40000"/>
                    <a:lumOff val="60000"/>
                  </a:schemeClr>
                </a:solidFill>
                <a:latin typeface="Georgia" panose="02040502050405020303" pitchFamily="18" charset="0"/>
              </a:rPr>
              <a:t>socket</a:t>
            </a:r>
            <a:r>
              <a:rPr lang="zh-CN" altLang="en-US" sz="1400" b="1" dirty="0">
                <a:solidFill>
                  <a:schemeClr val="accent3">
                    <a:lumMod val="40000"/>
                    <a:lumOff val="60000"/>
                  </a:schemeClr>
                </a:solidFill>
                <a:latin typeface="Georgia" panose="02040502050405020303" pitchFamily="18" charset="0"/>
              </a:rPr>
              <a:t> </a:t>
            </a:r>
            <a:r>
              <a:rPr lang="zh-CN" altLang="en-US" sz="1400" b="1" dirty="0">
                <a:solidFill>
                  <a:schemeClr val="accent3">
                    <a:lumMod val="40000"/>
                    <a:lumOff val="60000"/>
                  </a:schemeClr>
                </a:solidFill>
                <a:latin typeface="宋体" panose="02010600030101010101" pitchFamily="2" charset="-122"/>
                <a:ea typeface="宋体" panose="02010600030101010101" pitchFamily="2" charset="-122"/>
              </a:rPr>
              <a:t>是用一个三元组标识的。三元组指的是：协议族（地址族），网络地址、和传输层端口</a:t>
            </a:r>
            <a:r>
              <a:rPr lang="zh-CN" altLang="en-US" sz="1400" b="1" dirty="0">
                <a:solidFill>
                  <a:schemeClr val="accent3">
                    <a:lumMod val="40000"/>
                    <a:lumOff val="60000"/>
                  </a:schemeClr>
                </a:solidFill>
                <a:latin typeface="Georgia" panose="02040502050405020303" pitchFamily="18" charset="0"/>
              </a:rPr>
              <a:t> </a:t>
            </a:r>
            <a:r>
              <a:rPr lang="zh-CN" altLang="en-US" sz="1400" b="1" dirty="0">
                <a:solidFill>
                  <a:schemeClr val="accent3">
                    <a:lumMod val="40000"/>
                    <a:lumOff val="60000"/>
                  </a:schemeClr>
                </a:solidFill>
                <a:latin typeface="宋体" panose="02010600030101010101" pitchFamily="2" charset="-122"/>
                <a:ea typeface="宋体" panose="02010600030101010101" pitchFamily="2" charset="-122"/>
              </a:rPr>
              <a:t>（本文目前只介绍</a:t>
            </a:r>
            <a:r>
              <a:rPr lang="zh-CN" altLang="en-US" sz="1400" b="1" dirty="0">
                <a:solidFill>
                  <a:schemeClr val="accent3">
                    <a:lumMod val="40000"/>
                    <a:lumOff val="60000"/>
                  </a:schemeClr>
                </a:solidFill>
                <a:latin typeface="Georgia" panose="02040502050405020303" pitchFamily="18" charset="0"/>
              </a:rPr>
              <a:t> </a:t>
            </a:r>
            <a:r>
              <a:rPr lang="en-US" altLang="zh-CN" sz="1400" b="1" dirty="0">
                <a:solidFill>
                  <a:schemeClr val="accent3">
                    <a:lumMod val="40000"/>
                    <a:lumOff val="60000"/>
                  </a:schemeClr>
                </a:solidFill>
                <a:latin typeface="Georgia" panose="02040502050405020303" pitchFamily="18" charset="0"/>
              </a:rPr>
              <a:t>Ipv4</a:t>
            </a:r>
            <a:r>
              <a:rPr lang="zh-CN" altLang="en-US" sz="1400" b="1" dirty="0">
                <a:solidFill>
                  <a:schemeClr val="accent3">
                    <a:lumMod val="40000"/>
                    <a:lumOff val="60000"/>
                  </a:schemeClr>
                </a:solidFill>
                <a:latin typeface="Georgia" panose="02040502050405020303" pitchFamily="18" charset="0"/>
              </a:rPr>
              <a:t> </a:t>
            </a:r>
            <a:r>
              <a:rPr lang="zh-CN" altLang="en-US" sz="1400" b="1" dirty="0">
                <a:solidFill>
                  <a:schemeClr val="accent3">
                    <a:lumMod val="40000"/>
                    <a:lumOff val="60000"/>
                  </a:schemeClr>
                </a:solidFill>
                <a:latin typeface="宋体" panose="02010600030101010101" pitchFamily="2" charset="-122"/>
                <a:ea typeface="宋体" panose="02010600030101010101" pitchFamily="2" charset="-122"/>
              </a:rPr>
              <a:t>）。通信双方的一个连接是用网络五元组来标识的，它是由双方相同协议族的两个本地三元组合成的。网络五元组指的是：协议族（地址族）、本地网络地址、本地端口、远程网络地址和远程端口。 上述五元组往往称为全相关。而三元组往往称为半相关</a:t>
            </a:r>
            <a:r>
              <a:rPr lang="en-US" altLang="zh-CN" sz="1400" b="1" dirty="0">
                <a:solidFill>
                  <a:schemeClr val="accent3">
                    <a:lumMod val="40000"/>
                    <a:lumOff val="60000"/>
                  </a:schemeClr>
                </a:solidFill>
                <a:latin typeface="宋体" panose="02010600030101010101" pitchFamily="2" charset="-122"/>
                <a:ea typeface="宋体" panose="02010600030101010101" pitchFamily="2" charset="-122"/>
              </a:rPr>
              <a:t>;</a:t>
            </a:r>
            <a:r>
              <a:rPr lang="zh-CN" altLang="en-US" sz="1400" b="1" dirty="0">
                <a:solidFill>
                  <a:schemeClr val="accent3">
                    <a:lumMod val="40000"/>
                    <a:lumOff val="60000"/>
                  </a:schemeClr>
                </a:solidFill>
                <a:latin typeface="宋体" panose="02010600030101010101" pitchFamily="2" charset="-122"/>
                <a:ea typeface="宋体" panose="02010600030101010101" pitchFamily="2" charset="-122"/>
              </a:rPr>
              <a:t>通讯流程如右图所示。</a:t>
            </a:r>
            <a:endParaRPr lang="zh-CN" altLang="en-US" sz="1400" b="1" dirty="0">
              <a:solidFill>
                <a:schemeClr val="accent3">
                  <a:lumMod val="40000"/>
                  <a:lumOff val="60000"/>
                </a:schemeClr>
              </a:solidFill>
            </a:endParaRPr>
          </a:p>
        </p:txBody>
      </p:sp>
    </p:spTree>
    <p:extLst>
      <p:ext uri="{BB962C8B-B14F-4D97-AF65-F5344CB8AC3E}">
        <p14:creationId xmlns:p14="http://schemas.microsoft.com/office/powerpoint/2010/main" val="244799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321169"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art3</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1" name="矩形 10">
            <a:extLst>
              <a:ext uri="{FF2B5EF4-FFF2-40B4-BE49-F238E27FC236}">
                <a16:creationId xmlns:a16="http://schemas.microsoft.com/office/drawing/2014/main" id="{708F0B30-5ADD-41FD-B75E-4A70B62F9B68}"/>
              </a:ext>
            </a:extLst>
          </p:cNvPr>
          <p:cNvSpPr/>
          <p:nvPr/>
        </p:nvSpPr>
        <p:spPr>
          <a:xfrm>
            <a:off x="127126" y="1413176"/>
            <a:ext cx="2954655" cy="369332"/>
          </a:xfrm>
          <a:prstGeom prst="rect">
            <a:avLst/>
          </a:prstGeom>
        </p:spPr>
        <p:txBody>
          <a:bodyPr wrap="none">
            <a:spAutoFit/>
          </a:bodyPr>
          <a:lstStyle/>
          <a:p>
            <a:pPr algn="ctr"/>
            <a:r>
              <a:rPr lang="zh-CN" altLang="en-US" dirty="0"/>
              <a:t>什么是三次握手四次挥手？</a:t>
            </a:r>
          </a:p>
        </p:txBody>
      </p:sp>
      <p:pic>
        <p:nvPicPr>
          <p:cNvPr id="2052" name="Picture 4" descr="https://pic4.zhimg.com/80/v2-f2b18713052778a6c5aafc5e969f62a7_720w.jpg">
            <a:extLst>
              <a:ext uri="{FF2B5EF4-FFF2-40B4-BE49-F238E27FC236}">
                <a16:creationId xmlns:a16="http://schemas.microsoft.com/office/drawing/2014/main" id="{3DAE8E10-9485-4EC0-95B7-B69B7BC4F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67" y="1854858"/>
            <a:ext cx="4027982" cy="449286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8EF7CFCE-CF00-4A76-926F-C23DA53A8124}"/>
              </a:ext>
            </a:extLst>
          </p:cNvPr>
          <p:cNvSpPr/>
          <p:nvPr/>
        </p:nvSpPr>
        <p:spPr>
          <a:xfrm>
            <a:off x="638908" y="1854858"/>
            <a:ext cx="6614745" cy="1846659"/>
          </a:xfrm>
          <a:prstGeom prst="rect">
            <a:avLst/>
          </a:prstGeom>
        </p:spPr>
        <p:txBody>
          <a:bodyPr wrap="square">
            <a:spAutoFit/>
          </a:bodyPr>
          <a:lstStyle/>
          <a:p>
            <a:r>
              <a:rPr lang="zh-CN" altLang="en-US" dirty="0">
                <a:latin typeface="-apple-system"/>
              </a:rPr>
              <a:t>握手</a:t>
            </a:r>
            <a:endParaRPr lang="en-US" altLang="zh-CN" dirty="0">
              <a:latin typeface="-apple-system"/>
            </a:endParaRPr>
          </a:p>
          <a:p>
            <a:r>
              <a:rPr lang="en-US" altLang="zh-CN" sz="1600" dirty="0">
                <a:solidFill>
                  <a:schemeClr val="accent3">
                    <a:lumMod val="40000"/>
                    <a:lumOff val="60000"/>
                  </a:schemeClr>
                </a:solidFill>
                <a:latin typeface="-apple-system"/>
              </a:rPr>
              <a:t>1.client </a:t>
            </a:r>
            <a:r>
              <a:rPr lang="zh-CN" altLang="en-US" sz="1600" dirty="0">
                <a:solidFill>
                  <a:schemeClr val="accent3">
                    <a:lumMod val="40000"/>
                    <a:lumOff val="60000"/>
                  </a:schemeClr>
                </a:solidFill>
                <a:latin typeface="-apple-system"/>
              </a:rPr>
              <a:t>端首先发送一个 </a:t>
            </a:r>
            <a:r>
              <a:rPr lang="en-US" altLang="zh-CN" sz="1600" dirty="0">
                <a:solidFill>
                  <a:schemeClr val="accent3">
                    <a:lumMod val="40000"/>
                    <a:lumOff val="60000"/>
                  </a:schemeClr>
                </a:solidFill>
                <a:latin typeface="-apple-system"/>
              </a:rPr>
              <a:t>SYN </a:t>
            </a:r>
            <a:r>
              <a:rPr lang="zh-CN" altLang="en-US" sz="1600" dirty="0">
                <a:solidFill>
                  <a:schemeClr val="accent3">
                    <a:lumMod val="40000"/>
                    <a:lumOff val="60000"/>
                  </a:schemeClr>
                </a:solidFill>
                <a:latin typeface="-apple-system"/>
              </a:rPr>
              <a:t>包告诉 </a:t>
            </a:r>
            <a:r>
              <a:rPr lang="en-US" altLang="zh-CN" sz="1600" dirty="0">
                <a:solidFill>
                  <a:schemeClr val="accent3">
                    <a:lumMod val="40000"/>
                    <a:lumOff val="60000"/>
                  </a:schemeClr>
                </a:solidFill>
                <a:latin typeface="-apple-system"/>
              </a:rPr>
              <a:t>Server </a:t>
            </a:r>
            <a:r>
              <a:rPr lang="zh-CN" altLang="en-US" sz="1600" dirty="0">
                <a:solidFill>
                  <a:schemeClr val="accent3">
                    <a:lumMod val="40000"/>
                    <a:lumOff val="60000"/>
                  </a:schemeClr>
                </a:solidFill>
                <a:latin typeface="-apple-system"/>
              </a:rPr>
              <a:t>端我的</a:t>
            </a:r>
            <a:r>
              <a:rPr lang="en-US" altLang="zh-CN" sz="1600" dirty="0">
                <a:solidFill>
                  <a:schemeClr val="accent3">
                    <a:lumMod val="40000"/>
                    <a:lumOff val="60000"/>
                  </a:schemeClr>
                </a:solidFill>
                <a:latin typeface="-apple-system"/>
              </a:rPr>
              <a:t>ISN</a:t>
            </a:r>
            <a:r>
              <a:rPr lang="zh-CN" altLang="en-US" sz="1600" dirty="0">
                <a:solidFill>
                  <a:schemeClr val="accent3">
                    <a:lumMod val="40000"/>
                    <a:lumOff val="60000"/>
                  </a:schemeClr>
                </a:solidFill>
                <a:latin typeface="-apple-system"/>
              </a:rPr>
              <a:t>是 </a:t>
            </a:r>
            <a:r>
              <a:rPr lang="en-US" altLang="zh-CN" sz="1600" dirty="0">
                <a:solidFill>
                  <a:schemeClr val="accent3">
                    <a:lumMod val="40000"/>
                    <a:lumOff val="60000"/>
                  </a:schemeClr>
                </a:solidFill>
                <a:latin typeface="-apple-system"/>
              </a:rPr>
              <a:t>X</a:t>
            </a:r>
            <a:r>
              <a:rPr lang="zh-CN" altLang="en-US" sz="1600" dirty="0">
                <a:solidFill>
                  <a:schemeClr val="accent3">
                    <a:lumMod val="40000"/>
                    <a:lumOff val="60000"/>
                  </a:schemeClr>
                </a:solidFill>
                <a:latin typeface="-apple-system"/>
              </a:rPr>
              <a:t>； </a:t>
            </a:r>
            <a:endParaRPr lang="en-US" altLang="zh-CN" sz="1600" dirty="0">
              <a:solidFill>
                <a:schemeClr val="accent3">
                  <a:lumMod val="40000"/>
                  <a:lumOff val="60000"/>
                </a:schemeClr>
              </a:solidFill>
              <a:latin typeface="-apple-system"/>
            </a:endParaRPr>
          </a:p>
          <a:p>
            <a:r>
              <a:rPr lang="en-US" altLang="zh-CN" sz="1600" dirty="0">
                <a:solidFill>
                  <a:schemeClr val="accent3">
                    <a:lumMod val="40000"/>
                    <a:lumOff val="60000"/>
                  </a:schemeClr>
                </a:solidFill>
                <a:latin typeface="-apple-system"/>
              </a:rPr>
              <a:t>2.Server </a:t>
            </a:r>
            <a:r>
              <a:rPr lang="zh-CN" altLang="en-US" sz="1600" dirty="0">
                <a:solidFill>
                  <a:schemeClr val="accent3">
                    <a:lumMod val="40000"/>
                    <a:lumOff val="60000"/>
                  </a:schemeClr>
                </a:solidFill>
                <a:latin typeface="-apple-system"/>
              </a:rPr>
              <a:t>端收到 </a:t>
            </a:r>
            <a:r>
              <a:rPr lang="en-US" altLang="zh-CN" sz="1600" dirty="0">
                <a:solidFill>
                  <a:schemeClr val="accent3">
                    <a:lumMod val="40000"/>
                    <a:lumOff val="60000"/>
                  </a:schemeClr>
                </a:solidFill>
                <a:latin typeface="-apple-system"/>
              </a:rPr>
              <a:t>SYN </a:t>
            </a:r>
            <a:r>
              <a:rPr lang="zh-CN" altLang="en-US" sz="1600" dirty="0">
                <a:solidFill>
                  <a:schemeClr val="accent3">
                    <a:lumMod val="40000"/>
                    <a:lumOff val="60000"/>
                  </a:schemeClr>
                </a:solidFill>
                <a:latin typeface="-apple-system"/>
              </a:rPr>
              <a:t>包后回复给 </a:t>
            </a:r>
            <a:r>
              <a:rPr lang="en-US" altLang="zh-CN" sz="1600" dirty="0">
                <a:solidFill>
                  <a:schemeClr val="accent3">
                    <a:lumMod val="40000"/>
                    <a:lumOff val="60000"/>
                  </a:schemeClr>
                </a:solidFill>
                <a:latin typeface="-apple-system"/>
              </a:rPr>
              <a:t>client </a:t>
            </a:r>
            <a:r>
              <a:rPr lang="zh-CN" altLang="en-US" sz="1600" dirty="0">
                <a:solidFill>
                  <a:schemeClr val="accent3">
                    <a:lumMod val="40000"/>
                    <a:lumOff val="60000"/>
                  </a:schemeClr>
                </a:solidFill>
                <a:latin typeface="-apple-system"/>
              </a:rPr>
              <a:t>一个 </a:t>
            </a:r>
            <a:r>
              <a:rPr lang="en-US" altLang="zh-CN" sz="1600" dirty="0">
                <a:solidFill>
                  <a:schemeClr val="accent3">
                    <a:lumMod val="40000"/>
                    <a:lumOff val="60000"/>
                  </a:schemeClr>
                </a:solidFill>
                <a:latin typeface="-apple-system"/>
              </a:rPr>
              <a:t>ACK </a:t>
            </a:r>
            <a:r>
              <a:rPr lang="zh-CN" altLang="en-US" sz="1600" dirty="0">
                <a:solidFill>
                  <a:schemeClr val="accent3">
                    <a:lumMod val="40000"/>
                    <a:lumOff val="60000"/>
                  </a:schemeClr>
                </a:solidFill>
                <a:latin typeface="-apple-system"/>
              </a:rPr>
              <a:t>确认包，告诉 </a:t>
            </a:r>
            <a:r>
              <a:rPr lang="en-US" altLang="zh-CN" sz="1600" dirty="0">
                <a:solidFill>
                  <a:schemeClr val="accent3">
                    <a:lumMod val="40000"/>
                    <a:lumOff val="60000"/>
                  </a:schemeClr>
                </a:solidFill>
                <a:latin typeface="-apple-system"/>
              </a:rPr>
              <a:t>client </a:t>
            </a:r>
            <a:r>
              <a:rPr lang="zh-CN" altLang="en-US" sz="1600" dirty="0">
                <a:solidFill>
                  <a:schemeClr val="accent3">
                    <a:lumMod val="40000"/>
                    <a:lumOff val="60000"/>
                  </a:schemeClr>
                </a:solidFill>
                <a:latin typeface="-apple-system"/>
              </a:rPr>
              <a:t>说我收到了； </a:t>
            </a:r>
            <a:endParaRPr lang="en-US" altLang="zh-CN" sz="1600" dirty="0">
              <a:solidFill>
                <a:schemeClr val="accent3">
                  <a:lumMod val="40000"/>
                  <a:lumOff val="60000"/>
                </a:schemeClr>
              </a:solidFill>
              <a:latin typeface="-apple-system"/>
            </a:endParaRPr>
          </a:p>
          <a:p>
            <a:r>
              <a:rPr lang="en-US" altLang="zh-CN" sz="1600" dirty="0">
                <a:solidFill>
                  <a:schemeClr val="accent3">
                    <a:lumMod val="40000"/>
                    <a:lumOff val="60000"/>
                  </a:schemeClr>
                </a:solidFill>
                <a:latin typeface="-apple-system"/>
              </a:rPr>
              <a:t>2.1</a:t>
            </a:r>
            <a:r>
              <a:rPr lang="zh-CN" altLang="en-US" sz="1600" dirty="0">
                <a:solidFill>
                  <a:schemeClr val="accent3">
                    <a:lumMod val="40000"/>
                    <a:lumOff val="60000"/>
                  </a:schemeClr>
                </a:solidFill>
                <a:latin typeface="-apple-system"/>
              </a:rPr>
              <a:t>接着 </a:t>
            </a:r>
            <a:r>
              <a:rPr lang="en-US" altLang="zh-CN" sz="1600" dirty="0">
                <a:solidFill>
                  <a:schemeClr val="accent3">
                    <a:lumMod val="40000"/>
                    <a:lumOff val="60000"/>
                  </a:schemeClr>
                </a:solidFill>
                <a:latin typeface="-apple-system"/>
              </a:rPr>
              <a:t>Server </a:t>
            </a:r>
            <a:r>
              <a:rPr lang="zh-CN" altLang="en-US" sz="1600" dirty="0">
                <a:solidFill>
                  <a:schemeClr val="accent3">
                    <a:lumMod val="40000"/>
                    <a:lumOff val="60000"/>
                  </a:schemeClr>
                </a:solidFill>
                <a:latin typeface="-apple-system"/>
              </a:rPr>
              <a:t>端也需要告诉 </a:t>
            </a:r>
            <a:r>
              <a:rPr lang="en-US" altLang="zh-CN" sz="1600" dirty="0">
                <a:solidFill>
                  <a:schemeClr val="accent3">
                    <a:lumMod val="40000"/>
                    <a:lumOff val="60000"/>
                  </a:schemeClr>
                </a:solidFill>
                <a:latin typeface="-apple-system"/>
              </a:rPr>
              <a:t>client </a:t>
            </a:r>
            <a:r>
              <a:rPr lang="zh-CN" altLang="en-US" sz="1600" dirty="0">
                <a:solidFill>
                  <a:schemeClr val="accent3">
                    <a:lumMod val="40000"/>
                    <a:lumOff val="60000"/>
                  </a:schemeClr>
                </a:solidFill>
                <a:latin typeface="-apple-system"/>
              </a:rPr>
              <a:t>端自己的初始序列号，于是 </a:t>
            </a:r>
            <a:r>
              <a:rPr lang="en-US" altLang="zh-CN" sz="1600" dirty="0">
                <a:solidFill>
                  <a:schemeClr val="accent3">
                    <a:lumMod val="40000"/>
                    <a:lumOff val="60000"/>
                  </a:schemeClr>
                </a:solidFill>
                <a:latin typeface="-apple-system"/>
              </a:rPr>
              <a:t>Server </a:t>
            </a:r>
            <a:r>
              <a:rPr lang="zh-CN" altLang="en-US" sz="1600" dirty="0">
                <a:solidFill>
                  <a:schemeClr val="accent3">
                    <a:lumMod val="40000"/>
                    <a:lumOff val="60000"/>
                  </a:schemeClr>
                </a:solidFill>
                <a:latin typeface="-apple-system"/>
              </a:rPr>
              <a:t>也发送一个 </a:t>
            </a:r>
            <a:r>
              <a:rPr lang="en-US" altLang="zh-CN" sz="1600" dirty="0">
                <a:solidFill>
                  <a:schemeClr val="accent3">
                    <a:lumMod val="40000"/>
                    <a:lumOff val="60000"/>
                  </a:schemeClr>
                </a:solidFill>
                <a:latin typeface="-apple-system"/>
              </a:rPr>
              <a:t>SYN </a:t>
            </a:r>
            <a:r>
              <a:rPr lang="zh-CN" altLang="en-US" sz="1600" dirty="0">
                <a:solidFill>
                  <a:schemeClr val="accent3">
                    <a:lumMod val="40000"/>
                    <a:lumOff val="60000"/>
                  </a:schemeClr>
                </a:solidFill>
                <a:latin typeface="-apple-system"/>
              </a:rPr>
              <a:t>包告诉 </a:t>
            </a:r>
            <a:r>
              <a:rPr lang="en-US" altLang="zh-CN" sz="1600" dirty="0">
                <a:solidFill>
                  <a:schemeClr val="accent3">
                    <a:lumMod val="40000"/>
                    <a:lumOff val="60000"/>
                  </a:schemeClr>
                </a:solidFill>
                <a:latin typeface="-apple-system"/>
              </a:rPr>
              <a:t>client </a:t>
            </a:r>
            <a:r>
              <a:rPr lang="zh-CN" altLang="en-US" sz="1600" dirty="0">
                <a:solidFill>
                  <a:schemeClr val="accent3">
                    <a:lumMod val="40000"/>
                    <a:lumOff val="60000"/>
                  </a:schemeClr>
                </a:solidFill>
                <a:latin typeface="-apple-system"/>
              </a:rPr>
              <a:t>我的初始序列号是 </a:t>
            </a:r>
            <a:r>
              <a:rPr lang="en-US" altLang="zh-CN" sz="1600" dirty="0">
                <a:solidFill>
                  <a:schemeClr val="accent3">
                    <a:lumMod val="40000"/>
                    <a:lumOff val="60000"/>
                  </a:schemeClr>
                </a:solidFill>
                <a:latin typeface="-apple-system"/>
              </a:rPr>
              <a:t>Y</a:t>
            </a:r>
            <a:r>
              <a:rPr lang="zh-CN" altLang="en-US" sz="1600" dirty="0">
                <a:solidFill>
                  <a:schemeClr val="accent3">
                    <a:lumMod val="40000"/>
                    <a:lumOff val="60000"/>
                  </a:schemeClr>
                </a:solidFill>
                <a:latin typeface="-apple-system"/>
              </a:rPr>
              <a:t>； </a:t>
            </a:r>
            <a:endParaRPr lang="en-US" altLang="zh-CN" sz="1600" dirty="0">
              <a:solidFill>
                <a:schemeClr val="accent3">
                  <a:lumMod val="40000"/>
                  <a:lumOff val="60000"/>
                </a:schemeClr>
              </a:solidFill>
              <a:latin typeface="-apple-system"/>
            </a:endParaRPr>
          </a:p>
          <a:p>
            <a:r>
              <a:rPr lang="en-US" altLang="zh-CN" sz="1600" dirty="0">
                <a:solidFill>
                  <a:schemeClr val="accent3">
                    <a:lumMod val="40000"/>
                    <a:lumOff val="60000"/>
                  </a:schemeClr>
                </a:solidFill>
                <a:latin typeface="-apple-system"/>
              </a:rPr>
              <a:t>3.Client </a:t>
            </a:r>
            <a:r>
              <a:rPr lang="zh-CN" altLang="en-US" sz="1600" dirty="0">
                <a:solidFill>
                  <a:schemeClr val="accent3">
                    <a:lumMod val="40000"/>
                    <a:lumOff val="60000"/>
                  </a:schemeClr>
                </a:solidFill>
                <a:latin typeface="-apple-system"/>
              </a:rPr>
              <a:t>收到后，回复 </a:t>
            </a:r>
            <a:r>
              <a:rPr lang="en-US" altLang="zh-CN" sz="1600" dirty="0">
                <a:solidFill>
                  <a:schemeClr val="accent3">
                    <a:lumMod val="40000"/>
                    <a:lumOff val="60000"/>
                  </a:schemeClr>
                </a:solidFill>
                <a:latin typeface="-apple-system"/>
              </a:rPr>
              <a:t>Server </a:t>
            </a:r>
            <a:r>
              <a:rPr lang="zh-CN" altLang="en-US" sz="1600" dirty="0">
                <a:solidFill>
                  <a:schemeClr val="accent3">
                    <a:lumMod val="40000"/>
                    <a:lumOff val="60000"/>
                  </a:schemeClr>
                </a:solidFill>
                <a:latin typeface="-apple-system"/>
              </a:rPr>
              <a:t>一个 </a:t>
            </a:r>
            <a:r>
              <a:rPr lang="en-US" altLang="zh-CN" sz="1600" dirty="0">
                <a:solidFill>
                  <a:schemeClr val="accent3">
                    <a:lumMod val="40000"/>
                    <a:lumOff val="60000"/>
                  </a:schemeClr>
                </a:solidFill>
                <a:latin typeface="-apple-system"/>
              </a:rPr>
              <a:t>ACK </a:t>
            </a:r>
            <a:r>
              <a:rPr lang="zh-CN" altLang="en-US" sz="1600" dirty="0">
                <a:solidFill>
                  <a:schemeClr val="accent3">
                    <a:lumMod val="40000"/>
                    <a:lumOff val="60000"/>
                  </a:schemeClr>
                </a:solidFill>
                <a:latin typeface="-apple-system"/>
              </a:rPr>
              <a:t>确认包说我知道了。</a:t>
            </a:r>
            <a:endParaRPr lang="zh-CN" altLang="en-US" sz="1600" dirty="0">
              <a:solidFill>
                <a:schemeClr val="accent3">
                  <a:lumMod val="40000"/>
                  <a:lumOff val="60000"/>
                </a:schemeClr>
              </a:solidFill>
            </a:endParaRPr>
          </a:p>
        </p:txBody>
      </p:sp>
      <p:sp>
        <p:nvSpPr>
          <p:cNvPr id="3" name="矩形 2">
            <a:extLst>
              <a:ext uri="{FF2B5EF4-FFF2-40B4-BE49-F238E27FC236}">
                <a16:creationId xmlns:a16="http://schemas.microsoft.com/office/drawing/2014/main" id="{F6079EAC-BD7F-4661-93E4-78D1508D35B1}"/>
              </a:ext>
            </a:extLst>
          </p:cNvPr>
          <p:cNvSpPr/>
          <p:nvPr/>
        </p:nvSpPr>
        <p:spPr>
          <a:xfrm>
            <a:off x="638909" y="4101292"/>
            <a:ext cx="6096000" cy="1846659"/>
          </a:xfrm>
          <a:prstGeom prst="rect">
            <a:avLst/>
          </a:prstGeom>
        </p:spPr>
        <p:txBody>
          <a:bodyPr>
            <a:spAutoFit/>
          </a:bodyPr>
          <a:lstStyle/>
          <a:p>
            <a:r>
              <a:rPr lang="zh-CN" altLang="en-US" dirty="0">
                <a:latin typeface="-apple-system"/>
              </a:rPr>
              <a:t>挥手</a:t>
            </a:r>
            <a:endParaRPr lang="en-US" altLang="zh-CN" dirty="0">
              <a:latin typeface="-apple-system"/>
            </a:endParaRPr>
          </a:p>
          <a:p>
            <a:r>
              <a:rPr lang="en-US" altLang="zh-CN" sz="1600" dirty="0">
                <a:solidFill>
                  <a:schemeClr val="accent3">
                    <a:lumMod val="40000"/>
                    <a:lumOff val="60000"/>
                  </a:schemeClr>
                </a:solidFill>
                <a:latin typeface="-apple-system"/>
              </a:rPr>
              <a:t>1.Client </a:t>
            </a:r>
            <a:r>
              <a:rPr lang="zh-CN" altLang="en-US" sz="1600" dirty="0">
                <a:solidFill>
                  <a:schemeClr val="accent3">
                    <a:lumMod val="40000"/>
                    <a:lumOff val="60000"/>
                  </a:schemeClr>
                </a:solidFill>
                <a:latin typeface="-apple-system"/>
              </a:rPr>
              <a:t>发送一个 </a:t>
            </a:r>
            <a:r>
              <a:rPr lang="en-US" altLang="zh-CN" sz="1600" dirty="0">
                <a:solidFill>
                  <a:schemeClr val="accent3">
                    <a:lumMod val="40000"/>
                    <a:lumOff val="60000"/>
                  </a:schemeClr>
                </a:solidFill>
                <a:latin typeface="-apple-system"/>
              </a:rPr>
              <a:t>FIN </a:t>
            </a:r>
            <a:r>
              <a:rPr lang="zh-CN" altLang="en-US" sz="1600" dirty="0">
                <a:solidFill>
                  <a:schemeClr val="accent3">
                    <a:lumMod val="40000"/>
                    <a:lumOff val="60000"/>
                  </a:schemeClr>
                </a:solidFill>
                <a:latin typeface="-apple-system"/>
              </a:rPr>
              <a:t>包来告诉 </a:t>
            </a:r>
            <a:r>
              <a:rPr lang="en-US" altLang="zh-CN" sz="1600" dirty="0">
                <a:solidFill>
                  <a:schemeClr val="accent3">
                    <a:lumMod val="40000"/>
                    <a:lumOff val="60000"/>
                  </a:schemeClr>
                </a:solidFill>
                <a:latin typeface="-apple-system"/>
              </a:rPr>
              <a:t>Server </a:t>
            </a:r>
            <a:r>
              <a:rPr lang="zh-CN" altLang="en-US" sz="1600" dirty="0">
                <a:solidFill>
                  <a:schemeClr val="accent3">
                    <a:lumMod val="40000"/>
                    <a:lumOff val="60000"/>
                  </a:schemeClr>
                </a:solidFill>
                <a:latin typeface="-apple-system"/>
              </a:rPr>
              <a:t>我已经没数据需要发给 </a:t>
            </a:r>
            <a:r>
              <a:rPr lang="en-US" altLang="zh-CN" sz="1600" dirty="0">
                <a:solidFill>
                  <a:schemeClr val="accent3">
                    <a:lumMod val="40000"/>
                    <a:lumOff val="60000"/>
                  </a:schemeClr>
                </a:solidFill>
                <a:latin typeface="-apple-system"/>
              </a:rPr>
              <a:t>Server </a:t>
            </a:r>
            <a:r>
              <a:rPr lang="zh-CN" altLang="en-US" sz="1600" dirty="0">
                <a:solidFill>
                  <a:schemeClr val="accent3">
                    <a:lumMod val="40000"/>
                    <a:lumOff val="60000"/>
                  </a:schemeClr>
                </a:solidFill>
                <a:latin typeface="-apple-system"/>
              </a:rPr>
              <a:t>了； </a:t>
            </a:r>
            <a:endParaRPr lang="en-US" altLang="zh-CN" sz="1600" dirty="0">
              <a:solidFill>
                <a:schemeClr val="accent3">
                  <a:lumMod val="40000"/>
                  <a:lumOff val="60000"/>
                </a:schemeClr>
              </a:solidFill>
              <a:latin typeface="-apple-system"/>
            </a:endParaRPr>
          </a:p>
          <a:p>
            <a:r>
              <a:rPr lang="en-US" altLang="zh-CN" sz="1600" dirty="0">
                <a:solidFill>
                  <a:schemeClr val="accent3">
                    <a:lumMod val="40000"/>
                    <a:lumOff val="60000"/>
                  </a:schemeClr>
                </a:solidFill>
                <a:latin typeface="-apple-system"/>
              </a:rPr>
              <a:t>2.Server </a:t>
            </a:r>
            <a:r>
              <a:rPr lang="zh-CN" altLang="en-US" sz="1600" dirty="0">
                <a:solidFill>
                  <a:schemeClr val="accent3">
                    <a:lumMod val="40000"/>
                    <a:lumOff val="60000"/>
                  </a:schemeClr>
                </a:solidFill>
                <a:latin typeface="-apple-system"/>
              </a:rPr>
              <a:t>收到后回复一个 </a:t>
            </a:r>
            <a:r>
              <a:rPr lang="en-US" altLang="zh-CN" sz="1600" dirty="0">
                <a:solidFill>
                  <a:schemeClr val="accent3">
                    <a:lumMod val="40000"/>
                    <a:lumOff val="60000"/>
                  </a:schemeClr>
                </a:solidFill>
                <a:latin typeface="-apple-system"/>
              </a:rPr>
              <a:t>ACK </a:t>
            </a:r>
            <a:r>
              <a:rPr lang="zh-CN" altLang="en-US" sz="1600" dirty="0">
                <a:solidFill>
                  <a:schemeClr val="accent3">
                    <a:lumMod val="40000"/>
                    <a:lumOff val="60000"/>
                  </a:schemeClr>
                </a:solidFill>
                <a:latin typeface="-apple-system"/>
              </a:rPr>
              <a:t>确认包说我知道了；</a:t>
            </a:r>
            <a:endParaRPr lang="en-US" altLang="zh-CN" sz="1600" dirty="0">
              <a:solidFill>
                <a:schemeClr val="accent3">
                  <a:lumMod val="40000"/>
                  <a:lumOff val="60000"/>
                </a:schemeClr>
              </a:solidFill>
              <a:latin typeface="-apple-system"/>
            </a:endParaRPr>
          </a:p>
          <a:p>
            <a:r>
              <a:rPr lang="en-US" altLang="zh-CN" sz="1600" dirty="0">
                <a:solidFill>
                  <a:schemeClr val="accent3">
                    <a:lumMod val="40000"/>
                    <a:lumOff val="60000"/>
                  </a:schemeClr>
                </a:solidFill>
                <a:latin typeface="-apple-system"/>
              </a:rPr>
              <a:t>3.</a:t>
            </a:r>
            <a:r>
              <a:rPr lang="zh-CN" altLang="en-US" sz="1600" dirty="0">
                <a:solidFill>
                  <a:schemeClr val="accent3">
                    <a:lumMod val="40000"/>
                    <a:lumOff val="60000"/>
                  </a:schemeClr>
                </a:solidFill>
                <a:latin typeface="-apple-system"/>
              </a:rPr>
              <a:t>然后 </a:t>
            </a:r>
            <a:r>
              <a:rPr lang="en-US" altLang="zh-CN" sz="1600" dirty="0">
                <a:solidFill>
                  <a:schemeClr val="accent3">
                    <a:lumMod val="40000"/>
                    <a:lumOff val="60000"/>
                  </a:schemeClr>
                </a:solidFill>
                <a:latin typeface="-apple-system"/>
              </a:rPr>
              <a:t>server </a:t>
            </a:r>
            <a:r>
              <a:rPr lang="zh-CN" altLang="en-US" sz="1600" dirty="0">
                <a:solidFill>
                  <a:schemeClr val="accent3">
                    <a:lumMod val="40000"/>
                    <a:lumOff val="60000"/>
                  </a:schemeClr>
                </a:solidFill>
                <a:latin typeface="-apple-system"/>
              </a:rPr>
              <a:t>在自己也没数据发送给 </a:t>
            </a:r>
            <a:r>
              <a:rPr lang="en-US" altLang="zh-CN" sz="1600" dirty="0">
                <a:solidFill>
                  <a:schemeClr val="accent3">
                    <a:lumMod val="40000"/>
                    <a:lumOff val="60000"/>
                  </a:schemeClr>
                </a:solidFill>
                <a:latin typeface="-apple-system"/>
              </a:rPr>
              <a:t>client </a:t>
            </a:r>
            <a:r>
              <a:rPr lang="zh-CN" altLang="en-US" sz="1600" dirty="0">
                <a:solidFill>
                  <a:schemeClr val="accent3">
                    <a:lumMod val="40000"/>
                    <a:lumOff val="60000"/>
                  </a:schemeClr>
                </a:solidFill>
                <a:latin typeface="-apple-system"/>
              </a:rPr>
              <a:t>后，</a:t>
            </a:r>
            <a:r>
              <a:rPr lang="en-US" altLang="zh-CN" sz="1600" dirty="0">
                <a:solidFill>
                  <a:schemeClr val="accent3">
                    <a:lumMod val="40000"/>
                    <a:lumOff val="60000"/>
                  </a:schemeClr>
                </a:solidFill>
                <a:latin typeface="-apple-system"/>
              </a:rPr>
              <a:t>Server </a:t>
            </a:r>
            <a:r>
              <a:rPr lang="zh-CN" altLang="en-US" sz="1600" dirty="0">
                <a:solidFill>
                  <a:schemeClr val="accent3">
                    <a:lumMod val="40000"/>
                    <a:lumOff val="60000"/>
                  </a:schemeClr>
                </a:solidFill>
                <a:latin typeface="-apple-system"/>
              </a:rPr>
              <a:t>也发送一个 </a:t>
            </a:r>
            <a:r>
              <a:rPr lang="en-US" altLang="zh-CN" sz="1600" dirty="0">
                <a:solidFill>
                  <a:schemeClr val="accent3">
                    <a:lumMod val="40000"/>
                    <a:lumOff val="60000"/>
                  </a:schemeClr>
                </a:solidFill>
                <a:latin typeface="-apple-system"/>
              </a:rPr>
              <a:t>FIN </a:t>
            </a:r>
            <a:r>
              <a:rPr lang="zh-CN" altLang="en-US" sz="1600" dirty="0">
                <a:solidFill>
                  <a:schemeClr val="accent3">
                    <a:lumMod val="40000"/>
                    <a:lumOff val="60000"/>
                  </a:schemeClr>
                </a:solidFill>
                <a:latin typeface="-apple-system"/>
              </a:rPr>
              <a:t>包给 </a:t>
            </a:r>
            <a:r>
              <a:rPr lang="en-US" altLang="zh-CN" sz="1600" dirty="0">
                <a:solidFill>
                  <a:schemeClr val="accent3">
                    <a:lumMod val="40000"/>
                    <a:lumOff val="60000"/>
                  </a:schemeClr>
                </a:solidFill>
                <a:latin typeface="-apple-system"/>
              </a:rPr>
              <a:t>Client </a:t>
            </a:r>
            <a:r>
              <a:rPr lang="zh-CN" altLang="en-US" sz="1600" dirty="0">
                <a:solidFill>
                  <a:schemeClr val="accent3">
                    <a:lumMod val="40000"/>
                    <a:lumOff val="60000"/>
                  </a:schemeClr>
                </a:solidFill>
                <a:latin typeface="-apple-system"/>
              </a:rPr>
              <a:t>告诉 </a:t>
            </a:r>
            <a:r>
              <a:rPr lang="en-US" altLang="zh-CN" sz="1600" dirty="0">
                <a:solidFill>
                  <a:schemeClr val="accent3">
                    <a:lumMod val="40000"/>
                    <a:lumOff val="60000"/>
                  </a:schemeClr>
                </a:solidFill>
                <a:latin typeface="-apple-system"/>
              </a:rPr>
              <a:t>Client </a:t>
            </a:r>
            <a:r>
              <a:rPr lang="zh-CN" altLang="en-US" sz="1600" dirty="0">
                <a:solidFill>
                  <a:schemeClr val="accent3">
                    <a:lumMod val="40000"/>
                    <a:lumOff val="60000"/>
                  </a:schemeClr>
                </a:solidFill>
                <a:latin typeface="-apple-system"/>
              </a:rPr>
              <a:t>我也已经没数据发给 </a:t>
            </a:r>
            <a:r>
              <a:rPr lang="en-US" altLang="zh-CN" sz="1600" dirty="0">
                <a:solidFill>
                  <a:schemeClr val="accent3">
                    <a:lumMod val="40000"/>
                    <a:lumOff val="60000"/>
                  </a:schemeClr>
                </a:solidFill>
                <a:latin typeface="-apple-system"/>
              </a:rPr>
              <a:t>client </a:t>
            </a:r>
            <a:r>
              <a:rPr lang="zh-CN" altLang="en-US" sz="1600" dirty="0">
                <a:solidFill>
                  <a:schemeClr val="accent3">
                    <a:lumMod val="40000"/>
                    <a:lumOff val="60000"/>
                  </a:schemeClr>
                </a:solidFill>
                <a:latin typeface="-apple-system"/>
              </a:rPr>
              <a:t>了； </a:t>
            </a:r>
            <a:endParaRPr lang="en-US" altLang="zh-CN" sz="1600" dirty="0">
              <a:solidFill>
                <a:schemeClr val="accent3">
                  <a:lumMod val="40000"/>
                  <a:lumOff val="60000"/>
                </a:schemeClr>
              </a:solidFill>
              <a:latin typeface="-apple-system"/>
            </a:endParaRPr>
          </a:p>
          <a:p>
            <a:r>
              <a:rPr lang="en-US" altLang="zh-CN" sz="1600" dirty="0">
                <a:solidFill>
                  <a:schemeClr val="accent3">
                    <a:lumMod val="40000"/>
                    <a:lumOff val="60000"/>
                  </a:schemeClr>
                </a:solidFill>
                <a:latin typeface="-apple-system"/>
              </a:rPr>
              <a:t>4.Client </a:t>
            </a:r>
            <a:r>
              <a:rPr lang="zh-CN" altLang="en-US" sz="1600" dirty="0">
                <a:solidFill>
                  <a:schemeClr val="accent3">
                    <a:lumMod val="40000"/>
                    <a:lumOff val="60000"/>
                  </a:schemeClr>
                </a:solidFill>
                <a:latin typeface="-apple-system"/>
              </a:rPr>
              <a:t>收到后，就会回复一个 </a:t>
            </a:r>
            <a:r>
              <a:rPr lang="en-US" altLang="zh-CN" sz="1600" dirty="0">
                <a:solidFill>
                  <a:schemeClr val="accent3">
                    <a:lumMod val="40000"/>
                    <a:lumOff val="60000"/>
                  </a:schemeClr>
                </a:solidFill>
                <a:latin typeface="-apple-system"/>
              </a:rPr>
              <a:t>ACK </a:t>
            </a:r>
            <a:r>
              <a:rPr lang="zh-CN" altLang="en-US" sz="1600" dirty="0">
                <a:solidFill>
                  <a:schemeClr val="accent3">
                    <a:lumMod val="40000"/>
                    <a:lumOff val="60000"/>
                  </a:schemeClr>
                </a:solidFill>
                <a:latin typeface="-apple-system"/>
              </a:rPr>
              <a:t>确认包说我知道了。</a:t>
            </a:r>
            <a:endParaRPr lang="zh-CN" altLang="en-US" sz="1600" dirty="0">
              <a:solidFill>
                <a:schemeClr val="accent3">
                  <a:lumMod val="40000"/>
                  <a:lumOff val="60000"/>
                </a:schemeClr>
              </a:solidFill>
            </a:endParaRPr>
          </a:p>
        </p:txBody>
      </p:sp>
      <p:sp>
        <p:nvSpPr>
          <p:cNvPr id="4" name="矩形 3">
            <a:extLst>
              <a:ext uri="{FF2B5EF4-FFF2-40B4-BE49-F238E27FC236}">
                <a16:creationId xmlns:a16="http://schemas.microsoft.com/office/drawing/2014/main" id="{4FADC27D-8D39-4538-B80B-8D2ACA2E127B}"/>
              </a:ext>
            </a:extLst>
          </p:cNvPr>
          <p:cNvSpPr/>
          <p:nvPr/>
        </p:nvSpPr>
        <p:spPr>
          <a:xfrm>
            <a:off x="4988170" y="325607"/>
            <a:ext cx="5142755" cy="338554"/>
          </a:xfrm>
          <a:prstGeom prst="rect">
            <a:avLst/>
          </a:prstGeom>
        </p:spPr>
        <p:txBody>
          <a:bodyPr wrap="none">
            <a:spAutoFit/>
          </a:bodyPr>
          <a:lstStyle/>
          <a:p>
            <a:r>
              <a:rPr lang="en-US" altLang="zh-CN" sz="1600" dirty="0">
                <a:solidFill>
                  <a:schemeClr val="tx2"/>
                </a:solidFill>
                <a:latin typeface="Arial" panose="020B0604020202020204" pitchFamily="34" charset="0"/>
              </a:rPr>
              <a:t>SYN:  </a:t>
            </a:r>
            <a:r>
              <a:rPr lang="en-US" altLang="zh-CN" sz="1600" dirty="0">
                <a:solidFill>
                  <a:schemeClr val="accent3">
                    <a:lumMod val="40000"/>
                    <a:lumOff val="60000"/>
                  </a:schemeClr>
                </a:solidFill>
                <a:latin typeface="Arial" panose="020B0604020202020204" pitchFamily="34" charset="0"/>
              </a:rPr>
              <a:t>(Synchronize Sequence Numbers)</a:t>
            </a:r>
            <a:r>
              <a:rPr lang="zh-CN" altLang="en-US" sz="1600" dirty="0">
                <a:solidFill>
                  <a:schemeClr val="accent3">
                    <a:lumMod val="40000"/>
                    <a:lumOff val="60000"/>
                  </a:schemeClr>
                </a:solidFill>
              </a:rPr>
              <a:t>同步序列编号</a:t>
            </a:r>
          </a:p>
        </p:txBody>
      </p:sp>
      <p:sp>
        <p:nvSpPr>
          <p:cNvPr id="9" name="矩形 8">
            <a:extLst>
              <a:ext uri="{FF2B5EF4-FFF2-40B4-BE49-F238E27FC236}">
                <a16:creationId xmlns:a16="http://schemas.microsoft.com/office/drawing/2014/main" id="{CA43FE7D-8246-462C-84AA-937511216B83}"/>
              </a:ext>
            </a:extLst>
          </p:cNvPr>
          <p:cNvSpPr/>
          <p:nvPr/>
        </p:nvSpPr>
        <p:spPr>
          <a:xfrm>
            <a:off x="4988170" y="668557"/>
            <a:ext cx="4269759" cy="338554"/>
          </a:xfrm>
          <a:prstGeom prst="rect">
            <a:avLst/>
          </a:prstGeom>
        </p:spPr>
        <p:txBody>
          <a:bodyPr wrap="none">
            <a:spAutoFit/>
          </a:bodyPr>
          <a:lstStyle/>
          <a:p>
            <a:r>
              <a:rPr lang="en-US" altLang="zh-CN" sz="1600" dirty="0">
                <a:solidFill>
                  <a:schemeClr val="tx2"/>
                </a:solidFill>
                <a:latin typeface="Arial" panose="020B0604020202020204" pitchFamily="34" charset="0"/>
              </a:rPr>
              <a:t>ACK:  </a:t>
            </a:r>
            <a:r>
              <a:rPr lang="en-US" altLang="zh-CN" sz="1600" dirty="0">
                <a:solidFill>
                  <a:schemeClr val="accent3">
                    <a:lumMod val="40000"/>
                    <a:lumOff val="60000"/>
                  </a:schemeClr>
                </a:solidFill>
              </a:rPr>
              <a:t> (Acknowledge character</a:t>
            </a:r>
            <a:r>
              <a:rPr lang="zh-CN" altLang="en-US" sz="1600" dirty="0">
                <a:solidFill>
                  <a:schemeClr val="accent3">
                    <a:lumMod val="40000"/>
                    <a:lumOff val="60000"/>
                  </a:schemeClr>
                </a:solidFill>
              </a:rPr>
              <a:t>）即是确认字符</a:t>
            </a:r>
          </a:p>
        </p:txBody>
      </p:sp>
      <p:sp>
        <p:nvSpPr>
          <p:cNvPr id="5" name="矩形 4">
            <a:extLst>
              <a:ext uri="{FF2B5EF4-FFF2-40B4-BE49-F238E27FC236}">
                <a16:creationId xmlns:a16="http://schemas.microsoft.com/office/drawing/2014/main" id="{F4569CD5-1F5F-4B53-AC23-95E2D83F4949}"/>
              </a:ext>
            </a:extLst>
          </p:cNvPr>
          <p:cNvSpPr/>
          <p:nvPr/>
        </p:nvSpPr>
        <p:spPr>
          <a:xfrm>
            <a:off x="4988170" y="1007111"/>
            <a:ext cx="2811988" cy="369332"/>
          </a:xfrm>
          <a:prstGeom prst="rect">
            <a:avLst/>
          </a:prstGeom>
        </p:spPr>
        <p:txBody>
          <a:bodyPr wrap="none">
            <a:spAutoFit/>
          </a:bodyPr>
          <a:lstStyle/>
          <a:p>
            <a:r>
              <a:rPr lang="en-US" altLang="zh-CN" b="1" dirty="0">
                <a:solidFill>
                  <a:srgbClr val="C4C4C8"/>
                </a:solidFill>
                <a:latin typeface="-apple-system"/>
              </a:rPr>
              <a:t>Fin: </a:t>
            </a:r>
            <a:r>
              <a:rPr lang="zh-CN" altLang="en-US" sz="1600" b="1" dirty="0">
                <a:solidFill>
                  <a:schemeClr val="accent3">
                    <a:lumMod val="40000"/>
                    <a:lumOff val="60000"/>
                  </a:schemeClr>
                </a:solidFill>
                <a:latin typeface="-apple-system"/>
              </a:rPr>
              <a:t>（</a:t>
            </a:r>
            <a:r>
              <a:rPr lang="en-US" altLang="zh-CN" sz="1600" b="1" dirty="0">
                <a:solidFill>
                  <a:schemeClr val="accent3">
                    <a:lumMod val="40000"/>
                    <a:lumOff val="60000"/>
                  </a:schemeClr>
                </a:solidFill>
                <a:latin typeface="-apple-system"/>
              </a:rPr>
              <a:t> Finish </a:t>
            </a:r>
            <a:r>
              <a:rPr lang="zh-CN" altLang="en-US" sz="1600" b="1" dirty="0">
                <a:solidFill>
                  <a:schemeClr val="accent3">
                    <a:lumMod val="40000"/>
                    <a:lumOff val="60000"/>
                  </a:schemeClr>
                </a:solidFill>
                <a:latin typeface="-apple-system"/>
              </a:rPr>
              <a:t>）表示关闭连接</a:t>
            </a:r>
            <a:endParaRPr lang="zh-CN" altLang="en-US" sz="1600" b="1" dirty="0">
              <a:solidFill>
                <a:schemeClr val="accent3">
                  <a:lumMod val="40000"/>
                  <a:lumOff val="60000"/>
                </a:schemeClr>
              </a:solidFill>
            </a:endParaRPr>
          </a:p>
        </p:txBody>
      </p:sp>
      <p:sp>
        <p:nvSpPr>
          <p:cNvPr id="6" name="矩形 5">
            <a:extLst>
              <a:ext uri="{FF2B5EF4-FFF2-40B4-BE49-F238E27FC236}">
                <a16:creationId xmlns:a16="http://schemas.microsoft.com/office/drawing/2014/main" id="{8F33659C-1AB5-47BC-BD8D-7455899CA7A2}"/>
              </a:ext>
            </a:extLst>
          </p:cNvPr>
          <p:cNvSpPr/>
          <p:nvPr/>
        </p:nvSpPr>
        <p:spPr>
          <a:xfrm>
            <a:off x="638909" y="5978394"/>
            <a:ext cx="6096000" cy="738664"/>
          </a:xfrm>
          <a:prstGeom prst="rect">
            <a:avLst/>
          </a:prstGeom>
        </p:spPr>
        <p:txBody>
          <a:bodyPr>
            <a:spAutoFit/>
          </a:bodyPr>
          <a:lstStyle/>
          <a:p>
            <a:r>
              <a:rPr lang="en-US" altLang="zh-CN" sz="1400" dirty="0">
                <a:solidFill>
                  <a:schemeClr val="accent3">
                    <a:lumMod val="40000"/>
                    <a:lumOff val="60000"/>
                  </a:schemeClr>
                </a:solidFill>
                <a:latin typeface="-apple-system"/>
              </a:rPr>
              <a:t>TCP </a:t>
            </a:r>
            <a:r>
              <a:rPr lang="zh-CN" altLang="en-US" sz="1400" dirty="0">
                <a:solidFill>
                  <a:schemeClr val="accent3">
                    <a:lumMod val="40000"/>
                    <a:lumOff val="60000"/>
                  </a:schemeClr>
                </a:solidFill>
                <a:latin typeface="-apple-system"/>
              </a:rPr>
              <a:t>进行断开连接的目标是：回收资源、终止数据传输。由于 </a:t>
            </a:r>
            <a:r>
              <a:rPr lang="en-US" altLang="zh-CN" sz="1400" dirty="0">
                <a:solidFill>
                  <a:schemeClr val="accent3">
                    <a:lumMod val="40000"/>
                    <a:lumOff val="60000"/>
                  </a:schemeClr>
                </a:solidFill>
                <a:latin typeface="-apple-system"/>
              </a:rPr>
              <a:t>TCP </a:t>
            </a:r>
            <a:r>
              <a:rPr lang="zh-CN" altLang="en-US" sz="1400" dirty="0">
                <a:solidFill>
                  <a:schemeClr val="accent3">
                    <a:lumMod val="40000"/>
                    <a:lumOff val="60000"/>
                  </a:schemeClr>
                </a:solidFill>
                <a:latin typeface="-apple-system"/>
              </a:rPr>
              <a:t>是全双工的，需要 </a:t>
            </a:r>
            <a:r>
              <a:rPr lang="en-US" altLang="zh-CN" sz="1400" dirty="0">
                <a:solidFill>
                  <a:schemeClr val="accent3">
                    <a:lumMod val="40000"/>
                    <a:lumOff val="60000"/>
                  </a:schemeClr>
                </a:solidFill>
                <a:latin typeface="-apple-system"/>
              </a:rPr>
              <a:t>Peer </a:t>
            </a:r>
            <a:r>
              <a:rPr lang="zh-CN" altLang="en-US" sz="1400" dirty="0">
                <a:solidFill>
                  <a:schemeClr val="accent3">
                    <a:lumMod val="40000"/>
                    <a:lumOff val="60000"/>
                  </a:schemeClr>
                </a:solidFill>
                <a:latin typeface="-apple-system"/>
              </a:rPr>
              <a:t>两端分别各自拆除自己通向 </a:t>
            </a:r>
            <a:r>
              <a:rPr lang="en-US" altLang="zh-CN" sz="1400" dirty="0">
                <a:solidFill>
                  <a:schemeClr val="accent3">
                    <a:lumMod val="40000"/>
                    <a:lumOff val="60000"/>
                  </a:schemeClr>
                </a:solidFill>
                <a:latin typeface="-apple-system"/>
              </a:rPr>
              <a:t>Peer </a:t>
            </a:r>
            <a:r>
              <a:rPr lang="zh-CN" altLang="en-US" sz="1400" dirty="0">
                <a:solidFill>
                  <a:schemeClr val="accent3">
                    <a:lumMod val="40000"/>
                    <a:lumOff val="60000"/>
                  </a:schemeClr>
                </a:solidFill>
                <a:latin typeface="-apple-system"/>
              </a:rPr>
              <a:t>对端的方向的通信信道。这样需要四次挥手来分别拆除通信信道，就比较清晰明了了。</a:t>
            </a:r>
            <a:endParaRPr lang="zh-CN" altLang="en-US" sz="1400" dirty="0">
              <a:solidFill>
                <a:schemeClr val="accent3">
                  <a:lumMod val="40000"/>
                  <a:lumOff val="60000"/>
                </a:schemeClr>
              </a:solidFill>
            </a:endParaRPr>
          </a:p>
        </p:txBody>
      </p:sp>
      <p:sp>
        <p:nvSpPr>
          <p:cNvPr id="12" name="矩形 11">
            <a:extLst>
              <a:ext uri="{FF2B5EF4-FFF2-40B4-BE49-F238E27FC236}">
                <a16:creationId xmlns:a16="http://schemas.microsoft.com/office/drawing/2014/main" id="{C61AB85E-1216-4303-AA49-7BDB5017CC8F}"/>
              </a:ext>
            </a:extLst>
          </p:cNvPr>
          <p:cNvSpPr/>
          <p:nvPr/>
        </p:nvSpPr>
        <p:spPr>
          <a:xfrm>
            <a:off x="7559547" y="6378504"/>
            <a:ext cx="4408002" cy="338554"/>
          </a:xfrm>
          <a:prstGeom prst="rect">
            <a:avLst/>
          </a:prstGeom>
        </p:spPr>
        <p:txBody>
          <a:bodyPr wrap="none">
            <a:spAutoFit/>
          </a:bodyPr>
          <a:lstStyle/>
          <a:p>
            <a:r>
              <a:rPr lang="zh-CN" altLang="en-US" sz="1600" b="1" dirty="0">
                <a:solidFill>
                  <a:schemeClr val="accent4"/>
                </a:solidFill>
              </a:rPr>
              <a:t>原文：https://zhuanlan.zhihu.com/p/199284611</a:t>
            </a:r>
          </a:p>
        </p:txBody>
      </p:sp>
      <p:sp>
        <p:nvSpPr>
          <p:cNvPr id="8" name="矩形 7">
            <a:extLst>
              <a:ext uri="{FF2B5EF4-FFF2-40B4-BE49-F238E27FC236}">
                <a16:creationId xmlns:a16="http://schemas.microsoft.com/office/drawing/2014/main" id="{599C394A-991B-44D9-BEEC-CC1412D5853E}"/>
              </a:ext>
            </a:extLst>
          </p:cNvPr>
          <p:cNvSpPr/>
          <p:nvPr/>
        </p:nvSpPr>
        <p:spPr>
          <a:xfrm>
            <a:off x="4988170" y="1352528"/>
            <a:ext cx="3983398" cy="338554"/>
          </a:xfrm>
          <a:prstGeom prst="rect">
            <a:avLst/>
          </a:prstGeom>
        </p:spPr>
        <p:txBody>
          <a:bodyPr wrap="none">
            <a:spAutoFit/>
          </a:bodyPr>
          <a:lstStyle/>
          <a:p>
            <a:r>
              <a:rPr lang="en-US" altLang="zh-CN" sz="1600" b="1" dirty="0">
                <a:solidFill>
                  <a:schemeClr val="tx2"/>
                </a:solidFill>
                <a:latin typeface="-apple-system"/>
              </a:rPr>
              <a:t>ISN: </a:t>
            </a:r>
            <a:r>
              <a:rPr lang="en-US" altLang="zh-CN" sz="1600" b="1" dirty="0">
                <a:solidFill>
                  <a:schemeClr val="accent2">
                    <a:lumMod val="75000"/>
                  </a:schemeClr>
                </a:solidFill>
                <a:latin typeface="-apple-system"/>
              </a:rPr>
              <a:t>(</a:t>
            </a:r>
            <a:r>
              <a:rPr lang="en-US" altLang="zh-CN" sz="1600" b="1" dirty="0" err="1">
                <a:solidFill>
                  <a:schemeClr val="accent2">
                    <a:lumMod val="75000"/>
                  </a:schemeClr>
                </a:solidFill>
                <a:latin typeface="-apple-system"/>
              </a:rPr>
              <a:t>Inital</a:t>
            </a:r>
            <a:r>
              <a:rPr lang="en-US" altLang="zh-CN" sz="1600" b="1" dirty="0">
                <a:solidFill>
                  <a:schemeClr val="accent2">
                    <a:lumMod val="75000"/>
                  </a:schemeClr>
                </a:solidFill>
                <a:latin typeface="-apple-system"/>
              </a:rPr>
              <a:t> Sequence Number)</a:t>
            </a:r>
            <a:r>
              <a:rPr lang="zh-CN" altLang="en-US" sz="1600" b="1" dirty="0">
                <a:solidFill>
                  <a:schemeClr val="accent2">
                    <a:lumMod val="75000"/>
                  </a:schemeClr>
                </a:solidFill>
                <a:latin typeface="-apple-system"/>
              </a:rPr>
              <a:t>初始化序列号</a:t>
            </a:r>
            <a:endParaRPr lang="zh-CN" altLang="en-US" sz="1600" b="1" dirty="0"/>
          </a:p>
        </p:txBody>
      </p:sp>
    </p:spTree>
    <p:extLst>
      <p:ext uri="{BB962C8B-B14F-4D97-AF65-F5344CB8AC3E}">
        <p14:creationId xmlns:p14="http://schemas.microsoft.com/office/powerpoint/2010/main" val="64522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Title 2"/>
          <p:cNvSpPr txBox="1"/>
          <p:nvPr/>
        </p:nvSpPr>
        <p:spPr>
          <a:xfrm>
            <a:off x="0" y="362522"/>
            <a:ext cx="1800808"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art4</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1" name="Graphic 3">
            <a:extLst>
              <a:ext uri="{FF2B5EF4-FFF2-40B4-BE49-F238E27FC236}">
                <a16:creationId xmlns:a16="http://schemas.microsoft.com/office/drawing/2014/main" id="{6DCD8592-01C5-487C-AC89-040B4578D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08826" y="4020004"/>
            <a:ext cx="2370080" cy="2541252"/>
          </a:xfrm>
          <a:prstGeom prst="rect">
            <a:avLst/>
          </a:prstGeom>
        </p:spPr>
      </p:pic>
      <p:sp>
        <p:nvSpPr>
          <p:cNvPr id="4" name="矩形 3">
            <a:extLst>
              <a:ext uri="{FF2B5EF4-FFF2-40B4-BE49-F238E27FC236}">
                <a16:creationId xmlns:a16="http://schemas.microsoft.com/office/drawing/2014/main" id="{EA619C3D-F32B-4B13-A164-68C02A320130}"/>
              </a:ext>
            </a:extLst>
          </p:cNvPr>
          <p:cNvSpPr/>
          <p:nvPr/>
        </p:nvSpPr>
        <p:spPr>
          <a:xfrm>
            <a:off x="519110" y="1213311"/>
            <a:ext cx="3823226" cy="369332"/>
          </a:xfrm>
          <a:prstGeom prst="rect">
            <a:avLst/>
          </a:prstGeom>
        </p:spPr>
        <p:txBody>
          <a:bodyPr wrap="none">
            <a:spAutoFit/>
          </a:bodyPr>
          <a:lstStyle/>
          <a:p>
            <a:r>
              <a:rPr lang="en-US" altLang="zh-CN" b="1" dirty="0">
                <a:solidFill>
                  <a:schemeClr val="tx2"/>
                </a:solidFill>
                <a:latin typeface="-apple-system"/>
              </a:rPr>
              <a:t>TCP </a:t>
            </a:r>
            <a:r>
              <a:rPr lang="zh-CN" altLang="en-US" b="1" dirty="0">
                <a:solidFill>
                  <a:schemeClr val="tx2"/>
                </a:solidFill>
                <a:latin typeface="-apple-system"/>
              </a:rPr>
              <a:t>连接的初始化序列号能否固定？</a:t>
            </a:r>
            <a:endParaRPr lang="zh-CN" altLang="en-US" b="1" i="0" dirty="0">
              <a:solidFill>
                <a:schemeClr val="tx2"/>
              </a:solidFill>
              <a:effectLst/>
              <a:latin typeface="-apple-system"/>
            </a:endParaRPr>
          </a:p>
        </p:txBody>
      </p:sp>
      <p:sp>
        <p:nvSpPr>
          <p:cNvPr id="5" name="矩形 4">
            <a:extLst>
              <a:ext uri="{FF2B5EF4-FFF2-40B4-BE49-F238E27FC236}">
                <a16:creationId xmlns:a16="http://schemas.microsoft.com/office/drawing/2014/main" id="{CD76A55D-3472-44E3-A0E9-75B5ED1DDE24}"/>
              </a:ext>
            </a:extLst>
          </p:cNvPr>
          <p:cNvSpPr/>
          <p:nvPr/>
        </p:nvSpPr>
        <p:spPr>
          <a:xfrm>
            <a:off x="665285" y="1848206"/>
            <a:ext cx="8223738" cy="3970318"/>
          </a:xfrm>
          <a:prstGeom prst="rect">
            <a:avLst/>
          </a:prstGeom>
        </p:spPr>
        <p:txBody>
          <a:bodyPr wrap="square">
            <a:spAutoFit/>
          </a:bodyPr>
          <a:lstStyle/>
          <a:p>
            <a:r>
              <a:rPr lang="zh-CN" altLang="en-US" dirty="0">
                <a:solidFill>
                  <a:schemeClr val="accent2">
                    <a:lumMod val="75000"/>
                  </a:schemeClr>
                </a:solidFill>
                <a:latin typeface="-apple-system"/>
              </a:rPr>
              <a:t>如果初始化序列号（缩写为 </a:t>
            </a:r>
            <a:r>
              <a:rPr lang="en-US" altLang="zh-CN" dirty="0">
                <a:solidFill>
                  <a:schemeClr val="accent2">
                    <a:lumMod val="75000"/>
                  </a:schemeClr>
                </a:solidFill>
                <a:latin typeface="-apple-system"/>
              </a:rPr>
              <a:t>ISN</a:t>
            </a:r>
            <a:r>
              <a:rPr lang="zh-CN" altLang="en-US" dirty="0">
                <a:solidFill>
                  <a:schemeClr val="accent2">
                    <a:lumMod val="75000"/>
                  </a:schemeClr>
                </a:solidFill>
                <a:latin typeface="-apple-system"/>
              </a:rPr>
              <a:t>：</a:t>
            </a:r>
            <a:r>
              <a:rPr lang="en-US" altLang="zh-CN" dirty="0" err="1">
                <a:solidFill>
                  <a:schemeClr val="accent2">
                    <a:lumMod val="75000"/>
                  </a:schemeClr>
                </a:solidFill>
                <a:latin typeface="-apple-system"/>
              </a:rPr>
              <a:t>Inital</a:t>
            </a:r>
            <a:r>
              <a:rPr lang="en-US" altLang="zh-CN" dirty="0">
                <a:solidFill>
                  <a:schemeClr val="accent2">
                    <a:lumMod val="75000"/>
                  </a:schemeClr>
                </a:solidFill>
                <a:latin typeface="-apple-system"/>
              </a:rPr>
              <a:t> Sequence Number</a:t>
            </a:r>
            <a:r>
              <a:rPr lang="zh-CN" altLang="en-US" dirty="0">
                <a:solidFill>
                  <a:schemeClr val="accent2">
                    <a:lumMod val="75000"/>
                  </a:schemeClr>
                </a:solidFill>
                <a:latin typeface="-apple-system"/>
              </a:rPr>
              <a:t>）可以固定，我们来看看会出现什么问题。假设 </a:t>
            </a:r>
            <a:r>
              <a:rPr lang="en-US" altLang="zh-CN" dirty="0">
                <a:solidFill>
                  <a:schemeClr val="accent2">
                    <a:lumMod val="75000"/>
                  </a:schemeClr>
                </a:solidFill>
                <a:latin typeface="-apple-system"/>
              </a:rPr>
              <a:t>ISN </a:t>
            </a:r>
            <a:r>
              <a:rPr lang="zh-CN" altLang="en-US" dirty="0">
                <a:solidFill>
                  <a:schemeClr val="accent2">
                    <a:lumMod val="75000"/>
                  </a:schemeClr>
                </a:solidFill>
                <a:latin typeface="-apple-system"/>
              </a:rPr>
              <a:t>固定是 </a:t>
            </a:r>
            <a:r>
              <a:rPr lang="en-US" altLang="zh-CN" dirty="0">
                <a:solidFill>
                  <a:schemeClr val="accent2">
                    <a:lumMod val="75000"/>
                  </a:schemeClr>
                </a:solidFill>
                <a:latin typeface="-apple-system"/>
              </a:rPr>
              <a:t>1</a:t>
            </a:r>
            <a:r>
              <a:rPr lang="zh-CN" altLang="en-US" dirty="0">
                <a:solidFill>
                  <a:schemeClr val="accent2">
                    <a:lumMod val="75000"/>
                  </a:schemeClr>
                </a:solidFill>
                <a:latin typeface="-apple-system"/>
              </a:rPr>
              <a:t>，</a:t>
            </a:r>
            <a:r>
              <a:rPr lang="en-US" altLang="zh-CN" dirty="0">
                <a:solidFill>
                  <a:schemeClr val="accent2">
                    <a:lumMod val="75000"/>
                  </a:schemeClr>
                </a:solidFill>
                <a:latin typeface="-apple-system"/>
              </a:rPr>
              <a:t>Client </a:t>
            </a:r>
            <a:r>
              <a:rPr lang="zh-CN" altLang="en-US" dirty="0">
                <a:solidFill>
                  <a:schemeClr val="accent2">
                    <a:lumMod val="75000"/>
                  </a:schemeClr>
                </a:solidFill>
                <a:latin typeface="-apple-system"/>
              </a:rPr>
              <a:t>和 </a:t>
            </a:r>
            <a:r>
              <a:rPr lang="en-US" altLang="zh-CN" dirty="0">
                <a:solidFill>
                  <a:schemeClr val="accent2">
                    <a:lumMod val="75000"/>
                  </a:schemeClr>
                </a:solidFill>
                <a:latin typeface="-apple-system"/>
              </a:rPr>
              <a:t>Server </a:t>
            </a:r>
            <a:r>
              <a:rPr lang="zh-CN" altLang="en-US" dirty="0">
                <a:solidFill>
                  <a:schemeClr val="accent2">
                    <a:lumMod val="75000"/>
                  </a:schemeClr>
                </a:solidFill>
                <a:latin typeface="-apple-system"/>
              </a:rPr>
              <a:t>建立好一条 </a:t>
            </a:r>
            <a:r>
              <a:rPr lang="en-US" altLang="zh-CN" dirty="0">
                <a:solidFill>
                  <a:schemeClr val="accent2">
                    <a:lumMod val="75000"/>
                  </a:schemeClr>
                </a:solidFill>
                <a:latin typeface="-apple-system"/>
              </a:rPr>
              <a:t>TCP </a:t>
            </a:r>
            <a:r>
              <a:rPr lang="zh-CN" altLang="en-US" dirty="0">
                <a:solidFill>
                  <a:schemeClr val="accent2">
                    <a:lumMod val="75000"/>
                  </a:schemeClr>
                </a:solidFill>
                <a:latin typeface="-apple-system"/>
              </a:rPr>
              <a:t>连接后，</a:t>
            </a:r>
            <a:r>
              <a:rPr lang="en-US" altLang="zh-CN" dirty="0">
                <a:solidFill>
                  <a:schemeClr val="accent2">
                    <a:lumMod val="75000"/>
                  </a:schemeClr>
                </a:solidFill>
                <a:latin typeface="-apple-system"/>
              </a:rPr>
              <a:t>Client </a:t>
            </a:r>
            <a:r>
              <a:rPr lang="zh-CN" altLang="en-US" dirty="0">
                <a:solidFill>
                  <a:schemeClr val="accent2">
                    <a:lumMod val="75000"/>
                  </a:schemeClr>
                </a:solidFill>
                <a:latin typeface="-apple-system"/>
              </a:rPr>
              <a:t>连续给 </a:t>
            </a:r>
            <a:r>
              <a:rPr lang="en-US" altLang="zh-CN" dirty="0">
                <a:solidFill>
                  <a:schemeClr val="accent2">
                    <a:lumMod val="75000"/>
                  </a:schemeClr>
                </a:solidFill>
                <a:latin typeface="-apple-system"/>
              </a:rPr>
              <a:t>Server </a:t>
            </a:r>
            <a:r>
              <a:rPr lang="zh-CN" altLang="en-US" dirty="0">
                <a:solidFill>
                  <a:schemeClr val="accent2">
                    <a:lumMod val="75000"/>
                  </a:schemeClr>
                </a:solidFill>
                <a:latin typeface="-apple-system"/>
              </a:rPr>
              <a:t>发了 </a:t>
            </a:r>
            <a:r>
              <a:rPr lang="en-US" altLang="zh-CN" dirty="0">
                <a:solidFill>
                  <a:schemeClr val="accent2">
                    <a:lumMod val="75000"/>
                  </a:schemeClr>
                </a:solidFill>
                <a:latin typeface="-apple-system"/>
              </a:rPr>
              <a:t>10 </a:t>
            </a:r>
            <a:r>
              <a:rPr lang="zh-CN" altLang="en-US" dirty="0">
                <a:solidFill>
                  <a:schemeClr val="accent2">
                    <a:lumMod val="75000"/>
                  </a:schemeClr>
                </a:solidFill>
                <a:latin typeface="-apple-system"/>
              </a:rPr>
              <a:t>个包，这 </a:t>
            </a:r>
            <a:r>
              <a:rPr lang="en-US" altLang="zh-CN" dirty="0">
                <a:solidFill>
                  <a:schemeClr val="accent2">
                    <a:lumMod val="75000"/>
                  </a:schemeClr>
                </a:solidFill>
                <a:latin typeface="-apple-system"/>
              </a:rPr>
              <a:t>10 </a:t>
            </a:r>
            <a:r>
              <a:rPr lang="zh-CN" altLang="en-US" dirty="0">
                <a:solidFill>
                  <a:schemeClr val="accent2">
                    <a:lumMod val="75000"/>
                  </a:schemeClr>
                </a:solidFill>
                <a:latin typeface="-apple-system"/>
              </a:rPr>
              <a:t>个包不知怎么被链路上的路由器缓存了</a:t>
            </a:r>
            <a:r>
              <a:rPr lang="en-US" altLang="zh-CN" dirty="0">
                <a:solidFill>
                  <a:schemeClr val="accent2">
                    <a:lumMod val="75000"/>
                  </a:schemeClr>
                </a:solidFill>
                <a:latin typeface="-apple-system"/>
              </a:rPr>
              <a:t>(</a:t>
            </a:r>
            <a:r>
              <a:rPr lang="zh-CN" altLang="en-US" i="1" dirty="0">
                <a:solidFill>
                  <a:schemeClr val="accent2">
                    <a:lumMod val="75000"/>
                  </a:schemeClr>
                </a:solidFill>
                <a:latin typeface="-apple-system"/>
              </a:rPr>
              <a:t>路由器会毫无先兆地缓存或者丢弃任何的数据包</a:t>
            </a:r>
            <a:r>
              <a:rPr lang="en-US" altLang="zh-CN" dirty="0">
                <a:solidFill>
                  <a:schemeClr val="accent2">
                    <a:lumMod val="75000"/>
                  </a:schemeClr>
                </a:solidFill>
                <a:latin typeface="-apple-system"/>
              </a:rPr>
              <a:t>)</a:t>
            </a:r>
            <a:r>
              <a:rPr lang="zh-CN" altLang="en-US" dirty="0">
                <a:solidFill>
                  <a:schemeClr val="accent2">
                    <a:lumMod val="75000"/>
                  </a:schemeClr>
                </a:solidFill>
                <a:latin typeface="-apple-system"/>
              </a:rPr>
              <a:t>，这个时候碰巧 </a:t>
            </a:r>
            <a:r>
              <a:rPr lang="en-US" altLang="zh-CN" dirty="0">
                <a:solidFill>
                  <a:schemeClr val="accent2">
                    <a:lumMod val="75000"/>
                  </a:schemeClr>
                </a:solidFill>
                <a:latin typeface="-apple-system"/>
              </a:rPr>
              <a:t>Client </a:t>
            </a:r>
            <a:r>
              <a:rPr lang="zh-CN" altLang="en-US" dirty="0">
                <a:solidFill>
                  <a:schemeClr val="accent2">
                    <a:lumMod val="75000"/>
                  </a:schemeClr>
                </a:solidFill>
                <a:latin typeface="-apple-system"/>
              </a:rPr>
              <a:t>挂掉了，然后 </a:t>
            </a:r>
            <a:r>
              <a:rPr lang="en-US" altLang="zh-CN" dirty="0">
                <a:solidFill>
                  <a:schemeClr val="accent2">
                    <a:lumMod val="75000"/>
                  </a:schemeClr>
                </a:solidFill>
                <a:latin typeface="-apple-system"/>
              </a:rPr>
              <a:t>Client </a:t>
            </a:r>
            <a:r>
              <a:rPr lang="zh-CN" altLang="en-US" dirty="0">
                <a:solidFill>
                  <a:schemeClr val="accent2">
                    <a:lumMod val="75000"/>
                  </a:schemeClr>
                </a:solidFill>
                <a:latin typeface="-apple-system"/>
              </a:rPr>
              <a:t>用同样的端口号重新连上 </a:t>
            </a:r>
            <a:r>
              <a:rPr lang="en-US" altLang="zh-CN" dirty="0">
                <a:solidFill>
                  <a:schemeClr val="accent2">
                    <a:lumMod val="75000"/>
                  </a:schemeClr>
                </a:solidFill>
                <a:latin typeface="-apple-system"/>
              </a:rPr>
              <a:t>Server</a:t>
            </a:r>
            <a:r>
              <a:rPr lang="zh-CN" altLang="en-US" dirty="0">
                <a:solidFill>
                  <a:schemeClr val="accent2">
                    <a:lumMod val="75000"/>
                  </a:schemeClr>
                </a:solidFill>
                <a:latin typeface="-apple-system"/>
              </a:rPr>
              <a:t>，</a:t>
            </a:r>
            <a:r>
              <a:rPr lang="en-US" altLang="zh-CN" dirty="0">
                <a:solidFill>
                  <a:schemeClr val="accent2">
                    <a:lumMod val="75000"/>
                  </a:schemeClr>
                </a:solidFill>
                <a:latin typeface="-apple-system"/>
              </a:rPr>
              <a:t>Client </a:t>
            </a:r>
            <a:r>
              <a:rPr lang="zh-CN" altLang="en-US" dirty="0">
                <a:solidFill>
                  <a:schemeClr val="accent2">
                    <a:lumMod val="75000"/>
                  </a:schemeClr>
                </a:solidFill>
                <a:latin typeface="-apple-system"/>
              </a:rPr>
              <a:t>又连续给 </a:t>
            </a:r>
            <a:r>
              <a:rPr lang="en-US" altLang="zh-CN" dirty="0">
                <a:solidFill>
                  <a:schemeClr val="accent2">
                    <a:lumMod val="75000"/>
                  </a:schemeClr>
                </a:solidFill>
                <a:latin typeface="-apple-system"/>
              </a:rPr>
              <a:t>Server </a:t>
            </a:r>
            <a:r>
              <a:rPr lang="zh-CN" altLang="en-US" dirty="0">
                <a:solidFill>
                  <a:schemeClr val="accent2">
                    <a:lumMod val="75000"/>
                  </a:schemeClr>
                </a:solidFill>
                <a:latin typeface="-apple-system"/>
              </a:rPr>
              <a:t>发了几个包，假设这个时候 </a:t>
            </a:r>
            <a:r>
              <a:rPr lang="en-US" altLang="zh-CN" dirty="0">
                <a:solidFill>
                  <a:schemeClr val="accent2">
                    <a:lumMod val="75000"/>
                  </a:schemeClr>
                </a:solidFill>
                <a:latin typeface="-apple-system"/>
              </a:rPr>
              <a:t>Client </a:t>
            </a:r>
            <a:r>
              <a:rPr lang="zh-CN" altLang="en-US" dirty="0">
                <a:solidFill>
                  <a:schemeClr val="accent2">
                    <a:lumMod val="75000"/>
                  </a:schemeClr>
                </a:solidFill>
                <a:latin typeface="-apple-system"/>
              </a:rPr>
              <a:t>的序列号变成了 </a:t>
            </a:r>
            <a:r>
              <a:rPr lang="en-US" altLang="zh-CN" dirty="0">
                <a:solidFill>
                  <a:schemeClr val="accent2">
                    <a:lumMod val="75000"/>
                  </a:schemeClr>
                </a:solidFill>
                <a:latin typeface="-apple-system"/>
              </a:rPr>
              <a:t>5</a:t>
            </a:r>
            <a:r>
              <a:rPr lang="zh-CN" altLang="en-US" dirty="0">
                <a:solidFill>
                  <a:schemeClr val="accent2">
                    <a:lumMod val="75000"/>
                  </a:schemeClr>
                </a:solidFill>
                <a:latin typeface="-apple-system"/>
              </a:rPr>
              <a:t>。</a:t>
            </a:r>
          </a:p>
          <a:p>
            <a:r>
              <a:rPr lang="zh-CN" altLang="en-US" dirty="0">
                <a:solidFill>
                  <a:schemeClr val="accent2">
                    <a:lumMod val="75000"/>
                  </a:schemeClr>
                </a:solidFill>
                <a:latin typeface="-apple-system"/>
              </a:rPr>
              <a:t>接着，之前被路由器缓存的 </a:t>
            </a:r>
            <a:r>
              <a:rPr lang="en-US" altLang="zh-CN" dirty="0">
                <a:solidFill>
                  <a:schemeClr val="accent2">
                    <a:lumMod val="75000"/>
                  </a:schemeClr>
                </a:solidFill>
                <a:latin typeface="-apple-system"/>
              </a:rPr>
              <a:t>10 </a:t>
            </a:r>
            <a:r>
              <a:rPr lang="zh-CN" altLang="en-US" dirty="0">
                <a:solidFill>
                  <a:schemeClr val="accent2">
                    <a:lumMod val="75000"/>
                  </a:schemeClr>
                </a:solidFill>
                <a:latin typeface="-apple-system"/>
              </a:rPr>
              <a:t>个数据包全部被路由到 </a:t>
            </a:r>
            <a:r>
              <a:rPr lang="en-US" altLang="zh-CN" dirty="0">
                <a:solidFill>
                  <a:schemeClr val="accent2">
                    <a:lumMod val="75000"/>
                  </a:schemeClr>
                </a:solidFill>
                <a:latin typeface="-apple-system"/>
              </a:rPr>
              <a:t>Server </a:t>
            </a:r>
            <a:r>
              <a:rPr lang="zh-CN" altLang="en-US" dirty="0">
                <a:solidFill>
                  <a:schemeClr val="accent2">
                    <a:lumMod val="75000"/>
                  </a:schemeClr>
                </a:solidFill>
                <a:latin typeface="-apple-system"/>
              </a:rPr>
              <a:t>端了，</a:t>
            </a:r>
            <a:r>
              <a:rPr lang="en-US" altLang="zh-CN" dirty="0">
                <a:solidFill>
                  <a:schemeClr val="accent2">
                    <a:lumMod val="75000"/>
                  </a:schemeClr>
                </a:solidFill>
                <a:latin typeface="-apple-system"/>
              </a:rPr>
              <a:t>Server </a:t>
            </a:r>
            <a:r>
              <a:rPr lang="zh-CN" altLang="en-US" dirty="0">
                <a:solidFill>
                  <a:schemeClr val="accent2">
                    <a:lumMod val="75000"/>
                  </a:schemeClr>
                </a:solidFill>
                <a:latin typeface="-apple-system"/>
              </a:rPr>
              <a:t>给 </a:t>
            </a:r>
            <a:r>
              <a:rPr lang="en-US" altLang="zh-CN" dirty="0">
                <a:solidFill>
                  <a:schemeClr val="accent2">
                    <a:lumMod val="75000"/>
                  </a:schemeClr>
                </a:solidFill>
                <a:latin typeface="-apple-system"/>
              </a:rPr>
              <a:t>Client </a:t>
            </a:r>
            <a:r>
              <a:rPr lang="zh-CN" altLang="en-US" dirty="0">
                <a:solidFill>
                  <a:schemeClr val="accent2">
                    <a:lumMod val="75000"/>
                  </a:schemeClr>
                </a:solidFill>
                <a:latin typeface="-apple-system"/>
              </a:rPr>
              <a:t>回复确认号 </a:t>
            </a:r>
            <a:r>
              <a:rPr lang="en-US" altLang="zh-CN" dirty="0">
                <a:solidFill>
                  <a:schemeClr val="accent2">
                    <a:lumMod val="75000"/>
                  </a:schemeClr>
                </a:solidFill>
                <a:latin typeface="-apple-system"/>
              </a:rPr>
              <a:t>10</a:t>
            </a:r>
            <a:r>
              <a:rPr lang="zh-CN" altLang="en-US" dirty="0">
                <a:solidFill>
                  <a:schemeClr val="accent2">
                    <a:lumMod val="75000"/>
                  </a:schemeClr>
                </a:solidFill>
                <a:latin typeface="-apple-system"/>
              </a:rPr>
              <a:t>，这个时候，</a:t>
            </a:r>
            <a:r>
              <a:rPr lang="en-US" altLang="zh-CN" dirty="0">
                <a:solidFill>
                  <a:schemeClr val="accent2">
                    <a:lumMod val="75000"/>
                  </a:schemeClr>
                </a:solidFill>
                <a:latin typeface="-apple-system"/>
              </a:rPr>
              <a:t>Client </a:t>
            </a:r>
            <a:r>
              <a:rPr lang="zh-CN" altLang="en-US" dirty="0">
                <a:solidFill>
                  <a:schemeClr val="accent2">
                    <a:lumMod val="75000"/>
                  </a:schemeClr>
                </a:solidFill>
                <a:latin typeface="-apple-system"/>
              </a:rPr>
              <a:t>整个都不好了，这是什么情况？我的序列号才到 </a:t>
            </a:r>
            <a:r>
              <a:rPr lang="en-US" altLang="zh-CN" dirty="0">
                <a:solidFill>
                  <a:schemeClr val="accent2">
                    <a:lumMod val="75000"/>
                  </a:schemeClr>
                </a:solidFill>
                <a:latin typeface="-apple-system"/>
              </a:rPr>
              <a:t>5</a:t>
            </a:r>
            <a:r>
              <a:rPr lang="zh-CN" altLang="en-US" dirty="0">
                <a:solidFill>
                  <a:schemeClr val="accent2">
                    <a:lumMod val="75000"/>
                  </a:schemeClr>
                </a:solidFill>
                <a:latin typeface="-apple-system"/>
              </a:rPr>
              <a:t>，你怎么给我的确认号是 </a:t>
            </a:r>
            <a:r>
              <a:rPr lang="en-US" altLang="zh-CN" dirty="0">
                <a:solidFill>
                  <a:schemeClr val="accent2">
                    <a:lumMod val="75000"/>
                  </a:schemeClr>
                </a:solidFill>
                <a:latin typeface="-apple-system"/>
              </a:rPr>
              <a:t>10 </a:t>
            </a:r>
            <a:r>
              <a:rPr lang="zh-CN" altLang="en-US" dirty="0">
                <a:solidFill>
                  <a:schemeClr val="accent2">
                    <a:lumMod val="75000"/>
                  </a:schemeClr>
                </a:solidFill>
                <a:latin typeface="-apple-system"/>
              </a:rPr>
              <a:t>了，整个都乱了。</a:t>
            </a:r>
            <a:r>
              <a:rPr lang="en-US" altLang="zh-CN" dirty="0">
                <a:solidFill>
                  <a:schemeClr val="accent2">
                    <a:lumMod val="75000"/>
                  </a:schemeClr>
                </a:solidFill>
                <a:latin typeface="-apple-system"/>
              </a:rPr>
              <a:t>RFC793 </a:t>
            </a:r>
            <a:r>
              <a:rPr lang="zh-CN" altLang="en-US" dirty="0">
                <a:solidFill>
                  <a:schemeClr val="accent2">
                    <a:lumMod val="75000"/>
                  </a:schemeClr>
                </a:solidFill>
                <a:latin typeface="-apple-system"/>
              </a:rPr>
              <a:t>中，建议 </a:t>
            </a:r>
            <a:r>
              <a:rPr lang="en-US" altLang="zh-CN" dirty="0">
                <a:solidFill>
                  <a:schemeClr val="accent2">
                    <a:lumMod val="75000"/>
                  </a:schemeClr>
                </a:solidFill>
                <a:latin typeface="-apple-system"/>
              </a:rPr>
              <a:t>ISN </a:t>
            </a:r>
            <a:r>
              <a:rPr lang="zh-CN" altLang="en-US" dirty="0">
                <a:solidFill>
                  <a:schemeClr val="accent2">
                    <a:lumMod val="75000"/>
                  </a:schemeClr>
                </a:solidFill>
                <a:latin typeface="-apple-system"/>
              </a:rPr>
              <a:t>和一个假的时钟绑在一起，这个时钟会在每 </a:t>
            </a:r>
            <a:r>
              <a:rPr lang="en-US" altLang="zh-CN" dirty="0">
                <a:solidFill>
                  <a:schemeClr val="accent2">
                    <a:lumMod val="75000"/>
                  </a:schemeClr>
                </a:solidFill>
                <a:latin typeface="-apple-system"/>
              </a:rPr>
              <a:t>4 </a:t>
            </a:r>
            <a:r>
              <a:rPr lang="zh-CN" altLang="en-US" dirty="0">
                <a:solidFill>
                  <a:schemeClr val="accent2">
                    <a:lumMod val="75000"/>
                  </a:schemeClr>
                </a:solidFill>
                <a:latin typeface="-apple-system"/>
              </a:rPr>
              <a:t>微秒对 </a:t>
            </a:r>
            <a:r>
              <a:rPr lang="en-US" altLang="zh-CN" dirty="0">
                <a:solidFill>
                  <a:schemeClr val="accent2">
                    <a:lumMod val="75000"/>
                  </a:schemeClr>
                </a:solidFill>
                <a:latin typeface="-apple-system"/>
              </a:rPr>
              <a:t>ISN </a:t>
            </a:r>
            <a:r>
              <a:rPr lang="zh-CN" altLang="en-US" dirty="0">
                <a:solidFill>
                  <a:schemeClr val="accent2">
                    <a:lumMod val="75000"/>
                  </a:schemeClr>
                </a:solidFill>
                <a:latin typeface="-apple-system"/>
              </a:rPr>
              <a:t>做加一操作，直到超过 </a:t>
            </a:r>
            <a:r>
              <a:rPr lang="en-US" altLang="zh-CN" dirty="0">
                <a:solidFill>
                  <a:schemeClr val="accent2">
                    <a:lumMod val="75000"/>
                  </a:schemeClr>
                </a:solidFill>
                <a:latin typeface="-apple-system"/>
              </a:rPr>
              <a:t>2^32</a:t>
            </a:r>
            <a:r>
              <a:rPr lang="zh-CN" altLang="en-US" dirty="0">
                <a:solidFill>
                  <a:schemeClr val="accent2">
                    <a:lumMod val="75000"/>
                  </a:schemeClr>
                </a:solidFill>
                <a:latin typeface="-apple-system"/>
              </a:rPr>
              <a:t>，又从 </a:t>
            </a:r>
            <a:r>
              <a:rPr lang="en-US" altLang="zh-CN" dirty="0">
                <a:solidFill>
                  <a:schemeClr val="accent2">
                    <a:lumMod val="75000"/>
                  </a:schemeClr>
                </a:solidFill>
                <a:latin typeface="-apple-system"/>
              </a:rPr>
              <a:t>0 </a:t>
            </a:r>
            <a:r>
              <a:rPr lang="zh-CN" altLang="en-US" dirty="0">
                <a:solidFill>
                  <a:schemeClr val="accent2">
                    <a:lumMod val="75000"/>
                  </a:schemeClr>
                </a:solidFill>
                <a:latin typeface="-apple-system"/>
              </a:rPr>
              <a:t>开始，这需要 </a:t>
            </a:r>
            <a:r>
              <a:rPr lang="en-US" altLang="zh-CN" dirty="0">
                <a:solidFill>
                  <a:schemeClr val="accent2">
                    <a:lumMod val="75000"/>
                  </a:schemeClr>
                </a:solidFill>
                <a:latin typeface="-apple-system"/>
              </a:rPr>
              <a:t>4 </a:t>
            </a:r>
            <a:r>
              <a:rPr lang="zh-CN" altLang="en-US" dirty="0">
                <a:solidFill>
                  <a:schemeClr val="accent2">
                    <a:lumMod val="75000"/>
                  </a:schemeClr>
                </a:solidFill>
                <a:latin typeface="-apple-system"/>
              </a:rPr>
              <a:t>小时才会产生 </a:t>
            </a:r>
            <a:r>
              <a:rPr lang="en-US" altLang="zh-CN" dirty="0">
                <a:solidFill>
                  <a:schemeClr val="accent2">
                    <a:lumMod val="75000"/>
                  </a:schemeClr>
                </a:solidFill>
                <a:latin typeface="-apple-system"/>
              </a:rPr>
              <a:t>ISN </a:t>
            </a:r>
            <a:r>
              <a:rPr lang="zh-CN" altLang="en-US" dirty="0">
                <a:solidFill>
                  <a:schemeClr val="accent2">
                    <a:lumMod val="75000"/>
                  </a:schemeClr>
                </a:solidFill>
                <a:latin typeface="-apple-system"/>
              </a:rPr>
              <a:t>的回绕问题，这几乎可以保证每个新连接的 </a:t>
            </a:r>
            <a:r>
              <a:rPr lang="en-US" altLang="zh-CN" dirty="0">
                <a:solidFill>
                  <a:schemeClr val="accent2">
                    <a:lumMod val="75000"/>
                  </a:schemeClr>
                </a:solidFill>
                <a:latin typeface="-apple-system"/>
              </a:rPr>
              <a:t>ISN </a:t>
            </a:r>
            <a:r>
              <a:rPr lang="zh-CN" altLang="en-US" dirty="0">
                <a:solidFill>
                  <a:schemeClr val="accent2">
                    <a:lumMod val="75000"/>
                  </a:schemeClr>
                </a:solidFill>
                <a:latin typeface="-apple-system"/>
              </a:rPr>
              <a:t>不会和旧的连接的 </a:t>
            </a:r>
            <a:r>
              <a:rPr lang="en-US" altLang="zh-CN" dirty="0">
                <a:solidFill>
                  <a:schemeClr val="accent2">
                    <a:lumMod val="75000"/>
                  </a:schemeClr>
                </a:solidFill>
                <a:latin typeface="-apple-system"/>
              </a:rPr>
              <a:t>ISN </a:t>
            </a:r>
            <a:r>
              <a:rPr lang="zh-CN" altLang="en-US" dirty="0">
                <a:solidFill>
                  <a:schemeClr val="accent2">
                    <a:lumMod val="75000"/>
                  </a:schemeClr>
                </a:solidFill>
                <a:latin typeface="-apple-system"/>
              </a:rPr>
              <a:t>产生冲突。这种递增方式的 </a:t>
            </a:r>
            <a:r>
              <a:rPr lang="en-US" altLang="zh-CN" dirty="0">
                <a:solidFill>
                  <a:schemeClr val="accent2">
                    <a:lumMod val="75000"/>
                  </a:schemeClr>
                </a:solidFill>
                <a:latin typeface="-apple-system"/>
              </a:rPr>
              <a:t>ISN</a:t>
            </a:r>
            <a:r>
              <a:rPr lang="zh-CN" altLang="en-US" dirty="0">
                <a:solidFill>
                  <a:schemeClr val="accent2">
                    <a:lumMod val="75000"/>
                  </a:schemeClr>
                </a:solidFill>
                <a:latin typeface="-apple-system"/>
              </a:rPr>
              <a:t>，很容易让攻击者猜测到 </a:t>
            </a:r>
            <a:r>
              <a:rPr lang="en-US" altLang="zh-CN" dirty="0">
                <a:solidFill>
                  <a:schemeClr val="accent2">
                    <a:lumMod val="75000"/>
                  </a:schemeClr>
                </a:solidFill>
                <a:latin typeface="-apple-system"/>
              </a:rPr>
              <a:t>TCP </a:t>
            </a:r>
            <a:r>
              <a:rPr lang="zh-CN" altLang="en-US" dirty="0">
                <a:solidFill>
                  <a:schemeClr val="accent2">
                    <a:lumMod val="75000"/>
                  </a:schemeClr>
                </a:solidFill>
                <a:latin typeface="-apple-system"/>
              </a:rPr>
              <a:t>连接的 </a:t>
            </a:r>
            <a:r>
              <a:rPr lang="en-US" altLang="zh-CN" dirty="0">
                <a:solidFill>
                  <a:schemeClr val="accent2">
                    <a:lumMod val="75000"/>
                  </a:schemeClr>
                </a:solidFill>
                <a:latin typeface="-apple-system"/>
              </a:rPr>
              <a:t>ISN</a:t>
            </a:r>
            <a:r>
              <a:rPr lang="zh-CN" altLang="en-US" dirty="0">
                <a:solidFill>
                  <a:schemeClr val="accent2">
                    <a:lumMod val="75000"/>
                  </a:schemeClr>
                </a:solidFill>
                <a:latin typeface="-apple-system"/>
              </a:rPr>
              <a:t>，现在的实现大多是在一个基准值的基础上进行随机的。</a:t>
            </a:r>
            <a:endParaRPr lang="zh-CN" altLang="en-US" b="0" i="0" dirty="0">
              <a:solidFill>
                <a:schemeClr val="accent2">
                  <a:lumMod val="75000"/>
                </a:schemeClr>
              </a:solidFill>
              <a:effectLst/>
              <a:latin typeface="-apple-syste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2"/>
            <a:ext cx="1800808"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art5</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1" name="Graphic 3">
            <a:extLst>
              <a:ext uri="{FF2B5EF4-FFF2-40B4-BE49-F238E27FC236}">
                <a16:creationId xmlns:a16="http://schemas.microsoft.com/office/drawing/2014/main" id="{6DCD8592-01C5-487C-AC89-040B4578D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08826" y="4020004"/>
            <a:ext cx="2370080" cy="2541252"/>
          </a:xfrm>
          <a:prstGeom prst="rect">
            <a:avLst/>
          </a:prstGeom>
        </p:spPr>
      </p:pic>
      <p:sp>
        <p:nvSpPr>
          <p:cNvPr id="2" name="矩形 1">
            <a:extLst>
              <a:ext uri="{FF2B5EF4-FFF2-40B4-BE49-F238E27FC236}">
                <a16:creationId xmlns:a16="http://schemas.microsoft.com/office/drawing/2014/main" id="{63822A0E-15A1-44E4-A72E-B2D35770DD2F}"/>
              </a:ext>
            </a:extLst>
          </p:cNvPr>
          <p:cNvSpPr/>
          <p:nvPr/>
        </p:nvSpPr>
        <p:spPr>
          <a:xfrm>
            <a:off x="5374666" y="1384635"/>
            <a:ext cx="6096000" cy="2862322"/>
          </a:xfrm>
          <a:prstGeom prst="rect">
            <a:avLst/>
          </a:prstGeom>
        </p:spPr>
        <p:txBody>
          <a:bodyPr>
            <a:spAutoFit/>
          </a:bodyPr>
          <a:lstStyle/>
          <a:p>
            <a:r>
              <a:rPr lang="en-US" altLang="zh-CN" dirty="0">
                <a:solidFill>
                  <a:schemeClr val="tx2"/>
                </a:solidFill>
                <a:latin typeface="-apple-system"/>
              </a:rPr>
              <a:t>SYN </a:t>
            </a:r>
            <a:r>
              <a:rPr lang="zh-CN" altLang="en-US" dirty="0">
                <a:solidFill>
                  <a:schemeClr val="tx2"/>
                </a:solidFill>
                <a:latin typeface="-apple-system"/>
              </a:rPr>
              <a:t>半连接队列；</a:t>
            </a:r>
            <a:r>
              <a:rPr lang="en-US" altLang="zh-CN" dirty="0">
                <a:solidFill>
                  <a:schemeClr val="tx2"/>
                </a:solidFill>
                <a:latin typeface="-apple-system"/>
              </a:rPr>
              <a:t>accept </a:t>
            </a:r>
            <a:r>
              <a:rPr lang="zh-CN" altLang="en-US" dirty="0">
                <a:solidFill>
                  <a:schemeClr val="tx2"/>
                </a:solidFill>
                <a:latin typeface="-apple-system"/>
              </a:rPr>
              <a:t>连接队列。</a:t>
            </a:r>
            <a:endParaRPr lang="en-US" altLang="zh-CN" dirty="0">
              <a:solidFill>
                <a:schemeClr val="tx2"/>
              </a:solidFill>
              <a:latin typeface="-apple-system"/>
            </a:endParaRPr>
          </a:p>
          <a:p>
            <a:endParaRPr lang="zh-CN" altLang="en-US" dirty="0">
              <a:solidFill>
                <a:schemeClr val="accent2">
                  <a:lumMod val="75000"/>
                </a:schemeClr>
              </a:solidFill>
              <a:latin typeface="-apple-system"/>
            </a:endParaRPr>
          </a:p>
          <a:p>
            <a:r>
              <a:rPr lang="en-US" altLang="zh-CN" dirty="0">
                <a:solidFill>
                  <a:schemeClr val="accent2">
                    <a:lumMod val="75000"/>
                  </a:schemeClr>
                </a:solidFill>
                <a:latin typeface="-apple-system"/>
              </a:rPr>
              <a:t>[1]SYN </a:t>
            </a:r>
            <a:r>
              <a:rPr lang="zh-CN" altLang="en-US" dirty="0">
                <a:solidFill>
                  <a:schemeClr val="accent2">
                    <a:lumMod val="75000"/>
                  </a:schemeClr>
                </a:solidFill>
                <a:latin typeface="-apple-system"/>
              </a:rPr>
              <a:t>半连接队列：</a:t>
            </a:r>
            <a:r>
              <a:rPr lang="en-US" altLang="zh-CN" dirty="0">
                <a:solidFill>
                  <a:schemeClr val="accent2">
                    <a:lumMod val="75000"/>
                  </a:schemeClr>
                </a:solidFill>
                <a:latin typeface="-apple-system"/>
              </a:rPr>
              <a:t>Server </a:t>
            </a:r>
            <a:r>
              <a:rPr lang="zh-CN" altLang="en-US" dirty="0">
                <a:solidFill>
                  <a:schemeClr val="accent2">
                    <a:lumMod val="75000"/>
                  </a:schemeClr>
                </a:solidFill>
                <a:latin typeface="-apple-system"/>
              </a:rPr>
              <a:t>端收到 </a:t>
            </a:r>
            <a:r>
              <a:rPr lang="en-US" altLang="zh-CN" dirty="0">
                <a:solidFill>
                  <a:schemeClr val="accent2">
                    <a:lumMod val="75000"/>
                  </a:schemeClr>
                </a:solidFill>
                <a:latin typeface="-apple-system"/>
              </a:rPr>
              <a:t>Client </a:t>
            </a:r>
            <a:r>
              <a:rPr lang="zh-CN" altLang="en-US" dirty="0">
                <a:solidFill>
                  <a:schemeClr val="accent2">
                    <a:lumMod val="75000"/>
                  </a:schemeClr>
                </a:solidFill>
                <a:latin typeface="-apple-system"/>
              </a:rPr>
              <a:t>的 </a:t>
            </a:r>
            <a:r>
              <a:rPr lang="en-US" altLang="zh-CN" dirty="0">
                <a:solidFill>
                  <a:schemeClr val="accent2">
                    <a:lumMod val="75000"/>
                  </a:schemeClr>
                </a:solidFill>
                <a:latin typeface="-apple-system"/>
              </a:rPr>
              <a:t>SYN </a:t>
            </a:r>
            <a:r>
              <a:rPr lang="zh-CN" altLang="en-US" dirty="0">
                <a:solidFill>
                  <a:schemeClr val="accent2">
                    <a:lumMod val="75000"/>
                  </a:schemeClr>
                </a:solidFill>
                <a:latin typeface="-apple-system"/>
              </a:rPr>
              <a:t>包并回复 </a:t>
            </a:r>
            <a:r>
              <a:rPr lang="en-US" altLang="zh-CN" dirty="0">
                <a:solidFill>
                  <a:schemeClr val="accent2">
                    <a:lumMod val="75000"/>
                  </a:schemeClr>
                </a:solidFill>
                <a:latin typeface="-apple-system"/>
              </a:rPr>
              <a:t>SYN,ACK </a:t>
            </a:r>
            <a:r>
              <a:rPr lang="zh-CN" altLang="en-US" dirty="0">
                <a:solidFill>
                  <a:schemeClr val="accent2">
                    <a:lumMod val="75000"/>
                  </a:schemeClr>
                </a:solidFill>
                <a:latin typeface="-apple-system"/>
              </a:rPr>
              <a:t>包后，该连接的信息就会被移到一个队列，这个队列就是 </a:t>
            </a:r>
            <a:r>
              <a:rPr lang="en-US" altLang="zh-CN" dirty="0">
                <a:solidFill>
                  <a:schemeClr val="accent2">
                    <a:lumMod val="75000"/>
                  </a:schemeClr>
                </a:solidFill>
                <a:latin typeface="-apple-system"/>
              </a:rPr>
              <a:t>SYN </a:t>
            </a:r>
            <a:r>
              <a:rPr lang="zh-CN" altLang="en-US" dirty="0">
                <a:solidFill>
                  <a:schemeClr val="accent2">
                    <a:lumMod val="75000"/>
                  </a:schemeClr>
                </a:solidFill>
                <a:latin typeface="-apple-system"/>
              </a:rPr>
              <a:t>半连接队列</a:t>
            </a:r>
            <a:r>
              <a:rPr lang="en-US" altLang="zh-CN" dirty="0">
                <a:solidFill>
                  <a:schemeClr val="accent2">
                    <a:lumMod val="75000"/>
                  </a:schemeClr>
                </a:solidFill>
                <a:latin typeface="-apple-system"/>
              </a:rPr>
              <a:t>(</a:t>
            </a:r>
            <a:r>
              <a:rPr lang="zh-CN" altLang="en-US" dirty="0">
                <a:solidFill>
                  <a:schemeClr val="accent2">
                    <a:lumMod val="75000"/>
                  </a:schemeClr>
                </a:solidFill>
                <a:latin typeface="-apple-system"/>
              </a:rPr>
              <a:t>此时 </a:t>
            </a:r>
            <a:r>
              <a:rPr lang="en-US" altLang="zh-CN" dirty="0">
                <a:solidFill>
                  <a:schemeClr val="accent2">
                    <a:lumMod val="75000"/>
                  </a:schemeClr>
                </a:solidFill>
                <a:latin typeface="-apple-system"/>
              </a:rPr>
              <a:t>TCP </a:t>
            </a:r>
            <a:r>
              <a:rPr lang="zh-CN" altLang="en-US" dirty="0">
                <a:solidFill>
                  <a:schemeClr val="accent2">
                    <a:lumMod val="75000"/>
                  </a:schemeClr>
                </a:solidFill>
                <a:latin typeface="-apple-system"/>
              </a:rPr>
              <a:t>连接处于 非同步状态 </a:t>
            </a:r>
            <a:r>
              <a:rPr lang="en-US" altLang="zh-CN" dirty="0">
                <a:solidFill>
                  <a:schemeClr val="accent2">
                    <a:lumMod val="75000"/>
                  </a:schemeClr>
                </a:solidFill>
                <a:latin typeface="-apple-system"/>
              </a:rPr>
              <a:t>)</a:t>
            </a:r>
          </a:p>
          <a:p>
            <a:endParaRPr lang="en-US" altLang="zh-CN" dirty="0">
              <a:solidFill>
                <a:schemeClr val="accent2">
                  <a:lumMod val="75000"/>
                </a:schemeClr>
              </a:solidFill>
              <a:latin typeface="-apple-system"/>
            </a:endParaRPr>
          </a:p>
          <a:p>
            <a:r>
              <a:rPr lang="en-US" altLang="zh-CN" dirty="0">
                <a:solidFill>
                  <a:schemeClr val="accent2">
                    <a:lumMod val="75000"/>
                  </a:schemeClr>
                </a:solidFill>
                <a:latin typeface="-apple-system"/>
              </a:rPr>
              <a:t>[2]accept </a:t>
            </a:r>
            <a:r>
              <a:rPr lang="zh-CN" altLang="en-US" dirty="0">
                <a:solidFill>
                  <a:schemeClr val="accent2">
                    <a:lumMod val="75000"/>
                  </a:schemeClr>
                </a:solidFill>
                <a:latin typeface="-apple-system"/>
              </a:rPr>
              <a:t>连接队列：</a:t>
            </a:r>
            <a:r>
              <a:rPr lang="en-US" altLang="zh-CN" dirty="0">
                <a:solidFill>
                  <a:schemeClr val="accent2">
                    <a:lumMod val="75000"/>
                  </a:schemeClr>
                </a:solidFill>
                <a:latin typeface="-apple-system"/>
              </a:rPr>
              <a:t>Server </a:t>
            </a:r>
            <a:r>
              <a:rPr lang="zh-CN" altLang="en-US" dirty="0">
                <a:solidFill>
                  <a:schemeClr val="accent2">
                    <a:lumMod val="75000"/>
                  </a:schemeClr>
                </a:solidFill>
                <a:latin typeface="-apple-system"/>
              </a:rPr>
              <a:t>端收到 </a:t>
            </a:r>
            <a:r>
              <a:rPr lang="en-US" altLang="zh-CN" dirty="0">
                <a:solidFill>
                  <a:schemeClr val="accent2">
                    <a:lumMod val="75000"/>
                  </a:schemeClr>
                </a:solidFill>
                <a:latin typeface="-apple-system"/>
              </a:rPr>
              <a:t>SYN,ACK </a:t>
            </a:r>
            <a:r>
              <a:rPr lang="zh-CN" altLang="en-US" dirty="0">
                <a:solidFill>
                  <a:schemeClr val="accent2">
                    <a:lumMod val="75000"/>
                  </a:schemeClr>
                </a:solidFill>
                <a:latin typeface="-apple-system"/>
              </a:rPr>
              <a:t>包的 </a:t>
            </a:r>
            <a:r>
              <a:rPr lang="en-US" altLang="zh-CN" dirty="0">
                <a:solidFill>
                  <a:schemeClr val="accent2">
                    <a:lumMod val="75000"/>
                  </a:schemeClr>
                </a:solidFill>
                <a:latin typeface="-apple-system"/>
              </a:rPr>
              <a:t>ACK </a:t>
            </a:r>
            <a:r>
              <a:rPr lang="zh-CN" altLang="en-US" dirty="0">
                <a:solidFill>
                  <a:schemeClr val="accent2">
                    <a:lumMod val="75000"/>
                  </a:schemeClr>
                </a:solidFill>
                <a:latin typeface="-apple-system"/>
              </a:rPr>
              <a:t>包后，就会将连接信息从</a:t>
            </a:r>
            <a:r>
              <a:rPr lang="en-US" altLang="zh-CN" dirty="0">
                <a:solidFill>
                  <a:schemeClr val="accent2">
                    <a:lumMod val="75000"/>
                  </a:schemeClr>
                </a:solidFill>
                <a:latin typeface="-apple-system"/>
              </a:rPr>
              <a:t>[1]</a:t>
            </a:r>
            <a:r>
              <a:rPr lang="zh-CN" altLang="en-US" dirty="0">
                <a:solidFill>
                  <a:schemeClr val="accent2">
                    <a:lumMod val="75000"/>
                  </a:schemeClr>
                </a:solidFill>
                <a:latin typeface="-apple-system"/>
              </a:rPr>
              <a:t>中的队列移到另外一个队列，这个队列就是 </a:t>
            </a:r>
            <a:r>
              <a:rPr lang="en-US" altLang="zh-CN" dirty="0">
                <a:solidFill>
                  <a:schemeClr val="accent2">
                    <a:lumMod val="75000"/>
                  </a:schemeClr>
                </a:solidFill>
                <a:latin typeface="-apple-system"/>
              </a:rPr>
              <a:t>accept </a:t>
            </a:r>
            <a:r>
              <a:rPr lang="zh-CN" altLang="en-US" dirty="0">
                <a:solidFill>
                  <a:schemeClr val="accent2">
                    <a:lumMod val="75000"/>
                  </a:schemeClr>
                </a:solidFill>
                <a:latin typeface="-apple-system"/>
              </a:rPr>
              <a:t>连接队列</a:t>
            </a:r>
            <a:r>
              <a:rPr lang="en-US" altLang="zh-CN" dirty="0">
                <a:solidFill>
                  <a:schemeClr val="accent2">
                    <a:lumMod val="75000"/>
                  </a:schemeClr>
                </a:solidFill>
                <a:latin typeface="-apple-system"/>
              </a:rPr>
              <a:t>(</a:t>
            </a:r>
            <a:r>
              <a:rPr lang="zh-CN" altLang="en-US" dirty="0">
                <a:solidFill>
                  <a:schemeClr val="accent2">
                    <a:lumMod val="75000"/>
                  </a:schemeClr>
                </a:solidFill>
                <a:latin typeface="-apple-system"/>
              </a:rPr>
              <a:t>这个时候 </a:t>
            </a:r>
            <a:r>
              <a:rPr lang="en-US" altLang="zh-CN" dirty="0">
                <a:solidFill>
                  <a:schemeClr val="accent2">
                    <a:lumMod val="75000"/>
                  </a:schemeClr>
                </a:solidFill>
                <a:latin typeface="-apple-system"/>
              </a:rPr>
              <a:t>TCP </a:t>
            </a:r>
            <a:r>
              <a:rPr lang="zh-CN" altLang="en-US" dirty="0">
                <a:solidFill>
                  <a:schemeClr val="accent2">
                    <a:lumMod val="75000"/>
                  </a:schemeClr>
                </a:solidFill>
                <a:latin typeface="-apple-system"/>
              </a:rPr>
              <a:t>连接已经建立，三次握手完成了</a:t>
            </a:r>
            <a:r>
              <a:rPr lang="en-US" altLang="zh-CN" dirty="0">
                <a:solidFill>
                  <a:schemeClr val="accent2">
                    <a:lumMod val="75000"/>
                  </a:schemeClr>
                </a:solidFill>
                <a:latin typeface="-apple-system"/>
              </a:rPr>
              <a:t>)</a:t>
            </a:r>
            <a:r>
              <a:rPr lang="zh-CN" altLang="en-US" dirty="0">
                <a:solidFill>
                  <a:schemeClr val="accent2">
                    <a:lumMod val="75000"/>
                  </a:schemeClr>
                </a:solidFill>
                <a:latin typeface="-apple-system"/>
              </a:rPr>
              <a:t>。</a:t>
            </a:r>
            <a:endParaRPr lang="zh-CN" altLang="en-US" b="0" i="0" dirty="0">
              <a:solidFill>
                <a:schemeClr val="accent2">
                  <a:lumMod val="75000"/>
                </a:schemeClr>
              </a:solidFill>
              <a:effectLst/>
              <a:latin typeface="-apple-system"/>
            </a:endParaRPr>
          </a:p>
        </p:txBody>
      </p:sp>
      <p:pic>
        <p:nvPicPr>
          <p:cNvPr id="7" name="Picture 2" descr="https://img2018.cnblogs.com/common/1214710/201912/1214710-20191231233031976-148907394.jpg">
            <a:extLst>
              <a:ext uri="{FF2B5EF4-FFF2-40B4-BE49-F238E27FC236}">
                <a16:creationId xmlns:a16="http://schemas.microsoft.com/office/drawing/2014/main" id="{1C72DA90-30D0-419B-8681-693BB9A44B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094" y="1369650"/>
            <a:ext cx="4802540" cy="5300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06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2"/>
            <a:ext cx="2242038"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art6</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1" name="Graphic 3">
            <a:extLst>
              <a:ext uri="{FF2B5EF4-FFF2-40B4-BE49-F238E27FC236}">
                <a16:creationId xmlns:a16="http://schemas.microsoft.com/office/drawing/2014/main" id="{6DCD8592-01C5-487C-AC89-040B4578D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08826" y="4020004"/>
            <a:ext cx="2370080" cy="2541252"/>
          </a:xfrm>
          <a:prstGeom prst="rect">
            <a:avLst/>
          </a:prstGeom>
        </p:spPr>
      </p:pic>
      <p:sp>
        <p:nvSpPr>
          <p:cNvPr id="4" name="矩形 3">
            <a:extLst>
              <a:ext uri="{FF2B5EF4-FFF2-40B4-BE49-F238E27FC236}">
                <a16:creationId xmlns:a16="http://schemas.microsoft.com/office/drawing/2014/main" id="{EA619C3D-F32B-4B13-A164-68C02A320130}"/>
              </a:ext>
            </a:extLst>
          </p:cNvPr>
          <p:cNvSpPr/>
          <p:nvPr/>
        </p:nvSpPr>
        <p:spPr>
          <a:xfrm>
            <a:off x="519110" y="1213311"/>
            <a:ext cx="2975879" cy="369332"/>
          </a:xfrm>
          <a:prstGeom prst="rect">
            <a:avLst/>
          </a:prstGeom>
        </p:spPr>
        <p:txBody>
          <a:bodyPr wrap="none">
            <a:spAutoFit/>
          </a:bodyPr>
          <a:lstStyle/>
          <a:p>
            <a:r>
              <a:rPr lang="zh-CN" altLang="en-US" b="1" dirty="0"/>
              <a:t>初始化连接的 </a:t>
            </a:r>
            <a:r>
              <a:rPr lang="en-US" altLang="zh-CN" b="1" dirty="0"/>
              <a:t>SYN </a:t>
            </a:r>
            <a:r>
              <a:rPr lang="zh-CN" altLang="en-US" b="1" dirty="0"/>
              <a:t>超时问题</a:t>
            </a:r>
          </a:p>
        </p:txBody>
      </p:sp>
      <p:sp>
        <p:nvSpPr>
          <p:cNvPr id="5" name="矩形 4">
            <a:extLst>
              <a:ext uri="{FF2B5EF4-FFF2-40B4-BE49-F238E27FC236}">
                <a16:creationId xmlns:a16="http://schemas.microsoft.com/office/drawing/2014/main" id="{CD76A55D-3472-44E3-A0E9-75B5ED1DDE24}"/>
              </a:ext>
            </a:extLst>
          </p:cNvPr>
          <p:cNvSpPr/>
          <p:nvPr/>
        </p:nvSpPr>
        <p:spPr>
          <a:xfrm>
            <a:off x="665285" y="1848206"/>
            <a:ext cx="8223738" cy="3693319"/>
          </a:xfrm>
          <a:prstGeom prst="rect">
            <a:avLst/>
          </a:prstGeom>
        </p:spPr>
        <p:txBody>
          <a:bodyPr wrap="square">
            <a:spAutoFit/>
          </a:bodyPr>
          <a:lstStyle/>
          <a:p>
            <a:r>
              <a:rPr lang="en-US" altLang="zh-CN" b="1" dirty="0">
                <a:solidFill>
                  <a:schemeClr val="accent2">
                    <a:lumMod val="75000"/>
                  </a:schemeClr>
                </a:solidFill>
              </a:rPr>
              <a:t>Client </a:t>
            </a:r>
            <a:r>
              <a:rPr lang="zh-CN" altLang="en-US" b="1" dirty="0">
                <a:solidFill>
                  <a:schemeClr val="accent2">
                    <a:lumMod val="75000"/>
                  </a:schemeClr>
                </a:solidFill>
              </a:rPr>
              <a:t>发送 </a:t>
            </a:r>
            <a:r>
              <a:rPr lang="en-US" altLang="zh-CN" b="1" dirty="0">
                <a:solidFill>
                  <a:schemeClr val="accent2">
                    <a:lumMod val="75000"/>
                  </a:schemeClr>
                </a:solidFill>
              </a:rPr>
              <a:t>SYN </a:t>
            </a:r>
            <a:r>
              <a:rPr lang="zh-CN" altLang="en-US" b="1" dirty="0">
                <a:solidFill>
                  <a:schemeClr val="accent2">
                    <a:lumMod val="75000"/>
                  </a:schemeClr>
                </a:solidFill>
              </a:rPr>
              <a:t>包给 </a:t>
            </a:r>
            <a:r>
              <a:rPr lang="en-US" altLang="zh-CN" b="1" dirty="0">
                <a:solidFill>
                  <a:schemeClr val="accent2">
                    <a:lumMod val="75000"/>
                  </a:schemeClr>
                </a:solidFill>
              </a:rPr>
              <a:t>Server </a:t>
            </a:r>
            <a:r>
              <a:rPr lang="zh-CN" altLang="en-US" b="1" dirty="0">
                <a:solidFill>
                  <a:schemeClr val="accent2">
                    <a:lumMod val="75000"/>
                  </a:schemeClr>
                </a:solidFill>
              </a:rPr>
              <a:t>后挂了，</a:t>
            </a:r>
            <a:r>
              <a:rPr lang="en-US" altLang="zh-CN" b="1" dirty="0">
                <a:solidFill>
                  <a:schemeClr val="accent2">
                    <a:lumMod val="75000"/>
                  </a:schemeClr>
                </a:solidFill>
              </a:rPr>
              <a:t>Server </a:t>
            </a:r>
            <a:r>
              <a:rPr lang="zh-CN" altLang="en-US" b="1" dirty="0">
                <a:solidFill>
                  <a:schemeClr val="accent2">
                    <a:lumMod val="75000"/>
                  </a:schemeClr>
                </a:solidFill>
              </a:rPr>
              <a:t>回给 </a:t>
            </a:r>
            <a:r>
              <a:rPr lang="en-US" altLang="zh-CN" b="1" dirty="0">
                <a:solidFill>
                  <a:schemeClr val="accent2">
                    <a:lumMod val="75000"/>
                  </a:schemeClr>
                </a:solidFill>
              </a:rPr>
              <a:t>Client </a:t>
            </a:r>
            <a:r>
              <a:rPr lang="zh-CN" altLang="en-US" b="1" dirty="0">
                <a:solidFill>
                  <a:schemeClr val="accent2">
                    <a:lumMod val="75000"/>
                  </a:schemeClr>
                </a:solidFill>
              </a:rPr>
              <a:t>的 </a:t>
            </a:r>
            <a:r>
              <a:rPr lang="en-US" altLang="zh-CN" b="1" dirty="0">
                <a:solidFill>
                  <a:schemeClr val="accent2">
                    <a:lumMod val="75000"/>
                  </a:schemeClr>
                </a:solidFill>
              </a:rPr>
              <a:t>SYN-ACK </a:t>
            </a:r>
            <a:r>
              <a:rPr lang="zh-CN" altLang="en-US" b="1" dirty="0">
                <a:solidFill>
                  <a:schemeClr val="accent2">
                    <a:lumMod val="75000"/>
                  </a:schemeClr>
                </a:solidFill>
              </a:rPr>
              <a:t>一直没收到 </a:t>
            </a:r>
            <a:r>
              <a:rPr lang="en-US" altLang="zh-CN" b="1" dirty="0">
                <a:solidFill>
                  <a:schemeClr val="accent2">
                    <a:lumMod val="75000"/>
                  </a:schemeClr>
                </a:solidFill>
              </a:rPr>
              <a:t>Client </a:t>
            </a:r>
            <a:r>
              <a:rPr lang="zh-CN" altLang="en-US" b="1" dirty="0">
                <a:solidFill>
                  <a:schemeClr val="accent2">
                    <a:lumMod val="75000"/>
                  </a:schemeClr>
                </a:solidFill>
              </a:rPr>
              <a:t>的 </a:t>
            </a:r>
            <a:r>
              <a:rPr lang="en-US" altLang="zh-CN" b="1" dirty="0">
                <a:solidFill>
                  <a:schemeClr val="accent2">
                    <a:lumMod val="75000"/>
                  </a:schemeClr>
                </a:solidFill>
              </a:rPr>
              <a:t>ACK </a:t>
            </a:r>
            <a:r>
              <a:rPr lang="zh-CN" altLang="en-US" b="1" dirty="0">
                <a:solidFill>
                  <a:schemeClr val="accent2">
                    <a:lumMod val="75000"/>
                  </a:schemeClr>
                </a:solidFill>
              </a:rPr>
              <a:t>确认，这个时候这个连接既没建立起来，也不能算失败。这就需要一个超时时间让 </a:t>
            </a:r>
            <a:r>
              <a:rPr lang="en-US" altLang="zh-CN" b="1" dirty="0">
                <a:solidFill>
                  <a:schemeClr val="accent2">
                    <a:lumMod val="75000"/>
                  </a:schemeClr>
                </a:solidFill>
              </a:rPr>
              <a:t>Server </a:t>
            </a:r>
            <a:r>
              <a:rPr lang="zh-CN" altLang="en-US" b="1" dirty="0">
                <a:solidFill>
                  <a:schemeClr val="accent2">
                    <a:lumMod val="75000"/>
                  </a:schemeClr>
                </a:solidFill>
              </a:rPr>
              <a:t>将这个连接断开，否则这个连接就会一直占用 </a:t>
            </a:r>
            <a:r>
              <a:rPr lang="en-US" altLang="zh-CN" b="1" dirty="0">
                <a:solidFill>
                  <a:schemeClr val="accent2">
                    <a:lumMod val="75000"/>
                  </a:schemeClr>
                </a:solidFill>
              </a:rPr>
              <a:t>Server </a:t>
            </a:r>
            <a:r>
              <a:rPr lang="zh-CN" altLang="en-US" b="1" dirty="0">
                <a:solidFill>
                  <a:schemeClr val="accent2">
                    <a:lumMod val="75000"/>
                  </a:schemeClr>
                </a:solidFill>
              </a:rPr>
              <a:t>的 </a:t>
            </a:r>
            <a:r>
              <a:rPr lang="en-US" altLang="zh-CN" b="1" dirty="0">
                <a:solidFill>
                  <a:schemeClr val="accent2">
                    <a:lumMod val="75000"/>
                  </a:schemeClr>
                </a:solidFill>
              </a:rPr>
              <a:t>SYN </a:t>
            </a:r>
            <a:r>
              <a:rPr lang="zh-CN" altLang="en-US" b="1" dirty="0">
                <a:solidFill>
                  <a:schemeClr val="accent2">
                    <a:lumMod val="75000"/>
                  </a:schemeClr>
                </a:solidFill>
              </a:rPr>
              <a:t>连接队列中的一个位置，大量这样的连接就会将 </a:t>
            </a:r>
            <a:r>
              <a:rPr lang="en-US" altLang="zh-CN" b="1" dirty="0">
                <a:solidFill>
                  <a:schemeClr val="accent2">
                    <a:lumMod val="75000"/>
                  </a:schemeClr>
                </a:solidFill>
              </a:rPr>
              <a:t>Server </a:t>
            </a:r>
            <a:r>
              <a:rPr lang="zh-CN" altLang="en-US" b="1" dirty="0">
                <a:solidFill>
                  <a:schemeClr val="accent2">
                    <a:lumMod val="75000"/>
                  </a:schemeClr>
                </a:solidFill>
              </a:rPr>
              <a:t>的 </a:t>
            </a:r>
            <a:r>
              <a:rPr lang="en-US" altLang="zh-CN" b="1" dirty="0">
                <a:solidFill>
                  <a:schemeClr val="accent2">
                    <a:lumMod val="75000"/>
                  </a:schemeClr>
                </a:solidFill>
              </a:rPr>
              <a:t>SYN </a:t>
            </a:r>
            <a:r>
              <a:rPr lang="zh-CN" altLang="en-US" b="1" dirty="0">
                <a:solidFill>
                  <a:schemeClr val="accent2">
                    <a:lumMod val="75000"/>
                  </a:schemeClr>
                </a:solidFill>
              </a:rPr>
              <a:t>连接队列耗尽，让正常的连接无法得到处理。目前，</a:t>
            </a:r>
            <a:r>
              <a:rPr lang="en-US" altLang="zh-CN" b="1" dirty="0">
                <a:solidFill>
                  <a:schemeClr val="accent2">
                    <a:lumMod val="75000"/>
                  </a:schemeClr>
                </a:solidFill>
              </a:rPr>
              <a:t>Linux </a:t>
            </a:r>
            <a:r>
              <a:rPr lang="zh-CN" altLang="en-US" b="1" dirty="0">
                <a:solidFill>
                  <a:schemeClr val="accent2">
                    <a:lumMod val="75000"/>
                  </a:schemeClr>
                </a:solidFill>
              </a:rPr>
              <a:t>下默认会进行 </a:t>
            </a:r>
            <a:r>
              <a:rPr lang="en-US" altLang="zh-CN" b="1" dirty="0">
                <a:solidFill>
                  <a:schemeClr val="accent2">
                    <a:lumMod val="75000"/>
                  </a:schemeClr>
                </a:solidFill>
              </a:rPr>
              <a:t>5 </a:t>
            </a:r>
            <a:r>
              <a:rPr lang="zh-CN" altLang="en-US" b="1" dirty="0">
                <a:solidFill>
                  <a:schemeClr val="accent2">
                    <a:lumMod val="75000"/>
                  </a:schemeClr>
                </a:solidFill>
              </a:rPr>
              <a:t>次重发 </a:t>
            </a:r>
            <a:r>
              <a:rPr lang="en-US" altLang="zh-CN" b="1" dirty="0">
                <a:solidFill>
                  <a:schemeClr val="accent2">
                    <a:lumMod val="75000"/>
                  </a:schemeClr>
                </a:solidFill>
              </a:rPr>
              <a:t>SYN-ACK </a:t>
            </a:r>
            <a:r>
              <a:rPr lang="zh-CN" altLang="en-US" b="1" dirty="0">
                <a:solidFill>
                  <a:schemeClr val="accent2">
                    <a:lumMod val="75000"/>
                  </a:schemeClr>
                </a:solidFill>
              </a:rPr>
              <a:t>包，重试的间隔时间从 </a:t>
            </a:r>
            <a:r>
              <a:rPr lang="en-US" altLang="zh-CN" b="1" dirty="0">
                <a:solidFill>
                  <a:schemeClr val="accent2">
                    <a:lumMod val="75000"/>
                  </a:schemeClr>
                </a:solidFill>
              </a:rPr>
              <a:t>1s </a:t>
            </a:r>
            <a:r>
              <a:rPr lang="zh-CN" altLang="en-US" b="1" dirty="0">
                <a:solidFill>
                  <a:schemeClr val="accent2">
                    <a:lumMod val="75000"/>
                  </a:schemeClr>
                </a:solidFill>
              </a:rPr>
              <a:t>开始，下次的重试间隔时间是前一次的双倍，</a:t>
            </a:r>
            <a:r>
              <a:rPr lang="en-US" altLang="zh-CN" b="1" dirty="0">
                <a:solidFill>
                  <a:schemeClr val="accent2">
                    <a:lumMod val="75000"/>
                  </a:schemeClr>
                </a:solidFill>
              </a:rPr>
              <a:t>5 </a:t>
            </a:r>
            <a:r>
              <a:rPr lang="zh-CN" altLang="en-US" b="1" dirty="0">
                <a:solidFill>
                  <a:schemeClr val="accent2">
                    <a:lumMod val="75000"/>
                  </a:schemeClr>
                </a:solidFill>
              </a:rPr>
              <a:t>次的重试时间间隔为 </a:t>
            </a:r>
            <a:r>
              <a:rPr lang="en-US" altLang="zh-CN" b="1" dirty="0">
                <a:solidFill>
                  <a:schemeClr val="accent2">
                    <a:lumMod val="75000"/>
                  </a:schemeClr>
                </a:solidFill>
              </a:rPr>
              <a:t>1s,2s, 4s, 8s,16s</a:t>
            </a:r>
            <a:r>
              <a:rPr lang="zh-CN" altLang="en-US" b="1" dirty="0">
                <a:solidFill>
                  <a:schemeClr val="accent2">
                    <a:lumMod val="75000"/>
                  </a:schemeClr>
                </a:solidFill>
              </a:rPr>
              <a:t>，总共 </a:t>
            </a:r>
            <a:r>
              <a:rPr lang="en-US" altLang="zh-CN" b="1" dirty="0">
                <a:solidFill>
                  <a:schemeClr val="accent2">
                    <a:lumMod val="75000"/>
                  </a:schemeClr>
                </a:solidFill>
              </a:rPr>
              <a:t>31s</a:t>
            </a:r>
            <a:r>
              <a:rPr lang="zh-CN" altLang="en-US" b="1" dirty="0">
                <a:solidFill>
                  <a:schemeClr val="accent2">
                    <a:lumMod val="75000"/>
                  </a:schemeClr>
                </a:solidFill>
              </a:rPr>
              <a:t>，第 </a:t>
            </a:r>
            <a:r>
              <a:rPr lang="en-US" altLang="zh-CN" b="1" dirty="0">
                <a:solidFill>
                  <a:schemeClr val="accent2">
                    <a:lumMod val="75000"/>
                  </a:schemeClr>
                </a:solidFill>
              </a:rPr>
              <a:t>5 </a:t>
            </a:r>
            <a:r>
              <a:rPr lang="zh-CN" altLang="en-US" b="1" dirty="0">
                <a:solidFill>
                  <a:schemeClr val="accent2">
                    <a:lumMod val="75000"/>
                  </a:schemeClr>
                </a:solidFill>
              </a:rPr>
              <a:t>次发出后还要等 </a:t>
            </a:r>
            <a:r>
              <a:rPr lang="en-US" altLang="zh-CN" b="1" dirty="0">
                <a:solidFill>
                  <a:schemeClr val="accent2">
                    <a:lumMod val="75000"/>
                  </a:schemeClr>
                </a:solidFill>
              </a:rPr>
              <a:t>32s </a:t>
            </a:r>
            <a:r>
              <a:rPr lang="zh-CN" altLang="en-US" b="1" dirty="0">
                <a:solidFill>
                  <a:schemeClr val="accent2">
                    <a:lumMod val="75000"/>
                  </a:schemeClr>
                </a:solidFill>
              </a:rPr>
              <a:t>都知道第 </a:t>
            </a:r>
            <a:r>
              <a:rPr lang="en-US" altLang="zh-CN" b="1" dirty="0">
                <a:solidFill>
                  <a:schemeClr val="accent2">
                    <a:lumMod val="75000"/>
                  </a:schemeClr>
                </a:solidFill>
              </a:rPr>
              <a:t>5 </a:t>
            </a:r>
            <a:r>
              <a:rPr lang="zh-CN" altLang="en-US" b="1" dirty="0">
                <a:solidFill>
                  <a:schemeClr val="accent2">
                    <a:lumMod val="75000"/>
                  </a:schemeClr>
                </a:solidFill>
              </a:rPr>
              <a:t>次也超时了，所以，总共需要 </a:t>
            </a:r>
            <a:r>
              <a:rPr lang="en-US" altLang="zh-CN" b="1" dirty="0">
                <a:solidFill>
                  <a:schemeClr val="accent2">
                    <a:lumMod val="75000"/>
                  </a:schemeClr>
                </a:solidFill>
              </a:rPr>
              <a:t>1s + 2s +4s+ 8s+ 16s + 32s =63s</a:t>
            </a:r>
            <a:r>
              <a:rPr lang="zh-CN" altLang="en-US" b="1" dirty="0">
                <a:solidFill>
                  <a:schemeClr val="accent2">
                    <a:lumMod val="75000"/>
                  </a:schemeClr>
                </a:solidFill>
              </a:rPr>
              <a:t>，</a:t>
            </a:r>
            <a:r>
              <a:rPr lang="en-US" altLang="zh-CN" b="1" dirty="0">
                <a:solidFill>
                  <a:schemeClr val="accent2">
                    <a:lumMod val="75000"/>
                  </a:schemeClr>
                </a:solidFill>
              </a:rPr>
              <a:t>TCP </a:t>
            </a:r>
            <a:r>
              <a:rPr lang="zh-CN" altLang="en-US" b="1" dirty="0">
                <a:solidFill>
                  <a:schemeClr val="accent2">
                    <a:lumMod val="75000"/>
                  </a:schemeClr>
                </a:solidFill>
              </a:rPr>
              <a:t>才会把断开这个连接。</a:t>
            </a:r>
          </a:p>
          <a:p>
            <a:r>
              <a:rPr lang="zh-CN" altLang="en-US" b="1" dirty="0">
                <a:solidFill>
                  <a:schemeClr val="accent2">
                    <a:lumMod val="75000"/>
                  </a:schemeClr>
                </a:solidFill>
              </a:rPr>
              <a:t>由于，</a:t>
            </a:r>
            <a:r>
              <a:rPr lang="en-US" altLang="zh-CN" b="1" dirty="0">
                <a:solidFill>
                  <a:schemeClr val="accent2">
                    <a:lumMod val="75000"/>
                  </a:schemeClr>
                </a:solidFill>
              </a:rPr>
              <a:t>SYN </a:t>
            </a:r>
            <a:r>
              <a:rPr lang="zh-CN" altLang="en-US" b="1" dirty="0">
                <a:solidFill>
                  <a:schemeClr val="accent2">
                    <a:lumMod val="75000"/>
                  </a:schemeClr>
                </a:solidFill>
              </a:rPr>
              <a:t>超时需要 </a:t>
            </a:r>
            <a:r>
              <a:rPr lang="en-US" altLang="zh-CN" b="1" dirty="0">
                <a:solidFill>
                  <a:schemeClr val="accent2">
                    <a:lumMod val="75000"/>
                  </a:schemeClr>
                </a:solidFill>
              </a:rPr>
              <a:t>63 </a:t>
            </a:r>
            <a:r>
              <a:rPr lang="zh-CN" altLang="en-US" b="1" dirty="0">
                <a:solidFill>
                  <a:schemeClr val="accent2">
                    <a:lumMod val="75000"/>
                  </a:schemeClr>
                </a:solidFill>
              </a:rPr>
              <a:t>秒，那么就给攻击者一个攻击服务器的机会，攻击者在短时间内发送大量的 </a:t>
            </a:r>
            <a:r>
              <a:rPr lang="en-US" altLang="zh-CN" b="1" dirty="0">
                <a:solidFill>
                  <a:schemeClr val="accent2">
                    <a:lumMod val="75000"/>
                  </a:schemeClr>
                </a:solidFill>
              </a:rPr>
              <a:t>SYN </a:t>
            </a:r>
            <a:r>
              <a:rPr lang="zh-CN" altLang="en-US" b="1" dirty="0">
                <a:solidFill>
                  <a:schemeClr val="accent2">
                    <a:lumMod val="75000"/>
                  </a:schemeClr>
                </a:solidFill>
              </a:rPr>
              <a:t>包给 </a:t>
            </a:r>
            <a:r>
              <a:rPr lang="en-US" altLang="zh-CN" b="1" dirty="0">
                <a:solidFill>
                  <a:schemeClr val="accent2">
                    <a:lumMod val="75000"/>
                  </a:schemeClr>
                </a:solidFill>
              </a:rPr>
              <a:t>Server(</a:t>
            </a:r>
            <a:r>
              <a:rPr lang="zh-CN" altLang="en-US" b="1" dirty="0">
                <a:solidFill>
                  <a:schemeClr val="accent2">
                    <a:lumMod val="75000"/>
                  </a:schemeClr>
                </a:solidFill>
              </a:rPr>
              <a:t>俗称 </a:t>
            </a:r>
            <a:r>
              <a:rPr lang="en-US" altLang="zh-CN" b="1" dirty="0">
                <a:solidFill>
                  <a:schemeClr val="accent2">
                    <a:lumMod val="75000"/>
                  </a:schemeClr>
                </a:solidFill>
              </a:rPr>
              <a:t>SYN flood </a:t>
            </a:r>
            <a:r>
              <a:rPr lang="zh-CN" altLang="en-US" b="1" dirty="0">
                <a:solidFill>
                  <a:schemeClr val="accent2">
                    <a:lumMod val="75000"/>
                  </a:schemeClr>
                </a:solidFill>
              </a:rPr>
              <a:t>攻击也称为洪水攻击</a:t>
            </a:r>
            <a:r>
              <a:rPr lang="en-US" altLang="zh-CN" b="1" dirty="0">
                <a:solidFill>
                  <a:schemeClr val="accent2">
                    <a:lumMod val="75000"/>
                  </a:schemeClr>
                </a:solidFill>
              </a:rPr>
              <a:t>)</a:t>
            </a:r>
            <a:r>
              <a:rPr lang="zh-CN" altLang="en-US" b="1" dirty="0">
                <a:solidFill>
                  <a:schemeClr val="accent2">
                    <a:lumMod val="75000"/>
                  </a:schemeClr>
                </a:solidFill>
              </a:rPr>
              <a:t>，用于耗尽 </a:t>
            </a:r>
            <a:r>
              <a:rPr lang="en-US" altLang="zh-CN" b="1" dirty="0">
                <a:solidFill>
                  <a:schemeClr val="accent2">
                    <a:lumMod val="75000"/>
                  </a:schemeClr>
                </a:solidFill>
              </a:rPr>
              <a:t>Server </a:t>
            </a:r>
            <a:r>
              <a:rPr lang="zh-CN" altLang="en-US" b="1" dirty="0">
                <a:solidFill>
                  <a:schemeClr val="accent2">
                    <a:lumMod val="75000"/>
                  </a:schemeClr>
                </a:solidFill>
              </a:rPr>
              <a:t>的 </a:t>
            </a:r>
            <a:r>
              <a:rPr lang="en-US" altLang="zh-CN" b="1" dirty="0">
                <a:solidFill>
                  <a:schemeClr val="accent2">
                    <a:lumMod val="75000"/>
                  </a:schemeClr>
                </a:solidFill>
              </a:rPr>
              <a:t>SYN </a:t>
            </a:r>
            <a:r>
              <a:rPr lang="zh-CN" altLang="en-US" b="1" dirty="0">
                <a:solidFill>
                  <a:schemeClr val="accent2">
                    <a:lumMod val="75000"/>
                  </a:schemeClr>
                </a:solidFill>
              </a:rPr>
              <a:t>队列。对于应对 </a:t>
            </a:r>
            <a:r>
              <a:rPr lang="en-US" altLang="zh-CN" b="1" dirty="0">
                <a:solidFill>
                  <a:schemeClr val="accent2">
                    <a:lumMod val="75000"/>
                  </a:schemeClr>
                </a:solidFill>
              </a:rPr>
              <a:t>SYN </a:t>
            </a:r>
            <a:r>
              <a:rPr lang="zh-CN" altLang="en-US" b="1" dirty="0">
                <a:solidFill>
                  <a:schemeClr val="accent2">
                    <a:lumMod val="75000"/>
                  </a:schemeClr>
                </a:solidFill>
              </a:rPr>
              <a:t>过多的问题，</a:t>
            </a:r>
            <a:r>
              <a:rPr lang="en-US" altLang="zh-CN" b="1" dirty="0" err="1">
                <a:solidFill>
                  <a:schemeClr val="accent2">
                    <a:lumMod val="75000"/>
                  </a:schemeClr>
                </a:solidFill>
              </a:rPr>
              <a:t>linux</a:t>
            </a:r>
            <a:r>
              <a:rPr lang="en-US" altLang="zh-CN" b="1" dirty="0">
                <a:solidFill>
                  <a:schemeClr val="accent2">
                    <a:lumMod val="75000"/>
                  </a:schemeClr>
                </a:solidFill>
              </a:rPr>
              <a:t> </a:t>
            </a:r>
            <a:r>
              <a:rPr lang="zh-CN" altLang="en-US" b="1" dirty="0">
                <a:solidFill>
                  <a:schemeClr val="accent2">
                    <a:lumMod val="75000"/>
                  </a:schemeClr>
                </a:solidFill>
              </a:rPr>
              <a:t>提供了几个 </a:t>
            </a:r>
            <a:r>
              <a:rPr lang="en-US" altLang="zh-CN" b="1" dirty="0">
                <a:solidFill>
                  <a:schemeClr val="accent2">
                    <a:lumMod val="75000"/>
                  </a:schemeClr>
                </a:solidFill>
              </a:rPr>
              <a:t>TCP </a:t>
            </a:r>
            <a:r>
              <a:rPr lang="zh-CN" altLang="en-US" b="1" dirty="0">
                <a:solidFill>
                  <a:schemeClr val="accent2">
                    <a:lumMod val="75000"/>
                  </a:schemeClr>
                </a:solidFill>
              </a:rPr>
              <a:t>参数：</a:t>
            </a:r>
            <a:r>
              <a:rPr lang="en-US" altLang="zh-CN" b="1" dirty="0" err="1">
                <a:solidFill>
                  <a:schemeClr val="accent2">
                    <a:lumMod val="75000"/>
                  </a:schemeClr>
                </a:solidFill>
              </a:rPr>
              <a:t>tcp_syncookies</a:t>
            </a:r>
            <a:r>
              <a:rPr lang="zh-CN" altLang="en-US" b="1" dirty="0">
                <a:solidFill>
                  <a:schemeClr val="accent2">
                    <a:lumMod val="75000"/>
                  </a:schemeClr>
                </a:solidFill>
              </a:rPr>
              <a:t>、</a:t>
            </a:r>
            <a:r>
              <a:rPr lang="en-US" altLang="zh-CN" b="1" dirty="0" err="1">
                <a:solidFill>
                  <a:schemeClr val="accent2">
                    <a:lumMod val="75000"/>
                  </a:schemeClr>
                </a:solidFill>
              </a:rPr>
              <a:t>tcp_synack_retries</a:t>
            </a:r>
            <a:r>
              <a:rPr lang="zh-CN" altLang="en-US" b="1" dirty="0">
                <a:solidFill>
                  <a:schemeClr val="accent2">
                    <a:lumMod val="75000"/>
                  </a:schemeClr>
                </a:solidFill>
              </a:rPr>
              <a:t>、</a:t>
            </a:r>
            <a:r>
              <a:rPr lang="en-US" altLang="zh-CN" b="1" dirty="0" err="1">
                <a:solidFill>
                  <a:schemeClr val="accent2">
                    <a:lumMod val="75000"/>
                  </a:schemeClr>
                </a:solidFill>
              </a:rPr>
              <a:t>tcp_max_syn_backlog</a:t>
            </a:r>
            <a:r>
              <a:rPr lang="zh-CN" altLang="en-US" b="1" dirty="0">
                <a:solidFill>
                  <a:schemeClr val="accent2">
                    <a:lumMod val="75000"/>
                  </a:schemeClr>
                </a:solidFill>
              </a:rPr>
              <a:t>、</a:t>
            </a:r>
            <a:r>
              <a:rPr lang="en-US" altLang="zh-CN" b="1" dirty="0" err="1">
                <a:solidFill>
                  <a:schemeClr val="accent2">
                    <a:lumMod val="75000"/>
                  </a:schemeClr>
                </a:solidFill>
              </a:rPr>
              <a:t>tcp_abort_on_overflow</a:t>
            </a:r>
            <a:r>
              <a:rPr lang="en-US" altLang="zh-CN" b="1" dirty="0">
                <a:solidFill>
                  <a:schemeClr val="accent2">
                    <a:lumMod val="75000"/>
                  </a:schemeClr>
                </a:solidFill>
              </a:rPr>
              <a:t> </a:t>
            </a:r>
            <a:r>
              <a:rPr lang="zh-CN" altLang="en-US" b="1" dirty="0">
                <a:solidFill>
                  <a:schemeClr val="accent2">
                    <a:lumMod val="75000"/>
                  </a:schemeClr>
                </a:solidFill>
              </a:rPr>
              <a:t>来调整应对。</a:t>
            </a:r>
          </a:p>
        </p:txBody>
      </p:sp>
    </p:spTree>
    <p:extLst>
      <p:ext uri="{BB962C8B-B14F-4D97-AF65-F5344CB8AC3E}">
        <p14:creationId xmlns:p14="http://schemas.microsoft.com/office/powerpoint/2010/main" val="3572986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2"/>
            <a:ext cx="1800808"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art7</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1" name="Graphic 3">
            <a:extLst>
              <a:ext uri="{FF2B5EF4-FFF2-40B4-BE49-F238E27FC236}">
                <a16:creationId xmlns:a16="http://schemas.microsoft.com/office/drawing/2014/main" id="{6DCD8592-01C5-487C-AC89-040B4578D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08826" y="4020004"/>
            <a:ext cx="2370080" cy="2541252"/>
          </a:xfrm>
          <a:prstGeom prst="rect">
            <a:avLst/>
          </a:prstGeom>
        </p:spPr>
      </p:pic>
      <p:sp>
        <p:nvSpPr>
          <p:cNvPr id="4" name="矩形 3">
            <a:extLst>
              <a:ext uri="{FF2B5EF4-FFF2-40B4-BE49-F238E27FC236}">
                <a16:creationId xmlns:a16="http://schemas.microsoft.com/office/drawing/2014/main" id="{EA619C3D-F32B-4B13-A164-68C02A320130}"/>
              </a:ext>
            </a:extLst>
          </p:cNvPr>
          <p:cNvSpPr/>
          <p:nvPr/>
        </p:nvSpPr>
        <p:spPr>
          <a:xfrm>
            <a:off x="519110" y="1213311"/>
            <a:ext cx="4401911" cy="369332"/>
          </a:xfrm>
          <a:prstGeom prst="rect">
            <a:avLst/>
          </a:prstGeom>
        </p:spPr>
        <p:txBody>
          <a:bodyPr wrap="none">
            <a:spAutoFit/>
          </a:bodyPr>
          <a:lstStyle/>
          <a:p>
            <a:r>
              <a:rPr lang="en-US" altLang="zh-CN" b="1" dirty="0"/>
              <a:t>TCP </a:t>
            </a:r>
            <a:r>
              <a:rPr lang="zh-CN" altLang="en-US" b="1" dirty="0"/>
              <a:t>的重传机制以及重传的超时计算</a:t>
            </a:r>
            <a:r>
              <a:rPr lang="en-US" altLang="zh-CN" b="1" dirty="0"/>
              <a:t>【1】</a:t>
            </a:r>
            <a:endParaRPr lang="zh-CN" altLang="en-US" b="1" dirty="0"/>
          </a:p>
        </p:txBody>
      </p:sp>
      <p:sp>
        <p:nvSpPr>
          <p:cNvPr id="5" name="矩形 4">
            <a:extLst>
              <a:ext uri="{FF2B5EF4-FFF2-40B4-BE49-F238E27FC236}">
                <a16:creationId xmlns:a16="http://schemas.microsoft.com/office/drawing/2014/main" id="{CD76A55D-3472-44E3-A0E9-75B5ED1DDE24}"/>
              </a:ext>
            </a:extLst>
          </p:cNvPr>
          <p:cNvSpPr/>
          <p:nvPr/>
        </p:nvSpPr>
        <p:spPr>
          <a:xfrm>
            <a:off x="665285" y="1848206"/>
            <a:ext cx="8223738" cy="2862322"/>
          </a:xfrm>
          <a:prstGeom prst="rect">
            <a:avLst/>
          </a:prstGeom>
        </p:spPr>
        <p:txBody>
          <a:bodyPr wrap="square">
            <a:spAutoFit/>
          </a:bodyPr>
          <a:lstStyle/>
          <a:p>
            <a:r>
              <a:rPr lang="en-US" altLang="zh-CN" dirty="0">
                <a:solidFill>
                  <a:schemeClr val="accent2">
                    <a:lumMod val="75000"/>
                  </a:schemeClr>
                </a:solidFill>
              </a:rPr>
              <a:t>TCP </a:t>
            </a:r>
            <a:r>
              <a:rPr lang="zh-CN" altLang="en-US" dirty="0">
                <a:solidFill>
                  <a:schemeClr val="accent2">
                    <a:lumMod val="75000"/>
                  </a:schemeClr>
                </a:solidFill>
              </a:rPr>
              <a:t>交互过程中，如果发送的包一直没收到 </a:t>
            </a:r>
            <a:r>
              <a:rPr lang="en-US" altLang="zh-CN" dirty="0">
                <a:solidFill>
                  <a:schemeClr val="accent2">
                    <a:lumMod val="75000"/>
                  </a:schemeClr>
                </a:solidFill>
              </a:rPr>
              <a:t>ACK </a:t>
            </a:r>
            <a:r>
              <a:rPr lang="zh-CN" altLang="en-US" dirty="0">
                <a:solidFill>
                  <a:schemeClr val="accent2">
                    <a:lumMod val="75000"/>
                  </a:schemeClr>
                </a:solidFill>
              </a:rPr>
              <a:t>确认，是要一直等下去吗？显然不能一直等</a:t>
            </a:r>
            <a:r>
              <a:rPr lang="en-US" altLang="zh-CN" dirty="0">
                <a:solidFill>
                  <a:schemeClr val="accent2">
                    <a:lumMod val="75000"/>
                  </a:schemeClr>
                </a:solidFill>
              </a:rPr>
              <a:t>(</a:t>
            </a:r>
            <a:r>
              <a:rPr lang="zh-CN" altLang="en-US" dirty="0">
                <a:solidFill>
                  <a:schemeClr val="accent2">
                    <a:lumMod val="75000"/>
                  </a:schemeClr>
                </a:solidFill>
              </a:rPr>
              <a:t>如果发送的包在路由过程中丢失了，对端都没收到又如何给你发送确认呢？</a:t>
            </a:r>
            <a:r>
              <a:rPr lang="en-US" altLang="zh-CN" dirty="0">
                <a:solidFill>
                  <a:schemeClr val="accent2">
                    <a:lumMod val="75000"/>
                  </a:schemeClr>
                </a:solidFill>
              </a:rPr>
              <a:t>)</a:t>
            </a:r>
            <a:r>
              <a:rPr lang="zh-CN" altLang="en-US" dirty="0">
                <a:solidFill>
                  <a:schemeClr val="accent2">
                    <a:lumMod val="75000"/>
                  </a:schemeClr>
                </a:solidFill>
              </a:rPr>
              <a:t>，这样协议将不可用，既然不能一直等下去，那么该等多久呢？等太长时间的话，数据包都丢了很久了才重发，没有效率，性能差；等太短时间的话，可能 </a:t>
            </a:r>
            <a:r>
              <a:rPr lang="en-US" altLang="zh-CN" dirty="0">
                <a:solidFill>
                  <a:schemeClr val="accent2">
                    <a:lumMod val="75000"/>
                  </a:schemeClr>
                </a:solidFill>
              </a:rPr>
              <a:t>ACK </a:t>
            </a:r>
            <a:r>
              <a:rPr lang="zh-CN" altLang="en-US" dirty="0">
                <a:solidFill>
                  <a:schemeClr val="accent2">
                    <a:lumMod val="75000"/>
                  </a:schemeClr>
                </a:solidFill>
              </a:rPr>
              <a:t>还在路上快到了，这时候却重传了，造成浪费，同时过多的重传会造成网络拥塞，进一步加剧数据的丢失。也是，我们不能去猜测一个重传超时时间，应该是通过一个算法去计算，并且这个超时时间应该是随着网络的状况在变化的。为了使我们的重传机制更高效，如果我们能够比较准确知道在当前网络状况下，一个数据包从发出去到回来的时间 </a:t>
            </a:r>
            <a:r>
              <a:rPr lang="en-US" altLang="zh-CN" dirty="0">
                <a:solidFill>
                  <a:schemeClr val="accent2">
                    <a:lumMod val="75000"/>
                  </a:schemeClr>
                </a:solidFill>
              </a:rPr>
              <a:t>RTT——Round Trip Time</a:t>
            </a:r>
            <a:r>
              <a:rPr lang="zh-CN" altLang="en-US" dirty="0">
                <a:solidFill>
                  <a:schemeClr val="accent2">
                    <a:lumMod val="75000"/>
                  </a:schemeClr>
                </a:solidFill>
              </a:rPr>
              <a:t>，那么根据这个 </a:t>
            </a:r>
            <a:r>
              <a:rPr lang="en-US" altLang="zh-CN" dirty="0">
                <a:solidFill>
                  <a:schemeClr val="accent2">
                    <a:lumMod val="75000"/>
                  </a:schemeClr>
                </a:solidFill>
              </a:rPr>
              <a:t>RTT </a:t>
            </a:r>
            <a:r>
              <a:rPr lang="zh-CN" altLang="en-US" dirty="0">
                <a:solidFill>
                  <a:schemeClr val="accent2">
                    <a:lumMod val="75000"/>
                  </a:schemeClr>
                </a:solidFill>
              </a:rPr>
              <a:t>我们就可以方便设置 </a:t>
            </a:r>
            <a:r>
              <a:rPr lang="en-US" altLang="zh-CN" dirty="0" err="1">
                <a:solidFill>
                  <a:schemeClr val="accent2">
                    <a:lumMod val="75000"/>
                  </a:schemeClr>
                </a:solidFill>
              </a:rPr>
              <a:t>TimeOut</a:t>
            </a:r>
            <a:r>
              <a:rPr lang="en-US" altLang="zh-CN" dirty="0">
                <a:solidFill>
                  <a:schemeClr val="accent2">
                    <a:lumMod val="75000"/>
                  </a:schemeClr>
                </a:solidFill>
              </a:rPr>
              <a:t>——RTO</a:t>
            </a:r>
            <a:r>
              <a:rPr lang="zh-CN" altLang="en-US" dirty="0">
                <a:solidFill>
                  <a:schemeClr val="accent2">
                    <a:lumMod val="75000"/>
                  </a:schemeClr>
                </a:solidFill>
              </a:rPr>
              <a:t>（</a:t>
            </a:r>
            <a:r>
              <a:rPr lang="en-US" altLang="zh-CN" dirty="0">
                <a:solidFill>
                  <a:schemeClr val="accent2">
                    <a:lumMod val="75000"/>
                  </a:schemeClr>
                </a:solidFill>
              </a:rPr>
              <a:t>Retransmission </a:t>
            </a:r>
            <a:r>
              <a:rPr lang="en-US" altLang="zh-CN" dirty="0" err="1">
                <a:solidFill>
                  <a:schemeClr val="accent2">
                    <a:lumMod val="75000"/>
                  </a:schemeClr>
                </a:solidFill>
              </a:rPr>
              <a:t>TimeOut</a:t>
            </a:r>
            <a:r>
              <a:rPr lang="zh-CN" altLang="en-US" dirty="0">
                <a:solidFill>
                  <a:schemeClr val="accent2">
                    <a:lumMod val="75000"/>
                  </a:schemeClr>
                </a:solidFill>
              </a:rPr>
              <a:t>）了。</a:t>
            </a:r>
            <a:endParaRPr lang="zh-CN" altLang="en-US" b="0" i="0" dirty="0">
              <a:solidFill>
                <a:schemeClr val="accent2">
                  <a:lumMod val="75000"/>
                </a:schemeClr>
              </a:solidFill>
              <a:effectLst/>
              <a:latin typeface="-apple-system"/>
            </a:endParaRPr>
          </a:p>
        </p:txBody>
      </p:sp>
    </p:spTree>
    <p:extLst>
      <p:ext uri="{BB962C8B-B14F-4D97-AF65-F5344CB8AC3E}">
        <p14:creationId xmlns:p14="http://schemas.microsoft.com/office/powerpoint/2010/main" val="159912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2"/>
            <a:ext cx="2277208"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art7.1</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21" name="Graphic 3">
            <a:extLst>
              <a:ext uri="{FF2B5EF4-FFF2-40B4-BE49-F238E27FC236}">
                <a16:creationId xmlns:a16="http://schemas.microsoft.com/office/drawing/2014/main" id="{6DCD8592-01C5-487C-AC89-040B4578D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08826" y="4020004"/>
            <a:ext cx="2370080" cy="2541252"/>
          </a:xfrm>
          <a:prstGeom prst="rect">
            <a:avLst/>
          </a:prstGeom>
        </p:spPr>
      </p:pic>
      <p:sp>
        <p:nvSpPr>
          <p:cNvPr id="4" name="矩形 3">
            <a:extLst>
              <a:ext uri="{FF2B5EF4-FFF2-40B4-BE49-F238E27FC236}">
                <a16:creationId xmlns:a16="http://schemas.microsoft.com/office/drawing/2014/main" id="{EA619C3D-F32B-4B13-A164-68C02A320130}"/>
              </a:ext>
            </a:extLst>
          </p:cNvPr>
          <p:cNvSpPr/>
          <p:nvPr/>
        </p:nvSpPr>
        <p:spPr>
          <a:xfrm>
            <a:off x="519110" y="1213311"/>
            <a:ext cx="4401911" cy="369332"/>
          </a:xfrm>
          <a:prstGeom prst="rect">
            <a:avLst/>
          </a:prstGeom>
        </p:spPr>
        <p:txBody>
          <a:bodyPr wrap="none">
            <a:spAutoFit/>
          </a:bodyPr>
          <a:lstStyle/>
          <a:p>
            <a:r>
              <a:rPr lang="en-US" altLang="zh-CN" b="1" dirty="0"/>
              <a:t>TCP </a:t>
            </a:r>
            <a:r>
              <a:rPr lang="zh-CN" altLang="en-US" b="1" dirty="0"/>
              <a:t>的重传机制以及重传的超时计算</a:t>
            </a:r>
            <a:r>
              <a:rPr lang="en-US" altLang="zh-CN" b="1" dirty="0"/>
              <a:t>【2】</a:t>
            </a:r>
            <a:endParaRPr lang="zh-CN" altLang="en-US" b="1" dirty="0"/>
          </a:p>
        </p:txBody>
      </p:sp>
      <p:sp>
        <p:nvSpPr>
          <p:cNvPr id="2" name="矩形 1">
            <a:extLst>
              <a:ext uri="{FF2B5EF4-FFF2-40B4-BE49-F238E27FC236}">
                <a16:creationId xmlns:a16="http://schemas.microsoft.com/office/drawing/2014/main" id="{8B4DEE01-2459-4DA3-9DB9-27CB07AAFA0B}"/>
              </a:ext>
            </a:extLst>
          </p:cNvPr>
          <p:cNvSpPr/>
          <p:nvPr/>
        </p:nvSpPr>
        <p:spPr>
          <a:xfrm>
            <a:off x="920260" y="1674940"/>
            <a:ext cx="7370885" cy="5047536"/>
          </a:xfrm>
          <a:prstGeom prst="rect">
            <a:avLst/>
          </a:prstGeom>
        </p:spPr>
        <p:txBody>
          <a:bodyPr wrap="square">
            <a:spAutoFit/>
          </a:bodyPr>
          <a:lstStyle/>
          <a:p>
            <a:r>
              <a:rPr lang="zh-CN" altLang="en-US" sz="1400" dirty="0">
                <a:solidFill>
                  <a:schemeClr val="accent2">
                    <a:lumMod val="75000"/>
                  </a:schemeClr>
                </a:solidFill>
                <a:latin typeface="-apple-system"/>
              </a:rPr>
              <a:t>通过上面我们可以知道，</a:t>
            </a:r>
            <a:r>
              <a:rPr lang="en-US" altLang="zh-CN" sz="1400" dirty="0">
                <a:solidFill>
                  <a:schemeClr val="accent2">
                    <a:lumMod val="75000"/>
                  </a:schemeClr>
                </a:solidFill>
                <a:latin typeface="-apple-system"/>
              </a:rPr>
              <a:t>TCP </a:t>
            </a:r>
            <a:r>
              <a:rPr lang="zh-CN" altLang="en-US" sz="1400" dirty="0">
                <a:solidFill>
                  <a:schemeClr val="accent2">
                    <a:lumMod val="75000"/>
                  </a:schemeClr>
                </a:solidFill>
                <a:latin typeface="-apple-system"/>
              </a:rPr>
              <a:t>的重传是由超时触发的，这会引发一个重传选择问题，假设 </a:t>
            </a:r>
            <a:r>
              <a:rPr lang="en-US" altLang="zh-CN" sz="1400" dirty="0">
                <a:solidFill>
                  <a:schemeClr val="accent2">
                    <a:lumMod val="75000"/>
                  </a:schemeClr>
                </a:solidFill>
                <a:latin typeface="-apple-system"/>
              </a:rPr>
              <a:t>TCP </a:t>
            </a:r>
            <a:r>
              <a:rPr lang="zh-CN" altLang="en-US" sz="1400" dirty="0">
                <a:solidFill>
                  <a:schemeClr val="accent2">
                    <a:lumMod val="75000"/>
                  </a:schemeClr>
                </a:solidFill>
                <a:latin typeface="-apple-system"/>
              </a:rPr>
              <a:t>发送端连续发了 </a:t>
            </a:r>
            <a:r>
              <a:rPr lang="en-US" altLang="zh-CN" sz="1400" dirty="0">
                <a:solidFill>
                  <a:schemeClr val="accent2">
                    <a:lumMod val="75000"/>
                  </a:schemeClr>
                </a:solidFill>
                <a:latin typeface="-apple-system"/>
              </a:rPr>
              <a:t>1</a:t>
            </a:r>
            <a:r>
              <a:rPr lang="zh-CN" altLang="en-US" sz="1400" dirty="0">
                <a:solidFill>
                  <a:schemeClr val="accent2">
                    <a:lumMod val="75000"/>
                  </a:schemeClr>
                </a:solidFill>
                <a:latin typeface="-apple-system"/>
              </a:rPr>
              <a:t>、</a:t>
            </a:r>
            <a:r>
              <a:rPr lang="en-US" altLang="zh-CN" sz="1400" dirty="0">
                <a:solidFill>
                  <a:schemeClr val="accent2">
                    <a:lumMod val="75000"/>
                  </a:schemeClr>
                </a:solidFill>
                <a:latin typeface="-apple-system"/>
              </a:rPr>
              <a:t>2</a:t>
            </a:r>
            <a:r>
              <a:rPr lang="zh-CN" altLang="en-US" sz="1400" dirty="0">
                <a:solidFill>
                  <a:schemeClr val="accent2">
                    <a:lumMod val="75000"/>
                  </a:schemeClr>
                </a:solidFill>
                <a:latin typeface="-apple-system"/>
              </a:rPr>
              <a:t>、</a:t>
            </a:r>
            <a:r>
              <a:rPr lang="en-US" altLang="zh-CN" sz="1400" dirty="0">
                <a:solidFill>
                  <a:schemeClr val="accent2">
                    <a:lumMod val="75000"/>
                  </a:schemeClr>
                </a:solidFill>
                <a:latin typeface="-apple-system"/>
              </a:rPr>
              <a:t>3</a:t>
            </a:r>
            <a:r>
              <a:rPr lang="zh-CN" altLang="en-US" sz="1400" dirty="0">
                <a:solidFill>
                  <a:schemeClr val="accent2">
                    <a:lumMod val="75000"/>
                  </a:schemeClr>
                </a:solidFill>
                <a:latin typeface="-apple-system"/>
              </a:rPr>
              <a:t>、</a:t>
            </a:r>
            <a:r>
              <a:rPr lang="en-US" altLang="zh-CN" sz="1400" dirty="0">
                <a:solidFill>
                  <a:schemeClr val="accent2">
                    <a:lumMod val="75000"/>
                  </a:schemeClr>
                </a:solidFill>
                <a:latin typeface="-apple-system"/>
              </a:rPr>
              <a:t>4</a:t>
            </a:r>
            <a:r>
              <a:rPr lang="zh-CN" altLang="en-US" sz="1400" dirty="0">
                <a:solidFill>
                  <a:schemeClr val="accent2">
                    <a:lumMod val="75000"/>
                  </a:schemeClr>
                </a:solidFill>
                <a:latin typeface="-apple-system"/>
              </a:rPr>
              <a:t>、</a:t>
            </a:r>
            <a:r>
              <a:rPr lang="en-US" altLang="zh-CN" sz="1400" dirty="0">
                <a:solidFill>
                  <a:schemeClr val="accent2">
                    <a:lumMod val="75000"/>
                  </a:schemeClr>
                </a:solidFill>
                <a:latin typeface="-apple-system"/>
              </a:rPr>
              <a:t>5</a:t>
            </a:r>
            <a:r>
              <a:rPr lang="zh-CN" altLang="en-US" sz="1400" dirty="0">
                <a:solidFill>
                  <a:schemeClr val="accent2">
                    <a:lumMod val="75000"/>
                  </a:schemeClr>
                </a:solidFill>
                <a:latin typeface="-apple-system"/>
              </a:rPr>
              <a:t>、</a:t>
            </a:r>
            <a:r>
              <a:rPr lang="en-US" altLang="zh-CN" sz="1400" dirty="0">
                <a:solidFill>
                  <a:schemeClr val="accent2">
                    <a:lumMod val="75000"/>
                  </a:schemeClr>
                </a:solidFill>
                <a:latin typeface="-apple-system"/>
              </a:rPr>
              <a:t>6</a:t>
            </a:r>
            <a:r>
              <a:rPr lang="zh-CN" altLang="en-US" sz="1400" dirty="0">
                <a:solidFill>
                  <a:schemeClr val="accent2">
                    <a:lumMod val="75000"/>
                  </a:schemeClr>
                </a:solidFill>
                <a:latin typeface="-apple-system"/>
              </a:rPr>
              <a:t>、</a:t>
            </a:r>
            <a:r>
              <a:rPr lang="en-US" altLang="zh-CN" sz="1400" dirty="0">
                <a:solidFill>
                  <a:schemeClr val="accent2">
                    <a:lumMod val="75000"/>
                  </a:schemeClr>
                </a:solidFill>
                <a:latin typeface="-apple-system"/>
              </a:rPr>
              <a:t>7</a:t>
            </a:r>
            <a:r>
              <a:rPr lang="zh-CN" altLang="en-US" sz="1400" dirty="0">
                <a:solidFill>
                  <a:schemeClr val="accent2">
                    <a:lumMod val="75000"/>
                  </a:schemeClr>
                </a:solidFill>
                <a:latin typeface="-apple-system"/>
              </a:rPr>
              <a:t>、</a:t>
            </a:r>
            <a:r>
              <a:rPr lang="en-US" altLang="zh-CN" sz="1400" dirty="0">
                <a:solidFill>
                  <a:schemeClr val="accent2">
                    <a:lumMod val="75000"/>
                  </a:schemeClr>
                </a:solidFill>
                <a:latin typeface="-apple-system"/>
              </a:rPr>
              <a:t>8</a:t>
            </a:r>
            <a:r>
              <a:rPr lang="zh-CN" altLang="en-US" sz="1400" dirty="0">
                <a:solidFill>
                  <a:schemeClr val="accent2">
                    <a:lumMod val="75000"/>
                  </a:schemeClr>
                </a:solidFill>
                <a:latin typeface="-apple-system"/>
              </a:rPr>
              <a:t>、</a:t>
            </a:r>
            <a:r>
              <a:rPr lang="en-US" altLang="zh-CN" sz="1400" dirty="0">
                <a:solidFill>
                  <a:schemeClr val="accent2">
                    <a:lumMod val="75000"/>
                  </a:schemeClr>
                </a:solidFill>
                <a:latin typeface="-apple-system"/>
              </a:rPr>
              <a:t>9</a:t>
            </a:r>
            <a:r>
              <a:rPr lang="zh-CN" altLang="en-US" sz="1400" dirty="0">
                <a:solidFill>
                  <a:schemeClr val="accent2">
                    <a:lumMod val="75000"/>
                  </a:schemeClr>
                </a:solidFill>
                <a:latin typeface="-apple-system"/>
              </a:rPr>
              <a:t>、</a:t>
            </a:r>
            <a:r>
              <a:rPr lang="en-US" altLang="zh-CN" sz="1400" dirty="0">
                <a:solidFill>
                  <a:schemeClr val="accent2">
                    <a:lumMod val="75000"/>
                  </a:schemeClr>
                </a:solidFill>
                <a:latin typeface="-apple-system"/>
              </a:rPr>
              <a:t>10 </a:t>
            </a:r>
            <a:r>
              <a:rPr lang="zh-CN" altLang="en-US" sz="1400" dirty="0">
                <a:solidFill>
                  <a:schemeClr val="accent2">
                    <a:lumMod val="75000"/>
                  </a:schemeClr>
                </a:solidFill>
                <a:latin typeface="-apple-system"/>
              </a:rPr>
              <a:t>共 </a:t>
            </a:r>
            <a:r>
              <a:rPr lang="en-US" altLang="zh-CN" sz="1400" dirty="0">
                <a:solidFill>
                  <a:schemeClr val="accent2">
                    <a:lumMod val="75000"/>
                  </a:schemeClr>
                </a:solidFill>
                <a:latin typeface="-apple-system"/>
              </a:rPr>
              <a:t>10 </a:t>
            </a:r>
            <a:r>
              <a:rPr lang="zh-CN" altLang="en-US" sz="1400" dirty="0">
                <a:solidFill>
                  <a:schemeClr val="accent2">
                    <a:lumMod val="75000"/>
                  </a:schemeClr>
                </a:solidFill>
                <a:latin typeface="-apple-system"/>
              </a:rPr>
              <a:t>包，其中 </a:t>
            </a:r>
            <a:r>
              <a:rPr lang="en-US" altLang="zh-CN" sz="1400" dirty="0">
                <a:solidFill>
                  <a:schemeClr val="accent2">
                    <a:lumMod val="75000"/>
                  </a:schemeClr>
                </a:solidFill>
                <a:latin typeface="-apple-system"/>
              </a:rPr>
              <a:t>4</a:t>
            </a:r>
            <a:r>
              <a:rPr lang="zh-CN" altLang="en-US" sz="1400" dirty="0">
                <a:solidFill>
                  <a:schemeClr val="accent2">
                    <a:lumMod val="75000"/>
                  </a:schemeClr>
                </a:solidFill>
                <a:latin typeface="-apple-system"/>
              </a:rPr>
              <a:t>、</a:t>
            </a:r>
            <a:r>
              <a:rPr lang="en-US" altLang="zh-CN" sz="1400" dirty="0">
                <a:solidFill>
                  <a:schemeClr val="accent2">
                    <a:lumMod val="75000"/>
                  </a:schemeClr>
                </a:solidFill>
                <a:latin typeface="-apple-system"/>
              </a:rPr>
              <a:t>6</a:t>
            </a:r>
            <a:r>
              <a:rPr lang="zh-CN" altLang="en-US" sz="1400" dirty="0">
                <a:solidFill>
                  <a:schemeClr val="accent2">
                    <a:lumMod val="75000"/>
                  </a:schemeClr>
                </a:solidFill>
                <a:latin typeface="-apple-system"/>
              </a:rPr>
              <a:t>、</a:t>
            </a:r>
            <a:r>
              <a:rPr lang="en-US" altLang="zh-CN" sz="1400" dirty="0">
                <a:solidFill>
                  <a:schemeClr val="accent2">
                    <a:lumMod val="75000"/>
                  </a:schemeClr>
                </a:solidFill>
                <a:latin typeface="-apple-system"/>
              </a:rPr>
              <a:t>8 </a:t>
            </a:r>
            <a:r>
              <a:rPr lang="zh-CN" altLang="en-US" sz="1400" dirty="0">
                <a:solidFill>
                  <a:schemeClr val="accent2">
                    <a:lumMod val="75000"/>
                  </a:schemeClr>
                </a:solidFill>
                <a:latin typeface="-apple-system"/>
              </a:rPr>
              <a:t>这 </a:t>
            </a:r>
            <a:r>
              <a:rPr lang="en-US" altLang="zh-CN" sz="1400" dirty="0">
                <a:solidFill>
                  <a:schemeClr val="accent2">
                    <a:lumMod val="75000"/>
                  </a:schemeClr>
                </a:solidFill>
                <a:latin typeface="-apple-system"/>
              </a:rPr>
              <a:t>3 </a:t>
            </a:r>
            <a:r>
              <a:rPr lang="zh-CN" altLang="en-US" sz="1400" dirty="0">
                <a:solidFill>
                  <a:schemeClr val="accent2">
                    <a:lumMod val="75000"/>
                  </a:schemeClr>
                </a:solidFill>
                <a:latin typeface="-apple-system"/>
              </a:rPr>
              <a:t>个包全丢失了，由于 </a:t>
            </a:r>
            <a:r>
              <a:rPr lang="en-US" altLang="zh-CN" sz="1400" dirty="0">
                <a:solidFill>
                  <a:schemeClr val="accent2">
                    <a:lumMod val="75000"/>
                  </a:schemeClr>
                </a:solidFill>
                <a:latin typeface="-apple-system"/>
              </a:rPr>
              <a:t>TCP </a:t>
            </a:r>
            <a:r>
              <a:rPr lang="zh-CN" altLang="en-US" sz="1400" dirty="0">
                <a:solidFill>
                  <a:schemeClr val="accent2">
                    <a:lumMod val="75000"/>
                  </a:schemeClr>
                </a:solidFill>
                <a:latin typeface="-apple-system"/>
              </a:rPr>
              <a:t>的 </a:t>
            </a:r>
            <a:r>
              <a:rPr lang="en-US" altLang="zh-CN" sz="1400" dirty="0">
                <a:solidFill>
                  <a:schemeClr val="accent2">
                    <a:lumMod val="75000"/>
                  </a:schemeClr>
                </a:solidFill>
                <a:latin typeface="-apple-system"/>
              </a:rPr>
              <a:t>ACK </a:t>
            </a:r>
            <a:r>
              <a:rPr lang="zh-CN" altLang="en-US" sz="1400" dirty="0">
                <a:solidFill>
                  <a:schemeClr val="accent2">
                    <a:lumMod val="75000"/>
                  </a:schemeClr>
                </a:solidFill>
                <a:latin typeface="-apple-system"/>
              </a:rPr>
              <a:t>是确认最后连续收到序号，这样发送端只能收到 </a:t>
            </a:r>
            <a:r>
              <a:rPr lang="en-US" altLang="zh-CN" sz="1400" dirty="0">
                <a:solidFill>
                  <a:schemeClr val="accent2">
                    <a:lumMod val="75000"/>
                  </a:schemeClr>
                </a:solidFill>
                <a:latin typeface="-apple-system"/>
              </a:rPr>
              <a:t>3 </a:t>
            </a:r>
            <a:r>
              <a:rPr lang="zh-CN" altLang="en-US" sz="1400" dirty="0">
                <a:solidFill>
                  <a:schemeClr val="accent2">
                    <a:lumMod val="75000"/>
                  </a:schemeClr>
                </a:solidFill>
                <a:latin typeface="-apple-system"/>
              </a:rPr>
              <a:t>号包的 </a:t>
            </a:r>
            <a:r>
              <a:rPr lang="en-US" altLang="zh-CN" sz="1400" dirty="0">
                <a:solidFill>
                  <a:schemeClr val="accent2">
                    <a:lumMod val="75000"/>
                  </a:schemeClr>
                </a:solidFill>
                <a:latin typeface="-apple-system"/>
              </a:rPr>
              <a:t>ACK</a:t>
            </a:r>
            <a:r>
              <a:rPr lang="zh-CN" altLang="en-US" sz="1400" dirty="0">
                <a:solidFill>
                  <a:schemeClr val="accent2">
                    <a:lumMod val="75000"/>
                  </a:schemeClr>
                </a:solidFill>
                <a:latin typeface="-apple-system"/>
              </a:rPr>
              <a:t>，这样在 </a:t>
            </a:r>
            <a:r>
              <a:rPr lang="en-US" altLang="zh-CN" sz="1400" dirty="0">
                <a:solidFill>
                  <a:schemeClr val="accent2">
                    <a:lumMod val="75000"/>
                  </a:schemeClr>
                </a:solidFill>
                <a:latin typeface="-apple-system"/>
              </a:rPr>
              <a:t>TIME_OUT </a:t>
            </a:r>
            <a:r>
              <a:rPr lang="zh-CN" altLang="en-US" sz="1400" dirty="0">
                <a:solidFill>
                  <a:schemeClr val="accent2">
                    <a:lumMod val="75000"/>
                  </a:schemeClr>
                </a:solidFill>
                <a:latin typeface="-apple-system"/>
              </a:rPr>
              <a:t>的时候，发送端就面临下面两个重传选择： </a:t>
            </a:r>
            <a:r>
              <a:rPr lang="en-US" altLang="zh-CN" sz="1400" dirty="0">
                <a:solidFill>
                  <a:schemeClr val="accent2">
                    <a:lumMod val="75000"/>
                  </a:schemeClr>
                </a:solidFill>
                <a:latin typeface="-apple-system"/>
              </a:rPr>
              <a:t>[1].</a:t>
            </a:r>
            <a:r>
              <a:rPr lang="zh-CN" altLang="en-US" sz="1400" dirty="0">
                <a:solidFill>
                  <a:schemeClr val="accent2">
                    <a:lumMod val="75000"/>
                  </a:schemeClr>
                </a:solidFill>
                <a:latin typeface="-apple-system"/>
              </a:rPr>
              <a:t>仅重传 </a:t>
            </a:r>
            <a:r>
              <a:rPr lang="en-US" altLang="zh-CN" sz="1400" dirty="0">
                <a:solidFill>
                  <a:schemeClr val="accent2">
                    <a:lumMod val="75000"/>
                  </a:schemeClr>
                </a:solidFill>
                <a:latin typeface="-apple-system"/>
              </a:rPr>
              <a:t>4 </a:t>
            </a:r>
            <a:r>
              <a:rPr lang="zh-CN" altLang="en-US" sz="1400" dirty="0">
                <a:solidFill>
                  <a:schemeClr val="accent2">
                    <a:lumMod val="75000"/>
                  </a:schemeClr>
                </a:solidFill>
                <a:latin typeface="-apple-system"/>
              </a:rPr>
              <a:t>号包 </a:t>
            </a:r>
            <a:r>
              <a:rPr lang="en-US" altLang="zh-CN" sz="1400" dirty="0">
                <a:solidFill>
                  <a:schemeClr val="accent2">
                    <a:lumMod val="75000"/>
                  </a:schemeClr>
                </a:solidFill>
                <a:latin typeface="-apple-system"/>
              </a:rPr>
              <a:t>[2].</a:t>
            </a:r>
            <a:r>
              <a:rPr lang="zh-CN" altLang="en-US" sz="1400" dirty="0">
                <a:solidFill>
                  <a:schemeClr val="accent2">
                    <a:lumMod val="75000"/>
                  </a:schemeClr>
                </a:solidFill>
                <a:latin typeface="-apple-system"/>
              </a:rPr>
              <a:t>重传 </a:t>
            </a:r>
            <a:r>
              <a:rPr lang="en-US" altLang="zh-CN" sz="1400" dirty="0">
                <a:solidFill>
                  <a:schemeClr val="accent2">
                    <a:lumMod val="75000"/>
                  </a:schemeClr>
                </a:solidFill>
                <a:latin typeface="-apple-system"/>
              </a:rPr>
              <a:t>3 </a:t>
            </a:r>
            <a:r>
              <a:rPr lang="zh-CN" altLang="en-US" sz="1400" dirty="0">
                <a:solidFill>
                  <a:schemeClr val="accent2">
                    <a:lumMod val="75000"/>
                  </a:schemeClr>
                </a:solidFill>
                <a:latin typeface="-apple-system"/>
              </a:rPr>
              <a:t>号后面所有的包，也就是重传 </a:t>
            </a:r>
            <a:r>
              <a:rPr lang="en-US" altLang="zh-CN" sz="1400" dirty="0">
                <a:solidFill>
                  <a:schemeClr val="accent2">
                    <a:lumMod val="75000"/>
                  </a:schemeClr>
                </a:solidFill>
                <a:latin typeface="-apple-system"/>
              </a:rPr>
              <a:t>4~10 </a:t>
            </a:r>
            <a:r>
              <a:rPr lang="zh-CN" altLang="en-US" sz="1400" dirty="0">
                <a:solidFill>
                  <a:schemeClr val="accent2">
                    <a:lumMod val="75000"/>
                  </a:schemeClr>
                </a:solidFill>
                <a:latin typeface="-apple-system"/>
              </a:rPr>
              <a:t>号包</a:t>
            </a:r>
          </a:p>
          <a:p>
            <a:r>
              <a:rPr lang="zh-CN" altLang="en-US" sz="1400" dirty="0">
                <a:solidFill>
                  <a:schemeClr val="accent2">
                    <a:lumMod val="75000"/>
                  </a:schemeClr>
                </a:solidFill>
                <a:latin typeface="-apple-system"/>
              </a:rPr>
              <a:t>对于，上面两个选择的优缺点都比较明显。</a:t>
            </a:r>
            <a:endParaRPr lang="en-US" altLang="zh-CN" sz="1400" dirty="0">
              <a:solidFill>
                <a:schemeClr val="accent2">
                  <a:lumMod val="75000"/>
                </a:schemeClr>
              </a:solidFill>
              <a:latin typeface="-apple-system"/>
            </a:endParaRPr>
          </a:p>
          <a:p>
            <a:endParaRPr lang="en-US" altLang="zh-CN" sz="1400" dirty="0">
              <a:solidFill>
                <a:schemeClr val="accent2">
                  <a:lumMod val="75000"/>
                </a:schemeClr>
              </a:solidFill>
              <a:latin typeface="-apple-system"/>
            </a:endParaRPr>
          </a:p>
          <a:p>
            <a:r>
              <a:rPr lang="zh-CN" altLang="en-US" sz="1400" dirty="0">
                <a:solidFill>
                  <a:schemeClr val="accent2">
                    <a:lumMod val="75000"/>
                  </a:schemeClr>
                </a:solidFill>
                <a:latin typeface="-apple-system"/>
              </a:rPr>
              <a:t>方案</a:t>
            </a:r>
            <a:r>
              <a:rPr lang="en-US" altLang="zh-CN" sz="1400" dirty="0">
                <a:solidFill>
                  <a:schemeClr val="accent2">
                    <a:lumMod val="75000"/>
                  </a:schemeClr>
                </a:solidFill>
                <a:latin typeface="-apple-system"/>
              </a:rPr>
              <a:t>[1]</a:t>
            </a:r>
            <a:r>
              <a:rPr lang="zh-CN" altLang="en-US" sz="1400" dirty="0">
                <a:solidFill>
                  <a:schemeClr val="accent2">
                    <a:lumMod val="75000"/>
                  </a:schemeClr>
                </a:solidFill>
                <a:latin typeface="-apple-system"/>
              </a:rPr>
              <a:t>，优点：按需重传，能够最大程度节省带宽。缺点：重传会比较慢，因为重传 </a:t>
            </a:r>
            <a:r>
              <a:rPr lang="en-US" altLang="zh-CN" sz="1400" dirty="0">
                <a:solidFill>
                  <a:schemeClr val="accent2">
                    <a:lumMod val="75000"/>
                  </a:schemeClr>
                </a:solidFill>
                <a:latin typeface="-apple-system"/>
              </a:rPr>
              <a:t>4 </a:t>
            </a:r>
            <a:r>
              <a:rPr lang="zh-CN" altLang="en-US" sz="1400" dirty="0">
                <a:solidFill>
                  <a:schemeClr val="accent2">
                    <a:lumMod val="75000"/>
                  </a:schemeClr>
                </a:solidFill>
                <a:latin typeface="-apple-system"/>
              </a:rPr>
              <a:t>号包后，需要等下一个超时才会重传 </a:t>
            </a:r>
            <a:r>
              <a:rPr lang="en-US" altLang="zh-CN" sz="1400" dirty="0">
                <a:solidFill>
                  <a:schemeClr val="accent2">
                    <a:lumMod val="75000"/>
                  </a:schemeClr>
                </a:solidFill>
                <a:latin typeface="-apple-system"/>
              </a:rPr>
              <a:t>6 </a:t>
            </a:r>
            <a:r>
              <a:rPr lang="zh-CN" altLang="en-US" sz="1400" dirty="0">
                <a:solidFill>
                  <a:schemeClr val="accent2">
                    <a:lumMod val="75000"/>
                  </a:schemeClr>
                </a:solidFill>
                <a:latin typeface="-apple-system"/>
              </a:rPr>
              <a:t>号包。</a:t>
            </a:r>
            <a:endParaRPr lang="en-US" altLang="zh-CN" sz="1400" dirty="0">
              <a:solidFill>
                <a:schemeClr val="accent2">
                  <a:lumMod val="75000"/>
                </a:schemeClr>
              </a:solidFill>
              <a:latin typeface="-apple-system"/>
            </a:endParaRPr>
          </a:p>
          <a:p>
            <a:endParaRPr lang="en-US" altLang="zh-CN" sz="1400" dirty="0">
              <a:solidFill>
                <a:schemeClr val="accent2">
                  <a:lumMod val="75000"/>
                </a:schemeClr>
              </a:solidFill>
              <a:latin typeface="-apple-system"/>
            </a:endParaRPr>
          </a:p>
          <a:p>
            <a:r>
              <a:rPr lang="zh-CN" altLang="en-US" sz="1400" dirty="0">
                <a:solidFill>
                  <a:schemeClr val="accent2">
                    <a:lumMod val="75000"/>
                  </a:schemeClr>
                </a:solidFill>
                <a:latin typeface="-apple-system"/>
              </a:rPr>
              <a:t>方案</a:t>
            </a:r>
            <a:r>
              <a:rPr lang="en-US" altLang="zh-CN" sz="1400" dirty="0">
                <a:solidFill>
                  <a:schemeClr val="accent2">
                    <a:lumMod val="75000"/>
                  </a:schemeClr>
                </a:solidFill>
                <a:latin typeface="-apple-system"/>
              </a:rPr>
              <a:t>[2]</a:t>
            </a:r>
            <a:r>
              <a:rPr lang="zh-CN" altLang="en-US" sz="1400" dirty="0">
                <a:solidFill>
                  <a:schemeClr val="accent2">
                    <a:lumMod val="75000"/>
                  </a:schemeClr>
                </a:solidFill>
                <a:latin typeface="-apple-system"/>
              </a:rPr>
              <a:t>，优点：重传较快，数据能够较快交付给接收端。缺点：重传了很多不必要重传的包，浪费带宽，在出现丢包的时候，一般是网络拥塞，大量的重传又可能进一步加剧拥塞。</a:t>
            </a:r>
            <a:endParaRPr lang="en-US" altLang="zh-CN" sz="1400" dirty="0">
              <a:solidFill>
                <a:schemeClr val="accent2">
                  <a:lumMod val="75000"/>
                </a:schemeClr>
              </a:solidFill>
              <a:latin typeface="-apple-system"/>
            </a:endParaRPr>
          </a:p>
          <a:p>
            <a:endParaRPr lang="zh-CN" altLang="en-US" sz="1400" dirty="0">
              <a:solidFill>
                <a:schemeClr val="accent2">
                  <a:lumMod val="75000"/>
                </a:schemeClr>
              </a:solidFill>
              <a:latin typeface="-apple-system"/>
            </a:endParaRPr>
          </a:p>
          <a:p>
            <a:r>
              <a:rPr lang="zh-CN" altLang="en-US" sz="1400" dirty="0">
                <a:solidFill>
                  <a:schemeClr val="accent2">
                    <a:lumMod val="75000"/>
                  </a:schemeClr>
                </a:solidFill>
                <a:latin typeface="-apple-system"/>
              </a:rPr>
              <a:t>上面的问题是由于单纯以时间驱动来进行重传的，都必须等待一个超时时间，不能快速对当前网络状况做出响应</a:t>
            </a:r>
            <a:r>
              <a:rPr lang="en-US" altLang="zh-CN" sz="1400" dirty="0">
                <a:solidFill>
                  <a:schemeClr val="accent2">
                    <a:lumMod val="75000"/>
                  </a:schemeClr>
                </a:solidFill>
                <a:latin typeface="-apple-system"/>
              </a:rPr>
              <a:t>.</a:t>
            </a:r>
          </a:p>
          <a:p>
            <a:endParaRPr lang="en-US" altLang="zh-CN" sz="1400" dirty="0">
              <a:solidFill>
                <a:schemeClr val="accent2">
                  <a:lumMod val="75000"/>
                </a:schemeClr>
              </a:solidFill>
              <a:latin typeface="-apple-system"/>
            </a:endParaRPr>
          </a:p>
          <a:p>
            <a:r>
              <a:rPr lang="zh-CN" altLang="en-US" sz="1400" dirty="0">
                <a:solidFill>
                  <a:schemeClr val="accent2">
                    <a:lumMod val="75000"/>
                  </a:schemeClr>
                </a:solidFill>
                <a:latin typeface="-apple-system"/>
              </a:rPr>
              <a:t>如果加入以数据驱动呢？</a:t>
            </a:r>
            <a:r>
              <a:rPr lang="en-US" altLang="zh-CN" sz="1400" dirty="0">
                <a:solidFill>
                  <a:schemeClr val="accent2">
                    <a:lumMod val="75000"/>
                  </a:schemeClr>
                </a:solidFill>
                <a:latin typeface="-apple-system"/>
              </a:rPr>
              <a:t>TCP </a:t>
            </a:r>
            <a:r>
              <a:rPr lang="zh-CN" altLang="en-US" sz="1400" dirty="0">
                <a:solidFill>
                  <a:schemeClr val="accent2">
                    <a:lumMod val="75000"/>
                  </a:schemeClr>
                </a:solidFill>
                <a:latin typeface="-apple-system"/>
              </a:rPr>
              <a:t>引入了一种叫 </a:t>
            </a:r>
            <a:r>
              <a:rPr lang="en-US" altLang="zh-CN" sz="1400" dirty="0">
                <a:solidFill>
                  <a:schemeClr val="accent2">
                    <a:lumMod val="75000"/>
                  </a:schemeClr>
                </a:solidFill>
                <a:latin typeface="-apple-system"/>
              </a:rPr>
              <a:t>Fast Retransmit(</a:t>
            </a:r>
            <a:r>
              <a:rPr lang="zh-CN" altLang="en-US" sz="1400" dirty="0">
                <a:solidFill>
                  <a:schemeClr val="accent2">
                    <a:lumMod val="75000"/>
                  </a:schemeClr>
                </a:solidFill>
                <a:latin typeface="-apple-system"/>
              </a:rPr>
              <a:t>快速重传</a:t>
            </a:r>
            <a:r>
              <a:rPr lang="en-US" altLang="zh-CN" sz="1400" dirty="0">
                <a:solidFill>
                  <a:schemeClr val="accent2">
                    <a:lumMod val="75000"/>
                  </a:schemeClr>
                </a:solidFill>
                <a:latin typeface="-apple-system"/>
              </a:rPr>
              <a:t>)</a:t>
            </a:r>
            <a:r>
              <a:rPr lang="zh-CN" altLang="en-US" sz="1400" dirty="0">
                <a:solidFill>
                  <a:schemeClr val="accent2">
                    <a:lumMod val="75000"/>
                  </a:schemeClr>
                </a:solidFill>
                <a:latin typeface="-apple-system"/>
              </a:rPr>
              <a:t>的算法，就是在连续收到 </a:t>
            </a:r>
            <a:r>
              <a:rPr lang="en-US" altLang="zh-CN" sz="1400" dirty="0">
                <a:solidFill>
                  <a:schemeClr val="accent2">
                    <a:lumMod val="75000"/>
                  </a:schemeClr>
                </a:solidFill>
                <a:latin typeface="-apple-system"/>
              </a:rPr>
              <a:t>3 </a:t>
            </a:r>
            <a:r>
              <a:rPr lang="zh-CN" altLang="en-US" sz="1400" dirty="0">
                <a:solidFill>
                  <a:schemeClr val="accent2">
                    <a:lumMod val="75000"/>
                  </a:schemeClr>
                </a:solidFill>
                <a:latin typeface="-apple-system"/>
              </a:rPr>
              <a:t>次相同确认号的 </a:t>
            </a:r>
            <a:r>
              <a:rPr lang="en-US" altLang="zh-CN" sz="1400" dirty="0">
                <a:solidFill>
                  <a:schemeClr val="accent2">
                    <a:lumMod val="75000"/>
                  </a:schemeClr>
                </a:solidFill>
                <a:latin typeface="-apple-system"/>
              </a:rPr>
              <a:t>ACK</a:t>
            </a:r>
            <a:r>
              <a:rPr lang="zh-CN" altLang="en-US" sz="1400" dirty="0">
                <a:solidFill>
                  <a:schemeClr val="accent2">
                    <a:lumMod val="75000"/>
                  </a:schemeClr>
                </a:solidFill>
                <a:latin typeface="-apple-system"/>
              </a:rPr>
              <a:t>，那么就进行重传。这个算法基于这么一个假设，连续收到 </a:t>
            </a:r>
            <a:r>
              <a:rPr lang="en-US" altLang="zh-CN" sz="1400" dirty="0">
                <a:solidFill>
                  <a:schemeClr val="accent2">
                    <a:lumMod val="75000"/>
                  </a:schemeClr>
                </a:solidFill>
                <a:latin typeface="-apple-system"/>
              </a:rPr>
              <a:t>3 </a:t>
            </a:r>
            <a:r>
              <a:rPr lang="zh-CN" altLang="en-US" sz="1400" dirty="0">
                <a:solidFill>
                  <a:schemeClr val="accent2">
                    <a:lumMod val="75000"/>
                  </a:schemeClr>
                </a:solidFill>
                <a:latin typeface="-apple-system"/>
              </a:rPr>
              <a:t>个相同的 </a:t>
            </a:r>
            <a:r>
              <a:rPr lang="en-US" altLang="zh-CN" sz="1400" dirty="0">
                <a:solidFill>
                  <a:schemeClr val="accent2">
                    <a:lumMod val="75000"/>
                  </a:schemeClr>
                </a:solidFill>
                <a:latin typeface="-apple-system"/>
              </a:rPr>
              <a:t>ACK</a:t>
            </a:r>
            <a:r>
              <a:rPr lang="zh-CN" altLang="en-US" sz="1400" dirty="0">
                <a:solidFill>
                  <a:schemeClr val="accent2">
                    <a:lumMod val="75000"/>
                  </a:schemeClr>
                </a:solidFill>
                <a:latin typeface="-apple-system"/>
              </a:rPr>
              <a:t>，那么说明当前的网络状况变好了，可以重传丢失的包了。</a:t>
            </a:r>
            <a:endParaRPr lang="en-US" altLang="zh-CN" sz="1400" dirty="0">
              <a:solidFill>
                <a:schemeClr val="accent2">
                  <a:lumMod val="75000"/>
                </a:schemeClr>
              </a:solidFill>
              <a:latin typeface="-apple-system"/>
            </a:endParaRPr>
          </a:p>
          <a:p>
            <a:endParaRPr lang="zh-CN" altLang="en-US" sz="1400" dirty="0">
              <a:solidFill>
                <a:schemeClr val="accent2">
                  <a:lumMod val="75000"/>
                </a:schemeClr>
              </a:solidFill>
              <a:latin typeface="-apple-system"/>
            </a:endParaRPr>
          </a:p>
          <a:p>
            <a:r>
              <a:rPr lang="zh-CN" altLang="en-US" sz="1400" dirty="0">
                <a:solidFill>
                  <a:schemeClr val="accent2">
                    <a:lumMod val="75000"/>
                  </a:schemeClr>
                </a:solidFill>
                <a:latin typeface="-apple-system"/>
              </a:rPr>
              <a:t>快速重传解决了 </a:t>
            </a:r>
            <a:r>
              <a:rPr lang="en-US" altLang="zh-CN" sz="1400" dirty="0">
                <a:solidFill>
                  <a:schemeClr val="accent2">
                    <a:lumMod val="75000"/>
                  </a:schemeClr>
                </a:solidFill>
                <a:latin typeface="-apple-system"/>
              </a:rPr>
              <a:t>timeout </a:t>
            </a:r>
            <a:r>
              <a:rPr lang="zh-CN" altLang="en-US" sz="1400" dirty="0">
                <a:solidFill>
                  <a:schemeClr val="accent2">
                    <a:lumMod val="75000"/>
                  </a:schemeClr>
                </a:solidFill>
                <a:latin typeface="-apple-system"/>
              </a:rPr>
              <a:t>的问题，但是没解决重传一个还是重传多个的问题。出现难以决定是否重传多个包问题的根源在于，发送端不知道那些非连续序号的包已经到达接收端了，但是接收端是知道的，这时接收端告诉发送端丢了哪些来解决这个问题。</a:t>
            </a:r>
            <a:endParaRPr lang="zh-CN" altLang="en-US" sz="1400" b="0" i="0" dirty="0">
              <a:solidFill>
                <a:schemeClr val="accent2">
                  <a:lumMod val="75000"/>
                </a:schemeClr>
              </a:solidFill>
              <a:effectLst/>
              <a:latin typeface="-apple-system"/>
            </a:endParaRPr>
          </a:p>
        </p:txBody>
      </p:sp>
    </p:spTree>
    <p:extLst>
      <p:ext uri="{BB962C8B-B14F-4D97-AF65-F5344CB8AC3E}">
        <p14:creationId xmlns:p14="http://schemas.microsoft.com/office/powerpoint/2010/main" val="2714482062"/>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l" defTabSz="932180" fontAlgn="base">
          <a:spcBef>
            <a:spcPct val="0"/>
          </a:spcBef>
          <a:spcAft>
            <a:spcPct val="0"/>
          </a:spcAft>
          <a:defRPr sz="2000" dirty="0" err="1" smtClean="0">
            <a:solidFill>
              <a:srgbClr val="FFFFFF"/>
            </a:soli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1970</Words>
  <Application>Microsoft Office PowerPoint</Application>
  <PresentationFormat>宽屏</PresentationFormat>
  <Paragraphs>84</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10</vt:i4>
      </vt:variant>
    </vt:vector>
  </HeadingPairs>
  <TitlesOfParts>
    <vt:vector size="26" baseType="lpstr">
      <vt:lpstr>-apple-system</vt:lpstr>
      <vt:lpstr>等线</vt:lpstr>
      <vt:lpstr>宋体</vt:lpstr>
      <vt:lpstr>微软雅黑</vt:lpstr>
      <vt:lpstr>Arial</vt:lpstr>
      <vt:lpstr>Calibri</vt:lpstr>
      <vt:lpstr>Consolas</vt:lpstr>
      <vt:lpstr>Georgia</vt:lpstr>
      <vt:lpstr>Open Sans</vt:lpstr>
      <vt:lpstr>Segoe UI</vt:lpstr>
      <vt:lpstr>Segoe UI Semibold</vt:lpstr>
      <vt:lpstr>Wingdings</vt:lpstr>
      <vt:lpstr>2_Office Theme</vt:lpstr>
      <vt:lpstr>3_Office Theme</vt:lpstr>
      <vt:lpstr> Microsoft_Learn_Black_Template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77</cp:revision>
  <dcterms:created xsi:type="dcterms:W3CDTF">2020-12-02T08:58:00Z</dcterms:created>
  <dcterms:modified xsi:type="dcterms:W3CDTF">2021-02-20T17:19:08Z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ContentTypeId">
    <vt:lpwstr>0x010100DB6039F88928AB4F988A038066A44179</vt:lpwstr>
  </property>
</Properties>
</file>