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3"/>
  </p:notesMasterIdLst>
  <p:sldIdLst>
    <p:sldId id="12539728" r:id="rId5"/>
    <p:sldId id="12539738" r:id="rId6"/>
    <p:sldId id="12539737" r:id="rId7"/>
    <p:sldId id="12539739" r:id="rId8"/>
    <p:sldId id="12539741" r:id="rId9"/>
    <p:sldId id="12539740" r:id="rId10"/>
    <p:sldId id="12539742" r:id="rId11"/>
    <p:sldId id="12539730"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p:scale>
          <a:sx n="110" d="100"/>
          <a:sy n="110" d="100"/>
        </p:scale>
        <p:origin x="57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4/4/2021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7614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21585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77362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62536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96404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85008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8</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hyperlink" Target="https://www.cnblogs.com/zhu-wj/p/9166758.html#c4"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2" y="2979516"/>
            <a:ext cx="3535956"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#8       </a:t>
            </a:r>
            <a:r>
              <a:rPr lang="zh-CN" altLang="en-US" sz="4800" b="1" kern="0" dirty="0">
                <a:solidFill>
                  <a:schemeClr val="tx1"/>
                </a:solidFill>
                <a:latin typeface="Open Sans" panose="020B0606030504020204"/>
                <a:sym typeface="+mn-ea"/>
              </a:rPr>
              <a:t>缓存</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zh-CN" altLang="en-US" sz="4800" dirty="0">
                <a:solidFill>
                  <a:schemeClr val="tx1"/>
                </a:solidFill>
                <a:latin typeface="微软雅黑" panose="020B0503020204020204" pitchFamily="34" charset="-122"/>
                <a:ea typeface="微软雅黑" panose="020B0503020204020204" pitchFamily="34" charset="-122"/>
              </a:rPr>
              <a:t>概要</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5" name="矩形 4">
            <a:extLst>
              <a:ext uri="{FF2B5EF4-FFF2-40B4-BE49-F238E27FC236}">
                <a16:creationId xmlns:a16="http://schemas.microsoft.com/office/drawing/2014/main" id="{ABF8FDBC-9F10-4CE3-B48B-FDF1FEED64E4}"/>
              </a:ext>
            </a:extLst>
          </p:cNvPr>
          <p:cNvSpPr/>
          <p:nvPr/>
        </p:nvSpPr>
        <p:spPr>
          <a:xfrm>
            <a:off x="632154" y="1560636"/>
            <a:ext cx="3913469" cy="1384995"/>
          </a:xfrm>
          <a:prstGeom prst="rect">
            <a:avLst/>
          </a:prstGeom>
        </p:spPr>
        <p:txBody>
          <a:bodyPr wrap="square">
            <a:spAutoFit/>
          </a:bodyPr>
          <a:lstStyle/>
          <a:p>
            <a:r>
              <a:rPr lang="en-US" altLang="zh-CN" sz="2800" b="1" dirty="0">
                <a:solidFill>
                  <a:schemeClr val="tx2"/>
                </a:solidFill>
              </a:rPr>
              <a:t>Part 1      Memory Cache</a:t>
            </a:r>
          </a:p>
          <a:p>
            <a:endParaRPr lang="en-US" altLang="zh-CN" sz="2800" b="1" dirty="0">
              <a:solidFill>
                <a:schemeClr val="tx2"/>
              </a:solidFill>
            </a:endParaRPr>
          </a:p>
          <a:p>
            <a:r>
              <a:rPr lang="en-US" altLang="zh-CN" sz="2800" b="1" dirty="0">
                <a:solidFill>
                  <a:schemeClr val="tx2"/>
                </a:solidFill>
              </a:rPr>
              <a:t>Part 2      Redis</a:t>
            </a:r>
            <a:endParaRPr lang="en-US" altLang="zh-CN" sz="2800" b="1" dirty="0"/>
          </a:p>
        </p:txBody>
      </p:sp>
    </p:spTree>
    <p:extLst>
      <p:ext uri="{BB962C8B-B14F-4D97-AF65-F5344CB8AC3E}">
        <p14:creationId xmlns:p14="http://schemas.microsoft.com/office/powerpoint/2010/main" val="21654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5873262"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 </a:t>
            </a:r>
            <a:r>
              <a:rPr lang="en-US" altLang="zh-CN" b="1" dirty="0" err="1"/>
              <a:t>MemoryCache</a:t>
            </a:r>
            <a:endParaRPr lang="en-US" altLang="zh-CN" b="1" dirty="0"/>
          </a:p>
        </p:txBody>
      </p:sp>
      <p:sp>
        <p:nvSpPr>
          <p:cNvPr id="3" name="矩形 2">
            <a:extLst>
              <a:ext uri="{FF2B5EF4-FFF2-40B4-BE49-F238E27FC236}">
                <a16:creationId xmlns:a16="http://schemas.microsoft.com/office/drawing/2014/main" id="{F2983C07-58E6-43FE-9C85-401D94BAD4C5}"/>
              </a:ext>
            </a:extLst>
          </p:cNvPr>
          <p:cNvSpPr/>
          <p:nvPr/>
        </p:nvSpPr>
        <p:spPr>
          <a:xfrm>
            <a:off x="779585" y="1260849"/>
            <a:ext cx="9568962" cy="923330"/>
          </a:xfrm>
          <a:prstGeom prst="rect">
            <a:avLst/>
          </a:prstGeom>
        </p:spPr>
        <p:txBody>
          <a:bodyPr wrap="square">
            <a:spAutoFit/>
          </a:bodyPr>
          <a:lstStyle/>
          <a:p>
            <a:r>
              <a:rPr lang="en-US" altLang="zh-CN" dirty="0" err="1">
                <a:latin typeface="PingFang SC"/>
              </a:rPr>
              <a:t>MemoryCache</a:t>
            </a:r>
            <a:r>
              <a:rPr lang="zh-CN" altLang="en-US" dirty="0">
                <a:latin typeface="PingFang SC"/>
              </a:rPr>
              <a:t>是</a:t>
            </a:r>
            <a:r>
              <a:rPr lang="en-US" altLang="zh-CN" dirty="0" err="1">
                <a:latin typeface="PingFang SC"/>
              </a:rPr>
              <a:t>.Net</a:t>
            </a:r>
            <a:r>
              <a:rPr lang="en-US" altLang="zh-CN" dirty="0">
                <a:latin typeface="PingFang SC"/>
              </a:rPr>
              <a:t> </a:t>
            </a:r>
            <a:r>
              <a:rPr lang="zh-CN" altLang="en-US" dirty="0">
                <a:latin typeface="PingFang SC"/>
              </a:rPr>
              <a:t>框架内提供的内存缓存类，使用该类型可以方便的在程序内部缓存数据并对于数据的有效性进行方便的管理。带来的好处有很多；比如读取一些经常使用且变化不大的数据可以直接读取出来不需要再次访问数据库而且效率高。</a:t>
            </a:r>
            <a:endParaRPr lang="zh-CN" altLang="en-US" dirty="0"/>
          </a:p>
        </p:txBody>
      </p:sp>
      <p:sp>
        <p:nvSpPr>
          <p:cNvPr id="5" name="矩形 4">
            <a:extLst>
              <a:ext uri="{FF2B5EF4-FFF2-40B4-BE49-F238E27FC236}">
                <a16:creationId xmlns:a16="http://schemas.microsoft.com/office/drawing/2014/main" id="{C6CBCB8C-14FE-4F8E-AE3B-729D17D9C9E4}"/>
              </a:ext>
            </a:extLst>
          </p:cNvPr>
          <p:cNvSpPr/>
          <p:nvPr/>
        </p:nvSpPr>
        <p:spPr>
          <a:xfrm>
            <a:off x="779584" y="2324010"/>
            <a:ext cx="10193215" cy="3908762"/>
          </a:xfrm>
          <a:prstGeom prst="rect">
            <a:avLst/>
          </a:prstGeom>
        </p:spPr>
        <p:txBody>
          <a:bodyPr wrap="square">
            <a:spAutoFit/>
          </a:bodyPr>
          <a:lstStyle/>
          <a:p>
            <a:r>
              <a:rPr lang="en-US" altLang="zh-CN" b="1" dirty="0"/>
              <a:t>1.MemoryCache</a:t>
            </a:r>
            <a:r>
              <a:rPr lang="zh-CN" altLang="en-US" b="1" dirty="0"/>
              <a:t>超时机制</a:t>
            </a:r>
            <a:endParaRPr lang="en-US" altLang="zh-CN" b="1" dirty="0"/>
          </a:p>
          <a:p>
            <a:r>
              <a:rPr lang="en-US" altLang="zh-CN" sz="1400" b="1" dirty="0"/>
              <a:t>     </a:t>
            </a:r>
            <a:r>
              <a:rPr lang="en-US" altLang="zh-CN" sz="1400" dirty="0" err="1"/>
              <a:t>MemoryCache</a:t>
            </a:r>
            <a:r>
              <a:rPr lang="zh-CN" altLang="en-US" sz="1400" dirty="0"/>
              <a:t>在设置缓存项时可以选择永久缓存或者在超时后自动消失。其中缓存策略可以选择固定超时时间和滑动超时时间的任意一种（注意这两种超时策略只能二选一，下文中会解释为什么有这样的规则）。</a:t>
            </a:r>
          </a:p>
          <a:p>
            <a:r>
              <a:rPr lang="zh-CN" altLang="en-US" sz="1400" dirty="0"/>
              <a:t>缓存项的超时管理机制是缓存系统</a:t>
            </a:r>
            <a:r>
              <a:rPr lang="en-US" altLang="zh-CN" sz="1400" dirty="0"/>
              <a:t>(</a:t>
            </a:r>
            <a:r>
              <a:rPr lang="zh-CN" altLang="en-US" sz="1400" dirty="0"/>
              <a:t>比如</a:t>
            </a:r>
            <a:r>
              <a:rPr lang="en-US" altLang="zh-CN" sz="1400" u="sng" dirty="0">
                <a:hlinkClick r:id="rId3"/>
              </a:rPr>
              <a:t>Redis</a:t>
            </a:r>
            <a:r>
              <a:rPr lang="zh-CN" altLang="en-US" sz="1400" u="sng" dirty="0">
                <a:hlinkClick r:id="rId3"/>
              </a:rPr>
              <a:t>和</a:t>
            </a:r>
            <a:r>
              <a:rPr lang="en-US" altLang="zh-CN" sz="1400" u="sng" dirty="0" err="1">
                <a:hlinkClick r:id="rId3"/>
              </a:rPr>
              <a:t>MemCached</a:t>
            </a:r>
            <a:r>
              <a:rPr lang="en-US" altLang="zh-CN" sz="1400" dirty="0"/>
              <a:t>)</a:t>
            </a:r>
            <a:r>
              <a:rPr lang="zh-CN" altLang="en-US" sz="1400" dirty="0"/>
              <a:t>的必备功能，</a:t>
            </a:r>
            <a:r>
              <a:rPr lang="en-US" altLang="zh-CN" sz="1400" dirty="0"/>
              <a:t>Redis</a:t>
            </a:r>
            <a:r>
              <a:rPr lang="zh-CN" altLang="en-US" sz="1400" dirty="0"/>
              <a:t>中有主动检查和被动触发两种，</a:t>
            </a:r>
            <a:r>
              <a:rPr lang="en-US" altLang="zh-CN" sz="1400" dirty="0" err="1"/>
              <a:t>MemCached</a:t>
            </a:r>
            <a:r>
              <a:rPr lang="zh-CN" altLang="en-US" sz="1400" dirty="0"/>
              <a:t>采用的是被动触发检查，那么内存缓存</a:t>
            </a:r>
            <a:r>
              <a:rPr lang="en-US" altLang="zh-CN" sz="1400" dirty="0" err="1"/>
              <a:t>MemoryCache</a:t>
            </a:r>
            <a:r>
              <a:rPr lang="zh-CN" altLang="en-US" sz="1400" dirty="0"/>
              <a:t>内部是如何管理缓存项的超时机制？</a:t>
            </a:r>
          </a:p>
          <a:p>
            <a:r>
              <a:rPr lang="en-US" altLang="zh-CN" sz="1400" dirty="0" err="1"/>
              <a:t>MemoryCache</a:t>
            </a:r>
            <a:r>
              <a:rPr lang="zh-CN" altLang="en-US" sz="1400" dirty="0"/>
              <a:t>对于缓存项的超时管理机制与</a:t>
            </a:r>
            <a:r>
              <a:rPr lang="en-US" altLang="zh-CN" sz="1400" dirty="0"/>
              <a:t>Redis</a:t>
            </a:r>
            <a:r>
              <a:rPr lang="zh-CN" altLang="en-US" sz="1400" dirty="0"/>
              <a:t>类似，也是有两种：定期删除和惰性删除。</a:t>
            </a:r>
          </a:p>
          <a:p>
            <a:endParaRPr lang="en-US" altLang="zh-CN" b="1" dirty="0"/>
          </a:p>
          <a:p>
            <a:r>
              <a:rPr lang="en-US" altLang="zh-CN" b="1" dirty="0"/>
              <a:t>2.MemoryCache</a:t>
            </a:r>
            <a:r>
              <a:rPr lang="zh-CN" altLang="en-US" b="1" dirty="0"/>
              <a:t>的缓存过期淘汰策略</a:t>
            </a:r>
            <a:endParaRPr lang="en-US" altLang="zh-CN" b="1" dirty="0"/>
          </a:p>
          <a:p>
            <a:r>
              <a:rPr lang="en-US" altLang="zh-CN" sz="1400" dirty="0"/>
              <a:t>    </a:t>
            </a:r>
            <a:r>
              <a:rPr lang="en-US" altLang="zh-CN" sz="1400" dirty="0" err="1"/>
              <a:t>MemoryCache</a:t>
            </a:r>
            <a:r>
              <a:rPr lang="zh-CN" altLang="en-US" sz="1400" dirty="0"/>
              <a:t>内置</a:t>
            </a:r>
            <a:r>
              <a:rPr lang="en-US" altLang="zh-CN" sz="1400" dirty="0"/>
              <a:t>LRU</a:t>
            </a:r>
            <a:r>
              <a:rPr lang="zh-CN" altLang="en-US" sz="1400" dirty="0"/>
              <a:t>淘汰算法，当缓存项超过最大值</a:t>
            </a:r>
            <a:r>
              <a:rPr lang="en-US" altLang="zh-CN" sz="1400" dirty="0"/>
              <a:t>Capacity</a:t>
            </a:r>
            <a:r>
              <a:rPr lang="zh-CN" altLang="en-US" sz="1400" dirty="0"/>
              <a:t>（默认</a:t>
            </a:r>
            <a:r>
              <a:rPr lang="en-US" altLang="zh-CN" sz="1400" dirty="0"/>
              <a:t>10</a:t>
            </a:r>
            <a:r>
              <a:rPr lang="zh-CN" altLang="en-US" sz="1400" dirty="0"/>
              <a:t>万）时，剔除最久未使用的缓存项，以避免内存占用过大。缓存项未达到最大值</a:t>
            </a:r>
            <a:r>
              <a:rPr lang="en-US" altLang="zh-CN" sz="1400" dirty="0"/>
              <a:t>Capacity</a:t>
            </a:r>
            <a:r>
              <a:rPr lang="zh-CN" altLang="en-US" sz="1400" dirty="0"/>
              <a:t>时，</a:t>
            </a:r>
            <a:r>
              <a:rPr lang="en-US" altLang="zh-CN" sz="1400" dirty="0" err="1"/>
              <a:t>MemoryCache</a:t>
            </a:r>
            <a:r>
              <a:rPr lang="zh-CN" altLang="en-US" sz="1400" dirty="0"/>
              <a:t>定时检查并剔除过期项。</a:t>
            </a:r>
          </a:p>
          <a:p>
            <a:endParaRPr lang="zh-CN" altLang="en-US" b="1" dirty="0"/>
          </a:p>
          <a:p>
            <a:r>
              <a:rPr lang="en-US" altLang="zh-CN" b="1" dirty="0"/>
              <a:t>3.MemoryCache</a:t>
            </a:r>
            <a:r>
              <a:rPr lang="zh-CN" altLang="en-US" b="1" dirty="0"/>
              <a:t>线程安全机制</a:t>
            </a:r>
            <a:endParaRPr lang="en-US" altLang="zh-CN" b="1" dirty="0"/>
          </a:p>
          <a:p>
            <a:r>
              <a:rPr lang="zh-CN" altLang="en-US" sz="1400" dirty="0"/>
              <a:t>    它是线程安全的，在操作</a:t>
            </a:r>
            <a:r>
              <a:rPr lang="en-US" altLang="zh-CN" sz="1400" dirty="0" err="1"/>
              <a:t>MemoryCache</a:t>
            </a:r>
            <a:r>
              <a:rPr lang="zh-CN" altLang="en-US" sz="1400" dirty="0"/>
              <a:t>中的缓存项时，</a:t>
            </a:r>
            <a:r>
              <a:rPr lang="en-US" altLang="zh-CN" sz="1400" dirty="0" err="1"/>
              <a:t>MemoryCache</a:t>
            </a:r>
            <a:r>
              <a:rPr lang="zh-CN" altLang="en-US" sz="1400" dirty="0"/>
              <a:t>保证程序的行为都是原子性的，而不会出现多个线程共同操作导致的数据污染等问题。</a:t>
            </a:r>
            <a:endParaRPr lang="en-US" altLang="zh-CN" sz="1400" dirty="0"/>
          </a:p>
          <a:p>
            <a:endParaRPr lang="zh-CN" altLang="en-US" sz="1400" b="1" dirty="0"/>
          </a:p>
          <a:p>
            <a:r>
              <a:rPr lang="en-US" altLang="zh-CN" b="1" dirty="0"/>
              <a:t>4. </a:t>
            </a:r>
            <a:r>
              <a:rPr lang="en-US" altLang="zh-CN" b="1" dirty="0" err="1"/>
              <a:t>MemoryCache</a:t>
            </a:r>
            <a:r>
              <a:rPr lang="zh-CN" altLang="en-US" b="1" dirty="0"/>
              <a:t>内部也提供了增删改查方法，方便更新查询缓存内容。</a:t>
            </a:r>
          </a:p>
        </p:txBody>
      </p:sp>
      <p:sp>
        <p:nvSpPr>
          <p:cNvPr id="2" name="矩形 1">
            <a:extLst>
              <a:ext uri="{FF2B5EF4-FFF2-40B4-BE49-F238E27FC236}">
                <a16:creationId xmlns:a16="http://schemas.microsoft.com/office/drawing/2014/main" id="{52BA3E82-1425-480D-B3DB-7FB91DBD1651}"/>
              </a:ext>
            </a:extLst>
          </p:cNvPr>
          <p:cNvSpPr/>
          <p:nvPr/>
        </p:nvSpPr>
        <p:spPr>
          <a:xfrm>
            <a:off x="779584" y="6372603"/>
            <a:ext cx="4949304" cy="369332"/>
          </a:xfrm>
          <a:prstGeom prst="rect">
            <a:avLst/>
          </a:prstGeom>
        </p:spPr>
        <p:txBody>
          <a:bodyPr wrap="none">
            <a:spAutoFit/>
          </a:bodyPr>
          <a:lstStyle/>
          <a:p>
            <a:r>
              <a:rPr lang="zh-CN" altLang="en-US" dirty="0"/>
              <a:t>https://www.cnblogs.com/zhu-wj/p/9166758.html</a:t>
            </a:r>
          </a:p>
        </p:txBody>
      </p:sp>
    </p:spTree>
    <p:extLst>
      <p:ext uri="{BB962C8B-B14F-4D97-AF65-F5344CB8AC3E}">
        <p14:creationId xmlns:p14="http://schemas.microsoft.com/office/powerpoint/2010/main" val="388016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6787661"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art1.1 </a:t>
            </a:r>
            <a:r>
              <a:rPr lang="en-US" altLang="zh-CN" b="1" dirty="0" err="1"/>
              <a:t>MemoryCache</a:t>
            </a:r>
            <a:endParaRPr lang="en-US" altLang="zh-CN" b="1" dirty="0"/>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3" name="流程图: 过程 2">
            <a:extLst>
              <a:ext uri="{FF2B5EF4-FFF2-40B4-BE49-F238E27FC236}">
                <a16:creationId xmlns:a16="http://schemas.microsoft.com/office/drawing/2014/main" id="{E9B9D97B-005C-428E-938B-494CDE543D06}"/>
              </a:ext>
            </a:extLst>
          </p:cNvPr>
          <p:cNvSpPr/>
          <p:nvPr/>
        </p:nvSpPr>
        <p:spPr>
          <a:xfrm>
            <a:off x="2884636" y="4445532"/>
            <a:ext cx="1051115" cy="4565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6" name="流程图: 过程 5">
            <a:extLst>
              <a:ext uri="{FF2B5EF4-FFF2-40B4-BE49-F238E27FC236}">
                <a16:creationId xmlns:a16="http://schemas.microsoft.com/office/drawing/2014/main" id="{3210B5C0-9FB9-47D0-BE15-2C286868FC33}"/>
              </a:ext>
            </a:extLst>
          </p:cNvPr>
          <p:cNvSpPr/>
          <p:nvPr/>
        </p:nvSpPr>
        <p:spPr>
          <a:xfrm>
            <a:off x="4615255" y="3977386"/>
            <a:ext cx="1646125" cy="13928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server</a:t>
            </a:r>
            <a:endParaRPr lang="zh-CN" altLang="en-US" dirty="0"/>
          </a:p>
        </p:txBody>
      </p:sp>
      <p:sp>
        <p:nvSpPr>
          <p:cNvPr id="5" name="流程图: 多文档 4">
            <a:extLst>
              <a:ext uri="{FF2B5EF4-FFF2-40B4-BE49-F238E27FC236}">
                <a16:creationId xmlns:a16="http://schemas.microsoft.com/office/drawing/2014/main" id="{F7D25E3B-8EE8-4B83-93AD-B991CB113374}"/>
              </a:ext>
            </a:extLst>
          </p:cNvPr>
          <p:cNvSpPr/>
          <p:nvPr/>
        </p:nvSpPr>
        <p:spPr>
          <a:xfrm>
            <a:off x="5438317" y="4904265"/>
            <a:ext cx="809360" cy="465992"/>
          </a:xfrm>
          <a:prstGeom prst="flowChartMultidocumen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Cache</a:t>
            </a:r>
            <a:endParaRPr lang="zh-CN" altLang="en-US" sz="1200" dirty="0"/>
          </a:p>
        </p:txBody>
      </p:sp>
      <p:sp>
        <p:nvSpPr>
          <p:cNvPr id="22" name="流程图: 多文档 21">
            <a:extLst>
              <a:ext uri="{FF2B5EF4-FFF2-40B4-BE49-F238E27FC236}">
                <a16:creationId xmlns:a16="http://schemas.microsoft.com/office/drawing/2014/main" id="{9FFCDB37-69B7-48E6-AA50-890C4C882D0F}"/>
              </a:ext>
            </a:extLst>
          </p:cNvPr>
          <p:cNvSpPr/>
          <p:nvPr/>
        </p:nvSpPr>
        <p:spPr>
          <a:xfrm>
            <a:off x="7084442" y="4380101"/>
            <a:ext cx="1027236" cy="58743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DB…</a:t>
            </a:r>
            <a:endParaRPr lang="zh-CN" altLang="en-US" sz="1200" dirty="0"/>
          </a:p>
        </p:txBody>
      </p:sp>
      <p:cxnSp>
        <p:nvCxnSpPr>
          <p:cNvPr id="16" name="直接箭头连接符 15">
            <a:extLst>
              <a:ext uri="{FF2B5EF4-FFF2-40B4-BE49-F238E27FC236}">
                <a16:creationId xmlns:a16="http://schemas.microsoft.com/office/drawing/2014/main" id="{4CA4D84E-B45D-4F65-B1CE-322E2B06C138}"/>
              </a:ext>
            </a:extLst>
          </p:cNvPr>
          <p:cNvCxnSpPr>
            <a:cxnSpLocks/>
            <a:stCxn id="3" idx="3"/>
            <a:endCxn id="6" idx="1"/>
          </p:cNvCxnSpPr>
          <p:nvPr/>
        </p:nvCxnSpPr>
        <p:spPr>
          <a:xfrm>
            <a:off x="3935751" y="4673822"/>
            <a:ext cx="679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FA5D46A-62E8-4E19-ACEF-22A558CD4C3F}"/>
              </a:ext>
            </a:extLst>
          </p:cNvPr>
          <p:cNvCxnSpPr>
            <a:cxnSpLocks/>
            <a:stCxn id="6" idx="3"/>
            <a:endCxn id="22" idx="1"/>
          </p:cNvCxnSpPr>
          <p:nvPr/>
        </p:nvCxnSpPr>
        <p:spPr>
          <a:xfrm flipV="1">
            <a:off x="6261380" y="4673821"/>
            <a:ext cx="82306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412B1A9E-6300-4E3A-800D-DF2B16D47A80}"/>
              </a:ext>
            </a:extLst>
          </p:cNvPr>
          <p:cNvPicPr>
            <a:picLocks noChangeAspect="1"/>
          </p:cNvPicPr>
          <p:nvPr/>
        </p:nvPicPr>
        <p:blipFill>
          <a:blip r:embed="rId5"/>
          <a:stretch>
            <a:fillRect/>
          </a:stretch>
        </p:blipFill>
        <p:spPr>
          <a:xfrm>
            <a:off x="7084442" y="1270388"/>
            <a:ext cx="4593460" cy="1026773"/>
          </a:xfrm>
          <a:prstGeom prst="rect">
            <a:avLst/>
          </a:prstGeom>
        </p:spPr>
      </p:pic>
      <p:sp>
        <p:nvSpPr>
          <p:cNvPr id="12" name="矩形 11">
            <a:extLst>
              <a:ext uri="{FF2B5EF4-FFF2-40B4-BE49-F238E27FC236}">
                <a16:creationId xmlns:a16="http://schemas.microsoft.com/office/drawing/2014/main" id="{B34AAE56-B2F0-4F1C-B70B-3EF6759B7664}"/>
              </a:ext>
            </a:extLst>
          </p:cNvPr>
          <p:cNvSpPr/>
          <p:nvPr/>
        </p:nvSpPr>
        <p:spPr>
          <a:xfrm>
            <a:off x="514098" y="1270388"/>
            <a:ext cx="6343902" cy="2031325"/>
          </a:xfrm>
          <a:prstGeom prst="rect">
            <a:avLst/>
          </a:prstGeom>
        </p:spPr>
        <p:txBody>
          <a:bodyPr wrap="square">
            <a:spAutoFit/>
          </a:bodyPr>
          <a:lstStyle/>
          <a:p>
            <a:r>
              <a:rPr lang="zh-CN" altLang="en-US" sz="1400" b="1" dirty="0">
                <a:solidFill>
                  <a:schemeClr val="tx2"/>
                </a:solidFill>
              </a:rPr>
              <a:t>当服务端接收到数据请求之后，第一时间去缓存里尝试取数据。如果缓存中没有找到再去数据库查找，如有必要则写入缓存中。例如：获取今年的节假日数据，分享一下个人经验；</a:t>
            </a:r>
            <a:endParaRPr lang="en-US" altLang="zh-CN" sz="1400" b="1" dirty="0">
              <a:solidFill>
                <a:schemeClr val="tx2"/>
              </a:solidFill>
            </a:endParaRPr>
          </a:p>
          <a:p>
            <a:r>
              <a:rPr lang="en-US" altLang="zh-CN" sz="1400" b="1" dirty="0">
                <a:solidFill>
                  <a:schemeClr val="tx2"/>
                </a:solidFill>
              </a:rPr>
              <a:t>1.</a:t>
            </a:r>
            <a:r>
              <a:rPr lang="zh-CN" altLang="en-US" sz="1400" b="1" dirty="0">
                <a:solidFill>
                  <a:schemeClr val="tx2"/>
                </a:solidFill>
              </a:rPr>
              <a:t>这样的数据经常会被用到（例如查询等操作）</a:t>
            </a:r>
            <a:endParaRPr lang="en-US" altLang="zh-CN" sz="1400" b="1" dirty="0">
              <a:solidFill>
                <a:schemeClr val="tx2"/>
              </a:solidFill>
            </a:endParaRPr>
          </a:p>
          <a:p>
            <a:r>
              <a:rPr lang="en-US" altLang="zh-CN" sz="1400" b="1" dirty="0">
                <a:solidFill>
                  <a:schemeClr val="tx2"/>
                </a:solidFill>
              </a:rPr>
              <a:t>2.</a:t>
            </a:r>
            <a:r>
              <a:rPr lang="zh-CN" altLang="en-US" sz="1400" b="1" dirty="0">
                <a:solidFill>
                  <a:schemeClr val="tx2"/>
                </a:solidFill>
              </a:rPr>
              <a:t>变动概率不是很大（视具体应用场景定，有变动的可以考虑定期清理缓存）</a:t>
            </a:r>
            <a:endParaRPr lang="en-US" altLang="zh-CN" sz="1400" b="1" dirty="0">
              <a:solidFill>
                <a:schemeClr val="tx2"/>
              </a:solidFill>
            </a:endParaRPr>
          </a:p>
          <a:p>
            <a:r>
              <a:rPr lang="en-US" altLang="zh-CN" sz="1400" b="1" dirty="0">
                <a:solidFill>
                  <a:schemeClr val="tx2"/>
                </a:solidFill>
              </a:rPr>
              <a:t>3.</a:t>
            </a:r>
            <a:r>
              <a:rPr lang="zh-CN" altLang="en-US" sz="1400" b="1" dirty="0">
                <a:solidFill>
                  <a:schemeClr val="tx2"/>
                </a:solidFill>
              </a:rPr>
              <a:t>数据量不是很大（如果数据量大则要考虑存放到</a:t>
            </a:r>
            <a:r>
              <a:rPr lang="zh-CN" altLang="en-US" sz="1400" b="1" dirty="0">
                <a:solidFill>
                  <a:srgbClr val="FF0000"/>
                </a:solidFill>
              </a:rPr>
              <a:t>缓存服务器</a:t>
            </a:r>
            <a:r>
              <a:rPr lang="zh-CN" altLang="en-US" sz="1400" b="1" dirty="0">
                <a:solidFill>
                  <a:schemeClr val="tx2"/>
                </a:solidFill>
              </a:rPr>
              <a:t>中，不建议缓存在应用服务器中）</a:t>
            </a:r>
            <a:endParaRPr lang="en-US" altLang="zh-CN" sz="1400" b="1" dirty="0">
              <a:solidFill>
                <a:schemeClr val="tx2"/>
              </a:solidFill>
            </a:endParaRPr>
          </a:p>
          <a:p>
            <a:endParaRPr lang="en-US" altLang="zh-CN" sz="1400" b="1" dirty="0">
              <a:solidFill>
                <a:schemeClr val="tx2"/>
              </a:solidFill>
            </a:endParaRPr>
          </a:p>
          <a:p>
            <a:r>
              <a:rPr lang="zh-CN" altLang="en-US" sz="1400" b="1" dirty="0">
                <a:solidFill>
                  <a:schemeClr val="tx2"/>
                </a:solidFill>
              </a:rPr>
              <a:t>权衡以上条件则可以考虑写入</a:t>
            </a:r>
            <a:r>
              <a:rPr lang="zh-CN" altLang="en-US" sz="1400" b="1" dirty="0">
                <a:solidFill>
                  <a:srgbClr val="FF0000"/>
                </a:solidFill>
              </a:rPr>
              <a:t>本机缓存</a:t>
            </a:r>
            <a:r>
              <a:rPr lang="zh-CN" altLang="en-US" sz="1400" b="1" dirty="0">
                <a:solidFill>
                  <a:schemeClr val="tx2"/>
                </a:solidFill>
              </a:rPr>
              <a:t>中。</a:t>
            </a:r>
            <a:endParaRPr lang="en-US" altLang="zh-CN" sz="1400" b="1" dirty="0">
              <a:solidFill>
                <a:schemeClr val="tx2"/>
              </a:solidFill>
            </a:endParaRPr>
          </a:p>
        </p:txBody>
      </p:sp>
    </p:spTree>
    <p:extLst>
      <p:ext uri="{BB962C8B-B14F-4D97-AF65-F5344CB8AC3E}">
        <p14:creationId xmlns:p14="http://schemas.microsoft.com/office/powerpoint/2010/main" val="151767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391346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ltLang="zh-CN" sz="4800" dirty="0">
                <a:solidFill>
                  <a:schemeClr val="tx1"/>
                </a:solidFill>
                <a:latin typeface="微软雅黑" panose="020B0503020204020204" pitchFamily="34" charset="-122"/>
                <a:ea typeface="微软雅黑" panose="020B0503020204020204" pitchFamily="34" charset="-122"/>
              </a:rPr>
              <a:t>Part 2 Redis</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 name="矩形 3">
            <a:extLst>
              <a:ext uri="{FF2B5EF4-FFF2-40B4-BE49-F238E27FC236}">
                <a16:creationId xmlns:a16="http://schemas.microsoft.com/office/drawing/2014/main" id="{ABEEB1EB-567E-4043-9AAE-C17E2A252747}"/>
              </a:ext>
            </a:extLst>
          </p:cNvPr>
          <p:cNvSpPr/>
          <p:nvPr/>
        </p:nvSpPr>
        <p:spPr>
          <a:xfrm>
            <a:off x="393934" y="1318674"/>
            <a:ext cx="4752831" cy="1815882"/>
          </a:xfrm>
          <a:prstGeom prst="rect">
            <a:avLst/>
          </a:prstGeom>
        </p:spPr>
        <p:txBody>
          <a:bodyPr wrap="square">
            <a:spAutoFit/>
          </a:bodyPr>
          <a:lstStyle/>
          <a:p>
            <a:r>
              <a:rPr lang="en-US" altLang="zh-CN" sz="1400" dirty="0"/>
              <a:t>Redis </a:t>
            </a:r>
            <a:r>
              <a:rPr lang="zh-CN" altLang="en-US" sz="1400" dirty="0"/>
              <a:t>是一个开源的使用</a:t>
            </a:r>
            <a:r>
              <a:rPr lang="en-US" altLang="zh-CN" sz="1400" dirty="0"/>
              <a:t>ANSI C </a:t>
            </a:r>
            <a:r>
              <a:rPr lang="zh-CN" altLang="en-US" sz="1400" dirty="0"/>
              <a:t>语言编写、支持网络、可基于内存亦可持久化的日志型、</a:t>
            </a:r>
            <a:r>
              <a:rPr lang="en-US" altLang="zh-CN" sz="1400" dirty="0"/>
              <a:t>Key-Value </a:t>
            </a:r>
            <a:r>
              <a:rPr lang="zh-CN" altLang="en-US" sz="1400" dirty="0"/>
              <a:t>数据库。最大的优点就是快，支持大量数据读写，实战测试并发量大约在每秒</a:t>
            </a:r>
            <a:r>
              <a:rPr lang="en-US" altLang="zh-CN" sz="1400" dirty="0"/>
              <a:t>8</a:t>
            </a:r>
            <a:r>
              <a:rPr lang="zh-CN" altLang="en-US" sz="1400" dirty="0"/>
              <a:t>万条数据的写入量仅供参考（影响写入量的因素有单条数据大小、带宽、机器性能等）。</a:t>
            </a:r>
            <a:r>
              <a:rPr lang="en-US" altLang="zh-CN" sz="1400" dirty="0" err="1"/>
              <a:t>.net</a:t>
            </a:r>
            <a:r>
              <a:rPr lang="zh-CN" altLang="en-US" sz="1400" dirty="0"/>
              <a:t>中支持</a:t>
            </a:r>
            <a:r>
              <a:rPr lang="en-US" altLang="zh-CN" sz="1400" dirty="0" err="1"/>
              <a:t>redis</a:t>
            </a:r>
            <a:r>
              <a:rPr lang="zh-CN" altLang="en-US" sz="1400" dirty="0"/>
              <a:t>的库有</a:t>
            </a:r>
            <a:r>
              <a:rPr lang="en-US" altLang="zh-CN" sz="1400" dirty="0" err="1">
                <a:solidFill>
                  <a:schemeClr val="tx2"/>
                </a:solidFill>
                <a:latin typeface="Lato"/>
              </a:rPr>
              <a:t>StackExchange.Redis</a:t>
            </a:r>
            <a:r>
              <a:rPr lang="zh-CN" altLang="en-US" sz="1400" dirty="0">
                <a:solidFill>
                  <a:schemeClr val="tx2"/>
                </a:solidFill>
                <a:latin typeface="Lato"/>
              </a:rPr>
              <a:t>、</a:t>
            </a:r>
            <a:r>
              <a:rPr lang="en-US" altLang="zh-CN" sz="1400" dirty="0" err="1"/>
              <a:t>ServiceStack.Redis</a:t>
            </a:r>
            <a:r>
              <a:rPr lang="zh-CN" altLang="en-US" sz="1400" dirty="0"/>
              <a:t>。细节上均可支持连接池、增删查改、发布</a:t>
            </a:r>
            <a:r>
              <a:rPr lang="en-US" altLang="zh-CN" sz="1400" dirty="0"/>
              <a:t>/</a:t>
            </a:r>
            <a:r>
              <a:rPr lang="zh-CN" altLang="en-US" sz="1400" dirty="0"/>
              <a:t>订阅等操作，宏观上支持分布式、集群、事物、锁、主从模式等。</a:t>
            </a:r>
            <a:endParaRPr lang="zh-CN" altLang="en-US" sz="1400" dirty="0">
              <a:solidFill>
                <a:schemeClr val="tx2"/>
              </a:solidFill>
            </a:endParaRPr>
          </a:p>
        </p:txBody>
      </p:sp>
      <p:pic>
        <p:nvPicPr>
          <p:cNvPr id="5" name="图片 4">
            <a:extLst>
              <a:ext uri="{FF2B5EF4-FFF2-40B4-BE49-F238E27FC236}">
                <a16:creationId xmlns:a16="http://schemas.microsoft.com/office/drawing/2014/main" id="{400B9F94-9383-48D7-A73F-9222B93BED32}"/>
              </a:ext>
            </a:extLst>
          </p:cNvPr>
          <p:cNvPicPr>
            <a:picLocks noChangeAspect="1"/>
          </p:cNvPicPr>
          <p:nvPr/>
        </p:nvPicPr>
        <p:blipFill>
          <a:blip r:embed="rId3"/>
          <a:stretch>
            <a:fillRect/>
          </a:stretch>
        </p:blipFill>
        <p:spPr>
          <a:xfrm>
            <a:off x="5301761" y="440798"/>
            <a:ext cx="6629401" cy="6212270"/>
          </a:xfrm>
          <a:prstGeom prst="rect">
            <a:avLst/>
          </a:prstGeom>
        </p:spPr>
      </p:pic>
      <p:pic>
        <p:nvPicPr>
          <p:cNvPr id="6" name="图片 5">
            <a:extLst>
              <a:ext uri="{FF2B5EF4-FFF2-40B4-BE49-F238E27FC236}">
                <a16:creationId xmlns:a16="http://schemas.microsoft.com/office/drawing/2014/main" id="{7C1A0203-D6FB-4B33-B9D2-3BA410814074}"/>
              </a:ext>
            </a:extLst>
          </p:cNvPr>
          <p:cNvPicPr>
            <a:picLocks noChangeAspect="1"/>
          </p:cNvPicPr>
          <p:nvPr/>
        </p:nvPicPr>
        <p:blipFill>
          <a:blip r:embed="rId4"/>
          <a:stretch>
            <a:fillRect/>
          </a:stretch>
        </p:blipFill>
        <p:spPr>
          <a:xfrm>
            <a:off x="481283" y="3565895"/>
            <a:ext cx="4314825" cy="609600"/>
          </a:xfrm>
          <a:prstGeom prst="rect">
            <a:avLst/>
          </a:prstGeom>
        </p:spPr>
      </p:pic>
      <p:pic>
        <p:nvPicPr>
          <p:cNvPr id="8" name="图片 7">
            <a:extLst>
              <a:ext uri="{FF2B5EF4-FFF2-40B4-BE49-F238E27FC236}">
                <a16:creationId xmlns:a16="http://schemas.microsoft.com/office/drawing/2014/main" id="{43FD3A07-8140-4157-9841-4EA02DE51291}"/>
              </a:ext>
            </a:extLst>
          </p:cNvPr>
          <p:cNvPicPr>
            <a:picLocks noChangeAspect="1"/>
          </p:cNvPicPr>
          <p:nvPr/>
        </p:nvPicPr>
        <p:blipFill>
          <a:blip r:embed="rId5"/>
          <a:stretch>
            <a:fillRect/>
          </a:stretch>
        </p:blipFill>
        <p:spPr>
          <a:xfrm>
            <a:off x="104503" y="4409227"/>
            <a:ext cx="5119760" cy="666750"/>
          </a:xfrm>
          <a:prstGeom prst="rect">
            <a:avLst/>
          </a:prstGeom>
        </p:spPr>
      </p:pic>
    </p:spTree>
    <p:extLst>
      <p:ext uri="{BB962C8B-B14F-4D97-AF65-F5344CB8AC3E}">
        <p14:creationId xmlns:p14="http://schemas.microsoft.com/office/powerpoint/2010/main" val="64001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4215094"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ltLang="zh-CN" sz="4800" dirty="0">
                <a:solidFill>
                  <a:schemeClr val="tx1"/>
                </a:solidFill>
                <a:latin typeface="微软雅黑" panose="020B0503020204020204" pitchFamily="34" charset="-122"/>
                <a:ea typeface="微软雅黑" panose="020B0503020204020204" pitchFamily="34" charset="-122"/>
              </a:rPr>
              <a:t>Part 2.1 Redis</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1028" name="Picture 4" descr="https://img2018.cnblogs.com/blog/1604619/201910/1604619-20191031200740692-1717116819.png">
            <a:extLst>
              <a:ext uri="{FF2B5EF4-FFF2-40B4-BE49-F238E27FC236}">
                <a16:creationId xmlns:a16="http://schemas.microsoft.com/office/drawing/2014/main" id="{A20F3C37-D334-4B52-A0D5-2B8926685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28" y="1231994"/>
            <a:ext cx="7590498" cy="46308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2018.cnblogs.com/blog/1604619/201910/1604619-20191031195931434-968411241.png">
            <a:extLst>
              <a:ext uri="{FF2B5EF4-FFF2-40B4-BE49-F238E27FC236}">
                <a16:creationId xmlns:a16="http://schemas.microsoft.com/office/drawing/2014/main" id="{311D8B86-E66B-46A7-BF9B-06B944DB5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827371"/>
            <a:ext cx="4245583" cy="503545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DB6739A1-94B3-4D49-84AC-8241B0BFA4A2}"/>
              </a:ext>
            </a:extLst>
          </p:cNvPr>
          <p:cNvPicPr>
            <a:picLocks noChangeAspect="1"/>
          </p:cNvPicPr>
          <p:nvPr/>
        </p:nvPicPr>
        <p:blipFill>
          <a:blip r:embed="rId5"/>
          <a:stretch>
            <a:fillRect/>
          </a:stretch>
        </p:blipFill>
        <p:spPr>
          <a:xfrm>
            <a:off x="2107547" y="5929189"/>
            <a:ext cx="714375" cy="847725"/>
          </a:xfrm>
          <a:prstGeom prst="rect">
            <a:avLst/>
          </a:prstGeom>
        </p:spPr>
      </p:pic>
    </p:spTree>
    <p:extLst>
      <p:ext uri="{BB962C8B-B14F-4D97-AF65-F5344CB8AC3E}">
        <p14:creationId xmlns:p14="http://schemas.microsoft.com/office/powerpoint/2010/main" val="89970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6940731"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ltLang="zh-CN" sz="4800" dirty="0">
                <a:solidFill>
                  <a:schemeClr val="tx1"/>
                </a:solidFill>
                <a:latin typeface="微软雅黑" panose="020B0503020204020204" pitchFamily="34" charset="-122"/>
                <a:ea typeface="微软雅黑" panose="020B0503020204020204" pitchFamily="34" charset="-122"/>
              </a:rPr>
              <a:t>Part 2.2 Redis </a:t>
            </a:r>
            <a:r>
              <a:rPr lang="zh-CN" altLang="en-US" sz="4800" dirty="0">
                <a:solidFill>
                  <a:schemeClr val="tx1"/>
                </a:solidFill>
                <a:latin typeface="微软雅黑" panose="020B0503020204020204" pitchFamily="34" charset="-122"/>
                <a:ea typeface="微软雅黑" panose="020B0503020204020204" pitchFamily="34" charset="-122"/>
              </a:rPr>
              <a:t>数据类型</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913CF7E7-6091-4CFB-893F-3F3EFC7AE3E5}"/>
              </a:ext>
            </a:extLst>
          </p:cNvPr>
          <p:cNvSpPr/>
          <p:nvPr/>
        </p:nvSpPr>
        <p:spPr>
          <a:xfrm>
            <a:off x="632134" y="1276197"/>
            <a:ext cx="9889630" cy="369332"/>
          </a:xfrm>
          <a:prstGeom prst="rect">
            <a:avLst/>
          </a:prstGeom>
        </p:spPr>
        <p:txBody>
          <a:bodyPr wrap="none">
            <a:spAutoFit/>
          </a:bodyPr>
          <a:lstStyle/>
          <a:p>
            <a:r>
              <a:rPr lang="en-US" altLang="zh-CN" dirty="0"/>
              <a:t>Redis</a:t>
            </a:r>
            <a:r>
              <a:rPr lang="zh-CN" altLang="en-US" dirty="0"/>
              <a:t>的数据存储方式是以</a:t>
            </a:r>
            <a:r>
              <a:rPr lang="en-US" altLang="zh-CN" dirty="0"/>
              <a:t>Key-Value </a:t>
            </a:r>
            <a:r>
              <a:rPr lang="zh-CN" altLang="en-US" dirty="0"/>
              <a:t>形式存储的，常用的数据类型</a:t>
            </a:r>
            <a:r>
              <a:rPr lang="en-US" altLang="zh-CN" dirty="0"/>
              <a:t>String</a:t>
            </a:r>
            <a:r>
              <a:rPr lang="zh-CN" altLang="en-US" dirty="0"/>
              <a:t>、</a:t>
            </a:r>
            <a:r>
              <a:rPr lang="en-US" altLang="zh-CN" dirty="0" err="1"/>
              <a:t>Zset</a:t>
            </a:r>
            <a:r>
              <a:rPr lang="zh-CN" altLang="en-US" dirty="0"/>
              <a:t>、</a:t>
            </a:r>
            <a:r>
              <a:rPr lang="en-US" altLang="zh-CN" dirty="0"/>
              <a:t>List</a:t>
            </a:r>
            <a:r>
              <a:rPr lang="zh-CN" altLang="en-US" dirty="0"/>
              <a:t>、</a:t>
            </a:r>
            <a:r>
              <a:rPr lang="en-US" altLang="zh-CN" dirty="0"/>
              <a:t>Set</a:t>
            </a:r>
            <a:r>
              <a:rPr lang="zh-CN" altLang="en-US" dirty="0"/>
              <a:t>、</a:t>
            </a:r>
            <a:r>
              <a:rPr lang="en-US" altLang="zh-CN" dirty="0"/>
              <a:t>Hash</a:t>
            </a:r>
            <a:r>
              <a:rPr lang="zh-CN" altLang="en-US" dirty="0"/>
              <a:t>。</a:t>
            </a:r>
            <a:endParaRPr lang="en-US" altLang="zh-CN" dirty="0"/>
          </a:p>
        </p:txBody>
      </p:sp>
      <p:sp>
        <p:nvSpPr>
          <p:cNvPr id="5" name="矩形 4">
            <a:extLst>
              <a:ext uri="{FF2B5EF4-FFF2-40B4-BE49-F238E27FC236}">
                <a16:creationId xmlns:a16="http://schemas.microsoft.com/office/drawing/2014/main" id="{A26E2F86-2DD7-4379-9B16-95FA19B23803}"/>
              </a:ext>
            </a:extLst>
          </p:cNvPr>
          <p:cNvSpPr/>
          <p:nvPr/>
        </p:nvSpPr>
        <p:spPr>
          <a:xfrm>
            <a:off x="2603862" y="1889759"/>
            <a:ext cx="1576252"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 Number</a:t>
            </a:r>
            <a:endParaRPr lang="zh-CN" altLang="en-US" dirty="0"/>
          </a:p>
        </p:txBody>
      </p:sp>
      <p:sp>
        <p:nvSpPr>
          <p:cNvPr id="6" name="矩形 5">
            <a:extLst>
              <a:ext uri="{FF2B5EF4-FFF2-40B4-BE49-F238E27FC236}">
                <a16:creationId xmlns:a16="http://schemas.microsoft.com/office/drawing/2014/main" id="{E40852F5-65CD-4CE7-990A-B79B3F271A63}"/>
              </a:ext>
            </a:extLst>
          </p:cNvPr>
          <p:cNvSpPr/>
          <p:nvPr/>
        </p:nvSpPr>
        <p:spPr>
          <a:xfrm>
            <a:off x="4963886" y="1889760"/>
            <a:ext cx="914400" cy="583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endParaRPr lang="zh-CN" altLang="en-US" dirty="0"/>
          </a:p>
        </p:txBody>
      </p:sp>
      <p:cxnSp>
        <p:nvCxnSpPr>
          <p:cNvPr id="9" name="直接箭头连接符 8">
            <a:extLst>
              <a:ext uri="{FF2B5EF4-FFF2-40B4-BE49-F238E27FC236}">
                <a16:creationId xmlns:a16="http://schemas.microsoft.com/office/drawing/2014/main" id="{E8C168FF-4635-436F-B2B3-5D2C94E0D406}"/>
              </a:ext>
            </a:extLst>
          </p:cNvPr>
          <p:cNvCxnSpPr>
            <a:cxnSpLocks/>
            <a:stCxn id="5" idx="3"/>
            <a:endCxn id="6" idx="1"/>
          </p:cNvCxnSpPr>
          <p:nvPr/>
        </p:nvCxnSpPr>
        <p:spPr>
          <a:xfrm>
            <a:off x="4180114" y="2181497"/>
            <a:ext cx="7837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44BD1D9-CC0D-40B8-98C5-F6F140D3E659}"/>
              </a:ext>
            </a:extLst>
          </p:cNvPr>
          <p:cNvSpPr/>
          <p:nvPr/>
        </p:nvSpPr>
        <p:spPr>
          <a:xfrm>
            <a:off x="6770915" y="1888224"/>
            <a:ext cx="914400" cy="583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cxnSp>
        <p:nvCxnSpPr>
          <p:cNvPr id="16" name="直接箭头连接符 15">
            <a:extLst>
              <a:ext uri="{FF2B5EF4-FFF2-40B4-BE49-F238E27FC236}">
                <a16:creationId xmlns:a16="http://schemas.microsoft.com/office/drawing/2014/main" id="{66A2EABD-A465-4ACA-BB1E-FE4F5055C86F}"/>
              </a:ext>
            </a:extLst>
          </p:cNvPr>
          <p:cNvCxnSpPr>
            <a:cxnSpLocks/>
            <a:stCxn id="6" idx="3"/>
            <a:endCxn id="15" idx="1"/>
          </p:cNvCxnSpPr>
          <p:nvPr/>
        </p:nvCxnSpPr>
        <p:spPr>
          <a:xfrm flipV="1">
            <a:off x="5878286" y="2179961"/>
            <a:ext cx="892629" cy="15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84F3627-6432-49E6-83FA-149A680F567A}"/>
              </a:ext>
            </a:extLst>
          </p:cNvPr>
          <p:cNvCxnSpPr>
            <a:cxnSpLocks/>
          </p:cNvCxnSpPr>
          <p:nvPr/>
        </p:nvCxnSpPr>
        <p:spPr>
          <a:xfrm>
            <a:off x="3944983" y="2795451"/>
            <a:ext cx="3082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2F6A39C-B674-49C5-ACD1-79FCDC45A822}"/>
              </a:ext>
            </a:extLst>
          </p:cNvPr>
          <p:cNvSpPr/>
          <p:nvPr/>
        </p:nvSpPr>
        <p:spPr>
          <a:xfrm>
            <a:off x="5094330" y="2795451"/>
            <a:ext cx="653512" cy="369332"/>
          </a:xfrm>
          <a:prstGeom prst="rect">
            <a:avLst/>
          </a:prstGeom>
        </p:spPr>
        <p:txBody>
          <a:bodyPr wrap="none">
            <a:spAutoFit/>
          </a:bodyPr>
          <a:lstStyle/>
          <a:p>
            <a:r>
              <a:rPr lang="en-US" altLang="zh-CN" dirty="0"/>
              <a:t>Read</a:t>
            </a:r>
          </a:p>
        </p:txBody>
      </p:sp>
      <p:sp>
        <p:nvSpPr>
          <p:cNvPr id="23" name="矩形 22">
            <a:extLst>
              <a:ext uri="{FF2B5EF4-FFF2-40B4-BE49-F238E27FC236}">
                <a16:creationId xmlns:a16="http://schemas.microsoft.com/office/drawing/2014/main" id="{983BF7A3-04C9-488F-9EAA-78A0CC2B1D33}"/>
              </a:ext>
            </a:extLst>
          </p:cNvPr>
          <p:cNvSpPr/>
          <p:nvPr/>
        </p:nvSpPr>
        <p:spPr>
          <a:xfrm>
            <a:off x="2603862" y="3398797"/>
            <a:ext cx="1576252"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 Number</a:t>
            </a:r>
            <a:endParaRPr lang="zh-CN" altLang="en-US" dirty="0"/>
          </a:p>
        </p:txBody>
      </p:sp>
      <p:sp>
        <p:nvSpPr>
          <p:cNvPr id="24" name="矩形 23">
            <a:extLst>
              <a:ext uri="{FF2B5EF4-FFF2-40B4-BE49-F238E27FC236}">
                <a16:creationId xmlns:a16="http://schemas.microsoft.com/office/drawing/2014/main" id="{A9041584-C4BB-42AA-880D-3158C07DC99F}"/>
              </a:ext>
            </a:extLst>
          </p:cNvPr>
          <p:cNvSpPr/>
          <p:nvPr/>
        </p:nvSpPr>
        <p:spPr>
          <a:xfrm>
            <a:off x="4963886" y="3398798"/>
            <a:ext cx="914400" cy="583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endParaRPr lang="zh-CN" altLang="en-US" dirty="0"/>
          </a:p>
        </p:txBody>
      </p:sp>
      <p:sp>
        <p:nvSpPr>
          <p:cNvPr id="26" name="矩形 25">
            <a:extLst>
              <a:ext uri="{FF2B5EF4-FFF2-40B4-BE49-F238E27FC236}">
                <a16:creationId xmlns:a16="http://schemas.microsoft.com/office/drawing/2014/main" id="{D8F8C2AF-B09D-4583-9CEB-8A44EC72D6F9}"/>
              </a:ext>
            </a:extLst>
          </p:cNvPr>
          <p:cNvSpPr/>
          <p:nvPr/>
        </p:nvSpPr>
        <p:spPr>
          <a:xfrm>
            <a:off x="5961017" y="3397261"/>
            <a:ext cx="914400" cy="583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cxnSp>
        <p:nvCxnSpPr>
          <p:cNvPr id="28" name="直接箭头连接符 27">
            <a:extLst>
              <a:ext uri="{FF2B5EF4-FFF2-40B4-BE49-F238E27FC236}">
                <a16:creationId xmlns:a16="http://schemas.microsoft.com/office/drawing/2014/main" id="{AB5EEF24-6FBC-4903-B925-5F401E1D2F33}"/>
              </a:ext>
            </a:extLst>
          </p:cNvPr>
          <p:cNvCxnSpPr>
            <a:cxnSpLocks/>
          </p:cNvCxnSpPr>
          <p:nvPr/>
        </p:nvCxnSpPr>
        <p:spPr>
          <a:xfrm flipH="1">
            <a:off x="4001589" y="4274565"/>
            <a:ext cx="31046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D3DC74E-F758-4795-BF1F-22623DBA7C63}"/>
              </a:ext>
            </a:extLst>
          </p:cNvPr>
          <p:cNvSpPr/>
          <p:nvPr/>
        </p:nvSpPr>
        <p:spPr>
          <a:xfrm>
            <a:off x="5094330" y="4304489"/>
            <a:ext cx="706027" cy="369332"/>
          </a:xfrm>
          <a:prstGeom prst="rect">
            <a:avLst/>
          </a:prstGeom>
        </p:spPr>
        <p:txBody>
          <a:bodyPr wrap="none">
            <a:spAutoFit/>
          </a:bodyPr>
          <a:lstStyle/>
          <a:p>
            <a:r>
              <a:rPr lang="en-US" altLang="zh-CN" dirty="0"/>
              <a:t>Write</a:t>
            </a:r>
          </a:p>
        </p:txBody>
      </p:sp>
      <p:cxnSp>
        <p:nvCxnSpPr>
          <p:cNvPr id="30" name="直接箭头连接符 29">
            <a:extLst>
              <a:ext uri="{FF2B5EF4-FFF2-40B4-BE49-F238E27FC236}">
                <a16:creationId xmlns:a16="http://schemas.microsoft.com/office/drawing/2014/main" id="{743F9EE7-A952-494F-ABFE-96F250D62E4E}"/>
              </a:ext>
            </a:extLst>
          </p:cNvPr>
          <p:cNvCxnSpPr>
            <a:cxnSpLocks/>
            <a:stCxn id="24" idx="1"/>
            <a:endCxn id="23" idx="3"/>
          </p:cNvCxnSpPr>
          <p:nvPr/>
        </p:nvCxnSpPr>
        <p:spPr>
          <a:xfrm flipH="1">
            <a:off x="4180114" y="3690535"/>
            <a:ext cx="783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7" name="矩形 1026">
            <a:extLst>
              <a:ext uri="{FF2B5EF4-FFF2-40B4-BE49-F238E27FC236}">
                <a16:creationId xmlns:a16="http://schemas.microsoft.com/office/drawing/2014/main" id="{A03F1829-34F5-4A98-BB0D-A412F9C157CC}"/>
              </a:ext>
            </a:extLst>
          </p:cNvPr>
          <p:cNvSpPr/>
          <p:nvPr/>
        </p:nvSpPr>
        <p:spPr>
          <a:xfrm>
            <a:off x="771556" y="4974966"/>
            <a:ext cx="8233106" cy="1384995"/>
          </a:xfrm>
          <a:prstGeom prst="rect">
            <a:avLst/>
          </a:prstGeom>
        </p:spPr>
        <p:txBody>
          <a:bodyPr wrap="square">
            <a:spAutoFit/>
          </a:bodyPr>
          <a:lstStyle/>
          <a:p>
            <a:r>
              <a:rPr lang="en-US" altLang="zh-CN" sz="1400" dirty="0"/>
              <a:t>String: </a:t>
            </a:r>
            <a:r>
              <a:rPr lang="zh-CN" altLang="en-US" sz="1400" dirty="0"/>
              <a:t>写入、读取时，指定好</a:t>
            </a:r>
            <a:r>
              <a:rPr lang="en-US" altLang="zh-CN" sz="1400" dirty="0"/>
              <a:t>key</a:t>
            </a:r>
            <a:r>
              <a:rPr lang="zh-CN" altLang="en-US" sz="1400" dirty="0"/>
              <a:t>和</a:t>
            </a:r>
            <a:r>
              <a:rPr lang="en-US" altLang="zh-CN" sz="1400" dirty="0"/>
              <a:t>value</a:t>
            </a:r>
            <a:r>
              <a:rPr lang="zh-CN" altLang="en-US" sz="1400" dirty="0"/>
              <a:t>即可。例如： </a:t>
            </a:r>
            <a:r>
              <a:rPr lang="en-US" altLang="zh-CN" sz="1400" dirty="0"/>
              <a:t>key</a:t>
            </a:r>
            <a:r>
              <a:rPr lang="zh-CN" altLang="en-US" sz="1400" dirty="0"/>
              <a:t>可以根据业务指定唯一即可，</a:t>
            </a:r>
            <a:r>
              <a:rPr lang="en-US" altLang="zh-CN" sz="1400" dirty="0"/>
              <a:t>value</a:t>
            </a:r>
            <a:r>
              <a:rPr lang="zh-CN" altLang="en-US" sz="1400" dirty="0"/>
              <a:t>可以为</a:t>
            </a:r>
            <a:r>
              <a:rPr lang="en-US" altLang="zh-CN" sz="1400" dirty="0"/>
              <a:t>json</a:t>
            </a:r>
            <a:r>
              <a:rPr lang="zh-CN" altLang="en-US" sz="1400" dirty="0"/>
              <a:t>。</a:t>
            </a:r>
            <a:endParaRPr lang="en-US" altLang="zh-CN" sz="1400" dirty="0"/>
          </a:p>
          <a:p>
            <a:r>
              <a:rPr lang="en-US" altLang="zh-CN" sz="1400" dirty="0" err="1"/>
              <a:t>Zset</a:t>
            </a:r>
            <a:r>
              <a:rPr lang="zh-CN" altLang="en-US" sz="1400" dirty="0"/>
              <a:t>：写</a:t>
            </a:r>
            <a:r>
              <a:rPr lang="en-US" altLang="zh-CN" sz="1400" dirty="0"/>
              <a:t>……</a:t>
            </a:r>
            <a:r>
              <a:rPr lang="zh-CN" altLang="en-US" sz="1400" dirty="0"/>
              <a:t>，指定好</a:t>
            </a:r>
            <a:r>
              <a:rPr lang="en-US" altLang="zh-CN" sz="1400" dirty="0"/>
              <a:t>key</a:t>
            </a:r>
            <a:r>
              <a:rPr lang="zh-CN" altLang="en-US" sz="1400" dirty="0"/>
              <a:t>、</a:t>
            </a:r>
            <a:r>
              <a:rPr lang="en-US" altLang="zh-CN" sz="1400" dirty="0"/>
              <a:t>value</a:t>
            </a:r>
            <a:r>
              <a:rPr lang="zh-CN" altLang="en-US" sz="1400" dirty="0"/>
              <a:t>、</a:t>
            </a:r>
            <a:r>
              <a:rPr lang="en-US" altLang="zh-CN" sz="1400" dirty="0"/>
              <a:t>score</a:t>
            </a:r>
            <a:r>
              <a:rPr lang="zh-CN" altLang="en-US" sz="1400" dirty="0"/>
              <a:t>即可。与</a:t>
            </a:r>
            <a:r>
              <a:rPr lang="en-US" altLang="zh-CN" sz="1400" dirty="0"/>
              <a:t>string</a:t>
            </a:r>
            <a:r>
              <a:rPr lang="zh-CN" altLang="en-US" sz="1400" dirty="0"/>
              <a:t>不同的地方多了一个</a:t>
            </a:r>
            <a:r>
              <a:rPr lang="en-US" altLang="zh-CN" sz="1400" dirty="0"/>
              <a:t>Score</a:t>
            </a:r>
            <a:r>
              <a:rPr lang="zh-CN" altLang="en-US" sz="1400" dirty="0"/>
              <a:t>可理解为为数据排序的标记，通常为数字是一个有序的数据集；</a:t>
            </a:r>
            <a:endParaRPr lang="en-US" altLang="zh-CN" sz="1400" dirty="0"/>
          </a:p>
          <a:p>
            <a:r>
              <a:rPr lang="en-US" altLang="zh-CN" sz="1400" dirty="0"/>
              <a:t>List</a:t>
            </a:r>
            <a:r>
              <a:rPr lang="zh-CN" altLang="en-US" sz="1400" dirty="0"/>
              <a:t>：写</a:t>
            </a:r>
            <a:r>
              <a:rPr lang="en-US" altLang="zh-CN" sz="1400" dirty="0"/>
              <a:t>……</a:t>
            </a:r>
            <a:r>
              <a:rPr lang="zh-CN" altLang="en-US" sz="1400" dirty="0"/>
              <a:t>，指定好</a:t>
            </a:r>
            <a:r>
              <a:rPr lang="en-US" altLang="zh-CN" sz="1400" dirty="0"/>
              <a:t>key</a:t>
            </a:r>
            <a:r>
              <a:rPr lang="zh-CN" altLang="en-US" sz="1400" dirty="0"/>
              <a:t>，这里的</a:t>
            </a:r>
            <a:r>
              <a:rPr lang="en-US" altLang="zh-CN" sz="1400" dirty="0"/>
              <a:t>value</a:t>
            </a:r>
            <a:r>
              <a:rPr lang="zh-CN" altLang="en-US" sz="1400" dirty="0"/>
              <a:t>为</a:t>
            </a:r>
            <a:r>
              <a:rPr lang="en-US" altLang="zh-CN" sz="1400" dirty="0"/>
              <a:t>list</a:t>
            </a:r>
            <a:r>
              <a:rPr lang="zh-CN" altLang="en-US" sz="1400" dirty="0"/>
              <a:t>；可理解为一个</a:t>
            </a:r>
            <a:r>
              <a:rPr lang="en-US" altLang="zh-CN" sz="1400" dirty="0"/>
              <a:t>key</a:t>
            </a:r>
            <a:r>
              <a:rPr lang="zh-CN" altLang="en-US" sz="1400" dirty="0"/>
              <a:t>对应一个</a:t>
            </a:r>
            <a:r>
              <a:rPr lang="en-US" altLang="zh-CN" sz="1400" dirty="0"/>
              <a:t>list</a:t>
            </a:r>
            <a:r>
              <a:rPr lang="zh-CN" altLang="en-US" sz="1400" dirty="0"/>
              <a:t>。</a:t>
            </a:r>
            <a:endParaRPr lang="en-US" altLang="zh-CN" sz="1400" dirty="0"/>
          </a:p>
          <a:p>
            <a:r>
              <a:rPr lang="en-US" altLang="zh-CN" sz="1400" dirty="0"/>
              <a:t>Set</a:t>
            </a:r>
            <a:r>
              <a:rPr lang="zh-CN" altLang="en-US" sz="1400" dirty="0"/>
              <a:t>：</a:t>
            </a:r>
            <a:r>
              <a:rPr lang="en-US" altLang="zh-CN" sz="1400" dirty="0"/>
              <a:t>set</a:t>
            </a:r>
            <a:r>
              <a:rPr lang="zh-CN" altLang="en-US" sz="1400" dirty="0"/>
              <a:t>和</a:t>
            </a:r>
            <a:r>
              <a:rPr lang="en-US" altLang="zh-CN" sz="1400" dirty="0" err="1"/>
              <a:t>Zset</a:t>
            </a:r>
            <a:r>
              <a:rPr lang="zh-CN" altLang="en-US" sz="1400" dirty="0"/>
              <a:t>刚好相反，它是一个无序数据集。</a:t>
            </a:r>
            <a:endParaRPr lang="en-US" altLang="zh-CN" sz="1400" dirty="0"/>
          </a:p>
          <a:p>
            <a:r>
              <a:rPr lang="en-US" altLang="zh-CN" sz="1400" dirty="0"/>
              <a:t>Hash</a:t>
            </a:r>
            <a:r>
              <a:rPr lang="zh-CN" altLang="en-US" sz="1400" dirty="0"/>
              <a:t>：写</a:t>
            </a:r>
            <a:r>
              <a:rPr lang="en-US" altLang="zh-CN" sz="1400" dirty="0"/>
              <a:t>……</a:t>
            </a:r>
            <a:r>
              <a:rPr lang="zh-CN" altLang="en-US" sz="1400" dirty="0"/>
              <a:t>，指定好</a:t>
            </a:r>
            <a:r>
              <a:rPr lang="en-US" altLang="zh-CN" sz="1400" dirty="0"/>
              <a:t>key</a:t>
            </a:r>
            <a:r>
              <a:rPr lang="zh-CN" altLang="en-US" sz="1400" dirty="0"/>
              <a:t>，这里的</a:t>
            </a:r>
            <a:r>
              <a:rPr lang="en-US" altLang="zh-CN" sz="1400" dirty="0"/>
              <a:t>value</a:t>
            </a:r>
            <a:r>
              <a:rPr lang="zh-CN" altLang="en-US" sz="1400" dirty="0"/>
              <a:t>为</a:t>
            </a:r>
            <a:r>
              <a:rPr lang="en-US" altLang="zh-CN" sz="1400" dirty="0"/>
              <a:t>list</a:t>
            </a:r>
            <a:r>
              <a:rPr lang="zh-CN" altLang="en-US" sz="1400" dirty="0"/>
              <a:t>；可理解为一个</a:t>
            </a:r>
            <a:r>
              <a:rPr lang="en-US" altLang="zh-CN" sz="1400" dirty="0"/>
              <a:t>key</a:t>
            </a:r>
            <a:r>
              <a:rPr lang="zh-CN" altLang="en-US" sz="1400" dirty="0"/>
              <a:t>对应一个</a:t>
            </a:r>
            <a:r>
              <a:rPr lang="en-US" altLang="zh-CN" sz="1400" dirty="0"/>
              <a:t>dictionary</a:t>
            </a:r>
            <a:r>
              <a:rPr lang="zh-CN" altLang="en-US" sz="1400" dirty="0"/>
              <a:t>。</a:t>
            </a:r>
            <a:endParaRPr lang="en-US" altLang="zh-CN" sz="1400" dirty="0"/>
          </a:p>
        </p:txBody>
      </p:sp>
    </p:spTree>
    <p:extLst>
      <p:ext uri="{BB962C8B-B14F-4D97-AF65-F5344CB8AC3E}">
        <p14:creationId xmlns:p14="http://schemas.microsoft.com/office/powerpoint/2010/main" val="52458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3848</TotalTime>
  <Words>826</Words>
  <Application>Microsoft Office PowerPoint</Application>
  <PresentationFormat>宽屏</PresentationFormat>
  <Paragraphs>59</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8</vt:i4>
      </vt:variant>
    </vt:vector>
  </HeadingPairs>
  <TitlesOfParts>
    <vt:vector size="23" baseType="lpstr">
      <vt:lpstr>Lato</vt:lpstr>
      <vt:lpstr>PingFang SC</vt: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374</cp:revision>
  <dcterms:created xsi:type="dcterms:W3CDTF">2020-12-02T08:58:00Z</dcterms:created>
  <dcterms:modified xsi:type="dcterms:W3CDTF">2021-04-04T13:36:26Z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