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 SemiBold"/>
      <p:regular r:id="rId10"/>
      <p:bold r:id="rId11"/>
      <p:italic r:id="rId12"/>
      <p:boldItalic r:id="rId13"/>
    </p:embeddedFont>
    <p:embeddedFont>
      <p:font typeface="Nunito"/>
      <p:regular r:id="rId14"/>
      <p:bold r:id="rId15"/>
      <p:italic r:id="rId16"/>
      <p:boldItalic r:id="rId17"/>
    </p:embeddedFont>
    <p:embeddedFont>
      <p:font typeface="Nunito Ligh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2" roundtripDataSignature="AMtx7miSpfjSOo407WEzEthNWnmWeptz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Light-italic.fntdata"/><Relationship Id="rId11" Type="http://schemas.openxmlformats.org/officeDocument/2006/relationships/font" Target="fonts/NunitoSemiBold-bold.fntdata"/><Relationship Id="rId22" Type="http://customschemas.google.com/relationships/presentationmetadata" Target="metadata"/><Relationship Id="rId10" Type="http://schemas.openxmlformats.org/officeDocument/2006/relationships/font" Target="fonts/NunitoSemiBold-regular.fntdata"/><Relationship Id="rId21" Type="http://schemas.openxmlformats.org/officeDocument/2006/relationships/font" Target="fonts/NunitoLight-boldItalic.fntdata"/><Relationship Id="rId13" Type="http://schemas.openxmlformats.org/officeDocument/2006/relationships/font" Target="fonts/NunitoSemiBold-boldItalic.fntdata"/><Relationship Id="rId12" Type="http://schemas.openxmlformats.org/officeDocument/2006/relationships/font" Target="fonts/NunitoSemiBold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Light-bold.fntdata"/><Relationship Id="rId6" Type="http://schemas.openxmlformats.org/officeDocument/2006/relationships/slide" Target="slides/slide1.xml"/><Relationship Id="rId18" Type="http://schemas.openxmlformats.org/officeDocument/2006/relationships/font" Target="fonts/Nunito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://doi.org/10.3390/ijerph18189691" TargetMode="External"/><Relationship Id="rId5" Type="http://schemas.openxmlformats.org/officeDocument/2006/relationships/hyperlink" Target="http://doi.org/10.20996/1819-6446-2017-13-3-290-300" TargetMode="External"/><Relationship Id="rId6" Type="http://schemas.openxmlformats.org/officeDocument/2006/relationships/hyperlink" Target="http://doi.org/10.20996/1819-6446-2021-08-07" TargetMode="External"/><Relationship Id="rId7" Type="http://schemas.openxmlformats.org/officeDocument/2006/relationships/hyperlink" Target="http://doi.org/10.20996/1819-6446-2019-15-6-854-863" TargetMode="External"/><Relationship Id="rId8" Type="http://schemas.openxmlformats.org/officeDocument/2006/relationships/hyperlink" Target="http://doi.org/10.20996/1819-6446-2018-14-4-543-55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3150"/>
            <a:ext cx="918274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663750" y="765225"/>
            <a:ext cx="7961100" cy="23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719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GB" sz="2800" u="none" cap="none" strike="noStrike">
                <a:solidFill>
                  <a:srgbClr val="3E3E3E"/>
                </a:solidFill>
                <a:latin typeface="Nunito"/>
                <a:ea typeface="Nunito"/>
                <a:cs typeface="Nunito"/>
                <a:sym typeface="Nunito"/>
              </a:rPr>
              <a:t>Выявление ранних предикторов </a:t>
            </a:r>
            <a:endParaRPr b="1" i="0" sz="2800" u="none" cap="none" strike="noStrike">
              <a:solidFill>
                <a:srgbClr val="3E3E3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2800" u="none" cap="none" strike="noStrike">
                <a:solidFill>
                  <a:srgbClr val="3E3E3E"/>
                </a:solidFill>
                <a:latin typeface="Nunito"/>
                <a:ea typeface="Nunito"/>
                <a:cs typeface="Nunito"/>
                <a:sym typeface="Nunito"/>
              </a:rPr>
              <a:t>сердечно-сосудистых заболеваний </a:t>
            </a:r>
            <a:endParaRPr b="1" i="0" sz="2800" u="none" cap="none" strike="noStrike">
              <a:solidFill>
                <a:srgbClr val="3E3E3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2800" u="none" cap="none" strike="noStrike">
                <a:solidFill>
                  <a:srgbClr val="3E3E3E"/>
                </a:solidFill>
                <a:latin typeface="Nunito"/>
                <a:ea typeface="Nunito"/>
                <a:cs typeface="Nunito"/>
                <a:sym typeface="Nunito"/>
              </a:rPr>
              <a:t>и ассоциированных состояний </a:t>
            </a:r>
            <a:endParaRPr b="1" i="0" sz="2800" u="none" cap="none" strike="noStrike">
              <a:solidFill>
                <a:srgbClr val="3E3E3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2800" u="none" cap="none" strike="noStrike">
                <a:solidFill>
                  <a:srgbClr val="3E3E3E"/>
                </a:solidFill>
                <a:latin typeface="Nunito"/>
                <a:ea typeface="Nunito"/>
                <a:cs typeface="Nunito"/>
                <a:sym typeface="Nunito"/>
              </a:rPr>
              <a:t>по данным 40-летнего наблюдения </a:t>
            </a:r>
            <a:endParaRPr b="1" i="0" sz="2800" u="none" cap="none" strike="noStrike">
              <a:solidFill>
                <a:srgbClr val="3E3E3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2800" u="none" cap="none" strike="noStrike">
                <a:solidFill>
                  <a:srgbClr val="3E3E3E"/>
                </a:solidFill>
                <a:latin typeface="Nunito"/>
                <a:ea typeface="Nunito"/>
                <a:cs typeface="Nunito"/>
                <a:sym typeface="Nunito"/>
              </a:rPr>
              <a:t>за лицами мужского пола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425" y="187925"/>
            <a:ext cx="409501" cy="40949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/>
        </p:nvSpPr>
        <p:spPr>
          <a:xfrm>
            <a:off x="790950" y="3454375"/>
            <a:ext cx="7562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719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GB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GB" sz="2200" u="none" cap="none" strike="noStrike">
                <a:solidFill>
                  <a:srgbClr val="3E3E3E"/>
                </a:solidFill>
                <a:latin typeface="Nunito"/>
                <a:ea typeface="Nunito"/>
                <a:cs typeface="Nunito"/>
                <a:sym typeface="Nunito"/>
              </a:rPr>
              <a:t>Куратор</a:t>
            </a:r>
            <a:r>
              <a:rPr b="0" i="0" lang="en-GB" sz="2200" u="none" cap="none" strike="noStrike">
                <a:solidFill>
                  <a:srgbClr val="3E3E3E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: </a:t>
            </a:r>
            <a:r>
              <a:rPr b="0" i="0" lang="en-GB" sz="2200" u="none" cap="none" strike="noStrike">
                <a:solidFill>
                  <a:srgbClr val="3E3E3E"/>
                </a:solidFill>
                <a:latin typeface="Nunito Light"/>
                <a:ea typeface="Nunito Light"/>
                <a:cs typeface="Nunito Light"/>
                <a:sym typeface="Nunito Light"/>
              </a:rPr>
              <a:t>Вехова Ксения</a:t>
            </a:r>
            <a:endParaRPr b="0" i="0" sz="2200" u="none" cap="none" strike="noStrike">
              <a:solidFill>
                <a:srgbClr val="3E3E3E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2200" u="none" cap="none" strike="noStrike">
                <a:solidFill>
                  <a:srgbClr val="3E3E3E"/>
                </a:solidFill>
                <a:latin typeface="Nunito"/>
                <a:ea typeface="Nunito"/>
                <a:cs typeface="Nunito"/>
                <a:sym typeface="Nunito"/>
              </a:rPr>
              <a:t>Научный руководитель</a:t>
            </a:r>
            <a:r>
              <a:rPr b="0" i="0" lang="en-GB" sz="2200" u="none" cap="none" strike="noStrike">
                <a:solidFill>
                  <a:srgbClr val="3E3E3E"/>
                </a:solidFill>
                <a:latin typeface="Nunito Light"/>
                <a:ea typeface="Nunito Light"/>
                <a:cs typeface="Nunito Light"/>
                <a:sym typeface="Nunito Light"/>
              </a:rPr>
              <a:t>: Исайкина Олеся Юрьевна</a:t>
            </a:r>
            <a:endParaRPr b="0" i="0" sz="2200" u="none" cap="none" strike="noStrike">
              <a:solidFill>
                <a:srgbClr val="3E3E3E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200" u="none" cap="none" strike="noStrike">
                <a:solidFill>
                  <a:srgbClr val="3E3E3E"/>
                </a:solidFill>
                <a:latin typeface="Nunito"/>
                <a:ea typeface="Nunito"/>
                <a:cs typeface="Nunito"/>
                <a:sym typeface="Nunito"/>
              </a:rPr>
              <a:t>Организация</a:t>
            </a:r>
            <a:r>
              <a:rPr b="0" i="0" lang="en-GB" sz="2200" u="none" cap="none" strike="noStrike">
                <a:solidFill>
                  <a:srgbClr val="3E3E3E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: </a:t>
            </a:r>
            <a:r>
              <a:rPr b="0" i="0" lang="en-GB" sz="2200" u="none" cap="none" strike="noStrike">
                <a:solidFill>
                  <a:srgbClr val="3E3E3E"/>
                </a:solidFill>
                <a:latin typeface="Nunito Light"/>
                <a:ea typeface="Nunito Light"/>
                <a:cs typeface="Nunito Light"/>
                <a:sym typeface="Nunito Light"/>
              </a:rPr>
              <a:t>ФГБУ «НМИЦ ТПМ» Минздрава России</a:t>
            </a:r>
            <a:endParaRPr b="0" i="0" sz="2200" u="none" cap="none" strike="noStrike">
              <a:solidFill>
                <a:srgbClr val="3E3E3E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406250" y="106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3000">
                <a:solidFill>
                  <a:srgbClr val="3E3E3E"/>
                </a:solidFill>
                <a:latin typeface="Nunito"/>
                <a:ea typeface="Nunito"/>
                <a:cs typeface="Nunito"/>
                <a:sym typeface="Nunito"/>
              </a:rPr>
              <a:t>Описание проекта</a:t>
            </a:r>
            <a:endParaRPr b="1" sz="3000">
              <a:solidFill>
                <a:srgbClr val="3E3E3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3" name="Google Shape;6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425" y="187925"/>
            <a:ext cx="409501" cy="4094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"/>
          <p:cNvSpPr txBox="1"/>
          <p:nvPr/>
        </p:nvSpPr>
        <p:spPr>
          <a:xfrm>
            <a:off x="493550" y="1204550"/>
            <a:ext cx="7998900" cy="38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500" u="none" cap="none" strike="noStrike">
                <a:solidFill>
                  <a:srgbClr val="3E3E3E"/>
                </a:solidFill>
                <a:latin typeface="Nunito"/>
                <a:ea typeface="Nunito"/>
                <a:cs typeface="Nunito"/>
                <a:sym typeface="Nunito"/>
              </a:rPr>
              <a:t>Данное исследование является частью </a:t>
            </a:r>
            <a:r>
              <a:rPr b="1" i="0" lang="en-GB" sz="1500" u="none" cap="none" strike="noStrike">
                <a:solidFill>
                  <a:srgbClr val="3E3E3E"/>
                </a:solidFill>
                <a:latin typeface="Nunito"/>
                <a:ea typeface="Nunito"/>
                <a:cs typeface="Nunito"/>
                <a:sym typeface="Nunito"/>
              </a:rPr>
              <a:t>40-летнего</a:t>
            </a:r>
            <a:r>
              <a:rPr b="0" i="0" lang="en-GB" sz="1500" u="none" cap="none" strike="noStrike">
                <a:solidFill>
                  <a:srgbClr val="3E3E3E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i="0" lang="en-GB" sz="1500" u="none" cap="none" strike="noStrike">
                <a:solidFill>
                  <a:srgbClr val="3E3E3E"/>
                </a:solidFill>
                <a:latin typeface="Nunito"/>
                <a:ea typeface="Nunito"/>
                <a:cs typeface="Nunito"/>
                <a:sym typeface="Nunito"/>
              </a:rPr>
              <a:t>проспективного </a:t>
            </a:r>
            <a:r>
              <a:rPr b="0" i="0" lang="en-GB" sz="1500" u="none" cap="none" strike="noStrike">
                <a:solidFill>
                  <a:srgbClr val="3E3E3E"/>
                </a:solidFill>
                <a:latin typeface="Nunito"/>
                <a:ea typeface="Nunito"/>
                <a:cs typeface="Nunito"/>
                <a:sym typeface="Nunito"/>
              </a:rPr>
              <a:t>когортного наблюдения за лицами</a:t>
            </a:r>
            <a:r>
              <a:rPr b="1" i="0" lang="en-GB" sz="1500" u="none" cap="none" strike="noStrike">
                <a:solidFill>
                  <a:srgbClr val="3E3E3E"/>
                </a:solidFill>
                <a:latin typeface="Nunito"/>
                <a:ea typeface="Nunito"/>
                <a:cs typeface="Nunito"/>
                <a:sym typeface="Nunito"/>
              </a:rPr>
              <a:t> мужского</a:t>
            </a:r>
            <a:r>
              <a:rPr b="0" i="0" lang="en-GB" sz="1500" u="none" cap="none" strike="noStrike">
                <a:solidFill>
                  <a:srgbClr val="3E3E3E"/>
                </a:solidFill>
                <a:latin typeface="Nunito"/>
                <a:ea typeface="Nunito"/>
                <a:cs typeface="Nunito"/>
                <a:sym typeface="Nunito"/>
              </a:rPr>
              <a:t> пола, начиная с детского возраста (11-12 лет).</a:t>
            </a:r>
            <a:endParaRPr b="0" i="0" sz="1500" u="none" cap="none" strike="noStrike">
              <a:solidFill>
                <a:srgbClr val="3E3E3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3E3E3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rgbClr val="3E3E3E"/>
                </a:solidFill>
                <a:latin typeface="Nunito"/>
                <a:ea typeface="Nunito"/>
                <a:cs typeface="Nunito"/>
                <a:sym typeface="Nunito"/>
              </a:rPr>
              <a:t>Текущее обследование включало:</a:t>
            </a:r>
            <a:endParaRPr b="0" i="0" sz="1500" u="none" cap="none" strike="noStrike">
              <a:solidFill>
                <a:srgbClr val="3E3E3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3E3E3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500"/>
              <a:buFont typeface="Nunito"/>
              <a:buChar char="-"/>
            </a:pPr>
            <a:r>
              <a:rPr b="0" i="0" lang="en-GB" sz="1500" u="none" cap="none" strike="noStrike">
                <a:solidFill>
                  <a:srgbClr val="3E3E3E"/>
                </a:solidFill>
                <a:latin typeface="Nunito"/>
                <a:ea typeface="Nunito"/>
                <a:cs typeface="Nunito"/>
                <a:sym typeface="Nunito"/>
              </a:rPr>
              <a:t>опрос по стандартной анкете (паспортные данные, антропометрия, анамнез и наследственность, образ жизни и поведенческие привычки, образование)</a:t>
            </a:r>
            <a:endParaRPr b="0" i="0" sz="1500" u="none" cap="none" strike="noStrike">
              <a:solidFill>
                <a:srgbClr val="3E3E3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500"/>
              <a:buFont typeface="Nunito"/>
              <a:buChar char="-"/>
            </a:pPr>
            <a:r>
              <a:rPr b="0" i="0" lang="en-GB" sz="1500" u="none" cap="none" strike="noStrike">
                <a:solidFill>
                  <a:srgbClr val="3E3E3E"/>
                </a:solidFill>
                <a:latin typeface="Nunito"/>
                <a:ea typeface="Nunito"/>
                <a:cs typeface="Nunito"/>
                <a:sym typeface="Nunito"/>
              </a:rPr>
              <a:t>измерение АД на приеме и по данным СМАД</a:t>
            </a:r>
            <a:endParaRPr b="0" i="0" sz="1500" u="none" cap="none" strike="noStrike">
              <a:solidFill>
                <a:srgbClr val="3E3E3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500"/>
              <a:buFont typeface="Nunito"/>
              <a:buChar char="-"/>
            </a:pPr>
            <a:r>
              <a:rPr b="0" i="0" lang="en-GB" sz="1500" u="none" cap="none" strike="noStrike">
                <a:solidFill>
                  <a:srgbClr val="3E3E3E"/>
                </a:solidFill>
                <a:latin typeface="Nunito"/>
                <a:ea typeface="Nunito"/>
                <a:cs typeface="Nunito"/>
                <a:sym typeface="Nunito"/>
              </a:rPr>
              <a:t>показатели липидного спектра крови</a:t>
            </a:r>
            <a:endParaRPr b="0" i="0" sz="1500" u="none" cap="none" strike="noStrike">
              <a:solidFill>
                <a:srgbClr val="3E3E3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500"/>
              <a:buFont typeface="Nunito"/>
              <a:buChar char="-"/>
            </a:pPr>
            <a:r>
              <a:rPr b="0" i="0" lang="en-GB" sz="1500" u="none" cap="none" strike="noStrike">
                <a:solidFill>
                  <a:srgbClr val="3E3E3E"/>
                </a:solidFill>
                <a:latin typeface="Nunito"/>
                <a:ea typeface="Nunito"/>
                <a:cs typeface="Nunito"/>
                <a:sym typeface="Nunito"/>
              </a:rPr>
              <a:t>исследование функционального состояния эндотелия</a:t>
            </a:r>
            <a:endParaRPr b="0" i="0" sz="1500" u="none" cap="none" strike="noStrike">
              <a:solidFill>
                <a:srgbClr val="3E3E3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500"/>
              <a:buFont typeface="Nunito"/>
              <a:buChar char="-"/>
            </a:pPr>
            <a:r>
              <a:rPr b="0" i="0" lang="en-GB" sz="1500" u="none" cap="none" strike="noStrike">
                <a:solidFill>
                  <a:srgbClr val="3E3E3E"/>
                </a:solidFill>
                <a:latin typeface="Nunito"/>
                <a:ea typeface="Nunito"/>
                <a:cs typeface="Nunito"/>
                <a:sym typeface="Nunito"/>
              </a:rPr>
              <a:t>исследование жесткости артериальной стенки</a:t>
            </a:r>
            <a:endParaRPr b="0" i="0" sz="1500" u="none" cap="none" strike="noStrike">
              <a:solidFill>
                <a:srgbClr val="3E3E3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500"/>
              <a:buFont typeface="Nunito"/>
              <a:buChar char="-"/>
            </a:pPr>
            <a:r>
              <a:rPr b="0" i="0" lang="en-GB" sz="1500" u="none" cap="none" strike="noStrike">
                <a:solidFill>
                  <a:srgbClr val="3E3E3E"/>
                </a:solidFill>
                <a:latin typeface="Nunito"/>
                <a:ea typeface="Nunito"/>
                <a:cs typeface="Nunito"/>
                <a:sym typeface="Nunito"/>
              </a:rPr>
              <a:t>УЗИ брахиоцефальных артерий</a:t>
            </a:r>
            <a:endParaRPr b="0" i="0" sz="1500" u="none" cap="none" strike="noStrike">
              <a:solidFill>
                <a:srgbClr val="3E3E3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500"/>
              <a:buFont typeface="Nunito"/>
              <a:buChar char="-"/>
            </a:pPr>
            <a:r>
              <a:rPr b="0" i="0" lang="en-GB" sz="1500" u="none" cap="none" strike="noStrike">
                <a:solidFill>
                  <a:srgbClr val="3E3E3E"/>
                </a:solidFill>
                <a:latin typeface="Nunito"/>
                <a:ea typeface="Nunito"/>
                <a:cs typeface="Nunito"/>
                <a:sym typeface="Nunito"/>
              </a:rPr>
              <a:t>ЭхоКГ</a:t>
            </a:r>
            <a:endParaRPr b="0" i="0" sz="1500" u="none" cap="none" strike="noStrike">
              <a:solidFill>
                <a:srgbClr val="3E3E3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500"/>
              <a:buFont typeface="Nunito"/>
              <a:buChar char="-"/>
            </a:pPr>
            <a:r>
              <a:rPr b="0" i="0" lang="en-GB" sz="1500" u="none" cap="none" strike="noStrike">
                <a:solidFill>
                  <a:srgbClr val="3E3E3E"/>
                </a:solidFill>
                <a:latin typeface="Nunito"/>
                <a:ea typeface="Nunito"/>
                <a:cs typeface="Nunito"/>
                <a:sym typeface="Nunito"/>
              </a:rPr>
              <a:t>нейропсихологическое исследование</a:t>
            </a:r>
            <a:endParaRPr b="0" i="0" sz="1500" u="none" cap="none" strike="noStrike">
              <a:solidFill>
                <a:srgbClr val="3E3E3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500"/>
              <a:buFont typeface="Nunito"/>
              <a:buChar char="-"/>
            </a:pPr>
            <a:r>
              <a:rPr b="0" i="0" lang="en-GB" sz="1500" u="none" cap="none" strike="noStrike">
                <a:solidFill>
                  <a:srgbClr val="3E3E3E"/>
                </a:solidFill>
                <a:latin typeface="Nunito"/>
                <a:ea typeface="Nunito"/>
                <a:cs typeface="Nunito"/>
                <a:sym typeface="Nunito"/>
              </a:rPr>
              <a:t>МРТ головного мозга</a:t>
            </a:r>
            <a:endParaRPr b="0" i="0" sz="1500" u="none" cap="none" strike="noStrike">
              <a:solidFill>
                <a:srgbClr val="3E3E3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3E3E3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type="title"/>
          </p:nvPr>
        </p:nvSpPr>
        <p:spPr>
          <a:xfrm>
            <a:off x="311700" y="106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3000">
                <a:solidFill>
                  <a:srgbClr val="3E3E3E"/>
                </a:solidFill>
                <a:latin typeface="Nunito"/>
                <a:ea typeface="Nunito"/>
                <a:cs typeface="Nunito"/>
                <a:sym typeface="Nunito"/>
              </a:rPr>
              <a:t>Цель и задачи</a:t>
            </a:r>
            <a:endParaRPr b="1" sz="3000">
              <a:solidFill>
                <a:srgbClr val="3E3E3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0" name="Google Shape;7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425" y="187925"/>
            <a:ext cx="409501" cy="40949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3"/>
          <p:cNvSpPr txBox="1"/>
          <p:nvPr/>
        </p:nvSpPr>
        <p:spPr>
          <a:xfrm>
            <a:off x="572550" y="949275"/>
            <a:ext cx="7998900" cy="31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rgbClr val="3E3E3E"/>
                </a:solidFill>
                <a:latin typeface="Nunito"/>
                <a:ea typeface="Nunito"/>
                <a:cs typeface="Nunito"/>
                <a:sym typeface="Nunito"/>
              </a:rPr>
              <a:t>Цель</a:t>
            </a:r>
            <a:r>
              <a:rPr b="0" i="0" lang="en-GB" sz="1500" u="none" cap="none" strike="noStrike">
                <a:solidFill>
                  <a:srgbClr val="3E3E3E"/>
                </a:solidFill>
                <a:latin typeface="Nunito"/>
                <a:ea typeface="Nunito"/>
                <a:cs typeface="Nunito"/>
                <a:sym typeface="Nunito"/>
              </a:rPr>
              <a:t>: определить </a:t>
            </a:r>
            <a:r>
              <a:rPr b="1" i="0" lang="en-GB" sz="1500" u="none" cap="none" strike="noStrike">
                <a:solidFill>
                  <a:srgbClr val="3E3E3E"/>
                </a:solidFill>
                <a:latin typeface="Nunito"/>
                <a:ea typeface="Nunito"/>
                <a:cs typeface="Nunito"/>
                <a:sym typeface="Nunito"/>
              </a:rPr>
              <a:t>ранние предикторы</a:t>
            </a:r>
            <a:r>
              <a:rPr b="0" i="0" lang="en-GB" sz="1500" u="none" cap="none" strike="noStrike">
                <a:solidFill>
                  <a:srgbClr val="3E3E3E"/>
                </a:solidFill>
                <a:latin typeface="Nunito"/>
                <a:ea typeface="Nunito"/>
                <a:cs typeface="Nunito"/>
                <a:sym typeface="Nunito"/>
              </a:rPr>
              <a:t> ССЗ, в том числе АГ, у лиц мужского пола среднего возраста</a:t>
            </a:r>
            <a:endParaRPr b="0" i="0" sz="1500" u="none" cap="none" strike="noStrike">
              <a:solidFill>
                <a:srgbClr val="3E3E3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3E3E3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rgbClr val="3E3E3E"/>
                </a:solidFill>
                <a:latin typeface="Nunito"/>
                <a:ea typeface="Nunito"/>
                <a:cs typeface="Nunito"/>
                <a:sym typeface="Nunito"/>
              </a:rPr>
              <a:t>Задачи</a:t>
            </a:r>
            <a:r>
              <a:rPr b="0" i="0" lang="en-GB" sz="1500" u="none" cap="none" strike="noStrike">
                <a:solidFill>
                  <a:srgbClr val="3E3E3E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endParaRPr b="0" i="0" sz="1500" u="none" cap="none" strike="noStrike">
              <a:solidFill>
                <a:srgbClr val="3E3E3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3E3E3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rgbClr val="3E3E3E"/>
                </a:solidFill>
                <a:latin typeface="Nunito"/>
                <a:ea typeface="Nunito"/>
                <a:cs typeface="Nunito"/>
                <a:sym typeface="Nunito"/>
              </a:rPr>
              <a:t>1. Оценка </a:t>
            </a:r>
            <a:r>
              <a:rPr b="1" i="0" lang="en-GB" sz="1500" u="none" cap="none" strike="noStrike">
                <a:solidFill>
                  <a:srgbClr val="3E3E3E"/>
                </a:solidFill>
                <a:latin typeface="Nunito"/>
                <a:ea typeface="Nunito"/>
                <a:cs typeface="Nunito"/>
                <a:sym typeface="Nunito"/>
              </a:rPr>
              <a:t>факторов риска</a:t>
            </a:r>
            <a:r>
              <a:rPr b="0" i="0" lang="en-GB" sz="1500" u="none" cap="none" strike="noStrike">
                <a:solidFill>
                  <a:srgbClr val="3E3E3E"/>
                </a:solidFill>
                <a:latin typeface="Nunito"/>
                <a:ea typeface="Nunito"/>
                <a:cs typeface="Nunito"/>
                <a:sym typeface="Nunito"/>
              </a:rPr>
              <a:t> ССЗ (наследственность, курение, гиподинамия, абдоминальное ожирение, гиперхолестеринемия, повышенное АД) </a:t>
            </a:r>
            <a:endParaRPr b="0" i="0" sz="1500" u="none" cap="none" strike="noStrike">
              <a:solidFill>
                <a:srgbClr val="3E3E3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3E3E3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rgbClr val="3E3E3E"/>
                </a:solidFill>
                <a:latin typeface="Nunito"/>
                <a:ea typeface="Nunito"/>
                <a:cs typeface="Nunito"/>
                <a:sym typeface="Nunito"/>
              </a:rPr>
              <a:t>2. Оценка </a:t>
            </a:r>
            <a:r>
              <a:rPr b="1" i="0" lang="en-GB" sz="1500" u="none" cap="none" strike="noStrike">
                <a:solidFill>
                  <a:srgbClr val="3E3E3E"/>
                </a:solidFill>
                <a:latin typeface="Nunito"/>
                <a:ea typeface="Nunito"/>
                <a:cs typeface="Nunito"/>
                <a:sym typeface="Nunito"/>
              </a:rPr>
              <a:t>структурно-функциональных</a:t>
            </a:r>
            <a:r>
              <a:rPr b="0" i="0" lang="en-GB" sz="1500" u="none" cap="none" strike="noStrike">
                <a:solidFill>
                  <a:srgbClr val="3E3E3E"/>
                </a:solidFill>
                <a:latin typeface="Nunito"/>
                <a:ea typeface="Nunito"/>
                <a:cs typeface="Nunito"/>
                <a:sym typeface="Nunito"/>
              </a:rPr>
              <a:t> изменений </a:t>
            </a:r>
            <a:r>
              <a:rPr b="1" i="0" lang="en-GB" sz="1500" u="none" cap="none" strike="noStrike">
                <a:solidFill>
                  <a:srgbClr val="3E3E3E"/>
                </a:solidFill>
                <a:latin typeface="Nunito"/>
                <a:ea typeface="Nunito"/>
                <a:cs typeface="Nunito"/>
                <a:sym typeface="Nunito"/>
              </a:rPr>
              <a:t>сердца </a:t>
            </a:r>
            <a:r>
              <a:rPr b="0" i="0" lang="en-GB" sz="1500" u="none" cap="none" strike="noStrike">
                <a:solidFill>
                  <a:srgbClr val="3E3E3E"/>
                </a:solidFill>
                <a:latin typeface="Nunito"/>
                <a:ea typeface="Nunito"/>
                <a:cs typeface="Nunito"/>
                <a:sym typeface="Nunito"/>
              </a:rPr>
              <a:t>и </a:t>
            </a:r>
            <a:r>
              <a:rPr b="1" i="0" lang="en-GB" sz="1500" u="none" cap="none" strike="noStrike">
                <a:solidFill>
                  <a:srgbClr val="3E3E3E"/>
                </a:solidFill>
                <a:latin typeface="Nunito"/>
                <a:ea typeface="Nunito"/>
                <a:cs typeface="Nunito"/>
                <a:sym typeface="Nunito"/>
              </a:rPr>
              <a:t>сосудов </a:t>
            </a:r>
            <a:r>
              <a:rPr b="0" i="0" lang="en-GB" sz="1500" u="none" cap="none" strike="noStrike">
                <a:solidFill>
                  <a:srgbClr val="3E3E3E"/>
                </a:solidFill>
                <a:latin typeface="Nunito"/>
                <a:ea typeface="Nunito"/>
                <a:cs typeface="Nunito"/>
                <a:sym typeface="Nunito"/>
              </a:rPr>
              <a:t>у лиц мужского пола среднего возраста с </a:t>
            </a:r>
            <a:r>
              <a:rPr b="1" i="0" lang="en-GB" sz="1500" u="none" cap="none" strike="noStrike">
                <a:solidFill>
                  <a:srgbClr val="3E3E3E"/>
                </a:solidFill>
                <a:latin typeface="Nunito"/>
                <a:ea typeface="Nunito"/>
                <a:cs typeface="Nunito"/>
                <a:sym typeface="Nunito"/>
              </a:rPr>
              <a:t>АГ </a:t>
            </a:r>
            <a:r>
              <a:rPr b="0" i="0" lang="en-GB" sz="1500" u="none" cap="none" strike="noStrike">
                <a:solidFill>
                  <a:srgbClr val="3E3E3E"/>
                </a:solidFill>
                <a:latin typeface="Nunito"/>
                <a:ea typeface="Nunito"/>
                <a:cs typeface="Nunito"/>
                <a:sym typeface="Nunito"/>
              </a:rPr>
              <a:t>и </a:t>
            </a:r>
            <a:r>
              <a:rPr b="1" i="0" lang="en-GB" sz="1500" u="none" cap="none" strike="noStrike">
                <a:solidFill>
                  <a:srgbClr val="3E3E3E"/>
                </a:solidFill>
                <a:latin typeface="Nunito"/>
                <a:ea typeface="Nunito"/>
                <a:cs typeface="Nunito"/>
                <a:sym typeface="Nunito"/>
              </a:rPr>
              <a:t>без </a:t>
            </a:r>
            <a:r>
              <a:rPr b="0" i="0" lang="en-GB" sz="1500" u="none" cap="none" strike="noStrike">
                <a:solidFill>
                  <a:srgbClr val="3E3E3E"/>
                </a:solidFill>
                <a:latin typeface="Nunito"/>
                <a:ea typeface="Nunito"/>
                <a:cs typeface="Nunito"/>
                <a:sym typeface="Nunito"/>
              </a:rPr>
              <a:t>неё (+ в динамике)</a:t>
            </a:r>
            <a:endParaRPr b="0" i="0" sz="1500" u="none" cap="none" strike="noStrike">
              <a:solidFill>
                <a:srgbClr val="3E3E3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3E3E3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rgbClr val="3E3E3E"/>
                </a:solidFill>
                <a:latin typeface="Nunito"/>
                <a:ea typeface="Nunito"/>
                <a:cs typeface="Nunito"/>
                <a:sym typeface="Nunito"/>
              </a:rPr>
              <a:t>3. Изучение характера и частоты встречаемости </a:t>
            </a:r>
            <a:r>
              <a:rPr b="1" i="0" lang="en-GB" sz="1500" u="none" cap="none" strike="noStrike">
                <a:solidFill>
                  <a:srgbClr val="3E3E3E"/>
                </a:solidFill>
                <a:latin typeface="Nunito"/>
                <a:ea typeface="Nunito"/>
                <a:cs typeface="Nunito"/>
                <a:sym typeface="Nunito"/>
              </a:rPr>
              <a:t>додементных </a:t>
            </a:r>
            <a:r>
              <a:rPr b="0" i="0" lang="en-GB" sz="1500" u="none" cap="none" strike="noStrike">
                <a:solidFill>
                  <a:srgbClr val="3E3E3E"/>
                </a:solidFill>
                <a:latin typeface="Nunito"/>
                <a:ea typeface="Nunito"/>
                <a:cs typeface="Nunito"/>
                <a:sym typeface="Nunito"/>
              </a:rPr>
              <a:t>когнитивных </a:t>
            </a:r>
            <a:r>
              <a:rPr b="1" i="0" lang="en-GB" sz="1500" u="none" cap="none" strike="noStrike">
                <a:solidFill>
                  <a:srgbClr val="3E3E3E"/>
                </a:solidFill>
                <a:latin typeface="Nunito"/>
                <a:ea typeface="Nunito"/>
                <a:cs typeface="Nunito"/>
                <a:sym typeface="Nunito"/>
              </a:rPr>
              <a:t>расстройств</a:t>
            </a:r>
            <a:r>
              <a:rPr b="0" i="0" lang="en-GB" sz="1500" u="none" cap="none" strike="noStrike">
                <a:solidFill>
                  <a:srgbClr val="3E3E3E"/>
                </a:solidFill>
                <a:latin typeface="Nunito"/>
                <a:ea typeface="Nunito"/>
                <a:cs typeface="Nunito"/>
                <a:sym typeface="Nunito"/>
              </a:rPr>
              <a:t> у лиц мужского пола среднего возраста</a:t>
            </a:r>
            <a:endParaRPr b="0" i="0" sz="1500" u="none" cap="none" strike="noStrike">
              <a:solidFill>
                <a:srgbClr val="3E3E3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3E3E3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rgbClr val="3E3E3E"/>
                </a:solidFill>
                <a:latin typeface="Nunito"/>
                <a:ea typeface="Nunito"/>
                <a:cs typeface="Nunito"/>
                <a:sym typeface="Nunito"/>
              </a:rPr>
              <a:t>4.</a:t>
            </a:r>
            <a:r>
              <a:rPr b="1" i="0" lang="en-GB" sz="1500" u="none" cap="none" strike="noStrike">
                <a:solidFill>
                  <a:srgbClr val="3E3E3E"/>
                </a:solidFill>
                <a:latin typeface="Nunito"/>
                <a:ea typeface="Nunito"/>
                <a:cs typeface="Nunito"/>
                <a:sym typeface="Nunito"/>
              </a:rPr>
              <a:t>*</a:t>
            </a:r>
            <a:r>
              <a:rPr b="0" i="0" lang="en-GB" sz="1500" u="none" cap="none" strike="noStrike">
                <a:solidFill>
                  <a:srgbClr val="3E3E3E"/>
                </a:solidFill>
                <a:latin typeface="Nunito"/>
                <a:ea typeface="Nunito"/>
                <a:cs typeface="Nunito"/>
                <a:sym typeface="Nunito"/>
              </a:rPr>
              <a:t> Выявление </a:t>
            </a:r>
            <a:r>
              <a:rPr b="1" i="0" lang="en-GB" sz="1500" u="none" cap="none" strike="noStrike">
                <a:solidFill>
                  <a:srgbClr val="3E3E3E"/>
                </a:solidFill>
                <a:latin typeface="Nunito"/>
                <a:ea typeface="Nunito"/>
                <a:cs typeface="Nunito"/>
                <a:sym typeface="Nunito"/>
              </a:rPr>
              <a:t>предикторов </a:t>
            </a:r>
            <a:r>
              <a:rPr b="0" i="0" lang="en-GB" sz="1500" u="none" cap="none" strike="noStrike">
                <a:solidFill>
                  <a:srgbClr val="3E3E3E"/>
                </a:solidFill>
                <a:latin typeface="Nunito"/>
                <a:ea typeface="Nunito"/>
                <a:cs typeface="Nunito"/>
                <a:sym typeface="Nunito"/>
              </a:rPr>
              <a:t>ССЗ и определение влияния различных факторов риска на структурно-функциональные изменения сосудов, сердца, головного мозга у мужчин</a:t>
            </a:r>
            <a:endParaRPr b="0" i="0" sz="1500" u="none" cap="none" strike="noStrike">
              <a:solidFill>
                <a:srgbClr val="3E3E3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type="title"/>
          </p:nvPr>
        </p:nvSpPr>
        <p:spPr>
          <a:xfrm>
            <a:off x="311700" y="106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3000">
                <a:solidFill>
                  <a:srgbClr val="3E3E3E"/>
                </a:solidFill>
                <a:latin typeface="Nunito"/>
                <a:ea typeface="Nunito"/>
                <a:cs typeface="Nunito"/>
                <a:sym typeface="Nunito"/>
              </a:rPr>
              <a:t>Дополнительная информация</a:t>
            </a:r>
            <a:endParaRPr b="1" sz="3000">
              <a:solidFill>
                <a:srgbClr val="3E3E3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425" y="187925"/>
            <a:ext cx="409501" cy="40949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"/>
          <p:cNvSpPr txBox="1"/>
          <p:nvPr/>
        </p:nvSpPr>
        <p:spPr>
          <a:xfrm>
            <a:off x="493550" y="899750"/>
            <a:ext cx="7998900" cy="31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3E3E3E"/>
                </a:solidFill>
                <a:latin typeface="Nunito"/>
                <a:ea typeface="Nunito"/>
                <a:cs typeface="Nunito"/>
                <a:sym typeface="Nunito"/>
              </a:rPr>
              <a:t>Предыдущие статьи по этому проекту для ознакомления:</a:t>
            </a:r>
            <a:endParaRPr b="0" i="0" sz="1400" u="none" cap="none" strike="noStrike">
              <a:solidFill>
                <a:srgbClr val="3E3E3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E3E3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36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400"/>
              <a:buFont typeface="Nunito"/>
              <a:buChar char="●"/>
            </a:pPr>
            <a:r>
              <a:rPr b="0" i="0" lang="en-GB" sz="1400" u="none" cap="none" strike="noStrike">
                <a:solidFill>
                  <a:srgbClr val="3E3E3E"/>
                </a:solidFill>
                <a:latin typeface="Nunito"/>
                <a:ea typeface="Nunito"/>
                <a:cs typeface="Nunito"/>
                <a:sym typeface="Nunito"/>
              </a:rPr>
              <a:t>Association of Vital Exhaustion with Risk Factors for Cardiovascular Diseases, Quality of Life and Lifestyle in 41-44-Year-Old Muscovite Men. </a:t>
            </a:r>
            <a:r>
              <a:rPr b="0" i="0" lang="en-GB" sz="1400" u="sng" cap="none" strike="noStrike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doi.org/10.3390/ijerph18189691</a:t>
            </a:r>
            <a:endParaRPr b="0" i="0" sz="1400" u="none" cap="none" strike="noStrike">
              <a:solidFill>
                <a:srgbClr val="3E3E3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36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400"/>
              <a:buFont typeface="Nunito"/>
              <a:buChar char="●"/>
            </a:pPr>
            <a:r>
              <a:rPr b="0" i="0" lang="en-GB" sz="1400" u="none" cap="none" strike="noStrike">
                <a:solidFill>
                  <a:srgbClr val="3E3E3E"/>
                </a:solidFill>
                <a:latin typeface="Nunito"/>
                <a:ea typeface="Nunito"/>
                <a:cs typeface="Nunito"/>
                <a:sym typeface="Nunito"/>
              </a:rPr>
              <a:t>Жесткость сосудов и факторы сердечно-сосудистого риска у мужчин молодого возраста (41-44 лет). </a:t>
            </a:r>
            <a:r>
              <a:rPr b="0" i="0" lang="en-GB" sz="1400" u="sng" cap="none" strike="noStrik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doi.org/10.20996/1819-6446-2017-13-3-290-300</a:t>
            </a:r>
            <a:endParaRPr b="0" i="0" sz="1400" u="none" cap="none" strike="noStrike">
              <a:solidFill>
                <a:srgbClr val="3E3E3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36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400"/>
              <a:buFont typeface="Nunito"/>
              <a:buChar char="●"/>
            </a:pPr>
            <a:r>
              <a:rPr b="0" i="0" lang="en-GB" sz="1400" u="none" cap="none" strike="noStrike">
                <a:solidFill>
                  <a:srgbClr val="3E3E3E"/>
                </a:solidFill>
                <a:latin typeface="Nunito"/>
                <a:ea typeface="Nunito"/>
                <a:cs typeface="Nunito"/>
                <a:sym typeface="Nunito"/>
              </a:rPr>
              <a:t>Ассоциация курения с показателями структуры и функции левого желудочка сердца у мужчин среднего возраста. </a:t>
            </a:r>
            <a:r>
              <a:rPr b="0" i="0" lang="en-GB" sz="1400" u="sng" cap="none" strike="noStrike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6"/>
              </a:rPr>
              <a:t>doi.org/10.20996/1819-6446-2021-08-07</a:t>
            </a:r>
            <a:endParaRPr b="0" i="0" sz="1400" u="none" cap="none" strike="noStrike">
              <a:solidFill>
                <a:srgbClr val="3E3E3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36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400"/>
              <a:buFont typeface="Nunito"/>
              <a:buChar char="●"/>
            </a:pPr>
            <a:r>
              <a:rPr b="0" i="0" lang="en-GB" sz="1400" u="none" cap="none" strike="noStrike">
                <a:solidFill>
                  <a:srgbClr val="3E3E3E"/>
                </a:solidFill>
                <a:latin typeface="Nunito"/>
                <a:ea typeface="Nunito"/>
                <a:cs typeface="Nunito"/>
                <a:sym typeface="Nunito"/>
              </a:rPr>
              <a:t>Ассоциация отягощенной наследственности по сердечно-сосудистым заболеваниям у мальчиков 12-13 лет со структурно-функциональными показателями левого желудочка и жесткости магистральных артерий в возрасте 43-46 лет (результаты 32-летнего проспективного наблюдения). </a:t>
            </a:r>
            <a:r>
              <a:rPr b="0" i="0" lang="en-GB" sz="1400" u="sng" cap="none" strike="noStrike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7"/>
              </a:rPr>
              <a:t>doi.org/10.20996/1819-6446-2019-15-6-854-863</a:t>
            </a:r>
            <a:endParaRPr b="0" i="0" sz="1400" u="none" cap="none" strike="noStrike">
              <a:solidFill>
                <a:srgbClr val="3E3E3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36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400"/>
              <a:buFont typeface="Nunito"/>
              <a:buChar char="●"/>
            </a:pPr>
            <a:r>
              <a:rPr b="0" i="0" lang="en-GB" sz="1400" u="none" cap="none" strike="noStrike">
                <a:solidFill>
                  <a:srgbClr val="3E3E3E"/>
                </a:solidFill>
                <a:latin typeface="Nunito"/>
                <a:ea typeface="Nunito"/>
                <a:cs typeface="Nunito"/>
                <a:sym typeface="Nunito"/>
              </a:rPr>
              <a:t>Влияние ожирения в детском и зрелом возрасте на жесткость артерий и центральное аортальное давление у мужчин. </a:t>
            </a:r>
            <a:r>
              <a:rPr b="0" i="0" lang="en-GB" sz="1400" u="sng" cap="none" strike="noStrike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8"/>
              </a:rPr>
              <a:t>doi.org/10.20996/1819-6446-2018-14-4-543-551</a:t>
            </a:r>
            <a:endParaRPr b="0" i="0" sz="1400" u="none" cap="none" strike="noStrike">
              <a:solidFill>
                <a:srgbClr val="3E3E3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