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8865-D04D-42E5-A757-C488D57EB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0C0DE-2500-45CB-A958-30335A4A0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B193-9D44-4524-AE2E-382C4510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6F46F-3498-4FB3-980A-2A59635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4E69-CD3A-4611-A8CC-B6404E29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E7DC-DC11-45F7-8BA2-CBFD8821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C04D9-92A4-45FE-A139-2980AE789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824CE-C575-4C33-994A-71F17C9F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35EF-5ACA-41C8-A2DB-C006F9A6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3894-E704-4650-8D56-46995F7D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1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62B7A-5E54-49FD-B5B0-420BC6D93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C71E-6DBD-48D2-ABDF-09BB77706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4B538-287E-4B28-9EE3-81A050F0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E628-CCBB-4A31-A0F1-CCAC38BB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C8859-0FAA-4BE5-AE0A-247C4BEF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0A02-7297-4737-97AE-38DA74E8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3018-3BA4-42EE-9E77-71B18149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5C85-A613-47E9-8D39-C09037D8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93E88-8195-402A-9978-9E91D804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B3674-C885-4C84-BE2B-629E546B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9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541C-4A01-4103-B247-DEC6214B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8D4AC-4F18-4A02-B48E-E889F439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E8DD-00BB-4F12-89CD-173694C5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E6B04-B034-4C8F-8F65-3BE6FD13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17D9-6F3B-4302-BA28-7747B5DE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5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8093-EA57-4383-8A11-8D185A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0EA0-9C1D-4244-B5B7-DE165CB98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269CD-0E36-4577-8C93-30343E8B0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86B74-95F7-4748-84FD-B4A46947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B6581-EFAF-4B37-8D9C-6BDE0759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32C28-AADB-42EE-B7FF-3C421271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94AE-96F2-4441-BA09-8BBBCF6D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E6A3D-51B8-4B47-B478-CFC751F33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C565B-4178-469C-BC03-70D290DE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1EED8-1862-462A-A0A0-61FEB6B66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9849B-452D-4A34-AAFA-3021FC778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795FC-6BC7-4FDE-9C82-478F25EE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7C4F8-0E3B-4F6A-8FD2-1E120EA8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E1A21-630E-4C01-80F6-108CD88E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3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9ECB-22DB-4C69-A99D-16418B2B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2CCF0-E567-4BA7-AFAA-CE47D34B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C229F-E91C-4494-8268-6849CC7B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34C52-0C69-4940-AFDA-5B9125C7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B2460-C114-4320-BE03-88737628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8E5B7-C018-43B8-AA91-B7F08B75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146CB-8990-4376-B361-26032DA3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2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F4D9-90E8-48D0-82D9-83D640EE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500-7579-4BCE-B300-6CC13D8D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330C-1046-4CA6-BAA9-C724B83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080F0-392F-4A34-8A11-D1F9213E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893EE-8650-4D16-85B3-28FCF527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EEA2F-D88E-45F7-AE2C-FB1712D8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5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7CCB-5DC4-4CCF-9108-8AE4BC16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029C7-7810-41E9-9CF9-CEFD467D3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335E8-EF18-43F9-9448-86454E705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D976F-B290-4F6B-9279-2827E9B8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E3102-4D71-437E-B57E-47F4543C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6EF4F-B39E-4C1C-A121-9D2A0DD3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9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2A976-1761-43AD-8610-DFB1D725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FC3E9-C50E-48B3-B1C4-35ACDAB2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0680-A1CC-4953-8F41-A66591D9F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E8DA-23D4-4099-BFE5-E3F02B91D30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F725-9456-4D1E-9068-17378E0ED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15193-0F95-49B1-BB8F-126D21463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5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443ABA-A143-495E-BDDF-217775D9A92D}"/>
              </a:ext>
            </a:extLst>
          </p:cNvPr>
          <p:cNvSpPr/>
          <p:nvPr/>
        </p:nvSpPr>
        <p:spPr>
          <a:xfrm>
            <a:off x="1904301" y="1921079"/>
            <a:ext cx="8506437" cy="140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B374C-F48E-4F7A-8EA8-2E4E86BF3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6135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Bank Looking For Clients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6E40-9EBA-430D-870E-CB6319FD4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0343"/>
            <a:ext cx="9144000" cy="1655762"/>
          </a:xfrm>
        </p:spPr>
        <p:txBody>
          <a:bodyPr/>
          <a:lstStyle/>
          <a:p>
            <a:r>
              <a:rPr lang="en-US" dirty="0"/>
              <a:t>Explanatory Analysis of a dataset with 5000 customers </a:t>
            </a:r>
          </a:p>
          <a:p>
            <a:r>
              <a:rPr lang="en-US" dirty="0"/>
              <a:t>to get an idea how to sell a new product in a more efficient way.</a:t>
            </a:r>
          </a:p>
        </p:txBody>
      </p:sp>
    </p:spTree>
    <p:extLst>
      <p:ext uri="{BB962C8B-B14F-4D97-AF65-F5344CB8AC3E}">
        <p14:creationId xmlns:p14="http://schemas.microsoft.com/office/powerpoint/2010/main" val="266097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00BC73-E34B-4B5A-B8FC-2CB6EF4B1645}"/>
              </a:ext>
            </a:extLst>
          </p:cNvPr>
          <p:cNvSpPr/>
          <p:nvPr/>
        </p:nvSpPr>
        <p:spPr>
          <a:xfrm>
            <a:off x="838200" y="681037"/>
            <a:ext cx="2959100" cy="766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9C3F3-D85E-4D56-B5D2-C4FA6BEE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CD Account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409216-8E54-4AC4-9C8A-B2C08F919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19" y="1227136"/>
            <a:ext cx="6374181" cy="50720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A4A6C5-597C-49AE-9E45-21D9AFC4A326}"/>
              </a:ext>
            </a:extLst>
          </p:cNvPr>
          <p:cNvSpPr txBox="1"/>
          <p:nvPr/>
        </p:nvSpPr>
        <p:spPr>
          <a:xfrm>
            <a:off x="654660" y="2828835"/>
            <a:ext cx="373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 say </a:t>
            </a:r>
            <a:r>
              <a:rPr lang="en-US" dirty="0"/>
              <a:t>that the proportion of customers who have Personal Loan among them and have CD account is quite high.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Let’s get a closer look…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4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DBAEAE5-4D2E-41F0-AC2F-90143617B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29" y="774998"/>
            <a:ext cx="6704579" cy="4698701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2476F2-3396-4755-BF86-BF6548146848}"/>
              </a:ext>
            </a:extLst>
          </p:cNvPr>
          <p:cNvSpPr/>
          <p:nvPr/>
        </p:nvSpPr>
        <p:spPr>
          <a:xfrm>
            <a:off x="838200" y="681037"/>
            <a:ext cx="3098800" cy="754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93F610-7E76-4575-AB83-E6B300FD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CD 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A1D68-28B7-4A5C-BC1C-5E1D9483079D}"/>
              </a:ext>
            </a:extLst>
          </p:cNvPr>
          <p:cNvSpPr txBox="1"/>
          <p:nvPr/>
        </p:nvSpPr>
        <p:spPr>
          <a:xfrm>
            <a:off x="838200" y="3429000"/>
            <a:ext cx="4316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46.4% of CD Account Holders have Personal Loan.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'CD Account' characteristic - the main segment to sell Personal Loan is the customers who already have a CD.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value of 'CD Account' variable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CEA14E-9E53-4F3C-A107-371700CB00D0}"/>
              </a:ext>
            </a:extLst>
          </p:cNvPr>
          <p:cNvSpPr/>
          <p:nvPr/>
        </p:nvSpPr>
        <p:spPr>
          <a:xfrm>
            <a:off x="838200" y="681037"/>
            <a:ext cx="2730500" cy="70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0D15B-110E-4B38-856B-92B42B3C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Education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A49C6C-CF67-42E2-946A-D45487E7B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1" y="681037"/>
            <a:ext cx="6618820" cy="54470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68340-C4BC-4098-877D-A6B4196D0D56}"/>
              </a:ext>
            </a:extLst>
          </p:cNvPr>
          <p:cNvSpPr txBox="1"/>
          <p:nvPr/>
        </p:nvSpPr>
        <p:spPr>
          <a:xfrm>
            <a:off x="683679" y="3045842"/>
            <a:ext cx="396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 say </a:t>
            </a:r>
            <a:r>
              <a:rPr lang="en-US" dirty="0"/>
              <a:t>that the proportion of customers who have Personal Loan to those who do not among customers with 2 and 3 Levels of Education </a:t>
            </a:r>
            <a:r>
              <a:rPr lang="en-US" b="1" dirty="0"/>
              <a:t>is higher</a:t>
            </a:r>
            <a:r>
              <a:rPr lang="en-US" dirty="0"/>
              <a:t> than the proportion among customers who have 1 level of Education.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Let’s get a closer look…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5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9BD3C-A494-4E62-A911-C8ED8EAE4054}"/>
              </a:ext>
            </a:extLst>
          </p:cNvPr>
          <p:cNvSpPr/>
          <p:nvPr/>
        </p:nvSpPr>
        <p:spPr>
          <a:xfrm>
            <a:off x="838200" y="681037"/>
            <a:ext cx="2616200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F3831-0A11-4B6B-B0FD-67404FE0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Education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ECCA448-D24D-41AF-BA9B-D579EDA9C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61" y="1687512"/>
            <a:ext cx="10325737" cy="4489451"/>
          </a:xfrm>
        </p:spPr>
      </p:pic>
    </p:spTree>
    <p:extLst>
      <p:ext uri="{BB962C8B-B14F-4D97-AF65-F5344CB8AC3E}">
        <p14:creationId xmlns:p14="http://schemas.microsoft.com/office/powerpoint/2010/main" val="36556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0160D4-394B-4C69-80A7-F6183B2E0A70}"/>
              </a:ext>
            </a:extLst>
          </p:cNvPr>
          <p:cNvSpPr/>
          <p:nvPr/>
        </p:nvSpPr>
        <p:spPr>
          <a:xfrm>
            <a:off x="838200" y="681037"/>
            <a:ext cx="2717800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42E2E-DA17-4917-9E16-D7F75814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Education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9F462-EA30-42C3-9CF4-7C976C989D5E}"/>
              </a:ext>
            </a:extLst>
          </p:cNvPr>
          <p:cNvSpPr txBox="1"/>
          <p:nvPr/>
        </p:nvSpPr>
        <p:spPr>
          <a:xfrm>
            <a:off x="838200" y="1779687"/>
            <a:ext cx="37066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42.7% and 37.9% of customers who have Personal Loan, have Education Level 3 and Level 2 respectively.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'Education' characteristic - the main segments to sell Personal Loan are the customers who have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levels of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values of 'Education' variable are 3 and 2 in descending order of priority.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8862B9-B459-4C02-8B38-63AF18F0A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09" y="1026318"/>
            <a:ext cx="6347891" cy="5078312"/>
          </a:xfrm>
        </p:spPr>
      </p:pic>
    </p:spTree>
    <p:extLst>
      <p:ext uri="{BB962C8B-B14F-4D97-AF65-F5344CB8AC3E}">
        <p14:creationId xmlns:p14="http://schemas.microsoft.com/office/powerpoint/2010/main" val="2234106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5DDA53-D4AE-47EF-9C18-02ABBC78A04F}"/>
              </a:ext>
            </a:extLst>
          </p:cNvPr>
          <p:cNvSpPr/>
          <p:nvPr/>
        </p:nvSpPr>
        <p:spPr>
          <a:xfrm>
            <a:off x="838200" y="681037"/>
            <a:ext cx="2146300" cy="67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66521-66BE-42A1-8713-88FCDF9B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Family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CBA7D1-86D6-4F88-B826-580473323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77" y="681036"/>
            <a:ext cx="6502723" cy="53514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63030-999E-4222-B28B-7BB9EC18D6C2}"/>
              </a:ext>
            </a:extLst>
          </p:cNvPr>
          <p:cNvSpPr txBox="1"/>
          <p:nvPr/>
        </p:nvSpPr>
        <p:spPr>
          <a:xfrm>
            <a:off x="838200" y="2514600"/>
            <a:ext cx="373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 say</a:t>
            </a:r>
            <a:r>
              <a:rPr lang="en-US" dirty="0"/>
              <a:t> that the proportion of customers who have Personal Loan among them who have Family size 2 and 3 is the highest proportion.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Let’s get a closer look…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7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2AA5F-5302-4245-B19A-C95413FAD50A}"/>
              </a:ext>
            </a:extLst>
          </p:cNvPr>
          <p:cNvSpPr/>
          <p:nvPr/>
        </p:nvSpPr>
        <p:spPr>
          <a:xfrm>
            <a:off x="812800" y="681037"/>
            <a:ext cx="191770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E47EA-57A9-4FDB-B5B7-E8FA2F7D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Family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46FFB21-3D74-4DC6-BADD-F549AC179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19" y="681037"/>
            <a:ext cx="8532581" cy="5279763"/>
          </a:xfrm>
        </p:spPr>
      </p:pic>
    </p:spTree>
    <p:extLst>
      <p:ext uri="{BB962C8B-B14F-4D97-AF65-F5344CB8AC3E}">
        <p14:creationId xmlns:p14="http://schemas.microsoft.com/office/powerpoint/2010/main" val="261291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3EE7C9-776A-4539-98D1-DCD7679259C0}"/>
              </a:ext>
            </a:extLst>
          </p:cNvPr>
          <p:cNvSpPr/>
          <p:nvPr/>
        </p:nvSpPr>
        <p:spPr>
          <a:xfrm>
            <a:off x="838200" y="681037"/>
            <a:ext cx="1879600" cy="67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FD000-73FB-4F05-AFDB-792F3031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Family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BB9FA-3E80-4CC3-88B4-89B3FD5981A0}"/>
              </a:ext>
            </a:extLst>
          </p:cNvPr>
          <p:cNvSpPr txBox="1"/>
          <p:nvPr/>
        </p:nvSpPr>
        <p:spPr>
          <a:xfrm>
            <a:off x="838200" y="2006600"/>
            <a:ext cx="426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27.9% and 27.7% of customers who have Personal Loan, have Family size Level 4 and Level 3 respectively.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'Family' characteristic, the main segments to sell Personal Loan are the customers who have Family Size 3 and 4.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values of 'Family' variable are 3 and 4 in descending order of priority, since the proportion of customers who have Personal Loan is the highest with Family Size 3 (13,2%).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D95B57-06BA-41B9-AF70-B2A9BB1DB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681037"/>
            <a:ext cx="5549900" cy="5520144"/>
          </a:xfrm>
        </p:spPr>
      </p:pic>
    </p:spTree>
    <p:extLst>
      <p:ext uri="{BB962C8B-B14F-4D97-AF65-F5344CB8AC3E}">
        <p14:creationId xmlns:p14="http://schemas.microsoft.com/office/powerpoint/2010/main" val="230323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74410-050E-4116-8AAA-BE442ADCDCEC}"/>
              </a:ext>
            </a:extLst>
          </p:cNvPr>
          <p:cNvSpPr/>
          <p:nvPr/>
        </p:nvSpPr>
        <p:spPr>
          <a:xfrm>
            <a:off x="838200" y="681037"/>
            <a:ext cx="2044700" cy="74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520A5-2D6A-4B0E-9243-5041900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CCAvg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5345CF-8A9B-44EC-A8F3-5DA24DE0E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681036"/>
            <a:ext cx="6586206" cy="53398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8F2988-B437-4814-90AF-D1FE2AB7FCB4}"/>
              </a:ext>
            </a:extLst>
          </p:cNvPr>
          <p:cNvSpPr txBox="1"/>
          <p:nvPr/>
        </p:nvSpPr>
        <p:spPr>
          <a:xfrm>
            <a:off x="609600" y="3158527"/>
            <a:ext cx="3771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 say</a:t>
            </a:r>
            <a:r>
              <a:rPr lang="en-US" dirty="0"/>
              <a:t> that CCAvg characteristic values can be divided in three groups in descending order of priority consider its frequency among Personal Loan holders: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I: 1 &lt; CCAvg &lt;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II: 4 &lt; CCAvg &lt; 5.5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III: 7 &lt; CCAvg &lt; 8.5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7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0E4267-2B2E-41FF-963B-B6DBCE1BF09F}"/>
              </a:ext>
            </a:extLst>
          </p:cNvPr>
          <p:cNvSpPr/>
          <p:nvPr/>
        </p:nvSpPr>
        <p:spPr>
          <a:xfrm>
            <a:off x="838200" y="681037"/>
            <a:ext cx="2273300" cy="74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AD728-E064-486E-9A07-CA84A7A2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CCAvg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F06B5D-0F58-43BC-82AD-E58C0C3A9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48" y="585946"/>
            <a:ext cx="6503652" cy="52728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81336E-5450-4FBC-B9CF-927AB8FDBE1A}"/>
              </a:ext>
            </a:extLst>
          </p:cNvPr>
          <p:cNvSpPr txBox="1"/>
          <p:nvPr/>
        </p:nvSpPr>
        <p:spPr>
          <a:xfrm>
            <a:off x="660400" y="4381500"/>
            <a:ext cx="3816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 say</a:t>
            </a:r>
            <a:r>
              <a:rPr lang="en-US" dirty="0"/>
              <a:t> that all of our groups of 'CCAvg’ defined as priority groups to sell Personal Loan, lie inside segment with highest frequency among whole population.</a:t>
            </a:r>
          </a:p>
        </p:txBody>
      </p:sp>
    </p:spTree>
    <p:extLst>
      <p:ext uri="{BB962C8B-B14F-4D97-AF65-F5344CB8AC3E}">
        <p14:creationId xmlns:p14="http://schemas.microsoft.com/office/powerpoint/2010/main" val="162070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5A81E5-66CD-48B0-BD0F-585F348AB242}"/>
              </a:ext>
            </a:extLst>
          </p:cNvPr>
          <p:cNvSpPr/>
          <p:nvPr/>
        </p:nvSpPr>
        <p:spPr>
          <a:xfrm>
            <a:off x="812800" y="595086"/>
            <a:ext cx="4296229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ECB3-CA9A-4BC4-8F1D-13E7E90A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28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the case?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1DA3-0B8B-440F-BE1D-CCB00468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86" y="2481437"/>
            <a:ext cx="7969542" cy="23651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case is The Bank has a customers Data with various characteristics of the customers. The management built a new product - Personal Loan, and ran a small campaign towards selling the New Product to their clients. </a:t>
            </a:r>
          </a:p>
          <a:p>
            <a:pPr marL="0" indent="0">
              <a:buNone/>
            </a:pPr>
            <a:r>
              <a:rPr lang="en-US" dirty="0"/>
              <a:t>After some time, 9% of customers have Personal Loan from The Bank.</a:t>
            </a:r>
          </a:p>
        </p:txBody>
      </p:sp>
    </p:spTree>
    <p:extLst>
      <p:ext uri="{BB962C8B-B14F-4D97-AF65-F5344CB8AC3E}">
        <p14:creationId xmlns:p14="http://schemas.microsoft.com/office/powerpoint/2010/main" val="3954619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1D1174-CA75-4258-A78E-A5496496C33B}"/>
              </a:ext>
            </a:extLst>
          </p:cNvPr>
          <p:cNvSpPr/>
          <p:nvPr/>
        </p:nvSpPr>
        <p:spPr>
          <a:xfrm>
            <a:off x="838200" y="681037"/>
            <a:ext cx="464820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F390A-8600-42C8-A775-C306CD54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CCAvg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EB0A-C9DD-4D16-BFC3-56771327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0125"/>
            <a:ext cx="10515600" cy="930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Target groups of 'CCAvg' characteristic in descending order of priority: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53C70-4256-4A28-9C64-6B878F0295A6}"/>
              </a:ext>
            </a:extLst>
          </p:cNvPr>
          <p:cNvSpPr txBox="1"/>
          <p:nvPr/>
        </p:nvSpPr>
        <p:spPr>
          <a:xfrm>
            <a:off x="3746500" y="3779837"/>
            <a:ext cx="49403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 I: 1 &lt; CCAvg &lt;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 II: 4 &lt; CCAvg &lt; 5.5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 III: 7 &lt; CCAvg &lt; 8.5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76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B2DC3-92DA-4F95-90C6-443510B9BE9C}"/>
              </a:ext>
            </a:extLst>
          </p:cNvPr>
          <p:cNvSpPr/>
          <p:nvPr/>
        </p:nvSpPr>
        <p:spPr>
          <a:xfrm>
            <a:off x="838200" y="681037"/>
            <a:ext cx="2336800" cy="74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D0575-23B7-4CE2-A535-126BAE77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Income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8E854E-9199-42C9-AB63-33A40E2AC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863601"/>
            <a:ext cx="6629400" cy="53748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3E7F6D-1D83-4600-B80B-F9F2694BFBB1}"/>
              </a:ext>
            </a:extLst>
          </p:cNvPr>
          <p:cNvSpPr txBox="1"/>
          <p:nvPr/>
        </p:nvSpPr>
        <p:spPr>
          <a:xfrm>
            <a:off x="838199" y="3048000"/>
            <a:ext cx="3340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 say</a:t>
            </a:r>
            <a:r>
              <a:rPr lang="en-US" dirty="0"/>
              <a:t> that 'Income' characteristic values can be divided in three groups in descending order of priority considering its frequency among Personal Loan holders: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I: 1 &lt; Income &lt;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II: 4 &lt; Income &lt; 5.5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III: 7 &lt; Income &lt; 8.5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12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EF55D8-A635-493A-9635-B8F06B6A90A5}"/>
              </a:ext>
            </a:extLst>
          </p:cNvPr>
          <p:cNvSpPr/>
          <p:nvPr/>
        </p:nvSpPr>
        <p:spPr>
          <a:xfrm>
            <a:off x="838200" y="681037"/>
            <a:ext cx="2286000" cy="74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62254-DEE4-432C-B225-E9BC2E38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Income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40A5CA-225F-4511-867B-468073CFF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34" y="681036"/>
            <a:ext cx="6208966" cy="50339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E0021-C53B-4482-BF82-02B1EF7C15A0}"/>
              </a:ext>
            </a:extLst>
          </p:cNvPr>
          <p:cNvSpPr txBox="1"/>
          <p:nvPr/>
        </p:nvSpPr>
        <p:spPr>
          <a:xfrm>
            <a:off x="838200" y="3949700"/>
            <a:ext cx="397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 say</a:t>
            </a:r>
            <a:r>
              <a:rPr lang="en-US" dirty="0"/>
              <a:t>, that all of our groups of 'Income' defined as priority groups to sell Personal Loan, lie inside a segment with pretty high frequency among whole population.</a:t>
            </a:r>
          </a:p>
        </p:txBody>
      </p:sp>
    </p:spTree>
    <p:extLst>
      <p:ext uri="{BB962C8B-B14F-4D97-AF65-F5344CB8AC3E}">
        <p14:creationId xmlns:p14="http://schemas.microsoft.com/office/powerpoint/2010/main" val="3103257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BF666F-028D-40B5-BF54-1D1D473570F8}"/>
              </a:ext>
            </a:extLst>
          </p:cNvPr>
          <p:cNvSpPr/>
          <p:nvPr/>
        </p:nvSpPr>
        <p:spPr>
          <a:xfrm>
            <a:off x="838200" y="681037"/>
            <a:ext cx="4622800" cy="804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9C359-2991-4E22-A7E6-5C6CDCA0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Income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E7B7-D34C-4ABD-ACF7-0AE76EAD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Target groups of 'Income' characteristic in descending order of priority: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857F7-9C10-4CBC-9404-E30E6E9D6A40}"/>
              </a:ext>
            </a:extLst>
          </p:cNvPr>
          <p:cNvSpPr txBox="1"/>
          <p:nvPr/>
        </p:nvSpPr>
        <p:spPr>
          <a:xfrm>
            <a:off x="3962400" y="3721100"/>
            <a:ext cx="4749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 I: 1 &lt; Income &lt;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 II: 4 &lt; Income &lt; 5.5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 III: 7 &lt; Income &lt; 8.5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76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2CA96F-CA47-4A6F-BE45-4F0F7EDC9ACC}"/>
              </a:ext>
            </a:extLst>
          </p:cNvPr>
          <p:cNvSpPr/>
          <p:nvPr/>
        </p:nvSpPr>
        <p:spPr>
          <a:xfrm>
            <a:off x="838200" y="533400"/>
            <a:ext cx="63627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F7216-FFF2-475E-9D40-9DC49945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58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is the sample of data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with customers from Main Segments?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9919-CA12-442C-B92D-698B09084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77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We found associations of the fact that a customer bought the Product and some of his/her characteristics.</a:t>
            </a:r>
          </a:p>
          <a:p>
            <a:pPr marL="0" indent="0">
              <a:buNone/>
            </a:pPr>
            <a:r>
              <a:rPr lang="en-US" sz="2400" dirty="0"/>
              <a:t>We segmented each Main Characteristic with a descent order of strength of association.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With this data we are able to get subset with any combinations to get customers’ IDs who have the highest probability to buy the product.</a:t>
            </a:r>
          </a:p>
          <a:p>
            <a:pPr marL="0" indent="0" algn="r">
              <a:buNone/>
            </a:pPr>
            <a:r>
              <a:rPr lang="en-US" sz="2400" i="1" dirty="0"/>
              <a:t>…use file “00_main.ipynb”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E45AC-5E20-43EB-A336-2B108151602F}"/>
              </a:ext>
            </a:extLst>
          </p:cNvPr>
          <p:cNvSpPr txBox="1"/>
          <p:nvPr/>
        </p:nvSpPr>
        <p:spPr>
          <a:xfrm>
            <a:off x="7531100" y="533400"/>
            <a:ext cx="5105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CCAvg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I: 1 &lt; CCAvg &lt;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II: 4 &lt; CCAvg &lt; 5.5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III: 7 &lt; CCAvg &lt; 8.5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I: 1 &lt; CCAvg &lt;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II: 4 &lt; CCAvg &lt; 5.5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III: 7 &lt; CCAvg &lt; 8.5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406338-709C-4F24-A198-3DADECD33F59}"/>
              </a:ext>
            </a:extLst>
          </p:cNvPr>
          <p:cNvSpPr/>
          <p:nvPr/>
        </p:nvSpPr>
        <p:spPr>
          <a:xfrm>
            <a:off x="838200" y="590550"/>
            <a:ext cx="42291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56CD5-58ED-4C0E-B34D-9EA15287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the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1740D-C7D1-43B1-9BEE-DF2C9728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450" y="2422525"/>
            <a:ext cx="8515350" cy="2536825"/>
          </a:xfrm>
        </p:spPr>
        <p:txBody>
          <a:bodyPr/>
          <a:lstStyle/>
          <a:p>
            <a:r>
              <a:rPr lang="en-US" dirty="0"/>
              <a:t>To sell more Personal Loan products to Bank customers.</a:t>
            </a:r>
          </a:p>
          <a:p>
            <a:r>
              <a:rPr lang="en-US" dirty="0"/>
              <a:t>To devise campaigns to better target marketing to increase the success ratio with a minimal budget.</a:t>
            </a:r>
          </a:p>
          <a:p>
            <a:r>
              <a:rPr lang="en-US" dirty="0"/>
              <a:t>To identify the potential customers who have a higher probability of purchasing the loan.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0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6F1A8-3CAA-4566-96EF-3C4E1DFE6EC2}"/>
              </a:ext>
            </a:extLst>
          </p:cNvPr>
          <p:cNvSpPr/>
          <p:nvPr/>
        </p:nvSpPr>
        <p:spPr>
          <a:xfrm>
            <a:off x="838200" y="652462"/>
            <a:ext cx="5702300" cy="74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56988-DE39-4075-8311-D2291040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are the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DFBD-73C1-4AF4-83F6-A7BB426B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976" y="2320925"/>
            <a:ext cx="9648824" cy="3375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there some associations between personal characteristics and the fact that customer bought the Product? If so:</a:t>
            </a:r>
          </a:p>
          <a:p>
            <a:r>
              <a:rPr lang="en-US" dirty="0"/>
              <a:t>What are those Main Characteristics that have an association with the Product and what is the strength of the association?</a:t>
            </a:r>
          </a:p>
          <a:p>
            <a:r>
              <a:rPr lang="en-US" dirty="0"/>
              <a:t>What are the Segments of Main Characteristics, that have a higher strength of association with the Product?</a:t>
            </a:r>
          </a:p>
          <a:p>
            <a:r>
              <a:rPr lang="en-US" dirty="0"/>
              <a:t>What is the sample of Data with customers from Main Segments?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258B4-B10C-4BC6-A3C1-B0C749280B62}"/>
              </a:ext>
            </a:extLst>
          </p:cNvPr>
          <p:cNvSpPr txBox="1"/>
          <p:nvPr/>
        </p:nvSpPr>
        <p:spPr>
          <a:xfrm>
            <a:off x="838200" y="1690688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soon as we got 9% of customers who bought the Product, we got the following questions:</a:t>
            </a:r>
          </a:p>
        </p:txBody>
      </p:sp>
    </p:spTree>
    <p:extLst>
      <p:ext uri="{BB962C8B-B14F-4D97-AF65-F5344CB8AC3E}">
        <p14:creationId xmlns:p14="http://schemas.microsoft.com/office/powerpoint/2010/main" val="382501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B4CC06-23B5-4C67-86F7-9D89761FC9FD}"/>
              </a:ext>
            </a:extLst>
          </p:cNvPr>
          <p:cNvSpPr/>
          <p:nvPr/>
        </p:nvSpPr>
        <p:spPr>
          <a:xfrm>
            <a:off x="838200" y="681037"/>
            <a:ext cx="4791075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19ACC-9D51-4726-839C-E9EF42B0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Explanatory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F5B2-1C0D-4C5B-9725-65CA8FFB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75" y="2701925"/>
            <a:ext cx="8353425" cy="194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made a simple step-by-step analysis of customers’ characteristics to identify patterns to effectively choose the subset of customers who have a higher probability of buying a new product. </a:t>
            </a:r>
          </a:p>
        </p:txBody>
      </p:sp>
    </p:spTree>
    <p:extLst>
      <p:ext uri="{BB962C8B-B14F-4D97-AF65-F5344CB8AC3E}">
        <p14:creationId xmlns:p14="http://schemas.microsoft.com/office/powerpoint/2010/main" val="283315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109DC-2AFA-4913-84B1-02259EF54741}"/>
              </a:ext>
            </a:extLst>
          </p:cNvPr>
          <p:cNvSpPr/>
          <p:nvPr/>
        </p:nvSpPr>
        <p:spPr>
          <a:xfrm>
            <a:off x="838200" y="681037"/>
            <a:ext cx="7943850" cy="804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DDE75-ECA9-4038-B0C7-384DEB46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performed the following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C618-DB8B-40E1-9E3A-78D318CC2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2127250"/>
            <a:ext cx="1020127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Checked all twelve characteristics whether or not each of them has an association with the fact that the product has been sold.</a:t>
            </a:r>
          </a:p>
          <a:p>
            <a:r>
              <a:rPr lang="en-US" dirty="0"/>
              <a:t>Found FIVE main characteristics that have higher than moderate strength of association with the product.</a:t>
            </a:r>
          </a:p>
          <a:p>
            <a:r>
              <a:rPr lang="en-US" dirty="0"/>
              <a:t>Analyzed main characteristics and segmented each one by different strengths of association with the product.</a:t>
            </a:r>
          </a:p>
          <a:p>
            <a:r>
              <a:rPr lang="en-US" dirty="0"/>
              <a:t>Tried to make a subset of customers with ideal characteristics who have the highest probability of buying the product. Unfortunately, our dataset does not contain such information. So...</a:t>
            </a:r>
          </a:p>
          <a:p>
            <a:r>
              <a:rPr lang="en-US" dirty="0"/>
              <a:t>We build a simple algorithm to make a subset of data to get the customers’ IDs who have a high probability to buy the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6546D6-F954-4F21-A622-21C8901E3706}"/>
              </a:ext>
            </a:extLst>
          </p:cNvPr>
          <p:cNvSpPr/>
          <p:nvPr/>
        </p:nvSpPr>
        <p:spPr>
          <a:xfrm>
            <a:off x="838200" y="681037"/>
            <a:ext cx="5257800" cy="671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6B92B-D228-4201-8198-E131821C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Strength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1173-4721-4C19-B107-A7D5ED21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700" y="2141537"/>
            <a:ext cx="7137400" cy="3890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ran logistic regression models through the whole dataset and found FIVE Main Characteristics.</a:t>
            </a:r>
          </a:p>
          <a:p>
            <a:r>
              <a:rPr lang="en-US" dirty="0"/>
              <a:t>Each of these Main Characteristics have </a:t>
            </a:r>
            <a:r>
              <a:rPr lang="en-US" b="1" dirty="0"/>
              <a:t>highest odds </a:t>
            </a:r>
            <a:r>
              <a:rPr lang="en-US" dirty="0"/>
              <a:t>to increase the chance to sell the product with an increased value of characteristic by one unit, leaving all other characteristics the same.</a:t>
            </a:r>
          </a:p>
          <a:p>
            <a:r>
              <a:rPr lang="en-US" dirty="0"/>
              <a:t>We named the size of odds as strength of association.</a:t>
            </a:r>
          </a:p>
        </p:txBody>
      </p:sp>
    </p:spTree>
    <p:extLst>
      <p:ext uri="{BB962C8B-B14F-4D97-AF65-F5344CB8AC3E}">
        <p14:creationId xmlns:p14="http://schemas.microsoft.com/office/powerpoint/2010/main" val="413916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91607D9-FD17-44B6-89CC-9EB8A65D11BF}"/>
              </a:ext>
            </a:extLst>
          </p:cNvPr>
          <p:cNvGrpSpPr/>
          <p:nvPr/>
        </p:nvGrpSpPr>
        <p:grpSpPr>
          <a:xfrm>
            <a:off x="381000" y="2184400"/>
            <a:ext cx="3530600" cy="2489200"/>
            <a:chOff x="507736" y="3499209"/>
            <a:chExt cx="3530600" cy="2489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DBB03B-8B0D-4F28-BAD6-E9453C4A2853}"/>
                </a:ext>
              </a:extLst>
            </p:cNvPr>
            <p:cNvSpPr/>
            <p:nvPr/>
          </p:nvSpPr>
          <p:spPr>
            <a:xfrm>
              <a:off x="507736" y="3499209"/>
              <a:ext cx="3530600" cy="248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489547-4649-434C-B60E-73523C22EACB}"/>
                </a:ext>
              </a:extLst>
            </p:cNvPr>
            <p:cNvSpPr txBox="1"/>
            <p:nvPr/>
          </p:nvSpPr>
          <p:spPr>
            <a:xfrm>
              <a:off x="666486" y="3601146"/>
              <a:ext cx="32131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NAME</a:t>
              </a:r>
              <a:r>
                <a:rPr lang="en-US" dirty="0">
                  <a:solidFill>
                    <a:schemeClr val="bg1"/>
                  </a:solidFill>
                </a:rPr>
                <a:t>                             </a:t>
              </a:r>
              <a:r>
                <a:rPr lang="en-US" b="1" dirty="0">
                  <a:solidFill>
                    <a:schemeClr val="bg1"/>
                  </a:solidFill>
                </a:rPr>
                <a:t>ODDS</a:t>
              </a:r>
            </a:p>
            <a:p>
              <a:r>
                <a:rPr lang="en-US" b="1" dirty="0">
                  <a:solidFill>
                    <a:schemeClr val="bg1"/>
                  </a:solidFill>
                </a:rPr>
                <a:t>---------------------------------------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CD Account                    12.02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Education                       5.35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Family size                     1.99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CCAvg                             1.11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Income                           1.05</a:t>
              </a:r>
            </a:p>
          </p:txBody>
        </p:sp>
      </p:grp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81029E38-2E7F-4E73-9563-6286B0F34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478" y="741400"/>
            <a:ext cx="7403576" cy="5375199"/>
          </a:xfr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087E73E-A1DC-4C7B-8A32-A4F12E7FBA94}"/>
              </a:ext>
            </a:extLst>
          </p:cNvPr>
          <p:cNvSpPr/>
          <p:nvPr/>
        </p:nvSpPr>
        <p:spPr>
          <a:xfrm>
            <a:off x="381000" y="368300"/>
            <a:ext cx="51181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F28322-A785-4095-9AD7-A501D37CA664}"/>
              </a:ext>
            </a:extLst>
          </p:cNvPr>
          <p:cNvSpPr txBox="1"/>
          <p:nvPr/>
        </p:nvSpPr>
        <p:spPr>
          <a:xfrm>
            <a:off x="507736" y="540110"/>
            <a:ext cx="482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Five main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94738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A3D0A5-6C7E-4778-A989-705E74338877}"/>
              </a:ext>
            </a:extLst>
          </p:cNvPr>
          <p:cNvSpPr/>
          <p:nvPr/>
        </p:nvSpPr>
        <p:spPr>
          <a:xfrm>
            <a:off x="723900" y="564357"/>
            <a:ext cx="10833100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86FB4-8B29-4E41-92FD-33AD51C3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65126"/>
            <a:ext cx="10922000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are the Segments of Main Characteristics?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63CB-D5DB-470F-93DD-5D6EAC61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800" y="3006725"/>
            <a:ext cx="80264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characteristic, we ran a step-by-step analysis to identify the segments with the highest strengths of association.</a:t>
            </a:r>
          </a:p>
        </p:txBody>
      </p:sp>
    </p:spTree>
    <p:extLst>
      <p:ext uri="{BB962C8B-B14F-4D97-AF65-F5344CB8AC3E}">
        <p14:creationId xmlns:p14="http://schemas.microsoft.com/office/powerpoint/2010/main" val="173564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843</Words>
  <Application>Microsoft Office PowerPoint</Application>
  <PresentationFormat>Widescreen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Bank Looking For Clients</vt:lpstr>
      <vt:lpstr>What is the case?</vt:lpstr>
      <vt:lpstr>What is the Goal?</vt:lpstr>
      <vt:lpstr>What are the Questions?</vt:lpstr>
      <vt:lpstr>Explanatory analysis</vt:lpstr>
      <vt:lpstr>We performed the following steps:</vt:lpstr>
      <vt:lpstr>Strength of association</vt:lpstr>
      <vt:lpstr>PowerPoint Presentation</vt:lpstr>
      <vt:lpstr>What are the Segments of Main Characteristics?</vt:lpstr>
      <vt:lpstr>CD Account</vt:lpstr>
      <vt:lpstr>CD Account</vt:lpstr>
      <vt:lpstr>Education</vt:lpstr>
      <vt:lpstr>Education</vt:lpstr>
      <vt:lpstr>Education</vt:lpstr>
      <vt:lpstr>Family</vt:lpstr>
      <vt:lpstr>Family</vt:lpstr>
      <vt:lpstr>Family</vt:lpstr>
      <vt:lpstr>CCAvg</vt:lpstr>
      <vt:lpstr>CCAvg</vt:lpstr>
      <vt:lpstr>CCAvg Conclusion</vt:lpstr>
      <vt:lpstr>Income</vt:lpstr>
      <vt:lpstr>Income</vt:lpstr>
      <vt:lpstr>Income Conclusion</vt:lpstr>
      <vt:lpstr>What is the sample of data  with customers from Main Segments?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Looking For Clients</dc:title>
  <dc:creator>Алексей Романенко</dc:creator>
  <cp:lastModifiedBy>Алексей Романенко</cp:lastModifiedBy>
  <cp:revision>49</cp:revision>
  <dcterms:created xsi:type="dcterms:W3CDTF">2019-04-01T18:44:34Z</dcterms:created>
  <dcterms:modified xsi:type="dcterms:W3CDTF">2019-04-02T15:40:36Z</dcterms:modified>
</cp:coreProperties>
</file>