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C60DF-57E9-4D48-B36C-F8358AED9054}"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62FC338-9D3B-42C5-A9D7-4EE8DA3CFA0A}">
      <dgm:prSet/>
      <dgm:spPr/>
      <dgm:t>
        <a:bodyPr/>
        <a:lstStyle/>
        <a:p>
          <a:pPr>
            <a:lnSpc>
              <a:spcPct val="100000"/>
            </a:lnSpc>
          </a:pPr>
          <a:r>
            <a:rPr lang="en-US" dirty="0">
              <a:latin typeface="Arial" panose="020B0604020202020204" pitchFamily="34" charset="0"/>
              <a:cs typeface="Arial" panose="020B0604020202020204" pitchFamily="34" charset="0"/>
            </a:rPr>
            <a:t>We found the top breeds are not the same, though the first places are in the same hands. </a:t>
          </a:r>
        </a:p>
      </dgm:t>
    </dgm:pt>
    <dgm:pt modelId="{582B2C20-BC21-4604-9AAD-920F2F569C9C}" type="parTrans" cxnId="{8DE9F4EA-445E-4C95-931E-A9714C87A8BC}">
      <dgm:prSet/>
      <dgm:spPr/>
      <dgm:t>
        <a:bodyPr/>
        <a:lstStyle/>
        <a:p>
          <a:endParaRPr lang="en-US"/>
        </a:p>
      </dgm:t>
    </dgm:pt>
    <dgm:pt modelId="{C1D097C2-7BC7-4CDF-9061-D28C0EC87BBE}" type="sibTrans" cxnId="{8DE9F4EA-445E-4C95-931E-A9714C87A8BC}">
      <dgm:prSet/>
      <dgm:spPr/>
      <dgm:t>
        <a:bodyPr/>
        <a:lstStyle/>
        <a:p>
          <a:pPr>
            <a:lnSpc>
              <a:spcPct val="100000"/>
            </a:lnSpc>
          </a:pPr>
          <a:endParaRPr lang="en-US"/>
        </a:p>
      </dgm:t>
    </dgm:pt>
    <dgm:pt modelId="{4E6285CD-3371-4402-8E55-2EAC06D199DF}">
      <dgm:prSet/>
      <dgm:spPr/>
      <dgm:t>
        <a:bodyPr/>
        <a:lstStyle/>
        <a:p>
          <a:pPr>
            <a:lnSpc>
              <a:spcPct val="100000"/>
            </a:lnSpc>
          </a:pPr>
          <a:r>
            <a:rPr lang="en-US" dirty="0">
              <a:latin typeface="Arial" panose="020B0604020202020204" pitchFamily="34" charset="0"/>
              <a:cs typeface="Arial" panose="020B0604020202020204" pitchFamily="34" charset="0"/>
            </a:rPr>
            <a:t>It may be a common situation where the same tweet holds the biggest numbers of retweets, favorites and total engagements. However, this is not a fact for all, and we have to check. The checking is done and we found a winner. </a:t>
          </a:r>
          <a:r>
            <a:rPr lang="en-US" dirty="0" err="1">
              <a:latin typeface="Arial" panose="020B0604020202020204" pitchFamily="34" charset="0"/>
              <a:cs typeface="Arial" panose="020B0604020202020204" pitchFamily="34" charset="0"/>
            </a:rPr>
            <a:t>Let"s</a:t>
          </a:r>
          <a:r>
            <a:rPr lang="en-US" dirty="0">
              <a:latin typeface="Arial" panose="020B0604020202020204" pitchFamily="34" charset="0"/>
              <a:cs typeface="Arial" panose="020B0604020202020204" pitchFamily="34" charset="0"/>
            </a:rPr>
            <a:t> look at them closer.</a:t>
          </a:r>
        </a:p>
      </dgm:t>
    </dgm:pt>
    <dgm:pt modelId="{875968BA-F513-412C-B214-F533E3D6B7E5}" type="parTrans" cxnId="{56D14C2D-7892-4A94-90DD-3BF7183B10B6}">
      <dgm:prSet/>
      <dgm:spPr/>
      <dgm:t>
        <a:bodyPr/>
        <a:lstStyle/>
        <a:p>
          <a:endParaRPr lang="en-US"/>
        </a:p>
      </dgm:t>
    </dgm:pt>
    <dgm:pt modelId="{FEC9391A-95BD-4B83-9090-48277F100544}" type="sibTrans" cxnId="{56D14C2D-7892-4A94-90DD-3BF7183B10B6}">
      <dgm:prSet/>
      <dgm:spPr/>
      <dgm:t>
        <a:bodyPr/>
        <a:lstStyle/>
        <a:p>
          <a:endParaRPr lang="en-US"/>
        </a:p>
      </dgm:t>
    </dgm:pt>
    <dgm:pt modelId="{2AC22A1C-AB49-4D15-9D4A-8BA313A2CDE1}" type="pres">
      <dgm:prSet presAssocID="{63CC60DF-57E9-4D48-B36C-F8358AED9054}" presName="root" presStyleCnt="0">
        <dgm:presLayoutVars>
          <dgm:dir/>
          <dgm:resizeHandles val="exact"/>
        </dgm:presLayoutVars>
      </dgm:prSet>
      <dgm:spPr/>
    </dgm:pt>
    <dgm:pt modelId="{53C34FDB-3C9B-4901-AA5F-5FF67D3ED672}" type="pres">
      <dgm:prSet presAssocID="{63CC60DF-57E9-4D48-B36C-F8358AED9054}" presName="container" presStyleCnt="0">
        <dgm:presLayoutVars>
          <dgm:dir/>
          <dgm:resizeHandles val="exact"/>
        </dgm:presLayoutVars>
      </dgm:prSet>
      <dgm:spPr/>
    </dgm:pt>
    <dgm:pt modelId="{F93FBAA9-19B8-47B4-BD39-FF67C4562DC3}" type="pres">
      <dgm:prSet presAssocID="{D62FC338-9D3B-42C5-A9D7-4EE8DA3CFA0A}" presName="compNode" presStyleCnt="0"/>
      <dgm:spPr/>
    </dgm:pt>
    <dgm:pt modelId="{09398660-90E6-4FF3-8435-5080DE2CB172}" type="pres">
      <dgm:prSet presAssocID="{D62FC338-9D3B-42C5-A9D7-4EE8DA3CFA0A}" presName="iconBgRect" presStyleLbl="bgShp" presStyleIdx="0" presStyleCnt="2"/>
      <dgm:spPr/>
    </dgm:pt>
    <dgm:pt modelId="{F4C07C59-3A98-4655-A28E-C8913855CEA3}" type="pres">
      <dgm:prSet presAssocID="{D62FC338-9D3B-42C5-A9D7-4EE8DA3CFA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g"/>
        </a:ext>
      </dgm:extLst>
    </dgm:pt>
    <dgm:pt modelId="{8E2CFF3F-A79F-49D5-B84D-5A8027FD6EB2}" type="pres">
      <dgm:prSet presAssocID="{D62FC338-9D3B-42C5-A9D7-4EE8DA3CFA0A}" presName="spaceRect" presStyleCnt="0"/>
      <dgm:spPr/>
    </dgm:pt>
    <dgm:pt modelId="{18220C50-BC43-4908-B98E-DDEB54EA8CC0}" type="pres">
      <dgm:prSet presAssocID="{D62FC338-9D3B-42C5-A9D7-4EE8DA3CFA0A}" presName="textRect" presStyleLbl="revTx" presStyleIdx="0" presStyleCnt="2" custScaleX="108052">
        <dgm:presLayoutVars>
          <dgm:chMax val="1"/>
          <dgm:chPref val="1"/>
        </dgm:presLayoutVars>
      </dgm:prSet>
      <dgm:spPr/>
    </dgm:pt>
    <dgm:pt modelId="{9B35BD1A-8FED-459A-A6F4-7266AFD140A8}" type="pres">
      <dgm:prSet presAssocID="{C1D097C2-7BC7-4CDF-9061-D28C0EC87BBE}" presName="sibTrans" presStyleLbl="sibTrans2D1" presStyleIdx="0" presStyleCnt="0"/>
      <dgm:spPr/>
    </dgm:pt>
    <dgm:pt modelId="{0CF3D5E0-F123-4FB3-84FB-F68B71DA8A93}" type="pres">
      <dgm:prSet presAssocID="{4E6285CD-3371-4402-8E55-2EAC06D199DF}" presName="compNode" presStyleCnt="0"/>
      <dgm:spPr/>
    </dgm:pt>
    <dgm:pt modelId="{62FFB049-5D85-4E8C-9F40-D15CCBDEC6D1}" type="pres">
      <dgm:prSet presAssocID="{4E6285CD-3371-4402-8E55-2EAC06D199DF}" presName="iconBgRect" presStyleLbl="bgShp" presStyleIdx="1" presStyleCnt="2"/>
      <dgm:spPr/>
    </dgm:pt>
    <dgm:pt modelId="{91587F3E-87A4-4A7C-AFF9-B46721936F01}" type="pres">
      <dgm:prSet presAssocID="{4E6285CD-3371-4402-8E55-2EAC06D199D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BE2D1CC-52DB-4F00-9929-7F29CEBEBE3D}" type="pres">
      <dgm:prSet presAssocID="{4E6285CD-3371-4402-8E55-2EAC06D199DF}" presName="spaceRect" presStyleCnt="0"/>
      <dgm:spPr/>
    </dgm:pt>
    <dgm:pt modelId="{C164894B-4919-43C3-AF92-74C158842A2D}" type="pres">
      <dgm:prSet presAssocID="{4E6285CD-3371-4402-8E55-2EAC06D199DF}" presName="textRect" presStyleLbl="revTx" presStyleIdx="1" presStyleCnt="2">
        <dgm:presLayoutVars>
          <dgm:chMax val="1"/>
          <dgm:chPref val="1"/>
        </dgm:presLayoutVars>
      </dgm:prSet>
      <dgm:spPr/>
    </dgm:pt>
  </dgm:ptLst>
  <dgm:cxnLst>
    <dgm:cxn modelId="{56D14C2D-7892-4A94-90DD-3BF7183B10B6}" srcId="{63CC60DF-57E9-4D48-B36C-F8358AED9054}" destId="{4E6285CD-3371-4402-8E55-2EAC06D199DF}" srcOrd="1" destOrd="0" parTransId="{875968BA-F513-412C-B214-F533E3D6B7E5}" sibTransId="{FEC9391A-95BD-4B83-9090-48277F100544}"/>
    <dgm:cxn modelId="{C9FD1E5D-A7CF-4987-A1DB-485EF1A0D652}" type="presOf" srcId="{4E6285CD-3371-4402-8E55-2EAC06D199DF}" destId="{C164894B-4919-43C3-AF92-74C158842A2D}" srcOrd="0" destOrd="0" presId="urn:microsoft.com/office/officeart/2018/2/layout/IconCircleList"/>
    <dgm:cxn modelId="{A69F61C9-BBB9-470A-98BD-DFD5D405DD93}" type="presOf" srcId="{C1D097C2-7BC7-4CDF-9061-D28C0EC87BBE}" destId="{9B35BD1A-8FED-459A-A6F4-7266AFD140A8}" srcOrd="0" destOrd="0" presId="urn:microsoft.com/office/officeart/2018/2/layout/IconCircleList"/>
    <dgm:cxn modelId="{8DE9F4EA-445E-4C95-931E-A9714C87A8BC}" srcId="{63CC60DF-57E9-4D48-B36C-F8358AED9054}" destId="{D62FC338-9D3B-42C5-A9D7-4EE8DA3CFA0A}" srcOrd="0" destOrd="0" parTransId="{582B2C20-BC21-4604-9AAD-920F2F569C9C}" sibTransId="{C1D097C2-7BC7-4CDF-9061-D28C0EC87BBE}"/>
    <dgm:cxn modelId="{EE3C33EC-DFB3-4BB5-982C-83E3498E1C91}" type="presOf" srcId="{D62FC338-9D3B-42C5-A9D7-4EE8DA3CFA0A}" destId="{18220C50-BC43-4908-B98E-DDEB54EA8CC0}" srcOrd="0" destOrd="0" presId="urn:microsoft.com/office/officeart/2018/2/layout/IconCircleList"/>
    <dgm:cxn modelId="{D5E3B4ED-7047-4291-BADE-C307EDDE7E5E}" type="presOf" srcId="{63CC60DF-57E9-4D48-B36C-F8358AED9054}" destId="{2AC22A1C-AB49-4D15-9D4A-8BA313A2CDE1}" srcOrd="0" destOrd="0" presId="urn:microsoft.com/office/officeart/2018/2/layout/IconCircleList"/>
    <dgm:cxn modelId="{2B09831B-D8CD-413A-BCCB-4794260BD63E}" type="presParOf" srcId="{2AC22A1C-AB49-4D15-9D4A-8BA313A2CDE1}" destId="{53C34FDB-3C9B-4901-AA5F-5FF67D3ED672}" srcOrd="0" destOrd="0" presId="urn:microsoft.com/office/officeart/2018/2/layout/IconCircleList"/>
    <dgm:cxn modelId="{0B3DDA7D-C15B-4E3D-832B-16E318529382}" type="presParOf" srcId="{53C34FDB-3C9B-4901-AA5F-5FF67D3ED672}" destId="{F93FBAA9-19B8-47B4-BD39-FF67C4562DC3}" srcOrd="0" destOrd="0" presId="urn:microsoft.com/office/officeart/2018/2/layout/IconCircleList"/>
    <dgm:cxn modelId="{5CB08407-B0B2-4137-9B41-7061321E2991}" type="presParOf" srcId="{F93FBAA9-19B8-47B4-BD39-FF67C4562DC3}" destId="{09398660-90E6-4FF3-8435-5080DE2CB172}" srcOrd="0" destOrd="0" presId="urn:microsoft.com/office/officeart/2018/2/layout/IconCircleList"/>
    <dgm:cxn modelId="{A7223343-914F-4DB9-8D60-875E110E7163}" type="presParOf" srcId="{F93FBAA9-19B8-47B4-BD39-FF67C4562DC3}" destId="{F4C07C59-3A98-4655-A28E-C8913855CEA3}" srcOrd="1" destOrd="0" presId="urn:microsoft.com/office/officeart/2018/2/layout/IconCircleList"/>
    <dgm:cxn modelId="{848E917B-1DD7-4E2C-9C8A-1FFE8A720320}" type="presParOf" srcId="{F93FBAA9-19B8-47B4-BD39-FF67C4562DC3}" destId="{8E2CFF3F-A79F-49D5-B84D-5A8027FD6EB2}" srcOrd="2" destOrd="0" presId="urn:microsoft.com/office/officeart/2018/2/layout/IconCircleList"/>
    <dgm:cxn modelId="{6D4F4718-32C0-4570-A6F2-4455ED146975}" type="presParOf" srcId="{F93FBAA9-19B8-47B4-BD39-FF67C4562DC3}" destId="{18220C50-BC43-4908-B98E-DDEB54EA8CC0}" srcOrd="3" destOrd="0" presId="urn:microsoft.com/office/officeart/2018/2/layout/IconCircleList"/>
    <dgm:cxn modelId="{B4CEBC20-D6D1-458F-898B-950196756A25}" type="presParOf" srcId="{53C34FDB-3C9B-4901-AA5F-5FF67D3ED672}" destId="{9B35BD1A-8FED-459A-A6F4-7266AFD140A8}" srcOrd="1" destOrd="0" presId="urn:microsoft.com/office/officeart/2018/2/layout/IconCircleList"/>
    <dgm:cxn modelId="{83FC3F2D-BB60-4879-BE05-4DD4FC1E1A58}" type="presParOf" srcId="{53C34FDB-3C9B-4901-AA5F-5FF67D3ED672}" destId="{0CF3D5E0-F123-4FB3-84FB-F68B71DA8A93}" srcOrd="2" destOrd="0" presId="urn:microsoft.com/office/officeart/2018/2/layout/IconCircleList"/>
    <dgm:cxn modelId="{DE18B604-8871-4B64-8E19-FF08DB73C6CF}" type="presParOf" srcId="{0CF3D5E0-F123-4FB3-84FB-F68B71DA8A93}" destId="{62FFB049-5D85-4E8C-9F40-D15CCBDEC6D1}" srcOrd="0" destOrd="0" presId="urn:microsoft.com/office/officeart/2018/2/layout/IconCircleList"/>
    <dgm:cxn modelId="{4EF2A41B-4502-4A5B-BD7A-2B60EF3FAAFC}" type="presParOf" srcId="{0CF3D5E0-F123-4FB3-84FB-F68B71DA8A93}" destId="{91587F3E-87A4-4A7C-AFF9-B46721936F01}" srcOrd="1" destOrd="0" presId="urn:microsoft.com/office/officeart/2018/2/layout/IconCircleList"/>
    <dgm:cxn modelId="{EF83C133-D3D3-4D52-AD9B-499633946DB7}" type="presParOf" srcId="{0CF3D5E0-F123-4FB3-84FB-F68B71DA8A93}" destId="{4BE2D1CC-52DB-4F00-9929-7F29CEBEBE3D}" srcOrd="2" destOrd="0" presId="urn:microsoft.com/office/officeart/2018/2/layout/IconCircleList"/>
    <dgm:cxn modelId="{06468198-F75F-439C-B900-C7BD69B4CAA8}" type="presParOf" srcId="{0CF3D5E0-F123-4FB3-84FB-F68B71DA8A93}" destId="{C164894B-4919-43C3-AF92-74C158842A2D}"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98660-90E6-4FF3-8435-5080DE2CB172}">
      <dsp:nvSpPr>
        <dsp:cNvPr id="0" name=""/>
        <dsp:cNvSpPr/>
      </dsp:nvSpPr>
      <dsp:spPr>
        <a:xfrm>
          <a:off x="505984" y="1000712"/>
          <a:ext cx="1293473" cy="12934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C07C59-3A98-4655-A28E-C8913855CEA3}">
      <dsp:nvSpPr>
        <dsp:cNvPr id="0" name=""/>
        <dsp:cNvSpPr/>
      </dsp:nvSpPr>
      <dsp:spPr>
        <a:xfrm>
          <a:off x="777614" y="1272341"/>
          <a:ext cx="750214" cy="750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220C50-BC43-4908-B98E-DDEB54EA8CC0}">
      <dsp:nvSpPr>
        <dsp:cNvPr id="0" name=""/>
        <dsp:cNvSpPr/>
      </dsp:nvSpPr>
      <dsp:spPr>
        <a:xfrm>
          <a:off x="1953882" y="1000712"/>
          <a:ext cx="3294400" cy="129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We found the top breeds are not the same, though the first places are in the same hands. </a:t>
          </a:r>
        </a:p>
      </dsp:txBody>
      <dsp:txXfrm>
        <a:off x="1953882" y="1000712"/>
        <a:ext cx="3294400" cy="1293473"/>
      </dsp:txXfrm>
    </dsp:sp>
    <dsp:sp modelId="{62FFB049-5D85-4E8C-9F40-D15CCBDEC6D1}">
      <dsp:nvSpPr>
        <dsp:cNvPr id="0" name=""/>
        <dsp:cNvSpPr/>
      </dsp:nvSpPr>
      <dsp:spPr>
        <a:xfrm>
          <a:off x="5779531" y="1000712"/>
          <a:ext cx="1293473" cy="12934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587F3E-87A4-4A7C-AFF9-B46721936F01}">
      <dsp:nvSpPr>
        <dsp:cNvPr id="0" name=""/>
        <dsp:cNvSpPr/>
      </dsp:nvSpPr>
      <dsp:spPr>
        <a:xfrm>
          <a:off x="6051161" y="1272341"/>
          <a:ext cx="750214" cy="750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64894B-4919-43C3-AF92-74C158842A2D}">
      <dsp:nvSpPr>
        <dsp:cNvPr id="0" name=""/>
        <dsp:cNvSpPr/>
      </dsp:nvSpPr>
      <dsp:spPr>
        <a:xfrm>
          <a:off x="7350178" y="1000712"/>
          <a:ext cx="3048902" cy="129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It may be a common situation where the same tweet holds the biggest numbers of retweets, favorites and total engagements. However, this is not a fact for all, and we have to check. The checking is done and we found a winner. </a:t>
          </a:r>
          <a:r>
            <a:rPr lang="en-US" sz="1200" kern="1200" dirty="0" err="1">
              <a:latin typeface="Arial" panose="020B0604020202020204" pitchFamily="34" charset="0"/>
              <a:cs typeface="Arial" panose="020B0604020202020204" pitchFamily="34" charset="0"/>
            </a:rPr>
            <a:t>Let"s</a:t>
          </a:r>
          <a:r>
            <a:rPr lang="en-US" sz="1200" kern="1200" dirty="0">
              <a:latin typeface="Arial" panose="020B0604020202020204" pitchFamily="34" charset="0"/>
              <a:cs typeface="Arial" panose="020B0604020202020204" pitchFamily="34" charset="0"/>
            </a:rPr>
            <a:t> look at them closer.</a:t>
          </a:r>
        </a:p>
      </dsp:txBody>
      <dsp:txXfrm>
        <a:off x="7350178" y="1000712"/>
        <a:ext cx="3048902" cy="129347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3/20/2019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3/20/2019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3/20/2019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diagramData" Target="../diagrams/data1.xml"/><Relationship Id="rId5" Type="http://schemas.microsoft.com/office/2007/relationships/hdphoto" Target="../media/hdphoto2.wdp"/><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40DF-4964-4767-A1A2-1DF94FFAF258}"/>
              </a:ext>
            </a:extLst>
          </p:cNvPr>
          <p:cNvSpPr>
            <a:spLocks noGrp="1"/>
          </p:cNvSpPr>
          <p:nvPr>
            <p:ph type="ctrTitle"/>
          </p:nvPr>
        </p:nvSpPr>
        <p:spPr/>
        <p:txBody>
          <a:bodyPr/>
          <a:lstStyle/>
          <a:p>
            <a:pPr algn="ctr"/>
            <a:r>
              <a:rPr lang="en-US" dirty="0"/>
              <a:t>We rate dogs</a:t>
            </a:r>
          </a:p>
        </p:txBody>
      </p:sp>
      <p:sp>
        <p:nvSpPr>
          <p:cNvPr id="3" name="Subtitle 2">
            <a:extLst>
              <a:ext uri="{FF2B5EF4-FFF2-40B4-BE49-F238E27FC236}">
                <a16:creationId xmlns:a16="http://schemas.microsoft.com/office/drawing/2014/main" id="{DD339B96-B1BA-4C42-9938-703F8ECE18C3}"/>
              </a:ext>
            </a:extLst>
          </p:cNvPr>
          <p:cNvSpPr>
            <a:spLocks noGrp="1"/>
          </p:cNvSpPr>
          <p:nvPr>
            <p:ph type="subTitle" idx="1"/>
          </p:nvPr>
        </p:nvSpPr>
        <p:spPr/>
        <p:txBody>
          <a:bodyPr/>
          <a:lstStyle/>
          <a:p>
            <a:r>
              <a:rPr lang="en-US" dirty="0"/>
              <a:t>Twitter channel analysis</a:t>
            </a:r>
          </a:p>
        </p:txBody>
      </p:sp>
    </p:spTree>
    <p:extLst>
      <p:ext uri="{BB962C8B-B14F-4D97-AF65-F5344CB8AC3E}">
        <p14:creationId xmlns:p14="http://schemas.microsoft.com/office/powerpoint/2010/main" val="146805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750D-FFD5-4FCF-BF4C-955B95F77051}"/>
              </a:ext>
            </a:extLst>
          </p:cNvPr>
          <p:cNvSpPr>
            <a:spLocks noGrp="1"/>
          </p:cNvSpPr>
          <p:nvPr>
            <p:ph type="title"/>
          </p:nvPr>
        </p:nvSpPr>
        <p:spPr>
          <a:xfrm>
            <a:off x="2165774" y="422338"/>
            <a:ext cx="9281160" cy="697611"/>
          </a:xfrm>
        </p:spPr>
        <p:txBody>
          <a:bodyPr>
            <a:normAutofit/>
          </a:bodyPr>
          <a:lstStyle/>
          <a:p>
            <a:r>
              <a:rPr lang="en-US" sz="2800" b="1" dirty="0">
                <a:latin typeface="Arial" panose="020B0604020202020204" pitchFamily="34" charset="0"/>
                <a:cs typeface="Arial" panose="020B0604020202020204" pitchFamily="34" charset="0"/>
              </a:rPr>
              <a:t>Conclusion</a:t>
            </a:r>
            <a:endParaRPr lang="en-US" sz="28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71C3E69F-1BDF-4074-958C-6E853F08677D}"/>
              </a:ext>
            </a:extLst>
          </p:cNvPr>
          <p:cNvSpPr>
            <a:spLocks noGrp="1"/>
          </p:cNvSpPr>
          <p:nvPr>
            <p:ph type="body" idx="1"/>
          </p:nvPr>
        </p:nvSpPr>
        <p:spPr>
          <a:xfrm>
            <a:off x="2165774" y="1438655"/>
            <a:ext cx="7359226" cy="3355595"/>
          </a:xfrm>
        </p:spPr>
        <p:txBody>
          <a:bodyPr>
            <a:norm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Now, there is no point to keep track of our questions, but there is one case... </a:t>
            </a:r>
          </a:p>
          <a:p>
            <a:r>
              <a:rPr lang="en-US" sz="1600" dirty="0">
                <a:latin typeface="Arial" panose="020B0604020202020204" pitchFamily="34" charset="0"/>
                <a:cs typeface="Arial" panose="020B0604020202020204" pitchFamily="34" charset="0"/>
              </a:rPr>
              <a:t>We tried to see the tweets containing pictures, where the prediction algorithm found Labrador Retriever breed, but came up with the following conclusion: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data set is too small and not "</a:t>
            </a:r>
            <a:r>
              <a:rPr lang="en-US" sz="1600" dirty="0" err="1">
                <a:latin typeface="Arial" panose="020B0604020202020204" pitchFamily="34" charset="0"/>
                <a:cs typeface="Arial" panose="020B0604020202020204" pitchFamily="34" charset="0"/>
              </a:rPr>
              <a:t>labradory</a:t>
            </a:r>
            <a:r>
              <a:rPr lang="en-US" sz="1600" dirty="0">
                <a:latin typeface="Arial" panose="020B0604020202020204" pitchFamily="34" charset="0"/>
                <a:cs typeface="Arial" panose="020B0604020202020204" pitchFamily="34" charset="0"/>
              </a:rPr>
              <a:t>" and "</a:t>
            </a:r>
            <a:r>
              <a:rPr lang="en-US" sz="1600" dirty="0" err="1">
                <a:latin typeface="Arial" panose="020B0604020202020204" pitchFamily="34" charset="0"/>
                <a:cs typeface="Arial" panose="020B0604020202020204" pitchFamily="34" charset="0"/>
              </a:rPr>
              <a:t>breedy</a:t>
            </a:r>
            <a:r>
              <a:rPr lang="en-US" sz="1600" dirty="0">
                <a:latin typeface="Arial" panose="020B0604020202020204" pitchFamily="34" charset="0"/>
                <a:cs typeface="Arial" panose="020B0604020202020204" pitchFamily="34" charset="0"/>
              </a:rPr>
              <a:t>" enough to make any decision about specific words for the top breed, or for any breed</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 are done with the analysis of our winner, despite the fact that our Labrador is a good dog.</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651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750D-FFD5-4FCF-BF4C-955B95F77051}"/>
              </a:ext>
            </a:extLst>
          </p:cNvPr>
          <p:cNvSpPr>
            <a:spLocks noGrp="1"/>
          </p:cNvSpPr>
          <p:nvPr>
            <p:ph type="title"/>
          </p:nvPr>
        </p:nvSpPr>
        <p:spPr>
          <a:xfrm>
            <a:off x="2165774" y="422338"/>
            <a:ext cx="9281160" cy="697611"/>
          </a:xfrm>
        </p:spPr>
        <p:txBody>
          <a:bodyPr>
            <a:normAutofit/>
          </a:bodyPr>
          <a:lstStyle/>
          <a:p>
            <a:r>
              <a:rPr lang="en-US" sz="2800" b="1" dirty="0">
                <a:latin typeface="Arial" panose="020B0604020202020204" pitchFamily="34" charset="0"/>
                <a:cs typeface="Arial" panose="020B0604020202020204" pitchFamily="34" charset="0"/>
              </a:rPr>
              <a:t>Conclusion</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652F457-3FB5-4C16-8FE7-AAC0FE7FCB99}"/>
              </a:ext>
            </a:extLst>
          </p:cNvPr>
          <p:cNvSpPr txBox="1"/>
          <p:nvPr/>
        </p:nvSpPr>
        <p:spPr>
          <a:xfrm>
            <a:off x="2165775" y="1960181"/>
            <a:ext cx="702585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After getting a look at the tweets, we can decide that we failed to make a statement about the popularity of particular breeds among the visitors of </a:t>
            </a:r>
            <a:r>
              <a:rPr lang="en-US" sz="1600" i="1" dirty="0" err="1">
                <a:latin typeface="Arial" panose="020B0604020202020204" pitchFamily="34" charset="0"/>
                <a:cs typeface="Arial" panose="020B0604020202020204" pitchFamily="34" charset="0"/>
              </a:rPr>
              <a:t>WeRateDogs</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All we can do is just state that funny videos of dogs have bigger popularity than photos. On the other hand, this is good proof that dogs are very good, since their behavior may attract more attention from people.</a:t>
            </a:r>
          </a:p>
          <a:p>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579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9" name="Oval 28">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E6EC04BB-E9B5-426D-9272-1E0CCE5ACF27}"/>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sz="4000" b="0" dirty="0">
                <a:latin typeface="Tahoma" panose="020B0604030504040204" pitchFamily="34" charset="0"/>
                <a:ea typeface="Tahoma" panose="020B0604030504040204" pitchFamily="34" charset="0"/>
                <a:cs typeface="Tahoma" panose="020B0604030504040204" pitchFamily="34" charset="0"/>
              </a:rPr>
              <a:t>Questions:</a:t>
            </a:r>
          </a:p>
        </p:txBody>
      </p:sp>
      <p:sp>
        <p:nvSpPr>
          <p:cNvPr id="4" name="Text Placeholder 3">
            <a:extLst>
              <a:ext uri="{FF2B5EF4-FFF2-40B4-BE49-F238E27FC236}">
                <a16:creationId xmlns:a16="http://schemas.microsoft.com/office/drawing/2014/main" id="{754ED8FE-F770-4D59-86C4-900A167791E0}"/>
              </a:ext>
            </a:extLst>
          </p:cNvPr>
          <p:cNvSpPr>
            <a:spLocks noGrp="1"/>
          </p:cNvSpPr>
          <p:nvPr>
            <p:ph type="body" sz="half" idx="2"/>
          </p:nvPr>
        </p:nvSpPr>
        <p:spPr>
          <a:xfrm>
            <a:off x="1069848" y="2121408"/>
            <a:ext cx="4773168" cy="4050792"/>
          </a:xfrm>
        </p:spPr>
        <p:txBody>
          <a:bodyPr vert="horz" lIns="91440" tIns="45720" rIns="91440" bIns="45720" rtlCol="0">
            <a:noAutofit/>
          </a:bodyPr>
          <a:lstStyle/>
          <a:p>
            <a:pPr indent="-182880">
              <a:lnSpc>
                <a:spcPct val="90000"/>
              </a:lnSpc>
              <a:buFont typeface="Wingdings" pitchFamily="2" charset="2"/>
              <a:buChar char="§"/>
            </a:pPr>
            <a:r>
              <a:rPr lang="en-US" dirty="0">
                <a:solidFill>
                  <a:schemeClr val="tx1"/>
                </a:solidFill>
                <a:latin typeface="Arial" panose="020B0604020202020204" pitchFamily="34" charset="0"/>
                <a:ea typeface="Tahoma" panose="020B0604030504040204" pitchFamily="34" charset="0"/>
                <a:cs typeface="Arial" panose="020B0604020202020204" pitchFamily="34" charset="0"/>
              </a:rPr>
              <a:t>What are the top three breeds holding most favorites?</a:t>
            </a:r>
          </a:p>
          <a:p>
            <a:pPr indent="-182880">
              <a:lnSpc>
                <a:spcPct val="90000"/>
              </a:lnSpc>
              <a:buFont typeface="Wingdings" pitchFamily="2" charset="2"/>
              <a:buChar char="§"/>
            </a:pPr>
            <a:r>
              <a:rPr lang="en-US" dirty="0">
                <a:solidFill>
                  <a:schemeClr val="tx1"/>
                </a:solidFill>
                <a:latin typeface="Arial" panose="020B0604020202020204" pitchFamily="34" charset="0"/>
                <a:ea typeface="Tahoma" panose="020B0604030504040204" pitchFamily="34" charset="0"/>
                <a:cs typeface="Arial" panose="020B0604020202020204" pitchFamily="34" charset="0"/>
              </a:rPr>
              <a:t>What are the top three breeds holding most retweets?</a:t>
            </a:r>
          </a:p>
          <a:p>
            <a:pPr indent="-182880">
              <a:lnSpc>
                <a:spcPct val="90000"/>
              </a:lnSpc>
              <a:buFont typeface="Wingdings" pitchFamily="2" charset="2"/>
              <a:buChar char="§"/>
            </a:pPr>
            <a:r>
              <a:rPr lang="en-US" dirty="0">
                <a:solidFill>
                  <a:schemeClr val="tx1"/>
                </a:solidFill>
                <a:latin typeface="Arial" panose="020B0604020202020204" pitchFamily="34" charset="0"/>
                <a:ea typeface="Tahoma" panose="020B0604030504040204" pitchFamily="34" charset="0"/>
                <a:cs typeface="Arial" panose="020B0604020202020204" pitchFamily="34" charset="0"/>
              </a:rPr>
              <a:t>Are the breeds mentioned above and those holding most audience engagement (the sum of retweets and favorites) the same?</a:t>
            </a:r>
          </a:p>
          <a:p>
            <a:pPr indent="-182880">
              <a:lnSpc>
                <a:spcPct val="90000"/>
              </a:lnSpc>
              <a:buFont typeface="Wingdings" pitchFamily="2" charset="2"/>
              <a:buChar char="§"/>
            </a:pPr>
            <a:r>
              <a:rPr lang="en-US" dirty="0">
                <a:solidFill>
                  <a:schemeClr val="tx1"/>
                </a:solidFill>
                <a:latin typeface="Arial" panose="020B0604020202020204" pitchFamily="34" charset="0"/>
                <a:ea typeface="Tahoma" panose="020B0604030504040204" pitchFamily="34" charset="0"/>
                <a:cs typeface="Arial" panose="020B0604020202020204" pitchFamily="34" charset="0"/>
              </a:rPr>
              <a:t>How often is the top breed holding most engagement (in the following mention just "top breed") mentioned in tweets?</a:t>
            </a:r>
          </a:p>
          <a:p>
            <a:pPr indent="-182880">
              <a:lnSpc>
                <a:spcPct val="90000"/>
              </a:lnSpc>
              <a:buFont typeface="Wingdings" pitchFamily="2" charset="2"/>
              <a:buChar char="§"/>
            </a:pPr>
            <a:r>
              <a:rPr lang="en-US" dirty="0">
                <a:solidFill>
                  <a:schemeClr val="tx1"/>
                </a:solidFill>
                <a:latin typeface="Arial" panose="020B0604020202020204" pitchFamily="34" charset="0"/>
                <a:ea typeface="Tahoma" panose="020B0604030504040204" pitchFamily="34" charset="0"/>
                <a:cs typeface="Arial" panose="020B0604020202020204" pitchFamily="34" charset="0"/>
              </a:rPr>
              <a:t>What is the set of words for tweets with the top breed?</a:t>
            </a:r>
          </a:p>
          <a:p>
            <a:pPr indent="-182880">
              <a:lnSpc>
                <a:spcPct val="90000"/>
              </a:lnSpc>
              <a:buFont typeface="Wingdings" pitchFamily="2" charset="2"/>
              <a:buChar char="§"/>
            </a:pPr>
            <a:r>
              <a:rPr lang="en-US" dirty="0">
                <a:solidFill>
                  <a:schemeClr val="tx1"/>
                </a:solidFill>
                <a:latin typeface="Arial" panose="020B0604020202020204" pitchFamily="34" charset="0"/>
                <a:ea typeface="Tahoma" panose="020B0604030504040204" pitchFamily="34" charset="0"/>
                <a:cs typeface="Arial" panose="020B0604020202020204" pitchFamily="34" charset="0"/>
              </a:rPr>
              <a:t>How often do the words from the top-breed-set appear in tweets?</a:t>
            </a:r>
          </a:p>
          <a:p>
            <a:pPr indent="-182880">
              <a:lnSpc>
                <a:spcPct val="90000"/>
              </a:lnSpc>
              <a:buFont typeface="Wingdings" pitchFamily="2" charset="2"/>
              <a:buChar char="§"/>
            </a:pPr>
            <a:r>
              <a:rPr lang="en-US" dirty="0">
                <a:solidFill>
                  <a:schemeClr val="tx1"/>
                </a:solidFill>
                <a:latin typeface="Arial" panose="020B0604020202020204" pitchFamily="34" charset="0"/>
                <a:ea typeface="Tahoma" panose="020B0604030504040204" pitchFamily="34" charset="0"/>
                <a:cs typeface="Arial" panose="020B0604020202020204" pitchFamily="34" charset="0"/>
              </a:rPr>
              <a:t>Are there any words that are more specific for the top breed?</a:t>
            </a:r>
          </a:p>
          <a:p>
            <a:pPr indent="-182880">
              <a:lnSpc>
                <a:spcPct val="90000"/>
              </a:lnSpc>
              <a:buFont typeface="Wingdings" pitchFamily="2" charset="2"/>
              <a:buChar char="§"/>
            </a:pPr>
            <a:r>
              <a:rPr lang="en-US" dirty="0">
                <a:solidFill>
                  <a:schemeClr val="tx1"/>
                </a:solidFill>
                <a:latin typeface="Arial" panose="020B0604020202020204" pitchFamily="34" charset="0"/>
                <a:ea typeface="Tahoma" panose="020B0604030504040204" pitchFamily="34" charset="0"/>
                <a:cs typeface="Arial" panose="020B0604020202020204" pitchFamily="34" charset="0"/>
              </a:rPr>
              <a:t>We have a huge amount of other questions and are going to find their answers in other projects))</a:t>
            </a:r>
          </a:p>
        </p:txBody>
      </p:sp>
      <p:pic>
        <p:nvPicPr>
          <p:cNvPr id="6" name="Picture Placeholder 5">
            <a:extLst>
              <a:ext uri="{FF2B5EF4-FFF2-40B4-BE49-F238E27FC236}">
                <a16:creationId xmlns:a16="http://schemas.microsoft.com/office/drawing/2014/main" id="{D72FD064-BA35-4307-BDD0-D2FBC4704729}"/>
              </a:ext>
            </a:extLst>
          </p:cNvPr>
          <p:cNvPicPr>
            <a:picLocks noGrp="1" noChangeAspect="1"/>
          </p:cNvPicPr>
          <p:nvPr>
            <p:ph type="pic" idx="1"/>
          </p:nvPr>
        </p:nvPicPr>
        <p:blipFill>
          <a:blip r:embed="rId4"/>
          <a:srcRect l="11577" r="11577"/>
          <a:stretch>
            <a:fillRect/>
          </a:stretch>
        </p:blipFill>
        <p:spPr>
          <a:xfrm>
            <a:off x="6355080" y="2211278"/>
            <a:ext cx="4773168" cy="3944203"/>
          </a:xfrm>
          <a:prstGeom prst="rect">
            <a:avLst/>
          </a:prstGeom>
        </p:spPr>
      </p:pic>
    </p:spTree>
    <p:extLst>
      <p:ext uri="{BB962C8B-B14F-4D97-AF65-F5344CB8AC3E}">
        <p14:creationId xmlns:p14="http://schemas.microsoft.com/office/powerpoint/2010/main" val="128194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20">
            <a:extLst>
              <a:ext uri="{FF2B5EF4-FFF2-40B4-BE49-F238E27FC236}">
                <a16:creationId xmlns:a16="http://schemas.microsoft.com/office/drawing/2014/main" id="{6C3F9269-B51E-4556-9221-44C750789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FC6015A4-B230-407A-A119-C7CEF83D1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DFD343FD-1A4D-4EB5-A19C-877ECC71A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Title 4">
            <a:extLst>
              <a:ext uri="{FF2B5EF4-FFF2-40B4-BE49-F238E27FC236}">
                <a16:creationId xmlns:a16="http://schemas.microsoft.com/office/drawing/2014/main" id="{352B7B05-4E9A-4A43-A85A-3B604A0633CA}"/>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sz="3600" b="0" dirty="0">
                <a:latin typeface="Tahoma" panose="020B0604030504040204" pitchFamily="34" charset="0"/>
                <a:ea typeface="Tahoma" panose="020B0604030504040204" pitchFamily="34" charset="0"/>
                <a:cs typeface="Tahoma" panose="020B0604030504040204" pitchFamily="34" charset="0"/>
              </a:rPr>
              <a:t>top three breeds holding most favorite</a:t>
            </a:r>
            <a:br>
              <a:rPr lang="en-US" sz="3600" b="0" dirty="0">
                <a:latin typeface="Tahoma" panose="020B0604030504040204" pitchFamily="34" charset="0"/>
                <a:ea typeface="Tahoma" panose="020B0604030504040204" pitchFamily="34" charset="0"/>
                <a:cs typeface="Tahoma" panose="020B0604030504040204" pitchFamily="34" charset="0"/>
              </a:rPr>
            </a:br>
            <a:endParaRPr lang="en-US" sz="3600" b="0" dirty="0">
              <a:latin typeface="Tahoma" panose="020B0604030504040204" pitchFamily="34" charset="0"/>
              <a:ea typeface="Tahoma" panose="020B0604030504040204" pitchFamily="34" charset="0"/>
              <a:cs typeface="Tahoma" panose="020B0604030504040204" pitchFamily="34" charset="0"/>
            </a:endParaRPr>
          </a:p>
        </p:txBody>
      </p:sp>
      <p:sp>
        <p:nvSpPr>
          <p:cNvPr id="7" name="Text Placeholder 6">
            <a:extLst>
              <a:ext uri="{FF2B5EF4-FFF2-40B4-BE49-F238E27FC236}">
                <a16:creationId xmlns:a16="http://schemas.microsoft.com/office/drawing/2014/main" id="{8A74E06D-3768-4741-85A6-1AD4F4859D12}"/>
              </a:ext>
            </a:extLst>
          </p:cNvPr>
          <p:cNvSpPr>
            <a:spLocks noGrp="1"/>
          </p:cNvSpPr>
          <p:nvPr>
            <p:ph type="body" sz="half" idx="2"/>
          </p:nvPr>
        </p:nvSpPr>
        <p:spPr>
          <a:xfrm>
            <a:off x="1069848" y="2121408"/>
            <a:ext cx="4759452" cy="4050792"/>
          </a:xfrm>
        </p:spPr>
        <p:txBody>
          <a:bodyPr vert="horz" lIns="91440" tIns="45720" rIns="91440" bIns="45720" rtlCol="0">
            <a:normAutofit lnSpcReduction="10000"/>
          </a:bodyPr>
          <a:lstStyle/>
          <a:p>
            <a:pPr indent="-182880">
              <a:lnSpc>
                <a:spcPct val="90000"/>
              </a:lnSpc>
              <a:buFont typeface="Wingdings" pitchFamily="2" charset="2"/>
              <a:buChar char="§"/>
            </a:pP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182880">
              <a:lnSpc>
                <a:spcPct val="90000"/>
              </a:lnSpc>
              <a:buFont typeface="Wingdings" pitchFamily="2" charset="2"/>
              <a:buChar char="§"/>
            </a:pP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182880">
              <a:lnSpc>
                <a:spcPct val="90000"/>
              </a:lnSpc>
              <a:buFont typeface="Wingdings" pitchFamily="2" charset="2"/>
              <a:buChar char="§"/>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Labrador retriever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163,200 favorites</a:t>
            </a: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182880">
              <a:lnSpc>
                <a:spcPct val="90000"/>
              </a:lnSpc>
              <a:buFont typeface="Wingdings" pitchFamily="2" charset="2"/>
              <a:buChar char="§"/>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Lakeland terrier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139,482 favorites</a:t>
            </a: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182880">
              <a:lnSpc>
                <a:spcPct val="90000"/>
              </a:lnSpc>
              <a:buFont typeface="Wingdings" pitchFamily="2" charset="2"/>
              <a:buChar char="§"/>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Chihuahua</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 126,158 favorites</a:t>
            </a:r>
          </a:p>
          <a:p>
            <a:pPr indent="-182880">
              <a:lnSpc>
                <a:spcPct val="90000"/>
              </a:lnSpc>
              <a:buFont typeface="Wingdings" pitchFamily="2" charset="2"/>
              <a:buChar char="§"/>
            </a:pP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182880">
              <a:lnSpc>
                <a:spcPct val="90000"/>
              </a:lnSpc>
              <a:buFont typeface="Wingdings" pitchFamily="2" charset="2"/>
              <a:buChar char="§"/>
            </a:pP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182880">
              <a:lnSpc>
                <a:spcPct val="90000"/>
              </a:lnSpc>
              <a:buFont typeface="Wingdings" pitchFamily="2" charset="2"/>
              <a:buChar char="§"/>
            </a:pP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182880">
              <a:lnSpc>
                <a:spcPct val="90000"/>
              </a:lnSpc>
              <a:buFont typeface="Wingdings" pitchFamily="2" charset="2"/>
              <a:buChar char="§"/>
            </a:pP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nSpc>
                <a:spcPct val="90000"/>
              </a:lnSpc>
            </a:pPr>
            <a:r>
              <a:rPr lang="en-US" sz="1200" dirty="0">
                <a:solidFill>
                  <a:schemeClr val="tx1"/>
                </a:solidFill>
                <a:latin typeface="Arial" panose="020B0604020202020204" pitchFamily="34" charset="0"/>
                <a:ea typeface="Tahoma" panose="020B0604030504040204" pitchFamily="34" charset="0"/>
                <a:cs typeface="Arial" panose="020B0604020202020204" pitchFamily="34" charset="0"/>
              </a:rPr>
              <a:t>An interesting detail is that the author mentioned the stage DOGGO in the tweet that accumulated most favorites. The second place has the stage PUPPO. The tweet that took third place contains no data about the stage, but the dog is good anyway</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pic>
        <p:nvPicPr>
          <p:cNvPr id="9" name="Picture Placeholder 8">
            <a:extLst>
              <a:ext uri="{FF2B5EF4-FFF2-40B4-BE49-F238E27FC236}">
                <a16:creationId xmlns:a16="http://schemas.microsoft.com/office/drawing/2014/main" id="{77E253F5-0443-4179-AEE0-08F98C0224AE}"/>
              </a:ext>
            </a:extLst>
          </p:cNvPr>
          <p:cNvPicPr>
            <a:picLocks noGrp="1" noChangeAspect="1"/>
          </p:cNvPicPr>
          <p:nvPr>
            <p:ph type="pic" idx="1"/>
          </p:nvPr>
        </p:nvPicPr>
        <p:blipFill rotWithShape="1">
          <a:blip r:embed="rId4"/>
          <a:srcRect l="4835" r="5234"/>
          <a:stretch/>
        </p:blipFill>
        <p:spPr>
          <a:xfrm>
            <a:off x="6361113" y="2193036"/>
            <a:ext cx="4773168" cy="3980688"/>
          </a:xfrm>
          <a:prstGeom prst="rect">
            <a:avLst/>
          </a:prstGeom>
        </p:spPr>
      </p:pic>
    </p:spTree>
    <p:extLst>
      <p:ext uri="{BB962C8B-B14F-4D97-AF65-F5344CB8AC3E}">
        <p14:creationId xmlns:p14="http://schemas.microsoft.com/office/powerpoint/2010/main" val="745160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C3F9269-B51E-4556-9221-44C750789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FC6015A4-B230-407A-A119-C7CEF83D1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DFD343FD-1A4D-4EB5-A19C-877ECC71A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36B618EA-32E3-4593-8F88-C7213B12D1F1}"/>
              </a:ext>
            </a:extLst>
          </p:cNvPr>
          <p:cNvSpPr>
            <a:spLocks noGrp="1"/>
          </p:cNvSpPr>
          <p:nvPr>
            <p:ph type="title"/>
          </p:nvPr>
        </p:nvSpPr>
        <p:spPr>
          <a:xfrm>
            <a:off x="1069848" y="484632"/>
            <a:ext cx="10361070" cy="1609344"/>
          </a:xfrm>
        </p:spPr>
        <p:txBody>
          <a:bodyPr vert="horz" lIns="91440" tIns="45720" rIns="91440" bIns="45720" rtlCol="0" anchor="ctr">
            <a:normAutofit/>
          </a:bodyPr>
          <a:lstStyle/>
          <a:p>
            <a:r>
              <a:rPr lang="en-US" sz="3600" b="0" dirty="0">
                <a:latin typeface="Tahoma" panose="020B0604030504040204" pitchFamily="34" charset="0"/>
                <a:ea typeface="Tahoma" panose="020B0604030504040204" pitchFamily="34" charset="0"/>
                <a:cs typeface="Tahoma" panose="020B0604030504040204" pitchFamily="34" charset="0"/>
              </a:rPr>
              <a:t>top three breeds holding most retweets</a:t>
            </a:r>
            <a:br>
              <a:rPr lang="en-US" sz="3800" dirty="0"/>
            </a:br>
            <a:endParaRPr lang="en-US" sz="3800" dirty="0"/>
          </a:p>
        </p:txBody>
      </p:sp>
      <p:sp>
        <p:nvSpPr>
          <p:cNvPr id="4" name="Text Placeholder 3">
            <a:extLst>
              <a:ext uri="{FF2B5EF4-FFF2-40B4-BE49-F238E27FC236}">
                <a16:creationId xmlns:a16="http://schemas.microsoft.com/office/drawing/2014/main" id="{21330244-3426-4F84-845C-C47DC7C8D1FE}"/>
              </a:ext>
            </a:extLst>
          </p:cNvPr>
          <p:cNvSpPr>
            <a:spLocks noGrp="1"/>
          </p:cNvSpPr>
          <p:nvPr>
            <p:ph type="body" sz="half" idx="2"/>
          </p:nvPr>
        </p:nvSpPr>
        <p:spPr>
          <a:xfrm>
            <a:off x="1069848" y="2121408"/>
            <a:ext cx="4759452" cy="4050792"/>
          </a:xfrm>
        </p:spPr>
        <p:txBody>
          <a:bodyPr vert="horz" lIns="91440" tIns="45720" rIns="91440" bIns="45720" rtlCol="0">
            <a:normAutofit/>
          </a:bodyPr>
          <a:lstStyle/>
          <a:p>
            <a:pPr indent="-182880">
              <a:lnSpc>
                <a:spcPct val="90000"/>
              </a:lnSpc>
              <a:buFont typeface="Wingdings" pitchFamily="2" charset="2"/>
              <a:buChar char="§"/>
            </a:pP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182880">
              <a:lnSpc>
                <a:spcPct val="90000"/>
              </a:lnSpc>
              <a:buFont typeface="Wingdings" pitchFamily="2" charset="2"/>
              <a:buChar char="§"/>
            </a:pP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182880">
              <a:lnSpc>
                <a:spcPct val="90000"/>
              </a:lnSpc>
              <a:buFont typeface="Wingdings" pitchFamily="2" charset="2"/>
              <a:buChar char="§"/>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Labrador retriever </a:t>
            </a:r>
            <a:r>
              <a:rPr lang="en-US" dirty="0">
                <a:solidFill>
                  <a:schemeClr val="tx1"/>
                </a:solidFill>
              </a:rPr>
              <a:t>–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82,984 retweets</a:t>
            </a: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182880">
              <a:lnSpc>
                <a:spcPct val="90000"/>
              </a:lnSpc>
              <a:buFont typeface="Wingdings" pitchFamily="2" charset="2"/>
              <a:buChar char="§"/>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Eskimo dog </a:t>
            </a:r>
            <a:r>
              <a:rPr lang="en-US" dirty="0">
                <a:solidFill>
                  <a:schemeClr val="tx1"/>
                </a:solidFill>
              </a:rPr>
              <a:t>–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61,455 retweets</a:t>
            </a: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182880">
              <a:lnSpc>
                <a:spcPct val="90000"/>
              </a:lnSpc>
              <a:buFont typeface="Wingdings" pitchFamily="2" charset="2"/>
              <a:buChar char="§"/>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Chihuahua </a:t>
            </a:r>
            <a:r>
              <a:rPr lang="en-US" dirty="0">
                <a:solidFill>
                  <a:schemeClr val="tx1"/>
                </a:solidFill>
              </a:rPr>
              <a:t>–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60,518 retweets</a:t>
            </a:r>
          </a:p>
          <a:p>
            <a:pPr indent="-182880">
              <a:lnSpc>
                <a:spcPct val="90000"/>
              </a:lnSpc>
              <a:buFont typeface="Wingdings" pitchFamily="2" charset="2"/>
              <a:buChar char="§"/>
            </a:pPr>
            <a:endParaRPr lang="en-US" dirty="0">
              <a:solidFill>
                <a:schemeClr val="tx1"/>
              </a:solidFill>
            </a:endParaRPr>
          </a:p>
        </p:txBody>
      </p:sp>
      <p:pic>
        <p:nvPicPr>
          <p:cNvPr id="6" name="Picture Placeholder 5">
            <a:extLst>
              <a:ext uri="{FF2B5EF4-FFF2-40B4-BE49-F238E27FC236}">
                <a16:creationId xmlns:a16="http://schemas.microsoft.com/office/drawing/2014/main" id="{78405744-AEC1-42B5-A7F6-2F6171A12241}"/>
              </a:ext>
            </a:extLst>
          </p:cNvPr>
          <p:cNvPicPr>
            <a:picLocks noGrp="1" noChangeAspect="1"/>
          </p:cNvPicPr>
          <p:nvPr>
            <p:ph type="pic" idx="1"/>
          </p:nvPr>
        </p:nvPicPr>
        <p:blipFill rotWithShape="1">
          <a:blip r:embed="rId4"/>
          <a:srcRect l="4023" r="6046"/>
          <a:stretch/>
        </p:blipFill>
        <p:spPr>
          <a:xfrm>
            <a:off x="6361113" y="2193036"/>
            <a:ext cx="4773168" cy="3980688"/>
          </a:xfrm>
          <a:prstGeom prst="rect">
            <a:avLst/>
          </a:prstGeom>
        </p:spPr>
      </p:pic>
    </p:spTree>
    <p:extLst>
      <p:ext uri="{BB962C8B-B14F-4D97-AF65-F5344CB8AC3E}">
        <p14:creationId xmlns:p14="http://schemas.microsoft.com/office/powerpoint/2010/main" val="393699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C3F9269-B51E-4556-9221-44C750789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FC6015A4-B230-407A-A119-C7CEF83D1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DFD343FD-1A4D-4EB5-A19C-877ECC71A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CF498C7B-8226-4287-A6A4-029FDCD0193D}"/>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sz="3600" b="0" dirty="0">
                <a:latin typeface="Tahoma" panose="020B0604030504040204" pitchFamily="34" charset="0"/>
                <a:ea typeface="Tahoma" panose="020B0604030504040204" pitchFamily="34" charset="0"/>
                <a:cs typeface="Tahoma" panose="020B0604030504040204" pitchFamily="34" charset="0"/>
              </a:rPr>
              <a:t>Top breeds with most engagement</a:t>
            </a:r>
            <a:br>
              <a:rPr lang="en-US" sz="3400" dirty="0"/>
            </a:br>
            <a:endParaRPr lang="en-US" sz="3400" dirty="0"/>
          </a:p>
        </p:txBody>
      </p:sp>
      <p:sp>
        <p:nvSpPr>
          <p:cNvPr id="4" name="Text Placeholder 3">
            <a:extLst>
              <a:ext uri="{FF2B5EF4-FFF2-40B4-BE49-F238E27FC236}">
                <a16:creationId xmlns:a16="http://schemas.microsoft.com/office/drawing/2014/main" id="{595498D4-87FE-4668-9DBD-7A9241B8CF5E}"/>
              </a:ext>
            </a:extLst>
          </p:cNvPr>
          <p:cNvSpPr>
            <a:spLocks noGrp="1"/>
          </p:cNvSpPr>
          <p:nvPr>
            <p:ph type="body" sz="half" idx="2"/>
          </p:nvPr>
        </p:nvSpPr>
        <p:spPr>
          <a:xfrm>
            <a:off x="1069848" y="2121408"/>
            <a:ext cx="4759452" cy="4050792"/>
          </a:xfrm>
        </p:spPr>
        <p:txBody>
          <a:bodyPr vert="horz" lIns="91440" tIns="45720" rIns="91440" bIns="45720" rtlCol="0">
            <a:normAutofit/>
          </a:bodyPr>
          <a:lstStyle/>
          <a:p>
            <a:pPr indent="-182880">
              <a:lnSpc>
                <a:spcPct val="90000"/>
              </a:lnSpc>
              <a:buFont typeface="Wingdings" pitchFamily="2" charset="2"/>
              <a:buChar char="§"/>
            </a:pP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182880">
              <a:lnSpc>
                <a:spcPct val="90000"/>
              </a:lnSpc>
              <a:buFont typeface="Wingdings" pitchFamily="2" charset="2"/>
              <a:buChar char="§"/>
            </a:pP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182880">
              <a:lnSpc>
                <a:spcPct val="90000"/>
              </a:lnSpc>
              <a:buFont typeface="Wingdings" pitchFamily="2" charset="2"/>
              <a:buChar char="§"/>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Labrador retriever </a:t>
            </a:r>
            <a:r>
              <a:rPr lang="en-US" dirty="0">
                <a:solidFill>
                  <a:schemeClr val="tx1"/>
                </a:solidFill>
              </a:rPr>
              <a:t>–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246,184 engages</a:t>
            </a: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182880">
              <a:lnSpc>
                <a:spcPct val="90000"/>
              </a:lnSpc>
              <a:buFont typeface="Wingdings" pitchFamily="2" charset="2"/>
              <a:buChar char="§"/>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Lakeland terrier </a:t>
            </a:r>
            <a:r>
              <a:rPr lang="en-US" dirty="0">
                <a:solidFill>
                  <a:schemeClr val="tx1"/>
                </a:solidFill>
              </a:rPr>
              <a:t>–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186,790 engages</a:t>
            </a: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indent="-182880">
              <a:lnSpc>
                <a:spcPct val="90000"/>
              </a:lnSpc>
              <a:buFont typeface="Wingdings" pitchFamily="2" charset="2"/>
              <a:buChar char="§"/>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Chihuahua </a:t>
            </a:r>
            <a:r>
              <a:rPr lang="en-US" dirty="0">
                <a:solidFill>
                  <a:schemeClr val="tx1"/>
                </a:solidFill>
              </a:rPr>
              <a:t>–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186,676 engages</a:t>
            </a:r>
          </a:p>
          <a:p>
            <a:pPr indent="-182880">
              <a:lnSpc>
                <a:spcPct val="90000"/>
              </a:lnSpc>
              <a:buFont typeface="Wingdings" pitchFamily="2" charset="2"/>
              <a:buChar char="§"/>
            </a:pPr>
            <a:endParaRPr lang="en-US" dirty="0">
              <a:solidFill>
                <a:schemeClr val="tx1"/>
              </a:solidFill>
            </a:endParaRPr>
          </a:p>
        </p:txBody>
      </p:sp>
      <p:pic>
        <p:nvPicPr>
          <p:cNvPr id="6" name="Picture Placeholder 5">
            <a:extLst>
              <a:ext uri="{FF2B5EF4-FFF2-40B4-BE49-F238E27FC236}">
                <a16:creationId xmlns:a16="http://schemas.microsoft.com/office/drawing/2014/main" id="{A0436A79-B480-4FA8-A7FA-BF1AB3E50FC9}"/>
              </a:ext>
            </a:extLst>
          </p:cNvPr>
          <p:cNvPicPr>
            <a:picLocks noGrp="1" noChangeAspect="1"/>
          </p:cNvPicPr>
          <p:nvPr>
            <p:ph type="pic" idx="1"/>
          </p:nvPr>
        </p:nvPicPr>
        <p:blipFill rotWithShape="1">
          <a:blip r:embed="rId4"/>
          <a:srcRect l="4054" r="6015"/>
          <a:stretch/>
        </p:blipFill>
        <p:spPr>
          <a:xfrm>
            <a:off x="6361113" y="2193036"/>
            <a:ext cx="4773168" cy="3980688"/>
          </a:xfrm>
          <a:prstGeom prst="rect">
            <a:avLst/>
          </a:prstGeom>
        </p:spPr>
      </p:pic>
    </p:spTree>
    <p:extLst>
      <p:ext uri="{BB962C8B-B14F-4D97-AF65-F5344CB8AC3E}">
        <p14:creationId xmlns:p14="http://schemas.microsoft.com/office/powerpoint/2010/main" val="8554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0" name="Oval 21">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 name="Title 1">
            <a:extLst>
              <a:ext uri="{FF2B5EF4-FFF2-40B4-BE49-F238E27FC236}">
                <a16:creationId xmlns:a16="http://schemas.microsoft.com/office/drawing/2014/main" id="{621C2172-FD01-4966-8274-5CB96BE99E6C}"/>
              </a:ext>
            </a:extLst>
          </p:cNvPr>
          <p:cNvSpPr>
            <a:spLocks noGrp="1"/>
          </p:cNvSpPr>
          <p:nvPr>
            <p:ph type="title"/>
          </p:nvPr>
        </p:nvSpPr>
        <p:spPr>
          <a:xfrm>
            <a:off x="765048" y="403949"/>
            <a:ext cx="10058400" cy="1609344"/>
          </a:xfrm>
        </p:spPr>
        <p:txBody>
          <a:bodyPr vert="horz" lIns="91440" tIns="45720" rIns="91440" bIns="45720" rtlCol="0" anchor="ctr">
            <a:normAutofit/>
          </a:bodyPr>
          <a:lstStyle/>
          <a:p>
            <a:r>
              <a:rPr lang="en-US" sz="1800" dirty="0">
                <a:latin typeface="Tahoma" panose="020B0604030504040204" pitchFamily="34" charset="0"/>
                <a:ea typeface="Tahoma" panose="020B0604030504040204" pitchFamily="34" charset="0"/>
                <a:cs typeface="Tahoma" panose="020B0604030504040204" pitchFamily="34" charset="0"/>
              </a:rPr>
              <a:t>Are the breeds holding most engagement and the breeds holding most favorites and retweets the same?</a:t>
            </a:r>
            <a:br>
              <a:rPr lang="en-US" sz="1800" dirty="0">
                <a:latin typeface="Tahoma" panose="020B0604030504040204" pitchFamily="34" charset="0"/>
                <a:ea typeface="Tahoma" panose="020B0604030504040204" pitchFamily="34" charset="0"/>
                <a:cs typeface="Tahoma" panose="020B0604030504040204" pitchFamily="34" charset="0"/>
              </a:rPr>
            </a:br>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31" name="Rectangle 23">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293EC20-23C0-442C-A1F8-AC8A3CFE5C2F}"/>
              </a:ext>
            </a:extLst>
          </p:cNvPr>
          <p:cNvPicPr>
            <a:picLocks noChangeAspect="1"/>
          </p:cNvPicPr>
          <p:nvPr/>
        </p:nvPicPr>
        <p:blipFill rotWithShape="1">
          <a:blip r:embed="rId6"/>
          <a:srcRect l="7063" r="4136"/>
          <a:stretch/>
        </p:blipFill>
        <p:spPr>
          <a:xfrm>
            <a:off x="331470" y="1923685"/>
            <a:ext cx="10149840" cy="3201129"/>
          </a:xfrm>
          <a:prstGeom prst="rect">
            <a:avLst/>
          </a:prstGeom>
        </p:spPr>
      </p:pic>
    </p:spTree>
    <p:extLst>
      <p:ext uri="{BB962C8B-B14F-4D97-AF65-F5344CB8AC3E}">
        <p14:creationId xmlns:p14="http://schemas.microsoft.com/office/powerpoint/2010/main" val="37343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4" name="Oval 33">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5" name="Oval 34">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37" name="Rectangle 36">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BD46F9A7-0C35-4DD2-A871-BF7E71DD714D}"/>
              </a:ext>
            </a:extLst>
          </p:cNvPr>
          <p:cNvSpPr>
            <a:spLocks noGrp="1"/>
          </p:cNvSpPr>
          <p:nvPr>
            <p:ph type="title"/>
          </p:nvPr>
        </p:nvSpPr>
        <p:spPr>
          <a:xfrm>
            <a:off x="1066799" y="4369752"/>
            <a:ext cx="10058400" cy="1522993"/>
          </a:xfrm>
        </p:spPr>
        <p:txBody>
          <a:bodyPr vert="horz" lIns="91440" tIns="45720" rIns="91440" bIns="45720" rtlCol="0" anchor="ctr">
            <a:normAutofit fontScale="90000"/>
          </a:bodyPr>
          <a:lstStyle/>
          <a:p>
            <a:r>
              <a:rPr lang="en-US" sz="4700" dirty="0">
                <a:latin typeface="Arial" panose="020B0604020202020204" pitchFamily="34" charset="0"/>
                <a:cs typeface="Arial" panose="020B0604020202020204" pitchFamily="34" charset="0"/>
              </a:rPr>
              <a:t>The winner is </a:t>
            </a:r>
            <a:br>
              <a:rPr lang="en-US" sz="4700" dirty="0">
                <a:latin typeface="Arial" panose="020B0604020202020204" pitchFamily="34" charset="0"/>
                <a:cs typeface="Arial" panose="020B0604020202020204" pitchFamily="34" charset="0"/>
              </a:rPr>
            </a:br>
            <a:br>
              <a:rPr lang="en-US" sz="4700" dirty="0">
                <a:latin typeface="Arial" panose="020B0604020202020204" pitchFamily="34" charset="0"/>
                <a:cs typeface="Arial" panose="020B0604020202020204" pitchFamily="34" charset="0"/>
              </a:rPr>
            </a:br>
            <a:r>
              <a:rPr lang="en-US" sz="4700" dirty="0">
                <a:latin typeface="Arial" panose="020B0604020202020204" pitchFamily="34" charset="0"/>
                <a:cs typeface="Arial" panose="020B0604020202020204" pitchFamily="34" charset="0"/>
              </a:rPr>
              <a:t>Labrador Retriever</a:t>
            </a:r>
            <a:br>
              <a:rPr lang="en-US" sz="4700" dirty="0">
                <a:latin typeface="Arial" panose="020B0604020202020204" pitchFamily="34" charset="0"/>
                <a:cs typeface="Arial" panose="020B0604020202020204" pitchFamily="34" charset="0"/>
              </a:rPr>
            </a:br>
            <a:endParaRPr lang="en-US" sz="4700" dirty="0">
              <a:latin typeface="Arial" panose="020B0604020202020204" pitchFamily="34" charset="0"/>
              <a:cs typeface="Arial" panose="020B0604020202020204" pitchFamily="34" charset="0"/>
            </a:endParaRPr>
          </a:p>
        </p:txBody>
      </p:sp>
      <p:grpSp>
        <p:nvGrpSpPr>
          <p:cNvPr id="41" name="Group 40">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2" name="Oval 41">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43" name="Oval 42">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graphicFrame>
        <p:nvGraphicFramePr>
          <p:cNvPr id="11" name="Title 1">
            <a:extLst>
              <a:ext uri="{FF2B5EF4-FFF2-40B4-BE49-F238E27FC236}">
                <a16:creationId xmlns:a16="http://schemas.microsoft.com/office/drawing/2014/main" id="{668A4D64-7C95-411F-950F-853EDDC06594}"/>
              </a:ext>
            </a:extLst>
          </p:cNvPr>
          <p:cNvGraphicFramePr/>
          <p:nvPr>
            <p:extLst>
              <p:ext uri="{D42A27DB-BD31-4B8C-83A1-F6EECF244321}">
                <p14:modId xmlns:p14="http://schemas.microsoft.com/office/powerpoint/2010/main" val="2341793228"/>
              </p:ext>
            </p:extLst>
          </p:nvPr>
        </p:nvGraphicFramePr>
        <p:xfrm>
          <a:off x="643466" y="633637"/>
          <a:ext cx="10905066" cy="329489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31845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750D-FFD5-4FCF-BF4C-955B95F77051}"/>
              </a:ext>
            </a:extLst>
          </p:cNvPr>
          <p:cNvSpPr>
            <a:spLocks noGrp="1"/>
          </p:cNvSpPr>
          <p:nvPr>
            <p:ph type="title"/>
          </p:nvPr>
        </p:nvSpPr>
        <p:spPr>
          <a:xfrm>
            <a:off x="2165774" y="422338"/>
            <a:ext cx="9281160" cy="697611"/>
          </a:xfrm>
        </p:spPr>
        <p:txBody>
          <a:bodyPr>
            <a:normAutofit/>
          </a:bodyPr>
          <a:lstStyle/>
          <a:p>
            <a:r>
              <a:rPr lang="en-US" sz="1800" b="1" dirty="0">
                <a:latin typeface="Arial" panose="020B0604020202020204" pitchFamily="34" charset="0"/>
                <a:cs typeface="Arial" panose="020B0604020202020204" pitchFamily="34" charset="0"/>
              </a:rPr>
              <a:t>How often is the winner mentioned in tweets?</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71C3E69F-1BDF-4074-958C-6E853F08677D}"/>
              </a:ext>
            </a:extLst>
          </p:cNvPr>
          <p:cNvSpPr>
            <a:spLocks noGrp="1"/>
          </p:cNvSpPr>
          <p:nvPr>
            <p:ph type="body" idx="1"/>
          </p:nvPr>
        </p:nvSpPr>
        <p:spPr>
          <a:xfrm>
            <a:off x="2165774" y="1343405"/>
            <a:ext cx="9281160" cy="3355595"/>
          </a:xfrm>
        </p:spPr>
        <p:txBody>
          <a:bodyPr>
            <a:normAutofit/>
          </a:bodyPr>
          <a:lstStyle/>
          <a:p>
            <a:r>
              <a:rPr lang="en-US" sz="1800" dirty="0">
                <a:latin typeface="Arial" panose="020B0604020202020204" pitchFamily="34" charset="0"/>
                <a:cs typeface="Arial" panose="020B0604020202020204" pitchFamily="34" charset="0"/>
              </a:rPr>
              <a:t>So our winner is Labrador Retriever. We built a list of following synonyms:</a:t>
            </a:r>
          </a:p>
          <a:p>
            <a:endParaRPr lang="en-US" sz="1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latin typeface="Arial" panose="020B0604020202020204" pitchFamily="34" charset="0"/>
                <a:cs typeface="Arial" panose="020B0604020202020204" pitchFamily="34" charset="0"/>
              </a:rPr>
              <a:t>“Labrador retriever”</a:t>
            </a:r>
          </a:p>
          <a:p>
            <a:pPr marL="342900" indent="-342900">
              <a:buFont typeface="Arial" panose="020B0604020202020204" pitchFamily="34" charset="0"/>
              <a:buChar char="•"/>
            </a:pP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labrador</a:t>
            </a:r>
            <a:r>
              <a:rPr lang="en-US" sz="1800" dirty="0">
                <a:latin typeface="Arial" panose="020B0604020202020204" pitchFamily="34" charset="0"/>
                <a:cs typeface="Arial" panose="020B0604020202020204" pitchFamily="34" charset="0"/>
              </a:rPr>
              <a:t> retriever”</a:t>
            </a:r>
          </a:p>
          <a:p>
            <a:pPr marL="342900" indent="-342900">
              <a:buFont typeface="Arial" panose="020B0604020202020204" pitchFamily="34" charset="0"/>
              <a:buChar char="•"/>
            </a:pPr>
            <a:r>
              <a:rPr lang="en-US" sz="1800" dirty="0">
                <a:latin typeface="Arial" panose="020B0604020202020204" pitchFamily="34" charset="0"/>
                <a:cs typeface="Arial" panose="020B0604020202020204" pitchFamily="34" charset="0"/>
              </a:rPr>
              <a:t>“Labrador”</a:t>
            </a:r>
          </a:p>
          <a:p>
            <a:pPr marL="342900" indent="-342900">
              <a:buFont typeface="Arial" panose="020B0604020202020204" pitchFamily="34" charset="0"/>
              <a:buChar char="•"/>
            </a:pPr>
            <a:r>
              <a:rPr lang="en-US" sz="1800" dirty="0">
                <a:latin typeface="Arial" panose="020B0604020202020204" pitchFamily="34" charset="0"/>
                <a:cs typeface="Arial" panose="020B0604020202020204" pitchFamily="34" charset="0"/>
              </a:rPr>
              <a:t>“lab”</a:t>
            </a:r>
          </a:p>
          <a:p>
            <a:pPr marL="342900" indent="-342900">
              <a:buFont typeface="Arial" panose="020B0604020202020204" pitchFamily="34" charset="0"/>
              <a:buChar char="•"/>
            </a:pPr>
            <a:r>
              <a:rPr lang="en-US" sz="1800" dirty="0">
                <a:latin typeface="Arial" panose="020B0604020202020204" pitchFamily="34" charset="0"/>
                <a:cs typeface="Arial" panose="020B0604020202020204" pitchFamily="34" charset="0"/>
              </a:rPr>
              <a:t>“labs”</a:t>
            </a:r>
          </a:p>
          <a:p>
            <a:pPr marL="342900" indent="-342900">
              <a:buFont typeface="Arial" panose="020B0604020202020204" pitchFamily="34" charset="0"/>
              <a:buChar char="•"/>
            </a:pPr>
            <a:r>
              <a:rPr lang="en-US" sz="1800" dirty="0">
                <a:latin typeface="Arial" panose="020B0604020202020204" pitchFamily="34" charset="0"/>
                <a:cs typeface="Arial" panose="020B0604020202020204" pitchFamily="34" charset="0"/>
              </a:rPr>
              <a:t>“labra”</a:t>
            </a:r>
          </a:p>
          <a:p>
            <a:pPr marL="342900" indent="-342900">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652F457-3FB5-4C16-8FE7-AAC0FE7FCB99}"/>
              </a:ext>
            </a:extLst>
          </p:cNvPr>
          <p:cNvSpPr txBox="1"/>
          <p:nvPr/>
        </p:nvSpPr>
        <p:spPr>
          <a:xfrm>
            <a:off x="1083734" y="5727776"/>
            <a:ext cx="10363200"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We checked how many times each word appears in our data set with tweets.</a:t>
            </a:r>
          </a:p>
          <a:p>
            <a:endParaRPr lang="en-US" sz="2000" b="1" dirty="0"/>
          </a:p>
        </p:txBody>
      </p:sp>
    </p:spTree>
    <p:extLst>
      <p:ext uri="{BB962C8B-B14F-4D97-AF65-F5344CB8AC3E}">
        <p14:creationId xmlns:p14="http://schemas.microsoft.com/office/powerpoint/2010/main" val="220374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0">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B12FA5F7-0434-426B-B593-94EC0C62A148}"/>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sz="3600" dirty="0">
                <a:latin typeface="Arial" panose="020B0604020202020204" pitchFamily="34" charset="0"/>
                <a:cs typeface="Arial" panose="020B0604020202020204" pitchFamily="34" charset="0"/>
              </a:rPr>
              <a:t>Unbelievable</a:t>
            </a:r>
            <a:r>
              <a:rPr lang="en-US" sz="5400" dirty="0">
                <a:latin typeface="Arial" panose="020B0604020202020204" pitchFamily="34" charset="0"/>
                <a:cs typeface="Arial" panose="020B0604020202020204" pitchFamily="34" charset="0"/>
              </a:rPr>
              <a:t>!</a:t>
            </a:r>
          </a:p>
        </p:txBody>
      </p:sp>
      <p:sp>
        <p:nvSpPr>
          <p:cNvPr id="4" name="Text Placeholder 3">
            <a:extLst>
              <a:ext uri="{FF2B5EF4-FFF2-40B4-BE49-F238E27FC236}">
                <a16:creationId xmlns:a16="http://schemas.microsoft.com/office/drawing/2014/main" id="{5A235DAD-4D0C-433D-BC66-ADE6F66C05DD}"/>
              </a:ext>
            </a:extLst>
          </p:cNvPr>
          <p:cNvSpPr>
            <a:spLocks noGrp="1"/>
          </p:cNvSpPr>
          <p:nvPr>
            <p:ph type="body" sz="half" idx="2"/>
          </p:nvPr>
        </p:nvSpPr>
        <p:spPr>
          <a:xfrm>
            <a:off x="952500" y="2121408"/>
            <a:ext cx="5276850" cy="4050792"/>
          </a:xfrm>
        </p:spPr>
        <p:txBody>
          <a:bodyPr vert="horz" lIns="91440" tIns="45720" rIns="91440" bIns="45720" rtlCol="0">
            <a:normAutofit/>
          </a:bodyPr>
          <a:lstStyle/>
          <a:p>
            <a:pPr marL="285750" indent="-285750">
              <a:lnSpc>
                <a:spcPct val="90000"/>
              </a:lnSpc>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a:lnSpc>
                <a:spcPct val="90000"/>
              </a:lnSpc>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We have ZERO mentions of Labrador breed in 2,298 tweets. </a:t>
            </a:r>
            <a:br>
              <a:rPr lang="en-US" dirty="0">
                <a:solidFill>
                  <a:schemeClr val="tx1"/>
                </a:solidFill>
                <a:latin typeface="Arial" panose="020B0604020202020204" pitchFamily="34" charset="0"/>
                <a:cs typeface="Arial" panose="020B0604020202020204" pitchFamily="34" charset="0"/>
              </a:rPr>
            </a:br>
            <a:endParaRPr lang="en-US" dirty="0">
              <a:solidFill>
                <a:schemeClr val="tx1"/>
              </a:solidFill>
              <a:latin typeface="Arial" panose="020B0604020202020204" pitchFamily="34" charset="0"/>
              <a:cs typeface="Arial" panose="020B0604020202020204" pitchFamily="34" charset="0"/>
            </a:endParaRPr>
          </a:p>
          <a:p>
            <a:pPr marL="285750" indent="-285750">
              <a:lnSpc>
                <a:spcPct val="90000"/>
              </a:lnSpc>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Definitely, this Twitter-channel is not about Labradors.</a:t>
            </a:r>
            <a:br>
              <a:rPr lang="en-US" dirty="0">
                <a:solidFill>
                  <a:schemeClr val="tx1"/>
                </a:solidFill>
                <a:latin typeface="Arial" panose="020B0604020202020204" pitchFamily="34" charset="0"/>
                <a:cs typeface="Arial" panose="020B0604020202020204" pitchFamily="34" charset="0"/>
              </a:rPr>
            </a:br>
            <a:endParaRPr lang="en-US" dirty="0">
              <a:solidFill>
                <a:schemeClr val="tx1"/>
              </a:solidFill>
              <a:latin typeface="Arial" panose="020B0604020202020204" pitchFamily="34" charset="0"/>
              <a:cs typeface="Arial" panose="020B0604020202020204" pitchFamily="34" charset="0"/>
            </a:endParaRPr>
          </a:p>
          <a:p>
            <a:pPr marL="285750" indent="-285750">
              <a:lnSpc>
                <a:spcPct val="90000"/>
              </a:lnSpc>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Our winner won just with a funny video, not by breed.</a:t>
            </a:r>
          </a:p>
          <a:p>
            <a:pPr indent="-182880">
              <a:lnSpc>
                <a:spcPct val="90000"/>
              </a:lnSpc>
              <a:buFont typeface="Wingdings" pitchFamily="2" charset="2"/>
              <a:buChar char="§"/>
            </a:pPr>
            <a:endParaRPr lang="en-US" dirty="0">
              <a:solidFill>
                <a:schemeClr val="tx1"/>
              </a:solidFill>
            </a:endParaRPr>
          </a:p>
        </p:txBody>
      </p:sp>
      <p:pic>
        <p:nvPicPr>
          <p:cNvPr id="6" name="Picture Placeholder 5">
            <a:extLst>
              <a:ext uri="{FF2B5EF4-FFF2-40B4-BE49-F238E27FC236}">
                <a16:creationId xmlns:a16="http://schemas.microsoft.com/office/drawing/2014/main" id="{5E644C8E-E56C-470F-8181-FD2365BA3301}"/>
              </a:ext>
            </a:extLst>
          </p:cNvPr>
          <p:cNvPicPr>
            <a:picLocks noGrp="1" noChangeAspect="1"/>
          </p:cNvPicPr>
          <p:nvPr>
            <p:ph type="pic" idx="1"/>
          </p:nvPr>
        </p:nvPicPr>
        <p:blipFill>
          <a:blip r:embed="rId4"/>
          <a:srcRect t="1153" b="1153"/>
          <a:stretch>
            <a:fillRect/>
          </a:stretch>
        </p:blipFill>
        <p:spPr>
          <a:xfrm>
            <a:off x="6355080" y="2213221"/>
            <a:ext cx="4773168" cy="3940317"/>
          </a:xfrm>
          <a:prstGeom prst="rect">
            <a:avLst/>
          </a:prstGeom>
        </p:spPr>
      </p:pic>
    </p:spTree>
    <p:extLst>
      <p:ext uri="{BB962C8B-B14F-4D97-AF65-F5344CB8AC3E}">
        <p14:creationId xmlns:p14="http://schemas.microsoft.com/office/powerpoint/2010/main" val="3263322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59</TotalTime>
  <Words>460</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Rockwell</vt:lpstr>
      <vt:lpstr>Rockwell Condensed</vt:lpstr>
      <vt:lpstr>Rockwell Extra Bold</vt:lpstr>
      <vt:lpstr>Tahoma</vt:lpstr>
      <vt:lpstr>Wingdings</vt:lpstr>
      <vt:lpstr>Wood Type</vt:lpstr>
      <vt:lpstr>We rate dogs</vt:lpstr>
      <vt:lpstr>Questions:</vt:lpstr>
      <vt:lpstr>top three breeds holding most favorite </vt:lpstr>
      <vt:lpstr>top three breeds holding most retweets </vt:lpstr>
      <vt:lpstr>Top breeds with most engagement </vt:lpstr>
      <vt:lpstr>Are the breeds holding most engagement and the breeds holding most favorites and retweets the same? </vt:lpstr>
      <vt:lpstr>The winner is   Labrador Retriever </vt:lpstr>
      <vt:lpstr>How often is the winner mentioned in tweets? </vt:lpstr>
      <vt:lpstr>Unbelievable!</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rate dogs</dc:title>
  <dc:creator>Алексей Романенко</dc:creator>
  <cp:lastModifiedBy>Алексей Романенко</cp:lastModifiedBy>
  <cp:revision>10</cp:revision>
  <dcterms:created xsi:type="dcterms:W3CDTF">2019-03-20T20:13:21Z</dcterms:created>
  <dcterms:modified xsi:type="dcterms:W3CDTF">2019-03-20T21:13:11Z</dcterms:modified>
</cp:coreProperties>
</file>