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5984" autoAdjust="0"/>
  </p:normalViewPr>
  <p:slideViewPr>
    <p:cSldViewPr snapToGrid="0" showGuides="1">
      <p:cViewPr varScale="1">
        <p:scale>
          <a:sx n="90" d="100"/>
          <a:sy n="90" d="100"/>
        </p:scale>
        <p:origin x="120" y="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4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8A33EB-4CEA-4511-9879-3633D5CF003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4582F3BA-E913-4F1C-8957-CED11E69353F}">
      <dgm:prSet/>
      <dgm:spPr/>
      <dgm:t>
        <a:bodyPr/>
        <a:lstStyle/>
        <a:p>
          <a:r>
            <a:rPr lang="ru-RU"/>
            <a:t>Создаем точку соединения</a:t>
          </a:r>
        </a:p>
      </dgm:t>
    </dgm:pt>
    <dgm:pt modelId="{A351FE4E-0C46-4BE3-9CD8-4B9D27B85B90}" type="parTrans" cxnId="{DEAD75FE-BC81-43ED-9819-C46D92D8F1CD}">
      <dgm:prSet/>
      <dgm:spPr/>
      <dgm:t>
        <a:bodyPr/>
        <a:lstStyle/>
        <a:p>
          <a:endParaRPr lang="ru-RU"/>
        </a:p>
      </dgm:t>
    </dgm:pt>
    <dgm:pt modelId="{E745908D-B216-4DA7-A975-D1BA069D91F8}" type="sibTrans" cxnId="{DEAD75FE-BC81-43ED-9819-C46D92D8F1CD}">
      <dgm:prSet/>
      <dgm:spPr/>
      <dgm:t>
        <a:bodyPr/>
        <a:lstStyle/>
        <a:p>
          <a:endParaRPr lang="ru-RU"/>
        </a:p>
      </dgm:t>
    </dgm:pt>
    <dgm:pt modelId="{15FB01E1-D3DD-47BA-B9EB-605166218462}">
      <dgm:prSet/>
      <dgm:spPr/>
      <dgm:t>
        <a:bodyPr/>
        <a:lstStyle/>
        <a:p>
          <a:r>
            <a:rPr lang="ru-RU"/>
            <a:t>Ждем сигнала</a:t>
          </a:r>
        </a:p>
      </dgm:t>
    </dgm:pt>
    <dgm:pt modelId="{659B8E03-19BD-433B-B8EB-5E18FB793656}" type="parTrans" cxnId="{E3518183-7F72-4F2A-86CD-C33308E37AA7}">
      <dgm:prSet/>
      <dgm:spPr/>
      <dgm:t>
        <a:bodyPr/>
        <a:lstStyle/>
        <a:p>
          <a:endParaRPr lang="ru-RU"/>
        </a:p>
      </dgm:t>
    </dgm:pt>
    <dgm:pt modelId="{0BC2E9FC-7888-4B1B-A00D-1D4ECCBB038E}" type="sibTrans" cxnId="{E3518183-7F72-4F2A-86CD-C33308E37AA7}">
      <dgm:prSet/>
      <dgm:spPr/>
      <dgm:t>
        <a:bodyPr/>
        <a:lstStyle/>
        <a:p>
          <a:endParaRPr lang="ru-RU"/>
        </a:p>
      </dgm:t>
    </dgm:pt>
    <dgm:pt modelId="{BEE3EEB9-9963-49CC-B12A-29DF558677FE}">
      <dgm:prSet/>
      <dgm:spPr/>
      <dgm:t>
        <a:bodyPr/>
        <a:lstStyle/>
        <a:p>
          <a:r>
            <a:rPr lang="ru-RU"/>
            <a:t>По поступлении – создаем сокет и принимаем данные (бинарный поток)</a:t>
          </a:r>
        </a:p>
      </dgm:t>
    </dgm:pt>
    <dgm:pt modelId="{DFE952D7-7F4E-4951-ACFD-6631DAA34485}" type="parTrans" cxnId="{53009311-A038-4BD3-9844-E74473760402}">
      <dgm:prSet/>
      <dgm:spPr/>
      <dgm:t>
        <a:bodyPr/>
        <a:lstStyle/>
        <a:p>
          <a:endParaRPr lang="ru-RU"/>
        </a:p>
      </dgm:t>
    </dgm:pt>
    <dgm:pt modelId="{4735F83D-ACE0-4FBF-977A-0CD1C0233CE9}" type="sibTrans" cxnId="{53009311-A038-4BD3-9844-E74473760402}">
      <dgm:prSet/>
      <dgm:spPr/>
      <dgm:t>
        <a:bodyPr/>
        <a:lstStyle/>
        <a:p>
          <a:endParaRPr lang="ru-RU"/>
        </a:p>
      </dgm:t>
    </dgm:pt>
    <dgm:pt modelId="{43BFF4B2-3A16-4297-9673-A87D12D747C5}">
      <dgm:prSet/>
      <dgm:spPr/>
      <dgm:t>
        <a:bodyPr/>
        <a:lstStyle/>
        <a:p>
          <a:r>
            <a:rPr lang="ru-RU"/>
            <a:t>Конвертируем их в строку и печатаем</a:t>
          </a:r>
        </a:p>
      </dgm:t>
    </dgm:pt>
    <dgm:pt modelId="{1EAF50BD-1CB0-4164-94F6-251A142040AF}" type="parTrans" cxnId="{12A5211D-F371-4204-A031-ED7EDFE36639}">
      <dgm:prSet/>
      <dgm:spPr/>
      <dgm:t>
        <a:bodyPr/>
        <a:lstStyle/>
        <a:p>
          <a:endParaRPr lang="ru-RU"/>
        </a:p>
      </dgm:t>
    </dgm:pt>
    <dgm:pt modelId="{7C0B1427-3CE1-4033-AB69-661E2686FD3D}" type="sibTrans" cxnId="{12A5211D-F371-4204-A031-ED7EDFE36639}">
      <dgm:prSet/>
      <dgm:spPr/>
      <dgm:t>
        <a:bodyPr/>
        <a:lstStyle/>
        <a:p>
          <a:endParaRPr lang="ru-RU"/>
        </a:p>
      </dgm:t>
    </dgm:pt>
    <dgm:pt modelId="{C5EE591D-0888-4DE3-B646-128AC52814AE}">
      <dgm:prSet/>
      <dgm:spPr/>
      <dgm:t>
        <a:bodyPr/>
        <a:lstStyle/>
        <a:p>
          <a:r>
            <a:rPr lang="ru-RU"/>
            <a:t>Обратным образом (строка, бинарные данные, отправка) возвращаем данные клиенту</a:t>
          </a:r>
        </a:p>
      </dgm:t>
    </dgm:pt>
    <dgm:pt modelId="{AFB34DDD-459C-415D-89BE-E52D80DC4A8E}" type="parTrans" cxnId="{5ACD50CC-BDDB-4A84-B1EB-4838E430AEC0}">
      <dgm:prSet/>
      <dgm:spPr/>
      <dgm:t>
        <a:bodyPr/>
        <a:lstStyle/>
        <a:p>
          <a:endParaRPr lang="ru-RU"/>
        </a:p>
      </dgm:t>
    </dgm:pt>
    <dgm:pt modelId="{3C9BC6B2-9F28-4282-9FB6-0C50D2B0FD5D}" type="sibTrans" cxnId="{5ACD50CC-BDDB-4A84-B1EB-4838E430AEC0}">
      <dgm:prSet/>
      <dgm:spPr/>
      <dgm:t>
        <a:bodyPr/>
        <a:lstStyle/>
        <a:p>
          <a:endParaRPr lang="ru-RU"/>
        </a:p>
      </dgm:t>
    </dgm:pt>
    <dgm:pt modelId="{5FEE6C5D-B78E-4068-86F7-2345C3A002D9}">
      <dgm:prSet/>
      <dgm:spPr/>
      <dgm:t>
        <a:bodyPr/>
        <a:lstStyle/>
        <a:p>
          <a:r>
            <a:rPr lang="ru-RU"/>
            <a:t>По окончании – закрываем соединение</a:t>
          </a:r>
        </a:p>
      </dgm:t>
    </dgm:pt>
    <dgm:pt modelId="{CE4181F1-F99F-420B-BF75-56141D83E3D4}" type="parTrans" cxnId="{AB68CA98-FA6A-4637-9319-6F1C942B837B}">
      <dgm:prSet/>
      <dgm:spPr/>
      <dgm:t>
        <a:bodyPr/>
        <a:lstStyle/>
        <a:p>
          <a:endParaRPr lang="ru-RU"/>
        </a:p>
      </dgm:t>
    </dgm:pt>
    <dgm:pt modelId="{2B5767BE-616E-4922-8A44-EEEA58990480}" type="sibTrans" cxnId="{AB68CA98-FA6A-4637-9319-6F1C942B837B}">
      <dgm:prSet/>
      <dgm:spPr/>
      <dgm:t>
        <a:bodyPr/>
        <a:lstStyle/>
        <a:p>
          <a:endParaRPr lang="ru-RU"/>
        </a:p>
      </dgm:t>
    </dgm:pt>
    <dgm:pt modelId="{6F8B8DFD-4DFE-46E8-96B2-2FC70C0ACA1F}" type="pres">
      <dgm:prSet presAssocID="{608A33EB-4CEA-4511-9879-3633D5CF0035}" presName="CompostProcess" presStyleCnt="0">
        <dgm:presLayoutVars>
          <dgm:dir/>
          <dgm:resizeHandles val="exact"/>
        </dgm:presLayoutVars>
      </dgm:prSet>
      <dgm:spPr/>
    </dgm:pt>
    <dgm:pt modelId="{33D6491D-B73D-416E-91D4-7143D3A03F84}" type="pres">
      <dgm:prSet presAssocID="{608A33EB-4CEA-4511-9879-3633D5CF0035}" presName="arrow" presStyleLbl="bgShp" presStyleIdx="0" presStyleCnt="1"/>
      <dgm:spPr/>
    </dgm:pt>
    <dgm:pt modelId="{48F63B39-39EA-47F9-A00A-31CA5BA99E4E}" type="pres">
      <dgm:prSet presAssocID="{608A33EB-4CEA-4511-9879-3633D5CF0035}" presName="linearProcess" presStyleCnt="0"/>
      <dgm:spPr/>
    </dgm:pt>
    <dgm:pt modelId="{781D9EA7-1560-455D-A885-0F0219D8F09A}" type="pres">
      <dgm:prSet presAssocID="{4582F3BA-E913-4F1C-8957-CED11E69353F}" presName="textNode" presStyleLbl="node1" presStyleIdx="0" presStyleCnt="6">
        <dgm:presLayoutVars>
          <dgm:bulletEnabled val="1"/>
        </dgm:presLayoutVars>
      </dgm:prSet>
      <dgm:spPr/>
    </dgm:pt>
    <dgm:pt modelId="{AC800A87-5014-45CC-90FC-8CAA6A49A327}" type="pres">
      <dgm:prSet presAssocID="{E745908D-B216-4DA7-A975-D1BA069D91F8}" presName="sibTrans" presStyleCnt="0"/>
      <dgm:spPr/>
    </dgm:pt>
    <dgm:pt modelId="{B664ACDC-A144-4BD9-AE5B-43865ADD61F3}" type="pres">
      <dgm:prSet presAssocID="{15FB01E1-D3DD-47BA-B9EB-605166218462}" presName="textNode" presStyleLbl="node1" presStyleIdx="1" presStyleCnt="6">
        <dgm:presLayoutVars>
          <dgm:bulletEnabled val="1"/>
        </dgm:presLayoutVars>
      </dgm:prSet>
      <dgm:spPr/>
    </dgm:pt>
    <dgm:pt modelId="{11FB35DF-8628-4E93-859C-797ABB0641D1}" type="pres">
      <dgm:prSet presAssocID="{0BC2E9FC-7888-4B1B-A00D-1D4ECCBB038E}" presName="sibTrans" presStyleCnt="0"/>
      <dgm:spPr/>
    </dgm:pt>
    <dgm:pt modelId="{42A5CC92-BADD-44FF-9DA7-93E9289934D2}" type="pres">
      <dgm:prSet presAssocID="{BEE3EEB9-9963-49CC-B12A-29DF558677FE}" presName="textNode" presStyleLbl="node1" presStyleIdx="2" presStyleCnt="6">
        <dgm:presLayoutVars>
          <dgm:bulletEnabled val="1"/>
        </dgm:presLayoutVars>
      </dgm:prSet>
      <dgm:spPr/>
    </dgm:pt>
    <dgm:pt modelId="{5D43881C-A9A7-4080-B7EF-5E6FA678A632}" type="pres">
      <dgm:prSet presAssocID="{4735F83D-ACE0-4FBF-977A-0CD1C0233CE9}" presName="sibTrans" presStyleCnt="0"/>
      <dgm:spPr/>
    </dgm:pt>
    <dgm:pt modelId="{463FA510-B43F-4F76-8FE4-182E2ADFF663}" type="pres">
      <dgm:prSet presAssocID="{43BFF4B2-3A16-4297-9673-A87D12D747C5}" presName="textNode" presStyleLbl="node1" presStyleIdx="3" presStyleCnt="6">
        <dgm:presLayoutVars>
          <dgm:bulletEnabled val="1"/>
        </dgm:presLayoutVars>
      </dgm:prSet>
      <dgm:spPr/>
    </dgm:pt>
    <dgm:pt modelId="{C87D56F7-FB74-4A86-BEFC-87BE78D23D0F}" type="pres">
      <dgm:prSet presAssocID="{7C0B1427-3CE1-4033-AB69-661E2686FD3D}" presName="sibTrans" presStyleCnt="0"/>
      <dgm:spPr/>
    </dgm:pt>
    <dgm:pt modelId="{AD0C7A30-EEF4-4AF0-8E66-9F4982C772BC}" type="pres">
      <dgm:prSet presAssocID="{C5EE591D-0888-4DE3-B646-128AC52814AE}" presName="textNode" presStyleLbl="node1" presStyleIdx="4" presStyleCnt="6">
        <dgm:presLayoutVars>
          <dgm:bulletEnabled val="1"/>
        </dgm:presLayoutVars>
      </dgm:prSet>
      <dgm:spPr/>
    </dgm:pt>
    <dgm:pt modelId="{C561E76B-5BF3-4B83-9494-384A787B2ACA}" type="pres">
      <dgm:prSet presAssocID="{3C9BC6B2-9F28-4282-9FB6-0C50D2B0FD5D}" presName="sibTrans" presStyleCnt="0"/>
      <dgm:spPr/>
    </dgm:pt>
    <dgm:pt modelId="{BFD0A0D6-E8D3-4C6F-9576-2F1C906E8D8F}" type="pres">
      <dgm:prSet presAssocID="{5FEE6C5D-B78E-4068-86F7-2345C3A002D9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53009311-A038-4BD3-9844-E74473760402}" srcId="{608A33EB-4CEA-4511-9879-3633D5CF0035}" destId="{BEE3EEB9-9963-49CC-B12A-29DF558677FE}" srcOrd="2" destOrd="0" parTransId="{DFE952D7-7F4E-4951-ACFD-6631DAA34485}" sibTransId="{4735F83D-ACE0-4FBF-977A-0CD1C0233CE9}"/>
    <dgm:cxn modelId="{12A5211D-F371-4204-A031-ED7EDFE36639}" srcId="{608A33EB-4CEA-4511-9879-3633D5CF0035}" destId="{43BFF4B2-3A16-4297-9673-A87D12D747C5}" srcOrd="3" destOrd="0" parTransId="{1EAF50BD-1CB0-4164-94F6-251A142040AF}" sibTransId="{7C0B1427-3CE1-4033-AB69-661E2686FD3D}"/>
    <dgm:cxn modelId="{628AA04A-999C-4348-BAC7-FE27185E6F18}" type="presOf" srcId="{C5EE591D-0888-4DE3-B646-128AC52814AE}" destId="{AD0C7A30-EEF4-4AF0-8E66-9F4982C772BC}" srcOrd="0" destOrd="0" presId="urn:microsoft.com/office/officeart/2005/8/layout/hProcess9"/>
    <dgm:cxn modelId="{E3202B4C-1EC7-4534-9D60-D66D520CC6C3}" type="presOf" srcId="{BEE3EEB9-9963-49CC-B12A-29DF558677FE}" destId="{42A5CC92-BADD-44FF-9DA7-93E9289934D2}" srcOrd="0" destOrd="0" presId="urn:microsoft.com/office/officeart/2005/8/layout/hProcess9"/>
    <dgm:cxn modelId="{5D2AA16D-1763-4D14-997C-81F200B17EF2}" type="presOf" srcId="{43BFF4B2-3A16-4297-9673-A87D12D747C5}" destId="{463FA510-B43F-4F76-8FE4-182E2ADFF663}" srcOrd="0" destOrd="0" presId="urn:microsoft.com/office/officeart/2005/8/layout/hProcess9"/>
    <dgm:cxn modelId="{2FD2127F-C53F-485B-B0DF-9C3B294AB062}" type="presOf" srcId="{15FB01E1-D3DD-47BA-B9EB-605166218462}" destId="{B664ACDC-A144-4BD9-AE5B-43865ADD61F3}" srcOrd="0" destOrd="0" presId="urn:microsoft.com/office/officeart/2005/8/layout/hProcess9"/>
    <dgm:cxn modelId="{91A0D980-D29B-4CB8-A40E-279F4C9B8DD6}" type="presOf" srcId="{4582F3BA-E913-4F1C-8957-CED11E69353F}" destId="{781D9EA7-1560-455D-A885-0F0219D8F09A}" srcOrd="0" destOrd="0" presId="urn:microsoft.com/office/officeart/2005/8/layout/hProcess9"/>
    <dgm:cxn modelId="{E3518183-7F72-4F2A-86CD-C33308E37AA7}" srcId="{608A33EB-4CEA-4511-9879-3633D5CF0035}" destId="{15FB01E1-D3DD-47BA-B9EB-605166218462}" srcOrd="1" destOrd="0" parTransId="{659B8E03-19BD-433B-B8EB-5E18FB793656}" sibTransId="{0BC2E9FC-7888-4B1B-A00D-1D4ECCBB038E}"/>
    <dgm:cxn modelId="{AB68CA98-FA6A-4637-9319-6F1C942B837B}" srcId="{608A33EB-4CEA-4511-9879-3633D5CF0035}" destId="{5FEE6C5D-B78E-4068-86F7-2345C3A002D9}" srcOrd="5" destOrd="0" parTransId="{CE4181F1-F99F-420B-BF75-56141D83E3D4}" sibTransId="{2B5767BE-616E-4922-8A44-EEEA58990480}"/>
    <dgm:cxn modelId="{297C38A4-3328-446F-9AD0-52B0E922B590}" type="presOf" srcId="{608A33EB-4CEA-4511-9879-3633D5CF0035}" destId="{6F8B8DFD-4DFE-46E8-96B2-2FC70C0ACA1F}" srcOrd="0" destOrd="0" presId="urn:microsoft.com/office/officeart/2005/8/layout/hProcess9"/>
    <dgm:cxn modelId="{D67750B1-AE13-4CA2-8C82-7F4708FFFA68}" type="presOf" srcId="{5FEE6C5D-B78E-4068-86F7-2345C3A002D9}" destId="{BFD0A0D6-E8D3-4C6F-9576-2F1C906E8D8F}" srcOrd="0" destOrd="0" presId="urn:microsoft.com/office/officeart/2005/8/layout/hProcess9"/>
    <dgm:cxn modelId="{5ACD50CC-BDDB-4A84-B1EB-4838E430AEC0}" srcId="{608A33EB-4CEA-4511-9879-3633D5CF0035}" destId="{C5EE591D-0888-4DE3-B646-128AC52814AE}" srcOrd="4" destOrd="0" parTransId="{AFB34DDD-459C-415D-89BE-E52D80DC4A8E}" sibTransId="{3C9BC6B2-9F28-4282-9FB6-0C50D2B0FD5D}"/>
    <dgm:cxn modelId="{DEAD75FE-BC81-43ED-9819-C46D92D8F1CD}" srcId="{608A33EB-4CEA-4511-9879-3633D5CF0035}" destId="{4582F3BA-E913-4F1C-8957-CED11E69353F}" srcOrd="0" destOrd="0" parTransId="{A351FE4E-0C46-4BE3-9CD8-4B9D27B85B90}" sibTransId="{E745908D-B216-4DA7-A975-D1BA069D91F8}"/>
    <dgm:cxn modelId="{FA20EB74-6ADB-42EE-B993-80EC6B5A9648}" type="presParOf" srcId="{6F8B8DFD-4DFE-46E8-96B2-2FC70C0ACA1F}" destId="{33D6491D-B73D-416E-91D4-7143D3A03F84}" srcOrd="0" destOrd="0" presId="urn:microsoft.com/office/officeart/2005/8/layout/hProcess9"/>
    <dgm:cxn modelId="{DE9A47ED-D0C7-43BF-AC4B-659A0A167093}" type="presParOf" srcId="{6F8B8DFD-4DFE-46E8-96B2-2FC70C0ACA1F}" destId="{48F63B39-39EA-47F9-A00A-31CA5BA99E4E}" srcOrd="1" destOrd="0" presId="urn:microsoft.com/office/officeart/2005/8/layout/hProcess9"/>
    <dgm:cxn modelId="{2C617EBE-4CB9-4F5F-AE96-259E71E2F85B}" type="presParOf" srcId="{48F63B39-39EA-47F9-A00A-31CA5BA99E4E}" destId="{781D9EA7-1560-455D-A885-0F0219D8F09A}" srcOrd="0" destOrd="0" presId="urn:microsoft.com/office/officeart/2005/8/layout/hProcess9"/>
    <dgm:cxn modelId="{890F68E9-E556-477F-98AC-4023A6833E7F}" type="presParOf" srcId="{48F63B39-39EA-47F9-A00A-31CA5BA99E4E}" destId="{AC800A87-5014-45CC-90FC-8CAA6A49A327}" srcOrd="1" destOrd="0" presId="urn:microsoft.com/office/officeart/2005/8/layout/hProcess9"/>
    <dgm:cxn modelId="{2A9DABE1-8166-45F2-90E4-ECD95712D9C0}" type="presParOf" srcId="{48F63B39-39EA-47F9-A00A-31CA5BA99E4E}" destId="{B664ACDC-A144-4BD9-AE5B-43865ADD61F3}" srcOrd="2" destOrd="0" presId="urn:microsoft.com/office/officeart/2005/8/layout/hProcess9"/>
    <dgm:cxn modelId="{E8D8B811-80BE-4A20-9FBB-026A77F49719}" type="presParOf" srcId="{48F63B39-39EA-47F9-A00A-31CA5BA99E4E}" destId="{11FB35DF-8628-4E93-859C-797ABB0641D1}" srcOrd="3" destOrd="0" presId="urn:microsoft.com/office/officeart/2005/8/layout/hProcess9"/>
    <dgm:cxn modelId="{4D5DF29C-7242-4067-BA29-E1C1CC2A7285}" type="presParOf" srcId="{48F63B39-39EA-47F9-A00A-31CA5BA99E4E}" destId="{42A5CC92-BADD-44FF-9DA7-93E9289934D2}" srcOrd="4" destOrd="0" presId="urn:microsoft.com/office/officeart/2005/8/layout/hProcess9"/>
    <dgm:cxn modelId="{B06226FD-824E-498E-BFE3-F25206908BD3}" type="presParOf" srcId="{48F63B39-39EA-47F9-A00A-31CA5BA99E4E}" destId="{5D43881C-A9A7-4080-B7EF-5E6FA678A632}" srcOrd="5" destOrd="0" presId="urn:microsoft.com/office/officeart/2005/8/layout/hProcess9"/>
    <dgm:cxn modelId="{9D1932CF-7795-414C-87AE-60C310EBEAE2}" type="presParOf" srcId="{48F63B39-39EA-47F9-A00A-31CA5BA99E4E}" destId="{463FA510-B43F-4F76-8FE4-182E2ADFF663}" srcOrd="6" destOrd="0" presId="urn:microsoft.com/office/officeart/2005/8/layout/hProcess9"/>
    <dgm:cxn modelId="{F5A13420-6B93-44FA-B6D0-2CA8830771CE}" type="presParOf" srcId="{48F63B39-39EA-47F9-A00A-31CA5BA99E4E}" destId="{C87D56F7-FB74-4A86-BEFC-87BE78D23D0F}" srcOrd="7" destOrd="0" presId="urn:microsoft.com/office/officeart/2005/8/layout/hProcess9"/>
    <dgm:cxn modelId="{0A9219CC-F839-4095-A840-C5093BB0BF22}" type="presParOf" srcId="{48F63B39-39EA-47F9-A00A-31CA5BA99E4E}" destId="{AD0C7A30-EEF4-4AF0-8E66-9F4982C772BC}" srcOrd="8" destOrd="0" presId="urn:microsoft.com/office/officeart/2005/8/layout/hProcess9"/>
    <dgm:cxn modelId="{C227461C-7E1E-4C0B-A171-48C145258954}" type="presParOf" srcId="{48F63B39-39EA-47F9-A00A-31CA5BA99E4E}" destId="{C561E76B-5BF3-4B83-9494-384A787B2ACA}" srcOrd="9" destOrd="0" presId="urn:microsoft.com/office/officeart/2005/8/layout/hProcess9"/>
    <dgm:cxn modelId="{4D218A2F-598E-497D-90A0-9F82ECCCC3D6}" type="presParOf" srcId="{48F63B39-39EA-47F9-A00A-31CA5BA99E4E}" destId="{BFD0A0D6-E8D3-4C6F-9576-2F1C906E8D8F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6491D-B73D-416E-91D4-7143D3A03F84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D9EA7-1560-455D-A885-0F0219D8F09A}">
      <dsp:nvSpPr>
        <dsp:cNvPr id="0" name=""/>
        <dsp:cNvSpPr/>
      </dsp:nvSpPr>
      <dsp:spPr>
        <a:xfrm>
          <a:off x="2888" y="1305401"/>
          <a:ext cx="1681571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Создаем точку соединения</a:t>
          </a:r>
        </a:p>
      </dsp:txBody>
      <dsp:txXfrm>
        <a:off x="84976" y="1387489"/>
        <a:ext cx="1517395" cy="1576359"/>
      </dsp:txXfrm>
    </dsp:sp>
    <dsp:sp modelId="{B664ACDC-A144-4BD9-AE5B-43865ADD61F3}">
      <dsp:nvSpPr>
        <dsp:cNvPr id="0" name=""/>
        <dsp:cNvSpPr/>
      </dsp:nvSpPr>
      <dsp:spPr>
        <a:xfrm>
          <a:off x="1768538" y="1305401"/>
          <a:ext cx="1681571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Ждем сигнала</a:t>
          </a:r>
        </a:p>
      </dsp:txBody>
      <dsp:txXfrm>
        <a:off x="1850626" y="1387489"/>
        <a:ext cx="1517395" cy="1576359"/>
      </dsp:txXfrm>
    </dsp:sp>
    <dsp:sp modelId="{42A5CC92-BADD-44FF-9DA7-93E9289934D2}">
      <dsp:nvSpPr>
        <dsp:cNvPr id="0" name=""/>
        <dsp:cNvSpPr/>
      </dsp:nvSpPr>
      <dsp:spPr>
        <a:xfrm>
          <a:off x="3534188" y="1305401"/>
          <a:ext cx="1681571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По поступлении – создаем сокет и принимаем данные (бинарный поток)</a:t>
          </a:r>
        </a:p>
      </dsp:txBody>
      <dsp:txXfrm>
        <a:off x="3616276" y="1387489"/>
        <a:ext cx="1517395" cy="1576359"/>
      </dsp:txXfrm>
    </dsp:sp>
    <dsp:sp modelId="{463FA510-B43F-4F76-8FE4-182E2ADFF663}">
      <dsp:nvSpPr>
        <dsp:cNvPr id="0" name=""/>
        <dsp:cNvSpPr/>
      </dsp:nvSpPr>
      <dsp:spPr>
        <a:xfrm>
          <a:off x="5299839" y="1305401"/>
          <a:ext cx="1681571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Конвертируем их в строку и печатаем</a:t>
          </a:r>
        </a:p>
      </dsp:txBody>
      <dsp:txXfrm>
        <a:off x="5381927" y="1387489"/>
        <a:ext cx="1517395" cy="1576359"/>
      </dsp:txXfrm>
    </dsp:sp>
    <dsp:sp modelId="{AD0C7A30-EEF4-4AF0-8E66-9F4982C772BC}">
      <dsp:nvSpPr>
        <dsp:cNvPr id="0" name=""/>
        <dsp:cNvSpPr/>
      </dsp:nvSpPr>
      <dsp:spPr>
        <a:xfrm>
          <a:off x="7065489" y="1305401"/>
          <a:ext cx="1681571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Обратным образом (строка, бинарные данные, отправка) возвращаем данные клиенту</a:t>
          </a:r>
        </a:p>
      </dsp:txBody>
      <dsp:txXfrm>
        <a:off x="7147577" y="1387489"/>
        <a:ext cx="1517395" cy="1576359"/>
      </dsp:txXfrm>
    </dsp:sp>
    <dsp:sp modelId="{BFD0A0D6-E8D3-4C6F-9576-2F1C906E8D8F}">
      <dsp:nvSpPr>
        <dsp:cNvPr id="0" name=""/>
        <dsp:cNvSpPr/>
      </dsp:nvSpPr>
      <dsp:spPr>
        <a:xfrm>
          <a:off x="8831140" y="1305401"/>
          <a:ext cx="1681571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По окончании – закрываем соединение</a:t>
          </a:r>
        </a:p>
      </dsp:txBody>
      <dsp:txXfrm>
        <a:off x="8913228" y="1387489"/>
        <a:ext cx="1517395" cy="1576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07655-E544-414B-B2A5-84341E2BA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A073E9-0B7A-4083-AF01-313F2B480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A40CC7-D241-4115-92CF-AD05C44F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BBC5-FD7A-4324-B52F-38BAB0EC036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1E2C86-17E8-4DEE-AA84-6D1605AA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8B532A-802F-49D9-8537-BD77DF47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F390-57AB-42F2-B2FD-71B964E73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81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010B8A-4462-4B06-9C1E-C6A05C0B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6D25A8-36B9-4647-ADE1-6EC7A3D8B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98BCFE-BDA2-49B4-9D0C-5B02D626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BBC5-FD7A-4324-B52F-38BAB0EC036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80EF2A-F77B-48C7-9A66-D103CE6A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A2888C-E687-49B7-8849-B072BE50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F390-57AB-42F2-B2FD-71B964E73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04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54AA90-C788-4E07-95EE-C5ED5B137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95BD8A-5BAC-4C38-8CE7-11E36386B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2E159F-31BB-415B-A903-388E5243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BBC5-FD7A-4324-B52F-38BAB0EC036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1A5E25-36C8-437A-A2E3-2F605DF1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E00415-F634-4CC4-BB38-5478615F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F390-57AB-42F2-B2FD-71B964E73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84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5677B-B1CE-4FC2-A73A-E2FDA708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C01575-15E0-4DF4-A8FE-922215A0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D0F896-FBC4-4089-A2F5-6111F3B0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BBC5-FD7A-4324-B52F-38BAB0EC036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0774D9-CF25-48D4-AA5B-6452BAD4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152FA5-7166-464F-BD3B-395013EF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F390-57AB-42F2-B2FD-71B964E73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61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0888D-13DF-46E9-BA1D-9E7EEA32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49578C-5054-48DD-AFFF-5421B07F2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2C5582-3240-42FB-B9B9-5012F5A2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BBC5-FD7A-4324-B52F-38BAB0EC036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E6FB44-7993-4CB8-A46D-B9D5C066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D349E5-34AC-4901-8285-CFC5B3FE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F390-57AB-42F2-B2FD-71B964E73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10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47F3B-27A4-4271-9471-FF6BABCB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1A43E4-AC8B-439C-9758-C346AA941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33D8A2-8741-4C07-BDC9-91DA6E4DF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4BEE17-70DB-485F-A388-0C5886FD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BBC5-FD7A-4324-B52F-38BAB0EC036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27B405-8F87-4856-B1AD-4ACBC2D3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7F20D0-D3C3-4B3D-A137-FF8FFBFE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F390-57AB-42F2-B2FD-71B964E73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61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F9A0D-2020-45FD-9A63-25F2CA47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082218-C72A-4E40-8A39-CA2AB07CD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265F23-0DC3-4377-89F7-8564B494C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ED1ED1-01DA-41C9-8096-E6D818B9B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697CE1-C6B3-4893-BD12-0D419A68E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19A968B-393F-42C8-A26D-7C4AA1E5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BBC5-FD7A-4324-B52F-38BAB0EC036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8557D3-0603-4159-ABA7-CCF10BC9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0FAAD06-E500-4093-A7DD-FBB00779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F390-57AB-42F2-B2FD-71B964E73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36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63FF5-833B-4477-BD9A-48878440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84B6B5-D7A3-4825-9B97-360B4A31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BBC5-FD7A-4324-B52F-38BAB0EC036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49689F-C539-4632-8D45-F7272303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ABD3EC0-F87F-4415-8900-48E0DCDD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F390-57AB-42F2-B2FD-71B964E73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05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CBFE5FE-961F-4753-9ACE-FA1AEB2C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BBC5-FD7A-4324-B52F-38BAB0EC036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32EF9B6-58F4-4259-99E5-0E7A1F1D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2F6E24-4F0A-48A6-A75D-21E1315C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F390-57AB-42F2-B2FD-71B964E73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2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E0983-D0E8-47D1-A857-CD0E990D1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7853D-4690-48B8-8980-0713AB158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B3EAE6-7313-4F61-9A05-3B5E07599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E012EA-786D-4101-A99D-F8E99ADDB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BBC5-FD7A-4324-B52F-38BAB0EC036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FE3EEB-F68F-4319-977F-238ECE34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6C1344-F0D9-4D3D-B9CF-5D2F5C71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F390-57AB-42F2-B2FD-71B964E73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48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D596D-B316-412F-9D53-2220C18C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9CB300C-2AB0-4EBB-BF63-D077BF399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2376D3-7E65-49E1-A71D-D982DDD67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324900-7EA3-4AAE-87CA-3C6FAAE0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BBC5-FD7A-4324-B52F-38BAB0EC036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70AB18-7E78-483C-85FF-F311AE2A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869889-F2FB-4A4E-B5B3-1CB6BBD1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F390-57AB-42F2-B2FD-71B964E73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05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6F866-8A96-446E-A47B-F0F4B4EA5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2019A6-40D0-4B7C-8EAC-AB8BED538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6A48E8-3AA5-45E3-9F53-2EA3234F3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7BBC5-FD7A-4324-B52F-38BAB0EC036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4CDA39-0A26-468F-81EB-C1AA75B13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83D8ED-EA4B-4D85-BC93-9424E32B1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FF390-57AB-42F2-B2FD-71B964E73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98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-Samarkin/ConsoleClientServer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4608F-25B4-4E7A-A387-490B9E227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714332-565E-49FE-9655-BDB70FE15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149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FBE9D-BE33-48AC-977B-C1433B3B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Потоковый сокет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334411-DD9E-4793-8071-E56B61B07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ru-RU" dirty="0"/>
              <a:t>Потоки базируются на явных соединениях: сокет А запрашивает соединение с сокетом В, а сокет В либо соглашается с запросом на установление соединения, либо отвергает его.</a:t>
            </a:r>
          </a:p>
          <a:p>
            <a:pPr lvl="0"/>
            <a:r>
              <a:rPr lang="ru-RU" dirty="0"/>
              <a:t>Если данные должны гарантированно доставляться другой стороне или размер их велик, потоковые сокеты предпочтительнее </a:t>
            </a:r>
            <a:r>
              <a:rPr lang="ru-RU" dirty="0" err="1"/>
              <a:t>дейтаграммных</a:t>
            </a:r>
            <a:r>
              <a:rPr lang="ru-RU" dirty="0"/>
              <a:t>. Следовательно, если надежность связи между двумя приложениями имеет первостепенное значение, выбирайте потоковые сокеты.</a:t>
            </a:r>
          </a:p>
          <a:p>
            <a:pPr lvl="0"/>
            <a:r>
              <a:rPr lang="ru-RU" dirty="0"/>
              <a:t>Сервер электронной почты представляет пример приложения, которое должно доставлять содержание в правильном порядке, без дублирования и пропусков. Потоковый сокет рассчитывает, что TCP обеспечит доставку сообщений по их назначениям.</a:t>
            </a:r>
          </a:p>
        </p:txBody>
      </p:sp>
    </p:spTree>
    <p:extLst>
      <p:ext uri="{BB962C8B-B14F-4D97-AF65-F5344CB8AC3E}">
        <p14:creationId xmlns:p14="http://schemas.microsoft.com/office/powerpoint/2010/main" val="1664712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7985A-867C-4315-A6D3-CEA59A1E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/>
              <a:t>Порты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F39FE3-A925-4D6A-837D-F11640A6F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Порт определен, чтобы разрешить задачу одновременного взаимодействия с несколькими приложениями. По существу с его помощью расширяется понятие IP-адреса. Компьютер, на котором в одно время выполняется несколько приложений, получая пакет из сети, может идентифицировать целевой процесс, пользуясь уникальным номером порта, определенным при установлении соединения.</a:t>
            </a:r>
          </a:p>
        </p:txBody>
      </p:sp>
    </p:spTree>
    <p:extLst>
      <p:ext uri="{BB962C8B-B14F-4D97-AF65-F5344CB8AC3E}">
        <p14:creationId xmlns:p14="http://schemas.microsoft.com/office/powerpoint/2010/main" val="351484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94998-F90F-4B80-A25D-FA036DB2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структура сокета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06129A-9B17-4C1A-AF4E-E3B8D2E0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Сокет состоит из IP-адреса машины и номера порта, используемого приложением TCP. Поскольку IP-адрес уникален в Интернете, а номера портов уникальны на отдельной машине, номера сокетов также уникальны во всем Интернете. Эта характеристика позволяет процессу общаться через сеть с другим процессом исключительно на основании номера сокета.</a:t>
            </a:r>
          </a:p>
        </p:txBody>
      </p:sp>
    </p:spTree>
    <p:extLst>
      <p:ext uri="{BB962C8B-B14F-4D97-AF65-F5344CB8AC3E}">
        <p14:creationId xmlns:p14="http://schemas.microsoft.com/office/powerpoint/2010/main" val="1234851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0BB41-93AC-4B9B-8D5A-CCDB466D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Предопределенные порты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0628E8-D70D-4941-B9CE-484D587E7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За определенными службами номера портов зарезервированы — это широко известные номера портов, например порт 21, использующийся в FTP. Ваше приложение может пользоваться любым номером порта, который не был зарезервирован и пока не занят. Агентство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Assigned</a:t>
            </a:r>
            <a:r>
              <a:rPr lang="ru-RU" dirty="0"/>
              <a:t> </a:t>
            </a:r>
            <a:r>
              <a:rPr lang="ru-RU" dirty="0" err="1"/>
              <a:t>Numbers</a:t>
            </a:r>
            <a:r>
              <a:rPr lang="ru-RU" dirty="0"/>
              <a:t> </a:t>
            </a:r>
            <a:r>
              <a:rPr lang="ru-RU" dirty="0" err="1"/>
              <a:t>Authority</a:t>
            </a:r>
            <a:r>
              <a:rPr lang="ru-RU" dirty="0"/>
              <a:t> (IANA) ведет перечень широко известных номеров портов.</a:t>
            </a:r>
          </a:p>
        </p:txBody>
      </p:sp>
    </p:spTree>
    <p:extLst>
      <p:ext uri="{BB962C8B-B14F-4D97-AF65-F5344CB8AC3E}">
        <p14:creationId xmlns:p14="http://schemas.microsoft.com/office/powerpoint/2010/main" val="3185603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63DFE-4E77-44BA-A624-C217E9D1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 и сервер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3C7CF9-3C56-4E45-8160-721AD5240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Обычно приложение клиент-сервер, использующее сокеты, состоит из двух разных приложений - клиента, инициирующего соединение с целью (сервером), и сервера, ожидающего соединения от клиента.</a:t>
            </a:r>
          </a:p>
          <a:p>
            <a:pPr lvl="0"/>
            <a:r>
              <a:rPr lang="ru-RU" dirty="0"/>
              <a:t>Например, на стороне клиента, приложение должно знать адрес цели и номер порта. Отправляя запрос на соединение, клиент пытается установить соединение с сервером: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9AB46A6-E293-4E09-BE69-1FEF77C82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98" y="5172663"/>
            <a:ext cx="10920004" cy="113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59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B7EB6-5A71-4A92-B5FA-95B22741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/>
              <a:t>Работа с сокетами в .NET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2C197D-214B-44B3-8CA8-EFFC97C79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Поддержку сокетов в .NET обеспечивают классы в пространстве имен </a:t>
            </a:r>
            <a:r>
              <a:rPr lang="ru-RU" dirty="0" err="1"/>
              <a:t>System.Net.Sockets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2F124-F5DF-4DAD-8F5B-76C77782E064}"/>
              </a:ext>
            </a:extLst>
          </p:cNvPr>
          <p:cNvSpPr txBox="1"/>
          <p:nvPr/>
        </p:nvSpPr>
        <p:spPr>
          <a:xfrm>
            <a:off x="838200" y="3835207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TcpClient</a:t>
            </a:r>
            <a:r>
              <a:rPr lang="ru-RU" dirty="0"/>
              <a:t>	Класс </a:t>
            </a:r>
            <a:r>
              <a:rPr lang="ru-RU" dirty="0" err="1"/>
              <a:t>TcpClient</a:t>
            </a:r>
            <a:r>
              <a:rPr lang="ru-RU" dirty="0"/>
              <a:t> строится на классе </a:t>
            </a:r>
            <a:r>
              <a:rPr lang="ru-RU" dirty="0" err="1"/>
              <a:t>Socket</a:t>
            </a:r>
            <a:r>
              <a:rPr lang="ru-RU" dirty="0"/>
              <a:t>, чтобы обеспечить TCP-обслуживание на более высоком уровне. </a:t>
            </a:r>
            <a:r>
              <a:rPr lang="ru-RU" dirty="0" err="1"/>
              <a:t>TcpClient</a:t>
            </a:r>
            <a:r>
              <a:rPr lang="ru-RU" dirty="0"/>
              <a:t> предоставляет несколько методов для отправки и получения данных через сеть.</a:t>
            </a:r>
          </a:p>
          <a:p>
            <a:r>
              <a:rPr lang="ru-RU" dirty="0" err="1"/>
              <a:t>TcpListener</a:t>
            </a:r>
            <a:r>
              <a:rPr lang="ru-RU" dirty="0"/>
              <a:t>	Этот класс также построен на низкоуровневом классе </a:t>
            </a:r>
            <a:r>
              <a:rPr lang="ru-RU" dirty="0" err="1"/>
              <a:t>Socket</a:t>
            </a:r>
            <a:r>
              <a:rPr lang="ru-RU" dirty="0"/>
              <a:t>. Его основное назначение — серверные приложения. Он ожидает входящие запросы на соединения от клиентов и уведомляет приложение о любых соединениях.</a:t>
            </a:r>
          </a:p>
        </p:txBody>
      </p:sp>
    </p:spTree>
    <p:extLst>
      <p:ext uri="{BB962C8B-B14F-4D97-AF65-F5344CB8AC3E}">
        <p14:creationId xmlns:p14="http://schemas.microsoft.com/office/powerpoint/2010/main" val="79689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46298-2DE4-4250-A221-615BF312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Сервер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71A13F-8796-4AC8-92F4-3712DF429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085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AB7A4-8949-4773-BF0F-EE84D621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Сервер TCP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A3C0C8-B253-41BA-972B-F6299197608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85940" r="-85940"/>
          <a:stretch/>
        </p:blipFill>
        <p:spPr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0CC8071F-17A3-4741-A1CF-BA0F10231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Создание структуры сервера показано на следующей функциональной диаграмме:</a:t>
            </a:r>
          </a:p>
        </p:txBody>
      </p:sp>
    </p:spTree>
    <p:extLst>
      <p:ext uri="{BB962C8B-B14F-4D97-AF65-F5344CB8AC3E}">
        <p14:creationId xmlns:p14="http://schemas.microsoft.com/office/powerpoint/2010/main" val="1643387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8449F-135A-4EB7-8156-A15EB5B0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BCE7F6-0A95-4B6D-AF3D-6CF56C0E1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Создайте решение и консольное приложение </a:t>
            </a:r>
            <a:endParaRPr lang="en-US" dirty="0"/>
          </a:p>
          <a:p>
            <a:r>
              <a:rPr lang="ru-RU" dirty="0"/>
              <a:t>Мы создадим сервер, а потом добавим к решению клиент</a:t>
            </a:r>
          </a:p>
          <a:p>
            <a:r>
              <a:rPr lang="ru-RU" dirty="0"/>
              <a:t>В консольном приложении добавьте следующие части кода</a:t>
            </a:r>
          </a:p>
        </p:txBody>
      </p:sp>
    </p:spTree>
    <p:extLst>
      <p:ext uri="{BB962C8B-B14F-4D97-AF65-F5344CB8AC3E}">
        <p14:creationId xmlns:p14="http://schemas.microsoft.com/office/powerpoint/2010/main" val="4109256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0BCE0-F2BE-4D74-A1D9-0411972B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60C162B-5536-45C9-96EA-2CE10AC82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771" y="1825625"/>
            <a:ext cx="6270457" cy="43513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C3CBEE-0B7D-4EEB-B5D4-3543C6C08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65125"/>
            <a:ext cx="10515600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0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55141-198C-4DF7-B119-946091C7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Сокет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9CDEC2-5BCD-43BB-9EB4-21CAF9248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это один конец двустороннего канала связи между двумя программами, работающими в сети. Соединяя вместе два сокета, можно передавать данные между разными процессами (локальными или удаленными). Реализация сокетов обеспечивает инкапсуляцию протоколов сетевого и транспортного уровней.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7992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4632F-423E-489F-9A91-12D7D4AF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3F8F1E-7A6B-4DFE-B301-D044E0B17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System;</a:t>
            </a:r>
          </a:p>
          <a:p>
            <a:r>
              <a:rPr lang="en-US" dirty="0"/>
              <a:t>using </a:t>
            </a:r>
            <a:r>
              <a:rPr lang="en-US" dirty="0" err="1"/>
              <a:t>System.Text</a:t>
            </a:r>
            <a:r>
              <a:rPr lang="en-US" dirty="0"/>
              <a:t>;</a:t>
            </a:r>
          </a:p>
          <a:p>
            <a:r>
              <a:rPr lang="en-US" dirty="0"/>
              <a:t>using </a:t>
            </a:r>
            <a:r>
              <a:rPr lang="en-US" dirty="0" err="1"/>
              <a:t>System.Net</a:t>
            </a:r>
            <a:r>
              <a:rPr lang="en-US" dirty="0"/>
              <a:t>;</a:t>
            </a:r>
          </a:p>
          <a:p>
            <a:r>
              <a:rPr lang="en-US" dirty="0"/>
              <a:t>using </a:t>
            </a:r>
            <a:r>
              <a:rPr lang="en-US" dirty="0" err="1"/>
              <a:t>System.Net.Sockets</a:t>
            </a:r>
            <a:r>
              <a:rPr lang="en-US" dirty="0"/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3193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39C3B-91E7-473E-A320-954ACA5A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32E4EC-356A-4617-B094-A9369D140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// Устанавливаем для сокета локальную конечную точку</a:t>
            </a:r>
          </a:p>
          <a:p>
            <a:r>
              <a:rPr lang="ru-RU" dirty="0"/>
              <a:t>            </a:t>
            </a:r>
            <a:r>
              <a:rPr lang="en-US" dirty="0" err="1"/>
              <a:t>IPHostEntry</a:t>
            </a:r>
            <a:r>
              <a:rPr lang="en-US" dirty="0"/>
              <a:t> </a:t>
            </a:r>
            <a:r>
              <a:rPr lang="en-US" dirty="0" err="1"/>
              <a:t>ipHost</a:t>
            </a:r>
            <a:r>
              <a:rPr lang="en-US" dirty="0"/>
              <a:t> = </a:t>
            </a:r>
            <a:r>
              <a:rPr lang="en-US" dirty="0" err="1"/>
              <a:t>Dns.GetHostEntry</a:t>
            </a:r>
            <a:r>
              <a:rPr lang="en-US" dirty="0"/>
              <a:t>("localhost");</a:t>
            </a:r>
          </a:p>
          <a:p>
            <a:r>
              <a:rPr lang="en-US" dirty="0"/>
              <a:t>            </a:t>
            </a:r>
            <a:r>
              <a:rPr lang="en-US" dirty="0" err="1"/>
              <a:t>IPAddress</a:t>
            </a:r>
            <a:r>
              <a:rPr lang="en-US" dirty="0"/>
              <a:t> </a:t>
            </a:r>
            <a:r>
              <a:rPr lang="en-US" dirty="0" err="1"/>
              <a:t>ipAddr</a:t>
            </a:r>
            <a:r>
              <a:rPr lang="en-US" dirty="0"/>
              <a:t> = </a:t>
            </a:r>
            <a:r>
              <a:rPr lang="en-US" dirty="0" err="1"/>
              <a:t>ipHost.AddressList</a:t>
            </a:r>
            <a:r>
              <a:rPr lang="en-US" dirty="0"/>
              <a:t>[0];</a:t>
            </a:r>
          </a:p>
          <a:p>
            <a:r>
              <a:rPr lang="en-US" dirty="0"/>
              <a:t>            </a:t>
            </a:r>
            <a:r>
              <a:rPr lang="en-US" dirty="0" err="1"/>
              <a:t>IPEndPoint</a:t>
            </a:r>
            <a:r>
              <a:rPr lang="en-US" dirty="0"/>
              <a:t> </a:t>
            </a:r>
            <a:r>
              <a:rPr lang="en-US" dirty="0" err="1"/>
              <a:t>ipEndPoint</a:t>
            </a:r>
            <a:r>
              <a:rPr lang="en-US" dirty="0"/>
              <a:t> = new </a:t>
            </a:r>
            <a:r>
              <a:rPr lang="en-US" dirty="0" err="1"/>
              <a:t>IPEndPoint</a:t>
            </a:r>
            <a:r>
              <a:rPr lang="en-US" dirty="0"/>
              <a:t>(</a:t>
            </a:r>
            <a:r>
              <a:rPr lang="en-US" dirty="0" err="1"/>
              <a:t>ipAddr</a:t>
            </a:r>
            <a:r>
              <a:rPr lang="en-US" dirty="0"/>
              <a:t>, 11000);</a:t>
            </a:r>
          </a:p>
          <a:p>
            <a:endParaRPr lang="en-US" dirty="0"/>
          </a:p>
          <a:p>
            <a:r>
              <a:rPr lang="ru-RU" dirty="0"/>
              <a:t>Берем локальный компьютер</a:t>
            </a:r>
          </a:p>
          <a:p>
            <a:r>
              <a:rPr lang="ru-RU" dirty="0"/>
              <a:t>Ищем его сетевые адреса (их может быть много), выбираем первый из них</a:t>
            </a:r>
          </a:p>
          <a:p>
            <a:r>
              <a:rPr lang="ru-RU" dirty="0"/>
              <a:t>Создаем конечную точку с адресом и условным портом 11000 (достаточно далеким, чтобы не быть нигде задействованным)</a:t>
            </a:r>
          </a:p>
        </p:txBody>
      </p:sp>
    </p:spTree>
    <p:extLst>
      <p:ext uri="{BB962C8B-B14F-4D97-AF65-F5344CB8AC3E}">
        <p14:creationId xmlns:p14="http://schemas.microsoft.com/office/powerpoint/2010/main" val="612964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57C29-5024-4B5E-8669-86F831FA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7231B-B542-4FE6-B865-3DF3AB3FD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// Создаем сокет </a:t>
            </a:r>
            <a:r>
              <a:rPr lang="en-US" i="1" dirty="0" err="1"/>
              <a:t>Tcp</a:t>
            </a:r>
            <a:r>
              <a:rPr lang="en-US" i="1" dirty="0"/>
              <a:t>/Ip</a:t>
            </a:r>
            <a:r>
              <a:rPr lang="en-US" dirty="0"/>
              <a:t> </a:t>
            </a:r>
          </a:p>
          <a:p>
            <a:r>
              <a:rPr lang="en-US" dirty="0"/>
              <a:t>Socket </a:t>
            </a:r>
            <a:r>
              <a:rPr lang="en-US" dirty="0" err="1"/>
              <a:t>sListener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Socket(</a:t>
            </a:r>
            <a:r>
              <a:rPr lang="en-US" dirty="0" err="1"/>
              <a:t>ipAddr.AddressFamily</a:t>
            </a:r>
            <a:r>
              <a:rPr lang="en-US" dirty="0"/>
              <a:t>, </a:t>
            </a:r>
            <a:r>
              <a:rPr lang="en-US" dirty="0" err="1"/>
              <a:t>SocketType.Stream</a:t>
            </a:r>
            <a:r>
              <a:rPr lang="en-US" dirty="0"/>
              <a:t>, </a:t>
            </a:r>
            <a:r>
              <a:rPr lang="en-US" dirty="0" err="1"/>
              <a:t>ProtocolType.Tcp</a:t>
            </a:r>
            <a:r>
              <a:rPr lang="en-US" dirty="0"/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3677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447FB-8B30-4DAC-A187-FB188D80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F9CEC4-B207-4D41-97B5-866C84243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15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i="1" dirty="0"/>
              <a:t>// Назначаем сокет локальной конечной точке и слушаем входящие сокеты</a:t>
            </a:r>
            <a:r>
              <a:rPr lang="ru-RU" dirty="0"/>
              <a:t> </a:t>
            </a:r>
            <a:endParaRPr lang="en-US" dirty="0"/>
          </a:p>
          <a:p>
            <a:r>
              <a:rPr lang="en-US" b="1" dirty="0"/>
              <a:t>try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} </a:t>
            </a:r>
          </a:p>
          <a:p>
            <a:r>
              <a:rPr lang="en-US" b="1" dirty="0"/>
              <a:t>catch</a:t>
            </a:r>
            <a:r>
              <a:rPr lang="en-US" dirty="0"/>
              <a:t> (Exception ex) </a:t>
            </a:r>
          </a:p>
          <a:p>
            <a:r>
              <a:rPr lang="en-US" dirty="0"/>
              <a:t>{ </a:t>
            </a:r>
          </a:p>
          <a:p>
            <a:pPr lvl="1"/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ex.ToString</a:t>
            </a:r>
            <a:r>
              <a:rPr lang="en-US" dirty="0"/>
              <a:t>()); </a:t>
            </a:r>
          </a:p>
          <a:p>
            <a:pPr marL="457200" lvl="1" indent="0">
              <a:buNone/>
            </a:pPr>
            <a:r>
              <a:rPr lang="en-US" dirty="0"/>
              <a:t>} </a:t>
            </a:r>
          </a:p>
          <a:p>
            <a:r>
              <a:rPr lang="en-US" b="1" dirty="0"/>
              <a:t>finally</a:t>
            </a:r>
            <a:r>
              <a:rPr lang="en-US" dirty="0"/>
              <a:t> { </a:t>
            </a:r>
            <a:r>
              <a:rPr lang="en-US" dirty="0" err="1"/>
              <a:t>Console.ReadLine</a:t>
            </a:r>
            <a:r>
              <a:rPr lang="en-US" dirty="0"/>
              <a:t>();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5215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1D9332-34E6-41B6-9E69-D804F00D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FA4428-F694-4788-9C1B-41402A6CA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обработать возможные ошибки заключаем код в блок </a:t>
            </a:r>
            <a:r>
              <a:rPr lang="en-US" dirty="0"/>
              <a:t>try{}</a:t>
            </a:r>
          </a:p>
          <a:p>
            <a:r>
              <a:rPr lang="ru-RU" dirty="0"/>
              <a:t>Ошибки «ловятся» в </a:t>
            </a:r>
            <a:r>
              <a:rPr lang="en-US" dirty="0"/>
              <a:t>catch</a:t>
            </a:r>
          </a:p>
          <a:p>
            <a:r>
              <a:rPr lang="ru-RU" dirty="0"/>
              <a:t>Все происходящее заканчивается блоком </a:t>
            </a:r>
            <a:r>
              <a:rPr lang="en-US" dirty="0"/>
              <a:t>finally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7924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D6137C-DEEC-4442-A327-13E33AAF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3F252C-04BB-4976-BB62-CFA6710B1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sListener.Bind</a:t>
            </a:r>
            <a:r>
              <a:rPr lang="en-US" dirty="0"/>
              <a:t>(</a:t>
            </a:r>
            <a:r>
              <a:rPr lang="en-US" dirty="0" err="1"/>
              <a:t>ipEndPoint</a:t>
            </a:r>
            <a:r>
              <a:rPr lang="en-US" dirty="0"/>
              <a:t>); </a:t>
            </a:r>
          </a:p>
          <a:p>
            <a:r>
              <a:rPr lang="en-US" dirty="0" err="1"/>
              <a:t>sListener.Listen</a:t>
            </a:r>
            <a:r>
              <a:rPr lang="en-US" dirty="0"/>
              <a:t>(10);</a:t>
            </a:r>
          </a:p>
          <a:p>
            <a:endParaRPr lang="en-US" dirty="0"/>
          </a:p>
          <a:p>
            <a:r>
              <a:rPr lang="ru-RU" dirty="0"/>
              <a:t>Создаем слушателя и связываем его с конечной точкой</a:t>
            </a:r>
          </a:p>
          <a:p>
            <a:r>
              <a:rPr lang="ru-RU" dirty="0"/>
              <a:t>Слушатель может поддержать до 10 соединений</a:t>
            </a:r>
          </a:p>
        </p:txBody>
      </p:sp>
    </p:spTree>
    <p:extLst>
      <p:ext uri="{BB962C8B-B14F-4D97-AF65-F5344CB8AC3E}">
        <p14:creationId xmlns:p14="http://schemas.microsoft.com/office/powerpoint/2010/main" val="68621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BF3CFB-5BB5-443E-B797-D6494ADB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E863EE-9C23-452E-B7F8-004791074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 try</a:t>
            </a:r>
          </a:p>
          <a:p>
            <a:r>
              <a:rPr lang="ru-RU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sListener.Bind</a:t>
            </a:r>
            <a:r>
              <a:rPr lang="en-US" dirty="0"/>
              <a:t>(</a:t>
            </a:r>
            <a:r>
              <a:rPr lang="en-US" dirty="0" err="1"/>
              <a:t>ipEndPoint</a:t>
            </a:r>
            <a:r>
              <a:rPr lang="en-US" dirty="0"/>
              <a:t>);</a:t>
            </a:r>
          </a:p>
          <a:p>
            <a:r>
              <a:rPr lang="en-US" dirty="0"/>
              <a:t>                </a:t>
            </a:r>
            <a:r>
              <a:rPr lang="en-US" dirty="0" err="1"/>
              <a:t>sListener.Listen</a:t>
            </a:r>
            <a:r>
              <a:rPr lang="en-US" dirty="0"/>
              <a:t>(10);</a:t>
            </a:r>
          </a:p>
          <a:p>
            <a:endParaRPr lang="ru-RU" dirty="0"/>
          </a:p>
          <a:p>
            <a:r>
              <a:rPr lang="ru-RU" dirty="0"/>
              <a:t>                //бесконечный цикл ожидания сообщений</a:t>
            </a:r>
          </a:p>
          <a:p>
            <a:r>
              <a:rPr lang="en-US" dirty="0"/>
              <a:t>                while (true)</a:t>
            </a:r>
          </a:p>
          <a:p>
            <a:r>
              <a:rPr lang="ru-RU" dirty="0"/>
              <a:t>               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Ожидаем соединение через порт {0}", </a:t>
            </a:r>
            <a:r>
              <a:rPr lang="en-US" dirty="0" err="1"/>
              <a:t>ipEndPoint</a:t>
            </a:r>
            <a:r>
              <a:rPr lang="en-US" dirty="0"/>
              <a:t>);</a:t>
            </a:r>
          </a:p>
          <a:p>
            <a:endParaRPr lang="ru-RU" dirty="0"/>
          </a:p>
          <a:p>
            <a:r>
              <a:rPr lang="ru-RU" dirty="0"/>
              <a:t>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1572288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2D44E-756B-47DB-8FA9-D4F453D0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99CC17-BF98-4075-B31C-93981FB0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выхода из цикла (в дальнейшем) не забыть добавить </a:t>
            </a:r>
            <a:r>
              <a:rPr lang="en-US" dirty="0"/>
              <a:t>break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7732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F7906-8AB8-45C2-9784-B408185F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04E6D9-AC97-408A-AE69-74278F32C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 // Программа приостанавливается, ожидая входящее соединение</a:t>
            </a:r>
          </a:p>
          <a:p>
            <a:r>
              <a:rPr lang="en-US" dirty="0"/>
              <a:t>Socket handler = </a:t>
            </a:r>
            <a:r>
              <a:rPr lang="en-US" dirty="0" err="1"/>
              <a:t>sListener.Accept</a:t>
            </a:r>
            <a:r>
              <a:rPr lang="en-US" dirty="0"/>
              <a:t>();</a:t>
            </a:r>
          </a:p>
          <a:p>
            <a:r>
              <a:rPr lang="en-US" dirty="0"/>
              <a:t>string data = null;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ru-RU" dirty="0"/>
              <a:t>Мы дождались клиента, пытающегося с нами соединиться</a:t>
            </a:r>
          </a:p>
          <a:p>
            <a:r>
              <a:rPr lang="en-US" dirty="0"/>
              <a:t>byte[] bytes = new byte[1024];</a:t>
            </a:r>
          </a:p>
          <a:p>
            <a:r>
              <a:rPr lang="en-US" dirty="0"/>
              <a:t>int </a:t>
            </a:r>
            <a:r>
              <a:rPr lang="en-US" dirty="0" err="1"/>
              <a:t>bytesRec</a:t>
            </a:r>
            <a:r>
              <a:rPr lang="en-US" dirty="0"/>
              <a:t> = </a:t>
            </a:r>
            <a:r>
              <a:rPr lang="en-US" dirty="0" err="1"/>
              <a:t>handler.Receive</a:t>
            </a:r>
            <a:r>
              <a:rPr lang="en-US" dirty="0"/>
              <a:t>(bytes);</a:t>
            </a:r>
          </a:p>
          <a:p>
            <a:r>
              <a:rPr lang="en-US" dirty="0"/>
              <a:t>                    </a:t>
            </a:r>
          </a:p>
          <a:p>
            <a:r>
              <a:rPr lang="en-US" dirty="0"/>
              <a:t>data += Encoding.UTF8.GetString(bytes, 0, </a:t>
            </a:r>
            <a:r>
              <a:rPr lang="en-US" dirty="0" err="1"/>
              <a:t>bytesRec</a:t>
            </a:r>
            <a:r>
              <a:rPr lang="en-US" dirty="0"/>
              <a:t>);</a:t>
            </a:r>
          </a:p>
          <a:p>
            <a:r>
              <a:rPr lang="en-US" dirty="0"/>
              <a:t>                    </a:t>
            </a:r>
          </a:p>
          <a:p>
            <a:r>
              <a:rPr lang="en-US" dirty="0"/>
              <a:t>// </a:t>
            </a:r>
            <a:r>
              <a:rPr lang="ru-RU" dirty="0"/>
              <a:t>Показываем данные на консоли</a:t>
            </a:r>
          </a:p>
          <a:p>
            <a:r>
              <a:rPr lang="en-US" dirty="0" err="1"/>
              <a:t>Console.Write</a:t>
            </a:r>
            <a:r>
              <a:rPr lang="en-US" dirty="0"/>
              <a:t>("</a:t>
            </a:r>
            <a:r>
              <a:rPr lang="ru-RU" dirty="0"/>
              <a:t>Полученный текст: " + </a:t>
            </a:r>
            <a:r>
              <a:rPr lang="en-US" dirty="0"/>
              <a:t>data + "\n\n");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3431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D2DAFD-70E9-40B6-92BE-D7910C88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7F1CFD-8AE4-4498-BF1E-9FD2E768C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Socket handler = </a:t>
            </a:r>
            <a:r>
              <a:rPr lang="en-US" dirty="0" err="1"/>
              <a:t>sListener.Accept</a:t>
            </a:r>
            <a:r>
              <a:rPr lang="en-US" dirty="0"/>
              <a:t>();</a:t>
            </a:r>
            <a:r>
              <a:rPr lang="ru-RU" dirty="0"/>
              <a:t> Если слушатель установил соединение, то он создает сокет – канал для передачи </a:t>
            </a:r>
            <a:r>
              <a:rPr lang="ru-RU" dirty="0" err="1"/>
              <a:t>ланных</a:t>
            </a:r>
            <a:r>
              <a:rPr lang="ru-RU" dirty="0"/>
              <a:t>.</a:t>
            </a:r>
          </a:p>
          <a:p>
            <a:r>
              <a:rPr lang="ru-RU" dirty="0"/>
              <a:t>Мы создаем для соединения </a:t>
            </a:r>
            <a:r>
              <a:rPr lang="en-US" dirty="0"/>
              <a:t>handler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822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ECBC3-8FEE-4BB3-9097-0D18159C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Первоначально сокеты были разработаны для UNIX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2B800D-357E-4FBE-93F7-AAD9926B1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в Калифорнийском университете в Беркли. В UNIX обеспечивающий связь метод ввода-вывода следует алгоритму </a:t>
            </a:r>
            <a:r>
              <a:rPr lang="ru-RU" dirty="0" err="1"/>
              <a:t>open</a:t>
            </a:r>
            <a:r>
              <a:rPr lang="ru-RU" dirty="0"/>
              <a:t>/</a:t>
            </a:r>
            <a:r>
              <a:rPr lang="ru-RU" dirty="0" err="1"/>
              <a:t>read</a:t>
            </a:r>
            <a:r>
              <a:rPr lang="ru-RU" dirty="0"/>
              <a:t>/</a:t>
            </a:r>
            <a:r>
              <a:rPr lang="ru-RU" dirty="0" err="1"/>
              <a:t>write</a:t>
            </a:r>
            <a:r>
              <a:rPr lang="ru-RU" dirty="0"/>
              <a:t>/</a:t>
            </a:r>
            <a:r>
              <a:rPr lang="ru-RU" dirty="0" err="1"/>
              <a:t>close</a:t>
            </a:r>
            <a:r>
              <a:rPr lang="ru-RU" dirty="0"/>
              <a:t>. Прежде чем ресурс использовать, его нужно открыть, задав соответствующие разрешения и другие параметры. Как только ресурс открыт, из него можно считывать или в него записывать данные. После использования ресурса пользователь должен вызывать метод </a:t>
            </a:r>
            <a:r>
              <a:rPr lang="ru-RU" dirty="0" err="1"/>
              <a:t>Close</a:t>
            </a:r>
            <a:r>
              <a:rPr lang="ru-RU" dirty="0"/>
              <a:t>(), чтобы подать сигнал операционной системе о завершении его работы с этим ресурсом.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099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BC8823-381C-43A2-8AE8-A9932B8B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7BCCAF-0175-4384-8DBA-CDD78FFA8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bytesRec</a:t>
            </a:r>
            <a:r>
              <a:rPr lang="en-US" dirty="0"/>
              <a:t> = </a:t>
            </a:r>
            <a:r>
              <a:rPr lang="en-US" dirty="0" err="1"/>
              <a:t>handler.Receive</a:t>
            </a:r>
            <a:r>
              <a:rPr lang="en-US" dirty="0"/>
              <a:t>(bytes); </a:t>
            </a:r>
            <a:r>
              <a:rPr lang="ru-RU" dirty="0"/>
              <a:t>сокет получает данные в виде потока байтов и заливает их в буфер</a:t>
            </a:r>
          </a:p>
          <a:p>
            <a:endParaRPr lang="ru-RU" dirty="0"/>
          </a:p>
          <a:p>
            <a:r>
              <a:rPr lang="en-US" dirty="0"/>
              <a:t>data += Encoding.UTF8.GetString(bytes, 0, </a:t>
            </a:r>
            <a:r>
              <a:rPr lang="en-US" dirty="0" err="1"/>
              <a:t>bytesRec</a:t>
            </a:r>
            <a:r>
              <a:rPr lang="en-US" dirty="0"/>
              <a:t>);</a:t>
            </a:r>
            <a:r>
              <a:rPr lang="ru-RU" dirty="0"/>
              <a:t> бинарные данные декодируются в строку символов (кодировка </a:t>
            </a:r>
            <a:r>
              <a:rPr lang="en-US" dirty="0"/>
              <a:t>UTF</a:t>
            </a:r>
            <a:r>
              <a:rPr lang="ru-RU" dirty="0"/>
              <a:t>)</a:t>
            </a:r>
          </a:p>
          <a:p>
            <a:r>
              <a:rPr lang="ru-RU" dirty="0"/>
              <a:t>Полученная строка добавляется к концу строки </a:t>
            </a:r>
            <a:r>
              <a:rPr lang="en-US" dirty="0"/>
              <a:t>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3815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66F03-67DF-48E2-9A5F-A5841709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8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88FFEE-41DD-44AB-B27F-29A5EB6A9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// Отправляем ответ клиенту</a:t>
            </a:r>
          </a:p>
          <a:p>
            <a:r>
              <a:rPr lang="en-US" dirty="0"/>
              <a:t>string reply = “</a:t>
            </a:r>
            <a:r>
              <a:rPr lang="ru-RU" dirty="0"/>
              <a:t>Принято " + </a:t>
            </a:r>
            <a:r>
              <a:rPr lang="en-US" dirty="0" err="1"/>
              <a:t>data.Length.ToString</a:t>
            </a:r>
            <a:r>
              <a:rPr lang="en-US" dirty="0"/>
              <a:t>()</a:t>
            </a:r>
            <a:r>
              <a:rPr lang="ru-RU" dirty="0"/>
              <a:t> </a:t>
            </a:r>
            <a:r>
              <a:rPr lang="en-US" dirty="0"/>
              <a:t>+ " </a:t>
            </a:r>
            <a:r>
              <a:rPr lang="ru-RU" dirty="0"/>
              <a:t>символов";</a:t>
            </a:r>
          </a:p>
          <a:p>
            <a:r>
              <a:rPr lang="en-US" dirty="0"/>
              <a:t>byte[] msg = Encoding.UTF8.GetBytes(reply);</a:t>
            </a:r>
          </a:p>
          <a:p>
            <a:r>
              <a:rPr lang="en-US" dirty="0" err="1"/>
              <a:t>handler.Send</a:t>
            </a:r>
            <a:r>
              <a:rPr lang="en-US" dirty="0"/>
              <a:t>(msg);</a:t>
            </a:r>
            <a:endParaRPr lang="ru-RU" dirty="0"/>
          </a:p>
          <a:p>
            <a:endParaRPr lang="ru-RU" dirty="0"/>
          </a:p>
          <a:p>
            <a:r>
              <a:rPr lang="ru-RU" dirty="0"/>
              <a:t>Обратный процесс: строка переводится в байты и отправляется в ответ</a:t>
            </a:r>
          </a:p>
        </p:txBody>
      </p:sp>
    </p:spTree>
    <p:extLst>
      <p:ext uri="{BB962C8B-B14F-4D97-AF65-F5344CB8AC3E}">
        <p14:creationId xmlns:p14="http://schemas.microsoft.com/office/powerpoint/2010/main" val="1824610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E8C32-FA7D-48A3-86E1-C67E43EA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673359-D7AE-45F3-A16C-F9F406CD8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(</a:t>
            </a:r>
            <a:r>
              <a:rPr lang="en-US" dirty="0" err="1"/>
              <a:t>data.IndexOf</a:t>
            </a:r>
            <a:r>
              <a:rPr lang="en-US" dirty="0"/>
              <a:t>("&lt;</a:t>
            </a:r>
            <a:r>
              <a:rPr lang="en-US" dirty="0" err="1"/>
              <a:t>TheEnd</a:t>
            </a:r>
            <a:r>
              <a:rPr lang="en-US" dirty="0"/>
              <a:t>&gt;") &gt; -1)</a:t>
            </a:r>
          </a:p>
          <a:p>
            <a:r>
              <a:rPr lang="ru-RU" dirty="0"/>
              <a:t> {</a:t>
            </a:r>
          </a:p>
          <a:p>
            <a:r>
              <a:rPr lang="ru-RU" dirty="0" err="1"/>
              <a:t>Console.WriteLine</a:t>
            </a:r>
            <a:r>
              <a:rPr lang="ru-RU" dirty="0"/>
              <a:t>("Сервер завершил соединение с клиентом.");</a:t>
            </a:r>
          </a:p>
          <a:p>
            <a:r>
              <a:rPr lang="en-US" dirty="0"/>
              <a:t>break;</a:t>
            </a:r>
          </a:p>
          <a:p>
            <a:r>
              <a:rPr lang="ru-RU" dirty="0"/>
              <a:t>}</a:t>
            </a:r>
          </a:p>
          <a:p>
            <a:endParaRPr lang="ru-RU" dirty="0"/>
          </a:p>
          <a:p>
            <a:r>
              <a:rPr lang="en-US" dirty="0" err="1"/>
              <a:t>handler.Shutdown</a:t>
            </a:r>
            <a:r>
              <a:rPr lang="en-US" dirty="0"/>
              <a:t>(</a:t>
            </a:r>
            <a:r>
              <a:rPr lang="en-US" dirty="0" err="1"/>
              <a:t>SocketShutdown.Both</a:t>
            </a:r>
            <a:r>
              <a:rPr lang="en-US" dirty="0"/>
              <a:t>);</a:t>
            </a:r>
          </a:p>
          <a:p>
            <a:r>
              <a:rPr lang="en-US" dirty="0" err="1"/>
              <a:t>handler.Close</a:t>
            </a:r>
            <a:r>
              <a:rPr lang="en-US" dirty="0"/>
              <a:t>();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7363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F49BA-F968-463B-9AF5-07ED4FF1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5ABE65-2172-4971-A6B4-0139E1BA4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Соединение может разорвать сервер, если получит слишком много данных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data.IndexOf</a:t>
            </a:r>
            <a:r>
              <a:rPr lang="en-US" dirty="0"/>
              <a:t>("&lt;</a:t>
            </a:r>
            <a:r>
              <a:rPr lang="en-US" dirty="0" err="1"/>
              <a:t>TheEnd</a:t>
            </a:r>
            <a:r>
              <a:rPr lang="en-US" dirty="0"/>
              <a:t>&gt;") &gt; -1)</a:t>
            </a:r>
          </a:p>
          <a:p>
            <a:pPr lvl="1"/>
            <a:r>
              <a:rPr lang="ru-RU" dirty="0"/>
              <a:t> и так далее</a:t>
            </a:r>
          </a:p>
          <a:p>
            <a:r>
              <a:rPr lang="ru-RU" dirty="0"/>
              <a:t>Соединение может разорвать и клиент</a:t>
            </a:r>
          </a:p>
          <a:p>
            <a:pPr lvl="1"/>
            <a:r>
              <a:rPr lang="en-US" dirty="0" err="1"/>
              <a:t>handler.Shutdown</a:t>
            </a:r>
            <a:r>
              <a:rPr lang="en-US" dirty="0"/>
              <a:t>(</a:t>
            </a:r>
            <a:r>
              <a:rPr lang="en-US" dirty="0" err="1"/>
              <a:t>SocketShutdown.Both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handler.Close</a:t>
            </a:r>
            <a:r>
              <a:rPr lang="en-US" dirty="0"/>
              <a:t>();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033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E3254-77EB-40C1-B50A-54B3F4A7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Таким образом для сервера: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ED88416-522D-4ECF-8C3C-D829225695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3339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754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812E4-BA1D-434C-B593-9D9C22350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Примечание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5469C0-DE1A-4608-BD2C-394865F2D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Остановить сервер можно командой </a:t>
            </a:r>
            <a:r>
              <a:rPr lang="en-US" dirty="0" err="1"/>
              <a:t>Ctrl+C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2804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6B925-C6F4-4745-A4F6-F007BE20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07BFC7-E549-4C65-9106-AB2BC0405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750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0503F88-7803-4A6F-92B7-09B94AC9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BFFFCF9-9F03-4D6D-A2ED-7FC7C2915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Добавьте к решению консольные проект – клиент</a:t>
            </a:r>
          </a:p>
          <a:p>
            <a:r>
              <a:rPr lang="ru-RU" dirty="0"/>
              <a:t>Далее можно:</a:t>
            </a:r>
          </a:p>
          <a:p>
            <a:pPr lvl="1"/>
            <a:r>
              <a:rPr lang="ru-RU" dirty="0"/>
              <a:t>Сделать клиент стартовым проектом, а сервер стартовать вручную</a:t>
            </a:r>
          </a:p>
          <a:p>
            <a:pPr lvl="1"/>
            <a:r>
              <a:rPr lang="ru-RU" dirty="0"/>
              <a:t>Стартовать сервер автоматически, а клиент – своими силами</a:t>
            </a:r>
          </a:p>
          <a:p>
            <a:pPr lvl="1"/>
            <a:r>
              <a:rPr lang="ru-RU" dirty="0"/>
              <a:t>Задать запуск сервера после старта клиента в режиме отладки</a:t>
            </a:r>
            <a:endParaRPr lang="en-US" dirty="0"/>
          </a:p>
          <a:p>
            <a:pPr lvl="1"/>
            <a:endParaRPr lang="en-US" dirty="0"/>
          </a:p>
          <a:p>
            <a:r>
              <a:rPr lang="ru-RU" dirty="0"/>
              <a:t>Включите в файл с программой возможность работы с сокетами (см. предыдущий файл)</a:t>
            </a:r>
          </a:p>
        </p:txBody>
      </p:sp>
    </p:spTree>
    <p:extLst>
      <p:ext uri="{BB962C8B-B14F-4D97-AF65-F5344CB8AC3E}">
        <p14:creationId xmlns:p14="http://schemas.microsoft.com/office/powerpoint/2010/main" val="2036291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BAF53-29F6-4A81-8C6A-D068F633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6A0A6D-324E-4969-BBD0-339977D24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Добавьте внутрь метода </a:t>
            </a:r>
            <a:r>
              <a:rPr lang="en-US" dirty="0"/>
              <a:t>Main</a:t>
            </a:r>
            <a:endParaRPr lang="ru-RU" dirty="0"/>
          </a:p>
          <a:p>
            <a:pPr lvl="1"/>
            <a:r>
              <a:rPr lang="en-US" b="1" dirty="0"/>
              <a:t>try</a:t>
            </a:r>
            <a:r>
              <a:rPr lang="en-US" dirty="0"/>
              <a:t> { </a:t>
            </a:r>
            <a:endParaRPr lang="ru-RU" dirty="0"/>
          </a:p>
          <a:p>
            <a:pPr lvl="1"/>
            <a:r>
              <a:rPr lang="en-US" dirty="0" err="1"/>
              <a:t>SendMessageFromSocket</a:t>
            </a:r>
            <a:r>
              <a:rPr lang="en-US" dirty="0"/>
              <a:t>(11000); </a:t>
            </a:r>
            <a:endParaRPr lang="ru-RU" dirty="0"/>
          </a:p>
          <a:p>
            <a:pPr lvl="1"/>
            <a:r>
              <a:rPr lang="en-US" dirty="0"/>
              <a:t>} </a:t>
            </a:r>
            <a:endParaRPr lang="ru-RU" dirty="0"/>
          </a:p>
          <a:p>
            <a:pPr lvl="1"/>
            <a:r>
              <a:rPr lang="en-US" b="1" dirty="0"/>
              <a:t>catch</a:t>
            </a:r>
            <a:r>
              <a:rPr lang="en-US" dirty="0"/>
              <a:t> (Exception ex) { </a:t>
            </a:r>
            <a:endParaRPr lang="ru-RU" dirty="0"/>
          </a:p>
          <a:p>
            <a:pPr lvl="1"/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ex.ToString</a:t>
            </a:r>
            <a:r>
              <a:rPr lang="en-US" dirty="0"/>
              <a:t>()); </a:t>
            </a:r>
            <a:endParaRPr lang="ru-RU" dirty="0"/>
          </a:p>
          <a:p>
            <a:pPr lvl="1"/>
            <a:r>
              <a:rPr lang="en-US" dirty="0"/>
              <a:t>} </a:t>
            </a:r>
            <a:endParaRPr lang="ru-RU" dirty="0"/>
          </a:p>
          <a:p>
            <a:pPr lvl="1"/>
            <a:r>
              <a:rPr lang="en-US" b="1" dirty="0"/>
              <a:t>finally</a:t>
            </a:r>
            <a:r>
              <a:rPr lang="en-US" dirty="0"/>
              <a:t> { </a:t>
            </a:r>
            <a:endParaRPr lang="ru-RU" dirty="0"/>
          </a:p>
          <a:p>
            <a:pPr lvl="1"/>
            <a:r>
              <a:rPr lang="en-US" dirty="0" err="1"/>
              <a:t>Console.ReadLine</a:t>
            </a:r>
            <a:r>
              <a:rPr lang="en-US" dirty="0"/>
              <a:t>(); </a:t>
            </a:r>
            <a:endParaRPr lang="ru-RU" dirty="0"/>
          </a:p>
          <a:p>
            <a:pPr lvl="1"/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6891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F8AAAA-642E-4A99-BCEA-D0BC3FC1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ED846B-07AE-402F-ACD8-F695D3E03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Основную работу на клиенте делает функция (точнее метод)</a:t>
            </a:r>
          </a:p>
          <a:p>
            <a:pPr lvl="1"/>
            <a:r>
              <a:rPr lang="en-US" dirty="0" err="1"/>
              <a:t>SendMessageFromSocket</a:t>
            </a:r>
            <a:r>
              <a:rPr lang="en-US" dirty="0"/>
              <a:t>(11000);</a:t>
            </a:r>
            <a:endParaRPr lang="ru-RU" dirty="0"/>
          </a:p>
          <a:p>
            <a:r>
              <a:rPr lang="ru-RU" dirty="0"/>
              <a:t>Остальные инструкции просто обрабатывают исключительные ситуации</a:t>
            </a:r>
            <a:endParaRPr lang="en-US" dirty="0"/>
          </a:p>
          <a:p>
            <a:r>
              <a:rPr lang="ru-RU" dirty="0"/>
              <a:t>Так как функция работает внутри</a:t>
            </a:r>
            <a:r>
              <a:rPr lang="en-US" dirty="0"/>
              <a:t> static </a:t>
            </a:r>
            <a:r>
              <a:rPr lang="ru-RU" dirty="0"/>
              <a:t>функции </a:t>
            </a:r>
            <a:r>
              <a:rPr lang="en-US" dirty="0"/>
              <a:t>Main</a:t>
            </a:r>
            <a:r>
              <a:rPr lang="ru-RU" dirty="0"/>
              <a:t>, то и ее надо объявить с модификатором  </a:t>
            </a:r>
            <a:r>
              <a:rPr lang="en-US" dirty="0"/>
              <a:t>static</a:t>
            </a:r>
            <a:endParaRPr lang="ru-RU" dirty="0"/>
          </a:p>
          <a:p>
            <a:pPr lvl="1"/>
            <a:r>
              <a:rPr lang="ru-RU" dirty="0"/>
              <a:t>Строго говоря, обе эти функции – статические методы класса </a:t>
            </a:r>
            <a:r>
              <a:rPr lang="en-US" dirty="0"/>
              <a:t>Program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/>
              <a:t>Далее изменения будут даны «сплошным текстом»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116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5C3EB-2A02-4BA9-9D9D-E9999EB8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Развитие</a:t>
            </a:r>
            <a:r>
              <a:rPr lang="ru-RU" baseline="0" dirty="0"/>
              <a:t> концепции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B771E3-6473-4B1F-B1B5-F9F75F912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ru-RU" dirty="0"/>
              <a:t>Когда в операционную систему UNIX были добавлены средства </a:t>
            </a:r>
            <a:r>
              <a:rPr lang="ru-RU" dirty="0" err="1"/>
              <a:t>межпроцессного</a:t>
            </a:r>
            <a:r>
              <a:rPr lang="ru-RU" dirty="0"/>
              <a:t> взаимодействия (</a:t>
            </a:r>
            <a:r>
              <a:rPr lang="ru-RU" dirty="0" err="1"/>
              <a:t>Inter-Process</a:t>
            </a:r>
            <a:r>
              <a:rPr lang="ru-RU" dirty="0"/>
              <a:t> </a:t>
            </a:r>
            <a:r>
              <a:rPr lang="ru-RU" dirty="0" err="1"/>
              <a:t>Communication</a:t>
            </a:r>
            <a:r>
              <a:rPr lang="ru-RU" dirty="0"/>
              <a:t>, IPC) и сетевого обмена, был заимствован привычный шаблон ввода-вывода. Все ресурсы, открытые для связи, в UNIX и </a:t>
            </a:r>
            <a:r>
              <a:rPr lang="ru-RU" dirty="0" err="1"/>
              <a:t>Windows</a:t>
            </a:r>
            <a:r>
              <a:rPr lang="ru-RU" dirty="0"/>
              <a:t> идентифицируются дескрипторами. Эти дескрипторы, или описатели (</a:t>
            </a:r>
            <a:r>
              <a:rPr lang="ru-RU" dirty="0" err="1"/>
              <a:t>handles</a:t>
            </a:r>
            <a:r>
              <a:rPr lang="ru-RU" dirty="0"/>
              <a:t>), могут указывать на файл, память или какой-либо другой канал связи, а фактически указывают на внутреннюю структуру данных, используемую операционной системой. Сокет, будучи таким же ресурсом, тоже представляется дескриптором. Следовательно, для сокетов жизнь дескриптора можно разделить на три фазы: открыть (создать) сокет, получить из сокета или отправить сокету и в конце концов закрыть сокет.</a:t>
            </a:r>
          </a:p>
        </p:txBody>
      </p:sp>
    </p:spTree>
    <p:extLst>
      <p:ext uri="{BB962C8B-B14F-4D97-AF65-F5344CB8AC3E}">
        <p14:creationId xmlns:p14="http://schemas.microsoft.com/office/powerpoint/2010/main" val="2073620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0AA82-AA2E-49EB-AFEA-E5C02504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A5FB7B-925A-4011-A2FC-9548F4771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 static void </a:t>
            </a:r>
            <a:r>
              <a:rPr lang="en-US" dirty="0" err="1"/>
              <a:t>SendMessageFromSocket</a:t>
            </a:r>
            <a:r>
              <a:rPr lang="en-US" dirty="0"/>
              <a:t>(int port)</a:t>
            </a:r>
          </a:p>
          <a:p>
            <a:r>
              <a:rPr lang="en-US" dirty="0"/>
              <a:t>        {</a:t>
            </a:r>
          </a:p>
          <a:p>
            <a:r>
              <a:rPr lang="ru-RU" dirty="0"/>
              <a:t>// Буфер для входящих данных</a:t>
            </a:r>
          </a:p>
          <a:p>
            <a:r>
              <a:rPr lang="en-US" dirty="0"/>
              <a:t>            byte[] bytes = new byte[1024];</a:t>
            </a:r>
          </a:p>
          <a:p>
            <a:endParaRPr lang="ru-RU" dirty="0"/>
          </a:p>
          <a:p>
            <a:r>
              <a:rPr lang="ru-RU" dirty="0"/>
              <a:t>            // Соединяемся с удаленным устройством</a:t>
            </a:r>
          </a:p>
          <a:p>
            <a:endParaRPr lang="ru-RU" dirty="0"/>
          </a:p>
          <a:p>
            <a:r>
              <a:rPr lang="ru-RU" dirty="0"/>
              <a:t>            // Устанавливаем удаленную точку для сокета</a:t>
            </a:r>
          </a:p>
          <a:p>
            <a:r>
              <a:rPr lang="en-US" dirty="0"/>
              <a:t>            </a:t>
            </a:r>
            <a:r>
              <a:rPr lang="en-US" dirty="0" err="1"/>
              <a:t>IPHostEntry</a:t>
            </a:r>
            <a:r>
              <a:rPr lang="en-US" dirty="0"/>
              <a:t> </a:t>
            </a:r>
            <a:r>
              <a:rPr lang="en-US" dirty="0" err="1"/>
              <a:t>ipHost</a:t>
            </a:r>
            <a:r>
              <a:rPr lang="en-US" dirty="0"/>
              <a:t> = </a:t>
            </a:r>
            <a:r>
              <a:rPr lang="en-US" dirty="0" err="1"/>
              <a:t>Dns.GetHostEntry</a:t>
            </a:r>
            <a:r>
              <a:rPr lang="en-US" dirty="0"/>
              <a:t>("localhost");</a:t>
            </a:r>
          </a:p>
          <a:p>
            <a:r>
              <a:rPr lang="en-US" dirty="0"/>
              <a:t>            </a:t>
            </a:r>
            <a:r>
              <a:rPr lang="en-US" dirty="0" err="1"/>
              <a:t>IPAddress</a:t>
            </a:r>
            <a:r>
              <a:rPr lang="en-US" dirty="0"/>
              <a:t> </a:t>
            </a:r>
            <a:r>
              <a:rPr lang="en-US" dirty="0" err="1"/>
              <a:t>ipAddr</a:t>
            </a:r>
            <a:r>
              <a:rPr lang="en-US" dirty="0"/>
              <a:t> = </a:t>
            </a:r>
            <a:r>
              <a:rPr lang="en-US" dirty="0" err="1"/>
              <a:t>ipHost.AddressList</a:t>
            </a:r>
            <a:r>
              <a:rPr lang="en-US" dirty="0"/>
              <a:t>[0];</a:t>
            </a:r>
          </a:p>
          <a:p>
            <a:r>
              <a:rPr lang="en-US" dirty="0"/>
              <a:t>            </a:t>
            </a:r>
            <a:r>
              <a:rPr lang="en-US" dirty="0" err="1"/>
              <a:t>IPEndPoint</a:t>
            </a:r>
            <a:r>
              <a:rPr lang="en-US" dirty="0"/>
              <a:t> </a:t>
            </a:r>
            <a:r>
              <a:rPr lang="en-US" dirty="0" err="1"/>
              <a:t>ipEndPoint</a:t>
            </a:r>
            <a:r>
              <a:rPr lang="en-US" dirty="0"/>
              <a:t> = new </a:t>
            </a:r>
            <a:r>
              <a:rPr lang="en-US" dirty="0" err="1"/>
              <a:t>IPEndPoint</a:t>
            </a:r>
            <a:r>
              <a:rPr lang="en-US" dirty="0"/>
              <a:t>(</a:t>
            </a:r>
            <a:r>
              <a:rPr lang="en-US" dirty="0" err="1"/>
              <a:t>ipAddr</a:t>
            </a:r>
            <a:r>
              <a:rPr lang="en-US" dirty="0"/>
              <a:t>, 11000);</a:t>
            </a:r>
          </a:p>
          <a:p>
            <a:endParaRPr lang="ru-RU" dirty="0"/>
          </a:p>
          <a:p>
            <a:r>
              <a:rPr lang="en-US" dirty="0"/>
              <a:t>            Socket sender = new Socket(</a:t>
            </a:r>
            <a:r>
              <a:rPr lang="en-US" dirty="0" err="1"/>
              <a:t>ipAddr.AddressFamily</a:t>
            </a:r>
            <a:r>
              <a:rPr lang="en-US" dirty="0"/>
              <a:t>, </a:t>
            </a:r>
            <a:r>
              <a:rPr lang="en-US" dirty="0" err="1"/>
              <a:t>SocketType.Stream</a:t>
            </a:r>
            <a:r>
              <a:rPr lang="en-US" dirty="0"/>
              <a:t>, </a:t>
            </a:r>
            <a:r>
              <a:rPr lang="en-US" dirty="0" err="1"/>
              <a:t>ProtocolType.Tcp</a:t>
            </a:r>
            <a:r>
              <a:rPr lang="en-US" dirty="0"/>
              <a:t>);</a:t>
            </a:r>
          </a:p>
          <a:p>
            <a:endParaRPr lang="ru-RU" dirty="0"/>
          </a:p>
          <a:p>
            <a:r>
              <a:rPr lang="ru-RU" dirty="0"/>
              <a:t>            // Соединяем сокет с удаленной точкой</a:t>
            </a:r>
          </a:p>
          <a:p>
            <a:r>
              <a:rPr lang="en-US" dirty="0"/>
              <a:t>            </a:t>
            </a:r>
            <a:r>
              <a:rPr lang="en-US" dirty="0" err="1"/>
              <a:t>sender.Connect</a:t>
            </a:r>
            <a:r>
              <a:rPr lang="en-US" dirty="0"/>
              <a:t>(</a:t>
            </a:r>
            <a:r>
              <a:rPr lang="en-US" dirty="0" err="1"/>
              <a:t>ipEndPoint</a:t>
            </a:r>
            <a:r>
              <a:rPr lang="en-US" dirty="0"/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9816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BAC6F-914B-4351-BA9D-AF5C45EE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8CF31C-65D6-48AD-AD99-5837A3102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Создаем точку для соединения и буфер под поток данных, как в сервере</a:t>
            </a:r>
          </a:p>
          <a:p>
            <a:endParaRPr lang="ru-RU" dirty="0"/>
          </a:p>
          <a:p>
            <a:r>
              <a:rPr lang="ru-RU" dirty="0"/>
              <a:t>Создаем передатчик (вещатель)</a:t>
            </a:r>
            <a:r>
              <a:rPr lang="en-US" dirty="0"/>
              <a:t> </a:t>
            </a:r>
            <a:r>
              <a:rPr lang="ru-RU" dirty="0"/>
              <a:t>данных </a:t>
            </a:r>
            <a:r>
              <a:rPr lang="en-US" dirty="0"/>
              <a:t>– Sender </a:t>
            </a:r>
            <a:r>
              <a:rPr lang="ru-RU" dirty="0"/>
              <a:t>(он настроен на передачу)</a:t>
            </a:r>
          </a:p>
          <a:p>
            <a:r>
              <a:rPr lang="ru-RU" dirty="0"/>
              <a:t>У передатчика больше параметров:</a:t>
            </a:r>
          </a:p>
          <a:p>
            <a:pPr lvl="1"/>
            <a:r>
              <a:rPr lang="ru-RU" dirty="0"/>
              <a:t>Диапазон адресов</a:t>
            </a:r>
          </a:p>
          <a:p>
            <a:pPr lvl="1"/>
            <a:r>
              <a:rPr lang="ru-RU" dirty="0"/>
              <a:t>Сокет потоковый или </a:t>
            </a:r>
            <a:r>
              <a:rPr lang="ru-RU" dirty="0" err="1"/>
              <a:t>датаграммный</a:t>
            </a:r>
            <a:r>
              <a:rPr lang="ru-RU" dirty="0"/>
              <a:t> (у нас – потоковый) </a:t>
            </a:r>
          </a:p>
          <a:p>
            <a:pPr lvl="1"/>
            <a:r>
              <a:rPr lang="ru-RU" dirty="0"/>
              <a:t>Собственно протокол - </a:t>
            </a:r>
            <a:r>
              <a:rPr lang="en-US" dirty="0" err="1"/>
              <a:t>Tcp</a:t>
            </a:r>
            <a:endParaRPr lang="ru-RU" dirty="0"/>
          </a:p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775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15D01-61DE-450B-B8C7-0FFD3A62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48F6E7-8BA5-47E5-9DD2-1C70CD91C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Console.Write</a:t>
            </a:r>
            <a:r>
              <a:rPr lang="en-US" dirty="0"/>
              <a:t>("</a:t>
            </a:r>
            <a:r>
              <a:rPr lang="ru-RU" dirty="0"/>
              <a:t>Введите сообщение: ");</a:t>
            </a:r>
          </a:p>
          <a:p>
            <a:r>
              <a:rPr lang="en-US" dirty="0"/>
              <a:t>string message = </a:t>
            </a:r>
            <a:r>
              <a:rPr lang="en-US" dirty="0" err="1"/>
              <a:t>Console.ReadLine</a:t>
            </a:r>
            <a:r>
              <a:rPr lang="en-US" dirty="0"/>
              <a:t>();</a:t>
            </a:r>
          </a:p>
          <a:p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Сокет соединяется с {0} ", </a:t>
            </a:r>
            <a:r>
              <a:rPr lang="en-US" dirty="0" err="1"/>
              <a:t>sender.RemoteEndPoint.ToString</a:t>
            </a:r>
            <a:r>
              <a:rPr lang="en-US" dirty="0"/>
              <a:t>());</a:t>
            </a:r>
          </a:p>
          <a:p>
            <a:r>
              <a:rPr lang="en-US" dirty="0"/>
              <a:t>byte[] msg = Encoding.UTF8.GetBytes(message);</a:t>
            </a:r>
          </a:p>
          <a:p>
            <a:r>
              <a:rPr lang="en-US" dirty="0"/>
              <a:t>// </a:t>
            </a:r>
            <a:r>
              <a:rPr lang="ru-RU" dirty="0"/>
              <a:t>Отправляем данные через сокет</a:t>
            </a:r>
          </a:p>
          <a:p>
            <a:r>
              <a:rPr lang="en-US" dirty="0"/>
              <a:t>int </a:t>
            </a:r>
            <a:r>
              <a:rPr lang="en-US" dirty="0" err="1"/>
              <a:t>bytesSent</a:t>
            </a:r>
            <a:r>
              <a:rPr lang="en-US" dirty="0"/>
              <a:t> = </a:t>
            </a:r>
            <a:r>
              <a:rPr lang="en-US" dirty="0" err="1"/>
              <a:t>sender.Send</a:t>
            </a:r>
            <a:r>
              <a:rPr lang="en-US" dirty="0"/>
              <a:t>(msg);</a:t>
            </a:r>
          </a:p>
          <a:p>
            <a:r>
              <a:rPr lang="en-US" dirty="0"/>
              <a:t>// </a:t>
            </a:r>
            <a:r>
              <a:rPr lang="ru-RU" dirty="0"/>
              <a:t>Получаем ответ от сервера</a:t>
            </a:r>
          </a:p>
          <a:p>
            <a:r>
              <a:rPr lang="en-US" dirty="0"/>
              <a:t>int </a:t>
            </a:r>
            <a:r>
              <a:rPr lang="en-US" dirty="0" err="1"/>
              <a:t>bytesRec</a:t>
            </a:r>
            <a:r>
              <a:rPr lang="en-US" dirty="0"/>
              <a:t> = </a:t>
            </a:r>
            <a:r>
              <a:rPr lang="en-US" dirty="0" err="1"/>
              <a:t>sender.Receive</a:t>
            </a:r>
            <a:r>
              <a:rPr lang="en-US" dirty="0"/>
              <a:t>(bytes);</a:t>
            </a:r>
          </a:p>
          <a:p>
            <a:r>
              <a:rPr lang="en-US" dirty="0" err="1"/>
              <a:t>Console.WriteLine</a:t>
            </a:r>
            <a:r>
              <a:rPr lang="en-US" dirty="0"/>
              <a:t>("\n</a:t>
            </a:r>
            <a:r>
              <a:rPr lang="ru-RU" dirty="0"/>
              <a:t>Ответ от сервера: {0}\</a:t>
            </a:r>
            <a:r>
              <a:rPr lang="en-US" dirty="0"/>
              <a:t>n\n", Encoding.UTF8.GetString(bytes, 0, </a:t>
            </a:r>
            <a:r>
              <a:rPr lang="en-US" dirty="0" err="1"/>
              <a:t>bytesRec</a:t>
            </a:r>
            <a:r>
              <a:rPr lang="en-US" dirty="0"/>
              <a:t>));</a:t>
            </a:r>
          </a:p>
          <a:p>
            <a:r>
              <a:rPr lang="en-US" dirty="0"/>
              <a:t>// </a:t>
            </a:r>
            <a:r>
              <a:rPr lang="ru-RU" dirty="0"/>
              <a:t>Используем рекурсию для неоднократного вызова </a:t>
            </a:r>
            <a:r>
              <a:rPr lang="en-US" dirty="0" err="1"/>
              <a:t>SendMessageFromSocket</a:t>
            </a:r>
            <a:r>
              <a:rPr lang="en-US" dirty="0"/>
              <a:t>()</a:t>
            </a:r>
          </a:p>
          <a:p>
            <a:r>
              <a:rPr lang="en-US" dirty="0"/>
              <a:t>if (</a:t>
            </a:r>
            <a:r>
              <a:rPr lang="en-US" dirty="0" err="1"/>
              <a:t>message.IndexOf</a:t>
            </a:r>
            <a:r>
              <a:rPr lang="en-US" dirty="0"/>
              <a:t>("&lt;</a:t>
            </a:r>
            <a:r>
              <a:rPr lang="en-US" dirty="0" err="1"/>
              <a:t>TheEnd</a:t>
            </a:r>
            <a:r>
              <a:rPr lang="en-US" dirty="0"/>
              <a:t>&gt;") == -1)</a:t>
            </a:r>
          </a:p>
          <a:p>
            <a:r>
              <a:rPr lang="en-US" dirty="0" err="1"/>
              <a:t>SendMessageFromSocket</a:t>
            </a:r>
            <a:r>
              <a:rPr lang="en-US" dirty="0"/>
              <a:t>(port);</a:t>
            </a:r>
          </a:p>
          <a:p>
            <a:r>
              <a:rPr lang="en-US" dirty="0"/>
              <a:t>// </a:t>
            </a:r>
            <a:r>
              <a:rPr lang="ru-RU" dirty="0"/>
              <a:t>Освобождаем сокет</a:t>
            </a:r>
          </a:p>
          <a:p>
            <a:r>
              <a:rPr lang="en-US" dirty="0" err="1"/>
              <a:t>sender.Shutdown</a:t>
            </a:r>
            <a:r>
              <a:rPr lang="en-US" dirty="0"/>
              <a:t>(</a:t>
            </a:r>
            <a:r>
              <a:rPr lang="en-US" dirty="0" err="1"/>
              <a:t>SocketShutdown.Both</a:t>
            </a:r>
            <a:r>
              <a:rPr lang="en-US" dirty="0"/>
              <a:t>);</a:t>
            </a:r>
          </a:p>
          <a:p>
            <a:r>
              <a:rPr lang="en-US" dirty="0" err="1"/>
              <a:t>sender.Close</a:t>
            </a:r>
            <a:r>
              <a:rPr lang="en-US" dirty="0"/>
              <a:t>();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54908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155D13-2F7A-4CE3-983B-E7F5B575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BCC443-AAEB-4CD9-A1D9-E0842C31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Читаем строку с клавиатуры</a:t>
            </a:r>
          </a:p>
          <a:p>
            <a:r>
              <a:rPr lang="ru-RU" dirty="0"/>
              <a:t>Формируем из нее поток байтов</a:t>
            </a:r>
          </a:p>
          <a:p>
            <a:r>
              <a:rPr lang="ru-RU" dirty="0"/>
              <a:t>Отправляем на сервер, считаем количество байт</a:t>
            </a:r>
          </a:p>
          <a:p>
            <a:pPr lvl="1"/>
            <a:r>
              <a:rPr lang="en-US" dirty="0" err="1"/>
              <a:t>sender.Send</a:t>
            </a:r>
            <a:r>
              <a:rPr lang="en-US" dirty="0"/>
              <a:t>(msg);</a:t>
            </a:r>
            <a:endParaRPr lang="ru-RU" dirty="0"/>
          </a:p>
          <a:p>
            <a:r>
              <a:rPr lang="ru-RU" dirty="0"/>
              <a:t>В ответ приходит число принятых байтов и потенциально – строка, опять-таки в виде бинарных данных.</a:t>
            </a:r>
          </a:p>
          <a:p>
            <a:r>
              <a:rPr lang="ru-RU" dirty="0"/>
              <a:t>Полученное – из байт в строку и на печать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7925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5DE24-D3A0-4251-9821-593706C48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F7E06-0529-414D-B88A-684988194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https://github.com/Alex-Samarkin/ConsoleClientServer1</a:t>
            </a:r>
            <a:endParaRPr lang="en-US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805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138AD-9C84-4812-88C5-53BF5C46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AE4F9A-9EE8-4386-B152-93C3449A3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Интерфейс IPC для взаимодействия между разными процессами построен поверх методов ввода-вывода. Они облегчают для сокетов отправку и получение данных. Каждый целевой объект задается адресом сокета, следовательно, этот адрес можно указать в клиенте, чтобы установить соединение с целью.</a:t>
            </a:r>
          </a:p>
        </p:txBody>
      </p:sp>
    </p:spTree>
    <p:extLst>
      <p:ext uri="{BB962C8B-B14F-4D97-AF65-F5344CB8AC3E}">
        <p14:creationId xmlns:p14="http://schemas.microsoft.com/office/powerpoint/2010/main" val="278607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D54F1-C533-4FA7-842A-72414C9B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/>
              <a:t>Типы сокетов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894B2B-A5AB-4C55-A80F-E303EEA0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Существуют два основных типа сокетов — потоковые сокеты и </a:t>
            </a:r>
            <a:r>
              <a:rPr lang="ru-RU" dirty="0" err="1"/>
              <a:t>дейтаграммные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Потоковые сокеты (</a:t>
            </a:r>
            <a:r>
              <a:rPr lang="ru-RU" dirty="0" err="1"/>
              <a:t>stream</a:t>
            </a:r>
            <a:r>
              <a:rPr lang="ru-RU" dirty="0"/>
              <a:t> </a:t>
            </a:r>
            <a:r>
              <a:rPr lang="ru-RU" dirty="0" err="1"/>
              <a:t>socket</a:t>
            </a:r>
            <a:r>
              <a:rPr lang="ru-RU" dirty="0"/>
              <a:t>)</a:t>
            </a:r>
          </a:p>
          <a:p>
            <a:pPr lvl="0"/>
            <a:r>
              <a:rPr lang="ru-RU" dirty="0"/>
              <a:t>Потоковый сокет — это сокет с установленным соединением, состоящий из потока байтов, который может быть двунаправленным, т, е. через эту конечную точку приложение может и передавать, и получать данные.</a:t>
            </a:r>
          </a:p>
        </p:txBody>
      </p:sp>
    </p:spTree>
    <p:extLst>
      <p:ext uri="{BB962C8B-B14F-4D97-AF65-F5344CB8AC3E}">
        <p14:creationId xmlns:p14="http://schemas.microsoft.com/office/powerpoint/2010/main" val="152043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96520-F9E6-4A40-97CB-036F3930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/>
              <a:t>Потоковый сокет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ED56F2-A1F3-4876-89D4-85865FCD3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гарантирует исправление ошибок, обрабатывает доставку и сохраняет последовательность данных. На него можно положиться в доставке упорядоченных, сдублированных данных. Потоковый сокет также подходит для передачи больших объемов данных, поскольку накладные расходы, связанные с установлением отдельного соединения для каждого отправляемого сообщения, может оказаться неприемлемым для небольших объемов данных. Потоковые сокеты достигают этого уровня качества за счет использования протокола </a:t>
            </a:r>
            <a:r>
              <a:rPr lang="ru-RU" dirty="0" err="1"/>
              <a:t>Transmission</a:t>
            </a:r>
            <a:r>
              <a:rPr lang="ru-RU" dirty="0"/>
              <a:t> </a:t>
            </a:r>
            <a:r>
              <a:rPr lang="ru-RU" dirty="0" err="1"/>
              <a:t>Control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(TCP). TCP обеспечивает поступление данных на другую сторону в нужной последовательности и без ошибок.</a:t>
            </a:r>
          </a:p>
        </p:txBody>
      </p:sp>
    </p:spTree>
    <p:extLst>
      <p:ext uri="{BB962C8B-B14F-4D97-AF65-F5344CB8AC3E}">
        <p14:creationId xmlns:p14="http://schemas.microsoft.com/office/powerpoint/2010/main" val="131765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9A6C11-33DF-4CDA-8A88-44487C20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Потоковый сокет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1A033C-15FE-4BFF-B82F-20AD093E8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Для этого типа сокетов путь формируется до начала передачи сообщений. Тем самым гарантируется, что обе участвующие во взаимодействии стороны принимают и отвечают. Если приложение отправляет получателю два сообщения, то гарантируется, что эти сообщения будут получены в той же последовательности.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344035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E25726-7F8A-447E-82F4-AA799349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Потоковый сокет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69104D-5553-4FEB-B66C-0EA03080D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Однако, отдельные сообщения могут дробиться на пакеты, и способа определить границы записей не существует. При использовании TCP этот протокол берет на себя разбиение передаваемых данных на пакеты соответствующего размера, отправку их в сеть и сборку их на другой стороне. Приложение знает только, что оно отправляет на уровень TCP определенное число байтов и другая сторона получает эти байты. В свою очередь TCP эффективно разбивает эти данные на пакеты подходящего размера, получает эти пакеты на другой стороне, выделяет из них данные и объединяет их вместе.</a:t>
            </a:r>
          </a:p>
        </p:txBody>
      </p:sp>
    </p:spTree>
    <p:extLst>
      <p:ext uri="{BB962C8B-B14F-4D97-AF65-F5344CB8AC3E}">
        <p14:creationId xmlns:p14="http://schemas.microsoft.com/office/powerpoint/2010/main" val="22417486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2056</Words>
  <Application>Microsoft Office PowerPoint</Application>
  <PresentationFormat>Широкоэкранный</PresentationFormat>
  <Paragraphs>221</Paragraphs>
  <Slides>44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Тема Office</vt:lpstr>
      <vt:lpstr>Презентация PowerPoint</vt:lpstr>
      <vt:lpstr>Сокет </vt:lpstr>
      <vt:lpstr>Первоначально сокеты были разработаны для UNIX </vt:lpstr>
      <vt:lpstr>Развитие концепции</vt:lpstr>
      <vt:lpstr>Презентация PowerPoint</vt:lpstr>
      <vt:lpstr>Типы сокетов</vt:lpstr>
      <vt:lpstr>Потоковый сокет </vt:lpstr>
      <vt:lpstr>Потоковый сокет </vt:lpstr>
      <vt:lpstr>Потоковый сокет </vt:lpstr>
      <vt:lpstr>Потоковый сокет </vt:lpstr>
      <vt:lpstr>Порты</vt:lpstr>
      <vt:lpstr>Общая структура сокета</vt:lpstr>
      <vt:lpstr>Предопределенные порты</vt:lpstr>
      <vt:lpstr>Клиент и сервер</vt:lpstr>
      <vt:lpstr>Работа с сокетами в .NET</vt:lpstr>
      <vt:lpstr>Сервер</vt:lpstr>
      <vt:lpstr>Сервер TCP</vt:lpstr>
      <vt:lpstr>Презентация PowerPoint</vt:lpstr>
      <vt:lpstr>Презентация PowerPoint</vt:lpstr>
      <vt:lpstr>1</vt:lpstr>
      <vt:lpstr>2</vt:lpstr>
      <vt:lpstr>3</vt:lpstr>
      <vt:lpstr>4</vt:lpstr>
      <vt:lpstr>4</vt:lpstr>
      <vt:lpstr>5</vt:lpstr>
      <vt:lpstr>6</vt:lpstr>
      <vt:lpstr>6</vt:lpstr>
      <vt:lpstr>7</vt:lpstr>
      <vt:lpstr>7</vt:lpstr>
      <vt:lpstr>7</vt:lpstr>
      <vt:lpstr>8</vt:lpstr>
      <vt:lpstr>9</vt:lpstr>
      <vt:lpstr>9</vt:lpstr>
      <vt:lpstr>Таким образом для сервера:</vt:lpstr>
      <vt:lpstr>Примечание</vt:lpstr>
      <vt:lpstr>Клиент</vt:lpstr>
      <vt:lpstr>Презентация PowerPoint</vt:lpstr>
      <vt:lpstr>1</vt:lpstr>
      <vt:lpstr>Презентация PowerPoint</vt:lpstr>
      <vt:lpstr>2</vt:lpstr>
      <vt:lpstr>2</vt:lpstr>
      <vt:lpstr>3</vt:lpstr>
      <vt:lpstr>3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 Samarkin</dc:creator>
  <cp:lastModifiedBy>Alex Samarkin</cp:lastModifiedBy>
  <cp:revision>13</cp:revision>
  <dcterms:created xsi:type="dcterms:W3CDTF">2018-11-21T22:53:25Z</dcterms:created>
  <dcterms:modified xsi:type="dcterms:W3CDTF">2018-11-22T01:48:11Z</dcterms:modified>
</cp:coreProperties>
</file>