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Фигура, имеющая форму буквы L 6">
            <a:extLst>
              <a:ext uri="{FF2B5EF4-FFF2-40B4-BE49-F238E27FC236}">
                <a16:creationId xmlns:a16="http://schemas.microsoft.com/office/drawing/2014/main" id="{3D8F2DF4-AB84-441C-82BB-D2D567EF7618}"/>
              </a:ext>
            </a:extLst>
          </p:cNvPr>
          <p:cNvSpPr/>
          <p:nvPr userDrawn="1"/>
        </p:nvSpPr>
        <p:spPr>
          <a:xfrm rot="5400000">
            <a:off x="871166" y="1145061"/>
            <a:ext cx="598206" cy="605479"/>
          </a:xfrm>
          <a:prstGeom prst="corner">
            <a:avLst>
              <a:gd name="adj1" fmla="val 41429"/>
              <a:gd name="adj2" fmla="val 410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Фигура, имеющая форму буквы L 7">
            <a:extLst>
              <a:ext uri="{FF2B5EF4-FFF2-40B4-BE49-F238E27FC236}">
                <a16:creationId xmlns:a16="http://schemas.microsoft.com/office/drawing/2014/main" id="{9F883162-AC8C-4EF0-A556-17098BD94465}"/>
              </a:ext>
            </a:extLst>
          </p:cNvPr>
          <p:cNvSpPr/>
          <p:nvPr userDrawn="1"/>
        </p:nvSpPr>
        <p:spPr>
          <a:xfrm rot="5400000">
            <a:off x="195397" y="118486"/>
            <a:ext cx="233760" cy="212934"/>
          </a:xfrm>
          <a:prstGeom prst="corner">
            <a:avLst>
              <a:gd name="adj1" fmla="val 41429"/>
              <a:gd name="adj2" fmla="val 410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016807"/>
            <a:ext cx="8825657" cy="2760573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Фигура, имеющая форму буквы L 6">
            <a:extLst>
              <a:ext uri="{FF2B5EF4-FFF2-40B4-BE49-F238E27FC236}">
                <a16:creationId xmlns:a16="http://schemas.microsoft.com/office/drawing/2014/main" id="{A50B5E88-BB59-40EB-8CC0-3F16826D2C17}"/>
              </a:ext>
            </a:extLst>
          </p:cNvPr>
          <p:cNvSpPr/>
          <p:nvPr userDrawn="1"/>
        </p:nvSpPr>
        <p:spPr>
          <a:xfrm rot="5400000">
            <a:off x="869591" y="1714067"/>
            <a:ext cx="598206" cy="605479"/>
          </a:xfrm>
          <a:prstGeom prst="corner">
            <a:avLst>
              <a:gd name="adj1" fmla="val 41429"/>
              <a:gd name="adj2" fmla="val 410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810" y="1324598"/>
            <a:ext cx="5293841" cy="54253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324598"/>
            <a:ext cx="5773919" cy="54253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09" y="1391115"/>
            <a:ext cx="52938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810" y="2042445"/>
            <a:ext cx="5293841" cy="470748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391115"/>
            <a:ext cx="57739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042445"/>
            <a:ext cx="5773917" cy="470748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Фигура, имеющая форму буквы L 7">
            <a:extLst>
              <a:ext uri="{FF2B5EF4-FFF2-40B4-BE49-F238E27FC236}">
                <a16:creationId xmlns:a16="http://schemas.microsoft.com/office/drawing/2014/main" id="{0BEBBE0B-4DC4-4D18-9F48-059157D0BDC9}"/>
              </a:ext>
            </a:extLst>
          </p:cNvPr>
          <p:cNvSpPr/>
          <p:nvPr userDrawn="1"/>
        </p:nvSpPr>
        <p:spPr>
          <a:xfrm rot="5400000">
            <a:off x="203942" y="109939"/>
            <a:ext cx="267943" cy="264210"/>
          </a:xfrm>
          <a:prstGeom prst="corner">
            <a:avLst>
              <a:gd name="adj1" fmla="val 41429"/>
              <a:gd name="adj2" fmla="val 410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Дуга 14">
            <a:extLst>
              <a:ext uri="{FF2B5EF4-FFF2-40B4-BE49-F238E27FC236}">
                <a16:creationId xmlns:a16="http://schemas.microsoft.com/office/drawing/2014/main" id="{0A6C2BA8-7E9F-4B6C-9F05-5A3694965363}"/>
              </a:ext>
            </a:extLst>
          </p:cNvPr>
          <p:cNvSpPr/>
          <p:nvPr userDrawn="1"/>
        </p:nvSpPr>
        <p:spPr>
          <a:xfrm>
            <a:off x="6526927" y="2768645"/>
            <a:ext cx="3779635" cy="3617869"/>
          </a:xfrm>
          <a:prstGeom prst="arc">
            <a:avLst>
              <a:gd name="adj1" fmla="val 7690311"/>
              <a:gd name="adj2" fmla="val 1881944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0">
            <a:extLst>
              <a:ext uri="{FF2B5EF4-FFF2-40B4-BE49-F238E27FC236}">
                <a16:creationId xmlns:a16="http://schemas.microsoft.com/office/drawing/2014/main" id="{E7C1C480-C6A0-40BF-9BA2-C45BFD7E5B87}"/>
              </a:ext>
            </a:extLst>
          </p:cNvPr>
          <p:cNvSpPr/>
          <p:nvPr userDrawn="1"/>
        </p:nvSpPr>
        <p:spPr>
          <a:xfrm>
            <a:off x="5126507" y="108073"/>
            <a:ext cx="7051738" cy="6749928"/>
          </a:xfrm>
          <a:prstGeom prst="arc">
            <a:avLst>
              <a:gd name="adj1" fmla="val 7690311"/>
              <a:gd name="adj2" fmla="val 1881944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3A4D16-410B-4240-B521-C7BDD425D98A}"/>
              </a:ext>
            </a:extLst>
          </p:cNvPr>
          <p:cNvSpPr/>
          <p:nvPr userDrawn="1"/>
        </p:nvSpPr>
        <p:spPr>
          <a:xfrm>
            <a:off x="11542469" y="0"/>
            <a:ext cx="599507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492445" y="108072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10" y="108072"/>
            <a:ext cx="11222602" cy="1141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10" y="1331259"/>
            <a:ext cx="11222602" cy="5418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163131" y="1743273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110952" y="317787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492445" y="257373"/>
            <a:ext cx="64953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76A65773-0792-4B1A-955B-8553B4046AB9}"/>
              </a:ext>
            </a:extLst>
          </p:cNvPr>
          <p:cNvSpPr/>
          <p:nvPr userDrawn="1"/>
        </p:nvSpPr>
        <p:spPr>
          <a:xfrm>
            <a:off x="7722792" y="4604684"/>
            <a:ext cx="1387903" cy="1328502"/>
          </a:xfrm>
          <a:prstGeom prst="arc">
            <a:avLst>
              <a:gd name="adj1" fmla="val 7690311"/>
              <a:gd name="adj2" fmla="val 1881944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везда: 32 точки 11">
            <a:extLst>
              <a:ext uri="{FF2B5EF4-FFF2-40B4-BE49-F238E27FC236}">
                <a16:creationId xmlns:a16="http://schemas.microsoft.com/office/drawing/2014/main" id="{6914FFD8-A8EF-44D5-82B1-17F62157DFB4}"/>
              </a:ext>
            </a:extLst>
          </p:cNvPr>
          <p:cNvSpPr/>
          <p:nvPr userDrawn="1"/>
        </p:nvSpPr>
        <p:spPr>
          <a:xfrm>
            <a:off x="8266087" y="5378530"/>
            <a:ext cx="342696" cy="342696"/>
          </a:xfrm>
          <a:prstGeom prst="star32">
            <a:avLst>
              <a:gd name="adj" fmla="val 3750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7" grpId="0" animBg="1"/>
      <p:bldP spid="12" grpId="0" animBg="1"/>
    </p:bld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E11C-905E-4B3F-9F54-789DBC8C1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83882F-45CE-4D5F-90CC-F069C6769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0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37459F9-BC41-4FCA-84DE-EBB76160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числа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D08653AC-DC64-4895-B36B-FDE9FEF6F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Случайные числа создаются подсистемой </a:t>
                </a:r>
                <a:r>
                  <a:rPr lang="en-US" dirty="0" err="1"/>
                  <a:t>np.random</a:t>
                </a:r>
                <a:endParaRPr lang="ru-RU" dirty="0"/>
              </a:p>
              <a:p>
                <a:r>
                  <a:rPr lang="ru-RU" dirty="0"/>
                  <a:t>Далее требуется указать генератор, создающий случайные числа (например, </a:t>
                </a:r>
                <a:r>
                  <a:rPr lang="en-US" dirty="0"/>
                  <a:t>random – </a:t>
                </a:r>
                <a:r>
                  <a:rPr lang="ru-RU" dirty="0"/>
                  <a:t>для вывода равномерно распределенных чисел или </a:t>
                </a:r>
                <a:r>
                  <a:rPr lang="en-US" dirty="0"/>
                  <a:t>normal – </a:t>
                </a:r>
                <a:r>
                  <a:rPr lang="ru-RU" dirty="0"/>
                  <a:t>для нормально распределенных).</a:t>
                </a:r>
              </a:p>
              <a:p>
                <a:r>
                  <a:rPr lang="ru-RU" dirty="0"/>
                  <a:t>Нормально распределенные числа нуждаются в указании математического ожидания и стандартного отклонения)</a:t>
                </a:r>
              </a:p>
              <a:p>
                <a:r>
                  <a:rPr lang="ru-RU" dirty="0"/>
                  <a:t>После этого указывается форма (размерность) генерируемого массива</a:t>
                </a:r>
                <a:endParaRPr lang="en-US" dirty="0"/>
              </a:p>
              <a:p>
                <a:pPr lvl="1"/>
                <a:r>
                  <a:rPr lang="ru-RU" dirty="0"/>
                  <a:t>Равномерно распределенные 20 случайных чисел</a:t>
                </a:r>
              </a:p>
              <a:p>
                <a:pPr lvl="2"/>
                <a:r>
                  <a:rPr lang="en-US" dirty="0"/>
                  <a:t>e = </a:t>
                </a:r>
                <a:r>
                  <a:rPr lang="en-US" dirty="0" err="1"/>
                  <a:t>np.random.random</a:t>
                </a:r>
                <a:r>
                  <a:rPr lang="en-US" dirty="0"/>
                  <a:t>([20])</a:t>
                </a:r>
                <a:endParaRPr lang="ru-RU" dirty="0"/>
              </a:p>
              <a:p>
                <a:pPr lvl="1"/>
                <a:r>
                  <a:rPr lang="ru-RU" dirty="0"/>
                  <a:t>Нормально распределенные случайные числа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, всего 200 чисел</a:t>
                </a:r>
                <a:endParaRPr lang="en-US" dirty="0"/>
              </a:p>
              <a:p>
                <a:pPr lvl="2"/>
                <a:r>
                  <a:rPr lang="en-US" dirty="0"/>
                  <a:t>f = </a:t>
                </a:r>
                <a:r>
                  <a:rPr lang="en-US" dirty="0" err="1"/>
                  <a:t>np.random.normal</a:t>
                </a:r>
                <a:r>
                  <a:rPr lang="en-US" dirty="0"/>
                  <a:t>(0.0,1.0,200)</a:t>
                </a:r>
              </a:p>
            </p:txBody>
          </p:sp>
        </mc:Choice>
        <mc:Fallback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D08653AC-DC64-4895-B36B-FDE9FEF6F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79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A5616-62DD-4C56-A9C2-08B088C0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177F5-334C-42C7-AC24-EA5B0366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массив с шагом 0,01 от -10 до 10 и распечатать</a:t>
            </a:r>
          </a:p>
          <a:p>
            <a:r>
              <a:rPr lang="ru-RU" dirty="0"/>
              <a:t>Создать массив из 1000 точек от -5 до 5 и распечатать</a:t>
            </a:r>
          </a:p>
          <a:p>
            <a:r>
              <a:rPr lang="ru-RU" dirty="0"/>
              <a:t>Создать массив из 500 равномерно распределенных случайных чисел и распечатать </a:t>
            </a:r>
          </a:p>
          <a:p>
            <a:endParaRPr lang="ru-RU" dirty="0"/>
          </a:p>
          <a:p>
            <a:r>
              <a:rPr lang="ru-RU" dirty="0"/>
              <a:t>Добавить результаты в файл </a:t>
            </a:r>
            <a:r>
              <a:rPr lang="en-US" dirty="0"/>
              <a:t>np3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27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644D2-85A0-401B-B436-98B08C55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np4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E78EB-AEB5-426F-8C9E-24E3BC4C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фрактала (фрактал Мандельброта) – для ознакомления</a:t>
            </a:r>
          </a:p>
        </p:txBody>
      </p:sp>
    </p:spTree>
    <p:extLst>
      <p:ext uri="{BB962C8B-B14F-4D97-AF65-F5344CB8AC3E}">
        <p14:creationId xmlns:p14="http://schemas.microsoft.com/office/powerpoint/2010/main" val="281372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B1A7F-4638-436E-AC30-2224206E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CFFF75-A258-42B1-ADFF-ADD3D638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mandelbrot</a:t>
            </a:r>
            <a:r>
              <a:rPr lang="en-US" dirty="0"/>
              <a:t>( </a:t>
            </a:r>
            <a:r>
              <a:rPr lang="en-US" dirty="0" err="1"/>
              <a:t>h,w</a:t>
            </a:r>
            <a:r>
              <a:rPr lang="en-US" dirty="0"/>
              <a:t>, </a:t>
            </a:r>
            <a:r>
              <a:rPr lang="en-US" dirty="0" err="1"/>
              <a:t>maxit</a:t>
            </a:r>
            <a:r>
              <a:rPr lang="en-US" dirty="0"/>
              <a:t>=20 ):</a:t>
            </a:r>
          </a:p>
          <a:p>
            <a:r>
              <a:rPr lang="en-US" dirty="0"/>
              <a:t>...     """Returns an image of the Mandelbrot fractal of size (</a:t>
            </a:r>
            <a:r>
              <a:rPr lang="en-US" dirty="0" err="1"/>
              <a:t>h,w</a:t>
            </a:r>
            <a:r>
              <a:rPr lang="en-US" dirty="0"/>
              <a:t>)."""</a:t>
            </a:r>
          </a:p>
          <a:p>
            <a:r>
              <a:rPr lang="en-US" dirty="0"/>
              <a:t>...     </a:t>
            </a:r>
            <a:r>
              <a:rPr lang="en-US" dirty="0" err="1"/>
              <a:t>y,x</a:t>
            </a:r>
            <a:r>
              <a:rPr lang="en-US" dirty="0"/>
              <a:t> = </a:t>
            </a:r>
            <a:r>
              <a:rPr lang="en-US" dirty="0" err="1"/>
              <a:t>np.ogrid</a:t>
            </a:r>
            <a:r>
              <a:rPr lang="en-US" dirty="0"/>
              <a:t>[ -1.4:1.4:h*1j, -2:0.8:w*1j ]</a:t>
            </a:r>
          </a:p>
          <a:p>
            <a:r>
              <a:rPr lang="en-US" dirty="0"/>
              <a:t>...     c = </a:t>
            </a:r>
            <a:r>
              <a:rPr lang="en-US" dirty="0" err="1"/>
              <a:t>x+y</a:t>
            </a:r>
            <a:r>
              <a:rPr lang="en-US" dirty="0"/>
              <a:t>*1j</a:t>
            </a:r>
          </a:p>
          <a:p>
            <a:r>
              <a:rPr lang="en-US" dirty="0"/>
              <a:t>...     z = c</a:t>
            </a:r>
          </a:p>
          <a:p>
            <a:r>
              <a:rPr lang="en-US" dirty="0"/>
              <a:t>...     </a:t>
            </a:r>
            <a:r>
              <a:rPr lang="en-US" dirty="0" err="1"/>
              <a:t>divtime</a:t>
            </a:r>
            <a:r>
              <a:rPr lang="en-US" dirty="0"/>
              <a:t> = </a:t>
            </a:r>
            <a:r>
              <a:rPr lang="en-US" dirty="0" err="1"/>
              <a:t>maxit</a:t>
            </a:r>
            <a:r>
              <a:rPr lang="en-US" dirty="0"/>
              <a:t> +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z.shape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=int)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... 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maxit</a:t>
            </a:r>
            <a:r>
              <a:rPr lang="en-US" dirty="0"/>
              <a:t>):</a:t>
            </a:r>
          </a:p>
          <a:p>
            <a:r>
              <a:rPr lang="en-US" dirty="0"/>
              <a:t>...         z = z**2 + c</a:t>
            </a:r>
          </a:p>
          <a:p>
            <a:r>
              <a:rPr lang="en-US" dirty="0"/>
              <a:t>...         diverge = z*</a:t>
            </a:r>
            <a:r>
              <a:rPr lang="en-US" dirty="0" err="1"/>
              <a:t>np.conj</a:t>
            </a:r>
            <a:r>
              <a:rPr lang="en-US" dirty="0"/>
              <a:t>(z) &gt; 2**2            # who is diverging</a:t>
            </a:r>
          </a:p>
          <a:p>
            <a:r>
              <a:rPr lang="en-US" dirty="0"/>
              <a:t>...         </a:t>
            </a:r>
            <a:r>
              <a:rPr lang="en-US" dirty="0" err="1"/>
              <a:t>div_now</a:t>
            </a:r>
            <a:r>
              <a:rPr lang="en-US" dirty="0"/>
              <a:t> = diverge &amp; (</a:t>
            </a:r>
            <a:r>
              <a:rPr lang="en-US" dirty="0" err="1"/>
              <a:t>divtime</a:t>
            </a:r>
            <a:r>
              <a:rPr lang="en-US" dirty="0"/>
              <a:t>==</a:t>
            </a:r>
            <a:r>
              <a:rPr lang="en-US" dirty="0" err="1"/>
              <a:t>maxit</a:t>
            </a:r>
            <a:r>
              <a:rPr lang="en-US" dirty="0"/>
              <a:t>)  # who is diverging now</a:t>
            </a:r>
          </a:p>
          <a:p>
            <a:r>
              <a:rPr lang="en-US" dirty="0"/>
              <a:t>...         </a:t>
            </a:r>
            <a:r>
              <a:rPr lang="en-US" dirty="0" err="1"/>
              <a:t>divtime</a:t>
            </a:r>
            <a:r>
              <a:rPr lang="en-US" dirty="0"/>
              <a:t>[</a:t>
            </a:r>
            <a:r>
              <a:rPr lang="en-US" dirty="0" err="1"/>
              <a:t>div_now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                 # note when</a:t>
            </a:r>
          </a:p>
          <a:p>
            <a:r>
              <a:rPr lang="en-US" dirty="0"/>
              <a:t>...         z[diverge] = 2                        # avoid diverging too much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...     return </a:t>
            </a:r>
            <a:r>
              <a:rPr lang="en-US" dirty="0" err="1"/>
              <a:t>divtime</a:t>
            </a:r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mandelbrot</a:t>
            </a:r>
            <a:r>
              <a:rPr lang="en-US" dirty="0"/>
              <a:t>(400,400))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30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37A4A7-3E9A-48A8-9E6F-5F7A4272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8AF884-7A27-4973-9F3E-F154D1A53D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40907" r="-40907"/>
          <a:stretch/>
        </p:blipFill>
        <p:spPr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31D7-B6F4-41AE-8058-3F24CE66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Программа создает множество точек и отображает их в виде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98368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BFF5F-E4D0-4845-891C-7BBA2DF9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D0CA3F-0160-4AF6-B654-044C0D2D3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для работы с массивами данных и операциями над ними</a:t>
            </a:r>
          </a:p>
          <a:p>
            <a:r>
              <a:rPr lang="ru-RU" dirty="0"/>
              <a:t>Модуль должен быть установлен в текущем для проекта окружении (или </a:t>
            </a:r>
            <a:r>
              <a:rPr lang="ru-RU" dirty="0" err="1"/>
              <a:t>доустановлен</a:t>
            </a:r>
            <a:r>
              <a:rPr lang="ru-RU" dirty="0"/>
              <a:t>)</a:t>
            </a:r>
          </a:p>
          <a:p>
            <a:r>
              <a:rPr lang="ru-RU" dirty="0"/>
              <a:t>Подключение 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ru-RU" dirty="0"/>
              <a:t>Использование:</a:t>
            </a:r>
          </a:p>
          <a:p>
            <a:pPr lvl="1"/>
            <a:r>
              <a:rPr lang="en-US" dirty="0"/>
              <a:t>np.</a:t>
            </a:r>
          </a:p>
          <a:p>
            <a:r>
              <a:rPr lang="ru-RU" dirty="0"/>
              <a:t>Сайт</a:t>
            </a:r>
          </a:p>
          <a:p>
            <a:pPr lvl="1"/>
            <a:r>
              <a:rPr lang="en-US" dirty="0">
                <a:hlinkClick r:id="rId2"/>
              </a:rPr>
              <a:t>www.numpy.org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24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F09D2-4C1A-4D2D-83CE-7D742316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784BB-0421-4953-B45C-6CB69AED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NumPy’s main object is the homogeneous multidimensional array. It is a table of elements (usually numbers), all of the same type, indexed by a tuple of non-negative integers. In NumPy dimensions are called axes.</a:t>
            </a:r>
          </a:p>
          <a:p>
            <a:endParaRPr lang="en-US" dirty="0"/>
          </a:p>
          <a:p>
            <a:r>
              <a:rPr lang="en-US" dirty="0"/>
              <a:t>For example, the coordinates of a point in 3D space [1, 2, 1] has one axis. That axis has 3 elements in it, so we say it has a length of 3. In the example pictured below, the array has 2 axes. The first axis has a length of 2, the second axis has a length of 3.</a:t>
            </a:r>
          </a:p>
          <a:p>
            <a:endParaRPr lang="en-US" dirty="0"/>
          </a:p>
          <a:p>
            <a:r>
              <a:rPr lang="en-US" dirty="0"/>
              <a:t>[[ 1., 0., 0.],</a:t>
            </a:r>
          </a:p>
          <a:p>
            <a:r>
              <a:rPr lang="en-US" dirty="0"/>
              <a:t> [ 0., 1., 2.]]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26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8B27A-4CE1-4172-AE08-81B58C28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8443F2-757D-4842-B97B-F25DFF4C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NumPy’s array class is called </a:t>
            </a:r>
            <a:r>
              <a:rPr lang="en-US" dirty="0" err="1"/>
              <a:t>ndarray</a:t>
            </a:r>
            <a:r>
              <a:rPr lang="en-US" dirty="0"/>
              <a:t>. It is also known by the alias array. Note that </a:t>
            </a:r>
            <a:r>
              <a:rPr lang="en-US" dirty="0" err="1"/>
              <a:t>numpy.array</a:t>
            </a:r>
            <a:r>
              <a:rPr lang="en-US" dirty="0"/>
              <a:t> is not the same as the Standard Python Library class </a:t>
            </a:r>
            <a:r>
              <a:rPr lang="en-US" dirty="0" err="1"/>
              <a:t>array.array</a:t>
            </a:r>
            <a:r>
              <a:rPr lang="en-US" dirty="0"/>
              <a:t>, which only handles one-dimensional arrays and offers less functionality. The more important attributes of an </a:t>
            </a:r>
            <a:r>
              <a:rPr lang="en-US" dirty="0" err="1"/>
              <a:t>ndarray</a:t>
            </a:r>
            <a:r>
              <a:rPr lang="en-US" dirty="0"/>
              <a:t> object are:</a:t>
            </a:r>
          </a:p>
          <a:p>
            <a:r>
              <a:rPr lang="en-US" b="1" dirty="0" err="1"/>
              <a:t>ndarray.ndim</a:t>
            </a:r>
            <a:endParaRPr lang="en-US" b="1" dirty="0"/>
          </a:p>
          <a:p>
            <a:r>
              <a:rPr lang="en-US" dirty="0"/>
              <a:t>the number of axes (dimensions) of the array.</a:t>
            </a:r>
          </a:p>
          <a:p>
            <a:r>
              <a:rPr lang="en-US" b="1" dirty="0" err="1"/>
              <a:t>ndarray.shape</a:t>
            </a:r>
            <a:endParaRPr lang="en-US" b="1" dirty="0"/>
          </a:p>
          <a:p>
            <a:r>
              <a:rPr lang="en-US" dirty="0"/>
              <a:t>the dimensions of the array. This is a tuple of integers indicating the size of the array in each dimension. For a matrix with n rows and m columns, shape will be (</a:t>
            </a:r>
            <a:r>
              <a:rPr lang="en-US" dirty="0" err="1"/>
              <a:t>n,m</a:t>
            </a:r>
            <a:r>
              <a:rPr lang="en-US" dirty="0"/>
              <a:t>). The length of the shape tuple is therefore the number of axes, </a:t>
            </a:r>
            <a:r>
              <a:rPr lang="en-US" dirty="0" err="1"/>
              <a:t>ndim</a:t>
            </a:r>
            <a:r>
              <a:rPr lang="en-US" dirty="0"/>
              <a:t>.</a:t>
            </a:r>
          </a:p>
          <a:p>
            <a:r>
              <a:rPr lang="en-US" b="1" dirty="0" err="1"/>
              <a:t>ndarray.size</a:t>
            </a:r>
            <a:endParaRPr lang="en-US" b="1" dirty="0"/>
          </a:p>
          <a:p>
            <a:r>
              <a:rPr lang="en-US" dirty="0"/>
              <a:t>the total number of elements of the array. This is equal to the product of the elements of shape.</a:t>
            </a:r>
          </a:p>
          <a:p>
            <a:r>
              <a:rPr lang="en-US" b="1" dirty="0" err="1"/>
              <a:t>ndarray.dtype</a:t>
            </a:r>
            <a:endParaRPr lang="en-US" b="1" dirty="0"/>
          </a:p>
          <a:p>
            <a:r>
              <a:rPr lang="en-US" dirty="0"/>
              <a:t>an object describing the type of the elements in the array. One can create or specify </a:t>
            </a:r>
            <a:r>
              <a:rPr lang="en-US" dirty="0" err="1"/>
              <a:t>dtype’s</a:t>
            </a:r>
            <a:r>
              <a:rPr lang="en-US" dirty="0"/>
              <a:t> using standard Python types. Additionally NumPy provides types of its own. numpy.int32, numpy.int16, and numpy.float64 are some examples.</a:t>
            </a:r>
          </a:p>
          <a:p>
            <a:r>
              <a:rPr lang="en-US" b="1" dirty="0" err="1"/>
              <a:t>ndarray.itemsize</a:t>
            </a:r>
            <a:endParaRPr lang="en-US" b="1" dirty="0"/>
          </a:p>
          <a:p>
            <a:r>
              <a:rPr lang="en-US" dirty="0"/>
              <a:t>the size in bytes of each element of the array. For example, an array of elements of type float64 has </a:t>
            </a:r>
            <a:r>
              <a:rPr lang="en-US" dirty="0" err="1"/>
              <a:t>itemsize</a:t>
            </a:r>
            <a:r>
              <a:rPr lang="en-US" dirty="0"/>
              <a:t> 8 (=64/8), while one of type complex32 has </a:t>
            </a:r>
            <a:r>
              <a:rPr lang="en-US" dirty="0" err="1"/>
              <a:t>itemsize</a:t>
            </a:r>
            <a:r>
              <a:rPr lang="en-US" dirty="0"/>
              <a:t> 4 (=32/8). It is equivalent to </a:t>
            </a:r>
            <a:r>
              <a:rPr lang="en-US" dirty="0" err="1"/>
              <a:t>ndarray.dtype.itemsize</a:t>
            </a:r>
            <a:r>
              <a:rPr lang="en-US" dirty="0"/>
              <a:t>.</a:t>
            </a:r>
          </a:p>
          <a:p>
            <a:r>
              <a:rPr lang="en-US" b="1" dirty="0" err="1"/>
              <a:t>ndarray.data</a:t>
            </a:r>
            <a:endParaRPr lang="en-US" b="1" dirty="0"/>
          </a:p>
          <a:p>
            <a:r>
              <a:rPr lang="en-US" dirty="0"/>
              <a:t>the buffer containing the actual elements of the array. Normally, we won’t need to use this attribute because we will access the elements in an array using indexing facilities.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64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ED554-CA9D-4DB3-8232-9B7139B8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np1 (</a:t>
            </a:r>
            <a:r>
              <a:rPr lang="ru-RU" dirty="0"/>
              <a:t>строки с подключением модулей пропущены)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66DA4-353A-4251-9969-EA3B2D2562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[[ 0  1  2  3  4]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[ 5  6  7  8  9]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[10 11 12 13 14]]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(3,5)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a.shape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2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a.ndim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int32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(a.dtype.name)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15 = 3*5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a.size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1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7E257-D0F7-4A40-8388-B343D1C4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DF9E9-847F-4E26-A2DC-30987C55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np.arange</a:t>
            </a:r>
            <a:r>
              <a:rPr lang="en-US" dirty="0"/>
              <a:t>(15)</a:t>
            </a:r>
            <a:r>
              <a:rPr lang="ru-RU" dirty="0"/>
              <a:t> – создает массив из 15 целых чисел, начиная с 0 (0,1,…13,14)</a:t>
            </a:r>
          </a:p>
          <a:p>
            <a:pPr lvl="1"/>
            <a:r>
              <a:rPr lang="en-US" dirty="0" err="1"/>
              <a:t>arange</a:t>
            </a:r>
            <a:r>
              <a:rPr lang="ru-RU" dirty="0"/>
              <a:t> – сокращение от </a:t>
            </a:r>
            <a:r>
              <a:rPr lang="en-US" dirty="0"/>
              <a:t>array in range </a:t>
            </a:r>
            <a:r>
              <a:rPr lang="ru-RU" dirty="0"/>
              <a:t>(см. стандартную функцию </a:t>
            </a:r>
            <a:r>
              <a:rPr lang="en-US" dirty="0"/>
              <a:t>range)</a:t>
            </a:r>
            <a:endParaRPr lang="ru-RU" dirty="0"/>
          </a:p>
          <a:p>
            <a:r>
              <a:rPr lang="en-US" dirty="0"/>
              <a:t>reshape(3, 5)</a:t>
            </a:r>
            <a:r>
              <a:rPr lang="ru-RU" dirty="0"/>
              <a:t> – меняет его форму на 3 строки по 5 чисел в каждой</a:t>
            </a:r>
          </a:p>
          <a:p>
            <a:r>
              <a:rPr lang="ru-RU" dirty="0"/>
              <a:t>Остальные команды печатают те или иные характеристики массива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Задание:</a:t>
            </a:r>
          </a:p>
          <a:p>
            <a:pPr lvl="1"/>
            <a:r>
              <a:rPr lang="ru-RU" dirty="0"/>
              <a:t>Создайте массив из 36 целых чисел размером 6, 3,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68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ED138-0045-4F77-8A16-182DD0BC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np2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FAA23F-B583-4198-AC02-5113BF03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Массивы можно создавать из списков </a:t>
            </a:r>
            <a:r>
              <a:rPr lang="en-US" dirty="0"/>
              <a:t>python</a:t>
            </a:r>
            <a:r>
              <a:rPr lang="ru-RU" dirty="0"/>
              <a:t>, только обязательно – в квадратных скобках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np.array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(1,2,3,4)    # WRONG</a:t>
            </a:r>
          </a:p>
          <a:p>
            <a:pPr lvl="1"/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</a:t>
            </a:r>
            <a:r>
              <a:rPr lang="en-US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np.array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([1,2,3,4])  # RIGHT</a:t>
            </a:r>
            <a:endParaRPr lang="ru-RU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/>
              <a:t>Можно создавать массивы нулей (</a:t>
            </a:r>
            <a:r>
              <a:rPr lang="en-US" dirty="0"/>
              <a:t>zeros)</a:t>
            </a:r>
            <a:r>
              <a:rPr lang="ru-RU" dirty="0"/>
              <a:t> и единиц (</a:t>
            </a:r>
            <a:r>
              <a:rPr lang="en-US" dirty="0"/>
              <a:t>ones)</a:t>
            </a:r>
            <a:r>
              <a:rPr lang="ru-RU" dirty="0"/>
              <a:t>, это часто нужно на практике</a:t>
            </a:r>
          </a:p>
          <a:p>
            <a:r>
              <a:rPr lang="en-US" dirty="0" err="1"/>
              <a:t>dtype</a:t>
            </a:r>
            <a:r>
              <a:rPr lang="en-US" dirty="0"/>
              <a:t> – </a:t>
            </a:r>
            <a:r>
              <a:rPr lang="ru-RU" dirty="0"/>
              <a:t>позволяет указать тип данных явно</a:t>
            </a:r>
          </a:p>
          <a:p>
            <a:pPr lvl="1"/>
            <a:r>
              <a:rPr lang="en-US" dirty="0" err="1"/>
              <a:t>dtype</a:t>
            </a:r>
            <a:r>
              <a:rPr lang="en-US" dirty="0"/>
              <a:t> = float – </a:t>
            </a:r>
            <a:r>
              <a:rPr lang="ru-RU" dirty="0"/>
              <a:t>десятичная дробь</a:t>
            </a:r>
            <a:endParaRPr lang="en-US" dirty="0"/>
          </a:p>
          <a:p>
            <a:endParaRPr lang="ru-RU" dirty="0"/>
          </a:p>
          <a:p>
            <a:r>
              <a:rPr lang="ru-RU" dirty="0"/>
              <a:t>Задание: создайте массив единиц 10*10*10 с именем </a:t>
            </a:r>
            <a:r>
              <a:rPr lang="en-US" dirty="0"/>
              <a:t>e</a:t>
            </a:r>
            <a:r>
              <a:rPr lang="ru-RU" dirty="0"/>
              <a:t> и распечатайте его</a:t>
            </a:r>
          </a:p>
        </p:txBody>
      </p:sp>
    </p:spTree>
    <p:extLst>
      <p:ext uri="{BB962C8B-B14F-4D97-AF65-F5344CB8AC3E}">
        <p14:creationId xmlns:p14="http://schemas.microsoft.com/office/powerpoint/2010/main" val="296319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ED138-0045-4F77-8A16-182DD0BC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np2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16BA70-1003-4ACE-A11C-AA85C2564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np.array([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b=np.zeros([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с=np.ones([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(с)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0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2F2E4-C48A-4363-A23C-02029A79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последовательностей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2337F0-5D4F-477D-923F-749C6B80E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arange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0FB67D-23FB-4B55-9618-5933565D46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Создает последовательность в диапазоне </a:t>
            </a:r>
          </a:p>
          <a:p>
            <a:pPr lvl="1"/>
            <a:r>
              <a:rPr lang="ru-RU" dirty="0"/>
              <a:t>Нуля до заданного числа, если аргумент один с шагом 1</a:t>
            </a:r>
          </a:p>
          <a:p>
            <a:pPr lvl="2"/>
            <a:r>
              <a:rPr lang="en-US" dirty="0" err="1"/>
              <a:t>np.arange</a:t>
            </a:r>
            <a:r>
              <a:rPr lang="en-US" dirty="0"/>
              <a:t>(3) =&gt; [0, 1, 2]</a:t>
            </a:r>
            <a:endParaRPr lang="ru-RU" dirty="0"/>
          </a:p>
          <a:p>
            <a:pPr lvl="1"/>
            <a:r>
              <a:rPr lang="ru-RU" dirty="0"/>
              <a:t>От первого аргумента до второго с шагом 1 если аргументов 2</a:t>
            </a:r>
            <a:endParaRPr lang="en-US" dirty="0"/>
          </a:p>
          <a:p>
            <a:pPr lvl="2"/>
            <a:r>
              <a:rPr lang="en-US" dirty="0" err="1"/>
              <a:t>np.arange</a:t>
            </a:r>
            <a:r>
              <a:rPr lang="en-US" dirty="0"/>
              <a:t>(1,5) =&gt; [1,2,3,4]</a:t>
            </a:r>
            <a:endParaRPr lang="ru-RU" dirty="0"/>
          </a:p>
          <a:p>
            <a:pPr lvl="1"/>
            <a:r>
              <a:rPr lang="ru-RU" dirty="0"/>
              <a:t>От первого до второго аргумента с шагом, заданным третьим аргументом, если их 3</a:t>
            </a:r>
            <a:endParaRPr lang="en-US" dirty="0"/>
          </a:p>
          <a:p>
            <a:pPr lvl="2"/>
            <a:r>
              <a:rPr lang="en-US" dirty="0" err="1"/>
              <a:t>np.arange</a:t>
            </a:r>
            <a:r>
              <a:rPr lang="en-US" dirty="0"/>
              <a:t>(1.,3.,0.5) =&gt; [1.0 ,1.5,2.0,2.5]</a:t>
            </a:r>
          </a:p>
          <a:p>
            <a:pPr lvl="2"/>
            <a:r>
              <a:rPr lang="ru-RU" dirty="0"/>
              <a:t>Можно использовать десятичные дроби</a:t>
            </a:r>
          </a:p>
          <a:p>
            <a:r>
              <a:rPr lang="ru-RU" dirty="0"/>
              <a:t>Количество точек в массиве неизвестно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8A584D4-2B28-47F5-806B-E85945C56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linspace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23141B8-7713-4A9C-BC71-9066C1CFC7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Генерирует заданное количество точек (третий аргумент) в диапазоне от первого аргумента до второго</a:t>
            </a:r>
          </a:p>
          <a:p>
            <a:pPr lvl="1"/>
            <a:r>
              <a:rPr lang="en-US" dirty="0" err="1"/>
              <a:t>np.linspace</a:t>
            </a:r>
            <a:r>
              <a:rPr lang="en-US" dirty="0"/>
              <a:t>(1,2,1000) =&gt; 1, 1.001, 1.002…2</a:t>
            </a:r>
          </a:p>
          <a:p>
            <a:r>
              <a:rPr lang="ru-RU" dirty="0"/>
              <a:t>Количество точек заранее известно</a:t>
            </a:r>
          </a:p>
        </p:txBody>
      </p:sp>
    </p:spTree>
    <p:extLst>
      <p:ext uri="{BB962C8B-B14F-4D97-AF65-F5344CB8AC3E}">
        <p14:creationId xmlns:p14="http://schemas.microsoft.com/office/powerpoint/2010/main" val="4282613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устая тень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633E2144-9234-4426-A22B-12462295AA59}" vid="{099E6693-97D1-49CA-90E3-7E67A4638C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350</TotalTime>
  <Words>1103</Words>
  <Application>Microsoft Office PowerPoint</Application>
  <PresentationFormat>Широкоэкранный</PresentationFormat>
  <Paragraphs>100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Century Gothic</vt:lpstr>
      <vt:lpstr>Consolas</vt:lpstr>
      <vt:lpstr>Wingdings 3</vt:lpstr>
      <vt:lpstr>Ион</vt:lpstr>
      <vt:lpstr>NumPy</vt:lpstr>
      <vt:lpstr>Презентация PowerPoint</vt:lpstr>
      <vt:lpstr>Basics</vt:lpstr>
      <vt:lpstr>Презентация PowerPoint</vt:lpstr>
      <vt:lpstr>Файл np1 (строки с подключением модулей пропущены)</vt:lpstr>
      <vt:lpstr>Презентация PowerPoint</vt:lpstr>
      <vt:lpstr>Файл np2</vt:lpstr>
      <vt:lpstr>Файл np2</vt:lpstr>
      <vt:lpstr>Создание последовательностей</vt:lpstr>
      <vt:lpstr>Случайные числа</vt:lpstr>
      <vt:lpstr>Задание</vt:lpstr>
      <vt:lpstr>Файл np4</vt:lpstr>
      <vt:lpstr>Презентация PowerPoint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Alex Samarkin</dc:creator>
  <cp:lastModifiedBy>Alex Samarkin</cp:lastModifiedBy>
  <cp:revision>16</cp:revision>
  <dcterms:created xsi:type="dcterms:W3CDTF">2019-10-27T15:12:18Z</dcterms:created>
  <dcterms:modified xsi:type="dcterms:W3CDTF">2019-10-27T21:03:00Z</dcterms:modified>
</cp:coreProperties>
</file>