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26" y="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98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6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60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20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372" y="136524"/>
            <a:ext cx="3062727" cy="6033539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9683" y="136524"/>
            <a:ext cx="6887875" cy="6033538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6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064" y="115823"/>
            <a:ext cx="4706915" cy="61140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0983" y="124162"/>
            <a:ext cx="5288031" cy="611405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8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065" y="95984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105" y="1023586"/>
            <a:ext cx="4669336" cy="520629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0598" y="93258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25025" y="1023586"/>
            <a:ext cx="5113449" cy="520629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3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1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08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64" y="136525"/>
            <a:ext cx="3215673" cy="2847764"/>
          </a:xfrm>
        </p:spPr>
        <p:txBody>
          <a:bodyPr anchor="b">
            <a:normAutofit/>
          </a:bodyPr>
          <a:lstStyle>
            <a:lvl1pPr>
              <a:defRPr sz="3200" b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325" y="136525"/>
            <a:ext cx="8109959" cy="605917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2465" y="3347937"/>
            <a:ext cx="3215672" cy="284776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9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2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20">
          <a:fgClr>
            <a:schemeClr val="bg1">
              <a:lumMod val="6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606609" cy="6356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83" y="115823"/>
            <a:ext cx="1445877" cy="6114061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0"/>
            <a:ext cx="384048" cy="6356350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4791" y="115822"/>
            <a:ext cx="10048523" cy="6114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4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AE2FB-AE9B-47DA-82FD-53BAA066F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NUMPY 2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879FB4-72E8-4E27-B6B3-F042E0E202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Статистика </a:t>
            </a:r>
            <a:r>
              <a:rPr lang="en-US" dirty="0"/>
              <a:t>(minimum </a:t>
            </a:r>
            <a:r>
              <a:rPr lang="en-US" dirty="0" err="1"/>
              <a:t>minimorum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678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61D54-9738-475D-8A4B-32853F38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результатов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A0FD74-9CF2-464A-B3AC-6C435097DD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dirty="0"/>
              <a:t>request</a:t>
            </a:r>
            <a:r>
              <a:rPr lang="ru-RU" dirty="0"/>
              <a:t> запрашивает информацию по заданному адресу используя методы </a:t>
            </a:r>
            <a:r>
              <a:rPr lang="en-US" dirty="0"/>
              <a:t>Get </a:t>
            </a:r>
            <a:r>
              <a:rPr lang="ru-RU" dirty="0"/>
              <a:t>или </a:t>
            </a:r>
            <a:r>
              <a:rPr lang="en-US" dirty="0"/>
              <a:t>Post</a:t>
            </a:r>
          </a:p>
          <a:p>
            <a:pPr lvl="1"/>
            <a:r>
              <a:rPr lang="en-US" dirty="0"/>
              <a:t>res = </a:t>
            </a:r>
            <a:r>
              <a:rPr lang="en-US" dirty="0" err="1"/>
              <a:t>r.request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=</a:t>
            </a:r>
            <a:r>
              <a:rPr lang="en-US" dirty="0" err="1"/>
              <a:t>data_url,method</a:t>
            </a:r>
            <a:r>
              <a:rPr lang="en-US" dirty="0"/>
              <a:t>='Get')</a:t>
            </a:r>
          </a:p>
          <a:p>
            <a:r>
              <a:rPr lang="ru-RU" dirty="0"/>
              <a:t>Если результат успешный (мы не проверяем), то полученную информацию можно представить, например, как текст</a:t>
            </a:r>
          </a:p>
          <a:p>
            <a:pPr lvl="1"/>
            <a:r>
              <a:rPr lang="en-US" dirty="0"/>
              <a:t>data = </a:t>
            </a:r>
            <a:r>
              <a:rPr lang="en-US" dirty="0" err="1"/>
              <a:t>res.text</a:t>
            </a:r>
            <a:endParaRPr lang="en-US" dirty="0"/>
          </a:p>
          <a:p>
            <a:r>
              <a:rPr lang="ru-RU" dirty="0"/>
              <a:t>К сожалению, содержимое взято в двойные кавычки. Удалим их</a:t>
            </a:r>
          </a:p>
          <a:p>
            <a:pPr lvl="1"/>
            <a:r>
              <a:rPr lang="en-US" dirty="0"/>
              <a:t>data = </a:t>
            </a:r>
            <a:r>
              <a:rPr lang="en-US" dirty="0" err="1"/>
              <a:t>data.replace</a:t>
            </a:r>
            <a:r>
              <a:rPr lang="en-US" dirty="0"/>
              <a:t>('"',‘’)</a:t>
            </a:r>
            <a:endParaRPr lang="ru-RU" dirty="0"/>
          </a:p>
          <a:p>
            <a:r>
              <a:rPr lang="ru-RU" dirty="0"/>
              <a:t>И напечатаем результат (для контроля)</a:t>
            </a:r>
          </a:p>
          <a:p>
            <a:pPr lvl="1"/>
            <a:r>
              <a:rPr lang="en-US" dirty="0"/>
              <a:t>print(data)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9F332C0-09B9-49BB-9E5B-A10D1645BA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0979" y="2500341"/>
            <a:ext cx="5393814" cy="141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44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C793629-FE1A-40D9-B748-2C0CCB4B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963486A-86C6-4760-AF8C-E5990603A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Строки в </a:t>
            </a:r>
            <a:r>
              <a:rPr lang="en-US" dirty="0"/>
              <a:t>python</a:t>
            </a:r>
            <a:r>
              <a:rPr lang="ru-RU" dirty="0"/>
              <a:t> неизменяемые, поэтому результат замены (</a:t>
            </a:r>
            <a:r>
              <a:rPr lang="en-US" dirty="0"/>
              <a:t>replace </a:t>
            </a:r>
            <a:r>
              <a:rPr lang="ru-RU" dirty="0"/>
              <a:t>заменяет кавычки </a:t>
            </a:r>
            <a:r>
              <a:rPr lang="en-US" dirty="0"/>
              <a:t>“</a:t>
            </a:r>
            <a:r>
              <a:rPr lang="ru-RU" dirty="0"/>
              <a:t>, которые она найдет на пустой символ но это не сами строки, а их копия)</a:t>
            </a:r>
          </a:p>
          <a:p>
            <a:r>
              <a:rPr lang="ru-RU" dirty="0"/>
              <a:t>Таким образом </a:t>
            </a:r>
            <a:r>
              <a:rPr lang="en-US" dirty="0"/>
              <a:t>data = </a:t>
            </a:r>
            <a:r>
              <a:rPr lang="en-US" dirty="0" err="1"/>
              <a:t>data.replace</a:t>
            </a:r>
            <a:r>
              <a:rPr lang="ru-RU" dirty="0"/>
              <a:t> заменяет старые данные на очищенные</a:t>
            </a:r>
          </a:p>
          <a:p>
            <a:r>
              <a:rPr lang="ru-RU" dirty="0"/>
              <a:t>Вообще говоря, это плохо, особенно для больших данных, и есть пара способов ускорить работу программы в этом аспекте</a:t>
            </a:r>
          </a:p>
          <a:p>
            <a:r>
              <a:rPr lang="ru-RU" dirty="0"/>
              <a:t>Вообще говоря, данные на сайте не обязаны быть представлены в удобном формате, поэтому существует ряд библиотек и программ для считывания данных из веб-сайтов на основе анализа содержимого </a:t>
            </a:r>
            <a:r>
              <a:rPr lang="en-US" dirty="0"/>
              <a:t>html</a:t>
            </a:r>
            <a:r>
              <a:rPr lang="ru-RU" dirty="0"/>
              <a:t> страницы</a:t>
            </a:r>
          </a:p>
          <a:p>
            <a:r>
              <a:rPr lang="ru-RU" dirty="0"/>
              <a:t>Ряд сайтов (</a:t>
            </a:r>
            <a:r>
              <a:rPr lang="en-US" dirty="0"/>
              <a:t>Facebook, </a:t>
            </a:r>
            <a:r>
              <a:rPr lang="ru-RU" dirty="0" err="1"/>
              <a:t>Вконтакте</a:t>
            </a:r>
            <a:r>
              <a:rPr lang="ru-RU" dirty="0"/>
              <a:t>… )</a:t>
            </a:r>
            <a:r>
              <a:rPr lang="en-US" dirty="0"/>
              <a:t> </a:t>
            </a:r>
            <a:r>
              <a:rPr lang="ru-RU" dirty="0"/>
              <a:t>предоставляют средства доступа к своей информации на коммерческой основе через </a:t>
            </a:r>
            <a:r>
              <a:rPr lang="en-US" dirty="0"/>
              <a:t>API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Обычно для этого предлагается купить ключ, «привязанный» к разработчику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8733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E0FF2D3-4DC4-4A35-B8A5-3A48B31BD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Сохранение данных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6A77902-124D-4D1D-B14A-CD76F9F2A2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Данные сохраняются по обычной схеме</a:t>
            </a:r>
          </a:p>
          <a:p>
            <a:r>
              <a:rPr lang="ru-RU" dirty="0"/>
              <a:t>Открываем дескриптор (поток вывода) в файл</a:t>
            </a:r>
          </a:p>
          <a:p>
            <a:r>
              <a:rPr lang="ru-RU" dirty="0"/>
              <a:t>Пишем в него информацию</a:t>
            </a:r>
          </a:p>
          <a:p>
            <a:pPr lvl="1"/>
            <a:r>
              <a:rPr lang="ru-RU" dirty="0"/>
              <a:t>Текст (много строк), можно записать сразу целиком методом </a:t>
            </a:r>
            <a:r>
              <a:rPr lang="en-US" dirty="0" err="1"/>
              <a:t>writelines</a:t>
            </a:r>
            <a:endParaRPr lang="ru-RU" dirty="0"/>
          </a:p>
          <a:p>
            <a:r>
              <a:rPr lang="ru-RU" dirty="0"/>
              <a:t>Закрываем файл</a:t>
            </a:r>
          </a:p>
          <a:p>
            <a:r>
              <a:rPr lang="ru-RU" dirty="0"/>
              <a:t>Файл можно открыть и просмотреть</a:t>
            </a:r>
          </a:p>
          <a:p>
            <a:pPr lvl="1"/>
            <a:r>
              <a:rPr lang="ru-RU" dirty="0"/>
              <a:t>Обратите внимание: первые три строки файла (</a:t>
            </a:r>
            <a:r>
              <a:rPr lang="en-US" dirty="0"/>
              <a:t>head)</a:t>
            </a:r>
            <a:r>
              <a:rPr lang="ru-RU" dirty="0"/>
              <a:t> – заголовок</a:t>
            </a:r>
          </a:p>
          <a:p>
            <a:r>
              <a:rPr lang="ru-RU" dirty="0"/>
              <a:t>Вы можете также установить плагин для работы с </a:t>
            </a:r>
            <a:r>
              <a:rPr lang="en-US" dirty="0"/>
              <a:t>csv</a:t>
            </a:r>
            <a:r>
              <a:rPr lang="ru-RU" dirty="0"/>
              <a:t> файлами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AA05E6E-E3DC-4082-9F65-84B6D0DF45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735981"/>
            <a:ext cx="5605298" cy="138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44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FFB03-D714-41C2-9EAF-2300238F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Плохо! Так делать не надо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F86FED-A994-46D3-AAC8-E9C3408728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Поскольку при записи данных они: </a:t>
            </a:r>
          </a:p>
          <a:p>
            <a:pPr lvl="1"/>
            <a:r>
              <a:rPr lang="ru-RU" dirty="0"/>
              <a:t>Сохраняются на диске</a:t>
            </a:r>
          </a:p>
          <a:p>
            <a:pPr lvl="1"/>
            <a:r>
              <a:rPr lang="ru-RU" dirty="0"/>
              <a:t>«Причесываются»</a:t>
            </a:r>
          </a:p>
          <a:p>
            <a:r>
              <a:rPr lang="ru-RU" dirty="0"/>
              <a:t>Автор считывает эти данные из файла в приемлемом для дальнейшего анализа виде</a:t>
            </a:r>
          </a:p>
          <a:p>
            <a:r>
              <a:rPr lang="ru-RU" dirty="0"/>
              <a:t>Это плохо и медленно, но в учебных целях сойдет</a:t>
            </a:r>
          </a:p>
          <a:p>
            <a:r>
              <a:rPr lang="ru-RU" dirty="0"/>
              <a:t>Данные считываются в специальную структуру –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ru-RU" dirty="0"/>
              <a:t>(таблицу данных), которую предоставляет модуль </a:t>
            </a:r>
            <a:r>
              <a:rPr lang="en-US" dirty="0"/>
              <a:t>pandas (</a:t>
            </a:r>
            <a:r>
              <a:rPr lang="ru-RU" dirty="0"/>
              <a:t>псевдоним – </a:t>
            </a:r>
            <a:r>
              <a:rPr lang="en-US" dirty="0"/>
              <a:t>pd)</a:t>
            </a:r>
            <a:endParaRPr lang="ru-RU" dirty="0"/>
          </a:p>
          <a:p>
            <a:pPr lvl="1"/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</a:t>
            </a:r>
            <a:r>
              <a:rPr lang="en-US" dirty="0" err="1"/>
              <a:t>local_file,header</a:t>
            </a:r>
            <a:r>
              <a:rPr lang="en-US" dirty="0"/>
              <a:t>=3)</a:t>
            </a:r>
            <a:endParaRPr lang="ru-RU" dirty="0"/>
          </a:p>
          <a:p>
            <a:pPr lvl="1"/>
            <a:endParaRPr lang="ru-RU" dirty="0"/>
          </a:p>
          <a:p>
            <a:pPr lvl="1"/>
            <a:r>
              <a:rPr lang="ru-RU" dirty="0"/>
              <a:t>Обратите внимание, что имя файла данных хранится в переменной</a:t>
            </a:r>
          </a:p>
          <a:p>
            <a:pPr lvl="1"/>
            <a:r>
              <a:rPr lang="ru-RU" dirty="0"/>
              <a:t>Параметр </a:t>
            </a:r>
            <a:r>
              <a:rPr lang="en-US" dirty="0"/>
              <a:t>header=3 </a:t>
            </a:r>
            <a:r>
              <a:rPr lang="ru-RU" dirty="0"/>
              <a:t>позволяет программе пропустить первые три строки файла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F2F79B9-7370-49E6-A508-1842DBC803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63065" y="2810577"/>
            <a:ext cx="5779756" cy="67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85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C3C5644-E895-4268-A691-18D1C5933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AD3851-1554-451A-9F55-6B9B4F598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таблице данных они организованы по колонкам</a:t>
            </a:r>
          </a:p>
          <a:p>
            <a:r>
              <a:rPr lang="ru-RU" dirty="0"/>
              <a:t>Как правило, к ним обращаются по названию (например, </a:t>
            </a:r>
            <a:r>
              <a:rPr lang="en-US" dirty="0"/>
              <a:t>df[</a:t>
            </a:r>
            <a:r>
              <a:rPr lang="ru-RU" dirty="0"/>
              <a:t> </a:t>
            </a:r>
            <a:r>
              <a:rPr lang="en-US" dirty="0"/>
              <a:t>‘var1’])</a:t>
            </a:r>
            <a:r>
              <a:rPr lang="ru-RU" dirty="0"/>
              <a:t>, а часто еще и указывают условия отбора</a:t>
            </a:r>
          </a:p>
          <a:p>
            <a:r>
              <a:rPr lang="ru-RU" dirty="0"/>
              <a:t>Так как мы не знаем названий колонок (или они слишком длинны), мы будем отбирать данные по индексам</a:t>
            </a:r>
          </a:p>
          <a:p>
            <a:r>
              <a:rPr lang="ru-RU" dirty="0"/>
              <a:t>Первый индекс – номера строк</a:t>
            </a:r>
          </a:p>
          <a:p>
            <a:pPr lvl="1"/>
            <a:r>
              <a:rPr lang="en-US" dirty="0"/>
              <a:t>[:] – </a:t>
            </a:r>
            <a:r>
              <a:rPr lang="ru-RU" dirty="0"/>
              <a:t>выбираем все строки</a:t>
            </a:r>
          </a:p>
          <a:p>
            <a:r>
              <a:rPr lang="ru-RU" dirty="0"/>
              <a:t>Второй – номер колонки, начиная с 0 (нуля)</a:t>
            </a:r>
          </a:p>
          <a:p>
            <a:pPr algn="r"/>
            <a:r>
              <a:rPr 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Строки – первые, колонки – вторые!!!</a:t>
            </a:r>
          </a:p>
          <a:p>
            <a:r>
              <a:rPr lang="ru-RU" dirty="0"/>
              <a:t>Функция для выбора данных по номерам (индексам) – </a:t>
            </a:r>
            <a:r>
              <a:rPr lang="en-US" dirty="0" err="1"/>
              <a:t>iloc</a:t>
            </a:r>
            <a:endParaRPr lang="en-US" dirty="0"/>
          </a:p>
          <a:p>
            <a:pPr lvl="1"/>
            <a:r>
              <a:rPr lang="en-US" dirty="0" err="1"/>
              <a:t>iloc</a:t>
            </a:r>
            <a:r>
              <a:rPr lang="en-US" dirty="0"/>
              <a:t>[:,0] – </a:t>
            </a:r>
            <a:r>
              <a:rPr lang="ru-RU" dirty="0"/>
              <a:t>первая (нулевая </a:t>
            </a:r>
            <a:r>
              <a:rPr lang="ru-RU" dirty="0">
                <a:sym typeface="Wingdings" panose="05000000000000000000" pitchFamily="2" charset="2"/>
              </a:rPr>
              <a:t>)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ru-RU" dirty="0">
                <a:sym typeface="Wingdings" panose="05000000000000000000" pitchFamily="2" charset="2"/>
              </a:rPr>
              <a:t>колонка, все данные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Iloc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ru-RU" dirty="0">
                <a:sym typeface="Wingdings" panose="05000000000000000000" pitchFamily="2" charset="2"/>
              </a:rPr>
              <a:t>дает колонки модуля </a:t>
            </a:r>
            <a:r>
              <a:rPr lang="en-US" dirty="0">
                <a:sym typeface="Wingdings" panose="05000000000000000000" pitchFamily="2" charset="2"/>
              </a:rPr>
              <a:t>pandas</a:t>
            </a:r>
            <a:r>
              <a:rPr lang="ru-RU" dirty="0">
                <a:sym typeface="Wingdings" panose="05000000000000000000" pitchFamily="2" charset="2"/>
              </a:rPr>
              <a:t>. Из колонки надо взять только данные – массив </a:t>
            </a:r>
            <a:r>
              <a:rPr lang="en-US" dirty="0" err="1">
                <a:sym typeface="Wingdings" panose="05000000000000000000" pitchFamily="2" charset="2"/>
              </a:rPr>
              <a:t>numpy</a:t>
            </a:r>
            <a:r>
              <a:rPr lang="ru-RU" dirty="0">
                <a:sym typeface="Wingdings" panose="05000000000000000000" pitchFamily="2" charset="2"/>
              </a:rPr>
              <a:t>, это делает метод</a:t>
            </a:r>
            <a:r>
              <a:rPr lang="en-US" dirty="0">
                <a:sym typeface="Wingdings" panose="05000000000000000000" pitchFamily="2" charset="2"/>
              </a:rPr>
              <a:t> values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0634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E823C-CB3A-4E2B-9AC9-EB40CCEE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913A4A-4E17-44C1-B22B-316CAC809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791" y="115822"/>
            <a:ext cx="10048523" cy="6114061"/>
          </a:xfrm>
        </p:spPr>
        <p:txBody>
          <a:bodyPr/>
          <a:lstStyle/>
          <a:p>
            <a:r>
              <a:rPr lang="ru-RU" dirty="0"/>
              <a:t>Данные ВОЗ содержат:</a:t>
            </a:r>
          </a:p>
          <a:p>
            <a:r>
              <a:rPr lang="ru-RU" dirty="0"/>
              <a:t>Названия регионов </a:t>
            </a:r>
          </a:p>
          <a:p>
            <a:pPr lvl="1"/>
            <a:r>
              <a:rPr lang="en-US" dirty="0"/>
              <a:t>World </a:t>
            </a:r>
            <a:r>
              <a:rPr lang="ru-RU" dirty="0"/>
              <a:t>есть сумма остальных регионов</a:t>
            </a:r>
          </a:p>
          <a:p>
            <a:r>
              <a:rPr lang="ru-RU" dirty="0"/>
              <a:t>Отчетный год</a:t>
            </a:r>
          </a:p>
          <a:p>
            <a:r>
              <a:rPr lang="ru-RU" dirty="0"/>
              <a:t>Смертность от малярии </a:t>
            </a:r>
          </a:p>
          <a:p>
            <a:pPr lvl="1"/>
            <a:r>
              <a:rPr lang="ru-RU" dirty="0"/>
              <a:t>В первые несколько дней </a:t>
            </a:r>
          </a:p>
          <a:p>
            <a:pPr lvl="1"/>
            <a:r>
              <a:rPr lang="ru-RU" dirty="0"/>
              <a:t>Несколько месяцев</a:t>
            </a:r>
          </a:p>
          <a:p>
            <a:pPr lvl="1"/>
            <a:r>
              <a:rPr lang="ru-RU" dirty="0"/>
              <a:t>Лет</a:t>
            </a:r>
          </a:p>
          <a:p>
            <a:r>
              <a:rPr lang="ru-RU" dirty="0"/>
              <a:t>…жизни ребенка</a:t>
            </a:r>
          </a:p>
          <a:p>
            <a:r>
              <a:rPr lang="ru-RU" dirty="0"/>
              <a:t>По указанным данным названы локальные переменные</a:t>
            </a:r>
          </a:p>
          <a:p>
            <a:pPr lvl="1"/>
            <a:r>
              <a:rPr lang="ru-RU" dirty="0"/>
              <a:t>Заметим, что смертность в первые 27 дней не представлена</a:t>
            </a:r>
          </a:p>
          <a:p>
            <a:r>
              <a:rPr lang="ru-RU" dirty="0"/>
              <a:t>Выделим соответствующие переменные (см. следующий слайд)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2379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5FCA29-F015-4E5B-9168-6230C0136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97140D-0497-4F11-86DA-E108C68982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regions = </a:t>
            </a:r>
            <a:r>
              <a:rPr lang="en-US" dirty="0" err="1"/>
              <a:t>df.iloc</a:t>
            </a:r>
            <a:r>
              <a:rPr lang="en-US" dirty="0"/>
              <a:t>[:,0].values</a:t>
            </a:r>
          </a:p>
          <a:p>
            <a:r>
              <a:rPr lang="en-US" dirty="0"/>
              <a:t>years = </a:t>
            </a:r>
            <a:r>
              <a:rPr lang="en-US" dirty="0" err="1"/>
              <a:t>df.iloc</a:t>
            </a:r>
            <a:r>
              <a:rPr lang="en-US" dirty="0"/>
              <a:t>[:,1].values</a:t>
            </a:r>
          </a:p>
          <a:p>
            <a:r>
              <a:rPr lang="en-US" dirty="0"/>
              <a:t>days27=</a:t>
            </a:r>
            <a:r>
              <a:rPr lang="en-US" dirty="0" err="1"/>
              <a:t>df.iloc</a:t>
            </a:r>
            <a:r>
              <a:rPr lang="en-US" dirty="0"/>
              <a:t>[:,2].values</a:t>
            </a:r>
          </a:p>
          <a:p>
            <a:r>
              <a:rPr lang="en-US" dirty="0"/>
              <a:t>monts59=</a:t>
            </a:r>
            <a:r>
              <a:rPr lang="en-US" dirty="0" err="1"/>
              <a:t>df.iloc</a:t>
            </a:r>
            <a:r>
              <a:rPr lang="en-US" dirty="0"/>
              <a:t>[:,3].values</a:t>
            </a:r>
          </a:p>
          <a:p>
            <a:r>
              <a:rPr lang="en-US" dirty="0"/>
              <a:t>years4=</a:t>
            </a:r>
            <a:r>
              <a:rPr lang="en-US" dirty="0" err="1"/>
              <a:t>df.iloc</a:t>
            </a:r>
            <a:r>
              <a:rPr lang="en-US" dirty="0"/>
              <a:t>[:,4].values</a:t>
            </a:r>
          </a:p>
          <a:p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57DCCE5-1699-44C1-A9A1-42DE42F913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7836" y="2021305"/>
            <a:ext cx="5917934" cy="208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01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7229B-DFA2-43F8-9047-405957F2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795B8F-3F3B-4F47-A20F-966A127B1D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dirty="0" err="1"/>
              <a:t>numpy</a:t>
            </a:r>
            <a:r>
              <a:rPr lang="en-US" dirty="0"/>
              <a:t> (np)</a:t>
            </a:r>
            <a:r>
              <a:rPr lang="ru-RU" dirty="0"/>
              <a:t> уже обладает некоторыми статистическими процедурами</a:t>
            </a:r>
          </a:p>
          <a:p>
            <a:pPr lvl="1"/>
            <a:r>
              <a:rPr lang="en-US" dirty="0"/>
              <a:t>Mean – </a:t>
            </a:r>
            <a:r>
              <a:rPr lang="ru-RU" dirty="0"/>
              <a:t>среднее арифметическое</a:t>
            </a:r>
            <a:endParaRPr lang="en-US" dirty="0"/>
          </a:p>
          <a:p>
            <a:pPr lvl="1"/>
            <a:r>
              <a:rPr lang="en-US" dirty="0"/>
              <a:t>Median – </a:t>
            </a:r>
            <a:r>
              <a:rPr lang="ru-RU" dirty="0"/>
              <a:t>медиана</a:t>
            </a:r>
            <a:endParaRPr lang="en-US" dirty="0"/>
          </a:p>
          <a:p>
            <a:pPr lvl="1"/>
            <a:r>
              <a:rPr lang="en-US" dirty="0"/>
              <a:t>Var – </a:t>
            </a:r>
            <a:r>
              <a:rPr lang="ru-RU" dirty="0"/>
              <a:t> средний квадрат отклонений (дисперсия)</a:t>
            </a:r>
            <a:endParaRPr lang="en-US" dirty="0"/>
          </a:p>
          <a:p>
            <a:pPr lvl="1"/>
            <a:r>
              <a:rPr lang="en-US" dirty="0"/>
              <a:t>Std – </a:t>
            </a:r>
            <a:r>
              <a:rPr lang="ru-RU" dirty="0"/>
              <a:t>стандартное отклонение</a:t>
            </a:r>
            <a:endParaRPr lang="en-US" dirty="0"/>
          </a:p>
          <a:p>
            <a:r>
              <a:rPr lang="ru-RU" dirty="0"/>
              <a:t>Приведенный код печатает эти параметры</a:t>
            </a:r>
          </a:p>
          <a:p>
            <a:r>
              <a:rPr lang="ru-RU" dirty="0"/>
              <a:t>Модуль </a:t>
            </a:r>
            <a:r>
              <a:rPr lang="en-US" dirty="0" err="1"/>
              <a:t>matplotlib.pyplot</a:t>
            </a:r>
            <a:r>
              <a:rPr lang="ru-RU" dirty="0"/>
              <a:t>, в свою очередь, знает как строить гистограммы</a:t>
            </a:r>
          </a:p>
          <a:p>
            <a:pPr lvl="1"/>
            <a:r>
              <a:rPr lang="ru-RU" dirty="0"/>
              <a:t>Обратите внимание, новый график отображается на новой фигуре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3050D96-2D6A-4109-BC4B-D5A968D188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fig = </a:t>
            </a:r>
            <a:r>
              <a:rPr lang="en-US" dirty="0" err="1"/>
              <a:t>plt.figure</a:t>
            </a:r>
            <a:r>
              <a:rPr lang="en-US" dirty="0"/>
              <a:t>()</a:t>
            </a:r>
          </a:p>
          <a:p>
            <a:r>
              <a:rPr lang="en-US" dirty="0" err="1"/>
              <a:t>plt.hist</a:t>
            </a:r>
            <a:r>
              <a:rPr lang="en-US" dirty="0"/>
              <a:t>(monts59)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fig = </a:t>
            </a:r>
            <a:r>
              <a:rPr lang="en-US" dirty="0" err="1"/>
              <a:t>plt.figure</a:t>
            </a:r>
            <a:r>
              <a:rPr lang="en-US" dirty="0"/>
              <a:t>()</a:t>
            </a:r>
          </a:p>
          <a:p>
            <a:r>
              <a:rPr lang="en-US" dirty="0" err="1"/>
              <a:t>plt.plot</a:t>
            </a:r>
            <a:r>
              <a:rPr lang="en-US" dirty="0"/>
              <a:t>(monts59)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print('Sum of %g'%</a:t>
            </a:r>
            <a:r>
              <a:rPr lang="en-US" dirty="0" err="1"/>
              <a:t>np.sum</a:t>
            </a:r>
            <a:r>
              <a:rPr lang="en-US" dirty="0"/>
              <a:t>(monts59))</a:t>
            </a:r>
          </a:p>
          <a:p>
            <a:r>
              <a:rPr lang="en-US" dirty="0"/>
              <a:t>print('Mean of %g'%</a:t>
            </a:r>
            <a:r>
              <a:rPr lang="en-US" dirty="0" err="1"/>
              <a:t>np.mean</a:t>
            </a:r>
            <a:r>
              <a:rPr lang="en-US" dirty="0"/>
              <a:t>(monts59))</a:t>
            </a:r>
          </a:p>
          <a:p>
            <a:r>
              <a:rPr lang="en-US" dirty="0"/>
              <a:t>print('Median of %g'%</a:t>
            </a:r>
            <a:r>
              <a:rPr lang="en-US" dirty="0" err="1"/>
              <a:t>np.median</a:t>
            </a:r>
            <a:r>
              <a:rPr lang="en-US" dirty="0"/>
              <a:t>(monts59))</a:t>
            </a:r>
          </a:p>
          <a:p>
            <a:r>
              <a:rPr lang="en-US" dirty="0"/>
              <a:t>print('Variance of %g'%</a:t>
            </a:r>
            <a:r>
              <a:rPr lang="en-US" dirty="0" err="1"/>
              <a:t>np.var</a:t>
            </a:r>
            <a:r>
              <a:rPr lang="en-US" dirty="0"/>
              <a:t>(monts59))</a:t>
            </a:r>
          </a:p>
          <a:p>
            <a:r>
              <a:rPr lang="en-US" dirty="0"/>
              <a:t>print('Std dev of %g'%</a:t>
            </a:r>
            <a:r>
              <a:rPr lang="en-US" dirty="0" err="1"/>
              <a:t>np.std</a:t>
            </a:r>
            <a:r>
              <a:rPr lang="en-US" dirty="0"/>
              <a:t>(monts59))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0147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E933930-6FDB-4D3A-B78D-BED72772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3049901-03D5-4109-84CA-53AF5CD15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813" y="114113"/>
            <a:ext cx="8797490" cy="611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93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56CD0ED-A937-4CCC-8AC5-B053FD13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7E8AEAD-3147-4419-8FBC-8C20BDF850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Напечатайте график </a:t>
            </a:r>
            <a:r>
              <a:rPr lang="en-US" dirty="0"/>
              <a:t>box and whisker</a:t>
            </a:r>
            <a:endParaRPr lang="ru-RU" dirty="0"/>
          </a:p>
          <a:p>
            <a:endParaRPr lang="ru-RU" dirty="0"/>
          </a:p>
          <a:p>
            <a:r>
              <a:rPr lang="ru-RU" dirty="0"/>
              <a:t>Напечатайте в консоли те же характеристики, что и у </a:t>
            </a:r>
            <a:r>
              <a:rPr lang="en-US" dirty="0" err="1"/>
              <a:t>monts</a:t>
            </a:r>
            <a:endParaRPr lang="ru-RU" dirty="0"/>
          </a:p>
          <a:p>
            <a:r>
              <a:rPr lang="ru-RU" dirty="0"/>
              <a:t>Для переменной </a:t>
            </a:r>
            <a:r>
              <a:rPr lang="en-US" dirty="0"/>
              <a:t>years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8382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ECDA55B6-E220-4FE6-BA02-A5398F73A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Описательная статистика 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C8FAE45E-BBB1-4D87-8C7F-788BAC76D9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ru-RU" dirty="0"/>
              <a:t>позволяет как рассчитывать основные статистические характеристики выборки, так и генерировать данные, соответствующие определенным законам распределения</a:t>
            </a:r>
          </a:p>
          <a:p>
            <a:r>
              <a:rPr lang="ru-RU" dirty="0"/>
              <a:t>Многие типовые графики (</a:t>
            </a:r>
            <a:r>
              <a:rPr lang="en-US" dirty="0"/>
              <a:t>scatterplot</a:t>
            </a:r>
            <a:r>
              <a:rPr lang="ru-RU" dirty="0"/>
              <a:t>, гистограмма, </a:t>
            </a:r>
            <a:r>
              <a:rPr lang="en-US" dirty="0"/>
              <a:t>box and whisker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также строятся «из коробки».</a:t>
            </a:r>
          </a:p>
        </p:txBody>
      </p:sp>
    </p:spTree>
    <p:extLst>
      <p:ext uri="{BB962C8B-B14F-4D97-AF65-F5344CB8AC3E}">
        <p14:creationId xmlns:p14="http://schemas.microsoft.com/office/powerpoint/2010/main" val="470518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2118D66-6652-4F90-9184-41ACAA0E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Тестовый файл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CC62BE9-15D3-446C-A5F8-16B33CDF3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Скачайте из репозитория файл </a:t>
            </a:r>
            <a:r>
              <a:rPr lang="en-US" dirty="0"/>
              <a:t>numpy5 (</a:t>
            </a:r>
            <a:r>
              <a:rPr lang="ru-RU" dirty="0"/>
              <a:t>пропущены строки подключения модулей)</a:t>
            </a:r>
          </a:p>
          <a:p>
            <a:r>
              <a:rPr lang="ru-RU" dirty="0"/>
              <a:t>Создаем два параметра для генератора случайных чисел </a:t>
            </a:r>
          </a:p>
          <a:p>
            <a:r>
              <a:rPr lang="ru-RU" dirty="0"/>
              <a:t>Генерируем 1000 нормально распределенных случайных чисел</a:t>
            </a:r>
          </a:p>
          <a:p>
            <a:r>
              <a:rPr lang="ru-RU" dirty="0"/>
              <a:t>Строим гистограмму (50 интервалов)</a:t>
            </a:r>
          </a:p>
          <a:p>
            <a:r>
              <a:rPr lang="ru-RU" dirty="0"/>
              <a:t>Печатаем гистограмму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4F4BDEB-DBFE-42CA-9C49-0C37B28DC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343" y="3847366"/>
            <a:ext cx="10481911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plt.style.use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bmh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можно попробовать также '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ggplot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 или '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classic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plt.figure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поверхность для вывода графиков (в виде всплывающего окна)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0.5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np.random.normal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(mu,sigma,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normalized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histogram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50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bins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plt.hist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density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    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6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314C90F-AC31-4173-A8D1-7A9FFD33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Гистограмма 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2579467-F50F-4310-9314-2D1079990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3275" y="880269"/>
            <a:ext cx="6096000" cy="4572000"/>
          </a:xfrm>
          <a:prstGeom prst="rect">
            <a:avLst/>
          </a:prstGeo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9D79713A-33BC-4ACB-9E8D-2395C9B3F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Гистограмма по построенным данным</a:t>
            </a:r>
          </a:p>
        </p:txBody>
      </p:sp>
    </p:spTree>
    <p:extLst>
      <p:ext uri="{BB962C8B-B14F-4D97-AF65-F5344CB8AC3E}">
        <p14:creationId xmlns:p14="http://schemas.microsoft.com/office/powerpoint/2010/main" val="325422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B32E906-ED9B-4F92-BDC3-E4A80B9F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интернет данных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652B61D-048A-49D5-B35A-89A9A3981E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Используем для анализа </a:t>
            </a:r>
            <a:r>
              <a:rPr lang="ru-RU" dirty="0" err="1"/>
              <a:t>данны</a:t>
            </a:r>
            <a:r>
              <a:rPr lang="ru-RU" dirty="0"/>
              <a:t> ВОЗ, расположенные на их сайте</a:t>
            </a:r>
          </a:p>
        </p:txBody>
      </p:sp>
    </p:spTree>
    <p:extLst>
      <p:ext uri="{BB962C8B-B14F-4D97-AF65-F5344CB8AC3E}">
        <p14:creationId xmlns:p14="http://schemas.microsoft.com/office/powerpoint/2010/main" val="2451372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C46E4EB-8B65-49A1-B0FF-F1A4FEF9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Новый файл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5DBCBAA-FE14-46D2-A945-8F6242B9E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Создайте новый файл на базе шаблона или, во всяком случае, скопируйте часть, подключающую модули</a:t>
            </a:r>
          </a:p>
        </p:txBody>
      </p:sp>
    </p:spTree>
    <p:extLst>
      <p:ext uri="{BB962C8B-B14F-4D97-AF65-F5344CB8AC3E}">
        <p14:creationId xmlns:p14="http://schemas.microsoft.com/office/powerpoint/2010/main" val="66459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042CD-1F97-42A4-AF30-CAE1F5B3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Для получения данных из интернет требуется: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ECFEEC-9CB5-46C1-ABAA-E293339F4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Подключить модуль «простых запросов» </a:t>
            </a:r>
            <a:r>
              <a:rPr lang="en-US" dirty="0"/>
              <a:t>request</a:t>
            </a:r>
          </a:p>
          <a:p>
            <a:pPr lvl="1"/>
            <a:r>
              <a:rPr lang="ru-RU" dirty="0"/>
              <a:t>Он должен быть уже установлен в составе модулей ранее</a:t>
            </a:r>
          </a:p>
          <a:p>
            <a:r>
              <a:rPr lang="ru-RU" dirty="0"/>
              <a:t>Запросить данные с определенного адреса</a:t>
            </a:r>
          </a:p>
          <a:p>
            <a:pPr lvl="1"/>
            <a:r>
              <a:rPr lang="ru-RU" dirty="0"/>
              <a:t>Для этого надо найти подходящую ссылку на сайте</a:t>
            </a:r>
          </a:p>
          <a:p>
            <a:pPr lvl="1"/>
            <a:r>
              <a:rPr lang="ru-RU" dirty="0"/>
              <a:t>По ряду причин мы считаем данные в формате </a:t>
            </a:r>
            <a:r>
              <a:rPr lang="en-US" dirty="0"/>
              <a:t>csv (</a:t>
            </a:r>
            <a:r>
              <a:rPr lang="ru-RU" dirty="0"/>
              <a:t>данные, разделенные запятыми)</a:t>
            </a:r>
          </a:p>
          <a:p>
            <a:r>
              <a:rPr lang="ru-RU" dirty="0"/>
              <a:t>Данные следует «причесать»</a:t>
            </a:r>
          </a:p>
          <a:p>
            <a:r>
              <a:rPr lang="ru-RU" dirty="0"/>
              <a:t>Данные лучше сохранить на диск, на случай если не будет соединения</a:t>
            </a:r>
          </a:p>
          <a:p>
            <a:r>
              <a:rPr lang="ru-RU" dirty="0"/>
              <a:t>Следует извлечь нужные числовые данные</a:t>
            </a:r>
          </a:p>
          <a:p>
            <a:r>
              <a:rPr lang="ru-RU" dirty="0"/>
              <a:t>Следует проанализировать извлеченные данные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9016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F26F7-CDF0-43E8-9D8F-9E25A009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D9F332-AFD8-4CC7-8C9F-848A8178D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Строго говоря, промежуточные этапы можно сократить, включая этап записи на жесткий диск, однако мы ориентируемся на «понятное» изложение материала</a:t>
            </a:r>
          </a:p>
        </p:txBody>
      </p:sp>
    </p:spTree>
    <p:extLst>
      <p:ext uri="{BB962C8B-B14F-4D97-AF65-F5344CB8AC3E}">
        <p14:creationId xmlns:p14="http://schemas.microsoft.com/office/powerpoint/2010/main" val="1658679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CCBA5-3549-47C4-9B57-669031746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 данных из интернет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DDAB3A-3EE5-42D4-A38F-2D4544BC2B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Сначала импортируем модуль</a:t>
            </a:r>
          </a:p>
          <a:p>
            <a:pPr lvl="1"/>
            <a:r>
              <a:rPr lang="en-US" dirty="0"/>
              <a:t>import requests as r</a:t>
            </a:r>
            <a:endParaRPr lang="ru-RU" dirty="0"/>
          </a:p>
          <a:p>
            <a:r>
              <a:rPr lang="ru-RU" dirty="0"/>
              <a:t>Задаем адрес (заранее найденный преподавателем) и имя файла для хранения данных</a:t>
            </a:r>
          </a:p>
          <a:p>
            <a:pPr lvl="1"/>
            <a:r>
              <a:rPr lang="en-US" dirty="0" err="1"/>
              <a:t>data_url</a:t>
            </a:r>
            <a:r>
              <a:rPr lang="en-US" dirty="0"/>
              <a:t> = "https://apps.who.int/</a:t>
            </a:r>
            <a:r>
              <a:rPr lang="en-US" dirty="0" err="1"/>
              <a:t>gho</a:t>
            </a:r>
            <a:r>
              <a:rPr lang="en-US" dirty="0"/>
              <a:t>/</a:t>
            </a:r>
            <a:r>
              <a:rPr lang="en-US" dirty="0" err="1"/>
              <a:t>athena</a:t>
            </a:r>
            <a:r>
              <a:rPr lang="en-US" dirty="0"/>
              <a:t>/data/GHO/MORT_100?filter=MGHEREG:WORLD;MGHEREG:REG6_AFR;MGHEREG:REG6_AMR;MGHEREG:REG6_EMR;MGHEREG:REG6_EUR;MGHEREG:REG6_SEAR;MGHEREG:REG6_WPR;CHILDCAUSE:CH8&amp;x-sideaxis=</a:t>
            </a:r>
            <a:r>
              <a:rPr lang="en-US" dirty="0" err="1"/>
              <a:t>MGHEREG;YEAR&amp;x-topaxis</a:t>
            </a:r>
            <a:r>
              <a:rPr lang="en-US" dirty="0"/>
              <a:t>=</a:t>
            </a:r>
            <a:r>
              <a:rPr lang="en-US" dirty="0" err="1"/>
              <a:t>GHO;CHILDCAUSE;AGEGROUP&amp;profile</a:t>
            </a:r>
            <a:r>
              <a:rPr lang="en-US" dirty="0"/>
              <a:t>=</a:t>
            </a:r>
            <a:r>
              <a:rPr lang="en-US" dirty="0" err="1"/>
              <a:t>crosstable&amp;format</a:t>
            </a:r>
            <a:r>
              <a:rPr lang="en-US" dirty="0"/>
              <a:t>=csv"</a:t>
            </a:r>
          </a:p>
          <a:p>
            <a:pPr lvl="1"/>
            <a:r>
              <a:rPr lang="en-US" dirty="0" err="1"/>
              <a:t>local_file</a:t>
            </a:r>
            <a:r>
              <a:rPr lang="en-US" dirty="0"/>
              <a:t> = "data.csv"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06EF5D2-F01E-446D-B2ED-EA1FEB3302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1189" y="2473693"/>
            <a:ext cx="5318979" cy="135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15072"/>
      </p:ext>
    </p:extLst>
  </p:cSld>
  <p:clrMapOvr>
    <a:masterClrMapping/>
  </p:clrMapOvr>
</p:sld>
</file>

<file path=ppt/theme/theme1.xml><?xml version="1.0" encoding="utf-8"?>
<a:theme xmlns:a="http://schemas.openxmlformats.org/drawingml/2006/main" name="1_Рамка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189</TotalTime>
  <Words>1197</Words>
  <Application>Microsoft Office PowerPoint</Application>
  <PresentationFormat>Широкоэкранный</PresentationFormat>
  <Paragraphs>124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Consolas</vt:lpstr>
      <vt:lpstr>Corbel</vt:lpstr>
      <vt:lpstr>Wingdings 2</vt:lpstr>
      <vt:lpstr>1_Рамка</vt:lpstr>
      <vt:lpstr>NUMPY 2</vt:lpstr>
      <vt:lpstr>Описательная статистика </vt:lpstr>
      <vt:lpstr>Тестовый файл</vt:lpstr>
      <vt:lpstr>Гистограмма </vt:lpstr>
      <vt:lpstr>Анализ интернет данных</vt:lpstr>
      <vt:lpstr>Новый файл</vt:lpstr>
      <vt:lpstr>Для получения данных из интернет требуется: </vt:lpstr>
      <vt:lpstr>Презентация PowerPoint</vt:lpstr>
      <vt:lpstr>Запрос данных из интернет</vt:lpstr>
      <vt:lpstr>Проверка результатов</vt:lpstr>
      <vt:lpstr>Презентация PowerPoint</vt:lpstr>
      <vt:lpstr>Сохранение данных</vt:lpstr>
      <vt:lpstr>Плохо! Так делать не надо</vt:lpstr>
      <vt:lpstr>Презентация PowerPoint</vt:lpstr>
      <vt:lpstr>Структура данных</vt:lpstr>
      <vt:lpstr>Презентация PowerPoint</vt:lpstr>
      <vt:lpstr>Презентация PowerPoint</vt:lpstr>
      <vt:lpstr>Презентация PowerPoint</vt:lpstr>
      <vt:lpstr>Самостоятельно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2</dc:title>
  <dc:creator>Alex Samarkin</dc:creator>
  <cp:lastModifiedBy>Alex Samarkin</cp:lastModifiedBy>
  <cp:revision>11</cp:revision>
  <dcterms:created xsi:type="dcterms:W3CDTF">2019-11-10T18:08:04Z</dcterms:created>
  <dcterms:modified xsi:type="dcterms:W3CDTF">2019-11-10T21:17:42Z</dcterms:modified>
</cp:coreProperties>
</file>