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11749B-2C59-43E4-9669-B9F89E3C0A7B}">
  <a:tblStyle styleId="{C611749B-2C59-43E4-9669-B9F89E3C0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0dba54c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0dba54c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a22c30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a22c30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8a22c30d1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8a22c30d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8a22c30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8a22c30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8a22c30d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8a22c30d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a22c30d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8a22c30d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a22c30d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a22c30d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0dba54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80dba54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80dba54c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80dba54c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Database Management Systems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Boyce-Code Normal Form </a:t>
            </a:r>
            <a:r>
              <a:rPr lang="en" sz="1100"/>
              <a:t>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418950" y="1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631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IncidentID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CommentID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2"/>
          <p:cNvSpPr txBox="1"/>
          <p:nvPr/>
        </p:nvSpPr>
        <p:spPr>
          <a:xfrm>
            <a:off x="2304975" y="1013750"/>
            <a:ext cx="6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2243700" y="1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193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Incident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IncidentID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2"/>
          <p:cNvGraphicFramePr/>
          <p:nvPr/>
        </p:nvGraphicFramePr>
        <p:xfrm>
          <a:off x="3630925" y="108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419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CommentID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Date/Time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Comment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ncidentID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5197025" y="1088225"/>
            <a:ext cx="36354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BCNF is a stronger version of the third Normal Form.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remaining attributes are separated.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4572000" y="383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193775"/>
              </a:tblGrid>
              <a:tr h="26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Comment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1" name="Google Shape;121;p22"/>
          <p:cNvCxnSpPr/>
          <p:nvPr/>
        </p:nvCxnSpPr>
        <p:spPr>
          <a:xfrm>
            <a:off x="4306450" y="3493200"/>
            <a:ext cx="6564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6:</a:t>
            </a:r>
            <a:r>
              <a:rPr lang="en">
                <a:solidFill>
                  <a:schemeClr val="dk1"/>
                </a:solidFill>
              </a:rPr>
              <a:t> C</a:t>
            </a:r>
            <a:r>
              <a:rPr lang="en">
                <a:solidFill>
                  <a:schemeClr val="dk1"/>
                </a:solidFill>
              </a:rPr>
              <a:t>harles Howard, Eva Haishun, Alex Scalamandre, Christopher Blazak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Case Analysis: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Computer Security Incident Response Teams should be able to track incidents;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incident is recorded in a database;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Incident responders must be able to query the database by incident number and receive a report containing the full history of a given incident;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Incident tracking system must be able to export each incident;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 updates to an incident must be recorded as free-form comments to the incident.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latin typeface="Roboto"/>
                <a:ea typeface="Roboto"/>
                <a:cs typeface="Roboto"/>
                <a:sym typeface="Roboto"/>
              </a:rPr>
              <a:t>Schema Design with PK, FK</a:t>
            </a:r>
            <a:endParaRPr sz="27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Tables with Primary and Foreign Keys: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INCIDENT(</a:t>
            </a:r>
            <a:r>
              <a:rPr b="1" lang="en" u="sng">
                <a:solidFill>
                  <a:schemeClr val="dk1"/>
                </a:solidFill>
              </a:rPr>
              <a:t>incidentID</a:t>
            </a:r>
            <a:r>
              <a:rPr lang="en">
                <a:solidFill>
                  <a:schemeClr val="dk1"/>
                </a:solidFill>
              </a:rPr>
              <a:t>, type, state, date)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IP(</a:t>
            </a:r>
            <a:r>
              <a:rPr b="1" lang="en" u="sng">
                <a:solidFill>
                  <a:schemeClr val="dk1"/>
                </a:solidFill>
              </a:rPr>
              <a:t>IPAddress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incidentID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PERSON(</a:t>
            </a:r>
            <a:r>
              <a:rPr b="1" lang="en" u="sng">
                <a:solidFill>
                  <a:schemeClr val="dk1"/>
                </a:solidFill>
              </a:rPr>
              <a:t>personID</a:t>
            </a:r>
            <a:r>
              <a:rPr lang="en">
                <a:solidFill>
                  <a:schemeClr val="dk1"/>
                </a:solidFill>
              </a:rPr>
              <a:t>, firstName, lastName, emailAddress, jobTitle, </a:t>
            </a:r>
            <a:r>
              <a:rPr i="1" lang="en">
                <a:solidFill>
                  <a:schemeClr val="dk1"/>
                </a:solidFill>
              </a:rPr>
              <a:t>incidentID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COMMENTS(</a:t>
            </a:r>
            <a:r>
              <a:rPr b="1" lang="en" u="sng">
                <a:solidFill>
                  <a:schemeClr val="dk1"/>
                </a:solidFill>
              </a:rPr>
              <a:t>commentID</a:t>
            </a:r>
            <a:r>
              <a:rPr lang="en">
                <a:solidFill>
                  <a:schemeClr val="dk1"/>
                </a:solidFill>
              </a:rPr>
              <a:t>, comment, name, date, </a:t>
            </a:r>
            <a:r>
              <a:rPr i="1" lang="en">
                <a:solidFill>
                  <a:schemeClr val="dk1"/>
                </a:solidFill>
              </a:rPr>
              <a:t>incidentID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876300" y="92500"/>
            <a:ext cx="6525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Entity-Relationship Model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13" y="704600"/>
            <a:ext cx="7495575" cy="41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Entity-Relationship Model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Entities: Person, Incident Responder, Free-Form Comments, Incident, IP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Attributes: 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Person: personID, firstName, lastName, emailAddress, jobTitle, incidentD.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Incident: type, ID, state, date.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Free-Form Comments: commentID, Comment, Name, Date/Time, incidentID.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IP: IP Address, incidentID.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Cardinality: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One-to-One cardinality (1:1): Free-Form Comments to Incident; Incident to Incident Responder.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One-to-Many cardinality (1:n): Incident to Incident Responder.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Many-to-Many cardinality: Incident Responder to Incident; Incident Responder to Person; Incident to Free-Form Comments.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Entity-Relationship Model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Degrees: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Binary relationship of degree two:</a:t>
            </a:r>
            <a:r>
              <a:rPr lang="en">
                <a:solidFill>
                  <a:schemeClr val="dk1"/>
                </a:solidFill>
              </a:rPr>
              <a:t> Free-Form Comments and Incident; Incident and Incident Responder; Incident Responder and Person; Person and Incident; Person and Person; Person and IP.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1NF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311688" y="1152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2254775"/>
              </a:tblGrid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incidentID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9"/>
          <p:cNvSpPr txBox="1"/>
          <p:nvPr/>
        </p:nvSpPr>
        <p:spPr>
          <a:xfrm>
            <a:off x="2859900" y="1152475"/>
            <a:ext cx="61467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 the First Normal Form (1NF) each attribute has unique identifier, Primary Key.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To normalize the UNF for the 1NF, it is necessary to separate all the entities.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 this form, the information is not collected in a single attribute.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2NF</a:t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6961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201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</a:t>
                      </a:r>
                      <a:r>
                        <a:rPr b="1" lang="en" u="sng"/>
                        <a:t>ncidentID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" name="Google Shape;99;p20"/>
          <p:cNvGraphicFramePr/>
          <p:nvPr/>
        </p:nvGraphicFramePr>
        <p:xfrm>
          <a:off x="29892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233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Incident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IncidentID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20"/>
          <p:cNvSpPr txBox="1"/>
          <p:nvPr/>
        </p:nvSpPr>
        <p:spPr>
          <a:xfrm>
            <a:off x="5537700" y="1017725"/>
            <a:ext cx="32946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the Second Normal Form (2NF) every non-prime attribute is dependent on the primary key.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 the incidents can be listened multiple times, it could potentially lead to duplicate data.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IncidentID (Primary Key) will reference back to the new table.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3NF</a:t>
            </a:r>
            <a:endParaRPr/>
          </a:p>
        </p:txBody>
      </p:sp>
      <p:graphicFrame>
        <p:nvGraphicFramePr>
          <p:cNvPr id="106" name="Google Shape;106;p2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471225"/>
              </a:tblGrid>
              <a:tr h="36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lastName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emailAddress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IncidentID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</a:t>
                      </a:r>
                      <a:r>
                        <a:rPr b="1" lang="en" u="sng"/>
                        <a:t>ommentID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21"/>
          <p:cNvGraphicFramePr/>
          <p:nvPr/>
        </p:nvGraphicFramePr>
        <p:xfrm>
          <a:off x="19769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145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Incident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IncidentID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21"/>
          <p:cNvGraphicFramePr/>
          <p:nvPr/>
        </p:nvGraphicFramePr>
        <p:xfrm>
          <a:off x="32681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{C611749B-2C59-43E4-9669-B9F89E3C0A7B}</a:tableStyleId>
              </a:tblPr>
              <a:tblGrid>
                <a:gridCol w="1423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Comments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CommentID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Date/Time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ncidentID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4836775" y="1152475"/>
            <a:ext cx="3732300" cy="2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the Third Normal Form (3NF) attributes are determined only by the primary key.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Primary key CommentID will reference back to the new Comments table.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