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796834"/>
            <a:ext cx="8991600" cy="4689566"/>
          </a:xfrm>
        </p:spPr>
        <p:txBody>
          <a:bodyPr/>
          <a:lstStyle/>
          <a:p>
            <a:r>
              <a:rPr lang="pt-BR" sz="4000" b="1" dirty="0" smtClean="0">
                <a:latin typeface="Copperplate Gothic Bold" panose="020E0705020206020404" pitchFamily="34" charset="0"/>
                <a:ea typeface="+mj-lt"/>
                <a:cs typeface="+mj-lt"/>
              </a:rPr>
              <a:t>Planejamento e desenho de teste de unidade</a:t>
            </a:r>
            <a:endParaRPr lang="pt-BR" dirty="0">
              <a:latin typeface="Copperplate Gothic Bold" panose="020E07050202060204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5656216"/>
            <a:ext cx="8991600" cy="679269"/>
          </a:xfrm>
        </p:spPr>
        <p:txBody>
          <a:bodyPr/>
          <a:lstStyle/>
          <a:p>
            <a:pPr algn="r"/>
            <a:r>
              <a:rPr lang="pt-BR" dirty="0" smtClean="0">
                <a:latin typeface="Copperplate Gothic Bold" panose="020E0705020206020404" pitchFamily="34" charset="0"/>
              </a:rPr>
              <a:t>Responsável: Alex Sandro</a:t>
            </a:r>
            <a:endParaRPr lang="pt-BR" dirty="0">
              <a:latin typeface="Copperplate Gothic Bold" panose="020E0705020206020404" pitchFamily="34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759131" y="927462"/>
            <a:ext cx="8673737" cy="9666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UC </a:t>
            </a:r>
            <a:r>
              <a:rPr lang="pt-B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12 </a:t>
            </a:r>
            <a:r>
              <a:rPr lang="pt-BR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– Testes de </a:t>
            </a:r>
            <a:r>
              <a:rPr lang="pt-BR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Back-</a:t>
            </a:r>
            <a:r>
              <a:rPr lang="pt-BR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E</a:t>
            </a:r>
            <a:r>
              <a:rPr lang="pt-BR" dirty="0" err="1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nd</a:t>
            </a:r>
            <a:endParaRPr lang="pt-BR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1711234"/>
            <a:ext cx="8991600" cy="4219303"/>
          </a:xfrm>
        </p:spPr>
        <p:txBody>
          <a:bodyPr>
            <a:normAutofit/>
          </a:bodyPr>
          <a:lstStyle/>
          <a:p>
            <a:pPr algn="l"/>
            <a:r>
              <a:rPr lang="pt-BR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utrivitta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é uma empresa atuante no ramo da nutrição e presta atendimento clínico para seus clientes e contratou a </a:t>
            </a:r>
            <a:r>
              <a:rPr lang="pt-BR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estful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para a elaboração de um sistema de cálculo de IMC (índice de massa corporal).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O teste fará a verificação das funcionalidades da aplicação, certificando-se de que elas apresentam o comportamento esperado e/ou identificando possíveis erros do sistema, através da simulação com dados fictícios para verificar as funcionalidades de cálculo e classificação.</a:t>
            </a:r>
            <a:endParaRPr lang="pt-BR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796834"/>
            <a:ext cx="7896606" cy="914400"/>
          </a:xfrm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latin typeface="Copperplate Gothic Bold" panose="020E0705020206020404" pitchFamily="34" charset="0"/>
              </a:rPr>
              <a:t>Resumo</a:t>
            </a:r>
            <a:endParaRPr lang="pt-BR" sz="3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1711234"/>
            <a:ext cx="8991600" cy="4219303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testes de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estabilidades:</a:t>
            </a:r>
            <a:b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pt-BR" sz="20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 smtClean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Teste 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Carga                                                    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.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 smtClean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Teste 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Estresse                                                                .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 smtClean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Teste 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Resistência                                                            .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 smtClean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Teste 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Volume 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teste de funcionalidade do software</a:t>
            </a:r>
            <a:b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Realização do cálculo do IMC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 smtClean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16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Classificação do IMC de acordo com a tabela da </a:t>
            </a:r>
            <a:r>
              <a:rPr lang="pt-BR" sz="16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abeso</a:t>
            </a:r>
            <a:r>
              <a:rPr lang="pt-BR" sz="16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pt-BR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796834"/>
            <a:ext cx="8889274" cy="91440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Copperplate Gothic Bold" panose="020E0705020206020404" pitchFamily="34" charset="0"/>
              </a:rPr>
              <a:t>Estratégias de </a:t>
            </a:r>
            <a:r>
              <a:rPr lang="pt-BR" sz="3600" dirty="0" smtClean="0">
                <a:latin typeface="Copperplate Gothic Bold" panose="020E0705020206020404" pitchFamily="34" charset="0"/>
              </a:rPr>
              <a:t>Testes</a:t>
            </a:r>
            <a:endParaRPr lang="pt-BR" sz="3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198" y="5682343"/>
            <a:ext cx="8680270" cy="548640"/>
          </a:xfrm>
        </p:spPr>
        <p:txBody>
          <a:bodyPr>
            <a:normAutofit fontScale="90000"/>
          </a:bodyPr>
          <a:lstStyle/>
          <a:p>
            <a:r>
              <a:rPr lang="pt-BR" sz="17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r>
              <a:rPr lang="pt-B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7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Abeso</a:t>
            </a:r>
            <a:r>
              <a:rPr lang="pt-B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862148"/>
            <a:ext cx="7896606" cy="849085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Copperplate Gothic Bold" panose="020E0705020206020404" pitchFamily="34" charset="0"/>
              </a:rPr>
              <a:t>Classificação do IMC (2017)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17717"/>
              </p:ext>
            </p:extLst>
          </p:nvPr>
        </p:nvGraphicFramePr>
        <p:xfrm>
          <a:off x="1600198" y="1711234"/>
          <a:ext cx="8680270" cy="374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135">
                  <a:extLst>
                    <a:ext uri="{9D8B030D-6E8A-4147-A177-3AD203B41FA5}">
                      <a16:colId xmlns:a16="http://schemas.microsoft.com/office/drawing/2014/main" val="1313584721"/>
                    </a:ext>
                  </a:extLst>
                </a:gridCol>
                <a:gridCol w="4340135">
                  <a:extLst>
                    <a:ext uri="{9D8B030D-6E8A-4147-A177-3AD203B41FA5}">
                      <a16:colId xmlns:a16="http://schemas.microsoft.com/office/drawing/2014/main" val="922396709"/>
                    </a:ext>
                  </a:extLst>
                </a:gridCol>
              </a:tblGrid>
              <a:tr h="535577"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17541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r>
                        <a:rPr lang="pt-BR" dirty="0" smtClean="0"/>
                        <a:t>ABAIXO DO PESO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ABAIXO DE 18,5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94915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r>
                        <a:rPr lang="pt-BR" dirty="0" smtClean="0"/>
                        <a:t>PESO NORMAL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18,5 – 24,9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72539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r>
                        <a:rPr lang="pt-BR" dirty="0" smtClean="0"/>
                        <a:t>SOBREPESO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25,0 – 29,9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1683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r>
                        <a:rPr lang="pt-BR" dirty="0" smtClean="0"/>
                        <a:t>OBESIDADE GRAU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 – 34.9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0147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r>
                        <a:rPr lang="pt-BR" dirty="0" smtClean="0"/>
                        <a:t>OBESIDADE GRAU</a:t>
                      </a:r>
                      <a:r>
                        <a:rPr lang="pt-BR" baseline="0" dirty="0" smtClean="0"/>
                        <a:t>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35,0 – 39,9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09713"/>
                  </a:ext>
                </a:extLst>
              </a:tr>
              <a:tr h="535577">
                <a:tc>
                  <a:txBody>
                    <a:bodyPr/>
                    <a:lstStyle/>
                    <a:p>
                      <a:r>
                        <a:rPr lang="pt-BR" dirty="0" smtClean="0"/>
                        <a:t>OBESIDADE GRAU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40,0 ACIMA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0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1711234"/>
            <a:ext cx="8991600" cy="4219303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pt-BR" sz="20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 smtClean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pt-BR" sz="22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                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C#          </a:t>
            </a:r>
            <a:r>
              <a:rPr lang="pt-BR" sz="22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                         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b="1" dirty="0">
                <a:latin typeface="Wingdings" panose="05000000000000000000" pitchFamily="2" charset="2"/>
                <a:cs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                  </a:t>
            </a:r>
            <a: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br>
              <a:rPr lang="pt-BR" sz="1800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pt-BR" sz="1800" cap="none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pt-BR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796834"/>
            <a:ext cx="8889274" cy="914400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Copperplate Gothic Bold" panose="020E0705020206020404" pitchFamily="34" charset="0"/>
              </a:rPr>
              <a:t>Ferramentas</a:t>
            </a:r>
            <a:r>
              <a:rPr lang="pt-BR" sz="3600" dirty="0" smtClean="0">
                <a:latin typeface="Copperplate Gothic Bold" panose="020E0705020206020404" pitchFamily="34" charset="0"/>
              </a:rPr>
              <a:t> </a:t>
            </a:r>
            <a:r>
              <a:rPr lang="pt-BR" sz="3600" dirty="0">
                <a:latin typeface="Copperplate Gothic Bold" panose="020E0705020206020404" pitchFamily="34" charset="0"/>
              </a:rPr>
              <a:t>de </a:t>
            </a:r>
            <a:r>
              <a:rPr lang="pt-BR" sz="3600" dirty="0" smtClean="0">
                <a:latin typeface="Copperplate Gothic Bold" panose="020E0705020206020404" pitchFamily="34" charset="0"/>
              </a:rPr>
              <a:t>Testes</a:t>
            </a:r>
            <a:endParaRPr lang="pt-BR" sz="36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2776" y="5682343"/>
            <a:ext cx="10384972" cy="548640"/>
          </a:xfrm>
        </p:spPr>
        <p:txBody>
          <a:bodyPr>
            <a:normAutofit fontScale="90000"/>
          </a:bodyPr>
          <a:lstStyle/>
          <a:p>
            <a:r>
              <a:rPr lang="pt-B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Tabela de teste para: Multiplicação, divisão e erros                                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8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0200" y="862148"/>
            <a:ext cx="7896606" cy="849085"/>
          </a:xfrm>
        </p:spPr>
        <p:txBody>
          <a:bodyPr>
            <a:noAutofit/>
          </a:bodyPr>
          <a:lstStyle/>
          <a:p>
            <a:pPr algn="l"/>
            <a:r>
              <a:rPr lang="pt-BR" sz="3600" dirty="0">
                <a:latin typeface="Copperplate Gothic Bold" panose="020E0705020206020404" pitchFamily="34" charset="0"/>
              </a:rPr>
              <a:t>Resultado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51800"/>
              </p:ext>
            </p:extLst>
          </p:nvPr>
        </p:nvGraphicFramePr>
        <p:xfrm>
          <a:off x="992776" y="2037803"/>
          <a:ext cx="10384972" cy="214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243">
                  <a:extLst>
                    <a:ext uri="{9D8B030D-6E8A-4147-A177-3AD203B41FA5}">
                      <a16:colId xmlns:a16="http://schemas.microsoft.com/office/drawing/2014/main" val="1536369486"/>
                    </a:ext>
                  </a:extLst>
                </a:gridCol>
                <a:gridCol w="2596243">
                  <a:extLst>
                    <a:ext uri="{9D8B030D-6E8A-4147-A177-3AD203B41FA5}">
                      <a16:colId xmlns:a16="http://schemas.microsoft.com/office/drawing/2014/main" val="133498080"/>
                    </a:ext>
                  </a:extLst>
                </a:gridCol>
                <a:gridCol w="2596243">
                  <a:extLst>
                    <a:ext uri="{9D8B030D-6E8A-4147-A177-3AD203B41FA5}">
                      <a16:colId xmlns:a16="http://schemas.microsoft.com/office/drawing/2014/main" val="614987577"/>
                    </a:ext>
                  </a:extLst>
                </a:gridCol>
                <a:gridCol w="2596243">
                  <a:extLst>
                    <a:ext uri="{9D8B030D-6E8A-4147-A177-3AD203B41FA5}">
                      <a16:colId xmlns:a16="http://schemas.microsoft.com/office/drawing/2014/main" val="2384882623"/>
                    </a:ext>
                  </a:extLst>
                </a:gridCol>
              </a:tblGrid>
              <a:tr h="789272"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DE EXECUÇÃO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TESTE</a:t>
                      </a:r>
                      <a:r>
                        <a:rPr lang="pt-BR" baseline="0" dirty="0" smtClean="0"/>
                        <a:t> (NOME)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INSERIDO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 (SAÍDA)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75743"/>
                  </a:ext>
                </a:extLst>
              </a:tr>
              <a:tr h="45101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59458"/>
                  </a:ext>
                </a:extLst>
              </a:tr>
              <a:tr h="45101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73305"/>
                  </a:ext>
                </a:extLst>
              </a:tr>
              <a:tr h="45101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5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1347</TotalTime>
  <Words>135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Copperplate Gothic Bold</vt:lpstr>
      <vt:lpstr>Gill Sans MT</vt:lpstr>
      <vt:lpstr>Wingdings</vt:lpstr>
      <vt:lpstr>Parcel</vt:lpstr>
      <vt:lpstr>Planejamento e desenho de teste de unidade</vt:lpstr>
      <vt:lpstr>   A Nutrivitta é uma empresa atuante no ramo da nutrição e presta atendimento clínico para seus clientes e contratou a Testful para a elaboração de um sistema de cálculo de IMC (índice de massa corporal).    O teste fará a verificação das funcionalidades da aplicação, certificando-se de que elas apresentam o comportamento esperado e/ou identificando possíveis erros do sistema, através da simulação com dados fictícios para verificar as funcionalidades de cálculo e classificação.</vt:lpstr>
      <vt:lpstr>testes de estabilidades:   Teste de Carga                                                                    .  Teste de Estresse                                                                .  Teste de Resistência                                                            .  Teste de Volume   teste de funcionalidade do software .  Realização do cálculo do IMC  Classificação do IMC de acordo com a tabela da abeso.</vt:lpstr>
      <vt:lpstr>Fonte: Abeso                                                                                 .</vt:lpstr>
      <vt:lpstr>   Microsoft Visual Studio                                  .   Linguagem C#                                                     .   XUnit                                                                           .  </vt:lpstr>
      <vt:lpstr>Tabela de teste para: Multiplicação, divisão e erros                                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</dc:creator>
  <cp:lastModifiedBy>Alex</cp:lastModifiedBy>
  <cp:revision>12</cp:revision>
  <dcterms:created xsi:type="dcterms:W3CDTF">2022-11-01T16:19:55Z</dcterms:created>
  <dcterms:modified xsi:type="dcterms:W3CDTF">2022-11-02T14:47:31Z</dcterms:modified>
</cp:coreProperties>
</file>