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63" r:id="rId3"/>
    <p:sldId id="257" r:id="rId4"/>
    <p:sldId id="264" r:id="rId5"/>
    <p:sldId id="271" r:id="rId6"/>
    <p:sldId id="266" r:id="rId7"/>
    <p:sldId id="267" r:id="rId8"/>
    <p:sldId id="269" r:id="rId9"/>
    <p:sldId id="270" r:id="rId10"/>
    <p:sldId id="268" r:id="rId11"/>
    <p:sldId id="272" r:id="rId12"/>
    <p:sldId id="27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034" autoAdjust="0"/>
  </p:normalViewPr>
  <p:slideViewPr>
    <p:cSldViewPr snapToGrid="0">
      <p:cViewPr varScale="1">
        <p:scale>
          <a:sx n="99" d="100"/>
          <a:sy n="99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53766-5946-4378-9BDF-23A7A7A02BC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E83113-C437-476B-8CA4-4233E8639812}">
      <dgm:prSet/>
      <dgm:spPr/>
      <dgm:t>
        <a:bodyPr/>
        <a:lstStyle/>
        <a:p>
          <a:r>
            <a:rPr lang="en-US" dirty="0"/>
            <a:t>New installations</a:t>
          </a:r>
        </a:p>
      </dgm:t>
    </dgm:pt>
    <dgm:pt modelId="{F3D1B876-1B8B-403A-A767-F63A6C9D86DB}" type="parTrans" cxnId="{B7BEEFB2-F120-4B1F-8367-538567A143CA}">
      <dgm:prSet/>
      <dgm:spPr/>
      <dgm:t>
        <a:bodyPr/>
        <a:lstStyle/>
        <a:p>
          <a:endParaRPr lang="en-US"/>
        </a:p>
      </dgm:t>
    </dgm:pt>
    <dgm:pt modelId="{A40F2911-D41E-4337-8C4C-AC4DC80A6AEF}" type="sibTrans" cxnId="{B7BEEFB2-F120-4B1F-8367-538567A143CA}">
      <dgm:prSet/>
      <dgm:spPr/>
      <dgm:t>
        <a:bodyPr/>
        <a:lstStyle/>
        <a:p>
          <a:endParaRPr lang="en-US"/>
        </a:p>
      </dgm:t>
    </dgm:pt>
    <dgm:pt modelId="{2C2C51FB-26D7-42DF-ACFC-C68FF92E2FA6}">
      <dgm:prSet/>
      <dgm:spPr/>
      <dgm:t>
        <a:bodyPr/>
        <a:lstStyle/>
        <a:p>
          <a:r>
            <a:rPr lang="en-US" dirty="0"/>
            <a:t>216887</a:t>
          </a:r>
        </a:p>
      </dgm:t>
    </dgm:pt>
    <dgm:pt modelId="{EABDDDF5-DD92-482C-B86C-CF4C47B433BA}" type="parTrans" cxnId="{9A20A11A-2B79-46BF-BE97-26E9EC1323A4}">
      <dgm:prSet/>
      <dgm:spPr/>
      <dgm:t>
        <a:bodyPr/>
        <a:lstStyle/>
        <a:p>
          <a:endParaRPr lang="en-US"/>
        </a:p>
      </dgm:t>
    </dgm:pt>
    <dgm:pt modelId="{378EF41E-D234-4CEE-A617-77C2A1A8E5CA}" type="sibTrans" cxnId="{9A20A11A-2B79-46BF-BE97-26E9EC1323A4}">
      <dgm:prSet/>
      <dgm:spPr/>
      <dgm:t>
        <a:bodyPr/>
        <a:lstStyle/>
        <a:p>
          <a:endParaRPr lang="en-US"/>
        </a:p>
      </dgm:t>
    </dgm:pt>
    <dgm:pt modelId="{CD92DC11-62E4-4853-8F26-A101E82893B8}">
      <dgm:prSet/>
      <dgm:spPr/>
      <dgm:t>
        <a:bodyPr/>
        <a:lstStyle/>
        <a:p>
          <a:r>
            <a:rPr lang="en-US" dirty="0"/>
            <a:t>Profit generated by Apps</a:t>
          </a:r>
        </a:p>
      </dgm:t>
    </dgm:pt>
    <dgm:pt modelId="{DEC31563-1058-4705-B41F-7009D5E2D5B8}" type="parTrans" cxnId="{E299EA43-0503-46A2-8AE7-52D9F8829CDC}">
      <dgm:prSet/>
      <dgm:spPr/>
      <dgm:t>
        <a:bodyPr/>
        <a:lstStyle/>
        <a:p>
          <a:endParaRPr lang="en-US"/>
        </a:p>
      </dgm:t>
    </dgm:pt>
    <dgm:pt modelId="{3CA39A62-5146-4D9B-B3CF-0BF195A61177}" type="sibTrans" cxnId="{E299EA43-0503-46A2-8AE7-52D9F8829CDC}">
      <dgm:prSet/>
      <dgm:spPr/>
      <dgm:t>
        <a:bodyPr/>
        <a:lstStyle/>
        <a:p>
          <a:endParaRPr lang="en-US"/>
        </a:p>
      </dgm:t>
    </dgm:pt>
    <dgm:pt modelId="{6C74CAD9-FAF2-4913-A271-8575D8D7A1BF}">
      <dgm:prSet/>
      <dgm:spPr/>
      <dgm:t>
        <a:bodyPr/>
        <a:lstStyle/>
        <a:p>
          <a:r>
            <a:rPr lang="en-US" dirty="0"/>
            <a:t>418845.25</a:t>
          </a:r>
        </a:p>
      </dgm:t>
    </dgm:pt>
    <dgm:pt modelId="{74C56DC2-F2A8-4CA6-A723-478C8ABDC67A}" type="parTrans" cxnId="{858056D3-2ACF-4066-BDE3-EEE1F3EE37ED}">
      <dgm:prSet/>
      <dgm:spPr/>
      <dgm:t>
        <a:bodyPr/>
        <a:lstStyle/>
        <a:p>
          <a:endParaRPr lang="en-US"/>
        </a:p>
      </dgm:t>
    </dgm:pt>
    <dgm:pt modelId="{01F20529-8B23-4CD8-A5E7-D79094D60C9A}" type="sibTrans" cxnId="{858056D3-2ACF-4066-BDE3-EEE1F3EE37ED}">
      <dgm:prSet/>
      <dgm:spPr/>
      <dgm:t>
        <a:bodyPr/>
        <a:lstStyle/>
        <a:p>
          <a:endParaRPr lang="en-US"/>
        </a:p>
      </dgm:t>
    </dgm:pt>
    <dgm:pt modelId="{7510C1DB-B34F-4D12-BC03-45A167C6FAE0}">
      <dgm:prSet/>
      <dgm:spPr/>
      <dgm:t>
        <a:bodyPr/>
        <a:lstStyle/>
        <a:p>
          <a:r>
            <a:rPr lang="en-US" dirty="0"/>
            <a:t>Dollars spent on Adds</a:t>
          </a:r>
        </a:p>
      </dgm:t>
    </dgm:pt>
    <dgm:pt modelId="{25E2A40E-7464-402C-81EA-465EEEEBACC8}" type="parTrans" cxnId="{59BF195D-F1C8-4F27-8AB5-87FF868AA811}">
      <dgm:prSet/>
      <dgm:spPr/>
      <dgm:t>
        <a:bodyPr/>
        <a:lstStyle/>
        <a:p>
          <a:endParaRPr lang="en-US"/>
        </a:p>
      </dgm:t>
    </dgm:pt>
    <dgm:pt modelId="{A658021B-754C-4FCB-A93C-38F1B4098384}" type="sibTrans" cxnId="{59BF195D-F1C8-4F27-8AB5-87FF868AA811}">
      <dgm:prSet/>
      <dgm:spPr/>
      <dgm:t>
        <a:bodyPr/>
        <a:lstStyle/>
        <a:p>
          <a:endParaRPr lang="en-US"/>
        </a:p>
      </dgm:t>
    </dgm:pt>
    <dgm:pt modelId="{6876850E-B56B-4578-A4A0-E19B2EAEC0BC}">
      <dgm:prSet/>
      <dgm:spPr/>
      <dgm:t>
        <a:bodyPr/>
        <a:lstStyle/>
        <a:p>
          <a:r>
            <a:rPr lang="en-US" dirty="0"/>
            <a:t>254,075.98</a:t>
          </a:r>
        </a:p>
      </dgm:t>
    </dgm:pt>
    <dgm:pt modelId="{EED8A957-D31C-42D3-B197-984A768028C9}" type="parTrans" cxnId="{649B3BF6-A20B-43AA-9615-9AEE88B5A773}">
      <dgm:prSet/>
      <dgm:spPr/>
      <dgm:t>
        <a:bodyPr/>
        <a:lstStyle/>
        <a:p>
          <a:endParaRPr lang="en-US"/>
        </a:p>
      </dgm:t>
    </dgm:pt>
    <dgm:pt modelId="{1C2DDFA1-D6B1-4864-A9ED-81F7AC72CC75}" type="sibTrans" cxnId="{649B3BF6-A20B-43AA-9615-9AEE88B5A773}">
      <dgm:prSet/>
      <dgm:spPr/>
      <dgm:t>
        <a:bodyPr/>
        <a:lstStyle/>
        <a:p>
          <a:endParaRPr lang="en-US"/>
        </a:p>
      </dgm:t>
    </dgm:pt>
    <dgm:pt modelId="{1A20E994-4C35-4210-99DD-747817611B9D}" type="pres">
      <dgm:prSet presAssocID="{93253766-5946-4378-9BDF-23A7A7A02BC2}" presName="vert0" presStyleCnt="0">
        <dgm:presLayoutVars>
          <dgm:dir/>
          <dgm:animOne val="branch"/>
          <dgm:animLvl val="lvl"/>
        </dgm:presLayoutVars>
      </dgm:prSet>
      <dgm:spPr/>
    </dgm:pt>
    <dgm:pt modelId="{31657294-CD8A-4585-9CD4-3D5A6BF8EF36}" type="pres">
      <dgm:prSet presAssocID="{4FE83113-C437-476B-8CA4-4233E8639812}" presName="thickLine" presStyleLbl="alignNode1" presStyleIdx="0" presStyleCnt="3"/>
      <dgm:spPr/>
    </dgm:pt>
    <dgm:pt modelId="{FF0ADD27-4918-4BF8-BE2B-BD372D813D2D}" type="pres">
      <dgm:prSet presAssocID="{4FE83113-C437-476B-8CA4-4233E8639812}" presName="horz1" presStyleCnt="0"/>
      <dgm:spPr/>
    </dgm:pt>
    <dgm:pt modelId="{95E538A9-A27F-4A15-80AD-411562706F64}" type="pres">
      <dgm:prSet presAssocID="{4FE83113-C437-476B-8CA4-4233E8639812}" presName="tx1" presStyleLbl="revTx" presStyleIdx="0" presStyleCnt="6"/>
      <dgm:spPr/>
    </dgm:pt>
    <dgm:pt modelId="{C315E9EC-CDC3-466B-92AC-72FCB400B688}" type="pres">
      <dgm:prSet presAssocID="{4FE83113-C437-476B-8CA4-4233E8639812}" presName="vert1" presStyleCnt="0"/>
      <dgm:spPr/>
    </dgm:pt>
    <dgm:pt modelId="{E890DED4-B171-4A6E-AF83-A20A674E9E90}" type="pres">
      <dgm:prSet presAssocID="{2C2C51FB-26D7-42DF-ACFC-C68FF92E2FA6}" presName="vertSpace2a" presStyleCnt="0"/>
      <dgm:spPr/>
    </dgm:pt>
    <dgm:pt modelId="{80CCBC84-E1CC-4338-8EA4-733455D31069}" type="pres">
      <dgm:prSet presAssocID="{2C2C51FB-26D7-42DF-ACFC-C68FF92E2FA6}" presName="horz2" presStyleCnt="0"/>
      <dgm:spPr/>
    </dgm:pt>
    <dgm:pt modelId="{23F7BA0E-F4CE-4282-BD2C-CBCB58189685}" type="pres">
      <dgm:prSet presAssocID="{2C2C51FB-26D7-42DF-ACFC-C68FF92E2FA6}" presName="horzSpace2" presStyleCnt="0"/>
      <dgm:spPr/>
    </dgm:pt>
    <dgm:pt modelId="{AA2B2872-980B-4291-8575-DFCBF672240D}" type="pres">
      <dgm:prSet presAssocID="{2C2C51FB-26D7-42DF-ACFC-C68FF92E2FA6}" presName="tx2" presStyleLbl="revTx" presStyleIdx="1" presStyleCnt="6"/>
      <dgm:spPr/>
    </dgm:pt>
    <dgm:pt modelId="{904B9940-46CC-4307-856B-E3B306BAA1E5}" type="pres">
      <dgm:prSet presAssocID="{2C2C51FB-26D7-42DF-ACFC-C68FF92E2FA6}" presName="vert2" presStyleCnt="0"/>
      <dgm:spPr/>
    </dgm:pt>
    <dgm:pt modelId="{382CA83C-534A-4CEF-B60B-46376F0D296C}" type="pres">
      <dgm:prSet presAssocID="{2C2C51FB-26D7-42DF-ACFC-C68FF92E2FA6}" presName="thinLine2b" presStyleLbl="callout" presStyleIdx="0" presStyleCnt="3"/>
      <dgm:spPr/>
    </dgm:pt>
    <dgm:pt modelId="{5E4B99C3-3A67-4DF7-A21F-2CE7E6590BB5}" type="pres">
      <dgm:prSet presAssocID="{2C2C51FB-26D7-42DF-ACFC-C68FF92E2FA6}" presName="vertSpace2b" presStyleCnt="0"/>
      <dgm:spPr/>
    </dgm:pt>
    <dgm:pt modelId="{F86358ED-23CF-4BB0-9813-7538D658033A}" type="pres">
      <dgm:prSet presAssocID="{CD92DC11-62E4-4853-8F26-A101E82893B8}" presName="thickLine" presStyleLbl="alignNode1" presStyleIdx="1" presStyleCnt="3"/>
      <dgm:spPr/>
    </dgm:pt>
    <dgm:pt modelId="{60B5F84D-BFC7-44C7-AE4E-1CE68775B91E}" type="pres">
      <dgm:prSet presAssocID="{CD92DC11-62E4-4853-8F26-A101E82893B8}" presName="horz1" presStyleCnt="0"/>
      <dgm:spPr/>
    </dgm:pt>
    <dgm:pt modelId="{C4B0AAAD-8F86-4BE9-80C2-A349EBE0EB10}" type="pres">
      <dgm:prSet presAssocID="{CD92DC11-62E4-4853-8F26-A101E82893B8}" presName="tx1" presStyleLbl="revTx" presStyleIdx="2" presStyleCnt="6"/>
      <dgm:spPr/>
    </dgm:pt>
    <dgm:pt modelId="{C4A337AB-9870-482F-B2C7-D182F57E67ED}" type="pres">
      <dgm:prSet presAssocID="{CD92DC11-62E4-4853-8F26-A101E82893B8}" presName="vert1" presStyleCnt="0"/>
      <dgm:spPr/>
    </dgm:pt>
    <dgm:pt modelId="{E181B6E1-04F5-49F2-A8DF-F473EA372B09}" type="pres">
      <dgm:prSet presAssocID="{6C74CAD9-FAF2-4913-A271-8575D8D7A1BF}" presName="vertSpace2a" presStyleCnt="0"/>
      <dgm:spPr/>
    </dgm:pt>
    <dgm:pt modelId="{B3CE19F1-1B2D-4613-B1BA-74D5F66FF060}" type="pres">
      <dgm:prSet presAssocID="{6C74CAD9-FAF2-4913-A271-8575D8D7A1BF}" presName="horz2" presStyleCnt="0"/>
      <dgm:spPr/>
    </dgm:pt>
    <dgm:pt modelId="{89BBE0C3-35B2-41DD-ABE0-2017FFF45D18}" type="pres">
      <dgm:prSet presAssocID="{6C74CAD9-FAF2-4913-A271-8575D8D7A1BF}" presName="horzSpace2" presStyleCnt="0"/>
      <dgm:spPr/>
    </dgm:pt>
    <dgm:pt modelId="{CE6F2F67-2528-45F4-898F-B2A4839208C4}" type="pres">
      <dgm:prSet presAssocID="{6C74CAD9-FAF2-4913-A271-8575D8D7A1BF}" presName="tx2" presStyleLbl="revTx" presStyleIdx="3" presStyleCnt="6"/>
      <dgm:spPr/>
    </dgm:pt>
    <dgm:pt modelId="{B1B31024-810F-4AC4-BC70-EEEBC65B7329}" type="pres">
      <dgm:prSet presAssocID="{6C74CAD9-FAF2-4913-A271-8575D8D7A1BF}" presName="vert2" presStyleCnt="0"/>
      <dgm:spPr/>
    </dgm:pt>
    <dgm:pt modelId="{E052A77B-F003-4AE5-ADAD-45834CF3AB59}" type="pres">
      <dgm:prSet presAssocID="{6C74CAD9-FAF2-4913-A271-8575D8D7A1BF}" presName="thinLine2b" presStyleLbl="callout" presStyleIdx="1" presStyleCnt="3"/>
      <dgm:spPr/>
    </dgm:pt>
    <dgm:pt modelId="{F4D11541-2EC4-45D6-80FD-F1976D542557}" type="pres">
      <dgm:prSet presAssocID="{6C74CAD9-FAF2-4913-A271-8575D8D7A1BF}" presName="vertSpace2b" presStyleCnt="0"/>
      <dgm:spPr/>
    </dgm:pt>
    <dgm:pt modelId="{F1824F47-B757-4F56-B2A3-F83A63051710}" type="pres">
      <dgm:prSet presAssocID="{7510C1DB-B34F-4D12-BC03-45A167C6FAE0}" presName="thickLine" presStyleLbl="alignNode1" presStyleIdx="2" presStyleCnt="3"/>
      <dgm:spPr/>
    </dgm:pt>
    <dgm:pt modelId="{58C6A366-75DC-4410-BD49-06BC2CEBA3FA}" type="pres">
      <dgm:prSet presAssocID="{7510C1DB-B34F-4D12-BC03-45A167C6FAE0}" presName="horz1" presStyleCnt="0"/>
      <dgm:spPr/>
    </dgm:pt>
    <dgm:pt modelId="{A10240A4-DAA3-4F46-951E-188E065A6BC2}" type="pres">
      <dgm:prSet presAssocID="{7510C1DB-B34F-4D12-BC03-45A167C6FAE0}" presName="tx1" presStyleLbl="revTx" presStyleIdx="4" presStyleCnt="6"/>
      <dgm:spPr/>
    </dgm:pt>
    <dgm:pt modelId="{238D77F4-9D7E-49BE-A6B4-1D152A9AADE7}" type="pres">
      <dgm:prSet presAssocID="{7510C1DB-B34F-4D12-BC03-45A167C6FAE0}" presName="vert1" presStyleCnt="0"/>
      <dgm:spPr/>
    </dgm:pt>
    <dgm:pt modelId="{A0C8ED3A-58BC-49D0-81DE-E5FF5FB4EDDA}" type="pres">
      <dgm:prSet presAssocID="{6876850E-B56B-4578-A4A0-E19B2EAEC0BC}" presName="vertSpace2a" presStyleCnt="0"/>
      <dgm:spPr/>
    </dgm:pt>
    <dgm:pt modelId="{178F8FD0-D03F-4A28-A44B-088E083556D8}" type="pres">
      <dgm:prSet presAssocID="{6876850E-B56B-4578-A4A0-E19B2EAEC0BC}" presName="horz2" presStyleCnt="0"/>
      <dgm:spPr/>
    </dgm:pt>
    <dgm:pt modelId="{322FEEF9-3844-4C1F-B83C-1ACB05E4F801}" type="pres">
      <dgm:prSet presAssocID="{6876850E-B56B-4578-A4A0-E19B2EAEC0BC}" presName="horzSpace2" presStyleCnt="0"/>
      <dgm:spPr/>
    </dgm:pt>
    <dgm:pt modelId="{B4204E10-20FD-4F2C-B2B1-A363472E36AA}" type="pres">
      <dgm:prSet presAssocID="{6876850E-B56B-4578-A4A0-E19B2EAEC0BC}" presName="tx2" presStyleLbl="revTx" presStyleIdx="5" presStyleCnt="6"/>
      <dgm:spPr/>
    </dgm:pt>
    <dgm:pt modelId="{A1D85FA5-C3A0-4056-A3B5-DA4A77E78397}" type="pres">
      <dgm:prSet presAssocID="{6876850E-B56B-4578-A4A0-E19B2EAEC0BC}" presName="vert2" presStyleCnt="0"/>
      <dgm:spPr/>
    </dgm:pt>
    <dgm:pt modelId="{67F9A687-8F8B-4976-918D-DB3413E50BE6}" type="pres">
      <dgm:prSet presAssocID="{6876850E-B56B-4578-A4A0-E19B2EAEC0BC}" presName="thinLine2b" presStyleLbl="callout" presStyleIdx="2" presStyleCnt="3"/>
      <dgm:spPr/>
    </dgm:pt>
    <dgm:pt modelId="{7F3BA90F-F212-43EF-BD25-1D91B98BE13D}" type="pres">
      <dgm:prSet presAssocID="{6876850E-B56B-4578-A4A0-E19B2EAEC0BC}" presName="vertSpace2b" presStyleCnt="0"/>
      <dgm:spPr/>
    </dgm:pt>
  </dgm:ptLst>
  <dgm:cxnLst>
    <dgm:cxn modelId="{9A20A11A-2B79-46BF-BE97-26E9EC1323A4}" srcId="{4FE83113-C437-476B-8CA4-4233E8639812}" destId="{2C2C51FB-26D7-42DF-ACFC-C68FF92E2FA6}" srcOrd="0" destOrd="0" parTransId="{EABDDDF5-DD92-482C-B86C-CF4C47B433BA}" sibTransId="{378EF41E-D234-4CEE-A617-77C2A1A8E5CA}"/>
    <dgm:cxn modelId="{59BF195D-F1C8-4F27-8AB5-87FF868AA811}" srcId="{93253766-5946-4378-9BDF-23A7A7A02BC2}" destId="{7510C1DB-B34F-4D12-BC03-45A167C6FAE0}" srcOrd="2" destOrd="0" parTransId="{25E2A40E-7464-402C-81EA-465EEEEBACC8}" sibTransId="{A658021B-754C-4FCB-A93C-38F1B4098384}"/>
    <dgm:cxn modelId="{E299EA43-0503-46A2-8AE7-52D9F8829CDC}" srcId="{93253766-5946-4378-9BDF-23A7A7A02BC2}" destId="{CD92DC11-62E4-4853-8F26-A101E82893B8}" srcOrd="1" destOrd="0" parTransId="{DEC31563-1058-4705-B41F-7009D5E2D5B8}" sibTransId="{3CA39A62-5146-4D9B-B3CF-0BF195A61177}"/>
    <dgm:cxn modelId="{A5024466-91A6-41D5-B440-8DAD24C8F7D4}" type="presOf" srcId="{6C74CAD9-FAF2-4913-A271-8575D8D7A1BF}" destId="{CE6F2F67-2528-45F4-898F-B2A4839208C4}" srcOrd="0" destOrd="0" presId="urn:microsoft.com/office/officeart/2008/layout/LinedList"/>
    <dgm:cxn modelId="{99E8C047-7FEC-493B-A8A1-0C3AC99D28C4}" type="presOf" srcId="{2C2C51FB-26D7-42DF-ACFC-C68FF92E2FA6}" destId="{AA2B2872-980B-4291-8575-DFCBF672240D}" srcOrd="0" destOrd="0" presId="urn:microsoft.com/office/officeart/2008/layout/LinedList"/>
    <dgm:cxn modelId="{599F324E-CBDB-4C25-B030-7BA07D35B3DF}" type="presOf" srcId="{93253766-5946-4378-9BDF-23A7A7A02BC2}" destId="{1A20E994-4C35-4210-99DD-747817611B9D}" srcOrd="0" destOrd="0" presId="urn:microsoft.com/office/officeart/2008/layout/LinedList"/>
    <dgm:cxn modelId="{3BD3DE90-F857-4C54-9586-A536AE9802CB}" type="presOf" srcId="{4FE83113-C437-476B-8CA4-4233E8639812}" destId="{95E538A9-A27F-4A15-80AD-411562706F64}" srcOrd="0" destOrd="0" presId="urn:microsoft.com/office/officeart/2008/layout/LinedList"/>
    <dgm:cxn modelId="{F982BF9D-2658-4F09-A334-703227022809}" type="presOf" srcId="{6876850E-B56B-4578-A4A0-E19B2EAEC0BC}" destId="{B4204E10-20FD-4F2C-B2B1-A363472E36AA}" srcOrd="0" destOrd="0" presId="urn:microsoft.com/office/officeart/2008/layout/LinedList"/>
    <dgm:cxn modelId="{CBEFDAA8-8EBA-43E6-BB6B-15D6C51A0F84}" type="presOf" srcId="{CD92DC11-62E4-4853-8F26-A101E82893B8}" destId="{C4B0AAAD-8F86-4BE9-80C2-A349EBE0EB10}" srcOrd="0" destOrd="0" presId="urn:microsoft.com/office/officeart/2008/layout/LinedList"/>
    <dgm:cxn modelId="{840121A9-AA32-449A-841B-B3EAE0935609}" type="presOf" srcId="{7510C1DB-B34F-4D12-BC03-45A167C6FAE0}" destId="{A10240A4-DAA3-4F46-951E-188E065A6BC2}" srcOrd="0" destOrd="0" presId="urn:microsoft.com/office/officeart/2008/layout/LinedList"/>
    <dgm:cxn modelId="{B7BEEFB2-F120-4B1F-8367-538567A143CA}" srcId="{93253766-5946-4378-9BDF-23A7A7A02BC2}" destId="{4FE83113-C437-476B-8CA4-4233E8639812}" srcOrd="0" destOrd="0" parTransId="{F3D1B876-1B8B-403A-A767-F63A6C9D86DB}" sibTransId="{A40F2911-D41E-4337-8C4C-AC4DC80A6AEF}"/>
    <dgm:cxn modelId="{858056D3-2ACF-4066-BDE3-EEE1F3EE37ED}" srcId="{CD92DC11-62E4-4853-8F26-A101E82893B8}" destId="{6C74CAD9-FAF2-4913-A271-8575D8D7A1BF}" srcOrd="0" destOrd="0" parTransId="{74C56DC2-F2A8-4CA6-A723-478C8ABDC67A}" sibTransId="{01F20529-8B23-4CD8-A5E7-D79094D60C9A}"/>
    <dgm:cxn modelId="{649B3BF6-A20B-43AA-9615-9AEE88B5A773}" srcId="{7510C1DB-B34F-4D12-BC03-45A167C6FAE0}" destId="{6876850E-B56B-4578-A4A0-E19B2EAEC0BC}" srcOrd="0" destOrd="0" parTransId="{EED8A957-D31C-42D3-B197-984A768028C9}" sibTransId="{1C2DDFA1-D6B1-4864-A9ED-81F7AC72CC75}"/>
    <dgm:cxn modelId="{0137FA76-CF67-440D-AD24-D4FDDEB8D2E8}" type="presParOf" srcId="{1A20E994-4C35-4210-99DD-747817611B9D}" destId="{31657294-CD8A-4585-9CD4-3D5A6BF8EF36}" srcOrd="0" destOrd="0" presId="urn:microsoft.com/office/officeart/2008/layout/LinedList"/>
    <dgm:cxn modelId="{2745D1CD-97BC-4641-9ACC-F5877732E96B}" type="presParOf" srcId="{1A20E994-4C35-4210-99DD-747817611B9D}" destId="{FF0ADD27-4918-4BF8-BE2B-BD372D813D2D}" srcOrd="1" destOrd="0" presId="urn:microsoft.com/office/officeart/2008/layout/LinedList"/>
    <dgm:cxn modelId="{7D518DD6-09AD-400E-81FB-EA80D07C0656}" type="presParOf" srcId="{FF0ADD27-4918-4BF8-BE2B-BD372D813D2D}" destId="{95E538A9-A27F-4A15-80AD-411562706F64}" srcOrd="0" destOrd="0" presId="urn:microsoft.com/office/officeart/2008/layout/LinedList"/>
    <dgm:cxn modelId="{94FC9C08-3DDC-442A-A883-90D3B70B74CF}" type="presParOf" srcId="{FF0ADD27-4918-4BF8-BE2B-BD372D813D2D}" destId="{C315E9EC-CDC3-466B-92AC-72FCB400B688}" srcOrd="1" destOrd="0" presId="urn:microsoft.com/office/officeart/2008/layout/LinedList"/>
    <dgm:cxn modelId="{EFC9F09B-9CF1-4211-ADBB-24DEBEAEF81B}" type="presParOf" srcId="{C315E9EC-CDC3-466B-92AC-72FCB400B688}" destId="{E890DED4-B171-4A6E-AF83-A20A674E9E90}" srcOrd="0" destOrd="0" presId="urn:microsoft.com/office/officeart/2008/layout/LinedList"/>
    <dgm:cxn modelId="{62C54078-A7F9-451D-8513-B177355759E4}" type="presParOf" srcId="{C315E9EC-CDC3-466B-92AC-72FCB400B688}" destId="{80CCBC84-E1CC-4338-8EA4-733455D31069}" srcOrd="1" destOrd="0" presId="urn:microsoft.com/office/officeart/2008/layout/LinedList"/>
    <dgm:cxn modelId="{C1D0664C-C480-41B4-9B8E-54FA01849490}" type="presParOf" srcId="{80CCBC84-E1CC-4338-8EA4-733455D31069}" destId="{23F7BA0E-F4CE-4282-BD2C-CBCB58189685}" srcOrd="0" destOrd="0" presId="urn:microsoft.com/office/officeart/2008/layout/LinedList"/>
    <dgm:cxn modelId="{88A73F2A-D82F-418D-A4E7-9D035F39B69F}" type="presParOf" srcId="{80CCBC84-E1CC-4338-8EA4-733455D31069}" destId="{AA2B2872-980B-4291-8575-DFCBF672240D}" srcOrd="1" destOrd="0" presId="urn:microsoft.com/office/officeart/2008/layout/LinedList"/>
    <dgm:cxn modelId="{59D08BD5-4903-4654-8DDE-AEFDEEFB3752}" type="presParOf" srcId="{80CCBC84-E1CC-4338-8EA4-733455D31069}" destId="{904B9940-46CC-4307-856B-E3B306BAA1E5}" srcOrd="2" destOrd="0" presId="urn:microsoft.com/office/officeart/2008/layout/LinedList"/>
    <dgm:cxn modelId="{B548742C-38E9-466B-9673-D132D36887EF}" type="presParOf" srcId="{C315E9EC-CDC3-466B-92AC-72FCB400B688}" destId="{382CA83C-534A-4CEF-B60B-46376F0D296C}" srcOrd="2" destOrd="0" presId="urn:microsoft.com/office/officeart/2008/layout/LinedList"/>
    <dgm:cxn modelId="{31FA2595-0BE7-449A-8F42-D59ABE323822}" type="presParOf" srcId="{C315E9EC-CDC3-466B-92AC-72FCB400B688}" destId="{5E4B99C3-3A67-4DF7-A21F-2CE7E6590BB5}" srcOrd="3" destOrd="0" presId="urn:microsoft.com/office/officeart/2008/layout/LinedList"/>
    <dgm:cxn modelId="{EAC16C3A-D025-4D91-94F5-0D7B830D0127}" type="presParOf" srcId="{1A20E994-4C35-4210-99DD-747817611B9D}" destId="{F86358ED-23CF-4BB0-9813-7538D658033A}" srcOrd="2" destOrd="0" presId="urn:microsoft.com/office/officeart/2008/layout/LinedList"/>
    <dgm:cxn modelId="{DC32177B-ABB6-4E6B-BB4E-5039692BEB1C}" type="presParOf" srcId="{1A20E994-4C35-4210-99DD-747817611B9D}" destId="{60B5F84D-BFC7-44C7-AE4E-1CE68775B91E}" srcOrd="3" destOrd="0" presId="urn:microsoft.com/office/officeart/2008/layout/LinedList"/>
    <dgm:cxn modelId="{93524078-4419-461A-A0B5-0CF759B09DDA}" type="presParOf" srcId="{60B5F84D-BFC7-44C7-AE4E-1CE68775B91E}" destId="{C4B0AAAD-8F86-4BE9-80C2-A349EBE0EB10}" srcOrd="0" destOrd="0" presId="urn:microsoft.com/office/officeart/2008/layout/LinedList"/>
    <dgm:cxn modelId="{7F1A8400-85E3-4183-AFFD-7D10F89FEC78}" type="presParOf" srcId="{60B5F84D-BFC7-44C7-AE4E-1CE68775B91E}" destId="{C4A337AB-9870-482F-B2C7-D182F57E67ED}" srcOrd="1" destOrd="0" presId="urn:microsoft.com/office/officeart/2008/layout/LinedList"/>
    <dgm:cxn modelId="{017EEEE7-E27C-42FD-81F0-FEDF72CE40A2}" type="presParOf" srcId="{C4A337AB-9870-482F-B2C7-D182F57E67ED}" destId="{E181B6E1-04F5-49F2-A8DF-F473EA372B09}" srcOrd="0" destOrd="0" presId="urn:microsoft.com/office/officeart/2008/layout/LinedList"/>
    <dgm:cxn modelId="{F14D0077-8B2E-409C-A60B-97BA00F600F3}" type="presParOf" srcId="{C4A337AB-9870-482F-B2C7-D182F57E67ED}" destId="{B3CE19F1-1B2D-4613-B1BA-74D5F66FF060}" srcOrd="1" destOrd="0" presId="urn:microsoft.com/office/officeart/2008/layout/LinedList"/>
    <dgm:cxn modelId="{0436D375-6FD6-408F-88FF-A77CA143AA24}" type="presParOf" srcId="{B3CE19F1-1B2D-4613-B1BA-74D5F66FF060}" destId="{89BBE0C3-35B2-41DD-ABE0-2017FFF45D18}" srcOrd="0" destOrd="0" presId="urn:microsoft.com/office/officeart/2008/layout/LinedList"/>
    <dgm:cxn modelId="{772EBC03-F801-4C8F-B6F4-AF1B2D632DA0}" type="presParOf" srcId="{B3CE19F1-1B2D-4613-B1BA-74D5F66FF060}" destId="{CE6F2F67-2528-45F4-898F-B2A4839208C4}" srcOrd="1" destOrd="0" presId="urn:microsoft.com/office/officeart/2008/layout/LinedList"/>
    <dgm:cxn modelId="{249A3C1B-08B2-4B1A-877F-A8C45F52EC87}" type="presParOf" srcId="{B3CE19F1-1B2D-4613-B1BA-74D5F66FF060}" destId="{B1B31024-810F-4AC4-BC70-EEEBC65B7329}" srcOrd="2" destOrd="0" presId="urn:microsoft.com/office/officeart/2008/layout/LinedList"/>
    <dgm:cxn modelId="{A2686646-98FF-4AE2-9654-4FD81E3B1B6E}" type="presParOf" srcId="{C4A337AB-9870-482F-B2C7-D182F57E67ED}" destId="{E052A77B-F003-4AE5-ADAD-45834CF3AB59}" srcOrd="2" destOrd="0" presId="urn:microsoft.com/office/officeart/2008/layout/LinedList"/>
    <dgm:cxn modelId="{FE99F3B0-8EE8-44B2-9A2F-A8CB1335CE31}" type="presParOf" srcId="{C4A337AB-9870-482F-B2C7-D182F57E67ED}" destId="{F4D11541-2EC4-45D6-80FD-F1976D542557}" srcOrd="3" destOrd="0" presId="urn:microsoft.com/office/officeart/2008/layout/LinedList"/>
    <dgm:cxn modelId="{F3A1F3A2-82EF-48C6-90F5-8B490B752357}" type="presParOf" srcId="{1A20E994-4C35-4210-99DD-747817611B9D}" destId="{F1824F47-B757-4F56-B2A3-F83A63051710}" srcOrd="4" destOrd="0" presId="urn:microsoft.com/office/officeart/2008/layout/LinedList"/>
    <dgm:cxn modelId="{C9B1CB13-7444-4E93-974F-3023272EB1B2}" type="presParOf" srcId="{1A20E994-4C35-4210-99DD-747817611B9D}" destId="{58C6A366-75DC-4410-BD49-06BC2CEBA3FA}" srcOrd="5" destOrd="0" presId="urn:microsoft.com/office/officeart/2008/layout/LinedList"/>
    <dgm:cxn modelId="{A4295D93-27DA-445F-B2CA-92276704D094}" type="presParOf" srcId="{58C6A366-75DC-4410-BD49-06BC2CEBA3FA}" destId="{A10240A4-DAA3-4F46-951E-188E065A6BC2}" srcOrd="0" destOrd="0" presId="urn:microsoft.com/office/officeart/2008/layout/LinedList"/>
    <dgm:cxn modelId="{2A00C83D-88C5-47AB-94B3-664A2584B7EF}" type="presParOf" srcId="{58C6A366-75DC-4410-BD49-06BC2CEBA3FA}" destId="{238D77F4-9D7E-49BE-A6B4-1D152A9AADE7}" srcOrd="1" destOrd="0" presId="urn:microsoft.com/office/officeart/2008/layout/LinedList"/>
    <dgm:cxn modelId="{4DC7F5B9-4D95-4A7A-AB25-32BAC4D52AB2}" type="presParOf" srcId="{238D77F4-9D7E-49BE-A6B4-1D152A9AADE7}" destId="{A0C8ED3A-58BC-49D0-81DE-E5FF5FB4EDDA}" srcOrd="0" destOrd="0" presId="urn:microsoft.com/office/officeart/2008/layout/LinedList"/>
    <dgm:cxn modelId="{A47EB89B-F5C9-4E54-9DBD-DC443F2AAF24}" type="presParOf" srcId="{238D77F4-9D7E-49BE-A6B4-1D152A9AADE7}" destId="{178F8FD0-D03F-4A28-A44B-088E083556D8}" srcOrd="1" destOrd="0" presId="urn:microsoft.com/office/officeart/2008/layout/LinedList"/>
    <dgm:cxn modelId="{DB0AFA07-19DF-4B82-90F8-2B84BEBD017B}" type="presParOf" srcId="{178F8FD0-D03F-4A28-A44B-088E083556D8}" destId="{322FEEF9-3844-4C1F-B83C-1ACB05E4F801}" srcOrd="0" destOrd="0" presId="urn:microsoft.com/office/officeart/2008/layout/LinedList"/>
    <dgm:cxn modelId="{EA52C1A3-BE7C-437D-8629-8684CA1B0857}" type="presParOf" srcId="{178F8FD0-D03F-4A28-A44B-088E083556D8}" destId="{B4204E10-20FD-4F2C-B2B1-A363472E36AA}" srcOrd="1" destOrd="0" presId="urn:microsoft.com/office/officeart/2008/layout/LinedList"/>
    <dgm:cxn modelId="{9262D0E9-1458-433D-81AE-3B036043851C}" type="presParOf" srcId="{178F8FD0-D03F-4A28-A44B-088E083556D8}" destId="{A1D85FA5-C3A0-4056-A3B5-DA4A77E78397}" srcOrd="2" destOrd="0" presId="urn:microsoft.com/office/officeart/2008/layout/LinedList"/>
    <dgm:cxn modelId="{18C9F0C7-B27B-487D-BBD6-D120BD0388B6}" type="presParOf" srcId="{238D77F4-9D7E-49BE-A6B4-1D152A9AADE7}" destId="{67F9A687-8F8B-4976-918D-DB3413E50BE6}" srcOrd="2" destOrd="0" presId="urn:microsoft.com/office/officeart/2008/layout/LinedList"/>
    <dgm:cxn modelId="{33BCA1FB-C3A5-4CA0-A6C6-826E5BE19889}" type="presParOf" srcId="{238D77F4-9D7E-49BE-A6B4-1D152A9AADE7}" destId="{7F3BA90F-F212-43EF-BD25-1D91B98BE13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57294-CD8A-4585-9CD4-3D5A6BF8EF36}">
      <dsp:nvSpPr>
        <dsp:cNvPr id="0" name=""/>
        <dsp:cNvSpPr/>
      </dsp:nvSpPr>
      <dsp:spPr>
        <a:xfrm>
          <a:off x="0" y="2248"/>
          <a:ext cx="620784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538A9-A27F-4A15-80AD-411562706F64}">
      <dsp:nvSpPr>
        <dsp:cNvPr id="0" name=""/>
        <dsp:cNvSpPr/>
      </dsp:nvSpPr>
      <dsp:spPr>
        <a:xfrm>
          <a:off x="0" y="2248"/>
          <a:ext cx="1241568" cy="153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installations</a:t>
          </a:r>
        </a:p>
      </dsp:txBody>
      <dsp:txXfrm>
        <a:off x="0" y="2248"/>
        <a:ext cx="1241568" cy="1533386"/>
      </dsp:txXfrm>
    </dsp:sp>
    <dsp:sp modelId="{AA2B2872-980B-4291-8575-DFCBF672240D}">
      <dsp:nvSpPr>
        <dsp:cNvPr id="0" name=""/>
        <dsp:cNvSpPr/>
      </dsp:nvSpPr>
      <dsp:spPr>
        <a:xfrm>
          <a:off x="1334685" y="71879"/>
          <a:ext cx="4873155" cy="139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216887</a:t>
          </a:r>
        </a:p>
      </dsp:txBody>
      <dsp:txXfrm>
        <a:off x="1334685" y="71879"/>
        <a:ext cx="4873155" cy="1392626"/>
      </dsp:txXfrm>
    </dsp:sp>
    <dsp:sp modelId="{382CA83C-534A-4CEF-B60B-46376F0D296C}">
      <dsp:nvSpPr>
        <dsp:cNvPr id="0" name=""/>
        <dsp:cNvSpPr/>
      </dsp:nvSpPr>
      <dsp:spPr>
        <a:xfrm>
          <a:off x="1241568" y="1464506"/>
          <a:ext cx="49662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358ED-23CF-4BB0-9813-7538D658033A}">
      <dsp:nvSpPr>
        <dsp:cNvPr id="0" name=""/>
        <dsp:cNvSpPr/>
      </dsp:nvSpPr>
      <dsp:spPr>
        <a:xfrm>
          <a:off x="0" y="1535635"/>
          <a:ext cx="620784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0AAAD-8F86-4BE9-80C2-A349EBE0EB10}">
      <dsp:nvSpPr>
        <dsp:cNvPr id="0" name=""/>
        <dsp:cNvSpPr/>
      </dsp:nvSpPr>
      <dsp:spPr>
        <a:xfrm>
          <a:off x="0" y="1535635"/>
          <a:ext cx="1241568" cy="153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Profit generated by Apps</a:t>
          </a:r>
        </a:p>
      </dsp:txBody>
      <dsp:txXfrm>
        <a:off x="0" y="1535635"/>
        <a:ext cx="1241568" cy="1533386"/>
      </dsp:txXfrm>
    </dsp:sp>
    <dsp:sp modelId="{CE6F2F67-2528-45F4-898F-B2A4839208C4}">
      <dsp:nvSpPr>
        <dsp:cNvPr id="0" name=""/>
        <dsp:cNvSpPr/>
      </dsp:nvSpPr>
      <dsp:spPr>
        <a:xfrm>
          <a:off x="1334685" y="1605266"/>
          <a:ext cx="4873155" cy="139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418845.25</a:t>
          </a:r>
        </a:p>
      </dsp:txBody>
      <dsp:txXfrm>
        <a:off x="1334685" y="1605266"/>
        <a:ext cx="4873155" cy="1392626"/>
      </dsp:txXfrm>
    </dsp:sp>
    <dsp:sp modelId="{E052A77B-F003-4AE5-ADAD-45834CF3AB59}">
      <dsp:nvSpPr>
        <dsp:cNvPr id="0" name=""/>
        <dsp:cNvSpPr/>
      </dsp:nvSpPr>
      <dsp:spPr>
        <a:xfrm>
          <a:off x="1241568" y="2997893"/>
          <a:ext cx="49662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24F47-B757-4F56-B2A3-F83A63051710}">
      <dsp:nvSpPr>
        <dsp:cNvPr id="0" name=""/>
        <dsp:cNvSpPr/>
      </dsp:nvSpPr>
      <dsp:spPr>
        <a:xfrm>
          <a:off x="0" y="3069021"/>
          <a:ext cx="620784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240A4-DAA3-4F46-951E-188E065A6BC2}">
      <dsp:nvSpPr>
        <dsp:cNvPr id="0" name=""/>
        <dsp:cNvSpPr/>
      </dsp:nvSpPr>
      <dsp:spPr>
        <a:xfrm>
          <a:off x="0" y="3069021"/>
          <a:ext cx="1241568" cy="153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Dollars spent on Adds</a:t>
          </a:r>
        </a:p>
      </dsp:txBody>
      <dsp:txXfrm>
        <a:off x="0" y="3069021"/>
        <a:ext cx="1241568" cy="1533386"/>
      </dsp:txXfrm>
    </dsp:sp>
    <dsp:sp modelId="{B4204E10-20FD-4F2C-B2B1-A363472E36AA}">
      <dsp:nvSpPr>
        <dsp:cNvPr id="0" name=""/>
        <dsp:cNvSpPr/>
      </dsp:nvSpPr>
      <dsp:spPr>
        <a:xfrm>
          <a:off x="1334685" y="3138653"/>
          <a:ext cx="4873155" cy="139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254,075.98</a:t>
          </a:r>
        </a:p>
      </dsp:txBody>
      <dsp:txXfrm>
        <a:off x="1334685" y="3138653"/>
        <a:ext cx="4873155" cy="1392626"/>
      </dsp:txXfrm>
    </dsp:sp>
    <dsp:sp modelId="{67F9A687-8F8B-4976-918D-DB3413E50BE6}">
      <dsp:nvSpPr>
        <dsp:cNvPr id="0" name=""/>
        <dsp:cNvSpPr/>
      </dsp:nvSpPr>
      <dsp:spPr>
        <a:xfrm>
          <a:off x="1241568" y="4531279"/>
          <a:ext cx="49662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1514E-1816-4D26-B281-0960DA7F4BC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4D4A5-2778-40FE-910A-19BEF7E3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file is good come back to make more specific.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4D4A5-2778-40FE-910A-19BEF7E344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4D4A5-2778-40FE-910A-19BEF7E344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9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4D4A5-2778-40FE-910A-19BEF7E344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0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9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9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C1264585-8225-084D-04A4-65A50D5F2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825" b="56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0A855-B285-83E0-E47C-60DEB7B9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2022 Data Insights and Business Strategy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6A1E5-74B6-6A9F-A992-31A67C76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Alex Sheardown</a:t>
            </a:r>
          </a:p>
          <a:p>
            <a:r>
              <a:rPr lang="en-US">
                <a:solidFill>
                  <a:srgbClr val="FFFFFF"/>
                </a:solidFill>
              </a:rPr>
              <a:t>4/7/2023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3574-7F29-12F7-CC26-ED822158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60" y="272098"/>
            <a:ext cx="9922764" cy="969561"/>
          </a:xfrm>
        </p:spPr>
        <p:txBody>
          <a:bodyPr>
            <a:noAutofit/>
          </a:bodyPr>
          <a:lstStyle/>
          <a:p>
            <a:r>
              <a:rPr lang="en-US" sz="2800" dirty="0"/>
              <a:t>App Profit vs Add Spending Comparison (3)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70CC7F9E-CB3A-B371-4E02-4C21F8C990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0663408"/>
                  </p:ext>
                </p:extLst>
              </p:nvPr>
            </p:nvGraphicFramePr>
            <p:xfrm>
              <a:off x="0" y="1337911"/>
              <a:ext cx="12192000" cy="55200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70CC7F9E-CB3A-B371-4E02-4C21F8C990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337911"/>
                <a:ext cx="12192000" cy="55200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95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92BC-E6D1-78E9-3BE2-FE543BF2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657108"/>
            <a:ext cx="9922764" cy="1294228"/>
          </a:xfrm>
        </p:spPr>
        <p:txBody>
          <a:bodyPr>
            <a:normAutofit/>
          </a:bodyPr>
          <a:lstStyle/>
          <a:p>
            <a:r>
              <a:rPr lang="en-US" dirty="0"/>
              <a:t>Key Insights on App Performance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12D1-1CB8-CC5B-2513-E1441039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insights:</a:t>
            </a:r>
          </a:p>
          <a:p>
            <a:pPr lvl="1"/>
            <a:r>
              <a:rPr lang="en-US" dirty="0"/>
              <a:t>One country takes 95 percent of all add revenue and generates 94 percent add profit.</a:t>
            </a:r>
          </a:p>
          <a:p>
            <a:pPr lvl="1"/>
            <a:r>
              <a:rPr lang="en-US" dirty="0"/>
              <a:t>Two countries have a significantly higher return rates than the rest, with two countries standing out with rates of 1.7 and 9</a:t>
            </a:r>
          </a:p>
          <a:p>
            <a:pPr lvl="1"/>
            <a:r>
              <a:rPr lang="en-US" dirty="0"/>
              <a:t>The top profit apps per country show that there is a regional difference between what apps are popular.</a:t>
            </a:r>
          </a:p>
          <a:p>
            <a:r>
              <a:rPr lang="en-US" dirty="0"/>
              <a:t>Implications:</a:t>
            </a:r>
          </a:p>
          <a:p>
            <a:pPr lvl="1"/>
            <a:r>
              <a:rPr lang="en-US" dirty="0"/>
              <a:t>Targeted marketing efforts in the leading market could significantly boost revenue and profit.</a:t>
            </a:r>
          </a:p>
          <a:p>
            <a:pPr lvl="1"/>
            <a:r>
              <a:rPr lang="en-US" dirty="0"/>
              <a:t>Countries with a high return rate present an opportunity for growth and expansion.</a:t>
            </a:r>
          </a:p>
          <a:p>
            <a:pPr lvl="1"/>
            <a:r>
              <a:rPr lang="en-US" dirty="0"/>
              <a:t>Developing and promoting localized apps can better meet the preferences and needs of users in different countries.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2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F822A-8C36-8BC8-6727-A8042941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10270671" cy="1188720"/>
          </a:xfrm>
        </p:spPr>
        <p:txBody>
          <a:bodyPr>
            <a:normAutofit/>
          </a:bodyPr>
          <a:lstStyle/>
          <a:p>
            <a:r>
              <a:rPr lang="en-US" sz="4000" dirty="0"/>
              <a:t>Potential Next Step from Dashboard (3)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6DF7-4E30-A90B-5DF2-92BCA6C5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593181"/>
            <a:ext cx="4868347" cy="36933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Conduct a comprehensive analysis of the targeted market to understand user behavior, preferences, and trends.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Develop targeted marketing and promotion strategies for the high return rate countries to maximize user engagement and revenue generation.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Invest in localized app development and promotion efforts to expand the user base in different regions and increase profitability.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69EF8E9-EE89-A8CC-AB5A-34388B81C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7" r="-2" b="-2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5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A36B2-9D74-D39F-1092-24151D6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EBF7-B37C-971C-3338-698C0A92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Strong performance with $164,769.27 profit after ad spending.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There is promising growth opportunities in high return rate countries and localized apps.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We have found our top-performing apps are key to future success.</a:t>
            </a:r>
          </a:p>
          <a:p>
            <a:pPr lvl="1">
              <a:lnSpc>
                <a:spcPct val="120000"/>
              </a:lnSpc>
            </a:pPr>
            <a:endParaRPr lang="en-US" sz="1500" dirty="0"/>
          </a:p>
          <a:p>
            <a:pPr>
              <a:lnSpc>
                <a:spcPct val="120000"/>
              </a:lnSpc>
            </a:pPr>
            <a:endParaRPr lang="en-US" sz="15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891F5DA-89B7-5A7E-03B1-B5767E280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2" r="27184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6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EEB52-8293-1D5C-C65A-30EB643D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Overview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F63322F-7105-5593-FCCB-AEC64E6E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Our analysis is based on data from CSV files containing information on: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Installs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Revenue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Payouts</a:t>
            </a:r>
          </a:p>
        </p:txBody>
      </p:sp>
      <p:pic>
        <p:nvPicPr>
          <p:cNvPr id="16" name="Picture 4" descr="Calendar on table">
            <a:extLst>
              <a:ext uri="{FF2B5EF4-FFF2-40B4-BE49-F238E27FC236}">
                <a16:creationId xmlns:a16="http://schemas.microsoft.com/office/drawing/2014/main" id="{13F673AB-220D-4F76-8085-2C8F198B3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5" r="51035" b="-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8C38AB-00B3-4611-B51A-458666907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4E8C4-D5D7-F35A-3B96-CDDE6D10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304" y="4504002"/>
            <a:ext cx="3784496" cy="1790886"/>
          </a:xfrm>
        </p:spPr>
        <p:txBody>
          <a:bodyPr anchor="t">
            <a:normAutofit/>
          </a:bodyPr>
          <a:lstStyle/>
          <a:p>
            <a:r>
              <a:rPr lang="en-US" sz="4000" dirty="0"/>
              <a:t>General KPIs for 2022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723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B7AB2D-4217-4633-1D47-2814D936C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70637"/>
              </p:ext>
            </p:extLst>
          </p:nvPr>
        </p:nvGraphicFramePr>
        <p:xfrm>
          <a:off x="5412658" y="1110343"/>
          <a:ext cx="6207841" cy="4604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50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A321-3127-C4B0-8644-BB4C9BCD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144114"/>
            <a:ext cx="9922764" cy="1294228"/>
          </a:xfrm>
        </p:spPr>
        <p:txBody>
          <a:bodyPr/>
          <a:lstStyle/>
          <a:p>
            <a:r>
              <a:rPr lang="en-US" dirty="0"/>
              <a:t>Summary From App data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53681C03-B3DB-C5E9-65B3-498F641287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6627831"/>
                  </p:ext>
                </p:extLst>
              </p:nvPr>
            </p:nvGraphicFramePr>
            <p:xfrm>
              <a:off x="433137" y="818147"/>
              <a:ext cx="11758863" cy="603985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53681C03-B3DB-C5E9-65B3-498F641287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137" y="818147"/>
                <a:ext cx="11758863" cy="6039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9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2D6F-BCED-5BA5-B375-4D71DC10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App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80AF-3EE0-1872-B3BB-3B221172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Insights:</a:t>
            </a:r>
          </a:p>
          <a:p>
            <a:pPr lvl="1"/>
            <a:r>
              <a:rPr lang="en-US" dirty="0"/>
              <a:t>There are 51 apps in total</a:t>
            </a:r>
          </a:p>
          <a:p>
            <a:pPr lvl="1"/>
            <a:r>
              <a:rPr lang="en-US" dirty="0"/>
              <a:t>The top 3 apps generate 77% of profit</a:t>
            </a:r>
          </a:p>
          <a:p>
            <a:pPr lvl="1"/>
            <a:r>
              <a:rPr lang="en-US" dirty="0"/>
              <a:t>The top 3 apps also account for 55% of downloads</a:t>
            </a:r>
          </a:p>
          <a:p>
            <a:r>
              <a:rPr lang="en-US" dirty="0"/>
              <a:t>Implications :</a:t>
            </a:r>
          </a:p>
          <a:p>
            <a:pPr lvl="1"/>
            <a:r>
              <a:rPr lang="en-US" dirty="0"/>
              <a:t>Monitoring and optimizing these top apps is crucial to company growth</a:t>
            </a:r>
          </a:p>
          <a:p>
            <a:pPr lvl="1"/>
            <a:r>
              <a:rPr lang="en-US" dirty="0"/>
              <a:t>Opportunities exist to promote other high-potential apps</a:t>
            </a:r>
          </a:p>
        </p:txBody>
      </p:sp>
    </p:spTree>
    <p:extLst>
      <p:ext uri="{BB962C8B-B14F-4D97-AF65-F5344CB8AC3E}">
        <p14:creationId xmlns:p14="http://schemas.microsoft.com/office/powerpoint/2010/main" val="177419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BCF1D-3D44-EFB7-84AF-CBB2081F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10270671" cy="1188720"/>
          </a:xfrm>
        </p:spPr>
        <p:txBody>
          <a:bodyPr>
            <a:normAutofit/>
          </a:bodyPr>
          <a:lstStyle/>
          <a:p>
            <a:r>
              <a:rPr lang="en-US" sz="4000" dirty="0"/>
              <a:t>Potential Next Step form Dashboard (1)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B3F0-AAB9-ED68-D193-1AB3A20A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593181"/>
            <a:ext cx="4868347" cy="36933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/>
              <a:t>Analyze the performance of the other 48 apps to identify reasons for low profitability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Determine whether to allocate more resources to improve these apps or phase them out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Conduct user research to understand the needs and preferences of users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Develop and test new apps that align with user needs and show potential for profitability.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48937F2-F042-E828-552C-5AA26591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7" r="-2" b="-2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5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594D-3785-77BD-887C-EE758951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481263"/>
            <a:ext cx="9922764" cy="812966"/>
          </a:xfrm>
        </p:spPr>
        <p:txBody>
          <a:bodyPr>
            <a:normAutofit/>
          </a:bodyPr>
          <a:lstStyle/>
          <a:p>
            <a:r>
              <a:rPr lang="en-US" sz="4000" dirty="0"/>
              <a:t>Average Profit by App Dashboard (2)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Content Placeholder 2" title="Microsoft Power BI">
                <a:extLst>
                  <a:ext uri="{FF2B5EF4-FFF2-40B4-BE49-F238E27FC236}">
                    <a16:creationId xmlns:a16="http://schemas.microsoft.com/office/drawing/2014/main" id="{E5B7091C-40B9-DFE1-BE80-E532094F5F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7500117"/>
                  </p:ext>
                </p:extLst>
              </p:nvPr>
            </p:nvGraphicFramePr>
            <p:xfrm>
              <a:off x="1" y="1294229"/>
              <a:ext cx="12192000" cy="556377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ontent Placeholder 2" title="Microsoft Power BI">
                <a:extLst>
                  <a:ext uri="{FF2B5EF4-FFF2-40B4-BE49-F238E27FC236}">
                    <a16:creationId xmlns:a16="http://schemas.microsoft.com/office/drawing/2014/main" id="{E5B7091C-40B9-DFE1-BE80-E532094F5F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1294229"/>
                <a:ext cx="12192000" cy="55637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57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4469-76C1-C703-D1A3-D7205EB9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Profitability of Top 3 Apps Despite Low Download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8F70-BA35-F4B8-74C4-B0A61539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insights:</a:t>
            </a:r>
          </a:p>
          <a:p>
            <a:pPr lvl="1"/>
            <a:r>
              <a:rPr lang="en-US" dirty="0"/>
              <a:t>The 3 highest on average profit apps have an average profit of 10.47.</a:t>
            </a:r>
          </a:p>
          <a:p>
            <a:pPr lvl="1"/>
            <a:r>
              <a:rPr lang="en-US" dirty="0"/>
              <a:t>These apps have less than 1% of total app downloads.</a:t>
            </a:r>
          </a:p>
          <a:p>
            <a:r>
              <a:rPr lang="en-US" dirty="0"/>
              <a:t>Implications:</a:t>
            </a:r>
          </a:p>
          <a:p>
            <a:pPr lvl="1"/>
            <a:r>
              <a:rPr lang="en-US" dirty="0"/>
              <a:t>While these apps may have a small number of installs, their high profitability suggests that they could be a lucrative area of focus for further development and marketing efforts.</a:t>
            </a:r>
          </a:p>
        </p:txBody>
      </p:sp>
    </p:spTree>
    <p:extLst>
      <p:ext uri="{BB962C8B-B14F-4D97-AF65-F5344CB8AC3E}">
        <p14:creationId xmlns:p14="http://schemas.microsoft.com/office/powerpoint/2010/main" val="276024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D1572-C4BB-755F-A9C5-545DA998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10270671" cy="1188720"/>
          </a:xfrm>
        </p:spPr>
        <p:txBody>
          <a:bodyPr>
            <a:normAutofit/>
          </a:bodyPr>
          <a:lstStyle/>
          <a:p>
            <a:r>
              <a:rPr lang="en-US" sz="4000" dirty="0"/>
              <a:t>Potential Next Step from Dashboard (2)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E4C1-0F94-BF32-9531-DEF68CAD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593181"/>
            <a:ext cx="4868347" cy="369331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Consider allocating resources towards the development and marketing of similar high-profit apps with a smaller user base.</a:t>
            </a:r>
          </a:p>
          <a:p>
            <a:pPr lvl="1"/>
            <a:r>
              <a:rPr lang="en-US" dirty="0"/>
              <a:t>Investigate the reasons behind the high profitability of these apps and determine if their success can be replicated in other areas.</a:t>
            </a:r>
          </a:p>
          <a:p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1D8EF98-2B88-E2E4-974A-54CEFC6F7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7" r="-2" b="-2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116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_2SEEDS">
      <a:dk1>
        <a:srgbClr val="000000"/>
      </a:dk1>
      <a:lt1>
        <a:srgbClr val="FFFFFF"/>
      </a:lt1>
      <a:dk2>
        <a:srgbClr val="181734"/>
      </a:dk2>
      <a:lt2>
        <a:srgbClr val="F3F3F0"/>
      </a:lt2>
      <a:accent1>
        <a:srgbClr val="3D37BC"/>
      </a:accent1>
      <a:accent2>
        <a:srgbClr val="4477CC"/>
      </a:accent2>
      <a:accent3>
        <a:srgbClr val="8244CC"/>
      </a:accent3>
      <a:accent4>
        <a:srgbClr val="32BA4B"/>
      </a:accent4>
      <a:accent5>
        <a:srgbClr val="40C28E"/>
      </a:accent5>
      <a:accent6>
        <a:srgbClr val="32B8BA"/>
      </a:accent6>
      <a:hlink>
        <a:srgbClr val="8D9130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6142F205-5DE7-48AE-90F7-6A705EEA9603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VXTW/bMAz9K4POwSDHH7F7a7P2NAxFO/QyFAFtUa5aR/JkOatX5L+Plh20CZBth6FL2lxCUTTNx0fK1BMTqqkr6L7AEtkJOzPmYQn24UPAJkxv6zIRxYAyTKe8yDj9csHJytROGd2wkyfmwJboblTTQtU7JOW32wmDqrqEsl9JqBqcsBptYzRU6icOxrTlbIvrCcPHujIWepfXDhz2bldkTmsKJfgY0huhcGqF11i4QXuFtbFus56wZpB8SNt7pJCqcuSvF/Pu/LG2FOPTBuqF38wgKaJilkmZRPE0zSCeAbl1Xd3bzCmq0lhVQMV8vBabZnQ+N1W79NL5lv7atLbAK5R+SzvlOvLUfK8WTbuk3HaLHBoUC6MXSjeOEsbWlIxLayhV3hbqeqGE196ZH3OLFIVgJ8H6ljQrn8S50Q6UHsEJ5EkugwK4TLlI0iJIkv34R2ynYgW6IMe7wE7L0mIJmySevxLq2hqpnNdetHrkkO8mgfskNEqX1VhPvmq89HUAVoDtQZn8niqhB08PGCvQnnUe/ydlNyUynezAODDsBJZU1IAAseCyyHkYzJKUZ9Ojo9fiCnWL75PfveAHgiM+43Ec8TjEJA/EFBHjoyO4hs6077V/92Af+zfN00RkmKUxZnEMCY/Co6P3xUfpGWL8Pujdh32gVxYRnc8RigDSNJ0GQs5+Q+/W9CHDKAowz2EK1P6zOKQyOdDpg68nB1ub/2x0EEa3bn4H1h1Zhe4fIDYjNBnfv5iVx9oaAL1CMVGn0E6ecJjFaYggAxHS1J3J6M2ehH/RL/+hi99uD+w/pQ+oB3wbPGeVLZGu0b1A80NTQ4GXoNEHVA8eFHo7qhvQoqfQy7b//6yoaQYGb6Bqe/L8pZv5lxCpKq/wDw/0V3Hmw/LR/QK9xjl4JBAAAA==&quot;"/>
    <we:property name="creatorSessionId" value="&quot;743a0804-fae3-49b2-abe6-f0d1dbd4f562&quot;"/>
    <we:property name="creatorTenantId" value="&quot;bc10e052-b01c-4849-9967-ee7ec74fc9d8&quot;"/>
    <we:property name="creatorUserId" value="&quot;10032000FE8388B2&quot;"/>
    <we:property name="datasetId" value="&quot;c70e0a41-45ce-4cec-b117-db7900509fb4&quot;"/>
    <we:property name="embedUrl" value="&quot;/reportEmbed?reportId=1e495d57-8847-43ef-8196-0d1207812d0d&amp;config=eyJjbHVzdGVyVXJsIjoiaHR0cHM6Ly9XQUJJLVdFU1QtVVMtQy1QUklNQVJZLXJlZGlyZWN0LmFuYWx5c2lzLndpbmRvd3MubmV0IiwiZW1iZWRGZWF0dXJlcyI6eyJtb2Rlcm5FbWJlZCI6dHJ1ZSwidXNhZ2VNZXRyaWNzVk5leHQiOnRydWV9fQ%3D%3D&amp;disableSensitivityBanner=true&quot;"/>
    <we:property name="initialStateBookmark" value="&quot;H4sIAAAAAAAAA+1XTW/bMAz9K4POwSAntmP3lmbppesH2qGXoQhoi3bVOpInyVm9ov99tOygbYBgORUNulMokqH4+EibfmJC2rqC9hxWyI7YsdYPKzAPXwI2YmrQXVycns2uTpfns7MFqXXtpFaWHT0xB6ZEdyNtA1UXgZQ/b0cMquoSyu5UQGVxxGo0Viuo5B/sncnkTIPPI4aPdaUNdCGvHTjswq7Jnc50d/B1QjdC7uQarzF3vfYKa23c5jxitpd8Sm9tpChk5SheJ2bt4rE2lOPTBtuJN6YQ52E+TYsiDqNxkkI0BQrr2rrzmVNWpTYyh4r5fA1aOwSf66pZeWnxRn+tG5PjFRbepJx0LUWyv6qlbVZU4HaZgUWx1GoplXVUMPZMxbg0mkrlfaGul1J47Z3+PTdIWQh2FDzfkmbtizjXyoFUAziBPM6KIAdeJFzESR7E8W78A7aZWIPKKfA2sFlZGixhU8TFO6GujS6k89qTRg0c8u0icF8EK1VZDf3ku8ZLP3pgOZgOlM7uqRM68PQHbQSa49bj/ybNpkXGoy0YHww7gSVVyjlAJHiRZ3wSTOOEp+ODo9fgGlWDn5PfneB7gkM+5VEU8miCcRaIMSJGB0dwDa1uPuv87sA+zG+SJbFIMU0iTKMIYh5ODo7eVy+lF4jR56B3F/ae3iIP6fkcogggSZJxIIrp4dG779t39G8E774Y7dF0QqvGze/AuANrvd2bwWY3Juf7V0vwsLL2gN6BChoBsmQxh2mUTBCKQExonU6L8OBmYN9H3P8Z+Bi8fKgZ8GPwUlW2Qvo+7gRaDGwNOV6CQp9Q3UeQ6P2ob0CJjkIvm+73u6Sh6Rm8garpyOs+mZm/gziVWYV7+g/J/QXwqSB47Q8AAA==&quot;"/>
    <we:property name="isFiltersActionButtonVisible" value="true"/>
    <we:property name="pageDisplayName" value="&quot;A look at App Profit and count&quot;"/>
    <we:property name="pageName" value="&quot;ReportSection&quot;"/>
    <we:property name="pptInsertionSessionID" value="&quot;BD30B8B1-388E-449C-9B3A-2FAECF766DB4&quot;"/>
    <we:property name="reportEmbeddedTime" value="&quot;2023-04-15T00:11:18.113Z&quot;"/>
    <we:property name="reportName" value="&quot;JustDice Case Study&quot;"/>
    <we:property name="reportState" value="&quot;CONNECTED&quot;"/>
    <we:property name="reportUrl" value="&quot;/groups/me/reports/1e495d57-8847-43ef-8196-0d1207812d0d/ReportSection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9BC14E5-663C-4518-A52D-D13406EBC4D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X227bMAz9lUHPxuCbbLlvbdY+DUPRDn0ZgoC26FStY3mynDUL8u+j5AS9DNmGXYoE2JMpipbOIQ8laM2k6rsGVh9ggeyEnWl9vwBz/yZiAWuf+6oEyhowSwqOHEQp8zClKN1ZpduenayZBTNHe6P6ARq3IDk/TQMGTXMJczeqoekxYB2aXrfQqK84BtOUNQNuAoYPXaMNuCWvLVh0yy4pnMYEJXqb0I5QWbXEa6zs6L3CThu7HQus4ziJQZYygpBXkFYh/dOPsx7mz+MpqFaNpX2dWa7OHzpDXNa7lFz4SRFiASKVscirKM5FFmc5bWVXnYuZEPq5NqqChnleBvuRxppNdDMsvHX+zH+tB1PhFdZ+qrXKrmil/nMz64cF1WA1K6FHOdPtTLW9pcSyDSXt0mhKqY+Frpsp6b23+svEIKGQ7CTaTMmz9Mme6NaCarfkcpEXRSlFCmWeIHCZRvwX+WdcxFkkMsmBJyFClnN+oPzDTbDeATuVS2gr8r5EdTqfG5yD3Q7PXwlyZ3StrPdeDO1W1NH3DFwFe9XOm23T+Nbw1seRWOUhTm7BWNeX5R0p3BWQ/tNGojlb+Rq+U2bXOnHwgs2BpWAz3XU7Bd89aeGtuEZCr6Cm6cbNhGFciJSHIsU4TSMhUlHv75UDlduTDnnMNf8duYGRR6azfdxdfQOWZmGdx0nIyyTLsa6LRMDRlffvnSbHV979x4hzxVFc5BXQXSe44IXIqugPyvv/CvsnZ8rRXmF7j5bgx3BfAdFB3aL+In0sLFsgvRmcoQfbd1DhJbToAXXjCgp9HOkcWulk5G3jvu8VNe6oohtoBicg/8Jgfhu/2zdFhF+V4QwAAA==&quot;"/>
    <we:property name="creatorSessionId" value="&quot;9ba2d371-27b2-4a30-8106-a00f4ff23d84&quot;"/>
    <we:property name="creatorTenantId" value="&quot;bc10e052-b01c-4849-9967-ee7ec74fc9d8&quot;"/>
    <we:property name="creatorUserId" value="&quot;10032000FE8388B2&quot;"/>
    <we:property name="datasetId" value="&quot;c70e0a41-45ce-4cec-b117-db7900509fb4&quot;"/>
    <we:property name="embedUrl" value="&quot;/reportEmbed?reportId=1e495d57-8847-43ef-8196-0d1207812d0d&amp;config=eyJjbHVzdGVyVXJsIjoiaHR0cHM6Ly9XQUJJLVdFU1QtVVMtQy1QUklNQVJZLXJlZGlyZWN0LmFuYWx5c2lzLndpbmRvd3MubmV0IiwiZW1iZWRGZWF0dXJlcyI6eyJtb2Rlcm5FbWJlZCI6dHJ1ZSwidXNhZ2VNZXRyaWNzVk5leHQiOnRydWV9fQ%3D%3D&amp;disableSensitivityBanner=true&quot;"/>
    <we:property name="initialStateBookmark" value="&quot;H4sIAAAAAAAAA+VXTW/bMAz9K4POxmA7diz3lmbppesH2qGXIghom3bVKpYny1mzIP99lOyiXYGsxQZk7XYyRdEUyfcoQhtWiLaRsD6FJbIDdqjU3RL03YeAeawedGdnxyeTi+PF6eRkRmrVGKHqlh1smAFdobkSbQfSeiDl9dxjIOU5VHZVgmzRYw3qVtUgxXfsjWnL6A63HsP7RioN1uWlAYPW7YrMaU1nBx9HdCLkRqzwEnPTay+wUdoMa45lGI5CKLIiAD/OIcp9+qftd12YL9uTUSmkoXOtmK1n942mXDYPNThym9zHFHhUhDzJgzDh43Cc0FFm3VibKUVfKS1ykMzlpbHt09iwqZLd0kmzn/SXqtM5XmDptmojzJo8tV/lou2WBMR6kUGLxULVC1G3hgrLtlS0c62opM4WmmYhCqe9Ud+mGimKgh0E2zlpVq7YU1UbEPWQXMKTNM0KHkGWjBDiIgri3fkPuU2KFdQ5OX6e2KSqNFZghuVsT1k3WpXCOO1RVw+8CJ4Xwd96L2ewd2h8B00r6koO3eA476QvfbC5i2l6A9rYhstuiboWGfpP6QL14dqB80noh54IvWfhvzFgtvOHNibj2ye9OXRNn9AesJhv7Y7vhymPYp9HGEZRwHnEy3fXBE/49Vjr+HfoBrp4ZzzblbvF12PR2C+TcOTH2WicYFmmIw7vDt7X3nH/Iry7rxGrCoMwTXKgIcZjHqd8nAd/AO9fGACvGEtvrK/+oxG282rxfh3uHiJ6U1PUDdJHYNkS6TFgBdWZtoEcz6FGF1DTexDo7IjnUBeWRk7W9vtZUOP2LLoC2VkCuacDc4cQsUQm8YUf7IOCubBcdD8ANn0Bv9sMAAA=&quot;"/>
    <we:property name="isFiltersActionButtonVisible" value="true"/>
    <we:property name="pageDisplayName" value="&quot;Average Profit&quot;"/>
    <we:property name="pageName" value="&quot;ReportSection8ef2232adbd1a05ca4c0&quot;"/>
    <we:property name="pptInsertionSessionID" value="&quot;48BD6C83-13FE-4771-B185-0F5C2EEFE1A8&quot;"/>
    <we:property name="reportEmbeddedTime" value="&quot;2023-04-15T02:23:32.742Z&quot;"/>
    <we:property name="reportName" value="&quot;JustDice Case Study&quot;"/>
    <we:property name="reportState" value="&quot;CONNECTED&quot;"/>
    <we:property name="reportUrl" value="&quot;/groups/me/reports/1e495d57-8847-43ef-8196-0d1207812d0d/ReportSection8ef2232adbd1a05ca4c0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124FDC5-F94C-480B-9F61-7006B28FC5C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91XXW/TMBT9KyjP1RSnTZrsjZXtBYQmNvGCpurGvgkG185sp1Cm/XeunUZsg20MChs8xb4+sc+5H/64SIR0nYLNa1hhsp8cGPNxBfbjM5ZMEn3dBoWYzYClImN5OZtVucgFoUznpdEu2b9IPNgW/VvpelBhQjK+O5skoNQxtKHXgHI4STq0zmhQ8gsOYBrytsfLSYKfO2UshClPPHgM064JTn2iwvamtCJwL9d4gtwP1jfYGeu3/byeZtMaRFExLDhvsMhr+scNo5Hm/XgCNVJ5Wjc0683h586SlovRJUdxMIeGXFLNWF0DTItMVEVwiN90AbMg9q2xkoNKoi6LbpBxkSyM6lexdXjNfmJ6y/ENNnFIe+k3NJM7V0vXrygGm2UNDsXS6KXUzpNjk0ty2rE15NKIha5bShGt782nhUViIZJ9djm5Qb6YVWVa5E3Da8YaVjWNmP8J8iBch1rc5MlNrz3p+SHXM7KsY2IsjPYg9TYQGZ8V8wYE5kVdshRynrPbY7WV8lysQXMU3+l43rYWW/Db7uHuRa5B9bjs3TBw1OttxqY3JadRspO6VduKiHkfW6eDDA42Vlv9gfI2SKUfjBVoDzZR7Qtpx4LIJjdIP6pSkkamnJdinrGyaVCURc6AquU/Cd3kfr5/umR+isQOnfaQHamzppF+FxWgeke5gmLgungP1j+BitiFLy7PxlONwB+uHFXbfXgQtPssotKkUVYizEtecQCWs2bOG549idp8nDR7GhvtbtIqmIDXKczKaVaVpcjmyOsqfxLhvS1DlUTtx23um6D83w3mw5UOocvKCqZpXU3TYpryNOdF9hsXnr9+6/wfjqWdn+4PIXnnkX9v8gvkZtUZJ4O4U4sj7vHrYVdnJsUBtBvfii5KsEbFViCi6O1AygipcI1qAJz3aDfEKILuYrJ3xf00hXQkUkHngvvDc5VMAqOkl7hxv3BE/3IqRDbHUuuRSkjTn9e1LddbNF2fmEDWGB94j2rfhrsxraJ7pQL+1LSUhOMP8VIRyH9LsmSFto1PedN71wHHY9AYHdYNCiVGXIynCFPFtg3fV5K2uiG748Lki7BOEleJa30FK7RHscUQAAA=&quot;"/>
    <we:property name="creatorSessionId" value="&quot;bb2df016-f65b-4b19-97cc-7557711a61c1&quot;"/>
    <we:property name="creatorTenantId" value="&quot;bc10e052-b01c-4849-9967-ee7ec74fc9d8&quot;"/>
    <we:property name="creatorUserId" value="&quot;10032000FE8388B2&quot;"/>
    <we:property name="datasetId" value="&quot;c70e0a41-45ce-4cec-b117-db7900509fb4&quot;"/>
    <we:property name="embedUrl" value="&quot;/reportEmbed?reportId=1e495d57-8847-43ef-8196-0d1207812d0d&amp;config=eyJjbHVzdGVyVXJsIjoiaHR0cHM6Ly9XQUJJLVdFU1QtVVMtQy1QUklNQVJZLXJlZGlyZWN0LmFuYWx5c2lzLndpbmRvd3MubmV0IiwiZW1iZWRGZWF0dXJlcyI6eyJtb2Rlcm5FbWJlZCI6dHJ1ZSwidXNhZ2VNZXRyaWNzVk5leHQiOnRydWV9fQ%3D%3D&amp;disableSensitivityBanner=true&quot;"/>
    <we:property name="initialStateBookmark" value="&quot;H4sIAAAAAAAAA91YXXPTOhD9K4yeM4ztxI7dt5JbXspHp+3wwnQya2ltBIpkJDkQOv3vrGR7gHJLKTfcFp4ir1bSObtn9ZFLJqTrFOxewAbZAXtizLsN2HePUjZjerS9fHn8/PD0eP3i8PkRmU3npdGOHVwyD7ZF/0q6HlSYgYyvL2YMlDqBNnw1oBzOWIfWGQ1KfsLBmbq87fFqxvBjp4yFMOWZB49h2i250zetnT6e04rAvdziGXI/WE+xM9aP33k9z+Y1iKJKseC8wSKvaYwbeiPM2/3JqZHK07qhWe+OPnaWuFxOMXgaO3NoCrGoFmldA8yLTFSFoKX8rgs+K0LfGis5KBZ5WXQDjUu2MqrfxNbRN/Yz01uOp9jELu2l39FM7r1au35Didita3Ao1kavpXaeAsuuKGgn1lBIoy903VqKaH1jPqwsEgrBDtKr2TXwxaIqkyJvGl6naZNWTSOWvwM8CNehFtdxctNrT3z+FesFWbZRGCujPUg9JiLji2LZgMC8qMs0gZzn6c25Gqkcii1ojuI7Hodta7EFP34e7Z/kFlSP694NHU97PSo2uU45iZSd1K0aKyLqPrbOBxocbKBg6rek20CVBhgr0D7ZRbb/SDsVRDa7BvpemRI1MuW8FMssLZsGRVnkKVC1/CWpm92O93eXzE+B2GPQ7rIjddY00u+jAlTvSCsoBqyrN2D9A6iIfcTi6mI61cj57VdH1bgPD4T2ryIqTepNS4RlySsOkOZps+QNzx5Ebd6PzB7GRrsfWQUT8DqBRTnPqrIU2RJ5XeUPIr03KVRJ1H7a5r4Qyv/cZN6d6ZC6rKxgntTVPCnmCU9yXmT/4cLzv986/4Zjae+n+11A/vDIv1X8ArnZdMbJQO7c4uR3//WwrzOT8gDaTW9FFylYo2IrAFH0diBm5Klwi2pweN+j3RGi6PQjJI+/Cj9NIR2RVNC5EP7wXCWTwEjpGHfuF47oX5ZCRHMitZ6gBJn+PK+xXG/g9O3E5GSN8QH3xPZVuBvTKrpXKvifm5ZEOA2Il4oA/ovI2AZtG5/ypveuA44noDEGrBsYSox+MZ8iTBXbNvw+k7TVDeqOC1Ms4t8ILC5Cgpe1wlsGBGAsworgPgMBMt9R5xAAAA==&quot;"/>
    <we:property name="isFiltersActionButtonVisible" value="true"/>
    <we:property name="pageDisplayName" value="&quot;Country Ad Spend vs. Profit Analysis&quot;"/>
    <we:property name="pageName" value="&quot;ReportSection5b323bad691e6ccfe65b&quot;"/>
    <we:property name="pptInsertionSessionID" value="&quot;48BD6C83-13FE-4771-B185-0F5C2EEFE1A8&quot;"/>
    <we:property name="reportEmbeddedTime" value="&quot;2023-04-15T02:42:53.741Z&quot;"/>
    <we:property name="reportName" value="&quot;JustDice Case Study&quot;"/>
    <we:property name="reportState" value="&quot;CONNECTED&quot;"/>
    <we:property name="reportUrl" value="&quot;/groups/67f7c960-1f01-4c50-be60-4941ceb8a6ef/reports/1e495d57-8847-43ef-8196-0d1207812d0d/ReportSection5b323bad691e6ccfe65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5889</TotalTime>
  <Words>537</Words>
  <Application>Microsoft Office PowerPoint</Application>
  <PresentationFormat>Widescreen</PresentationFormat>
  <Paragraphs>62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BjornVTI</vt:lpstr>
      <vt:lpstr> 2022 Data Insights and Business Strategy Plan</vt:lpstr>
      <vt:lpstr>Overview</vt:lpstr>
      <vt:lpstr>General KPIs for 2022</vt:lpstr>
      <vt:lpstr>Summary From App data</vt:lpstr>
      <vt:lpstr>Breaking Down App Data</vt:lpstr>
      <vt:lpstr>Potential Next Step form Dashboard (1)</vt:lpstr>
      <vt:lpstr>Average Profit by App Dashboard (2)</vt:lpstr>
      <vt:lpstr>High Profitability of Top 3 Apps Despite Low Download Count</vt:lpstr>
      <vt:lpstr>Potential Next Step from Dashboard (2)</vt:lpstr>
      <vt:lpstr>App Profit vs Add Spending Comparison (3)</vt:lpstr>
      <vt:lpstr>Key Insights on App Performance by Country</vt:lpstr>
      <vt:lpstr>Potential Next Step from Dashboard (3)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JustDice-Analytics-Engineer-Hiring-Case</dc:title>
  <dc:creator>Alex Sheardown</dc:creator>
  <cp:lastModifiedBy>Alex Sheardown</cp:lastModifiedBy>
  <cp:revision>21</cp:revision>
  <dcterms:created xsi:type="dcterms:W3CDTF">2023-04-07T20:47:30Z</dcterms:created>
  <dcterms:modified xsi:type="dcterms:W3CDTF">2023-04-18T02:37:23Z</dcterms:modified>
</cp:coreProperties>
</file>