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454" r:id="rId70"/>
    <p:sldId id="455" r:id="rId71"/>
    <p:sldId id="456" r:id="rId72"/>
    <p:sldId id="457" r:id="rId73"/>
    <p:sldId id="458" r:id="rId74"/>
    <p:sldId id="459" r:id="rId75"/>
    <p:sldId id="460" r:id="rId76"/>
    <p:sldId id="461" r:id="rId77"/>
    <p:sldId id="462" r:id="rId78"/>
    <p:sldId id="463" r:id="rId79"/>
    <p:sldId id="464" r:id="rId80"/>
    <p:sldId id="465" r:id="rId81"/>
    <p:sldId id="466" r:id="rId82"/>
    <p:sldId id="467" r:id="rId83"/>
    <p:sldId id="468" r:id="rId84"/>
    <p:sldId id="469" r:id="rId85"/>
    <p:sldId id="470" r:id="rId86"/>
    <p:sldId id="471" r:id="rId87"/>
    <p:sldId id="472" r:id="rId88"/>
    <p:sldId id="473" r:id="rId89"/>
    <p:sldId id="474" r:id="rId90"/>
    <p:sldId id="475" r:id="rId91"/>
    <p:sldId id="476" r:id="rId92"/>
    <p:sldId id="477" r:id="rId93"/>
    <p:sldId id="478" r:id="rId94"/>
    <p:sldId id="479" r:id="rId95"/>
    <p:sldId id="494" r:id="rId96"/>
    <p:sldId id="481" r:id="rId97"/>
    <p:sldId id="482" r:id="rId98"/>
    <p:sldId id="483" r:id="rId99"/>
    <p:sldId id="484" r:id="rId100"/>
    <p:sldId id="485" r:id="rId101"/>
    <p:sldId id="486" r:id="rId102"/>
    <p:sldId id="487" r:id="rId103"/>
    <p:sldId id="488" r:id="rId104"/>
    <p:sldId id="489" r:id="rId105"/>
    <p:sldId id="490" r:id="rId106"/>
    <p:sldId id="491" r:id="rId107"/>
    <p:sldId id="492" r:id="rId108"/>
    <p:sldId id="493" r:id="rId109"/>
    <p:sldId id="495" r:id="rId110"/>
    <p:sldId id="496" r:id="rId111"/>
    <p:sldId id="497" r:id="rId112"/>
    <p:sldId id="498" r:id="rId113"/>
    <p:sldId id="500" r:id="rId114"/>
    <p:sldId id="499" r:id="rId115"/>
    <p:sldId id="501" r:id="rId116"/>
    <p:sldId id="502" r:id="rId117"/>
    <p:sldId id="503" r:id="rId118"/>
    <p:sldId id="504" r:id="rId119"/>
    <p:sldId id="505" r:id="rId120"/>
    <p:sldId id="506" r:id="rId121"/>
  </p:sldIdLst>
  <p:sldSz cx="9144000" cy="6858000" type="screen4x3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7" autoAdjust="0"/>
    <p:restoredTop sz="91399" autoAdjust="0"/>
  </p:normalViewPr>
  <p:slideViewPr>
    <p:cSldViewPr>
      <p:cViewPr varScale="1">
        <p:scale>
          <a:sx n="124" d="100"/>
          <a:sy n="124" d="100"/>
        </p:scale>
        <p:origin x="16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96B9FC-E1AE-47EF-8A7C-89B8773F08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888541-01BF-48AB-883A-CCB3A310F8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8A15DF-E88C-2B47-BBA2-78CBC9D7C31C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1E4903-44E3-49EE-8F98-C33982B7B7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E3455C-02A3-418B-9E1F-40DC6F6FA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4C216-41DF-AF42-BB8D-57A8BCBFA06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77BBA61-41FE-48EF-BB00-3AE62CA06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E2CEE7-1D22-476F-87BB-46702613BC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AEDC3D3-7E59-954A-ABBF-5AA518655D4A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89F6D12-7579-4DAE-B10B-AAF67392E8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D3E6DF0-1EAA-440C-BE97-A6282EE1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3850" cy="305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AD1E7-8934-44E5-B49D-785B0EB642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CA780-5720-4CEA-A096-3E8A5BA7B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DDAB944-9E12-1A43-9FF9-DA673773D82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874D768F-2001-AAD0-259D-023FDC6DE5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9B1EE94F-108C-128C-57F4-C3248B2E5C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在前面讨论虚存和文件映射等相关论题时，其实只是简单地将磁盘和文件混在一起。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现在讲磁盘与文件</a:t>
            </a:r>
            <a:r>
              <a:rPr lang="en-US" altLang="zh-CN" dirty="0"/>
              <a:t>/</a:t>
            </a:r>
            <a:r>
              <a:rPr lang="zh-CN" altLang="en-US" dirty="0"/>
              <a:t>文件系统概念做澄清，隔离双方的定义。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大厦</a:t>
            </a:r>
            <a:r>
              <a:rPr lang="en-US" altLang="zh-CN" dirty="0"/>
              <a:t>/</a:t>
            </a:r>
            <a:r>
              <a:rPr lang="zh-CN" altLang="en-US" dirty="0"/>
              <a:t>公司组织，两层关系</a:t>
            </a: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0112E6D-9C0C-5585-BA4C-914EB0D87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B8CF60-4FCA-0C4D-BB09-8A306FEED2BF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CDE73139-8403-CA4D-631C-0994B64DB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045315A0-0FCB-DAC0-17F4-07CF6D49DB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类比于我们前面的物理内存分配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物理结构的基础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6548F6F-8CFD-8B14-C3B9-882D30263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E2A7DF-2736-144F-8200-3EE72B69B05B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49E80037-D279-46A6-1D35-A22C4A4ADA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A8C5B867-356D-1308-5B4D-10D8926DFB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连续外存分配和连续内存分配类似，</a:t>
            </a:r>
            <a:endParaRPr lang="en-US" altLang="zh-CN"/>
          </a:p>
          <a:p>
            <a:r>
              <a:rPr lang="zh-CN" altLang="en-US"/>
              <a:t>连接和索引分配都是离散分配，但除不同于分页机制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FD5803B3-B249-E5D2-6826-69C84F667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A77C56-DD70-364C-B891-54CE389EB179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2C53BA1A-AC00-6684-DD22-05021C6BCD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1BE4DACE-9D66-7E8A-2B23-CCFAF4A533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结合磁盘工作原理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F0E8C796-0070-AC46-876D-D7C3EA7C9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3C2EEE-9128-EC41-A2AF-EFD6ED8E958B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EDEF27C6-7FA4-923C-4AD6-974A789F0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5EAC492-545E-D3AD-D42D-9496A65FDE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302ED3E5-A563-879E-E05C-36A964B99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9D30F9-D604-1B44-BA40-D07B8189CFFB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B40DD37-9F80-5CCD-85D0-FB5B0E6484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4B5F7651-FB31-286F-D20A-452240E3FF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提问为何要与内存页尺寸匹配？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468858CB-1238-A69D-685C-E73DF865D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D94096-703F-D243-9139-27A3E904CA37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7084216B-CF8F-033D-ABA3-47674DB69D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5C6326B4-551A-C9AB-D8EC-08A407466C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磁盘不仅仅是数据用途，还有用于链接表的用途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1FED8269-0CA5-F50F-1DF6-9BFE6324B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CFEF7D-1680-9C4D-96CB-3821976306A6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78B499BF-03E3-F283-875B-6A9D40B918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01D69161-2E25-1FE7-6BD0-CB2CA47219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空间“小”是指可以读入内存的意思，后面说它“大”是说它有额外开销的当磁盘很大时开销对内存来说也不小。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E779780-811C-DEA7-BF47-7CA5AA83A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0AC9F3-38D8-B242-A2CD-64DB7A396656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BBD10526-9E99-7C19-31F2-2D8A98B534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262C869A-29E3-1E9D-CBB1-A5AB00E812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这里的直接存储式和索引文件比，后者可以根据文件逻辑偏移量，直接找到索引值，再一步就可以访问到数据。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8E13327A-E38E-7403-F20F-86344FFB6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FC90C3-CF14-4740-AB34-EA616C289364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627DAAD9-ADFE-235F-35F9-AEA196B401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72ABB8AC-9ED6-6712-416A-22E39C8AA4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单级索引主要问题在于“索引块”必须连续存放，</a:t>
            </a:r>
            <a:endParaRPr lang="en-US" altLang="zh-CN"/>
          </a:p>
          <a:p>
            <a:r>
              <a:rPr lang="zh-CN" altLang="en-US"/>
              <a:t>或者多个单级索引链接起来（串行化访问效率低）</a:t>
            </a:r>
            <a:r>
              <a:rPr lang="en-US" altLang="zh-CN"/>
              <a:t>——</a:t>
            </a:r>
            <a:r>
              <a:rPr lang="zh-CN" altLang="en-US"/>
              <a:t>可做为问题问大家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5358C601-128E-6F00-155D-8D0FC2220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310671-64EC-9B4E-B85E-9D8BCDD3CC87}" type="slidenum">
              <a:rPr lang="zh-CN" altLang="en-US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0209C557-7393-6E60-E9B1-7FCB40A9A1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50ED61B5-C1C2-8C70-3632-88C4C475A5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51FD9F9B-3805-6A03-78EA-3EFBC58E5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774EFA-7935-B347-9758-8032CE91949E}" type="slidenum">
              <a:rPr lang="zh-CN" altLang="en-US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D8177750-9A87-8BE2-3230-631E95A2DD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206F646-4F05-EB93-C019-2FC13670AE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文件的定义，非常空泛</a:t>
            </a:r>
          </a:p>
          <a:p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AC52E201-1D0B-4241-C6EB-2D10E5A31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39EA0F-99BA-DC4A-906D-66E537BD6EC2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F66942CA-495F-648E-FB64-D09F8B4126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62BFC973-5B45-77EA-B610-0D7C88F75E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前面讨论了单个文件所用盘块的组织问题，现在讨论文件间的关系。</a:t>
            </a:r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CFBF97B3-7D92-09E1-E4E9-2F22654CB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2EBA73-83B5-4349-AD88-91199BD472E8}" type="slidenum">
              <a:rPr lang="zh-CN" altLang="en-US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D2308486-E04E-DCBF-5994-419378E6B9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BD4C9B42-60FD-9DDC-8FDC-79D17F043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逻辑结构主要是指大小、空洞（</a:t>
            </a:r>
            <a:r>
              <a:rPr lang="en-US" altLang="zh-CN"/>
              <a:t>EXT2</a:t>
            </a:r>
            <a:r>
              <a:rPr lang="zh-CN" altLang="en-US"/>
              <a:t>空洞如何表示？）</a:t>
            </a:r>
            <a:endParaRPr lang="en-US" altLang="zh-CN"/>
          </a:p>
          <a:p>
            <a:r>
              <a:rPr lang="en-US" altLang="zh-CN"/>
              <a:t>i_size</a:t>
            </a:r>
            <a:r>
              <a:rPr lang="zh-CN" altLang="en-US"/>
              <a:t>纪录逻辑文件大小</a:t>
            </a:r>
            <a:endParaRPr lang="en-US" altLang="zh-CN"/>
          </a:p>
          <a:p>
            <a:r>
              <a:rPr lang="en-US" altLang="zh-CN"/>
              <a:t>i_blocks</a:t>
            </a:r>
            <a:r>
              <a:rPr lang="zh-CN" altLang="en-US"/>
              <a:t>记录盘块数量</a:t>
            </a: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90C13A12-1351-251C-6BFE-9211BF3C9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788843-7637-A949-B14D-001EC0EFB0AB}" type="slidenum">
              <a:rPr lang="zh-CN" altLang="en-US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4D75FECD-BED3-FE09-9C70-4F9FB6FFEF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7B756ABA-A2F6-D2CF-E236-24284E33FB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FAT</a:t>
            </a:r>
            <a:r>
              <a:rPr lang="zh-CN" altLang="en-US"/>
              <a:t>有表示文件空洞的能力吗？</a:t>
            </a:r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01AC9B49-DDB7-E234-41B7-D25D56676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0C8124-21DD-9F42-92F5-DE698139AA01}" type="slidenum">
              <a:rPr lang="zh-CN" altLang="en-US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4A358A23-CA53-E381-EB6A-8728AB56AD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备注占位符 2">
            <a:extLst>
              <a:ext uri="{FF2B5EF4-FFF2-40B4-BE49-F238E27FC236}">
                <a16:creationId xmlns:a16="http://schemas.microsoft.com/office/drawing/2014/main" id="{18BA11C5-E971-CC64-9B0F-A9F9BCAFAD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表</a:t>
            </a:r>
            <a:r>
              <a:rPr lang="en-US" altLang="zh-CN"/>
              <a:t>10 FAT16</a:t>
            </a:r>
            <a:r>
              <a:rPr lang="zh-CN" altLang="en-US"/>
              <a:t>记录项的取值含义</a:t>
            </a:r>
            <a:r>
              <a:rPr lang="en-US" altLang="zh-CN"/>
              <a:t>(16</a:t>
            </a:r>
            <a:r>
              <a:rPr lang="zh-CN" altLang="en-US"/>
              <a:t>进制</a:t>
            </a:r>
            <a:r>
              <a:rPr lang="en-US" altLang="zh-CN"/>
              <a:t>) FAT16</a:t>
            </a:r>
            <a:r>
              <a:rPr lang="zh-CN" altLang="en-US"/>
              <a:t>记录项的取值 对应簇的表现情况 </a:t>
            </a:r>
            <a:r>
              <a:rPr lang="en-US" altLang="zh-CN"/>
              <a:t>0000 </a:t>
            </a:r>
            <a:r>
              <a:rPr lang="zh-CN" altLang="en-US"/>
              <a:t>未分配的簇 </a:t>
            </a:r>
            <a:r>
              <a:rPr lang="en-US" altLang="zh-CN"/>
              <a:t>0002~FFEF </a:t>
            </a:r>
            <a:r>
              <a:rPr lang="zh-CN" altLang="en-US"/>
              <a:t>已分配的簇 </a:t>
            </a:r>
            <a:r>
              <a:rPr lang="en-US" altLang="zh-CN"/>
              <a:t>FFF0~FFF6 </a:t>
            </a:r>
            <a:r>
              <a:rPr lang="zh-CN" altLang="en-US"/>
              <a:t>系统保留 </a:t>
            </a:r>
            <a:r>
              <a:rPr lang="en-US" altLang="zh-CN"/>
              <a:t>FFF7 </a:t>
            </a:r>
            <a:r>
              <a:rPr lang="zh-CN" altLang="en-US"/>
              <a:t>坏簇 </a:t>
            </a:r>
            <a:r>
              <a:rPr lang="en-US" altLang="zh-CN"/>
              <a:t>FFF8~FFFF </a:t>
            </a:r>
            <a:r>
              <a:rPr lang="zh-CN" altLang="en-US"/>
              <a:t>文件结束簇</a:t>
            </a:r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ED5143E1-1618-E314-A553-06094BB47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87D28A-63CE-7447-A0AA-5DBAEF64A47A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>
            <a:extLst>
              <a:ext uri="{FF2B5EF4-FFF2-40B4-BE49-F238E27FC236}">
                <a16:creationId xmlns:a16="http://schemas.microsoft.com/office/drawing/2014/main" id="{1F4CD4D8-F031-50B9-C0C2-01D4FA5766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备注占位符 2">
            <a:extLst>
              <a:ext uri="{FF2B5EF4-FFF2-40B4-BE49-F238E27FC236}">
                <a16:creationId xmlns:a16="http://schemas.microsoft.com/office/drawing/2014/main" id="{01C46163-1756-7FFC-2EE7-F638480E94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56" name="灯片编号占位符 3">
            <a:extLst>
              <a:ext uri="{FF2B5EF4-FFF2-40B4-BE49-F238E27FC236}">
                <a16:creationId xmlns:a16="http://schemas.microsoft.com/office/drawing/2014/main" id="{CFD6818A-296B-EE00-222A-F86D1BC42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8E45A2-1BCD-184C-A3BD-B72471A90FDD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C04D6A3-5591-99B7-877A-E33B955437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29A0F7C-8E22-87D7-F6BC-142D30D55E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可保存性——区别于内存系统的挥发性</a:t>
            </a:r>
          </a:p>
          <a:p>
            <a:r>
              <a:rPr lang="zh-CN" altLang="zh-CN"/>
              <a:t>按名存储——区别于块设备磁盘，是块设备磁盘之上的增强组织管理</a:t>
            </a:r>
          </a:p>
          <a:p>
            <a:r>
              <a:rPr lang="en-US" altLang="zh-CN"/>
              <a:t> </a:t>
            </a:r>
            <a:endParaRPr lang="zh-CN" altLang="zh-CN"/>
          </a:p>
          <a:p>
            <a:r>
              <a:rPr lang="zh-CN" altLang="zh-CN"/>
              <a:t>系统文件、用户文件、库文件</a:t>
            </a:r>
          </a:p>
          <a:p>
            <a:r>
              <a:rPr lang="zh-CN" altLang="zh-CN"/>
              <a:t>源文件、目标文件、可执行文件</a:t>
            </a:r>
          </a:p>
          <a:p>
            <a:r>
              <a:rPr lang="zh-CN" altLang="zh-CN"/>
              <a:t>只读、只写、读写、可执行等等</a:t>
            </a:r>
          </a:p>
          <a:p>
            <a:r>
              <a:rPr lang="zh-CN" altLang="zh-CN"/>
              <a:t>普通文件、目录文件、特殊文件</a:t>
            </a:r>
          </a:p>
          <a:p>
            <a:r>
              <a:rPr lang="zh-CN" altLang="zh-CN"/>
              <a:t>操作：创建、删除、截断、设置属性等，读写操作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4DD9DC2-F19D-A96E-AE34-BFD761149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024772-DEA3-1643-B15E-5B206178F0AB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C4B2B8F-0939-0C9A-9115-9F36B95E24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3DD1890E-903A-328D-F75A-6CC622FBD5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可以呈现组合层次关系，只有最底层的“基本数据项”才是和整数、字符串等数据结构对应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AE170304-B0B9-EF29-FD98-67A25A66C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A4A9AD-4D77-264D-B1C0-DA5BBB75A8D2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E14D6FF6-BC36-2F46-C2E6-79ECC9CB49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170027F5-ECD3-5309-EAEE-135DE60CFD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为了提供公共的文件服务，通常不提供结构化的文件，作为“公共”需求。</a:t>
            </a:r>
            <a:endParaRPr lang="en-US" altLang="zh-CN"/>
          </a:p>
          <a:p>
            <a:r>
              <a:rPr lang="zh-CN" altLang="en-US"/>
              <a:t>但数据库专用系统可能会提供专门的记录文件服务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C7611F82-290B-7E1A-2DFA-505505ED6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AC9429-55BD-D040-8FEE-C10D47585E05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1D2EA961-9277-930A-D723-08E90A0CD3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FF4F89B1-0182-217F-203A-74B67D1730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结合文件的历史发展来看问题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F03CB5F-1D65-E18C-BB96-EDF212C778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E6C3B9-1676-CE46-AE3B-3B11737B13C4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F873B0BE-9F7F-7A98-F63B-D2D0AFB24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0E133E5A-C836-8404-0458-CD640F9C10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在磁带上本来就无法随机访问，这是顺序文件的缺点就不是问题</a:t>
            </a:r>
          </a:p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3820766B-D5BB-D778-F82D-03E1FD192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76F734-3A34-ED45-A675-A22682B8F430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32BC4F9-E05D-93EA-C0AC-41C78F0734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75C46FC-9069-EDF6-CED1-02AE576178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	</a:t>
            </a:r>
            <a:r>
              <a:rPr lang="zh-CN" altLang="zh-CN"/>
              <a:t>用索引解决变长问题，从而实现直接访问</a:t>
            </a:r>
          </a:p>
          <a:p>
            <a:r>
              <a:rPr lang="en-US" altLang="zh-CN"/>
              <a:t>	</a:t>
            </a:r>
            <a:r>
              <a:rPr lang="zh-CN" altLang="zh-CN"/>
              <a:t>增加了存储空间的使用</a:t>
            </a:r>
          </a:p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39487EF9-2A0E-F95D-9901-9978F8AF4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16528A-083D-6E43-92E2-992BCCEBBD0D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56657505-8DAA-AFCC-335D-F888E2EED3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9069B6D7-8DE8-21FE-E1F4-21CA2AE63E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举例，</a:t>
            </a:r>
            <a:r>
              <a:rPr lang="en-US" altLang="zh-CN"/>
              <a:t>10000</a:t>
            </a:r>
            <a:r>
              <a:rPr lang="zh-CN" altLang="en-US"/>
              <a:t>个记录索引文件平均查找</a:t>
            </a:r>
            <a:r>
              <a:rPr lang="en-US" altLang="zh-CN"/>
              <a:t>5000</a:t>
            </a:r>
            <a:r>
              <a:rPr lang="zh-CN" altLang="en-US"/>
              <a:t>次，索引顺序文件是</a:t>
            </a:r>
            <a:r>
              <a:rPr lang="en-US" altLang="zh-CN"/>
              <a:t>100</a:t>
            </a:r>
            <a:r>
              <a:rPr lang="zh-CN" altLang="en-US"/>
              <a:t>次</a:t>
            </a:r>
            <a:endParaRPr lang="en-US" altLang="zh-CN"/>
          </a:p>
          <a:p>
            <a:r>
              <a:rPr lang="zh-CN" altLang="en-US"/>
              <a:t>但是对于</a:t>
            </a:r>
            <a:r>
              <a:rPr lang="en-US" altLang="zh-CN"/>
              <a:t>10^6</a:t>
            </a:r>
            <a:r>
              <a:rPr lang="zh-CN" altLang="en-US"/>
              <a:t>的记录要查找</a:t>
            </a:r>
            <a:r>
              <a:rPr lang="en-US" altLang="zh-CN"/>
              <a:t>10^3</a:t>
            </a:r>
            <a:r>
              <a:rPr lang="zh-CN" altLang="en-US"/>
              <a:t>个记录</a:t>
            </a:r>
            <a:endParaRPr lang="en-US" altLang="zh-CN"/>
          </a:p>
          <a:p>
            <a:r>
              <a:rPr lang="zh-CN" altLang="en-US"/>
              <a:t>如果采用多级索引，每级</a:t>
            </a:r>
            <a:r>
              <a:rPr lang="en-US" altLang="zh-CN"/>
              <a:t>100</a:t>
            </a:r>
            <a:r>
              <a:rPr lang="zh-CN" altLang="en-US"/>
              <a:t>个，则</a:t>
            </a:r>
            <a:r>
              <a:rPr lang="en-US" altLang="zh-CN"/>
              <a:t>50+50+50</a:t>
            </a:r>
            <a:r>
              <a:rPr lang="zh-CN" altLang="en-US"/>
              <a:t>共</a:t>
            </a:r>
            <a:r>
              <a:rPr lang="en-US" altLang="zh-CN"/>
              <a:t>150</a:t>
            </a:r>
            <a:r>
              <a:rPr lang="zh-CN" altLang="en-US"/>
              <a:t>次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直接文件</a:t>
            </a:r>
            <a:r>
              <a:rPr lang="en-US" altLang="zh-CN"/>
              <a:t>-hash</a:t>
            </a:r>
            <a:endParaRPr lang="zh-CN" altLang="zh-CN"/>
          </a:p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7FACA409-FD36-B27F-B507-1EA623DF8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4B0FC7-31B2-764D-A3A2-667FC64A84F9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79987-716A-FE74-D23C-0D487C20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FCF6-AC01-C14E-8B38-437F234DFFFE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4C31B-8760-48E7-3519-B21D286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C77E9-56E8-4457-33C5-756840C7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Parallel Programming with  Intel Parallel Studio XE </a:t>
            </a:r>
            <a:fld id="{6EC48E92-118C-844C-832E-70603DD025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7304B-ED1E-E773-CBD2-2D4E78A0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726CF-50F9-CE4C-BBD6-93A7C9537AD2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1CF5D-2DEC-74B6-E41F-5CDF13DD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5D769-B330-293D-7BAB-CAA17D35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FCC5-F33A-5D4F-8966-DA3B1B9BE3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9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395D0-B7DC-EA8C-7F04-EACAFBF2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2BF5C-94D6-9341-90BD-3C8F20A9F340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550B6-041A-C16D-CB78-BB0487B8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84032-4FD4-8327-7083-83F09424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51F6A-231D-BA4D-BA07-7527BE19E5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4E32A-AD3D-0A79-20D3-6940EA7A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20A39-35F8-154C-86B5-5E50369583FC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02A5E-38E5-E8CE-6878-99516ED6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4B989-C4B8-4892-1342-E7FFAD9C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2B8C7-5536-E242-A782-5FEC46718A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8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1269C-7548-CC5B-636D-1C12C0E7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16D3-4876-0D41-B131-69832C2B5971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C43A4-47DC-860D-A216-0C67AA5E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B1057-5374-EF7F-2D3E-2BEF5835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7D181-EF07-0C43-A7F2-4263966DF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6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02BBDAD-FA18-32B8-8F57-B15430A9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14CF7-803A-1A49-9551-03F07A50FAC2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A7A2553-ED85-007B-E1F0-4C291662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C4844CA-718E-EF0C-82EA-7460C9A0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BA6D0-8E4D-6546-A4D0-A0B113DE89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8BFC3DA-0156-BFBD-82BA-99388406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D44CD-419C-5345-B2C3-B4EF929B11C0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01A32B6-BDB4-E574-6CD1-F0254E56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F26A0A4-D100-D609-150D-D448500B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CE1D3-26E9-294A-818C-8BE55522DB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8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5865E15-02E5-EAE1-585F-0F2485CE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25D31-0AD4-C645-B8DB-90D9C8467A25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85E1620-6A04-A832-D04E-9004E7D0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2D8F8FB-B0B6-B38C-4890-95E0E241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B9A9C-75BD-9946-8E91-A9BF36B775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4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DA34573-75F1-3731-987E-E5FBBA8E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D9558-4F42-5A4F-8E46-C2B9D8114649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FCFE462-1520-FF1F-7E69-B5C17813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8E4B0ED-4C98-B711-4976-8F76C860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FEF09-41F9-C442-85B1-7117B51AAD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FE16FC3-3342-A06E-806B-A6E5A778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544ED-B4FF-7C42-A40F-58D787FBB594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5519A8-D21A-3589-673A-176DC39C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1249BB3-6C2A-FDD8-4B08-CB66A3BA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8246-A64F-FF4C-BD6E-BEE36D9F0A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9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82DE6E-270F-D5B0-6F0F-01ABCF52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D92AA-4D5C-024D-8773-23459C0291A1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6AED3CE-7DDF-1E74-5EBD-27B3ADB7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7C3DE2-0A46-56C2-809E-3D5CBA80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7FDDE-6F6A-FC42-8324-A0EB5DD928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98841376-52A4-852A-962B-5B84045C81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5A2A423B-F963-10B1-EA61-BF262047BA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8F53A-B0F5-49BF-B6E3-E3B940583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9D9C33-B1B7-EA40-A4CE-8B3F12F7858C}" type="datetimeFigureOut">
              <a:rPr lang="zh-CN" altLang="en-US"/>
              <a:pPr>
                <a:defRPr/>
              </a:pPr>
              <a:t>2022/6/26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4CD7C-149D-4CDF-AD21-46EE18C46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22011-3878-4AFD-9186-CD6496C2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FA1F14-AFBE-FE48-B4F2-AAE92E31E120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9" descr="ppt-nhpccsz-4.png">
            <a:extLst>
              <a:ext uri="{FF2B5EF4-FFF2-40B4-BE49-F238E27FC236}">
                <a16:creationId xmlns:a16="http://schemas.microsoft.com/office/drawing/2014/main" id="{3FCCA8FB-C597-E29A-502C-8FB0A1CEAAF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7">
            <a:extLst>
              <a:ext uri="{FF2B5EF4-FFF2-40B4-BE49-F238E27FC236}">
                <a16:creationId xmlns:a16="http://schemas.microsoft.com/office/drawing/2014/main" id="{A8A33294-90F3-48CB-905D-4B0F0675F7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260350"/>
            <a:ext cx="3744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/>
              <a:t>Parallel Programming with  Intel Parallel Studio XE</a:t>
            </a:r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lxr.linux.no/linux+v2.6.24/fs/ext2/" TargetMode="External"/><Relationship Id="rId2" Type="http://schemas.openxmlformats.org/officeDocument/2006/relationships/hyperlink" Target="http://lxr.linux.no/linux+v2.6.24/f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xr.linux.no/linux+v2.6.24/fs/ext2/super.c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E3389B6D-CE99-2266-5A06-789BCF5B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88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/>
              <a:t>Chapter 6 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C5C856-0F6B-4610-B4F7-218DCCF28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文件管理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9247A55-3218-F434-6E0F-DBD651C6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5791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二、文件逻辑结构的类型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0612" name="Rectangle 4">
            <a:extLst>
              <a:ext uri="{FF2B5EF4-FFF2-40B4-BE49-F238E27FC236}">
                <a16:creationId xmlns:a16="http://schemas.microsoft.com/office/drawing/2014/main" id="{B28087F9-9970-53A9-85AC-54E0DC20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6106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有结构文件：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　顺序文件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　索引文件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　索引顺序文件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无结构文件：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无需单独讨论逻辑结构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　流式文件</a:t>
            </a:r>
          </a:p>
        </p:txBody>
      </p:sp>
      <p:sp>
        <p:nvSpPr>
          <p:cNvPr id="19460" name="Text Box 6">
            <a:extLst>
              <a:ext uri="{FF2B5EF4-FFF2-40B4-BE49-F238E27FC236}">
                <a16:creationId xmlns:a16="http://schemas.microsoft.com/office/drawing/2014/main" id="{D1548E80-C8E8-8184-42CF-1CFB78E7F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C576F40-8758-6E48-881F-CF190F7342C4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2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5DEBB87-0B24-F041-97A6-6FB509FB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二、事务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9348" name="Rectangle 4">
            <a:extLst>
              <a:ext uri="{FF2B5EF4-FFF2-40B4-BE49-F238E27FC236}">
                <a16:creationId xmlns:a16="http://schemas.microsoft.com/office/drawing/2014/main" id="{AE65B8EF-6C1F-8065-5445-5F5BB26E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166813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3、恢复算法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Undo(Ti)：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把所有被事务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Ti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修改过的数据，恢复为旧值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Redo(Ti)：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把所有需要被事务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Ti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修改的数据，置为新值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事务通过事务记录和恢复算法，实现数据一致性</a:t>
            </a:r>
          </a:p>
        </p:txBody>
      </p:sp>
      <p:sp>
        <p:nvSpPr>
          <p:cNvPr id="130052" name="Text Box 6">
            <a:extLst>
              <a:ext uri="{FF2B5EF4-FFF2-40B4-BE49-F238E27FC236}">
                <a16:creationId xmlns:a16="http://schemas.microsoft.com/office/drawing/2014/main" id="{BD6FDF6D-C95C-CB24-A6FE-8CC0CC12D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24D95604-40D3-0943-A518-A92D7BFD7D10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100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8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87CE0E9-9F0E-2F5C-0E49-663788FB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150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三、并发控制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0372" name="Rectangle 4">
            <a:extLst>
              <a:ext uri="{FF2B5EF4-FFF2-40B4-BE49-F238E27FC236}">
                <a16:creationId xmlns:a16="http://schemas.microsoft.com/office/drawing/2014/main" id="{D296DCCB-F030-B969-D2ED-7DC438BD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454150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1、利用互斥锁实现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“互斥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每个对象设置一把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锁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对对象的访问，必须先获得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锁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（关锁）</a:t>
            </a: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访问完对象，释放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锁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（开锁）</a:t>
            </a:r>
          </a:p>
        </p:txBody>
      </p:sp>
      <p:sp>
        <p:nvSpPr>
          <p:cNvPr id="131076" name="Text Box 6">
            <a:extLst>
              <a:ext uri="{FF2B5EF4-FFF2-40B4-BE49-F238E27FC236}">
                <a16:creationId xmlns:a16="http://schemas.microsoft.com/office/drawing/2014/main" id="{B444A86A-9938-0DA5-6C0F-B8299A88F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40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4AE1393-4A2A-C74F-BCA8-ECAABF2912D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101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5CD3029-2721-ABE0-30C8-030B1872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三、并发控制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1396" name="Rectangle 4">
            <a:extLst>
              <a:ext uri="{FF2B5EF4-FFF2-40B4-BE49-F238E27FC236}">
                <a16:creationId xmlns:a16="http://schemas.microsoft.com/office/drawing/2014/main" id="{A03B13A2-BF83-035C-6D4D-699C6B03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82713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2、利用信号量机制实现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顺序性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利用互斥信号量（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Mutex）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实现对象的顺序访问</a:t>
            </a: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利用一般信号量，实现访问者情况的记录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文件操作的读写锁</a:t>
            </a:r>
          </a:p>
        </p:txBody>
      </p:sp>
      <p:sp>
        <p:nvSpPr>
          <p:cNvPr id="132100" name="Text Box 6">
            <a:extLst>
              <a:ext uri="{FF2B5EF4-FFF2-40B4-BE49-F238E27FC236}">
                <a16:creationId xmlns:a16="http://schemas.microsoft.com/office/drawing/2014/main" id="{87A40C17-8BCF-4EA7-4400-6A4C5B6D4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40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73EB616-A67A-EB43-A59E-ED5AD6260B69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102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6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2FB51C14-3A22-28E4-0DC5-F891D00A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150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四、磁盘块号的一致性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44" name="Rectangle 4">
            <a:extLst>
              <a:ext uri="{FF2B5EF4-FFF2-40B4-BE49-F238E27FC236}">
                <a16:creationId xmlns:a16="http://schemas.microsoft.com/office/drawing/2014/main" id="{8E088FC5-1343-18DB-4027-2244EA59F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454150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空闲盘块：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通过空闲盘块管理机制实现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数据盘块管理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通过目录及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FAT（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或索引节点）实现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正常情况下，空闲盘块与数据盘块互补，即盘块要么是空闲盘块，要么是数据盘块</a:t>
            </a:r>
          </a:p>
        </p:txBody>
      </p:sp>
      <p:sp>
        <p:nvSpPr>
          <p:cNvPr id="133124" name="Text Box 6">
            <a:extLst>
              <a:ext uri="{FF2B5EF4-FFF2-40B4-BE49-F238E27FC236}">
                <a16:creationId xmlns:a16="http://schemas.microsoft.com/office/drawing/2014/main" id="{5B242E0C-6D28-CCCE-4470-FB33CD60F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40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8410500-9002-E140-BAAE-3C465C7FF5BA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103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D900693-013F-8A87-9CEC-A139F534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四、磁盘块号的一致性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4468" name="Rectangle 4">
            <a:extLst>
              <a:ext uri="{FF2B5EF4-FFF2-40B4-BE49-F238E27FC236}">
                <a16:creationId xmlns:a16="http://schemas.microsoft.com/office/drawing/2014/main" id="{4FA76B9F-E908-44C4-A726-32E7974F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166813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空闲盘块计数器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通过空闲盘块管理，记录空闲盘块的情况，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每个盘块对应一个计数器（1-空闲盘块，0-非空闲盘块）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数据盘块计数器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通过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FAT(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或索引节点)记录数据盘块的情况，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每个盘块对应一个计数器（1-数据盘块，0-非数据盘块）</a:t>
            </a:r>
          </a:p>
        </p:txBody>
      </p:sp>
      <p:sp>
        <p:nvSpPr>
          <p:cNvPr id="134148" name="Text Box 6">
            <a:extLst>
              <a:ext uri="{FF2B5EF4-FFF2-40B4-BE49-F238E27FC236}">
                <a16:creationId xmlns:a16="http://schemas.microsoft.com/office/drawing/2014/main" id="{21649D38-44F9-63F1-16DB-6D2C44341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40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9BBE76EA-7DAF-654E-A538-1BF32742FFA7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104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E46B1C3-6040-A2FD-DD74-69BA4726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150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四、磁盘块号的一致性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1" name="Rectangle 4">
            <a:extLst>
              <a:ext uri="{FF2B5EF4-FFF2-40B4-BE49-F238E27FC236}">
                <a16:creationId xmlns:a16="http://schemas.microsoft.com/office/drawing/2014/main" id="{7C7272ED-8DCC-DAC7-610F-14BC93DA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454150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正常情况</a:t>
            </a:r>
          </a:p>
        </p:txBody>
      </p:sp>
      <p:sp>
        <p:nvSpPr>
          <p:cNvPr id="135172" name="Text Box 6">
            <a:extLst>
              <a:ext uri="{FF2B5EF4-FFF2-40B4-BE49-F238E27FC236}">
                <a16:creationId xmlns:a16="http://schemas.microsoft.com/office/drawing/2014/main" id="{B2075C6D-5DAF-345C-671E-5968A0D1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40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40705D8-116F-E541-BC05-5CBB09329F02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105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75495" name="Group 7">
            <a:extLst>
              <a:ext uri="{FF2B5EF4-FFF2-40B4-BE49-F238E27FC236}">
                <a16:creationId xmlns:a16="http://schemas.microsoft.com/office/drawing/2014/main" id="{498A21EC-D988-1721-6E8C-2055604DD46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597150"/>
          <a:ext cx="8382000" cy="1193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4118672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6153771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9796687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981084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86713521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71868097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19325459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6037876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4800454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2135643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374839363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368994334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4607718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227258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840609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038229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865104264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盘块号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19609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空闲盘块计数器组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62521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数据盘块计数器组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6800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5A6495D-02B0-3836-EA1D-8F5295B0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四、磁盘块号的一致性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195" name="Rectangle 4">
            <a:extLst>
              <a:ext uri="{FF2B5EF4-FFF2-40B4-BE49-F238E27FC236}">
                <a16:creationId xmlns:a16="http://schemas.microsoft.com/office/drawing/2014/main" id="{98EF6B9C-28A3-7BF7-CD9A-E2FA1AAD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11275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丢失盘块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将第2块放入空闲盘块中</a:t>
            </a:r>
          </a:p>
        </p:txBody>
      </p:sp>
      <p:sp>
        <p:nvSpPr>
          <p:cNvPr id="136196" name="Text Box 6">
            <a:extLst>
              <a:ext uri="{FF2B5EF4-FFF2-40B4-BE49-F238E27FC236}">
                <a16:creationId xmlns:a16="http://schemas.microsoft.com/office/drawing/2014/main" id="{4349B6BE-D1E6-871B-6369-31041AFF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40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F0BFC75-A3D9-174D-A687-03E835B4B7B0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106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76519" name="Group 7">
            <a:extLst>
              <a:ext uri="{FF2B5EF4-FFF2-40B4-BE49-F238E27FC236}">
                <a16:creationId xmlns:a16="http://schemas.microsoft.com/office/drawing/2014/main" id="{62340E74-DC70-6EDD-03CF-E6381B28E1E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378075"/>
          <a:ext cx="8382000" cy="1193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2676036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7165617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229386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254249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421934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36376303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771117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6102173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406534976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1567561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39072413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144900159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8167081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2328177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8878248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1085407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93443704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盘块号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70842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空闲盘块计数器组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1446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数据盘块计数器组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1172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AF35A825-4B92-7F71-10B4-74638146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四、磁盘块号的一致性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19" name="Rectangle 4">
            <a:extLst>
              <a:ext uri="{FF2B5EF4-FFF2-40B4-BE49-F238E27FC236}">
                <a16:creationId xmlns:a16="http://schemas.microsoft.com/office/drawing/2014/main" id="{E1495692-F8AA-DAFB-98F0-8E1C5E12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82713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空闲盘块重复出现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从空闲盘块管理机制中删除一个3号盘块</a:t>
            </a:r>
          </a:p>
        </p:txBody>
      </p:sp>
      <p:sp>
        <p:nvSpPr>
          <p:cNvPr id="137220" name="Text Box 6">
            <a:extLst>
              <a:ext uri="{FF2B5EF4-FFF2-40B4-BE49-F238E27FC236}">
                <a16:creationId xmlns:a16="http://schemas.microsoft.com/office/drawing/2014/main" id="{7A7DCBC3-03EF-FD34-95D5-DF95B388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40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09D4870-BF1D-5446-9264-406E1E6BBF69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107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77543" name="Group 7">
            <a:extLst>
              <a:ext uri="{FF2B5EF4-FFF2-40B4-BE49-F238E27FC236}">
                <a16:creationId xmlns:a16="http://schemas.microsoft.com/office/drawing/2014/main" id="{5B45DE35-035F-983B-5257-81745440ED9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49513"/>
          <a:ext cx="8382000" cy="1193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1059612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3764485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2611047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6585629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9709828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494407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6929374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6654064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3236928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48021042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84094042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169070538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2209891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4530484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58722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6576977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685062510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盘块号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87533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空闲盘块计数器组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63578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数据盘块计数器组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1690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9BDEE52-E1EF-EC3B-4021-D2CD1A1B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四、磁盘块号的一致性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43" name="Rectangle 4">
            <a:extLst>
              <a:ext uri="{FF2B5EF4-FFF2-40B4-BE49-F238E27FC236}">
                <a16:creationId xmlns:a16="http://schemas.microsoft.com/office/drawing/2014/main" id="{C14BEAF4-EEEB-A3A6-62F9-59A17D1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82713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数据盘块重复出现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这是一个</a:t>
            </a:r>
            <a:r>
              <a:rPr lang="zh-CN" altLang="en-US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严重错误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，必须立即报告并修复</a:t>
            </a:r>
          </a:p>
        </p:txBody>
      </p:sp>
      <p:sp>
        <p:nvSpPr>
          <p:cNvPr id="138244" name="Text Box 6">
            <a:extLst>
              <a:ext uri="{FF2B5EF4-FFF2-40B4-BE49-F238E27FC236}">
                <a16:creationId xmlns:a16="http://schemas.microsoft.com/office/drawing/2014/main" id="{B07707FA-6632-3DA5-9DDC-19871F12F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40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4590434-FC8F-3649-84C8-378741BBC79C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108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78567" name="Group 7">
            <a:extLst>
              <a:ext uri="{FF2B5EF4-FFF2-40B4-BE49-F238E27FC236}">
                <a16:creationId xmlns:a16="http://schemas.microsoft.com/office/drawing/2014/main" id="{53C94DF5-0EF3-D07F-D3F8-98AC858F1FB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49513"/>
          <a:ext cx="8382000" cy="1193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46460047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633411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1595276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1784210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015854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884394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98996276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025073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0636933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379049943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3559939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73040766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1293657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16896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65019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0822402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727295270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盘块号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56479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空闲盘块计数器组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32034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数据盘块计数器组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825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B6B4AF-65FE-A231-A5E7-0E8AE171E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66813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硬链接计数值一致性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遍历整个目录树，将所有目录项的索引节点计数进行统计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	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将上述索引节点引用统计值与索引节点自身保存的引用计数值比较，看是否有差异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CA61E5-CE4D-7C4A-AB62-EE072B19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5791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三、顺序文件－排序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1636" name="Rectangle 4">
            <a:extLst>
              <a:ext uri="{FF2B5EF4-FFF2-40B4-BE49-F238E27FC236}">
                <a16:creationId xmlns:a16="http://schemas.microsoft.com/office/drawing/2014/main" id="{9BB32808-3329-760D-F60D-0ABACC45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6106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串结构：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各记录之间的顺序与关键字无关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顺序结构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记录按关键字（词）排列</a:t>
            </a:r>
          </a:p>
        </p:txBody>
      </p:sp>
      <p:sp>
        <p:nvSpPr>
          <p:cNvPr id="21508" name="Text Box 6">
            <a:extLst>
              <a:ext uri="{FF2B5EF4-FFF2-40B4-BE49-F238E27FC236}">
                <a16:creationId xmlns:a16="http://schemas.microsoft.com/office/drawing/2014/main" id="{94710570-5177-AB80-ECD0-6E41FD16F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47163947-7DEF-E04B-AE03-0FA352591B15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11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6" grpId="0" build="p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F9C5FAF-165E-4359-87E2-BD4C7F696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66813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实例：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Ext2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</a:p>
        </p:txBody>
      </p:sp>
      <p:pic>
        <p:nvPicPr>
          <p:cNvPr id="140291" name="Picture 2">
            <a:extLst>
              <a:ext uri="{FF2B5EF4-FFF2-40B4-BE49-F238E27FC236}">
                <a16:creationId xmlns:a16="http://schemas.microsoft.com/office/drawing/2014/main" id="{4D893D01-B23C-F08A-2D61-F4368CFF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133600"/>
            <a:ext cx="88677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矩形 1">
            <a:extLst>
              <a:ext uri="{FF2B5EF4-FFF2-40B4-BE49-F238E27FC236}">
                <a16:creationId xmlns:a16="http://schemas.microsoft.com/office/drawing/2014/main" id="{D39585E4-33A5-CC9F-8419-78CA1EA02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1513"/>
            <a:ext cx="9072563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latin typeface="Arial" panose="020B0604020202020204" pitchFamily="34" charset="0"/>
              </a:rPr>
              <a:t>代码 </a:t>
            </a:r>
            <a:r>
              <a:rPr lang="en-US" altLang="zh-CN" sz="1800" b="1">
                <a:latin typeface="Arial" panose="020B0604020202020204" pitchFamily="34" charset="0"/>
              </a:rPr>
              <a:t>12‑1 ext2_super_block  (linux-3.13/fs/ext2/ext2.h)</a:t>
            </a:r>
            <a:endParaRPr lang="zh-CN" altLang="zh-CN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410 struct ext2_super_block {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411         __le32  s_inodes_count;         /* Inodes count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索引节点总数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412         __le32  s_blocks_count;         /* Blocks count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盘块的总数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413         __le32  s_r_blocks_count;       /* Reserved blocks count */ 	</a:t>
            </a:r>
            <a:r>
              <a:rPr lang="zh-CN" altLang="zh-CN" sz="1800">
                <a:latin typeface="Arial" panose="020B0604020202020204" pitchFamily="34" charset="0"/>
              </a:rPr>
              <a:t>保留的盘块数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414         __le32  s_free_blocks_count;    /* Free blocks count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空闲盘块数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415         __le32  s_free_inodes_count;    /* Free inodes count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空闲索引节点</a:t>
            </a:r>
            <a:r>
              <a:rPr lang="zh-CN" altLang="zh-CN" sz="1800">
                <a:latin typeface="Arial" panose="020B0604020202020204" pitchFamily="34" charset="0"/>
              </a:rPr>
              <a:t>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416         __le32  s_first_data_block;     /* First Data Block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第一个数据盘块号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417         __le32  s_log_block_size;       /* Block size */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盘块大小</a:t>
            </a:r>
            <a:r>
              <a:rPr lang="zh-CN" altLang="zh-CN" sz="1800">
                <a:latin typeface="Arial" panose="020B0604020202020204" pitchFamily="34" charset="0"/>
              </a:rPr>
              <a:t>（以</a:t>
            </a:r>
            <a:r>
              <a:rPr lang="en-US" altLang="zh-CN" sz="1800">
                <a:latin typeface="Arial" panose="020B0604020202020204" pitchFamily="34" charset="0"/>
              </a:rPr>
              <a:t>2</a:t>
            </a:r>
            <a:r>
              <a:rPr lang="zh-CN" altLang="zh-CN" sz="1800">
                <a:latin typeface="Arial" panose="020B0604020202020204" pitchFamily="34" charset="0"/>
              </a:rPr>
              <a:t>的幂次表示）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418         __le32  s_log_frag_size;        /* Fragment size */ 	</a:t>
            </a:r>
            <a:r>
              <a:rPr lang="zh-CN" altLang="zh-CN" sz="1800">
                <a:latin typeface="Arial" panose="020B0604020202020204" pitchFamily="34" charset="0"/>
              </a:rPr>
              <a:t>片的大小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419         __le32  s_blocks_per_group;     /* # Blocks per group */ 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块组内部的盘块数量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420         __le32  s_frags_per_group;      /* # Fragments per group */</a:t>
            </a:r>
            <a:r>
              <a:rPr lang="zh-CN" altLang="zh-CN" sz="1800">
                <a:latin typeface="Arial" panose="020B0604020202020204" pitchFamily="34" charset="0"/>
              </a:rPr>
              <a:t>块组中的片数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421         __le32  s_inodes_per_group;     /* # Inodes per group */ 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块组的索引节点数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422         __le32  s_mtime;                /* Mount time */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最后一次安装挂载时间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423         __le32  s_wtime;                /* Write time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最后一次写操作的时间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424         __le16  s_mnt_count;            /* Mount count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安装挂载次数</a:t>
            </a:r>
            <a:r>
              <a:rPr lang="zh-CN" altLang="zh-CN" sz="1800">
                <a:latin typeface="Arial" panose="020B0604020202020204" pitchFamily="34" charset="0"/>
              </a:rPr>
              <a:t>（检查后清零）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425         __le16  s_max_mnt_count;        /* Maximal mount count */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最大挂载次数</a:t>
            </a:r>
            <a:r>
              <a:rPr lang="zh-CN" altLang="zh-CN" sz="1800">
                <a:latin typeface="Arial" panose="020B0604020202020204" pitchFamily="34" charset="0"/>
              </a:rPr>
              <a:t>，超过则触发文件系统检查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426         __le16  s_magic;                /* Magic signature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文件系统魔数</a:t>
            </a:r>
            <a:r>
              <a:rPr lang="zh-CN" altLang="zh-CN" sz="1800">
                <a:latin typeface="Arial" panose="020B0604020202020204" pitchFamily="34" charset="0"/>
              </a:rPr>
              <a:t>（标志）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427         __le16  s_state;                /* File system state */ 	</a:t>
            </a:r>
            <a:r>
              <a:rPr lang="zh-CN" altLang="zh-CN" sz="1800">
                <a:latin typeface="Arial" panose="020B0604020202020204" pitchFamily="34" charset="0"/>
              </a:rPr>
              <a:t>文件系统状态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矩形 1">
            <a:extLst>
              <a:ext uri="{FF2B5EF4-FFF2-40B4-BE49-F238E27FC236}">
                <a16:creationId xmlns:a16="http://schemas.microsoft.com/office/drawing/2014/main" id="{BCA4B669-ECC5-6046-EF04-4578063D3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91440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449         __le32  s_first_ino;            /* First non-reserved inode */</a:t>
            </a:r>
            <a:r>
              <a:rPr lang="zh-CN" altLang="zh-CN" sz="1800">
                <a:latin typeface="Arial" panose="020B0604020202020204" pitchFamily="34" charset="0"/>
              </a:rPr>
              <a:t>第一个非保留的索引节点号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450         __le16   s_inode_size;          /* size of inode structure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索引节点的大小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451         __le16  s_block_group_nr;       /* block group # of this superblock */  </a:t>
            </a:r>
            <a:r>
              <a:rPr lang="zh-CN" altLang="zh-CN" sz="1800">
                <a:latin typeface="Arial" panose="020B0604020202020204" pitchFamily="34" charset="0"/>
              </a:rPr>
              <a:t>本超级块的块组号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452         __le32  s_feature_compat;       /* compatible feature set */</a:t>
            </a:r>
            <a:r>
              <a:rPr lang="zh-CN" altLang="zh-CN" sz="1800">
                <a:latin typeface="Arial" panose="020B0604020202020204" pitchFamily="34" charset="0"/>
              </a:rPr>
              <a:t>具有兼容特点的位图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453         __le32  s_feature_incompat;     /* incompatible feature set */</a:t>
            </a:r>
            <a:r>
              <a:rPr lang="zh-CN" altLang="zh-CN" sz="1800">
                <a:latin typeface="Arial" panose="020B0604020202020204" pitchFamily="34" charset="0"/>
              </a:rPr>
              <a:t>具有非兼容特点的位图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454         __le32  s_feature_ro_compat;    /* readonly-compatible feature set */</a:t>
            </a:r>
            <a:r>
              <a:rPr lang="zh-CN" altLang="zh-CN" sz="1800">
                <a:latin typeface="Arial" panose="020B0604020202020204" pitchFamily="34" charset="0"/>
              </a:rPr>
              <a:t>只读特点的位图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455         __u8    s_uuid[16];             /* 128-bit uuid for volume */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128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位的文件系统标识符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456         char    s_volume_name[16];      /* volume name */	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卷名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457         char    s_last_mounted[64];     /* directory where last mounted */ 	</a:t>
            </a:r>
            <a:r>
              <a:rPr lang="zh-CN" altLang="zh-CN" sz="1800">
                <a:latin typeface="Arial" panose="020B0604020202020204" pitchFamily="34" charset="0"/>
              </a:rPr>
              <a:t>最后一个安装点路径名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矩形 1">
            <a:extLst>
              <a:ext uri="{FF2B5EF4-FFF2-40B4-BE49-F238E27FC236}">
                <a16:creationId xmlns:a16="http://schemas.microsoft.com/office/drawing/2014/main" id="{208D2FB0-9EE3-9F54-FA2A-492A4F8B8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latin typeface="Arial" panose="020B0604020202020204" pitchFamily="34" charset="0"/>
              </a:rPr>
              <a:t>代码 </a:t>
            </a:r>
            <a:r>
              <a:rPr lang="en-US" altLang="zh-CN" sz="1800" b="1">
                <a:latin typeface="Arial" panose="020B0604020202020204" pitchFamily="34" charset="0"/>
              </a:rPr>
              <a:t>12‑3 ext2_group_desc  (linux-3.13/fs/ext2/ext2.h)</a:t>
            </a:r>
            <a:endParaRPr lang="zh-CN" altLang="zh-CN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194 struct ext2_group_desc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195 {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196         __le32  bg_block_bitmap;   /* Blocks bitmap block */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数据盘块位图</a:t>
            </a:r>
            <a:r>
              <a:rPr lang="zh-CN" altLang="zh-CN" sz="1800">
                <a:latin typeface="Arial" panose="020B0604020202020204" pitchFamily="34" charset="0"/>
              </a:rPr>
              <a:t>所在的盘块号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197         __le32  bg_inode_bitmap;   /* Inodes bitmap block */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索引节点位图</a:t>
            </a:r>
            <a:r>
              <a:rPr lang="zh-CN" altLang="zh-CN" sz="1800">
                <a:latin typeface="Arial" panose="020B0604020202020204" pitchFamily="34" charset="0"/>
              </a:rPr>
              <a:t>所在的盘块号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198         __le32  bg_inode_table; /* Inodes table block */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索引节点表</a:t>
            </a:r>
            <a:r>
              <a:rPr lang="zh-CN" altLang="zh-CN" sz="1800">
                <a:latin typeface="Arial" panose="020B0604020202020204" pitchFamily="34" charset="0"/>
              </a:rPr>
              <a:t>的</a:t>
            </a:r>
            <a:r>
              <a:rPr lang="zh-CN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起点</a:t>
            </a:r>
            <a:r>
              <a:rPr lang="zh-CN" altLang="zh-CN" sz="1800">
                <a:latin typeface="Arial" panose="020B0604020202020204" pitchFamily="34" charset="0"/>
              </a:rPr>
              <a:t>所在的盘块号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199         __le16  bg_free_blocks_count;   /* Free blocks count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空闲盘块数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200         __le16  bg_free_inodes_count;   /* Free inodes count */ 	</a:t>
            </a:r>
            <a:r>
              <a:rPr lang="zh-CN" altLang="zh-CN" sz="1800">
                <a:solidFill>
                  <a:srgbClr val="FF0000"/>
                </a:solidFill>
                <a:latin typeface="Arial" panose="020B0604020202020204" pitchFamily="34" charset="0"/>
              </a:rPr>
              <a:t>空闲索引节</a:t>
            </a:r>
            <a:r>
              <a:rPr lang="zh-CN" altLang="zh-CN" sz="1800">
                <a:latin typeface="Arial" panose="020B0604020202020204" pitchFamily="34" charset="0"/>
              </a:rPr>
              <a:t>点数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201         __le16  bg_used_dirs_count;     /* Directories count */ 	</a:t>
            </a:r>
            <a:r>
              <a:rPr lang="zh-CN" altLang="zh-CN" sz="1800">
                <a:latin typeface="Arial" panose="020B0604020202020204" pitchFamily="34" charset="0"/>
              </a:rPr>
              <a:t>在用目录个数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202         __le16  bg_pad; 					</a:t>
            </a:r>
            <a:r>
              <a:rPr lang="zh-CN" altLang="zh-CN" sz="1800">
                <a:latin typeface="Arial" panose="020B0604020202020204" pitchFamily="34" charset="0"/>
              </a:rPr>
              <a:t>字节对齐的填充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203         __le32  bg_reserved[3]; 			</a:t>
            </a:r>
            <a:r>
              <a:rPr lang="zh-CN" altLang="zh-CN" sz="1800">
                <a:latin typeface="Arial" panose="020B0604020202020204" pitchFamily="34" charset="0"/>
              </a:rPr>
              <a:t>保留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204 };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矩形 1">
            <a:extLst>
              <a:ext uri="{FF2B5EF4-FFF2-40B4-BE49-F238E27FC236}">
                <a16:creationId xmlns:a16="http://schemas.microsoft.com/office/drawing/2014/main" id="{963B52C5-AF16-8224-A9ED-42B82A40C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2804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 u="sng">
                <a:latin typeface="Arial" panose="020B0604020202020204" pitchFamily="34" charset="0"/>
              </a:rPr>
              <a:t>代码 </a:t>
            </a:r>
            <a:r>
              <a:rPr lang="en-US" altLang="zh-CN" sz="1800" b="1">
                <a:latin typeface="Arial" panose="020B0604020202020204" pitchFamily="34" charset="0"/>
              </a:rPr>
              <a:t>12‑2 ext2_sops (</a:t>
            </a:r>
            <a:r>
              <a:rPr lang="en-US" altLang="zh-CN" sz="1800" b="1">
                <a:latin typeface="Arial" panose="020B0604020202020204" pitchFamily="34" charset="0"/>
                <a:hlinkClick r:id="rId2"/>
              </a:rPr>
              <a:t>fs/</a:t>
            </a:r>
            <a:r>
              <a:rPr lang="en-US" altLang="zh-CN" sz="1800" b="1">
                <a:latin typeface="Arial" panose="020B0604020202020204" pitchFamily="34" charset="0"/>
                <a:hlinkClick r:id="rId3"/>
              </a:rPr>
              <a:t>ext2/</a:t>
            </a:r>
            <a:r>
              <a:rPr lang="en-US" altLang="zh-CN" sz="1800" b="1">
                <a:latin typeface="Arial" panose="020B0604020202020204" pitchFamily="34" charset="0"/>
                <a:hlinkClick r:id="rId4"/>
              </a:rPr>
              <a:t>super.c</a:t>
            </a:r>
            <a:r>
              <a:rPr lang="en-US" altLang="zh-CN" sz="1800" b="1">
                <a:latin typeface="Arial" panose="020B0604020202020204" pitchFamily="34" charset="0"/>
              </a:rPr>
              <a:t>) </a:t>
            </a:r>
            <a:endParaRPr lang="zh-CN" altLang="zh-CN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296static const struct super_operations ext2_sops = {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297        .alloc_inode   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ext2_alloc_inode</a:t>
            </a:r>
            <a:r>
              <a:rPr lang="en-US" altLang="zh-CN" sz="1800">
                <a:latin typeface="Arial" panose="020B0604020202020204" pitchFamily="34" charset="0"/>
              </a:rPr>
              <a:t>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298        .destroy_inode 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ext2_destroy_inod</a:t>
            </a:r>
            <a:r>
              <a:rPr lang="en-US" altLang="zh-CN" sz="1800">
                <a:latin typeface="Arial" panose="020B0604020202020204" pitchFamily="34" charset="0"/>
              </a:rPr>
              <a:t>e,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299        .read_inode    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ext2_read_inod</a:t>
            </a:r>
            <a:r>
              <a:rPr lang="en-US" altLang="zh-CN" sz="1800">
                <a:latin typeface="Arial" panose="020B0604020202020204" pitchFamily="34" charset="0"/>
              </a:rPr>
              <a:t>e,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300        .write_inode   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ext2_write_inode</a:t>
            </a:r>
            <a:r>
              <a:rPr lang="en-US" altLang="zh-CN" sz="1800">
                <a:latin typeface="Arial" panose="020B0604020202020204" pitchFamily="34" charset="0"/>
              </a:rPr>
              <a:t>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301        .delete_inode  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ext2_delete_inod</a:t>
            </a:r>
            <a:r>
              <a:rPr lang="en-US" altLang="zh-CN" sz="1800">
                <a:latin typeface="Arial" panose="020B0604020202020204" pitchFamily="34" charset="0"/>
              </a:rPr>
              <a:t>e,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302        .put_super      = ext2_put_super,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303        .write_super    = ext2_write_super,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304        .statfs         = ext2_statfs,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305        .remount_fs     = ext2_remount,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306        .clear_inode    = ext2_clear_inode,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307        .show_options   = ext2_show_options,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308#ifdef CONFIG_QUOTA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309        .quota_read     = ext2_quota_read,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310        .quota_write    = ext2_quota_write,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311#endif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312};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00F649-DF77-4736-8455-792512CCC9E6}"/>
              </a:ext>
            </a:extLst>
          </p:cNvPr>
          <p:cNvSpPr/>
          <p:nvPr/>
        </p:nvSpPr>
        <p:spPr>
          <a:xfrm>
            <a:off x="0" y="981075"/>
            <a:ext cx="9251950" cy="452437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/>
              <a:t>代码 </a:t>
            </a:r>
            <a:r>
              <a:rPr lang="en-US" altLang="zh-CN" b="1"/>
              <a:t>12‑4 ext2_inode (Linux-3.13/fs/ext2/ext2.h)</a:t>
            </a:r>
            <a:endParaRPr lang="zh-CN" altLang="zh-CN" b="1"/>
          </a:p>
          <a:p>
            <a:pPr eaLnBrk="1" hangingPunct="1"/>
            <a:r>
              <a:rPr lang="en-US" altLang="zh-CN"/>
              <a:t>297 struct ext2_inode {</a:t>
            </a:r>
            <a:endParaRPr lang="zh-CN" altLang="zh-CN"/>
          </a:p>
          <a:p>
            <a:pPr eaLnBrk="1" hangingPunct="1"/>
            <a:r>
              <a:rPr lang="en-US" altLang="zh-CN"/>
              <a:t>298         __le16  i_mode;         /* File mode */ 	</a:t>
            </a:r>
            <a:r>
              <a:rPr lang="zh-CN" altLang="zh-CN"/>
              <a:t>文件类型和访问权限</a:t>
            </a:r>
          </a:p>
          <a:p>
            <a:pPr eaLnBrk="1" hangingPunct="1"/>
            <a:r>
              <a:rPr lang="en-US" altLang="zh-CN"/>
              <a:t>299         __le16  i_uid;          /* Low 16 bits of Owner Uid */ 	</a:t>
            </a:r>
            <a:r>
              <a:rPr lang="zh-CN" altLang="zh-CN"/>
              <a:t>所有者的</a:t>
            </a:r>
            <a:r>
              <a:rPr lang="en-US" altLang="zh-CN"/>
              <a:t>UID</a:t>
            </a:r>
            <a:r>
              <a:rPr lang="zh-CN" altLang="zh-CN"/>
              <a:t>（低</a:t>
            </a:r>
            <a:r>
              <a:rPr lang="en-US" altLang="zh-CN"/>
              <a:t>16</a:t>
            </a:r>
            <a:r>
              <a:rPr lang="zh-CN" altLang="zh-CN"/>
              <a:t>位）</a:t>
            </a:r>
          </a:p>
          <a:p>
            <a:pPr eaLnBrk="1" hangingPunct="1"/>
            <a:r>
              <a:rPr lang="en-US" altLang="zh-CN"/>
              <a:t>300         __le32  i_size;         /* Size in bytes */		</a:t>
            </a:r>
            <a:r>
              <a:rPr lang="zh-CN" altLang="zh-CN"/>
              <a:t>文件长度（字节）</a:t>
            </a:r>
          </a:p>
          <a:p>
            <a:pPr eaLnBrk="1" hangingPunct="1"/>
            <a:r>
              <a:rPr lang="en-US" altLang="zh-CN"/>
              <a:t>301         __le32  i_atime;        /* Access time */			</a:t>
            </a:r>
            <a:r>
              <a:rPr lang="zh-CN" altLang="zh-CN"/>
              <a:t>访问时间戳</a:t>
            </a:r>
          </a:p>
          <a:p>
            <a:pPr eaLnBrk="1" hangingPunct="1"/>
            <a:r>
              <a:rPr lang="en-US" altLang="zh-CN"/>
              <a:t>302         __le32  i_ctime;        /* Creation time */			</a:t>
            </a:r>
            <a:r>
              <a:rPr lang="zh-CN" altLang="zh-CN"/>
              <a:t>创建时间戳</a:t>
            </a:r>
          </a:p>
          <a:p>
            <a:pPr eaLnBrk="1" hangingPunct="1"/>
            <a:r>
              <a:rPr lang="en-US" altLang="zh-CN"/>
              <a:t>303         __le32  i_mtime;        /* Modification time */		</a:t>
            </a:r>
            <a:r>
              <a:rPr lang="zh-CN" altLang="zh-CN"/>
              <a:t>修改时间戳</a:t>
            </a:r>
          </a:p>
          <a:p>
            <a:pPr eaLnBrk="1" hangingPunct="1"/>
            <a:r>
              <a:rPr lang="en-US" altLang="zh-CN"/>
              <a:t>304         __le32  i_dtime;        /* Deletion Time */			</a:t>
            </a:r>
            <a:r>
              <a:rPr lang="zh-CN" altLang="zh-CN"/>
              <a:t>删除时间戳</a:t>
            </a:r>
          </a:p>
          <a:p>
            <a:pPr eaLnBrk="1" hangingPunct="1"/>
            <a:r>
              <a:rPr lang="en-US" altLang="zh-CN"/>
              <a:t>305         __le16  i_gid;          /* Low 16 bits of Group Id */	</a:t>
            </a:r>
            <a:r>
              <a:rPr lang="zh-CN" altLang="zh-CN"/>
              <a:t>所有者</a:t>
            </a:r>
            <a:r>
              <a:rPr lang="en-US" altLang="zh-CN"/>
              <a:t>GID</a:t>
            </a:r>
            <a:r>
              <a:rPr lang="zh-CN" altLang="zh-CN"/>
              <a:t>（低</a:t>
            </a:r>
            <a:r>
              <a:rPr lang="en-US" altLang="zh-CN"/>
              <a:t>16</a:t>
            </a:r>
            <a:r>
              <a:rPr lang="zh-CN" altLang="zh-CN"/>
              <a:t>位）</a:t>
            </a:r>
          </a:p>
          <a:p>
            <a:pPr eaLnBrk="1" hangingPunct="1"/>
            <a:r>
              <a:rPr lang="en-US" altLang="zh-CN"/>
              <a:t>306         __le16  i_links_count;  /* Links count */			</a:t>
            </a:r>
            <a:r>
              <a:rPr lang="zh-CN" altLang="zh-CN"/>
              <a:t>硬链接计数</a:t>
            </a:r>
          </a:p>
          <a:p>
            <a:pPr eaLnBrk="1" hangingPunct="1"/>
            <a:r>
              <a:rPr lang="en-US" altLang="zh-CN"/>
              <a:t>307         __le32  i_blocks;       /* Blocks count */		</a:t>
            </a:r>
            <a:r>
              <a:rPr lang="zh-CN" altLang="zh-CN"/>
              <a:t>文件长度（</a:t>
            </a:r>
            <a:r>
              <a:rPr lang="en-US" altLang="zh-CN"/>
              <a:t>block</a:t>
            </a:r>
            <a:r>
              <a:rPr lang="zh-CN" altLang="zh-CN"/>
              <a:t>计数）</a:t>
            </a:r>
          </a:p>
          <a:p>
            <a:pPr eaLnBrk="1" hangingPunct="1">
              <a:buFontTx/>
              <a:buAutoNum type="arabicPlain" startAt="308"/>
            </a:pPr>
            <a:r>
              <a:rPr lang="en-US" altLang="zh-CN"/>
              <a:t>__le32  i_flags;        /* File flags */				</a:t>
            </a:r>
            <a:r>
              <a:rPr lang="zh-CN" altLang="zh-CN"/>
              <a:t>文件标志</a:t>
            </a:r>
            <a:endParaRPr lang="en-US" altLang="zh-CN"/>
          </a:p>
          <a:p>
            <a:pPr eaLnBrk="1" hangingPunct="1">
              <a:buFontTx/>
              <a:buAutoNum type="arabicPlain" startAt="308"/>
            </a:pPr>
            <a:endParaRPr lang="en-US" altLang="zh-CN"/>
          </a:p>
          <a:p>
            <a:pPr eaLnBrk="1" hangingPunct="1"/>
            <a:r>
              <a:rPr lang="en-US" altLang="zh-CN"/>
              <a:t>320         __le32  </a:t>
            </a:r>
            <a:r>
              <a:rPr lang="en-US" altLang="zh-CN" b="1"/>
              <a:t>i_block[EXT2_N_BLOCKS]</a:t>
            </a:r>
            <a:r>
              <a:rPr lang="en-US" altLang="zh-CN"/>
              <a:t>;/* Pointers to blocks */ </a:t>
            </a:r>
            <a:r>
              <a:rPr lang="zh-CN" altLang="zh-CN"/>
              <a:t>数据盘块指针数组</a:t>
            </a:r>
          </a:p>
          <a:p>
            <a:pPr eaLnBrk="1" hangingPunct="1">
              <a:buFontTx/>
              <a:buAutoNum type="arabicPlain" startAt="308"/>
            </a:pPr>
            <a:endParaRPr lang="zh-CN" altLang="zh-CN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>
            <a:extLst>
              <a:ext uri="{FF2B5EF4-FFF2-40B4-BE49-F238E27FC236}">
                <a16:creationId xmlns:a16="http://schemas.microsoft.com/office/drawing/2014/main" id="{DF958117-F437-AE36-6675-0015CCE5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20713"/>
            <a:ext cx="8666163" cy="604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矩形 1">
            <a:extLst>
              <a:ext uri="{FF2B5EF4-FFF2-40B4-BE49-F238E27FC236}">
                <a16:creationId xmlns:a16="http://schemas.microsoft.com/office/drawing/2014/main" id="{514AF0D8-7172-B588-4432-09E978D3F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92150"/>
            <a:ext cx="81375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591 struct ext2_dir_entry_2 {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592         __le32  inode;                  /* Inode number */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593         __le16  rec_len;                /* Directory entry length */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594         __u8    name_len;               /* Name length */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595         __u8    file_type;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596         char    name[];                 /* File name, up to EXT2_NAME_LEN */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47459" name="矩形 2">
            <a:extLst>
              <a:ext uri="{FF2B5EF4-FFF2-40B4-BE49-F238E27FC236}">
                <a16:creationId xmlns:a16="http://schemas.microsoft.com/office/drawing/2014/main" id="{88A63C44-4526-6E85-0FB2-184ECB67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41663"/>
            <a:ext cx="8066087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603 enum {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604         EXT2_FT_UNKNOWN         = 0,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605         EXT2_FT_REG_FILE        = 1,		</a:t>
            </a:r>
            <a:r>
              <a:rPr lang="zh-CN" altLang="zh-CN" sz="1800">
                <a:latin typeface="Arial" panose="020B0604020202020204" pitchFamily="34" charset="0"/>
              </a:rPr>
              <a:t>普通文件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606         EXT2_FT_DIR             = 2,		</a:t>
            </a:r>
            <a:r>
              <a:rPr lang="zh-CN" altLang="zh-CN" sz="1800">
                <a:latin typeface="Arial" panose="020B0604020202020204" pitchFamily="34" charset="0"/>
              </a:rPr>
              <a:t>目录文件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607         EXT2_FT_CHRDEV          = 3,		</a:t>
            </a:r>
            <a:r>
              <a:rPr lang="zh-CN" altLang="zh-CN" sz="1800">
                <a:latin typeface="Arial" panose="020B0604020202020204" pitchFamily="34" charset="0"/>
              </a:rPr>
              <a:t>字符设备文件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608         EXT2_FT_BLKDEV          = 4,		</a:t>
            </a:r>
            <a:r>
              <a:rPr lang="zh-CN" altLang="zh-CN" sz="1800">
                <a:latin typeface="Arial" panose="020B0604020202020204" pitchFamily="34" charset="0"/>
              </a:rPr>
              <a:t>块设备文件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609         EXT2_FT_FIFO            = 5,		</a:t>
            </a:r>
            <a:r>
              <a:rPr lang="zh-CN" altLang="zh-CN" sz="1800">
                <a:latin typeface="Arial" panose="020B0604020202020204" pitchFamily="34" charset="0"/>
              </a:rPr>
              <a:t>命名管道</a:t>
            </a:r>
            <a:r>
              <a:rPr lang="en-US" altLang="zh-CN" sz="1800">
                <a:latin typeface="Arial" panose="020B0604020202020204" pitchFamily="34" charset="0"/>
              </a:rPr>
              <a:t>FIFO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610         EXT2_FT_SOCK            = 6,		SOCK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611         EXT2_FT_SYMLINK         = 7,		</a:t>
            </a:r>
            <a:r>
              <a:rPr lang="zh-CN" altLang="zh-CN" sz="1800">
                <a:latin typeface="Arial" panose="020B0604020202020204" pitchFamily="34" charset="0"/>
              </a:rPr>
              <a:t>符号链接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612         EXT2_FT_MAX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613 };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5">
            <a:extLst>
              <a:ext uri="{FF2B5EF4-FFF2-40B4-BE49-F238E27FC236}">
                <a16:creationId xmlns:a16="http://schemas.microsoft.com/office/drawing/2014/main" id="{A02E2F34-E416-66A0-5BC6-F7DCF615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48483" name="组合 8993">
            <a:extLst>
              <a:ext uri="{FF2B5EF4-FFF2-40B4-BE49-F238E27FC236}">
                <a16:creationId xmlns:a16="http://schemas.microsoft.com/office/drawing/2014/main" id="{B94DAE80-18FF-B4AF-C932-A2790678401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908050"/>
            <a:ext cx="7488238" cy="4681538"/>
            <a:chOff x="9286" y="10715"/>
            <a:chExt cx="80010" cy="47434"/>
          </a:xfrm>
        </p:grpSpPr>
        <p:pic>
          <p:nvPicPr>
            <p:cNvPr id="148484" name="Picture 2">
              <a:extLst>
                <a:ext uri="{FF2B5EF4-FFF2-40B4-BE49-F238E27FC236}">
                  <a16:creationId xmlns:a16="http://schemas.microsoft.com/office/drawing/2014/main" id="{55D1D7D5-2F49-2BE6-94AB-F9C3FA1A1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" y="10715"/>
              <a:ext cx="78200" cy="4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485" name="椭圆 10444">
              <a:extLst>
                <a:ext uri="{FF2B5EF4-FFF2-40B4-BE49-F238E27FC236}">
                  <a16:creationId xmlns:a16="http://schemas.microsoft.com/office/drawing/2014/main" id="{A0FEE6DE-A076-29C9-B005-C7A3FD4BD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3" y="42148"/>
              <a:ext cx="4286" cy="357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8486" name="椭圆 10445">
              <a:extLst>
                <a:ext uri="{FF2B5EF4-FFF2-40B4-BE49-F238E27FC236}">
                  <a16:creationId xmlns:a16="http://schemas.microsoft.com/office/drawing/2014/main" id="{7DFFED86-D1C8-B80B-F577-8E4EBE032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6" y="47148"/>
              <a:ext cx="73581" cy="357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矩形 1">
            <a:extLst>
              <a:ext uri="{FF2B5EF4-FFF2-40B4-BE49-F238E27FC236}">
                <a16:creationId xmlns:a16="http://schemas.microsoft.com/office/drawing/2014/main" id="{1B350238-1A2F-5535-216F-A1BCA042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20896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latin typeface="Arial" panose="020B0604020202020204" pitchFamily="34" charset="0"/>
              </a:rPr>
              <a:t>代码 </a:t>
            </a:r>
            <a:r>
              <a:rPr lang="en-US" altLang="zh-CN" sz="1800" b="1">
                <a:latin typeface="Arial" panose="020B0604020202020204" pitchFamily="34" charset="0"/>
              </a:rPr>
              <a:t>12‑5 ext2_file_operations (Linux-3.13/fs/ext2/file.c)</a:t>
            </a:r>
            <a:endParaRPr lang="zh-CN" altLang="zh-CN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63 const struct file_operations ext2_file_operations = {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64         .llseek         = generic_file_llseek,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65         .read          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do_sync_read</a:t>
            </a:r>
            <a:r>
              <a:rPr lang="en-US" altLang="zh-CN" sz="1800">
                <a:latin typeface="Arial" panose="020B0604020202020204" pitchFamily="34" charset="0"/>
              </a:rPr>
              <a:t>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66         .write         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do_sync_write</a:t>
            </a:r>
            <a:r>
              <a:rPr lang="en-US" altLang="zh-CN" sz="1800">
                <a:latin typeface="Arial" panose="020B0604020202020204" pitchFamily="34" charset="0"/>
              </a:rPr>
              <a:t>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67         .aio_read      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generic_file_aio_read</a:t>
            </a:r>
            <a:r>
              <a:rPr lang="en-US" altLang="zh-CN" sz="1800">
                <a:latin typeface="Arial" panose="020B0604020202020204" pitchFamily="34" charset="0"/>
              </a:rPr>
              <a:t>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68         .aio_write      = 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generic_file_aio_write</a:t>
            </a:r>
            <a:r>
              <a:rPr lang="en-US" altLang="zh-CN" sz="1800">
                <a:latin typeface="Arial" panose="020B0604020202020204" pitchFamily="34" charset="0"/>
              </a:rPr>
              <a:t>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69         .unlocked_ioctl = ext2_ioctl,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70 #ifdef CONFIG_COMPAT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71         .compat_ioctl   = ext2_compat_ioctl,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72 #endif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73         .mmap           = generic_file_mmap,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74         .open           = dquot_file_open,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75         .release        = ext2_release_file,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76         .fsync          = ext2_fsync,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77         .splice_read    = generic_file_splice_read,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78         .splice_write   = generic_file_splice_write,</a:t>
            </a:r>
            <a:endParaRPr lang="zh-CN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79 };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9F68FD2-AFBA-527A-B9B4-FEA9B735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5791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三、顺序文件－读/写定位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2660" name="Rectangle 4">
            <a:extLst>
              <a:ext uri="{FF2B5EF4-FFF2-40B4-BE49-F238E27FC236}">
                <a16:creationId xmlns:a16="http://schemas.microsoft.com/office/drawing/2014/main" id="{52C23EE1-E278-23E7-E0DF-EAE836158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6106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定长记录：直接定位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变长记录：每个记录中有该记录长度，逐个记录顺序读/写</a:t>
            </a:r>
          </a:p>
        </p:txBody>
      </p:sp>
      <p:sp>
        <p:nvSpPr>
          <p:cNvPr id="22532" name="Text Box 6">
            <a:extLst>
              <a:ext uri="{FF2B5EF4-FFF2-40B4-BE49-F238E27FC236}">
                <a16:creationId xmlns:a16="http://schemas.microsoft.com/office/drawing/2014/main" id="{0448A79B-CD24-38C1-C28D-217B9E2F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F1912EA-11F9-324D-A1D4-A965F5A82DA3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12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0" grpId="0" build="p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Box 1">
            <a:extLst>
              <a:ext uri="{FF2B5EF4-FFF2-40B4-BE49-F238E27FC236}">
                <a16:creationId xmlns:a16="http://schemas.microsoft.com/office/drawing/2014/main" id="{FAF45D83-3BD2-909F-8918-7117B96B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7363"/>
            <a:ext cx="838835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目录   文件    数据     字符设备</a:t>
            </a:r>
            <a:r>
              <a:rPr lang="en-US" altLang="zh-CN" sz="1800">
                <a:latin typeface="Arial" panose="020B0604020202020204" pitchFamily="34" charset="0"/>
              </a:rPr>
              <a:t>——fops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文件读写过程</a:t>
            </a:r>
            <a:r>
              <a:rPr lang="en-US" altLang="zh-CN" sz="2400">
                <a:latin typeface="Arial" panose="020B0604020202020204" pitchFamily="34" charset="0"/>
              </a:rPr>
              <a:t>malloc()/open()</a:t>
            </a:r>
            <a:r>
              <a:rPr lang="zh-CN" altLang="en-US" sz="240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read()</a:t>
            </a:r>
            <a:r>
              <a:rPr lang="zh-CN" altLang="en-US" sz="2400">
                <a:latin typeface="Arial" panose="020B0604020202020204" pitchFamily="34" charset="0"/>
              </a:rPr>
              <a:t>或</a:t>
            </a:r>
            <a:r>
              <a:rPr lang="en-US" altLang="zh-CN" sz="2400">
                <a:latin typeface="Arial" panose="020B0604020202020204" pitchFamily="34" charset="0"/>
              </a:rPr>
              <a:t>write()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zh-CN" altLang="en-US" sz="1800">
                <a:latin typeface="Arial" panose="020B0604020202020204" pitchFamily="34" charset="0"/>
              </a:rPr>
              <a:t>用户代码</a:t>
            </a:r>
            <a:r>
              <a:rPr lang="en-US" altLang="zh-CN" sz="1800">
                <a:latin typeface="Arial" panose="020B0604020202020204" pitchFamily="34" charset="0"/>
              </a:rPr>
              <a:t>-&gt;</a:t>
            </a:r>
            <a:r>
              <a:rPr lang="zh-CN" altLang="en-US" sz="1800">
                <a:latin typeface="Arial" panose="020B0604020202020204" pitchFamily="34" charset="0"/>
              </a:rPr>
              <a:t>内核代码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zh-CN" altLang="en-US" sz="1800">
                <a:latin typeface="Arial" panose="020B0604020202020204" pitchFamily="34" charset="0"/>
              </a:rPr>
              <a:t>用户缓冲区分配（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虚拟内存的连续空间</a:t>
            </a:r>
            <a:r>
              <a:rPr lang="zh-CN" altLang="en-US" sz="1800">
                <a:latin typeface="Arial" panose="020B0604020202020204" pitchFamily="34" charset="0"/>
              </a:rPr>
              <a:t>、可能因用户缓冲区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缺页</a:t>
            </a:r>
            <a:r>
              <a:rPr lang="zh-CN" altLang="en-US" sz="1800">
                <a:latin typeface="Arial" panose="020B0604020202020204" pitchFamily="34" charset="0"/>
              </a:rPr>
              <a:t>而睡眠，缺页可能引发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页面</a:t>
            </a:r>
            <a:r>
              <a:rPr lang="zh-CN" altLang="en-US" sz="1800" u="sng">
                <a:solidFill>
                  <a:srgbClr val="FF0000"/>
                </a:solidFill>
                <a:latin typeface="Arial" panose="020B0604020202020204" pitchFamily="34" charset="0"/>
              </a:rPr>
              <a:t>置换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、页面交换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抖动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zh-CN" altLang="en-US" sz="1800">
                <a:latin typeface="Arial" panose="020B0604020202020204" pitchFamily="34" charset="0"/>
              </a:rPr>
              <a:t>、最后建立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页表影射</a:t>
            </a:r>
            <a:r>
              <a:rPr lang="zh-CN" altLang="en-US" sz="1800">
                <a:latin typeface="Arial" panose="020B0604020202020204" pitchFamily="34" charset="0"/>
              </a:rPr>
              <a:t>）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zh-CN" altLang="en-US" sz="1800">
                <a:latin typeface="Arial" panose="020B0604020202020204" pitchFamily="34" charset="0"/>
              </a:rPr>
              <a:t>系统调用</a:t>
            </a:r>
            <a:r>
              <a:rPr lang="en-US" altLang="zh-CN" sz="1800">
                <a:latin typeface="Arial" panose="020B0604020202020204" pitchFamily="34" charset="0"/>
              </a:rPr>
              <a:t>-&gt;</a:t>
            </a:r>
            <a:r>
              <a:rPr lang="zh-CN" altLang="en-US" sz="1800">
                <a:latin typeface="Arial" panose="020B0604020202020204" pitchFamily="34" charset="0"/>
              </a:rPr>
              <a:t>读</a:t>
            </a:r>
            <a:r>
              <a:rPr lang="zh-CN" altLang="en-US" sz="1800" b="1">
                <a:solidFill>
                  <a:srgbClr val="00B0F0"/>
                </a:solidFill>
                <a:latin typeface="Arial" panose="020B0604020202020204" pitchFamily="34" charset="0"/>
              </a:rPr>
              <a:t>超级块、块组、读</a:t>
            </a:r>
            <a:r>
              <a:rPr lang="en-US" altLang="zh-CN" sz="1800" b="1">
                <a:solidFill>
                  <a:srgbClr val="00B0F0"/>
                </a:solidFill>
                <a:latin typeface="Arial" panose="020B0604020202020204" pitchFamily="34" charset="0"/>
              </a:rPr>
              <a:t>inode-&gt;</a:t>
            </a:r>
            <a:r>
              <a:rPr lang="zh-CN" altLang="en-US" sz="1800" b="1">
                <a:solidFill>
                  <a:srgbClr val="00B0F0"/>
                </a:solidFill>
                <a:latin typeface="Arial" panose="020B0604020202020204" pitchFamily="34" charset="0"/>
              </a:rPr>
              <a:t>文件数据</a:t>
            </a:r>
            <a:r>
              <a:rPr lang="zh-CN" altLang="en-US" sz="1800">
                <a:latin typeface="Arial" panose="020B0604020202020204" pitchFamily="34" charset="0"/>
              </a:rPr>
              <a:t>（含</a:t>
            </a:r>
            <a:r>
              <a:rPr lang="zh-CN" altLang="en-US" sz="1800" b="1">
                <a:solidFill>
                  <a:srgbClr val="00B0F0"/>
                </a:solidFill>
                <a:latin typeface="Arial" panose="020B0604020202020204" pitchFamily="34" charset="0"/>
              </a:rPr>
              <a:t>目录</a:t>
            </a:r>
            <a:r>
              <a:rPr lang="zh-CN" altLang="en-US" sz="1800">
                <a:latin typeface="Arial" panose="020B0604020202020204" pitchFamily="34" charset="0"/>
              </a:rPr>
              <a:t>遍历）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	</a:t>
            </a:r>
            <a:r>
              <a:rPr lang="zh-CN" altLang="en-US" sz="1800">
                <a:latin typeface="Arial" panose="020B0604020202020204" pitchFamily="34" charset="0"/>
              </a:rPr>
              <a:t>写操作还涉及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空闲页管理和分配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zh-CN" altLang="en-US" sz="1800">
                <a:latin typeface="Arial" panose="020B0604020202020204" pitchFamily="34" charset="0"/>
              </a:rPr>
              <a:t>形成向块设备的请求、分配物理内存（用于接受</a:t>
            </a:r>
            <a:r>
              <a:rPr lang="en-US" altLang="zh-CN" sz="1800">
                <a:latin typeface="Arial" panose="020B0604020202020204" pitchFamily="34" charset="0"/>
              </a:rPr>
              <a:t>DMA</a:t>
            </a:r>
            <a:r>
              <a:rPr lang="zh-CN" altLang="en-US" sz="1800">
                <a:latin typeface="Arial" panose="020B0604020202020204" pitchFamily="34" charset="0"/>
              </a:rPr>
              <a:t>数据）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zh-CN" altLang="en-US" sz="1800">
                <a:latin typeface="Arial" panose="020B0604020202020204" pitchFamily="34" charset="0"/>
              </a:rPr>
              <a:t>提交到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设备驱动</a:t>
            </a:r>
            <a:r>
              <a:rPr lang="zh-CN" altLang="en-US" sz="1800">
                <a:latin typeface="Arial" panose="020B0604020202020204" pitchFamily="34" charset="0"/>
              </a:rPr>
              <a:t>程序、进行</a:t>
            </a:r>
            <a:r>
              <a:rPr lang="zh-CN" altLang="en-US" sz="1800" u="sng">
                <a:solidFill>
                  <a:srgbClr val="FF0000"/>
                </a:solidFill>
                <a:latin typeface="Arial" panose="020B0604020202020204" pitchFamily="34" charset="0"/>
              </a:rPr>
              <a:t>磁盘调度</a:t>
            </a:r>
            <a:r>
              <a:rPr lang="zh-CN" altLang="en-US" sz="1800">
                <a:latin typeface="Arial" panose="020B0604020202020204" pitchFamily="34" charset="0"/>
              </a:rPr>
              <a:t>优化、发出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设备命令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zh-CN" altLang="en-US" sz="1800">
                <a:latin typeface="Arial" panose="020B0604020202020204" pitchFamily="34" charset="0"/>
              </a:rPr>
              <a:t>读过程进入睡眠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阻塞状态</a:t>
            </a:r>
            <a:r>
              <a:rPr lang="zh-CN" altLang="en-US" sz="1800">
                <a:latin typeface="Arial" panose="020B0604020202020204" pitchFamily="34" charset="0"/>
              </a:rPr>
              <a:t>、</a:t>
            </a:r>
            <a:r>
              <a:rPr lang="zh-CN" altLang="en-US" sz="1800" u="sng">
                <a:solidFill>
                  <a:srgbClr val="FF0000"/>
                </a:solidFill>
                <a:latin typeface="Arial" panose="020B0604020202020204" pitchFamily="34" charset="0"/>
              </a:rPr>
              <a:t>进程调度</a:t>
            </a:r>
            <a:r>
              <a:rPr lang="zh-CN" altLang="en-US" sz="1800">
                <a:latin typeface="Arial" panose="020B0604020202020204" pitchFamily="34" charset="0"/>
              </a:rPr>
              <a:t>、进程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切换（页表寄存器内容）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	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磁盘控制器</a:t>
            </a:r>
            <a:r>
              <a:rPr lang="zh-CN" altLang="en-US" sz="1800">
                <a:latin typeface="Arial" panose="020B0604020202020204" pitchFamily="34" charset="0"/>
              </a:rPr>
              <a:t>操作、磁盘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机械操</a:t>
            </a:r>
            <a:r>
              <a:rPr lang="zh-CN" altLang="en-US" sz="1800">
                <a:latin typeface="Arial" panose="020B0604020202020204" pitchFamily="34" charset="0"/>
              </a:rPr>
              <a:t>作、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DMA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操</a:t>
            </a:r>
            <a:r>
              <a:rPr lang="zh-CN" altLang="en-US" sz="1800">
                <a:latin typeface="Arial" panose="020B0604020202020204" pitchFamily="34" charset="0"/>
              </a:rPr>
              <a:t>作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。。。。。。</a:t>
            </a:r>
            <a:r>
              <a:rPr lang="en-US" altLang="zh-CN" sz="18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中断</a:t>
            </a:r>
            <a:r>
              <a:rPr lang="zh-CN" altLang="en-US" sz="1800">
                <a:latin typeface="Arial" panose="020B0604020202020204" pitchFamily="34" charset="0"/>
              </a:rPr>
              <a:t>到达、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唤醒</a:t>
            </a:r>
            <a:r>
              <a:rPr lang="zh-CN" altLang="en-US" sz="1800">
                <a:latin typeface="Arial" panose="020B0604020202020204" pitchFamily="34" charset="0"/>
              </a:rPr>
              <a:t>进程（就绪 状态）、调度执行拷贝数据（设备物理页建立页表影射）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以上任何一条指令都涉及到利用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页表机制</a:t>
            </a:r>
            <a:r>
              <a:rPr lang="zh-CN" altLang="en-US" sz="1800">
                <a:latin typeface="Arial" panose="020B0604020202020204" pitchFamily="34" charset="0"/>
              </a:rPr>
              <a:t>完成虚实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地址变换（软件跳过段管理）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以上操作涉及到关键数据修改都用到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信号量同步</a:t>
            </a:r>
            <a:r>
              <a:rPr lang="zh-CN" altLang="en-US" sz="1800">
                <a:latin typeface="Arial" panose="020B0604020202020204" pitchFamily="34" charset="0"/>
              </a:rPr>
              <a:t>机制（例如修改进程页表），注意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死锁</a:t>
            </a:r>
            <a:r>
              <a:rPr lang="zh-CN" altLang="en-US" sz="1800">
                <a:latin typeface="Arial" panose="020B0604020202020204" pitchFamily="34" charset="0"/>
              </a:rPr>
              <a:t>问题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如果读写的是管道，则联系到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进程间通信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115D53B-7412-C93D-319E-ABBDD18E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5791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三、顺序文件－缺点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684" name="Rectangle 4">
            <a:extLst>
              <a:ext uri="{FF2B5EF4-FFF2-40B4-BE49-F238E27FC236}">
                <a16:creationId xmlns:a16="http://schemas.microsoft.com/office/drawing/2014/main" id="{18AD466D-5974-4B1B-AF19-0A960CF1E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82713"/>
            <a:ext cx="8610600" cy="52149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对单个记录读/写困难（特别是对变长记录）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增加或删除一个记录困难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适合批量顺序访问，可在磁带上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用日志改善性能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2BF9B78A-E8AB-EF78-9740-204DF747C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E3FDCE1-FF83-7440-A98B-2E48C715001F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13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CE38220-17E0-CD50-F7F1-4FD03F9B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50"/>
            <a:ext cx="5791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四、索引文件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4708" name="Rectangle 4">
            <a:extLst>
              <a:ext uri="{FF2B5EF4-FFF2-40B4-BE49-F238E27FC236}">
                <a16:creationId xmlns:a16="http://schemas.microsoft.com/office/drawing/2014/main" id="{4D6CC20F-4C90-48B8-8FE8-1EC83753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38250"/>
            <a:ext cx="86106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为可变长记录文件建立一张索引表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索引表按记录键排序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索引表本身构成一个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定长记录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的顺序文件</a:t>
            </a: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E1257AF8-20F8-F89F-4234-1D70AE463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4FECDEB9-3FB0-1A4D-985A-66FE6B46827F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14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9939E86-FE64-6D33-79C0-B335C3C1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5791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四、索引顺序文件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5732" name="Rectangle 4">
            <a:extLst>
              <a:ext uri="{FF2B5EF4-FFF2-40B4-BE49-F238E27FC236}">
                <a16:creationId xmlns:a16="http://schemas.microsoft.com/office/drawing/2014/main" id="{10EB24E6-26E0-A912-92A6-40BD7ADB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6106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将可变长记录文件中的记录分为若干个组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为每组第一个记录建立一张索引项，继而组成一个索引表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索引表按记录键排序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索引表本身构成一个定长记录的顺序文件</a:t>
            </a: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0C293C20-2224-ED3A-0EF9-B185DC915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2E28805-4EBA-5F48-8A6F-6AFBD762DA98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15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D14552E-CD29-FB00-72CD-07425AF8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0"/>
            <a:ext cx="5791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一、外存空间分配的目标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7F14D95A-DE5C-461A-F75E-4D1E534E2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6.3</a:t>
            </a:r>
            <a:r>
              <a:rPr lang="zh-CN" altLang="en-US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外存分配方法</a:t>
            </a:r>
            <a:endParaRPr lang="en-US" altLang="zh-CN" sz="3600" b="1">
              <a:solidFill>
                <a:srgbClr val="333399"/>
              </a:solidFill>
              <a:latin typeface="Arial" panose="020B0604020202020204" pitchFamily="34" charset="0"/>
              <a:ea typeface="仿宋_GB2312"/>
              <a:cs typeface="仿宋_GB2312"/>
            </a:endParaRPr>
          </a:p>
        </p:txBody>
      </p:sp>
      <p:sp>
        <p:nvSpPr>
          <p:cNvPr id="579588" name="Rectangle 4">
            <a:extLst>
              <a:ext uri="{FF2B5EF4-FFF2-40B4-BE49-F238E27FC236}">
                <a16:creationId xmlns:a16="http://schemas.microsoft.com/office/drawing/2014/main" id="{BFE26285-5542-E115-3832-B65D1E31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90800"/>
            <a:ext cx="86106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提高外存利用率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提高文件的访问速率</a:t>
            </a:r>
          </a:p>
        </p:txBody>
      </p:sp>
      <p:sp>
        <p:nvSpPr>
          <p:cNvPr id="29701" name="Text Box 6">
            <a:extLst>
              <a:ext uri="{FF2B5EF4-FFF2-40B4-BE49-F238E27FC236}">
                <a16:creationId xmlns:a16="http://schemas.microsoft.com/office/drawing/2014/main" id="{09EB7B1E-DF27-5967-4633-A94745113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F4F65D0-3DCC-BE49-B882-B3CE95EB88EE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16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B156F11-3306-3ACD-97AF-01F90A28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5791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二、外存分配方式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9284" name="Rectangle 4">
            <a:extLst>
              <a:ext uri="{FF2B5EF4-FFF2-40B4-BE49-F238E27FC236}">
                <a16:creationId xmlns:a16="http://schemas.microsoft.com/office/drawing/2014/main" id="{EB74B0E9-0DD5-F598-BBDF-959AC784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6106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常用外存分配方式：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、连续外存分配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、链接分配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、索引分配</a:t>
            </a:r>
          </a:p>
        </p:txBody>
      </p:sp>
      <p:sp>
        <p:nvSpPr>
          <p:cNvPr id="31748" name="Text Box 6">
            <a:extLst>
              <a:ext uri="{FF2B5EF4-FFF2-40B4-BE49-F238E27FC236}">
                <a16:creationId xmlns:a16="http://schemas.microsoft.com/office/drawing/2014/main" id="{D5B60A82-8EFC-1476-5BBE-CA2E95171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6F38BD2-E18C-394A-9E17-6D97EA266041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17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969076F-52A5-B1E2-0D6E-910BFC8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三、连续外存分配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9C3B65CB-7D4A-87F4-8E33-D8F1A171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610600" cy="144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连续外存分配指为文件分配一组相邻接的盘块</a:t>
            </a:r>
          </a:p>
        </p:txBody>
      </p:sp>
      <p:sp>
        <p:nvSpPr>
          <p:cNvPr id="33796" name="Text Box 6">
            <a:extLst>
              <a:ext uri="{FF2B5EF4-FFF2-40B4-BE49-F238E27FC236}">
                <a16:creationId xmlns:a16="http://schemas.microsoft.com/office/drawing/2014/main" id="{28B3D024-706C-A909-F88F-1056EB37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2ADDA925-9153-274B-AD27-C61131B51915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18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19175" name="Group 7">
            <a:extLst>
              <a:ext uri="{FF2B5EF4-FFF2-40B4-BE49-F238E27FC236}">
                <a16:creationId xmlns:a16="http://schemas.microsoft.com/office/drawing/2014/main" id="{CB7EBFEF-2985-E741-5A9B-9B66D6FB2763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216275"/>
          <a:ext cx="1600200" cy="154181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5562906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7182684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17170257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</a:t>
                      </a:r>
                      <a:endParaRPr kumimoji="1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开始块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5605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742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05491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73760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17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179936"/>
                  </a:ext>
                </a:extLst>
              </a:tr>
            </a:tbl>
          </a:graphicData>
        </a:graphic>
      </p:graphicFrame>
      <p:sp>
        <p:nvSpPr>
          <p:cNvPr id="33823" name="Text Box 33">
            <a:extLst>
              <a:ext uri="{FF2B5EF4-FFF2-40B4-BE49-F238E27FC236}">
                <a16:creationId xmlns:a16="http://schemas.microsoft.com/office/drawing/2014/main" id="{AC93919C-7124-4071-FDE0-73165F4F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35275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目录</a:t>
            </a:r>
          </a:p>
        </p:txBody>
      </p:sp>
      <p:grpSp>
        <p:nvGrpSpPr>
          <p:cNvPr id="33824" name="Group 34">
            <a:extLst>
              <a:ext uri="{FF2B5EF4-FFF2-40B4-BE49-F238E27FC236}">
                <a16:creationId xmlns:a16="http://schemas.microsoft.com/office/drawing/2014/main" id="{A8354055-E5A4-C342-0C6B-2935D53D94CA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2987675"/>
            <a:ext cx="6829425" cy="1828800"/>
            <a:chOff x="1266" y="2688"/>
            <a:chExt cx="4302" cy="1152"/>
          </a:xfrm>
        </p:grpSpPr>
        <p:grpSp>
          <p:nvGrpSpPr>
            <p:cNvPr id="33825" name="Group 35">
              <a:extLst>
                <a:ext uri="{FF2B5EF4-FFF2-40B4-BE49-F238E27FC236}">
                  <a16:creationId xmlns:a16="http://schemas.microsoft.com/office/drawing/2014/main" id="{E718802E-20C8-611B-F94D-6EECF63D1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784"/>
              <a:ext cx="4176" cy="1024"/>
              <a:chOff x="1392" y="2784"/>
              <a:chExt cx="4176" cy="1024"/>
            </a:xfrm>
          </p:grpSpPr>
          <p:sp>
            <p:nvSpPr>
              <p:cNvPr id="33836" name="Text Box 36">
                <a:extLst>
                  <a:ext uri="{FF2B5EF4-FFF2-40B4-BE49-F238E27FC236}">
                    <a16:creationId xmlns:a16="http://schemas.microsoft.com/office/drawing/2014/main" id="{CE297F46-B344-3F0C-5801-FE9039192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784"/>
                <a:ext cx="288" cy="1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37" name="Text Box 37">
                <a:extLst>
                  <a:ext uri="{FF2B5EF4-FFF2-40B4-BE49-F238E27FC236}">
                    <a16:creationId xmlns:a16="http://schemas.microsoft.com/office/drawing/2014/main" id="{3FDB6859-BC34-B796-E2DF-69F3B3C8B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784"/>
                <a:ext cx="288" cy="1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38" name="Text Box 38">
                <a:extLst>
                  <a:ext uri="{FF2B5EF4-FFF2-40B4-BE49-F238E27FC236}">
                    <a16:creationId xmlns:a16="http://schemas.microsoft.com/office/drawing/2014/main" id="{E10A7CCA-76AE-9FAF-B5F3-5F3BE437D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88" cy="16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39" name="Text Box 39">
                <a:extLst>
                  <a:ext uri="{FF2B5EF4-FFF2-40B4-BE49-F238E27FC236}">
                    <a16:creationId xmlns:a16="http://schemas.microsoft.com/office/drawing/2014/main" id="{587B8FD0-7B6C-F7CF-2231-B224AEF12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784"/>
                <a:ext cx="288" cy="16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40" name="Text Box 40">
                <a:extLst>
                  <a:ext uri="{FF2B5EF4-FFF2-40B4-BE49-F238E27FC236}">
                    <a16:creationId xmlns:a16="http://schemas.microsoft.com/office/drawing/2014/main" id="{2AE16D53-84C3-D52B-CC54-994C8C4DC2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784"/>
                <a:ext cx="288" cy="16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41" name="Text Box 41">
                <a:extLst>
                  <a:ext uri="{FF2B5EF4-FFF2-40B4-BE49-F238E27FC236}">
                    <a16:creationId xmlns:a16="http://schemas.microsoft.com/office/drawing/2014/main" id="{328F22F0-19D3-0EE5-E819-273682FEA4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784"/>
                <a:ext cx="288" cy="16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42" name="Text Box 42">
                <a:extLst>
                  <a:ext uri="{FF2B5EF4-FFF2-40B4-BE49-F238E27FC236}">
                    <a16:creationId xmlns:a16="http://schemas.microsoft.com/office/drawing/2014/main" id="{D280FBA2-93ED-245B-4AF1-2AF5F3BCA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784"/>
                <a:ext cx="288" cy="16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43" name="Text Box 43">
                <a:extLst>
                  <a:ext uri="{FF2B5EF4-FFF2-40B4-BE49-F238E27FC236}">
                    <a16:creationId xmlns:a16="http://schemas.microsoft.com/office/drawing/2014/main" id="{3BA2C719-361A-6300-0638-F929FEF4D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784"/>
                <a:ext cx="288" cy="16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44" name="Text Box 44">
                <a:extLst>
                  <a:ext uri="{FF2B5EF4-FFF2-40B4-BE49-F238E27FC236}">
                    <a16:creationId xmlns:a16="http://schemas.microsoft.com/office/drawing/2014/main" id="{53668F47-DB2C-42A9-8F23-779BD0C27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784"/>
                <a:ext cx="288" cy="16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45" name="Text Box 45">
                <a:extLst>
                  <a:ext uri="{FF2B5EF4-FFF2-40B4-BE49-F238E27FC236}">
                    <a16:creationId xmlns:a16="http://schemas.microsoft.com/office/drawing/2014/main" id="{EB00ED5B-758C-9C1D-1E82-6217F92BB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2784"/>
                <a:ext cx="288" cy="16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46" name="Text Box 46">
                <a:extLst>
                  <a:ext uri="{FF2B5EF4-FFF2-40B4-BE49-F238E27FC236}">
                    <a16:creationId xmlns:a16="http://schemas.microsoft.com/office/drawing/2014/main" id="{BAA2BA9A-5648-390F-8F1A-01BE8F0F1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072"/>
                <a:ext cx="288" cy="16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47" name="Text Box 47">
                <a:extLst>
                  <a:ext uri="{FF2B5EF4-FFF2-40B4-BE49-F238E27FC236}">
                    <a16:creationId xmlns:a16="http://schemas.microsoft.com/office/drawing/2014/main" id="{4CB00A36-2C5E-1521-811C-7001F99E0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3072"/>
                <a:ext cx="288" cy="16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48" name="Text Box 48">
                <a:extLst>
                  <a:ext uri="{FF2B5EF4-FFF2-40B4-BE49-F238E27FC236}">
                    <a16:creationId xmlns:a16="http://schemas.microsoft.com/office/drawing/2014/main" id="{09F338D3-2EC8-B7EB-21DC-A551C0FC6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288" cy="16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49" name="Text Box 49">
                <a:extLst>
                  <a:ext uri="{FF2B5EF4-FFF2-40B4-BE49-F238E27FC236}">
                    <a16:creationId xmlns:a16="http://schemas.microsoft.com/office/drawing/2014/main" id="{33066AF1-ADF3-E59D-E555-4B6834EDA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072"/>
                <a:ext cx="288" cy="16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50" name="Text Box 50">
                <a:extLst>
                  <a:ext uri="{FF2B5EF4-FFF2-40B4-BE49-F238E27FC236}">
                    <a16:creationId xmlns:a16="http://schemas.microsoft.com/office/drawing/2014/main" id="{9DB12419-8311-79F8-03C9-35FB83314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072"/>
                <a:ext cx="288" cy="16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51" name="Text Box 51">
                <a:extLst>
                  <a:ext uri="{FF2B5EF4-FFF2-40B4-BE49-F238E27FC236}">
                    <a16:creationId xmlns:a16="http://schemas.microsoft.com/office/drawing/2014/main" id="{568E49D4-602C-E522-4BDC-19BED05FF1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072"/>
                <a:ext cx="288" cy="16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52" name="Text Box 52">
                <a:extLst>
                  <a:ext uri="{FF2B5EF4-FFF2-40B4-BE49-F238E27FC236}">
                    <a16:creationId xmlns:a16="http://schemas.microsoft.com/office/drawing/2014/main" id="{7EC7FD1A-8897-F9AA-2E38-27FE7421F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3072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53" name="Text Box 53">
                <a:extLst>
                  <a:ext uri="{FF2B5EF4-FFF2-40B4-BE49-F238E27FC236}">
                    <a16:creationId xmlns:a16="http://schemas.microsoft.com/office/drawing/2014/main" id="{2E9F44CA-8D0C-3C38-E087-7F8C8E1D5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072"/>
                <a:ext cx="288" cy="16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54" name="Text Box 54">
                <a:extLst>
                  <a:ext uri="{FF2B5EF4-FFF2-40B4-BE49-F238E27FC236}">
                    <a16:creationId xmlns:a16="http://schemas.microsoft.com/office/drawing/2014/main" id="{D861CCE9-F7D1-2934-C360-7AE83ECB6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3072"/>
                <a:ext cx="288" cy="16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55" name="Text Box 55">
                <a:extLst>
                  <a:ext uri="{FF2B5EF4-FFF2-40B4-BE49-F238E27FC236}">
                    <a16:creationId xmlns:a16="http://schemas.microsoft.com/office/drawing/2014/main" id="{671C9813-1001-86E3-8C11-00D46B822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3072"/>
                <a:ext cx="288" cy="16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56" name="Text Box 56">
                <a:extLst>
                  <a:ext uri="{FF2B5EF4-FFF2-40B4-BE49-F238E27FC236}">
                    <a16:creationId xmlns:a16="http://schemas.microsoft.com/office/drawing/2014/main" id="{73A1A28B-1062-4BA2-DF41-08FEA0DF8A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360"/>
                <a:ext cx="288" cy="16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57" name="Text Box 57">
                <a:extLst>
                  <a:ext uri="{FF2B5EF4-FFF2-40B4-BE49-F238E27FC236}">
                    <a16:creationId xmlns:a16="http://schemas.microsoft.com/office/drawing/2014/main" id="{64652A98-FCD5-1E4C-375E-FEFFF5B67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3360"/>
                <a:ext cx="288" cy="16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58" name="Text Box 58">
                <a:extLst>
                  <a:ext uri="{FF2B5EF4-FFF2-40B4-BE49-F238E27FC236}">
                    <a16:creationId xmlns:a16="http://schemas.microsoft.com/office/drawing/2014/main" id="{6CBC3542-BC5D-6C2A-551C-C6C11C6D0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360"/>
                <a:ext cx="288" cy="16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59" name="Text Box 59">
                <a:extLst>
                  <a:ext uri="{FF2B5EF4-FFF2-40B4-BE49-F238E27FC236}">
                    <a16:creationId xmlns:a16="http://schemas.microsoft.com/office/drawing/2014/main" id="{3A9DA552-944D-E87A-E48B-AD581D46E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360"/>
                <a:ext cx="288" cy="16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60" name="Text Box 60">
                <a:extLst>
                  <a:ext uri="{FF2B5EF4-FFF2-40B4-BE49-F238E27FC236}">
                    <a16:creationId xmlns:a16="http://schemas.microsoft.com/office/drawing/2014/main" id="{B76A1617-2D4A-35B5-2460-7F88EFCB5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360"/>
                <a:ext cx="288" cy="16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61" name="Text Box 61">
                <a:extLst>
                  <a:ext uri="{FF2B5EF4-FFF2-40B4-BE49-F238E27FC236}">
                    <a16:creationId xmlns:a16="http://schemas.microsoft.com/office/drawing/2014/main" id="{005F3045-5CF3-6DA5-C793-8BAC8B13A8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62" name="Text Box 62">
                <a:extLst>
                  <a:ext uri="{FF2B5EF4-FFF2-40B4-BE49-F238E27FC236}">
                    <a16:creationId xmlns:a16="http://schemas.microsoft.com/office/drawing/2014/main" id="{9A373C56-B603-5535-8FC4-FF9B4871B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3360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63" name="Text Box 63">
                <a:extLst>
                  <a:ext uri="{FF2B5EF4-FFF2-40B4-BE49-F238E27FC236}">
                    <a16:creationId xmlns:a16="http://schemas.microsoft.com/office/drawing/2014/main" id="{A0E62641-5E54-5F93-43FB-2DDF9158A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360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64" name="Text Box 64">
                <a:extLst>
                  <a:ext uri="{FF2B5EF4-FFF2-40B4-BE49-F238E27FC236}">
                    <a16:creationId xmlns:a16="http://schemas.microsoft.com/office/drawing/2014/main" id="{630B935E-EC0E-34F9-8F2F-FFFFA7CD5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3360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65" name="Text Box 65">
                <a:extLst>
                  <a:ext uri="{FF2B5EF4-FFF2-40B4-BE49-F238E27FC236}">
                    <a16:creationId xmlns:a16="http://schemas.microsoft.com/office/drawing/2014/main" id="{C69FEB02-D560-3A96-FAF2-A8022DB2A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3360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66" name="Text Box 66">
                <a:extLst>
                  <a:ext uri="{FF2B5EF4-FFF2-40B4-BE49-F238E27FC236}">
                    <a16:creationId xmlns:a16="http://schemas.microsoft.com/office/drawing/2014/main" id="{8D0B7655-E373-30FC-8591-1F902052A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648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67" name="Text Box 67">
                <a:extLst>
                  <a:ext uri="{FF2B5EF4-FFF2-40B4-BE49-F238E27FC236}">
                    <a16:creationId xmlns:a16="http://schemas.microsoft.com/office/drawing/2014/main" id="{49CF34A1-82F4-DA01-0ADD-F1346CE06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3648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68" name="Text Box 68">
                <a:extLst>
                  <a:ext uri="{FF2B5EF4-FFF2-40B4-BE49-F238E27FC236}">
                    <a16:creationId xmlns:a16="http://schemas.microsoft.com/office/drawing/2014/main" id="{B392A7D4-6DFB-2A5D-19B2-9A1DF3229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648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69" name="Text Box 69">
                <a:extLst>
                  <a:ext uri="{FF2B5EF4-FFF2-40B4-BE49-F238E27FC236}">
                    <a16:creationId xmlns:a16="http://schemas.microsoft.com/office/drawing/2014/main" id="{F086D806-C4E2-F7F0-7841-B9DBB5C2B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648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70" name="Text Box 70">
                <a:extLst>
                  <a:ext uri="{FF2B5EF4-FFF2-40B4-BE49-F238E27FC236}">
                    <a16:creationId xmlns:a16="http://schemas.microsoft.com/office/drawing/2014/main" id="{87A41494-ACC2-823B-9431-D6D211530C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648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71" name="Text Box 71">
                <a:extLst>
                  <a:ext uri="{FF2B5EF4-FFF2-40B4-BE49-F238E27FC236}">
                    <a16:creationId xmlns:a16="http://schemas.microsoft.com/office/drawing/2014/main" id="{8A2E5449-B788-68CE-0CFF-B7EFB5820E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648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72" name="Text Box 72">
                <a:extLst>
                  <a:ext uri="{FF2B5EF4-FFF2-40B4-BE49-F238E27FC236}">
                    <a16:creationId xmlns:a16="http://schemas.microsoft.com/office/drawing/2014/main" id="{D7284923-655A-4797-E482-D56940464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3648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73" name="Text Box 73">
                <a:extLst>
                  <a:ext uri="{FF2B5EF4-FFF2-40B4-BE49-F238E27FC236}">
                    <a16:creationId xmlns:a16="http://schemas.microsoft.com/office/drawing/2014/main" id="{85FD482C-B55A-0E42-4944-BC8D96589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648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74" name="Text Box 74">
                <a:extLst>
                  <a:ext uri="{FF2B5EF4-FFF2-40B4-BE49-F238E27FC236}">
                    <a16:creationId xmlns:a16="http://schemas.microsoft.com/office/drawing/2014/main" id="{405FE53B-7742-F4D7-6849-6DF2F465C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3648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875" name="Text Box 75">
                <a:extLst>
                  <a:ext uri="{FF2B5EF4-FFF2-40B4-BE49-F238E27FC236}">
                    <a16:creationId xmlns:a16="http://schemas.microsoft.com/office/drawing/2014/main" id="{BA02750B-2138-23B9-9AC4-7D3353E65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0" y="3648"/>
                <a:ext cx="288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826" name="Text Box 76">
              <a:extLst>
                <a:ext uri="{FF2B5EF4-FFF2-40B4-BE49-F238E27FC236}">
                  <a16:creationId xmlns:a16="http://schemas.microsoft.com/office/drawing/2014/main" id="{E8885C75-70DE-8258-92EE-7B6591C10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" y="2688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33827" name="Text Box 77">
              <a:extLst>
                <a:ext uri="{FF2B5EF4-FFF2-40B4-BE49-F238E27FC236}">
                  <a16:creationId xmlns:a16="http://schemas.microsoft.com/office/drawing/2014/main" id="{50864787-1CF2-F472-F2EE-A7E66C4EE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2688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31</a:t>
              </a:r>
            </a:p>
          </p:txBody>
        </p:sp>
        <p:sp>
          <p:nvSpPr>
            <p:cNvPr id="33828" name="Text Box 78">
              <a:extLst>
                <a:ext uri="{FF2B5EF4-FFF2-40B4-BE49-F238E27FC236}">
                  <a16:creationId xmlns:a16="http://schemas.microsoft.com/office/drawing/2014/main" id="{594C5770-1586-A6F3-A902-E76550EA5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2688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32</a:t>
              </a:r>
            </a:p>
          </p:txBody>
        </p:sp>
        <p:sp>
          <p:nvSpPr>
            <p:cNvPr id="33829" name="Text Box 79">
              <a:extLst>
                <a:ext uri="{FF2B5EF4-FFF2-40B4-BE49-F238E27FC236}">
                  <a16:creationId xmlns:a16="http://schemas.microsoft.com/office/drawing/2014/main" id="{576C7803-0DAE-CAC8-AD7A-A7D602BEA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2688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33</a:t>
              </a:r>
            </a:p>
          </p:txBody>
        </p:sp>
        <p:sp>
          <p:nvSpPr>
            <p:cNvPr id="33830" name="Text Box 80">
              <a:extLst>
                <a:ext uri="{FF2B5EF4-FFF2-40B4-BE49-F238E27FC236}">
                  <a16:creationId xmlns:a16="http://schemas.microsoft.com/office/drawing/2014/main" id="{122D3E3C-1115-1FC8-4A4D-5F4CC8BD4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2688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3831" name="Text Box 81">
              <a:extLst>
                <a:ext uri="{FF2B5EF4-FFF2-40B4-BE49-F238E27FC236}">
                  <a16:creationId xmlns:a16="http://schemas.microsoft.com/office/drawing/2014/main" id="{F6CE87EA-36FA-DC6C-8602-8CF636E70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" y="2688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33832" name="Text Box 82">
              <a:extLst>
                <a:ext uri="{FF2B5EF4-FFF2-40B4-BE49-F238E27FC236}">
                  <a16:creationId xmlns:a16="http://schemas.microsoft.com/office/drawing/2014/main" id="{FF64B877-7276-D914-61F1-C7231529D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2688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36</a:t>
              </a:r>
            </a:p>
          </p:txBody>
        </p:sp>
        <p:sp>
          <p:nvSpPr>
            <p:cNvPr id="33833" name="Text Box 83">
              <a:extLst>
                <a:ext uri="{FF2B5EF4-FFF2-40B4-BE49-F238E27FC236}">
                  <a16:creationId xmlns:a16="http://schemas.microsoft.com/office/drawing/2014/main" id="{2AFAB822-C5ED-2E3A-9740-A649EE83A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3" y="2688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37</a:t>
              </a:r>
            </a:p>
          </p:txBody>
        </p:sp>
        <p:sp>
          <p:nvSpPr>
            <p:cNvPr id="33834" name="Text Box 84">
              <a:extLst>
                <a:ext uri="{FF2B5EF4-FFF2-40B4-BE49-F238E27FC236}">
                  <a16:creationId xmlns:a16="http://schemas.microsoft.com/office/drawing/2014/main" id="{4E96D59D-2360-0804-B4F5-B3F42B32D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2" y="2688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38</a:t>
              </a:r>
            </a:p>
          </p:txBody>
        </p:sp>
        <p:sp>
          <p:nvSpPr>
            <p:cNvPr id="33835" name="Text Box 85">
              <a:extLst>
                <a:ext uri="{FF2B5EF4-FFF2-40B4-BE49-F238E27FC236}">
                  <a16:creationId xmlns:a16="http://schemas.microsoft.com/office/drawing/2014/main" id="{A1FF5628-DC2D-DDC2-9719-64243D7FE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" y="2688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39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DDA454E-9B4B-8946-436B-778DF256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三、连续外存分配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0196" name="Rectangle 4">
            <a:extLst>
              <a:ext uri="{FF2B5EF4-FFF2-40B4-BE49-F238E27FC236}">
                <a16:creationId xmlns:a16="http://schemas.microsoft.com/office/drawing/2014/main" id="{0AB01A47-C724-E3AA-63B4-A7C6FFD1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412875"/>
            <a:ext cx="86106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顺序访问容易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一次大批量数据的访问速度较快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要求有连续的外存空间(同样存在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碎片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问题)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必须事先知道文件的长度</a:t>
            </a:r>
          </a:p>
        </p:txBody>
      </p:sp>
      <p:sp>
        <p:nvSpPr>
          <p:cNvPr id="34820" name="Text Box 6">
            <a:extLst>
              <a:ext uri="{FF2B5EF4-FFF2-40B4-BE49-F238E27FC236}">
                <a16:creationId xmlns:a16="http://schemas.microsoft.com/office/drawing/2014/main" id="{52245EF9-138D-A47F-1154-D795E68E1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37FFF25-7931-7F46-8543-763F589F0EDB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19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75B1154-7826-945C-17EB-657CF40F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一、文件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50E97130-2AF1-B1B7-8AAA-2C342E434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2C3F820B-589A-C54A-B379-A035C98822BB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CB6EEC8-66B9-AAA9-10A9-8DBA5F06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6.1</a:t>
            </a:r>
            <a:r>
              <a:rPr lang="zh-CN" altLang="en-US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文件和文件系统</a:t>
            </a:r>
          </a:p>
        </p:txBody>
      </p:sp>
      <p:sp>
        <p:nvSpPr>
          <p:cNvPr id="331781" name="Rectangle 5">
            <a:extLst>
              <a:ext uri="{FF2B5EF4-FFF2-40B4-BE49-F238E27FC236}">
                <a16:creationId xmlns:a16="http://schemas.microsoft.com/office/drawing/2014/main" id="{F281B61D-DD38-9AA2-447C-0927AC4F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514600"/>
            <a:ext cx="8497888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文件指具有文件名的一组相关信息的集合</a:t>
            </a:r>
          </a:p>
          <a:p>
            <a:pPr eaLnBrk="1" hangingPunct="1">
              <a:spcBef>
                <a:spcPct val="7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任何具有独立意义的一组信息都可以组织成一个文件，如源程序、可执行的二进制代码程序、一批数据、一个表格或一篇文章等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4FA8B0A-AE17-444D-A2AB-5BD8FA41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150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四、链接分配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F425EEA3-B809-C192-9D62-8AD5EF382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54150"/>
            <a:ext cx="86106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将属于同一文件的盘块，链接在一起进行分配称链接分配</a:t>
            </a:r>
          </a:p>
        </p:txBody>
      </p:sp>
      <p:sp>
        <p:nvSpPr>
          <p:cNvPr id="36868" name="Text Box 6">
            <a:extLst>
              <a:ext uri="{FF2B5EF4-FFF2-40B4-BE49-F238E27FC236}">
                <a16:creationId xmlns:a16="http://schemas.microsoft.com/office/drawing/2014/main" id="{0E56BBA7-6F87-C227-4E7E-F26B8B6B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FA7FF20-8413-8F49-866F-62941FDBC6CE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20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80F3B4B-CDC3-F020-FE97-1A56619D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四、链接分配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795BC586-126E-B3C0-D095-FAD72393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610600" cy="1981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1、隐式链接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将链接指针直接放在盘块数据区中</a:t>
            </a:r>
          </a:p>
        </p:txBody>
      </p:sp>
      <p:graphicFrame>
        <p:nvGraphicFramePr>
          <p:cNvPr id="522246" name="Group 6">
            <a:extLst>
              <a:ext uri="{FF2B5EF4-FFF2-40B4-BE49-F238E27FC236}">
                <a16:creationId xmlns:a16="http://schemas.microsoft.com/office/drawing/2014/main" id="{74095703-9B7C-0435-3470-30A8DD2A55CC}"/>
              </a:ext>
            </a:extLst>
          </p:cNvPr>
          <p:cNvGraphicFramePr>
            <a:graphicFrameLocks noGrp="1"/>
          </p:cNvGraphicFramePr>
          <p:nvPr/>
        </p:nvGraphicFramePr>
        <p:xfrm>
          <a:off x="276225" y="3516313"/>
          <a:ext cx="1600200" cy="154181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809035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362729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6048504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</a:t>
                      </a:r>
                      <a:endParaRPr kumimoji="1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开始块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结束块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51151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2529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7186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16708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39920"/>
                  </a:ext>
                </a:extLst>
              </a:tr>
            </a:tbl>
          </a:graphicData>
        </a:graphic>
      </p:graphicFrame>
      <p:sp>
        <p:nvSpPr>
          <p:cNvPr id="37918" name="Text Box 32">
            <a:extLst>
              <a:ext uri="{FF2B5EF4-FFF2-40B4-BE49-F238E27FC236}">
                <a16:creationId xmlns:a16="http://schemas.microsoft.com/office/drawing/2014/main" id="{3D68EC75-B863-53F0-5047-7D9154734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3135313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目录</a:t>
            </a:r>
          </a:p>
        </p:txBody>
      </p:sp>
      <p:grpSp>
        <p:nvGrpSpPr>
          <p:cNvPr id="37919" name="Group 33">
            <a:extLst>
              <a:ext uri="{FF2B5EF4-FFF2-40B4-BE49-F238E27FC236}">
                <a16:creationId xmlns:a16="http://schemas.microsoft.com/office/drawing/2014/main" id="{F421E8D9-277C-6338-B8B3-29BC0BC0B37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287713"/>
            <a:ext cx="6829425" cy="1828800"/>
            <a:chOff x="1248" y="2832"/>
            <a:chExt cx="4302" cy="1152"/>
          </a:xfrm>
        </p:grpSpPr>
        <p:sp>
          <p:nvSpPr>
            <p:cNvPr id="37921" name="Text Box 34">
              <a:extLst>
                <a:ext uri="{FF2B5EF4-FFF2-40B4-BE49-F238E27FC236}">
                  <a16:creationId xmlns:a16="http://schemas.microsoft.com/office/drawing/2014/main" id="{37FD865A-C17E-0FFC-6169-1E812747A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2928"/>
              <a:ext cx="288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7922" name="Text Box 35">
              <a:extLst>
                <a:ext uri="{FF2B5EF4-FFF2-40B4-BE49-F238E27FC236}">
                  <a16:creationId xmlns:a16="http://schemas.microsoft.com/office/drawing/2014/main" id="{31558AE9-8C35-130C-2B39-AD297D3AF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" y="2928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37923" name="Text Box 36">
              <a:extLst>
                <a:ext uri="{FF2B5EF4-FFF2-40B4-BE49-F238E27FC236}">
                  <a16:creationId xmlns:a16="http://schemas.microsoft.com/office/drawing/2014/main" id="{1297E8CB-29F4-6AEC-5196-3C7B2C376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2928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37924" name="Text Box 37">
              <a:extLst>
                <a:ext uri="{FF2B5EF4-FFF2-40B4-BE49-F238E27FC236}">
                  <a16:creationId xmlns:a16="http://schemas.microsoft.com/office/drawing/2014/main" id="{A9A86EA0-D7D6-F4D4-D2D7-4CA9AD42F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288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37925" name="Text Box 38">
              <a:extLst>
                <a:ext uri="{FF2B5EF4-FFF2-40B4-BE49-F238E27FC236}">
                  <a16:creationId xmlns:a16="http://schemas.microsoft.com/office/drawing/2014/main" id="{614B7295-9262-CD54-9292-805CDD923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2928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7926" name="Text Box 39">
              <a:extLst>
                <a:ext uri="{FF2B5EF4-FFF2-40B4-BE49-F238E27FC236}">
                  <a16:creationId xmlns:a16="http://schemas.microsoft.com/office/drawing/2014/main" id="{A860555C-5464-D2F3-0EF5-23D0E29F5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2928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37927" name="Text Box 40">
              <a:extLst>
                <a:ext uri="{FF2B5EF4-FFF2-40B4-BE49-F238E27FC236}">
                  <a16:creationId xmlns:a16="http://schemas.microsoft.com/office/drawing/2014/main" id="{523738C5-25B6-9AFE-FAD0-E49CC2C95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292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28" name="Text Box 41">
              <a:extLst>
                <a:ext uri="{FF2B5EF4-FFF2-40B4-BE49-F238E27FC236}">
                  <a16:creationId xmlns:a16="http://schemas.microsoft.com/office/drawing/2014/main" id="{75FCC489-76A0-9F97-951A-4AB7A98E2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928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37929" name="Text Box 42">
              <a:extLst>
                <a:ext uri="{FF2B5EF4-FFF2-40B4-BE49-F238E27FC236}">
                  <a16:creationId xmlns:a16="http://schemas.microsoft.com/office/drawing/2014/main" id="{444A9F44-C504-175D-6A40-FA07A5447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28"/>
              <a:ext cx="288" cy="16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37930" name="Text Box 43">
              <a:extLst>
                <a:ext uri="{FF2B5EF4-FFF2-40B4-BE49-F238E27FC236}">
                  <a16:creationId xmlns:a16="http://schemas.microsoft.com/office/drawing/2014/main" id="{FE8F9CE2-84E7-FBDB-A7DC-86E5FE25E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" y="2928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37931" name="Text Box 44">
              <a:extLst>
                <a:ext uri="{FF2B5EF4-FFF2-40B4-BE49-F238E27FC236}">
                  <a16:creationId xmlns:a16="http://schemas.microsoft.com/office/drawing/2014/main" id="{E4970AD2-492D-7B49-5FA7-6D49AD868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3216"/>
              <a:ext cx="288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7932" name="Text Box 45">
              <a:extLst>
                <a:ext uri="{FF2B5EF4-FFF2-40B4-BE49-F238E27FC236}">
                  <a16:creationId xmlns:a16="http://schemas.microsoft.com/office/drawing/2014/main" id="{E676D344-C9A5-7ED0-E163-5A016F856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" y="3216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7933" name="Text Box 46">
              <a:extLst>
                <a:ext uri="{FF2B5EF4-FFF2-40B4-BE49-F238E27FC236}">
                  <a16:creationId xmlns:a16="http://schemas.microsoft.com/office/drawing/2014/main" id="{32E978F1-7ADA-F894-33A9-B7491776F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3216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934" name="Text Box 47">
              <a:extLst>
                <a:ext uri="{FF2B5EF4-FFF2-40B4-BE49-F238E27FC236}">
                  <a16:creationId xmlns:a16="http://schemas.microsoft.com/office/drawing/2014/main" id="{1166250C-6E90-C233-2EDD-6C036E600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3216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7935" name="Text Box 48">
              <a:extLst>
                <a:ext uri="{FF2B5EF4-FFF2-40B4-BE49-F238E27FC236}">
                  <a16:creationId xmlns:a16="http://schemas.microsoft.com/office/drawing/2014/main" id="{F04B69DB-1159-EE00-A65A-EF1671344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321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36" name="Text Box 49">
              <a:extLst>
                <a:ext uri="{FF2B5EF4-FFF2-40B4-BE49-F238E27FC236}">
                  <a16:creationId xmlns:a16="http://schemas.microsoft.com/office/drawing/2014/main" id="{4E3756FD-6544-9BFF-C1EE-57E785824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216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7937" name="Text Box 50">
              <a:extLst>
                <a:ext uri="{FF2B5EF4-FFF2-40B4-BE49-F238E27FC236}">
                  <a16:creationId xmlns:a16="http://schemas.microsoft.com/office/drawing/2014/main" id="{63D3F410-1E80-7B58-77E6-83D2AB1DB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321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38" name="Text Box 51">
              <a:extLst>
                <a:ext uri="{FF2B5EF4-FFF2-40B4-BE49-F238E27FC236}">
                  <a16:creationId xmlns:a16="http://schemas.microsoft.com/office/drawing/2014/main" id="{7B19A09E-67A0-BBF0-9B7B-D7F038415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3216"/>
              <a:ext cx="288" cy="16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7939" name="Text Box 52">
              <a:extLst>
                <a:ext uri="{FF2B5EF4-FFF2-40B4-BE49-F238E27FC236}">
                  <a16:creationId xmlns:a16="http://schemas.microsoft.com/office/drawing/2014/main" id="{F5D7613A-81B2-89B2-2BF0-32F7C2425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216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37940" name="Text Box 53">
              <a:extLst>
                <a:ext uri="{FF2B5EF4-FFF2-40B4-BE49-F238E27FC236}">
                  <a16:creationId xmlns:a16="http://schemas.microsoft.com/office/drawing/2014/main" id="{C00BAAC3-6BD3-5332-0903-824CA2DFA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" y="321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41" name="Text Box 54">
              <a:extLst>
                <a:ext uri="{FF2B5EF4-FFF2-40B4-BE49-F238E27FC236}">
                  <a16:creationId xmlns:a16="http://schemas.microsoft.com/office/drawing/2014/main" id="{E1FB2D1F-F397-F593-3536-A1AA2BC41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3504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42" name="Text Box 55">
              <a:extLst>
                <a:ext uri="{FF2B5EF4-FFF2-40B4-BE49-F238E27FC236}">
                  <a16:creationId xmlns:a16="http://schemas.microsoft.com/office/drawing/2014/main" id="{348DE9C0-82D8-BCE1-B57E-35536DE3F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" y="3504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43" name="Text Box 56">
              <a:extLst>
                <a:ext uri="{FF2B5EF4-FFF2-40B4-BE49-F238E27FC236}">
                  <a16:creationId xmlns:a16="http://schemas.microsoft.com/office/drawing/2014/main" id="{1DFC21C3-6251-30BC-2C77-29598CE57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3504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7944" name="Text Box 57">
              <a:extLst>
                <a:ext uri="{FF2B5EF4-FFF2-40B4-BE49-F238E27FC236}">
                  <a16:creationId xmlns:a16="http://schemas.microsoft.com/office/drawing/2014/main" id="{C070585F-809E-42C3-99E5-734CBA776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3504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37945" name="Text Box 58">
              <a:extLst>
                <a:ext uri="{FF2B5EF4-FFF2-40B4-BE49-F238E27FC236}">
                  <a16:creationId xmlns:a16="http://schemas.microsoft.com/office/drawing/2014/main" id="{4210AFD7-15C5-FFF7-A9FC-46D020BBF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3504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46" name="Text Box 59">
              <a:extLst>
                <a:ext uri="{FF2B5EF4-FFF2-40B4-BE49-F238E27FC236}">
                  <a16:creationId xmlns:a16="http://schemas.microsoft.com/office/drawing/2014/main" id="{52CF76F5-95DC-416E-FB43-59366500B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504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47" name="Text Box 60">
              <a:extLst>
                <a:ext uri="{FF2B5EF4-FFF2-40B4-BE49-F238E27FC236}">
                  <a16:creationId xmlns:a16="http://schemas.microsoft.com/office/drawing/2014/main" id="{C344EE3E-4A29-1C7C-4E03-AEA10F780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3504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48" name="Text Box 61">
              <a:extLst>
                <a:ext uri="{FF2B5EF4-FFF2-40B4-BE49-F238E27FC236}">
                  <a16:creationId xmlns:a16="http://schemas.microsoft.com/office/drawing/2014/main" id="{B7EB76AE-8F73-B4D2-AF8B-DBB899620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3504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37949" name="Text Box 62">
              <a:extLst>
                <a:ext uri="{FF2B5EF4-FFF2-40B4-BE49-F238E27FC236}">
                  <a16:creationId xmlns:a16="http://schemas.microsoft.com/office/drawing/2014/main" id="{D40D0AF5-140A-35D6-826C-4BD54B2E6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504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50" name="Text Box 63">
              <a:extLst>
                <a:ext uri="{FF2B5EF4-FFF2-40B4-BE49-F238E27FC236}">
                  <a16:creationId xmlns:a16="http://schemas.microsoft.com/office/drawing/2014/main" id="{E51ECFD2-E703-7FCB-5CDF-AF40E8F03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" y="3504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51" name="Text Box 64">
              <a:extLst>
                <a:ext uri="{FF2B5EF4-FFF2-40B4-BE49-F238E27FC236}">
                  <a16:creationId xmlns:a16="http://schemas.microsoft.com/office/drawing/2014/main" id="{E909E340-F6D8-F195-C215-897E3D75D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379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52" name="Text Box 65">
              <a:extLst>
                <a:ext uri="{FF2B5EF4-FFF2-40B4-BE49-F238E27FC236}">
                  <a16:creationId xmlns:a16="http://schemas.microsoft.com/office/drawing/2014/main" id="{76F5C8EB-E401-0CC6-F503-C8AE9242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" y="379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53" name="Text Box 66">
              <a:extLst>
                <a:ext uri="{FF2B5EF4-FFF2-40B4-BE49-F238E27FC236}">
                  <a16:creationId xmlns:a16="http://schemas.microsoft.com/office/drawing/2014/main" id="{B4CFBC41-DC8D-AEFC-DD40-DF71F5CA9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379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54" name="Text Box 67">
              <a:extLst>
                <a:ext uri="{FF2B5EF4-FFF2-40B4-BE49-F238E27FC236}">
                  <a16:creationId xmlns:a16="http://schemas.microsoft.com/office/drawing/2014/main" id="{81FDA898-E41F-55D2-06EE-2490DEE50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379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55" name="Text Box 68">
              <a:extLst>
                <a:ext uri="{FF2B5EF4-FFF2-40B4-BE49-F238E27FC236}">
                  <a16:creationId xmlns:a16="http://schemas.microsoft.com/office/drawing/2014/main" id="{81C471E4-828A-2614-4F5C-33B18DCFF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379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56" name="Text Box 69">
              <a:extLst>
                <a:ext uri="{FF2B5EF4-FFF2-40B4-BE49-F238E27FC236}">
                  <a16:creationId xmlns:a16="http://schemas.microsoft.com/office/drawing/2014/main" id="{56C5DB4D-7B85-7727-F734-BA6B8677D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79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57" name="Text Box 70">
              <a:extLst>
                <a:ext uri="{FF2B5EF4-FFF2-40B4-BE49-F238E27FC236}">
                  <a16:creationId xmlns:a16="http://schemas.microsoft.com/office/drawing/2014/main" id="{81E8E9A6-9531-B992-F896-D0697FBC3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379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58" name="Text Box 71">
              <a:extLst>
                <a:ext uri="{FF2B5EF4-FFF2-40B4-BE49-F238E27FC236}">
                  <a16:creationId xmlns:a16="http://schemas.microsoft.com/office/drawing/2014/main" id="{CBE88F8A-F488-EA30-48C7-ED84D4316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379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59" name="Text Box 72">
              <a:extLst>
                <a:ext uri="{FF2B5EF4-FFF2-40B4-BE49-F238E27FC236}">
                  <a16:creationId xmlns:a16="http://schemas.microsoft.com/office/drawing/2014/main" id="{EFF47590-6F95-55D7-A0A0-BFB8022DE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79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60" name="Text Box 73">
              <a:extLst>
                <a:ext uri="{FF2B5EF4-FFF2-40B4-BE49-F238E27FC236}">
                  <a16:creationId xmlns:a16="http://schemas.microsoft.com/office/drawing/2014/main" id="{CAE8E53B-3D66-EB65-56CE-E47588DDA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" y="379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61" name="Text Box 74">
              <a:extLst>
                <a:ext uri="{FF2B5EF4-FFF2-40B4-BE49-F238E27FC236}">
                  <a16:creationId xmlns:a16="http://schemas.microsoft.com/office/drawing/2014/main" id="{9DE66987-F8E4-B039-4E9D-E9861E992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32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37962" name="Text Box 75">
              <a:extLst>
                <a:ext uri="{FF2B5EF4-FFF2-40B4-BE49-F238E27FC236}">
                  <a16:creationId xmlns:a16="http://schemas.microsoft.com/office/drawing/2014/main" id="{41C14F1F-7053-0EFF-6CA7-9063E570D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9" y="2832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31</a:t>
              </a:r>
            </a:p>
          </p:txBody>
        </p:sp>
        <p:sp>
          <p:nvSpPr>
            <p:cNvPr id="37963" name="Text Box 76">
              <a:extLst>
                <a:ext uri="{FF2B5EF4-FFF2-40B4-BE49-F238E27FC236}">
                  <a16:creationId xmlns:a16="http://schemas.microsoft.com/office/drawing/2014/main" id="{A622BBE7-1E81-40BD-1AE6-7226CEA5F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2832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32</a:t>
              </a:r>
            </a:p>
          </p:txBody>
        </p:sp>
        <p:sp>
          <p:nvSpPr>
            <p:cNvPr id="37964" name="Text Box 77">
              <a:extLst>
                <a:ext uri="{FF2B5EF4-FFF2-40B4-BE49-F238E27FC236}">
                  <a16:creationId xmlns:a16="http://schemas.microsoft.com/office/drawing/2014/main" id="{09F774D0-2AAF-B524-527E-75929858B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7" y="2832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33</a:t>
              </a:r>
            </a:p>
          </p:txBody>
        </p:sp>
        <p:sp>
          <p:nvSpPr>
            <p:cNvPr id="37965" name="Text Box 78">
              <a:extLst>
                <a:ext uri="{FF2B5EF4-FFF2-40B4-BE49-F238E27FC236}">
                  <a16:creationId xmlns:a16="http://schemas.microsoft.com/office/drawing/2014/main" id="{9DF2C86D-1082-223D-7C49-0E14F97FF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832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7966" name="Text Box 79">
              <a:extLst>
                <a:ext uri="{FF2B5EF4-FFF2-40B4-BE49-F238E27FC236}">
                  <a16:creationId xmlns:a16="http://schemas.microsoft.com/office/drawing/2014/main" id="{B9A7CBE8-D502-7C61-C9F7-43F7215AC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832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37967" name="Text Box 80">
              <a:extLst>
                <a:ext uri="{FF2B5EF4-FFF2-40B4-BE49-F238E27FC236}">
                  <a16:creationId xmlns:a16="http://schemas.microsoft.com/office/drawing/2014/main" id="{8A93D552-8CB6-C0BA-A000-E9A93768F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2832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36</a:t>
              </a:r>
            </a:p>
          </p:txBody>
        </p:sp>
        <p:sp>
          <p:nvSpPr>
            <p:cNvPr id="37968" name="Text Box 81">
              <a:extLst>
                <a:ext uri="{FF2B5EF4-FFF2-40B4-BE49-F238E27FC236}">
                  <a16:creationId xmlns:a16="http://schemas.microsoft.com/office/drawing/2014/main" id="{E4A73491-D32F-E7D1-8487-3A06A81BB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2832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37</a:t>
              </a:r>
            </a:p>
          </p:txBody>
        </p:sp>
        <p:sp>
          <p:nvSpPr>
            <p:cNvPr id="37969" name="Text Box 82">
              <a:extLst>
                <a:ext uri="{FF2B5EF4-FFF2-40B4-BE49-F238E27FC236}">
                  <a16:creationId xmlns:a16="http://schemas.microsoft.com/office/drawing/2014/main" id="{C8918FCB-1D8C-20DC-5A4B-E6EB73487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832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38</a:t>
              </a:r>
            </a:p>
          </p:txBody>
        </p:sp>
        <p:sp>
          <p:nvSpPr>
            <p:cNvPr id="37970" name="Text Box 83">
              <a:extLst>
                <a:ext uri="{FF2B5EF4-FFF2-40B4-BE49-F238E27FC236}">
                  <a16:creationId xmlns:a16="http://schemas.microsoft.com/office/drawing/2014/main" id="{B3268D36-2A12-7AF5-C4FD-59609EA62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9" y="2832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39</a:t>
              </a:r>
            </a:p>
          </p:txBody>
        </p:sp>
        <p:sp>
          <p:nvSpPr>
            <p:cNvPr id="37971" name="Line 84">
              <a:extLst>
                <a:ext uri="{FF2B5EF4-FFF2-40B4-BE49-F238E27FC236}">
                  <a16:creationId xmlns:a16="http://schemas.microsoft.com/office/drawing/2014/main" id="{FFE8F2DD-111A-738D-13E1-222872E64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072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2" name="Line 85">
              <a:extLst>
                <a:ext uri="{FF2B5EF4-FFF2-40B4-BE49-F238E27FC236}">
                  <a16:creationId xmlns:a16="http://schemas.microsoft.com/office/drawing/2014/main" id="{D1828A5D-458A-ECAA-9766-207C779C4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120"/>
              <a:ext cx="1056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3" name="Line 86">
              <a:extLst>
                <a:ext uri="{FF2B5EF4-FFF2-40B4-BE49-F238E27FC236}">
                  <a16:creationId xmlns:a16="http://schemas.microsoft.com/office/drawing/2014/main" id="{4B430E3E-9848-4717-C4C0-52EC56EEC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072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4" name="Line 87">
              <a:extLst>
                <a:ext uri="{FF2B5EF4-FFF2-40B4-BE49-F238E27FC236}">
                  <a16:creationId xmlns:a16="http://schemas.microsoft.com/office/drawing/2014/main" id="{8EE08737-D1E6-17B5-85EF-CD26B88E0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3072"/>
              <a:ext cx="576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5" name="Line 88">
              <a:extLst>
                <a:ext uri="{FF2B5EF4-FFF2-40B4-BE49-F238E27FC236}">
                  <a16:creationId xmlns:a16="http://schemas.microsoft.com/office/drawing/2014/main" id="{9B1CC9C4-F928-6F58-48D1-BBABB0BCF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072"/>
              <a:ext cx="192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6" name="Line 89">
              <a:extLst>
                <a:ext uri="{FF2B5EF4-FFF2-40B4-BE49-F238E27FC236}">
                  <a16:creationId xmlns:a16="http://schemas.microsoft.com/office/drawing/2014/main" id="{0DCC0E6A-60D5-A3A1-2355-8CA71351A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072"/>
              <a:ext cx="576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7" name="Line 90">
              <a:extLst>
                <a:ext uri="{FF2B5EF4-FFF2-40B4-BE49-F238E27FC236}">
                  <a16:creationId xmlns:a16="http://schemas.microsoft.com/office/drawing/2014/main" id="{6C9863C6-DB78-7EC9-BFCE-DBE4166B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120"/>
              <a:ext cx="144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8" name="Line 91">
              <a:extLst>
                <a:ext uri="{FF2B5EF4-FFF2-40B4-BE49-F238E27FC236}">
                  <a16:creationId xmlns:a16="http://schemas.microsoft.com/office/drawing/2014/main" id="{9F02E45D-BD09-D1E2-92C8-DBF6DDC9E3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3072"/>
              <a:ext cx="144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79" name="Line 92">
              <a:extLst>
                <a:ext uri="{FF2B5EF4-FFF2-40B4-BE49-F238E27FC236}">
                  <a16:creationId xmlns:a16="http://schemas.microsoft.com/office/drawing/2014/main" id="{8DB35998-00E2-4E6E-A128-EA1AAF485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576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0" name="Line 93">
              <a:extLst>
                <a:ext uri="{FF2B5EF4-FFF2-40B4-BE49-F238E27FC236}">
                  <a16:creationId xmlns:a16="http://schemas.microsoft.com/office/drawing/2014/main" id="{822384DB-CF1F-FA98-DDD7-9FE845FD9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72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1" name="Line 94">
              <a:extLst>
                <a:ext uri="{FF2B5EF4-FFF2-40B4-BE49-F238E27FC236}">
                  <a16:creationId xmlns:a16="http://schemas.microsoft.com/office/drawing/2014/main" id="{E8807A3E-5E29-A3C1-7465-165BD8B50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3072"/>
              <a:ext cx="576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2" name="Line 95">
              <a:extLst>
                <a:ext uri="{FF2B5EF4-FFF2-40B4-BE49-F238E27FC236}">
                  <a16:creationId xmlns:a16="http://schemas.microsoft.com/office/drawing/2014/main" id="{347D38A7-8026-8F1B-6F76-DA7EF7E2B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0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20" name="Text Box 96">
            <a:extLst>
              <a:ext uri="{FF2B5EF4-FFF2-40B4-BE49-F238E27FC236}">
                <a16:creationId xmlns:a16="http://schemas.microsoft.com/office/drawing/2014/main" id="{BA421691-5972-08C4-5A43-88DDABF9E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E64834D-3E4D-AD47-90E3-9288A2364AD3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21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D8D18F3-FAAC-DB47-114F-5ABF8E68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四、链接分配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3268" name="Rectangle 4">
            <a:extLst>
              <a:ext uri="{FF2B5EF4-FFF2-40B4-BE49-F238E27FC236}">
                <a16:creationId xmlns:a16="http://schemas.microsoft.com/office/drawing/2014/main" id="{CD1DFA7B-3C6B-0C94-18C6-2D09586E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6106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1、隐式链接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⑴、不存在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碎片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⑵、不需要连续外存空间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⑶、不需要事先知道文件长度</a:t>
            </a:r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B4905751-07B1-BBDD-C0AB-2674C11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B23F5B8D-E783-D44A-B789-3D74C1B50F78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22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12307D1-186F-348C-DDEB-A863F0E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四、链接分配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4292" name="Rectangle 4">
            <a:extLst>
              <a:ext uri="{FF2B5EF4-FFF2-40B4-BE49-F238E27FC236}">
                <a16:creationId xmlns:a16="http://schemas.microsoft.com/office/drawing/2014/main" id="{23F5C809-20A0-E98B-9D1D-65DF8F27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6106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1、隐式链接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⑴、只适合于顺序访问，不适合随机访问(低效)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⑵、可靠性差(中间任何指针出错，整个链断开)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⑶、数据区大小不等于2的次幂（指针占用数据区空间），不利于与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内存页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</a:p>
        </p:txBody>
      </p:sp>
      <p:sp>
        <p:nvSpPr>
          <p:cNvPr id="40964" name="Text Box 6">
            <a:extLst>
              <a:ext uri="{FF2B5EF4-FFF2-40B4-BE49-F238E27FC236}">
                <a16:creationId xmlns:a16="http://schemas.microsoft.com/office/drawing/2014/main" id="{8EBEC124-5C5F-EDD4-F675-D5F1CAF0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53DAE69-6EE6-BB4A-98E8-7F397DF469C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23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EE339D0-CF12-66BD-7C2E-40A1D213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96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四、链接分配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36D0D305-2AA3-9F73-EC48-F342A3E6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71613"/>
            <a:ext cx="4648200" cy="2057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2、显式链接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将用于链接文件各盘块的指针，显式地存放在一张链接表(文件分配表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FAT)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</a:p>
        </p:txBody>
      </p:sp>
      <p:sp>
        <p:nvSpPr>
          <p:cNvPr id="43012" name="Text Box 6">
            <a:extLst>
              <a:ext uri="{FF2B5EF4-FFF2-40B4-BE49-F238E27FC236}">
                <a16:creationId xmlns:a16="http://schemas.microsoft.com/office/drawing/2014/main" id="{7C872F35-397E-F488-293E-DCBC9C4E5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090613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目录</a:t>
            </a:r>
          </a:p>
        </p:txBody>
      </p:sp>
      <p:graphicFrame>
        <p:nvGraphicFramePr>
          <p:cNvPr id="525445" name="Group 133">
            <a:extLst>
              <a:ext uri="{FF2B5EF4-FFF2-40B4-BE49-F238E27FC236}">
                <a16:creationId xmlns:a16="http://schemas.microsoft.com/office/drawing/2014/main" id="{2BAF2BEF-233C-49B1-A1DE-8513FE5C5093}"/>
              </a:ext>
            </a:extLst>
          </p:cNvPr>
          <p:cNvGraphicFramePr>
            <a:graphicFrameLocks noGrp="1"/>
          </p:cNvGraphicFramePr>
          <p:nvPr/>
        </p:nvGraphicFramePr>
        <p:xfrm>
          <a:off x="7772400" y="741363"/>
          <a:ext cx="914400" cy="477361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－1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－1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－1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－1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43057" name="Group 51">
            <a:extLst>
              <a:ext uri="{FF2B5EF4-FFF2-40B4-BE49-F238E27FC236}">
                <a16:creationId xmlns:a16="http://schemas.microsoft.com/office/drawing/2014/main" id="{EF9735F8-00DA-D4C6-9E23-54355BC2553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605213"/>
            <a:ext cx="6829425" cy="1828800"/>
            <a:chOff x="192" y="2976"/>
            <a:chExt cx="4302" cy="1152"/>
          </a:xfrm>
        </p:grpSpPr>
        <p:sp>
          <p:nvSpPr>
            <p:cNvPr id="43087" name="Text Box 52">
              <a:extLst>
                <a:ext uri="{FF2B5EF4-FFF2-40B4-BE49-F238E27FC236}">
                  <a16:creationId xmlns:a16="http://schemas.microsoft.com/office/drawing/2014/main" id="{37D2366A-2E78-8355-81C1-8D2D83609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3072"/>
              <a:ext cx="288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88" name="Text Box 53">
              <a:extLst>
                <a:ext uri="{FF2B5EF4-FFF2-40B4-BE49-F238E27FC236}">
                  <a16:creationId xmlns:a16="http://schemas.microsoft.com/office/drawing/2014/main" id="{F00F89E7-C109-562C-3431-E83ECF440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" y="3072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89" name="Text Box 54">
              <a:extLst>
                <a:ext uri="{FF2B5EF4-FFF2-40B4-BE49-F238E27FC236}">
                  <a16:creationId xmlns:a16="http://schemas.microsoft.com/office/drawing/2014/main" id="{F65B92DC-8A3D-8D4A-2713-BEBAB2741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3072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90" name="Text Box 55">
              <a:extLst>
                <a:ext uri="{FF2B5EF4-FFF2-40B4-BE49-F238E27FC236}">
                  <a16:creationId xmlns:a16="http://schemas.microsoft.com/office/drawing/2014/main" id="{B2D1E8AA-94D3-35FE-45BD-571CBB535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288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91" name="Text Box 56">
              <a:extLst>
                <a:ext uri="{FF2B5EF4-FFF2-40B4-BE49-F238E27FC236}">
                  <a16:creationId xmlns:a16="http://schemas.microsoft.com/office/drawing/2014/main" id="{8F43FEED-B446-E1B7-1108-E086AB4B6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3072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92" name="Text Box 57">
              <a:extLst>
                <a:ext uri="{FF2B5EF4-FFF2-40B4-BE49-F238E27FC236}">
                  <a16:creationId xmlns:a16="http://schemas.microsoft.com/office/drawing/2014/main" id="{554FF513-8E4F-8D67-3F80-7FED078BF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3072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93" name="Text Box 58">
              <a:extLst>
                <a:ext uri="{FF2B5EF4-FFF2-40B4-BE49-F238E27FC236}">
                  <a16:creationId xmlns:a16="http://schemas.microsoft.com/office/drawing/2014/main" id="{AFB35CB4-F7DF-60F4-3B62-BB5B8D6F1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307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94" name="Text Box 59">
              <a:extLst>
                <a:ext uri="{FF2B5EF4-FFF2-40B4-BE49-F238E27FC236}">
                  <a16:creationId xmlns:a16="http://schemas.microsoft.com/office/drawing/2014/main" id="{4A10B710-D08E-43F8-C5E6-E9E1D341C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" y="3072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95" name="Text Box 60">
              <a:extLst>
                <a:ext uri="{FF2B5EF4-FFF2-40B4-BE49-F238E27FC236}">
                  <a16:creationId xmlns:a16="http://schemas.microsoft.com/office/drawing/2014/main" id="{887E9B2D-1650-EE4A-3114-DC31374EA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3072"/>
              <a:ext cx="288" cy="16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96" name="Text Box 61">
              <a:extLst>
                <a:ext uri="{FF2B5EF4-FFF2-40B4-BE49-F238E27FC236}">
                  <a16:creationId xmlns:a16="http://schemas.microsoft.com/office/drawing/2014/main" id="{437D4C82-0405-50E8-A2AE-C477267DE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3072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97" name="Text Box 62">
              <a:extLst>
                <a:ext uri="{FF2B5EF4-FFF2-40B4-BE49-F238E27FC236}">
                  <a16:creationId xmlns:a16="http://schemas.microsoft.com/office/drawing/2014/main" id="{50D92C84-04DE-A5B9-47C4-C33612B75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3360"/>
              <a:ext cx="288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98" name="Text Box 63">
              <a:extLst>
                <a:ext uri="{FF2B5EF4-FFF2-40B4-BE49-F238E27FC236}">
                  <a16:creationId xmlns:a16="http://schemas.microsoft.com/office/drawing/2014/main" id="{1A51BAF9-0E8F-07B1-2A7D-E13597652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" y="3360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99" name="Text Box 64">
              <a:extLst>
                <a:ext uri="{FF2B5EF4-FFF2-40B4-BE49-F238E27FC236}">
                  <a16:creationId xmlns:a16="http://schemas.microsoft.com/office/drawing/2014/main" id="{9ED356A6-D548-1C82-6C07-B03339294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3360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0" name="Text Box 65">
              <a:extLst>
                <a:ext uri="{FF2B5EF4-FFF2-40B4-BE49-F238E27FC236}">
                  <a16:creationId xmlns:a16="http://schemas.microsoft.com/office/drawing/2014/main" id="{8FDDC0BB-A349-346C-B4EB-495C923DB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360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1" name="Text Box 66">
              <a:extLst>
                <a:ext uri="{FF2B5EF4-FFF2-40B4-BE49-F238E27FC236}">
                  <a16:creationId xmlns:a16="http://schemas.microsoft.com/office/drawing/2014/main" id="{06B30CBE-7B87-1173-9D2F-0C7DD2925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3360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2" name="Text Box 67">
              <a:extLst>
                <a:ext uri="{FF2B5EF4-FFF2-40B4-BE49-F238E27FC236}">
                  <a16:creationId xmlns:a16="http://schemas.microsoft.com/office/drawing/2014/main" id="{DCE7E400-CC0F-3C48-2FD4-8AC173711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3360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3" name="Text Box 68">
              <a:extLst>
                <a:ext uri="{FF2B5EF4-FFF2-40B4-BE49-F238E27FC236}">
                  <a16:creationId xmlns:a16="http://schemas.microsoft.com/office/drawing/2014/main" id="{28155DF9-4DB0-B724-ECAA-E6E2F43D3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3360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4" name="Text Box 69">
              <a:extLst>
                <a:ext uri="{FF2B5EF4-FFF2-40B4-BE49-F238E27FC236}">
                  <a16:creationId xmlns:a16="http://schemas.microsoft.com/office/drawing/2014/main" id="{B903A9B1-74CF-FD52-4350-E95C8E664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" y="3360"/>
              <a:ext cx="288" cy="16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5" name="Text Box 70">
              <a:extLst>
                <a:ext uri="{FF2B5EF4-FFF2-40B4-BE49-F238E27FC236}">
                  <a16:creationId xmlns:a16="http://schemas.microsoft.com/office/drawing/2014/main" id="{3F4357A3-ADCB-B1C3-61CF-1D9E94E33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3360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6" name="Text Box 71">
              <a:extLst>
                <a:ext uri="{FF2B5EF4-FFF2-40B4-BE49-F238E27FC236}">
                  <a16:creationId xmlns:a16="http://schemas.microsoft.com/office/drawing/2014/main" id="{F49DD119-ADE0-660E-BE70-93F00D682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3360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7" name="Text Box 72">
              <a:extLst>
                <a:ext uri="{FF2B5EF4-FFF2-40B4-BE49-F238E27FC236}">
                  <a16:creationId xmlns:a16="http://schemas.microsoft.com/office/drawing/2014/main" id="{4D7A13C8-ACA3-0094-4CE8-E227DC57C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8" name="Text Box 73">
              <a:extLst>
                <a:ext uri="{FF2B5EF4-FFF2-40B4-BE49-F238E27FC236}">
                  <a16:creationId xmlns:a16="http://schemas.microsoft.com/office/drawing/2014/main" id="{ECA0BA90-BEDD-A2A7-5AF8-273B1F0F8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9" name="Text Box 74">
              <a:extLst>
                <a:ext uri="{FF2B5EF4-FFF2-40B4-BE49-F238E27FC236}">
                  <a16:creationId xmlns:a16="http://schemas.microsoft.com/office/drawing/2014/main" id="{DD996758-CB5F-02CE-4FD5-B401D15FE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3110" name="Text Box 75">
              <a:extLst>
                <a:ext uri="{FF2B5EF4-FFF2-40B4-BE49-F238E27FC236}">
                  <a16:creationId xmlns:a16="http://schemas.microsoft.com/office/drawing/2014/main" id="{0E02ADE0-9893-A07B-72A5-907AF75EF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15</a:t>
              </a:r>
            </a:p>
          </p:txBody>
        </p:sp>
        <p:sp>
          <p:nvSpPr>
            <p:cNvPr id="43111" name="Text Box 76">
              <a:extLst>
                <a:ext uri="{FF2B5EF4-FFF2-40B4-BE49-F238E27FC236}">
                  <a16:creationId xmlns:a16="http://schemas.microsoft.com/office/drawing/2014/main" id="{50BCE4A4-2036-8593-CF57-9B87F228B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12" name="Text Box 77">
              <a:extLst>
                <a:ext uri="{FF2B5EF4-FFF2-40B4-BE49-F238E27FC236}">
                  <a16:creationId xmlns:a16="http://schemas.microsoft.com/office/drawing/2014/main" id="{61B06986-F75E-7087-8092-C89BE4540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13" name="Text Box 78">
              <a:extLst>
                <a:ext uri="{FF2B5EF4-FFF2-40B4-BE49-F238E27FC236}">
                  <a16:creationId xmlns:a16="http://schemas.microsoft.com/office/drawing/2014/main" id="{FF6F100D-E48F-DE0D-0FAF-0D7E2E3C3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14" name="Text Box 79">
              <a:extLst>
                <a:ext uri="{FF2B5EF4-FFF2-40B4-BE49-F238E27FC236}">
                  <a16:creationId xmlns:a16="http://schemas.microsoft.com/office/drawing/2014/main" id="{F469C31A-2DE2-ADDB-8E72-3C18E9DB9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43115" name="Text Box 80">
              <a:extLst>
                <a:ext uri="{FF2B5EF4-FFF2-40B4-BE49-F238E27FC236}">
                  <a16:creationId xmlns:a16="http://schemas.microsoft.com/office/drawing/2014/main" id="{A73BF4CD-F512-65D3-02D7-7F16F5FBF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16" name="Text Box 81">
              <a:extLst>
                <a:ext uri="{FF2B5EF4-FFF2-40B4-BE49-F238E27FC236}">
                  <a16:creationId xmlns:a16="http://schemas.microsoft.com/office/drawing/2014/main" id="{A78F132B-F06D-57B8-3439-1CA5A2CE4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17" name="Text Box 82">
              <a:extLst>
                <a:ext uri="{FF2B5EF4-FFF2-40B4-BE49-F238E27FC236}">
                  <a16:creationId xmlns:a16="http://schemas.microsoft.com/office/drawing/2014/main" id="{B419DA77-DD99-85CC-3369-AFAC6EA3A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18" name="Text Box 83">
              <a:extLst>
                <a:ext uri="{FF2B5EF4-FFF2-40B4-BE49-F238E27FC236}">
                  <a16:creationId xmlns:a16="http://schemas.microsoft.com/office/drawing/2014/main" id="{9D13BE1E-9CCA-95CC-3BF1-D9EE76990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19" name="Text Box 84">
              <a:extLst>
                <a:ext uri="{FF2B5EF4-FFF2-40B4-BE49-F238E27FC236}">
                  <a16:creationId xmlns:a16="http://schemas.microsoft.com/office/drawing/2014/main" id="{3516692E-925F-1603-7E80-AE28CA1D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20" name="Text Box 85">
              <a:extLst>
                <a:ext uri="{FF2B5EF4-FFF2-40B4-BE49-F238E27FC236}">
                  <a16:creationId xmlns:a16="http://schemas.microsoft.com/office/drawing/2014/main" id="{18016776-C86D-0DE9-A8FC-A0AF0AAC5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21" name="Text Box 86">
              <a:extLst>
                <a:ext uri="{FF2B5EF4-FFF2-40B4-BE49-F238E27FC236}">
                  <a16:creationId xmlns:a16="http://schemas.microsoft.com/office/drawing/2014/main" id="{7A15DEA6-03C3-0CEE-5E88-BB4810707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22" name="Text Box 87">
              <a:extLst>
                <a:ext uri="{FF2B5EF4-FFF2-40B4-BE49-F238E27FC236}">
                  <a16:creationId xmlns:a16="http://schemas.microsoft.com/office/drawing/2014/main" id="{DE5B6131-46B9-3779-7294-25E284852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23" name="Text Box 88">
              <a:extLst>
                <a:ext uri="{FF2B5EF4-FFF2-40B4-BE49-F238E27FC236}">
                  <a16:creationId xmlns:a16="http://schemas.microsoft.com/office/drawing/2014/main" id="{99B19551-EE6F-AF20-E211-AC495106B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24" name="Text Box 89">
              <a:extLst>
                <a:ext uri="{FF2B5EF4-FFF2-40B4-BE49-F238E27FC236}">
                  <a16:creationId xmlns:a16="http://schemas.microsoft.com/office/drawing/2014/main" id="{91869072-60B8-D20A-FFCB-5EB605E85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25" name="Text Box 90">
              <a:extLst>
                <a:ext uri="{FF2B5EF4-FFF2-40B4-BE49-F238E27FC236}">
                  <a16:creationId xmlns:a16="http://schemas.microsoft.com/office/drawing/2014/main" id="{72F1E251-72F8-2004-CF03-BF45CFD3B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26" name="Text Box 91">
              <a:extLst>
                <a:ext uri="{FF2B5EF4-FFF2-40B4-BE49-F238E27FC236}">
                  <a16:creationId xmlns:a16="http://schemas.microsoft.com/office/drawing/2014/main" id="{85F01888-7720-C41E-60EF-C16C0CE27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27" name="Text Box 92">
              <a:extLst>
                <a:ext uri="{FF2B5EF4-FFF2-40B4-BE49-F238E27FC236}">
                  <a16:creationId xmlns:a16="http://schemas.microsoft.com/office/drawing/2014/main" id="{D2980F73-41E2-933A-1A16-BA16E12F4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3128" name="Text Box 93">
              <a:extLst>
                <a:ext uri="{FF2B5EF4-FFF2-40B4-BE49-F238E27FC236}">
                  <a16:creationId xmlns:a16="http://schemas.microsoft.com/office/drawing/2014/main" id="{0B8E2FE4-744F-51E3-2371-395E88891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31</a:t>
              </a:r>
            </a:p>
          </p:txBody>
        </p:sp>
        <p:sp>
          <p:nvSpPr>
            <p:cNvPr id="43129" name="Text Box 94">
              <a:extLst>
                <a:ext uri="{FF2B5EF4-FFF2-40B4-BE49-F238E27FC236}">
                  <a16:creationId xmlns:a16="http://schemas.microsoft.com/office/drawing/2014/main" id="{3EE034BD-D2B7-1B96-1938-FB1A87575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9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32</a:t>
              </a:r>
            </a:p>
          </p:txBody>
        </p:sp>
        <p:sp>
          <p:nvSpPr>
            <p:cNvPr id="43130" name="Text Box 95">
              <a:extLst>
                <a:ext uri="{FF2B5EF4-FFF2-40B4-BE49-F238E27FC236}">
                  <a16:creationId xmlns:a16="http://schemas.microsoft.com/office/drawing/2014/main" id="{2D7B5BB7-96FA-2D21-6EA2-5FA7ACEC0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33</a:t>
              </a:r>
            </a:p>
          </p:txBody>
        </p:sp>
        <p:sp>
          <p:nvSpPr>
            <p:cNvPr id="43131" name="Text Box 96">
              <a:extLst>
                <a:ext uri="{FF2B5EF4-FFF2-40B4-BE49-F238E27FC236}">
                  <a16:creationId xmlns:a16="http://schemas.microsoft.com/office/drawing/2014/main" id="{5F81B17F-4F42-112E-DE78-230345ECA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43132" name="Text Box 97">
              <a:extLst>
                <a:ext uri="{FF2B5EF4-FFF2-40B4-BE49-F238E27FC236}">
                  <a16:creationId xmlns:a16="http://schemas.microsoft.com/office/drawing/2014/main" id="{AAC1B544-09D4-5B4E-F673-6F058157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43133" name="Text Box 98">
              <a:extLst>
                <a:ext uri="{FF2B5EF4-FFF2-40B4-BE49-F238E27FC236}">
                  <a16:creationId xmlns:a16="http://schemas.microsoft.com/office/drawing/2014/main" id="{A035821F-171D-7863-8CDE-EBB15BD2B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36</a:t>
              </a:r>
            </a:p>
          </p:txBody>
        </p:sp>
        <p:sp>
          <p:nvSpPr>
            <p:cNvPr id="43134" name="Text Box 99">
              <a:extLst>
                <a:ext uri="{FF2B5EF4-FFF2-40B4-BE49-F238E27FC236}">
                  <a16:creationId xmlns:a16="http://schemas.microsoft.com/office/drawing/2014/main" id="{85D20559-B642-3966-3EC6-12B0ADB93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37</a:t>
              </a:r>
            </a:p>
          </p:txBody>
        </p:sp>
        <p:sp>
          <p:nvSpPr>
            <p:cNvPr id="43135" name="Text Box 100">
              <a:extLst>
                <a:ext uri="{FF2B5EF4-FFF2-40B4-BE49-F238E27FC236}">
                  <a16:creationId xmlns:a16="http://schemas.microsoft.com/office/drawing/2014/main" id="{253A3226-34D4-16E3-048F-08889E59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38</a:t>
              </a:r>
            </a:p>
          </p:txBody>
        </p:sp>
        <p:sp>
          <p:nvSpPr>
            <p:cNvPr id="43136" name="Text Box 101">
              <a:extLst>
                <a:ext uri="{FF2B5EF4-FFF2-40B4-BE49-F238E27FC236}">
                  <a16:creationId xmlns:a16="http://schemas.microsoft.com/office/drawing/2014/main" id="{67B26F48-ABB5-2BE2-C09A-E43F3E9C4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39</a:t>
              </a:r>
            </a:p>
          </p:txBody>
        </p:sp>
      </p:grpSp>
      <p:sp>
        <p:nvSpPr>
          <p:cNvPr id="43058" name="Text Box 102">
            <a:extLst>
              <a:ext uri="{FF2B5EF4-FFF2-40B4-BE49-F238E27FC236}">
                <a16:creationId xmlns:a16="http://schemas.microsoft.com/office/drawing/2014/main" id="{1079E69B-2149-29F5-80D6-7D18F9ECD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975" y="738188"/>
            <a:ext cx="381000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0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2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3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4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5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6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7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8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9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10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11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12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13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14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15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16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17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18</a:t>
            </a:r>
          </a:p>
          <a:p>
            <a:pPr algn="r" eaLnBrk="1" hangingPunct="1">
              <a:spcBef>
                <a:spcPct val="3000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19</a:t>
            </a:r>
          </a:p>
        </p:txBody>
      </p:sp>
      <p:graphicFrame>
        <p:nvGraphicFramePr>
          <p:cNvPr id="525415" name="Group 103">
            <a:extLst>
              <a:ext uri="{FF2B5EF4-FFF2-40B4-BE49-F238E27FC236}">
                <a16:creationId xmlns:a16="http://schemas.microsoft.com/office/drawing/2014/main" id="{47DB11A1-C837-EA17-A178-EE00419A24E7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1471613"/>
          <a:ext cx="1600200" cy="154181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39913656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9855656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037400199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</a:t>
                      </a:r>
                      <a:endParaRPr kumimoji="1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开始块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块数</a:t>
                      </a:r>
                      <a:endParaRPr kumimoji="1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0031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44819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9376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01161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51417"/>
                  </a:ext>
                </a:extLst>
              </a:tr>
            </a:tbl>
          </a:graphicData>
        </a:graphic>
      </p:graphicFrame>
      <p:sp>
        <p:nvSpPr>
          <p:cNvPr id="43085" name="Text Box 129">
            <a:extLst>
              <a:ext uri="{FF2B5EF4-FFF2-40B4-BE49-F238E27FC236}">
                <a16:creationId xmlns:a16="http://schemas.microsoft.com/office/drawing/2014/main" id="{410D256C-5A92-D824-EC14-4C63FC1D3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048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FAT</a:t>
            </a:r>
          </a:p>
        </p:txBody>
      </p:sp>
      <p:sp>
        <p:nvSpPr>
          <p:cNvPr id="43086" name="Text Box 134">
            <a:extLst>
              <a:ext uri="{FF2B5EF4-FFF2-40B4-BE49-F238E27FC236}">
                <a16:creationId xmlns:a16="http://schemas.microsoft.com/office/drawing/2014/main" id="{54DE503B-F0BB-4D6F-9E7D-BBC1AD62C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550C889-C239-4645-B433-0F241558302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24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12E657C-31F4-C787-1790-8C36E51A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908050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四、链接分配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6340" name="Rectangle 4">
            <a:extLst>
              <a:ext uri="{FF2B5EF4-FFF2-40B4-BE49-F238E27FC236}">
                <a16:creationId xmlns:a16="http://schemas.microsoft.com/office/drawing/2014/main" id="{63AD3125-B8C1-1647-25E4-964B40ED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88" y="1700213"/>
            <a:ext cx="86106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2、显式链接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⑴、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占空间小，可以调入内存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⑵、查找速度快，适合随机存取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同样不存在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碎片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，不需要连续外存空间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不需要事先知道文件长度</a:t>
            </a:r>
          </a:p>
        </p:txBody>
      </p:sp>
      <p:sp>
        <p:nvSpPr>
          <p:cNvPr id="45060" name="Text Box 6">
            <a:extLst>
              <a:ext uri="{FF2B5EF4-FFF2-40B4-BE49-F238E27FC236}">
                <a16:creationId xmlns:a16="http://schemas.microsoft.com/office/drawing/2014/main" id="{22F2EEB0-3158-3DCA-0F9A-06EA5ADB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A96D50C-95C0-0F4A-A683-F7DA471FDB40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25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C592AC4-F6C6-383F-78B0-D838EC10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四、链接分配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7364" name="Rectangle 4">
            <a:extLst>
              <a:ext uri="{FF2B5EF4-FFF2-40B4-BE49-F238E27FC236}">
                <a16:creationId xmlns:a16="http://schemas.microsoft.com/office/drawing/2014/main" id="{FEEBC031-E389-ABA4-826B-73ED5D15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6106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2、显式链接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⑴、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需要占用外存空间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   对于1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GB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的硬盘，若每个盘块为512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则有2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个盘块，每个盘块需要用21位（约3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B）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指示，共需要6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外存空间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   为了减少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占用外存的空间，分配单位可采用簇（1簇=8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KB），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此时，1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GB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硬盘需要0.26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</a:p>
        </p:txBody>
      </p:sp>
      <p:sp>
        <p:nvSpPr>
          <p:cNvPr id="47108" name="Text Box 6">
            <a:extLst>
              <a:ext uri="{FF2B5EF4-FFF2-40B4-BE49-F238E27FC236}">
                <a16:creationId xmlns:a16="http://schemas.microsoft.com/office/drawing/2014/main" id="{A74E4705-C57A-D785-C932-DE7F2A132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2568C1E-E1DF-DB4B-BF21-5E4DEB055D66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26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BFA67D1-1535-5540-2834-62148E10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四、链接分配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8388" name="Rectangle 4">
            <a:extLst>
              <a:ext uri="{FF2B5EF4-FFF2-40B4-BE49-F238E27FC236}">
                <a16:creationId xmlns:a16="http://schemas.microsoft.com/office/drawing/2014/main" id="{1CB361C4-E438-1F92-85BE-D5883FE3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6106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2、显式链接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⑵、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需要占用较大内存空间                对于大的硬盘，每次只调取部分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进入内存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⑶、不能高效直接存取</a:t>
            </a:r>
          </a:p>
        </p:txBody>
      </p:sp>
      <p:sp>
        <p:nvSpPr>
          <p:cNvPr id="48132" name="Text Box 6">
            <a:extLst>
              <a:ext uri="{FF2B5EF4-FFF2-40B4-BE49-F238E27FC236}">
                <a16:creationId xmlns:a16="http://schemas.microsoft.com/office/drawing/2014/main" id="{8600B4E0-2F99-14B6-A578-2B7CFA038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1E8B939-DF14-D546-A506-2BF0EAD0C42E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27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0C365C2-9E75-7B86-A76C-6C7BD0E7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9412" name="Rectangle 4">
            <a:extLst>
              <a:ext uri="{FF2B5EF4-FFF2-40B4-BE49-F238E27FC236}">
                <a16:creationId xmlns:a16="http://schemas.microsoft.com/office/drawing/2014/main" id="{19420D21-F4C5-36C5-5926-C5ACECD4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6106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将分配给文件的盘块号集中在一起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按顺序放入索引块中</a:t>
            </a:r>
          </a:p>
        </p:txBody>
      </p:sp>
      <p:sp>
        <p:nvSpPr>
          <p:cNvPr id="50180" name="Text Box 6">
            <a:extLst>
              <a:ext uri="{FF2B5EF4-FFF2-40B4-BE49-F238E27FC236}">
                <a16:creationId xmlns:a16="http://schemas.microsoft.com/office/drawing/2014/main" id="{5E25ABFB-B384-2F08-DDC4-8195F3197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BE154F5A-269E-9C4D-9D23-AC547001AEE4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28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A695B8A-2602-A0BC-13D4-F2247DAA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0436" name="Rectangle 4">
            <a:extLst>
              <a:ext uri="{FF2B5EF4-FFF2-40B4-BE49-F238E27FC236}">
                <a16:creationId xmlns:a16="http://schemas.microsoft.com/office/drawing/2014/main" id="{82E40533-9683-486E-9963-2467A180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6106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1、单级索引分配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每个文件分配一个索引块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当已分配的索引块装不下所有盘块号时，再分配新的索引块</a:t>
            </a:r>
          </a:p>
        </p:txBody>
      </p:sp>
      <p:sp>
        <p:nvSpPr>
          <p:cNvPr id="51204" name="Text Box 6">
            <a:extLst>
              <a:ext uri="{FF2B5EF4-FFF2-40B4-BE49-F238E27FC236}">
                <a16:creationId xmlns:a16="http://schemas.microsoft.com/office/drawing/2014/main" id="{62D3FE6F-681C-C2FA-96BC-3E9C07B6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087C83F-9931-F54A-BC2D-52C397C1B580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29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9A59A06-EE98-7916-00F9-21FCD075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1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一、文件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07E63D8E-8887-35EA-FEAF-8EC58A29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2FAE295-DCB7-F546-9326-8E3E366381E5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58757" name="Rectangle 5">
            <a:extLst>
              <a:ext uri="{FF2B5EF4-FFF2-40B4-BE49-F238E27FC236}">
                <a16:creationId xmlns:a16="http://schemas.microsoft.com/office/drawing/2014/main" id="{84AB64F4-9151-2BBB-983E-E6280088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7950"/>
            <a:ext cx="8686800" cy="5003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文件具有可保存性：便于信息的长期保存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用户按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存取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文件：便于用户对信息的存取，而不需要知道文件存放在磁盘的具体位置</a:t>
            </a:r>
          </a:p>
          <a:p>
            <a:pPr lvl="1"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p2p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存储、对象存储的差异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文件主要有无结构文件（流式文件）和有结构文件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分类：用途、属性、访问操作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5E26D21-7F31-E264-5351-7A87FFF8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519C74C1-2CD3-3BC3-4406-F13B7A34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610600" cy="137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1、单级索引分配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</a:p>
        </p:txBody>
      </p:sp>
      <p:sp>
        <p:nvSpPr>
          <p:cNvPr id="52228" name="Text Box 6">
            <a:extLst>
              <a:ext uri="{FF2B5EF4-FFF2-40B4-BE49-F238E27FC236}">
                <a16:creationId xmlns:a16="http://schemas.microsoft.com/office/drawing/2014/main" id="{0D0C7D83-10D5-22FB-FF00-A88742961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0A0226D-69A1-E04B-A887-E61AD5880434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30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52229" name="Group 7">
            <a:extLst>
              <a:ext uri="{FF2B5EF4-FFF2-40B4-BE49-F238E27FC236}">
                <a16:creationId xmlns:a16="http://schemas.microsoft.com/office/drawing/2014/main" id="{A28BD1E7-D6D8-705D-17B8-3181007147E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444875"/>
            <a:ext cx="6829425" cy="1828800"/>
            <a:chOff x="1296" y="2976"/>
            <a:chExt cx="4302" cy="1152"/>
          </a:xfrm>
        </p:grpSpPr>
        <p:sp>
          <p:nvSpPr>
            <p:cNvPr id="52262" name="Text Box 8">
              <a:extLst>
                <a:ext uri="{FF2B5EF4-FFF2-40B4-BE49-F238E27FC236}">
                  <a16:creationId xmlns:a16="http://schemas.microsoft.com/office/drawing/2014/main" id="{5CE7D78A-1751-D437-19E9-25576BF89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3072"/>
              <a:ext cx="288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3" name="Text Box 9">
              <a:extLst>
                <a:ext uri="{FF2B5EF4-FFF2-40B4-BE49-F238E27FC236}">
                  <a16:creationId xmlns:a16="http://schemas.microsoft.com/office/drawing/2014/main" id="{B8B4A6A1-7B89-F8B6-D2CE-39E1DA062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3072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4" name="Text Box 10">
              <a:extLst>
                <a:ext uri="{FF2B5EF4-FFF2-40B4-BE49-F238E27FC236}">
                  <a16:creationId xmlns:a16="http://schemas.microsoft.com/office/drawing/2014/main" id="{7BE5010D-113C-EB5A-3A56-B36B15394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3072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5" name="Text Box 11">
              <a:extLst>
                <a:ext uri="{FF2B5EF4-FFF2-40B4-BE49-F238E27FC236}">
                  <a16:creationId xmlns:a16="http://schemas.microsoft.com/office/drawing/2014/main" id="{F57385C7-750D-FD47-B8FE-8A785E019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072"/>
              <a:ext cx="288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6" name="Text Box 12">
              <a:extLst>
                <a:ext uri="{FF2B5EF4-FFF2-40B4-BE49-F238E27FC236}">
                  <a16:creationId xmlns:a16="http://schemas.microsoft.com/office/drawing/2014/main" id="{FFF64ECA-ADBA-321E-EA72-8CB479B9E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3072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7" name="Text Box 13">
              <a:extLst>
                <a:ext uri="{FF2B5EF4-FFF2-40B4-BE49-F238E27FC236}">
                  <a16:creationId xmlns:a16="http://schemas.microsoft.com/office/drawing/2014/main" id="{E731406E-FD74-1A9C-7F6B-A610B4F6E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3072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8" name="Text Box 14">
              <a:extLst>
                <a:ext uri="{FF2B5EF4-FFF2-40B4-BE49-F238E27FC236}">
                  <a16:creationId xmlns:a16="http://schemas.microsoft.com/office/drawing/2014/main" id="{69E968A6-647E-E35B-16A5-C2952B848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072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9" name="Text Box 15">
              <a:extLst>
                <a:ext uri="{FF2B5EF4-FFF2-40B4-BE49-F238E27FC236}">
                  <a16:creationId xmlns:a16="http://schemas.microsoft.com/office/drawing/2014/main" id="{9338A6CE-FC2F-C0E0-436C-D807D700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3072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0" name="Text Box 16">
              <a:extLst>
                <a:ext uri="{FF2B5EF4-FFF2-40B4-BE49-F238E27FC236}">
                  <a16:creationId xmlns:a16="http://schemas.microsoft.com/office/drawing/2014/main" id="{6D01DDC9-56E1-C7B2-5A3A-A76BB7035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072"/>
              <a:ext cx="288" cy="16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1" name="Text Box 17">
              <a:extLst>
                <a:ext uri="{FF2B5EF4-FFF2-40B4-BE49-F238E27FC236}">
                  <a16:creationId xmlns:a16="http://schemas.microsoft.com/office/drawing/2014/main" id="{8D3F95BF-9EF9-DA5A-6CF5-233A0F4AB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" y="3072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2" name="Text Box 18">
              <a:extLst>
                <a:ext uri="{FF2B5EF4-FFF2-40B4-BE49-F238E27FC236}">
                  <a16:creationId xmlns:a16="http://schemas.microsoft.com/office/drawing/2014/main" id="{2B6B5A56-CB14-B04B-6B88-82BE27BCC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3360"/>
              <a:ext cx="288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3" name="Text Box 19">
              <a:extLst>
                <a:ext uri="{FF2B5EF4-FFF2-40B4-BE49-F238E27FC236}">
                  <a16:creationId xmlns:a16="http://schemas.microsoft.com/office/drawing/2014/main" id="{5D561E5B-E4B1-05CE-1506-E9BEA48B8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3360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4" name="Text Box 20">
              <a:extLst>
                <a:ext uri="{FF2B5EF4-FFF2-40B4-BE49-F238E27FC236}">
                  <a16:creationId xmlns:a16="http://schemas.microsoft.com/office/drawing/2014/main" id="{06113481-B07C-5B0A-8BEC-FDE67F3D9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3360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5" name="Text Box 21">
              <a:extLst>
                <a:ext uri="{FF2B5EF4-FFF2-40B4-BE49-F238E27FC236}">
                  <a16:creationId xmlns:a16="http://schemas.microsoft.com/office/drawing/2014/main" id="{A689B3F7-1F3E-758B-271A-19A2E1F27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8" y="3360"/>
              <a:ext cx="288" cy="1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6" name="Text Box 22">
              <a:extLst>
                <a:ext uri="{FF2B5EF4-FFF2-40B4-BE49-F238E27FC236}">
                  <a16:creationId xmlns:a16="http://schemas.microsoft.com/office/drawing/2014/main" id="{7BCEF50E-FD1E-E62D-AC43-E73652017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3360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7" name="Text Box 23">
              <a:extLst>
                <a:ext uri="{FF2B5EF4-FFF2-40B4-BE49-F238E27FC236}">
                  <a16:creationId xmlns:a16="http://schemas.microsoft.com/office/drawing/2014/main" id="{F9806880-0F6D-1EC4-41BC-50521D489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3360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8" name="Text Box 24">
              <a:extLst>
                <a:ext uri="{FF2B5EF4-FFF2-40B4-BE49-F238E27FC236}">
                  <a16:creationId xmlns:a16="http://schemas.microsoft.com/office/drawing/2014/main" id="{C4CACE87-BE20-9754-D5D7-9C4C55058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360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79" name="Text Box 25">
              <a:extLst>
                <a:ext uri="{FF2B5EF4-FFF2-40B4-BE49-F238E27FC236}">
                  <a16:creationId xmlns:a16="http://schemas.microsoft.com/office/drawing/2014/main" id="{8B6F74AD-FB2E-24EA-CD07-3327F6C69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3360"/>
              <a:ext cx="288" cy="16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0" name="Text Box 26">
              <a:extLst>
                <a:ext uri="{FF2B5EF4-FFF2-40B4-BE49-F238E27FC236}">
                  <a16:creationId xmlns:a16="http://schemas.microsoft.com/office/drawing/2014/main" id="{BAF536E5-A0D3-4B9F-3A0D-CBE2A7E82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360"/>
              <a:ext cx="28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1" name="Text Box 27">
              <a:extLst>
                <a:ext uri="{FF2B5EF4-FFF2-40B4-BE49-F238E27FC236}">
                  <a16:creationId xmlns:a16="http://schemas.microsoft.com/office/drawing/2014/main" id="{16A5534F-9441-0070-0CD3-8C28C8B18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" y="3360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2" name="Text Box 28">
              <a:extLst>
                <a:ext uri="{FF2B5EF4-FFF2-40B4-BE49-F238E27FC236}">
                  <a16:creationId xmlns:a16="http://schemas.microsoft.com/office/drawing/2014/main" id="{77BB5E99-E343-EBE1-BFF1-B964E1EEF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3648"/>
              <a:ext cx="288" cy="16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3" name="Text Box 29">
              <a:extLst>
                <a:ext uri="{FF2B5EF4-FFF2-40B4-BE49-F238E27FC236}">
                  <a16:creationId xmlns:a16="http://schemas.microsoft.com/office/drawing/2014/main" id="{BCCE3461-F1CD-BEB7-F76B-0143F01BC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3648"/>
              <a:ext cx="288" cy="160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4" name="Text Box 30">
              <a:extLst>
                <a:ext uri="{FF2B5EF4-FFF2-40B4-BE49-F238E27FC236}">
                  <a16:creationId xmlns:a16="http://schemas.microsoft.com/office/drawing/2014/main" id="{4E3D2564-55A7-6F85-C73A-99CDAFD20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3648"/>
              <a:ext cx="288" cy="160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5" name="Text Box 31">
              <a:extLst>
                <a:ext uri="{FF2B5EF4-FFF2-40B4-BE49-F238E27FC236}">
                  <a16:creationId xmlns:a16="http://schemas.microsoft.com/office/drawing/2014/main" id="{71141A27-D59C-CD30-F62B-F04085E86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8" y="3648"/>
              <a:ext cx="288" cy="160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6" name="Text Box 32">
              <a:extLst>
                <a:ext uri="{FF2B5EF4-FFF2-40B4-BE49-F238E27FC236}">
                  <a16:creationId xmlns:a16="http://schemas.microsoft.com/office/drawing/2014/main" id="{E5BCE69D-C3A8-D4A6-6507-A8717F99F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7" name="Text Box 33">
              <a:extLst>
                <a:ext uri="{FF2B5EF4-FFF2-40B4-BE49-F238E27FC236}">
                  <a16:creationId xmlns:a16="http://schemas.microsoft.com/office/drawing/2014/main" id="{66B9ED67-01E0-5FC5-9F23-55A3D07CA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8" name="Text Box 34">
              <a:extLst>
                <a:ext uri="{FF2B5EF4-FFF2-40B4-BE49-F238E27FC236}">
                  <a16:creationId xmlns:a16="http://schemas.microsoft.com/office/drawing/2014/main" id="{7E835B41-909C-0D7A-BF41-2296E0F63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9" name="Text Box 35">
              <a:extLst>
                <a:ext uri="{FF2B5EF4-FFF2-40B4-BE49-F238E27FC236}">
                  <a16:creationId xmlns:a16="http://schemas.microsoft.com/office/drawing/2014/main" id="{25E6FECF-1FC9-97F7-2400-A4666E24B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52290" name="Text Box 36">
              <a:extLst>
                <a:ext uri="{FF2B5EF4-FFF2-40B4-BE49-F238E27FC236}">
                  <a16:creationId xmlns:a16="http://schemas.microsoft.com/office/drawing/2014/main" id="{D40910AB-42D5-0503-A565-168A93776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1" name="Text Box 37">
              <a:extLst>
                <a:ext uri="{FF2B5EF4-FFF2-40B4-BE49-F238E27FC236}">
                  <a16:creationId xmlns:a16="http://schemas.microsoft.com/office/drawing/2014/main" id="{2FC216B1-B6D2-BE34-69F4-79E68CA8D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" y="3648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2" name="Text Box 38">
              <a:extLst>
                <a:ext uri="{FF2B5EF4-FFF2-40B4-BE49-F238E27FC236}">
                  <a16:creationId xmlns:a16="http://schemas.microsoft.com/office/drawing/2014/main" id="{8D5E98C0-2D6D-7A92-50C7-1E30D3133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3" name="Text Box 39">
              <a:extLst>
                <a:ext uri="{FF2B5EF4-FFF2-40B4-BE49-F238E27FC236}">
                  <a16:creationId xmlns:a16="http://schemas.microsoft.com/office/drawing/2014/main" id="{8259330A-5651-0AF3-3114-3423E92E2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4" name="Text Box 40">
              <a:extLst>
                <a:ext uri="{FF2B5EF4-FFF2-40B4-BE49-F238E27FC236}">
                  <a16:creationId xmlns:a16="http://schemas.microsoft.com/office/drawing/2014/main" id="{4E36202B-A361-D321-58DC-B8E13BDAD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5" name="Text Box 41">
              <a:extLst>
                <a:ext uri="{FF2B5EF4-FFF2-40B4-BE49-F238E27FC236}">
                  <a16:creationId xmlns:a16="http://schemas.microsoft.com/office/drawing/2014/main" id="{69A6F3E9-F002-58EA-96CF-129AEC3C6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8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6" name="Text Box 42">
              <a:extLst>
                <a:ext uri="{FF2B5EF4-FFF2-40B4-BE49-F238E27FC236}">
                  <a16:creationId xmlns:a16="http://schemas.microsoft.com/office/drawing/2014/main" id="{051B99CF-BC1B-63DB-F2AD-B9F9C7C7B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7" name="Text Box 43">
              <a:extLst>
                <a:ext uri="{FF2B5EF4-FFF2-40B4-BE49-F238E27FC236}">
                  <a16:creationId xmlns:a16="http://schemas.microsoft.com/office/drawing/2014/main" id="{2E7BF503-B163-5039-007B-56B88014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8" name="Text Box 44">
              <a:extLst>
                <a:ext uri="{FF2B5EF4-FFF2-40B4-BE49-F238E27FC236}">
                  <a16:creationId xmlns:a16="http://schemas.microsoft.com/office/drawing/2014/main" id="{203E29C6-03BC-85BB-AFC0-65658EB47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9" name="Text Box 45">
              <a:extLst>
                <a:ext uri="{FF2B5EF4-FFF2-40B4-BE49-F238E27FC236}">
                  <a16:creationId xmlns:a16="http://schemas.microsoft.com/office/drawing/2014/main" id="{E20D5805-8F4B-C05C-B561-125E0595B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300" name="Text Box 46">
              <a:extLst>
                <a:ext uri="{FF2B5EF4-FFF2-40B4-BE49-F238E27FC236}">
                  <a16:creationId xmlns:a16="http://schemas.microsoft.com/office/drawing/2014/main" id="{5F4F9A32-3A05-A50D-BFAC-92B4265F4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301" name="Text Box 47">
              <a:extLst>
                <a:ext uri="{FF2B5EF4-FFF2-40B4-BE49-F238E27FC236}">
                  <a16:creationId xmlns:a16="http://schemas.microsoft.com/office/drawing/2014/main" id="{32E69CAC-CEC4-0D4B-9CC5-7B132B05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" y="3936"/>
              <a:ext cx="288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302" name="Text Box 48">
              <a:extLst>
                <a:ext uri="{FF2B5EF4-FFF2-40B4-BE49-F238E27FC236}">
                  <a16:creationId xmlns:a16="http://schemas.microsoft.com/office/drawing/2014/main" id="{B92113A5-8FC2-FF86-4F4F-6104A581D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20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2303" name="Text Box 49">
              <a:extLst>
                <a:ext uri="{FF2B5EF4-FFF2-40B4-BE49-F238E27FC236}">
                  <a16:creationId xmlns:a16="http://schemas.microsoft.com/office/drawing/2014/main" id="{7976C644-ED4A-7226-511D-0B125ACFE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21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31</a:t>
              </a:r>
            </a:p>
          </p:txBody>
        </p:sp>
        <p:sp>
          <p:nvSpPr>
            <p:cNvPr id="52304" name="Text Box 50">
              <a:extLst>
                <a:ext uri="{FF2B5EF4-FFF2-40B4-BE49-F238E27FC236}">
                  <a16:creationId xmlns:a16="http://schemas.microsoft.com/office/drawing/2014/main" id="{FEFCCEEF-B768-4955-3EBB-D9A784128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3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22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32</a:t>
              </a:r>
            </a:p>
          </p:txBody>
        </p:sp>
        <p:sp>
          <p:nvSpPr>
            <p:cNvPr id="52305" name="Text Box 51">
              <a:extLst>
                <a:ext uri="{FF2B5EF4-FFF2-40B4-BE49-F238E27FC236}">
                  <a16:creationId xmlns:a16="http://schemas.microsoft.com/office/drawing/2014/main" id="{57C4B1C8-89C1-F752-263B-5D9564137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23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33</a:t>
              </a:r>
            </a:p>
          </p:txBody>
        </p:sp>
        <p:sp>
          <p:nvSpPr>
            <p:cNvPr id="52306" name="Text Box 52">
              <a:extLst>
                <a:ext uri="{FF2B5EF4-FFF2-40B4-BE49-F238E27FC236}">
                  <a16:creationId xmlns:a16="http://schemas.microsoft.com/office/drawing/2014/main" id="{54466DF3-774C-61CF-C879-DC8EC9A69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24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52307" name="Text Box 53">
              <a:extLst>
                <a:ext uri="{FF2B5EF4-FFF2-40B4-BE49-F238E27FC236}">
                  <a16:creationId xmlns:a16="http://schemas.microsoft.com/office/drawing/2014/main" id="{521AAB57-AE71-DF34-29F1-D01C94680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25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52308" name="Text Box 54">
              <a:extLst>
                <a:ext uri="{FF2B5EF4-FFF2-40B4-BE49-F238E27FC236}">
                  <a16:creationId xmlns:a16="http://schemas.microsoft.com/office/drawing/2014/main" id="{36271E20-259C-43F1-2C55-14436D9B1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26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36</a:t>
              </a:r>
            </a:p>
          </p:txBody>
        </p:sp>
        <p:sp>
          <p:nvSpPr>
            <p:cNvPr id="52309" name="Text Box 55">
              <a:extLst>
                <a:ext uri="{FF2B5EF4-FFF2-40B4-BE49-F238E27FC236}">
                  <a16:creationId xmlns:a16="http://schemas.microsoft.com/office/drawing/2014/main" id="{ABE95E4E-4F3A-0AE6-0A20-AF3F2A314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27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37</a:t>
              </a:r>
            </a:p>
          </p:txBody>
        </p:sp>
        <p:sp>
          <p:nvSpPr>
            <p:cNvPr id="52310" name="Text Box 56">
              <a:extLst>
                <a:ext uri="{FF2B5EF4-FFF2-40B4-BE49-F238E27FC236}">
                  <a16:creationId xmlns:a16="http://schemas.microsoft.com/office/drawing/2014/main" id="{2E65D87F-7CAF-7838-43BD-B19F49AC6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28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38</a:t>
              </a:r>
            </a:p>
          </p:txBody>
        </p:sp>
        <p:sp>
          <p:nvSpPr>
            <p:cNvPr id="52311" name="Text Box 57">
              <a:extLst>
                <a:ext uri="{FF2B5EF4-FFF2-40B4-BE49-F238E27FC236}">
                  <a16:creationId xmlns:a16="http://schemas.microsoft.com/office/drawing/2014/main" id="{06992071-A009-758A-EE60-50A38C205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7" y="2976"/>
              <a:ext cx="12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19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29</a:t>
              </a:r>
            </a:p>
            <a:p>
              <a:pPr algn="r" eaLnBrk="1" hangingPunct="1">
                <a:lnSpc>
                  <a:spcPct val="2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39</a:t>
              </a:r>
            </a:p>
          </p:txBody>
        </p:sp>
      </p:grpSp>
      <p:sp>
        <p:nvSpPr>
          <p:cNvPr id="52230" name="Text Box 58">
            <a:extLst>
              <a:ext uri="{FF2B5EF4-FFF2-40B4-BE49-F238E27FC236}">
                <a16:creationId xmlns:a16="http://schemas.microsoft.com/office/drawing/2014/main" id="{AE490001-38B0-D537-D037-964E614AF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16275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目录</a:t>
            </a:r>
          </a:p>
        </p:txBody>
      </p:sp>
      <p:graphicFrame>
        <p:nvGraphicFramePr>
          <p:cNvPr id="531515" name="Group 59">
            <a:extLst>
              <a:ext uri="{FF2B5EF4-FFF2-40B4-BE49-F238E27FC236}">
                <a16:creationId xmlns:a16="http://schemas.microsoft.com/office/drawing/2014/main" id="{6121AFD6-F7FA-D9BB-9945-F5E53C9DB0ED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597275"/>
          <a:ext cx="1066800" cy="154181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78461941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13722580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</a:t>
                      </a:r>
                      <a:endParaRPr kumimoji="1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索引块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7886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6848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2402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6138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0" marR="0" marT="38116" marB="38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23</a:t>
                      </a:r>
                    </a:p>
                  </a:txBody>
                  <a:tcPr marL="0" marR="0" marT="38116" marB="381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847273"/>
                  </a:ext>
                </a:extLst>
              </a:tr>
            </a:tbl>
          </a:graphicData>
        </a:graphic>
      </p:graphicFrame>
      <p:grpSp>
        <p:nvGrpSpPr>
          <p:cNvPr id="52251" name="Group 79">
            <a:extLst>
              <a:ext uri="{FF2B5EF4-FFF2-40B4-BE49-F238E27FC236}">
                <a16:creationId xmlns:a16="http://schemas.microsoft.com/office/drawing/2014/main" id="{40D3E16D-998D-39AF-0D68-3534D67957F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930275"/>
            <a:ext cx="3886200" cy="1963738"/>
            <a:chOff x="2832" y="1392"/>
            <a:chExt cx="2448" cy="1237"/>
          </a:xfrm>
        </p:grpSpPr>
        <p:sp>
          <p:nvSpPr>
            <p:cNvPr id="52252" name="Text Box 80">
              <a:extLst>
                <a:ext uri="{FF2B5EF4-FFF2-40B4-BE49-F238E27FC236}">
                  <a16:creationId xmlns:a16="http://schemas.microsoft.com/office/drawing/2014/main" id="{8BFCDE31-9A1B-A70F-9EDA-A3431E2E7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680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20</a:t>
              </a:r>
            </a:p>
          </p:txBody>
        </p:sp>
        <p:grpSp>
          <p:nvGrpSpPr>
            <p:cNvPr id="52253" name="Group 81">
              <a:extLst>
                <a:ext uri="{FF2B5EF4-FFF2-40B4-BE49-F238E27FC236}">
                  <a16:creationId xmlns:a16="http://schemas.microsoft.com/office/drawing/2014/main" id="{2D17F6D4-EE10-B275-6BEC-CF2387AF5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680"/>
              <a:ext cx="2208" cy="949"/>
              <a:chOff x="3024" y="1872"/>
              <a:chExt cx="2208" cy="949"/>
            </a:xfrm>
          </p:grpSpPr>
          <p:sp>
            <p:nvSpPr>
              <p:cNvPr id="52255" name="Text Box 82">
                <a:extLst>
                  <a:ext uri="{FF2B5EF4-FFF2-40B4-BE49-F238E27FC236}">
                    <a16:creationId xmlns:a16="http://schemas.microsoft.com/office/drawing/2014/main" id="{5EDFD243-B69C-5181-9C54-80F1B7BA7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872"/>
                <a:ext cx="288" cy="397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0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10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2256" name="Text Box 83">
                <a:extLst>
                  <a:ext uri="{FF2B5EF4-FFF2-40B4-BE49-F238E27FC236}">
                    <a16:creationId xmlns:a16="http://schemas.microsoft.com/office/drawing/2014/main" id="{018CE150-431B-318D-D957-ED464BDF4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288" cy="949"/>
              </a:xfrm>
              <a:prstGeom prst="rect">
                <a:avLst/>
              </a:prstGeom>
              <a:solidFill>
                <a:schemeClr val="hlink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2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12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4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15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7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18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52257" name="Text Box 84">
                <a:extLst>
                  <a:ext uri="{FF2B5EF4-FFF2-40B4-BE49-F238E27FC236}">
                    <a16:creationId xmlns:a16="http://schemas.microsoft.com/office/drawing/2014/main" id="{E26D6E59-D549-55AB-1665-30F5A46C1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7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21</a:t>
                </a:r>
              </a:p>
            </p:txBody>
          </p:sp>
          <p:sp>
            <p:nvSpPr>
              <p:cNvPr id="52258" name="Text Box 85">
                <a:extLst>
                  <a:ext uri="{FF2B5EF4-FFF2-40B4-BE49-F238E27FC236}">
                    <a16:creationId xmlns:a16="http://schemas.microsoft.com/office/drawing/2014/main" id="{E0C82644-D4D5-6385-EA5C-874AB2EAE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1872"/>
                <a:ext cx="288" cy="535"/>
              </a:xfrm>
              <a:prstGeom prst="rect">
                <a:avLst/>
              </a:prstGeom>
              <a:solidFill>
                <a:schemeClr val="tx2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11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13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2259" name="Text Box 86">
                <a:extLst>
                  <a:ext uri="{FF2B5EF4-FFF2-40B4-BE49-F238E27FC236}">
                    <a16:creationId xmlns:a16="http://schemas.microsoft.com/office/drawing/2014/main" id="{871CDCB6-24C8-AD35-829A-85F2A6B07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87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22</a:t>
                </a:r>
              </a:p>
            </p:txBody>
          </p:sp>
          <p:sp>
            <p:nvSpPr>
              <p:cNvPr id="52260" name="Text Box 87">
                <a:extLst>
                  <a:ext uri="{FF2B5EF4-FFF2-40B4-BE49-F238E27FC236}">
                    <a16:creationId xmlns:a16="http://schemas.microsoft.com/office/drawing/2014/main" id="{4467B64A-BCE0-CB5F-BF45-CDA32BB23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872"/>
                <a:ext cx="288" cy="259"/>
              </a:xfrm>
              <a:prstGeom prst="rect">
                <a:avLst/>
              </a:prstGeom>
              <a:solidFill>
                <a:schemeClr val="bg2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17</a:t>
                </a:r>
              </a:p>
              <a:p>
                <a:pPr algn="ctr" eaLnBrk="1" hangingPunct="1"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52261" name="Text Box 88">
                <a:extLst>
                  <a:ext uri="{FF2B5EF4-FFF2-40B4-BE49-F238E27FC236}">
                    <a16:creationId xmlns:a16="http://schemas.microsoft.com/office/drawing/2014/main" id="{9F96F420-039F-0171-038B-4201A751E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872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23</a:t>
                </a:r>
              </a:p>
            </p:txBody>
          </p:sp>
        </p:grpSp>
        <p:sp>
          <p:nvSpPr>
            <p:cNvPr id="52254" name="Text Box 89">
              <a:extLst>
                <a:ext uri="{FF2B5EF4-FFF2-40B4-BE49-F238E27FC236}">
                  <a16:creationId xmlns:a16="http://schemas.microsoft.com/office/drawing/2014/main" id="{98CF00AC-EC15-EBFB-A6CA-9DC44DCA6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92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索引块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C068C8E-AD59-DB07-9F92-18E32959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484" name="Rectangle 4">
            <a:extLst>
              <a:ext uri="{FF2B5EF4-FFF2-40B4-BE49-F238E27FC236}">
                <a16:creationId xmlns:a16="http://schemas.microsoft.com/office/drawing/2014/main" id="{8F81041E-0035-F7C8-BA43-B1F1A0CA3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6106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1、单级索引分配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方便直接存取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⑴、较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方式占用更多的外存空间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(索引块装不满)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⑵、当文件较大时，单级索引分配效率仍较低</a:t>
            </a:r>
          </a:p>
        </p:txBody>
      </p:sp>
      <p:sp>
        <p:nvSpPr>
          <p:cNvPr id="53252" name="Text Box 6">
            <a:extLst>
              <a:ext uri="{FF2B5EF4-FFF2-40B4-BE49-F238E27FC236}">
                <a16:creationId xmlns:a16="http://schemas.microsoft.com/office/drawing/2014/main" id="{35178AE4-990E-F882-643A-72D596B51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23B3BF8F-83F6-0643-892A-4B7E0509D0F7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31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BBAF561-0B8A-E842-55ED-4FD7342F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B407724F-5DC2-564E-4941-FC87AB08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33528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2、两级索引分配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由文件指示的盘块（索引块）中存放的信息是下一级索引块的盘块号</a:t>
            </a:r>
          </a:p>
        </p:txBody>
      </p:sp>
      <p:grpSp>
        <p:nvGrpSpPr>
          <p:cNvPr id="55300" name="Group 6">
            <a:extLst>
              <a:ext uri="{FF2B5EF4-FFF2-40B4-BE49-F238E27FC236}">
                <a16:creationId xmlns:a16="http://schemas.microsoft.com/office/drawing/2014/main" id="{92BA95B1-D005-1BD6-A41F-40FA4A99B6DB}"/>
              </a:ext>
            </a:extLst>
          </p:cNvPr>
          <p:cNvGrpSpPr>
            <a:grpSpLocks/>
          </p:cNvGrpSpPr>
          <p:nvPr/>
        </p:nvGrpSpPr>
        <p:grpSpPr bwMode="auto">
          <a:xfrm>
            <a:off x="4006850" y="1616075"/>
            <a:ext cx="5137150" cy="3784600"/>
            <a:chOff x="2400" y="1824"/>
            <a:chExt cx="3236" cy="2384"/>
          </a:xfrm>
        </p:grpSpPr>
        <p:grpSp>
          <p:nvGrpSpPr>
            <p:cNvPr id="55302" name="Group 7">
              <a:extLst>
                <a:ext uri="{FF2B5EF4-FFF2-40B4-BE49-F238E27FC236}">
                  <a16:creationId xmlns:a16="http://schemas.microsoft.com/office/drawing/2014/main" id="{27D8990E-E267-7F76-2F70-6D92FD21D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6" y="1968"/>
              <a:ext cx="652" cy="696"/>
              <a:chOff x="3516" y="1968"/>
              <a:chExt cx="652" cy="696"/>
            </a:xfrm>
          </p:grpSpPr>
          <p:grpSp>
            <p:nvGrpSpPr>
              <p:cNvPr id="55396" name="Group 8">
                <a:extLst>
                  <a:ext uri="{FF2B5EF4-FFF2-40B4-BE49-F238E27FC236}">
                    <a16:creationId xmlns:a16="http://schemas.microsoft.com/office/drawing/2014/main" id="{78CEA096-8C75-62D9-272B-1996BF6C0C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6" y="2146"/>
                <a:ext cx="652" cy="518"/>
                <a:chOff x="2064" y="2254"/>
                <a:chExt cx="720" cy="551"/>
              </a:xfrm>
            </p:grpSpPr>
            <p:sp>
              <p:nvSpPr>
                <p:cNvPr id="55398" name="Rectangle 9">
                  <a:extLst>
                    <a:ext uri="{FF2B5EF4-FFF2-40B4-BE49-F238E27FC236}">
                      <a16:creationId xmlns:a16="http://schemas.microsoft.com/office/drawing/2014/main" id="{E5B087C7-20D7-8169-C6F9-DFFB2123D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640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55399" name="Rectangle 10">
                  <a:extLst>
                    <a:ext uri="{FF2B5EF4-FFF2-40B4-BE49-F238E27FC236}">
                      <a16:creationId xmlns:a16="http://schemas.microsoft.com/office/drawing/2014/main" id="{C7F97BC7-5BC3-395F-7619-CB9086DC8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512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106</a:t>
                  </a:r>
                </a:p>
              </p:txBody>
            </p:sp>
            <p:sp>
              <p:nvSpPr>
                <p:cNvPr id="55400" name="Rectangle 11">
                  <a:extLst>
                    <a:ext uri="{FF2B5EF4-FFF2-40B4-BE49-F238E27FC236}">
                      <a16:creationId xmlns:a16="http://schemas.microsoft.com/office/drawing/2014/main" id="{FDE15F5A-903D-5BAC-105E-AC8B5F119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384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104</a:t>
                  </a:r>
                </a:p>
              </p:txBody>
            </p:sp>
            <p:sp>
              <p:nvSpPr>
                <p:cNvPr id="55401" name="Rectangle 12">
                  <a:extLst>
                    <a:ext uri="{FF2B5EF4-FFF2-40B4-BE49-F238E27FC236}">
                      <a16:creationId xmlns:a16="http://schemas.microsoft.com/office/drawing/2014/main" id="{57B8A9F8-7ED7-067A-1EAF-51D6B68B13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101</a:t>
                  </a:r>
                </a:p>
              </p:txBody>
            </p:sp>
            <p:sp>
              <p:nvSpPr>
                <p:cNvPr id="55402" name="Line 13">
                  <a:extLst>
                    <a:ext uri="{FF2B5EF4-FFF2-40B4-BE49-F238E27FC236}">
                      <a16:creationId xmlns:a16="http://schemas.microsoft.com/office/drawing/2014/main" id="{88590F7E-4F49-627C-BE08-CD3DDA413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57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403" name="Line 14">
                  <a:extLst>
                    <a:ext uri="{FF2B5EF4-FFF2-40B4-BE49-F238E27FC236}">
                      <a16:creationId xmlns:a16="http://schemas.microsoft.com/office/drawing/2014/main" id="{D461AE75-7E2C-B627-1FBB-1A8CE4D084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384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404" name="Line 15">
                  <a:extLst>
                    <a:ext uri="{FF2B5EF4-FFF2-40B4-BE49-F238E27FC236}">
                      <a16:creationId xmlns:a16="http://schemas.microsoft.com/office/drawing/2014/main" id="{7A77A614-7293-5EAD-49D1-874745110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51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405" name="Line 16">
                  <a:extLst>
                    <a:ext uri="{FF2B5EF4-FFF2-40B4-BE49-F238E27FC236}">
                      <a16:creationId xmlns:a16="http://schemas.microsoft.com/office/drawing/2014/main" id="{ADA89A99-E031-AD1F-C4D1-51CB062DA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406" name="Line 17">
                  <a:extLst>
                    <a:ext uri="{FF2B5EF4-FFF2-40B4-BE49-F238E27FC236}">
                      <a16:creationId xmlns:a16="http://schemas.microsoft.com/office/drawing/2014/main" id="{A6148081-317E-7C82-89F5-A98998F1E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768"/>
                  <a:ext cx="57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407" name="Line 18">
                  <a:extLst>
                    <a:ext uri="{FF2B5EF4-FFF2-40B4-BE49-F238E27FC236}">
                      <a16:creationId xmlns:a16="http://schemas.microsoft.com/office/drawing/2014/main" id="{E0497CA6-8F0D-AFC0-D9B7-5F31F5CE4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51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408" name="Line 19">
                  <a:extLst>
                    <a:ext uri="{FF2B5EF4-FFF2-40B4-BE49-F238E27FC236}">
                      <a16:creationId xmlns:a16="http://schemas.microsoft.com/office/drawing/2014/main" id="{A4868B84-514E-EAAB-2BCD-2D59F84DE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256"/>
                  <a:ext cx="0" cy="51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409" name="Text Box 20">
                  <a:extLst>
                    <a:ext uri="{FF2B5EF4-FFF2-40B4-BE49-F238E27FC236}">
                      <a16:creationId xmlns:a16="http://schemas.microsoft.com/office/drawing/2014/main" id="{F3EE6C7E-63FA-D217-8195-BFDB1FFB72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254"/>
                  <a:ext cx="192" cy="5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0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1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2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</p:grpSp>
          <p:sp>
            <p:nvSpPr>
              <p:cNvPr id="55397" name="Text Box 21">
                <a:extLst>
                  <a:ext uri="{FF2B5EF4-FFF2-40B4-BE49-F238E27FC236}">
                    <a16:creationId xmlns:a16="http://schemas.microsoft.com/office/drawing/2014/main" id="{469519F8-214C-7C9D-71B7-92FDD9901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6" y="1968"/>
                <a:ext cx="47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360</a:t>
                </a:r>
              </a:p>
            </p:txBody>
          </p:sp>
        </p:grpSp>
        <p:grpSp>
          <p:nvGrpSpPr>
            <p:cNvPr id="55303" name="Group 22">
              <a:extLst>
                <a:ext uri="{FF2B5EF4-FFF2-40B4-BE49-F238E27FC236}">
                  <a16:creationId xmlns:a16="http://schemas.microsoft.com/office/drawing/2014/main" id="{30640015-B3C3-ABF2-D6A6-0BD059C7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6" y="2689"/>
              <a:ext cx="652" cy="696"/>
              <a:chOff x="2064" y="2064"/>
              <a:chExt cx="720" cy="741"/>
            </a:xfrm>
          </p:grpSpPr>
          <p:grpSp>
            <p:nvGrpSpPr>
              <p:cNvPr id="55382" name="Group 23">
                <a:extLst>
                  <a:ext uri="{FF2B5EF4-FFF2-40B4-BE49-F238E27FC236}">
                    <a16:creationId xmlns:a16="http://schemas.microsoft.com/office/drawing/2014/main" id="{68B813E1-6CD1-41DD-78DF-4969D0317E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254"/>
                <a:ext cx="720" cy="551"/>
                <a:chOff x="2064" y="2254"/>
                <a:chExt cx="720" cy="551"/>
              </a:xfrm>
            </p:grpSpPr>
            <p:sp>
              <p:nvSpPr>
                <p:cNvPr id="55384" name="Rectangle 24">
                  <a:extLst>
                    <a:ext uri="{FF2B5EF4-FFF2-40B4-BE49-F238E27FC236}">
                      <a16:creationId xmlns:a16="http://schemas.microsoft.com/office/drawing/2014/main" id="{4DC37591-9949-0E55-639F-BEAD46517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640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55385" name="Rectangle 25">
                  <a:extLst>
                    <a:ext uri="{FF2B5EF4-FFF2-40B4-BE49-F238E27FC236}">
                      <a16:creationId xmlns:a16="http://schemas.microsoft.com/office/drawing/2014/main" id="{4E1829E3-7EC4-8506-2F0A-24C05F271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512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386" name="Rectangle 26">
                  <a:extLst>
                    <a:ext uri="{FF2B5EF4-FFF2-40B4-BE49-F238E27FC236}">
                      <a16:creationId xmlns:a16="http://schemas.microsoft.com/office/drawing/2014/main" id="{35197EDF-19DB-8892-B0C5-BF92F5D6F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384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115</a:t>
                  </a:r>
                </a:p>
              </p:txBody>
            </p:sp>
            <p:sp>
              <p:nvSpPr>
                <p:cNvPr id="55387" name="Rectangle 27">
                  <a:extLst>
                    <a:ext uri="{FF2B5EF4-FFF2-40B4-BE49-F238E27FC236}">
                      <a16:creationId xmlns:a16="http://schemas.microsoft.com/office/drawing/2014/main" id="{2AD931A0-83A4-4F15-002E-425DAC16D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114</a:t>
                  </a:r>
                </a:p>
              </p:txBody>
            </p:sp>
            <p:sp>
              <p:nvSpPr>
                <p:cNvPr id="55388" name="Line 28">
                  <a:extLst>
                    <a:ext uri="{FF2B5EF4-FFF2-40B4-BE49-F238E27FC236}">
                      <a16:creationId xmlns:a16="http://schemas.microsoft.com/office/drawing/2014/main" id="{F306F741-9710-EF26-252F-7FF05CAADA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57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89" name="Line 29">
                  <a:extLst>
                    <a:ext uri="{FF2B5EF4-FFF2-40B4-BE49-F238E27FC236}">
                      <a16:creationId xmlns:a16="http://schemas.microsoft.com/office/drawing/2014/main" id="{347918EF-4986-84BD-252D-272E0725A6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384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90" name="Line 30">
                  <a:extLst>
                    <a:ext uri="{FF2B5EF4-FFF2-40B4-BE49-F238E27FC236}">
                      <a16:creationId xmlns:a16="http://schemas.microsoft.com/office/drawing/2014/main" id="{173E30BD-BF6F-82D8-681C-2D01A5C0A5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51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91" name="Line 31">
                  <a:extLst>
                    <a:ext uri="{FF2B5EF4-FFF2-40B4-BE49-F238E27FC236}">
                      <a16:creationId xmlns:a16="http://schemas.microsoft.com/office/drawing/2014/main" id="{A4C319C8-4D44-F35E-AFB5-0709EE8F9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92" name="Line 32">
                  <a:extLst>
                    <a:ext uri="{FF2B5EF4-FFF2-40B4-BE49-F238E27FC236}">
                      <a16:creationId xmlns:a16="http://schemas.microsoft.com/office/drawing/2014/main" id="{F5C76EF7-9EC1-9CC7-9113-7A2FC2C6A5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768"/>
                  <a:ext cx="57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93" name="Line 33">
                  <a:extLst>
                    <a:ext uri="{FF2B5EF4-FFF2-40B4-BE49-F238E27FC236}">
                      <a16:creationId xmlns:a16="http://schemas.microsoft.com/office/drawing/2014/main" id="{BDADF1C9-9BDB-CEEC-6D4E-D58804594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51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94" name="Line 34">
                  <a:extLst>
                    <a:ext uri="{FF2B5EF4-FFF2-40B4-BE49-F238E27FC236}">
                      <a16:creationId xmlns:a16="http://schemas.microsoft.com/office/drawing/2014/main" id="{023B38A2-41BA-6E78-EC76-EF1AFCA441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256"/>
                  <a:ext cx="0" cy="51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95" name="Text Box 35">
                  <a:extLst>
                    <a:ext uri="{FF2B5EF4-FFF2-40B4-BE49-F238E27FC236}">
                      <a16:creationId xmlns:a16="http://schemas.microsoft.com/office/drawing/2014/main" id="{4DB97D73-83A2-868D-E644-C7009E281C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254"/>
                  <a:ext cx="192" cy="5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0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1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2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</p:grpSp>
          <p:sp>
            <p:nvSpPr>
              <p:cNvPr id="55383" name="Text Box 36">
                <a:extLst>
                  <a:ext uri="{FF2B5EF4-FFF2-40B4-BE49-F238E27FC236}">
                    <a16:creationId xmlns:a16="http://schemas.microsoft.com/office/drawing/2014/main" id="{EDFE396B-7BA1-BBDB-3CB4-382363A63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52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740</a:t>
                </a:r>
              </a:p>
            </p:txBody>
          </p:sp>
        </p:grpSp>
        <p:grpSp>
          <p:nvGrpSpPr>
            <p:cNvPr id="55304" name="Group 37">
              <a:extLst>
                <a:ext uri="{FF2B5EF4-FFF2-40B4-BE49-F238E27FC236}">
                  <a16:creationId xmlns:a16="http://schemas.microsoft.com/office/drawing/2014/main" id="{7AAD93E3-808C-C1FA-7BED-0119703F0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6" y="3512"/>
              <a:ext cx="652" cy="696"/>
              <a:chOff x="2064" y="2064"/>
              <a:chExt cx="720" cy="741"/>
            </a:xfrm>
          </p:grpSpPr>
          <p:grpSp>
            <p:nvGrpSpPr>
              <p:cNvPr id="55368" name="Group 38">
                <a:extLst>
                  <a:ext uri="{FF2B5EF4-FFF2-40B4-BE49-F238E27FC236}">
                    <a16:creationId xmlns:a16="http://schemas.microsoft.com/office/drawing/2014/main" id="{1B087F9E-A663-3EA7-6B67-95466E320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253"/>
                <a:ext cx="720" cy="552"/>
                <a:chOff x="2064" y="2253"/>
                <a:chExt cx="720" cy="552"/>
              </a:xfrm>
            </p:grpSpPr>
            <p:sp>
              <p:nvSpPr>
                <p:cNvPr id="55370" name="Rectangle 39">
                  <a:extLst>
                    <a:ext uri="{FF2B5EF4-FFF2-40B4-BE49-F238E27FC236}">
                      <a16:creationId xmlns:a16="http://schemas.microsoft.com/office/drawing/2014/main" id="{EF783EA7-D2FE-2942-797D-0FEEB61DF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640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55371" name="Rectangle 40">
                  <a:extLst>
                    <a:ext uri="{FF2B5EF4-FFF2-40B4-BE49-F238E27FC236}">
                      <a16:creationId xmlns:a16="http://schemas.microsoft.com/office/drawing/2014/main" id="{855FA92A-4D9F-7F36-3E89-D0357F4D12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512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372" name="Rectangle 41">
                  <a:extLst>
                    <a:ext uri="{FF2B5EF4-FFF2-40B4-BE49-F238E27FC236}">
                      <a16:creationId xmlns:a16="http://schemas.microsoft.com/office/drawing/2014/main" id="{A90AD0E1-5D1B-2BBB-EA2E-376E04279E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384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373" name="Rectangle 42">
                  <a:extLst>
                    <a:ext uri="{FF2B5EF4-FFF2-40B4-BE49-F238E27FC236}">
                      <a16:creationId xmlns:a16="http://schemas.microsoft.com/office/drawing/2014/main" id="{76340588-2DF8-BFFA-5CA8-7708086CE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576" cy="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985</a:t>
                  </a:r>
                </a:p>
              </p:txBody>
            </p:sp>
            <p:sp>
              <p:nvSpPr>
                <p:cNvPr id="55374" name="Line 43">
                  <a:extLst>
                    <a:ext uri="{FF2B5EF4-FFF2-40B4-BE49-F238E27FC236}">
                      <a16:creationId xmlns:a16="http://schemas.microsoft.com/office/drawing/2014/main" id="{2260B035-9689-0FF4-E8CB-F5F1654C7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57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75" name="Line 44">
                  <a:extLst>
                    <a:ext uri="{FF2B5EF4-FFF2-40B4-BE49-F238E27FC236}">
                      <a16:creationId xmlns:a16="http://schemas.microsoft.com/office/drawing/2014/main" id="{D5990C5A-7502-2998-027C-5A72688BC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384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76" name="Line 45">
                  <a:extLst>
                    <a:ext uri="{FF2B5EF4-FFF2-40B4-BE49-F238E27FC236}">
                      <a16:creationId xmlns:a16="http://schemas.microsoft.com/office/drawing/2014/main" id="{8FD19880-F7B9-6382-1AB7-A9FF647A5D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51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77" name="Line 46">
                  <a:extLst>
                    <a:ext uri="{FF2B5EF4-FFF2-40B4-BE49-F238E27FC236}">
                      <a16:creationId xmlns:a16="http://schemas.microsoft.com/office/drawing/2014/main" id="{9BBBCF31-82C9-ABA3-0EC8-8017BD2B81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640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78" name="Line 47">
                  <a:extLst>
                    <a:ext uri="{FF2B5EF4-FFF2-40B4-BE49-F238E27FC236}">
                      <a16:creationId xmlns:a16="http://schemas.microsoft.com/office/drawing/2014/main" id="{3E8A17EB-E260-C35F-B98C-7B3C632E5C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768"/>
                  <a:ext cx="57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79" name="Line 48">
                  <a:extLst>
                    <a:ext uri="{FF2B5EF4-FFF2-40B4-BE49-F238E27FC236}">
                      <a16:creationId xmlns:a16="http://schemas.microsoft.com/office/drawing/2014/main" id="{09C31EF2-D04C-11F8-7017-6466596C5D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51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80" name="Line 49">
                  <a:extLst>
                    <a:ext uri="{FF2B5EF4-FFF2-40B4-BE49-F238E27FC236}">
                      <a16:creationId xmlns:a16="http://schemas.microsoft.com/office/drawing/2014/main" id="{D190FEDC-639A-E718-47C7-8E2D61013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256"/>
                  <a:ext cx="0" cy="51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81" name="Text Box 50">
                  <a:extLst>
                    <a:ext uri="{FF2B5EF4-FFF2-40B4-BE49-F238E27FC236}">
                      <a16:creationId xmlns:a16="http://schemas.microsoft.com/office/drawing/2014/main" id="{F684EAC0-7713-AD31-B8C7-47B7938566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253"/>
                  <a:ext cx="192" cy="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0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1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2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</p:grpSp>
          <p:sp>
            <p:nvSpPr>
              <p:cNvPr id="55369" name="Text Box 51">
                <a:extLst>
                  <a:ext uri="{FF2B5EF4-FFF2-40B4-BE49-F238E27FC236}">
                    <a16:creationId xmlns:a16="http://schemas.microsoft.com/office/drawing/2014/main" id="{8217475A-E513-2BAC-C66B-33A45713F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52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1125</a:t>
                </a:r>
              </a:p>
            </p:txBody>
          </p:sp>
        </p:grpSp>
        <p:grpSp>
          <p:nvGrpSpPr>
            <p:cNvPr id="55305" name="Group 52">
              <a:extLst>
                <a:ext uri="{FF2B5EF4-FFF2-40B4-BE49-F238E27FC236}">
                  <a16:creationId xmlns:a16="http://schemas.microsoft.com/office/drawing/2014/main" id="{02F6F5C5-EE6D-C69C-D623-7593EF845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968"/>
              <a:ext cx="884" cy="2199"/>
              <a:chOff x="3744" y="1968"/>
              <a:chExt cx="976" cy="2199"/>
            </a:xfrm>
          </p:grpSpPr>
          <p:sp>
            <p:nvSpPr>
              <p:cNvPr id="55335" name="Rectangle 53">
                <a:extLst>
                  <a:ext uri="{FF2B5EF4-FFF2-40B4-BE49-F238E27FC236}">
                    <a16:creationId xmlns:a16="http://schemas.microsoft.com/office/drawing/2014/main" id="{8968013A-A98F-B208-69D8-ED1113253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4041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55336" name="Rectangle 54">
                <a:extLst>
                  <a:ext uri="{FF2B5EF4-FFF2-40B4-BE49-F238E27FC236}">
                    <a16:creationId xmlns:a16="http://schemas.microsoft.com/office/drawing/2014/main" id="{93A8E65C-A518-D261-D6DE-DEBEFD252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915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37" name="Rectangle 55">
                <a:extLst>
                  <a:ext uri="{FF2B5EF4-FFF2-40B4-BE49-F238E27FC236}">
                    <a16:creationId xmlns:a16="http://schemas.microsoft.com/office/drawing/2014/main" id="{5B189AC9-0F57-7A47-FEBB-7C7C29EB1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662"/>
                <a:ext cx="672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55338" name="Rectangle 56">
                <a:extLst>
                  <a:ext uri="{FF2B5EF4-FFF2-40B4-BE49-F238E27FC236}">
                    <a16:creationId xmlns:a16="http://schemas.microsoft.com/office/drawing/2014/main" id="{FA9806A0-4882-621F-FF52-94180B7ED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536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39" name="Rectangle 57">
                <a:extLst>
                  <a:ext uri="{FF2B5EF4-FFF2-40B4-BE49-F238E27FC236}">
                    <a16:creationId xmlns:a16="http://schemas.microsoft.com/office/drawing/2014/main" id="{29E27B6E-204C-895F-AB0E-24178EEEA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410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40" name="Rectangle 58">
                <a:extLst>
                  <a:ext uri="{FF2B5EF4-FFF2-40B4-BE49-F238E27FC236}">
                    <a16:creationId xmlns:a16="http://schemas.microsoft.com/office/drawing/2014/main" id="{8A86B270-21C7-56B0-27DB-B00F06CA3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57"/>
                <a:ext cx="672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55341" name="Rectangle 59">
                <a:extLst>
                  <a:ext uri="{FF2B5EF4-FFF2-40B4-BE49-F238E27FC236}">
                    <a16:creationId xmlns:a16="http://schemas.microsoft.com/office/drawing/2014/main" id="{3025B8AF-65DA-0B78-884E-80EE28F5C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031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42" name="Rectangle 60">
                <a:extLst>
                  <a:ext uri="{FF2B5EF4-FFF2-40B4-BE49-F238E27FC236}">
                    <a16:creationId xmlns:a16="http://schemas.microsoft.com/office/drawing/2014/main" id="{A3C93CF0-B7A8-079B-F825-CB6125083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05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43" name="Rectangle 61">
                <a:extLst>
                  <a:ext uri="{FF2B5EF4-FFF2-40B4-BE49-F238E27FC236}">
                    <a16:creationId xmlns:a16="http://schemas.microsoft.com/office/drawing/2014/main" id="{6B64A87E-010E-F508-A3C9-62D08E72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779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44" name="Rectangle 62">
                <a:extLst>
                  <a:ext uri="{FF2B5EF4-FFF2-40B4-BE49-F238E27FC236}">
                    <a16:creationId xmlns:a16="http://schemas.microsoft.com/office/drawing/2014/main" id="{D449EC33-C5C7-F283-12D5-8132ABEA7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653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45" name="Rectangle 63">
                <a:extLst>
                  <a:ext uri="{FF2B5EF4-FFF2-40B4-BE49-F238E27FC236}">
                    <a16:creationId xmlns:a16="http://schemas.microsoft.com/office/drawing/2014/main" id="{667EACA6-D8A8-628C-729C-C5D3CA513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527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46" name="Rectangle 64">
                <a:extLst>
                  <a:ext uri="{FF2B5EF4-FFF2-40B4-BE49-F238E27FC236}">
                    <a16:creationId xmlns:a16="http://schemas.microsoft.com/office/drawing/2014/main" id="{6F785230-FAF9-FBA0-037D-02D7574DC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401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47" name="Rectangle 65">
                <a:extLst>
                  <a:ext uri="{FF2B5EF4-FFF2-40B4-BE49-F238E27FC236}">
                    <a16:creationId xmlns:a16="http://schemas.microsoft.com/office/drawing/2014/main" id="{7F94DACD-FD75-E580-B93F-0DE0EB622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75"/>
                <a:ext cx="67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48" name="Rectangle 66">
                <a:extLst>
                  <a:ext uri="{FF2B5EF4-FFF2-40B4-BE49-F238E27FC236}">
                    <a16:creationId xmlns:a16="http://schemas.microsoft.com/office/drawing/2014/main" id="{ADC410F3-FF51-0073-DF6E-A0901470C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67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5349" name="Line 67">
                <a:extLst>
                  <a:ext uri="{FF2B5EF4-FFF2-40B4-BE49-F238E27FC236}">
                    <a16:creationId xmlns:a16="http://schemas.microsoft.com/office/drawing/2014/main" id="{275B2E4C-F268-8AEC-5C41-9158328DC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160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50" name="Line 68">
                <a:extLst>
                  <a:ext uri="{FF2B5EF4-FFF2-40B4-BE49-F238E27FC236}">
                    <a16:creationId xmlns:a16="http://schemas.microsoft.com/office/drawing/2014/main" id="{0B32FB17-4983-E8ED-B814-2634CC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275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51" name="Line 69">
                <a:extLst>
                  <a:ext uri="{FF2B5EF4-FFF2-40B4-BE49-F238E27FC236}">
                    <a16:creationId xmlns:a16="http://schemas.microsoft.com/office/drawing/2014/main" id="{E9195535-B722-AFF1-B94E-353C41DE3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401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52" name="Line 70">
                <a:extLst>
                  <a:ext uri="{FF2B5EF4-FFF2-40B4-BE49-F238E27FC236}">
                    <a16:creationId xmlns:a16="http://schemas.microsoft.com/office/drawing/2014/main" id="{7E6E68DC-E4F6-BC08-FC21-E30CBC741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527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53" name="Line 71">
                <a:extLst>
                  <a:ext uri="{FF2B5EF4-FFF2-40B4-BE49-F238E27FC236}">
                    <a16:creationId xmlns:a16="http://schemas.microsoft.com/office/drawing/2014/main" id="{7509E375-C85C-349A-68D8-FB177DA32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653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54" name="Line 72">
                <a:extLst>
                  <a:ext uri="{FF2B5EF4-FFF2-40B4-BE49-F238E27FC236}">
                    <a16:creationId xmlns:a16="http://schemas.microsoft.com/office/drawing/2014/main" id="{490ED333-9199-462C-F861-6057564D8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779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55" name="Line 73">
                <a:extLst>
                  <a:ext uri="{FF2B5EF4-FFF2-40B4-BE49-F238E27FC236}">
                    <a16:creationId xmlns:a16="http://schemas.microsoft.com/office/drawing/2014/main" id="{8FD5FF41-8AFF-B855-6602-992CD2343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905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56" name="Line 74">
                <a:extLst>
                  <a:ext uri="{FF2B5EF4-FFF2-40B4-BE49-F238E27FC236}">
                    <a16:creationId xmlns:a16="http://schemas.microsoft.com/office/drawing/2014/main" id="{59604DF3-DBBB-AD17-F74C-124D3AF2A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031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57" name="Line 75">
                <a:extLst>
                  <a:ext uri="{FF2B5EF4-FFF2-40B4-BE49-F238E27FC236}">
                    <a16:creationId xmlns:a16="http://schemas.microsoft.com/office/drawing/2014/main" id="{2517F9A9-9D42-6F23-A8CC-CB2D1E026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157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58" name="Line 76">
                <a:extLst>
                  <a:ext uri="{FF2B5EF4-FFF2-40B4-BE49-F238E27FC236}">
                    <a16:creationId xmlns:a16="http://schemas.microsoft.com/office/drawing/2014/main" id="{3AB099E3-8FAD-37D5-5339-E8CA1E1F6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41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59" name="Line 77">
                <a:extLst>
                  <a:ext uri="{FF2B5EF4-FFF2-40B4-BE49-F238E27FC236}">
                    <a16:creationId xmlns:a16="http://schemas.microsoft.com/office/drawing/2014/main" id="{FA88DEE0-8DB9-CF04-7027-0C0DF72D2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53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60" name="Line 78">
                <a:extLst>
                  <a:ext uri="{FF2B5EF4-FFF2-40B4-BE49-F238E27FC236}">
                    <a16:creationId xmlns:a16="http://schemas.microsoft.com/office/drawing/2014/main" id="{BD0F66DC-066B-F48E-0824-976CC11B9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66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61" name="Line 79">
                <a:extLst>
                  <a:ext uri="{FF2B5EF4-FFF2-40B4-BE49-F238E27FC236}">
                    <a16:creationId xmlns:a16="http://schemas.microsoft.com/office/drawing/2014/main" id="{776634A4-ADF6-B844-2190-AA31F806A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915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62" name="Line 80">
                <a:extLst>
                  <a:ext uri="{FF2B5EF4-FFF2-40B4-BE49-F238E27FC236}">
                    <a16:creationId xmlns:a16="http://schemas.microsoft.com/office/drawing/2014/main" id="{B4CB4A87-2A61-DBFF-CC8C-47F53C894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4041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63" name="Line 81">
                <a:extLst>
                  <a:ext uri="{FF2B5EF4-FFF2-40B4-BE49-F238E27FC236}">
                    <a16:creationId xmlns:a16="http://schemas.microsoft.com/office/drawing/2014/main" id="{3EBFA4D1-B576-B599-FED1-0ADDE135F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4167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64" name="Line 82">
                <a:extLst>
                  <a:ext uri="{FF2B5EF4-FFF2-40B4-BE49-F238E27FC236}">
                    <a16:creationId xmlns:a16="http://schemas.microsoft.com/office/drawing/2014/main" id="{03549F7A-1047-8DA3-590D-E229EC81F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160"/>
                <a:ext cx="0" cy="200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65" name="Line 83">
                <a:extLst>
                  <a:ext uri="{FF2B5EF4-FFF2-40B4-BE49-F238E27FC236}">
                    <a16:creationId xmlns:a16="http://schemas.microsoft.com/office/drawing/2014/main" id="{801874AF-84E2-20AC-CFE5-E2D943906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00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55366" name="Text Box 84">
                <a:extLst>
                  <a:ext uri="{FF2B5EF4-FFF2-40B4-BE49-F238E27FC236}">
                    <a16:creationId xmlns:a16="http://schemas.microsoft.com/office/drawing/2014/main" id="{EA643C54-92F3-961A-600F-6726D6BEA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9" y="2123"/>
                <a:ext cx="301" cy="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100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101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102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103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104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105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106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107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114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115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985</a:t>
                </a:r>
              </a:p>
            </p:txBody>
          </p:sp>
          <p:sp>
            <p:nvSpPr>
              <p:cNvPr id="55367" name="Text Box 85">
                <a:extLst>
                  <a:ext uri="{FF2B5EF4-FFF2-40B4-BE49-F238E27FC236}">
                    <a16:creationId xmlns:a16="http://schemas.microsoft.com/office/drawing/2014/main" id="{C51BE806-8C1D-59FE-0022-8426E6B96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400">
                    <a:latin typeface="Arial" panose="020B0604020202020204" pitchFamily="34" charset="0"/>
                  </a:rPr>
                  <a:t>磁盘空间</a:t>
                </a:r>
              </a:p>
            </p:txBody>
          </p:sp>
        </p:grpSp>
        <p:grpSp>
          <p:nvGrpSpPr>
            <p:cNvPr id="55306" name="Group 86">
              <a:extLst>
                <a:ext uri="{FF2B5EF4-FFF2-40B4-BE49-F238E27FC236}">
                  <a16:creationId xmlns:a16="http://schemas.microsoft.com/office/drawing/2014/main" id="{019174F0-B8F8-002B-0F41-E73385FF1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920"/>
              <a:ext cx="739" cy="2246"/>
              <a:chOff x="816" y="1920"/>
              <a:chExt cx="816" cy="2246"/>
            </a:xfrm>
          </p:grpSpPr>
          <p:grpSp>
            <p:nvGrpSpPr>
              <p:cNvPr id="55319" name="Group 87">
                <a:extLst>
                  <a:ext uri="{FF2B5EF4-FFF2-40B4-BE49-F238E27FC236}">
                    <a16:creationId xmlns:a16="http://schemas.microsoft.com/office/drawing/2014/main" id="{8976526E-81C1-1BBB-E8D0-786F33C45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2112"/>
                <a:ext cx="816" cy="2054"/>
                <a:chOff x="816" y="2112"/>
                <a:chExt cx="816" cy="2054"/>
              </a:xfrm>
            </p:grpSpPr>
            <p:sp>
              <p:nvSpPr>
                <p:cNvPr id="55321" name="Rectangle 88">
                  <a:extLst>
                    <a:ext uri="{FF2B5EF4-FFF2-40B4-BE49-F238E27FC236}">
                      <a16:creationId xmlns:a16="http://schemas.microsoft.com/office/drawing/2014/main" id="{83EA12AB-B8B5-1758-7C02-BD4FA334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961"/>
                  <a:ext cx="672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400">
                      <a:latin typeface="Arial" panose="020B0604020202020204" pitchFamily="34" charset="0"/>
                    </a:rPr>
                    <a:t>1125</a:t>
                  </a:r>
                </a:p>
              </p:txBody>
            </p:sp>
            <p:sp>
              <p:nvSpPr>
                <p:cNvPr id="55322" name="Rectangle 89">
                  <a:extLst>
                    <a:ext uri="{FF2B5EF4-FFF2-40B4-BE49-F238E27FC236}">
                      <a16:creationId xmlns:a16="http://schemas.microsoft.com/office/drawing/2014/main" id="{DC550610-1100-854C-E03E-5C929AE16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731"/>
                  <a:ext cx="672" cy="1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400">
                    <a:latin typeface="Arial" panose="020B0604020202020204" pitchFamily="34" charset="0"/>
                  </a:endParaRPr>
                </a:p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400">
                    <a:latin typeface="Arial" panose="020B0604020202020204" pitchFamily="34" charset="0"/>
                  </a:endParaRPr>
                </a:p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400">
                    <a:latin typeface="Arial" panose="020B0604020202020204" pitchFamily="34" charset="0"/>
                  </a:endParaRPr>
                </a:p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4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55323" name="Rectangle 90">
                  <a:extLst>
                    <a:ext uri="{FF2B5EF4-FFF2-40B4-BE49-F238E27FC236}">
                      <a16:creationId xmlns:a16="http://schemas.microsoft.com/office/drawing/2014/main" id="{ECFBCA02-5D39-807D-7E5E-50D9964E1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526"/>
                  <a:ext cx="672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324" name="Rectangle 91">
                  <a:extLst>
                    <a:ext uri="{FF2B5EF4-FFF2-40B4-BE49-F238E27FC236}">
                      <a16:creationId xmlns:a16="http://schemas.microsoft.com/office/drawing/2014/main" id="{B6525E6C-BD34-D0F6-9D35-08C4D20E44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321"/>
                  <a:ext cx="672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400">
                      <a:latin typeface="Arial" panose="020B0604020202020204" pitchFamily="34" charset="0"/>
                    </a:rPr>
                    <a:t>740</a:t>
                  </a:r>
                </a:p>
              </p:txBody>
            </p:sp>
            <p:sp>
              <p:nvSpPr>
                <p:cNvPr id="55325" name="Rectangle 92">
                  <a:extLst>
                    <a:ext uri="{FF2B5EF4-FFF2-40B4-BE49-F238E27FC236}">
                      <a16:creationId xmlns:a16="http://schemas.microsoft.com/office/drawing/2014/main" id="{6430009E-7211-D07C-55DD-1F8487BF0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160"/>
                  <a:ext cx="672" cy="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400">
                      <a:latin typeface="Arial" panose="020B0604020202020204" pitchFamily="34" charset="0"/>
                    </a:rPr>
                    <a:t>360</a:t>
                  </a:r>
                </a:p>
              </p:txBody>
            </p:sp>
            <p:sp>
              <p:nvSpPr>
                <p:cNvPr id="55326" name="Line 93">
                  <a:extLst>
                    <a:ext uri="{FF2B5EF4-FFF2-40B4-BE49-F238E27FC236}">
                      <a16:creationId xmlns:a16="http://schemas.microsoft.com/office/drawing/2014/main" id="{2DCB1CCC-A8DD-498F-8A33-9C94A8E574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2160"/>
                  <a:ext cx="67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27" name="Line 94">
                  <a:extLst>
                    <a:ext uri="{FF2B5EF4-FFF2-40B4-BE49-F238E27FC236}">
                      <a16:creationId xmlns:a16="http://schemas.microsoft.com/office/drawing/2014/main" id="{1FFA3183-855E-7936-66D5-F6C1E27F39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2321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28" name="Line 95">
                  <a:extLst>
                    <a:ext uri="{FF2B5EF4-FFF2-40B4-BE49-F238E27FC236}">
                      <a16:creationId xmlns:a16="http://schemas.microsoft.com/office/drawing/2014/main" id="{1FA563E6-B834-2071-D899-A64671656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2526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29" name="Line 96">
                  <a:extLst>
                    <a:ext uri="{FF2B5EF4-FFF2-40B4-BE49-F238E27FC236}">
                      <a16:creationId xmlns:a16="http://schemas.microsoft.com/office/drawing/2014/main" id="{1787D68F-0A76-5E45-EE71-9F584E97F1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2731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30" name="Line 97">
                  <a:extLst>
                    <a:ext uri="{FF2B5EF4-FFF2-40B4-BE49-F238E27FC236}">
                      <a16:creationId xmlns:a16="http://schemas.microsoft.com/office/drawing/2014/main" id="{D865B1B8-0170-7445-5E8C-D9E0839FE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3961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31" name="Line 98">
                  <a:extLst>
                    <a:ext uri="{FF2B5EF4-FFF2-40B4-BE49-F238E27FC236}">
                      <a16:creationId xmlns:a16="http://schemas.microsoft.com/office/drawing/2014/main" id="{9AC8E362-97C6-B72C-C664-952A5C6D9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4166"/>
                  <a:ext cx="67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32" name="Line 99">
                  <a:extLst>
                    <a:ext uri="{FF2B5EF4-FFF2-40B4-BE49-F238E27FC236}">
                      <a16:creationId xmlns:a16="http://schemas.microsoft.com/office/drawing/2014/main" id="{0D03191B-3B85-1322-6A23-83F5FBD75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2160"/>
                  <a:ext cx="0" cy="200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33" name="Line 100">
                  <a:extLst>
                    <a:ext uri="{FF2B5EF4-FFF2-40B4-BE49-F238E27FC236}">
                      <a16:creationId xmlns:a16="http://schemas.microsoft.com/office/drawing/2014/main" id="{E105C012-20EB-0EE0-C3F1-636F37F79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160"/>
                  <a:ext cx="0" cy="200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55334" name="Text Box 101">
                  <a:extLst>
                    <a:ext uri="{FF2B5EF4-FFF2-40B4-BE49-F238E27FC236}">
                      <a16:creationId xmlns:a16="http://schemas.microsoft.com/office/drawing/2014/main" id="{2ABAA738-115B-04D4-CE3B-96448EC6D6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2112"/>
                  <a:ext cx="192" cy="20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400">
                      <a:latin typeface="Arial" panose="020B0604020202020204" pitchFamily="34" charset="0"/>
                    </a:rPr>
                    <a:t>0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400">
                      <a:latin typeface="Arial" panose="020B0604020202020204" pitchFamily="34" charset="0"/>
                    </a:rPr>
                    <a:t>1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400">
                      <a:latin typeface="Arial" panose="020B0604020202020204" pitchFamily="34" charset="0"/>
                    </a:rPr>
                    <a:t>2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1400">
                    <a:latin typeface="Arial" panose="020B0604020202020204" pitchFamily="34" charset="0"/>
                  </a:endParaRP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1400">
                    <a:latin typeface="Arial" panose="020B0604020202020204" pitchFamily="34" charset="0"/>
                  </a:endParaRP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1400">
                    <a:latin typeface="Arial" panose="020B0604020202020204" pitchFamily="34" charset="0"/>
                  </a:endParaRP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400">
                      <a:latin typeface="Arial" panose="020B0604020202020204" pitchFamily="34" charset="0"/>
                    </a:rPr>
                    <a:t>: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1400">
                    <a:latin typeface="Arial" panose="020B0604020202020204" pitchFamily="34" charset="0"/>
                  </a:endParaRP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1400">
                    <a:latin typeface="Arial" panose="020B0604020202020204" pitchFamily="34" charset="0"/>
                  </a:endParaRP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latin typeface="Arial" panose="020B0604020202020204" pitchFamily="34" charset="0"/>
                    </a:rPr>
                    <a:t>n</a:t>
                  </a:r>
                </a:p>
              </p:txBody>
            </p:sp>
          </p:grpSp>
          <p:sp>
            <p:nvSpPr>
              <p:cNvPr id="55320" name="Text Box 102">
                <a:extLst>
                  <a:ext uri="{FF2B5EF4-FFF2-40B4-BE49-F238E27FC236}">
                    <a16:creationId xmlns:a16="http://schemas.microsoft.com/office/drawing/2014/main" id="{AC5DA56D-0C8A-E8BA-FB13-892B583CD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92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400">
                    <a:latin typeface="Arial" panose="020B0604020202020204" pitchFamily="34" charset="0"/>
                  </a:rPr>
                  <a:t>主索引</a:t>
                </a:r>
              </a:p>
            </p:txBody>
          </p:sp>
        </p:grpSp>
        <p:grpSp>
          <p:nvGrpSpPr>
            <p:cNvPr id="55307" name="Group 103">
              <a:extLst>
                <a:ext uri="{FF2B5EF4-FFF2-40B4-BE49-F238E27FC236}">
                  <a16:creationId xmlns:a16="http://schemas.microsoft.com/office/drawing/2014/main" id="{FC010515-77E8-8E77-0901-2405CA5A8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208"/>
              <a:ext cx="440" cy="1848"/>
              <a:chOff x="1536" y="2208"/>
              <a:chExt cx="624" cy="1848"/>
            </a:xfrm>
          </p:grpSpPr>
          <p:sp>
            <p:nvSpPr>
              <p:cNvPr id="55316" name="Line 104">
                <a:extLst>
                  <a:ext uri="{FF2B5EF4-FFF2-40B4-BE49-F238E27FC236}">
                    <a16:creationId xmlns:a16="http://schemas.microsoft.com/office/drawing/2014/main" id="{B85DA56E-71D3-4799-3FDF-5B1E010B1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20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7" name="Line 105">
                <a:extLst>
                  <a:ext uri="{FF2B5EF4-FFF2-40B4-BE49-F238E27FC236}">
                    <a16:creationId xmlns:a16="http://schemas.microsoft.com/office/drawing/2014/main" id="{141E38D2-3FF4-A1BF-04D7-F15096AD1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400"/>
                <a:ext cx="62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8" name="Line 106">
                <a:extLst>
                  <a:ext uri="{FF2B5EF4-FFF2-40B4-BE49-F238E27FC236}">
                    <a16:creationId xmlns:a16="http://schemas.microsoft.com/office/drawing/2014/main" id="{47B5C1C2-C697-6FA6-63B3-F8F06C25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3792"/>
                <a:ext cx="624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5308" name="Group 107">
              <a:extLst>
                <a:ext uri="{FF2B5EF4-FFF2-40B4-BE49-F238E27FC236}">
                  <a16:creationId xmlns:a16="http://schemas.microsoft.com/office/drawing/2014/main" id="{28081715-84D8-B6A9-1778-56473DF9A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8" y="2208"/>
              <a:ext cx="536" cy="1776"/>
              <a:chOff x="2832" y="2208"/>
              <a:chExt cx="768" cy="1776"/>
            </a:xfrm>
          </p:grpSpPr>
          <p:sp>
            <p:nvSpPr>
              <p:cNvPr id="55310" name="Line 108">
                <a:extLst>
                  <a:ext uri="{FF2B5EF4-FFF2-40B4-BE49-F238E27FC236}">
                    <a16:creationId xmlns:a16="http://schemas.microsoft.com/office/drawing/2014/main" id="{3ED10076-C6E3-8C33-C2AA-E20E1AC8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76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1" name="Line 109">
                <a:extLst>
                  <a:ext uri="{FF2B5EF4-FFF2-40B4-BE49-F238E27FC236}">
                    <a16:creationId xmlns:a16="http://schemas.microsoft.com/office/drawing/2014/main" id="{952256F0-4036-CDC0-C344-58357F9FA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52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2" name="Line 110">
                <a:extLst>
                  <a:ext uri="{FF2B5EF4-FFF2-40B4-BE49-F238E27FC236}">
                    <a16:creationId xmlns:a16="http://schemas.microsoft.com/office/drawing/2014/main" id="{4A586378-C34B-885D-C43D-8DBE81C52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7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3" name="Line 111">
                <a:extLst>
                  <a:ext uri="{FF2B5EF4-FFF2-40B4-BE49-F238E27FC236}">
                    <a16:creationId xmlns:a16="http://schemas.microsoft.com/office/drawing/2014/main" id="{B7B4FFA8-CC20-C994-67DA-A2CF5DD33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928"/>
                <a:ext cx="7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4" name="Line 112">
                <a:extLst>
                  <a:ext uri="{FF2B5EF4-FFF2-40B4-BE49-F238E27FC236}">
                    <a16:creationId xmlns:a16="http://schemas.microsoft.com/office/drawing/2014/main" id="{0722A823-75DC-4820-C226-14014600F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3072"/>
                <a:ext cx="7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15" name="Line 113">
                <a:extLst>
                  <a:ext uri="{FF2B5EF4-FFF2-40B4-BE49-F238E27FC236}">
                    <a16:creationId xmlns:a16="http://schemas.microsoft.com/office/drawing/2014/main" id="{163D3563-3696-E2B1-CA4F-261752C94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3744"/>
                <a:ext cx="7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309" name="Text Box 114">
              <a:extLst>
                <a:ext uri="{FF2B5EF4-FFF2-40B4-BE49-F238E27FC236}">
                  <a16:creationId xmlns:a16="http://schemas.microsoft.com/office/drawing/2014/main" id="{F4166E77-BB36-AAD4-A8FD-CAAEA1A4D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824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第二级索引</a:t>
              </a:r>
            </a:p>
          </p:txBody>
        </p:sp>
      </p:grpSp>
      <p:sp>
        <p:nvSpPr>
          <p:cNvPr id="55301" name="Text Box 115">
            <a:extLst>
              <a:ext uri="{FF2B5EF4-FFF2-40B4-BE49-F238E27FC236}">
                <a16:creationId xmlns:a16="http://schemas.microsoft.com/office/drawing/2014/main" id="{3C248597-55FE-E661-D7DF-D3CF3C6CE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4D1AA5F-63C0-8944-9F04-7A644EA9D5A2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32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7B49AEB-DCA9-0CEB-2CC7-0F97DD09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4532" name="Rectangle 4">
            <a:extLst>
              <a:ext uri="{FF2B5EF4-FFF2-40B4-BE49-F238E27FC236}">
                <a16:creationId xmlns:a16="http://schemas.microsoft.com/office/drawing/2014/main" id="{CDD1F6D3-B560-D52B-F351-F02C4F2D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5344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2、两级索引分配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当盘块大小为1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KB，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每个盘块号占4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时，每个盘块中可以记录的盘块号为：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1KB/4B=256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当采用两组索引分配时，主索引可放下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个二级索引盘块，每个二级索引盘块，可以放下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个盘块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因此两级索引分配允许的最大逻辑地址空间为：256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x256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盘块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x1KB=64Kx1KB=64MB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8" name="Text Box 6">
            <a:extLst>
              <a:ext uri="{FF2B5EF4-FFF2-40B4-BE49-F238E27FC236}">
                <a16:creationId xmlns:a16="http://schemas.microsoft.com/office/drawing/2014/main" id="{C3DB600F-60E9-C5DE-BF95-BFFC5837B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9B5F609-4298-6C49-A7BD-03678E84BF2F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33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782B538-F63F-D2C6-BA8B-A039D5E7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BAC5E33D-D6A2-D7F0-9DE3-6BBB24E9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66813"/>
            <a:ext cx="396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3、混合索引分配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将直接分配、单级索引分配、二级索引分配、三级索引分配等多种方式结合起来进行外存分配的方法</a:t>
            </a:r>
          </a:p>
        </p:txBody>
      </p:sp>
      <p:sp>
        <p:nvSpPr>
          <p:cNvPr id="58372" name="Text Box 6">
            <a:extLst>
              <a:ext uri="{FF2B5EF4-FFF2-40B4-BE49-F238E27FC236}">
                <a16:creationId xmlns:a16="http://schemas.microsoft.com/office/drawing/2014/main" id="{AE7B8A82-5B9C-214B-5D9D-22758F98D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EEF3C2E-6AE8-D848-8EC7-F041FA97D29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34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58373" name="Group 7">
            <a:extLst>
              <a:ext uri="{FF2B5EF4-FFF2-40B4-BE49-F238E27FC236}">
                <a16:creationId xmlns:a16="http://schemas.microsoft.com/office/drawing/2014/main" id="{BC8F6457-8C96-0CDE-8D96-AA4DE6AB951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938213"/>
            <a:ext cx="3962400" cy="4267200"/>
            <a:chOff x="2832" y="1488"/>
            <a:chExt cx="2496" cy="2688"/>
          </a:xfrm>
        </p:grpSpPr>
        <p:sp>
          <p:nvSpPr>
            <p:cNvPr id="58374" name="Rectangle 8">
              <a:extLst>
                <a:ext uri="{FF2B5EF4-FFF2-40B4-BE49-F238E27FC236}">
                  <a16:creationId xmlns:a16="http://schemas.microsoft.com/office/drawing/2014/main" id="{B9C626F9-60E9-24E6-DBB7-B919682E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134"/>
              <a:ext cx="8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三级索引</a:t>
              </a:r>
            </a:p>
          </p:txBody>
        </p:sp>
        <p:sp>
          <p:nvSpPr>
            <p:cNvPr id="58375" name="Rectangle 9">
              <a:extLst>
                <a:ext uri="{FF2B5EF4-FFF2-40B4-BE49-F238E27FC236}">
                  <a16:creationId xmlns:a16="http://schemas.microsoft.com/office/drawing/2014/main" id="{939FF436-3F85-2895-DFD5-04E0C738A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51"/>
              <a:ext cx="8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二级索引</a:t>
              </a:r>
            </a:p>
          </p:txBody>
        </p:sp>
        <p:sp>
          <p:nvSpPr>
            <p:cNvPr id="58376" name="Rectangle 10">
              <a:extLst>
                <a:ext uri="{FF2B5EF4-FFF2-40B4-BE49-F238E27FC236}">
                  <a16:creationId xmlns:a16="http://schemas.microsoft.com/office/drawing/2014/main" id="{9390E3A8-A577-B49E-B047-37DB86E25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68"/>
              <a:ext cx="8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一级索引</a:t>
              </a:r>
            </a:p>
          </p:txBody>
        </p:sp>
        <p:sp>
          <p:nvSpPr>
            <p:cNvPr id="58377" name="Rectangle 11">
              <a:extLst>
                <a:ext uri="{FF2B5EF4-FFF2-40B4-BE49-F238E27FC236}">
                  <a16:creationId xmlns:a16="http://schemas.microsoft.com/office/drawing/2014/main" id="{70F60E2A-E8BF-D2E9-65FF-4AB2146D8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85"/>
              <a:ext cx="8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数据盘块10</a:t>
              </a:r>
            </a:p>
          </p:txBody>
        </p:sp>
        <p:sp>
          <p:nvSpPr>
            <p:cNvPr id="58378" name="Rectangle 12">
              <a:extLst>
                <a:ext uri="{FF2B5EF4-FFF2-40B4-BE49-F238E27FC236}">
                  <a16:creationId xmlns:a16="http://schemas.microsoft.com/office/drawing/2014/main" id="{FF1FA438-9889-0FD0-3A0A-8F0EE1397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02"/>
              <a:ext cx="8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：</a:t>
              </a:r>
            </a:p>
          </p:txBody>
        </p:sp>
        <p:sp>
          <p:nvSpPr>
            <p:cNvPr id="58379" name="Rectangle 13">
              <a:extLst>
                <a:ext uri="{FF2B5EF4-FFF2-40B4-BE49-F238E27FC236}">
                  <a16:creationId xmlns:a16="http://schemas.microsoft.com/office/drawing/2014/main" id="{4614BA37-747A-3C2C-F381-8B12CE9E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19"/>
              <a:ext cx="8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数据盘块2</a:t>
              </a:r>
            </a:p>
          </p:txBody>
        </p:sp>
        <p:sp>
          <p:nvSpPr>
            <p:cNvPr id="58380" name="Rectangle 14">
              <a:extLst>
                <a:ext uri="{FF2B5EF4-FFF2-40B4-BE49-F238E27FC236}">
                  <a16:creationId xmlns:a16="http://schemas.microsoft.com/office/drawing/2014/main" id="{655078FF-2469-1086-E27C-C2C33C5B2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37"/>
              <a:ext cx="81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数据盘块1</a:t>
              </a:r>
            </a:p>
          </p:txBody>
        </p:sp>
        <p:sp>
          <p:nvSpPr>
            <p:cNvPr id="58381" name="Rectangle 15">
              <a:extLst>
                <a:ext uri="{FF2B5EF4-FFF2-40B4-BE49-F238E27FC236}">
                  <a16:creationId xmlns:a16="http://schemas.microsoft.com/office/drawing/2014/main" id="{EA05E6DE-31E7-B1B4-8124-55C30E80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54"/>
              <a:ext cx="8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文件块数</a:t>
              </a:r>
            </a:p>
          </p:txBody>
        </p:sp>
        <p:sp>
          <p:nvSpPr>
            <p:cNvPr id="58382" name="Rectangle 16">
              <a:extLst>
                <a:ext uri="{FF2B5EF4-FFF2-40B4-BE49-F238E27FC236}">
                  <a16:creationId xmlns:a16="http://schemas.microsoft.com/office/drawing/2014/main" id="{178212B5-38F7-FEAA-9536-409237FF3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71"/>
              <a:ext cx="8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时间</a:t>
              </a:r>
            </a:p>
          </p:txBody>
        </p:sp>
        <p:sp>
          <p:nvSpPr>
            <p:cNvPr id="58383" name="Rectangle 17">
              <a:extLst>
                <a:ext uri="{FF2B5EF4-FFF2-40B4-BE49-F238E27FC236}">
                  <a16:creationId xmlns:a16="http://schemas.microsoft.com/office/drawing/2014/main" id="{ADDB08BC-209D-CA00-3591-FD34603F4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88"/>
              <a:ext cx="8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文件所有者</a:t>
              </a:r>
            </a:p>
          </p:txBody>
        </p:sp>
        <p:sp>
          <p:nvSpPr>
            <p:cNvPr id="58384" name="Line 18">
              <a:extLst>
                <a:ext uri="{FF2B5EF4-FFF2-40B4-BE49-F238E27FC236}">
                  <a16:creationId xmlns:a16="http://schemas.microsoft.com/office/drawing/2014/main" id="{27660505-E2FA-04E5-0B2F-82AF46316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488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5" name="Line 19">
              <a:extLst>
                <a:ext uri="{FF2B5EF4-FFF2-40B4-BE49-F238E27FC236}">
                  <a16:creationId xmlns:a16="http://schemas.microsoft.com/office/drawing/2014/main" id="{0948540A-2327-C3E4-F7B7-1B06A3874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7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6" name="Line 20">
              <a:extLst>
                <a:ext uri="{FF2B5EF4-FFF2-40B4-BE49-F238E27FC236}">
                  <a16:creationId xmlns:a16="http://schemas.microsoft.com/office/drawing/2014/main" id="{1818B268-E1D1-5878-5120-9CAEEF6E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85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7" name="Line 21">
              <a:extLst>
                <a:ext uri="{FF2B5EF4-FFF2-40B4-BE49-F238E27FC236}">
                  <a16:creationId xmlns:a16="http://schemas.microsoft.com/office/drawing/2014/main" id="{3B18C85B-239B-1D05-210C-B98C4169A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3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8" name="Line 22">
              <a:extLst>
                <a:ext uri="{FF2B5EF4-FFF2-40B4-BE49-F238E27FC236}">
                  <a16:creationId xmlns:a16="http://schemas.microsoft.com/office/drawing/2014/main" id="{6FBD9441-6781-A0D8-4757-41604DD21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19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9" name="Line 23">
              <a:extLst>
                <a:ext uri="{FF2B5EF4-FFF2-40B4-BE49-F238E27FC236}">
                  <a16:creationId xmlns:a16="http://schemas.microsoft.com/office/drawing/2014/main" id="{EE102F3D-D28F-A888-7751-D7DEB9CA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0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0" name="Line 24">
              <a:extLst>
                <a:ext uri="{FF2B5EF4-FFF2-40B4-BE49-F238E27FC236}">
                  <a16:creationId xmlns:a16="http://schemas.microsoft.com/office/drawing/2014/main" id="{0437FCF0-E938-0B53-219A-BCDD78885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85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1" name="Line 25">
              <a:extLst>
                <a:ext uri="{FF2B5EF4-FFF2-40B4-BE49-F238E27FC236}">
                  <a16:creationId xmlns:a16="http://schemas.microsoft.com/office/drawing/2014/main" id="{ADCF3E3C-BBEB-C366-F907-FA09A8B46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6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2" name="Line 26">
              <a:extLst>
                <a:ext uri="{FF2B5EF4-FFF2-40B4-BE49-F238E27FC236}">
                  <a16:creationId xmlns:a16="http://schemas.microsoft.com/office/drawing/2014/main" id="{BBC44032-BF7D-87A1-E6AE-0554A1487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5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3" name="Line 27">
              <a:extLst>
                <a:ext uri="{FF2B5EF4-FFF2-40B4-BE49-F238E27FC236}">
                  <a16:creationId xmlns:a16="http://schemas.microsoft.com/office/drawing/2014/main" id="{9FBED7B6-88F4-E0DE-9248-10D307DBA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13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4" name="Line 28">
              <a:extLst>
                <a:ext uri="{FF2B5EF4-FFF2-40B4-BE49-F238E27FC236}">
                  <a16:creationId xmlns:a16="http://schemas.microsoft.com/office/drawing/2014/main" id="{B9C1C8B3-C26C-F678-7AFF-6188BF0D7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7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5" name="Line 29">
              <a:extLst>
                <a:ext uri="{FF2B5EF4-FFF2-40B4-BE49-F238E27FC236}">
                  <a16:creationId xmlns:a16="http://schemas.microsoft.com/office/drawing/2014/main" id="{C7681492-D83F-F14B-53E4-591EF3B45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488"/>
              <a:ext cx="0" cy="182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6" name="Line 30">
              <a:extLst>
                <a:ext uri="{FF2B5EF4-FFF2-40B4-BE49-F238E27FC236}">
                  <a16:creationId xmlns:a16="http://schemas.microsoft.com/office/drawing/2014/main" id="{D362BCE2-EF3D-429E-C10F-F2899B522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488"/>
              <a:ext cx="0" cy="182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7" name="Text Box 31">
              <a:extLst>
                <a:ext uri="{FF2B5EF4-FFF2-40B4-BE49-F238E27FC236}">
                  <a16:creationId xmlns:a16="http://schemas.microsoft.com/office/drawing/2014/main" id="{D4458D3E-82E0-233E-B43E-45FAED21F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64"/>
              <a:ext cx="336" cy="1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数据</a:t>
              </a:r>
            </a:p>
          </p:txBody>
        </p:sp>
        <p:sp>
          <p:nvSpPr>
            <p:cNvPr id="58398" name="Text Box 32">
              <a:extLst>
                <a:ext uri="{FF2B5EF4-FFF2-40B4-BE49-F238E27FC236}">
                  <a16:creationId xmlns:a16="http://schemas.microsoft.com/office/drawing/2014/main" id="{18ECA95F-65B0-5890-7D0E-A1D974165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56"/>
              <a:ext cx="336" cy="1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数据</a:t>
              </a:r>
            </a:p>
          </p:txBody>
        </p:sp>
        <p:sp>
          <p:nvSpPr>
            <p:cNvPr id="58399" name="Text Box 33">
              <a:extLst>
                <a:ext uri="{FF2B5EF4-FFF2-40B4-BE49-F238E27FC236}">
                  <a16:creationId xmlns:a16="http://schemas.microsoft.com/office/drawing/2014/main" id="{C0373FA7-F7DC-3DD9-887B-E87DB2F34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40"/>
              <a:ext cx="336" cy="1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数据</a:t>
              </a:r>
            </a:p>
          </p:txBody>
        </p:sp>
        <p:sp>
          <p:nvSpPr>
            <p:cNvPr id="58400" name="Line 34">
              <a:extLst>
                <a:ext uri="{FF2B5EF4-FFF2-40B4-BE49-F238E27FC236}">
                  <a16:creationId xmlns:a16="http://schemas.microsoft.com/office/drawing/2014/main" id="{EFBC6B17-E392-7133-9A8B-E910AC590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1" name="Line 35">
              <a:extLst>
                <a:ext uri="{FF2B5EF4-FFF2-40B4-BE49-F238E27FC236}">
                  <a16:creationId xmlns:a16="http://schemas.microsoft.com/office/drawing/2014/main" id="{4A9A3A26-6348-8752-83B2-206470C62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2" name="Line 36">
              <a:extLst>
                <a:ext uri="{FF2B5EF4-FFF2-40B4-BE49-F238E27FC236}">
                  <a16:creationId xmlns:a16="http://schemas.microsoft.com/office/drawing/2014/main" id="{1987D148-7BEA-0F16-AF76-81BB0AE47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3" name="Line 37">
              <a:extLst>
                <a:ext uri="{FF2B5EF4-FFF2-40B4-BE49-F238E27FC236}">
                  <a16:creationId xmlns:a16="http://schemas.microsoft.com/office/drawing/2014/main" id="{7CDF8798-E263-6CFC-5897-5D768FE40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8404" name="Group 38">
              <a:extLst>
                <a:ext uri="{FF2B5EF4-FFF2-40B4-BE49-F238E27FC236}">
                  <a16:creationId xmlns:a16="http://schemas.microsoft.com/office/drawing/2014/main" id="{E479ACDB-04F5-6A55-6C8F-97729FD15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832"/>
              <a:ext cx="336" cy="384"/>
              <a:chOff x="3936" y="2832"/>
              <a:chExt cx="336" cy="516"/>
            </a:xfrm>
          </p:grpSpPr>
          <p:sp>
            <p:nvSpPr>
              <p:cNvPr id="58454" name="Rectangle 39">
                <a:extLst>
                  <a:ext uri="{FF2B5EF4-FFF2-40B4-BE49-F238E27FC236}">
                    <a16:creationId xmlns:a16="http://schemas.microsoft.com/office/drawing/2014/main" id="{BD95B7A1-A264-9FA1-AC50-67315475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76"/>
                <a:ext cx="3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8455" name="Rectangle 40">
                <a:extLst>
                  <a:ext uri="{FF2B5EF4-FFF2-40B4-BE49-F238E27FC236}">
                    <a16:creationId xmlns:a16="http://schemas.microsoft.com/office/drawing/2014/main" id="{450AA1F5-E649-CF10-7459-8112AE247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004"/>
                <a:ext cx="3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58456" name="Rectangle 41">
                <a:extLst>
                  <a:ext uri="{FF2B5EF4-FFF2-40B4-BE49-F238E27FC236}">
                    <a16:creationId xmlns:a16="http://schemas.microsoft.com/office/drawing/2014/main" id="{F0A33068-BBA1-BCCC-F009-2D58DC3BA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3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8457" name="Line 42">
                <a:extLst>
                  <a:ext uri="{FF2B5EF4-FFF2-40B4-BE49-F238E27FC236}">
                    <a16:creationId xmlns:a16="http://schemas.microsoft.com/office/drawing/2014/main" id="{E8AAED6D-FE0B-6A0E-6553-93390F045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83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58" name="Line 43">
                <a:extLst>
                  <a:ext uri="{FF2B5EF4-FFF2-40B4-BE49-F238E27FC236}">
                    <a16:creationId xmlns:a16="http://schemas.microsoft.com/office/drawing/2014/main" id="{1B5372DC-1699-A96C-DDB6-43A9F789E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00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59" name="Line 44">
                <a:extLst>
                  <a:ext uri="{FF2B5EF4-FFF2-40B4-BE49-F238E27FC236}">
                    <a16:creationId xmlns:a16="http://schemas.microsoft.com/office/drawing/2014/main" id="{A540EAEE-D9E6-472E-999D-DEEF41A6D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17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60" name="Line 45">
                <a:extLst>
                  <a:ext uri="{FF2B5EF4-FFF2-40B4-BE49-F238E27FC236}">
                    <a16:creationId xmlns:a16="http://schemas.microsoft.com/office/drawing/2014/main" id="{49904D84-B2FE-0AF0-C5AA-9ECD727DB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348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61" name="Line 46">
                <a:extLst>
                  <a:ext uri="{FF2B5EF4-FFF2-40B4-BE49-F238E27FC236}">
                    <a16:creationId xmlns:a16="http://schemas.microsoft.com/office/drawing/2014/main" id="{AD192786-3C07-8A60-AA5B-A444FD71B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832"/>
                <a:ext cx="0" cy="5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62" name="Line 47">
                <a:extLst>
                  <a:ext uri="{FF2B5EF4-FFF2-40B4-BE49-F238E27FC236}">
                    <a16:creationId xmlns:a16="http://schemas.microsoft.com/office/drawing/2014/main" id="{E5F4CF8F-354A-A52B-6726-E053104AB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832"/>
                <a:ext cx="0" cy="5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8405" name="Line 48">
              <a:extLst>
                <a:ext uri="{FF2B5EF4-FFF2-40B4-BE49-F238E27FC236}">
                  <a16:creationId xmlns:a16="http://schemas.microsoft.com/office/drawing/2014/main" id="{818843DD-F10D-9519-1140-1F06162B1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8406" name="Group 49">
              <a:extLst>
                <a:ext uri="{FF2B5EF4-FFF2-40B4-BE49-F238E27FC236}">
                  <a16:creationId xmlns:a16="http://schemas.microsoft.com/office/drawing/2014/main" id="{0FF9D6BB-5E78-8E02-E68D-24C9FE237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880"/>
              <a:ext cx="336" cy="333"/>
              <a:chOff x="4560" y="2880"/>
              <a:chExt cx="576" cy="528"/>
            </a:xfrm>
          </p:grpSpPr>
          <p:sp>
            <p:nvSpPr>
              <p:cNvPr id="58452" name="Text Box 50">
                <a:extLst>
                  <a:ext uri="{FF2B5EF4-FFF2-40B4-BE49-F238E27FC236}">
                    <a16:creationId xmlns:a16="http://schemas.microsoft.com/office/drawing/2014/main" id="{0B4A6AA0-CDEF-BB2D-AEB0-CA0075612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88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数据</a:t>
                </a:r>
              </a:p>
            </p:txBody>
          </p:sp>
          <p:sp>
            <p:nvSpPr>
              <p:cNvPr id="58453" name="Text Box 51">
                <a:extLst>
                  <a:ext uri="{FF2B5EF4-FFF2-40B4-BE49-F238E27FC236}">
                    <a16:creationId xmlns:a16="http://schemas.microsoft.com/office/drawing/2014/main" id="{6B8A3AA4-83DB-A5AE-548B-9A7A1E241B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216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数据</a:t>
                </a:r>
              </a:p>
            </p:txBody>
          </p:sp>
        </p:grpSp>
        <p:sp>
          <p:nvSpPr>
            <p:cNvPr id="58407" name="Line 52">
              <a:extLst>
                <a:ext uri="{FF2B5EF4-FFF2-40B4-BE49-F238E27FC236}">
                  <a16:creationId xmlns:a16="http://schemas.microsoft.com/office/drawing/2014/main" id="{9BA1E466-39A2-813C-A4A7-F00320DDD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8408" name="Group 53">
              <a:extLst>
                <a:ext uri="{FF2B5EF4-FFF2-40B4-BE49-F238E27FC236}">
                  <a16:creationId xmlns:a16="http://schemas.microsoft.com/office/drawing/2014/main" id="{9E00DF30-66B0-F02F-0FE5-56EFEA873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312"/>
              <a:ext cx="336" cy="384"/>
              <a:chOff x="3936" y="2832"/>
              <a:chExt cx="336" cy="516"/>
            </a:xfrm>
          </p:grpSpPr>
          <p:sp>
            <p:nvSpPr>
              <p:cNvPr id="58443" name="Rectangle 54">
                <a:extLst>
                  <a:ext uri="{FF2B5EF4-FFF2-40B4-BE49-F238E27FC236}">
                    <a16:creationId xmlns:a16="http://schemas.microsoft.com/office/drawing/2014/main" id="{9237E315-CD37-FD4A-822C-E2DEB1B9F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76"/>
                <a:ext cx="3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8444" name="Rectangle 55">
                <a:extLst>
                  <a:ext uri="{FF2B5EF4-FFF2-40B4-BE49-F238E27FC236}">
                    <a16:creationId xmlns:a16="http://schemas.microsoft.com/office/drawing/2014/main" id="{C124CCC7-CC64-F6B2-67B3-5E3C60F89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004"/>
                <a:ext cx="3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58445" name="Rectangle 56">
                <a:extLst>
                  <a:ext uri="{FF2B5EF4-FFF2-40B4-BE49-F238E27FC236}">
                    <a16:creationId xmlns:a16="http://schemas.microsoft.com/office/drawing/2014/main" id="{7D49E171-0659-E36E-ED2E-28130B337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3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8446" name="Line 57">
                <a:extLst>
                  <a:ext uri="{FF2B5EF4-FFF2-40B4-BE49-F238E27FC236}">
                    <a16:creationId xmlns:a16="http://schemas.microsoft.com/office/drawing/2014/main" id="{40C590C7-9962-3AE9-3461-BF412E1CC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83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47" name="Line 58">
                <a:extLst>
                  <a:ext uri="{FF2B5EF4-FFF2-40B4-BE49-F238E27FC236}">
                    <a16:creationId xmlns:a16="http://schemas.microsoft.com/office/drawing/2014/main" id="{A236EB5D-B78C-7FD1-0BEB-E473F74E8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00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48" name="Line 59">
                <a:extLst>
                  <a:ext uri="{FF2B5EF4-FFF2-40B4-BE49-F238E27FC236}">
                    <a16:creationId xmlns:a16="http://schemas.microsoft.com/office/drawing/2014/main" id="{F29364AB-5F5D-F566-2E8B-5677732CB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17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49" name="Line 60">
                <a:extLst>
                  <a:ext uri="{FF2B5EF4-FFF2-40B4-BE49-F238E27FC236}">
                    <a16:creationId xmlns:a16="http://schemas.microsoft.com/office/drawing/2014/main" id="{1D3701E0-E5AA-6C8D-E92C-D3EBC7183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348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50" name="Line 61">
                <a:extLst>
                  <a:ext uri="{FF2B5EF4-FFF2-40B4-BE49-F238E27FC236}">
                    <a16:creationId xmlns:a16="http://schemas.microsoft.com/office/drawing/2014/main" id="{274631D8-459A-7C95-937F-36285C72B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832"/>
                <a:ext cx="0" cy="5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51" name="Line 62">
                <a:extLst>
                  <a:ext uri="{FF2B5EF4-FFF2-40B4-BE49-F238E27FC236}">
                    <a16:creationId xmlns:a16="http://schemas.microsoft.com/office/drawing/2014/main" id="{5D842A59-8E94-F69A-CCF0-AC8F913F6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832"/>
                <a:ext cx="0" cy="5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8409" name="Line 63">
              <a:extLst>
                <a:ext uri="{FF2B5EF4-FFF2-40B4-BE49-F238E27FC236}">
                  <a16:creationId xmlns:a16="http://schemas.microsoft.com/office/drawing/2014/main" id="{55B42189-AA53-0992-010D-6C10F66D6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8410" name="Group 64">
              <a:extLst>
                <a:ext uri="{FF2B5EF4-FFF2-40B4-BE49-F238E27FC236}">
                  <a16:creationId xmlns:a16="http://schemas.microsoft.com/office/drawing/2014/main" id="{E6B702ED-80D0-C0E6-E9DF-2B96D2B1F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360"/>
              <a:ext cx="336" cy="333"/>
              <a:chOff x="4560" y="2880"/>
              <a:chExt cx="576" cy="528"/>
            </a:xfrm>
          </p:grpSpPr>
          <p:sp>
            <p:nvSpPr>
              <p:cNvPr id="58441" name="Text Box 65">
                <a:extLst>
                  <a:ext uri="{FF2B5EF4-FFF2-40B4-BE49-F238E27FC236}">
                    <a16:creationId xmlns:a16="http://schemas.microsoft.com/office/drawing/2014/main" id="{5788A082-DB1D-9E9B-11DF-40BDED8FF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88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数据</a:t>
                </a:r>
              </a:p>
            </p:txBody>
          </p:sp>
          <p:sp>
            <p:nvSpPr>
              <p:cNvPr id="58442" name="Text Box 66">
                <a:extLst>
                  <a:ext uri="{FF2B5EF4-FFF2-40B4-BE49-F238E27FC236}">
                    <a16:creationId xmlns:a16="http://schemas.microsoft.com/office/drawing/2014/main" id="{F2C29C79-343E-7D3F-0B8F-4BB004FEE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216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数据</a:t>
                </a:r>
              </a:p>
            </p:txBody>
          </p:sp>
        </p:grpSp>
        <p:sp>
          <p:nvSpPr>
            <p:cNvPr id="58411" name="Line 67">
              <a:extLst>
                <a:ext uri="{FF2B5EF4-FFF2-40B4-BE49-F238E27FC236}">
                  <a16:creationId xmlns:a16="http://schemas.microsoft.com/office/drawing/2014/main" id="{C6DF42EC-F88A-B2C4-95D0-80F2A24C9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8412" name="Group 68">
              <a:extLst>
                <a:ext uri="{FF2B5EF4-FFF2-40B4-BE49-F238E27FC236}">
                  <a16:creationId xmlns:a16="http://schemas.microsoft.com/office/drawing/2014/main" id="{6623EF28-01FA-7DB0-8D2B-89B319C68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792"/>
              <a:ext cx="336" cy="384"/>
              <a:chOff x="3936" y="2832"/>
              <a:chExt cx="336" cy="516"/>
            </a:xfrm>
          </p:grpSpPr>
          <p:sp>
            <p:nvSpPr>
              <p:cNvPr id="58432" name="Rectangle 69">
                <a:extLst>
                  <a:ext uri="{FF2B5EF4-FFF2-40B4-BE49-F238E27FC236}">
                    <a16:creationId xmlns:a16="http://schemas.microsoft.com/office/drawing/2014/main" id="{FE54F138-45AB-C2AC-2754-1FDD16082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76"/>
                <a:ext cx="3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8433" name="Rectangle 70">
                <a:extLst>
                  <a:ext uri="{FF2B5EF4-FFF2-40B4-BE49-F238E27FC236}">
                    <a16:creationId xmlns:a16="http://schemas.microsoft.com/office/drawing/2014/main" id="{9C01A5D6-AB70-545D-C06D-751EDAC91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004"/>
                <a:ext cx="3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58434" name="Rectangle 71">
                <a:extLst>
                  <a:ext uri="{FF2B5EF4-FFF2-40B4-BE49-F238E27FC236}">
                    <a16:creationId xmlns:a16="http://schemas.microsoft.com/office/drawing/2014/main" id="{5713B6AE-B812-49EA-AA47-82024FADC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33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58435" name="Line 72">
                <a:extLst>
                  <a:ext uri="{FF2B5EF4-FFF2-40B4-BE49-F238E27FC236}">
                    <a16:creationId xmlns:a16="http://schemas.microsoft.com/office/drawing/2014/main" id="{7160ADE3-67ED-93C8-D34C-7FE0D2D15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83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36" name="Line 73">
                <a:extLst>
                  <a:ext uri="{FF2B5EF4-FFF2-40B4-BE49-F238E27FC236}">
                    <a16:creationId xmlns:a16="http://schemas.microsoft.com/office/drawing/2014/main" id="{C6278839-A170-B0FC-90B9-91DC58E90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00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37" name="Line 74">
                <a:extLst>
                  <a:ext uri="{FF2B5EF4-FFF2-40B4-BE49-F238E27FC236}">
                    <a16:creationId xmlns:a16="http://schemas.microsoft.com/office/drawing/2014/main" id="{45133FCC-C5FB-D4B5-1D0B-7CB23888B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17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38" name="Line 75">
                <a:extLst>
                  <a:ext uri="{FF2B5EF4-FFF2-40B4-BE49-F238E27FC236}">
                    <a16:creationId xmlns:a16="http://schemas.microsoft.com/office/drawing/2014/main" id="{658BE3EB-EDCB-B4C1-D213-ED1E349B8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348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39" name="Line 76">
                <a:extLst>
                  <a:ext uri="{FF2B5EF4-FFF2-40B4-BE49-F238E27FC236}">
                    <a16:creationId xmlns:a16="http://schemas.microsoft.com/office/drawing/2014/main" id="{3E37D6DB-CA5B-40D4-C86E-1A3728ECE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832"/>
                <a:ext cx="0" cy="5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40" name="Line 77">
                <a:extLst>
                  <a:ext uri="{FF2B5EF4-FFF2-40B4-BE49-F238E27FC236}">
                    <a16:creationId xmlns:a16="http://schemas.microsoft.com/office/drawing/2014/main" id="{CA51188F-B421-8938-C7F4-4A0F4D83E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832"/>
                <a:ext cx="0" cy="5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8413" name="Line 78">
              <a:extLst>
                <a:ext uri="{FF2B5EF4-FFF2-40B4-BE49-F238E27FC236}">
                  <a16:creationId xmlns:a16="http://schemas.microsoft.com/office/drawing/2014/main" id="{11670248-8CCF-EC2A-9843-814BB3C20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8414" name="Group 79">
              <a:extLst>
                <a:ext uri="{FF2B5EF4-FFF2-40B4-BE49-F238E27FC236}">
                  <a16:creationId xmlns:a16="http://schemas.microsoft.com/office/drawing/2014/main" id="{29248FA4-5743-867F-D388-2136C65FF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840"/>
              <a:ext cx="336" cy="333"/>
              <a:chOff x="4560" y="2880"/>
              <a:chExt cx="576" cy="528"/>
            </a:xfrm>
          </p:grpSpPr>
          <p:sp>
            <p:nvSpPr>
              <p:cNvPr id="58430" name="Text Box 80">
                <a:extLst>
                  <a:ext uri="{FF2B5EF4-FFF2-40B4-BE49-F238E27FC236}">
                    <a16:creationId xmlns:a16="http://schemas.microsoft.com/office/drawing/2014/main" id="{9895289B-7DF9-1E7E-4CBB-3A0947E46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88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数据</a:t>
                </a:r>
              </a:p>
            </p:txBody>
          </p:sp>
          <p:sp>
            <p:nvSpPr>
              <p:cNvPr id="58431" name="Text Box 81">
                <a:extLst>
                  <a:ext uri="{FF2B5EF4-FFF2-40B4-BE49-F238E27FC236}">
                    <a16:creationId xmlns:a16="http://schemas.microsoft.com/office/drawing/2014/main" id="{60632EA8-6B32-FEC4-7419-EC668CE01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216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数据</a:t>
                </a:r>
              </a:p>
            </p:txBody>
          </p:sp>
        </p:grpSp>
        <p:sp>
          <p:nvSpPr>
            <p:cNvPr id="58415" name="Line 82">
              <a:extLst>
                <a:ext uri="{FF2B5EF4-FFF2-40B4-BE49-F238E27FC236}">
                  <a16:creationId xmlns:a16="http://schemas.microsoft.com/office/drawing/2014/main" id="{A51BD262-535B-3BC9-3668-770CB3AE2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41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6" name="Rectangle 83">
              <a:extLst>
                <a:ext uri="{FF2B5EF4-FFF2-40B4-BE49-F238E27FC236}">
                  <a16:creationId xmlns:a16="http://schemas.microsoft.com/office/drawing/2014/main" id="{C814F83B-C95B-A98F-B501-9A728336A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12"/>
              <a:ext cx="33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58417" name="Rectangle 84">
              <a:extLst>
                <a:ext uri="{FF2B5EF4-FFF2-40B4-BE49-F238E27FC236}">
                  <a16:creationId xmlns:a16="http://schemas.microsoft.com/office/drawing/2014/main" id="{88637827-3753-635F-F37C-7B41A3E3B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84"/>
              <a:ext cx="33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58418" name="Rectangle 85">
              <a:extLst>
                <a:ext uri="{FF2B5EF4-FFF2-40B4-BE49-F238E27FC236}">
                  <a16:creationId xmlns:a16="http://schemas.microsoft.com/office/drawing/2014/main" id="{EB730536-5D53-16DF-F0F6-E3527C103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56"/>
              <a:ext cx="33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58419" name="Line 86">
              <a:extLst>
                <a:ext uri="{FF2B5EF4-FFF2-40B4-BE49-F238E27FC236}">
                  <a16:creationId xmlns:a16="http://schemas.microsoft.com/office/drawing/2014/main" id="{903AAF65-44D7-1285-CA91-85C0AA821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45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0" name="Line 87">
              <a:extLst>
                <a:ext uri="{FF2B5EF4-FFF2-40B4-BE49-F238E27FC236}">
                  <a16:creationId xmlns:a16="http://schemas.microsoft.com/office/drawing/2014/main" id="{C3D1A8C5-8717-3F74-D7FB-60F16EC37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58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1" name="Line 88">
              <a:extLst>
                <a:ext uri="{FF2B5EF4-FFF2-40B4-BE49-F238E27FC236}">
                  <a16:creationId xmlns:a16="http://schemas.microsoft.com/office/drawing/2014/main" id="{EA591E78-082F-FB48-55CC-1BAC4E2ED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7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2" name="Line 89">
              <a:extLst>
                <a:ext uri="{FF2B5EF4-FFF2-40B4-BE49-F238E27FC236}">
                  <a16:creationId xmlns:a16="http://schemas.microsoft.com/office/drawing/2014/main" id="{A3A5CDEE-B31F-9B87-CBAE-0B75F7798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84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3" name="Line 90">
              <a:extLst>
                <a:ext uri="{FF2B5EF4-FFF2-40B4-BE49-F238E27FC236}">
                  <a16:creationId xmlns:a16="http://schemas.microsoft.com/office/drawing/2014/main" id="{BE0DC5B0-8DE1-D06C-7D09-1195C785B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456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4" name="Line 91">
              <a:extLst>
                <a:ext uri="{FF2B5EF4-FFF2-40B4-BE49-F238E27FC236}">
                  <a16:creationId xmlns:a16="http://schemas.microsoft.com/office/drawing/2014/main" id="{F2CEDF73-C79E-3157-5882-1D194331D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456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5" name="Line 92">
              <a:extLst>
                <a:ext uri="{FF2B5EF4-FFF2-40B4-BE49-F238E27FC236}">
                  <a16:creationId xmlns:a16="http://schemas.microsoft.com/office/drawing/2014/main" id="{8A4273AA-13F9-7AC8-8604-00A1EE4AB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331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6" name="Line 93">
              <a:extLst>
                <a:ext uri="{FF2B5EF4-FFF2-40B4-BE49-F238E27FC236}">
                  <a16:creationId xmlns:a16="http://schemas.microsoft.com/office/drawing/2014/main" id="{48485487-1F75-3E7B-586C-97D54ADBD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37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7" name="Line 94">
              <a:extLst>
                <a:ext uri="{FF2B5EF4-FFF2-40B4-BE49-F238E27FC236}">
                  <a16:creationId xmlns:a16="http://schemas.microsoft.com/office/drawing/2014/main" id="{C8F42416-EEEE-AAC4-2987-C441C4B09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8" name="Line 95">
              <a:extLst>
                <a:ext uri="{FF2B5EF4-FFF2-40B4-BE49-F238E27FC236}">
                  <a16:creationId xmlns:a16="http://schemas.microsoft.com/office/drawing/2014/main" id="{18C376D9-2FAB-BDF9-3D95-E25D757E3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9" name="Line 96">
              <a:extLst>
                <a:ext uri="{FF2B5EF4-FFF2-40B4-BE49-F238E27FC236}">
                  <a16:creationId xmlns:a16="http://schemas.microsoft.com/office/drawing/2014/main" id="{ECD675C2-3F58-EE52-3BFF-284BC6F0F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E7FDC0D-1715-4A42-70F0-177082BF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7604" name="Rectangle 4">
            <a:extLst>
              <a:ext uri="{FF2B5EF4-FFF2-40B4-BE49-F238E27FC236}">
                <a16:creationId xmlns:a16="http://schemas.microsoft.com/office/drawing/2014/main" id="{7AC95C16-B21F-F1DA-7815-C6BCCDBB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3、混合索引分配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假设每块（簇）外存空间大小为4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KB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每个盘块地址为4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B（32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位，4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盘块）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每个索引块可放下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4KB/4B=1K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个盘块</a:t>
            </a:r>
          </a:p>
        </p:txBody>
      </p:sp>
      <p:sp>
        <p:nvSpPr>
          <p:cNvPr id="59396" name="Text Box 6">
            <a:extLst>
              <a:ext uri="{FF2B5EF4-FFF2-40B4-BE49-F238E27FC236}">
                <a16:creationId xmlns:a16="http://schemas.microsoft.com/office/drawing/2014/main" id="{17AF332C-4C70-07B8-F0F5-50CF43D84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D4DB5C0-2439-0943-A764-666F8C6CA22E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35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CB8449D-45A9-C988-BD33-EEF25B34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8628" name="Rectangle 4">
            <a:extLst>
              <a:ext uri="{FF2B5EF4-FFF2-40B4-BE49-F238E27FC236}">
                <a16:creationId xmlns:a16="http://schemas.microsoft.com/office/drawing/2014/main" id="{B13DDB8D-6D7C-E741-C583-CB5CD0C8A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3、混合索引分配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直接地址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（直接分配）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设置10个直接地址项，直接存放盘块号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直接地址最大文件为：10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x4KB = 40KB</a:t>
            </a:r>
          </a:p>
        </p:txBody>
      </p:sp>
      <p:sp>
        <p:nvSpPr>
          <p:cNvPr id="60420" name="Text Box 6">
            <a:extLst>
              <a:ext uri="{FF2B5EF4-FFF2-40B4-BE49-F238E27FC236}">
                <a16:creationId xmlns:a16="http://schemas.microsoft.com/office/drawing/2014/main" id="{8CD67FFD-DC3A-1435-07B4-2202008B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8F05AEC-5CCA-1F4B-8820-E4092FA790D3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36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0D301C9-28EB-DE6A-18DF-61585A6C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9652" name="Rectangle 4">
            <a:extLst>
              <a:ext uri="{FF2B5EF4-FFF2-40B4-BE49-F238E27FC236}">
                <a16:creationId xmlns:a16="http://schemas.microsoft.com/office/drawing/2014/main" id="{8EEEF5D6-6665-4B60-8AA4-9570C6503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3、混合索引分配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一次间接地址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（单级索引分配）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⑴、当文件大于40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KB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时，采用一次间接地址（即采用单级索引分配）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⑵、一次间址最大文件为：40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KB + 1K(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块)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x4KB = 40KB + 4MB = 4.04MB</a:t>
            </a:r>
          </a:p>
        </p:txBody>
      </p:sp>
      <p:sp>
        <p:nvSpPr>
          <p:cNvPr id="61444" name="Text Box 6">
            <a:extLst>
              <a:ext uri="{FF2B5EF4-FFF2-40B4-BE49-F238E27FC236}">
                <a16:creationId xmlns:a16="http://schemas.microsoft.com/office/drawing/2014/main" id="{25A380D9-CA37-BE0C-6572-C704AD38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608034C-8DAB-FF4F-A010-772B74FC523A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37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F42620E-DEFA-4740-8E6A-5CE55669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0676" name="Rectangle 4">
            <a:extLst>
              <a:ext uri="{FF2B5EF4-FFF2-40B4-BE49-F238E27FC236}">
                <a16:creationId xmlns:a16="http://schemas.microsoft.com/office/drawing/2014/main" id="{9AC57B69-0757-38C6-8785-332804CB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5344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3、混合索引分配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二次间接地址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（二级索引分配）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⑴、当文件大于4.04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时，采用二次间接地址（即采用二级索引分配）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⑵、二次间址最大文件为：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4.04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MB+1Kx1Kx4KB = 4.04MB+4GB = 4.00404G</a:t>
            </a:r>
          </a:p>
        </p:txBody>
      </p:sp>
      <p:sp>
        <p:nvSpPr>
          <p:cNvPr id="62468" name="Text Box 6">
            <a:extLst>
              <a:ext uri="{FF2B5EF4-FFF2-40B4-BE49-F238E27FC236}">
                <a16:creationId xmlns:a16="http://schemas.microsoft.com/office/drawing/2014/main" id="{BF0531A7-9E45-59B4-359D-08C57D2E7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118DBF7-D119-5543-B765-E0DA737CBD54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38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3E81E2D-6C72-7833-4CF8-824D04C2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五、索引分配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1700" name="Rectangle 4">
            <a:extLst>
              <a:ext uri="{FF2B5EF4-FFF2-40B4-BE49-F238E27FC236}">
                <a16:creationId xmlns:a16="http://schemas.microsoft.com/office/drawing/2014/main" id="{FF2F08C2-0C31-EB25-9D79-9B34AF74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763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3、混合索引分配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三次间接地址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（三级索引分配）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⑴、当文件大于4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.00404GB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时，采用三次间接地址（即采用三级索引分配）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⑵、三次间址最大文件为：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4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.00404GB + 1Kx1Kx1Kx4KB = 4.00400404TB</a:t>
            </a:r>
          </a:p>
        </p:txBody>
      </p:sp>
      <p:sp>
        <p:nvSpPr>
          <p:cNvPr id="63492" name="Text Box 6">
            <a:extLst>
              <a:ext uri="{FF2B5EF4-FFF2-40B4-BE49-F238E27FC236}">
                <a16:creationId xmlns:a16="http://schemas.microsoft.com/office/drawing/2014/main" id="{59B837FC-8705-A8C3-1724-E95FA53B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413FD8D2-E3E6-534A-9F8D-D15453E4C7A3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39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5148EE3-CD71-C246-4005-740E59BA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1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一、文件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1F4E590F-CE68-AC95-6672-92AD7A4EE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E7E2F72-3637-3642-B49C-54CAF30D27B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9664EECC-99A2-53F3-E420-E35473BB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7950"/>
            <a:ext cx="47244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1、有结构文件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有结构文件由记录组成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记录：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是一组相关数据项的集合，用于描述一个对象某方面的属性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数据项：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描述一个对象的某种属性的字符集</a:t>
            </a:r>
          </a:p>
        </p:txBody>
      </p:sp>
      <p:grpSp>
        <p:nvGrpSpPr>
          <p:cNvPr id="11269" name="Group 29">
            <a:extLst>
              <a:ext uri="{FF2B5EF4-FFF2-40B4-BE49-F238E27FC236}">
                <a16:creationId xmlns:a16="http://schemas.microsoft.com/office/drawing/2014/main" id="{772EF277-B970-FE4B-B0E0-6B8182F07964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911350"/>
            <a:ext cx="3733800" cy="2451100"/>
            <a:chOff x="3312" y="1584"/>
            <a:chExt cx="2352" cy="1438"/>
          </a:xfrm>
        </p:grpSpPr>
        <p:sp>
          <p:nvSpPr>
            <p:cNvPr id="11270" name="Text Box 10">
              <a:extLst>
                <a:ext uri="{FF2B5EF4-FFF2-40B4-BE49-F238E27FC236}">
                  <a16:creationId xmlns:a16="http://schemas.microsoft.com/office/drawing/2014/main" id="{0FCE7D6A-44D9-1865-B9A9-90950EB0D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208"/>
              <a:ext cx="432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记录</a:t>
              </a:r>
              <a:r>
                <a:rPr lang="en-US" altLang="zh-CN" sz="2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1271" name="Text Box 12">
              <a:extLst>
                <a:ext uri="{FF2B5EF4-FFF2-40B4-BE49-F238E27FC236}">
                  <a16:creationId xmlns:a16="http://schemas.microsoft.com/office/drawing/2014/main" id="{82CA3FA9-BFA4-7992-29F5-78ADD931B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08"/>
              <a:ext cx="432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记录</a:t>
              </a:r>
              <a:r>
                <a:rPr lang="en-US" altLang="zh-CN" sz="2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272" name="Text Box 13">
              <a:extLst>
                <a:ext uri="{FF2B5EF4-FFF2-40B4-BE49-F238E27FC236}">
                  <a16:creationId xmlns:a16="http://schemas.microsoft.com/office/drawing/2014/main" id="{FE972DC3-674F-42A6-9FFA-ADF3FBB5A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0"/>
              <a:ext cx="33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…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3" name="Text Box 14">
              <a:extLst>
                <a:ext uri="{FF2B5EF4-FFF2-40B4-BE49-F238E27FC236}">
                  <a16:creationId xmlns:a16="http://schemas.microsoft.com/office/drawing/2014/main" id="{218C2301-037E-614C-5F19-53C1D9CE8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784"/>
              <a:ext cx="624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数据项</a:t>
              </a:r>
              <a:r>
                <a:rPr lang="en-US" altLang="zh-CN" sz="2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274" name="Text Box 15">
              <a:extLst>
                <a:ext uri="{FF2B5EF4-FFF2-40B4-BE49-F238E27FC236}">
                  <a16:creationId xmlns:a16="http://schemas.microsoft.com/office/drawing/2014/main" id="{D6ACB276-268C-BCD2-5484-3B4999115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784"/>
              <a:ext cx="624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数据项2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11275" name="Text Box 16">
              <a:extLst>
                <a:ext uri="{FF2B5EF4-FFF2-40B4-BE49-F238E27FC236}">
                  <a16:creationId xmlns:a16="http://schemas.microsoft.com/office/drawing/2014/main" id="{EA427888-2BCC-2FCD-6592-EE14156A1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784"/>
              <a:ext cx="624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数据项</a:t>
              </a:r>
              <a:r>
                <a:rPr lang="en-US" altLang="zh-CN" sz="20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1276" name="Text Box 17">
              <a:extLst>
                <a:ext uri="{FF2B5EF4-FFF2-40B4-BE49-F238E27FC236}">
                  <a16:creationId xmlns:a16="http://schemas.microsoft.com/office/drawing/2014/main" id="{1F3D0C07-7515-0F94-0BF8-A6D6B2F6E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73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…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7" name="Line 18">
              <a:extLst>
                <a:ext uri="{FF2B5EF4-FFF2-40B4-BE49-F238E27FC236}">
                  <a16:creationId xmlns:a16="http://schemas.microsoft.com/office/drawing/2014/main" id="{CD6EE36D-F886-81D3-1257-7F53C76A4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8" name="Line 19">
              <a:extLst>
                <a:ext uri="{FF2B5EF4-FFF2-40B4-BE49-F238E27FC236}">
                  <a16:creationId xmlns:a16="http://schemas.microsoft.com/office/drawing/2014/main" id="{483460DB-C675-66E3-E2D9-4C687D5B2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9" name="Line 20">
              <a:extLst>
                <a:ext uri="{FF2B5EF4-FFF2-40B4-BE49-F238E27FC236}">
                  <a16:creationId xmlns:a16="http://schemas.microsoft.com/office/drawing/2014/main" id="{D4E24592-041E-C866-ADF4-EE7B530E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0" name="Line 21">
              <a:extLst>
                <a:ext uri="{FF2B5EF4-FFF2-40B4-BE49-F238E27FC236}">
                  <a16:creationId xmlns:a16="http://schemas.microsoft.com/office/drawing/2014/main" id="{A5E1D607-D83E-0674-0C8B-A0607D95F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1" name="Line 22">
              <a:extLst>
                <a:ext uri="{FF2B5EF4-FFF2-40B4-BE49-F238E27FC236}">
                  <a16:creationId xmlns:a16="http://schemas.microsoft.com/office/drawing/2014/main" id="{C8A52310-CEEF-B6FE-FCD8-832BEE775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2" name="Line 23">
              <a:extLst>
                <a:ext uri="{FF2B5EF4-FFF2-40B4-BE49-F238E27FC236}">
                  <a16:creationId xmlns:a16="http://schemas.microsoft.com/office/drawing/2014/main" id="{08A4E76B-5E0C-FE0E-3227-18F2F37B8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3" name="Line 24">
              <a:extLst>
                <a:ext uri="{FF2B5EF4-FFF2-40B4-BE49-F238E27FC236}">
                  <a16:creationId xmlns:a16="http://schemas.microsoft.com/office/drawing/2014/main" id="{7AFBDA56-DDBE-C248-FFD8-BD9B9B2B2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64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4" name="Line 25">
              <a:extLst>
                <a:ext uri="{FF2B5EF4-FFF2-40B4-BE49-F238E27FC236}">
                  <a16:creationId xmlns:a16="http://schemas.microsoft.com/office/drawing/2014/main" id="{01937537-9BB0-C7DE-6DB3-794A35105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5" name="Line 26">
              <a:extLst>
                <a:ext uri="{FF2B5EF4-FFF2-40B4-BE49-F238E27FC236}">
                  <a16:creationId xmlns:a16="http://schemas.microsoft.com/office/drawing/2014/main" id="{208C5A78-FE53-50D6-5DE9-8E4C90D1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6" name="Text Box 27">
              <a:extLst>
                <a:ext uri="{FF2B5EF4-FFF2-40B4-BE49-F238E27FC236}">
                  <a16:creationId xmlns:a16="http://schemas.microsoft.com/office/drawing/2014/main" id="{4E31ECAE-E2A2-A3D1-96C0-D35122134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08"/>
              <a:ext cx="432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记录</a:t>
              </a:r>
              <a:r>
                <a:rPr lang="en-US" altLang="zh-CN" sz="2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1287" name="Text Box 28">
              <a:extLst>
                <a:ext uri="{FF2B5EF4-FFF2-40B4-BE49-F238E27FC236}">
                  <a16:creationId xmlns:a16="http://schemas.microsoft.com/office/drawing/2014/main" id="{3EA7D4B1-B4F3-3C21-6B3C-C841E9B3D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584"/>
              <a:ext cx="720" cy="2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文件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76F2D07-89AD-48E5-AA15-7095B0FB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一、目录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A657F909-4CC6-A086-AB14-CF4ECE513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34F38F8-BD78-144D-ACE8-3D5CE3FE06E1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40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081CB02F-0B81-7ECA-BFB8-6C5569BA7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6.4</a:t>
            </a:r>
            <a:r>
              <a:rPr lang="zh-CN" altLang="en-US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　目录管理</a:t>
            </a:r>
          </a:p>
        </p:txBody>
      </p:sp>
      <p:sp>
        <p:nvSpPr>
          <p:cNvPr id="464901" name="Rectangle 5">
            <a:extLst>
              <a:ext uri="{FF2B5EF4-FFF2-40B4-BE49-F238E27FC236}">
                <a16:creationId xmlns:a16="http://schemas.microsoft.com/office/drawing/2014/main" id="{836E0522-70F1-8033-44CC-5C7C96F9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514600"/>
            <a:ext cx="8497888" cy="2786063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目录是将文件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组织在一起的数据结构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目录管理是文件系统中最主要的任务之一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目录有时也可看成一个文件，称目录文件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71EDB1E-1C9B-FB6D-7B1A-CB83D7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一、目录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BD0F72ED-A077-F563-B66F-847E832B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B73B0FF5-5C5F-8C4F-B14F-E0DF12937399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41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5925" name="Rectangle 5">
            <a:extLst>
              <a:ext uri="{FF2B5EF4-FFF2-40B4-BE49-F238E27FC236}">
                <a16:creationId xmlns:a16="http://schemas.microsoft.com/office/drawing/2014/main" id="{6E64F25D-EB6B-633F-D421-7185B735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35075"/>
            <a:ext cx="8763000" cy="478631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功能：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实现按名存取：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用户只需要提供文件名，即可对文件进行相应操作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提高对目录的检索速度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文件共享：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多用户可共享同一个文件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允许文件重名：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不同用户可以使用相同的文件名访问不同的文件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（路径名唯一，文件名不唯一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23F0208-EB18-77DA-5641-7A2EF380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51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二、文件控制块（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FCB）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24B769F5-AFB7-FC3A-E64D-C634098F5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20D040C-5D8A-D34D-BEAD-C9C58E6CF065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42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6949" name="Rectangle 5">
            <a:extLst>
              <a:ext uri="{FF2B5EF4-FFF2-40B4-BE49-F238E27FC236}">
                <a16:creationId xmlns:a16="http://schemas.microsoft.com/office/drawing/2014/main" id="{DA0723AE-F6BD-3578-F033-494DD37E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8497888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是描述和控制文件的数据结构，包括文件名等基本信息，存取控制信息和使用信息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文件系统依据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对文件进行操作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与文件一一对应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是一个目录项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的集合组成目录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01E143B-6F1A-F00A-5AA2-479C9F5E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36613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二、文件控制块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BA04B381-41BA-039B-67E9-B6FD4817E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E06DB1E-E60A-BA4F-A688-9E4E2E779F15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43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7973" name="Rectangle 5">
            <a:extLst>
              <a:ext uri="{FF2B5EF4-FFF2-40B4-BE49-F238E27FC236}">
                <a16:creationId xmlns:a16="http://schemas.microsoft.com/office/drawing/2014/main" id="{5D1EA556-3AFC-7A37-66D7-D7512E56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2413"/>
            <a:ext cx="8497888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1、基本信息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文件名：文件标识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文件物理位置：指示文件在外存上的存储位置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文件的逻辑结构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文件的物理结构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CDA04E6-E44C-9B7D-763A-A7737D92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51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二、文件控制块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93F2B0D5-6831-EE1D-B5D8-B4DD219B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83125A5-2EE2-5449-A69A-1EFA0D5C24E6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44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8997" name="Rectangle 5">
            <a:extLst>
              <a:ext uri="{FF2B5EF4-FFF2-40B4-BE49-F238E27FC236}">
                <a16:creationId xmlns:a16="http://schemas.microsoft.com/office/drawing/2014/main" id="{D5F72E85-5AC2-D124-60DB-752A1B9C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8077200" cy="4714875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2、存取控制信息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文件主的存取权限（只读、读写、执行等）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核准用户的存取权限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一般用户的存取权限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ls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命令查看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3010CB8-AEE0-7985-7F79-295B91D0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20713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二、文件控制块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EB6CCD48-DBBA-EA49-3099-97F3A136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25DB358-A534-3B45-8198-3EE40EE5C6B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45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70021" name="Rectangle 5">
            <a:extLst>
              <a:ext uri="{FF2B5EF4-FFF2-40B4-BE49-F238E27FC236}">
                <a16:creationId xmlns:a16="http://schemas.microsoft.com/office/drawing/2014/main" id="{6D5BF4AA-CE74-B563-5220-1C2819FC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68413"/>
            <a:ext cx="8497887" cy="5329237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3、使用信息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文件的建立时间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最后一次修改（或访问）时间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当前使用信息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stat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命令查看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/>
              <a:t>ls -l --time=ctime/mtime/atime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5429641-0370-D589-BDDE-F584C87B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1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二、文件控制块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72ABA4E8-771C-2344-F96B-EA0A158AF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465CC2E-8F81-714A-A00D-EC6248C0B4A8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46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72708" name="Rectangle 5">
            <a:extLst>
              <a:ext uri="{FF2B5EF4-FFF2-40B4-BE49-F238E27FC236}">
                <a16:creationId xmlns:a16="http://schemas.microsoft.com/office/drawing/2014/main" id="{B9AA031D-771C-11ED-76FF-6AF4D356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7950"/>
            <a:ext cx="85344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4、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5、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MS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文件系统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共32字节</a:t>
            </a:r>
          </a:p>
        </p:txBody>
      </p:sp>
      <p:graphicFrame>
        <p:nvGraphicFramePr>
          <p:cNvPr id="471106" name="Group 66">
            <a:extLst>
              <a:ext uri="{FF2B5EF4-FFF2-40B4-BE49-F238E27FC236}">
                <a16:creationId xmlns:a16="http://schemas.microsoft.com/office/drawing/2014/main" id="{93DDE933-6D0E-8733-580F-4DCAE5234CD0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216150"/>
          <a:ext cx="8607425" cy="457200"/>
        </p:xfrm>
        <a:graphic>
          <a:graphicData uri="http://schemas.openxmlformats.org/drawingml/2006/table">
            <a:tbl>
              <a:tblPr/>
              <a:tblGrid>
                <a:gridCol w="860425">
                  <a:extLst>
                    <a:ext uri="{9D8B030D-6E8A-4147-A177-3AD203B41FA5}">
                      <a16:colId xmlns:a16="http://schemas.microsoft.com/office/drawing/2014/main" val="782875848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5733684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179639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9612556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764899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01707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4160234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41018053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83157703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10637980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</a:t>
                      </a:r>
                    </a:p>
                  </a:txBody>
                  <a:tcPr marT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大小</a:t>
                      </a:r>
                    </a:p>
                  </a:txBody>
                  <a:tcPr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所有者</a:t>
                      </a:r>
                    </a:p>
                  </a:txBody>
                  <a:tcPr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位置</a:t>
                      </a:r>
                    </a:p>
                  </a:txBody>
                  <a:tcPr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创建日期</a:t>
                      </a:r>
                    </a:p>
                  </a:txBody>
                  <a:tcPr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修改日期</a:t>
                      </a:r>
                    </a:p>
                  </a:txBody>
                  <a:tcPr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访问日期</a:t>
                      </a:r>
                    </a:p>
                  </a:txBody>
                  <a:tcPr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T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686497"/>
                  </a:ext>
                </a:extLst>
              </a:tr>
            </a:tbl>
          </a:graphicData>
        </a:graphic>
      </p:graphicFrame>
      <p:graphicFrame>
        <p:nvGraphicFramePr>
          <p:cNvPr id="471128" name="Group 88">
            <a:extLst>
              <a:ext uri="{FF2B5EF4-FFF2-40B4-BE49-F238E27FC236}">
                <a16:creationId xmlns:a16="http://schemas.microsoft.com/office/drawing/2014/main" id="{D50F8583-3ADE-C209-EDF1-00FF56A6E274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4654550"/>
          <a:ext cx="8534400" cy="381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23609371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7114481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0909109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528173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634662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843049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2006465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78348373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扩展名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备用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第一块号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盘块数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945525"/>
                  </a:ext>
                </a:extLst>
              </a:tr>
            </a:tbl>
          </a:graphicData>
        </a:graphic>
      </p:graphicFrame>
      <p:sp>
        <p:nvSpPr>
          <p:cNvPr id="72753" name="矩形 6">
            <a:extLst>
              <a:ext uri="{FF2B5EF4-FFF2-40B4-BE49-F238E27FC236}">
                <a16:creationId xmlns:a16="http://schemas.microsoft.com/office/drawing/2014/main" id="{EEB9AB2E-42F0-E207-A8B8-1BB119D6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76925"/>
            <a:ext cx="2303463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0"/>
              </a:lnSpc>
              <a:spcBef>
                <a:spcPct val="7000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结合目录与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</a:p>
          <a:p>
            <a:pPr eaLnBrk="1" hangingPunct="1">
              <a:lnSpc>
                <a:spcPct val="0"/>
              </a:lnSpc>
              <a:spcBef>
                <a:spcPct val="7000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项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表示空闲</a:t>
            </a:r>
            <a:endParaRPr lang="en-US" altLang="zh-CN" sz="1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0"/>
              </a:lnSpc>
              <a:spcBef>
                <a:spcPct val="7000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根目录固定位置</a:t>
            </a:r>
            <a:endParaRPr lang="en-US" altLang="zh-CN" sz="1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0"/>
              </a:lnSpc>
              <a:spcBef>
                <a:spcPct val="7000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子目录与普通文件同</a:t>
            </a:r>
          </a:p>
        </p:txBody>
      </p:sp>
      <p:pic>
        <p:nvPicPr>
          <p:cNvPr id="72754" name="Picture 49">
            <a:extLst>
              <a:ext uri="{FF2B5EF4-FFF2-40B4-BE49-F238E27FC236}">
                <a16:creationId xmlns:a16="http://schemas.microsoft.com/office/drawing/2014/main" id="{224D488E-735F-88E0-8A39-B34FD0852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589588"/>
            <a:ext cx="568801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D914275-B507-FDFC-4C51-A97476EC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20713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三、索引结点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B9649B4E-FB50-8C7A-2C3F-A3AD8502D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ABC54BB-0BD9-4D4E-B7C6-FA6556282095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47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72069" name="Rectangle 5">
            <a:extLst>
              <a:ext uri="{FF2B5EF4-FFF2-40B4-BE49-F238E27FC236}">
                <a16:creationId xmlns:a16="http://schemas.microsoft.com/office/drawing/2014/main" id="{7583039A-BB78-C615-CE78-29F06CC8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06513"/>
            <a:ext cx="8497888" cy="5291137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当文件名与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其它描述信息一起存放时，需要占用较多地方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在对文件进行操作时，首先只需要按名查找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如果将文件名与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其它描述信息分开存放，则可以节省查找文件的开销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即提高目录查找的速度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7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此时目录仅作为属性层次结构的组织者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D6B2525-9C63-6842-FC5D-B2E3A972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三、索引结点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B6839F8E-7CEA-F413-CF1E-97B56BCC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050E4EF-DCCC-9540-9C6B-91714EA6364A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48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73093" name="Rectangle 5">
            <a:extLst>
              <a:ext uri="{FF2B5EF4-FFF2-40B4-BE49-F238E27FC236}">
                <a16:creationId xmlns:a16="http://schemas.microsoft.com/office/drawing/2014/main" id="{6064B8E8-4881-4152-552F-1532706F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075"/>
            <a:ext cx="8458200" cy="5362575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其它描述信息组合在一起，形成一个索引结点的数据结构。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由目录项建立起名字和索引节点的联系</a:t>
            </a:r>
          </a:p>
          <a:p>
            <a:pPr eaLnBrk="1" hangingPunct="1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Unix OS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中，采用索引结点结构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文件系统布局；结合目录、文件数据块访问</a:t>
            </a:r>
          </a:p>
        </p:txBody>
      </p:sp>
      <p:graphicFrame>
        <p:nvGraphicFramePr>
          <p:cNvPr id="473117" name="Group 29">
            <a:extLst>
              <a:ext uri="{FF2B5EF4-FFF2-40B4-BE49-F238E27FC236}">
                <a16:creationId xmlns:a16="http://schemas.microsoft.com/office/drawing/2014/main" id="{68286231-7307-5A43-30D5-D5ADF4610D8A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3213100"/>
          <a:ext cx="5029200" cy="1584456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8418078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57000505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索引结点编号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9457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文件名1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1210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文件名2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21759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：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258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0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0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C5FCBCC-313A-D6A1-2994-695A87CC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四、单级目录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4117" name="Rectangle 5">
            <a:extLst>
              <a:ext uri="{FF2B5EF4-FFF2-40B4-BE49-F238E27FC236}">
                <a16:creationId xmlns:a16="http://schemas.microsoft.com/office/drawing/2014/main" id="{9868A87B-A62E-200F-5D54-7AFAD31D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075"/>
            <a:ext cx="8458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整个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中，建立一张目录表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每个文件分配一个目录项（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FCB）</a:t>
            </a:r>
          </a:p>
          <a:p>
            <a:pPr eaLnBrk="1" hangingPunct="1">
              <a:lnSpc>
                <a:spcPct val="90000"/>
              </a:lnSpc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状态位：目录项是否已被使用（1-使用，0-未使用）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MS-Dos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中，如果文件名第一个字母为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xE5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表示未使用</a:t>
            </a:r>
          </a:p>
        </p:txBody>
      </p:sp>
      <p:graphicFrame>
        <p:nvGraphicFramePr>
          <p:cNvPr id="474178" name="Group 66">
            <a:extLst>
              <a:ext uri="{FF2B5EF4-FFF2-40B4-BE49-F238E27FC236}">
                <a16:creationId xmlns:a16="http://schemas.microsoft.com/office/drawing/2014/main" id="{F7CEE2D4-CD16-B227-FE94-9AFDCE19BCF3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530475"/>
          <a:ext cx="6934200" cy="1981200"/>
        </p:xfrm>
        <a:graphic>
          <a:graphicData uri="http://schemas.openxmlformats.org/drawingml/2006/table">
            <a:tbl>
              <a:tblPr/>
              <a:tblGrid>
                <a:gridCol w="1733550">
                  <a:extLst>
                    <a:ext uri="{9D8B030D-6E8A-4147-A177-3AD203B41FA5}">
                      <a16:colId xmlns:a16="http://schemas.microsoft.com/office/drawing/2014/main" val="3221910205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623692235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3217690346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3927704526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状态位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物理地址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文件其它属性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3680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3517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05132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68023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688724"/>
                  </a:ext>
                </a:extLst>
              </a:tr>
            </a:tbl>
          </a:graphicData>
        </a:graphic>
      </p:graphicFrame>
      <p:sp>
        <p:nvSpPr>
          <p:cNvPr id="76836" name="Text Box 67">
            <a:extLst>
              <a:ext uri="{FF2B5EF4-FFF2-40B4-BE49-F238E27FC236}">
                <a16:creationId xmlns:a16="http://schemas.microsoft.com/office/drawing/2014/main" id="{483978F8-389A-19FF-CCD0-9607EBCC1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40ADD1FD-5C67-FD48-B20C-ECA7352C6B35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49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7D1E3EF-696D-1418-9CA7-969F7E25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一、文件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04299DEA-1EC5-2730-B5E1-9C079994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200336C-0D97-954A-92D0-5BED4A381782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B885F3FF-7F91-6903-BDFF-A5C525F5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075"/>
            <a:ext cx="8497888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2、无结构文件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无结构文件也称流式文件，直接由字符（或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Byte）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组成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流式文件可看作是记录式文件的一个特例，即只含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无标识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的文件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流式文件便于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管理，也便于用户灵活组织文件的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内部逻辑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Unix, DOS, windows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都采用流式文件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D634E9A-5746-FBC4-D607-2EBEC8EC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1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四、单级目录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47CD84A7-DA2A-B4C5-1ECF-2C7E61A82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5EEBE4F-A879-594E-922C-9FBC768FDB56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50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75141" name="Rectangle 5">
            <a:extLst>
              <a:ext uri="{FF2B5EF4-FFF2-40B4-BE49-F238E27FC236}">
                <a16:creationId xmlns:a16="http://schemas.microsoft.com/office/drawing/2014/main" id="{CF2DEC30-2DA0-FE92-2BF1-C299A274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7950"/>
            <a:ext cx="85344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1、创建新文件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查看目录，是否有同名文件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没有，则找出一空目录项（状态位为0），将新文件名、物理地址和其它属性写入目录项，并置状态位为1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分配空间写入数据（空闲盘块管理后面解释）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65CFA6A-F52C-3A56-E3A4-1C0FF56E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1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四、单级目录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52293ACC-DB3C-5F78-7555-32E1B2F0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5408391-B539-CA49-B898-B21C4507C7E3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51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77189" name="Rectangle 5">
            <a:extLst>
              <a:ext uri="{FF2B5EF4-FFF2-40B4-BE49-F238E27FC236}">
                <a16:creationId xmlns:a16="http://schemas.microsoft.com/office/drawing/2014/main" id="{C4EEB8F5-F71E-F6D7-A037-75B0B375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7950"/>
            <a:ext cx="84582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2、删除旧文件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查找文件对应的目录项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回收外存空间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将状态位置0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7C7411F-567C-EB93-0261-008478B7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四、单级目录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D07FA320-2404-D255-920A-1FE9C6B7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564CCD9-E94E-7E4B-8AC3-5DD72F0BBBB8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52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76165" name="Rectangle 5">
            <a:extLst>
              <a:ext uri="{FF2B5EF4-FFF2-40B4-BE49-F238E27FC236}">
                <a16:creationId xmlns:a16="http://schemas.microsoft.com/office/drawing/2014/main" id="{9B42BA00-6647-AE33-40A5-ED0CBEB9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075"/>
            <a:ext cx="8458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3、优点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</a:p>
          <a:p>
            <a:pPr eaLnBrk="1" hangingPunct="1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4、缺点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查找速度慢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不允许重名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不便于实现文件共享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226573E-ED64-1C61-C915-BA7E1282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762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五、两级目录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E4DD69E3-BE31-3594-73CB-A5BEC15C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9C06B4B5-5DCC-6341-BC21-956AC9CFE997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53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78213" name="Rectangle 5">
            <a:extLst>
              <a:ext uri="{FF2B5EF4-FFF2-40B4-BE49-F238E27FC236}">
                <a16:creationId xmlns:a16="http://schemas.microsoft.com/office/drawing/2014/main" id="{FCE52A8C-4132-63CD-AEA8-5967B68F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2050"/>
            <a:ext cx="8686800" cy="18288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在系统中，建立一个主文件目录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MFD)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为每个用户建立一个单独的用户文件目录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UFD)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UFD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MFD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的一个目录项</a:t>
            </a:r>
          </a:p>
        </p:txBody>
      </p:sp>
      <p:graphicFrame>
        <p:nvGraphicFramePr>
          <p:cNvPr id="478248" name="Group 40">
            <a:extLst>
              <a:ext uri="{FF2B5EF4-FFF2-40B4-BE49-F238E27FC236}">
                <a16:creationId xmlns:a16="http://schemas.microsoft.com/office/drawing/2014/main" id="{4E23D182-9205-5B5D-9C64-325B90A51DC9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371850"/>
          <a:ext cx="2514600" cy="1828800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579493796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3044804158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用户名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子目录指针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569734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Zhao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50214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Qian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34453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Sun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65801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401220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984563"/>
                  </a:ext>
                </a:extLst>
              </a:tr>
            </a:tbl>
          </a:graphicData>
        </a:graphic>
      </p:graphicFrame>
      <p:graphicFrame>
        <p:nvGraphicFramePr>
          <p:cNvPr id="478267" name="Group 59">
            <a:extLst>
              <a:ext uri="{FF2B5EF4-FFF2-40B4-BE49-F238E27FC236}">
                <a16:creationId xmlns:a16="http://schemas.microsoft.com/office/drawing/2014/main" id="{F3FCA027-FD92-4114-8C01-67232F91C41C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3371850"/>
          <a:ext cx="1981200" cy="7318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9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938" name="Text Box 61">
            <a:extLst>
              <a:ext uri="{FF2B5EF4-FFF2-40B4-BE49-F238E27FC236}">
                <a16:creationId xmlns:a16="http://schemas.microsoft.com/office/drawing/2014/main" id="{9BF6DBF1-8F4B-E659-8C87-FD014F35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06705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Zhao</a:t>
            </a:r>
            <a:r>
              <a:rPr lang="zh-CN" altLang="en-US" sz="1400">
                <a:latin typeface="Arial" panose="020B0604020202020204" pitchFamily="34" charset="0"/>
              </a:rPr>
              <a:t>用户目录</a:t>
            </a:r>
          </a:p>
        </p:txBody>
      </p:sp>
      <p:sp>
        <p:nvSpPr>
          <p:cNvPr id="80939" name="Line 62">
            <a:extLst>
              <a:ext uri="{FF2B5EF4-FFF2-40B4-BE49-F238E27FC236}">
                <a16:creationId xmlns:a16="http://schemas.microsoft.com/office/drawing/2014/main" id="{3FE9553E-2342-5459-9506-0D02ADD52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37185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78271" name="Group 63">
            <a:extLst>
              <a:ext uri="{FF2B5EF4-FFF2-40B4-BE49-F238E27FC236}">
                <a16:creationId xmlns:a16="http://schemas.microsoft.com/office/drawing/2014/main" id="{942F64B7-C8CC-4F45-919C-CA58A16D936A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4591050"/>
          <a:ext cx="1981200" cy="7318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9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954" name="Text Box 77">
            <a:extLst>
              <a:ext uri="{FF2B5EF4-FFF2-40B4-BE49-F238E27FC236}">
                <a16:creationId xmlns:a16="http://schemas.microsoft.com/office/drawing/2014/main" id="{731E6D64-2F18-F6C9-6316-D65F17FE4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28625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Qian</a:t>
            </a:r>
            <a:r>
              <a:rPr lang="zh-CN" altLang="en-US" sz="1400">
                <a:latin typeface="Arial" panose="020B0604020202020204" pitchFamily="34" charset="0"/>
              </a:rPr>
              <a:t>用户目录</a:t>
            </a:r>
          </a:p>
        </p:txBody>
      </p:sp>
      <p:sp>
        <p:nvSpPr>
          <p:cNvPr id="80955" name="Line 78">
            <a:extLst>
              <a:ext uri="{FF2B5EF4-FFF2-40B4-BE49-F238E27FC236}">
                <a16:creationId xmlns:a16="http://schemas.microsoft.com/office/drawing/2014/main" id="{C98F53D5-DDA7-5D53-CFCC-23CB9B40B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3385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56" name="Oval 79">
            <a:extLst>
              <a:ext uri="{FF2B5EF4-FFF2-40B4-BE49-F238E27FC236}">
                <a16:creationId xmlns:a16="http://schemas.microsoft.com/office/drawing/2014/main" id="{9B4E5304-D5E5-123B-2831-54A7FE6D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29565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0957" name="Oval 80">
            <a:extLst>
              <a:ext uri="{FF2B5EF4-FFF2-40B4-BE49-F238E27FC236}">
                <a16:creationId xmlns:a16="http://schemas.microsoft.com/office/drawing/2014/main" id="{7F634D54-C81A-4BD9-74D4-7F119017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5285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0958" name="Oval 81">
            <a:extLst>
              <a:ext uri="{FF2B5EF4-FFF2-40B4-BE49-F238E27FC236}">
                <a16:creationId xmlns:a16="http://schemas.microsoft.com/office/drawing/2014/main" id="{CEEB0364-9EA6-0901-049D-F24EA92F6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9105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0959" name="Oval 82">
            <a:extLst>
              <a:ext uri="{FF2B5EF4-FFF2-40B4-BE49-F238E27FC236}">
                <a16:creationId xmlns:a16="http://schemas.microsoft.com/office/drawing/2014/main" id="{1E014484-3757-F88C-12A4-3722839D9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04825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0960" name="Line 84">
            <a:extLst>
              <a:ext uri="{FF2B5EF4-FFF2-40B4-BE49-F238E27FC236}">
                <a16:creationId xmlns:a16="http://schemas.microsoft.com/office/drawing/2014/main" id="{E3D23203-7A49-2AB7-F6AC-D76C69BA3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480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1" name="Line 85">
            <a:extLst>
              <a:ext uri="{FF2B5EF4-FFF2-40B4-BE49-F238E27FC236}">
                <a16:creationId xmlns:a16="http://schemas.microsoft.com/office/drawing/2014/main" id="{85157E76-BACF-42EF-030A-047F248A8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75285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2" name="Line 86">
            <a:extLst>
              <a:ext uri="{FF2B5EF4-FFF2-40B4-BE49-F238E27FC236}">
                <a16:creationId xmlns:a16="http://schemas.microsoft.com/office/drawing/2014/main" id="{994D2A4B-F62F-E20D-46CA-DCB873BCE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7434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3" name="Line 87">
            <a:extLst>
              <a:ext uri="{FF2B5EF4-FFF2-40B4-BE49-F238E27FC236}">
                <a16:creationId xmlns:a16="http://schemas.microsoft.com/office/drawing/2014/main" id="{1CBA9314-A60A-0E9F-5EF0-6F58227C7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7205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64" name="TextBox 20">
            <a:extLst>
              <a:ext uri="{FF2B5EF4-FFF2-40B4-BE49-F238E27FC236}">
                <a16:creationId xmlns:a16="http://schemas.microsoft.com/office/drawing/2014/main" id="{309B7704-6439-D622-24F9-6E0B8B07B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76925"/>
            <a:ext cx="2449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结合</a:t>
            </a:r>
            <a:r>
              <a:rPr lang="en-US" altLang="zh-CN" sz="1800">
                <a:latin typeface="Arial" panose="020B0604020202020204" pitchFamily="34" charset="0"/>
              </a:rPr>
              <a:t>FAT</a:t>
            </a:r>
            <a:r>
              <a:rPr lang="zh-CN" altLang="en-US" sz="1800">
                <a:latin typeface="Arial" panose="020B0604020202020204" pitchFamily="34" charset="0"/>
              </a:rPr>
              <a:t>文件系统分析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DD0EC75-5346-20C7-0AE8-C7B9A2FF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五、两级目录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21880DB3-BB97-6BDF-23C4-6F3F9DA7F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65A69FA-DD72-4043-9743-E55B7CBCEBDA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54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C1ECDBCF-312A-5A72-3804-C1527263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075"/>
            <a:ext cx="85344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相对单级目录，两级目录有以下优点：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1、提高了检索目录的速度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2、在不同的用户目录中，可以同名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3、不同用户可共享文件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6366A0F-2871-41F8-9612-4A5F78EA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五、两级目录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34F68735-9E84-8237-1409-C0C7D8AD9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870A506-4E89-0143-BF99-3F2CF7C8969A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55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80261" name="Rectangle 5">
            <a:extLst>
              <a:ext uri="{FF2B5EF4-FFF2-40B4-BE49-F238E27FC236}">
                <a16:creationId xmlns:a16="http://schemas.microsoft.com/office/drawing/2014/main" id="{B64A46A4-F886-F84D-61EF-6F6209208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075"/>
            <a:ext cx="85344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两级目录仍然存在的问题：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1、不同用户之间不能互相访问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2、用户不能继续建立自己新的子目录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A9AAA81-0B1C-81C6-341A-14F6024F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20713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六、树型目录结构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9497EA7A-7D83-8EB1-6DC2-515D45209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6F7478A-D5A9-9148-9030-D9B8618E39B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56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81285" name="Rectangle 5">
            <a:extLst>
              <a:ext uri="{FF2B5EF4-FFF2-40B4-BE49-F238E27FC236}">
                <a16:creationId xmlns:a16="http://schemas.microsoft.com/office/drawing/2014/main" id="{9DC643CD-C37B-C3EA-DE8F-B16422FD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06513"/>
            <a:ext cx="85344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具有三级或三级以上的目录结构称为树型结构的目录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树型目录结构中，允许在任何一级子目录中，再创建新的子目录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C46296A-B337-3125-6991-ACDEACF9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762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六、树型目录结构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995" name="Rectangle 5">
            <a:extLst>
              <a:ext uri="{FF2B5EF4-FFF2-40B4-BE49-F238E27FC236}">
                <a16:creationId xmlns:a16="http://schemas.microsoft.com/office/drawing/2014/main" id="{0F56D549-C461-BCB3-F59A-12CA228F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2050"/>
            <a:ext cx="8534400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1、树型目录结构举例</a:t>
            </a:r>
          </a:p>
        </p:txBody>
      </p:sp>
      <p:graphicFrame>
        <p:nvGraphicFramePr>
          <p:cNvPr id="482499" name="Group 195">
            <a:extLst>
              <a:ext uri="{FF2B5EF4-FFF2-40B4-BE49-F238E27FC236}">
                <a16:creationId xmlns:a16="http://schemas.microsoft.com/office/drawing/2014/main" id="{F83A98E0-DE55-4456-8B01-E99B14AED40F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1847850"/>
          <a:ext cx="1828800" cy="67001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2500" name="Group 196">
            <a:extLst>
              <a:ext uri="{FF2B5EF4-FFF2-40B4-BE49-F238E27FC236}">
                <a16:creationId xmlns:a16="http://schemas.microsoft.com/office/drawing/2014/main" id="{C1622647-2C87-4BBF-9488-9133DB5691C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838450"/>
          <a:ext cx="1828800" cy="67001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2501" name="Group 197">
            <a:extLst>
              <a:ext uri="{FF2B5EF4-FFF2-40B4-BE49-F238E27FC236}">
                <a16:creationId xmlns:a16="http://schemas.microsoft.com/office/drawing/2014/main" id="{A264B531-FA8D-4567-BBE9-172AAF68A951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838450"/>
          <a:ext cx="1828800" cy="67001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2502" name="Group 198">
            <a:extLst>
              <a:ext uri="{FF2B5EF4-FFF2-40B4-BE49-F238E27FC236}">
                <a16:creationId xmlns:a16="http://schemas.microsoft.com/office/drawing/2014/main" id="{8C22830D-0D20-450F-896D-D28B5C93120C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2838450"/>
          <a:ext cx="1219200" cy="67001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2503" name="Group 199">
            <a:extLst>
              <a:ext uri="{FF2B5EF4-FFF2-40B4-BE49-F238E27FC236}">
                <a16:creationId xmlns:a16="http://schemas.microsoft.com/office/drawing/2014/main" id="{3DC8EB00-5AF9-4374-9545-A814315F930E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057650"/>
          <a:ext cx="1828800" cy="67001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2504" name="Group 200">
            <a:extLst>
              <a:ext uri="{FF2B5EF4-FFF2-40B4-BE49-F238E27FC236}">
                <a16:creationId xmlns:a16="http://schemas.microsoft.com/office/drawing/2014/main" id="{F76C3BE5-46D3-48E3-A4E6-2BECCCAD0C3B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4057650"/>
          <a:ext cx="2438400" cy="67001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2505" name="Group 201">
            <a:extLst>
              <a:ext uri="{FF2B5EF4-FFF2-40B4-BE49-F238E27FC236}">
                <a16:creationId xmlns:a16="http://schemas.microsoft.com/office/drawing/2014/main" id="{8B77E7F3-6519-4683-A5FA-2F38C4E34C8C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4057650"/>
          <a:ext cx="1219200" cy="67001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2506" name="Group 202">
            <a:extLst>
              <a:ext uri="{FF2B5EF4-FFF2-40B4-BE49-F238E27FC236}">
                <a16:creationId xmlns:a16="http://schemas.microsoft.com/office/drawing/2014/main" id="{FB9C8DED-B5DE-4070-AB15-AEAFF0208360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057650"/>
          <a:ext cx="1219200" cy="67001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102" name="Line 173">
            <a:extLst>
              <a:ext uri="{FF2B5EF4-FFF2-40B4-BE49-F238E27FC236}">
                <a16:creationId xmlns:a16="http://schemas.microsoft.com/office/drawing/2014/main" id="{33F412D5-9A4F-9A87-711F-AC4E77889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457450"/>
            <a:ext cx="2362200" cy="3317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03" name="Line 174">
            <a:extLst>
              <a:ext uri="{FF2B5EF4-FFF2-40B4-BE49-F238E27FC236}">
                <a16:creationId xmlns:a16="http://schemas.microsoft.com/office/drawing/2014/main" id="{D8ECDA79-7C42-6962-0976-305C3A0B2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57450"/>
            <a:ext cx="1588" cy="3317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04" name="Line 175">
            <a:extLst>
              <a:ext uri="{FF2B5EF4-FFF2-40B4-BE49-F238E27FC236}">
                <a16:creationId xmlns:a16="http://schemas.microsoft.com/office/drawing/2014/main" id="{B505F776-CE5C-E9DA-5719-9A2BD198F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457450"/>
            <a:ext cx="236220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05" name="Line 176">
            <a:extLst>
              <a:ext uri="{FF2B5EF4-FFF2-40B4-BE49-F238E27FC236}">
                <a16:creationId xmlns:a16="http://schemas.microsoft.com/office/drawing/2014/main" id="{7C97FD5F-C497-C6E2-36B8-7BDAFC369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44805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06" name="Line 177">
            <a:extLst>
              <a:ext uri="{FF2B5EF4-FFF2-40B4-BE49-F238E27FC236}">
                <a16:creationId xmlns:a16="http://schemas.microsoft.com/office/drawing/2014/main" id="{428593E6-A3DD-63C1-458A-C83711910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4480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07" name="Line 179">
            <a:extLst>
              <a:ext uri="{FF2B5EF4-FFF2-40B4-BE49-F238E27FC236}">
                <a16:creationId xmlns:a16="http://schemas.microsoft.com/office/drawing/2014/main" id="{62AFAB95-FC93-111B-2260-94FC29ACD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4805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08" name="Line 180">
            <a:extLst>
              <a:ext uri="{FF2B5EF4-FFF2-40B4-BE49-F238E27FC236}">
                <a16:creationId xmlns:a16="http://schemas.microsoft.com/office/drawing/2014/main" id="{16FCA14D-0EB9-7EB7-3B42-87E210BF1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3718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09" name="Oval 181">
            <a:extLst>
              <a:ext uri="{FF2B5EF4-FFF2-40B4-BE49-F238E27FC236}">
                <a16:creationId xmlns:a16="http://schemas.microsoft.com/office/drawing/2014/main" id="{E0F30922-226B-E988-194F-9E3643C17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76650"/>
            <a:ext cx="304800" cy="241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10" name="Oval 182">
            <a:extLst>
              <a:ext uri="{FF2B5EF4-FFF2-40B4-BE49-F238E27FC236}">
                <a16:creationId xmlns:a16="http://schemas.microsoft.com/office/drawing/2014/main" id="{05721941-E4A2-53E2-DCEE-80FA82804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048250"/>
            <a:ext cx="304800" cy="241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11" name="Oval 183">
            <a:extLst>
              <a:ext uri="{FF2B5EF4-FFF2-40B4-BE49-F238E27FC236}">
                <a16:creationId xmlns:a16="http://schemas.microsoft.com/office/drawing/2014/main" id="{25783A71-BFFB-9FE5-118A-79D86A34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676650"/>
            <a:ext cx="304800" cy="241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12" name="Line 184">
            <a:extLst>
              <a:ext uri="{FF2B5EF4-FFF2-40B4-BE49-F238E27FC236}">
                <a16:creationId xmlns:a16="http://schemas.microsoft.com/office/drawing/2014/main" id="{CB6C01B4-08DF-C437-219E-785A3CDEF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337185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13" name="Line 185">
            <a:extLst>
              <a:ext uri="{FF2B5EF4-FFF2-40B4-BE49-F238E27FC236}">
                <a16:creationId xmlns:a16="http://schemas.microsoft.com/office/drawing/2014/main" id="{24D96FEF-D397-1835-049F-83521A15DA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371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14" name="Line 186">
            <a:extLst>
              <a:ext uri="{FF2B5EF4-FFF2-40B4-BE49-F238E27FC236}">
                <a16:creationId xmlns:a16="http://schemas.microsoft.com/office/drawing/2014/main" id="{9F6CC2D1-9C7B-D865-9EFD-DDEFC86F9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591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15" name="Oval 204">
            <a:extLst>
              <a:ext uri="{FF2B5EF4-FFF2-40B4-BE49-F238E27FC236}">
                <a16:creationId xmlns:a16="http://schemas.microsoft.com/office/drawing/2014/main" id="{9000DE8B-C96C-F634-FA73-A94EDA9E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04825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16" name="Oval 206">
            <a:extLst>
              <a:ext uri="{FF2B5EF4-FFF2-40B4-BE49-F238E27FC236}">
                <a16:creationId xmlns:a16="http://schemas.microsoft.com/office/drawing/2014/main" id="{BBCB42C6-60CC-ED49-1A75-AC4B025F2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048250"/>
            <a:ext cx="304800" cy="241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17" name="Oval 207">
            <a:extLst>
              <a:ext uri="{FF2B5EF4-FFF2-40B4-BE49-F238E27FC236}">
                <a16:creationId xmlns:a16="http://schemas.microsoft.com/office/drawing/2014/main" id="{0D966D33-136E-CBC2-09A6-575E1DFB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4825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18" name="Oval 208">
            <a:extLst>
              <a:ext uri="{FF2B5EF4-FFF2-40B4-BE49-F238E27FC236}">
                <a16:creationId xmlns:a16="http://schemas.microsoft.com/office/drawing/2014/main" id="{5316A0B0-7B23-BEA8-C751-B4D93566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4825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19" name="Oval 209">
            <a:extLst>
              <a:ext uri="{FF2B5EF4-FFF2-40B4-BE49-F238E27FC236}">
                <a16:creationId xmlns:a16="http://schemas.microsoft.com/office/drawing/2014/main" id="{11E4D1B5-01DA-5B92-0FFD-25F2AD93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48250"/>
            <a:ext cx="304800" cy="241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20" name="Oval 213">
            <a:extLst>
              <a:ext uri="{FF2B5EF4-FFF2-40B4-BE49-F238E27FC236}">
                <a16:creationId xmlns:a16="http://schemas.microsoft.com/office/drawing/2014/main" id="{39911E96-5DCA-93B4-A85C-B441530A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04825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21" name="Oval 214">
            <a:extLst>
              <a:ext uri="{FF2B5EF4-FFF2-40B4-BE49-F238E27FC236}">
                <a16:creationId xmlns:a16="http://schemas.microsoft.com/office/drawing/2014/main" id="{7C826FEA-F527-D036-E5F6-153497EA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04825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22" name="Oval 216">
            <a:extLst>
              <a:ext uri="{FF2B5EF4-FFF2-40B4-BE49-F238E27FC236}">
                <a16:creationId xmlns:a16="http://schemas.microsoft.com/office/drawing/2014/main" id="{CDC129E2-3B17-47E6-EDED-D22A1CD7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04825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23" name="Oval 217">
            <a:extLst>
              <a:ext uri="{FF2B5EF4-FFF2-40B4-BE49-F238E27FC236}">
                <a16:creationId xmlns:a16="http://schemas.microsoft.com/office/drawing/2014/main" id="{A9574EC8-684C-6629-A5B5-A97CDA8E6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4825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24" name="Line 218">
            <a:extLst>
              <a:ext uri="{FF2B5EF4-FFF2-40B4-BE49-F238E27FC236}">
                <a16:creationId xmlns:a16="http://schemas.microsoft.com/office/drawing/2014/main" id="{BBF50D06-274B-4413-1151-DDE3D8D54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591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25" name="Line 222">
            <a:extLst>
              <a:ext uri="{FF2B5EF4-FFF2-40B4-BE49-F238E27FC236}">
                <a16:creationId xmlns:a16="http://schemas.microsoft.com/office/drawing/2014/main" id="{D4A14CE9-40C8-371F-2D67-ABAF75815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59105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26" name="Line 223">
            <a:extLst>
              <a:ext uri="{FF2B5EF4-FFF2-40B4-BE49-F238E27FC236}">
                <a16:creationId xmlns:a16="http://schemas.microsoft.com/office/drawing/2014/main" id="{DA7CA19D-F87E-4957-2EAC-89D38E7CD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59105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27" name="Line 224">
            <a:extLst>
              <a:ext uri="{FF2B5EF4-FFF2-40B4-BE49-F238E27FC236}">
                <a16:creationId xmlns:a16="http://schemas.microsoft.com/office/drawing/2014/main" id="{EBC1A296-1B8A-A78A-3172-99031A2612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59105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28" name="Line 225">
            <a:extLst>
              <a:ext uri="{FF2B5EF4-FFF2-40B4-BE49-F238E27FC236}">
                <a16:creationId xmlns:a16="http://schemas.microsoft.com/office/drawing/2014/main" id="{B9B5DAD5-AE08-EA22-DBA3-7A8A1B062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591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29" name="Line 226">
            <a:extLst>
              <a:ext uri="{FF2B5EF4-FFF2-40B4-BE49-F238E27FC236}">
                <a16:creationId xmlns:a16="http://schemas.microsoft.com/office/drawing/2014/main" id="{24B687CF-D81B-1955-2E5F-58BEEECD9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59105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30" name="Line 227">
            <a:extLst>
              <a:ext uri="{FF2B5EF4-FFF2-40B4-BE49-F238E27FC236}">
                <a16:creationId xmlns:a16="http://schemas.microsoft.com/office/drawing/2014/main" id="{E260A047-CC6A-6028-8D40-7FE3C9089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591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31" name="Line 228">
            <a:extLst>
              <a:ext uri="{FF2B5EF4-FFF2-40B4-BE49-F238E27FC236}">
                <a16:creationId xmlns:a16="http://schemas.microsoft.com/office/drawing/2014/main" id="{4E1B9E4B-7202-A13A-A8DE-F31A159BA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591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32" name="Line 229">
            <a:extLst>
              <a:ext uri="{FF2B5EF4-FFF2-40B4-BE49-F238E27FC236}">
                <a16:creationId xmlns:a16="http://schemas.microsoft.com/office/drawing/2014/main" id="{F0ED9CA0-B0DD-3F57-751C-47230ABB4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4591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33" name="Oval 230">
            <a:extLst>
              <a:ext uri="{FF2B5EF4-FFF2-40B4-BE49-F238E27FC236}">
                <a16:creationId xmlns:a16="http://schemas.microsoft.com/office/drawing/2014/main" id="{7757B0D3-F58C-570D-29C2-2473CFAA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7665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34" name="Line 231">
            <a:extLst>
              <a:ext uri="{FF2B5EF4-FFF2-40B4-BE49-F238E27FC236}">
                <a16:creationId xmlns:a16="http://schemas.microsoft.com/office/drawing/2014/main" id="{6FC20CA3-5D28-75B0-95A9-B799F88D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3718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35" name="Arc 232">
            <a:extLst>
              <a:ext uri="{FF2B5EF4-FFF2-40B4-BE49-F238E27FC236}">
                <a16:creationId xmlns:a16="http://schemas.microsoft.com/office/drawing/2014/main" id="{37D154A4-7C24-C252-43AA-F7FD69AB4769}"/>
              </a:ext>
            </a:extLst>
          </p:cNvPr>
          <p:cNvSpPr>
            <a:spLocks/>
          </p:cNvSpPr>
          <p:nvPr/>
        </p:nvSpPr>
        <p:spPr bwMode="auto">
          <a:xfrm>
            <a:off x="2514600" y="4591050"/>
            <a:ext cx="914400" cy="465138"/>
          </a:xfrm>
          <a:custGeom>
            <a:avLst/>
            <a:gdLst>
              <a:gd name="T0" fmla="*/ 2147483646 w 43200"/>
              <a:gd name="T1" fmla="*/ 0 h 22009"/>
              <a:gd name="T2" fmla="*/ 0 w 43200"/>
              <a:gd name="T3" fmla="*/ 2147483646 h 22009"/>
              <a:gd name="T4" fmla="*/ 2147483646 w 43200"/>
              <a:gd name="T5" fmla="*/ 2147483646 h 22009"/>
              <a:gd name="T6" fmla="*/ 0 60000 65536"/>
              <a:gd name="T7" fmla="*/ 0 60000 65536"/>
              <a:gd name="T8" fmla="*/ 0 60000 65536"/>
              <a:gd name="T9" fmla="*/ 0 w 43200"/>
              <a:gd name="T10" fmla="*/ 0 h 22009"/>
              <a:gd name="T11" fmla="*/ 43200 w 43200"/>
              <a:gd name="T12" fmla="*/ 22009 h 220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009" fill="none" extrusionOk="0">
                <a:moveTo>
                  <a:pt x="43196" y="-1"/>
                </a:moveTo>
                <a:cubicBezTo>
                  <a:pt x="43198" y="136"/>
                  <a:pt x="43200" y="272"/>
                  <a:pt x="43200" y="409"/>
                </a:cubicBezTo>
                <a:cubicBezTo>
                  <a:pt x="43200" y="12338"/>
                  <a:pt x="33529" y="22009"/>
                  <a:pt x="21600" y="22009"/>
                </a:cubicBezTo>
                <a:cubicBezTo>
                  <a:pt x="9670" y="22009"/>
                  <a:pt x="0" y="12338"/>
                  <a:pt x="0" y="409"/>
                </a:cubicBezTo>
              </a:path>
              <a:path w="43200" h="22009" stroke="0" extrusionOk="0">
                <a:moveTo>
                  <a:pt x="43196" y="-1"/>
                </a:moveTo>
                <a:cubicBezTo>
                  <a:pt x="43198" y="136"/>
                  <a:pt x="43200" y="272"/>
                  <a:pt x="43200" y="409"/>
                </a:cubicBezTo>
                <a:cubicBezTo>
                  <a:pt x="43200" y="12338"/>
                  <a:pt x="33529" y="22009"/>
                  <a:pt x="21600" y="22009"/>
                </a:cubicBezTo>
                <a:cubicBezTo>
                  <a:pt x="9670" y="22009"/>
                  <a:pt x="0" y="12338"/>
                  <a:pt x="0" y="409"/>
                </a:cubicBezTo>
                <a:lnTo>
                  <a:pt x="21600" y="409"/>
                </a:lnTo>
                <a:lnTo>
                  <a:pt x="43196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136" name="Oval 233">
            <a:extLst>
              <a:ext uri="{FF2B5EF4-FFF2-40B4-BE49-F238E27FC236}">
                <a16:creationId xmlns:a16="http://schemas.microsoft.com/office/drawing/2014/main" id="{736330A2-441F-6946-109A-14F7B05D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7665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5137" name="Line 234">
            <a:extLst>
              <a:ext uri="{FF2B5EF4-FFF2-40B4-BE49-F238E27FC236}">
                <a16:creationId xmlns:a16="http://schemas.microsoft.com/office/drawing/2014/main" id="{7F2E79BF-16C2-90BC-C2CA-596C0DB4D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7185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138" name="Text Box 235">
            <a:extLst>
              <a:ext uri="{FF2B5EF4-FFF2-40B4-BE49-F238E27FC236}">
                <a16:creationId xmlns:a16="http://schemas.microsoft.com/office/drawing/2014/main" id="{EE902D29-057E-1F4D-67B5-E017C9F31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2405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根目录</a:t>
            </a:r>
          </a:p>
        </p:txBody>
      </p:sp>
      <p:sp>
        <p:nvSpPr>
          <p:cNvPr id="85139" name="Text Box 236">
            <a:extLst>
              <a:ext uri="{FF2B5EF4-FFF2-40B4-BE49-F238E27FC236}">
                <a16:creationId xmlns:a16="http://schemas.microsoft.com/office/drawing/2014/main" id="{671503A0-479A-19E4-6B97-9F6D95428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87AA3F2-FCD6-7743-B032-EE20DFC73E17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57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A3BFE8F-BF9E-0693-5241-94105DF7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04813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六、树型目录结构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E0E57666-39B4-2431-854C-0923986B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5AFFD91-4172-694C-9C30-BA202F906F0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58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83333" name="Rectangle 5">
            <a:extLst>
              <a:ext uri="{FF2B5EF4-FFF2-40B4-BE49-F238E27FC236}">
                <a16:creationId xmlns:a16="http://schemas.microsoft.com/office/drawing/2014/main" id="{742ACE8C-C6E6-32CD-72C1-3ACC115F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0613"/>
            <a:ext cx="86868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2、路径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从根目录到任何文件之间，只有唯一一条通路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将根目录到文件之间经过的所有目录及文件名，用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符号连接起来，构成该文件的路径名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如果有文件连接则允许逻辑文件共享物理文件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DAD7549-7940-3F93-5258-A2ECA1CC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六、树型目录结构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617710C5-C8D0-62BC-895E-1D2E26C3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157F5E1-5980-7C47-8D03-BEB0D784E8E9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59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84357" name="Rectangle 5">
            <a:extLst>
              <a:ext uri="{FF2B5EF4-FFF2-40B4-BE49-F238E27FC236}">
                <a16:creationId xmlns:a16="http://schemas.microsoft.com/office/drawing/2014/main" id="{B9401B5C-119F-A0DE-F64F-6AB370CA3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075"/>
            <a:ext cx="8534400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3、当前目录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如果每个文件的访问都从根目录开始，非常麻烦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用户对文件的操作一般会在一个时间段集中在一个目录中进行，将这个目录设置为工作目录（当前目录）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对文件的访问，如果没有路径名，则默认为在当前目录下操作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7B2F900-B150-E430-BFF5-2B08472D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1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二、文件系统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68E66D5D-EE59-38DC-FAC9-47BF926E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CC7BBB4-AFA1-2640-809F-A097C925607A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D17A4B12-F8C5-15CD-297A-CDBC86D6A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7950"/>
            <a:ext cx="8497888" cy="41148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中实施文件管理的机构称为文件管理系统，简称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不同上下文环境下有不同解释，例如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的根文件系统指的是一个文件的集合，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ext2/3/4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文件系统指的是文件组织在内存和磁盘上组织格式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A6A50C0-1534-FA9C-9442-5F3C6C10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762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六、树型目录结构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F3B3F229-BE02-C491-C339-625C65F6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B0397E0-1CF4-564B-80CB-337A28137E8A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60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85381" name="Rectangle 5">
            <a:extLst>
              <a:ext uri="{FF2B5EF4-FFF2-40B4-BE49-F238E27FC236}">
                <a16:creationId xmlns:a16="http://schemas.microsoft.com/office/drawing/2014/main" id="{B6BA7A2A-96EE-44A3-D559-50A187CF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2050"/>
            <a:ext cx="85344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4、增加目录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用户可以根据需要，增加新目录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增加新目录，可以使用文件系统命令（如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MS-DOS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md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命令，或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mkdir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命令等）或系统调用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1A03BB8-3468-3B7E-1393-7E3A355B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762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六、树型目录结构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562C41D1-20BF-0F47-546A-19E019EA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DCA79AC-4B86-074E-941A-A2CF090A58C2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61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86405" name="Rectangle 5">
            <a:extLst>
              <a:ext uri="{FF2B5EF4-FFF2-40B4-BE49-F238E27FC236}">
                <a16:creationId xmlns:a16="http://schemas.microsoft.com/office/drawing/2014/main" id="{E7BC97F5-512B-A814-ED0C-BEE4A78B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2050"/>
            <a:ext cx="8534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5、删除目录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用户可以根据需要，删除旧目录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1、不删除非空目录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如果目录中有文件（或子目录），不能删除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2、删除非空目录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不管目录中是否有文件或子目录，都进行删除（比较危险）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882FE90-585D-EBFE-CC21-AC2BAB0A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七、目录查询技术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B54A22A5-CB33-338D-C6F2-301494B8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67F79BB-59B4-534F-9B13-CD68C7BF72FA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62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617E3F10-2252-27F4-1DD4-FDCA309EC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075"/>
            <a:ext cx="85344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按名查询文件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或索引结点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依据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或索引结点中的文件的物理地址(盘块号)，换算成文件在磁盘上的物理位置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启动磁盘驱动程序，将所需要文件读到内存中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ADA6DBC-74C1-3BF6-031E-5B59F6F9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七、目录查询技术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7475B664-9675-978D-82CF-320B546F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BA59DAD-D7A3-094D-97D8-3425898BBAEF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63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91140" name="Rectangle 5">
            <a:extLst>
              <a:ext uri="{FF2B5EF4-FFF2-40B4-BE49-F238E27FC236}">
                <a16:creationId xmlns:a16="http://schemas.microsoft.com/office/drawing/2014/main" id="{7F24A75D-ED20-6D1E-CCAE-3F8097A5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075"/>
            <a:ext cx="85344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查找文件为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B/I/L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的文件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.表示当前目录，..父目录</a:t>
            </a:r>
          </a:p>
        </p:txBody>
      </p:sp>
      <p:graphicFrame>
        <p:nvGraphicFramePr>
          <p:cNvPr id="488477" name="Group 29">
            <a:extLst>
              <a:ext uri="{FF2B5EF4-FFF2-40B4-BE49-F238E27FC236}">
                <a16:creationId xmlns:a16="http://schemas.microsoft.com/office/drawing/2014/main" id="{9673F0B6-AEBC-459F-9882-C53A4FAC95BC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521075"/>
          <a:ext cx="1905000" cy="1727201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8499" name="Group 51">
            <a:extLst>
              <a:ext uri="{FF2B5EF4-FFF2-40B4-BE49-F238E27FC236}">
                <a16:creationId xmlns:a16="http://schemas.microsoft.com/office/drawing/2014/main" id="{209D79D9-BB8C-48CC-A762-B44FB365671F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3521075"/>
          <a:ext cx="1905000" cy="1381126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8516" name="Group 68">
            <a:extLst>
              <a:ext uri="{FF2B5EF4-FFF2-40B4-BE49-F238E27FC236}">
                <a16:creationId xmlns:a16="http://schemas.microsoft.com/office/drawing/2014/main" id="{7DE91CBD-7CA6-427D-988E-568F2A4A616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3521075"/>
          <a:ext cx="1905000" cy="1381126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195" name="Text Box 85">
            <a:extLst>
              <a:ext uri="{FF2B5EF4-FFF2-40B4-BE49-F238E27FC236}">
                <a16:creationId xmlns:a16="http://schemas.microsoft.com/office/drawing/2014/main" id="{B878CE28-C17B-2A1C-E9F6-EAFC2DB00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40075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根目录</a:t>
            </a:r>
          </a:p>
        </p:txBody>
      </p:sp>
      <p:sp>
        <p:nvSpPr>
          <p:cNvPr id="91196" name="Text Box 86">
            <a:extLst>
              <a:ext uri="{FF2B5EF4-FFF2-40B4-BE49-F238E27FC236}">
                <a16:creationId xmlns:a16="http://schemas.microsoft.com/office/drawing/2014/main" id="{4C5BA64B-54E1-D84F-E1F6-CCF8F087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40075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2#块是/</a:t>
            </a:r>
            <a:r>
              <a:rPr lang="en-US" altLang="zh-CN" sz="1600">
                <a:latin typeface="Arial" panose="020B0604020202020204" pitchFamily="34" charset="0"/>
              </a:rPr>
              <a:t>B</a:t>
            </a:r>
            <a:r>
              <a:rPr lang="zh-CN" altLang="en-US" sz="1600">
                <a:latin typeface="Arial" panose="020B0604020202020204" pitchFamily="34" charset="0"/>
              </a:rPr>
              <a:t>的目录</a:t>
            </a:r>
          </a:p>
        </p:txBody>
      </p:sp>
      <p:sp>
        <p:nvSpPr>
          <p:cNvPr id="91197" name="Text Box 87">
            <a:extLst>
              <a:ext uri="{FF2B5EF4-FFF2-40B4-BE49-F238E27FC236}">
                <a16:creationId xmlns:a16="http://schemas.microsoft.com/office/drawing/2014/main" id="{309283A1-AAFB-AC9C-8F40-66584DA09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40075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6#块是/</a:t>
            </a:r>
            <a:r>
              <a:rPr lang="en-US" altLang="zh-CN" sz="1600">
                <a:latin typeface="Arial" panose="020B0604020202020204" pitchFamily="34" charset="0"/>
              </a:rPr>
              <a:t>I</a:t>
            </a:r>
            <a:r>
              <a:rPr lang="zh-CN" altLang="en-US" sz="1600">
                <a:latin typeface="Arial" panose="020B0604020202020204" pitchFamily="34" charset="0"/>
              </a:rPr>
              <a:t>的目录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EB99409-2709-E53D-06C9-684E969F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0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一、空闲表法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AA71C3C3-3D36-C394-26AF-14079D1CA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6.5</a:t>
            </a:r>
            <a:r>
              <a:rPr lang="zh-CN" altLang="en-US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　文件存储空间的管理</a:t>
            </a:r>
            <a:endParaRPr lang="en-US" altLang="zh-CN" sz="3600" b="1">
              <a:solidFill>
                <a:srgbClr val="333399"/>
              </a:solidFill>
              <a:latin typeface="Arial" panose="020B0604020202020204" pitchFamily="34" charset="0"/>
              <a:ea typeface="仿宋_GB2312"/>
              <a:cs typeface="仿宋_GB2312"/>
            </a:endParaRPr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919799BC-2BC4-7789-07B8-2698C3E4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90800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空闲表法属于连续分配方式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空闲表法指为外存上的所有空闲区建立一张空闲表</a:t>
            </a:r>
          </a:p>
        </p:txBody>
      </p:sp>
      <p:sp>
        <p:nvSpPr>
          <p:cNvPr id="92165" name="Text Box 6">
            <a:extLst>
              <a:ext uri="{FF2B5EF4-FFF2-40B4-BE49-F238E27FC236}">
                <a16:creationId xmlns:a16="http://schemas.microsoft.com/office/drawing/2014/main" id="{E997F16D-1001-B8C4-9265-BBE749ED0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4A61790-6EA5-BE4E-97A9-63DE578AEE79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64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542727" name="Group 7">
            <a:extLst>
              <a:ext uri="{FF2B5EF4-FFF2-40B4-BE49-F238E27FC236}">
                <a16:creationId xmlns:a16="http://schemas.microsoft.com/office/drawing/2014/main" id="{726F9DA7-3401-78C1-E5C2-64E564C0AFB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648200"/>
          <a:ext cx="6096000" cy="19812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34124162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9438817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92505033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第一空闲盘块号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空闲盘块数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50181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945312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765512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69927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34909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33EE2DB-A1C4-A618-CA9E-8A44028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一、空闲表法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3748" name="Rectangle 4">
            <a:extLst>
              <a:ext uri="{FF2B5EF4-FFF2-40B4-BE49-F238E27FC236}">
                <a16:creationId xmlns:a16="http://schemas.microsoft.com/office/drawing/2014/main" id="{6E12BF70-8FCD-F53E-8A85-F04C086E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66813"/>
            <a:ext cx="8534400" cy="50704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空闲盘区的分配算法：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1、首次适应算法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2、循环首次适应算法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3、最佳适应算法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4、最坏适应算法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空闲盘区的回收算法：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对邻接盘区进行拼接</a:t>
            </a:r>
          </a:p>
        </p:txBody>
      </p:sp>
      <p:sp>
        <p:nvSpPr>
          <p:cNvPr id="93188" name="Text Box 6">
            <a:extLst>
              <a:ext uri="{FF2B5EF4-FFF2-40B4-BE49-F238E27FC236}">
                <a16:creationId xmlns:a16="http://schemas.microsoft.com/office/drawing/2014/main" id="{F38EFE3E-BD2E-941C-4A4D-54FD26B06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28ADE56-6E83-A641-B8F7-FE08D3EFA557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65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564CDF3-3D65-8FFB-8C47-6ED8F56A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150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一、空闲表法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4772" name="Rectangle 4">
            <a:extLst>
              <a:ext uri="{FF2B5EF4-FFF2-40B4-BE49-F238E27FC236}">
                <a16:creationId xmlns:a16="http://schemas.microsoft.com/office/drawing/2014/main" id="{ABC46175-7CA3-400A-817F-26DB51AD7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54150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空闲表法主要应用于对换区的分配操作中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Arial" panose="020B0604020202020204" pitchFamily="34" charset="0"/>
              <a:buNone/>
            </a:pP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Arial" panose="020B0604020202020204" pitchFamily="34" charset="0"/>
              <a:buNone/>
            </a:pP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当文件（1-4个块）较小时，为了加快磁盘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I/O，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也尽量分配连续的盘块</a:t>
            </a:r>
          </a:p>
        </p:txBody>
      </p:sp>
      <p:sp>
        <p:nvSpPr>
          <p:cNvPr id="94212" name="Text Box 6">
            <a:extLst>
              <a:ext uri="{FF2B5EF4-FFF2-40B4-BE49-F238E27FC236}">
                <a16:creationId xmlns:a16="http://schemas.microsoft.com/office/drawing/2014/main" id="{B40B0432-94E5-0718-452D-E53C7C0B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9AD30F2D-D866-FF4B-B8D0-B36C92CECDF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66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41AF14A-8545-5DEA-8E51-18DA1BCF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50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二、空闲链表法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5796" name="Rectangle 4">
            <a:extLst>
              <a:ext uri="{FF2B5EF4-FFF2-40B4-BE49-F238E27FC236}">
                <a16:creationId xmlns:a16="http://schemas.microsoft.com/office/drawing/2014/main" id="{531305D9-E1E9-94FA-B413-189BBB6F2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38250"/>
            <a:ext cx="87630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1、空闲盘块链表法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将磁盘上的所有空闲存储空间，以盘块为基本单位连成一个链表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用户需要磁盘空间时，从链表首部分配盘块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当用户释放磁盘空间时，将释放的盘块挂在链表尾部</a:t>
            </a:r>
          </a:p>
        </p:txBody>
      </p:sp>
      <p:sp>
        <p:nvSpPr>
          <p:cNvPr id="95236" name="Text Box 6">
            <a:extLst>
              <a:ext uri="{FF2B5EF4-FFF2-40B4-BE49-F238E27FC236}">
                <a16:creationId xmlns:a16="http://schemas.microsoft.com/office/drawing/2014/main" id="{2CA0ADEF-E0BA-20CF-653C-3D0BDDCB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BFD1D1D-8049-A345-A8C8-4691E6B09648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67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6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962ADA9-CE96-60F1-8E2F-5A4E6221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50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二、空闲链表法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6820" name="Rectangle 4">
            <a:extLst>
              <a:ext uri="{FF2B5EF4-FFF2-40B4-BE49-F238E27FC236}">
                <a16:creationId xmlns:a16="http://schemas.microsoft.com/office/drawing/2014/main" id="{D2B07662-8FA4-8B61-39EA-054F35B8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38250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1、空闲盘块链表法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盘块分配和回收操作简单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空闲盘块链表可能很长，分配和回收费时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空闲盘块链表中间任何指针出错，导致其后所有空闲盘块丢失</a:t>
            </a:r>
          </a:p>
        </p:txBody>
      </p:sp>
      <p:sp>
        <p:nvSpPr>
          <p:cNvPr id="96260" name="Text Box 6">
            <a:extLst>
              <a:ext uri="{FF2B5EF4-FFF2-40B4-BE49-F238E27FC236}">
                <a16:creationId xmlns:a16="http://schemas.microsoft.com/office/drawing/2014/main" id="{5FC7641A-2197-AE46-B7F2-45DB6674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6157286-AA91-5443-AC01-554BC8509836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68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BB79D1A-DE11-B887-2773-FF1291CA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50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二、空闲链表法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7844" name="Rectangle 4">
            <a:extLst>
              <a:ext uri="{FF2B5EF4-FFF2-40B4-BE49-F238E27FC236}">
                <a16:creationId xmlns:a16="http://schemas.microsoft.com/office/drawing/2014/main" id="{7337A8CC-D412-BED5-6B76-8193AA5A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38250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2、空闲盘区链表法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将磁盘上的所有空闲盘区（多个连续盘块）连成一个链表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用户需要磁盘空间时，沿链表采用首次适应算法，分配盘区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当用户释放磁盘空间时，将释放的盘区插入链表适应位置（可能需要拼接）</a:t>
            </a:r>
          </a:p>
        </p:txBody>
      </p:sp>
      <p:sp>
        <p:nvSpPr>
          <p:cNvPr id="97284" name="Text Box 6">
            <a:extLst>
              <a:ext uri="{FF2B5EF4-FFF2-40B4-BE49-F238E27FC236}">
                <a16:creationId xmlns:a16="http://schemas.microsoft.com/office/drawing/2014/main" id="{410D77AE-39B0-A666-27D7-96BE29CDC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0984A01-E30B-784D-8B68-8F5385B25D31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69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238E4-A00D-DAF9-8F6A-192D9D7E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9275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二、文件系统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94B71437-9AAA-B027-4FB1-5B6B3C835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63EB7784-978F-814E-B115-39C6BB0C34BB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2853" name="Rectangle 5">
            <a:extLst>
              <a:ext uri="{FF2B5EF4-FFF2-40B4-BE49-F238E27FC236}">
                <a16:creationId xmlns:a16="http://schemas.microsoft.com/office/drawing/2014/main" id="{5CBA506E-CC4C-EB2C-AA2D-76A1B387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075"/>
            <a:ext cx="8497888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1、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实施文件存储空间的分配与回收（即磁盘管理）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实现文件名到文件空间的映射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实现用户要求的各种文件操作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如存、取等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提供文件共享能力以及保护与保密措施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6486295-91D9-AD83-8AC1-A45D297C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二、空闲链表法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8868" name="Rectangle 4">
            <a:extLst>
              <a:ext uri="{FF2B5EF4-FFF2-40B4-BE49-F238E27FC236}">
                <a16:creationId xmlns:a16="http://schemas.microsoft.com/office/drawing/2014/main" id="{0B06E01E-5A3B-9250-4700-87C72D87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66813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、空闲盘区链表法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空闲盘区链表可能较短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盘区分配和回收操作比较复杂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空闲盘区链表中间任何指针出错，导致其后所有空闲盘区丢失</a:t>
            </a:r>
          </a:p>
        </p:txBody>
      </p:sp>
      <p:sp>
        <p:nvSpPr>
          <p:cNvPr id="98308" name="Text Box 6">
            <a:extLst>
              <a:ext uri="{FF2B5EF4-FFF2-40B4-BE49-F238E27FC236}">
                <a16:creationId xmlns:a16="http://schemas.microsoft.com/office/drawing/2014/main" id="{27D3D802-0FC8-7887-8B3E-9EF11E8DD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5BF074E-546F-2A4D-AA76-48D8CF8AF026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70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8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2CD8B9A-9D60-6BBE-A27C-7CDB269C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3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三、位示图法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9892" name="Rectangle 4">
            <a:extLst>
              <a:ext uri="{FF2B5EF4-FFF2-40B4-BE49-F238E27FC236}">
                <a16:creationId xmlns:a16="http://schemas.microsoft.com/office/drawing/2014/main" id="{EFB22D8B-AFC3-C5D9-1352-1C7A3393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095375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位示图指利用二进制的一位来表示磁盘中一个盘块的使用情况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如当值为0时，表示空闲盘块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当值为1时，表示已分配盘块</a:t>
            </a:r>
          </a:p>
        </p:txBody>
      </p:sp>
      <p:sp>
        <p:nvSpPr>
          <p:cNvPr id="99332" name="Text Box 6">
            <a:extLst>
              <a:ext uri="{FF2B5EF4-FFF2-40B4-BE49-F238E27FC236}">
                <a16:creationId xmlns:a16="http://schemas.microsoft.com/office/drawing/2014/main" id="{735F0855-C24E-AFB5-4663-43920AEB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438E6A38-1CBC-9E47-ACE8-EDDD88A4906F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71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99333" name="Group 80">
            <a:extLst>
              <a:ext uri="{FF2B5EF4-FFF2-40B4-BE49-F238E27FC236}">
                <a16:creationId xmlns:a16="http://schemas.microsoft.com/office/drawing/2014/main" id="{E3170D79-6D77-ED1A-3D0A-3A30B0F4867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533775"/>
            <a:ext cx="4381500" cy="1644650"/>
            <a:chOff x="1392" y="3168"/>
            <a:chExt cx="2760" cy="1036"/>
          </a:xfrm>
        </p:grpSpPr>
        <p:sp>
          <p:nvSpPr>
            <p:cNvPr id="99334" name="Rectangle 16">
              <a:extLst>
                <a:ext uri="{FF2B5EF4-FFF2-40B4-BE49-F238E27FC236}">
                  <a16:creationId xmlns:a16="http://schemas.microsoft.com/office/drawing/2014/main" id="{102BAFA2-BD19-6459-B2BF-561D4742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3993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9335" name="Rectangle 17">
              <a:extLst>
                <a:ext uri="{FF2B5EF4-FFF2-40B4-BE49-F238E27FC236}">
                  <a16:creationId xmlns:a16="http://schemas.microsoft.com/office/drawing/2014/main" id="{9A73FB2A-E4C9-7BF1-EF66-FC56E73C9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3993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9336" name="Rectangle 18">
              <a:extLst>
                <a:ext uri="{FF2B5EF4-FFF2-40B4-BE49-F238E27FC236}">
                  <a16:creationId xmlns:a16="http://schemas.microsoft.com/office/drawing/2014/main" id="{8ECA5B18-B96F-ADBF-C28C-394576F2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993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9337" name="Rectangle 19">
              <a:extLst>
                <a:ext uri="{FF2B5EF4-FFF2-40B4-BE49-F238E27FC236}">
                  <a16:creationId xmlns:a16="http://schemas.microsoft.com/office/drawing/2014/main" id="{01B60BBC-E5CA-8E29-2FA6-3C3CD3820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3993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9338" name="Rectangle 20">
              <a:extLst>
                <a:ext uri="{FF2B5EF4-FFF2-40B4-BE49-F238E27FC236}">
                  <a16:creationId xmlns:a16="http://schemas.microsoft.com/office/drawing/2014/main" id="{8563F5C8-2E4F-627E-F0CD-727348F4F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3993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9339" name="Rectangle 21">
              <a:extLst>
                <a:ext uri="{FF2B5EF4-FFF2-40B4-BE49-F238E27FC236}">
                  <a16:creationId xmlns:a16="http://schemas.microsoft.com/office/drawing/2014/main" id="{0049066A-C471-3A60-ED4C-B876760F3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993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9340" name="Rectangle 22">
              <a:extLst>
                <a:ext uri="{FF2B5EF4-FFF2-40B4-BE49-F238E27FC236}">
                  <a16:creationId xmlns:a16="http://schemas.microsoft.com/office/drawing/2014/main" id="{6165CFD8-FC7D-CBDF-ED02-324D0B18A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3993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9341" name="Rectangle 23">
              <a:extLst>
                <a:ext uri="{FF2B5EF4-FFF2-40B4-BE49-F238E27FC236}">
                  <a16:creationId xmlns:a16="http://schemas.microsoft.com/office/drawing/2014/main" id="{C78C59B8-EDA8-7D50-B9B8-9A02F203E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993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9342" name="Rectangle 32">
              <a:extLst>
                <a:ext uri="{FF2B5EF4-FFF2-40B4-BE49-F238E27FC236}">
                  <a16:creationId xmlns:a16="http://schemas.microsoft.com/office/drawing/2014/main" id="{FC8067C4-FBB0-A418-D2DA-065C51BFB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3782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43" name="Rectangle 33">
              <a:extLst>
                <a:ext uri="{FF2B5EF4-FFF2-40B4-BE49-F238E27FC236}">
                  <a16:creationId xmlns:a16="http://schemas.microsoft.com/office/drawing/2014/main" id="{C94BA639-F11F-FC7F-1BF4-C2FEF87FA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3782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9344" name="Rectangle 34">
              <a:extLst>
                <a:ext uri="{FF2B5EF4-FFF2-40B4-BE49-F238E27FC236}">
                  <a16:creationId xmlns:a16="http://schemas.microsoft.com/office/drawing/2014/main" id="{96F940A6-89AB-92C9-8140-57FD7EF1B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782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9345" name="Rectangle 35">
              <a:extLst>
                <a:ext uri="{FF2B5EF4-FFF2-40B4-BE49-F238E27FC236}">
                  <a16:creationId xmlns:a16="http://schemas.microsoft.com/office/drawing/2014/main" id="{2D5BBBD4-A558-7ED5-D7CD-B3521E951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3782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9346" name="Rectangle 36">
              <a:extLst>
                <a:ext uri="{FF2B5EF4-FFF2-40B4-BE49-F238E27FC236}">
                  <a16:creationId xmlns:a16="http://schemas.microsoft.com/office/drawing/2014/main" id="{FB5F9EB9-DD82-2DD8-5879-34B8273D5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3782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9347" name="Rectangle 37">
              <a:extLst>
                <a:ext uri="{FF2B5EF4-FFF2-40B4-BE49-F238E27FC236}">
                  <a16:creationId xmlns:a16="http://schemas.microsoft.com/office/drawing/2014/main" id="{042AF167-DCF3-8AD4-D635-A01F19002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782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48" name="Rectangle 38">
              <a:extLst>
                <a:ext uri="{FF2B5EF4-FFF2-40B4-BE49-F238E27FC236}">
                  <a16:creationId xmlns:a16="http://schemas.microsoft.com/office/drawing/2014/main" id="{94603506-C592-CE06-B7E8-C40869DD6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3782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49" name="Rectangle 39">
              <a:extLst>
                <a:ext uri="{FF2B5EF4-FFF2-40B4-BE49-F238E27FC236}">
                  <a16:creationId xmlns:a16="http://schemas.microsoft.com/office/drawing/2014/main" id="{DC08E716-0720-F254-0CFE-61F0441B0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782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50" name="Rectangle 48">
              <a:extLst>
                <a:ext uri="{FF2B5EF4-FFF2-40B4-BE49-F238E27FC236}">
                  <a16:creationId xmlns:a16="http://schemas.microsoft.com/office/drawing/2014/main" id="{54110A2A-63BA-91E9-F2C4-4AAF7BACF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3571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51" name="Rectangle 49">
              <a:extLst>
                <a:ext uri="{FF2B5EF4-FFF2-40B4-BE49-F238E27FC236}">
                  <a16:creationId xmlns:a16="http://schemas.microsoft.com/office/drawing/2014/main" id="{603AA81D-B12C-04DE-D490-EB7179234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3571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52" name="Rectangle 50">
              <a:extLst>
                <a:ext uri="{FF2B5EF4-FFF2-40B4-BE49-F238E27FC236}">
                  <a16:creationId xmlns:a16="http://schemas.microsoft.com/office/drawing/2014/main" id="{A1BCD2BE-A289-CAA8-B841-0D739A67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571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53" name="Rectangle 51">
              <a:extLst>
                <a:ext uri="{FF2B5EF4-FFF2-40B4-BE49-F238E27FC236}">
                  <a16:creationId xmlns:a16="http://schemas.microsoft.com/office/drawing/2014/main" id="{B8643C48-2F27-A75D-61CD-619428B12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3571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54" name="Rectangle 52">
              <a:extLst>
                <a:ext uri="{FF2B5EF4-FFF2-40B4-BE49-F238E27FC236}">
                  <a16:creationId xmlns:a16="http://schemas.microsoft.com/office/drawing/2014/main" id="{109A5768-3DC2-ACD9-5BE1-6B626C589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3571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55" name="Rectangle 53">
              <a:extLst>
                <a:ext uri="{FF2B5EF4-FFF2-40B4-BE49-F238E27FC236}">
                  <a16:creationId xmlns:a16="http://schemas.microsoft.com/office/drawing/2014/main" id="{14B94904-A361-971A-2FAE-B9D058E9D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571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9356" name="Rectangle 54">
              <a:extLst>
                <a:ext uri="{FF2B5EF4-FFF2-40B4-BE49-F238E27FC236}">
                  <a16:creationId xmlns:a16="http://schemas.microsoft.com/office/drawing/2014/main" id="{4551D172-3874-47A5-3873-0ACDAA1FB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3571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9357" name="Rectangle 55">
              <a:extLst>
                <a:ext uri="{FF2B5EF4-FFF2-40B4-BE49-F238E27FC236}">
                  <a16:creationId xmlns:a16="http://schemas.microsoft.com/office/drawing/2014/main" id="{067498D1-F1AA-0DF0-2F1E-F12864CC9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571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9358" name="Rectangle 64">
              <a:extLst>
                <a:ext uri="{FF2B5EF4-FFF2-40B4-BE49-F238E27FC236}">
                  <a16:creationId xmlns:a16="http://schemas.microsoft.com/office/drawing/2014/main" id="{18B0D265-8150-0273-2567-4357D2503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3360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59" name="Rectangle 65">
              <a:extLst>
                <a:ext uri="{FF2B5EF4-FFF2-40B4-BE49-F238E27FC236}">
                  <a16:creationId xmlns:a16="http://schemas.microsoft.com/office/drawing/2014/main" id="{2460753D-AD4D-683E-8166-7F062100A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3360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60" name="Rectangle 66">
              <a:extLst>
                <a:ext uri="{FF2B5EF4-FFF2-40B4-BE49-F238E27FC236}">
                  <a16:creationId xmlns:a16="http://schemas.microsoft.com/office/drawing/2014/main" id="{BB5753C5-11AC-EDB3-A262-B97394AAB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360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61" name="Rectangle 67">
              <a:extLst>
                <a:ext uri="{FF2B5EF4-FFF2-40B4-BE49-F238E27FC236}">
                  <a16:creationId xmlns:a16="http://schemas.microsoft.com/office/drawing/2014/main" id="{DF9AA72F-C441-F532-3E23-34C3B4066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3360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9362" name="Rectangle 68">
              <a:extLst>
                <a:ext uri="{FF2B5EF4-FFF2-40B4-BE49-F238E27FC236}">
                  <a16:creationId xmlns:a16="http://schemas.microsoft.com/office/drawing/2014/main" id="{A827B9D4-08CB-8FEB-1A2C-45FEEB84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3360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9363" name="Rectangle 69">
              <a:extLst>
                <a:ext uri="{FF2B5EF4-FFF2-40B4-BE49-F238E27FC236}">
                  <a16:creationId xmlns:a16="http://schemas.microsoft.com/office/drawing/2014/main" id="{EFF61F0C-ECB2-4E91-6231-52B95EC14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360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9364" name="Rectangle 70">
              <a:extLst>
                <a:ext uri="{FF2B5EF4-FFF2-40B4-BE49-F238E27FC236}">
                  <a16:creationId xmlns:a16="http://schemas.microsoft.com/office/drawing/2014/main" id="{C7B454C7-F7A1-6EC0-C73A-F33E3958E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3360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65" name="Rectangle 71">
              <a:extLst>
                <a:ext uri="{FF2B5EF4-FFF2-40B4-BE49-F238E27FC236}">
                  <a16:creationId xmlns:a16="http://schemas.microsoft.com/office/drawing/2014/main" id="{E1029261-61A5-B417-940E-CB47931FB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60"/>
              <a:ext cx="3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366" name="Line 72">
              <a:extLst>
                <a:ext uri="{FF2B5EF4-FFF2-40B4-BE49-F238E27FC236}">
                  <a16:creationId xmlns:a16="http://schemas.microsoft.com/office/drawing/2014/main" id="{7F750FB0-B601-DD7B-C1F8-99D1D6090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2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67" name="Line 73">
              <a:extLst>
                <a:ext uri="{FF2B5EF4-FFF2-40B4-BE49-F238E27FC236}">
                  <a16:creationId xmlns:a16="http://schemas.microsoft.com/office/drawing/2014/main" id="{3181C4D5-AD09-33A5-9537-B8EE747F4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4204"/>
              <a:ext cx="2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68" name="Line 74">
              <a:extLst>
                <a:ext uri="{FF2B5EF4-FFF2-40B4-BE49-F238E27FC236}">
                  <a16:creationId xmlns:a16="http://schemas.microsoft.com/office/drawing/2014/main" id="{48EFB5D5-21D2-90EB-1097-33B4A37E1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0" cy="8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69" name="Line 75">
              <a:extLst>
                <a:ext uri="{FF2B5EF4-FFF2-40B4-BE49-F238E27FC236}">
                  <a16:creationId xmlns:a16="http://schemas.microsoft.com/office/drawing/2014/main" id="{9F6A8DDC-42B7-5197-D7A0-254B535DB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3360"/>
              <a:ext cx="0" cy="8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70" name="Text Box 76">
              <a:extLst>
                <a:ext uri="{FF2B5EF4-FFF2-40B4-BE49-F238E27FC236}">
                  <a16:creationId xmlns:a16="http://schemas.microsoft.com/office/drawing/2014/main" id="{AD1DC021-2408-087A-694A-1A38CA245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168"/>
              <a:ext cx="2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 dirty="0">
                  <a:latin typeface="Arial" panose="020B0604020202020204" pitchFamily="34" charset="0"/>
                </a:rPr>
                <a:t> 0        1        2         3         4        5         6        7</a:t>
              </a:r>
            </a:p>
          </p:txBody>
        </p:sp>
        <p:sp>
          <p:nvSpPr>
            <p:cNvPr id="99371" name="Text Box 77">
              <a:extLst>
                <a:ext uri="{FF2B5EF4-FFF2-40B4-BE49-F238E27FC236}">
                  <a16:creationId xmlns:a16="http://schemas.microsoft.com/office/drawing/2014/main" id="{505C28C6-3710-5EAE-C23A-41F1DB4D1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408"/>
              <a:ext cx="288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8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 ０</a:t>
              </a:r>
            </a:p>
            <a:p>
              <a:pPr algn="ctr" eaLnBrk="1" hangingPunct="1">
                <a:spcBef>
                  <a:spcPct val="8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１</a:t>
              </a:r>
            </a:p>
            <a:p>
              <a:pPr algn="ctr" eaLnBrk="1" hangingPunct="1">
                <a:spcBef>
                  <a:spcPct val="8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２</a:t>
              </a:r>
            </a:p>
            <a:p>
              <a:pPr algn="ctr" eaLnBrk="1" hangingPunct="1">
                <a:spcBef>
                  <a:spcPct val="8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744EA945-6803-BD7F-4058-116AF94D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50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三、位示图法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0916" name="Rectangle 4">
            <a:extLst>
              <a:ext uri="{FF2B5EF4-FFF2-40B4-BE49-F238E27FC236}">
                <a16:creationId xmlns:a16="http://schemas.microsoft.com/office/drawing/2014/main" id="{1FF13524-528A-7A30-E4A9-59C67C8F2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38250"/>
            <a:ext cx="85344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盘块的分配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１、扫描位示图，找到一个或组值为０的盘块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２、将扫描位置信息，变换为盘块号(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n)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　　如第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字节，第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位，则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 = ix8 + j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３、修改位示图，使新分配盘块的对应位为１</a:t>
            </a:r>
          </a:p>
        </p:txBody>
      </p:sp>
      <p:sp>
        <p:nvSpPr>
          <p:cNvPr id="100356" name="Text Box 6">
            <a:extLst>
              <a:ext uri="{FF2B5EF4-FFF2-40B4-BE49-F238E27FC236}">
                <a16:creationId xmlns:a16="http://schemas.microsoft.com/office/drawing/2014/main" id="{A88A66FC-C598-1689-FB90-1FA27229B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97B0294-B450-F648-8B55-2C4E1156E4E2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72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6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5913459-AA20-2D00-40F9-AD61C098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50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三、位示图法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1940" name="Rectangle 4">
            <a:extLst>
              <a:ext uri="{FF2B5EF4-FFF2-40B4-BE49-F238E27FC236}">
                <a16:creationId xmlns:a16="http://schemas.microsoft.com/office/drawing/2014/main" id="{E5DA385B-DDB0-4617-5E73-6E8D2B50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38250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盘块的回收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１、将盘块号(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n)，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变换为位置信息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 = n / 8;  j = n mod 8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２、修改位示图，使第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字节、第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位为0</a:t>
            </a:r>
          </a:p>
        </p:txBody>
      </p:sp>
      <p:sp>
        <p:nvSpPr>
          <p:cNvPr id="101380" name="Text Box 6">
            <a:extLst>
              <a:ext uri="{FF2B5EF4-FFF2-40B4-BE49-F238E27FC236}">
                <a16:creationId xmlns:a16="http://schemas.microsoft.com/office/drawing/2014/main" id="{520FE764-7827-2667-6080-155D81D2C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A29EBB1-31AA-8C47-AE28-BD5F29AAD6C5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73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BB6ED7F-780E-0D8A-0D52-AE2A4531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三、位示图法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64" name="Rectangle 4">
            <a:extLst>
              <a:ext uri="{FF2B5EF4-FFF2-40B4-BE49-F238E27FC236}">
                <a16:creationId xmlns:a16="http://schemas.microsoft.com/office/drawing/2014/main" id="{C6FB959D-C15B-1F1C-3668-87C1E044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66813"/>
            <a:ext cx="8534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1、位示图占用空间较小，可以调入内存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2、分配和回收操作简单、有效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位示图法常用于微型机和小型机中，如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MS OS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系统中</a:t>
            </a:r>
          </a:p>
        </p:txBody>
      </p:sp>
      <p:sp>
        <p:nvSpPr>
          <p:cNvPr id="102404" name="Text Box 6">
            <a:extLst>
              <a:ext uri="{FF2B5EF4-FFF2-40B4-BE49-F238E27FC236}">
                <a16:creationId xmlns:a16="http://schemas.microsoft.com/office/drawing/2014/main" id="{9A385450-1546-4138-8A19-BFB27197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82CC300-47E4-F44F-A1BF-0FED3BA4DFF3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74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4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5EE1AED-DF81-654C-8F9A-C7A12664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50"/>
            <a:ext cx="5122863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四、成组链接法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988" name="Rectangle 4">
            <a:extLst>
              <a:ext uri="{FF2B5EF4-FFF2-40B4-BE49-F238E27FC236}">
                <a16:creationId xmlns:a16="http://schemas.microsoft.com/office/drawing/2014/main" id="{7695992E-ADE7-87B3-7A92-90B0DB500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38250"/>
            <a:ext cx="8534400" cy="1981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将空盘块每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N（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如100）个组成一组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将空闲盘块组连成链表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空闲盘块号栈：存放当前可用的一组空闲盘块号</a:t>
            </a:r>
          </a:p>
        </p:txBody>
      </p:sp>
      <p:sp>
        <p:nvSpPr>
          <p:cNvPr id="103428" name="Text Box 6">
            <a:extLst>
              <a:ext uri="{FF2B5EF4-FFF2-40B4-BE49-F238E27FC236}">
                <a16:creationId xmlns:a16="http://schemas.microsoft.com/office/drawing/2014/main" id="{56E4E690-77EA-E1F6-B7C7-886315ACE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63E0058-F71B-5B48-9B2C-36770D42299A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75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03429" name="Group 94">
            <a:extLst>
              <a:ext uri="{FF2B5EF4-FFF2-40B4-BE49-F238E27FC236}">
                <a16:creationId xmlns:a16="http://schemas.microsoft.com/office/drawing/2014/main" id="{E5FBDA12-F785-012A-BDEE-4E928A74E67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71850"/>
            <a:ext cx="8153400" cy="1905000"/>
            <a:chOff x="144" y="2976"/>
            <a:chExt cx="5136" cy="1200"/>
          </a:xfrm>
        </p:grpSpPr>
        <p:grpSp>
          <p:nvGrpSpPr>
            <p:cNvPr id="103431" name="Group 8">
              <a:extLst>
                <a:ext uri="{FF2B5EF4-FFF2-40B4-BE49-F238E27FC236}">
                  <a16:creationId xmlns:a16="http://schemas.microsoft.com/office/drawing/2014/main" id="{62702541-CECE-AB2D-BD6A-EA93062F4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600"/>
              <a:ext cx="1056" cy="576"/>
              <a:chOff x="4128" y="3600"/>
              <a:chExt cx="1056" cy="576"/>
            </a:xfrm>
          </p:grpSpPr>
          <p:sp>
            <p:nvSpPr>
              <p:cNvPr id="103497" name="Rectangle 9">
                <a:extLst>
                  <a:ext uri="{FF2B5EF4-FFF2-40B4-BE49-F238E27FC236}">
                    <a16:creationId xmlns:a16="http://schemas.microsoft.com/office/drawing/2014/main" id="{E54D61BF-4B90-1CB2-2B84-7ABFB9211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4064"/>
                <a:ext cx="384" cy="1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3498" name="Rectangle 10">
                <a:extLst>
                  <a:ext uri="{FF2B5EF4-FFF2-40B4-BE49-F238E27FC236}">
                    <a16:creationId xmlns:a16="http://schemas.microsoft.com/office/drawing/2014/main" id="{B9A6BADD-2EDD-6B15-E67F-569FFE9A9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840"/>
                <a:ext cx="384" cy="1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0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3499" name="Text Box 11">
                <a:extLst>
                  <a:ext uri="{FF2B5EF4-FFF2-40B4-BE49-F238E27FC236}">
                    <a16:creationId xmlns:a16="http://schemas.microsoft.com/office/drawing/2014/main" id="{BEBF74A4-E9CB-9B1B-DFFC-9D849C87F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2" y="3936"/>
                <a:ext cx="15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103500" name="Rectangle 12">
                <a:extLst>
                  <a:ext uri="{FF2B5EF4-FFF2-40B4-BE49-F238E27FC236}">
                    <a16:creationId xmlns:a16="http://schemas.microsoft.com/office/drawing/2014/main" id="{665D6D29-16B9-BA10-3159-1D240633D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830"/>
                <a:ext cx="4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03501" name="Rectangle 13">
                <a:extLst>
                  <a:ext uri="{FF2B5EF4-FFF2-40B4-BE49-F238E27FC236}">
                    <a16:creationId xmlns:a16="http://schemas.microsoft.com/office/drawing/2014/main" id="{FC27ED26-BBA0-CB5B-AF8A-0BF78DE90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4060"/>
                <a:ext cx="4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03502" name="Rectangle 14">
                <a:extLst>
                  <a:ext uri="{FF2B5EF4-FFF2-40B4-BE49-F238E27FC236}">
                    <a16:creationId xmlns:a16="http://schemas.microsoft.com/office/drawing/2014/main" id="{F32D5D43-6937-A780-9B38-842937881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945"/>
                <a:ext cx="4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103503" name="Rectangle 15">
                <a:extLst>
                  <a:ext uri="{FF2B5EF4-FFF2-40B4-BE49-F238E27FC236}">
                    <a16:creationId xmlns:a16="http://schemas.microsoft.com/office/drawing/2014/main" id="{ABC92368-9BFB-B18B-EA95-84850DA92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715"/>
                <a:ext cx="4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CN" sz="1200">
                    <a:latin typeface="Arial" panose="020B0604020202020204" pitchFamily="34" charset="0"/>
                  </a:rPr>
                  <a:t>NIL</a:t>
                </a:r>
              </a:p>
            </p:txBody>
          </p:sp>
          <p:sp>
            <p:nvSpPr>
              <p:cNvPr id="103504" name="Rectangle 16">
                <a:extLst>
                  <a:ext uri="{FF2B5EF4-FFF2-40B4-BE49-F238E27FC236}">
                    <a16:creationId xmlns:a16="http://schemas.microsoft.com/office/drawing/2014/main" id="{60882706-C3C8-C32E-D808-0CC184402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CN" sz="1200">
                    <a:latin typeface="Arial" panose="020B0604020202020204" pitchFamily="34" charset="0"/>
                  </a:rPr>
                  <a:t>N-1</a:t>
                </a:r>
              </a:p>
            </p:txBody>
          </p:sp>
          <p:sp>
            <p:nvSpPr>
              <p:cNvPr id="103505" name="Line 17">
                <a:extLst>
                  <a:ext uri="{FF2B5EF4-FFF2-40B4-BE49-F238E27FC236}">
                    <a16:creationId xmlns:a16="http://schemas.microsoft.com/office/drawing/2014/main" id="{88D30B24-2E79-84B4-DE46-E3C1B5622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600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103506" name="Line 18">
                <a:extLst>
                  <a:ext uri="{FF2B5EF4-FFF2-40B4-BE49-F238E27FC236}">
                    <a16:creationId xmlns:a16="http://schemas.microsoft.com/office/drawing/2014/main" id="{2E01DEE4-401D-8098-E4F8-2A2D1D123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715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103507" name="Line 19">
                <a:extLst>
                  <a:ext uri="{FF2B5EF4-FFF2-40B4-BE49-F238E27FC236}">
                    <a16:creationId xmlns:a16="http://schemas.microsoft.com/office/drawing/2014/main" id="{A7DA9EC3-5541-5C02-EE91-5139E7DF9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83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103508" name="Line 20">
                <a:extLst>
                  <a:ext uri="{FF2B5EF4-FFF2-40B4-BE49-F238E27FC236}">
                    <a16:creationId xmlns:a16="http://schemas.microsoft.com/office/drawing/2014/main" id="{9DEC47D1-38C8-5804-2E01-A1C83EA8F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406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103509" name="Line 21">
                <a:extLst>
                  <a:ext uri="{FF2B5EF4-FFF2-40B4-BE49-F238E27FC236}">
                    <a16:creationId xmlns:a16="http://schemas.microsoft.com/office/drawing/2014/main" id="{B2F39944-C57E-0DCA-4EB8-68F4B2A0E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4175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103510" name="Line 22">
                <a:extLst>
                  <a:ext uri="{FF2B5EF4-FFF2-40B4-BE49-F238E27FC236}">
                    <a16:creationId xmlns:a16="http://schemas.microsoft.com/office/drawing/2014/main" id="{DC84BE09-73B5-8A50-533E-0AC6B3F7D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600"/>
                <a:ext cx="0" cy="5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103511" name="Line 23">
                <a:extLst>
                  <a:ext uri="{FF2B5EF4-FFF2-40B4-BE49-F238E27FC236}">
                    <a16:creationId xmlns:a16="http://schemas.microsoft.com/office/drawing/2014/main" id="{E5A1F49F-7554-310C-83F5-FAA5FA76A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600"/>
                <a:ext cx="0" cy="5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0" bIns="0"/>
              <a:lstStyle/>
              <a:p>
                <a:endParaRPr lang="zh-CN" altLang="en-US"/>
              </a:p>
            </p:txBody>
          </p:sp>
          <p:sp>
            <p:nvSpPr>
              <p:cNvPr id="103512" name="Line 24">
                <a:extLst>
                  <a:ext uri="{FF2B5EF4-FFF2-40B4-BE49-F238E27FC236}">
                    <a16:creationId xmlns:a16="http://schemas.microsoft.com/office/drawing/2014/main" id="{C39CCA75-004D-64D3-B42B-AE1F46482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945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513" name="Line 25">
                <a:extLst>
                  <a:ext uri="{FF2B5EF4-FFF2-40B4-BE49-F238E27FC236}">
                    <a16:creationId xmlns:a16="http://schemas.microsoft.com/office/drawing/2014/main" id="{C58A8A12-182F-44D0-4AB3-19162039D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41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514" name="Line 26">
                <a:extLst>
                  <a:ext uri="{FF2B5EF4-FFF2-40B4-BE49-F238E27FC236}">
                    <a16:creationId xmlns:a16="http://schemas.microsoft.com/office/drawing/2014/main" id="{2639A4B9-33F5-3939-48C0-F8F6D4F18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432" name="Group 27">
              <a:extLst>
                <a:ext uri="{FF2B5EF4-FFF2-40B4-BE49-F238E27FC236}">
                  <a16:creationId xmlns:a16="http://schemas.microsoft.com/office/drawing/2014/main" id="{A88698E5-07F6-6133-1810-E65573B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3456"/>
              <a:ext cx="1248" cy="576"/>
              <a:chOff x="2880" y="3456"/>
              <a:chExt cx="1248" cy="576"/>
            </a:xfrm>
          </p:grpSpPr>
          <p:grpSp>
            <p:nvGrpSpPr>
              <p:cNvPr id="103477" name="Group 28">
                <a:extLst>
                  <a:ext uri="{FF2B5EF4-FFF2-40B4-BE49-F238E27FC236}">
                    <a16:creationId xmlns:a16="http://schemas.microsoft.com/office/drawing/2014/main" id="{76B84643-FF47-1466-64B3-261164369C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3456"/>
                <a:ext cx="1056" cy="576"/>
                <a:chOff x="4128" y="3600"/>
                <a:chExt cx="1056" cy="576"/>
              </a:xfrm>
            </p:grpSpPr>
            <p:sp>
              <p:nvSpPr>
                <p:cNvPr id="103479" name="Rectangle 29">
                  <a:extLst>
                    <a:ext uri="{FF2B5EF4-FFF2-40B4-BE49-F238E27FC236}">
                      <a16:creationId xmlns:a16="http://schemas.microsoft.com/office/drawing/2014/main" id="{9CE40046-C27D-999E-0D70-30843D273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4064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80" name="Rectangle 30">
                  <a:extLst>
                    <a:ext uri="{FF2B5EF4-FFF2-40B4-BE49-F238E27FC236}">
                      <a16:creationId xmlns:a16="http://schemas.microsoft.com/office/drawing/2014/main" id="{874B3C99-24F0-AB6F-EF47-FA32CAD39A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3840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81" name="Text Box 31">
                  <a:extLst>
                    <a:ext uri="{FF2B5EF4-FFF2-40B4-BE49-F238E27FC236}">
                      <a16:creationId xmlns:a16="http://schemas.microsoft.com/office/drawing/2014/main" id="{2AA74314-2C90-8236-DE92-2EF6182FCF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2" y="3936"/>
                  <a:ext cx="15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3482" name="Rectangle 32">
                  <a:extLst>
                    <a:ext uri="{FF2B5EF4-FFF2-40B4-BE49-F238E27FC236}">
                      <a16:creationId xmlns:a16="http://schemas.microsoft.com/office/drawing/2014/main" id="{0DB1F950-5308-962F-7808-828A98EE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83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83" name="Rectangle 33">
                  <a:extLst>
                    <a:ext uri="{FF2B5EF4-FFF2-40B4-BE49-F238E27FC236}">
                      <a16:creationId xmlns:a16="http://schemas.microsoft.com/office/drawing/2014/main" id="{2CD3CA9D-D18F-DBFA-53FE-E383E198A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06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84" name="Rectangle 34">
                  <a:extLst>
                    <a:ext uri="{FF2B5EF4-FFF2-40B4-BE49-F238E27FC236}">
                      <a16:creationId xmlns:a16="http://schemas.microsoft.com/office/drawing/2014/main" id="{94CEF0A8-BFEF-8B27-2532-C98A52A4A4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94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3485" name="Rectangle 35">
                  <a:extLst>
                    <a:ext uri="{FF2B5EF4-FFF2-40B4-BE49-F238E27FC236}">
                      <a16:creationId xmlns:a16="http://schemas.microsoft.com/office/drawing/2014/main" id="{33C1E8CF-A338-3E03-452D-BD070DEB4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71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en-US" altLang="zh-CN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86" name="Rectangle 36">
                  <a:extLst>
                    <a:ext uri="{FF2B5EF4-FFF2-40B4-BE49-F238E27FC236}">
                      <a16:creationId xmlns:a16="http://schemas.microsoft.com/office/drawing/2014/main" id="{2286300C-0203-B185-465C-6B1971106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60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103487" name="Line 37">
                  <a:extLst>
                    <a:ext uri="{FF2B5EF4-FFF2-40B4-BE49-F238E27FC236}">
                      <a16:creationId xmlns:a16="http://schemas.microsoft.com/office/drawing/2014/main" id="{6FD8F939-7F5C-D736-AAF2-C242C9BAA7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88" name="Line 38">
                  <a:extLst>
                    <a:ext uri="{FF2B5EF4-FFF2-40B4-BE49-F238E27FC236}">
                      <a16:creationId xmlns:a16="http://schemas.microsoft.com/office/drawing/2014/main" id="{B3AACCC7-8E4B-829C-D8DE-B4A90D936E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71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89" name="Line 39">
                  <a:extLst>
                    <a:ext uri="{FF2B5EF4-FFF2-40B4-BE49-F238E27FC236}">
                      <a16:creationId xmlns:a16="http://schemas.microsoft.com/office/drawing/2014/main" id="{620FA1F4-357E-4D34-8898-FA70813FCE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83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90" name="Line 40">
                  <a:extLst>
                    <a:ext uri="{FF2B5EF4-FFF2-40B4-BE49-F238E27FC236}">
                      <a16:creationId xmlns:a16="http://schemas.microsoft.com/office/drawing/2014/main" id="{184F9B49-9F89-3711-73AF-A66862D07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06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91" name="Line 41">
                  <a:extLst>
                    <a:ext uri="{FF2B5EF4-FFF2-40B4-BE49-F238E27FC236}">
                      <a16:creationId xmlns:a16="http://schemas.microsoft.com/office/drawing/2014/main" id="{1E7637B2-632E-BD63-B216-93140CC80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175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92" name="Line 42">
                  <a:extLst>
                    <a:ext uri="{FF2B5EF4-FFF2-40B4-BE49-F238E27FC236}">
                      <a16:creationId xmlns:a16="http://schemas.microsoft.com/office/drawing/2014/main" id="{BB746525-4883-598D-AE99-434280163F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93" name="Line 43">
                  <a:extLst>
                    <a:ext uri="{FF2B5EF4-FFF2-40B4-BE49-F238E27FC236}">
                      <a16:creationId xmlns:a16="http://schemas.microsoft.com/office/drawing/2014/main" id="{95A538B2-70E7-6B00-F76C-7249756CEF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94" name="Line 44">
                  <a:extLst>
                    <a:ext uri="{FF2B5EF4-FFF2-40B4-BE49-F238E27FC236}">
                      <a16:creationId xmlns:a16="http://schemas.microsoft.com/office/drawing/2014/main" id="{6F94FD07-0432-9A3F-714D-A1F7B2810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94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495" name="Line 45">
                  <a:extLst>
                    <a:ext uri="{FF2B5EF4-FFF2-40B4-BE49-F238E27FC236}">
                      <a16:creationId xmlns:a16="http://schemas.microsoft.com/office/drawing/2014/main" id="{ECD6FEBB-CAEE-187B-24C5-1D430612E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412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496" name="Line 46">
                  <a:extLst>
                    <a:ext uri="{FF2B5EF4-FFF2-40B4-BE49-F238E27FC236}">
                      <a16:creationId xmlns:a16="http://schemas.microsoft.com/office/drawing/2014/main" id="{DA30EB74-C176-5F03-B639-DF0B491CEC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38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3478" name="Line 47">
                <a:extLst>
                  <a:ext uri="{FF2B5EF4-FFF2-40B4-BE49-F238E27FC236}">
                    <a16:creationId xmlns:a16="http://schemas.microsoft.com/office/drawing/2014/main" id="{EB3816FE-7ED3-E1BA-59D6-437F59CB4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0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433" name="Group 48">
              <a:extLst>
                <a:ext uri="{FF2B5EF4-FFF2-40B4-BE49-F238E27FC236}">
                  <a16:creationId xmlns:a16="http://schemas.microsoft.com/office/drawing/2014/main" id="{161085B7-0A95-0C59-4FC4-B81B13B86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312"/>
              <a:ext cx="1248" cy="576"/>
              <a:chOff x="2880" y="3456"/>
              <a:chExt cx="1248" cy="576"/>
            </a:xfrm>
          </p:grpSpPr>
          <p:grpSp>
            <p:nvGrpSpPr>
              <p:cNvPr id="103457" name="Group 49">
                <a:extLst>
                  <a:ext uri="{FF2B5EF4-FFF2-40B4-BE49-F238E27FC236}">
                    <a16:creationId xmlns:a16="http://schemas.microsoft.com/office/drawing/2014/main" id="{C8193429-7DF8-F9CE-EDAC-7DBD8C7598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3456"/>
                <a:ext cx="1056" cy="576"/>
                <a:chOff x="4128" y="3600"/>
                <a:chExt cx="1056" cy="576"/>
              </a:xfrm>
            </p:grpSpPr>
            <p:sp>
              <p:nvSpPr>
                <p:cNvPr id="103459" name="Rectangle 50">
                  <a:extLst>
                    <a:ext uri="{FF2B5EF4-FFF2-40B4-BE49-F238E27FC236}">
                      <a16:creationId xmlns:a16="http://schemas.microsoft.com/office/drawing/2014/main" id="{3D5D978E-6A0B-382B-9139-E8D0751BD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4064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60" name="Rectangle 51">
                  <a:extLst>
                    <a:ext uri="{FF2B5EF4-FFF2-40B4-BE49-F238E27FC236}">
                      <a16:creationId xmlns:a16="http://schemas.microsoft.com/office/drawing/2014/main" id="{7AF7A53C-1B30-F656-C34A-6138F67FA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3840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61" name="Text Box 52">
                  <a:extLst>
                    <a:ext uri="{FF2B5EF4-FFF2-40B4-BE49-F238E27FC236}">
                      <a16:creationId xmlns:a16="http://schemas.microsoft.com/office/drawing/2014/main" id="{AE7EC7B1-EF53-6628-FAFE-0C46CE9123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2" y="3936"/>
                  <a:ext cx="15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3462" name="Rectangle 53">
                  <a:extLst>
                    <a:ext uri="{FF2B5EF4-FFF2-40B4-BE49-F238E27FC236}">
                      <a16:creationId xmlns:a16="http://schemas.microsoft.com/office/drawing/2014/main" id="{615E1777-F0B4-2FA4-2DFA-8648556D1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83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63" name="Rectangle 54">
                  <a:extLst>
                    <a:ext uri="{FF2B5EF4-FFF2-40B4-BE49-F238E27FC236}">
                      <a16:creationId xmlns:a16="http://schemas.microsoft.com/office/drawing/2014/main" id="{63320467-7AA5-870C-B07E-43CC5A8D2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06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64" name="Rectangle 55">
                  <a:extLst>
                    <a:ext uri="{FF2B5EF4-FFF2-40B4-BE49-F238E27FC236}">
                      <a16:creationId xmlns:a16="http://schemas.microsoft.com/office/drawing/2014/main" id="{F677C17E-F66E-7DE8-CB70-CE9995E11B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94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3465" name="Rectangle 56">
                  <a:extLst>
                    <a:ext uri="{FF2B5EF4-FFF2-40B4-BE49-F238E27FC236}">
                      <a16:creationId xmlns:a16="http://schemas.microsoft.com/office/drawing/2014/main" id="{89BF453A-0B12-44F9-BAE0-224013974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71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en-US" altLang="zh-CN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66" name="Rectangle 57">
                  <a:extLst>
                    <a:ext uri="{FF2B5EF4-FFF2-40B4-BE49-F238E27FC236}">
                      <a16:creationId xmlns:a16="http://schemas.microsoft.com/office/drawing/2014/main" id="{7E2DF419-B583-757B-9BFF-57B4A1072E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60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103467" name="Line 58">
                  <a:extLst>
                    <a:ext uri="{FF2B5EF4-FFF2-40B4-BE49-F238E27FC236}">
                      <a16:creationId xmlns:a16="http://schemas.microsoft.com/office/drawing/2014/main" id="{632B31EC-E696-DF96-A8AE-80260BACB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68" name="Line 59">
                  <a:extLst>
                    <a:ext uri="{FF2B5EF4-FFF2-40B4-BE49-F238E27FC236}">
                      <a16:creationId xmlns:a16="http://schemas.microsoft.com/office/drawing/2014/main" id="{347B9E97-3617-CFF0-A50C-7FF23B1699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71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69" name="Line 60">
                  <a:extLst>
                    <a:ext uri="{FF2B5EF4-FFF2-40B4-BE49-F238E27FC236}">
                      <a16:creationId xmlns:a16="http://schemas.microsoft.com/office/drawing/2014/main" id="{42C5A9A0-ACEB-9EB6-C30C-46CE95D70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83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70" name="Line 61">
                  <a:extLst>
                    <a:ext uri="{FF2B5EF4-FFF2-40B4-BE49-F238E27FC236}">
                      <a16:creationId xmlns:a16="http://schemas.microsoft.com/office/drawing/2014/main" id="{36C57257-4F9B-26F4-2FEF-D63C45986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06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71" name="Line 62">
                  <a:extLst>
                    <a:ext uri="{FF2B5EF4-FFF2-40B4-BE49-F238E27FC236}">
                      <a16:creationId xmlns:a16="http://schemas.microsoft.com/office/drawing/2014/main" id="{7A81D4DA-2DD3-1BC4-0A3A-47B407F9B1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175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72" name="Line 63">
                  <a:extLst>
                    <a:ext uri="{FF2B5EF4-FFF2-40B4-BE49-F238E27FC236}">
                      <a16:creationId xmlns:a16="http://schemas.microsoft.com/office/drawing/2014/main" id="{0718E125-8CAB-459C-2D35-07B6825940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73" name="Line 64">
                  <a:extLst>
                    <a:ext uri="{FF2B5EF4-FFF2-40B4-BE49-F238E27FC236}">
                      <a16:creationId xmlns:a16="http://schemas.microsoft.com/office/drawing/2014/main" id="{74AD8544-4DFA-7844-4A91-5AB7F9B27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74" name="Line 65">
                  <a:extLst>
                    <a:ext uri="{FF2B5EF4-FFF2-40B4-BE49-F238E27FC236}">
                      <a16:creationId xmlns:a16="http://schemas.microsoft.com/office/drawing/2014/main" id="{5A7F39D8-4547-230E-4A67-24408B22B6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94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475" name="Line 66">
                  <a:extLst>
                    <a:ext uri="{FF2B5EF4-FFF2-40B4-BE49-F238E27FC236}">
                      <a16:creationId xmlns:a16="http://schemas.microsoft.com/office/drawing/2014/main" id="{AA00724D-F725-2B44-C1EE-EAC27BD3C7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412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476" name="Line 67">
                  <a:extLst>
                    <a:ext uri="{FF2B5EF4-FFF2-40B4-BE49-F238E27FC236}">
                      <a16:creationId xmlns:a16="http://schemas.microsoft.com/office/drawing/2014/main" id="{E6FB32C0-FB64-5C44-C23A-CB54A003D0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38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3458" name="Line 68">
                <a:extLst>
                  <a:ext uri="{FF2B5EF4-FFF2-40B4-BE49-F238E27FC236}">
                    <a16:creationId xmlns:a16="http://schemas.microsoft.com/office/drawing/2014/main" id="{12BC9CDD-0C84-C8DD-1D56-D3F8BF422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0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434" name="Group 69">
              <a:extLst>
                <a:ext uri="{FF2B5EF4-FFF2-40B4-BE49-F238E27FC236}">
                  <a16:creationId xmlns:a16="http://schemas.microsoft.com/office/drawing/2014/main" id="{0D601AEF-24A0-F4FA-46D4-40A44D2D1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168"/>
              <a:ext cx="1248" cy="575"/>
              <a:chOff x="384" y="3168"/>
              <a:chExt cx="1248" cy="575"/>
            </a:xfrm>
          </p:grpSpPr>
          <p:grpSp>
            <p:nvGrpSpPr>
              <p:cNvPr id="103439" name="Group 70">
                <a:extLst>
                  <a:ext uri="{FF2B5EF4-FFF2-40B4-BE49-F238E27FC236}">
                    <a16:creationId xmlns:a16="http://schemas.microsoft.com/office/drawing/2014/main" id="{4E3355CF-D32F-79DA-70C2-DE3DB585D5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3168"/>
                <a:ext cx="1056" cy="575"/>
                <a:chOff x="384" y="3168"/>
                <a:chExt cx="1056" cy="575"/>
              </a:xfrm>
            </p:grpSpPr>
            <p:sp>
              <p:nvSpPr>
                <p:cNvPr id="103441" name="Rectangle 71">
                  <a:extLst>
                    <a:ext uri="{FF2B5EF4-FFF2-40B4-BE49-F238E27FC236}">
                      <a16:creationId xmlns:a16="http://schemas.microsoft.com/office/drawing/2014/main" id="{6FC2B3E1-6B50-9E9B-3E48-400F4B3467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408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42" name="Text Box 72">
                  <a:extLst>
                    <a:ext uri="{FF2B5EF4-FFF2-40B4-BE49-F238E27FC236}">
                      <a16:creationId xmlns:a16="http://schemas.microsoft.com/office/drawing/2014/main" id="{50249522-917B-D069-34DB-C7E58B4FF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8" y="3504"/>
                  <a:ext cx="15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3443" name="Rectangle 73">
                  <a:extLst>
                    <a:ext uri="{FF2B5EF4-FFF2-40B4-BE49-F238E27FC236}">
                      <a16:creationId xmlns:a16="http://schemas.microsoft.com/office/drawing/2014/main" id="{46B983C4-8B79-F695-4048-A2C1BFA9F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398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44" name="Rectangle 74">
                  <a:extLst>
                    <a:ext uri="{FF2B5EF4-FFF2-40B4-BE49-F238E27FC236}">
                      <a16:creationId xmlns:a16="http://schemas.microsoft.com/office/drawing/2014/main" id="{95DD826D-BC07-6C8E-993F-4480C446C5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628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45" name="Rectangle 75">
                  <a:extLst>
                    <a:ext uri="{FF2B5EF4-FFF2-40B4-BE49-F238E27FC236}">
                      <a16:creationId xmlns:a16="http://schemas.microsoft.com/office/drawing/2014/main" id="{1C92D174-7C40-AB24-AB63-6AB5A84FA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513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3446" name="Rectangle 76">
                  <a:extLst>
                    <a:ext uri="{FF2B5EF4-FFF2-40B4-BE49-F238E27FC236}">
                      <a16:creationId xmlns:a16="http://schemas.microsoft.com/office/drawing/2014/main" id="{156F946A-F56F-388E-45B9-2CDC199319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283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en-US" altLang="zh-CN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3447" name="Rectangle 77">
                  <a:extLst>
                    <a:ext uri="{FF2B5EF4-FFF2-40B4-BE49-F238E27FC236}">
                      <a16:creationId xmlns:a16="http://schemas.microsoft.com/office/drawing/2014/main" id="{1D644B08-EA69-F845-1B78-DF3299BA6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3168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X</a:t>
                  </a:r>
                </a:p>
              </p:txBody>
            </p:sp>
            <p:sp>
              <p:nvSpPr>
                <p:cNvPr id="103448" name="Line 78">
                  <a:extLst>
                    <a:ext uri="{FF2B5EF4-FFF2-40B4-BE49-F238E27FC236}">
                      <a16:creationId xmlns:a16="http://schemas.microsoft.com/office/drawing/2014/main" id="{13B23AC8-0F25-92A7-E9E2-53972520B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3168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49" name="Line 79">
                  <a:extLst>
                    <a:ext uri="{FF2B5EF4-FFF2-40B4-BE49-F238E27FC236}">
                      <a16:creationId xmlns:a16="http://schemas.microsoft.com/office/drawing/2014/main" id="{D4BA2418-2DD2-8FD2-E780-2BE8968ED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3283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50" name="Line 80">
                  <a:extLst>
                    <a:ext uri="{FF2B5EF4-FFF2-40B4-BE49-F238E27FC236}">
                      <a16:creationId xmlns:a16="http://schemas.microsoft.com/office/drawing/2014/main" id="{B99824B9-D7D7-D6FB-90EC-055922C382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3398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51" name="Line 81">
                  <a:extLst>
                    <a:ext uri="{FF2B5EF4-FFF2-40B4-BE49-F238E27FC236}">
                      <a16:creationId xmlns:a16="http://schemas.microsoft.com/office/drawing/2014/main" id="{C5280CC0-B7CA-6E12-84D6-48AA91C49C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3628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52" name="Line 82">
                  <a:extLst>
                    <a:ext uri="{FF2B5EF4-FFF2-40B4-BE49-F238E27FC236}">
                      <a16:creationId xmlns:a16="http://schemas.microsoft.com/office/drawing/2014/main" id="{515CFA5B-9E64-0511-1E19-58D458C06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3743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53" name="Line 83">
                  <a:extLst>
                    <a:ext uri="{FF2B5EF4-FFF2-40B4-BE49-F238E27FC236}">
                      <a16:creationId xmlns:a16="http://schemas.microsoft.com/office/drawing/2014/main" id="{88672844-49BA-D3EF-20F0-DF72CEE6F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3168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54" name="Line 84">
                  <a:extLst>
                    <a:ext uri="{FF2B5EF4-FFF2-40B4-BE49-F238E27FC236}">
                      <a16:creationId xmlns:a16="http://schemas.microsoft.com/office/drawing/2014/main" id="{89E514DA-EEF2-CF8C-2AF8-AB5F66E8E9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168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3455" name="Line 85">
                  <a:extLst>
                    <a:ext uri="{FF2B5EF4-FFF2-40B4-BE49-F238E27FC236}">
                      <a16:creationId xmlns:a16="http://schemas.microsoft.com/office/drawing/2014/main" id="{CEC789EE-7C10-F031-D844-3D73E92C1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3513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456" name="Line 86">
                  <a:extLst>
                    <a:ext uri="{FF2B5EF4-FFF2-40B4-BE49-F238E27FC236}">
                      <a16:creationId xmlns:a16="http://schemas.microsoft.com/office/drawing/2014/main" id="{2D8AF87A-CC86-CBAC-F3C1-87D3AF34E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45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3440" name="Line 87">
                <a:extLst>
                  <a:ext uri="{FF2B5EF4-FFF2-40B4-BE49-F238E27FC236}">
                    <a16:creationId xmlns:a16="http://schemas.microsoft.com/office/drawing/2014/main" id="{1BC8F3F6-6985-73C3-9CEB-F40AA1162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31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3435" name="Line 88">
              <a:extLst>
                <a:ext uri="{FF2B5EF4-FFF2-40B4-BE49-F238E27FC236}">
                  <a16:creationId xmlns:a16="http://schemas.microsoft.com/office/drawing/2014/main" id="{E86B50C4-10C6-7F70-9B23-A3EE77513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436" name="Text Box 89">
              <a:extLst>
                <a:ext uri="{FF2B5EF4-FFF2-40B4-BE49-F238E27FC236}">
                  <a16:creationId xmlns:a16="http://schemas.microsoft.com/office/drawing/2014/main" id="{F36B0715-6294-60B5-D91B-4CFC8EBF4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552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03437" name="Text Box 90">
              <a:extLst>
                <a:ext uri="{FF2B5EF4-FFF2-40B4-BE49-F238E27FC236}">
                  <a16:creationId xmlns:a16="http://schemas.microsoft.com/office/drawing/2014/main" id="{833319C8-B3C9-76BA-7D2E-8410D6954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76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空闲盘块号栈</a:t>
              </a:r>
            </a:p>
          </p:txBody>
        </p:sp>
        <p:sp>
          <p:nvSpPr>
            <p:cNvPr id="103438" name="Text Box 92">
              <a:extLst>
                <a:ext uri="{FF2B5EF4-FFF2-40B4-BE49-F238E27FC236}">
                  <a16:creationId xmlns:a16="http://schemas.microsoft.com/office/drawing/2014/main" id="{F7698B10-2DBB-9112-0D27-8BBA41B28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1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s.Free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  0</a:t>
              </a:r>
            </a:p>
          </p:txBody>
        </p:sp>
      </p:grpSp>
      <p:sp>
        <p:nvSpPr>
          <p:cNvPr id="90" name="椭圆 89">
            <a:extLst>
              <a:ext uri="{FF2B5EF4-FFF2-40B4-BE49-F238E27FC236}">
                <a16:creationId xmlns:a16="http://schemas.microsoft.com/office/drawing/2014/main" id="{C22AF3D8-EE55-4991-8949-D145EE45A0EC}"/>
              </a:ext>
            </a:extLst>
          </p:cNvPr>
          <p:cNvSpPr/>
          <p:nvPr/>
        </p:nvSpPr>
        <p:spPr>
          <a:xfrm>
            <a:off x="6659563" y="4508500"/>
            <a:ext cx="865187" cy="28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E2A10C7-D52C-9CA3-6AD4-33D40749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四、成组链接法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5012" name="Rectangle 4">
            <a:extLst>
              <a:ext uri="{FF2B5EF4-FFF2-40B4-BE49-F238E27FC236}">
                <a16:creationId xmlns:a16="http://schemas.microsoft.com/office/drawing/2014/main" id="{01F6C596-ACE8-3D76-7976-C3B98A92A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763000" cy="2667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盘块的分配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1、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s.free=1，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则将栈底盘块号所对应的盘块（内容）调入空闲盘块号栈，并将该盘块分配出去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2、否则，直接将栈顶盘块号所对应的盘块分配出去，并将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s.free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递减1</a:t>
            </a:r>
          </a:p>
        </p:txBody>
      </p:sp>
      <p:sp>
        <p:nvSpPr>
          <p:cNvPr id="104452" name="Text Box 6">
            <a:extLst>
              <a:ext uri="{FF2B5EF4-FFF2-40B4-BE49-F238E27FC236}">
                <a16:creationId xmlns:a16="http://schemas.microsoft.com/office/drawing/2014/main" id="{CE5E484D-D8F7-A926-D491-3CB083E2E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8BF56DA-5B51-004E-9C87-373BBD253551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76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04453" name="Group 94">
            <a:extLst>
              <a:ext uri="{FF2B5EF4-FFF2-40B4-BE49-F238E27FC236}">
                <a16:creationId xmlns:a16="http://schemas.microsoft.com/office/drawing/2014/main" id="{DDCB5BEF-7792-FC75-E4EA-07E9F5B6DA8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849688"/>
            <a:ext cx="8153400" cy="1600200"/>
            <a:chOff x="144" y="3231"/>
            <a:chExt cx="5136" cy="1008"/>
          </a:xfrm>
        </p:grpSpPr>
        <p:grpSp>
          <p:nvGrpSpPr>
            <p:cNvPr id="104454" name="Group 92">
              <a:extLst>
                <a:ext uri="{FF2B5EF4-FFF2-40B4-BE49-F238E27FC236}">
                  <a16:creationId xmlns:a16="http://schemas.microsoft.com/office/drawing/2014/main" id="{EB273CA3-3543-3601-DA55-C55A8545C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231"/>
              <a:ext cx="5088" cy="1008"/>
              <a:chOff x="192" y="3231"/>
              <a:chExt cx="5088" cy="1008"/>
            </a:xfrm>
          </p:grpSpPr>
          <p:grpSp>
            <p:nvGrpSpPr>
              <p:cNvPr id="104457" name="Group 8">
                <a:extLst>
                  <a:ext uri="{FF2B5EF4-FFF2-40B4-BE49-F238E27FC236}">
                    <a16:creationId xmlns:a16="http://schemas.microsoft.com/office/drawing/2014/main" id="{BC6FF09C-8B4B-B7F8-66CB-F0EEF63B80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3755"/>
                <a:ext cx="1056" cy="484"/>
                <a:chOff x="4128" y="3600"/>
                <a:chExt cx="1056" cy="576"/>
              </a:xfrm>
            </p:grpSpPr>
            <p:sp>
              <p:nvSpPr>
                <p:cNvPr id="104522" name="Rectangle 9">
                  <a:extLst>
                    <a:ext uri="{FF2B5EF4-FFF2-40B4-BE49-F238E27FC236}">
                      <a16:creationId xmlns:a16="http://schemas.microsoft.com/office/drawing/2014/main" id="{6AF64F64-8DCC-88FF-3F5B-DE5EA64E7D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4064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4523" name="Rectangle 10">
                  <a:extLst>
                    <a:ext uri="{FF2B5EF4-FFF2-40B4-BE49-F238E27FC236}">
                      <a16:creationId xmlns:a16="http://schemas.microsoft.com/office/drawing/2014/main" id="{EF93E919-C726-9DBD-4A00-67C064209B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3840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4524" name="Text Box 11">
                  <a:extLst>
                    <a:ext uri="{FF2B5EF4-FFF2-40B4-BE49-F238E27FC236}">
                      <a16:creationId xmlns:a16="http://schemas.microsoft.com/office/drawing/2014/main" id="{5E42F7D8-EE6E-5930-9E35-54B7F136FA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2" y="3936"/>
                  <a:ext cx="156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4525" name="Rectangle 12">
                  <a:extLst>
                    <a:ext uri="{FF2B5EF4-FFF2-40B4-BE49-F238E27FC236}">
                      <a16:creationId xmlns:a16="http://schemas.microsoft.com/office/drawing/2014/main" id="{BBA801ED-1EE7-6611-DD61-B70770DAD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83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4526" name="Rectangle 13">
                  <a:extLst>
                    <a:ext uri="{FF2B5EF4-FFF2-40B4-BE49-F238E27FC236}">
                      <a16:creationId xmlns:a16="http://schemas.microsoft.com/office/drawing/2014/main" id="{06819769-01EE-FDBA-9118-2AC9090C90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06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4527" name="Rectangle 14">
                  <a:extLst>
                    <a:ext uri="{FF2B5EF4-FFF2-40B4-BE49-F238E27FC236}">
                      <a16:creationId xmlns:a16="http://schemas.microsoft.com/office/drawing/2014/main" id="{9A220DB8-EB41-8F71-AB64-A9C25F58CB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94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4528" name="Rectangle 15">
                  <a:extLst>
                    <a:ext uri="{FF2B5EF4-FFF2-40B4-BE49-F238E27FC236}">
                      <a16:creationId xmlns:a16="http://schemas.microsoft.com/office/drawing/2014/main" id="{947B7D2B-86AE-889E-CD7F-0FC9B54F1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71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NIL</a:t>
                  </a:r>
                </a:p>
              </p:txBody>
            </p:sp>
            <p:sp>
              <p:nvSpPr>
                <p:cNvPr id="104529" name="Rectangle 16">
                  <a:extLst>
                    <a:ext uri="{FF2B5EF4-FFF2-40B4-BE49-F238E27FC236}">
                      <a16:creationId xmlns:a16="http://schemas.microsoft.com/office/drawing/2014/main" id="{20D02937-39CA-1D8D-08DD-33E1FE722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60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N-1</a:t>
                  </a:r>
                </a:p>
              </p:txBody>
            </p:sp>
            <p:sp>
              <p:nvSpPr>
                <p:cNvPr id="104530" name="Line 17">
                  <a:extLst>
                    <a:ext uri="{FF2B5EF4-FFF2-40B4-BE49-F238E27FC236}">
                      <a16:creationId xmlns:a16="http://schemas.microsoft.com/office/drawing/2014/main" id="{C60E10E8-6D0D-619B-F0E3-BE7A49FD3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4531" name="Line 18">
                  <a:extLst>
                    <a:ext uri="{FF2B5EF4-FFF2-40B4-BE49-F238E27FC236}">
                      <a16:creationId xmlns:a16="http://schemas.microsoft.com/office/drawing/2014/main" id="{5A69E80B-080A-2E27-B4AE-ADD4ABE1F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71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4532" name="Line 19">
                  <a:extLst>
                    <a:ext uri="{FF2B5EF4-FFF2-40B4-BE49-F238E27FC236}">
                      <a16:creationId xmlns:a16="http://schemas.microsoft.com/office/drawing/2014/main" id="{104F36FA-CB74-8E28-AD81-88DBB9FE0A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83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4533" name="Line 20">
                  <a:extLst>
                    <a:ext uri="{FF2B5EF4-FFF2-40B4-BE49-F238E27FC236}">
                      <a16:creationId xmlns:a16="http://schemas.microsoft.com/office/drawing/2014/main" id="{0DDFDC6C-56A9-7FA4-898D-35717E2B87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06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4534" name="Line 21">
                  <a:extLst>
                    <a:ext uri="{FF2B5EF4-FFF2-40B4-BE49-F238E27FC236}">
                      <a16:creationId xmlns:a16="http://schemas.microsoft.com/office/drawing/2014/main" id="{4E0007C6-3D5A-A2B2-7B24-B0BFCB0981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175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4535" name="Line 22">
                  <a:extLst>
                    <a:ext uri="{FF2B5EF4-FFF2-40B4-BE49-F238E27FC236}">
                      <a16:creationId xmlns:a16="http://schemas.microsoft.com/office/drawing/2014/main" id="{0FA819E7-DD6D-0F8F-56C9-969C09668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4536" name="Line 23">
                  <a:extLst>
                    <a:ext uri="{FF2B5EF4-FFF2-40B4-BE49-F238E27FC236}">
                      <a16:creationId xmlns:a16="http://schemas.microsoft.com/office/drawing/2014/main" id="{CF358E35-C2BB-1621-1AFC-F2128444A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4537" name="Line 24">
                  <a:extLst>
                    <a:ext uri="{FF2B5EF4-FFF2-40B4-BE49-F238E27FC236}">
                      <a16:creationId xmlns:a16="http://schemas.microsoft.com/office/drawing/2014/main" id="{CD3C0767-15EB-7A5D-5460-5DDC792081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94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4538" name="Line 25">
                  <a:extLst>
                    <a:ext uri="{FF2B5EF4-FFF2-40B4-BE49-F238E27FC236}">
                      <a16:creationId xmlns:a16="http://schemas.microsoft.com/office/drawing/2014/main" id="{3423EDA6-81B9-FAE0-71CC-7AB5A2F33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412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4539" name="Line 26">
                  <a:extLst>
                    <a:ext uri="{FF2B5EF4-FFF2-40B4-BE49-F238E27FC236}">
                      <a16:creationId xmlns:a16="http://schemas.microsoft.com/office/drawing/2014/main" id="{2236D5B0-78EB-4064-24E1-2A3C6CAE8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38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58" name="Group 27">
                <a:extLst>
                  <a:ext uri="{FF2B5EF4-FFF2-40B4-BE49-F238E27FC236}">
                    <a16:creationId xmlns:a16="http://schemas.microsoft.com/office/drawing/2014/main" id="{2E75FA48-A7EC-5105-0841-CF81671F60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634"/>
                <a:ext cx="1248" cy="484"/>
                <a:chOff x="2880" y="3456"/>
                <a:chExt cx="1248" cy="576"/>
              </a:xfrm>
            </p:grpSpPr>
            <p:grpSp>
              <p:nvGrpSpPr>
                <p:cNvPr id="104502" name="Group 28">
                  <a:extLst>
                    <a:ext uri="{FF2B5EF4-FFF2-40B4-BE49-F238E27FC236}">
                      <a16:creationId xmlns:a16="http://schemas.microsoft.com/office/drawing/2014/main" id="{65CE8B5E-CDCF-D4C6-BFBB-66FC15B7FA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3456"/>
                  <a:ext cx="1056" cy="576"/>
                  <a:chOff x="4128" y="3600"/>
                  <a:chExt cx="1056" cy="576"/>
                </a:xfrm>
              </p:grpSpPr>
              <p:sp>
                <p:nvSpPr>
                  <p:cNvPr id="104504" name="Rectangle 29">
                    <a:extLst>
                      <a:ext uri="{FF2B5EF4-FFF2-40B4-BE49-F238E27FC236}">
                        <a16:creationId xmlns:a16="http://schemas.microsoft.com/office/drawing/2014/main" id="{EA92BE52-0C77-D583-C4B8-E27AC4E9DE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4064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505" name="Rectangle 30">
                    <a:extLst>
                      <a:ext uri="{FF2B5EF4-FFF2-40B4-BE49-F238E27FC236}">
                        <a16:creationId xmlns:a16="http://schemas.microsoft.com/office/drawing/2014/main" id="{21960E65-A470-8D18-7B35-36749FC632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3840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506" name="Text Box 31">
                    <a:extLst>
                      <a:ext uri="{FF2B5EF4-FFF2-40B4-BE49-F238E27FC236}">
                        <a16:creationId xmlns:a16="http://schemas.microsoft.com/office/drawing/2014/main" id="{C5D20BC4-140F-80E0-46F4-50B153661C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2" y="3935"/>
                    <a:ext cx="156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4507" name="Rectangle 32">
                    <a:extLst>
                      <a:ext uri="{FF2B5EF4-FFF2-40B4-BE49-F238E27FC236}">
                        <a16:creationId xmlns:a16="http://schemas.microsoft.com/office/drawing/2014/main" id="{E2C16929-C208-DCDB-2912-BEDDE20F8E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83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508" name="Rectangle 33">
                    <a:extLst>
                      <a:ext uri="{FF2B5EF4-FFF2-40B4-BE49-F238E27FC236}">
                        <a16:creationId xmlns:a16="http://schemas.microsoft.com/office/drawing/2014/main" id="{C1F46B13-A0CA-580D-E0F3-24206B7B75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406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509" name="Rectangle 34">
                    <a:extLst>
                      <a:ext uri="{FF2B5EF4-FFF2-40B4-BE49-F238E27FC236}">
                        <a16:creationId xmlns:a16="http://schemas.microsoft.com/office/drawing/2014/main" id="{55E9A3D7-D59E-2435-83CC-C5ED8430A6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94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4510" name="Rectangle 35">
                    <a:extLst>
                      <a:ext uri="{FF2B5EF4-FFF2-40B4-BE49-F238E27FC236}">
                        <a16:creationId xmlns:a16="http://schemas.microsoft.com/office/drawing/2014/main" id="{7EB6D2FE-AD4F-A9A4-EFCE-B721571315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71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511" name="Rectangle 36">
                    <a:extLst>
                      <a:ext uri="{FF2B5EF4-FFF2-40B4-BE49-F238E27FC236}">
                        <a16:creationId xmlns:a16="http://schemas.microsoft.com/office/drawing/2014/main" id="{3D08381B-17D9-6F20-80B1-07825DBAE1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60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104512" name="Line 37">
                    <a:extLst>
                      <a:ext uri="{FF2B5EF4-FFF2-40B4-BE49-F238E27FC236}">
                        <a16:creationId xmlns:a16="http://schemas.microsoft.com/office/drawing/2014/main" id="{BD0579A9-56AB-3A48-EA35-33F4195A1A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13" name="Line 38">
                    <a:extLst>
                      <a:ext uri="{FF2B5EF4-FFF2-40B4-BE49-F238E27FC236}">
                        <a16:creationId xmlns:a16="http://schemas.microsoft.com/office/drawing/2014/main" id="{1E20BF61-0D6F-9E3B-F81E-7213424960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71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14" name="Line 39">
                    <a:extLst>
                      <a:ext uri="{FF2B5EF4-FFF2-40B4-BE49-F238E27FC236}">
                        <a16:creationId xmlns:a16="http://schemas.microsoft.com/office/drawing/2014/main" id="{0201E2EB-423C-AEA6-7767-84A280A513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3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15" name="Line 40">
                    <a:extLst>
                      <a:ext uri="{FF2B5EF4-FFF2-40B4-BE49-F238E27FC236}">
                        <a16:creationId xmlns:a16="http://schemas.microsoft.com/office/drawing/2014/main" id="{76611CEB-C98A-9D88-FFFC-8388EA89F9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06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16" name="Line 41">
                    <a:extLst>
                      <a:ext uri="{FF2B5EF4-FFF2-40B4-BE49-F238E27FC236}">
                        <a16:creationId xmlns:a16="http://schemas.microsoft.com/office/drawing/2014/main" id="{A897FB10-1928-8FE7-B66E-A9827AB4B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175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17" name="Line 42">
                    <a:extLst>
                      <a:ext uri="{FF2B5EF4-FFF2-40B4-BE49-F238E27FC236}">
                        <a16:creationId xmlns:a16="http://schemas.microsoft.com/office/drawing/2014/main" id="{8BF2CDC6-88F2-39E6-51F2-F92905EE8B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18" name="Line 43">
                    <a:extLst>
                      <a:ext uri="{FF2B5EF4-FFF2-40B4-BE49-F238E27FC236}">
                        <a16:creationId xmlns:a16="http://schemas.microsoft.com/office/drawing/2014/main" id="{3824B244-A3B8-3639-CDAA-A9C848A224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19" name="Line 44">
                    <a:extLst>
                      <a:ext uri="{FF2B5EF4-FFF2-40B4-BE49-F238E27FC236}">
                        <a16:creationId xmlns:a16="http://schemas.microsoft.com/office/drawing/2014/main" id="{2A12349B-EA75-5E93-7DD4-DFA15208A5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94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20" name="Line 45">
                    <a:extLst>
                      <a:ext uri="{FF2B5EF4-FFF2-40B4-BE49-F238E27FC236}">
                        <a16:creationId xmlns:a16="http://schemas.microsoft.com/office/drawing/2014/main" id="{40328C76-EE7E-1E3F-3A81-B68CAC1191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412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21" name="Line 46">
                    <a:extLst>
                      <a:ext uri="{FF2B5EF4-FFF2-40B4-BE49-F238E27FC236}">
                        <a16:creationId xmlns:a16="http://schemas.microsoft.com/office/drawing/2014/main" id="{B8949411-3A76-6A7B-5267-D242A90D2F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88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503" name="Line 47">
                  <a:extLst>
                    <a:ext uri="{FF2B5EF4-FFF2-40B4-BE49-F238E27FC236}">
                      <a16:creationId xmlns:a16="http://schemas.microsoft.com/office/drawing/2014/main" id="{9A437675-2964-EAA7-12F3-A73AC5421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59" name="Group 48">
                <a:extLst>
                  <a:ext uri="{FF2B5EF4-FFF2-40B4-BE49-F238E27FC236}">
                    <a16:creationId xmlns:a16="http://schemas.microsoft.com/office/drawing/2014/main" id="{917C391E-4F1A-C7C1-C2B0-4EEA2840B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3513"/>
                <a:ext cx="1248" cy="484"/>
                <a:chOff x="2880" y="3456"/>
                <a:chExt cx="1248" cy="576"/>
              </a:xfrm>
            </p:grpSpPr>
            <p:grpSp>
              <p:nvGrpSpPr>
                <p:cNvPr id="104482" name="Group 49">
                  <a:extLst>
                    <a:ext uri="{FF2B5EF4-FFF2-40B4-BE49-F238E27FC236}">
                      <a16:creationId xmlns:a16="http://schemas.microsoft.com/office/drawing/2014/main" id="{8428F3F8-D3CD-9352-7ECB-AC8BCF0D9E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3456"/>
                  <a:ext cx="1056" cy="576"/>
                  <a:chOff x="4128" y="3600"/>
                  <a:chExt cx="1056" cy="576"/>
                </a:xfrm>
              </p:grpSpPr>
              <p:sp>
                <p:nvSpPr>
                  <p:cNvPr id="104484" name="Rectangle 50">
                    <a:extLst>
                      <a:ext uri="{FF2B5EF4-FFF2-40B4-BE49-F238E27FC236}">
                        <a16:creationId xmlns:a16="http://schemas.microsoft.com/office/drawing/2014/main" id="{BE23344F-CA04-5AAC-473B-5741DC12AB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4064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485" name="Rectangle 51">
                    <a:extLst>
                      <a:ext uri="{FF2B5EF4-FFF2-40B4-BE49-F238E27FC236}">
                        <a16:creationId xmlns:a16="http://schemas.microsoft.com/office/drawing/2014/main" id="{43CF5EFF-E34C-E819-ABFE-19CB9EF2B4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3840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486" name="Text Box 52">
                    <a:extLst>
                      <a:ext uri="{FF2B5EF4-FFF2-40B4-BE49-F238E27FC236}">
                        <a16:creationId xmlns:a16="http://schemas.microsoft.com/office/drawing/2014/main" id="{A29F700E-0B77-3FFD-53D1-B8E53D84D8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2" y="3935"/>
                    <a:ext cx="156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4487" name="Rectangle 53">
                    <a:extLst>
                      <a:ext uri="{FF2B5EF4-FFF2-40B4-BE49-F238E27FC236}">
                        <a16:creationId xmlns:a16="http://schemas.microsoft.com/office/drawing/2014/main" id="{D8A2BB20-EAD5-51C6-8A3F-A5E5C122B5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83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488" name="Rectangle 54">
                    <a:extLst>
                      <a:ext uri="{FF2B5EF4-FFF2-40B4-BE49-F238E27FC236}">
                        <a16:creationId xmlns:a16="http://schemas.microsoft.com/office/drawing/2014/main" id="{FB326068-EFC1-D98A-9696-93ACFCCD09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406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489" name="Rectangle 55">
                    <a:extLst>
                      <a:ext uri="{FF2B5EF4-FFF2-40B4-BE49-F238E27FC236}">
                        <a16:creationId xmlns:a16="http://schemas.microsoft.com/office/drawing/2014/main" id="{89BE37D8-3391-D00A-1DB9-E45AF99223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94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4490" name="Rectangle 56">
                    <a:extLst>
                      <a:ext uri="{FF2B5EF4-FFF2-40B4-BE49-F238E27FC236}">
                        <a16:creationId xmlns:a16="http://schemas.microsoft.com/office/drawing/2014/main" id="{F43CC0DC-8DD6-3293-8335-5F6690B1BE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71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491" name="Rectangle 57">
                    <a:extLst>
                      <a:ext uri="{FF2B5EF4-FFF2-40B4-BE49-F238E27FC236}">
                        <a16:creationId xmlns:a16="http://schemas.microsoft.com/office/drawing/2014/main" id="{1B324B5F-C130-BCE8-B3CB-299CDFFA99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60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104492" name="Line 58">
                    <a:extLst>
                      <a:ext uri="{FF2B5EF4-FFF2-40B4-BE49-F238E27FC236}">
                        <a16:creationId xmlns:a16="http://schemas.microsoft.com/office/drawing/2014/main" id="{E7DC46F8-E023-1F1D-1563-8762F79AA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93" name="Line 59">
                    <a:extLst>
                      <a:ext uri="{FF2B5EF4-FFF2-40B4-BE49-F238E27FC236}">
                        <a16:creationId xmlns:a16="http://schemas.microsoft.com/office/drawing/2014/main" id="{3FEAFC91-33A1-39A4-B74E-6957DBE01D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71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94" name="Line 60">
                    <a:extLst>
                      <a:ext uri="{FF2B5EF4-FFF2-40B4-BE49-F238E27FC236}">
                        <a16:creationId xmlns:a16="http://schemas.microsoft.com/office/drawing/2014/main" id="{737D57D0-039B-EE80-3341-C89E7A1435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3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95" name="Line 61">
                    <a:extLst>
                      <a:ext uri="{FF2B5EF4-FFF2-40B4-BE49-F238E27FC236}">
                        <a16:creationId xmlns:a16="http://schemas.microsoft.com/office/drawing/2014/main" id="{F053DDE1-918D-ED92-A551-C99D32A8C7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06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96" name="Line 62">
                    <a:extLst>
                      <a:ext uri="{FF2B5EF4-FFF2-40B4-BE49-F238E27FC236}">
                        <a16:creationId xmlns:a16="http://schemas.microsoft.com/office/drawing/2014/main" id="{9148BDBD-6F9E-1347-6CDA-B22DDF7443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175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97" name="Line 63">
                    <a:extLst>
                      <a:ext uri="{FF2B5EF4-FFF2-40B4-BE49-F238E27FC236}">
                        <a16:creationId xmlns:a16="http://schemas.microsoft.com/office/drawing/2014/main" id="{57566986-442C-98CF-3030-62BD0AD245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98" name="Line 64">
                    <a:extLst>
                      <a:ext uri="{FF2B5EF4-FFF2-40B4-BE49-F238E27FC236}">
                        <a16:creationId xmlns:a16="http://schemas.microsoft.com/office/drawing/2014/main" id="{CF1566D6-1029-5FF4-CA8E-27C1D6539E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99" name="Line 65">
                    <a:extLst>
                      <a:ext uri="{FF2B5EF4-FFF2-40B4-BE49-F238E27FC236}">
                        <a16:creationId xmlns:a16="http://schemas.microsoft.com/office/drawing/2014/main" id="{410C342C-67CD-7CCF-B818-B74A2A8900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94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00" name="Line 66">
                    <a:extLst>
                      <a:ext uri="{FF2B5EF4-FFF2-40B4-BE49-F238E27FC236}">
                        <a16:creationId xmlns:a16="http://schemas.microsoft.com/office/drawing/2014/main" id="{BEF8DF60-413B-E4DF-F640-BC9EEA7FCC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412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501" name="Line 67">
                    <a:extLst>
                      <a:ext uri="{FF2B5EF4-FFF2-40B4-BE49-F238E27FC236}">
                        <a16:creationId xmlns:a16="http://schemas.microsoft.com/office/drawing/2014/main" id="{7D7272E1-70ED-4CFE-1C34-C40010466E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88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483" name="Line 68">
                  <a:extLst>
                    <a:ext uri="{FF2B5EF4-FFF2-40B4-BE49-F238E27FC236}">
                      <a16:creationId xmlns:a16="http://schemas.microsoft.com/office/drawing/2014/main" id="{E0B455E4-83AC-03B3-F82E-5DC1BFDBCB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0" name="Group 69">
                <a:extLst>
                  <a:ext uri="{FF2B5EF4-FFF2-40B4-BE49-F238E27FC236}">
                    <a16:creationId xmlns:a16="http://schemas.microsoft.com/office/drawing/2014/main" id="{3012ACBE-F848-CB3B-1747-B1D251DCC7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3392"/>
                <a:ext cx="1248" cy="483"/>
                <a:chOff x="384" y="3168"/>
                <a:chExt cx="1248" cy="575"/>
              </a:xfrm>
            </p:grpSpPr>
            <p:grpSp>
              <p:nvGrpSpPr>
                <p:cNvPr id="104464" name="Group 70">
                  <a:extLst>
                    <a:ext uri="{FF2B5EF4-FFF2-40B4-BE49-F238E27FC236}">
                      <a16:creationId xmlns:a16="http://schemas.microsoft.com/office/drawing/2014/main" id="{13C2405C-E43A-47D5-C72D-26B09A9997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3168"/>
                  <a:ext cx="1056" cy="575"/>
                  <a:chOff x="384" y="3168"/>
                  <a:chExt cx="1056" cy="575"/>
                </a:xfrm>
              </p:grpSpPr>
              <p:sp>
                <p:nvSpPr>
                  <p:cNvPr id="104466" name="Rectangle 71">
                    <a:extLst>
                      <a:ext uri="{FF2B5EF4-FFF2-40B4-BE49-F238E27FC236}">
                        <a16:creationId xmlns:a16="http://schemas.microsoft.com/office/drawing/2014/main" id="{5224D6F6-D19E-A180-2E29-A81A16AFBF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408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467" name="Text Box 72">
                    <a:extLst>
                      <a:ext uri="{FF2B5EF4-FFF2-40B4-BE49-F238E27FC236}">
                        <a16:creationId xmlns:a16="http://schemas.microsoft.com/office/drawing/2014/main" id="{13A8DE61-85B7-3789-3AA0-AD2D0FB0BB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8" y="3503"/>
                    <a:ext cx="156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4468" name="Rectangle 73">
                    <a:extLst>
                      <a:ext uri="{FF2B5EF4-FFF2-40B4-BE49-F238E27FC236}">
                        <a16:creationId xmlns:a16="http://schemas.microsoft.com/office/drawing/2014/main" id="{07247CD1-7404-D4FA-3210-ED8260868F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39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469" name="Rectangle 74">
                    <a:extLst>
                      <a:ext uri="{FF2B5EF4-FFF2-40B4-BE49-F238E27FC236}">
                        <a16:creationId xmlns:a16="http://schemas.microsoft.com/office/drawing/2014/main" id="{4B0D25D3-62D3-8FB0-F87A-813721A78D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62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470" name="Rectangle 75">
                    <a:extLst>
                      <a:ext uri="{FF2B5EF4-FFF2-40B4-BE49-F238E27FC236}">
                        <a16:creationId xmlns:a16="http://schemas.microsoft.com/office/drawing/2014/main" id="{B34C638A-BBAF-D7C3-4D36-405742A56D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513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4471" name="Rectangle 76">
                    <a:extLst>
                      <a:ext uri="{FF2B5EF4-FFF2-40B4-BE49-F238E27FC236}">
                        <a16:creationId xmlns:a16="http://schemas.microsoft.com/office/drawing/2014/main" id="{36857695-03A7-C6FC-A92B-F89388BD5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283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472" name="Rectangle 77">
                    <a:extLst>
                      <a:ext uri="{FF2B5EF4-FFF2-40B4-BE49-F238E27FC236}">
                        <a16:creationId xmlns:a16="http://schemas.microsoft.com/office/drawing/2014/main" id="{4B1A0103-DF82-9551-F936-D4E1E247E0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16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04473" name="Line 78">
                    <a:extLst>
                      <a:ext uri="{FF2B5EF4-FFF2-40B4-BE49-F238E27FC236}">
                        <a16:creationId xmlns:a16="http://schemas.microsoft.com/office/drawing/2014/main" id="{47405129-3DD3-A45B-BD78-1C76414570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168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74" name="Line 79">
                    <a:extLst>
                      <a:ext uri="{FF2B5EF4-FFF2-40B4-BE49-F238E27FC236}">
                        <a16:creationId xmlns:a16="http://schemas.microsoft.com/office/drawing/2014/main" id="{8ED9B92C-C149-62A0-00E3-C42BCB984A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283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75" name="Line 80">
                    <a:extLst>
                      <a:ext uri="{FF2B5EF4-FFF2-40B4-BE49-F238E27FC236}">
                        <a16:creationId xmlns:a16="http://schemas.microsoft.com/office/drawing/2014/main" id="{D423E882-F897-625F-584F-AD4E0D339B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398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76" name="Line 81">
                    <a:extLst>
                      <a:ext uri="{FF2B5EF4-FFF2-40B4-BE49-F238E27FC236}">
                        <a16:creationId xmlns:a16="http://schemas.microsoft.com/office/drawing/2014/main" id="{0D4F1681-C025-835D-D8D7-768E87ACE3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628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77" name="Line 82">
                    <a:extLst>
                      <a:ext uri="{FF2B5EF4-FFF2-40B4-BE49-F238E27FC236}">
                        <a16:creationId xmlns:a16="http://schemas.microsoft.com/office/drawing/2014/main" id="{A8C95FFE-C5CD-C7AE-A8A6-747D700EE9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743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78" name="Line 83">
                    <a:extLst>
                      <a:ext uri="{FF2B5EF4-FFF2-40B4-BE49-F238E27FC236}">
                        <a16:creationId xmlns:a16="http://schemas.microsoft.com/office/drawing/2014/main" id="{B906CE4D-E4A8-5819-68B9-B176FB6CB8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168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79" name="Line 84">
                    <a:extLst>
                      <a:ext uri="{FF2B5EF4-FFF2-40B4-BE49-F238E27FC236}">
                        <a16:creationId xmlns:a16="http://schemas.microsoft.com/office/drawing/2014/main" id="{D3A005A3-0553-2734-D120-03FD195D2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3168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80" name="Line 85">
                    <a:extLst>
                      <a:ext uri="{FF2B5EF4-FFF2-40B4-BE49-F238E27FC236}">
                        <a16:creationId xmlns:a16="http://schemas.microsoft.com/office/drawing/2014/main" id="{50941B1D-4631-BB8B-D5C8-1B185CE732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513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481" name="Line 86">
                    <a:extLst>
                      <a:ext uri="{FF2B5EF4-FFF2-40B4-BE49-F238E27FC236}">
                        <a16:creationId xmlns:a16="http://schemas.microsoft.com/office/drawing/2014/main" id="{E6D33450-9925-A141-7106-7733058D4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56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465" name="Line 87">
                  <a:extLst>
                    <a:ext uri="{FF2B5EF4-FFF2-40B4-BE49-F238E27FC236}">
                      <a16:creationId xmlns:a16="http://schemas.microsoft.com/office/drawing/2014/main" id="{836189E3-40A8-D800-252F-23000894AF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312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4461" name="Line 88">
                <a:extLst>
                  <a:ext uri="{FF2B5EF4-FFF2-40B4-BE49-F238E27FC236}">
                    <a16:creationId xmlns:a16="http://schemas.microsoft.com/office/drawing/2014/main" id="{464CE931-7CDA-9472-3B1C-86D6D386C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795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462" name="Text Box 89">
                <a:extLst>
                  <a:ext uri="{FF2B5EF4-FFF2-40B4-BE49-F238E27FC236}">
                    <a16:creationId xmlns:a16="http://schemas.microsoft.com/office/drawing/2014/main" id="{81037E7E-ED58-0FF1-9D23-05E17BBFE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3715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04463" name="Text Box 90">
                <a:extLst>
                  <a:ext uri="{FF2B5EF4-FFF2-40B4-BE49-F238E27FC236}">
                    <a16:creationId xmlns:a16="http://schemas.microsoft.com/office/drawing/2014/main" id="{60494CEC-FF18-9577-839C-A2FC28CE08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231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空闲盘块号栈</a:t>
                </a:r>
              </a:p>
            </p:txBody>
          </p:sp>
        </p:grpSp>
        <p:sp>
          <p:nvSpPr>
            <p:cNvPr id="104455" name="Line 91">
              <a:extLst>
                <a:ext uri="{FF2B5EF4-FFF2-40B4-BE49-F238E27FC236}">
                  <a16:creationId xmlns:a16="http://schemas.microsoft.com/office/drawing/2014/main" id="{E025B4C6-3313-6161-D3B0-296001866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355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56" name="Text Box 93">
              <a:extLst>
                <a:ext uri="{FF2B5EF4-FFF2-40B4-BE49-F238E27FC236}">
                  <a16:creationId xmlns:a16="http://schemas.microsoft.com/office/drawing/2014/main" id="{B584EBA8-68E9-B57E-284D-15C3331BD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360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s.free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2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8DB3E776-3081-3866-6BEF-828F015F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四、成组链接法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6036" name="Rectangle 4">
            <a:extLst>
              <a:ext uri="{FF2B5EF4-FFF2-40B4-BE49-F238E27FC236}">
                <a16:creationId xmlns:a16="http://schemas.microsoft.com/office/drawing/2014/main" id="{DF4CB944-8641-9E84-9EC0-140FB3CB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763000" cy="2667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盘块的回收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1、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s.free=N，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则将空闲盘块栈内容写入新释放的盘块中，并使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s.free=1，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且将该盘块号作为栈底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2、否则，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s.free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递增1，将该盘块号作为栈顶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76" name="Text Box 6">
            <a:extLst>
              <a:ext uri="{FF2B5EF4-FFF2-40B4-BE49-F238E27FC236}">
                <a16:creationId xmlns:a16="http://schemas.microsoft.com/office/drawing/2014/main" id="{B45F26C7-86EC-93AB-9623-28EE2A8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EB6C8B6-693B-BA45-BCF7-586C4710D251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77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05477" name="Group 94">
            <a:extLst>
              <a:ext uri="{FF2B5EF4-FFF2-40B4-BE49-F238E27FC236}">
                <a16:creationId xmlns:a16="http://schemas.microsoft.com/office/drawing/2014/main" id="{8849F50A-5859-54C7-67BE-13DFF96E21A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849688"/>
            <a:ext cx="8153400" cy="1600200"/>
            <a:chOff x="144" y="3231"/>
            <a:chExt cx="5136" cy="1008"/>
          </a:xfrm>
        </p:grpSpPr>
        <p:grpSp>
          <p:nvGrpSpPr>
            <p:cNvPr id="105478" name="Group 7">
              <a:extLst>
                <a:ext uri="{FF2B5EF4-FFF2-40B4-BE49-F238E27FC236}">
                  <a16:creationId xmlns:a16="http://schemas.microsoft.com/office/drawing/2014/main" id="{43591D14-66E1-339B-DA8C-9593B08A5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231"/>
              <a:ext cx="5088" cy="1008"/>
              <a:chOff x="96" y="2976"/>
              <a:chExt cx="5088" cy="1200"/>
            </a:xfrm>
          </p:grpSpPr>
          <p:grpSp>
            <p:nvGrpSpPr>
              <p:cNvPr id="105481" name="Group 8">
                <a:extLst>
                  <a:ext uri="{FF2B5EF4-FFF2-40B4-BE49-F238E27FC236}">
                    <a16:creationId xmlns:a16="http://schemas.microsoft.com/office/drawing/2014/main" id="{C030BE98-25FA-2C3C-71FD-1EBF22C35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3600"/>
                <a:ext cx="1056" cy="576"/>
                <a:chOff x="4128" y="3600"/>
                <a:chExt cx="1056" cy="576"/>
              </a:xfrm>
            </p:grpSpPr>
            <p:sp>
              <p:nvSpPr>
                <p:cNvPr id="105546" name="Rectangle 9">
                  <a:extLst>
                    <a:ext uri="{FF2B5EF4-FFF2-40B4-BE49-F238E27FC236}">
                      <a16:creationId xmlns:a16="http://schemas.microsoft.com/office/drawing/2014/main" id="{D8B61468-D375-0DB2-84D7-2B948A288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4064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547" name="Rectangle 10">
                  <a:extLst>
                    <a:ext uri="{FF2B5EF4-FFF2-40B4-BE49-F238E27FC236}">
                      <a16:creationId xmlns:a16="http://schemas.microsoft.com/office/drawing/2014/main" id="{75AB8914-17F4-9127-9BEA-0C6EA5C99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3840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548" name="Text Box 11">
                  <a:extLst>
                    <a:ext uri="{FF2B5EF4-FFF2-40B4-BE49-F238E27FC236}">
                      <a16:creationId xmlns:a16="http://schemas.microsoft.com/office/drawing/2014/main" id="{C4D6CADA-D660-BB5A-36E5-D57A32293A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2" y="3936"/>
                  <a:ext cx="156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5549" name="Rectangle 12">
                  <a:extLst>
                    <a:ext uri="{FF2B5EF4-FFF2-40B4-BE49-F238E27FC236}">
                      <a16:creationId xmlns:a16="http://schemas.microsoft.com/office/drawing/2014/main" id="{AC90D713-9FEC-0386-9F12-A9ABD0916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83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550" name="Rectangle 13">
                  <a:extLst>
                    <a:ext uri="{FF2B5EF4-FFF2-40B4-BE49-F238E27FC236}">
                      <a16:creationId xmlns:a16="http://schemas.microsoft.com/office/drawing/2014/main" id="{E267D7ED-8948-9A6D-CBD4-FA7FD3BD1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06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551" name="Rectangle 14">
                  <a:extLst>
                    <a:ext uri="{FF2B5EF4-FFF2-40B4-BE49-F238E27FC236}">
                      <a16:creationId xmlns:a16="http://schemas.microsoft.com/office/drawing/2014/main" id="{E483E0D3-70F7-1ED4-F6FA-7DA7E33E2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94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5552" name="Rectangle 15">
                  <a:extLst>
                    <a:ext uri="{FF2B5EF4-FFF2-40B4-BE49-F238E27FC236}">
                      <a16:creationId xmlns:a16="http://schemas.microsoft.com/office/drawing/2014/main" id="{FCF1A7EC-EB75-BF04-9582-4B9C86A06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71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NIL</a:t>
                  </a:r>
                </a:p>
              </p:txBody>
            </p:sp>
            <p:sp>
              <p:nvSpPr>
                <p:cNvPr id="105553" name="Rectangle 16">
                  <a:extLst>
                    <a:ext uri="{FF2B5EF4-FFF2-40B4-BE49-F238E27FC236}">
                      <a16:creationId xmlns:a16="http://schemas.microsoft.com/office/drawing/2014/main" id="{35BA3834-59A9-4424-7041-F109FC4E6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60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N-1</a:t>
                  </a:r>
                </a:p>
              </p:txBody>
            </p:sp>
            <p:sp>
              <p:nvSpPr>
                <p:cNvPr id="105554" name="Line 17">
                  <a:extLst>
                    <a:ext uri="{FF2B5EF4-FFF2-40B4-BE49-F238E27FC236}">
                      <a16:creationId xmlns:a16="http://schemas.microsoft.com/office/drawing/2014/main" id="{65B27A28-AA77-FE39-509C-EB87E30A8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5555" name="Line 18">
                  <a:extLst>
                    <a:ext uri="{FF2B5EF4-FFF2-40B4-BE49-F238E27FC236}">
                      <a16:creationId xmlns:a16="http://schemas.microsoft.com/office/drawing/2014/main" id="{EA523A0E-1EEA-17FE-622D-7554A4EB9B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71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5556" name="Line 19">
                  <a:extLst>
                    <a:ext uri="{FF2B5EF4-FFF2-40B4-BE49-F238E27FC236}">
                      <a16:creationId xmlns:a16="http://schemas.microsoft.com/office/drawing/2014/main" id="{4E3A6DE8-8FD1-3A02-A7E6-DD73EC405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83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5557" name="Line 20">
                  <a:extLst>
                    <a:ext uri="{FF2B5EF4-FFF2-40B4-BE49-F238E27FC236}">
                      <a16:creationId xmlns:a16="http://schemas.microsoft.com/office/drawing/2014/main" id="{34DCC7BA-3113-567D-2927-048C482230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06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5558" name="Line 21">
                  <a:extLst>
                    <a:ext uri="{FF2B5EF4-FFF2-40B4-BE49-F238E27FC236}">
                      <a16:creationId xmlns:a16="http://schemas.microsoft.com/office/drawing/2014/main" id="{DBE5A889-6809-62DC-6DDE-B2CAEBF57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175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5559" name="Line 22">
                  <a:extLst>
                    <a:ext uri="{FF2B5EF4-FFF2-40B4-BE49-F238E27FC236}">
                      <a16:creationId xmlns:a16="http://schemas.microsoft.com/office/drawing/2014/main" id="{BA901A01-6852-2ECA-293E-D23BC47EF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5560" name="Line 23">
                  <a:extLst>
                    <a:ext uri="{FF2B5EF4-FFF2-40B4-BE49-F238E27FC236}">
                      <a16:creationId xmlns:a16="http://schemas.microsoft.com/office/drawing/2014/main" id="{8E1778D5-CACE-8A2C-891D-1414E9CC4C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5561" name="Line 24">
                  <a:extLst>
                    <a:ext uri="{FF2B5EF4-FFF2-40B4-BE49-F238E27FC236}">
                      <a16:creationId xmlns:a16="http://schemas.microsoft.com/office/drawing/2014/main" id="{8BA0CAFA-CC19-99A7-4FAC-757ED16006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94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62" name="Line 25">
                  <a:extLst>
                    <a:ext uri="{FF2B5EF4-FFF2-40B4-BE49-F238E27FC236}">
                      <a16:creationId xmlns:a16="http://schemas.microsoft.com/office/drawing/2014/main" id="{111CC892-D57A-53F1-DA02-F1AF4F6C04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412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63" name="Line 26">
                  <a:extLst>
                    <a:ext uri="{FF2B5EF4-FFF2-40B4-BE49-F238E27FC236}">
                      <a16:creationId xmlns:a16="http://schemas.microsoft.com/office/drawing/2014/main" id="{D540C2D8-DCF4-D326-6D27-990B35BC58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38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2" name="Group 27">
                <a:extLst>
                  <a:ext uri="{FF2B5EF4-FFF2-40B4-BE49-F238E27FC236}">
                    <a16:creationId xmlns:a16="http://schemas.microsoft.com/office/drawing/2014/main" id="{A78004CD-93B1-1112-C6F6-4A20475E1F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3456"/>
                <a:ext cx="1248" cy="576"/>
                <a:chOff x="2880" y="3456"/>
                <a:chExt cx="1248" cy="576"/>
              </a:xfrm>
            </p:grpSpPr>
            <p:grpSp>
              <p:nvGrpSpPr>
                <p:cNvPr id="105526" name="Group 28">
                  <a:extLst>
                    <a:ext uri="{FF2B5EF4-FFF2-40B4-BE49-F238E27FC236}">
                      <a16:creationId xmlns:a16="http://schemas.microsoft.com/office/drawing/2014/main" id="{7D206285-9D02-7C84-6CDD-D5D7FB85C0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3456"/>
                  <a:ext cx="1056" cy="576"/>
                  <a:chOff x="4128" y="3600"/>
                  <a:chExt cx="1056" cy="576"/>
                </a:xfrm>
              </p:grpSpPr>
              <p:sp>
                <p:nvSpPr>
                  <p:cNvPr id="105528" name="Rectangle 29">
                    <a:extLst>
                      <a:ext uri="{FF2B5EF4-FFF2-40B4-BE49-F238E27FC236}">
                        <a16:creationId xmlns:a16="http://schemas.microsoft.com/office/drawing/2014/main" id="{ECF49758-E748-02C6-BB99-B2190497E4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4064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529" name="Rectangle 30">
                    <a:extLst>
                      <a:ext uri="{FF2B5EF4-FFF2-40B4-BE49-F238E27FC236}">
                        <a16:creationId xmlns:a16="http://schemas.microsoft.com/office/drawing/2014/main" id="{93F27561-3EA6-7A05-D6F2-6FCCA3848B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3840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530" name="Text Box 31">
                    <a:extLst>
                      <a:ext uri="{FF2B5EF4-FFF2-40B4-BE49-F238E27FC236}">
                        <a16:creationId xmlns:a16="http://schemas.microsoft.com/office/drawing/2014/main" id="{91B4F495-8826-AA79-0557-F7CD4E3D675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2" y="3935"/>
                    <a:ext cx="156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5531" name="Rectangle 32">
                    <a:extLst>
                      <a:ext uri="{FF2B5EF4-FFF2-40B4-BE49-F238E27FC236}">
                        <a16:creationId xmlns:a16="http://schemas.microsoft.com/office/drawing/2014/main" id="{792976F1-ADC9-8ED9-09F6-598F686B0F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83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532" name="Rectangle 33">
                    <a:extLst>
                      <a:ext uri="{FF2B5EF4-FFF2-40B4-BE49-F238E27FC236}">
                        <a16:creationId xmlns:a16="http://schemas.microsoft.com/office/drawing/2014/main" id="{C01AA713-FA44-1CED-E313-E0FA8D2E46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406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533" name="Rectangle 34">
                    <a:extLst>
                      <a:ext uri="{FF2B5EF4-FFF2-40B4-BE49-F238E27FC236}">
                        <a16:creationId xmlns:a16="http://schemas.microsoft.com/office/drawing/2014/main" id="{803F8780-AD33-EB30-CB4F-421E34DEB5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94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5534" name="Rectangle 35">
                    <a:extLst>
                      <a:ext uri="{FF2B5EF4-FFF2-40B4-BE49-F238E27FC236}">
                        <a16:creationId xmlns:a16="http://schemas.microsoft.com/office/drawing/2014/main" id="{39149E93-4FF0-AFDF-149E-4393D03F1B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71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535" name="Rectangle 36">
                    <a:extLst>
                      <a:ext uri="{FF2B5EF4-FFF2-40B4-BE49-F238E27FC236}">
                        <a16:creationId xmlns:a16="http://schemas.microsoft.com/office/drawing/2014/main" id="{1516B756-A8AD-C1D0-9C35-5F3F615FBE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60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105536" name="Line 37">
                    <a:extLst>
                      <a:ext uri="{FF2B5EF4-FFF2-40B4-BE49-F238E27FC236}">
                        <a16:creationId xmlns:a16="http://schemas.microsoft.com/office/drawing/2014/main" id="{2A4F2850-BFA6-12D1-CC5C-F54E301781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37" name="Line 38">
                    <a:extLst>
                      <a:ext uri="{FF2B5EF4-FFF2-40B4-BE49-F238E27FC236}">
                        <a16:creationId xmlns:a16="http://schemas.microsoft.com/office/drawing/2014/main" id="{54BCE229-2DFA-E9AC-A9F2-F19CA0C19D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71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38" name="Line 39">
                    <a:extLst>
                      <a:ext uri="{FF2B5EF4-FFF2-40B4-BE49-F238E27FC236}">
                        <a16:creationId xmlns:a16="http://schemas.microsoft.com/office/drawing/2014/main" id="{9ACA655C-B01F-9A4A-96F1-67B88F9EA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3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39" name="Line 40">
                    <a:extLst>
                      <a:ext uri="{FF2B5EF4-FFF2-40B4-BE49-F238E27FC236}">
                        <a16:creationId xmlns:a16="http://schemas.microsoft.com/office/drawing/2014/main" id="{D41DA897-9EF3-7595-886B-438B0B3928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06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40" name="Line 41">
                    <a:extLst>
                      <a:ext uri="{FF2B5EF4-FFF2-40B4-BE49-F238E27FC236}">
                        <a16:creationId xmlns:a16="http://schemas.microsoft.com/office/drawing/2014/main" id="{77B0FD11-D5D3-EDBE-F17E-A28D296D35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175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41" name="Line 42">
                    <a:extLst>
                      <a:ext uri="{FF2B5EF4-FFF2-40B4-BE49-F238E27FC236}">
                        <a16:creationId xmlns:a16="http://schemas.microsoft.com/office/drawing/2014/main" id="{8EB60807-B94E-8EC3-FFC0-61F1B71F6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42" name="Line 43">
                    <a:extLst>
                      <a:ext uri="{FF2B5EF4-FFF2-40B4-BE49-F238E27FC236}">
                        <a16:creationId xmlns:a16="http://schemas.microsoft.com/office/drawing/2014/main" id="{82CAD94D-EA40-DFAE-51B6-AEFB9A2596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43" name="Line 44">
                    <a:extLst>
                      <a:ext uri="{FF2B5EF4-FFF2-40B4-BE49-F238E27FC236}">
                        <a16:creationId xmlns:a16="http://schemas.microsoft.com/office/drawing/2014/main" id="{8BDD2E0D-D443-DE4B-9C05-1374065B8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94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44" name="Line 45">
                    <a:extLst>
                      <a:ext uri="{FF2B5EF4-FFF2-40B4-BE49-F238E27FC236}">
                        <a16:creationId xmlns:a16="http://schemas.microsoft.com/office/drawing/2014/main" id="{1706C572-1F1D-F2E6-B233-9F5319B03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412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45" name="Line 46">
                    <a:extLst>
                      <a:ext uri="{FF2B5EF4-FFF2-40B4-BE49-F238E27FC236}">
                        <a16:creationId xmlns:a16="http://schemas.microsoft.com/office/drawing/2014/main" id="{ACE2DBC3-7F28-B8A8-9288-0B75F27AB0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88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527" name="Line 47">
                  <a:extLst>
                    <a:ext uri="{FF2B5EF4-FFF2-40B4-BE49-F238E27FC236}">
                      <a16:creationId xmlns:a16="http://schemas.microsoft.com/office/drawing/2014/main" id="{0B593E1C-E1D2-A967-995D-E2D9423F65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3" name="Group 48">
                <a:extLst>
                  <a:ext uri="{FF2B5EF4-FFF2-40B4-BE49-F238E27FC236}">
                    <a16:creationId xmlns:a16="http://schemas.microsoft.com/office/drawing/2014/main" id="{59801327-B390-6645-6415-418614EF40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12"/>
                <a:ext cx="1248" cy="576"/>
                <a:chOff x="2880" y="3456"/>
                <a:chExt cx="1248" cy="576"/>
              </a:xfrm>
            </p:grpSpPr>
            <p:grpSp>
              <p:nvGrpSpPr>
                <p:cNvPr id="105506" name="Group 49">
                  <a:extLst>
                    <a:ext uri="{FF2B5EF4-FFF2-40B4-BE49-F238E27FC236}">
                      <a16:creationId xmlns:a16="http://schemas.microsoft.com/office/drawing/2014/main" id="{28E49D6E-3EEC-D63A-6DD7-5534CFE417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3456"/>
                  <a:ext cx="1056" cy="576"/>
                  <a:chOff x="4128" y="3600"/>
                  <a:chExt cx="1056" cy="576"/>
                </a:xfrm>
              </p:grpSpPr>
              <p:sp>
                <p:nvSpPr>
                  <p:cNvPr id="105508" name="Rectangle 50">
                    <a:extLst>
                      <a:ext uri="{FF2B5EF4-FFF2-40B4-BE49-F238E27FC236}">
                        <a16:creationId xmlns:a16="http://schemas.microsoft.com/office/drawing/2014/main" id="{9D496911-07E2-E6FC-E95B-C815B61E30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4064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509" name="Rectangle 51">
                    <a:extLst>
                      <a:ext uri="{FF2B5EF4-FFF2-40B4-BE49-F238E27FC236}">
                        <a16:creationId xmlns:a16="http://schemas.microsoft.com/office/drawing/2014/main" id="{9DBEBD1B-0EBC-E667-841C-610E701434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3840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510" name="Text Box 52">
                    <a:extLst>
                      <a:ext uri="{FF2B5EF4-FFF2-40B4-BE49-F238E27FC236}">
                        <a16:creationId xmlns:a16="http://schemas.microsoft.com/office/drawing/2014/main" id="{E5FC88FD-32F5-799A-8EB4-8075CD44203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2" y="3935"/>
                    <a:ext cx="156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5511" name="Rectangle 53">
                    <a:extLst>
                      <a:ext uri="{FF2B5EF4-FFF2-40B4-BE49-F238E27FC236}">
                        <a16:creationId xmlns:a16="http://schemas.microsoft.com/office/drawing/2014/main" id="{17181DE1-5ED5-046B-F3A1-E2B5C467F7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83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512" name="Rectangle 54">
                    <a:extLst>
                      <a:ext uri="{FF2B5EF4-FFF2-40B4-BE49-F238E27FC236}">
                        <a16:creationId xmlns:a16="http://schemas.microsoft.com/office/drawing/2014/main" id="{6D1070C2-C273-0864-081D-754631B21E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406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513" name="Rectangle 55">
                    <a:extLst>
                      <a:ext uri="{FF2B5EF4-FFF2-40B4-BE49-F238E27FC236}">
                        <a16:creationId xmlns:a16="http://schemas.microsoft.com/office/drawing/2014/main" id="{8B777265-7B41-8388-BB31-F0CF48757A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94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5514" name="Rectangle 56">
                    <a:extLst>
                      <a:ext uri="{FF2B5EF4-FFF2-40B4-BE49-F238E27FC236}">
                        <a16:creationId xmlns:a16="http://schemas.microsoft.com/office/drawing/2014/main" id="{3D900921-201F-5BAE-92E4-60E4C1FD24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71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515" name="Rectangle 57">
                    <a:extLst>
                      <a:ext uri="{FF2B5EF4-FFF2-40B4-BE49-F238E27FC236}">
                        <a16:creationId xmlns:a16="http://schemas.microsoft.com/office/drawing/2014/main" id="{D9A9FD27-8084-FB5C-28C6-B1E67CF5F8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60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105516" name="Line 58">
                    <a:extLst>
                      <a:ext uri="{FF2B5EF4-FFF2-40B4-BE49-F238E27FC236}">
                        <a16:creationId xmlns:a16="http://schemas.microsoft.com/office/drawing/2014/main" id="{A7167985-591A-38AC-67B5-EABDF3CD61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17" name="Line 59">
                    <a:extLst>
                      <a:ext uri="{FF2B5EF4-FFF2-40B4-BE49-F238E27FC236}">
                        <a16:creationId xmlns:a16="http://schemas.microsoft.com/office/drawing/2014/main" id="{4BF08609-2EAF-FD47-C5C1-73AF978C40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71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18" name="Line 60">
                    <a:extLst>
                      <a:ext uri="{FF2B5EF4-FFF2-40B4-BE49-F238E27FC236}">
                        <a16:creationId xmlns:a16="http://schemas.microsoft.com/office/drawing/2014/main" id="{E8FA30E3-17A5-7A71-A43E-72E17A53E8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3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19" name="Line 61">
                    <a:extLst>
                      <a:ext uri="{FF2B5EF4-FFF2-40B4-BE49-F238E27FC236}">
                        <a16:creationId xmlns:a16="http://schemas.microsoft.com/office/drawing/2014/main" id="{5CBD56F1-BC21-F65B-EF45-19CDC102AA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06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0" name="Line 62">
                    <a:extLst>
                      <a:ext uri="{FF2B5EF4-FFF2-40B4-BE49-F238E27FC236}">
                        <a16:creationId xmlns:a16="http://schemas.microsoft.com/office/drawing/2014/main" id="{B72CE3D0-E484-6B8A-70F3-F894440303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175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1" name="Line 63">
                    <a:extLst>
                      <a:ext uri="{FF2B5EF4-FFF2-40B4-BE49-F238E27FC236}">
                        <a16:creationId xmlns:a16="http://schemas.microsoft.com/office/drawing/2014/main" id="{1C77DBCF-867E-675B-CB85-DB61496DFB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2" name="Line 64">
                    <a:extLst>
                      <a:ext uri="{FF2B5EF4-FFF2-40B4-BE49-F238E27FC236}">
                        <a16:creationId xmlns:a16="http://schemas.microsoft.com/office/drawing/2014/main" id="{11495EC6-095E-ACC6-DBA1-18A3A32DDE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3" name="Line 65">
                    <a:extLst>
                      <a:ext uri="{FF2B5EF4-FFF2-40B4-BE49-F238E27FC236}">
                        <a16:creationId xmlns:a16="http://schemas.microsoft.com/office/drawing/2014/main" id="{BEE67FC9-4740-98EA-72BD-8ABA40790B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94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4" name="Line 66">
                    <a:extLst>
                      <a:ext uri="{FF2B5EF4-FFF2-40B4-BE49-F238E27FC236}">
                        <a16:creationId xmlns:a16="http://schemas.microsoft.com/office/drawing/2014/main" id="{2597C501-2E21-B799-0FD8-6DA4E521AF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412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5" name="Line 67">
                    <a:extLst>
                      <a:ext uri="{FF2B5EF4-FFF2-40B4-BE49-F238E27FC236}">
                        <a16:creationId xmlns:a16="http://schemas.microsoft.com/office/drawing/2014/main" id="{143853F4-FDC4-4029-C9FE-28DCF62C6A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88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507" name="Line 68">
                  <a:extLst>
                    <a:ext uri="{FF2B5EF4-FFF2-40B4-BE49-F238E27FC236}">
                      <a16:creationId xmlns:a16="http://schemas.microsoft.com/office/drawing/2014/main" id="{35141F9E-1B79-FFB7-5D14-C9B61A3486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4" name="Group 69">
                <a:extLst>
                  <a:ext uri="{FF2B5EF4-FFF2-40B4-BE49-F238E27FC236}">
                    <a16:creationId xmlns:a16="http://schemas.microsoft.com/office/drawing/2014/main" id="{C55F8CD6-261B-F4EE-A1AB-C8CD54BA69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3168"/>
                <a:ext cx="1248" cy="575"/>
                <a:chOff x="384" y="3168"/>
                <a:chExt cx="1248" cy="575"/>
              </a:xfrm>
            </p:grpSpPr>
            <p:grpSp>
              <p:nvGrpSpPr>
                <p:cNvPr id="105488" name="Group 70">
                  <a:extLst>
                    <a:ext uri="{FF2B5EF4-FFF2-40B4-BE49-F238E27FC236}">
                      <a16:creationId xmlns:a16="http://schemas.microsoft.com/office/drawing/2014/main" id="{99D01CC9-AF1C-F14A-C299-1F8CB23F1A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3168"/>
                  <a:ext cx="1056" cy="575"/>
                  <a:chOff x="384" y="3168"/>
                  <a:chExt cx="1056" cy="575"/>
                </a:xfrm>
              </p:grpSpPr>
              <p:sp>
                <p:nvSpPr>
                  <p:cNvPr id="105490" name="Rectangle 71">
                    <a:extLst>
                      <a:ext uri="{FF2B5EF4-FFF2-40B4-BE49-F238E27FC236}">
                        <a16:creationId xmlns:a16="http://schemas.microsoft.com/office/drawing/2014/main" id="{D8E8015D-0AE1-E766-DADA-8E140663CB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408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491" name="Text Box 72">
                    <a:extLst>
                      <a:ext uri="{FF2B5EF4-FFF2-40B4-BE49-F238E27FC236}">
                        <a16:creationId xmlns:a16="http://schemas.microsoft.com/office/drawing/2014/main" id="{4E675877-824C-03A4-2E86-22CAE6F2C2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8" y="3503"/>
                    <a:ext cx="156" cy="1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5492" name="Rectangle 73">
                    <a:extLst>
                      <a:ext uri="{FF2B5EF4-FFF2-40B4-BE49-F238E27FC236}">
                        <a16:creationId xmlns:a16="http://schemas.microsoft.com/office/drawing/2014/main" id="{E47A1C12-A721-6E7E-8A21-E34CD2B518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39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493" name="Rectangle 74">
                    <a:extLst>
                      <a:ext uri="{FF2B5EF4-FFF2-40B4-BE49-F238E27FC236}">
                        <a16:creationId xmlns:a16="http://schemas.microsoft.com/office/drawing/2014/main" id="{6AC5C10F-D918-C24E-9B74-B4D42BEAB4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62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494" name="Rectangle 75">
                    <a:extLst>
                      <a:ext uri="{FF2B5EF4-FFF2-40B4-BE49-F238E27FC236}">
                        <a16:creationId xmlns:a16="http://schemas.microsoft.com/office/drawing/2014/main" id="{9D59FB5A-84A0-9885-E747-2A051BBB62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513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5495" name="Rectangle 76">
                    <a:extLst>
                      <a:ext uri="{FF2B5EF4-FFF2-40B4-BE49-F238E27FC236}">
                        <a16:creationId xmlns:a16="http://schemas.microsoft.com/office/drawing/2014/main" id="{C299EA65-06EB-6365-B1CB-19D1F983BE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283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496" name="Rectangle 77">
                    <a:extLst>
                      <a:ext uri="{FF2B5EF4-FFF2-40B4-BE49-F238E27FC236}">
                        <a16:creationId xmlns:a16="http://schemas.microsoft.com/office/drawing/2014/main" id="{CF6DA107-A955-07AD-30D2-5C361A08FB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16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05497" name="Line 78">
                    <a:extLst>
                      <a:ext uri="{FF2B5EF4-FFF2-40B4-BE49-F238E27FC236}">
                        <a16:creationId xmlns:a16="http://schemas.microsoft.com/office/drawing/2014/main" id="{D43A2C7F-237A-DC40-A597-B3FE10B4D2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168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98" name="Line 79">
                    <a:extLst>
                      <a:ext uri="{FF2B5EF4-FFF2-40B4-BE49-F238E27FC236}">
                        <a16:creationId xmlns:a16="http://schemas.microsoft.com/office/drawing/2014/main" id="{5D6F135C-7FD9-4CFF-F921-70E5509022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283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99" name="Line 80">
                    <a:extLst>
                      <a:ext uri="{FF2B5EF4-FFF2-40B4-BE49-F238E27FC236}">
                        <a16:creationId xmlns:a16="http://schemas.microsoft.com/office/drawing/2014/main" id="{5B60E2A0-9811-40F9-095C-C0C76870C4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398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00" name="Line 81">
                    <a:extLst>
                      <a:ext uri="{FF2B5EF4-FFF2-40B4-BE49-F238E27FC236}">
                        <a16:creationId xmlns:a16="http://schemas.microsoft.com/office/drawing/2014/main" id="{62E68DA2-7033-011C-1773-E5A8FB382B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628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01" name="Line 82">
                    <a:extLst>
                      <a:ext uri="{FF2B5EF4-FFF2-40B4-BE49-F238E27FC236}">
                        <a16:creationId xmlns:a16="http://schemas.microsoft.com/office/drawing/2014/main" id="{9D9EDBAE-5A4E-0C8F-091B-CBC2A655A3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743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02" name="Line 83">
                    <a:extLst>
                      <a:ext uri="{FF2B5EF4-FFF2-40B4-BE49-F238E27FC236}">
                        <a16:creationId xmlns:a16="http://schemas.microsoft.com/office/drawing/2014/main" id="{87357BB8-2D34-6A0B-90DF-92BE54573C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168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03" name="Line 84">
                    <a:extLst>
                      <a:ext uri="{FF2B5EF4-FFF2-40B4-BE49-F238E27FC236}">
                        <a16:creationId xmlns:a16="http://schemas.microsoft.com/office/drawing/2014/main" id="{DBEB0DD4-6DBA-CD31-76B0-09F948C620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3168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04" name="Line 85">
                    <a:extLst>
                      <a:ext uri="{FF2B5EF4-FFF2-40B4-BE49-F238E27FC236}">
                        <a16:creationId xmlns:a16="http://schemas.microsoft.com/office/drawing/2014/main" id="{F3023184-90A9-6151-D6DA-118F3D37AF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513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05" name="Line 86">
                    <a:extLst>
                      <a:ext uri="{FF2B5EF4-FFF2-40B4-BE49-F238E27FC236}">
                        <a16:creationId xmlns:a16="http://schemas.microsoft.com/office/drawing/2014/main" id="{B47276E4-6BF4-494B-23A7-18D2062F48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56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489" name="Line 87">
                  <a:extLst>
                    <a:ext uri="{FF2B5EF4-FFF2-40B4-BE49-F238E27FC236}">
                      <a16:creationId xmlns:a16="http://schemas.microsoft.com/office/drawing/2014/main" id="{EBAB1187-26A3-AB1C-7A64-DA2BFBA8D5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312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5485" name="Line 88">
                <a:extLst>
                  <a:ext uri="{FF2B5EF4-FFF2-40B4-BE49-F238E27FC236}">
                    <a16:creationId xmlns:a16="http://schemas.microsoft.com/office/drawing/2014/main" id="{987B9C8D-38DD-E89A-2381-7114E46DD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486" name="Text Box 89">
                <a:extLst>
                  <a:ext uri="{FF2B5EF4-FFF2-40B4-BE49-F238E27FC236}">
                    <a16:creationId xmlns:a16="http://schemas.microsoft.com/office/drawing/2014/main" id="{570F5D00-7F9A-3EBC-FA73-DCE0B3EC3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552"/>
                <a:ext cx="144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05487" name="Text Box 90">
                <a:extLst>
                  <a:ext uri="{FF2B5EF4-FFF2-40B4-BE49-F238E27FC236}">
                    <a16:creationId xmlns:a16="http://schemas.microsoft.com/office/drawing/2014/main" id="{B9854781-93C7-4C6D-5461-1295C2AF5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976"/>
                <a:ext cx="672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空闲盘块栈</a:t>
                </a:r>
              </a:p>
            </p:txBody>
          </p:sp>
        </p:grpSp>
        <p:sp>
          <p:nvSpPr>
            <p:cNvPr id="105479" name="Line 91">
              <a:extLst>
                <a:ext uri="{FF2B5EF4-FFF2-40B4-BE49-F238E27FC236}">
                  <a16:creationId xmlns:a16="http://schemas.microsoft.com/office/drawing/2014/main" id="{D7955C95-7D6C-D23F-D440-A32C48F72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55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480" name="Text Box 93">
              <a:extLst>
                <a:ext uri="{FF2B5EF4-FFF2-40B4-BE49-F238E27FC236}">
                  <a16:creationId xmlns:a16="http://schemas.microsoft.com/office/drawing/2014/main" id="{BB99411D-A5C1-1604-A57A-A8B98288D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360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s.free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75579D9-DE80-F24C-BDEC-B7C54D4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9275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四、成组链接法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6996" name="Rectangle 4">
            <a:extLst>
              <a:ext uri="{FF2B5EF4-FFF2-40B4-BE49-F238E27FC236}">
                <a16:creationId xmlns:a16="http://schemas.microsoft.com/office/drawing/2014/main" id="{2546D261-B5A5-65DA-FD91-E93271BC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11275"/>
            <a:ext cx="8763000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成组链接法举例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某一操作系统采用成组链接法管理磁盘空闲空间。为简单起见，假定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块一组，并在某一时刻，空闲盘块号栈的内容从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S.free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开始依次为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，第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块中的管理信息为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。问：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①分配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块，哪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块被分配出去？空闲盘块号栈的内容（从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S.free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开始）是什么？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②回收第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块，空闲盘块号栈的内容（从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S.free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开始）是什么？如此时有空闲盘块的内容改变，是哪块？变为什么？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00" name="Text Box 6">
            <a:extLst>
              <a:ext uri="{FF2B5EF4-FFF2-40B4-BE49-F238E27FC236}">
                <a16:creationId xmlns:a16="http://schemas.microsoft.com/office/drawing/2014/main" id="{6D75EC70-9038-BB36-1DF7-A8F468076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8350ECD-12E1-D84A-91F4-9B7DA71F671F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78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272CA122-FD3F-8ADA-E8FD-C7B6AFE9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50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四、成组链接法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B118B03C-E1A2-EFFC-D71F-AD9A0A9C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38250"/>
            <a:ext cx="8763000" cy="299878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成组链接法举例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分配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先分配第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块，空闲盘块号栈的内容从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S.free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再分配第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块时，先将第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块的内容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调入空闲盘块号栈中，然后将第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块分配出去；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再分配第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块，空闲盘块号栈的内容从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S.free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因此，分配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块，依次是第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块被分配出去，最后空闲盘块号栈的内容从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S.free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7524" name="Text Box 6">
            <a:extLst>
              <a:ext uri="{FF2B5EF4-FFF2-40B4-BE49-F238E27FC236}">
                <a16:creationId xmlns:a16="http://schemas.microsoft.com/office/drawing/2014/main" id="{0FBFEC0F-F742-2C16-F305-DA65DDAE8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C363FD2-4021-8946-A214-AE3BDED02167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79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07525" name="Group 7">
            <a:extLst>
              <a:ext uri="{FF2B5EF4-FFF2-40B4-BE49-F238E27FC236}">
                <a16:creationId xmlns:a16="http://schemas.microsoft.com/office/drawing/2014/main" id="{F0117ECB-88E0-9397-E255-2ED3B312681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098925"/>
            <a:ext cx="8153400" cy="1355725"/>
            <a:chOff x="144" y="3231"/>
            <a:chExt cx="5136" cy="1008"/>
          </a:xfrm>
        </p:grpSpPr>
        <p:grpSp>
          <p:nvGrpSpPr>
            <p:cNvPr id="107526" name="Group 8">
              <a:extLst>
                <a:ext uri="{FF2B5EF4-FFF2-40B4-BE49-F238E27FC236}">
                  <a16:creationId xmlns:a16="http://schemas.microsoft.com/office/drawing/2014/main" id="{DE6ABD26-7EFE-C9A2-5A74-313B31A7A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231"/>
              <a:ext cx="5088" cy="1008"/>
              <a:chOff x="192" y="3231"/>
              <a:chExt cx="5088" cy="1008"/>
            </a:xfrm>
          </p:grpSpPr>
          <p:grpSp>
            <p:nvGrpSpPr>
              <p:cNvPr id="107529" name="Group 9">
                <a:extLst>
                  <a:ext uri="{FF2B5EF4-FFF2-40B4-BE49-F238E27FC236}">
                    <a16:creationId xmlns:a16="http://schemas.microsoft.com/office/drawing/2014/main" id="{031F3E80-9BAE-E549-AC1B-7B8C1C13B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3755"/>
                <a:ext cx="1056" cy="484"/>
                <a:chOff x="4128" y="3600"/>
                <a:chExt cx="1056" cy="576"/>
              </a:xfrm>
            </p:grpSpPr>
            <p:sp>
              <p:nvSpPr>
                <p:cNvPr id="107594" name="Rectangle 10">
                  <a:extLst>
                    <a:ext uri="{FF2B5EF4-FFF2-40B4-BE49-F238E27FC236}">
                      <a16:creationId xmlns:a16="http://schemas.microsoft.com/office/drawing/2014/main" id="{907B7D54-C882-7371-67E7-464CD6822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4064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95" name="Rectangle 11">
                  <a:extLst>
                    <a:ext uri="{FF2B5EF4-FFF2-40B4-BE49-F238E27FC236}">
                      <a16:creationId xmlns:a16="http://schemas.microsoft.com/office/drawing/2014/main" id="{0E17374F-B265-AB19-1C11-07B897492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3840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96" name="Text Box 12">
                  <a:extLst>
                    <a:ext uri="{FF2B5EF4-FFF2-40B4-BE49-F238E27FC236}">
                      <a16:creationId xmlns:a16="http://schemas.microsoft.com/office/drawing/2014/main" id="{53F33DA4-8D8C-B4B9-684F-F969EF961F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2" y="3936"/>
                  <a:ext cx="156" cy="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7597" name="Rectangle 13">
                  <a:extLst>
                    <a:ext uri="{FF2B5EF4-FFF2-40B4-BE49-F238E27FC236}">
                      <a16:creationId xmlns:a16="http://schemas.microsoft.com/office/drawing/2014/main" id="{DA141C48-EA7E-02C2-60F4-9CE37F7B3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83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98" name="Rectangle 14">
                  <a:extLst>
                    <a:ext uri="{FF2B5EF4-FFF2-40B4-BE49-F238E27FC236}">
                      <a16:creationId xmlns:a16="http://schemas.microsoft.com/office/drawing/2014/main" id="{E4943306-4DED-1928-14FB-C528AD3873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06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99" name="Rectangle 15">
                  <a:extLst>
                    <a:ext uri="{FF2B5EF4-FFF2-40B4-BE49-F238E27FC236}">
                      <a16:creationId xmlns:a16="http://schemas.microsoft.com/office/drawing/2014/main" id="{83191A54-B36B-D6FC-CDB3-304C8A50B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94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7600" name="Rectangle 16">
                  <a:extLst>
                    <a:ext uri="{FF2B5EF4-FFF2-40B4-BE49-F238E27FC236}">
                      <a16:creationId xmlns:a16="http://schemas.microsoft.com/office/drawing/2014/main" id="{A24BCF23-2B2D-676C-92DD-AB6CE7460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71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NIL</a:t>
                  </a:r>
                </a:p>
              </p:txBody>
            </p:sp>
            <p:sp>
              <p:nvSpPr>
                <p:cNvPr id="107601" name="Rectangle 17">
                  <a:extLst>
                    <a:ext uri="{FF2B5EF4-FFF2-40B4-BE49-F238E27FC236}">
                      <a16:creationId xmlns:a16="http://schemas.microsoft.com/office/drawing/2014/main" id="{FD9F5B41-218F-B306-C7C4-473BE22FB6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60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N-1</a:t>
                  </a:r>
                </a:p>
              </p:txBody>
            </p:sp>
            <p:sp>
              <p:nvSpPr>
                <p:cNvPr id="107602" name="Line 18">
                  <a:extLst>
                    <a:ext uri="{FF2B5EF4-FFF2-40B4-BE49-F238E27FC236}">
                      <a16:creationId xmlns:a16="http://schemas.microsoft.com/office/drawing/2014/main" id="{B440E53A-6E7B-0BCF-DA30-1DA498D659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7603" name="Line 19">
                  <a:extLst>
                    <a:ext uri="{FF2B5EF4-FFF2-40B4-BE49-F238E27FC236}">
                      <a16:creationId xmlns:a16="http://schemas.microsoft.com/office/drawing/2014/main" id="{18B4E173-6BE9-DD77-76F5-FA57D605F1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71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7604" name="Line 20">
                  <a:extLst>
                    <a:ext uri="{FF2B5EF4-FFF2-40B4-BE49-F238E27FC236}">
                      <a16:creationId xmlns:a16="http://schemas.microsoft.com/office/drawing/2014/main" id="{71226B8F-693C-BF84-FA73-D1E97350EA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83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7605" name="Line 21">
                  <a:extLst>
                    <a:ext uri="{FF2B5EF4-FFF2-40B4-BE49-F238E27FC236}">
                      <a16:creationId xmlns:a16="http://schemas.microsoft.com/office/drawing/2014/main" id="{13C47D03-9CE1-72E7-E9EE-C0FBBEFCFF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06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7606" name="Line 22">
                  <a:extLst>
                    <a:ext uri="{FF2B5EF4-FFF2-40B4-BE49-F238E27FC236}">
                      <a16:creationId xmlns:a16="http://schemas.microsoft.com/office/drawing/2014/main" id="{137525FC-AE81-06B8-E116-0E182BB0C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175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7607" name="Line 23">
                  <a:extLst>
                    <a:ext uri="{FF2B5EF4-FFF2-40B4-BE49-F238E27FC236}">
                      <a16:creationId xmlns:a16="http://schemas.microsoft.com/office/drawing/2014/main" id="{8C482A82-7423-73B3-BE24-FCD9156DA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7608" name="Line 24">
                  <a:extLst>
                    <a:ext uri="{FF2B5EF4-FFF2-40B4-BE49-F238E27FC236}">
                      <a16:creationId xmlns:a16="http://schemas.microsoft.com/office/drawing/2014/main" id="{71330795-C6C3-5988-B42A-0A45450490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7609" name="Line 25">
                  <a:extLst>
                    <a:ext uri="{FF2B5EF4-FFF2-40B4-BE49-F238E27FC236}">
                      <a16:creationId xmlns:a16="http://schemas.microsoft.com/office/drawing/2014/main" id="{8EC86E81-8734-0643-E078-9EE2D8924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94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7610" name="Line 26">
                  <a:extLst>
                    <a:ext uri="{FF2B5EF4-FFF2-40B4-BE49-F238E27FC236}">
                      <a16:creationId xmlns:a16="http://schemas.microsoft.com/office/drawing/2014/main" id="{82658289-0180-402F-937D-636C1065C2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412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7611" name="Line 27">
                  <a:extLst>
                    <a:ext uri="{FF2B5EF4-FFF2-40B4-BE49-F238E27FC236}">
                      <a16:creationId xmlns:a16="http://schemas.microsoft.com/office/drawing/2014/main" id="{F5A94925-44CD-8F71-B228-14D0DBA059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38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0" name="Group 28">
                <a:extLst>
                  <a:ext uri="{FF2B5EF4-FFF2-40B4-BE49-F238E27FC236}">
                    <a16:creationId xmlns:a16="http://schemas.microsoft.com/office/drawing/2014/main" id="{A370C82B-B428-3D68-F0F5-3A2892FD1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634"/>
                <a:ext cx="1248" cy="484"/>
                <a:chOff x="2880" y="3456"/>
                <a:chExt cx="1248" cy="576"/>
              </a:xfrm>
            </p:grpSpPr>
            <p:grpSp>
              <p:nvGrpSpPr>
                <p:cNvPr id="107574" name="Group 29">
                  <a:extLst>
                    <a:ext uri="{FF2B5EF4-FFF2-40B4-BE49-F238E27FC236}">
                      <a16:creationId xmlns:a16="http://schemas.microsoft.com/office/drawing/2014/main" id="{3A177770-E66E-ED2B-6DFF-F0EC0FFC8A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3456"/>
                  <a:ext cx="1056" cy="576"/>
                  <a:chOff x="4128" y="3600"/>
                  <a:chExt cx="1056" cy="576"/>
                </a:xfrm>
              </p:grpSpPr>
              <p:sp>
                <p:nvSpPr>
                  <p:cNvPr id="107576" name="Rectangle 30">
                    <a:extLst>
                      <a:ext uri="{FF2B5EF4-FFF2-40B4-BE49-F238E27FC236}">
                        <a16:creationId xmlns:a16="http://schemas.microsoft.com/office/drawing/2014/main" id="{1E7AA0EF-9233-B8E3-196D-02D9BFC479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4064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77" name="Rectangle 31">
                    <a:extLst>
                      <a:ext uri="{FF2B5EF4-FFF2-40B4-BE49-F238E27FC236}">
                        <a16:creationId xmlns:a16="http://schemas.microsoft.com/office/drawing/2014/main" id="{7ACE56FF-AF3B-8AA2-2C2F-7618B9AC77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3840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78" name="Text Box 32">
                    <a:extLst>
                      <a:ext uri="{FF2B5EF4-FFF2-40B4-BE49-F238E27FC236}">
                        <a16:creationId xmlns:a16="http://schemas.microsoft.com/office/drawing/2014/main" id="{2C89B8AC-51E5-249F-318B-FB00BA5AAAA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2" y="3934"/>
                    <a:ext cx="156" cy="1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7579" name="Rectangle 33">
                    <a:extLst>
                      <a:ext uri="{FF2B5EF4-FFF2-40B4-BE49-F238E27FC236}">
                        <a16:creationId xmlns:a16="http://schemas.microsoft.com/office/drawing/2014/main" id="{A53EF7D3-7C8B-C03D-6F51-2588F30A0B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83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80" name="Rectangle 34">
                    <a:extLst>
                      <a:ext uri="{FF2B5EF4-FFF2-40B4-BE49-F238E27FC236}">
                        <a16:creationId xmlns:a16="http://schemas.microsoft.com/office/drawing/2014/main" id="{EFCF8D5F-C9ED-3826-4335-6D80C9C2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406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81" name="Rectangle 35">
                    <a:extLst>
                      <a:ext uri="{FF2B5EF4-FFF2-40B4-BE49-F238E27FC236}">
                        <a16:creationId xmlns:a16="http://schemas.microsoft.com/office/drawing/2014/main" id="{1B67DD8A-5459-8C57-F927-EC8DBF72CC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94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7582" name="Rectangle 36">
                    <a:extLst>
                      <a:ext uri="{FF2B5EF4-FFF2-40B4-BE49-F238E27FC236}">
                        <a16:creationId xmlns:a16="http://schemas.microsoft.com/office/drawing/2014/main" id="{85A1EDA7-6EB5-41DF-7D2A-7762D9EBE8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71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83" name="Rectangle 37">
                    <a:extLst>
                      <a:ext uri="{FF2B5EF4-FFF2-40B4-BE49-F238E27FC236}">
                        <a16:creationId xmlns:a16="http://schemas.microsoft.com/office/drawing/2014/main" id="{1175ED68-54FB-6BF8-4B3A-6322BDD10B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60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107584" name="Line 38">
                    <a:extLst>
                      <a:ext uri="{FF2B5EF4-FFF2-40B4-BE49-F238E27FC236}">
                        <a16:creationId xmlns:a16="http://schemas.microsoft.com/office/drawing/2014/main" id="{C6B3AB4C-7C95-AAD9-BB91-8BAC5B46EA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5" name="Line 39">
                    <a:extLst>
                      <a:ext uri="{FF2B5EF4-FFF2-40B4-BE49-F238E27FC236}">
                        <a16:creationId xmlns:a16="http://schemas.microsoft.com/office/drawing/2014/main" id="{6B30BEC0-6EBC-B079-1A83-E029D38513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71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6" name="Line 40">
                    <a:extLst>
                      <a:ext uri="{FF2B5EF4-FFF2-40B4-BE49-F238E27FC236}">
                        <a16:creationId xmlns:a16="http://schemas.microsoft.com/office/drawing/2014/main" id="{60A87784-C496-4903-F39C-241A64E55E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3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7" name="Line 41">
                    <a:extLst>
                      <a:ext uri="{FF2B5EF4-FFF2-40B4-BE49-F238E27FC236}">
                        <a16:creationId xmlns:a16="http://schemas.microsoft.com/office/drawing/2014/main" id="{4A25AC4E-0A11-09A4-A874-BC6F752CDE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06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8" name="Line 42">
                    <a:extLst>
                      <a:ext uri="{FF2B5EF4-FFF2-40B4-BE49-F238E27FC236}">
                        <a16:creationId xmlns:a16="http://schemas.microsoft.com/office/drawing/2014/main" id="{91394608-B277-E8F2-8E34-8E182225BF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175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9" name="Line 43">
                    <a:extLst>
                      <a:ext uri="{FF2B5EF4-FFF2-40B4-BE49-F238E27FC236}">
                        <a16:creationId xmlns:a16="http://schemas.microsoft.com/office/drawing/2014/main" id="{54AE97A7-5E85-5731-DCCC-405EC8B19E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90" name="Line 44">
                    <a:extLst>
                      <a:ext uri="{FF2B5EF4-FFF2-40B4-BE49-F238E27FC236}">
                        <a16:creationId xmlns:a16="http://schemas.microsoft.com/office/drawing/2014/main" id="{320A1385-B8C1-BFA2-C664-E02902AA76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91" name="Line 45">
                    <a:extLst>
                      <a:ext uri="{FF2B5EF4-FFF2-40B4-BE49-F238E27FC236}">
                        <a16:creationId xmlns:a16="http://schemas.microsoft.com/office/drawing/2014/main" id="{5237D9C0-3FB5-1200-3FBE-47244F6D39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94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92" name="Line 46">
                    <a:extLst>
                      <a:ext uri="{FF2B5EF4-FFF2-40B4-BE49-F238E27FC236}">
                        <a16:creationId xmlns:a16="http://schemas.microsoft.com/office/drawing/2014/main" id="{322D4D5A-8979-21B7-0744-8BDF95910E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412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93" name="Line 47">
                    <a:extLst>
                      <a:ext uri="{FF2B5EF4-FFF2-40B4-BE49-F238E27FC236}">
                        <a16:creationId xmlns:a16="http://schemas.microsoft.com/office/drawing/2014/main" id="{A88066CB-7EDD-D7A9-B9B7-1F6633B690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88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7575" name="Line 48">
                  <a:extLst>
                    <a:ext uri="{FF2B5EF4-FFF2-40B4-BE49-F238E27FC236}">
                      <a16:creationId xmlns:a16="http://schemas.microsoft.com/office/drawing/2014/main" id="{97CAEE9B-FFCF-DD52-E1BE-B40E30152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1" name="Group 49">
                <a:extLst>
                  <a:ext uri="{FF2B5EF4-FFF2-40B4-BE49-F238E27FC236}">
                    <a16:creationId xmlns:a16="http://schemas.microsoft.com/office/drawing/2014/main" id="{ACFF0E51-D48D-F993-F9FB-2E7FDBE84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3513"/>
                <a:ext cx="1248" cy="484"/>
                <a:chOff x="2880" y="3456"/>
                <a:chExt cx="1248" cy="576"/>
              </a:xfrm>
            </p:grpSpPr>
            <p:grpSp>
              <p:nvGrpSpPr>
                <p:cNvPr id="107554" name="Group 50">
                  <a:extLst>
                    <a:ext uri="{FF2B5EF4-FFF2-40B4-BE49-F238E27FC236}">
                      <a16:creationId xmlns:a16="http://schemas.microsoft.com/office/drawing/2014/main" id="{7B0BC408-0C0A-B37D-173A-3A6BC20E2C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3456"/>
                  <a:ext cx="1056" cy="576"/>
                  <a:chOff x="4128" y="3600"/>
                  <a:chExt cx="1056" cy="576"/>
                </a:xfrm>
              </p:grpSpPr>
              <p:sp>
                <p:nvSpPr>
                  <p:cNvPr id="107556" name="Rectangle 51">
                    <a:extLst>
                      <a:ext uri="{FF2B5EF4-FFF2-40B4-BE49-F238E27FC236}">
                        <a16:creationId xmlns:a16="http://schemas.microsoft.com/office/drawing/2014/main" id="{74BBD603-E89B-19B7-B014-065D641951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4064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57" name="Rectangle 52">
                    <a:extLst>
                      <a:ext uri="{FF2B5EF4-FFF2-40B4-BE49-F238E27FC236}">
                        <a16:creationId xmlns:a16="http://schemas.microsoft.com/office/drawing/2014/main" id="{0C7AE3BE-E072-00B0-A769-EBAE007B0D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3840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58" name="Text Box 53">
                    <a:extLst>
                      <a:ext uri="{FF2B5EF4-FFF2-40B4-BE49-F238E27FC236}">
                        <a16:creationId xmlns:a16="http://schemas.microsoft.com/office/drawing/2014/main" id="{4A090A43-8012-4824-D5DB-8D024FC6FAD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2" y="3934"/>
                    <a:ext cx="156" cy="1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7559" name="Rectangle 54">
                    <a:extLst>
                      <a:ext uri="{FF2B5EF4-FFF2-40B4-BE49-F238E27FC236}">
                        <a16:creationId xmlns:a16="http://schemas.microsoft.com/office/drawing/2014/main" id="{EC1A15C3-9E35-BC31-5808-1155325B5D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83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60" name="Rectangle 55">
                    <a:extLst>
                      <a:ext uri="{FF2B5EF4-FFF2-40B4-BE49-F238E27FC236}">
                        <a16:creationId xmlns:a16="http://schemas.microsoft.com/office/drawing/2014/main" id="{386BC0F4-DBB1-6BDB-F85A-2273593E51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406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61" name="Rectangle 56">
                    <a:extLst>
                      <a:ext uri="{FF2B5EF4-FFF2-40B4-BE49-F238E27FC236}">
                        <a16:creationId xmlns:a16="http://schemas.microsoft.com/office/drawing/2014/main" id="{AA9E8724-3918-4C57-2F29-56DE1F5EF2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94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7562" name="Rectangle 57">
                    <a:extLst>
                      <a:ext uri="{FF2B5EF4-FFF2-40B4-BE49-F238E27FC236}">
                        <a16:creationId xmlns:a16="http://schemas.microsoft.com/office/drawing/2014/main" id="{F78F09FB-8F3D-61A6-5196-E5F98DDA36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71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63" name="Rectangle 58">
                    <a:extLst>
                      <a:ext uri="{FF2B5EF4-FFF2-40B4-BE49-F238E27FC236}">
                        <a16:creationId xmlns:a16="http://schemas.microsoft.com/office/drawing/2014/main" id="{4850097D-262D-110E-E014-5DBBA84FB7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60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107564" name="Line 59">
                    <a:extLst>
                      <a:ext uri="{FF2B5EF4-FFF2-40B4-BE49-F238E27FC236}">
                        <a16:creationId xmlns:a16="http://schemas.microsoft.com/office/drawing/2014/main" id="{216BF4FF-9DD8-8072-029C-B255308F37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65" name="Line 60">
                    <a:extLst>
                      <a:ext uri="{FF2B5EF4-FFF2-40B4-BE49-F238E27FC236}">
                        <a16:creationId xmlns:a16="http://schemas.microsoft.com/office/drawing/2014/main" id="{9DE97435-0769-CA83-4536-0435E2896A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71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66" name="Line 61">
                    <a:extLst>
                      <a:ext uri="{FF2B5EF4-FFF2-40B4-BE49-F238E27FC236}">
                        <a16:creationId xmlns:a16="http://schemas.microsoft.com/office/drawing/2014/main" id="{81CFFAC0-F80D-9269-4C89-976AC0F946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3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67" name="Line 62">
                    <a:extLst>
                      <a:ext uri="{FF2B5EF4-FFF2-40B4-BE49-F238E27FC236}">
                        <a16:creationId xmlns:a16="http://schemas.microsoft.com/office/drawing/2014/main" id="{9AEBE44F-7092-D6DB-EED4-3816FF2337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06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68" name="Line 63">
                    <a:extLst>
                      <a:ext uri="{FF2B5EF4-FFF2-40B4-BE49-F238E27FC236}">
                        <a16:creationId xmlns:a16="http://schemas.microsoft.com/office/drawing/2014/main" id="{FF239C72-FCE6-36B5-3434-E880AD6814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175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69" name="Line 64">
                    <a:extLst>
                      <a:ext uri="{FF2B5EF4-FFF2-40B4-BE49-F238E27FC236}">
                        <a16:creationId xmlns:a16="http://schemas.microsoft.com/office/drawing/2014/main" id="{662F807C-8D21-34AE-47FF-A658BB8163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70" name="Line 65">
                    <a:extLst>
                      <a:ext uri="{FF2B5EF4-FFF2-40B4-BE49-F238E27FC236}">
                        <a16:creationId xmlns:a16="http://schemas.microsoft.com/office/drawing/2014/main" id="{9407DD54-3E89-E5B7-1112-691D25B776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71" name="Line 66">
                    <a:extLst>
                      <a:ext uri="{FF2B5EF4-FFF2-40B4-BE49-F238E27FC236}">
                        <a16:creationId xmlns:a16="http://schemas.microsoft.com/office/drawing/2014/main" id="{92543312-01D3-3CEE-1537-B28FF64972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94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72" name="Line 67">
                    <a:extLst>
                      <a:ext uri="{FF2B5EF4-FFF2-40B4-BE49-F238E27FC236}">
                        <a16:creationId xmlns:a16="http://schemas.microsoft.com/office/drawing/2014/main" id="{99613CD6-118B-BD9E-781A-1BB7226140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412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73" name="Line 68">
                    <a:extLst>
                      <a:ext uri="{FF2B5EF4-FFF2-40B4-BE49-F238E27FC236}">
                        <a16:creationId xmlns:a16="http://schemas.microsoft.com/office/drawing/2014/main" id="{F4948AE2-352C-CBA0-8176-96EB909D5E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88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7555" name="Line 69">
                  <a:extLst>
                    <a:ext uri="{FF2B5EF4-FFF2-40B4-BE49-F238E27FC236}">
                      <a16:creationId xmlns:a16="http://schemas.microsoft.com/office/drawing/2014/main" id="{43BF6713-EAB4-A0AD-A868-775332208A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532" name="Group 70">
                <a:extLst>
                  <a:ext uri="{FF2B5EF4-FFF2-40B4-BE49-F238E27FC236}">
                    <a16:creationId xmlns:a16="http://schemas.microsoft.com/office/drawing/2014/main" id="{408FBF17-EBE6-B46E-1651-F5B494DDDC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3392"/>
                <a:ext cx="1248" cy="483"/>
                <a:chOff x="384" y="3168"/>
                <a:chExt cx="1248" cy="575"/>
              </a:xfrm>
            </p:grpSpPr>
            <p:grpSp>
              <p:nvGrpSpPr>
                <p:cNvPr id="107536" name="Group 71">
                  <a:extLst>
                    <a:ext uri="{FF2B5EF4-FFF2-40B4-BE49-F238E27FC236}">
                      <a16:creationId xmlns:a16="http://schemas.microsoft.com/office/drawing/2014/main" id="{AB043353-0247-AAEF-FA44-3FBB8953A9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3168"/>
                  <a:ext cx="1056" cy="575"/>
                  <a:chOff x="384" y="3168"/>
                  <a:chExt cx="1056" cy="575"/>
                </a:xfrm>
              </p:grpSpPr>
              <p:sp>
                <p:nvSpPr>
                  <p:cNvPr id="107538" name="Rectangle 72">
                    <a:extLst>
                      <a:ext uri="{FF2B5EF4-FFF2-40B4-BE49-F238E27FC236}">
                        <a16:creationId xmlns:a16="http://schemas.microsoft.com/office/drawing/2014/main" id="{CF5A81DF-47AE-4E0E-6D02-A6586AFC2F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408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39" name="Text Box 73">
                    <a:extLst>
                      <a:ext uri="{FF2B5EF4-FFF2-40B4-BE49-F238E27FC236}">
                        <a16:creationId xmlns:a16="http://schemas.microsoft.com/office/drawing/2014/main" id="{6FC65F76-6411-BEAE-4D3A-50F7B96E90E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8" y="3503"/>
                    <a:ext cx="156" cy="1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7540" name="Rectangle 74">
                    <a:extLst>
                      <a:ext uri="{FF2B5EF4-FFF2-40B4-BE49-F238E27FC236}">
                        <a16:creationId xmlns:a16="http://schemas.microsoft.com/office/drawing/2014/main" id="{91DE3837-EDB6-73FB-26C7-FA8B27B3ED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39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41" name="Rectangle 75">
                    <a:extLst>
                      <a:ext uri="{FF2B5EF4-FFF2-40B4-BE49-F238E27FC236}">
                        <a16:creationId xmlns:a16="http://schemas.microsoft.com/office/drawing/2014/main" id="{1A31CA60-4BB8-38EA-C0DC-7814A6846A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62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42" name="Rectangle 76">
                    <a:extLst>
                      <a:ext uri="{FF2B5EF4-FFF2-40B4-BE49-F238E27FC236}">
                        <a16:creationId xmlns:a16="http://schemas.microsoft.com/office/drawing/2014/main" id="{AD1D939F-C40D-4C3C-9C9E-7777D9E26B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513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7543" name="Rectangle 77">
                    <a:extLst>
                      <a:ext uri="{FF2B5EF4-FFF2-40B4-BE49-F238E27FC236}">
                        <a16:creationId xmlns:a16="http://schemas.microsoft.com/office/drawing/2014/main" id="{67B0854C-7E23-D05A-814B-0EB6A9DF59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283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544" name="Rectangle 78">
                    <a:extLst>
                      <a:ext uri="{FF2B5EF4-FFF2-40B4-BE49-F238E27FC236}">
                        <a16:creationId xmlns:a16="http://schemas.microsoft.com/office/drawing/2014/main" id="{40BC89D0-9E33-1A19-2D4F-D1FD0BB0E8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16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07545" name="Line 79">
                    <a:extLst>
                      <a:ext uri="{FF2B5EF4-FFF2-40B4-BE49-F238E27FC236}">
                        <a16:creationId xmlns:a16="http://schemas.microsoft.com/office/drawing/2014/main" id="{036B003A-FDE7-1D1E-1AAB-CD63C1B4BB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168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46" name="Line 80">
                    <a:extLst>
                      <a:ext uri="{FF2B5EF4-FFF2-40B4-BE49-F238E27FC236}">
                        <a16:creationId xmlns:a16="http://schemas.microsoft.com/office/drawing/2014/main" id="{ED4B56F2-8483-5BC3-8A97-8C1DF530C8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283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47" name="Line 81">
                    <a:extLst>
                      <a:ext uri="{FF2B5EF4-FFF2-40B4-BE49-F238E27FC236}">
                        <a16:creationId xmlns:a16="http://schemas.microsoft.com/office/drawing/2014/main" id="{1366528E-2372-39E1-A6C7-D506009473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398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48" name="Line 82">
                    <a:extLst>
                      <a:ext uri="{FF2B5EF4-FFF2-40B4-BE49-F238E27FC236}">
                        <a16:creationId xmlns:a16="http://schemas.microsoft.com/office/drawing/2014/main" id="{3006FE4D-0C3F-8A31-1AB6-DED7D9C8A7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628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49" name="Line 83">
                    <a:extLst>
                      <a:ext uri="{FF2B5EF4-FFF2-40B4-BE49-F238E27FC236}">
                        <a16:creationId xmlns:a16="http://schemas.microsoft.com/office/drawing/2014/main" id="{0C476464-1FF6-A2D6-4DB1-9E75825B3F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743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50" name="Line 84">
                    <a:extLst>
                      <a:ext uri="{FF2B5EF4-FFF2-40B4-BE49-F238E27FC236}">
                        <a16:creationId xmlns:a16="http://schemas.microsoft.com/office/drawing/2014/main" id="{DBA3DC22-970E-1B7B-A877-32849ED7B8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168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51" name="Line 85">
                    <a:extLst>
                      <a:ext uri="{FF2B5EF4-FFF2-40B4-BE49-F238E27FC236}">
                        <a16:creationId xmlns:a16="http://schemas.microsoft.com/office/drawing/2014/main" id="{F965AC7D-CF6F-22C4-D277-FA4987B5BA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3168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52" name="Line 86">
                    <a:extLst>
                      <a:ext uri="{FF2B5EF4-FFF2-40B4-BE49-F238E27FC236}">
                        <a16:creationId xmlns:a16="http://schemas.microsoft.com/office/drawing/2014/main" id="{6ADBA254-4373-916A-A677-3B66BA1D23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513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53" name="Line 87">
                    <a:extLst>
                      <a:ext uri="{FF2B5EF4-FFF2-40B4-BE49-F238E27FC236}">
                        <a16:creationId xmlns:a16="http://schemas.microsoft.com/office/drawing/2014/main" id="{41E00F43-8BE8-496C-F40C-5FA1D6617C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56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7537" name="Line 88">
                  <a:extLst>
                    <a:ext uri="{FF2B5EF4-FFF2-40B4-BE49-F238E27FC236}">
                      <a16:creationId xmlns:a16="http://schemas.microsoft.com/office/drawing/2014/main" id="{FF001D8A-A0FC-9D1C-FD86-089EB8EAF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312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7533" name="Line 89">
                <a:extLst>
                  <a:ext uri="{FF2B5EF4-FFF2-40B4-BE49-F238E27FC236}">
                    <a16:creationId xmlns:a16="http://schemas.microsoft.com/office/drawing/2014/main" id="{F545E60A-1A52-A935-F0E2-3740686C7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795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534" name="Text Box 90">
                <a:extLst>
                  <a:ext uri="{FF2B5EF4-FFF2-40B4-BE49-F238E27FC236}">
                    <a16:creationId xmlns:a16="http://schemas.microsoft.com/office/drawing/2014/main" id="{5EC13C37-1CC2-C14B-4805-4F60C27FB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3715"/>
                <a:ext cx="14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07535" name="Text Box 91">
                <a:extLst>
                  <a:ext uri="{FF2B5EF4-FFF2-40B4-BE49-F238E27FC236}">
                    <a16:creationId xmlns:a16="http://schemas.microsoft.com/office/drawing/2014/main" id="{C0716DA2-8656-508B-3B10-9D64C6899B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231"/>
                <a:ext cx="86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空闲盘块号栈</a:t>
                </a:r>
              </a:p>
            </p:txBody>
          </p:sp>
        </p:grpSp>
        <p:sp>
          <p:nvSpPr>
            <p:cNvPr id="107527" name="Line 92">
              <a:extLst>
                <a:ext uri="{FF2B5EF4-FFF2-40B4-BE49-F238E27FC236}">
                  <a16:creationId xmlns:a16="http://schemas.microsoft.com/office/drawing/2014/main" id="{F380C097-EE2F-911B-898A-09A0F54A9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355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28" name="Text Box 93">
              <a:extLst>
                <a:ext uri="{FF2B5EF4-FFF2-40B4-BE49-F238E27FC236}">
                  <a16:creationId xmlns:a16="http://schemas.microsoft.com/office/drawing/2014/main" id="{16D4C6C9-803D-D5D0-181C-C1332617E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360"/>
              <a:ext cx="38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s.free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08BE601-C6E2-2E72-73EB-7E353F59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762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二、文件系统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36CC389C-C0A6-E2F2-C77F-88DD72AE6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88AC7C3-D441-B748-95FD-949D62474B18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63877" name="Rectangle 5">
            <a:extLst>
              <a:ext uri="{FF2B5EF4-FFF2-40B4-BE49-F238E27FC236}">
                <a16:creationId xmlns:a16="http://schemas.microsoft.com/office/drawing/2014/main" id="{90B4DFF7-44F6-16D2-36D9-65E6E5391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497888" cy="4856162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2、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文件系统接口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命令接口：用户与文件系统之间交互的接口，如查找文件（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dir/ls）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程序接口：用户程序与文件系统的接口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图形接口：用图形桌面的文件浏览器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三种方式都是通过系统调用来实现，如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open, read, write, close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BCE64DF-BD3A-3EBC-808C-0D42B063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4648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四、成组链接法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9044" name="Rectangle 4">
            <a:extLst>
              <a:ext uri="{FF2B5EF4-FFF2-40B4-BE49-F238E27FC236}">
                <a16:creationId xmlns:a16="http://schemas.microsoft.com/office/drawing/2014/main" id="{EE75263B-1DC3-9B55-877F-30E14765C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66813"/>
            <a:ext cx="8763000" cy="2667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成组链接法举例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回收第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先回收第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块，空闲盘块号栈的内容从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S.free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再回收第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块时，先将空闲盘块号栈的内容写入第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块中，然后将第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块放在栈底。</a:t>
            </a: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因此，回收第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块，空闲盘块号栈的内容从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S.free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；第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空闲盘块的内容被改变，其内容为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48" name="Text Box 6">
            <a:extLst>
              <a:ext uri="{FF2B5EF4-FFF2-40B4-BE49-F238E27FC236}">
                <a16:creationId xmlns:a16="http://schemas.microsoft.com/office/drawing/2014/main" id="{A6DE3D49-CBEF-FB1E-3E83-E303689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B9CDCE1-B788-AD45-A044-64AF8DD4FFE0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80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08549" name="Group 7">
            <a:extLst>
              <a:ext uri="{FF2B5EF4-FFF2-40B4-BE49-F238E27FC236}">
                <a16:creationId xmlns:a16="http://schemas.microsoft.com/office/drawing/2014/main" id="{7DEF13C6-0B16-FA5B-F446-442442CA99B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016375"/>
            <a:ext cx="8153400" cy="1355725"/>
            <a:chOff x="144" y="3231"/>
            <a:chExt cx="5136" cy="1008"/>
          </a:xfrm>
        </p:grpSpPr>
        <p:grpSp>
          <p:nvGrpSpPr>
            <p:cNvPr id="108550" name="Group 8">
              <a:extLst>
                <a:ext uri="{FF2B5EF4-FFF2-40B4-BE49-F238E27FC236}">
                  <a16:creationId xmlns:a16="http://schemas.microsoft.com/office/drawing/2014/main" id="{19FFCEE5-7AAE-0C98-CC58-52CECF74A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231"/>
              <a:ext cx="5088" cy="1008"/>
              <a:chOff x="96" y="2976"/>
              <a:chExt cx="5088" cy="1200"/>
            </a:xfrm>
          </p:grpSpPr>
          <p:grpSp>
            <p:nvGrpSpPr>
              <p:cNvPr id="108553" name="Group 9">
                <a:extLst>
                  <a:ext uri="{FF2B5EF4-FFF2-40B4-BE49-F238E27FC236}">
                    <a16:creationId xmlns:a16="http://schemas.microsoft.com/office/drawing/2014/main" id="{8274D68B-AA31-1F50-7974-B5887C22D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3600"/>
                <a:ext cx="1056" cy="576"/>
                <a:chOff x="4128" y="3600"/>
                <a:chExt cx="1056" cy="576"/>
              </a:xfrm>
            </p:grpSpPr>
            <p:sp>
              <p:nvSpPr>
                <p:cNvPr id="108618" name="Rectangle 10">
                  <a:extLst>
                    <a:ext uri="{FF2B5EF4-FFF2-40B4-BE49-F238E27FC236}">
                      <a16:creationId xmlns:a16="http://schemas.microsoft.com/office/drawing/2014/main" id="{5342CC81-A45C-4CD1-EFFF-08A0D6A0D2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4064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8619" name="Rectangle 11">
                  <a:extLst>
                    <a:ext uri="{FF2B5EF4-FFF2-40B4-BE49-F238E27FC236}">
                      <a16:creationId xmlns:a16="http://schemas.microsoft.com/office/drawing/2014/main" id="{BDABDD0F-5994-7E5B-BE64-8837C6CED8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3840"/>
                  <a:ext cx="384" cy="1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tIns="0" bIns="0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8620" name="Text Box 12">
                  <a:extLst>
                    <a:ext uri="{FF2B5EF4-FFF2-40B4-BE49-F238E27FC236}">
                      <a16:creationId xmlns:a16="http://schemas.microsoft.com/office/drawing/2014/main" id="{023BF5FE-4895-6697-1E1D-26A38A3D1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2" y="3936"/>
                  <a:ext cx="156" cy="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8621" name="Rectangle 13">
                  <a:extLst>
                    <a:ext uri="{FF2B5EF4-FFF2-40B4-BE49-F238E27FC236}">
                      <a16:creationId xmlns:a16="http://schemas.microsoft.com/office/drawing/2014/main" id="{8CE4F536-F12E-F4C7-2B2C-1FC76F3C9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83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8622" name="Rectangle 14">
                  <a:extLst>
                    <a:ext uri="{FF2B5EF4-FFF2-40B4-BE49-F238E27FC236}">
                      <a16:creationId xmlns:a16="http://schemas.microsoft.com/office/drawing/2014/main" id="{832B6100-38A6-B963-4405-20C32426A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406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endParaRPr lang="zh-CN" altLang="en-US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8623" name="Rectangle 15">
                  <a:extLst>
                    <a:ext uri="{FF2B5EF4-FFF2-40B4-BE49-F238E27FC236}">
                      <a16:creationId xmlns:a16="http://schemas.microsoft.com/office/drawing/2014/main" id="{1A5535DA-3D69-007E-66FB-7B150A24B6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94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zh-CN" altLang="en-US" sz="1200">
                      <a:latin typeface="Arial" panose="020B0604020202020204" pitchFamily="34" charset="0"/>
                    </a:rPr>
                    <a:t>:</a:t>
                  </a:r>
                </a:p>
              </p:txBody>
            </p:sp>
            <p:sp>
              <p:nvSpPr>
                <p:cNvPr id="108624" name="Rectangle 16">
                  <a:extLst>
                    <a:ext uri="{FF2B5EF4-FFF2-40B4-BE49-F238E27FC236}">
                      <a16:creationId xmlns:a16="http://schemas.microsoft.com/office/drawing/2014/main" id="{DADFBDCA-2F09-3B73-52FE-B94972C13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715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NIL</a:t>
                  </a:r>
                </a:p>
              </p:txBody>
            </p:sp>
            <p:sp>
              <p:nvSpPr>
                <p:cNvPr id="108625" name="Rectangle 17">
                  <a:extLst>
                    <a:ext uri="{FF2B5EF4-FFF2-40B4-BE49-F238E27FC236}">
                      <a16:creationId xmlns:a16="http://schemas.microsoft.com/office/drawing/2014/main" id="{D30AAFC6-2E75-22CE-3FC1-CC95A251A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600"/>
                  <a:ext cx="480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0" bIns="0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sz="1200">
                      <a:latin typeface="Arial" panose="020B0604020202020204" pitchFamily="34" charset="0"/>
                    </a:rPr>
                    <a:t>N-1</a:t>
                  </a:r>
                </a:p>
              </p:txBody>
            </p:sp>
            <p:sp>
              <p:nvSpPr>
                <p:cNvPr id="108626" name="Line 18">
                  <a:extLst>
                    <a:ext uri="{FF2B5EF4-FFF2-40B4-BE49-F238E27FC236}">
                      <a16:creationId xmlns:a16="http://schemas.microsoft.com/office/drawing/2014/main" id="{D27DED69-35AD-DBA1-F994-DDC11E4C0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8627" name="Line 19">
                  <a:extLst>
                    <a:ext uri="{FF2B5EF4-FFF2-40B4-BE49-F238E27FC236}">
                      <a16:creationId xmlns:a16="http://schemas.microsoft.com/office/drawing/2014/main" id="{190F7095-9EC2-1F5D-09FF-031CAAA981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71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8628" name="Line 20">
                  <a:extLst>
                    <a:ext uri="{FF2B5EF4-FFF2-40B4-BE49-F238E27FC236}">
                      <a16:creationId xmlns:a16="http://schemas.microsoft.com/office/drawing/2014/main" id="{97143BB1-8EEE-D9E4-5C32-4D64BD535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83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8629" name="Line 21">
                  <a:extLst>
                    <a:ext uri="{FF2B5EF4-FFF2-40B4-BE49-F238E27FC236}">
                      <a16:creationId xmlns:a16="http://schemas.microsoft.com/office/drawing/2014/main" id="{DD3F5C30-C55A-DE47-AB24-A4F7E277C4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06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8630" name="Line 22">
                  <a:extLst>
                    <a:ext uri="{FF2B5EF4-FFF2-40B4-BE49-F238E27FC236}">
                      <a16:creationId xmlns:a16="http://schemas.microsoft.com/office/drawing/2014/main" id="{F1C66A20-A635-465A-9963-7D60C194B9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4175"/>
                  <a:ext cx="4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8631" name="Line 23">
                  <a:extLst>
                    <a:ext uri="{FF2B5EF4-FFF2-40B4-BE49-F238E27FC236}">
                      <a16:creationId xmlns:a16="http://schemas.microsoft.com/office/drawing/2014/main" id="{495F9972-0601-FED9-C504-1E22459301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8632" name="Line 24">
                  <a:extLst>
                    <a:ext uri="{FF2B5EF4-FFF2-40B4-BE49-F238E27FC236}">
                      <a16:creationId xmlns:a16="http://schemas.microsoft.com/office/drawing/2014/main" id="{73330883-9C7F-3BF1-7484-F477B0F6D2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3600"/>
                  <a:ext cx="0" cy="5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tIns="0" bIns="0"/>
                <a:lstStyle/>
                <a:p>
                  <a:endParaRPr lang="zh-CN" altLang="en-US"/>
                </a:p>
              </p:txBody>
            </p:sp>
            <p:sp>
              <p:nvSpPr>
                <p:cNvPr id="108633" name="Line 25">
                  <a:extLst>
                    <a:ext uri="{FF2B5EF4-FFF2-40B4-BE49-F238E27FC236}">
                      <a16:creationId xmlns:a16="http://schemas.microsoft.com/office/drawing/2014/main" id="{BBE6F28A-F11C-2845-BDB6-20081D573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945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8634" name="Line 26">
                  <a:extLst>
                    <a:ext uri="{FF2B5EF4-FFF2-40B4-BE49-F238E27FC236}">
                      <a16:creationId xmlns:a16="http://schemas.microsoft.com/office/drawing/2014/main" id="{022D9B5A-D676-BAE9-14EF-962AABEC9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412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8635" name="Line 27">
                  <a:extLst>
                    <a:ext uri="{FF2B5EF4-FFF2-40B4-BE49-F238E27FC236}">
                      <a16:creationId xmlns:a16="http://schemas.microsoft.com/office/drawing/2014/main" id="{C67B1791-D44C-2CCF-F89C-2E9ED61E82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388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4" name="Group 28">
                <a:extLst>
                  <a:ext uri="{FF2B5EF4-FFF2-40B4-BE49-F238E27FC236}">
                    <a16:creationId xmlns:a16="http://schemas.microsoft.com/office/drawing/2014/main" id="{D0F16A97-6C57-5339-D082-D5F6F246A4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3456"/>
                <a:ext cx="1248" cy="576"/>
                <a:chOff x="2880" y="3456"/>
                <a:chExt cx="1248" cy="576"/>
              </a:xfrm>
            </p:grpSpPr>
            <p:grpSp>
              <p:nvGrpSpPr>
                <p:cNvPr id="108598" name="Group 29">
                  <a:extLst>
                    <a:ext uri="{FF2B5EF4-FFF2-40B4-BE49-F238E27FC236}">
                      <a16:creationId xmlns:a16="http://schemas.microsoft.com/office/drawing/2014/main" id="{441BFB45-E742-46F6-BED6-8948C3E75C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3456"/>
                  <a:ext cx="1056" cy="576"/>
                  <a:chOff x="4128" y="3600"/>
                  <a:chExt cx="1056" cy="576"/>
                </a:xfrm>
              </p:grpSpPr>
              <p:sp>
                <p:nvSpPr>
                  <p:cNvPr id="108600" name="Rectangle 30">
                    <a:extLst>
                      <a:ext uri="{FF2B5EF4-FFF2-40B4-BE49-F238E27FC236}">
                        <a16:creationId xmlns:a16="http://schemas.microsoft.com/office/drawing/2014/main" id="{AD91E89A-EA4B-EAF9-7B9C-3344E52E13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4064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601" name="Rectangle 31">
                    <a:extLst>
                      <a:ext uri="{FF2B5EF4-FFF2-40B4-BE49-F238E27FC236}">
                        <a16:creationId xmlns:a16="http://schemas.microsoft.com/office/drawing/2014/main" id="{3CFD8261-8304-0CDD-854E-8E81E6B67E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3840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602" name="Text Box 32">
                    <a:extLst>
                      <a:ext uri="{FF2B5EF4-FFF2-40B4-BE49-F238E27FC236}">
                        <a16:creationId xmlns:a16="http://schemas.microsoft.com/office/drawing/2014/main" id="{145CC6B7-3CD1-A5B4-D9BF-7735E987CA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2" y="3934"/>
                    <a:ext cx="156" cy="1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8603" name="Rectangle 33">
                    <a:extLst>
                      <a:ext uri="{FF2B5EF4-FFF2-40B4-BE49-F238E27FC236}">
                        <a16:creationId xmlns:a16="http://schemas.microsoft.com/office/drawing/2014/main" id="{5E25979B-0DA5-8FFA-DB7E-6ECA32F1CB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83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604" name="Rectangle 34">
                    <a:extLst>
                      <a:ext uri="{FF2B5EF4-FFF2-40B4-BE49-F238E27FC236}">
                        <a16:creationId xmlns:a16="http://schemas.microsoft.com/office/drawing/2014/main" id="{5C843712-9BDB-5581-7279-8ED045CD47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406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605" name="Rectangle 35">
                    <a:extLst>
                      <a:ext uri="{FF2B5EF4-FFF2-40B4-BE49-F238E27FC236}">
                        <a16:creationId xmlns:a16="http://schemas.microsoft.com/office/drawing/2014/main" id="{D3BC13E5-4D1A-5266-ADE4-BA3E718879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94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8606" name="Rectangle 36">
                    <a:extLst>
                      <a:ext uri="{FF2B5EF4-FFF2-40B4-BE49-F238E27FC236}">
                        <a16:creationId xmlns:a16="http://schemas.microsoft.com/office/drawing/2014/main" id="{9D6C63C2-7DF1-54C1-1B1B-B434777A76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71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607" name="Rectangle 37">
                    <a:extLst>
                      <a:ext uri="{FF2B5EF4-FFF2-40B4-BE49-F238E27FC236}">
                        <a16:creationId xmlns:a16="http://schemas.microsoft.com/office/drawing/2014/main" id="{B656D7FD-D97A-02B1-F364-B3CDC46120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60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108608" name="Line 38">
                    <a:extLst>
                      <a:ext uri="{FF2B5EF4-FFF2-40B4-BE49-F238E27FC236}">
                        <a16:creationId xmlns:a16="http://schemas.microsoft.com/office/drawing/2014/main" id="{5E1779F5-1CC7-7E34-1BCC-F5C1657DF4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09" name="Line 39">
                    <a:extLst>
                      <a:ext uri="{FF2B5EF4-FFF2-40B4-BE49-F238E27FC236}">
                        <a16:creationId xmlns:a16="http://schemas.microsoft.com/office/drawing/2014/main" id="{AA8D48AC-A48C-2BA1-8935-1FD8BF220E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71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10" name="Line 40">
                    <a:extLst>
                      <a:ext uri="{FF2B5EF4-FFF2-40B4-BE49-F238E27FC236}">
                        <a16:creationId xmlns:a16="http://schemas.microsoft.com/office/drawing/2014/main" id="{853F78C7-9824-7486-381E-09E99D7D26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3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11" name="Line 41">
                    <a:extLst>
                      <a:ext uri="{FF2B5EF4-FFF2-40B4-BE49-F238E27FC236}">
                        <a16:creationId xmlns:a16="http://schemas.microsoft.com/office/drawing/2014/main" id="{BEF6AB8D-3EB0-F2C1-0BB2-761FDB8467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06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12" name="Line 42">
                    <a:extLst>
                      <a:ext uri="{FF2B5EF4-FFF2-40B4-BE49-F238E27FC236}">
                        <a16:creationId xmlns:a16="http://schemas.microsoft.com/office/drawing/2014/main" id="{405F46BE-71CC-E0EC-4DB8-BE58553C90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175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13" name="Line 43">
                    <a:extLst>
                      <a:ext uri="{FF2B5EF4-FFF2-40B4-BE49-F238E27FC236}">
                        <a16:creationId xmlns:a16="http://schemas.microsoft.com/office/drawing/2014/main" id="{FA7B3E74-7E61-5FF4-9580-018C24B636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14" name="Line 44">
                    <a:extLst>
                      <a:ext uri="{FF2B5EF4-FFF2-40B4-BE49-F238E27FC236}">
                        <a16:creationId xmlns:a16="http://schemas.microsoft.com/office/drawing/2014/main" id="{E0451011-1D97-73C9-631D-B64856587A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15" name="Line 45">
                    <a:extLst>
                      <a:ext uri="{FF2B5EF4-FFF2-40B4-BE49-F238E27FC236}">
                        <a16:creationId xmlns:a16="http://schemas.microsoft.com/office/drawing/2014/main" id="{85C10372-F10F-450B-51F4-81210E7207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94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16" name="Line 46">
                    <a:extLst>
                      <a:ext uri="{FF2B5EF4-FFF2-40B4-BE49-F238E27FC236}">
                        <a16:creationId xmlns:a16="http://schemas.microsoft.com/office/drawing/2014/main" id="{135BFF7F-C271-17B7-371E-30B5690E34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412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617" name="Line 47">
                    <a:extLst>
                      <a:ext uri="{FF2B5EF4-FFF2-40B4-BE49-F238E27FC236}">
                        <a16:creationId xmlns:a16="http://schemas.microsoft.com/office/drawing/2014/main" id="{00D06F97-C467-8AF6-39DC-537FD6C565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88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8599" name="Line 48">
                  <a:extLst>
                    <a:ext uri="{FF2B5EF4-FFF2-40B4-BE49-F238E27FC236}">
                      <a16:creationId xmlns:a16="http://schemas.microsoft.com/office/drawing/2014/main" id="{5F136990-8C7D-07C5-81B6-9549CFCB5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5" name="Group 49">
                <a:extLst>
                  <a:ext uri="{FF2B5EF4-FFF2-40B4-BE49-F238E27FC236}">
                    <a16:creationId xmlns:a16="http://schemas.microsoft.com/office/drawing/2014/main" id="{93C4E095-F5DF-5E2C-E99B-5D10A45248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312"/>
                <a:ext cx="1248" cy="576"/>
                <a:chOff x="2880" y="3456"/>
                <a:chExt cx="1248" cy="576"/>
              </a:xfrm>
            </p:grpSpPr>
            <p:grpSp>
              <p:nvGrpSpPr>
                <p:cNvPr id="108578" name="Group 50">
                  <a:extLst>
                    <a:ext uri="{FF2B5EF4-FFF2-40B4-BE49-F238E27FC236}">
                      <a16:creationId xmlns:a16="http://schemas.microsoft.com/office/drawing/2014/main" id="{F25CE08D-F5EA-F51C-ECC2-AC12BB4CA1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3456"/>
                  <a:ext cx="1056" cy="576"/>
                  <a:chOff x="4128" y="3600"/>
                  <a:chExt cx="1056" cy="576"/>
                </a:xfrm>
              </p:grpSpPr>
              <p:sp>
                <p:nvSpPr>
                  <p:cNvPr id="108580" name="Rectangle 51">
                    <a:extLst>
                      <a:ext uri="{FF2B5EF4-FFF2-40B4-BE49-F238E27FC236}">
                        <a16:creationId xmlns:a16="http://schemas.microsoft.com/office/drawing/2014/main" id="{B98A0F87-F6DE-41D2-0CB2-2290C8D50C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4064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581" name="Rectangle 52">
                    <a:extLst>
                      <a:ext uri="{FF2B5EF4-FFF2-40B4-BE49-F238E27FC236}">
                        <a16:creationId xmlns:a16="http://schemas.microsoft.com/office/drawing/2014/main" id="{7B0EB3E0-03F7-4DD2-5FEE-FD1B6BA85E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3840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582" name="Text Box 53">
                    <a:extLst>
                      <a:ext uri="{FF2B5EF4-FFF2-40B4-BE49-F238E27FC236}">
                        <a16:creationId xmlns:a16="http://schemas.microsoft.com/office/drawing/2014/main" id="{FB459C5C-29E6-35A9-F8D1-93BC682FDE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2" y="3934"/>
                    <a:ext cx="156" cy="1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8583" name="Rectangle 54">
                    <a:extLst>
                      <a:ext uri="{FF2B5EF4-FFF2-40B4-BE49-F238E27FC236}">
                        <a16:creationId xmlns:a16="http://schemas.microsoft.com/office/drawing/2014/main" id="{A2957F96-6620-EDE4-C7D0-80CB12BA16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83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584" name="Rectangle 55">
                    <a:extLst>
                      <a:ext uri="{FF2B5EF4-FFF2-40B4-BE49-F238E27FC236}">
                        <a16:creationId xmlns:a16="http://schemas.microsoft.com/office/drawing/2014/main" id="{791B8D47-5BC0-2566-7F0B-EE587670E1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406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585" name="Rectangle 56">
                    <a:extLst>
                      <a:ext uri="{FF2B5EF4-FFF2-40B4-BE49-F238E27FC236}">
                        <a16:creationId xmlns:a16="http://schemas.microsoft.com/office/drawing/2014/main" id="{AF29C0E0-E332-4199-1FA9-6D58F16A31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94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8586" name="Rectangle 57">
                    <a:extLst>
                      <a:ext uri="{FF2B5EF4-FFF2-40B4-BE49-F238E27FC236}">
                        <a16:creationId xmlns:a16="http://schemas.microsoft.com/office/drawing/2014/main" id="{50637B2A-3B8D-D3FA-B9E6-3FCDF0CFB3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715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587" name="Rectangle 58">
                    <a:extLst>
                      <a:ext uri="{FF2B5EF4-FFF2-40B4-BE49-F238E27FC236}">
                        <a16:creationId xmlns:a16="http://schemas.microsoft.com/office/drawing/2014/main" id="{8E7E2ACC-B947-BDA0-A1EF-378F2AAF09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600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108588" name="Line 59">
                    <a:extLst>
                      <a:ext uri="{FF2B5EF4-FFF2-40B4-BE49-F238E27FC236}">
                        <a16:creationId xmlns:a16="http://schemas.microsoft.com/office/drawing/2014/main" id="{6AC5DB72-A5AD-6F59-4F81-9C8DF53E8A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89" name="Line 60">
                    <a:extLst>
                      <a:ext uri="{FF2B5EF4-FFF2-40B4-BE49-F238E27FC236}">
                        <a16:creationId xmlns:a16="http://schemas.microsoft.com/office/drawing/2014/main" id="{C03EE2DE-845A-A186-46BB-C329C8CDD5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71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0" name="Line 61">
                    <a:extLst>
                      <a:ext uri="{FF2B5EF4-FFF2-40B4-BE49-F238E27FC236}">
                        <a16:creationId xmlns:a16="http://schemas.microsoft.com/office/drawing/2014/main" id="{5629D419-AAB3-7760-FCBC-823E3028C9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83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1" name="Line 62">
                    <a:extLst>
                      <a:ext uri="{FF2B5EF4-FFF2-40B4-BE49-F238E27FC236}">
                        <a16:creationId xmlns:a16="http://schemas.microsoft.com/office/drawing/2014/main" id="{E89700DF-A5B1-D6B5-D104-390FBC0892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060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2" name="Line 63">
                    <a:extLst>
                      <a:ext uri="{FF2B5EF4-FFF2-40B4-BE49-F238E27FC236}">
                        <a16:creationId xmlns:a16="http://schemas.microsoft.com/office/drawing/2014/main" id="{86F113A6-54AC-EA3F-8C46-C841B24E89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4175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3" name="Line 64">
                    <a:extLst>
                      <a:ext uri="{FF2B5EF4-FFF2-40B4-BE49-F238E27FC236}">
                        <a16:creationId xmlns:a16="http://schemas.microsoft.com/office/drawing/2014/main" id="{50B6E374-4241-7CA4-592F-B99A4F9A54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4" name="Line 65">
                    <a:extLst>
                      <a:ext uri="{FF2B5EF4-FFF2-40B4-BE49-F238E27FC236}">
                        <a16:creationId xmlns:a16="http://schemas.microsoft.com/office/drawing/2014/main" id="{E061DFB6-1B5A-B1B2-C1F3-5E678FE7EE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00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5" name="Line 66">
                    <a:extLst>
                      <a:ext uri="{FF2B5EF4-FFF2-40B4-BE49-F238E27FC236}">
                        <a16:creationId xmlns:a16="http://schemas.microsoft.com/office/drawing/2014/main" id="{EC1F6F61-83DD-B19F-EAC5-4F02C35223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3945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6" name="Line 67">
                    <a:extLst>
                      <a:ext uri="{FF2B5EF4-FFF2-40B4-BE49-F238E27FC236}">
                        <a16:creationId xmlns:a16="http://schemas.microsoft.com/office/drawing/2014/main" id="{288D7DD2-8F23-B8A0-3348-8D1FCED6CD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412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97" name="Line 68">
                    <a:extLst>
                      <a:ext uri="{FF2B5EF4-FFF2-40B4-BE49-F238E27FC236}">
                        <a16:creationId xmlns:a16="http://schemas.microsoft.com/office/drawing/2014/main" id="{497DFEE0-89D7-4DC9-1FC4-F0927E05B6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88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8579" name="Line 69">
                  <a:extLst>
                    <a:ext uri="{FF2B5EF4-FFF2-40B4-BE49-F238E27FC236}">
                      <a16:creationId xmlns:a16="http://schemas.microsoft.com/office/drawing/2014/main" id="{478F4884-8FC4-7F86-3922-58484304F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600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556" name="Group 70">
                <a:extLst>
                  <a:ext uri="{FF2B5EF4-FFF2-40B4-BE49-F238E27FC236}">
                    <a16:creationId xmlns:a16="http://schemas.microsoft.com/office/drawing/2014/main" id="{836F4D62-46E6-9C4F-E574-7278CDC3A3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3168"/>
                <a:ext cx="1248" cy="575"/>
                <a:chOff x="384" y="3168"/>
                <a:chExt cx="1248" cy="575"/>
              </a:xfrm>
            </p:grpSpPr>
            <p:grpSp>
              <p:nvGrpSpPr>
                <p:cNvPr id="108560" name="Group 71">
                  <a:extLst>
                    <a:ext uri="{FF2B5EF4-FFF2-40B4-BE49-F238E27FC236}">
                      <a16:creationId xmlns:a16="http://schemas.microsoft.com/office/drawing/2014/main" id="{3FFA7750-A903-64D3-5126-F471CDDA54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3168"/>
                  <a:ext cx="1056" cy="575"/>
                  <a:chOff x="384" y="3168"/>
                  <a:chExt cx="1056" cy="575"/>
                </a:xfrm>
              </p:grpSpPr>
              <p:sp>
                <p:nvSpPr>
                  <p:cNvPr id="108562" name="Rectangle 72">
                    <a:extLst>
                      <a:ext uri="{FF2B5EF4-FFF2-40B4-BE49-F238E27FC236}">
                        <a16:creationId xmlns:a16="http://schemas.microsoft.com/office/drawing/2014/main" id="{65236004-060E-125B-3AD9-FB44ADE751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3408"/>
                    <a:ext cx="384" cy="1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tIns="0" bIns="0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563" name="Text Box 73">
                    <a:extLst>
                      <a:ext uri="{FF2B5EF4-FFF2-40B4-BE49-F238E27FC236}">
                        <a16:creationId xmlns:a16="http://schemas.microsoft.com/office/drawing/2014/main" id="{94BD5F2E-2E92-38E3-5606-C6D737FD57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88" y="3503"/>
                    <a:ext cx="156" cy="1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8564" name="Rectangle 74">
                    <a:extLst>
                      <a:ext uri="{FF2B5EF4-FFF2-40B4-BE49-F238E27FC236}">
                        <a16:creationId xmlns:a16="http://schemas.microsoft.com/office/drawing/2014/main" id="{F67F6267-882E-926B-A5FA-EB5A1018A9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39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565" name="Rectangle 75">
                    <a:extLst>
                      <a:ext uri="{FF2B5EF4-FFF2-40B4-BE49-F238E27FC236}">
                        <a16:creationId xmlns:a16="http://schemas.microsoft.com/office/drawing/2014/main" id="{F3501BA7-A9CD-6F1A-1484-30EB9AB790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62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zh-CN" altLang="en-US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566" name="Rectangle 76">
                    <a:extLst>
                      <a:ext uri="{FF2B5EF4-FFF2-40B4-BE49-F238E27FC236}">
                        <a16:creationId xmlns:a16="http://schemas.microsoft.com/office/drawing/2014/main" id="{F1683DD5-52AC-3182-C1F6-8200E33FA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513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zh-CN" altLang="en-US" sz="1200">
                        <a:latin typeface="Arial" panose="020B0604020202020204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08567" name="Rectangle 77">
                    <a:extLst>
                      <a:ext uri="{FF2B5EF4-FFF2-40B4-BE49-F238E27FC236}">
                        <a16:creationId xmlns:a16="http://schemas.microsoft.com/office/drawing/2014/main" id="{1A0AE6B9-20D7-EB0D-55DC-EF8F55A79F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283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endParaRPr lang="en-US" altLang="zh-CN" sz="12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8568" name="Rectangle 78">
                    <a:extLst>
                      <a:ext uri="{FF2B5EF4-FFF2-40B4-BE49-F238E27FC236}">
                        <a16:creationId xmlns:a16="http://schemas.microsoft.com/office/drawing/2014/main" id="{A94927F7-AB00-E16A-8EF8-46174C07A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3168"/>
                    <a:ext cx="480" cy="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sz="1200">
                        <a:latin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08569" name="Line 79">
                    <a:extLst>
                      <a:ext uri="{FF2B5EF4-FFF2-40B4-BE49-F238E27FC236}">
                        <a16:creationId xmlns:a16="http://schemas.microsoft.com/office/drawing/2014/main" id="{6154FC52-6749-DA26-0F09-6C2FD05725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168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70" name="Line 80">
                    <a:extLst>
                      <a:ext uri="{FF2B5EF4-FFF2-40B4-BE49-F238E27FC236}">
                        <a16:creationId xmlns:a16="http://schemas.microsoft.com/office/drawing/2014/main" id="{371135C9-DACC-D764-86E1-A566717C2C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283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71" name="Line 81">
                    <a:extLst>
                      <a:ext uri="{FF2B5EF4-FFF2-40B4-BE49-F238E27FC236}">
                        <a16:creationId xmlns:a16="http://schemas.microsoft.com/office/drawing/2014/main" id="{4ACD929C-EC01-8DF3-AEFB-F8E4554A48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398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72" name="Line 82">
                    <a:extLst>
                      <a:ext uri="{FF2B5EF4-FFF2-40B4-BE49-F238E27FC236}">
                        <a16:creationId xmlns:a16="http://schemas.microsoft.com/office/drawing/2014/main" id="{D9AEA637-D9A9-681A-0AF9-7E1DA4401A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628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73" name="Line 83">
                    <a:extLst>
                      <a:ext uri="{FF2B5EF4-FFF2-40B4-BE49-F238E27FC236}">
                        <a16:creationId xmlns:a16="http://schemas.microsoft.com/office/drawing/2014/main" id="{968C9289-482A-3984-8C29-2CE154E8A7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743"/>
                    <a:ext cx="48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74" name="Line 84">
                    <a:extLst>
                      <a:ext uri="{FF2B5EF4-FFF2-40B4-BE49-F238E27FC236}">
                        <a16:creationId xmlns:a16="http://schemas.microsoft.com/office/drawing/2014/main" id="{BA7FA3C0-F34B-FEBC-E2C1-BCBCD83A40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168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75" name="Line 85">
                    <a:extLst>
                      <a:ext uri="{FF2B5EF4-FFF2-40B4-BE49-F238E27FC236}">
                        <a16:creationId xmlns:a16="http://schemas.microsoft.com/office/drawing/2014/main" id="{FE289B5E-2D2B-450D-9A67-2D848C343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64" y="3168"/>
                    <a:ext cx="0" cy="5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t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76" name="Line 86">
                    <a:extLst>
                      <a:ext uri="{FF2B5EF4-FFF2-40B4-BE49-F238E27FC236}">
                        <a16:creationId xmlns:a16="http://schemas.microsoft.com/office/drawing/2014/main" id="{EF37C899-D0FC-85BF-4EE5-1B44175986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513"/>
                    <a:ext cx="4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577" name="Line 87">
                    <a:extLst>
                      <a:ext uri="{FF2B5EF4-FFF2-40B4-BE49-F238E27FC236}">
                        <a16:creationId xmlns:a16="http://schemas.microsoft.com/office/drawing/2014/main" id="{3B9C4DFF-42DC-B8A0-CA96-218DDD50A6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56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8561" name="Line 88">
                  <a:extLst>
                    <a:ext uri="{FF2B5EF4-FFF2-40B4-BE49-F238E27FC236}">
                      <a16:creationId xmlns:a16="http://schemas.microsoft.com/office/drawing/2014/main" id="{6360DDC4-1782-8E7E-5483-506AFE03C6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8" y="3312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8557" name="Line 89">
                <a:extLst>
                  <a:ext uri="{FF2B5EF4-FFF2-40B4-BE49-F238E27FC236}">
                    <a16:creationId xmlns:a16="http://schemas.microsoft.com/office/drawing/2014/main" id="{8BC73AA7-8606-9A73-3E22-F88597354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558" name="Text Box 90">
                <a:extLst>
                  <a:ext uri="{FF2B5EF4-FFF2-40B4-BE49-F238E27FC236}">
                    <a16:creationId xmlns:a16="http://schemas.microsoft.com/office/drawing/2014/main" id="{00F94EAE-3808-5059-2444-D4C73B64EA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552"/>
                <a:ext cx="14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200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08559" name="Text Box 91">
                <a:extLst>
                  <a:ext uri="{FF2B5EF4-FFF2-40B4-BE49-F238E27FC236}">
                    <a16:creationId xmlns:a16="http://schemas.microsoft.com/office/drawing/2014/main" id="{C56DB059-618F-478B-40AD-6BD389616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976"/>
                <a:ext cx="672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空闲盘块栈</a:t>
                </a:r>
              </a:p>
            </p:txBody>
          </p:sp>
        </p:grpSp>
        <p:sp>
          <p:nvSpPr>
            <p:cNvPr id="108551" name="Line 92">
              <a:extLst>
                <a:ext uri="{FF2B5EF4-FFF2-40B4-BE49-F238E27FC236}">
                  <a16:creationId xmlns:a16="http://schemas.microsoft.com/office/drawing/2014/main" id="{BB755E10-9DEE-6E27-4605-BB351F4EC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55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52" name="Text Box 93">
              <a:extLst>
                <a:ext uri="{FF2B5EF4-FFF2-40B4-BE49-F238E27FC236}">
                  <a16:creationId xmlns:a16="http://schemas.microsoft.com/office/drawing/2014/main" id="{2406BE22-177F-A9ED-A2ED-41B486BC8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360"/>
              <a:ext cx="38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s.free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5FF40CB-E7A0-31D8-86E3-540F267A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52550"/>
            <a:ext cx="5181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一、绕弯路文件共享方法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571" name="Text Box 4">
            <a:extLst>
              <a:ext uri="{FF2B5EF4-FFF2-40B4-BE49-F238E27FC236}">
                <a16:creationId xmlns:a16="http://schemas.microsoft.com/office/drawing/2014/main" id="{9D760693-1C46-A372-AA14-8C459B77D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055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6.6</a:t>
            </a:r>
            <a:r>
              <a:rPr lang="zh-CN" altLang="en-US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　文件共享</a:t>
            </a:r>
          </a:p>
        </p:txBody>
      </p:sp>
      <p:sp>
        <p:nvSpPr>
          <p:cNvPr id="489477" name="Rectangle 5">
            <a:extLst>
              <a:ext uri="{FF2B5EF4-FFF2-40B4-BE49-F238E27FC236}">
                <a16:creationId xmlns:a16="http://schemas.microsoft.com/office/drawing/2014/main" id="{E5DA5D74-AFA0-6F02-169D-7DD0BCFF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38350"/>
            <a:ext cx="8458200" cy="4114800"/>
          </a:xfrm>
        </p:spPr>
        <p:txBody>
          <a:bodyPr/>
          <a:lstStyle/>
          <a:p>
            <a:pPr lvl="1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每个用户工作的目录为当前目录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如果文件不在当前目录，则从当前目录开始，向上（父目录）或向下（子目录）查找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如当前目录为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PA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要查找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JBK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文件，可采用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cd ..\D\B</a:t>
            </a:r>
          </a:p>
        </p:txBody>
      </p:sp>
      <p:grpSp>
        <p:nvGrpSpPr>
          <p:cNvPr id="109573" name="Group 152">
            <a:extLst>
              <a:ext uri="{FF2B5EF4-FFF2-40B4-BE49-F238E27FC236}">
                <a16:creationId xmlns:a16="http://schemas.microsoft.com/office/drawing/2014/main" id="{D6A10A5D-5A1B-AE77-870F-5824FAF06DC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324350"/>
            <a:ext cx="3581400" cy="2057400"/>
            <a:chOff x="3216" y="3024"/>
            <a:chExt cx="2256" cy="1296"/>
          </a:xfrm>
        </p:grpSpPr>
        <p:sp>
          <p:nvSpPr>
            <p:cNvPr id="109575" name="Rectangle 8">
              <a:extLst>
                <a:ext uri="{FF2B5EF4-FFF2-40B4-BE49-F238E27FC236}">
                  <a16:creationId xmlns:a16="http://schemas.microsoft.com/office/drawing/2014/main" id="{0683F0A0-B229-C895-148A-DE0B86337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3150"/>
              <a:ext cx="1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576" name="Rectangle 9">
              <a:extLst>
                <a:ext uri="{FF2B5EF4-FFF2-40B4-BE49-F238E27FC236}">
                  <a16:creationId xmlns:a16="http://schemas.microsoft.com/office/drawing/2014/main" id="{AAD72C3E-9F5F-A265-99A0-9C85C0DC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150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577" name="Rectangle 10">
              <a:extLst>
                <a:ext uri="{FF2B5EF4-FFF2-40B4-BE49-F238E27FC236}">
                  <a16:creationId xmlns:a16="http://schemas.microsoft.com/office/drawing/2014/main" id="{212F8DEF-056F-3D81-E49B-7B0358029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3150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578" name="Rectangle 11">
              <a:extLst>
                <a:ext uri="{FF2B5EF4-FFF2-40B4-BE49-F238E27FC236}">
                  <a16:creationId xmlns:a16="http://schemas.microsoft.com/office/drawing/2014/main" id="{0EE1065B-1AB6-D9E4-D002-BB5DFAC14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3024"/>
              <a:ext cx="1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09579" name="Rectangle 12">
              <a:extLst>
                <a:ext uri="{FF2B5EF4-FFF2-40B4-BE49-F238E27FC236}">
                  <a16:creationId xmlns:a16="http://schemas.microsoft.com/office/drawing/2014/main" id="{CB2CE337-7C03-0DFF-52ED-A2901275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024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09580" name="Rectangle 13">
              <a:extLst>
                <a:ext uri="{FF2B5EF4-FFF2-40B4-BE49-F238E27FC236}">
                  <a16:creationId xmlns:a16="http://schemas.microsoft.com/office/drawing/2014/main" id="{07119232-2DDA-18C0-3217-BBFAF97B9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3024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09581" name="Line 14">
              <a:extLst>
                <a:ext uri="{FF2B5EF4-FFF2-40B4-BE49-F238E27FC236}">
                  <a16:creationId xmlns:a16="http://schemas.microsoft.com/office/drawing/2014/main" id="{19728648-1E04-AAF0-1944-768DB1047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" y="3024"/>
              <a:ext cx="4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82" name="Line 15">
              <a:extLst>
                <a:ext uri="{FF2B5EF4-FFF2-40B4-BE49-F238E27FC236}">
                  <a16:creationId xmlns:a16="http://schemas.microsoft.com/office/drawing/2014/main" id="{E277E06C-64BC-903D-58CD-33A7C17B9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" y="3276"/>
              <a:ext cx="4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83" name="Line 16">
              <a:extLst>
                <a:ext uri="{FF2B5EF4-FFF2-40B4-BE49-F238E27FC236}">
                  <a16:creationId xmlns:a16="http://schemas.microsoft.com/office/drawing/2014/main" id="{FBC82A17-5922-8E44-C9B8-9E2277049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" y="3024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84" name="Line 17">
              <a:extLst>
                <a:ext uri="{FF2B5EF4-FFF2-40B4-BE49-F238E27FC236}">
                  <a16:creationId xmlns:a16="http://schemas.microsoft.com/office/drawing/2014/main" id="{2B3C58AF-E92A-BC76-D98E-DA762AD3D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302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85" name="Line 18">
              <a:extLst>
                <a:ext uri="{FF2B5EF4-FFF2-40B4-BE49-F238E27FC236}">
                  <a16:creationId xmlns:a16="http://schemas.microsoft.com/office/drawing/2014/main" id="{1667F778-CA83-117B-1894-03E7933E6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302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86" name="Line 19">
              <a:extLst>
                <a:ext uri="{FF2B5EF4-FFF2-40B4-BE49-F238E27FC236}">
                  <a16:creationId xmlns:a16="http://schemas.microsoft.com/office/drawing/2014/main" id="{70A7BDBD-969E-8684-C866-91F4A696C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3024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87" name="Line 20">
              <a:extLst>
                <a:ext uri="{FF2B5EF4-FFF2-40B4-BE49-F238E27FC236}">
                  <a16:creationId xmlns:a16="http://schemas.microsoft.com/office/drawing/2014/main" id="{8B8026C2-2696-6272-7298-60AB0A26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" y="3150"/>
              <a:ext cx="4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88" name="Rectangle 22">
              <a:extLst>
                <a:ext uri="{FF2B5EF4-FFF2-40B4-BE49-F238E27FC236}">
                  <a16:creationId xmlns:a16="http://schemas.microsoft.com/office/drawing/2014/main" id="{F9D25366-C9F9-5C26-2CF6-8F65419D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523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09589" name="Rectangle 23">
              <a:extLst>
                <a:ext uri="{FF2B5EF4-FFF2-40B4-BE49-F238E27FC236}">
                  <a16:creationId xmlns:a16="http://schemas.microsoft.com/office/drawing/2014/main" id="{E61BC98A-88AC-9631-D0D6-BFECBA8D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523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590" name="Rectangle 24">
              <a:extLst>
                <a:ext uri="{FF2B5EF4-FFF2-40B4-BE49-F238E27FC236}">
                  <a16:creationId xmlns:a16="http://schemas.microsoft.com/office/drawing/2014/main" id="{BF9EDEB9-3288-E1E6-CAFA-8DEEA4879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23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591" name="Rectangle 25">
              <a:extLst>
                <a:ext uri="{FF2B5EF4-FFF2-40B4-BE49-F238E27FC236}">
                  <a16:creationId xmlns:a16="http://schemas.microsoft.com/office/drawing/2014/main" id="{D1F158E2-D088-1DB2-035C-38C2595F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397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09592" name="Rectangle 26">
              <a:extLst>
                <a:ext uri="{FF2B5EF4-FFF2-40B4-BE49-F238E27FC236}">
                  <a16:creationId xmlns:a16="http://schemas.microsoft.com/office/drawing/2014/main" id="{8466159A-7B9C-CE59-C173-354FE60D5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397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09593" name="Rectangle 27">
              <a:extLst>
                <a:ext uri="{FF2B5EF4-FFF2-40B4-BE49-F238E27FC236}">
                  <a16:creationId xmlns:a16="http://schemas.microsoft.com/office/drawing/2014/main" id="{4A192745-A355-705E-5DAC-ACEDAB71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97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09594" name="Line 28">
              <a:extLst>
                <a:ext uri="{FF2B5EF4-FFF2-40B4-BE49-F238E27FC236}">
                  <a16:creationId xmlns:a16="http://schemas.microsoft.com/office/drawing/2014/main" id="{8663F289-0CD4-8090-1DBF-362DF186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97"/>
              <a:ext cx="4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95" name="Line 29">
              <a:extLst>
                <a:ext uri="{FF2B5EF4-FFF2-40B4-BE49-F238E27FC236}">
                  <a16:creationId xmlns:a16="http://schemas.microsoft.com/office/drawing/2014/main" id="{E2E9DC3F-CEAA-4F52-F882-11D931FA5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649"/>
              <a:ext cx="4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96" name="Line 30">
              <a:extLst>
                <a:ext uri="{FF2B5EF4-FFF2-40B4-BE49-F238E27FC236}">
                  <a16:creationId xmlns:a16="http://schemas.microsoft.com/office/drawing/2014/main" id="{03AFD678-6F5B-6B99-4A9F-DA30F2291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97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97" name="Line 31">
              <a:extLst>
                <a:ext uri="{FF2B5EF4-FFF2-40B4-BE49-F238E27FC236}">
                  <a16:creationId xmlns:a16="http://schemas.microsoft.com/office/drawing/2014/main" id="{CF9E25D2-BDE3-F321-F5AD-59F0FF3C2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3397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98" name="Line 32">
              <a:extLst>
                <a:ext uri="{FF2B5EF4-FFF2-40B4-BE49-F238E27FC236}">
                  <a16:creationId xmlns:a16="http://schemas.microsoft.com/office/drawing/2014/main" id="{2D4B609E-EFAF-FE33-480C-7358ED9C3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" y="3397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599" name="Line 33">
              <a:extLst>
                <a:ext uri="{FF2B5EF4-FFF2-40B4-BE49-F238E27FC236}">
                  <a16:creationId xmlns:a16="http://schemas.microsoft.com/office/drawing/2014/main" id="{188AA9DC-6535-428B-E44E-54E6FDE79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3397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00" name="Line 34">
              <a:extLst>
                <a:ext uri="{FF2B5EF4-FFF2-40B4-BE49-F238E27FC236}">
                  <a16:creationId xmlns:a16="http://schemas.microsoft.com/office/drawing/2014/main" id="{6C5E2417-46E5-214E-4234-531EDAA03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23"/>
              <a:ext cx="4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01" name="Rectangle 36">
              <a:extLst>
                <a:ext uri="{FF2B5EF4-FFF2-40B4-BE49-F238E27FC236}">
                  <a16:creationId xmlns:a16="http://schemas.microsoft.com/office/drawing/2014/main" id="{AE4F5407-2037-5C59-E48B-8C77ABC03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3523"/>
              <a:ext cx="1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02" name="Rectangle 37">
              <a:extLst>
                <a:ext uri="{FF2B5EF4-FFF2-40B4-BE49-F238E27FC236}">
                  <a16:creationId xmlns:a16="http://schemas.microsoft.com/office/drawing/2014/main" id="{2DF9D6ED-AE3F-F01E-EA68-35878BC48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3397"/>
              <a:ext cx="1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09603" name="Rectangle 38">
              <a:extLst>
                <a:ext uri="{FF2B5EF4-FFF2-40B4-BE49-F238E27FC236}">
                  <a16:creationId xmlns:a16="http://schemas.microsoft.com/office/drawing/2014/main" id="{DF8B1555-FBF1-AAF0-9444-FA7C3ECA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523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04" name="Rectangle 39">
              <a:extLst>
                <a:ext uri="{FF2B5EF4-FFF2-40B4-BE49-F238E27FC236}">
                  <a16:creationId xmlns:a16="http://schemas.microsoft.com/office/drawing/2014/main" id="{5993177D-CA0C-96EC-F466-D36D1C11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3523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05" name="Rectangle 40">
              <a:extLst>
                <a:ext uri="{FF2B5EF4-FFF2-40B4-BE49-F238E27FC236}">
                  <a16:creationId xmlns:a16="http://schemas.microsoft.com/office/drawing/2014/main" id="{33ABB2E7-6201-E81B-7128-4EDACF32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397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09606" name="Rectangle 41">
              <a:extLst>
                <a:ext uri="{FF2B5EF4-FFF2-40B4-BE49-F238E27FC236}">
                  <a16:creationId xmlns:a16="http://schemas.microsoft.com/office/drawing/2014/main" id="{98D83BF2-AD9D-93FB-5CB9-7CFB2CB7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3397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09607" name="Line 42">
              <a:extLst>
                <a:ext uri="{FF2B5EF4-FFF2-40B4-BE49-F238E27FC236}">
                  <a16:creationId xmlns:a16="http://schemas.microsoft.com/office/drawing/2014/main" id="{DA0D06E7-0660-D301-7B04-BD41D5D55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" y="3397"/>
              <a:ext cx="4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08" name="Line 43">
              <a:extLst>
                <a:ext uri="{FF2B5EF4-FFF2-40B4-BE49-F238E27FC236}">
                  <a16:creationId xmlns:a16="http://schemas.microsoft.com/office/drawing/2014/main" id="{F7CCC021-5E3E-1D8B-33E3-6BE95F57F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" y="3649"/>
              <a:ext cx="4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09" name="Line 44">
              <a:extLst>
                <a:ext uri="{FF2B5EF4-FFF2-40B4-BE49-F238E27FC236}">
                  <a16:creationId xmlns:a16="http://schemas.microsoft.com/office/drawing/2014/main" id="{92974E8D-AE8A-AB3E-923E-DDAF7DE30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" y="3397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10" name="Line 45">
              <a:extLst>
                <a:ext uri="{FF2B5EF4-FFF2-40B4-BE49-F238E27FC236}">
                  <a16:creationId xmlns:a16="http://schemas.microsoft.com/office/drawing/2014/main" id="{366350C8-7A12-CE29-4AD8-B6FF5E98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3397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11" name="Line 46">
              <a:extLst>
                <a:ext uri="{FF2B5EF4-FFF2-40B4-BE49-F238E27FC236}">
                  <a16:creationId xmlns:a16="http://schemas.microsoft.com/office/drawing/2014/main" id="{D8F707F0-EC8D-2A1E-31F9-613C1B9E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3397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12" name="Line 47">
              <a:extLst>
                <a:ext uri="{FF2B5EF4-FFF2-40B4-BE49-F238E27FC236}">
                  <a16:creationId xmlns:a16="http://schemas.microsoft.com/office/drawing/2014/main" id="{738D01F6-E639-C249-8AF7-A1C07166A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3397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13" name="Line 48">
              <a:extLst>
                <a:ext uri="{FF2B5EF4-FFF2-40B4-BE49-F238E27FC236}">
                  <a16:creationId xmlns:a16="http://schemas.microsoft.com/office/drawing/2014/main" id="{5454D580-07E3-F75D-B8BB-C2652AA63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" y="3523"/>
              <a:ext cx="4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14" name="Rectangle 50">
              <a:extLst>
                <a:ext uri="{FF2B5EF4-FFF2-40B4-BE49-F238E27FC236}">
                  <a16:creationId xmlns:a16="http://schemas.microsoft.com/office/drawing/2014/main" id="{55E96C85-5382-B910-711E-4BDBE46E9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3523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15" name="Rectangle 51">
              <a:extLst>
                <a:ext uri="{FF2B5EF4-FFF2-40B4-BE49-F238E27FC236}">
                  <a16:creationId xmlns:a16="http://schemas.microsoft.com/office/drawing/2014/main" id="{67DC3E33-0466-0224-0FE2-867A4706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523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16" name="Rectangle 52">
              <a:extLst>
                <a:ext uri="{FF2B5EF4-FFF2-40B4-BE49-F238E27FC236}">
                  <a16:creationId xmlns:a16="http://schemas.microsoft.com/office/drawing/2014/main" id="{EDCF6BC7-9059-0D26-484B-943EBC664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3397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09617" name="Rectangle 53">
              <a:extLst>
                <a:ext uri="{FF2B5EF4-FFF2-40B4-BE49-F238E27FC236}">
                  <a16:creationId xmlns:a16="http://schemas.microsoft.com/office/drawing/2014/main" id="{F82D68D6-6B1D-CED5-6944-8CFA1993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397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09618" name="Line 54">
              <a:extLst>
                <a:ext uri="{FF2B5EF4-FFF2-40B4-BE49-F238E27FC236}">
                  <a16:creationId xmlns:a16="http://schemas.microsoft.com/office/drawing/2014/main" id="{EBCF8106-20E3-D38F-D52F-E8221A0B1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3397"/>
              <a:ext cx="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19" name="Line 55">
              <a:extLst>
                <a:ext uri="{FF2B5EF4-FFF2-40B4-BE49-F238E27FC236}">
                  <a16:creationId xmlns:a16="http://schemas.microsoft.com/office/drawing/2014/main" id="{DDFCED1F-C78E-7690-3B49-2DCBEEC57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3649"/>
              <a:ext cx="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20" name="Line 56">
              <a:extLst>
                <a:ext uri="{FF2B5EF4-FFF2-40B4-BE49-F238E27FC236}">
                  <a16:creationId xmlns:a16="http://schemas.microsoft.com/office/drawing/2014/main" id="{534C7D19-4E35-8247-96C8-D29EBA45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3397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21" name="Line 57">
              <a:extLst>
                <a:ext uri="{FF2B5EF4-FFF2-40B4-BE49-F238E27FC236}">
                  <a16:creationId xmlns:a16="http://schemas.microsoft.com/office/drawing/2014/main" id="{CFEAB939-DFF8-C4D2-CD41-B94245F8C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3397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22" name="Line 58">
              <a:extLst>
                <a:ext uri="{FF2B5EF4-FFF2-40B4-BE49-F238E27FC236}">
                  <a16:creationId xmlns:a16="http://schemas.microsoft.com/office/drawing/2014/main" id="{D851D6F3-8BB1-9A5A-D59B-E5ABB3082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" y="3397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23" name="Line 59">
              <a:extLst>
                <a:ext uri="{FF2B5EF4-FFF2-40B4-BE49-F238E27FC236}">
                  <a16:creationId xmlns:a16="http://schemas.microsoft.com/office/drawing/2014/main" id="{10BD169A-9FB3-0234-9634-0D61E38EA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3523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24" name="Rectangle 61">
              <a:extLst>
                <a:ext uri="{FF2B5EF4-FFF2-40B4-BE49-F238E27FC236}">
                  <a16:creationId xmlns:a16="http://schemas.microsoft.com/office/drawing/2014/main" id="{D4438887-0D4F-9560-ACB5-48C56DEF4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25" name="Rectangle 62">
              <a:extLst>
                <a:ext uri="{FF2B5EF4-FFF2-40B4-BE49-F238E27FC236}">
                  <a16:creationId xmlns:a16="http://schemas.microsoft.com/office/drawing/2014/main" id="{45272C16-78D1-91BC-3799-8ABD76CA0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09626" name="Rectangle 63">
              <a:extLst>
                <a:ext uri="{FF2B5EF4-FFF2-40B4-BE49-F238E27FC236}">
                  <a16:creationId xmlns:a16="http://schemas.microsoft.com/office/drawing/2014/main" id="{15AF0009-D6BF-6C4D-76DF-CF11C639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27" name="Rectangle 64">
              <a:extLst>
                <a:ext uri="{FF2B5EF4-FFF2-40B4-BE49-F238E27FC236}">
                  <a16:creationId xmlns:a16="http://schemas.microsoft.com/office/drawing/2014/main" id="{2C28EF93-DB03-D00A-A007-20FE8434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09628" name="Rectangle 65">
              <a:extLst>
                <a:ext uri="{FF2B5EF4-FFF2-40B4-BE49-F238E27FC236}">
                  <a16:creationId xmlns:a16="http://schemas.microsoft.com/office/drawing/2014/main" id="{BCDFCB8E-D210-A2F6-CF3B-2CF08EAC2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hlink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09629" name="Rectangle 66">
              <a:extLst>
                <a:ext uri="{FF2B5EF4-FFF2-40B4-BE49-F238E27FC236}">
                  <a16:creationId xmlns:a16="http://schemas.microsoft.com/office/drawing/2014/main" id="{9E18452F-A879-456A-2E00-26F37FBF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109630" name="Line 67">
              <a:extLst>
                <a:ext uri="{FF2B5EF4-FFF2-40B4-BE49-F238E27FC236}">
                  <a16:creationId xmlns:a16="http://schemas.microsoft.com/office/drawing/2014/main" id="{42DFC144-1F4A-C3E5-D88A-805FDACCD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856"/>
              <a:ext cx="4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31" name="Line 68">
              <a:extLst>
                <a:ext uri="{FF2B5EF4-FFF2-40B4-BE49-F238E27FC236}">
                  <a16:creationId xmlns:a16="http://schemas.microsoft.com/office/drawing/2014/main" id="{1878BF1A-A785-EC7A-3D70-8902A25AA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4108"/>
              <a:ext cx="4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32" name="Line 69">
              <a:extLst>
                <a:ext uri="{FF2B5EF4-FFF2-40B4-BE49-F238E27FC236}">
                  <a16:creationId xmlns:a16="http://schemas.microsoft.com/office/drawing/2014/main" id="{F2DF26B2-8116-056A-A173-ECCF896FA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856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33" name="Line 70">
              <a:extLst>
                <a:ext uri="{FF2B5EF4-FFF2-40B4-BE49-F238E27FC236}">
                  <a16:creationId xmlns:a16="http://schemas.microsoft.com/office/drawing/2014/main" id="{BF7308DB-D753-841D-370A-BA1E9065C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" y="3856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34" name="Line 71">
              <a:extLst>
                <a:ext uri="{FF2B5EF4-FFF2-40B4-BE49-F238E27FC236}">
                  <a16:creationId xmlns:a16="http://schemas.microsoft.com/office/drawing/2014/main" id="{CEA48979-B7C0-8833-8844-D098D6167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8" y="3856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35" name="Line 72">
              <a:extLst>
                <a:ext uri="{FF2B5EF4-FFF2-40B4-BE49-F238E27FC236}">
                  <a16:creationId xmlns:a16="http://schemas.microsoft.com/office/drawing/2014/main" id="{69E3346B-C919-A45F-82EF-D4C5CBD0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3856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36" name="Line 73">
              <a:extLst>
                <a:ext uri="{FF2B5EF4-FFF2-40B4-BE49-F238E27FC236}">
                  <a16:creationId xmlns:a16="http://schemas.microsoft.com/office/drawing/2014/main" id="{6BE6CD64-0817-707A-8C05-720A236C0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982"/>
              <a:ext cx="4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37" name="Rectangle 75">
              <a:extLst>
                <a:ext uri="{FF2B5EF4-FFF2-40B4-BE49-F238E27FC236}">
                  <a16:creationId xmlns:a16="http://schemas.microsoft.com/office/drawing/2014/main" id="{A0AE7029-0758-0C24-214E-FAC37AA9E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38" name="Rectangle 76">
              <a:extLst>
                <a:ext uri="{FF2B5EF4-FFF2-40B4-BE49-F238E27FC236}">
                  <a16:creationId xmlns:a16="http://schemas.microsoft.com/office/drawing/2014/main" id="{1B47DE63-DA81-29F1-17A1-894D3C083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09639" name="Rectangle 77">
              <a:extLst>
                <a:ext uri="{FF2B5EF4-FFF2-40B4-BE49-F238E27FC236}">
                  <a16:creationId xmlns:a16="http://schemas.microsoft.com/office/drawing/2014/main" id="{C06E2013-0EBB-FAFE-23D2-D2A3FF4D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40" name="Rectangle 78">
              <a:extLst>
                <a:ext uri="{FF2B5EF4-FFF2-40B4-BE49-F238E27FC236}">
                  <a16:creationId xmlns:a16="http://schemas.microsoft.com/office/drawing/2014/main" id="{6C51B612-CF91-1568-A053-6C20E0F98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41" name="Rectangle 79">
              <a:extLst>
                <a:ext uri="{FF2B5EF4-FFF2-40B4-BE49-F238E27FC236}">
                  <a16:creationId xmlns:a16="http://schemas.microsoft.com/office/drawing/2014/main" id="{601E2CD4-37DD-4FCD-5A87-27C03D4C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42" name="Rectangle 80">
              <a:extLst>
                <a:ext uri="{FF2B5EF4-FFF2-40B4-BE49-F238E27FC236}">
                  <a16:creationId xmlns:a16="http://schemas.microsoft.com/office/drawing/2014/main" id="{DCD9ED91-6BF6-AAED-16BE-F7EEB783D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09643" name="Rectangle 81">
              <a:extLst>
                <a:ext uri="{FF2B5EF4-FFF2-40B4-BE49-F238E27FC236}">
                  <a16:creationId xmlns:a16="http://schemas.microsoft.com/office/drawing/2014/main" id="{0F303FEC-4A05-13CE-15A5-3C9668A1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09644" name="Rectangle 82">
              <a:extLst>
                <a:ext uri="{FF2B5EF4-FFF2-40B4-BE49-F238E27FC236}">
                  <a16:creationId xmlns:a16="http://schemas.microsoft.com/office/drawing/2014/main" id="{70AE19F1-AD39-49EA-0E3D-3F95BFA76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09645" name="Line 83">
              <a:extLst>
                <a:ext uri="{FF2B5EF4-FFF2-40B4-BE49-F238E27FC236}">
                  <a16:creationId xmlns:a16="http://schemas.microsoft.com/office/drawing/2014/main" id="{1747831C-7E60-B2D5-BE67-D2037CF6D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3856"/>
              <a:ext cx="6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46" name="Line 84">
              <a:extLst>
                <a:ext uri="{FF2B5EF4-FFF2-40B4-BE49-F238E27FC236}">
                  <a16:creationId xmlns:a16="http://schemas.microsoft.com/office/drawing/2014/main" id="{0DA8D228-800E-B1C5-66A7-C26AC7B3F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4108"/>
              <a:ext cx="6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47" name="Line 85">
              <a:extLst>
                <a:ext uri="{FF2B5EF4-FFF2-40B4-BE49-F238E27FC236}">
                  <a16:creationId xmlns:a16="http://schemas.microsoft.com/office/drawing/2014/main" id="{1D49F775-599B-2DEA-A899-D874ED5D1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3856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48" name="Line 86">
              <a:extLst>
                <a:ext uri="{FF2B5EF4-FFF2-40B4-BE49-F238E27FC236}">
                  <a16:creationId xmlns:a16="http://schemas.microsoft.com/office/drawing/2014/main" id="{7DF7AF19-0D76-3CA2-AAE7-10E59D727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3856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49" name="Line 87">
              <a:extLst>
                <a:ext uri="{FF2B5EF4-FFF2-40B4-BE49-F238E27FC236}">
                  <a16:creationId xmlns:a16="http://schemas.microsoft.com/office/drawing/2014/main" id="{A4EDB9E9-FD3D-1774-2C59-002CC95BA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" y="3856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50" name="Line 88">
              <a:extLst>
                <a:ext uri="{FF2B5EF4-FFF2-40B4-BE49-F238E27FC236}">
                  <a16:creationId xmlns:a16="http://schemas.microsoft.com/office/drawing/2014/main" id="{1BCCE588-0807-16EC-1141-1B3139B5C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3856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51" name="Line 89">
              <a:extLst>
                <a:ext uri="{FF2B5EF4-FFF2-40B4-BE49-F238E27FC236}">
                  <a16:creationId xmlns:a16="http://schemas.microsoft.com/office/drawing/2014/main" id="{8E57F923-0255-37E7-D733-F481C9365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3982"/>
              <a:ext cx="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52" name="Line 90">
              <a:extLst>
                <a:ext uri="{FF2B5EF4-FFF2-40B4-BE49-F238E27FC236}">
                  <a16:creationId xmlns:a16="http://schemas.microsoft.com/office/drawing/2014/main" id="{50818712-7DB6-3953-0B9C-4E62FAE32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3856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53" name="Rectangle 92">
              <a:extLst>
                <a:ext uri="{FF2B5EF4-FFF2-40B4-BE49-F238E27FC236}">
                  <a16:creationId xmlns:a16="http://schemas.microsoft.com/office/drawing/2014/main" id="{18AF2BCF-E3B5-A36D-4E7F-9285B9C83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54" name="Rectangle 93">
              <a:extLst>
                <a:ext uri="{FF2B5EF4-FFF2-40B4-BE49-F238E27FC236}">
                  <a16:creationId xmlns:a16="http://schemas.microsoft.com/office/drawing/2014/main" id="{0DB321CA-7178-ECD6-4180-231D612FD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55" name="Rectangle 94">
              <a:extLst>
                <a:ext uri="{FF2B5EF4-FFF2-40B4-BE49-F238E27FC236}">
                  <a16:creationId xmlns:a16="http://schemas.microsoft.com/office/drawing/2014/main" id="{808999D7-0D10-E383-4754-9D6175482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09656" name="Rectangle 95">
              <a:extLst>
                <a:ext uri="{FF2B5EF4-FFF2-40B4-BE49-F238E27FC236}">
                  <a16:creationId xmlns:a16="http://schemas.microsoft.com/office/drawing/2014/main" id="{C1BE01AA-9106-6582-9C9C-4243FB84F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09657" name="Line 96">
              <a:extLst>
                <a:ext uri="{FF2B5EF4-FFF2-40B4-BE49-F238E27FC236}">
                  <a16:creationId xmlns:a16="http://schemas.microsoft.com/office/drawing/2014/main" id="{BDF97FC8-AFB1-0811-ABA1-84950B987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3856"/>
              <a:ext cx="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58" name="Line 97">
              <a:extLst>
                <a:ext uri="{FF2B5EF4-FFF2-40B4-BE49-F238E27FC236}">
                  <a16:creationId xmlns:a16="http://schemas.microsoft.com/office/drawing/2014/main" id="{A7F2B1D7-9AC0-B13E-6878-E37861B76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4108"/>
              <a:ext cx="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59" name="Line 98">
              <a:extLst>
                <a:ext uri="{FF2B5EF4-FFF2-40B4-BE49-F238E27FC236}">
                  <a16:creationId xmlns:a16="http://schemas.microsoft.com/office/drawing/2014/main" id="{0093450E-7B24-8ABB-190C-6069878C5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3856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60" name="Line 99">
              <a:extLst>
                <a:ext uri="{FF2B5EF4-FFF2-40B4-BE49-F238E27FC236}">
                  <a16:creationId xmlns:a16="http://schemas.microsoft.com/office/drawing/2014/main" id="{16EFB7FB-CFF3-1FF2-F239-E72FB7086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3856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61" name="Line 100">
              <a:extLst>
                <a:ext uri="{FF2B5EF4-FFF2-40B4-BE49-F238E27FC236}">
                  <a16:creationId xmlns:a16="http://schemas.microsoft.com/office/drawing/2014/main" id="{0DF76216-9A40-4085-DEC2-DFFC3E258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3856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62" name="Line 101">
              <a:extLst>
                <a:ext uri="{FF2B5EF4-FFF2-40B4-BE49-F238E27FC236}">
                  <a16:creationId xmlns:a16="http://schemas.microsoft.com/office/drawing/2014/main" id="{D9CA2A52-FF23-E9C8-D9AA-A7344207A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398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63" name="Rectangle 103">
              <a:extLst>
                <a:ext uri="{FF2B5EF4-FFF2-40B4-BE49-F238E27FC236}">
                  <a16:creationId xmlns:a16="http://schemas.microsoft.com/office/drawing/2014/main" id="{FD90036D-68DD-1DEC-82CB-055E8C89D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8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64" name="Rectangle 104">
              <a:extLst>
                <a:ext uri="{FF2B5EF4-FFF2-40B4-BE49-F238E27FC236}">
                  <a16:creationId xmlns:a16="http://schemas.microsoft.com/office/drawing/2014/main" id="{7B837B8C-8405-2714-4815-E63C9F3C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" y="3982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09665" name="Rectangle 105">
              <a:extLst>
                <a:ext uri="{FF2B5EF4-FFF2-40B4-BE49-F238E27FC236}">
                  <a16:creationId xmlns:a16="http://schemas.microsoft.com/office/drawing/2014/main" id="{5D33BC52-B97D-B049-7625-9791A619D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8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09666" name="Rectangle 106">
              <a:extLst>
                <a:ext uri="{FF2B5EF4-FFF2-40B4-BE49-F238E27FC236}">
                  <a16:creationId xmlns:a16="http://schemas.microsoft.com/office/drawing/2014/main" id="{E6513CE6-8600-8809-1EDE-D2F17158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" y="3856"/>
              <a:ext cx="1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109667" name="Line 107">
              <a:extLst>
                <a:ext uri="{FF2B5EF4-FFF2-40B4-BE49-F238E27FC236}">
                  <a16:creationId xmlns:a16="http://schemas.microsoft.com/office/drawing/2014/main" id="{0B0F8787-0CFD-9222-1D55-F4C63EB0D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4" y="3856"/>
              <a:ext cx="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68" name="Line 108">
              <a:extLst>
                <a:ext uri="{FF2B5EF4-FFF2-40B4-BE49-F238E27FC236}">
                  <a16:creationId xmlns:a16="http://schemas.microsoft.com/office/drawing/2014/main" id="{C3701C5B-E3D9-7FF7-47C2-AA0C961F8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4" y="4108"/>
              <a:ext cx="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69" name="Line 109">
              <a:extLst>
                <a:ext uri="{FF2B5EF4-FFF2-40B4-BE49-F238E27FC236}">
                  <a16:creationId xmlns:a16="http://schemas.microsoft.com/office/drawing/2014/main" id="{B49B0E7E-B59D-D90C-292D-5695467E7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4" y="3856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70" name="Line 110">
              <a:extLst>
                <a:ext uri="{FF2B5EF4-FFF2-40B4-BE49-F238E27FC236}">
                  <a16:creationId xmlns:a16="http://schemas.microsoft.com/office/drawing/2014/main" id="{B55FE32E-583A-C3C9-2E3E-2EB37E181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8" y="3856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71" name="Line 111">
              <a:extLst>
                <a:ext uri="{FF2B5EF4-FFF2-40B4-BE49-F238E27FC236}">
                  <a16:creationId xmlns:a16="http://schemas.microsoft.com/office/drawing/2014/main" id="{B88F35CB-0D5B-841B-0F58-6D95F3051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856"/>
              <a:ext cx="0" cy="2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72" name="Line 112">
              <a:extLst>
                <a:ext uri="{FF2B5EF4-FFF2-40B4-BE49-F238E27FC236}">
                  <a16:creationId xmlns:a16="http://schemas.microsoft.com/office/drawing/2014/main" id="{537914C4-FB05-F63A-838B-4860DACF1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4" y="398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73" name="Line 113">
              <a:extLst>
                <a:ext uri="{FF2B5EF4-FFF2-40B4-BE49-F238E27FC236}">
                  <a16:creationId xmlns:a16="http://schemas.microsoft.com/office/drawing/2014/main" id="{0DA81A04-7D7C-7244-B607-7C05F80C1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2" y="3254"/>
              <a:ext cx="636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74" name="Line 114">
              <a:extLst>
                <a:ext uri="{FF2B5EF4-FFF2-40B4-BE49-F238E27FC236}">
                  <a16:creationId xmlns:a16="http://schemas.microsoft.com/office/drawing/2014/main" id="{71B8BBEF-2445-C64E-F960-C179A60E8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254"/>
              <a:ext cx="1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75" name="Line 115">
              <a:extLst>
                <a:ext uri="{FF2B5EF4-FFF2-40B4-BE49-F238E27FC236}">
                  <a16:creationId xmlns:a16="http://schemas.microsoft.com/office/drawing/2014/main" id="{D4953830-3A8B-A41B-ACC6-CE660FFE4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6" y="3254"/>
              <a:ext cx="635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76" name="Line 116">
              <a:extLst>
                <a:ext uri="{FF2B5EF4-FFF2-40B4-BE49-F238E27FC236}">
                  <a16:creationId xmlns:a16="http://schemas.microsoft.com/office/drawing/2014/main" id="{CC9625C1-E135-E902-00E3-7FCAF8341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8" y="3627"/>
              <a:ext cx="369" cy="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77" name="Line 117">
              <a:extLst>
                <a:ext uri="{FF2B5EF4-FFF2-40B4-BE49-F238E27FC236}">
                  <a16:creationId xmlns:a16="http://schemas.microsoft.com/office/drawing/2014/main" id="{36503B64-0A19-BAA7-C02F-4310DFFFD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627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78" name="Line 118">
              <a:extLst>
                <a:ext uri="{FF2B5EF4-FFF2-40B4-BE49-F238E27FC236}">
                  <a16:creationId xmlns:a16="http://schemas.microsoft.com/office/drawing/2014/main" id="{FBAC1677-5849-9DB5-CD23-1199E85A8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" y="3627"/>
              <a:ext cx="451" cy="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79" name="Line 119">
              <a:extLst>
                <a:ext uri="{FF2B5EF4-FFF2-40B4-BE49-F238E27FC236}">
                  <a16:creationId xmlns:a16="http://schemas.microsoft.com/office/drawing/2014/main" id="{12510F31-8BC8-BE86-B9F1-A62C56419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4" y="3598"/>
              <a:ext cx="164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80" name="Oval 120">
              <a:extLst>
                <a:ext uri="{FF2B5EF4-FFF2-40B4-BE49-F238E27FC236}">
                  <a16:creationId xmlns:a16="http://schemas.microsoft.com/office/drawing/2014/main" id="{754336D3-CBCD-283D-A25A-9254F425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13"/>
              <a:ext cx="8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81" name="Oval 121">
              <a:extLst>
                <a:ext uri="{FF2B5EF4-FFF2-40B4-BE49-F238E27FC236}">
                  <a16:creationId xmlns:a16="http://schemas.microsoft.com/office/drawing/2014/main" id="{FE726531-BE9E-7843-F639-7ECC3A6D3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4229"/>
              <a:ext cx="8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82" name="Oval 122">
              <a:extLst>
                <a:ext uri="{FF2B5EF4-FFF2-40B4-BE49-F238E27FC236}">
                  <a16:creationId xmlns:a16="http://schemas.microsoft.com/office/drawing/2014/main" id="{4C4D4564-1F94-90C3-6452-B247413F6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713"/>
              <a:ext cx="8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83" name="Line 123">
              <a:extLst>
                <a:ext uri="{FF2B5EF4-FFF2-40B4-BE49-F238E27FC236}">
                  <a16:creationId xmlns:a16="http://schemas.microsoft.com/office/drawing/2014/main" id="{71F10D3B-6C41-8470-D41D-191ECA02E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3598"/>
              <a:ext cx="41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84" name="Line 124">
              <a:extLst>
                <a:ext uri="{FF2B5EF4-FFF2-40B4-BE49-F238E27FC236}">
                  <a16:creationId xmlns:a16="http://schemas.microsoft.com/office/drawing/2014/main" id="{A005ECBF-F563-D61F-1130-20AD4A733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2" y="3598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85" name="Line 125">
              <a:extLst>
                <a:ext uri="{FF2B5EF4-FFF2-40B4-BE49-F238E27FC236}">
                  <a16:creationId xmlns:a16="http://schemas.microsoft.com/office/drawing/2014/main" id="{949039A0-3133-4948-1F3D-4852559EF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2" y="405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86" name="Oval 126">
              <a:extLst>
                <a:ext uri="{FF2B5EF4-FFF2-40B4-BE49-F238E27FC236}">
                  <a16:creationId xmlns:a16="http://schemas.microsoft.com/office/drawing/2014/main" id="{CD7DA796-BE2B-090F-7F3F-9BCEB6A7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4229"/>
              <a:ext cx="82" cy="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87" name="Oval 127">
              <a:extLst>
                <a:ext uri="{FF2B5EF4-FFF2-40B4-BE49-F238E27FC236}">
                  <a16:creationId xmlns:a16="http://schemas.microsoft.com/office/drawing/2014/main" id="{CDEA3E1F-47EA-69DF-2484-8F142DDA8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4229"/>
              <a:ext cx="8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88" name="Oval 128">
              <a:extLst>
                <a:ext uri="{FF2B5EF4-FFF2-40B4-BE49-F238E27FC236}">
                  <a16:creationId xmlns:a16="http://schemas.microsoft.com/office/drawing/2014/main" id="{A61BE4C8-97F8-15DC-FB1A-184A899ED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4229"/>
              <a:ext cx="82" cy="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89" name="Oval 129">
              <a:extLst>
                <a:ext uri="{FF2B5EF4-FFF2-40B4-BE49-F238E27FC236}">
                  <a16:creationId xmlns:a16="http://schemas.microsoft.com/office/drawing/2014/main" id="{58F0CE9A-3DEA-0E4F-37A5-92521B72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4229"/>
              <a:ext cx="83" cy="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90" name="Oval 130">
              <a:extLst>
                <a:ext uri="{FF2B5EF4-FFF2-40B4-BE49-F238E27FC236}">
                  <a16:creationId xmlns:a16="http://schemas.microsoft.com/office/drawing/2014/main" id="{5DA248AC-C6C7-4DAF-1B89-EDB09F5D9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4229"/>
              <a:ext cx="8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91" name="Oval 131">
              <a:extLst>
                <a:ext uri="{FF2B5EF4-FFF2-40B4-BE49-F238E27FC236}">
                  <a16:creationId xmlns:a16="http://schemas.microsoft.com/office/drawing/2014/main" id="{BC3A11D3-7726-757A-518B-C05451820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" y="4229"/>
              <a:ext cx="82" cy="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92" name="Oval 132">
              <a:extLst>
                <a:ext uri="{FF2B5EF4-FFF2-40B4-BE49-F238E27FC236}">
                  <a16:creationId xmlns:a16="http://schemas.microsoft.com/office/drawing/2014/main" id="{6A37FE61-AAF4-5DBD-F1E2-FE97ED128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" y="4229"/>
              <a:ext cx="82" cy="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93" name="Oval 133">
              <a:extLst>
                <a:ext uri="{FF2B5EF4-FFF2-40B4-BE49-F238E27FC236}">
                  <a16:creationId xmlns:a16="http://schemas.microsoft.com/office/drawing/2014/main" id="{7FDA56B2-92D8-DC86-62B1-0D5FB081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" y="4229"/>
              <a:ext cx="82" cy="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94" name="Oval 134">
              <a:extLst>
                <a:ext uri="{FF2B5EF4-FFF2-40B4-BE49-F238E27FC236}">
                  <a16:creationId xmlns:a16="http://schemas.microsoft.com/office/drawing/2014/main" id="{388D59F5-051B-FE47-3B0C-60E978841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4229"/>
              <a:ext cx="82" cy="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695" name="Line 135">
              <a:extLst>
                <a:ext uri="{FF2B5EF4-FFF2-40B4-BE49-F238E27FC236}">
                  <a16:creationId xmlns:a16="http://schemas.microsoft.com/office/drawing/2014/main" id="{78FD7A2B-DDC9-08EA-7347-1A41EE7C3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405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96" name="Line 136">
              <a:extLst>
                <a:ext uri="{FF2B5EF4-FFF2-40B4-BE49-F238E27FC236}">
                  <a16:creationId xmlns:a16="http://schemas.microsoft.com/office/drawing/2014/main" id="{478171D6-F8CB-7524-FBB8-3975C8410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6" y="4057"/>
              <a:ext cx="4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97" name="Line 137">
              <a:extLst>
                <a:ext uri="{FF2B5EF4-FFF2-40B4-BE49-F238E27FC236}">
                  <a16:creationId xmlns:a16="http://schemas.microsoft.com/office/drawing/2014/main" id="{5375CBA1-3460-C665-12E1-91D7418D6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0" y="4057"/>
              <a:ext cx="2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98" name="Line 138">
              <a:extLst>
                <a:ext uri="{FF2B5EF4-FFF2-40B4-BE49-F238E27FC236}">
                  <a16:creationId xmlns:a16="http://schemas.microsoft.com/office/drawing/2014/main" id="{05260C58-EAA0-CD86-F31B-1284E2D5F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5" y="4057"/>
              <a:ext cx="2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699" name="Line 139">
              <a:extLst>
                <a:ext uri="{FF2B5EF4-FFF2-40B4-BE49-F238E27FC236}">
                  <a16:creationId xmlns:a16="http://schemas.microsoft.com/office/drawing/2014/main" id="{6D995A91-FA1E-5012-337C-F2D8A2619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" y="405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700" name="Line 140">
              <a:extLst>
                <a:ext uri="{FF2B5EF4-FFF2-40B4-BE49-F238E27FC236}">
                  <a16:creationId xmlns:a16="http://schemas.microsoft.com/office/drawing/2014/main" id="{0F49D1F8-6F9D-D117-C08C-E306A8929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" y="4057"/>
              <a:ext cx="4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701" name="Line 141">
              <a:extLst>
                <a:ext uri="{FF2B5EF4-FFF2-40B4-BE49-F238E27FC236}">
                  <a16:creationId xmlns:a16="http://schemas.microsoft.com/office/drawing/2014/main" id="{08E43852-39D0-36CF-1B3E-4E2A18816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405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702" name="Line 142">
              <a:extLst>
                <a:ext uri="{FF2B5EF4-FFF2-40B4-BE49-F238E27FC236}">
                  <a16:creationId xmlns:a16="http://schemas.microsoft.com/office/drawing/2014/main" id="{1D22CB74-988C-C25B-9F5E-6278555D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6" y="405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703" name="Line 143">
              <a:extLst>
                <a:ext uri="{FF2B5EF4-FFF2-40B4-BE49-F238E27FC236}">
                  <a16:creationId xmlns:a16="http://schemas.microsoft.com/office/drawing/2014/main" id="{D2883DE5-76A1-BFC9-0FCB-596B72F98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" y="405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704" name="Oval 144">
              <a:extLst>
                <a:ext uri="{FF2B5EF4-FFF2-40B4-BE49-F238E27FC236}">
                  <a16:creationId xmlns:a16="http://schemas.microsoft.com/office/drawing/2014/main" id="{4FB5EABF-6744-A112-694D-179605577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713"/>
              <a:ext cx="82" cy="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705" name="Line 145">
              <a:extLst>
                <a:ext uri="{FF2B5EF4-FFF2-40B4-BE49-F238E27FC236}">
                  <a16:creationId xmlns:a16="http://schemas.microsoft.com/office/drawing/2014/main" id="{DFF54372-2D7D-284D-9AD2-9ECB2A1E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3598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706" name="Arc 146">
              <a:extLst>
                <a:ext uri="{FF2B5EF4-FFF2-40B4-BE49-F238E27FC236}">
                  <a16:creationId xmlns:a16="http://schemas.microsoft.com/office/drawing/2014/main" id="{9001C06E-50AD-7953-2AFC-3F9E4068B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4057"/>
              <a:ext cx="246" cy="175"/>
            </a:xfrm>
            <a:custGeom>
              <a:avLst/>
              <a:gdLst>
                <a:gd name="T0" fmla="*/ 0 w 43200"/>
                <a:gd name="T1" fmla="*/ 0 h 22009"/>
                <a:gd name="T2" fmla="*/ 0 w 43200"/>
                <a:gd name="T3" fmla="*/ 0 h 22009"/>
                <a:gd name="T4" fmla="*/ 0 w 43200"/>
                <a:gd name="T5" fmla="*/ 0 h 2200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009"/>
                <a:gd name="T11" fmla="*/ 43200 w 43200"/>
                <a:gd name="T12" fmla="*/ 22009 h 220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009" fill="none" extrusionOk="0">
                  <a:moveTo>
                    <a:pt x="43196" y="-1"/>
                  </a:moveTo>
                  <a:cubicBezTo>
                    <a:pt x="43198" y="136"/>
                    <a:pt x="43200" y="272"/>
                    <a:pt x="43200" y="409"/>
                  </a:cubicBezTo>
                  <a:cubicBezTo>
                    <a:pt x="43200" y="12338"/>
                    <a:pt x="33529" y="22009"/>
                    <a:pt x="21600" y="22009"/>
                  </a:cubicBezTo>
                  <a:cubicBezTo>
                    <a:pt x="9670" y="22009"/>
                    <a:pt x="0" y="12338"/>
                    <a:pt x="0" y="409"/>
                  </a:cubicBezTo>
                </a:path>
                <a:path w="43200" h="22009" stroke="0" extrusionOk="0">
                  <a:moveTo>
                    <a:pt x="43196" y="-1"/>
                  </a:moveTo>
                  <a:cubicBezTo>
                    <a:pt x="43198" y="136"/>
                    <a:pt x="43200" y="272"/>
                    <a:pt x="43200" y="409"/>
                  </a:cubicBezTo>
                  <a:cubicBezTo>
                    <a:pt x="43200" y="12338"/>
                    <a:pt x="33529" y="22009"/>
                    <a:pt x="21600" y="22009"/>
                  </a:cubicBezTo>
                  <a:cubicBezTo>
                    <a:pt x="9670" y="22009"/>
                    <a:pt x="0" y="12338"/>
                    <a:pt x="0" y="409"/>
                  </a:cubicBezTo>
                  <a:lnTo>
                    <a:pt x="21600" y="409"/>
                  </a:lnTo>
                  <a:lnTo>
                    <a:pt x="43196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09707" name="Oval 147">
              <a:extLst>
                <a:ext uri="{FF2B5EF4-FFF2-40B4-BE49-F238E27FC236}">
                  <a16:creationId xmlns:a16="http://schemas.microsoft.com/office/drawing/2014/main" id="{03258E1E-4736-E334-F064-40872080D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713"/>
              <a:ext cx="82" cy="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708" name="Line 148">
              <a:extLst>
                <a:ext uri="{FF2B5EF4-FFF2-40B4-BE49-F238E27FC236}">
                  <a16:creationId xmlns:a16="http://schemas.microsoft.com/office/drawing/2014/main" id="{11B20001-C4D0-58BE-C6A9-601F37F27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3598"/>
              <a:ext cx="21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109709" name="Text Box 149">
              <a:extLst>
                <a:ext uri="{FF2B5EF4-FFF2-40B4-BE49-F238E27FC236}">
                  <a16:creationId xmlns:a16="http://schemas.microsoft.com/office/drawing/2014/main" id="{B02D3771-8B68-6FB2-1DE7-AD75BAC1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3053"/>
              <a:ext cx="30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latin typeface="Arial" panose="020B0604020202020204" pitchFamily="34" charset="0"/>
                </a:rPr>
                <a:t>根目录</a:t>
              </a:r>
            </a:p>
          </p:txBody>
        </p:sp>
      </p:grpSp>
      <p:sp>
        <p:nvSpPr>
          <p:cNvPr id="109574" name="Text Box 153">
            <a:extLst>
              <a:ext uri="{FF2B5EF4-FFF2-40B4-BE49-F238E27FC236}">
                <a16:creationId xmlns:a16="http://schemas.microsoft.com/office/drawing/2014/main" id="{F653324A-EE76-0B15-3697-D15D729B6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D362874-CB78-7949-84A2-7AD707D4AE3C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81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7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9CDD0BF-CD40-3712-4E5B-0EC63552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20713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二、基于索引结点的共享方式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BEBE5A92-5DDF-2008-49E4-1079F07AE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43785FD5-9991-6145-900D-8F5E916D518F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82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93573" name="Rectangle 5">
            <a:extLst>
              <a:ext uri="{FF2B5EF4-FFF2-40B4-BE49-F238E27FC236}">
                <a16:creationId xmlns:a16="http://schemas.microsoft.com/office/drawing/2014/main" id="{8E615054-8A12-D31D-D3B5-3C3F65A5F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06513"/>
            <a:ext cx="5029200" cy="4191000"/>
          </a:xfrm>
        </p:spPr>
        <p:txBody>
          <a:bodyPr/>
          <a:lstStyle/>
          <a:p>
            <a:pPr lvl="1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目录项只包含文件名及指向索引结点的指针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共享同一文件的不同目录项，文件名不同，但指向索引结点的指针相同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设置链接计数器，指示共享目录项数目</a:t>
            </a:r>
          </a:p>
        </p:txBody>
      </p:sp>
      <p:graphicFrame>
        <p:nvGraphicFramePr>
          <p:cNvPr id="493694" name="Group 126">
            <a:extLst>
              <a:ext uri="{FF2B5EF4-FFF2-40B4-BE49-F238E27FC236}">
                <a16:creationId xmlns:a16="http://schemas.microsoft.com/office/drawing/2014/main" id="{AAA39F4B-8863-4210-9113-388D0D3639AD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839913"/>
          <a:ext cx="1143000" cy="822325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3695" name="Group 127">
            <a:extLst>
              <a:ext uri="{FF2B5EF4-FFF2-40B4-BE49-F238E27FC236}">
                <a16:creationId xmlns:a16="http://schemas.microsoft.com/office/drawing/2014/main" id="{B8691FCD-CB71-445E-A792-8CF473A032E9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3363913"/>
          <a:ext cx="1143000" cy="822325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23" marB="456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3717" name="Group 149">
            <a:extLst>
              <a:ext uri="{FF2B5EF4-FFF2-40B4-BE49-F238E27FC236}">
                <a16:creationId xmlns:a16="http://schemas.microsoft.com/office/drawing/2014/main" id="{0E6E64DC-3AFD-4FA9-9580-ED035D782A7C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2373313"/>
          <a:ext cx="1219200" cy="1193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633" name="Line 151">
            <a:extLst>
              <a:ext uri="{FF2B5EF4-FFF2-40B4-BE49-F238E27FC236}">
                <a16:creationId xmlns:a16="http://schemas.microsoft.com/office/drawing/2014/main" id="{F8E3CCDD-842C-2977-78CF-32FD4AD71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220913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34" name="Line 152">
            <a:extLst>
              <a:ext uri="{FF2B5EF4-FFF2-40B4-BE49-F238E27FC236}">
                <a16:creationId xmlns:a16="http://schemas.microsoft.com/office/drawing/2014/main" id="{4924FAE9-32EA-9C9E-5007-3A2CE77A74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373313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35" name="Text Box 153">
            <a:extLst>
              <a:ext uri="{FF2B5EF4-FFF2-40B4-BE49-F238E27FC236}">
                <a16:creationId xmlns:a16="http://schemas.microsoft.com/office/drawing/2014/main" id="{92F881F0-6A02-A27F-28B2-ECB3096BD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458913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Zhao</a:t>
            </a:r>
            <a:r>
              <a:rPr lang="zh-CN" altLang="en-US" sz="1400">
                <a:latin typeface="Arial" panose="020B0604020202020204" pitchFamily="34" charset="0"/>
              </a:rPr>
              <a:t>目录</a:t>
            </a:r>
          </a:p>
        </p:txBody>
      </p:sp>
      <p:sp>
        <p:nvSpPr>
          <p:cNvPr id="110636" name="Text Box 154">
            <a:extLst>
              <a:ext uri="{FF2B5EF4-FFF2-40B4-BE49-F238E27FC236}">
                <a16:creationId xmlns:a16="http://schemas.microsoft.com/office/drawing/2014/main" id="{6FFCA71F-E818-4EF7-3FDB-81874FB0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59113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Qian</a:t>
            </a:r>
            <a:r>
              <a:rPr lang="zh-CN" altLang="en-US" sz="1400">
                <a:latin typeface="Arial" panose="020B0604020202020204" pitchFamily="34" charset="0"/>
              </a:rPr>
              <a:t>目录</a:t>
            </a:r>
          </a:p>
        </p:txBody>
      </p:sp>
      <p:sp>
        <p:nvSpPr>
          <p:cNvPr id="110637" name="Text Box 156">
            <a:extLst>
              <a:ext uri="{FF2B5EF4-FFF2-40B4-BE49-F238E27FC236}">
                <a16:creationId xmlns:a16="http://schemas.microsoft.com/office/drawing/2014/main" id="{AAAEE113-EB0B-2D8C-98F9-9C28A66CF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6851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400">
                <a:latin typeface="Arial" panose="020B0604020202020204" pitchFamily="34" charset="0"/>
              </a:rPr>
              <a:t>索引结点</a:t>
            </a:r>
          </a:p>
        </p:txBody>
      </p:sp>
      <p:sp>
        <p:nvSpPr>
          <p:cNvPr id="110638" name="Oval 157">
            <a:extLst>
              <a:ext uri="{FF2B5EF4-FFF2-40B4-BE49-F238E27FC236}">
                <a16:creationId xmlns:a16="http://schemas.microsoft.com/office/drawing/2014/main" id="{F332C1EB-6A09-F327-07F8-E9BC3D5EF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973513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0639" name="Line 158">
            <a:extLst>
              <a:ext uri="{FF2B5EF4-FFF2-40B4-BE49-F238E27FC236}">
                <a16:creationId xmlns:a16="http://schemas.microsoft.com/office/drawing/2014/main" id="{62D29E91-F0C3-CE32-E133-C95CBBA6C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678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40" name="Line 159">
            <a:extLst>
              <a:ext uri="{FF2B5EF4-FFF2-40B4-BE49-F238E27FC236}">
                <a16:creationId xmlns:a16="http://schemas.microsoft.com/office/drawing/2014/main" id="{811A5CA0-84D0-9BE1-7832-D7D804BFE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2678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3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35125D4-4F82-B6BB-80F5-8749AA04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20713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二、基于索引结点的共享方式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22FA56B2-9BC1-802B-8EC9-72859812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26A593A0-57AB-C543-B22A-165F2EBB2E17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83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11620" name="Rectangle 5">
            <a:extLst>
              <a:ext uri="{FF2B5EF4-FFF2-40B4-BE49-F238E27FC236}">
                <a16:creationId xmlns:a16="http://schemas.microsoft.com/office/drawing/2014/main" id="{3FEB9C9E-91CC-735E-D0F0-F704F6F36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06513"/>
            <a:ext cx="8686800" cy="182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Zhao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创建一个文件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Qian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用文件名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共享该文件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Zhao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删除文件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后的情况</a:t>
            </a:r>
          </a:p>
        </p:txBody>
      </p:sp>
      <p:grpSp>
        <p:nvGrpSpPr>
          <p:cNvPr id="111621" name="Group 96">
            <a:extLst>
              <a:ext uri="{FF2B5EF4-FFF2-40B4-BE49-F238E27FC236}">
                <a16:creationId xmlns:a16="http://schemas.microsoft.com/office/drawing/2014/main" id="{DDB5AB04-F1FC-727B-1382-73AFB166427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211513"/>
            <a:ext cx="1143000" cy="2286000"/>
            <a:chOff x="624" y="2784"/>
            <a:chExt cx="720" cy="1440"/>
          </a:xfrm>
        </p:grpSpPr>
        <p:sp>
          <p:nvSpPr>
            <p:cNvPr id="111675" name="Rectangle 8">
              <a:extLst>
                <a:ext uri="{FF2B5EF4-FFF2-40B4-BE49-F238E27FC236}">
                  <a16:creationId xmlns:a16="http://schemas.microsoft.com/office/drawing/2014/main" id="{ACFC04FE-5B9E-CB9C-3004-32D7534C1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3320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76" name="Rectangle 9">
              <a:extLst>
                <a:ext uri="{FF2B5EF4-FFF2-40B4-BE49-F238E27FC236}">
                  <a16:creationId xmlns:a16="http://schemas.microsoft.com/office/drawing/2014/main" id="{DB6D78A9-DCEB-466B-F464-C6BF26FCF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20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77" name="Rectangle 10">
              <a:extLst>
                <a:ext uri="{FF2B5EF4-FFF2-40B4-BE49-F238E27FC236}">
                  <a16:creationId xmlns:a16="http://schemas.microsoft.com/office/drawing/2014/main" id="{DE72FFE9-7D2F-A937-1246-7F0D9300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3148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78" name="Rectangle 11">
              <a:extLst>
                <a:ext uri="{FF2B5EF4-FFF2-40B4-BE49-F238E27FC236}">
                  <a16:creationId xmlns:a16="http://schemas.microsoft.com/office/drawing/2014/main" id="{0406F844-9B7F-5872-347B-4C93E3A75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48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1679" name="Rectangle 12">
              <a:extLst>
                <a:ext uri="{FF2B5EF4-FFF2-40B4-BE49-F238E27FC236}">
                  <a16:creationId xmlns:a16="http://schemas.microsoft.com/office/drawing/2014/main" id="{0EFE2A29-38D2-6CAA-FEB0-DFD789BDE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2976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80" name="Rectangle 13">
              <a:extLst>
                <a:ext uri="{FF2B5EF4-FFF2-40B4-BE49-F238E27FC236}">
                  <a16:creationId xmlns:a16="http://schemas.microsoft.com/office/drawing/2014/main" id="{20121DFB-71F0-9D9C-0273-AFD33F5E8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76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81" name="Line 14">
              <a:extLst>
                <a:ext uri="{FF2B5EF4-FFF2-40B4-BE49-F238E27FC236}">
                  <a16:creationId xmlns:a16="http://schemas.microsoft.com/office/drawing/2014/main" id="{10C25DBD-7FE7-95D9-4D54-93C491537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76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82" name="Line 15">
              <a:extLst>
                <a:ext uri="{FF2B5EF4-FFF2-40B4-BE49-F238E27FC236}">
                  <a16:creationId xmlns:a16="http://schemas.microsoft.com/office/drawing/2014/main" id="{D8F4E8AC-C2D1-9CC2-4BCD-4F28DFC93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83" name="Line 16">
              <a:extLst>
                <a:ext uri="{FF2B5EF4-FFF2-40B4-BE49-F238E27FC236}">
                  <a16:creationId xmlns:a16="http://schemas.microsoft.com/office/drawing/2014/main" id="{22B056A2-8F13-D7C1-AA54-601FED3AF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2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84" name="Line 17">
              <a:extLst>
                <a:ext uri="{FF2B5EF4-FFF2-40B4-BE49-F238E27FC236}">
                  <a16:creationId xmlns:a16="http://schemas.microsoft.com/office/drawing/2014/main" id="{E236D8C6-F28C-EB67-3E83-462766F03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49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85" name="Line 18">
              <a:extLst>
                <a:ext uri="{FF2B5EF4-FFF2-40B4-BE49-F238E27FC236}">
                  <a16:creationId xmlns:a16="http://schemas.microsoft.com/office/drawing/2014/main" id="{A30DA7EA-D61A-9DDC-57AA-93FD93F6C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7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86" name="Line 19">
              <a:extLst>
                <a:ext uri="{FF2B5EF4-FFF2-40B4-BE49-F238E27FC236}">
                  <a16:creationId xmlns:a16="http://schemas.microsoft.com/office/drawing/2014/main" id="{92299D9C-141F-A794-C72B-446B1EED0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976"/>
              <a:ext cx="0" cy="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87" name="Line 20">
              <a:extLst>
                <a:ext uri="{FF2B5EF4-FFF2-40B4-BE49-F238E27FC236}">
                  <a16:creationId xmlns:a16="http://schemas.microsoft.com/office/drawing/2014/main" id="{F49C136B-FD3F-8D8E-BA1F-39E6EFC55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97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88" name="Text Box 45">
              <a:extLst>
                <a:ext uri="{FF2B5EF4-FFF2-40B4-BE49-F238E27FC236}">
                  <a16:creationId xmlns:a16="http://schemas.microsoft.com/office/drawing/2014/main" id="{2EED16E8-0D76-87EA-4E9C-971370AE8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84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</a:rPr>
                <a:t>Zhao</a:t>
              </a:r>
              <a:r>
                <a:rPr lang="zh-CN" altLang="en-US" sz="1400">
                  <a:latin typeface="Arial" panose="020B0604020202020204" pitchFamily="34" charset="0"/>
                </a:rPr>
                <a:t>目录</a:t>
              </a:r>
            </a:p>
          </p:txBody>
        </p:sp>
        <p:sp>
          <p:nvSpPr>
            <p:cNvPr id="111689" name="Text Box 82">
              <a:extLst>
                <a:ext uri="{FF2B5EF4-FFF2-40B4-BE49-F238E27FC236}">
                  <a16:creationId xmlns:a16="http://schemas.microsoft.com/office/drawing/2014/main" id="{F06558E6-4CAD-BF9B-1234-9BA4CA17F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648"/>
              <a:ext cx="7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Owner=Zhao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count=1</a:t>
              </a:r>
            </a:p>
          </p:txBody>
        </p:sp>
        <p:sp>
          <p:nvSpPr>
            <p:cNvPr id="111690" name="Oval 85">
              <a:extLst>
                <a:ext uri="{FF2B5EF4-FFF2-40B4-BE49-F238E27FC236}">
                  <a16:creationId xmlns:a16="http://schemas.microsoft.com/office/drawing/2014/main" id="{A854C2A9-627E-E7CF-365A-EEFA8E16C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080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1691" name="Line 86">
              <a:extLst>
                <a:ext uri="{FF2B5EF4-FFF2-40B4-BE49-F238E27FC236}">
                  <a16:creationId xmlns:a16="http://schemas.microsoft.com/office/drawing/2014/main" id="{B20B5911-E2A6-213A-5100-ECC88D074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92" name="Line 91">
              <a:extLst>
                <a:ext uri="{FF2B5EF4-FFF2-40B4-BE49-F238E27FC236}">
                  <a16:creationId xmlns:a16="http://schemas.microsoft.com/office/drawing/2014/main" id="{063394FC-30E8-DB6C-D2E8-BD5E2CCD0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1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7">
            <a:extLst>
              <a:ext uri="{FF2B5EF4-FFF2-40B4-BE49-F238E27FC236}">
                <a16:creationId xmlns:a16="http://schemas.microsoft.com/office/drawing/2014/main" id="{5BD517EA-B9C8-E9A3-0EDE-BF0523A6EA6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211513"/>
            <a:ext cx="2514600" cy="2286000"/>
            <a:chOff x="1920" y="2784"/>
            <a:chExt cx="1584" cy="1440"/>
          </a:xfrm>
        </p:grpSpPr>
        <p:sp>
          <p:nvSpPr>
            <p:cNvPr id="111642" name="Rectangle 22">
              <a:extLst>
                <a:ext uri="{FF2B5EF4-FFF2-40B4-BE49-F238E27FC236}">
                  <a16:creationId xmlns:a16="http://schemas.microsoft.com/office/drawing/2014/main" id="{6F51A76E-79FB-5F83-117A-62845A76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320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43" name="Rectangle 23">
              <a:extLst>
                <a:ext uri="{FF2B5EF4-FFF2-40B4-BE49-F238E27FC236}">
                  <a16:creationId xmlns:a16="http://schemas.microsoft.com/office/drawing/2014/main" id="{DBB0D50C-A1B2-7935-34EB-3DD830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20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44" name="Rectangle 24">
              <a:extLst>
                <a:ext uri="{FF2B5EF4-FFF2-40B4-BE49-F238E27FC236}">
                  <a16:creationId xmlns:a16="http://schemas.microsoft.com/office/drawing/2014/main" id="{CC708D7B-7493-F63D-3F24-814575ADB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148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45" name="Rectangle 25">
              <a:extLst>
                <a:ext uri="{FF2B5EF4-FFF2-40B4-BE49-F238E27FC236}">
                  <a16:creationId xmlns:a16="http://schemas.microsoft.com/office/drawing/2014/main" id="{8119B419-581C-24F5-44EB-3C117CAD0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48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1646" name="Rectangle 26">
              <a:extLst>
                <a:ext uri="{FF2B5EF4-FFF2-40B4-BE49-F238E27FC236}">
                  <a16:creationId xmlns:a16="http://schemas.microsoft.com/office/drawing/2014/main" id="{3452021A-F956-16FD-A8D6-BBA1B9F6C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976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47" name="Rectangle 27">
              <a:extLst>
                <a:ext uri="{FF2B5EF4-FFF2-40B4-BE49-F238E27FC236}">
                  <a16:creationId xmlns:a16="http://schemas.microsoft.com/office/drawing/2014/main" id="{7A424084-32E6-F5EF-749F-D2B51B0A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976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111648" name="Line 28">
              <a:extLst>
                <a:ext uri="{FF2B5EF4-FFF2-40B4-BE49-F238E27FC236}">
                  <a16:creationId xmlns:a16="http://schemas.microsoft.com/office/drawing/2014/main" id="{E18D83DF-31F2-2276-E5DB-53B05FEF6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9" name="Line 29">
              <a:extLst>
                <a:ext uri="{FF2B5EF4-FFF2-40B4-BE49-F238E27FC236}">
                  <a16:creationId xmlns:a16="http://schemas.microsoft.com/office/drawing/2014/main" id="{1B609462-D88F-26AC-5917-C1B7AB5F8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50" name="Line 30">
              <a:extLst>
                <a:ext uri="{FF2B5EF4-FFF2-40B4-BE49-F238E27FC236}">
                  <a16:creationId xmlns:a16="http://schemas.microsoft.com/office/drawing/2014/main" id="{34D5CF8D-7C00-0D62-DF28-E4B43B13E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2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51" name="Line 31">
              <a:extLst>
                <a:ext uri="{FF2B5EF4-FFF2-40B4-BE49-F238E27FC236}">
                  <a16:creationId xmlns:a16="http://schemas.microsoft.com/office/drawing/2014/main" id="{2524182E-D22A-DA91-AD05-549248596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49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52" name="Line 32">
              <a:extLst>
                <a:ext uri="{FF2B5EF4-FFF2-40B4-BE49-F238E27FC236}">
                  <a16:creationId xmlns:a16="http://schemas.microsoft.com/office/drawing/2014/main" id="{07E5CC4E-687D-71F8-F579-1A9F282D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53" name="Line 33">
              <a:extLst>
                <a:ext uri="{FF2B5EF4-FFF2-40B4-BE49-F238E27FC236}">
                  <a16:creationId xmlns:a16="http://schemas.microsoft.com/office/drawing/2014/main" id="{CD01B1A7-A959-F8CB-75EF-B3BC7615B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976"/>
              <a:ext cx="0" cy="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54" name="Line 34">
              <a:extLst>
                <a:ext uri="{FF2B5EF4-FFF2-40B4-BE49-F238E27FC236}">
                  <a16:creationId xmlns:a16="http://schemas.microsoft.com/office/drawing/2014/main" id="{83304EC4-1712-47C0-1573-8379075E2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97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55" name="Text Box 46">
              <a:extLst>
                <a:ext uri="{FF2B5EF4-FFF2-40B4-BE49-F238E27FC236}">
                  <a16:creationId xmlns:a16="http://schemas.microsoft.com/office/drawing/2014/main" id="{432C6C99-B0FC-B776-3864-35B6B87C6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784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</a:rPr>
                <a:t>Zhao</a:t>
              </a:r>
              <a:r>
                <a:rPr lang="zh-CN" altLang="en-US" sz="1400">
                  <a:latin typeface="Arial" panose="020B0604020202020204" pitchFamily="34" charset="0"/>
                </a:rPr>
                <a:t>目录</a:t>
              </a:r>
            </a:p>
          </p:txBody>
        </p:sp>
        <p:sp>
          <p:nvSpPr>
            <p:cNvPr id="111656" name="Rectangle 52">
              <a:extLst>
                <a:ext uri="{FF2B5EF4-FFF2-40B4-BE49-F238E27FC236}">
                  <a16:creationId xmlns:a16="http://schemas.microsoft.com/office/drawing/2014/main" id="{E5902E55-B520-0B8A-4671-0834408B4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3320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57" name="Rectangle 53">
              <a:extLst>
                <a:ext uri="{FF2B5EF4-FFF2-40B4-BE49-F238E27FC236}">
                  <a16:creationId xmlns:a16="http://schemas.microsoft.com/office/drawing/2014/main" id="{4DD2A0EA-F56B-A8A0-4B52-A14309D12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320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58" name="Rectangle 54">
              <a:extLst>
                <a:ext uri="{FF2B5EF4-FFF2-40B4-BE49-F238E27FC236}">
                  <a16:creationId xmlns:a16="http://schemas.microsoft.com/office/drawing/2014/main" id="{C53137D5-7AEB-CB8D-A0E4-466E1EE86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3148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59" name="Rectangle 55">
              <a:extLst>
                <a:ext uri="{FF2B5EF4-FFF2-40B4-BE49-F238E27FC236}">
                  <a16:creationId xmlns:a16="http://schemas.microsoft.com/office/drawing/2014/main" id="{C566547D-3CFA-1594-6B8A-A5D56D271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48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60" name="Rectangle 56">
              <a:extLst>
                <a:ext uri="{FF2B5EF4-FFF2-40B4-BE49-F238E27FC236}">
                  <a16:creationId xmlns:a16="http://schemas.microsoft.com/office/drawing/2014/main" id="{32B97927-CA18-1283-D0F4-25CD32429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976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61" name="Rectangle 57">
              <a:extLst>
                <a:ext uri="{FF2B5EF4-FFF2-40B4-BE49-F238E27FC236}">
                  <a16:creationId xmlns:a16="http://schemas.microsoft.com/office/drawing/2014/main" id="{1597D2D3-2FAA-8250-5062-D2834DAA2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76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11662" name="Line 58">
              <a:extLst>
                <a:ext uri="{FF2B5EF4-FFF2-40B4-BE49-F238E27FC236}">
                  <a16:creationId xmlns:a16="http://schemas.microsoft.com/office/drawing/2014/main" id="{2A77270F-9886-03C2-3709-373247087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76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63" name="Line 59">
              <a:extLst>
                <a:ext uri="{FF2B5EF4-FFF2-40B4-BE49-F238E27FC236}">
                  <a16:creationId xmlns:a16="http://schemas.microsoft.com/office/drawing/2014/main" id="{2C15A5AE-A3D0-49F2-5076-47ACAB08F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1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64" name="Line 60">
              <a:extLst>
                <a:ext uri="{FF2B5EF4-FFF2-40B4-BE49-F238E27FC236}">
                  <a16:creationId xmlns:a16="http://schemas.microsoft.com/office/drawing/2014/main" id="{BCA4844B-1C12-BC2D-BA01-8EDEF11FF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2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65" name="Line 61">
              <a:extLst>
                <a:ext uri="{FF2B5EF4-FFF2-40B4-BE49-F238E27FC236}">
                  <a16:creationId xmlns:a16="http://schemas.microsoft.com/office/drawing/2014/main" id="{E4BCBA1C-99FA-CE8F-03E8-02CB746C2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9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66" name="Line 62">
              <a:extLst>
                <a:ext uri="{FF2B5EF4-FFF2-40B4-BE49-F238E27FC236}">
                  <a16:creationId xmlns:a16="http://schemas.microsoft.com/office/drawing/2014/main" id="{0B74FBD4-674A-84F5-60E0-4BA6C1C97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7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67" name="Line 63">
              <a:extLst>
                <a:ext uri="{FF2B5EF4-FFF2-40B4-BE49-F238E27FC236}">
                  <a16:creationId xmlns:a16="http://schemas.microsoft.com/office/drawing/2014/main" id="{A17E91CA-F3AD-2259-638C-7CDC21133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2976"/>
              <a:ext cx="0" cy="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68" name="Line 64">
              <a:extLst>
                <a:ext uri="{FF2B5EF4-FFF2-40B4-BE49-F238E27FC236}">
                  <a16:creationId xmlns:a16="http://schemas.microsoft.com/office/drawing/2014/main" id="{36AA8C43-808A-B2B7-82F8-8EE0B58FD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69" name="Text Box 65">
              <a:extLst>
                <a:ext uri="{FF2B5EF4-FFF2-40B4-BE49-F238E27FC236}">
                  <a16:creationId xmlns:a16="http://schemas.microsoft.com/office/drawing/2014/main" id="{773B6FB0-D735-7C0E-C192-739D37332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84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</a:rPr>
                <a:t>Qian</a:t>
              </a:r>
              <a:r>
                <a:rPr lang="zh-CN" altLang="en-US" sz="1400">
                  <a:latin typeface="Arial" panose="020B0604020202020204" pitchFamily="34" charset="0"/>
                </a:rPr>
                <a:t>目录</a:t>
              </a:r>
            </a:p>
          </p:txBody>
        </p:sp>
        <p:sp>
          <p:nvSpPr>
            <p:cNvPr id="111670" name="Text Box 83">
              <a:extLst>
                <a:ext uri="{FF2B5EF4-FFF2-40B4-BE49-F238E27FC236}">
                  <a16:creationId xmlns:a16="http://schemas.microsoft.com/office/drawing/2014/main" id="{CE767FBF-C62E-81AE-6D64-E114166D8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648"/>
              <a:ext cx="7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Owner=Zhao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count=2</a:t>
              </a:r>
            </a:p>
          </p:txBody>
        </p:sp>
        <p:sp>
          <p:nvSpPr>
            <p:cNvPr id="111671" name="Oval 87">
              <a:extLst>
                <a:ext uri="{FF2B5EF4-FFF2-40B4-BE49-F238E27FC236}">
                  <a16:creationId xmlns:a16="http://schemas.microsoft.com/office/drawing/2014/main" id="{C38BD8E0-2FA4-C52D-AFB7-22843083F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4080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1672" name="Line 88">
              <a:extLst>
                <a:ext uri="{FF2B5EF4-FFF2-40B4-BE49-F238E27FC236}">
                  <a16:creationId xmlns:a16="http://schemas.microsoft.com/office/drawing/2014/main" id="{74E24479-9119-6EE4-FDBA-F098AED91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73" name="Line 92">
              <a:extLst>
                <a:ext uri="{FF2B5EF4-FFF2-40B4-BE49-F238E27FC236}">
                  <a16:creationId xmlns:a16="http://schemas.microsoft.com/office/drawing/2014/main" id="{42C312F1-89D3-471F-5B69-1BF02FE5B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64"/>
              <a:ext cx="192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74" name="Line 93">
              <a:extLst>
                <a:ext uri="{FF2B5EF4-FFF2-40B4-BE49-F238E27FC236}">
                  <a16:creationId xmlns:a16="http://schemas.microsoft.com/office/drawing/2014/main" id="{8F142EBD-A85E-B3F1-C68A-D040F9004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072"/>
              <a:ext cx="432" cy="5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98">
            <a:extLst>
              <a:ext uri="{FF2B5EF4-FFF2-40B4-BE49-F238E27FC236}">
                <a16:creationId xmlns:a16="http://schemas.microsoft.com/office/drawing/2014/main" id="{1FDA2BC3-2A70-CDED-19C2-7882FB5064B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211513"/>
            <a:ext cx="1143000" cy="2286000"/>
            <a:chOff x="4224" y="2784"/>
            <a:chExt cx="720" cy="1440"/>
          </a:xfrm>
        </p:grpSpPr>
        <p:sp>
          <p:nvSpPr>
            <p:cNvPr id="111624" name="Rectangle 67">
              <a:extLst>
                <a:ext uri="{FF2B5EF4-FFF2-40B4-BE49-F238E27FC236}">
                  <a16:creationId xmlns:a16="http://schemas.microsoft.com/office/drawing/2014/main" id="{DCA4D78D-26CE-FA3E-088A-BC0E23C29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3320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25" name="Rectangle 68">
              <a:extLst>
                <a:ext uri="{FF2B5EF4-FFF2-40B4-BE49-F238E27FC236}">
                  <a16:creationId xmlns:a16="http://schemas.microsoft.com/office/drawing/2014/main" id="{7E8D758D-3090-CE77-FD08-6AE3424C3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320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26" name="Rectangle 69">
              <a:extLst>
                <a:ext uri="{FF2B5EF4-FFF2-40B4-BE49-F238E27FC236}">
                  <a16:creationId xmlns:a16="http://schemas.microsoft.com/office/drawing/2014/main" id="{23E95BD1-A252-0324-D52D-BBE5FBCC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3148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27" name="Rectangle 70">
              <a:extLst>
                <a:ext uri="{FF2B5EF4-FFF2-40B4-BE49-F238E27FC236}">
                  <a16:creationId xmlns:a16="http://schemas.microsoft.com/office/drawing/2014/main" id="{A8FF2A20-4BFE-A930-FA57-062D8CCD6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48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28" name="Rectangle 71">
              <a:extLst>
                <a:ext uri="{FF2B5EF4-FFF2-40B4-BE49-F238E27FC236}">
                  <a16:creationId xmlns:a16="http://schemas.microsoft.com/office/drawing/2014/main" id="{990DB471-9449-591C-600A-F35F5E42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2976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1629" name="Rectangle 72">
              <a:extLst>
                <a:ext uri="{FF2B5EF4-FFF2-40B4-BE49-F238E27FC236}">
                  <a16:creationId xmlns:a16="http://schemas.microsoft.com/office/drawing/2014/main" id="{F0B234D1-9C63-982E-F646-E72F60DB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76"/>
              <a:ext cx="3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11630" name="Line 73">
              <a:extLst>
                <a:ext uri="{FF2B5EF4-FFF2-40B4-BE49-F238E27FC236}">
                  <a16:creationId xmlns:a16="http://schemas.microsoft.com/office/drawing/2014/main" id="{6CBB52B2-9357-E1A3-014D-6E3E520B4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1" name="Line 74">
              <a:extLst>
                <a:ext uri="{FF2B5EF4-FFF2-40B4-BE49-F238E27FC236}">
                  <a16:creationId xmlns:a16="http://schemas.microsoft.com/office/drawing/2014/main" id="{1D5DF4F2-FFB5-2E72-1FEE-EB2B0ACDA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2" name="Line 75">
              <a:extLst>
                <a:ext uri="{FF2B5EF4-FFF2-40B4-BE49-F238E27FC236}">
                  <a16:creationId xmlns:a16="http://schemas.microsoft.com/office/drawing/2014/main" id="{405F447E-07B4-234B-4799-200FA957B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2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3" name="Line 76">
              <a:extLst>
                <a:ext uri="{FF2B5EF4-FFF2-40B4-BE49-F238E27FC236}">
                  <a16:creationId xmlns:a16="http://schemas.microsoft.com/office/drawing/2014/main" id="{21F40D1C-7093-E426-D4DB-24F7CF7C0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9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4" name="Line 77">
              <a:extLst>
                <a:ext uri="{FF2B5EF4-FFF2-40B4-BE49-F238E27FC236}">
                  <a16:creationId xmlns:a16="http://schemas.microsoft.com/office/drawing/2014/main" id="{4C7CA78B-0CA0-E3D0-D3B8-996CA3716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5" name="Line 78">
              <a:extLst>
                <a:ext uri="{FF2B5EF4-FFF2-40B4-BE49-F238E27FC236}">
                  <a16:creationId xmlns:a16="http://schemas.microsoft.com/office/drawing/2014/main" id="{94E131B2-C84E-2C53-784A-974F49835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976"/>
              <a:ext cx="0" cy="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6" name="Line 79">
              <a:extLst>
                <a:ext uri="{FF2B5EF4-FFF2-40B4-BE49-F238E27FC236}">
                  <a16:creationId xmlns:a16="http://schemas.microsoft.com/office/drawing/2014/main" id="{9EA478BB-839A-3EFB-E13C-8EBB3F522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97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37" name="Text Box 80">
              <a:extLst>
                <a:ext uri="{FF2B5EF4-FFF2-40B4-BE49-F238E27FC236}">
                  <a16:creationId xmlns:a16="http://schemas.microsoft.com/office/drawing/2014/main" id="{623010DB-AAB0-228A-FE0D-4159BFB8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784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latin typeface="Arial" panose="020B0604020202020204" pitchFamily="34" charset="0"/>
                </a:rPr>
                <a:t>Qian</a:t>
              </a:r>
              <a:r>
                <a:rPr lang="zh-CN" altLang="en-US" sz="1400">
                  <a:latin typeface="Arial" panose="020B0604020202020204" pitchFamily="34" charset="0"/>
                </a:rPr>
                <a:t>目录</a:t>
              </a:r>
            </a:p>
          </p:txBody>
        </p:sp>
        <p:sp>
          <p:nvSpPr>
            <p:cNvPr id="111638" name="Text Box 84">
              <a:extLst>
                <a:ext uri="{FF2B5EF4-FFF2-40B4-BE49-F238E27FC236}">
                  <a16:creationId xmlns:a16="http://schemas.microsoft.com/office/drawing/2014/main" id="{35C5F7A9-9F66-9498-4BC7-AB2AE3777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648"/>
              <a:ext cx="7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Owner=Zhao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Arial" panose="020B0604020202020204" pitchFamily="34" charset="0"/>
                </a:rPr>
                <a:t>count=1</a:t>
              </a:r>
            </a:p>
          </p:txBody>
        </p:sp>
        <p:sp>
          <p:nvSpPr>
            <p:cNvPr id="111639" name="Oval 89">
              <a:extLst>
                <a:ext uri="{FF2B5EF4-FFF2-40B4-BE49-F238E27FC236}">
                  <a16:creationId xmlns:a16="http://schemas.microsoft.com/office/drawing/2014/main" id="{13B564F4-B2F5-1563-3012-CD3D1D7FD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4080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1640" name="Line 90">
              <a:extLst>
                <a:ext uri="{FF2B5EF4-FFF2-40B4-BE49-F238E27FC236}">
                  <a16:creationId xmlns:a16="http://schemas.microsoft.com/office/drawing/2014/main" id="{898047A1-19BE-74AC-8D06-61BA56204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41" name="Line 94">
              <a:extLst>
                <a:ext uri="{FF2B5EF4-FFF2-40B4-BE49-F238E27FC236}">
                  <a16:creationId xmlns:a16="http://schemas.microsoft.com/office/drawing/2014/main" id="{33D53077-329A-D99C-1CFF-63A216441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072"/>
              <a:ext cx="0" cy="5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8CAEA14-08CC-9E85-0D4E-F2EAB889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76250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二、基于索引结点的共享方式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FFC3DF02-B3C1-6491-5751-8E96BDB1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4F4BD88-6509-8A46-A30F-BEC5A3053304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84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95621" name="Rectangle 5">
            <a:extLst>
              <a:ext uri="{FF2B5EF4-FFF2-40B4-BE49-F238E27FC236}">
                <a16:creationId xmlns:a16="http://schemas.microsoft.com/office/drawing/2014/main" id="{F4ED28A2-FBBA-4D2B-733E-E1862EFB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205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共享同一文件的任意用户对文件的修改，其它都可以共享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创建共享文件的用户，即使已删除其文件，但如果还有其它用户共享该文件，则文件属主不变（创建用户必须继续为该文件付费）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3DC06E7-FC87-E991-AF5C-8B5888AB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150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三、利用符号链实现文件共享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667" name="Text Box 3">
            <a:extLst>
              <a:ext uri="{FF2B5EF4-FFF2-40B4-BE49-F238E27FC236}">
                <a16:creationId xmlns:a16="http://schemas.microsoft.com/office/drawing/2014/main" id="{2B4C0874-07B6-4A4F-D0CC-AC0369D1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7AE5061-E465-0243-A2F6-82C65A842C95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85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96645" name="Rectangle 5">
            <a:extLst>
              <a:ext uri="{FF2B5EF4-FFF2-40B4-BE49-F238E27FC236}">
                <a16:creationId xmlns:a16="http://schemas.microsoft.com/office/drawing/2014/main" id="{15FF713E-0710-D8F5-6475-5F7D0825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7950"/>
            <a:ext cx="84582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用户共享文件时，采用符号链（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Link）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符号链是指向文件所在目录项位置的指针（如同一系统中的路径名，或网络中其它主机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地址及路径名）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如访问深圳大学网站主页，采用符号链：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   http://www.szu.edu.cn/szu2007.asp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5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CCB4F63-C526-D247-E863-6BA23B61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2150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三、利用符号链实现文件共享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F78BDB3A-BCBB-6638-4AE1-8DC58B986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1C86EAE-BC58-024D-920F-2F14955766FC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86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97669" name="Rectangle 5">
            <a:extLst>
              <a:ext uri="{FF2B5EF4-FFF2-40B4-BE49-F238E27FC236}">
                <a16:creationId xmlns:a16="http://schemas.microsoft.com/office/drawing/2014/main" id="{52A84B74-8E1C-687A-D7E3-5B877425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7950"/>
            <a:ext cx="8686800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文件主或文件不知道有多少个用户在共享文件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文件主可以完全删除共享文件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共享文件的用户在访问一个已删除的共享文件时，会出访问错误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9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889DBB20-A581-A47A-BE17-52545B47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20713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三、利用符号链实现文件共享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0A098E71-B088-700E-AC10-818AF71DA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9ACE209-4125-0D49-94A5-1F70EF288949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87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498693" name="Rectangle 5">
            <a:extLst>
              <a:ext uri="{FF2B5EF4-FFF2-40B4-BE49-F238E27FC236}">
                <a16:creationId xmlns:a16="http://schemas.microsoft.com/office/drawing/2014/main" id="{E3F0A45A-7670-F112-34EB-CF15ACD0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06513"/>
            <a:ext cx="8458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可以共享网络上任何地点的共享文件</a:t>
            </a:r>
          </a:p>
          <a:p>
            <a:pPr eaLnBrk="1" hangingPunct="1"/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lvl="1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访问速度较慢（沿链查找）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3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BEDF628D-E965-2CFB-9015-B0172AD6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0"/>
            <a:ext cx="5029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磁盘容错技术目标</a:t>
            </a:r>
            <a:endParaRPr lang="en-US" altLang="zh-CN" sz="32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F961554E-C038-6D61-4D77-9344990FE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6.7</a:t>
            </a:r>
            <a:r>
              <a:rPr lang="zh-CN" altLang="en-US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　磁盘容错技术</a:t>
            </a:r>
            <a:endParaRPr lang="en-US" altLang="zh-CN" sz="3600" b="1">
              <a:solidFill>
                <a:srgbClr val="333399"/>
              </a:solidFill>
              <a:latin typeface="Arial" panose="020B0604020202020204" pitchFamily="34" charset="0"/>
              <a:ea typeface="仿宋_GB2312"/>
              <a:cs typeface="仿宋_GB2312"/>
            </a:endParaRPr>
          </a:p>
        </p:txBody>
      </p:sp>
      <p:sp>
        <p:nvSpPr>
          <p:cNvPr id="557060" name="Rectangle 4">
            <a:extLst>
              <a:ext uri="{FF2B5EF4-FFF2-40B4-BE49-F238E27FC236}">
                <a16:creationId xmlns:a16="http://schemas.microsoft.com/office/drawing/2014/main" id="{72E7F964-3955-DA89-7B18-EF4E92F81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90800"/>
            <a:ext cx="86106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目标：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磁盘某部分出现缺陷或故障时，</a:t>
            </a: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1、磁盘仍能正常工作</a:t>
            </a: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2、不致造成数据的错误和丢失</a:t>
            </a:r>
          </a:p>
        </p:txBody>
      </p:sp>
      <p:sp>
        <p:nvSpPr>
          <p:cNvPr id="116741" name="Text Box 6">
            <a:extLst>
              <a:ext uri="{FF2B5EF4-FFF2-40B4-BE49-F238E27FC236}">
                <a16:creationId xmlns:a16="http://schemas.microsoft.com/office/drawing/2014/main" id="{907F3657-BF40-9A13-DEC2-D516C60B7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5C81E9D-A522-164C-9528-DFBECDE1E489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88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D6DDACED-668F-F2AF-FBB0-A89C1508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5175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一、第一级容错技术（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SFT-</a:t>
            </a:r>
            <a:r>
              <a:rPr lang="en-US" altLang="zh-CN" sz="3200">
                <a:latin typeface="宋体" panose="02010600030101010101" pitchFamily="2" charset="-122"/>
              </a:rPr>
              <a:t>I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58084" name="Rectangle 4">
            <a:extLst>
              <a:ext uri="{FF2B5EF4-FFF2-40B4-BE49-F238E27FC236}">
                <a16:creationId xmlns:a16="http://schemas.microsoft.com/office/drawing/2014/main" id="{DBA76453-F4D5-E350-1E16-2F092891B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7175"/>
            <a:ext cx="87630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SFT-I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主要防止出现磁盘表面错误时，数据的丢失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SFT-I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在一般的磁盘存储系统中都会使用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1200"/>
              </a:lnSpc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en-US" altLang="zh-CN" i="1"/>
              <a:t>		SFT(System File Table) </a:t>
            </a:r>
          </a:p>
          <a:p>
            <a:pPr eaLnBrk="1" hangingPunct="1">
              <a:lnSpc>
                <a:spcPts val="1200"/>
              </a:lnSpc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en-US" altLang="zh-CN" i="1"/>
              <a:t>		</a:t>
            </a:r>
            <a:r>
              <a:rPr lang="zh-CN" altLang="en-US" i="1"/>
              <a:t>每个扇区的校验位</a:t>
            </a:r>
          </a:p>
        </p:txBody>
      </p:sp>
      <p:sp>
        <p:nvSpPr>
          <p:cNvPr id="117764" name="Text Box 6">
            <a:extLst>
              <a:ext uri="{FF2B5EF4-FFF2-40B4-BE49-F238E27FC236}">
                <a16:creationId xmlns:a16="http://schemas.microsoft.com/office/drawing/2014/main" id="{A2F44FFE-911E-9DC4-A9CD-F6A268DE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426D34D3-F6EE-074C-95E3-E5CCE4D6FF71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89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3BAC63-68BB-14C5-7F02-536D6336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75"/>
            <a:ext cx="5791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一、文件结构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7BE559A-E65E-9FE0-D50E-F758E9AA0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5175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6.2</a:t>
            </a:r>
            <a:r>
              <a:rPr lang="zh-CN" altLang="en-US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文件的逻辑结构</a:t>
            </a:r>
            <a:endParaRPr lang="en-US" altLang="zh-CN" sz="3600" b="1">
              <a:solidFill>
                <a:srgbClr val="333399"/>
              </a:solidFill>
              <a:latin typeface="Arial" panose="020B0604020202020204" pitchFamily="34" charset="0"/>
              <a:ea typeface="仿宋_GB2312"/>
              <a:cs typeface="仿宋_GB2312"/>
            </a:endParaRPr>
          </a:p>
        </p:txBody>
      </p:sp>
      <p:sp>
        <p:nvSpPr>
          <p:cNvPr id="518148" name="Rectangle 4">
            <a:extLst>
              <a:ext uri="{FF2B5EF4-FFF2-40B4-BE49-F238E27FC236}">
                <a16:creationId xmlns:a16="http://schemas.microsoft.com/office/drawing/2014/main" id="{99A61CF1-1E10-0556-CFC0-076DAE4FF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89175"/>
            <a:ext cx="86106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文件的逻辑结构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：即文件组织，是用户可以直接处理的数据及其结构</a:t>
            </a:r>
          </a:p>
          <a:p>
            <a:pPr eaLnBrk="1" hangingPunct="1">
              <a:lnSpc>
                <a:spcPct val="110000"/>
              </a:lnSpc>
              <a:spcBef>
                <a:spcPct val="10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文件的物理结构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：即文件的存储结构，是文件在外存上的存储组织形式</a:t>
            </a:r>
          </a:p>
        </p:txBody>
      </p:sp>
      <p:sp>
        <p:nvSpPr>
          <p:cNvPr id="18437" name="Text Box 6">
            <a:extLst>
              <a:ext uri="{FF2B5EF4-FFF2-40B4-BE49-F238E27FC236}">
                <a16:creationId xmlns:a16="http://schemas.microsoft.com/office/drawing/2014/main" id="{19413ECE-E4DC-CCB5-F414-B2F8C3F13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31E1B72D-40E5-F242-AD91-B1CFBC14588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8A19297-C300-E64C-ECE6-CD427A1C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一、第一级容错技术（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SFT-</a:t>
            </a:r>
            <a:r>
              <a:rPr lang="en-US" altLang="zh-CN" sz="3200">
                <a:latin typeface="宋体" panose="02010600030101010101" pitchFamily="2" charset="-122"/>
              </a:rPr>
              <a:t>I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FDEE18EF-2B56-1ED8-AF3A-169995F5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7630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1、双份目录和双份文件分配表（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FAT）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目录和文件分配表是文件系统中最重要的数据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在磁盘的不同地方，分别存放两份目录和文件分配表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操作一般在主目录和主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上进行，并定期将修改的数据存入备用目录和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当磁盘出现损坏，启动备用目录和备用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FAT，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并新建一份目录和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每次开机，检查两份目录和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FAT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的一致性</a:t>
            </a:r>
          </a:p>
        </p:txBody>
      </p:sp>
      <p:sp>
        <p:nvSpPr>
          <p:cNvPr id="118788" name="Text Box 6">
            <a:extLst>
              <a:ext uri="{FF2B5EF4-FFF2-40B4-BE49-F238E27FC236}">
                <a16:creationId xmlns:a16="http://schemas.microsoft.com/office/drawing/2014/main" id="{C4B9D853-AB96-B6BD-0E5F-801245F94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41B5EC2-7328-1E43-A61C-677314BC9434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90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DDD43550-D903-595C-6482-9E0A1413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5175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一、第一级容错技术（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SFT-</a:t>
            </a:r>
            <a:r>
              <a:rPr lang="en-US" altLang="zh-CN" sz="3200">
                <a:latin typeface="宋体" panose="02010600030101010101" pitchFamily="2" charset="-122"/>
              </a:rPr>
              <a:t>I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60132" name="Rectangle 4">
            <a:extLst>
              <a:ext uri="{FF2B5EF4-FFF2-40B4-BE49-F238E27FC236}">
                <a16:creationId xmlns:a16="http://schemas.microsoft.com/office/drawing/2014/main" id="{090AE1DA-D48E-8BBE-98EE-E160DECE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7175"/>
            <a:ext cx="8763000" cy="49974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2、热修复重定向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在磁盘中建立热修复区</a:t>
            </a: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当出现盘块损坏时，将数据写入热修复区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每次对损坏盘块的访问，都自动转为对应热修复区中盘块的访问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3" indent="-342900" eaLnBrk="1" hangingPunct="1">
              <a:lnSpc>
                <a:spcPct val="110000"/>
              </a:lnSpc>
              <a:spcBef>
                <a:spcPct val="70000"/>
              </a:spcBef>
              <a:buFont typeface="Arial" panose="020B0604020202020204" pitchFamily="34" charset="0"/>
              <a:buNone/>
            </a:pPr>
            <a:endParaRPr lang="en-US" altLang="zh-CN"/>
          </a:p>
          <a:p>
            <a:pPr marL="1200150" lvl="3" indent="-342900" eaLnBrk="1" hangingPunct="1">
              <a:lnSpc>
                <a:spcPct val="110000"/>
              </a:lnSpc>
              <a:spcBef>
                <a:spcPct val="70000"/>
              </a:spcBef>
              <a:buFont typeface="Arial" panose="020B0604020202020204" pitchFamily="34" charset="0"/>
              <a:buNone/>
            </a:pPr>
            <a:r>
              <a:rPr lang="en-US" altLang="zh-CN"/>
              <a:t>FAT16</a:t>
            </a:r>
            <a:r>
              <a:rPr lang="zh-CN" altLang="en-US"/>
              <a:t>用 </a:t>
            </a:r>
            <a:r>
              <a:rPr lang="en-US" altLang="zh-CN"/>
              <a:t>FFF7 </a:t>
            </a:r>
            <a:r>
              <a:rPr lang="zh-CN" altLang="en-US"/>
              <a:t>标记坏簇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12" name="Text Box 6">
            <a:extLst>
              <a:ext uri="{FF2B5EF4-FFF2-40B4-BE49-F238E27FC236}">
                <a16:creationId xmlns:a16="http://schemas.microsoft.com/office/drawing/2014/main" id="{1F315ADE-F209-654A-6C14-F616520DF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9682CE5-E2F5-A445-A4F3-E90425044130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91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1E9E8B9C-53E4-19F2-C870-832202F5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一、第一级容错技术（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SFT-</a:t>
            </a:r>
            <a:r>
              <a:rPr lang="en-US" altLang="zh-CN" sz="3200">
                <a:latin typeface="宋体" panose="02010600030101010101" pitchFamily="2" charset="-122"/>
              </a:rPr>
              <a:t>I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61156" name="Rectangle 4">
            <a:extLst>
              <a:ext uri="{FF2B5EF4-FFF2-40B4-BE49-F238E27FC236}">
                <a16:creationId xmlns:a16="http://schemas.microsoft.com/office/drawing/2014/main" id="{03C952B5-FE45-9869-D15A-E93EF213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82713"/>
            <a:ext cx="8610600" cy="50704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3、写后读校验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将从内存某缓冲区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写入盘块，立即读出该盘块的内容至内存缓冲区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两个缓冲区的内容是否一致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若不一致，再做一次；若仍然不一致，则认为盘块损坏，将内容写入热修复区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Flash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盘搽写寿命有限，一定次数后就会损坏</a:t>
            </a:r>
          </a:p>
        </p:txBody>
      </p:sp>
      <p:sp>
        <p:nvSpPr>
          <p:cNvPr id="121860" name="Text Box 6">
            <a:extLst>
              <a:ext uri="{FF2B5EF4-FFF2-40B4-BE49-F238E27FC236}">
                <a16:creationId xmlns:a16="http://schemas.microsoft.com/office/drawing/2014/main" id="{97D05AC7-786C-99B4-F5BF-9E57A623E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B4DCE02-27E9-3E49-9EEF-F8E4F3ABCEF2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92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6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1781C65-DB61-129E-BA95-1274FEA4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5175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二、第二级容错技术（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SFT-</a:t>
            </a:r>
            <a:r>
              <a:rPr lang="en-US" altLang="zh-CN" sz="3200">
                <a:latin typeface="宋体" panose="02010600030101010101" pitchFamily="2" charset="-122"/>
              </a:rPr>
              <a:t>II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71C47D60-C7B8-CF67-8FCA-DB71AF67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7175"/>
            <a:ext cx="86106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SFT-II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主要解决磁盘驱动器发生故障时，数据无法正常读写的问题</a:t>
            </a: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相对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SFT-I，SFT-II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是高一级的容错技术</a:t>
            </a:r>
          </a:p>
        </p:txBody>
      </p:sp>
      <p:sp>
        <p:nvSpPr>
          <p:cNvPr id="122884" name="Text Box 6">
            <a:extLst>
              <a:ext uri="{FF2B5EF4-FFF2-40B4-BE49-F238E27FC236}">
                <a16:creationId xmlns:a16="http://schemas.microsoft.com/office/drawing/2014/main" id="{0CF2EA10-5A45-FC21-B278-2F87767BA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E36CF18-4014-4340-A5AE-571C095E332D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93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8EEF649-4D7B-D2D6-5F19-5E77B3BA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二、第二级容错技术（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SFT-</a:t>
            </a:r>
            <a:r>
              <a:rPr lang="en-US" altLang="zh-CN" sz="3200">
                <a:latin typeface="宋体" panose="02010600030101010101" pitchFamily="2" charset="-122"/>
              </a:rPr>
              <a:t>II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63204" name="Rectangle 4">
            <a:extLst>
              <a:ext uri="{FF2B5EF4-FFF2-40B4-BE49-F238E27FC236}">
                <a16:creationId xmlns:a16="http://schemas.microsoft.com/office/drawing/2014/main" id="{16326547-3AF5-F8E1-EDCD-27742DB0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82713"/>
            <a:ext cx="8382000" cy="51419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1、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磁盘镜像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将两个磁盘驱动器连在一个磁盘控制器上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每次向主磁盘写入的数据，同样也向备份磁盘写入，并写入相同的位置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主磁盘和备份磁盘中的所有数据完全相同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当主磁盘驱动器损坏时，启用备份磁盘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、磁盘双工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控制器镜像</a:t>
            </a:r>
          </a:p>
        </p:txBody>
      </p:sp>
      <p:sp>
        <p:nvSpPr>
          <p:cNvPr id="123908" name="Text Box 6">
            <a:extLst>
              <a:ext uri="{FF2B5EF4-FFF2-40B4-BE49-F238E27FC236}">
                <a16:creationId xmlns:a16="http://schemas.microsoft.com/office/drawing/2014/main" id="{8A43507F-A5FC-1FCE-D526-008E3BE8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228EEDC-EF4E-E24C-A16B-A10567AF2281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94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23909" name="Group 7">
            <a:extLst>
              <a:ext uri="{FF2B5EF4-FFF2-40B4-BE49-F238E27FC236}">
                <a16:creationId xmlns:a16="http://schemas.microsoft.com/office/drawing/2014/main" id="{3FB5F7A1-4AEA-EAD9-5796-606FEA2EC624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437063"/>
            <a:ext cx="3962400" cy="711200"/>
            <a:chOff x="768" y="3600"/>
            <a:chExt cx="2496" cy="448"/>
          </a:xfrm>
        </p:grpSpPr>
        <p:sp>
          <p:nvSpPr>
            <p:cNvPr id="123910" name="Text Box 8">
              <a:extLst>
                <a:ext uri="{FF2B5EF4-FFF2-40B4-BE49-F238E27FC236}">
                  <a16:creationId xmlns:a16="http://schemas.microsoft.com/office/drawing/2014/main" id="{7861939C-C39A-DE07-67A1-0A1BEC54F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600"/>
              <a:ext cx="696" cy="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主机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3911" name="Text Box 9">
              <a:extLst>
                <a:ext uri="{FF2B5EF4-FFF2-40B4-BE49-F238E27FC236}">
                  <a16:creationId xmlns:a16="http://schemas.microsoft.com/office/drawing/2014/main" id="{73ABC5D0-51AD-D8A8-0B9C-9DE5D9489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3600"/>
              <a:ext cx="696" cy="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磁盘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控制器</a:t>
              </a:r>
            </a:p>
          </p:txBody>
        </p:sp>
        <p:sp>
          <p:nvSpPr>
            <p:cNvPr id="123912" name="Line 10">
              <a:extLst>
                <a:ext uri="{FF2B5EF4-FFF2-40B4-BE49-F238E27FC236}">
                  <a16:creationId xmlns:a16="http://schemas.microsoft.com/office/drawing/2014/main" id="{1FCB8F27-DC9C-5E51-C63D-B08156C19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3766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13" name="Line 11">
              <a:extLst>
                <a:ext uri="{FF2B5EF4-FFF2-40B4-BE49-F238E27FC236}">
                  <a16:creationId xmlns:a16="http://schemas.microsoft.com/office/drawing/2014/main" id="{68F34748-1C86-C0D4-B0FA-BED6FE689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3706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14" name="Line 12">
              <a:extLst>
                <a:ext uri="{FF2B5EF4-FFF2-40B4-BE49-F238E27FC236}">
                  <a16:creationId xmlns:a16="http://schemas.microsoft.com/office/drawing/2014/main" id="{F39E059B-1FB3-2D4B-7BE6-1FBAD0B2A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3966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15" name="Oval 13">
              <a:extLst>
                <a:ext uri="{FF2B5EF4-FFF2-40B4-BE49-F238E27FC236}">
                  <a16:creationId xmlns:a16="http://schemas.microsoft.com/office/drawing/2014/main" id="{72D77E4D-C515-CE73-E17E-A1E775F20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48"/>
              <a:ext cx="48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3916" name="Oval 14">
              <a:extLst>
                <a:ext uri="{FF2B5EF4-FFF2-40B4-BE49-F238E27FC236}">
                  <a16:creationId xmlns:a16="http://schemas.microsoft.com/office/drawing/2014/main" id="{A86A9F91-C96C-30B7-1EB0-EB270CE22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888"/>
              <a:ext cx="43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2A51AB4-9383-5D0F-E97C-7CCDFA74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二、第二级容错技术（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SFT-</a:t>
            </a:r>
            <a:r>
              <a:rPr lang="en-US" altLang="zh-CN" sz="3200">
                <a:latin typeface="宋体" panose="02010600030101010101" pitchFamily="2" charset="-122"/>
              </a:rPr>
              <a:t>II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63204" name="Rectangle 4">
            <a:extLst>
              <a:ext uri="{FF2B5EF4-FFF2-40B4-BE49-F238E27FC236}">
                <a16:creationId xmlns:a16="http://schemas.microsoft.com/office/drawing/2014/main" id="{D08879F0-4EEA-029E-8E5A-10F258DC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82713"/>
            <a:ext cx="8382000" cy="22621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3、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集群技术容错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双机热备份模式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双机互为备份模式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公用磁盘模式</a:t>
            </a:r>
          </a:p>
        </p:txBody>
      </p:sp>
      <p:sp>
        <p:nvSpPr>
          <p:cNvPr id="124932" name="Text Box 6">
            <a:extLst>
              <a:ext uri="{FF2B5EF4-FFF2-40B4-BE49-F238E27FC236}">
                <a16:creationId xmlns:a16="http://schemas.microsoft.com/office/drawing/2014/main" id="{E32CFEB8-FFC7-3239-09FE-D2D8F507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E2C6F1C-E894-014F-9366-B54A1496BFF1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95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069B4789-02CC-34D7-7EB1-6682A6D5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713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二、第二级容错技术（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SFT-</a:t>
            </a:r>
            <a:r>
              <a:rPr lang="en-US" altLang="zh-CN" sz="3200">
                <a:latin typeface="宋体" panose="02010600030101010101" pitchFamily="2" charset="-122"/>
              </a:rPr>
              <a:t>II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65252" name="Rectangle 4">
            <a:extLst>
              <a:ext uri="{FF2B5EF4-FFF2-40B4-BE49-F238E27FC236}">
                <a16:creationId xmlns:a16="http://schemas.microsoft.com/office/drawing/2014/main" id="{1CFE2955-C333-847B-6ECF-F54C36BC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82713"/>
            <a:ext cx="8458200" cy="403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具有容错能力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浪费严重（只有50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效率）</a:t>
            </a:r>
          </a:p>
        </p:txBody>
      </p:sp>
      <p:sp>
        <p:nvSpPr>
          <p:cNvPr id="125956" name="Text Box 6">
            <a:extLst>
              <a:ext uri="{FF2B5EF4-FFF2-40B4-BE49-F238E27FC236}">
                <a16:creationId xmlns:a16="http://schemas.microsoft.com/office/drawing/2014/main" id="{14A4141F-29E8-C736-EB49-743A95094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64008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3E28629-DFE2-1040-8F34-B7DEA1299A60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96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1AEF09C7-BD26-3DC2-AE49-B7CB61DC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0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一、数据一致性问题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335C99DC-4192-3A70-21B2-BCEC541E2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6.8</a:t>
            </a:r>
            <a:r>
              <a:rPr lang="zh-CN" altLang="en-US" sz="3600" b="1">
                <a:solidFill>
                  <a:srgbClr val="333399"/>
                </a:solidFill>
                <a:latin typeface="Arial" panose="020B0604020202020204" pitchFamily="34" charset="0"/>
                <a:ea typeface="仿宋_GB2312"/>
                <a:cs typeface="仿宋_GB2312"/>
              </a:rPr>
              <a:t>　数据一致性控制</a:t>
            </a:r>
            <a:endParaRPr lang="en-US" altLang="zh-CN" sz="3600" b="1">
              <a:solidFill>
                <a:srgbClr val="333399"/>
              </a:solidFill>
              <a:latin typeface="Arial" panose="020B0604020202020204" pitchFamily="34" charset="0"/>
              <a:ea typeface="仿宋_GB2312"/>
              <a:cs typeface="仿宋_GB2312"/>
            </a:endParaRPr>
          </a:p>
        </p:txBody>
      </p:sp>
      <p:sp>
        <p:nvSpPr>
          <p:cNvPr id="566276" name="Rectangle 4">
            <a:extLst>
              <a:ext uri="{FF2B5EF4-FFF2-40B4-BE49-F238E27FC236}">
                <a16:creationId xmlns:a16="http://schemas.microsoft.com/office/drawing/2014/main" id="{88922386-09E5-2FD2-6ADC-AD11B08EA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590800"/>
            <a:ext cx="83820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当数据同时被存放到不同的文件中时，如何保证对数据的修改在各文件中保持一致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文件的多个备份，如何保持一致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共享数据的顺序修改</a:t>
            </a:r>
          </a:p>
        </p:txBody>
      </p:sp>
      <p:sp>
        <p:nvSpPr>
          <p:cNvPr id="126981" name="Text Box 6">
            <a:extLst>
              <a:ext uri="{FF2B5EF4-FFF2-40B4-BE49-F238E27FC236}">
                <a16:creationId xmlns:a16="http://schemas.microsoft.com/office/drawing/2014/main" id="{756C587F-FE3A-CA95-8466-D249048DD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64008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728925E-CEDE-2843-A3DD-E7FDFB4D1671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97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5208A1D9-74C3-A8E9-B30A-465AE54F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50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二、事务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7300" name="Rectangle 4">
            <a:extLst>
              <a:ext uri="{FF2B5EF4-FFF2-40B4-BE49-F238E27FC236}">
                <a16:creationId xmlns:a16="http://schemas.microsoft.com/office/drawing/2014/main" id="{1B837736-7ED8-15A3-5D97-B96B490F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38250"/>
            <a:ext cx="8382000" cy="52863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1、事务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事务是用于访问和修改各种数据项的一个程序单位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系列读和写操作、可以分散在不同文件中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事务操作具有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原子性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，即要么数据都进行修改，要么数据都不进行修改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如果只做了一半，则撤销或重做</a:t>
            </a:r>
          </a:p>
        </p:txBody>
      </p:sp>
      <p:sp>
        <p:nvSpPr>
          <p:cNvPr id="128004" name="Text Box 6">
            <a:extLst>
              <a:ext uri="{FF2B5EF4-FFF2-40B4-BE49-F238E27FC236}">
                <a16:creationId xmlns:a16="http://schemas.microsoft.com/office/drawing/2014/main" id="{587C7E6E-30C5-944B-6CF3-8B8857E7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64008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4F95E32D-2B9B-6E4B-B9FD-6A417B580618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98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E13EDAB-5806-95DA-C2CC-8F81A274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5175"/>
            <a:ext cx="6553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二、事务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8324" name="Rectangle 4">
            <a:extLst>
              <a:ext uri="{FF2B5EF4-FFF2-40B4-BE49-F238E27FC236}">
                <a16:creationId xmlns:a16="http://schemas.microsoft.com/office/drawing/2014/main" id="{5A59264D-CEC6-E37D-C077-3A8607355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7175"/>
            <a:ext cx="86106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2、事务记录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事务记录存放事务运行时数据项修改的全部信息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事务记录必须存放在稳定存储器中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事务记录包括：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⑴、事务名       ⑵、数据项名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⑶、旧值         ⑷、新值</a:t>
            </a:r>
          </a:p>
        </p:txBody>
      </p:sp>
      <p:sp>
        <p:nvSpPr>
          <p:cNvPr id="129028" name="Text Box 6">
            <a:extLst>
              <a:ext uri="{FF2B5EF4-FFF2-40B4-BE49-F238E27FC236}">
                <a16:creationId xmlns:a16="http://schemas.microsoft.com/office/drawing/2014/main" id="{C7352C7E-FA7D-FB85-019B-E78319FA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6400800"/>
            <a:ext cx="90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FEB2807-8747-BC4E-889B-015E04F79FDF}" type="slidenum">
              <a:rPr lang="zh-CN" altLang="en-US" sz="1800">
                <a:latin typeface="Arial" panose="020B0604020202020204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99</a:t>
            </a:fld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4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6667</TotalTime>
  <Words>9130</Words>
  <Application>Microsoft Macintosh PowerPoint</Application>
  <PresentationFormat>全屏显示(4:3)</PresentationFormat>
  <Paragraphs>1758</Paragraphs>
  <Slides>120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120</vt:i4>
      </vt:variant>
    </vt:vector>
  </HeadingPairs>
  <TitlesOfParts>
    <vt:vector size="129" baseType="lpstr">
      <vt:lpstr>Arial</vt:lpstr>
      <vt:lpstr>宋体</vt:lpstr>
      <vt:lpstr>Calibri</vt:lpstr>
      <vt:lpstr>黑体</vt:lpstr>
      <vt:lpstr>仿宋_GB2312</vt:lpstr>
      <vt:lpstr>Wingdings</vt:lpstr>
      <vt:lpstr>Times New Roman</vt:lpstr>
      <vt:lpstr>Tahoma</vt:lpstr>
      <vt:lpstr>Office 主题</vt:lpstr>
      <vt:lpstr>Chapter 6 </vt:lpstr>
      <vt:lpstr>一、文件</vt:lpstr>
      <vt:lpstr>一、文件</vt:lpstr>
      <vt:lpstr>一、文件</vt:lpstr>
      <vt:lpstr>一、文件</vt:lpstr>
      <vt:lpstr>二、文件系统</vt:lpstr>
      <vt:lpstr>二、文件系统</vt:lpstr>
      <vt:lpstr>二、文件系统</vt:lpstr>
      <vt:lpstr>一、文件结构</vt:lpstr>
      <vt:lpstr>二、文件逻辑结构的类型</vt:lpstr>
      <vt:lpstr>三、顺序文件－排序</vt:lpstr>
      <vt:lpstr>三、顺序文件－读/写定位</vt:lpstr>
      <vt:lpstr>三、顺序文件－缺点</vt:lpstr>
      <vt:lpstr>四、索引文件</vt:lpstr>
      <vt:lpstr>四、索引顺序文件</vt:lpstr>
      <vt:lpstr>一、外存空间分配的目标</vt:lpstr>
      <vt:lpstr>二、外存分配方式</vt:lpstr>
      <vt:lpstr>三、连续外存分配</vt:lpstr>
      <vt:lpstr>三、连续外存分配</vt:lpstr>
      <vt:lpstr>四、链接分配</vt:lpstr>
      <vt:lpstr>四、链接分配</vt:lpstr>
      <vt:lpstr>四、链接分配</vt:lpstr>
      <vt:lpstr>四、链接分配</vt:lpstr>
      <vt:lpstr>四、链接分配</vt:lpstr>
      <vt:lpstr>四、链接分配</vt:lpstr>
      <vt:lpstr>四、链接分配</vt:lpstr>
      <vt:lpstr>四、链接分配</vt:lpstr>
      <vt:lpstr>五、索引分配</vt:lpstr>
      <vt:lpstr>五、索引分配</vt:lpstr>
      <vt:lpstr>五、索引分配</vt:lpstr>
      <vt:lpstr>五、索引分配</vt:lpstr>
      <vt:lpstr>五、索引分配</vt:lpstr>
      <vt:lpstr>五、索引分配</vt:lpstr>
      <vt:lpstr>五、索引分配</vt:lpstr>
      <vt:lpstr>五、索引分配</vt:lpstr>
      <vt:lpstr>五、索引分配</vt:lpstr>
      <vt:lpstr>五、索引分配</vt:lpstr>
      <vt:lpstr>五、索引分配</vt:lpstr>
      <vt:lpstr>五、索引分配</vt:lpstr>
      <vt:lpstr>一、目录</vt:lpstr>
      <vt:lpstr>一、目录</vt:lpstr>
      <vt:lpstr>二、文件控制块（FCB）</vt:lpstr>
      <vt:lpstr>二、文件控制块</vt:lpstr>
      <vt:lpstr>二、文件控制块</vt:lpstr>
      <vt:lpstr>二、文件控制块</vt:lpstr>
      <vt:lpstr>二、文件控制块</vt:lpstr>
      <vt:lpstr>三、索引结点</vt:lpstr>
      <vt:lpstr>三、索引结点</vt:lpstr>
      <vt:lpstr>四、单级目录</vt:lpstr>
      <vt:lpstr>四、单级目录</vt:lpstr>
      <vt:lpstr>四、单级目录</vt:lpstr>
      <vt:lpstr>四、单级目录</vt:lpstr>
      <vt:lpstr>五、两级目录</vt:lpstr>
      <vt:lpstr>五、两级目录</vt:lpstr>
      <vt:lpstr>五、两级目录</vt:lpstr>
      <vt:lpstr>六、树型目录结构</vt:lpstr>
      <vt:lpstr>六、树型目录结构</vt:lpstr>
      <vt:lpstr>六、树型目录结构</vt:lpstr>
      <vt:lpstr>六、树型目录结构</vt:lpstr>
      <vt:lpstr>六、树型目录结构</vt:lpstr>
      <vt:lpstr>六、树型目录结构</vt:lpstr>
      <vt:lpstr>七、目录查询技术</vt:lpstr>
      <vt:lpstr>七、目录查询技术</vt:lpstr>
      <vt:lpstr>一、空闲表法</vt:lpstr>
      <vt:lpstr>一、空闲表法</vt:lpstr>
      <vt:lpstr>一、空闲表法</vt:lpstr>
      <vt:lpstr>二、空闲链表法</vt:lpstr>
      <vt:lpstr>二、空闲链表法</vt:lpstr>
      <vt:lpstr>二、空闲链表法</vt:lpstr>
      <vt:lpstr>二、空闲链表法</vt:lpstr>
      <vt:lpstr>三、位示图法</vt:lpstr>
      <vt:lpstr>三、位示图法</vt:lpstr>
      <vt:lpstr>三、位示图法</vt:lpstr>
      <vt:lpstr>三、位示图法</vt:lpstr>
      <vt:lpstr>四、成组链接法</vt:lpstr>
      <vt:lpstr>四、成组链接法</vt:lpstr>
      <vt:lpstr>四、成组链接法</vt:lpstr>
      <vt:lpstr>四、成组链接法</vt:lpstr>
      <vt:lpstr>四、成组链接法</vt:lpstr>
      <vt:lpstr>四、成组链接法</vt:lpstr>
      <vt:lpstr>一、绕弯路文件共享方法</vt:lpstr>
      <vt:lpstr>二、基于索引结点的共享方式</vt:lpstr>
      <vt:lpstr>二、基于索引结点的共享方式</vt:lpstr>
      <vt:lpstr>二、基于索引结点的共享方式</vt:lpstr>
      <vt:lpstr>三、利用符号链实现文件共享</vt:lpstr>
      <vt:lpstr>三、利用符号链实现文件共享</vt:lpstr>
      <vt:lpstr>三、利用符号链实现文件共享</vt:lpstr>
      <vt:lpstr>磁盘容错技术目标</vt:lpstr>
      <vt:lpstr>一、第一级容错技术（SFT-I）</vt:lpstr>
      <vt:lpstr>一、第一级容错技术（SFT-I）</vt:lpstr>
      <vt:lpstr>一、第一级容错技术（SFT-I）</vt:lpstr>
      <vt:lpstr>一、第一级容错技术（SFT-I）</vt:lpstr>
      <vt:lpstr>二、第二级容错技术（SFT-II）</vt:lpstr>
      <vt:lpstr>二、第二级容错技术（SFT-II）</vt:lpstr>
      <vt:lpstr>二、第二级容错技术（SFT-II）</vt:lpstr>
      <vt:lpstr>二、第二级容错技术（SFT-II）</vt:lpstr>
      <vt:lpstr>一、数据一致性问题</vt:lpstr>
      <vt:lpstr>二、事务</vt:lpstr>
      <vt:lpstr>二、事务</vt:lpstr>
      <vt:lpstr>二、事务</vt:lpstr>
      <vt:lpstr>三、并发控制</vt:lpstr>
      <vt:lpstr>三、并发控制</vt:lpstr>
      <vt:lpstr>四、磁盘块号的一致性</vt:lpstr>
      <vt:lpstr>四、磁盘块号的一致性</vt:lpstr>
      <vt:lpstr>四、磁盘块号的一致性</vt:lpstr>
      <vt:lpstr>四、磁盘块号的一致性</vt:lpstr>
      <vt:lpstr>四、磁盘块号的一致性</vt:lpstr>
      <vt:lpstr>四、磁盘块号的一致性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岗位实践4</dc:title>
  <dc:creator>Luo</dc:creator>
  <cp:lastModifiedBy>沈 晨玙</cp:lastModifiedBy>
  <cp:revision>522</cp:revision>
  <cp:lastPrinted>2017-05-26T01:55:17Z</cp:lastPrinted>
  <dcterms:created xsi:type="dcterms:W3CDTF">2011-09-19T04:31:12Z</dcterms:created>
  <dcterms:modified xsi:type="dcterms:W3CDTF">2022-06-26T19:12:55Z</dcterms:modified>
</cp:coreProperties>
</file>