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8" r:id="rId2"/>
    <p:sldId id="467" r:id="rId3"/>
    <p:sldId id="500" r:id="rId4"/>
    <p:sldId id="491" r:id="rId5"/>
    <p:sldId id="502" r:id="rId6"/>
    <p:sldId id="505" r:id="rId7"/>
    <p:sldId id="504" r:id="rId8"/>
    <p:sldId id="506" r:id="rId9"/>
    <p:sldId id="507" r:id="rId10"/>
    <p:sldId id="501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003F"/>
    <a:srgbClr val="D5A6DF"/>
    <a:srgbClr val="FF91C8"/>
    <a:srgbClr val="0000FF"/>
    <a:srgbClr val="464DD9"/>
    <a:srgbClr val="92D050"/>
    <a:srgbClr val="BDD7EE"/>
    <a:srgbClr val="A50021"/>
    <a:srgbClr val="7030A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44" autoAdjust="0"/>
    <p:restoredTop sz="85051" autoAdjust="0"/>
  </p:normalViewPr>
  <p:slideViewPr>
    <p:cSldViewPr snapToGrid="0">
      <p:cViewPr varScale="1">
        <p:scale>
          <a:sx n="130" d="100"/>
          <a:sy n="130" d="100"/>
        </p:scale>
        <p:origin x="120" y="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264AA-669E-4804-A1D5-94FA36B6DCCD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C56F0-BEE5-4715-8E33-DABC78619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74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888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691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82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539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816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481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170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843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41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3B95-C703-CD4C-B49F-E1CD62379AD1}" type="datetime1">
              <a:rPr lang="en-US" altLang="zh-CN" smtClean="0"/>
              <a:t>3/10/2020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46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74F4-7A2A-464D-AD92-27658FAA9AEC}" type="datetime1">
              <a:rPr lang="en-US" altLang="zh-CN" smtClean="0"/>
              <a:t>3/10/2020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 bwMode="auto">
          <a:xfrm>
            <a:off x="457200" y="10668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/>
          <p:cNvSpPr>
            <a:spLocks noGrp="1"/>
          </p:cNvSpPr>
          <p:nvPr>
            <p:ph sz="quarter" idx="11"/>
          </p:nvPr>
        </p:nvSpPr>
        <p:spPr>
          <a:xfrm>
            <a:off x="457200" y="1299599"/>
            <a:ext cx="8229600" cy="4876800"/>
          </a:xfrm>
          <a:prstGeom prst="rect">
            <a:avLst/>
          </a:prstGeom>
        </p:spPr>
        <p:txBody>
          <a:bodyPr/>
          <a:lstStyle>
            <a:lvl1pPr marL="342892" indent="-342892">
              <a:spcAft>
                <a:spcPts val="0"/>
              </a:spcAft>
              <a:buFont typeface="Arial" panose="020B0604020202020204" pitchFamily="34" charset="0"/>
              <a:buChar char="•"/>
              <a:defRPr sz="3200">
                <a:latin typeface="+mj-lt"/>
                <a:cs typeface="Arial"/>
              </a:defRPr>
            </a:lvl1pPr>
            <a:lvl2pPr marL="685783" marR="0" indent="-342892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◦"/>
              <a:tabLst/>
              <a:defRPr sz="2800">
                <a:latin typeface="+mj-lt"/>
                <a:cs typeface="Arial"/>
              </a:defRPr>
            </a:lvl2pPr>
            <a:lvl3pPr marL="942952" marR="0" indent="-257168" algn="l" defTabSz="685783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+mj-lt"/>
                <a:cs typeface="Arial"/>
              </a:defRPr>
            </a:lvl3pPr>
            <a:lvl4pPr marL="1285843" marR="0" indent="-257168" algn="l" defTabSz="685783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j-lt"/>
                <a:cs typeface="Arial"/>
              </a:defRPr>
            </a:lvl4pPr>
            <a:lvl5pPr marL="1585874" marR="0" indent="-214308" algn="l" defTabSz="685783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latin typeface="+mj-lt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marL="685783" marR="0" lvl="1" indent="-342892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Second level</a:t>
            </a:r>
          </a:p>
          <a:p>
            <a:pPr marL="942952" marR="0" lvl="2" indent="-257168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Third level</a:t>
            </a:r>
          </a:p>
          <a:p>
            <a:pPr marL="1285843" marR="0" lvl="3" indent="-257168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Fourth level</a:t>
            </a:r>
          </a:p>
          <a:p>
            <a:pPr marL="1585874" marR="0" lvl="4" indent="-214308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Fifth </a:t>
            </a:r>
            <a:r>
              <a:rPr lang="en-GB" dirty="0" err="1"/>
              <a:t>leve</a:t>
            </a:r>
            <a:r>
              <a:rPr lang="en-US" dirty="0"/>
              <a:t>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80999"/>
            <a:ext cx="8229600" cy="60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38883"/>
                </a:solidFill>
              </a:defRPr>
            </a:lvl1pPr>
          </a:lstStyle>
          <a:p>
            <a:fld id="{036C557A-1475-2747-AFDC-D7C825D68B4C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2224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1687"/>
            <a:ext cx="7886700" cy="532945"/>
          </a:xfrm>
        </p:spPr>
        <p:txBody>
          <a:bodyPr/>
          <a:lstStyle>
            <a:lvl1pPr>
              <a:defRPr>
                <a:solidFill>
                  <a:srgbClr val="94003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98B4-4B2D-654A-B790-9D28830F66D1}" type="datetime1">
              <a:rPr lang="en-US" altLang="zh-CN" smtClean="0"/>
              <a:t>3/10/2020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8318" y="6492875"/>
            <a:ext cx="775255" cy="365125"/>
          </a:xfrm>
        </p:spPr>
        <p:txBody>
          <a:bodyPr/>
          <a:lstStyle>
            <a:lvl1pPr algn="ctr">
              <a:defRPr/>
            </a:lvl1pPr>
          </a:lstStyle>
          <a:p>
            <a:fld id="{EB792F4E-54C0-4D36-B331-9C6FCFE9A3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C462250D-7816-4698-AB06-D55CC1575AE0}"/>
              </a:ext>
            </a:extLst>
          </p:cNvPr>
          <p:cNvSpPr/>
          <p:nvPr userDrawn="1"/>
        </p:nvSpPr>
        <p:spPr>
          <a:xfrm>
            <a:off x="304799" y="132161"/>
            <a:ext cx="238125" cy="532945"/>
          </a:xfrm>
          <a:prstGeom prst="roundRect">
            <a:avLst/>
          </a:prstGeom>
          <a:solidFill>
            <a:srgbClr val="9400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15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30037"/>
            <a:ext cx="3886200" cy="4769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30037"/>
            <a:ext cx="3886200" cy="4769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789E-5532-C44B-BE37-3720379333A3}" type="datetime1">
              <a:rPr lang="en-US" altLang="zh-CN" smtClean="0"/>
              <a:t>3/10/2020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32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CE90-35DF-714E-A54B-1616793996EF}" type="datetime1">
              <a:rPr lang="en-US" altLang="zh-CN" smtClean="0"/>
              <a:t>3/10/2020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25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29BE-C124-6E4B-9540-86B6226EA005}" type="datetime1">
              <a:rPr lang="en-US" altLang="zh-CN" smtClean="0"/>
              <a:t>3/10/2020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51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D0E-4541-D041-AAF9-9DC55280BABC}" type="datetime1">
              <a:rPr lang="en-US" altLang="zh-CN" smtClean="0"/>
              <a:t>3/10/2020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0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21E4-0B7D-5B4D-A93A-4D6BDC0EFBD5}" type="datetime1">
              <a:rPr lang="en-US" altLang="zh-CN" smtClean="0"/>
              <a:t>3/10/2020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49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77D0-6F70-944E-B052-F3A5D9F888C2}" type="datetime1">
              <a:rPr lang="en-US" altLang="zh-CN" smtClean="0"/>
              <a:t>3/10/2020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82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147-639A-1645-AB65-BD692A4B0E54}" type="datetime1">
              <a:rPr lang="en-US" altLang="zh-CN" smtClean="0"/>
              <a:t>3/10/2020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77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121" y="95705"/>
            <a:ext cx="7886700" cy="532945"/>
          </a:xfrm>
          <a:prstGeom prst="rect">
            <a:avLst/>
          </a:prstGeom>
          <a:noFill/>
        </p:spPr>
        <p:txBody>
          <a:bodyPr/>
          <a:lstStyle/>
          <a:p>
            <a:pPr marL="0"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1683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83800F-2EDC-054D-B04D-A89CE5DA3858}" type="datetime1">
              <a:rPr lang="en-US" altLang="zh-CN" smtClean="0"/>
              <a:t>3/10/2020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1988" y="6492875"/>
            <a:ext cx="762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792F4E-54C0-4D36-B331-9C6FCFE9A3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2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3200" b="1" kern="1200" cap="none" spc="0" dirty="0">
          <a:ln w="0"/>
          <a:solidFill>
            <a:schemeClr val="bg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Clr>
          <a:srgbClr val="94003F"/>
        </a:buClr>
        <a:buSzPct val="70000"/>
        <a:buFont typeface="Wingdings" panose="05000000000000000000" pitchFamily="2" charset="2"/>
        <a:buChar char="u"/>
        <a:defRPr sz="28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04b" panose="00000400000000000000" pitchFamily="2" charset="0"/>
        <a:buChar char="-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ren3.cn/" TargetMode="External"/><Relationship Id="rId7" Type="http://schemas.openxmlformats.org/officeDocument/2006/relationships/hyperlink" Target="https://www.bilibili.com/video/av34139909?from=search&amp;seid=1137984679418115776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ilibili.com/video/av73765756" TargetMode="External"/><Relationship Id="rId5" Type="http://schemas.openxmlformats.org/officeDocument/2006/relationships/hyperlink" Target="https://www.bilibili.com/video/av16047429?from=search&amp;seid=11375928179282469837" TargetMode="External"/><Relationship Id="rId4" Type="http://schemas.openxmlformats.org/officeDocument/2006/relationships/hyperlink" Target="https://www.ren3.cn/280.ht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02B0737-0771-45C8-9CD7-A3CBF1E8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/>
          <a:lstStyle/>
          <a:p>
            <a:r>
              <a:rPr lang="zh-CN" altLang="en-US" sz="5400" dirty="0">
                <a:solidFill>
                  <a:srgbClr val="94003F"/>
                </a:solidFill>
              </a:rPr>
              <a:t>多媒体系统导论</a:t>
            </a:r>
            <a:r>
              <a:rPr lang="en-US" altLang="zh-CN" sz="5400" dirty="0">
                <a:solidFill>
                  <a:srgbClr val="94003F"/>
                </a:solidFill>
              </a:rPr>
              <a:t/>
            </a:r>
            <a:br>
              <a:rPr lang="en-US" altLang="zh-CN" sz="5400" dirty="0">
                <a:solidFill>
                  <a:srgbClr val="94003F"/>
                </a:solidFill>
              </a:rPr>
            </a:br>
            <a:r>
              <a:rPr lang="en-US" altLang="zh-CN" sz="5400" dirty="0">
                <a:solidFill>
                  <a:srgbClr val="94003F"/>
                </a:solidFill>
              </a:rPr>
              <a:t>Photoshop</a:t>
            </a:r>
            <a:r>
              <a:rPr lang="zh-CN" altLang="en-US" sz="5400" dirty="0">
                <a:solidFill>
                  <a:srgbClr val="94003F"/>
                </a:solidFill>
              </a:rPr>
              <a:t>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C307A8E-1E70-4269-B64B-7B4FE2CB4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r>
              <a:rPr lang="en-US" altLang="zh-CN" dirty="0" smtClean="0"/>
              <a:t>2020</a:t>
            </a:r>
            <a:r>
              <a:rPr lang="zh-CN" altLang="en-US" dirty="0"/>
              <a:t>年春季课程</a:t>
            </a:r>
          </a:p>
        </p:txBody>
      </p:sp>
      <p:pic>
        <p:nvPicPr>
          <p:cNvPr id="6" name="图片 10">
            <a:extLst>
              <a:ext uri="{FF2B5EF4-FFF2-40B4-BE49-F238E27FC236}">
                <a16:creationId xmlns:a16="http://schemas.microsoft.com/office/drawing/2014/main" xmlns="" id="{3A5016C3-5892-442E-ABFD-D52AFF38DD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29" y="240061"/>
            <a:ext cx="972064" cy="9720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B961E0DD-8BFE-4D16-AFD0-6C0D6CD188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2" r="11334" b="15673"/>
          <a:stretch/>
        </p:blipFill>
        <p:spPr>
          <a:xfrm>
            <a:off x="1587252" y="435758"/>
            <a:ext cx="5982790" cy="67169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45AF210B-38FD-403E-B32F-0243E3095A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446"/>
          <a:stretch/>
        </p:blipFill>
        <p:spPr bwMode="auto">
          <a:xfrm>
            <a:off x="7716202" y="240061"/>
            <a:ext cx="1028437" cy="97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631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</a:rPr>
              <a:t>问题：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10E2AE6-CB11-4010-910F-B4DCD7DF9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0422"/>
            <a:ext cx="8376202" cy="53950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Photoshop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的作用主要有哪些？</a:t>
            </a:r>
            <a:endParaRPr lang="en-US" altLang="zh-CN" sz="2600" dirty="0">
              <a:latin typeface="Cambria" charset="0"/>
              <a:ea typeface="新細明體" charset="0"/>
              <a:cs typeface="新細明體" charset="0"/>
            </a:endParaRP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zh-CN" altLang="en-US" sz="2400" dirty="0">
                <a:latin typeface="Cambria" charset="0"/>
                <a:ea typeface="新細明體" charset="0"/>
                <a:cs typeface="新細明體" charset="0"/>
              </a:rPr>
              <a:t>（修图，合成，创作）</a:t>
            </a:r>
            <a:endParaRPr lang="en-US" altLang="zh-CN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Photoshop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抠图方式有哪些？</a:t>
            </a:r>
            <a:endParaRPr lang="en-US" altLang="zh-CN" sz="2600" dirty="0">
              <a:latin typeface="Cambria" charset="0"/>
              <a:ea typeface="新細明體" charset="0"/>
              <a:cs typeface="新細明體" charset="0"/>
            </a:endParaRP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魔棒工具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、色彩范围、磁性套索、蒙版抠图等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     </a:t>
            </a: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https://www.ren3.cn/17069.htm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TW" sz="2600" dirty="0">
                <a:latin typeface="Cambria" charset="0"/>
                <a:ea typeface="新細明體" charset="0"/>
              </a:rPr>
              <a:t>PS</a:t>
            </a:r>
            <a:r>
              <a:rPr lang="zh-TW" altLang="en-US" sz="2600" dirty="0">
                <a:latin typeface="Cambria" charset="0"/>
                <a:ea typeface="新細明體" charset="0"/>
              </a:rPr>
              <a:t>中去水印方法</a:t>
            </a:r>
            <a:r>
              <a:rPr lang="zh-CN" altLang="en-US" sz="2600" dirty="0">
                <a:latin typeface="Cambria" charset="0"/>
                <a:ea typeface="新細明體" charset="0"/>
              </a:rPr>
              <a:t>有哪些？</a:t>
            </a:r>
            <a:endParaRPr lang="en-US" altLang="zh-CN" sz="2600" dirty="0">
              <a:latin typeface="Cambria" charset="0"/>
              <a:ea typeface="新細明體" charset="0"/>
            </a:endParaRP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zh-CN" altLang="en-US" sz="2600" dirty="0">
                <a:latin typeface="Cambria" charset="0"/>
                <a:ea typeface="新細明體" charset="0"/>
              </a:rPr>
              <a:t>污点修复画笔工具、仿制图章工具、修补工具、附近区域遮盖、内容识别（高级版功能）。</a:t>
            </a:r>
            <a:r>
              <a:rPr lang="en-US" altLang="zh-CN" sz="2600" dirty="0">
                <a:latin typeface="Cambria" charset="0"/>
                <a:ea typeface="新細明體" charset="0"/>
              </a:rPr>
              <a:t>https://www.ren3.cn/17442.htm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600" dirty="0">
                <a:latin typeface="Cambria" charset="0"/>
                <a:ea typeface="新細明體" charset="0"/>
              </a:rPr>
              <a:t>Photoshop</a:t>
            </a:r>
            <a:r>
              <a:rPr lang="zh-CN" altLang="en-US" sz="2600" dirty="0">
                <a:latin typeface="Cambria" charset="0"/>
                <a:ea typeface="新細明體" charset="0"/>
              </a:rPr>
              <a:t>通道的作用？</a:t>
            </a:r>
            <a:endParaRPr lang="en-US" altLang="zh-CN" sz="2600" dirty="0">
              <a:latin typeface="Cambria" charset="0"/>
              <a:ea typeface="新細明體" charset="0"/>
            </a:endParaRPr>
          </a:p>
          <a:p>
            <a:pPr marL="0" indent="0">
              <a:lnSpc>
                <a:spcPct val="110000"/>
              </a:lnSpc>
              <a:buNone/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565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Photoshop</a:t>
            </a:r>
            <a:r>
              <a:rPr lang="zh-CN" altLang="en-US" dirty="0"/>
              <a:t>简介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6831"/>
            <a:ext cx="7886700" cy="53950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Photoshop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，简称“</a:t>
            </a: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PS”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，是由</a:t>
            </a: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Adobe Systems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开发和发行的图像处理软件。</a:t>
            </a:r>
            <a:endParaRPr lang="en-US" altLang="zh-TW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2003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年，</a:t>
            </a: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Adobe Photoshop 8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被更名为</a:t>
            </a: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Adobe Photoshop CS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。</a:t>
            </a:r>
            <a:endParaRPr lang="en-US" altLang="zh-TW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2012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年，发布</a:t>
            </a: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Adobe CS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系列的最后一个版本</a:t>
            </a: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Adobe Photoshop CS6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。</a:t>
            </a:r>
            <a:endParaRPr lang="en-US" altLang="zh-TW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2013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年，</a:t>
            </a: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Adobe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公司推出了新版本的</a:t>
            </a: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Photoshop CC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（</a:t>
            </a: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Creative Cloud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）</a:t>
            </a:r>
            <a:endParaRPr lang="en-US" altLang="zh-TW" sz="3000" dirty="0">
              <a:latin typeface="Cambria" charset="0"/>
              <a:ea typeface="新細明體" charset="0"/>
              <a:cs typeface="新細明體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81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Photoshop</a:t>
            </a:r>
            <a:r>
              <a:rPr lang="zh-CN" altLang="en-US" dirty="0"/>
              <a:t>软件安装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6831"/>
            <a:ext cx="7886700" cy="5395040"/>
          </a:xfrm>
        </p:spPr>
        <p:txBody>
          <a:bodyPr>
            <a:normAutofit/>
          </a:bodyPr>
          <a:lstStyle/>
          <a:p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Photoshop CS6/CC 2018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软件包</a:t>
            </a:r>
          </a:p>
          <a:p>
            <a:pPr lvl="1"/>
            <a:r>
              <a:rPr lang="zh-TW" altLang="en-US" dirty="0">
                <a:latin typeface="Cambria" charset="0"/>
                <a:ea typeface="新細明體" charset="0"/>
                <a:cs typeface="新細明體" charset="0"/>
              </a:rPr>
              <a:t>链接</a:t>
            </a:r>
            <a:r>
              <a:rPr lang="zh-TW" altLang="en-US" dirty="0" smtClean="0">
                <a:latin typeface="Cambria" charset="0"/>
                <a:ea typeface="新細明體" charset="0"/>
                <a:cs typeface="新細明體" charset="0"/>
              </a:rPr>
              <a:t>：</a:t>
            </a:r>
            <a:r>
              <a:rPr lang="en-US" altLang="zh-CN" dirty="0" smtClean="0"/>
              <a:t>ttps</a:t>
            </a:r>
            <a:r>
              <a:rPr lang="en-US" altLang="zh-CN" dirty="0"/>
              <a:t>://pan.baidu.com/s/1UTl3ehhM_yDVw2Id6xcfuw </a:t>
            </a:r>
            <a:endParaRPr lang="en-US" altLang="zh-CN" dirty="0" smtClean="0"/>
          </a:p>
          <a:p>
            <a:pPr lvl="1"/>
            <a:r>
              <a:rPr lang="zh-TW" altLang="en-US" dirty="0" smtClean="0">
                <a:latin typeface="Cambria" charset="0"/>
                <a:ea typeface="新細明體" charset="0"/>
                <a:cs typeface="新細明體" charset="0"/>
              </a:rPr>
              <a:t>提取</a:t>
            </a:r>
            <a:r>
              <a:rPr lang="zh-TW" altLang="en-US" dirty="0">
                <a:latin typeface="Cambria" charset="0"/>
                <a:ea typeface="新細明體" charset="0"/>
                <a:cs typeface="新細明體" charset="0"/>
              </a:rPr>
              <a:t>码</a:t>
            </a:r>
            <a:r>
              <a:rPr lang="zh-TW" altLang="en-US" dirty="0" smtClean="0">
                <a:latin typeface="Cambria" charset="0"/>
                <a:ea typeface="新細明體" charset="0"/>
                <a:cs typeface="新細明體" charset="0"/>
              </a:rPr>
              <a:t>：</a:t>
            </a:r>
            <a:r>
              <a:rPr lang="en-US" altLang="zh-CN" dirty="0" err="1" smtClean="0"/>
              <a:t>bati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Cambria" charset="0"/>
                <a:ea typeface="新細明體" charset="0"/>
              </a:rPr>
              <a:t>注</a:t>
            </a:r>
            <a:r>
              <a:rPr lang="zh-CN" altLang="en-US" dirty="0">
                <a:latin typeface="Cambria" charset="0"/>
                <a:ea typeface="新細明體" charset="0"/>
              </a:rPr>
              <a:t>：以上链接</a:t>
            </a:r>
            <a:r>
              <a:rPr lang="en-US" altLang="zh-CN" dirty="0">
                <a:latin typeface="Cambria" charset="0"/>
                <a:ea typeface="新細明體" charset="0"/>
              </a:rPr>
              <a:t>7</a:t>
            </a:r>
            <a:r>
              <a:rPr lang="zh-CN" altLang="en-US" dirty="0">
                <a:latin typeface="Cambria" charset="0"/>
                <a:ea typeface="新細明體" charset="0"/>
              </a:rPr>
              <a:t>天效，请尽快下载。如失效请联系助教或老师</a:t>
            </a:r>
            <a:endParaRPr lang="en-US" altLang="zh-TW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相关学习资料</a:t>
            </a:r>
            <a:endParaRPr lang="en-US" altLang="zh-CN" sz="2600" dirty="0">
              <a:latin typeface="Cambria" charset="0"/>
              <a:ea typeface="新細明體" charset="0"/>
              <a:cs typeface="新細明體" charset="0"/>
            </a:endParaRPr>
          </a:p>
          <a:p>
            <a:pPr lvl="1"/>
            <a:r>
              <a:rPr lang="zh-CN" altLang="en-US" dirty="0">
                <a:latin typeface="Cambria" charset="0"/>
                <a:ea typeface="新細明體" charset="0"/>
                <a:cs typeface="新細明體" charset="0"/>
              </a:rPr>
              <a:t>学习网站：</a:t>
            </a:r>
            <a:r>
              <a:rPr lang="en-US" dirty="0">
                <a:solidFill>
                  <a:srgbClr val="0070C0"/>
                </a:solidFill>
                <a:latin typeface="Cambria" charset="0"/>
                <a:ea typeface="新細明體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https://www.ren3.cn/</a:t>
            </a:r>
            <a:endParaRPr lang="en-US" dirty="0">
              <a:solidFill>
                <a:srgbClr val="0070C0"/>
              </a:solidFill>
              <a:latin typeface="Cambria" charset="0"/>
              <a:ea typeface="新細明體" charset="0"/>
            </a:endParaRPr>
          </a:p>
          <a:p>
            <a:pPr lvl="1"/>
            <a:r>
              <a:rPr lang="en-US" altLang="zh-TW" dirty="0">
                <a:latin typeface="Cambria" charset="0"/>
                <a:ea typeface="新細明體" charset="0"/>
                <a:cs typeface="新細明體" charset="0"/>
              </a:rPr>
              <a:t>Photoshop CS6 </a:t>
            </a:r>
            <a:r>
              <a:rPr lang="zh-CN" altLang="en-US" dirty="0">
                <a:latin typeface="Cambria" charset="0"/>
                <a:ea typeface="新細明體" charset="0"/>
                <a:cs typeface="新細明體" charset="0"/>
              </a:rPr>
              <a:t>学习视频</a:t>
            </a:r>
            <a:r>
              <a:rPr lang="zh-TW" altLang="en-US" dirty="0">
                <a:latin typeface="Cambria" charset="0"/>
                <a:ea typeface="新細明體" charset="0"/>
                <a:cs typeface="新細明體" charset="0"/>
              </a:rPr>
              <a:t>：</a:t>
            </a:r>
            <a:endParaRPr lang="en-US" altLang="zh-TW" dirty="0">
              <a:latin typeface="Cambria" charset="0"/>
              <a:ea typeface="新細明體" charset="0"/>
              <a:cs typeface="新細明體" charset="0"/>
            </a:endParaRPr>
          </a:p>
          <a:p>
            <a:pPr lvl="1"/>
            <a:r>
              <a:rPr lang="en-US" altLang="zh-TW" dirty="0">
                <a:latin typeface="Cambria" charset="0"/>
                <a:ea typeface="新細明體" charset="0"/>
                <a:hlinkClick r:id="rId4"/>
              </a:rPr>
              <a:t>https://www.ren3.cn/280.htm</a:t>
            </a:r>
            <a:endParaRPr lang="en-US" altLang="zh-TW" dirty="0">
              <a:latin typeface="Cambria" charset="0"/>
              <a:ea typeface="新細明體" charset="0"/>
            </a:endParaRPr>
          </a:p>
          <a:p>
            <a:pPr lvl="1"/>
            <a:r>
              <a:rPr lang="en-US" altLang="zh-TW" dirty="0">
                <a:latin typeface="Cambria" charset="0"/>
                <a:ea typeface="新細明體" charset="0"/>
                <a:cs typeface="新細明體" charset="0"/>
                <a:hlinkClick r:id="rId5"/>
              </a:rPr>
              <a:t>https://www.bilibili.com/video/av16047429?from=search&amp;seid=11375928179282469837</a:t>
            </a:r>
            <a:endParaRPr lang="en-US" altLang="zh-TW" dirty="0">
              <a:latin typeface="Cambria" charset="0"/>
              <a:ea typeface="新細明體" charset="0"/>
              <a:cs typeface="新細明體" charset="0"/>
            </a:endParaRPr>
          </a:p>
          <a:p>
            <a:pPr lvl="1"/>
            <a:r>
              <a:rPr lang="en-US" altLang="zh-CN" dirty="0">
                <a:latin typeface="Cambria" charset="0"/>
                <a:ea typeface="新細明體" charset="0"/>
              </a:rPr>
              <a:t>Photoshop CC2018 </a:t>
            </a:r>
            <a:r>
              <a:rPr lang="zh-CN" altLang="en-US" dirty="0">
                <a:latin typeface="Cambria" charset="0"/>
                <a:ea typeface="新細明體" charset="0"/>
              </a:rPr>
              <a:t>学习视频：</a:t>
            </a:r>
            <a:endParaRPr lang="en-US" altLang="zh-CN" dirty="0">
              <a:latin typeface="Cambria" charset="0"/>
              <a:ea typeface="新細明體" charset="0"/>
            </a:endParaRPr>
          </a:p>
          <a:p>
            <a:pPr lvl="1"/>
            <a:r>
              <a:rPr lang="en-US" altLang="zh-TW" dirty="0">
                <a:latin typeface="Cambria" charset="0"/>
                <a:ea typeface="新細明體" charset="0"/>
                <a:hlinkClick r:id="rId6"/>
              </a:rPr>
              <a:t>https://www.bilibili.com/video/av73765756</a:t>
            </a:r>
            <a:endParaRPr lang="en-US" altLang="zh-TW" dirty="0">
              <a:latin typeface="Cambria" charset="0"/>
              <a:ea typeface="新細明體" charset="0"/>
            </a:endParaRPr>
          </a:p>
          <a:p>
            <a:pPr lvl="1"/>
            <a:r>
              <a:rPr lang="en-US" altLang="zh-TW" dirty="0">
                <a:latin typeface="Cambria" charset="0"/>
                <a:ea typeface="新細明體" charset="0"/>
                <a:hlinkClick r:id="rId7"/>
              </a:rPr>
              <a:t>https://www.bilibili.com/video/av34139909?from=search&amp;seid=11379846794181157764</a:t>
            </a:r>
            <a:endParaRPr lang="en-US" altLang="zh-TW" dirty="0">
              <a:latin typeface="Cambria" charset="0"/>
              <a:ea typeface="新細明體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348" y="141687"/>
            <a:ext cx="1879190" cy="187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582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  <a:cs typeface="新細明體" charset="0"/>
              </a:rPr>
              <a:t>软件界面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8728C59D-9B64-4700-8AF9-1D18A3E09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88" y="753773"/>
            <a:ext cx="8250624" cy="535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7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  <a:cs typeface="新細明體" charset="0"/>
              </a:rPr>
              <a:t>软件工具栏（注：各版本可能有一些差异）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1026" name="Picture 2" descr="1-1 Photoshopåºç¡æç¨-Photoshopå·¥å·çè®¤è¯åå°æå·§">
            <a:extLst>
              <a:ext uri="{FF2B5EF4-FFF2-40B4-BE49-F238E27FC236}">
                <a16:creationId xmlns:a16="http://schemas.microsoft.com/office/drawing/2014/main" xmlns="" id="{699B79F9-0C73-4962-AFC9-590F47D90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08" y="785454"/>
            <a:ext cx="7723910" cy="593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46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  <a:cs typeface="新細明體" charset="0"/>
              </a:rPr>
              <a:t>软件工具栏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A0DBAC4-F56C-4543-95F4-CBDFCEB5E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0422"/>
            <a:ext cx="8376202" cy="53950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选框工具：用于选取需要的区域，快捷键是字母“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M”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。</a:t>
            </a:r>
            <a:endParaRPr lang="en-US" altLang="zh-CN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移动工具：移动图层或选区里的图像，快捷键 “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V”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。</a:t>
            </a:r>
            <a:endParaRPr lang="en-US" altLang="zh-TW" sz="2600" dirty="0">
              <a:latin typeface="Cambria" charset="0"/>
              <a:ea typeface="新細明體" charset="0"/>
            </a:endParaRPr>
          </a:p>
        </p:txBody>
      </p:sp>
      <p:pic>
        <p:nvPicPr>
          <p:cNvPr id="2050" name="Picture 2" descr="1-1 Photoshopåºç¡æç¨-Photoshopå·¥å·çè®¤è¯åå°æå·§">
            <a:extLst>
              <a:ext uri="{FF2B5EF4-FFF2-40B4-BE49-F238E27FC236}">
                <a16:creationId xmlns:a16="http://schemas.microsoft.com/office/drawing/2014/main" xmlns="" id="{9B84DD71-1DCB-4CB3-ADBD-5A950AFA6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97" y="1503891"/>
            <a:ext cx="8161199" cy="283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1-1 Photoshopåºç¡æç¨-Photoshopå·¥å·çè®¤è¯åå°æå·§">
            <a:extLst>
              <a:ext uri="{FF2B5EF4-FFF2-40B4-BE49-F238E27FC236}">
                <a16:creationId xmlns:a16="http://schemas.microsoft.com/office/drawing/2014/main" xmlns="" id="{E91027E6-934A-427E-82B5-C691B5458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51" y="5254716"/>
            <a:ext cx="778566" cy="63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86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  <a:cs typeface="新細明體" charset="0"/>
              </a:rPr>
              <a:t>软件工具栏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A0DBAC4-F56C-4543-95F4-CBDFCEB5E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0422"/>
            <a:ext cx="8376202" cy="53950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套索工具：快键是字母“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L”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。</a:t>
            </a: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魔术棒工具：根据颜色相似原理，选择颜色相近的区域。</a:t>
            </a:r>
            <a:endParaRPr lang="en-US" altLang="zh-TW" sz="2600" dirty="0">
              <a:latin typeface="Cambria" charset="0"/>
              <a:ea typeface="新細明體" charset="0"/>
            </a:endParaRPr>
          </a:p>
        </p:txBody>
      </p:sp>
      <p:pic>
        <p:nvPicPr>
          <p:cNvPr id="3076" name="Picture 4" descr="1-1 Photoshopåºç¡æç¨-Photoshopå·¥å·çè®¤è¯åå°æå·§">
            <a:extLst>
              <a:ext uri="{FF2B5EF4-FFF2-40B4-BE49-F238E27FC236}">
                <a16:creationId xmlns:a16="http://schemas.microsoft.com/office/drawing/2014/main" xmlns="" id="{D84D217A-F05C-445F-842E-055045B6B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60" y="1312172"/>
            <a:ext cx="7393470" cy="123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1-1 Photoshopåºç¡æç¨-Photoshopå·¥å·çè®¤è¯åå°æå·§">
            <a:extLst>
              <a:ext uri="{FF2B5EF4-FFF2-40B4-BE49-F238E27FC236}">
                <a16:creationId xmlns:a16="http://schemas.microsoft.com/office/drawing/2014/main" xmlns="" id="{61326146-867A-4949-90E2-F8A6CC155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60" y="3939652"/>
            <a:ext cx="7313055" cy="135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467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  <a:cs typeface="新細明體" charset="0"/>
              </a:rPr>
              <a:t>软件工具栏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A0DBAC4-F56C-4543-95F4-CBDFCEB5E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0422"/>
            <a:ext cx="8376202" cy="53950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修复工具：快捷键是字母“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J“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。</a:t>
            </a:r>
            <a:endParaRPr lang="en-US" altLang="zh-CN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仿制图章工具：从图像中取样，然后您可将样本应用到其他图像或同一图像的其他位置。</a:t>
            </a:r>
            <a:endParaRPr lang="en-US" altLang="zh-TW" sz="2600" dirty="0">
              <a:latin typeface="Cambria" charset="0"/>
              <a:ea typeface="新細明體" charset="0"/>
            </a:endParaRPr>
          </a:p>
        </p:txBody>
      </p:sp>
      <p:pic>
        <p:nvPicPr>
          <p:cNvPr id="5122" name="Picture 2" descr="1-1 Photoshopåºç¡æç¨-Photoshopå·¥å·çè®¤è¯åå°æå·§">
            <a:extLst>
              <a:ext uri="{FF2B5EF4-FFF2-40B4-BE49-F238E27FC236}">
                <a16:creationId xmlns:a16="http://schemas.microsoft.com/office/drawing/2014/main" xmlns="" id="{E82C98F0-5ECE-47FA-9ABD-ABC582855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22" y="1225205"/>
            <a:ext cx="7880117" cy="169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1-1 Photoshopåºç¡æç¨-Photoshopå·¥å·çè®¤è¯åå°æå·§">
            <a:extLst>
              <a:ext uri="{FF2B5EF4-FFF2-40B4-BE49-F238E27FC236}">
                <a16:creationId xmlns:a16="http://schemas.microsoft.com/office/drawing/2014/main" xmlns="" id="{7D1CE307-5459-4301-9F12-FB909023C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22" y="4146067"/>
            <a:ext cx="7849172" cy="10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316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</a:rPr>
              <a:t>实验任务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10E2AE6-CB11-4010-910F-B4DCD7DF9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0422"/>
            <a:ext cx="8107846" cy="53950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实验报告内容：做一个海报，要求主题鲜明，有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PS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的一系列特效，具体要求参看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Blackboard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作业通知。</a:t>
            </a:r>
          </a:p>
          <a:p>
            <a:pPr marL="0" indent="0">
              <a:lnSpc>
                <a:spcPct val="110000"/>
              </a:lnSpc>
              <a:buNone/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185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3459</TotalTime>
  <Words>316</Words>
  <Application>Microsoft Office PowerPoint</Application>
  <PresentationFormat>全屏显示(4:3)</PresentationFormat>
  <Paragraphs>73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04b</vt:lpstr>
      <vt:lpstr>新細明體</vt:lpstr>
      <vt:lpstr>宋体</vt:lpstr>
      <vt:lpstr>微软雅黑</vt:lpstr>
      <vt:lpstr>Arial</vt:lpstr>
      <vt:lpstr>Calibri</vt:lpstr>
      <vt:lpstr>Calibri Light</vt:lpstr>
      <vt:lpstr>Cambria</vt:lpstr>
      <vt:lpstr>Wingdings</vt:lpstr>
      <vt:lpstr>Office 主题</vt:lpstr>
      <vt:lpstr>多媒体系统导论 Photoshop实验</vt:lpstr>
      <vt:lpstr>Photoshop简介</vt:lpstr>
      <vt:lpstr>Photoshop软件安装</vt:lpstr>
      <vt:lpstr>软件界面</vt:lpstr>
      <vt:lpstr>软件工具栏（注：各版本可能有一些差异）</vt:lpstr>
      <vt:lpstr>软件工具栏</vt:lpstr>
      <vt:lpstr>软件工具栏</vt:lpstr>
      <vt:lpstr>软件工具栏</vt:lpstr>
      <vt:lpstr>实验任务</vt:lpstr>
      <vt:lpstr>问题：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Ruizhen Hu</dc:creator>
  <cp:lastModifiedBy>DELL</cp:lastModifiedBy>
  <cp:revision>573</cp:revision>
  <dcterms:created xsi:type="dcterms:W3CDTF">2016-08-04T07:29:19Z</dcterms:created>
  <dcterms:modified xsi:type="dcterms:W3CDTF">2020-03-10T02:43:08Z</dcterms:modified>
</cp:coreProperties>
</file>