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467" r:id="rId4"/>
    <p:sldId id="500" r:id="rId5"/>
    <p:sldId id="491" r:id="rId6"/>
    <p:sldId id="508" r:id="rId7"/>
    <p:sldId id="502" r:id="rId8"/>
    <p:sldId id="509" r:id="rId9"/>
    <p:sldId id="510" r:id="rId10"/>
    <p:sldId id="511" r:id="rId11"/>
    <p:sldId id="512" r:id="rId12"/>
    <p:sldId id="513" r:id="rId13"/>
    <p:sldId id="507" r:id="rId14"/>
    <p:sldId id="5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CF27-A452-4A97-8C43-1915FAF05461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0550-EC6F-4993-9C1D-61FF09810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0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84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0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7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53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0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9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003ED6-216A-43DF-9A93-3F12BA01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4E4E206-0268-4558-AEA0-EC92A013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0804E5-5BFD-4F7F-8362-393225E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3829B8-0BD4-468A-A32F-0C8DEC6F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D316EB-E310-41C5-B338-237F95A9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FAE566-5A6D-4D22-8146-8B527480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72012C-C677-497F-A7C1-02A1905C7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2C941A-9ED0-4311-BCA6-905A84C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578569-4F4C-493F-ABFD-02F95568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CEE7A-44E6-4055-87CB-2BB67161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28901B6-AEDA-4E57-8651-0059ABFA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507BA59-5DA8-4087-9AC1-90B2BFEC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300830-919C-4B0E-A4BA-869DAD44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B4DD0E-4001-42E2-AE49-97904A19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CA62AD-6AED-42EC-91CF-C1A93023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7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88"/>
            <a:ext cx="105156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092" y="6492876"/>
            <a:ext cx="1033673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406399" y="132162"/>
            <a:ext cx="317500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308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4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1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21DA08-46DD-4486-9B88-459B317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DC7AF-72C1-46D4-9512-F94B8518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5EA9F9-7803-446D-9081-406FEE0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98C883A-A601-4ACA-B6D4-BCE1784D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D67A54-BF93-4B35-A472-AC7B053A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96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9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4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609600" y="10668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299599"/>
            <a:ext cx="109728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80999"/>
            <a:ext cx="109728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4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F788B5-2CF5-4F24-BC7D-9103C16A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1860B6B-79E9-497E-9745-EF8701E4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4D5522-AC08-41BD-A1B2-C8F0A6FF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BDB3C6-F339-46D9-89E1-14A0179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097C9D-00CE-4186-9799-0250064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B284A-540B-4D8A-81FF-7DD211D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3D296B-3F48-4101-B651-FBBAE4B7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366519-1513-4716-BEC0-5B7C63FE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26DCC0-D15E-4F43-A98F-A4F0EFE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F969FD-DA19-4B33-9667-2CC9A25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291181A-80F0-4428-8B82-C71F4EA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C2ABB9-53DE-4BAA-8CB4-27B3A971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5F2BE2-A7B3-4E36-A935-E96A3EF7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AB929D-BCEE-4702-B20F-6C2A5029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FA8A5D3-46B8-4A41-8C0B-1CACD89A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3A9C180-5914-4DCB-95B8-ACF5DD7A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D795977-7FB2-4753-86BE-9ED52819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9C84D91-12ED-4238-9CEB-D270BCC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D74BE3F-9533-47A2-9093-FBDC7F03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525E86-C479-4404-A53B-F652BE5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174D95-2746-4471-A15F-AA846F6D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FF5552E-F422-4C45-99FD-79EA11C1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79EF9A-5DC5-4214-AB20-26A02AF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422927F-277C-44E7-B68F-B39F49D8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2BA816E-7095-4E22-A942-115FAE2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A191766-C6ED-4F3F-84F9-A3C477CC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D6AA82-5F39-46D0-B120-C6D58F4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4F763B-39CA-45C2-8151-8E6DE7BE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BBE0E07-D619-46A5-A718-E1B17A25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FB52003-4468-4CAA-A939-83CF1A1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DF88B9-9B53-4528-BAA6-E6692D3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31B27E-6095-4380-A79E-F1094FF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D9685-EC36-4EC5-92D9-9ECCA05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52BD1E-C083-4579-A2A9-DBD2E2A8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CE74892-ABB9-48D9-9102-27AAC4E9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C64CA6-1021-41B5-9F28-2073911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F018E34-A660-434D-A589-E010E00A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E9EA9EE-14D3-4D61-ABDF-24E484AF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E6BBE14-346B-465D-B233-0B220E0C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998427-43E1-42A9-ADCD-6A58AA3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202934-70ED-44D1-97EA-D0079796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F1C-0D80-4B62-B970-74E546E7B92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A2058E-0AD1-4E1E-BE57-F4E66909F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3311E53-8A85-4B1D-9A62-000AE8524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9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28" y="95706"/>
            <a:ext cx="105156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68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3/26/2021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9317" y="6492876"/>
            <a:ext cx="1017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3"/>
            <a:ext cx="7772400" cy="23876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多媒体系统导论</a:t>
            </a:r>
            <a: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3111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9240203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（时间线）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剃刀工具：切割素材段“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外滑工具：保持时间线片段长度不变，平移该段素材在原始素材的入点和出点，快捷键“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Y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035B6A3D-26B7-4683-A8DC-3F0004B31ADE}"/>
              </a:ext>
            </a:extLst>
          </p:cNvPr>
          <p:cNvSpPr/>
          <p:nvPr/>
        </p:nvSpPr>
        <p:spPr>
          <a:xfrm>
            <a:off x="6680757" y="2574063"/>
            <a:ext cx="314036" cy="22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0C847DC-E757-4979-8CD6-882733DC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86" y="2218624"/>
            <a:ext cx="876442" cy="906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DA7310D-13DC-4DB9-ADD9-1FB3E846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668" y="2170497"/>
            <a:ext cx="1747332" cy="10288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1105F7A-64D9-4837-AE0A-F25589624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550" y="2164449"/>
            <a:ext cx="1988862" cy="1040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E15E3F8-12B5-4C69-BFE5-813FD0B56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786" y="4685557"/>
            <a:ext cx="1029107" cy="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（时间线）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钢笔工具：绘制蒙版或编辑关键帧，快捷键“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手形工具：用于准确前后移动时间轴，快捷键“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H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文字工具：为视频添加文字信息，快捷键“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T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7E0A48-2593-4172-9FF9-C0FDB80E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50" y="2164745"/>
            <a:ext cx="3726517" cy="1506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BD9F344-A258-41F5-B0C7-6AD114C4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97" y="1882792"/>
            <a:ext cx="3694193" cy="2070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77A98BF-12A6-4192-98D1-092FB1B0C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107" y="2529592"/>
            <a:ext cx="791749" cy="7308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42FDD95-CE81-4E2A-9DCB-2B801AB54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107" y="4561593"/>
            <a:ext cx="831649" cy="730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95EDA0A-DB95-4848-BF35-0B62E96CC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8595" y="5909136"/>
            <a:ext cx="830161" cy="7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2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实验任务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107846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实验内容：</a:t>
            </a: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r>
              <a:rPr lang="en-US" altLang="zh-CN" dirty="0" smtClean="0"/>
              <a:t>1. </a:t>
            </a:r>
            <a:r>
              <a:rPr lang="zh-CN" altLang="zh-CN" dirty="0"/>
              <a:t>介绍</a:t>
            </a:r>
            <a:r>
              <a:rPr lang="en-US" altLang="zh-CN" dirty="0"/>
              <a:t>Premiere</a:t>
            </a:r>
            <a:r>
              <a:rPr lang="zh-CN" altLang="zh-CN" dirty="0"/>
              <a:t>调整视频播放速度的步骤</a:t>
            </a:r>
          </a:p>
          <a:p>
            <a:r>
              <a:rPr lang="en-US" altLang="zh-CN" dirty="0" smtClean="0"/>
              <a:t>2.</a:t>
            </a:r>
            <a:r>
              <a:rPr lang="zh-CN" altLang="zh-CN" dirty="0"/>
              <a:t>利用</a:t>
            </a:r>
            <a:r>
              <a:rPr lang="en-US" altLang="zh-CN" dirty="0"/>
              <a:t>Premiere</a:t>
            </a:r>
            <a:r>
              <a:rPr lang="zh-CN" altLang="zh-CN" dirty="0"/>
              <a:t>创作</a:t>
            </a:r>
            <a:r>
              <a:rPr lang="en-US" altLang="zh-CN" dirty="0"/>
              <a:t>1-2</a:t>
            </a:r>
            <a:r>
              <a:rPr lang="zh-CN" altLang="zh-CN" dirty="0"/>
              <a:t>分钟的影片，包括标题、创作人员、配乐、至少三处场景切换，要求：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zh-CN" altLang="zh-CN" dirty="0"/>
              <a:t>捕获或收集至少三个视频文件；</a:t>
            </a:r>
          </a:p>
          <a:p>
            <a:pPr lvl="1"/>
            <a:r>
              <a:rPr lang="zh-CN" altLang="zh-CN" dirty="0"/>
              <a:t>制作一个片头，要求有字幕</a:t>
            </a:r>
          </a:p>
          <a:p>
            <a:pPr lvl="1"/>
            <a:r>
              <a:rPr lang="zh-CN" altLang="zh-CN" dirty="0"/>
              <a:t>有背景音乐或配音</a:t>
            </a:r>
          </a:p>
          <a:p>
            <a:pPr lvl="1"/>
            <a:r>
              <a:rPr lang="zh-CN" altLang="zh-CN" dirty="0"/>
              <a:t>画面和声音切换要自然</a:t>
            </a:r>
          </a:p>
          <a:p>
            <a:pPr lvl="1"/>
            <a:r>
              <a:rPr lang="zh-CN" altLang="zh-CN" dirty="0" smtClean="0"/>
              <a:t>视频</a:t>
            </a:r>
            <a:r>
              <a:rPr lang="zh-CN" altLang="zh-CN" dirty="0"/>
              <a:t>和实验报告一起提交</a:t>
            </a:r>
          </a:p>
          <a:p>
            <a:pPr>
              <a:lnSpc>
                <a:spcPct val="110000"/>
              </a:lnSpc>
              <a:defRPr/>
            </a:pPr>
            <a:endParaRPr lang="zh-CN" altLang="en-US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问题：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 Premiere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的主要作用有哪些？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（视频剪辑、字幕、特效）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 Premiere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的如何从素材中选择片段？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在预览窗口设置</a:t>
            </a:r>
            <a:r>
              <a:rPr lang="zh-CN" altLang="en-US" sz="2600">
                <a:latin typeface="Cambria" charset="0"/>
                <a:ea typeface="新細明體" charset="0"/>
                <a:cs typeface="新細明體" charset="0"/>
              </a:rPr>
              <a:t>入点和出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点拖入时间线中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</a:rPr>
              <a:t>3 Premiere</a:t>
            </a:r>
            <a:r>
              <a:rPr lang="zh-CN" altLang="en-US" sz="2600" dirty="0">
                <a:latin typeface="Cambria" charset="0"/>
                <a:ea typeface="新細明體" charset="0"/>
              </a:rPr>
              <a:t>如何编辑高画质视频时减少性能消耗？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创建代理文件生成低质量视频作为代理视频文件，完成剪辑后重新链接原视频输出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Premiere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Premiere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，简称“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，是由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Systems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开发和发行的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视频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处理软件。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Premiere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7.0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被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命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名为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Premiere Pro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。提出了“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Pro”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 的概念，在此以后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Premiere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多了“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Pro”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的后缀并沿用至今。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07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 Premiere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加入了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Creative Suite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（缩写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）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软件套装，更换了版本号命名方式（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CS x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）。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2012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年，发布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系列的最后一个版本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Premiere Pro CS6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公司推出了新版本的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Premiere Pro 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（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Creative Cloud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）</a:t>
            </a:r>
            <a:endParaRPr lang="en-US" altLang="zh-TW" sz="30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Premiere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5395040"/>
          </a:xfrm>
        </p:spPr>
        <p:txBody>
          <a:bodyPr>
            <a:normAutofit lnSpcReduction="10000"/>
          </a:bodyPr>
          <a:lstStyle/>
          <a:p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remiere 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CC 2018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软件包</a:t>
            </a: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链接：</a:t>
            </a:r>
            <a:endParaRPr lang="en-US" altLang="zh-CN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https://pan.baidu.com/s/1GXc1cMCJqYioH_ivszNJKA </a:t>
            </a: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提取码：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c513</a:t>
            </a:r>
          </a:p>
          <a:p>
            <a:pPr lvl="1"/>
            <a:r>
              <a:rPr lang="zh-CN" altLang="en-US" dirty="0">
                <a:latin typeface="Cambria" charset="0"/>
                <a:ea typeface="新細明體" charset="0"/>
              </a:rPr>
              <a:t>注：以上链接</a:t>
            </a:r>
            <a:r>
              <a:rPr lang="en-US" altLang="zh-CN" dirty="0">
                <a:latin typeface="Cambria" charset="0"/>
                <a:ea typeface="新細明體" charset="0"/>
              </a:rPr>
              <a:t>7</a:t>
            </a:r>
            <a:r>
              <a:rPr lang="zh-CN" altLang="en-US" dirty="0">
                <a:latin typeface="Cambria" charset="0"/>
                <a:ea typeface="新細明體" charset="0"/>
              </a:rPr>
              <a:t>天效，请尽快下载。如失效请联系助教或老师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</a:rPr>
              <a:t>如果想购买</a:t>
            </a:r>
            <a:r>
              <a:rPr lang="en-US" altLang="zh-TW" dirty="0">
                <a:latin typeface="Cambria" charset="0"/>
                <a:ea typeface="新細明體" charset="0"/>
              </a:rPr>
              <a:t>Premiere</a:t>
            </a:r>
            <a:r>
              <a:rPr lang="zh-CN" altLang="en-US" dirty="0">
                <a:latin typeface="Cambria" charset="0"/>
                <a:ea typeface="新細明體" charset="0"/>
              </a:rPr>
              <a:t>软件请进入官方链接：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https://www.adobe.com/tw/products/premiere.html</a:t>
            </a:r>
          </a:p>
          <a:p>
            <a:pPr lvl="1"/>
            <a:endParaRPr lang="en-US" altLang="zh-TW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相关学习资料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Premiere CS6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https://www.bilibili.com/video/av68863509?from=search&amp;seid=17109605798319018060</a:t>
            </a:r>
          </a:p>
          <a:p>
            <a:pPr lvl="1"/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Premiere CC2018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https://www.bilibili.com/video/av37152925?from=search&amp;seid=7785976612657192240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5CA8B95-7CA3-4439-97CE-33A9AA09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54" y="1000208"/>
            <a:ext cx="9497291" cy="4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5CA8B95-7CA3-4439-97CE-33A9AA09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54" y="1000208"/>
            <a:ext cx="9497291" cy="48575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2CB273F-DD5D-486C-BE77-F7397676E9A7}"/>
              </a:ext>
            </a:extLst>
          </p:cNvPr>
          <p:cNvSpPr txBox="1"/>
          <p:nvPr/>
        </p:nvSpPr>
        <p:spPr>
          <a:xfrm>
            <a:off x="3117272" y="48996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素材预览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49A2E84-76EF-48AF-B329-F583E64E0715}"/>
              </a:ext>
            </a:extLst>
          </p:cNvPr>
          <p:cNvSpPr txBox="1"/>
          <p:nvPr/>
        </p:nvSpPr>
        <p:spPr>
          <a:xfrm>
            <a:off x="7813966" y="489967"/>
            <a:ext cx="13993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时间线预览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FBE86D-2AE5-4983-A378-FC2690022800}"/>
              </a:ext>
            </a:extLst>
          </p:cNvPr>
          <p:cNvSpPr txBox="1"/>
          <p:nvPr/>
        </p:nvSpPr>
        <p:spPr>
          <a:xfrm>
            <a:off x="1856508" y="5998701"/>
            <a:ext cx="15378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素材媒体库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2A89A84-6C6C-44CF-A9E1-FF222B2E4034}"/>
              </a:ext>
            </a:extLst>
          </p:cNvPr>
          <p:cNvSpPr txBox="1"/>
          <p:nvPr/>
        </p:nvSpPr>
        <p:spPr>
          <a:xfrm>
            <a:off x="7038108" y="5998700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时间线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E24299EE-0398-4683-8242-F6A4D1A3A103}"/>
              </a:ext>
            </a:extLst>
          </p:cNvPr>
          <p:cNvCxnSpPr>
            <a:stCxn id="5" idx="2"/>
          </p:cNvCxnSpPr>
          <p:nvPr/>
        </p:nvCxnSpPr>
        <p:spPr>
          <a:xfrm flipH="1">
            <a:off x="3283527" y="859299"/>
            <a:ext cx="464127" cy="155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4572A8C0-10C6-4013-8B9F-BDCB4E2E81F5}"/>
              </a:ext>
            </a:extLst>
          </p:cNvPr>
          <p:cNvCxnSpPr>
            <a:cxnSpLocks/>
          </p:cNvCxnSpPr>
          <p:nvPr/>
        </p:nvCxnSpPr>
        <p:spPr>
          <a:xfrm flipH="1">
            <a:off x="8444348" y="859299"/>
            <a:ext cx="86588" cy="155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93D6B616-F05A-43EB-B8C7-2831E2B69F8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341418" y="4876800"/>
            <a:ext cx="284018" cy="1121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0F834643-2B07-4067-BB70-BDE77DF2537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349840" y="4876800"/>
            <a:ext cx="318650" cy="112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8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1A15888-B5FD-4940-A395-E139B03D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1" y="1207099"/>
            <a:ext cx="855581" cy="5112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2F0E4D6-7CBB-485F-AE4A-6055EADA5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569" y="2249142"/>
            <a:ext cx="6540685" cy="532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815382E-27FE-4A59-B120-0CC1AC9C7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569" y="4356596"/>
            <a:ext cx="6730325" cy="5329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78A1BE8-9878-4977-9C30-6786C9E4898B}"/>
              </a:ext>
            </a:extLst>
          </p:cNvPr>
          <p:cNvSpPr txBox="1"/>
          <p:nvPr/>
        </p:nvSpPr>
        <p:spPr>
          <a:xfrm>
            <a:off x="-62610" y="6412561"/>
            <a:ext cx="166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时间线工具栏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1F3BFE3-D287-4C70-A697-92BDA51E2CB8}"/>
              </a:ext>
            </a:extLst>
          </p:cNvPr>
          <p:cNvSpPr txBox="1"/>
          <p:nvPr/>
        </p:nvSpPr>
        <p:spPr>
          <a:xfrm>
            <a:off x="4197569" y="1876322"/>
            <a:ext cx="189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素材预览工具栏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4441DF-5003-497C-BFB9-0F68F86B5481}"/>
              </a:ext>
            </a:extLst>
          </p:cNvPr>
          <p:cNvSpPr txBox="1"/>
          <p:nvPr/>
        </p:nvSpPr>
        <p:spPr>
          <a:xfrm>
            <a:off x="4197569" y="4889541"/>
            <a:ext cx="21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时间线预览工具栏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0491A5-0CAD-4A66-BA6F-205DA8F21E2E}"/>
              </a:ext>
            </a:extLst>
          </p:cNvPr>
          <p:cNvGrpSpPr/>
          <p:nvPr/>
        </p:nvGrpSpPr>
        <p:grpSpPr>
          <a:xfrm>
            <a:off x="838201" y="1539074"/>
            <a:ext cx="1999992" cy="369332"/>
            <a:chOff x="838201" y="1539074"/>
            <a:chExt cx="1999992" cy="36933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126958FE-3022-49EA-B157-B3DD7B39A8B9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选择工具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F21FEB71-A7FB-43F5-8ABB-BCD8903AE20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38201" y="1723740"/>
              <a:ext cx="748708" cy="2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AC24457B-4F90-45FC-9B31-495F6FE41165}"/>
              </a:ext>
            </a:extLst>
          </p:cNvPr>
          <p:cNvGrpSpPr/>
          <p:nvPr/>
        </p:nvGrpSpPr>
        <p:grpSpPr>
          <a:xfrm>
            <a:off x="838202" y="2080564"/>
            <a:ext cx="2851481" cy="369332"/>
            <a:chOff x="838202" y="1539074"/>
            <a:chExt cx="2851481" cy="36933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A0A1CE86-E273-4249-BB91-CFEDEA64EA0F}"/>
                </a:ext>
              </a:extLst>
            </p:cNvPr>
            <p:cNvSpPr txBox="1"/>
            <p:nvPr/>
          </p:nvSpPr>
          <p:spPr>
            <a:xfrm>
              <a:off x="1586908" y="1539074"/>
              <a:ext cx="210277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向前轨道选择工具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58565DF0-2EFB-4B08-8218-7980997191D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838202" y="1723740"/>
              <a:ext cx="748706" cy="24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9D9ABD35-DEB5-4157-A45C-643F770A03C4}"/>
              </a:ext>
            </a:extLst>
          </p:cNvPr>
          <p:cNvGrpSpPr/>
          <p:nvPr/>
        </p:nvGrpSpPr>
        <p:grpSpPr>
          <a:xfrm>
            <a:off x="838201" y="2634562"/>
            <a:ext cx="2354178" cy="369332"/>
            <a:chOff x="838201" y="1523137"/>
            <a:chExt cx="2354178" cy="36933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1B91E3BD-4640-4786-8BFF-1070829BEF37}"/>
                </a:ext>
              </a:extLst>
            </p:cNvPr>
            <p:cNvSpPr txBox="1"/>
            <p:nvPr/>
          </p:nvSpPr>
          <p:spPr>
            <a:xfrm>
              <a:off x="1586909" y="1523137"/>
              <a:ext cx="160547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波纹编辑工具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D44BFC00-50EB-476E-9B21-94E37CD0A57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38201" y="1707803"/>
              <a:ext cx="748708" cy="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9306F40-8714-4A0E-83FF-2A63C2A99754}"/>
              </a:ext>
            </a:extLst>
          </p:cNvPr>
          <p:cNvGrpSpPr/>
          <p:nvPr/>
        </p:nvGrpSpPr>
        <p:grpSpPr>
          <a:xfrm>
            <a:off x="838201" y="3204497"/>
            <a:ext cx="1999992" cy="369332"/>
            <a:chOff x="838201" y="1539074"/>
            <a:chExt cx="199999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B1618AF0-D72F-426F-8953-4D6109D48171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剃刀工具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10AAE1E5-C00D-4D95-B49F-F7766AC7FA4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838201" y="1723740"/>
              <a:ext cx="748708" cy="2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B9BD1544-296E-480E-A080-D89D09EDA2DC}"/>
              </a:ext>
            </a:extLst>
          </p:cNvPr>
          <p:cNvGrpSpPr/>
          <p:nvPr/>
        </p:nvGrpSpPr>
        <p:grpSpPr>
          <a:xfrm>
            <a:off x="838201" y="3758495"/>
            <a:ext cx="1999992" cy="369332"/>
            <a:chOff x="838201" y="1539074"/>
            <a:chExt cx="199999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A01CC04C-3A6F-488E-9065-9E0296FC08EE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外滑工具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AB5CFAED-A81D-4941-A2FC-41D0B47B7412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838201" y="1723740"/>
              <a:ext cx="748708" cy="2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B2B4135E-8B61-4373-B386-C8C1750336C7}"/>
              </a:ext>
            </a:extLst>
          </p:cNvPr>
          <p:cNvGrpSpPr/>
          <p:nvPr/>
        </p:nvGrpSpPr>
        <p:grpSpPr>
          <a:xfrm>
            <a:off x="838201" y="4312493"/>
            <a:ext cx="1999992" cy="369332"/>
            <a:chOff x="838201" y="1539074"/>
            <a:chExt cx="199999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B69EDF9E-7705-413F-906D-1D62FE2C8FFB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钢笔工具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AB12C31-3A77-468F-8BC7-D68DF3049AA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838201" y="1723740"/>
              <a:ext cx="748708" cy="2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BB041186-01D3-4719-940F-B706A1F36DEA}"/>
              </a:ext>
            </a:extLst>
          </p:cNvPr>
          <p:cNvGrpSpPr/>
          <p:nvPr/>
        </p:nvGrpSpPr>
        <p:grpSpPr>
          <a:xfrm>
            <a:off x="838201" y="4894783"/>
            <a:ext cx="1999992" cy="369332"/>
            <a:chOff x="838201" y="1539074"/>
            <a:chExt cx="199999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714ABB78-D4BA-4ED3-BED0-12722EE8FF94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手形工具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23B548E4-DDCC-414C-9B67-D93CB1E0A17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838201" y="1723740"/>
              <a:ext cx="748708" cy="24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8C9200FB-965A-41A3-BD06-11774BAA8D6A}"/>
              </a:ext>
            </a:extLst>
          </p:cNvPr>
          <p:cNvGrpSpPr/>
          <p:nvPr/>
        </p:nvGrpSpPr>
        <p:grpSpPr>
          <a:xfrm>
            <a:off x="838201" y="5527081"/>
            <a:ext cx="1999992" cy="369332"/>
            <a:chOff x="838201" y="1539074"/>
            <a:chExt cx="199999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1D574277-14B2-467F-B9BF-68E2172A2ED3}"/>
                </a:ext>
              </a:extLst>
            </p:cNvPr>
            <p:cNvSpPr txBox="1"/>
            <p:nvPr/>
          </p:nvSpPr>
          <p:spPr>
            <a:xfrm>
              <a:off x="1586909" y="1539074"/>
              <a:ext cx="12512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文字工具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FAE868EC-B479-4319-B710-DDEC4343B4A6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838201" y="1723740"/>
              <a:ext cx="748708" cy="2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9BA2400D-2A25-41DC-BE66-90C654C303C7}"/>
              </a:ext>
            </a:extLst>
          </p:cNvPr>
          <p:cNvGrpSpPr/>
          <p:nvPr/>
        </p:nvGrpSpPr>
        <p:grpSpPr>
          <a:xfrm>
            <a:off x="3963555" y="2634562"/>
            <a:ext cx="855582" cy="1898212"/>
            <a:chOff x="3963554" y="2634562"/>
            <a:chExt cx="1251284" cy="189821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9515CCDF-F9D9-4CBC-8E45-2A0D5B7854BE}"/>
                </a:ext>
              </a:extLst>
            </p:cNvPr>
            <p:cNvGrpSpPr/>
            <p:nvPr/>
          </p:nvGrpSpPr>
          <p:grpSpPr>
            <a:xfrm>
              <a:off x="3963554" y="2634562"/>
              <a:ext cx="1251284" cy="1410771"/>
              <a:chOff x="1586909" y="712055"/>
              <a:chExt cx="1251284" cy="1526261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770634CA-57A8-4AB7-946A-2BA37DC2CBA8}"/>
                  </a:ext>
                </a:extLst>
              </p:cNvPr>
              <p:cNvSpPr txBox="1"/>
              <p:nvPr/>
            </p:nvSpPr>
            <p:spPr>
              <a:xfrm>
                <a:off x="1586909" y="1539074"/>
                <a:ext cx="1251284" cy="6992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添加标记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xmlns="" id="{C133C057-3088-4055-B114-D7C73079A6A1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2212551" y="712055"/>
                <a:ext cx="0" cy="827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A29009F8-254B-4476-809D-BE8AFB246CCC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589196" y="4045333"/>
              <a:ext cx="0" cy="487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34797FEA-B054-4A11-B2A4-071C379E60F0}"/>
              </a:ext>
            </a:extLst>
          </p:cNvPr>
          <p:cNvGrpSpPr/>
          <p:nvPr/>
        </p:nvGrpSpPr>
        <p:grpSpPr>
          <a:xfrm>
            <a:off x="4853646" y="2742831"/>
            <a:ext cx="1324865" cy="1636410"/>
            <a:chOff x="3963554" y="2752670"/>
            <a:chExt cx="1251284" cy="163641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xmlns="" id="{F48D79DD-0860-49FE-B843-2B26A6513F13}"/>
                </a:ext>
              </a:extLst>
            </p:cNvPr>
            <p:cNvGrpSpPr/>
            <p:nvPr/>
          </p:nvGrpSpPr>
          <p:grpSpPr>
            <a:xfrm>
              <a:off x="3963554" y="2752670"/>
              <a:ext cx="1251284" cy="1292663"/>
              <a:chOff x="1586909" y="839832"/>
              <a:chExt cx="1251284" cy="139848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xmlns="" id="{36A81AFC-888E-4237-A002-956A7A4DDB73}"/>
                  </a:ext>
                </a:extLst>
              </p:cNvPr>
              <p:cNvSpPr txBox="1"/>
              <p:nvPr/>
            </p:nvSpPr>
            <p:spPr>
              <a:xfrm>
                <a:off x="1586909" y="1539074"/>
                <a:ext cx="1251284" cy="6992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编辑出、入点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DA54130A-CF61-4F47-A760-1383B315B73C}"/>
                  </a:ext>
                </a:extLst>
              </p:cNvPr>
              <p:cNvCxnSpPr>
                <a:cxnSpLocks/>
                <a:stCxn id="59" idx="0"/>
                <a:endCxn id="55" idx="2"/>
              </p:cNvCxnSpPr>
              <p:nvPr/>
            </p:nvCxnSpPr>
            <p:spPr>
              <a:xfrm flipH="1" flipV="1">
                <a:off x="2041536" y="839832"/>
                <a:ext cx="171016" cy="699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xmlns="" id="{AA1D07E4-6954-4F8A-A16B-0CCED732B2EB}"/>
                </a:ext>
              </a:extLst>
            </p:cNvPr>
            <p:cNvCxnSpPr>
              <a:cxnSpLocks/>
              <a:stCxn id="63" idx="0"/>
              <a:endCxn id="59" idx="2"/>
            </p:cNvCxnSpPr>
            <p:nvPr/>
          </p:nvCxnSpPr>
          <p:spPr>
            <a:xfrm flipV="1">
              <a:off x="4361622" y="4045334"/>
              <a:ext cx="227575" cy="34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AB2D5A1D-3384-4BD1-B724-D3D801B8CD0D}"/>
              </a:ext>
            </a:extLst>
          </p:cNvPr>
          <p:cNvSpPr/>
          <p:nvPr/>
        </p:nvSpPr>
        <p:spPr>
          <a:xfrm>
            <a:off x="4869578" y="2300288"/>
            <a:ext cx="930857" cy="4425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A25CD129-F218-4BD5-93A0-66E4A67C7C2E}"/>
              </a:ext>
            </a:extLst>
          </p:cNvPr>
          <p:cNvSpPr/>
          <p:nvPr/>
        </p:nvSpPr>
        <p:spPr>
          <a:xfrm>
            <a:off x="4809693" y="4379241"/>
            <a:ext cx="930857" cy="4425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8C23D618-88AE-4158-A5C2-E72478EF696D}"/>
              </a:ext>
            </a:extLst>
          </p:cNvPr>
          <p:cNvSpPr/>
          <p:nvPr/>
        </p:nvSpPr>
        <p:spPr>
          <a:xfrm>
            <a:off x="6020193" y="2300288"/>
            <a:ext cx="2746882" cy="4425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AB56AFEE-2667-4189-B42F-9EEA09A8C57A}"/>
              </a:ext>
            </a:extLst>
          </p:cNvPr>
          <p:cNvSpPr/>
          <p:nvPr/>
        </p:nvSpPr>
        <p:spPr>
          <a:xfrm>
            <a:off x="5986023" y="4368932"/>
            <a:ext cx="2532343" cy="5206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5EBA0E0C-D2AA-4212-B249-32370FF978AF}"/>
              </a:ext>
            </a:extLst>
          </p:cNvPr>
          <p:cNvGrpSpPr/>
          <p:nvPr/>
        </p:nvGrpSpPr>
        <p:grpSpPr>
          <a:xfrm>
            <a:off x="6793924" y="2782089"/>
            <a:ext cx="1324865" cy="1636409"/>
            <a:chOff x="3963554" y="2752672"/>
            <a:chExt cx="1251284" cy="163640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xmlns="" id="{9A122482-FAE7-4BEE-8F66-494031309397}"/>
                </a:ext>
              </a:extLst>
            </p:cNvPr>
            <p:cNvGrpSpPr/>
            <p:nvPr/>
          </p:nvGrpSpPr>
          <p:grpSpPr>
            <a:xfrm>
              <a:off x="3963554" y="2752672"/>
              <a:ext cx="1251284" cy="1015664"/>
              <a:chOff x="1586909" y="839834"/>
              <a:chExt cx="1251284" cy="1098809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xmlns="" id="{ABB8F1F5-A58C-4BD3-A0E5-EB3B77001618}"/>
                  </a:ext>
                </a:extLst>
              </p:cNvPr>
              <p:cNvSpPr txBox="1"/>
              <p:nvPr/>
            </p:nvSpPr>
            <p:spPr>
              <a:xfrm>
                <a:off x="1586909" y="1539076"/>
                <a:ext cx="1251284" cy="3995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播放控制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4C9C37D9-D457-4FA2-83FD-E2832608DBC9}"/>
                  </a:ext>
                </a:extLst>
              </p:cNvPr>
              <p:cNvCxnSpPr>
                <a:cxnSpLocks/>
                <a:stCxn id="70" idx="0"/>
              </p:cNvCxnSpPr>
              <p:nvPr/>
            </p:nvCxnSpPr>
            <p:spPr>
              <a:xfrm flipH="1" flipV="1">
                <a:off x="2041536" y="839834"/>
                <a:ext cx="171016" cy="699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xmlns="" id="{76BEBDEF-8375-4FC2-B964-DB8A7E781852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4361622" y="3768336"/>
              <a:ext cx="227575" cy="620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AE5D3E06-0A7E-468A-AE85-7D8765930C56}"/>
              </a:ext>
            </a:extLst>
          </p:cNvPr>
          <p:cNvGrpSpPr/>
          <p:nvPr/>
        </p:nvGrpSpPr>
        <p:grpSpPr>
          <a:xfrm>
            <a:off x="8670496" y="1655710"/>
            <a:ext cx="855581" cy="841065"/>
            <a:chOff x="1706572" y="1746103"/>
            <a:chExt cx="855581" cy="84106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F8F0B66D-CDC5-4F1D-8C12-E697676DE0E5}"/>
                </a:ext>
              </a:extLst>
            </p:cNvPr>
            <p:cNvSpPr txBox="1"/>
            <p:nvPr/>
          </p:nvSpPr>
          <p:spPr>
            <a:xfrm>
              <a:off x="1706572" y="1746103"/>
              <a:ext cx="8555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插入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5E30E2ED-CDA9-4AE8-8EDB-9C2D7D117CD6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2134363" y="2115435"/>
              <a:ext cx="82658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E72BDEB1-A362-4197-B35E-811804CE5BD9}"/>
              </a:ext>
            </a:extLst>
          </p:cNvPr>
          <p:cNvGrpSpPr/>
          <p:nvPr/>
        </p:nvGrpSpPr>
        <p:grpSpPr>
          <a:xfrm>
            <a:off x="9608736" y="1660031"/>
            <a:ext cx="855581" cy="836744"/>
            <a:chOff x="1706572" y="1746103"/>
            <a:chExt cx="855581" cy="836744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60987EBA-02B2-4484-97B5-ADE10B57A137}"/>
                </a:ext>
              </a:extLst>
            </p:cNvPr>
            <p:cNvSpPr txBox="1"/>
            <p:nvPr/>
          </p:nvSpPr>
          <p:spPr>
            <a:xfrm>
              <a:off x="1706572" y="1746103"/>
              <a:ext cx="8555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覆盖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xmlns="" id="{3975C670-DD23-46DB-805D-BE7896345244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1870101" y="2115435"/>
              <a:ext cx="264262" cy="467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B07DCCD0-D34D-4E3F-8B0B-D029783AE7C8}"/>
              </a:ext>
            </a:extLst>
          </p:cNvPr>
          <p:cNvGrpSpPr/>
          <p:nvPr/>
        </p:nvGrpSpPr>
        <p:grpSpPr>
          <a:xfrm>
            <a:off x="8439758" y="4600511"/>
            <a:ext cx="855581" cy="1106493"/>
            <a:chOff x="1706572" y="1008943"/>
            <a:chExt cx="855581" cy="110649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xmlns="" id="{992BBBAA-3540-48A1-842F-A02D22380E51}"/>
                </a:ext>
              </a:extLst>
            </p:cNvPr>
            <p:cNvSpPr txBox="1"/>
            <p:nvPr/>
          </p:nvSpPr>
          <p:spPr>
            <a:xfrm>
              <a:off x="1706572" y="1746103"/>
              <a:ext cx="8555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提升</a:t>
              </a: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xmlns="" id="{83023D84-84C3-4129-BCF6-A01A3393BA7A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2134363" y="1008943"/>
              <a:ext cx="120761" cy="7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8EEE4A2-FD11-4680-95FF-C1C57C886216}"/>
              </a:ext>
            </a:extLst>
          </p:cNvPr>
          <p:cNvGrpSpPr/>
          <p:nvPr/>
        </p:nvGrpSpPr>
        <p:grpSpPr>
          <a:xfrm>
            <a:off x="9354962" y="4623068"/>
            <a:ext cx="855581" cy="1083936"/>
            <a:chOff x="1706572" y="1031500"/>
            <a:chExt cx="855581" cy="1083935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xmlns="" id="{A8CCD76B-F761-4729-BF6C-93BE69FA194F}"/>
                </a:ext>
              </a:extLst>
            </p:cNvPr>
            <p:cNvSpPr txBox="1"/>
            <p:nvPr/>
          </p:nvSpPr>
          <p:spPr>
            <a:xfrm>
              <a:off x="1706572" y="1746103"/>
              <a:ext cx="8555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提取</a:t>
              </a: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xmlns="" id="{21CE53D4-F034-4FD6-BD6A-6E0731792594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H="1" flipV="1">
              <a:off x="1877687" y="1031500"/>
              <a:ext cx="256676" cy="714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6E8361AC-6E9F-4087-B19F-8BC3DC0FF622}"/>
              </a:ext>
            </a:extLst>
          </p:cNvPr>
          <p:cNvGrpSpPr/>
          <p:nvPr/>
        </p:nvGrpSpPr>
        <p:grpSpPr>
          <a:xfrm>
            <a:off x="9593284" y="2563841"/>
            <a:ext cx="871032" cy="1968940"/>
            <a:chOff x="3986467" y="2562602"/>
            <a:chExt cx="1273880" cy="1968940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93993C6F-8111-4C29-A384-F6F66F7CD532}"/>
                </a:ext>
              </a:extLst>
            </p:cNvPr>
            <p:cNvGrpSpPr/>
            <p:nvPr/>
          </p:nvGrpSpPr>
          <p:grpSpPr>
            <a:xfrm>
              <a:off x="3986467" y="2562602"/>
              <a:ext cx="1273880" cy="1056154"/>
              <a:chOff x="1609822" y="634204"/>
              <a:chExt cx="1273880" cy="11426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xmlns="" id="{221F427B-684E-4102-891D-36A24E8B7207}"/>
                  </a:ext>
                </a:extLst>
              </p:cNvPr>
              <p:cNvSpPr txBox="1"/>
              <p:nvPr/>
            </p:nvSpPr>
            <p:spPr>
              <a:xfrm>
                <a:off x="1609822" y="1377251"/>
                <a:ext cx="1273880" cy="3995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提取帧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xmlns="" id="{1415FCF2-70F8-42B1-935A-3E8E092CCF1C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V="1">
                <a:off x="2246762" y="634204"/>
                <a:ext cx="371348" cy="743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xmlns="" id="{EDAC6B81-D28E-4FA4-AE5E-CE13CF27CDE4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 flipV="1">
              <a:off x="4623407" y="3618756"/>
              <a:ext cx="11302" cy="912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47A0A0D9-0B14-42F4-9F2C-0FED2505FAF9}"/>
              </a:ext>
            </a:extLst>
          </p:cNvPr>
          <p:cNvGrpSpPr/>
          <p:nvPr/>
        </p:nvGrpSpPr>
        <p:grpSpPr>
          <a:xfrm>
            <a:off x="10421496" y="4640236"/>
            <a:ext cx="855581" cy="1360934"/>
            <a:chOff x="1706572" y="1031500"/>
            <a:chExt cx="855581" cy="1360933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xmlns="" id="{B820EA6F-F357-4C65-A778-4DD61A592508}"/>
                </a:ext>
              </a:extLst>
            </p:cNvPr>
            <p:cNvSpPr txBox="1"/>
            <p:nvPr/>
          </p:nvSpPr>
          <p:spPr>
            <a:xfrm>
              <a:off x="1706572" y="1746103"/>
              <a:ext cx="855581" cy="646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比较视图</a:t>
              </a: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DA64445B-CCD7-4755-9CBF-BC2FE55B910F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flipH="1" flipV="1">
              <a:off x="1877687" y="1031500"/>
              <a:ext cx="256676" cy="714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（素材预览窗口）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入点、出点：用于在素材预览或时间线预览中选取想要的视频段落，快捷键是字母“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I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”和“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O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插入（素材预览窗口）：将选择好入出点的视频插入时间轴，快捷键     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,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覆盖（素材预览窗口） ：将选择好入出点的视频覆盖时间轴上选中的段落，快捷键“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.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322E397-D7A2-4472-987F-77986DB1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31" y="1877082"/>
            <a:ext cx="8376202" cy="852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0D5FC30-038E-4AF0-A98F-38F3DD4B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22" y="3747387"/>
            <a:ext cx="881696" cy="6801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A02F5C-AD11-4BB2-B72A-3888381A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522" y="5445294"/>
            <a:ext cx="907568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（时间线预览窗口）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提升（时间线预览窗口） ：将选择好入出点的时间线预览中的视频取出到剪切板中，并保留时间线中空隙，快捷键“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提取（时间线预览窗口） ：将选择好入出点的时间线预览中的视频取出到剪切板中，并合并提出后的空隙，快捷键“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’ 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A36D096-0F42-498D-97C1-0FE14267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42" y="2771280"/>
            <a:ext cx="712052" cy="5972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5FE9787-D07B-45EA-A4EC-9A430717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632" y="2735240"/>
            <a:ext cx="3369707" cy="6927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AF37A89-CFA5-444A-92EC-54A074E94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200" y="2722334"/>
            <a:ext cx="3717600" cy="69509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CB0C8086-CE94-40C3-8E59-1A67B7B17845}"/>
              </a:ext>
            </a:extLst>
          </p:cNvPr>
          <p:cNvSpPr/>
          <p:nvPr/>
        </p:nvSpPr>
        <p:spPr>
          <a:xfrm>
            <a:off x="7109751" y="2898644"/>
            <a:ext cx="314036" cy="22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FD8A68C-6156-4B57-924D-8E3DE68A4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642" y="5409344"/>
            <a:ext cx="712052" cy="4823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32CDC52-2B69-4797-B3CD-E3FB7DFC7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632" y="5305980"/>
            <a:ext cx="3369707" cy="58572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035B6A3D-26B7-4683-A8DC-3F0004B31ADE}"/>
              </a:ext>
            </a:extLst>
          </p:cNvPr>
          <p:cNvSpPr/>
          <p:nvPr/>
        </p:nvSpPr>
        <p:spPr>
          <a:xfrm>
            <a:off x="7079793" y="5488005"/>
            <a:ext cx="314036" cy="22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4D86371-9ECF-4B9D-AB03-13DBCEBD1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6200" y="5243912"/>
            <a:ext cx="342947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（时间线）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先前（后）轨道选择工具：选中鼠标点击位置的前（后）的所有素材，快捷键“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（后）”或“</a:t>
            </a:r>
            <a:r>
              <a:rPr lang="en-US" altLang="zh-CN" sz="2600" dirty="0" err="1">
                <a:latin typeface="Cambria" charset="0"/>
                <a:ea typeface="新細明體" charset="0"/>
                <a:cs typeface="新細明體" charset="0"/>
              </a:rPr>
              <a:t>shaft+A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”（前）。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波纹编辑工具：删减时间线素材，并使后（前）续素材向前（前）移动删减长度，快捷键“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B 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035B6A3D-26B7-4683-A8DC-3F0004B31ADE}"/>
              </a:ext>
            </a:extLst>
          </p:cNvPr>
          <p:cNvSpPr/>
          <p:nvPr/>
        </p:nvSpPr>
        <p:spPr>
          <a:xfrm>
            <a:off x="7101191" y="5615959"/>
            <a:ext cx="314036" cy="22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4D87591-7DFB-47FA-800B-C448790A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88" y="2786555"/>
            <a:ext cx="6882578" cy="6413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88939CC-DD15-4B26-8141-AC8D15D2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628" y="2762080"/>
            <a:ext cx="712052" cy="6501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0D6F24F-A9F2-44DB-B11B-3739DE598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022" y="5274294"/>
            <a:ext cx="2754357" cy="9050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8EB8CFC-D076-4828-B173-D21F59519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039" y="5274293"/>
            <a:ext cx="2607638" cy="9050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9DEDADF-0002-4FB0-B53A-623CA8BB1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628" y="5386024"/>
            <a:ext cx="712052" cy="7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773</Words>
  <Application>Microsoft Office PowerPoint</Application>
  <PresentationFormat>宽屏</PresentationFormat>
  <Paragraphs>130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04b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主题​​</vt:lpstr>
      <vt:lpstr>Office 主题</vt:lpstr>
      <vt:lpstr>多媒体系统导论 Photoshop实验</vt:lpstr>
      <vt:lpstr>Premiere简介</vt:lpstr>
      <vt:lpstr>Premiere软件安装</vt:lpstr>
      <vt:lpstr>软件界面</vt:lpstr>
      <vt:lpstr>软件界面</vt:lpstr>
      <vt:lpstr>软件工具栏（注：各版本可能有一些差异）</vt:lpstr>
      <vt:lpstr>软件工具栏（素材预览窗口）</vt:lpstr>
      <vt:lpstr>软件工具栏（时间线预览窗口） </vt:lpstr>
      <vt:lpstr>软件工具栏（时间线） </vt:lpstr>
      <vt:lpstr>软件工具栏（时间线） </vt:lpstr>
      <vt:lpstr>软件工具栏（时间线） </vt:lpstr>
      <vt:lpstr>实验任务</vt:lpstr>
      <vt:lpstr>问题：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 Photoshop实验</dc:title>
  <dc:creator>YK Song</dc:creator>
  <cp:lastModifiedBy>DELL</cp:lastModifiedBy>
  <cp:revision>90</cp:revision>
  <dcterms:created xsi:type="dcterms:W3CDTF">2020-03-29T14:49:30Z</dcterms:created>
  <dcterms:modified xsi:type="dcterms:W3CDTF">2021-03-26T03:41:43Z</dcterms:modified>
</cp:coreProperties>
</file>