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9"/>
  </p:notesMasterIdLst>
  <p:sldIdLst>
    <p:sldId id="258" r:id="rId3"/>
    <p:sldId id="467" r:id="rId4"/>
    <p:sldId id="526" r:id="rId5"/>
    <p:sldId id="528" r:id="rId6"/>
    <p:sldId id="527" r:id="rId7"/>
    <p:sldId id="529" r:id="rId8"/>
  </p:sldIdLst>
  <p:sldSz cx="9144000" cy="6858000" type="screen4x3"/>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静旭 林" initials="静旭" lastIdx="2" clrIdx="0">
    <p:extLst>
      <p:ext uri="{19B8F6BF-5375-455C-9EA6-DF929625EA0E}">
        <p15:presenceInfo xmlns:p15="http://schemas.microsoft.com/office/powerpoint/2012/main" userId="977255612da6b4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5CF27-A452-4A97-8C43-1915FAF05461}"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B0550-EC6F-4993-9C1D-61FF09810D46}" type="slidenum">
              <a:rPr lang="zh-CN" altLang="en-US" smtClean="0"/>
              <a:t>‹#›</a:t>
            </a:fld>
            <a:endParaRPr lang="zh-CN" altLang="en-US"/>
          </a:p>
        </p:txBody>
      </p:sp>
    </p:spTree>
    <p:extLst>
      <p:ext uri="{BB962C8B-B14F-4D97-AF65-F5344CB8AC3E}">
        <p14:creationId xmlns:p14="http://schemas.microsoft.com/office/powerpoint/2010/main" val="136389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C56F0-BEE5-4715-8E33-DABC78619DE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888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C56F0-BEE5-4715-8E33-DABC78619DE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783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DC56F0-BEE5-4715-8E33-DABC78619DE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4580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391651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89754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423415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4/26/2021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02449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4/26/2021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dirty="0"/>
          </a:p>
        </p:txBody>
      </p:sp>
      <p:sp>
        <p:nvSpPr>
          <p:cNvPr id="7" name="矩形: 圆角 6">
            <a:extLst>
              <a:ext uri="{FF2B5EF4-FFF2-40B4-BE49-F238E27FC236}">
                <a16:creationId xmlns:a16="http://schemas.microsoft.com/office/drawing/2014/main" id="{E0993C0D-7566-4CF5-B840-E4C9F72317A6}"/>
              </a:ext>
            </a:extLst>
          </p:cNvPr>
          <p:cNvSpPr/>
          <p:nvPr userDrawn="1"/>
        </p:nvSpPr>
        <p:spPr>
          <a:xfrm>
            <a:off x="304799" y="132165"/>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75068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83800F-2EDC-054D-B04D-A89CE5DA3858}" type="datetime1">
              <a:rPr lang="en-US" altLang="zh-CN" smtClean="0"/>
              <a:t>4/26/2021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28105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4/26/2021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017978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4/26/2021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597390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4/26/2021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08641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4/26/2021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759406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4/26/2021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1162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357876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4/26/2021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75387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4/26/2021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303720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83800F-2EDC-054D-B04D-A89CE5DA3858}" type="datetime1">
              <a:rPr lang="en-US" altLang="zh-CN" smtClean="0"/>
              <a:t>4/26/2021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197889024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4/26/2021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21515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83" indent="-342883">
              <a:spcAft>
                <a:spcPts val="0"/>
              </a:spcAft>
              <a:buFont typeface="Arial" panose="020B0604020202020204" pitchFamily="34" charset="0"/>
              <a:buChar char="•"/>
              <a:defRPr sz="3200">
                <a:latin typeface="+mj-lt"/>
                <a:cs typeface="Arial"/>
              </a:defRPr>
            </a:lvl1pPr>
            <a:lvl2pPr marL="685766" marR="0" indent="-342883" algn="l" defTabSz="685766"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28" marR="0" indent="-257162"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11" marR="0" indent="-257162"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35" marR="0" indent="-214303" algn="l" defTabSz="685766"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66" marR="0" lvl="1" indent="-342883"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28" marR="0" lvl="2" indent="-257162"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11" marR="0" lvl="3" indent="-257162"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35" marR="0" lvl="4" indent="-214303" algn="l" defTabSz="685766"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313343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62587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7977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37811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6746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415323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250786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F7DF1C-0D80-4B62-B970-74E546E7B923}" type="datetimeFigureOut">
              <a:rPr lang="zh-CN" altLang="en-US" smtClean="0"/>
              <a:t>2021/4/26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171654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7DF1C-0D80-4B62-B970-74E546E7B923}" type="datetimeFigureOut">
              <a:rPr lang="zh-CN" altLang="en-US" smtClean="0"/>
              <a:t>2021/4/26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77D67-B606-4D0E-987C-AA2C655EBECC}" type="slidenum">
              <a:rPr lang="zh-CN" altLang="en-US" smtClean="0"/>
              <a:t>‹#›</a:t>
            </a:fld>
            <a:endParaRPr lang="zh-CN" altLang="en-US"/>
          </a:p>
        </p:txBody>
      </p:sp>
    </p:spTree>
    <p:extLst>
      <p:ext uri="{BB962C8B-B14F-4D97-AF65-F5344CB8AC3E}">
        <p14:creationId xmlns:p14="http://schemas.microsoft.com/office/powerpoint/2010/main" val="91814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3800F-2EDC-054D-B04D-A89CE5DA3858}" type="datetime1">
              <a:rPr lang="en-US" altLang="zh-CN" smtClean="0"/>
              <a:t>4/26/2021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0327363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63" r:id="rId12"/>
    <p:sldLayoutId id="214748367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github.com/google/guetzli/"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B0737-0771-45C8-9CD7-A3CBF1E811D3}"/>
              </a:ext>
            </a:extLst>
          </p:cNvPr>
          <p:cNvSpPr>
            <a:spLocks noGrp="1"/>
          </p:cNvSpPr>
          <p:nvPr>
            <p:ph type="ctrTitle"/>
          </p:nvPr>
        </p:nvSpPr>
        <p:spPr>
          <a:xfrm>
            <a:off x="685800" y="1122363"/>
            <a:ext cx="7772400" cy="2387600"/>
          </a:xfrm>
        </p:spPr>
        <p:txBody>
          <a:bodyPr/>
          <a:lstStyle/>
          <a:p>
            <a:r>
              <a:rPr lang="zh-CN" altLang="en-US" sz="5400" b="1" dirty="0">
                <a:solidFill>
                  <a:srgbClr val="94003F"/>
                </a:solidFill>
                <a:latin typeface="微软雅黑" panose="020B0503020204020204" pitchFamily="34" charset="-122"/>
                <a:ea typeface="微软雅黑" panose="020B0503020204020204" pitchFamily="34" charset="-122"/>
              </a:rPr>
              <a:t>多媒体系统导论</a:t>
            </a:r>
            <a:br>
              <a:rPr lang="en-US" altLang="zh-CN" sz="5400" b="1" dirty="0">
                <a:solidFill>
                  <a:srgbClr val="94003F"/>
                </a:solidFill>
                <a:latin typeface="微软雅黑" panose="020B0503020204020204" pitchFamily="34" charset="-122"/>
                <a:ea typeface="微软雅黑" panose="020B0503020204020204" pitchFamily="34" charset="-122"/>
              </a:rPr>
            </a:br>
            <a:r>
              <a:rPr lang="zh-CN" altLang="en-US" sz="4800" b="1" dirty="0">
                <a:solidFill>
                  <a:srgbClr val="94003F"/>
                </a:solidFill>
                <a:latin typeface="微软雅黑" panose="020B0503020204020204" pitchFamily="34" charset="-122"/>
                <a:ea typeface="微软雅黑" panose="020B0503020204020204" pitchFamily="34" charset="-122"/>
              </a:rPr>
              <a:t>图像压缩编码</a:t>
            </a:r>
            <a:endParaRPr lang="zh-CN" altLang="en-US" sz="5400" b="1" dirty="0">
              <a:solidFill>
                <a:srgbClr val="94003F"/>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3C307A8E-1E70-4269-B64B-7B4FE2CB43D8}"/>
              </a:ext>
            </a:extLst>
          </p:cNvPr>
          <p:cNvSpPr>
            <a:spLocks noGrp="1"/>
          </p:cNvSpPr>
          <p:nvPr>
            <p:ph type="subTitle" idx="1"/>
          </p:nvPr>
        </p:nvSpPr>
        <p:spPr/>
        <p:txBody>
          <a:bodyPr>
            <a:normAutofit/>
          </a:bodyPr>
          <a:lstStyle/>
          <a:p>
            <a:endParaRPr lang="en-US" altLang="zh-TW" dirty="0"/>
          </a:p>
          <a:p>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年春季课程</a:t>
            </a:r>
          </a:p>
        </p:txBody>
      </p:sp>
      <p:pic>
        <p:nvPicPr>
          <p:cNvPr id="6" name="图片 10">
            <a:extLst>
              <a:ext uri="{FF2B5EF4-FFF2-40B4-BE49-F238E27FC236}">
                <a16:creationId xmlns:a16="http://schemas.microsoft.com/office/drawing/2014/main" id="{3A5016C3-5892-442E-ABFD-D52AFF38DD9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a16="http://schemas.microsoft.com/office/drawing/2014/main" id="{B961E0DD-8BFE-4D16-AFD0-6C0D6CD188CD}"/>
              </a:ext>
            </a:extLst>
          </p:cNvPr>
          <p:cNvPicPr>
            <a:picLocks noChangeAspect="1"/>
          </p:cNvPicPr>
          <p:nvPr/>
        </p:nvPicPr>
        <p:blipFill rotWithShape="1">
          <a:blip r:embed="rId3"/>
          <a:srcRect l="952" r="11334" b="15673"/>
          <a:stretch/>
        </p:blipFill>
        <p:spPr>
          <a:xfrm>
            <a:off x="1587254" y="435759"/>
            <a:ext cx="5982791" cy="671692"/>
          </a:xfrm>
          <a:prstGeom prst="rect">
            <a:avLst/>
          </a:prstGeom>
        </p:spPr>
      </p:pic>
      <p:pic>
        <p:nvPicPr>
          <p:cNvPr id="2050" name="Picture 2">
            <a:extLst>
              <a:ext uri="{FF2B5EF4-FFF2-40B4-BE49-F238E27FC236}">
                <a16:creationId xmlns:a16="http://schemas.microsoft.com/office/drawing/2014/main" id="{45AF210B-38FD-403E-B32F-0243E3095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1446"/>
          <a:stretch/>
        </p:blipFill>
        <p:spPr bwMode="auto">
          <a:xfrm>
            <a:off x="7716205" y="240061"/>
            <a:ext cx="1028437" cy="9720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7363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051"/>
            <a:ext cx="7886700" cy="637309"/>
          </a:xfrm>
        </p:spPr>
        <p:txBody>
          <a:bodyPr>
            <a:normAutofit fontScale="90000"/>
          </a:bodyPr>
          <a:lstStyle/>
          <a:p>
            <a:r>
              <a:rPr lang="zh-CN" altLang="en-US" dirty="0"/>
              <a:t>图像压缩</a:t>
            </a:r>
            <a:endParaRPr lang="en-US" dirty="0"/>
          </a:p>
        </p:txBody>
      </p:sp>
      <p:sp>
        <p:nvSpPr>
          <p:cNvPr id="3" name="Content Placeholder 2"/>
          <p:cNvSpPr>
            <a:spLocks noGrp="1"/>
          </p:cNvSpPr>
          <p:nvPr>
            <p:ph idx="1"/>
          </p:nvPr>
        </p:nvSpPr>
        <p:spPr>
          <a:xfrm>
            <a:off x="628651" y="1316831"/>
            <a:ext cx="7886700" cy="5395040"/>
          </a:xfrm>
        </p:spPr>
        <p:txBody>
          <a:bodyPr>
            <a:normAutofit/>
          </a:bodyPr>
          <a:lstStyle/>
          <a:p>
            <a:pPr>
              <a:lnSpc>
                <a:spcPct val="110000"/>
              </a:lnSpc>
              <a:buFont typeface="Wingdings" panose="05000000000000000000" pitchFamily="2" charset="2"/>
              <a:buChar char="Ø"/>
              <a:defRPr/>
            </a:pPr>
            <a:r>
              <a:rPr lang="zh-CN" altLang="en-US" sz="2600" dirty="0">
                <a:latin typeface="Cambria" charset="0"/>
                <a:ea typeface="新細明體" charset="0"/>
                <a:cs typeface="新細明體" charset="0"/>
              </a:rPr>
              <a:t>图像压缩是数据压缩技术在数字图像上的应用，它的目的是减少图像数据中的冗余信息从而用更加高效的格式存储和传输数据。</a:t>
            </a:r>
            <a:endParaRPr lang="en-US" altLang="zh-CN" sz="2600" dirty="0">
              <a:latin typeface="Cambria" charset="0"/>
              <a:ea typeface="新細明體" charset="0"/>
              <a:cs typeface="新細明體" charset="0"/>
            </a:endParaRPr>
          </a:p>
          <a:p>
            <a:pPr>
              <a:lnSpc>
                <a:spcPct val="110000"/>
              </a:lnSpc>
              <a:buFont typeface="Wingdings" panose="05000000000000000000" pitchFamily="2" charset="2"/>
              <a:buChar char="Ø"/>
              <a:defRPr/>
            </a:pPr>
            <a:r>
              <a:rPr lang="zh-CN" altLang="en-US" sz="2600" dirty="0">
                <a:latin typeface="Cambria" charset="0"/>
                <a:ea typeface="新細明體" charset="0"/>
                <a:cs typeface="新細明體" charset="0"/>
              </a:rPr>
              <a:t>根据解码后的图像数据是否与原始图像数据一致，可分为有损图像压缩和无损图像压缩</a:t>
            </a:r>
            <a:endParaRPr lang="en-US" altLang="zh-CN" sz="2600" dirty="0">
              <a:latin typeface="Cambria" charset="0"/>
              <a:ea typeface="新細明體" charset="0"/>
              <a:cs typeface="新細明體" charset="0"/>
            </a:endParaRPr>
          </a:p>
          <a:p>
            <a:pPr>
              <a:lnSpc>
                <a:spcPct val="110000"/>
              </a:lnSpc>
              <a:buFont typeface="Wingdings" panose="05000000000000000000" pitchFamily="2" charset="2"/>
              <a:buChar char="Ø"/>
              <a:defRPr/>
            </a:pPr>
            <a:r>
              <a:rPr lang="zh-CN" altLang="en-US" sz="2600" dirty="0">
                <a:latin typeface="Cambria" charset="0"/>
                <a:ea typeface="新細明體" charset="0"/>
                <a:cs typeface="新細明體" charset="0"/>
              </a:rPr>
              <a:t>常用的技术包括：</a:t>
            </a:r>
            <a:endParaRPr lang="en-US" altLang="zh-CN" sz="2600" dirty="0">
              <a:latin typeface="Cambria" charset="0"/>
              <a:ea typeface="新細明體" charset="0"/>
              <a:cs typeface="新細明體" charset="0"/>
            </a:endParaRPr>
          </a:p>
          <a:p>
            <a:pPr lvl="1">
              <a:lnSpc>
                <a:spcPct val="110000"/>
              </a:lnSpc>
              <a:buFont typeface="Wingdings" panose="05000000000000000000" pitchFamily="2" charset="2"/>
              <a:buChar char="Ø"/>
              <a:defRPr/>
            </a:pPr>
            <a:r>
              <a:rPr lang="zh-CN" altLang="en-US" sz="2200" dirty="0">
                <a:latin typeface="Cambria" charset="0"/>
                <a:ea typeface="新細明體" charset="0"/>
                <a:cs typeface="新細明體" charset="0"/>
              </a:rPr>
              <a:t>预测编码：如差分预测</a:t>
            </a:r>
            <a:endParaRPr lang="en-US" altLang="zh-CN" sz="2200" dirty="0">
              <a:latin typeface="Cambria" charset="0"/>
              <a:ea typeface="新細明體" charset="0"/>
              <a:cs typeface="新細明體" charset="0"/>
            </a:endParaRPr>
          </a:p>
          <a:p>
            <a:pPr lvl="1">
              <a:lnSpc>
                <a:spcPct val="110000"/>
              </a:lnSpc>
              <a:buFont typeface="Wingdings" panose="05000000000000000000" pitchFamily="2" charset="2"/>
              <a:buChar char="Ø"/>
              <a:defRPr/>
            </a:pPr>
            <a:r>
              <a:rPr lang="zh-CN" altLang="en-US" sz="2200" dirty="0">
                <a:latin typeface="Cambria" charset="0"/>
                <a:ea typeface="新細明體" charset="0"/>
                <a:cs typeface="新細明體" charset="0"/>
              </a:rPr>
              <a:t>变换编码：如</a:t>
            </a:r>
            <a:r>
              <a:rPr lang="en-US" altLang="zh-CN" sz="2200" dirty="0">
                <a:latin typeface="Cambria" charset="0"/>
                <a:ea typeface="新細明體" charset="0"/>
                <a:cs typeface="新細明體" charset="0"/>
              </a:rPr>
              <a:t>DCT/IDCT</a:t>
            </a:r>
          </a:p>
          <a:p>
            <a:pPr lvl="1">
              <a:lnSpc>
                <a:spcPct val="110000"/>
              </a:lnSpc>
              <a:buFont typeface="Wingdings" panose="05000000000000000000" pitchFamily="2" charset="2"/>
              <a:buChar char="Ø"/>
              <a:defRPr/>
            </a:pPr>
            <a:r>
              <a:rPr lang="zh-CN" altLang="en-US" sz="2200" dirty="0">
                <a:latin typeface="Cambria" charset="0"/>
                <a:ea typeface="新細明體" charset="0"/>
                <a:cs typeface="新細明體" charset="0"/>
              </a:rPr>
              <a:t>熵编码：如</a:t>
            </a:r>
            <a:r>
              <a:rPr lang="en-US" altLang="zh-CN" sz="2200" dirty="0">
                <a:latin typeface="Cambria" charset="0"/>
                <a:ea typeface="新細明體" charset="0"/>
                <a:cs typeface="新細明體" charset="0"/>
              </a:rPr>
              <a:t>Huffman</a:t>
            </a:r>
            <a:r>
              <a:rPr lang="zh-CN" altLang="en-US" sz="2200" dirty="0">
                <a:latin typeface="Cambria" charset="0"/>
                <a:ea typeface="新細明體" charset="0"/>
                <a:cs typeface="新細明體" charset="0"/>
              </a:rPr>
              <a:t> </a:t>
            </a:r>
            <a:r>
              <a:rPr lang="en-US" altLang="zh-CN" sz="2200" dirty="0">
                <a:latin typeface="Cambria" charset="0"/>
                <a:ea typeface="新細明體" charset="0"/>
                <a:cs typeface="新細明體" charset="0"/>
              </a:rPr>
              <a:t>coding</a:t>
            </a:r>
            <a:r>
              <a:rPr lang="zh-CN" altLang="en-US" sz="2200" dirty="0">
                <a:latin typeface="Cambria" charset="0"/>
                <a:ea typeface="新細明體" charset="0"/>
                <a:cs typeface="新細明體" charset="0"/>
              </a:rPr>
              <a:t>，算术编码等</a:t>
            </a:r>
            <a:endParaRPr lang="en-US" altLang="zh-CN" sz="2200" dirty="0">
              <a:latin typeface="Cambria" charset="0"/>
              <a:ea typeface="新細明體" charset="0"/>
              <a:cs typeface="新細明體" charset="0"/>
            </a:endParaRPr>
          </a:p>
          <a:p>
            <a:pPr lvl="1">
              <a:lnSpc>
                <a:spcPct val="110000"/>
              </a:lnSpc>
              <a:buFont typeface="Wingdings" panose="05000000000000000000" pitchFamily="2" charset="2"/>
              <a:buChar char="Ø"/>
              <a:defRPr/>
            </a:pPr>
            <a:r>
              <a:rPr lang="zh-CN" altLang="en-US" sz="2200" dirty="0">
                <a:latin typeface="Cambria" charset="0"/>
                <a:ea typeface="新細明體" charset="0"/>
                <a:cs typeface="新細明體" charset="0"/>
              </a:rPr>
              <a:t>量化</a:t>
            </a:r>
            <a:endParaRPr lang="en-US" altLang="zh-CN" sz="2200" dirty="0">
              <a:latin typeface="Cambria" charset="0"/>
              <a:ea typeface="新細明體" charset="0"/>
              <a:cs typeface="新細明體" charset="0"/>
            </a:endParaRPr>
          </a:p>
          <a:p>
            <a:pPr lvl="1">
              <a:lnSpc>
                <a:spcPct val="110000"/>
              </a:lnSpc>
              <a:buFont typeface="Wingdings" panose="05000000000000000000" pitchFamily="2" charset="2"/>
              <a:buChar char="Ø"/>
              <a:defRPr/>
            </a:pPr>
            <a:r>
              <a:rPr lang="zh-CN" altLang="en-US" sz="2200" dirty="0">
                <a:latin typeface="Cambria" charset="0"/>
                <a:ea typeface="新細明體" charset="0"/>
                <a:cs typeface="新細明體" charset="0"/>
              </a:rPr>
              <a:t>色度二次采样</a:t>
            </a:r>
            <a:endParaRPr lang="en-US" altLang="zh-CN" sz="2200" dirty="0">
              <a:latin typeface="Cambria" charset="0"/>
              <a:ea typeface="新細明體" charset="0"/>
              <a:cs typeface="新細明體" charset="0"/>
            </a:endParaRPr>
          </a:p>
          <a:p>
            <a:pPr>
              <a:lnSpc>
                <a:spcPct val="110000"/>
              </a:lnSpc>
              <a:defRPr/>
            </a:pPr>
            <a:endParaRPr lang="en-US" altLang="zh-TW" sz="2600" dirty="0">
              <a:latin typeface="Cambria" charset="0"/>
              <a:ea typeface="新細明體" charset="0"/>
              <a:cs typeface="新細明體" charset="0"/>
            </a:endParaRPr>
          </a:p>
        </p:txBody>
      </p:sp>
      <p:sp>
        <p:nvSpPr>
          <p:cNvPr id="4" name="Slide Number Placeholder 3"/>
          <p:cNvSpPr>
            <a:spLocks noGrp="1"/>
          </p:cNvSpPr>
          <p:nvPr>
            <p:ph type="sldNum" sz="quarter" idx="12"/>
          </p:nvPr>
        </p:nvSpPr>
        <p:spPr/>
        <p:txBody>
          <a:bodyPr/>
          <a:lstStyle/>
          <a:p>
            <a:fld id="{EB792F4E-54C0-4D36-B331-9C6FCFE9A340}" type="slidenum">
              <a:rPr lang="zh-CN" altLang="en-US">
                <a:solidFill>
                  <a:prstClr val="black"/>
                </a:solidFill>
              </a:rPr>
              <a:pPr/>
              <a:t>2</a:t>
            </a:fld>
            <a:endParaRPr lang="zh-CN" altLang="en-US" dirty="0">
              <a:solidFill>
                <a:prstClr val="black"/>
              </a:solidFill>
            </a:endParaRPr>
          </a:p>
        </p:txBody>
      </p:sp>
    </p:spTree>
    <p:extLst>
      <p:ext uri="{BB962C8B-B14F-4D97-AF65-F5344CB8AC3E}">
        <p14:creationId xmlns:p14="http://schemas.microsoft.com/office/powerpoint/2010/main" val="172081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051"/>
            <a:ext cx="7886700" cy="637309"/>
          </a:xfrm>
        </p:spPr>
        <p:txBody>
          <a:bodyPr>
            <a:normAutofit fontScale="90000"/>
          </a:bodyPr>
          <a:lstStyle/>
          <a:p>
            <a:r>
              <a:rPr lang="zh-CN" altLang="en-US" dirty="0"/>
              <a:t>图像压缩</a:t>
            </a:r>
            <a:endParaRPr lang="en-US" dirty="0"/>
          </a:p>
        </p:txBody>
      </p:sp>
      <p:sp>
        <p:nvSpPr>
          <p:cNvPr id="3" name="Content Placeholder 2"/>
          <p:cNvSpPr>
            <a:spLocks noGrp="1"/>
          </p:cNvSpPr>
          <p:nvPr>
            <p:ph idx="1"/>
          </p:nvPr>
        </p:nvSpPr>
        <p:spPr>
          <a:xfrm>
            <a:off x="628651" y="1316831"/>
            <a:ext cx="7886700" cy="5395040"/>
          </a:xfrm>
        </p:spPr>
        <p:txBody>
          <a:bodyPr>
            <a:normAutofit/>
          </a:bodyPr>
          <a:lstStyle/>
          <a:p>
            <a:pPr marL="268288" indent="-268288">
              <a:lnSpc>
                <a:spcPct val="110000"/>
              </a:lnSpc>
              <a:buFont typeface="Wingdings" panose="05000000000000000000" pitchFamily="2" charset="2"/>
              <a:buChar char="Ø"/>
              <a:defRPr/>
            </a:pPr>
            <a:r>
              <a:rPr lang="zh-CN" altLang="en-US" sz="2600" dirty="0">
                <a:latin typeface="Cambria" charset="0"/>
                <a:ea typeface="新細明體" charset="0"/>
                <a:cs typeface="新細明體" charset="0"/>
              </a:rPr>
              <a:t>有损图像压缩系统包括一个编码器和相应的解码器</a:t>
            </a:r>
            <a:endParaRPr lang="en-US" altLang="zh-CN" sz="2600" dirty="0">
              <a:latin typeface="Cambria" charset="0"/>
              <a:ea typeface="新細明體" charset="0"/>
              <a:cs typeface="新細明體" charset="0"/>
            </a:endParaRPr>
          </a:p>
          <a:p>
            <a:pPr marL="268288" indent="-268288">
              <a:lnSpc>
                <a:spcPct val="110000"/>
              </a:lnSpc>
              <a:buFont typeface="Wingdings" panose="05000000000000000000" pitchFamily="2" charset="2"/>
              <a:buChar char="Ø"/>
              <a:defRPr/>
            </a:pPr>
            <a:r>
              <a:rPr lang="zh-CN" altLang="en-US" sz="2000" dirty="0">
                <a:latin typeface="Cambria" charset="0"/>
                <a:ea typeface="新細明體" charset="0"/>
                <a:cs typeface="新細明體" charset="0"/>
              </a:rPr>
              <a:t>编码器：读入待压缩的位图图像数据，通过各种压缩技术，以消除图像数据中存在的空间、统计、视觉等冗余。编码器输出的</a:t>
            </a:r>
            <a:r>
              <a:rPr lang="zh-CN" altLang="en-US" sz="2000" b="1" dirty="0">
                <a:highlight>
                  <a:srgbClr val="FFFF00"/>
                </a:highlight>
                <a:latin typeface="Cambria" charset="0"/>
                <a:ea typeface="新細明體" charset="0"/>
                <a:cs typeface="新細明體" charset="0"/>
              </a:rPr>
              <a:t>二进制码流文件</a:t>
            </a:r>
            <a:r>
              <a:rPr lang="zh-CN" altLang="en-US" sz="2000" dirty="0">
                <a:latin typeface="Cambria" charset="0"/>
                <a:ea typeface="新細明體" charset="0"/>
                <a:cs typeface="新細明體" charset="0"/>
              </a:rPr>
              <a:t>的尺寸由用户设定的参数（如量化等级）控制。</a:t>
            </a:r>
            <a:endParaRPr lang="en-US" altLang="zh-CN" sz="2000" dirty="0">
              <a:latin typeface="Cambria" charset="0"/>
              <a:ea typeface="新細明體" charset="0"/>
              <a:cs typeface="新細明體" charset="0"/>
            </a:endParaRPr>
          </a:p>
          <a:p>
            <a:pPr marL="268288" indent="-268288">
              <a:lnSpc>
                <a:spcPct val="110000"/>
              </a:lnSpc>
              <a:buFont typeface="Wingdings" panose="05000000000000000000" pitchFamily="2" charset="2"/>
              <a:buChar char="Ø"/>
              <a:defRPr/>
            </a:pPr>
            <a:r>
              <a:rPr lang="zh-CN" altLang="en-US" sz="2000" dirty="0">
                <a:latin typeface="Cambria" charset="0"/>
                <a:ea typeface="新細明體" charset="0"/>
                <a:cs typeface="新細明體" charset="0"/>
              </a:rPr>
              <a:t>解码器：读入</a:t>
            </a:r>
            <a:r>
              <a:rPr lang="zh-CN" altLang="en-US" sz="2000" b="1" dirty="0">
                <a:highlight>
                  <a:srgbClr val="FFFF00"/>
                </a:highlight>
                <a:latin typeface="Cambria" charset="0"/>
                <a:ea typeface="新細明體" charset="0"/>
                <a:cs typeface="新細明體" charset="0"/>
              </a:rPr>
              <a:t>二进制码流文件</a:t>
            </a:r>
            <a:r>
              <a:rPr lang="zh-CN" altLang="en-US" sz="2000" dirty="0">
                <a:latin typeface="Cambria" charset="0"/>
                <a:ea typeface="新細明體" charset="0"/>
                <a:cs typeface="新細明體" charset="0"/>
              </a:rPr>
              <a:t>并解码，重建位图图像数据。</a:t>
            </a:r>
            <a:endParaRPr lang="en-US" altLang="zh-CN" sz="2000" dirty="0">
              <a:latin typeface="Cambria" charset="0"/>
              <a:ea typeface="新細明體" charset="0"/>
              <a:cs typeface="新細明體" charset="0"/>
            </a:endParaRPr>
          </a:p>
          <a:p>
            <a:pPr marL="268288" indent="-268288">
              <a:lnSpc>
                <a:spcPct val="110000"/>
              </a:lnSpc>
              <a:buFont typeface="Wingdings" panose="05000000000000000000" pitchFamily="2" charset="2"/>
              <a:buChar char="Ø"/>
              <a:defRPr/>
            </a:pPr>
            <a:r>
              <a:rPr lang="zh-CN" altLang="en-US" sz="2000" b="1" dirty="0">
                <a:latin typeface="Cambria" charset="0"/>
                <a:ea typeface="新細明體" charset="0"/>
                <a:cs typeface="新細明體" charset="0"/>
              </a:rPr>
              <a:t>二进制码流文件</a:t>
            </a:r>
            <a:r>
              <a:rPr lang="zh-CN" altLang="en-US" sz="2000" dirty="0">
                <a:latin typeface="Cambria" charset="0"/>
                <a:ea typeface="新細明體" charset="0"/>
                <a:cs typeface="新細明體" charset="0"/>
              </a:rPr>
              <a:t>：包含了图像的完整信息，如分辨率，通道数，颜色空间模型，色度二次采样格式，量化参数，</a:t>
            </a:r>
            <a:r>
              <a:rPr lang="en-US" altLang="zh-CN" sz="2000" dirty="0">
                <a:latin typeface="Cambria" charset="0"/>
                <a:ea typeface="新細明體" charset="0"/>
                <a:cs typeface="新細明體" charset="0"/>
              </a:rPr>
              <a:t>Huffman tree</a:t>
            </a:r>
            <a:r>
              <a:rPr lang="zh-CN" altLang="en-US" sz="2000" dirty="0">
                <a:latin typeface="Cambria" charset="0"/>
                <a:ea typeface="新細明體" charset="0"/>
                <a:cs typeface="新細明體" charset="0"/>
              </a:rPr>
              <a:t>等其他一些解码中需要用到的信息</a:t>
            </a:r>
            <a:endParaRPr lang="en-US" altLang="zh-TW" sz="2000" dirty="0">
              <a:latin typeface="Cambria" charset="0"/>
              <a:ea typeface="新細明體" charset="0"/>
              <a:cs typeface="新細明體" charset="0"/>
            </a:endParaRPr>
          </a:p>
        </p:txBody>
      </p:sp>
      <p:grpSp>
        <p:nvGrpSpPr>
          <p:cNvPr id="28" name="组合 27">
            <a:extLst>
              <a:ext uri="{FF2B5EF4-FFF2-40B4-BE49-F238E27FC236}">
                <a16:creationId xmlns:a16="http://schemas.microsoft.com/office/drawing/2014/main" id="{7E66B882-CB42-4444-8BB8-DF21BFC2263C}"/>
              </a:ext>
            </a:extLst>
          </p:cNvPr>
          <p:cNvGrpSpPr/>
          <p:nvPr/>
        </p:nvGrpSpPr>
        <p:grpSpPr>
          <a:xfrm>
            <a:off x="776432" y="4765964"/>
            <a:ext cx="7970406" cy="1851614"/>
            <a:chOff x="555742" y="4705182"/>
            <a:chExt cx="8228107" cy="2152818"/>
          </a:xfrm>
        </p:grpSpPr>
        <p:sp>
          <p:nvSpPr>
            <p:cNvPr id="29" name="箭头: 右 28">
              <a:extLst>
                <a:ext uri="{FF2B5EF4-FFF2-40B4-BE49-F238E27FC236}">
                  <a16:creationId xmlns:a16="http://schemas.microsoft.com/office/drawing/2014/main" id="{A0AAC198-DA09-4393-A0EC-46E5884EA8F7}"/>
                </a:ext>
              </a:extLst>
            </p:cNvPr>
            <p:cNvSpPr/>
            <p:nvPr/>
          </p:nvSpPr>
          <p:spPr>
            <a:xfrm>
              <a:off x="3442695"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C3EAF7B7-01BD-4BDA-A047-2A306C5A2FCD}"/>
                </a:ext>
              </a:extLst>
            </p:cNvPr>
            <p:cNvSpPr/>
            <p:nvPr/>
          </p:nvSpPr>
          <p:spPr>
            <a:xfrm>
              <a:off x="1925848"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C72688E7-2FBD-4C98-AC1C-2C265FEA908C}"/>
                </a:ext>
              </a:extLst>
            </p:cNvPr>
            <p:cNvGrpSpPr/>
            <p:nvPr/>
          </p:nvGrpSpPr>
          <p:grpSpPr>
            <a:xfrm>
              <a:off x="555742" y="4705182"/>
              <a:ext cx="8228107" cy="2152818"/>
              <a:chOff x="555742" y="4705182"/>
              <a:chExt cx="8228107" cy="2152818"/>
            </a:xfrm>
          </p:grpSpPr>
          <p:sp>
            <p:nvSpPr>
              <p:cNvPr id="32" name="文本框 31">
                <a:extLst>
                  <a:ext uri="{FF2B5EF4-FFF2-40B4-BE49-F238E27FC236}">
                    <a16:creationId xmlns:a16="http://schemas.microsoft.com/office/drawing/2014/main" id="{37C98156-7FA0-41BD-BD12-38AFC9EAE4E4}"/>
                  </a:ext>
                </a:extLst>
              </p:cNvPr>
              <p:cNvSpPr txBox="1"/>
              <p:nvPr/>
            </p:nvSpPr>
            <p:spPr>
              <a:xfrm>
                <a:off x="3923243" y="6488668"/>
                <a:ext cx="1287963" cy="369332"/>
              </a:xfrm>
              <a:prstGeom prst="rect">
                <a:avLst/>
              </a:prstGeom>
              <a:noFill/>
            </p:spPr>
            <p:txBody>
              <a:bodyPr wrap="square" rtlCol="0">
                <a:spAutoFit/>
              </a:bodyPr>
              <a:lstStyle/>
              <a:p>
                <a:r>
                  <a:rPr lang="zh-CN" altLang="en-US" dirty="0"/>
                  <a:t>码流文件</a:t>
                </a:r>
                <a:r>
                  <a:rPr lang="en-US" altLang="zh-CN" dirty="0"/>
                  <a:t>B</a:t>
                </a:r>
                <a:endParaRPr lang="zh-CN" altLang="en-US" dirty="0"/>
              </a:p>
            </p:txBody>
          </p:sp>
          <p:grpSp>
            <p:nvGrpSpPr>
              <p:cNvPr id="33" name="组合 32">
                <a:extLst>
                  <a:ext uri="{FF2B5EF4-FFF2-40B4-BE49-F238E27FC236}">
                    <a16:creationId xmlns:a16="http://schemas.microsoft.com/office/drawing/2014/main" id="{73B4250B-598E-4BC6-8072-0EF6F575CE55}"/>
                  </a:ext>
                </a:extLst>
              </p:cNvPr>
              <p:cNvGrpSpPr/>
              <p:nvPr/>
            </p:nvGrpSpPr>
            <p:grpSpPr>
              <a:xfrm>
                <a:off x="555742" y="4705182"/>
                <a:ext cx="8228107" cy="2152818"/>
                <a:chOff x="555742" y="4705182"/>
                <a:chExt cx="8228107" cy="2152818"/>
              </a:xfrm>
            </p:grpSpPr>
            <p:sp>
              <p:nvSpPr>
                <p:cNvPr id="34" name="矩形 33">
                  <a:extLst>
                    <a:ext uri="{FF2B5EF4-FFF2-40B4-BE49-F238E27FC236}">
                      <a16:creationId xmlns:a16="http://schemas.microsoft.com/office/drawing/2014/main" id="{03D3DF72-A42E-46F6-B11F-97469F4541F4}"/>
                    </a:ext>
                  </a:extLst>
                </p:cNvPr>
                <p:cNvSpPr/>
                <p:nvPr/>
              </p:nvSpPr>
              <p:spPr>
                <a:xfrm>
                  <a:off x="2368417" y="5477035"/>
                  <a:ext cx="880517" cy="720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编码器</a:t>
                  </a:r>
                </a:p>
              </p:txBody>
            </p:sp>
            <p:sp>
              <p:nvSpPr>
                <p:cNvPr id="35" name="矩形 34">
                  <a:extLst>
                    <a:ext uri="{FF2B5EF4-FFF2-40B4-BE49-F238E27FC236}">
                      <a16:creationId xmlns:a16="http://schemas.microsoft.com/office/drawing/2014/main" id="{4C071A0E-24FA-48E8-949C-BA6B32D1A48E}"/>
                    </a:ext>
                  </a:extLst>
                </p:cNvPr>
                <p:cNvSpPr/>
                <p:nvPr/>
              </p:nvSpPr>
              <p:spPr>
                <a:xfrm>
                  <a:off x="5713484" y="5492060"/>
                  <a:ext cx="880517" cy="72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解码器</a:t>
                  </a:r>
                </a:p>
              </p:txBody>
            </p:sp>
            <p:pic>
              <p:nvPicPr>
                <p:cNvPr id="36" name="图片 35" descr="女人戴着帽子&#10;&#10;描述已自动生成">
                  <a:extLst>
                    <a:ext uri="{FF2B5EF4-FFF2-40B4-BE49-F238E27FC236}">
                      <a16:creationId xmlns:a16="http://schemas.microsoft.com/office/drawing/2014/main" id="{EBA5CD29-6B55-4018-8B1C-FA3633D9D4B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401855" y="5186344"/>
                  <a:ext cx="1302324" cy="1302324"/>
                </a:xfrm>
                <a:prstGeom prst="rect">
                  <a:avLst/>
                </a:prstGeom>
              </p:spPr>
            </p:pic>
            <p:pic>
              <p:nvPicPr>
                <p:cNvPr id="37" name="图片 36" descr="女人戴着帽子&#10;&#10;描述已自动生成">
                  <a:extLst>
                    <a:ext uri="{FF2B5EF4-FFF2-40B4-BE49-F238E27FC236}">
                      <a16:creationId xmlns:a16="http://schemas.microsoft.com/office/drawing/2014/main" id="{F93A1745-27AA-4EE8-B6BC-6B16DC5CE8E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5742" y="5186344"/>
                  <a:ext cx="1302324" cy="1302324"/>
                </a:xfrm>
                <a:prstGeom prst="rect">
                  <a:avLst/>
                </a:prstGeom>
              </p:spPr>
            </p:pic>
            <p:sp>
              <p:nvSpPr>
                <p:cNvPr id="38" name="箭头: 右 37">
                  <a:extLst>
                    <a:ext uri="{FF2B5EF4-FFF2-40B4-BE49-F238E27FC236}">
                      <a16:creationId xmlns:a16="http://schemas.microsoft.com/office/drawing/2014/main" id="{255E71EA-18DD-4F8D-9F3E-E0515C256F65}"/>
                    </a:ext>
                  </a:extLst>
                </p:cNvPr>
                <p:cNvSpPr/>
                <p:nvPr/>
              </p:nvSpPr>
              <p:spPr>
                <a:xfrm>
                  <a:off x="5216904" y="5535013"/>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a:extLst>
                    <a:ext uri="{FF2B5EF4-FFF2-40B4-BE49-F238E27FC236}">
                      <a16:creationId xmlns:a16="http://schemas.microsoft.com/office/drawing/2014/main" id="{8443E047-3F87-4F0A-9C3B-79A4D3AE0DB8}"/>
                    </a:ext>
                  </a:extLst>
                </p:cNvPr>
                <p:cNvPicPr>
                  <a:picLocks noChangeAspect="1"/>
                </p:cNvPicPr>
                <p:nvPr/>
              </p:nvPicPr>
              <p:blipFill>
                <a:blip r:embed="rId5"/>
                <a:stretch>
                  <a:fillRect/>
                </a:stretch>
              </p:blipFill>
              <p:spPr>
                <a:xfrm>
                  <a:off x="3904835" y="5398779"/>
                  <a:ext cx="1224885" cy="912303"/>
                </a:xfrm>
                <a:prstGeom prst="rect">
                  <a:avLst/>
                </a:prstGeom>
              </p:spPr>
            </p:pic>
            <p:sp>
              <p:nvSpPr>
                <p:cNvPr id="40" name="箭头: 右 39">
                  <a:extLst>
                    <a:ext uri="{FF2B5EF4-FFF2-40B4-BE49-F238E27FC236}">
                      <a16:creationId xmlns:a16="http://schemas.microsoft.com/office/drawing/2014/main" id="{6A5627D4-D074-48C1-8DFA-C5A5359D7630}"/>
                    </a:ext>
                  </a:extLst>
                </p:cNvPr>
                <p:cNvSpPr/>
                <p:nvPr/>
              </p:nvSpPr>
              <p:spPr>
                <a:xfrm>
                  <a:off x="6834744" y="5552437"/>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90745D9E-8A78-447F-A44E-19D714907936}"/>
                    </a:ext>
                  </a:extLst>
                </p:cNvPr>
                <p:cNvSpPr txBox="1"/>
                <p:nvPr/>
              </p:nvSpPr>
              <p:spPr>
                <a:xfrm>
                  <a:off x="612716" y="6488668"/>
                  <a:ext cx="1287963" cy="369332"/>
                </a:xfrm>
                <a:prstGeom prst="rect">
                  <a:avLst/>
                </a:prstGeom>
                <a:noFill/>
              </p:spPr>
              <p:txBody>
                <a:bodyPr wrap="square" rtlCol="0">
                  <a:spAutoFit/>
                </a:bodyPr>
                <a:lstStyle/>
                <a:p>
                  <a:r>
                    <a:rPr lang="zh-CN" altLang="en-US" dirty="0"/>
                    <a:t>原始位图</a:t>
                  </a:r>
                  <a:r>
                    <a:rPr lang="en-US" altLang="zh-CN" dirty="0"/>
                    <a:t>X</a:t>
                  </a:r>
                  <a:endParaRPr lang="zh-CN" altLang="en-US" dirty="0"/>
                </a:p>
              </p:txBody>
            </p:sp>
            <p:sp>
              <p:nvSpPr>
                <p:cNvPr id="42" name="文本框 41">
                  <a:extLst>
                    <a:ext uri="{FF2B5EF4-FFF2-40B4-BE49-F238E27FC236}">
                      <a16:creationId xmlns:a16="http://schemas.microsoft.com/office/drawing/2014/main" id="{91A8A475-2F0B-489E-AE27-9793EE808A27}"/>
                    </a:ext>
                  </a:extLst>
                </p:cNvPr>
                <p:cNvSpPr txBox="1"/>
                <p:nvPr/>
              </p:nvSpPr>
              <p:spPr>
                <a:xfrm>
                  <a:off x="7495886" y="6488668"/>
                  <a:ext cx="1287963" cy="369332"/>
                </a:xfrm>
                <a:prstGeom prst="rect">
                  <a:avLst/>
                </a:prstGeom>
                <a:noFill/>
              </p:spPr>
              <p:txBody>
                <a:bodyPr wrap="square" rtlCol="0">
                  <a:spAutoFit/>
                </a:bodyPr>
                <a:lstStyle/>
                <a:p>
                  <a:r>
                    <a:rPr lang="zh-CN" altLang="en-US" dirty="0"/>
                    <a:t>重建位图</a:t>
                  </a:r>
                  <a:r>
                    <a:rPr lang="en-US" altLang="zh-CN" dirty="0"/>
                    <a:t>Y</a:t>
                  </a:r>
                  <a:endParaRPr lang="zh-CN" altLang="en-US" dirty="0"/>
                </a:p>
              </p:txBody>
            </p:sp>
            <p:sp>
              <p:nvSpPr>
                <p:cNvPr id="43" name="箭头: 右 42">
                  <a:extLst>
                    <a:ext uri="{FF2B5EF4-FFF2-40B4-BE49-F238E27FC236}">
                      <a16:creationId xmlns:a16="http://schemas.microsoft.com/office/drawing/2014/main" id="{4A2CA467-6583-4E7B-9813-C2380CBD54B2}"/>
                    </a:ext>
                  </a:extLst>
                </p:cNvPr>
                <p:cNvSpPr/>
                <p:nvPr/>
              </p:nvSpPr>
              <p:spPr>
                <a:xfrm rot="5400000">
                  <a:off x="2657621" y="4945499"/>
                  <a:ext cx="341745" cy="60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400E9E24-2715-48C9-835B-B6CF810A9A75}"/>
                    </a:ext>
                  </a:extLst>
                </p:cNvPr>
                <p:cNvSpPr txBox="1"/>
                <p:nvPr/>
              </p:nvSpPr>
              <p:spPr>
                <a:xfrm>
                  <a:off x="2267593" y="4705182"/>
                  <a:ext cx="1287963" cy="369332"/>
                </a:xfrm>
                <a:prstGeom prst="rect">
                  <a:avLst/>
                </a:prstGeom>
                <a:noFill/>
              </p:spPr>
              <p:txBody>
                <a:bodyPr wrap="square" rtlCol="0">
                  <a:spAutoFit/>
                </a:bodyPr>
                <a:lstStyle/>
                <a:p>
                  <a:r>
                    <a:rPr lang="zh-CN" altLang="en-US" dirty="0"/>
                    <a:t>控制参数</a:t>
                  </a:r>
                </a:p>
              </p:txBody>
            </p:sp>
          </p:grpSp>
        </p:grpSp>
      </p:grpSp>
    </p:spTree>
    <p:extLst>
      <p:ext uri="{BB962C8B-B14F-4D97-AF65-F5344CB8AC3E}">
        <p14:creationId xmlns:p14="http://schemas.microsoft.com/office/powerpoint/2010/main" val="27661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18051"/>
            <a:ext cx="7886700" cy="637309"/>
          </a:xfrm>
        </p:spPr>
        <p:txBody>
          <a:bodyPr>
            <a:normAutofit fontScale="90000"/>
          </a:bodyPr>
          <a:lstStyle/>
          <a:p>
            <a:r>
              <a:rPr lang="zh-CN" altLang="en-US" dirty="0"/>
              <a:t>示例</a:t>
            </a:r>
            <a:endParaRPr lang="en-US" dirty="0"/>
          </a:p>
        </p:txBody>
      </p:sp>
      <p:sp>
        <p:nvSpPr>
          <p:cNvPr id="3" name="Content Placeholder 2"/>
          <p:cNvSpPr>
            <a:spLocks noGrp="1"/>
          </p:cNvSpPr>
          <p:nvPr>
            <p:ph idx="1"/>
          </p:nvPr>
        </p:nvSpPr>
        <p:spPr>
          <a:xfrm>
            <a:off x="628651" y="1316831"/>
            <a:ext cx="7886700" cy="5395040"/>
          </a:xfrm>
        </p:spPr>
        <p:txBody>
          <a:bodyPr>
            <a:normAutofit/>
          </a:bodyPr>
          <a:lstStyle/>
          <a:p>
            <a:pPr marL="268288" indent="-268288">
              <a:lnSpc>
                <a:spcPct val="110000"/>
              </a:lnSpc>
              <a:buFont typeface="Wingdings" panose="05000000000000000000" pitchFamily="2" charset="2"/>
              <a:buChar char="Ø"/>
              <a:defRPr/>
            </a:pPr>
            <a:r>
              <a:rPr lang="zh-CN" altLang="en-US" sz="2000" dirty="0">
                <a:latin typeface="Cambria" charset="0"/>
                <a:ea typeface="新細明體" charset="0"/>
                <a:cs typeface="新細明體" charset="0"/>
              </a:rPr>
              <a:t>编码练习</a:t>
            </a:r>
            <a:r>
              <a:rPr lang="en-US" altLang="zh-CN" sz="2000" b="1" dirty="0">
                <a:latin typeface="Cambria" charset="0"/>
                <a:ea typeface="新細明體" charset="0"/>
                <a:cs typeface="新細明體" charset="0"/>
              </a:rPr>
              <a:t>Code_Lec4-2020spring.pdf</a:t>
            </a:r>
            <a:r>
              <a:rPr lang="zh-CN" altLang="en-US" sz="2000" dirty="0">
                <a:latin typeface="Cambria" charset="0"/>
                <a:ea typeface="新細明體" charset="0"/>
                <a:cs typeface="新細明體" charset="0"/>
              </a:rPr>
              <a:t>中给出了一个无损图像压缩系统设计的示例。具体包括：</a:t>
            </a:r>
            <a:endParaRPr lang="en-US" altLang="zh-CN" sz="2000" dirty="0">
              <a:latin typeface="Cambria" charset="0"/>
              <a:ea typeface="新細明體" charset="0"/>
              <a:cs typeface="新細明體" charset="0"/>
            </a:endParaRPr>
          </a:p>
          <a:p>
            <a:pPr marL="268288" indent="-268288">
              <a:lnSpc>
                <a:spcPct val="110000"/>
              </a:lnSpc>
              <a:buFont typeface="Wingdings" panose="05000000000000000000" pitchFamily="2" charset="2"/>
              <a:buChar char="Ø"/>
              <a:defRPr/>
            </a:pPr>
            <a:r>
              <a:rPr lang="zh-CN" altLang="en-US" sz="2000" dirty="0">
                <a:latin typeface="Cambria" charset="0"/>
                <a:ea typeface="新細明體" charset="0"/>
                <a:cs typeface="新細明體" charset="0"/>
              </a:rPr>
              <a:t>二进制码流设计的一个简单例子：</a:t>
            </a:r>
            <a:r>
              <a:rPr lang="en-US" altLang="zh-CN" sz="2000" dirty="0">
                <a:latin typeface="Cambria" charset="0"/>
                <a:ea typeface="新細明體" charset="0"/>
                <a:cs typeface="新細明體" charset="0"/>
              </a:rPr>
              <a:t>Huffman tree</a:t>
            </a:r>
            <a:r>
              <a:rPr lang="zh-CN" altLang="en-US" sz="2000" dirty="0">
                <a:latin typeface="Cambria" charset="0"/>
                <a:ea typeface="新細明體" charset="0"/>
                <a:cs typeface="新細明體" charset="0"/>
              </a:rPr>
              <a:t>和</a:t>
            </a:r>
            <a:r>
              <a:rPr lang="en-US" altLang="zh-CN" sz="2000" dirty="0">
                <a:latin typeface="Cambria" charset="0"/>
                <a:ea typeface="新細明體" charset="0"/>
                <a:cs typeface="新細明體" charset="0"/>
              </a:rPr>
              <a:t>code</a:t>
            </a:r>
            <a:r>
              <a:rPr lang="zh-CN" altLang="en-US" sz="2000" dirty="0">
                <a:latin typeface="Cambria" charset="0"/>
                <a:ea typeface="新細明體" charset="0"/>
                <a:cs typeface="新細明體" charset="0"/>
              </a:rPr>
              <a:t>的保存，但缺少图像分辨率</a:t>
            </a:r>
            <a:r>
              <a:rPr lang="en-US" altLang="zh-CN" sz="2000" dirty="0">
                <a:latin typeface="Cambria" charset="0"/>
                <a:ea typeface="新細明體" charset="0"/>
                <a:cs typeface="新細明體" charset="0"/>
              </a:rPr>
              <a:t>/</a:t>
            </a:r>
            <a:r>
              <a:rPr lang="zh-CN" altLang="en-US" sz="2000" dirty="0">
                <a:latin typeface="Cambria" charset="0"/>
                <a:ea typeface="新細明體" charset="0"/>
                <a:cs typeface="新細明體" charset="0"/>
              </a:rPr>
              <a:t>颜色模型等其他头信息；</a:t>
            </a:r>
            <a:endParaRPr lang="en-US" altLang="zh-CN" sz="2000" dirty="0">
              <a:latin typeface="Cambria" charset="0"/>
              <a:ea typeface="新細明體" charset="0"/>
              <a:cs typeface="新細明體" charset="0"/>
            </a:endParaRPr>
          </a:p>
          <a:p>
            <a:pPr marL="268288" indent="-268288">
              <a:lnSpc>
                <a:spcPct val="110000"/>
              </a:lnSpc>
              <a:buFont typeface="Wingdings" panose="05000000000000000000" pitchFamily="2" charset="2"/>
              <a:buChar char="Ø"/>
              <a:defRPr/>
            </a:pPr>
            <a:r>
              <a:rPr lang="zh-CN" altLang="en-US" sz="2000" dirty="0">
                <a:latin typeface="Cambria" charset="0"/>
                <a:ea typeface="新細明體" charset="0"/>
                <a:cs typeface="新細明體" charset="0"/>
              </a:rPr>
              <a:t>差分编码方法：开启水平差分，压缩倍数从</a:t>
            </a:r>
            <a:r>
              <a:rPr lang="en-US" altLang="zh-CN" sz="2000" dirty="0">
                <a:latin typeface="Cambria" charset="0"/>
                <a:ea typeface="新細明體" charset="0"/>
                <a:cs typeface="新細明體" charset="0"/>
              </a:rPr>
              <a:t>1.30</a:t>
            </a:r>
            <a:r>
              <a:rPr lang="zh-CN" altLang="en-US" sz="2000" dirty="0">
                <a:latin typeface="Cambria" charset="0"/>
                <a:ea typeface="新細明體" charset="0"/>
                <a:cs typeface="新細明體" charset="0"/>
              </a:rPr>
              <a:t>提升到</a:t>
            </a:r>
            <a:r>
              <a:rPr lang="en-US" altLang="zh-CN" sz="2000" dirty="0">
                <a:latin typeface="Cambria" charset="0"/>
                <a:ea typeface="新細明體" charset="0"/>
                <a:cs typeface="新細明體" charset="0"/>
              </a:rPr>
              <a:t>1.81</a:t>
            </a:r>
            <a:r>
              <a:rPr lang="zh-CN" altLang="en-US" sz="2000" dirty="0">
                <a:latin typeface="Cambria" charset="0"/>
                <a:ea typeface="新細明體" charset="0"/>
                <a:cs typeface="新細明體" charset="0"/>
              </a:rPr>
              <a:t>。且编码时间没有影响；但解码时间会从</a:t>
            </a:r>
            <a:r>
              <a:rPr lang="en-US" altLang="zh-CN" sz="2000" dirty="0">
                <a:latin typeface="Cambria" charset="0"/>
                <a:ea typeface="新細明體" charset="0"/>
                <a:cs typeface="新細明體" charset="0"/>
              </a:rPr>
              <a:t>326s</a:t>
            </a:r>
            <a:r>
              <a:rPr lang="zh-CN" altLang="en-US" sz="2000" dirty="0">
                <a:latin typeface="Cambria" charset="0"/>
                <a:ea typeface="新細明體" charset="0"/>
                <a:cs typeface="新細明體" charset="0"/>
              </a:rPr>
              <a:t>变成</a:t>
            </a:r>
            <a:r>
              <a:rPr lang="en-US" altLang="zh-CN" sz="2000" dirty="0">
                <a:latin typeface="Cambria" charset="0"/>
                <a:ea typeface="新細明體" charset="0"/>
                <a:cs typeface="新細明體" charset="0"/>
              </a:rPr>
              <a:t>360s</a:t>
            </a:r>
            <a:r>
              <a:rPr lang="zh-CN" altLang="en-US" sz="2000" dirty="0">
                <a:latin typeface="Cambria" charset="0"/>
                <a:ea typeface="新細明體" charset="0"/>
                <a:cs typeface="新細明體" charset="0"/>
              </a:rPr>
              <a:t>。</a:t>
            </a:r>
            <a:endParaRPr lang="en-US" altLang="zh-TW" sz="2000" dirty="0">
              <a:latin typeface="Cambria" charset="0"/>
              <a:ea typeface="新細明體" charset="0"/>
              <a:cs typeface="新細明體" charset="0"/>
            </a:endParaRPr>
          </a:p>
        </p:txBody>
      </p:sp>
      <p:pic>
        <p:nvPicPr>
          <p:cNvPr id="5" name="图片 4">
            <a:extLst>
              <a:ext uri="{FF2B5EF4-FFF2-40B4-BE49-F238E27FC236}">
                <a16:creationId xmlns:a16="http://schemas.microsoft.com/office/drawing/2014/main" id="{A8C99EB4-1D1E-4A36-AD43-09D834AACD68}"/>
              </a:ext>
            </a:extLst>
          </p:cNvPr>
          <p:cNvPicPr>
            <a:picLocks noChangeAspect="1"/>
          </p:cNvPicPr>
          <p:nvPr/>
        </p:nvPicPr>
        <p:blipFill>
          <a:blip r:embed="rId3"/>
          <a:stretch>
            <a:fillRect/>
          </a:stretch>
        </p:blipFill>
        <p:spPr>
          <a:xfrm>
            <a:off x="5063876" y="3657600"/>
            <a:ext cx="3618438" cy="3151318"/>
          </a:xfrm>
          <a:prstGeom prst="rect">
            <a:avLst/>
          </a:prstGeom>
        </p:spPr>
      </p:pic>
      <p:pic>
        <p:nvPicPr>
          <p:cNvPr id="6" name="图片 5">
            <a:extLst>
              <a:ext uri="{FF2B5EF4-FFF2-40B4-BE49-F238E27FC236}">
                <a16:creationId xmlns:a16="http://schemas.microsoft.com/office/drawing/2014/main" id="{40F4698F-548B-43A2-A9BD-662CB598B8C4}"/>
              </a:ext>
            </a:extLst>
          </p:cNvPr>
          <p:cNvPicPr>
            <a:picLocks noChangeAspect="1"/>
          </p:cNvPicPr>
          <p:nvPr/>
        </p:nvPicPr>
        <p:blipFill rotWithShape="1">
          <a:blip r:embed="rId4"/>
          <a:srcRect t="7679"/>
          <a:stretch/>
        </p:blipFill>
        <p:spPr>
          <a:xfrm>
            <a:off x="461686" y="3657600"/>
            <a:ext cx="3778450" cy="3200400"/>
          </a:xfrm>
          <a:prstGeom prst="rect">
            <a:avLst/>
          </a:prstGeom>
        </p:spPr>
      </p:pic>
    </p:spTree>
    <p:extLst>
      <p:ext uri="{BB962C8B-B14F-4D97-AF65-F5344CB8AC3E}">
        <p14:creationId xmlns:p14="http://schemas.microsoft.com/office/powerpoint/2010/main" val="232910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F7FEC-29C7-4BDA-943C-653FC1A73467}"/>
              </a:ext>
            </a:extLst>
          </p:cNvPr>
          <p:cNvSpPr>
            <a:spLocks noGrp="1"/>
          </p:cNvSpPr>
          <p:nvPr>
            <p:ph type="title"/>
          </p:nvPr>
        </p:nvSpPr>
        <p:spPr>
          <a:xfrm>
            <a:off x="628650" y="136524"/>
            <a:ext cx="7886700" cy="544513"/>
          </a:xfrm>
        </p:spPr>
        <p:txBody>
          <a:bodyPr>
            <a:normAutofit fontScale="90000"/>
          </a:bodyPr>
          <a:lstStyle/>
          <a:p>
            <a:r>
              <a:rPr lang="zh-CN" altLang="en-US" dirty="0"/>
              <a:t>实验</a:t>
            </a:r>
            <a:r>
              <a:rPr lang="en-US" altLang="zh-CN" dirty="0"/>
              <a:t>4 </a:t>
            </a:r>
            <a:r>
              <a:rPr lang="zh-CN" altLang="en-US" dirty="0"/>
              <a:t>图像压缩编码</a:t>
            </a:r>
          </a:p>
        </p:txBody>
      </p:sp>
      <p:sp>
        <p:nvSpPr>
          <p:cNvPr id="3" name="内容占位符 2">
            <a:extLst>
              <a:ext uri="{FF2B5EF4-FFF2-40B4-BE49-F238E27FC236}">
                <a16:creationId xmlns:a16="http://schemas.microsoft.com/office/drawing/2014/main" id="{8CB1E7C1-6273-4276-8A39-2BBAF3D987E7}"/>
              </a:ext>
            </a:extLst>
          </p:cNvPr>
          <p:cNvSpPr>
            <a:spLocks noGrp="1"/>
          </p:cNvSpPr>
          <p:nvPr>
            <p:ph idx="1"/>
          </p:nvPr>
        </p:nvSpPr>
        <p:spPr>
          <a:xfrm>
            <a:off x="628650" y="895927"/>
            <a:ext cx="7886700" cy="5281036"/>
          </a:xfrm>
        </p:spPr>
        <p:txBody>
          <a:bodyPr>
            <a:noAutofit/>
          </a:bodyPr>
          <a:lstStyle/>
          <a:p>
            <a:pPr>
              <a:lnSpc>
                <a:spcPct val="100000"/>
              </a:lnSpc>
              <a:buFont typeface="Wingdings" panose="05000000000000000000" pitchFamily="2" charset="2"/>
              <a:buChar char="p"/>
            </a:pPr>
            <a:r>
              <a:rPr lang="zh-CN" altLang="en-US" sz="1400" b="1" dirty="0"/>
              <a:t>实验目的</a:t>
            </a:r>
            <a:r>
              <a:rPr lang="zh-CN" altLang="en-US" sz="1300" dirty="0"/>
              <a:t>：</a:t>
            </a:r>
          </a:p>
          <a:p>
            <a:pPr marL="268288" indent="-268288">
              <a:lnSpc>
                <a:spcPct val="100000"/>
              </a:lnSpc>
              <a:buFont typeface="Wingdings" panose="05000000000000000000" pitchFamily="2" charset="2"/>
              <a:buChar char="Ø"/>
            </a:pPr>
            <a:r>
              <a:rPr lang="en-US" altLang="zh-CN" sz="1300" dirty="0"/>
              <a:t>1. </a:t>
            </a:r>
            <a:r>
              <a:rPr lang="zh-CN" altLang="en-US" sz="1300" dirty="0"/>
              <a:t>掌握无损图像数据的读写方法； </a:t>
            </a:r>
          </a:p>
          <a:p>
            <a:pPr marL="268288" indent="-268288">
              <a:lnSpc>
                <a:spcPct val="100000"/>
              </a:lnSpc>
              <a:buFont typeface="Wingdings" panose="05000000000000000000" pitchFamily="2" charset="2"/>
              <a:buChar char="Ø"/>
            </a:pPr>
            <a:r>
              <a:rPr lang="en-US" altLang="zh-CN" sz="1300" dirty="0"/>
              <a:t>2. </a:t>
            </a:r>
            <a:r>
              <a:rPr lang="zh-CN" altLang="en-US" sz="1300" dirty="0"/>
              <a:t>掌握图像编码压缩技术的基本原理；</a:t>
            </a:r>
            <a:endParaRPr lang="en-US" altLang="zh-CN" sz="1300" dirty="0"/>
          </a:p>
          <a:p>
            <a:pPr marL="268288" indent="-268288">
              <a:lnSpc>
                <a:spcPct val="100000"/>
              </a:lnSpc>
              <a:buFont typeface="Wingdings" panose="05000000000000000000" pitchFamily="2" charset="2"/>
              <a:buChar char="Ø"/>
            </a:pPr>
            <a:r>
              <a:rPr lang="en-US" altLang="zh-CN" sz="1300" dirty="0"/>
              <a:t>3.</a:t>
            </a:r>
            <a:r>
              <a:rPr lang="zh-CN" altLang="en-US" sz="1300" dirty="0"/>
              <a:t> 能利用编程工具完成变换编码，量化，熵编码等模块开发工作。 </a:t>
            </a:r>
            <a:endParaRPr lang="en-US" altLang="zh-CN" sz="1300" dirty="0"/>
          </a:p>
          <a:p>
            <a:pPr>
              <a:lnSpc>
                <a:spcPct val="100000"/>
              </a:lnSpc>
              <a:buFont typeface="Wingdings" panose="05000000000000000000" pitchFamily="2" charset="2"/>
              <a:buChar char="p"/>
            </a:pPr>
            <a:r>
              <a:rPr lang="zh-CN" altLang="en-US" sz="1400" b="1" dirty="0"/>
              <a:t>实验要求：</a:t>
            </a:r>
          </a:p>
          <a:p>
            <a:pPr marL="268288" indent="-268288">
              <a:lnSpc>
                <a:spcPct val="100000"/>
              </a:lnSpc>
              <a:buFont typeface="Wingdings" panose="05000000000000000000" pitchFamily="2" charset="2"/>
              <a:buChar char="Ø"/>
            </a:pPr>
            <a:r>
              <a:rPr lang="en-US" altLang="zh-CN" sz="1800" dirty="0"/>
              <a:t>1. </a:t>
            </a:r>
            <a:r>
              <a:rPr lang="zh-CN" altLang="en-US" sz="1800" dirty="0"/>
              <a:t>编程语言不限制：</a:t>
            </a:r>
            <a:r>
              <a:rPr lang="en-US" altLang="zh-CN" sz="1800" dirty="0" err="1"/>
              <a:t>Maltab</a:t>
            </a:r>
            <a:r>
              <a:rPr lang="zh-CN" altLang="en-US" sz="1800" dirty="0"/>
              <a:t>，</a:t>
            </a:r>
            <a:r>
              <a:rPr lang="en-US" altLang="zh-CN" sz="1800" dirty="0"/>
              <a:t>Python</a:t>
            </a:r>
            <a:r>
              <a:rPr lang="zh-CN" altLang="en-US" sz="1800" dirty="0"/>
              <a:t>和</a:t>
            </a:r>
            <a:r>
              <a:rPr lang="en-US" altLang="zh-CN" sz="1800" dirty="0"/>
              <a:t>C/C++</a:t>
            </a:r>
            <a:r>
              <a:rPr lang="zh-CN" altLang="en-US" sz="1800" dirty="0"/>
              <a:t>等都可以； </a:t>
            </a:r>
          </a:p>
          <a:p>
            <a:pPr marL="268288" indent="-268288">
              <a:lnSpc>
                <a:spcPct val="100000"/>
              </a:lnSpc>
              <a:buFont typeface="Wingdings" panose="05000000000000000000" pitchFamily="2" charset="2"/>
              <a:buChar char="Ø"/>
            </a:pPr>
            <a:r>
              <a:rPr lang="en-US" altLang="zh-CN" sz="1800" dirty="0"/>
              <a:t>2. </a:t>
            </a:r>
            <a:r>
              <a:rPr lang="zh-CN" altLang="en-US" sz="1800" dirty="0"/>
              <a:t>基本要求：设计一个基于变换编码、量化技术和哈夫曼编码的有损图像压缩系统，可模仿</a:t>
            </a:r>
            <a:r>
              <a:rPr lang="en-US" altLang="zh-CN" sz="1800" dirty="0"/>
              <a:t>JPEG</a:t>
            </a:r>
            <a:r>
              <a:rPr lang="zh-CN" altLang="en-US" sz="1800" dirty="0"/>
              <a:t>图像编码标准。 </a:t>
            </a:r>
            <a:endParaRPr lang="en-US" altLang="zh-CN" sz="1800" dirty="0"/>
          </a:p>
          <a:p>
            <a:pPr marL="725488" lvl="1" indent="-268288">
              <a:lnSpc>
                <a:spcPct val="100000"/>
              </a:lnSpc>
              <a:buFont typeface="Wingdings" panose="05000000000000000000" pitchFamily="2" charset="2"/>
              <a:buChar char="Ø"/>
            </a:pPr>
            <a:r>
              <a:rPr lang="en-US" altLang="zh-CN" sz="1600" dirty="0"/>
              <a:t>2.1 </a:t>
            </a:r>
            <a:r>
              <a:rPr lang="zh-CN" altLang="en-US" sz="1600" dirty="0"/>
              <a:t>编码器的</a:t>
            </a:r>
            <a:r>
              <a:rPr lang="zh-CN" altLang="en-US" sz="1600" b="1" dirty="0"/>
              <a:t>输入</a:t>
            </a:r>
            <a:r>
              <a:rPr lang="zh-CN" altLang="en-US" sz="1600" dirty="0"/>
              <a:t>为任意</a:t>
            </a:r>
            <a:r>
              <a:rPr lang="en-US" altLang="zh-CN" sz="1600" dirty="0"/>
              <a:t>bmp/</a:t>
            </a:r>
            <a:r>
              <a:rPr lang="en-US" altLang="zh-CN" sz="1600" dirty="0" err="1"/>
              <a:t>png</a:t>
            </a:r>
            <a:r>
              <a:rPr lang="zh-CN" altLang="en-US" sz="1600" dirty="0"/>
              <a:t>文件；</a:t>
            </a:r>
            <a:r>
              <a:rPr lang="zh-CN" altLang="en-US" sz="1600" b="1" dirty="0"/>
              <a:t>输出</a:t>
            </a:r>
            <a:r>
              <a:rPr lang="zh-CN" altLang="en-US" sz="1600" dirty="0"/>
              <a:t>为二进制码流文件。</a:t>
            </a:r>
            <a:endParaRPr lang="en-US" altLang="zh-CN" sz="1600" dirty="0"/>
          </a:p>
          <a:p>
            <a:pPr marL="725488" lvl="1" indent="-268288">
              <a:lnSpc>
                <a:spcPct val="100000"/>
              </a:lnSpc>
              <a:buFont typeface="Wingdings" panose="05000000000000000000" pitchFamily="2" charset="2"/>
              <a:buChar char="Ø"/>
            </a:pPr>
            <a:r>
              <a:rPr lang="en-US" altLang="zh-CN" sz="1600" dirty="0"/>
              <a:t>2.2 </a:t>
            </a:r>
            <a:r>
              <a:rPr lang="zh-CN" altLang="en-US" sz="1600" dirty="0"/>
              <a:t>解码器的</a:t>
            </a:r>
            <a:r>
              <a:rPr lang="zh-CN" altLang="en-US" sz="1600" b="1" dirty="0"/>
              <a:t>输入</a:t>
            </a:r>
            <a:r>
              <a:rPr lang="zh-CN" altLang="en-US" sz="1600" dirty="0"/>
              <a:t>为二进制码流文件，</a:t>
            </a:r>
            <a:r>
              <a:rPr lang="zh-CN" altLang="en-US" sz="1600" b="1" dirty="0"/>
              <a:t>输出</a:t>
            </a:r>
            <a:r>
              <a:rPr lang="zh-CN" altLang="en-US" sz="1600" dirty="0"/>
              <a:t>为</a:t>
            </a:r>
            <a:r>
              <a:rPr lang="en-US" altLang="zh-CN" sz="1600" dirty="0"/>
              <a:t>bmp/</a:t>
            </a:r>
            <a:r>
              <a:rPr lang="en-US" altLang="zh-CN" sz="1600" dirty="0" err="1"/>
              <a:t>png</a:t>
            </a:r>
            <a:r>
              <a:rPr lang="zh-CN" altLang="en-US" sz="1600" dirty="0"/>
              <a:t>文件。</a:t>
            </a:r>
            <a:endParaRPr lang="en-US" altLang="zh-CN" sz="1600" dirty="0"/>
          </a:p>
          <a:p>
            <a:pPr marL="725488" lvl="1" indent="-268288">
              <a:lnSpc>
                <a:spcPct val="100000"/>
              </a:lnSpc>
              <a:buFont typeface="Wingdings" panose="05000000000000000000" pitchFamily="2" charset="2"/>
              <a:buChar char="Ø"/>
            </a:pPr>
            <a:r>
              <a:rPr lang="en-US" altLang="zh-CN" sz="1600" dirty="0"/>
              <a:t>2.3 </a:t>
            </a:r>
            <a:r>
              <a:rPr lang="zh-CN" altLang="en-US" sz="1600" dirty="0"/>
              <a:t>建议在提供的代码“</a:t>
            </a:r>
            <a:r>
              <a:rPr lang="en-US" altLang="zh-CN" sz="1600" dirty="0"/>
              <a:t>coding</a:t>
            </a:r>
            <a:r>
              <a:rPr lang="zh-CN" altLang="en-US" sz="1600" dirty="0"/>
              <a:t>”基础上修改</a:t>
            </a:r>
            <a:r>
              <a:rPr lang="en-US" altLang="zh-CN" sz="1600" dirty="0" err="1"/>
              <a:t>encode_channel</a:t>
            </a:r>
            <a:r>
              <a:rPr lang="zh-CN" altLang="en-US" sz="1600" dirty="0"/>
              <a:t>和</a:t>
            </a:r>
            <a:r>
              <a:rPr lang="en-US" altLang="zh-CN" sz="1600" dirty="0" err="1"/>
              <a:t>decode_channel</a:t>
            </a:r>
            <a:r>
              <a:rPr lang="zh-CN" altLang="en-US" sz="1600" dirty="0"/>
              <a:t>，完成编码器和解码器的设计。</a:t>
            </a:r>
            <a:endParaRPr lang="en-US" altLang="zh-CN" sz="1600" dirty="0"/>
          </a:p>
          <a:p>
            <a:pPr marL="725488" lvl="1" indent="-268288">
              <a:lnSpc>
                <a:spcPct val="100000"/>
              </a:lnSpc>
              <a:buFont typeface="Wingdings" panose="05000000000000000000" pitchFamily="2" charset="2"/>
              <a:buChar char="Ø"/>
            </a:pPr>
            <a:r>
              <a:rPr lang="en-US" altLang="zh-CN" sz="1600" dirty="0"/>
              <a:t>2.4 </a:t>
            </a:r>
            <a:r>
              <a:rPr lang="zh-CN" altLang="en-US" sz="1600" dirty="0"/>
              <a:t>压缩系统要包含变换编码、量化技术、哈夫曼编码部分。</a:t>
            </a:r>
          </a:p>
          <a:p>
            <a:pPr marL="725488" lvl="1" indent="-268288">
              <a:lnSpc>
                <a:spcPct val="100000"/>
              </a:lnSpc>
              <a:buFont typeface="Wingdings" panose="05000000000000000000" pitchFamily="2" charset="2"/>
              <a:buChar char="Ø"/>
            </a:pPr>
            <a:r>
              <a:rPr lang="en-US" altLang="zh-CN" sz="1600" dirty="0"/>
              <a:t>2.5 </a:t>
            </a:r>
            <a:r>
              <a:rPr lang="zh-CN" altLang="en-US" sz="1600" dirty="0"/>
              <a:t>分析不同图像可以实现的压缩率，并把压缩前和压缩后图像对比显示，观察视觉信息丢失。</a:t>
            </a:r>
            <a:endParaRPr lang="en-US" altLang="zh-CN" sz="1600" dirty="0"/>
          </a:p>
          <a:p>
            <a:pPr marL="268288" indent="-268288">
              <a:lnSpc>
                <a:spcPct val="100000"/>
              </a:lnSpc>
              <a:buFont typeface="Wingdings" panose="05000000000000000000" pitchFamily="2" charset="2"/>
              <a:buChar char="Ø"/>
            </a:pPr>
            <a:r>
              <a:rPr lang="en-US" altLang="zh-CN" sz="1800" dirty="0"/>
              <a:t>3. </a:t>
            </a:r>
            <a:r>
              <a:rPr lang="zh-CN" altLang="en-US" sz="1800" dirty="0"/>
              <a:t>高级要求：</a:t>
            </a:r>
            <a:endParaRPr lang="en-US" altLang="zh-CN" sz="1800" dirty="0"/>
          </a:p>
          <a:p>
            <a:pPr marL="725488" lvl="1" indent="-268288">
              <a:lnSpc>
                <a:spcPct val="100000"/>
              </a:lnSpc>
              <a:buFont typeface="Wingdings" panose="05000000000000000000" pitchFamily="2" charset="2"/>
              <a:buChar char="Ø"/>
            </a:pPr>
            <a:r>
              <a:rPr lang="en-US" altLang="zh-CN" sz="1600" dirty="0"/>
              <a:t>3.1 </a:t>
            </a:r>
            <a:r>
              <a:rPr lang="zh-CN" altLang="en-US" sz="1600" dirty="0"/>
              <a:t>实现编码器可通过调整控制参数的方式改变压缩率，比如控制量化参数。</a:t>
            </a:r>
            <a:endParaRPr lang="en-US" altLang="zh-CN" sz="1600" dirty="0"/>
          </a:p>
          <a:p>
            <a:pPr marL="725488" lvl="1" indent="-268288">
              <a:lnSpc>
                <a:spcPct val="100000"/>
              </a:lnSpc>
              <a:buFont typeface="Wingdings" panose="05000000000000000000" pitchFamily="2" charset="2"/>
              <a:buChar char="Ø"/>
            </a:pPr>
            <a:r>
              <a:rPr lang="en-US" altLang="zh-CN" sz="1600" dirty="0"/>
              <a:t>3.2 </a:t>
            </a:r>
            <a:r>
              <a:rPr lang="zh-CN" altLang="en-US" sz="1600" dirty="0"/>
              <a:t>实现</a:t>
            </a:r>
            <a:r>
              <a:rPr lang="en-US" altLang="zh-CN" sz="1600" dirty="0"/>
              <a:t>zigzag</a:t>
            </a:r>
            <a:r>
              <a:rPr lang="zh-CN" altLang="en-US" sz="1600" dirty="0"/>
              <a:t>扫描，</a:t>
            </a:r>
            <a:r>
              <a:rPr lang="en-US" altLang="zh-CN" sz="1600" dirty="0"/>
              <a:t>DC</a:t>
            </a:r>
            <a:r>
              <a:rPr lang="zh-CN" altLang="en-US" sz="1600" dirty="0"/>
              <a:t>系数的</a:t>
            </a:r>
            <a:r>
              <a:rPr lang="en-US" altLang="zh-CN" sz="1600" dirty="0"/>
              <a:t>DPCM</a:t>
            </a:r>
            <a:r>
              <a:rPr lang="zh-CN" altLang="en-US" sz="1600" dirty="0"/>
              <a:t>编码，</a:t>
            </a:r>
            <a:r>
              <a:rPr lang="en-US" altLang="zh-CN" sz="1600" dirty="0"/>
              <a:t>AC</a:t>
            </a:r>
            <a:r>
              <a:rPr lang="zh-CN" altLang="en-US" sz="1600" dirty="0"/>
              <a:t>系数的</a:t>
            </a:r>
            <a:r>
              <a:rPr lang="en-US" altLang="zh-CN" sz="1600" dirty="0"/>
              <a:t>RLC</a:t>
            </a:r>
            <a:r>
              <a:rPr lang="zh-CN" altLang="en-US" sz="1600" dirty="0"/>
              <a:t>编码，并对编码后的</a:t>
            </a:r>
            <a:r>
              <a:rPr lang="en-US" altLang="zh-CN" sz="1600" dirty="0"/>
              <a:t>Size</a:t>
            </a:r>
            <a:r>
              <a:rPr lang="zh-CN" altLang="en-US" sz="1600" dirty="0"/>
              <a:t>进行哈夫曼编码。</a:t>
            </a:r>
          </a:p>
        </p:txBody>
      </p:sp>
      <p:sp>
        <p:nvSpPr>
          <p:cNvPr id="4" name="灯片编号占位符 3">
            <a:extLst>
              <a:ext uri="{FF2B5EF4-FFF2-40B4-BE49-F238E27FC236}">
                <a16:creationId xmlns:a16="http://schemas.microsoft.com/office/drawing/2014/main" id="{790804C7-E441-4AEE-9541-4ECF18FD29A3}"/>
              </a:ext>
            </a:extLst>
          </p:cNvPr>
          <p:cNvSpPr>
            <a:spLocks noGrp="1"/>
          </p:cNvSpPr>
          <p:nvPr>
            <p:ph type="sldNum" sz="quarter" idx="12"/>
          </p:nvPr>
        </p:nvSpPr>
        <p:spPr/>
        <p:txBody>
          <a:bodyPr/>
          <a:lstStyle/>
          <a:p>
            <a:fld id="{EB792F4E-54C0-4D36-B331-9C6FCFE9A340}" type="slidenum">
              <a:rPr lang="zh-CN" altLang="en-US" smtClean="0"/>
              <a:pPr/>
              <a:t>5</a:t>
            </a:fld>
            <a:endParaRPr lang="zh-CN" altLang="en-US" dirty="0"/>
          </a:p>
        </p:txBody>
      </p:sp>
    </p:spTree>
    <p:extLst>
      <p:ext uri="{BB962C8B-B14F-4D97-AF65-F5344CB8AC3E}">
        <p14:creationId xmlns:p14="http://schemas.microsoft.com/office/powerpoint/2010/main" val="196280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F7FEC-29C7-4BDA-943C-653FC1A73467}"/>
              </a:ext>
            </a:extLst>
          </p:cNvPr>
          <p:cNvSpPr>
            <a:spLocks noGrp="1"/>
          </p:cNvSpPr>
          <p:nvPr>
            <p:ph type="title"/>
          </p:nvPr>
        </p:nvSpPr>
        <p:spPr>
          <a:xfrm>
            <a:off x="628650" y="136524"/>
            <a:ext cx="7886700" cy="544513"/>
          </a:xfrm>
        </p:spPr>
        <p:txBody>
          <a:bodyPr>
            <a:normAutofit fontScale="90000"/>
          </a:bodyPr>
          <a:lstStyle/>
          <a:p>
            <a:r>
              <a:rPr lang="zh-CN" altLang="en-US" dirty="0"/>
              <a:t>实验</a:t>
            </a:r>
            <a:r>
              <a:rPr lang="en-US" altLang="zh-CN" dirty="0"/>
              <a:t>4 </a:t>
            </a:r>
            <a:r>
              <a:rPr lang="zh-CN" altLang="en-US" dirty="0"/>
              <a:t>图像压缩编码</a:t>
            </a:r>
          </a:p>
        </p:txBody>
      </p:sp>
      <p:sp>
        <p:nvSpPr>
          <p:cNvPr id="3" name="内容占位符 2">
            <a:extLst>
              <a:ext uri="{FF2B5EF4-FFF2-40B4-BE49-F238E27FC236}">
                <a16:creationId xmlns:a16="http://schemas.microsoft.com/office/drawing/2014/main" id="{8CB1E7C1-6273-4276-8A39-2BBAF3D987E7}"/>
              </a:ext>
            </a:extLst>
          </p:cNvPr>
          <p:cNvSpPr>
            <a:spLocks noGrp="1"/>
          </p:cNvSpPr>
          <p:nvPr>
            <p:ph idx="1"/>
          </p:nvPr>
        </p:nvSpPr>
        <p:spPr>
          <a:xfrm>
            <a:off x="628650" y="895927"/>
            <a:ext cx="7886700" cy="5281036"/>
          </a:xfrm>
        </p:spPr>
        <p:txBody>
          <a:bodyPr>
            <a:normAutofit/>
          </a:bodyPr>
          <a:lstStyle/>
          <a:p>
            <a:pPr>
              <a:lnSpc>
                <a:spcPct val="100000"/>
              </a:lnSpc>
              <a:buFont typeface="Wingdings" panose="05000000000000000000" pitchFamily="2" charset="2"/>
              <a:buChar char="p"/>
            </a:pPr>
            <a:r>
              <a:rPr lang="zh-CN" altLang="en-US" sz="1300" dirty="0"/>
              <a:t>参考资料：</a:t>
            </a:r>
            <a:endParaRPr lang="en-US" altLang="zh-CN" sz="1300" dirty="0"/>
          </a:p>
          <a:p>
            <a:pPr marL="268288" indent="-268288">
              <a:lnSpc>
                <a:spcPct val="100000"/>
              </a:lnSpc>
              <a:buFont typeface="Wingdings" panose="05000000000000000000" pitchFamily="2" charset="2"/>
              <a:buChar char="Ø"/>
            </a:pPr>
            <a:r>
              <a:rPr lang="en-US" altLang="zh-CN" sz="1300" dirty="0"/>
              <a:t>Still Image and Video Compression with </a:t>
            </a:r>
            <a:r>
              <a:rPr lang="en-US" altLang="zh-CN" sz="1300" dirty="0" err="1"/>
              <a:t>Matlab</a:t>
            </a:r>
            <a:endParaRPr lang="en-US" altLang="zh-CN" sz="1300" dirty="0"/>
          </a:p>
          <a:p>
            <a:pPr marL="268288" indent="-268288">
              <a:lnSpc>
                <a:spcPct val="100000"/>
              </a:lnSpc>
              <a:buFont typeface="Wingdings" panose="05000000000000000000" pitchFamily="2" charset="2"/>
              <a:buChar char="Ø"/>
            </a:pPr>
            <a:r>
              <a:rPr lang="en-US" altLang="zh-CN" sz="1300" dirty="0"/>
              <a:t>google</a:t>
            </a:r>
            <a:r>
              <a:rPr lang="zh-CN" altLang="en-US" sz="1300" dirty="0"/>
              <a:t>开源</a:t>
            </a:r>
            <a:r>
              <a:rPr lang="en-US" altLang="zh-CN" sz="1300" dirty="0"/>
              <a:t>jpeg</a:t>
            </a:r>
            <a:r>
              <a:rPr lang="zh-CN" altLang="en-US" sz="1300" dirty="0"/>
              <a:t>压缩算法</a:t>
            </a:r>
            <a:r>
              <a:rPr lang="en-US" altLang="zh-CN" sz="1300" dirty="0" err="1"/>
              <a:t>Guetzli</a:t>
            </a:r>
            <a:r>
              <a:rPr lang="zh-CN" altLang="en-US" sz="1300" dirty="0"/>
              <a:t>：</a:t>
            </a:r>
            <a:r>
              <a:rPr lang="en-US" altLang="zh-CN" sz="1300" dirty="0">
                <a:hlinkClick r:id="rId2"/>
              </a:rPr>
              <a:t>https://github.com/google/guetzli/</a:t>
            </a:r>
            <a:endParaRPr lang="en-US" altLang="zh-CN" sz="1300" dirty="0"/>
          </a:p>
          <a:p>
            <a:pPr>
              <a:lnSpc>
                <a:spcPct val="100000"/>
              </a:lnSpc>
              <a:buFont typeface="Wingdings" panose="05000000000000000000" pitchFamily="2" charset="2"/>
              <a:buChar char="p"/>
            </a:pPr>
            <a:r>
              <a:rPr lang="zh-CN" altLang="en-US" sz="1400" b="1" dirty="0"/>
              <a:t>截止日期</a:t>
            </a:r>
            <a:r>
              <a:rPr lang="zh-CN" altLang="en-US" sz="1300" dirty="0"/>
              <a:t>：</a:t>
            </a:r>
            <a:r>
              <a:rPr lang="en-US" altLang="zh-CN" sz="1300" dirty="0"/>
              <a:t>2020-6-7 PM 11:59</a:t>
            </a:r>
          </a:p>
          <a:p>
            <a:pPr>
              <a:lnSpc>
                <a:spcPct val="100000"/>
              </a:lnSpc>
              <a:buFont typeface="Wingdings" panose="05000000000000000000" pitchFamily="2" charset="2"/>
              <a:buChar char="p"/>
            </a:pPr>
            <a:r>
              <a:rPr lang="zh-CN" altLang="en-US" sz="1400" b="1" dirty="0"/>
              <a:t>评分细则：</a:t>
            </a:r>
          </a:p>
          <a:p>
            <a:pPr marL="268288" indent="-268288">
              <a:lnSpc>
                <a:spcPct val="100000"/>
              </a:lnSpc>
            </a:pPr>
            <a:r>
              <a:rPr lang="zh-CN" altLang="en-US" sz="1300" dirty="0"/>
              <a:t>基本分：完成基本要求 （</a:t>
            </a:r>
            <a:r>
              <a:rPr lang="en-US" altLang="zh-CN" sz="1300" dirty="0"/>
              <a:t>60% </a:t>
            </a:r>
            <a:r>
              <a:rPr lang="zh-CN" altLang="en-US" sz="1300" dirty="0"/>
              <a:t>） ；</a:t>
            </a:r>
          </a:p>
          <a:p>
            <a:pPr marL="268288" indent="-268288">
              <a:lnSpc>
                <a:spcPct val="100000"/>
              </a:lnSpc>
            </a:pPr>
            <a:r>
              <a:rPr lang="zh-CN" altLang="en-US" sz="1300" dirty="0"/>
              <a:t>提高分：完成高级要求设计，并具有较好的算法性能（</a:t>
            </a:r>
            <a:r>
              <a:rPr lang="en-US" altLang="zh-CN" sz="1300" dirty="0"/>
              <a:t>20% </a:t>
            </a:r>
            <a:r>
              <a:rPr lang="zh-CN" altLang="en-US" sz="1300" dirty="0"/>
              <a:t>）；</a:t>
            </a:r>
          </a:p>
          <a:p>
            <a:pPr marL="268288" indent="-268288">
              <a:lnSpc>
                <a:spcPct val="100000"/>
              </a:lnSpc>
            </a:pPr>
            <a:r>
              <a:rPr lang="zh-CN" altLang="en-US" sz="1300" dirty="0"/>
              <a:t>实验报告：实验报告完整（</a:t>
            </a:r>
            <a:r>
              <a:rPr lang="en-US" altLang="zh-CN" sz="1300" dirty="0"/>
              <a:t>10%</a:t>
            </a:r>
            <a:r>
              <a:rPr lang="zh-CN" altLang="en-US" sz="1300" dirty="0"/>
              <a:t>）排版美观，文字介绍详实（</a:t>
            </a:r>
            <a:r>
              <a:rPr lang="en-US" altLang="zh-CN" sz="1300" dirty="0"/>
              <a:t>10%</a:t>
            </a:r>
            <a:r>
              <a:rPr lang="zh-CN" altLang="en-US" sz="1300" dirty="0"/>
              <a:t>）</a:t>
            </a:r>
          </a:p>
          <a:p>
            <a:endParaRPr lang="zh-CN" altLang="en-US" dirty="0"/>
          </a:p>
        </p:txBody>
      </p:sp>
      <p:sp>
        <p:nvSpPr>
          <p:cNvPr id="4" name="灯片编号占位符 3">
            <a:extLst>
              <a:ext uri="{FF2B5EF4-FFF2-40B4-BE49-F238E27FC236}">
                <a16:creationId xmlns:a16="http://schemas.microsoft.com/office/drawing/2014/main" id="{790804C7-E441-4AEE-9541-4ECF18FD29A3}"/>
              </a:ext>
            </a:extLst>
          </p:cNvPr>
          <p:cNvSpPr>
            <a:spLocks noGrp="1"/>
          </p:cNvSpPr>
          <p:nvPr>
            <p:ph type="sldNum" sz="quarter" idx="12"/>
          </p:nvPr>
        </p:nvSpPr>
        <p:spPr/>
        <p:txBody>
          <a:bodyPr/>
          <a:lstStyle/>
          <a:p>
            <a:fld id="{EB792F4E-54C0-4D36-B331-9C6FCFE9A340}" type="slidenum">
              <a:rPr lang="zh-CN" altLang="en-US" smtClean="0"/>
              <a:pPr/>
              <a:t>6</a:t>
            </a:fld>
            <a:endParaRPr lang="zh-CN" altLang="en-US" dirty="0"/>
          </a:p>
        </p:txBody>
      </p:sp>
      <p:pic>
        <p:nvPicPr>
          <p:cNvPr id="5" name="图片 1">
            <a:extLst>
              <a:ext uri="{FF2B5EF4-FFF2-40B4-BE49-F238E27FC236}">
                <a16:creationId xmlns:a16="http://schemas.microsoft.com/office/drawing/2014/main" id="{3E73AD06-3004-4086-B1B0-C24C407055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437" y="895927"/>
            <a:ext cx="2317040" cy="36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8803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多媒体系统导论&amp;#x0D;&amp;#x0A;图像压缩编码&amp;quot;&quot;/&gt;&lt;property id=&quot;20307&quot; value=&quot;258&quot;/&gt;&lt;/object&gt;&lt;object type=&quot;3&quot; unique_id=&quot;10005&quot;&gt;&lt;property id=&quot;20148&quot; value=&quot;5&quot;/&gt;&lt;property id=&quot;20300&quot; value=&quot;Slide 2 - &amp;quot;图像压缩&amp;quot;&quot;/&gt;&lt;property id=&quot;20307&quot; value=&quot;467&quot;/&gt;&lt;/object&gt;&lt;object type=&quot;3&quot; unique_id=&quot;10006&quot;&gt;&lt;property id=&quot;20148&quot; value=&quot;5&quot;/&gt;&lt;property id=&quot;20300&quot; value=&quot;Slide 3 - &amp;quot;图像压缩&amp;quot;&quot;/&gt;&lt;property id=&quot;20307&quot; value=&quot;526&quot;/&gt;&lt;/object&gt;&lt;object type=&quot;3&quot; unique_id=&quot;10007&quot;&gt;&lt;property id=&quot;20148&quot; value=&quot;5&quot;/&gt;&lt;property id=&quot;20300&quot; value=&quot;Slide 4 - &amp;quot;示例&amp;quot;&quot;/&gt;&lt;property id=&quot;20307&quot; value=&quot;528&quot;/&gt;&lt;/object&gt;&lt;object type=&quot;3&quot; unique_id=&quot;10008&quot;&gt;&lt;property id=&quot;20148&quot; value=&quot;5&quot;/&gt;&lt;property id=&quot;20300&quot; value=&quot;Slide 5 - &amp;quot;实验4 图像压缩编码&amp;quot;&quot;/&gt;&lt;property id=&quot;20307&quot; value=&quot;527&quot;/&gt;&lt;/object&gt;&lt;object type=&quot;3&quot; unique_id=&quot;10009&quot;&gt;&lt;property id=&quot;20148&quot; value=&quot;5&quot;/&gt;&lt;property id=&quot;20300&quot; value=&quot;Slide 6 - &amp;quot;实验4 图像压缩编码&amp;quot;&quot;/&gt;&lt;property id=&quot;20307&quot; value=&quot;529&quot;/&gt;&lt;/object&gt;&lt;/object&gt;&lt;/object&gt;&lt;/database&gt;"/>
  <p:tag name="SECTOMILLISECCONVERTED"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667</Words>
  <Application>Microsoft Office PowerPoint</Application>
  <PresentationFormat>全屏显示(4:3)</PresentationFormat>
  <Paragraphs>58</Paragraphs>
  <Slides>6</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vt:i4>
      </vt:variant>
    </vt:vector>
  </HeadingPairs>
  <TitlesOfParts>
    <vt:vector size="15" baseType="lpstr">
      <vt:lpstr>等线</vt:lpstr>
      <vt:lpstr>微软雅黑</vt:lpstr>
      <vt:lpstr>Arial</vt:lpstr>
      <vt:lpstr>Calibri</vt:lpstr>
      <vt:lpstr>Calibri Light</vt:lpstr>
      <vt:lpstr>Cambria</vt:lpstr>
      <vt:lpstr>Wingdings</vt:lpstr>
      <vt:lpstr>Office 主题​​</vt:lpstr>
      <vt:lpstr>Office 主题</vt:lpstr>
      <vt:lpstr>多媒体系统导论 图像压缩编码</vt:lpstr>
      <vt:lpstr>图像压缩</vt:lpstr>
      <vt:lpstr>图像压缩</vt:lpstr>
      <vt:lpstr>示例</vt:lpstr>
      <vt:lpstr>实验4 图像压缩编码</vt:lpstr>
      <vt:lpstr>实验4 图像压缩编码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多媒体系统导论 Photoshop实验</dc:title>
  <dc:creator>YK Song</dc:creator>
  <cp:lastModifiedBy>xyz</cp:lastModifiedBy>
  <cp:revision>157</cp:revision>
  <dcterms:created xsi:type="dcterms:W3CDTF">2020-03-29T14:49:30Z</dcterms:created>
  <dcterms:modified xsi:type="dcterms:W3CDTF">2021-04-26T09:08:44Z</dcterms:modified>
</cp:coreProperties>
</file>