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8" r:id="rId2"/>
    <p:sldId id="482" r:id="rId3"/>
    <p:sldId id="483" r:id="rId4"/>
    <p:sldId id="484" r:id="rId5"/>
    <p:sldId id="485" r:id="rId6"/>
    <p:sldId id="486" r:id="rId7"/>
    <p:sldId id="487" r:id="rId8"/>
    <p:sldId id="48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 autoAdjust="0"/>
    <p:restoredTop sz="82495" autoAdjust="0"/>
  </p:normalViewPr>
  <p:slideViewPr>
    <p:cSldViewPr snapToGrid="0">
      <p:cViewPr varScale="1">
        <p:scale>
          <a:sx n="68" d="100"/>
          <a:sy n="68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60AD062-A8EA-D047-B5FC-DEDD26614859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8577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7B4F6011-308C-CB4F-8E31-F74D5F294F9B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4635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D0DD0B5-1125-BD40-A486-069F139FB9FD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7679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55B19-43BA-4345-9C41-C55569DCCB55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722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xyzhang15@szu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94003F"/>
                </a:solidFill>
              </a:rPr>
              <a:t>图像检索评价标准</a:t>
            </a: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xyzhang15@szu.edu.cn</a:t>
            </a:r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zh-CN" altLang="en-US" dirty="0"/>
              <a:t>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b="1">
                <a:latin typeface="Calisto MT" charset="0"/>
              </a:rPr>
              <a:t>图像检索中常用的评价标准</a:t>
            </a:r>
            <a:endParaRPr lang="en-US" altLang="zh-CN" sz="4200" b="1">
              <a:latin typeface="Calisto MT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7921252" cy="4104034"/>
          </a:xfrm>
        </p:spPr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zh-CN" altLang="en-US" sz="3100" dirty="0"/>
              <a:t>图像检索考察的是什么</a:t>
            </a:r>
            <a:endParaRPr lang="en-US" altLang="zh-CN" sz="3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900" dirty="0"/>
              <a:t> </a:t>
            </a:r>
            <a:r>
              <a:rPr lang="zh-CN" altLang="en-US" sz="2900" dirty="0"/>
              <a:t>检索得到的图像与查询的信息相似</a:t>
            </a:r>
            <a:endParaRPr lang="en-US" altLang="zh-CN" sz="2900" dirty="0"/>
          </a:p>
          <a:p>
            <a:pPr lvl="2">
              <a:spcAft>
                <a:spcPts val="0"/>
              </a:spcAft>
              <a:buFont typeface="Wingdings" charset="0"/>
              <a:buChar char="Ø"/>
            </a:pPr>
            <a:r>
              <a:rPr lang="zh-CN" altLang="en-US" sz="2500" dirty="0"/>
              <a:t>把图像检索问题转变为图像分类问题</a:t>
            </a:r>
            <a:endParaRPr lang="en-US" altLang="zh-CN" sz="2500" dirty="0"/>
          </a:p>
          <a:p>
            <a:pPr lvl="2">
              <a:spcAft>
                <a:spcPts val="0"/>
              </a:spcAft>
              <a:buFont typeface="Wingdings" charset="0"/>
              <a:buChar char="Ø"/>
            </a:pPr>
            <a:r>
              <a:rPr lang="zh-CN" altLang="en-US" sz="2500" dirty="0"/>
              <a:t>使用图像分类的评价标准来评价结果</a:t>
            </a:r>
            <a:endParaRPr lang="en-US" altLang="zh-CN" sz="2500" dirty="0"/>
          </a:p>
          <a:p>
            <a:pPr lvl="3">
              <a:spcAft>
                <a:spcPts val="0"/>
              </a:spcAft>
              <a:buFont typeface="Courier New" charset="0"/>
              <a:buChar char="o"/>
            </a:pPr>
            <a:r>
              <a:rPr lang="en-US" altLang="zh-CN" sz="2100" dirty="0">
                <a:latin typeface="Times New Roman"/>
                <a:cs typeface="Times New Roman"/>
              </a:rPr>
              <a:t>Precision</a:t>
            </a:r>
            <a:r>
              <a:rPr lang="zh-CN" altLang="en-US" sz="2100" dirty="0">
                <a:latin typeface="Times New Roman"/>
                <a:cs typeface="Times New Roman"/>
              </a:rPr>
              <a:t>（查准率、准确率）、</a:t>
            </a:r>
            <a:r>
              <a:rPr lang="en-US" altLang="zh-CN" sz="2100" dirty="0">
                <a:latin typeface="Times New Roman"/>
                <a:cs typeface="Times New Roman"/>
              </a:rPr>
              <a:t>Recall</a:t>
            </a:r>
            <a:r>
              <a:rPr lang="zh-CN" altLang="en-US" sz="2100" dirty="0">
                <a:latin typeface="Times New Roman"/>
                <a:cs typeface="Times New Roman"/>
              </a:rPr>
              <a:t>（查全率）、</a:t>
            </a:r>
            <a:r>
              <a:rPr lang="en-US" altLang="zh-CN" sz="2100" dirty="0">
                <a:latin typeface="Times New Roman"/>
                <a:cs typeface="Times New Roman"/>
              </a:rPr>
              <a:t>F</a:t>
            </a:r>
            <a:r>
              <a:rPr lang="zh-CN" altLang="en-US" sz="2100" dirty="0">
                <a:latin typeface="Times New Roman"/>
                <a:cs typeface="Times New Roman"/>
              </a:rPr>
              <a:t>值</a:t>
            </a:r>
            <a:endParaRPr lang="en-US" altLang="zh-CN" sz="2100" dirty="0">
              <a:latin typeface="Times New Roman"/>
              <a:cs typeface="Times New Roman"/>
            </a:endParaRP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900" dirty="0"/>
              <a:t> </a:t>
            </a:r>
            <a:r>
              <a:rPr lang="zh-CN" altLang="en-US" sz="2900" dirty="0"/>
              <a:t>排在前面的检索图像更重要</a:t>
            </a:r>
            <a:endParaRPr lang="en-US" altLang="zh-CN" sz="2900" dirty="0"/>
          </a:p>
          <a:p>
            <a:pPr lvl="2">
              <a:spcAft>
                <a:spcPts val="0"/>
              </a:spcAft>
              <a:buFont typeface="Wingdings" charset="0"/>
              <a:buChar char="Ø"/>
            </a:pPr>
            <a:r>
              <a:rPr lang="zh-CN" altLang="en-US" sz="2500" dirty="0"/>
              <a:t>体现图像检索任务的独特性</a:t>
            </a:r>
            <a:endParaRPr lang="en-US" altLang="zh-CN" sz="2500" dirty="0"/>
          </a:p>
          <a:p>
            <a:pPr lvl="2">
              <a:spcAft>
                <a:spcPts val="0"/>
              </a:spcAft>
              <a:buFont typeface="Wingdings" charset="0"/>
              <a:buChar char="Ø"/>
            </a:pPr>
            <a:r>
              <a:rPr lang="zh-CN" altLang="en-US" sz="2500" dirty="0"/>
              <a:t>融入排序的考察方式</a:t>
            </a:r>
            <a:endParaRPr lang="en-US" altLang="zh-CN" sz="2500" dirty="0"/>
          </a:p>
          <a:p>
            <a:pPr lvl="3">
              <a:spcAft>
                <a:spcPts val="0"/>
              </a:spcAft>
              <a:buFont typeface="Courier New" charset="0"/>
              <a:buChar char="o"/>
            </a:pPr>
            <a:r>
              <a:rPr lang="en-US" altLang="zh-CN" sz="2100" dirty="0">
                <a:latin typeface="Times New Roman"/>
                <a:cs typeface="Times New Roman"/>
              </a:rPr>
              <a:t>Precision Recall</a:t>
            </a:r>
            <a:r>
              <a:rPr lang="zh-CN" altLang="en-US" sz="2100" dirty="0">
                <a:latin typeface="Times New Roman"/>
                <a:cs typeface="Times New Roman"/>
              </a:rPr>
              <a:t>曲线（</a:t>
            </a:r>
            <a:r>
              <a:rPr lang="en-US" altLang="zh-CN" sz="2100" dirty="0">
                <a:latin typeface="Times New Roman"/>
                <a:cs typeface="Times New Roman"/>
              </a:rPr>
              <a:t>PR</a:t>
            </a:r>
            <a:r>
              <a:rPr lang="zh-CN" altLang="en-US" sz="2100" dirty="0">
                <a:latin typeface="Times New Roman"/>
                <a:cs typeface="Times New Roman"/>
              </a:rPr>
              <a:t>曲线）、</a:t>
            </a:r>
            <a:r>
              <a:rPr lang="en-US" altLang="zh-CN" sz="2100" dirty="0" smtClean="0">
                <a:latin typeface="Times New Roman"/>
                <a:cs typeface="Times New Roman"/>
              </a:rPr>
              <a:t>MAP </a:t>
            </a:r>
            <a:r>
              <a:rPr lang="zh-CN" altLang="en-US" sz="2100" dirty="0" smtClean="0">
                <a:latin typeface="Times New Roman"/>
                <a:cs typeface="Times New Roman"/>
              </a:rPr>
              <a:t>（</a:t>
            </a:r>
            <a:r>
              <a:rPr lang="en-US" altLang="zh-CN" sz="2100" dirty="0">
                <a:latin typeface="Times New Roman"/>
                <a:cs typeface="Times New Roman"/>
              </a:rPr>
              <a:t>Mean Average Precision</a:t>
            </a:r>
            <a:r>
              <a:rPr lang="zh-CN" altLang="en-US" sz="2100" dirty="0" smtClean="0">
                <a:latin typeface="Times New Roman"/>
                <a:cs typeface="Times New Roman"/>
              </a:rPr>
              <a:t>）、</a:t>
            </a:r>
            <a:r>
              <a:rPr lang="en-US" altLang="zh-CN" sz="2100" dirty="0" smtClean="0">
                <a:latin typeface="Times New Roman"/>
                <a:cs typeface="Times New Roman"/>
              </a:rPr>
              <a:t>NDCG </a:t>
            </a:r>
            <a:r>
              <a:rPr lang="zh-CN" altLang="en-US" sz="2100" dirty="0" smtClean="0">
                <a:latin typeface="Times New Roman"/>
                <a:cs typeface="Times New Roman"/>
              </a:rPr>
              <a:t>（</a:t>
            </a:r>
            <a:r>
              <a:rPr lang="en-US" altLang="zh-CN" sz="2100" dirty="0">
                <a:latin typeface="Times New Roman"/>
                <a:cs typeface="Times New Roman"/>
              </a:rPr>
              <a:t>Normalized Discounted Cumulative </a:t>
            </a:r>
            <a:r>
              <a:rPr lang="en-US" altLang="zh-CN" sz="2100" dirty="0" smtClean="0">
                <a:latin typeface="Times New Roman"/>
                <a:cs typeface="Times New Roman"/>
              </a:rPr>
              <a:t>Gain</a:t>
            </a:r>
            <a:r>
              <a:rPr lang="zh-CN" altLang="en-US" sz="2100" dirty="0" smtClean="0">
                <a:latin typeface="Times New Roman"/>
                <a:cs typeface="Times New Roman"/>
              </a:rPr>
              <a:t>）</a:t>
            </a:r>
            <a:endParaRPr lang="en-US" altLang="zh-CN" sz="2000" dirty="0">
              <a:latin typeface="Garamond" charset="0"/>
              <a:ea typeface="ＭＳ Ｐゴシック" charset="0"/>
            </a:endParaRPr>
          </a:p>
          <a:p>
            <a:pPr lvl="1">
              <a:lnSpc>
                <a:spcPct val="40000"/>
              </a:lnSpc>
              <a:buFont typeface="Wingdings" charset="0"/>
              <a:buNone/>
            </a:pPr>
            <a:endParaRPr lang="en-US" altLang="zh-CN" sz="2900" dirty="0">
              <a:latin typeface="Garamond" charset="0"/>
              <a:ea typeface="ＭＳ Ｐゴシック" charset="0"/>
            </a:endParaRPr>
          </a:p>
          <a:p>
            <a:pPr>
              <a:lnSpc>
                <a:spcPct val="40000"/>
              </a:lnSpc>
            </a:pPr>
            <a:endParaRPr lang="en-US" altLang="zh-CN" sz="3100" dirty="0">
              <a:latin typeface="Garamond" charset="0"/>
            </a:endParaRP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64392D81-2505-9744-97E3-AE49EF103CF8}" type="slidenum">
              <a:rPr lang="en-US" altLang="zh-CN" sz="1200">
                <a:solidFill>
                  <a:schemeClr val="bg2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2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3230" y="66820"/>
            <a:ext cx="8424862" cy="1143000"/>
          </a:xfrm>
        </p:spPr>
        <p:txBody>
          <a:bodyPr/>
          <a:lstStyle/>
          <a:p>
            <a:r>
              <a:rPr lang="zh-CN" altLang="en-US" sz="4200" b="1" dirty="0">
                <a:latin typeface="Calisto MT" charset="0"/>
              </a:rPr>
              <a:t>常用的评价标准：查准率、查全率</a:t>
            </a:r>
            <a:endParaRPr lang="en-US" altLang="zh-CN" sz="4200" b="1" dirty="0">
              <a:latin typeface="Calisto MT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924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查准率</a:t>
            </a:r>
            <a:endParaRPr lang="en-US" altLang="zh-CN" sz="26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 smtClean="0"/>
              <a:t>信息检索</a:t>
            </a:r>
            <a:r>
              <a:rPr lang="zh-CN" altLang="en-US" dirty="0"/>
              <a:t>系统中，检索出的图像与查询相关的部分（</a:t>
            </a:r>
            <a:r>
              <a:rPr lang="en-US" altLang="zh-CN" dirty="0">
                <a:latin typeface="Times New Roman"/>
                <a:cs typeface="Times New Roman"/>
              </a:rPr>
              <a:t>The </a:t>
            </a:r>
            <a:r>
              <a:rPr lang="en-US" altLang="ja-JP" dirty="0">
                <a:latin typeface="Times New Roman"/>
                <a:cs typeface="Times New Roman"/>
              </a:rPr>
              <a:t>fraction of the images retrieved that are relevant to the user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r>
              <a:rPr lang="en-US" altLang="ja-JP" dirty="0">
                <a:latin typeface="Times New Roman"/>
                <a:cs typeface="Times New Roman"/>
              </a:rPr>
              <a:t>s information need in the information retrieval system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zh-CN" altLang="en-US" sz="2100" dirty="0" smtClean="0"/>
              <a:t>公式</a:t>
            </a:r>
            <a:r>
              <a:rPr lang="zh-CN" altLang="en-US" sz="2100" dirty="0"/>
              <a:t>：</a:t>
            </a:r>
            <a:r>
              <a:rPr lang="en-US" altLang="zh-CN" sz="2100" dirty="0">
                <a:latin typeface="Times New Roman"/>
                <a:cs typeface="Times New Roman"/>
              </a:rPr>
              <a:t>Precision = (</a:t>
            </a:r>
            <a:r>
              <a:rPr lang="en-US" altLang="zh-CN" sz="2100" dirty="0" err="1">
                <a:latin typeface="Times New Roman"/>
                <a:cs typeface="Times New Roman"/>
              </a:rPr>
              <a:t>N</a:t>
            </a:r>
            <a:r>
              <a:rPr lang="en-US" altLang="zh-CN" sz="2100" baseline="-25000" dirty="0" err="1">
                <a:latin typeface="Times New Roman"/>
                <a:cs typeface="Times New Roman"/>
              </a:rPr>
              <a:t>relevant</a:t>
            </a:r>
            <a:r>
              <a:rPr lang="en-US" altLang="zh-CN" sz="2100" dirty="0">
                <a:latin typeface="Times New Roman"/>
                <a:cs typeface="Times New Roman"/>
              </a:rPr>
              <a:t>∧ </a:t>
            </a:r>
            <a:r>
              <a:rPr lang="en-US" altLang="zh-CN" sz="2100" dirty="0" err="1">
                <a:latin typeface="Times New Roman"/>
                <a:cs typeface="Times New Roman"/>
              </a:rPr>
              <a:t>N</a:t>
            </a:r>
            <a:r>
              <a:rPr lang="en-US" altLang="zh-CN" sz="2100" baseline="-25000" dirty="0" err="1">
                <a:latin typeface="Times New Roman"/>
                <a:cs typeface="Times New Roman"/>
              </a:rPr>
              <a:t>retrieved</a:t>
            </a:r>
            <a:r>
              <a:rPr lang="en-US" altLang="zh-CN" sz="2100" dirty="0">
                <a:latin typeface="Times New Roman"/>
                <a:cs typeface="Times New Roman"/>
              </a:rPr>
              <a:t>)/</a:t>
            </a:r>
            <a:r>
              <a:rPr lang="en-US" altLang="zh-CN" sz="2100" dirty="0" err="1">
                <a:latin typeface="Times New Roman"/>
                <a:cs typeface="Times New Roman"/>
              </a:rPr>
              <a:t>N</a:t>
            </a:r>
            <a:r>
              <a:rPr lang="en-US" altLang="zh-CN" sz="2100" baseline="-25000" dirty="0" err="1">
                <a:latin typeface="Times New Roman"/>
                <a:cs typeface="Times New Roman"/>
              </a:rPr>
              <a:t>retrieved</a:t>
            </a:r>
            <a:endParaRPr lang="en-US" altLang="zh-CN" sz="21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查全率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 smtClean="0"/>
              <a:t>信息检索</a:t>
            </a:r>
            <a:r>
              <a:rPr lang="zh-CN" altLang="en-US" dirty="0"/>
              <a:t>系统中，与查询相关的图像中，被检索出的部分</a:t>
            </a:r>
            <a:r>
              <a:rPr lang="zh-CN" altLang="en-US" dirty="0">
                <a:latin typeface="Times New Roman"/>
                <a:cs typeface="Times New Roman"/>
              </a:rPr>
              <a:t>（</a:t>
            </a:r>
            <a:r>
              <a:rPr lang="en-US" altLang="zh-CN" dirty="0">
                <a:latin typeface="Times New Roman"/>
                <a:cs typeface="Times New Roman"/>
              </a:rPr>
              <a:t>T</a:t>
            </a:r>
            <a:r>
              <a:rPr lang="en-US" altLang="ja-JP" dirty="0">
                <a:latin typeface="Times New Roman"/>
                <a:cs typeface="Times New Roman"/>
              </a:rPr>
              <a:t>he fraction of the images that are relevant to the query that are successfully retrieved</a:t>
            </a:r>
            <a:r>
              <a:rPr lang="zh-CN" altLang="en-US" dirty="0">
                <a:latin typeface="Times New Roman"/>
                <a:cs typeface="Times New Roman"/>
              </a:rPr>
              <a:t>）</a:t>
            </a:r>
            <a:endParaRPr lang="en-US" altLang="zh-CN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/>
              <a:t>公式</a:t>
            </a:r>
            <a:r>
              <a:rPr lang="zh-CN" altLang="en-US" dirty="0"/>
              <a:t>：</a:t>
            </a:r>
            <a:r>
              <a:rPr lang="en-US" altLang="zh-CN" dirty="0">
                <a:latin typeface="Times New Roman"/>
                <a:cs typeface="Times New Roman"/>
              </a:rPr>
              <a:t>Recall = (</a:t>
            </a:r>
            <a:r>
              <a:rPr lang="en-US" altLang="zh-CN" dirty="0" err="1">
                <a:latin typeface="Times New Roman"/>
                <a:cs typeface="Times New Roman"/>
              </a:rPr>
              <a:t>N</a:t>
            </a:r>
            <a:r>
              <a:rPr lang="en-US" altLang="zh-CN" baseline="-25000" dirty="0" err="1">
                <a:latin typeface="Times New Roman"/>
                <a:cs typeface="Times New Roman"/>
              </a:rPr>
              <a:t>relevant</a:t>
            </a:r>
            <a:r>
              <a:rPr lang="en-US" altLang="zh-CN" dirty="0">
                <a:latin typeface="Times New Roman"/>
                <a:cs typeface="Times New Roman"/>
              </a:rPr>
              <a:t>∧ </a:t>
            </a:r>
            <a:r>
              <a:rPr lang="en-US" altLang="zh-CN" dirty="0" err="1">
                <a:latin typeface="Times New Roman"/>
                <a:cs typeface="Times New Roman"/>
              </a:rPr>
              <a:t>N</a:t>
            </a:r>
            <a:r>
              <a:rPr lang="en-US" altLang="zh-CN" baseline="-25000" dirty="0" err="1">
                <a:latin typeface="Times New Roman"/>
                <a:cs typeface="Times New Roman"/>
              </a:rPr>
              <a:t>retrieved</a:t>
            </a:r>
            <a:r>
              <a:rPr lang="en-US" altLang="zh-CN" dirty="0">
                <a:latin typeface="Times New Roman"/>
                <a:cs typeface="Times New Roman"/>
              </a:rPr>
              <a:t>)/</a:t>
            </a:r>
            <a:r>
              <a:rPr lang="en-US" altLang="zh-CN" dirty="0" err="1">
                <a:latin typeface="Times New Roman"/>
                <a:cs typeface="Times New Roman"/>
              </a:rPr>
              <a:t>N</a:t>
            </a:r>
            <a:r>
              <a:rPr lang="en-US" altLang="zh-CN" baseline="-25000" dirty="0" err="1">
                <a:latin typeface="Times New Roman"/>
                <a:cs typeface="Times New Roman"/>
              </a:rPr>
              <a:t>relevant</a:t>
            </a:r>
            <a:endParaRPr lang="en-US" altLang="zh-CN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Font typeface="Wingdings" charset="0"/>
              <a:buChar char="u"/>
            </a:pPr>
            <a:endParaRPr lang="en-US" dirty="0">
              <a:latin typeface="Garamond" charset="0"/>
              <a:ea typeface="ＭＳ Ｐゴシック" charset="0"/>
            </a:endParaRPr>
          </a:p>
          <a:p>
            <a:pPr marL="914400" lvl="2" indent="0">
              <a:lnSpc>
                <a:spcPct val="90000"/>
              </a:lnSpc>
              <a:buFont typeface="Wingdings" charset="0"/>
              <a:buNone/>
            </a:pPr>
            <a:endParaRPr lang="en-US" altLang="zh-CN" sz="1900" dirty="0">
              <a:latin typeface="宋体" charset="0"/>
              <a:ea typeface="ＭＳ Ｐゴシック" charset="0"/>
            </a:endParaRPr>
          </a:p>
          <a:p>
            <a:pPr lvl="1">
              <a:lnSpc>
                <a:spcPct val="50000"/>
              </a:lnSpc>
              <a:buFont typeface="Wingdings" charset="0"/>
              <a:buNone/>
            </a:pPr>
            <a:endParaRPr lang="en-US" altLang="zh-CN" dirty="0">
              <a:latin typeface="Garamond" charset="0"/>
              <a:ea typeface="ＭＳ Ｐゴシック" charset="0"/>
            </a:endParaRPr>
          </a:p>
          <a:p>
            <a:pPr lvl="1">
              <a:lnSpc>
                <a:spcPct val="30000"/>
              </a:lnSpc>
              <a:buFont typeface="Wingdings" charset="0"/>
              <a:buNone/>
            </a:pPr>
            <a:endParaRPr lang="en-US" altLang="zh-CN" sz="2400" dirty="0">
              <a:latin typeface="Garamond" charset="0"/>
              <a:ea typeface="ＭＳ Ｐゴシック" charset="0"/>
            </a:endParaRPr>
          </a:p>
          <a:p>
            <a:pPr>
              <a:lnSpc>
                <a:spcPct val="30000"/>
              </a:lnSpc>
            </a:pPr>
            <a:endParaRPr lang="en-US" altLang="zh-CN" sz="2600" dirty="0">
              <a:latin typeface="Garamond" charset="0"/>
            </a:endParaRPr>
          </a:p>
        </p:txBody>
      </p:sp>
      <p:sp>
        <p:nvSpPr>
          <p:cNvPr id="1126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5F470671-46C0-4143-B471-ED6562915900}" type="slidenum">
              <a:rPr lang="en-US" altLang="zh-CN" sz="1200">
                <a:solidFill>
                  <a:schemeClr val="bg2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3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-99392"/>
            <a:ext cx="377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>
                <a:latin typeface="Calisto MT" charset="0"/>
              </a:rPr>
              <a:t>思考题</a:t>
            </a:r>
            <a:endParaRPr lang="en-US" altLang="zh-CN" sz="4200">
              <a:latin typeface="Calisto MT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1513" cy="4924425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数据库有1</a:t>
            </a:r>
            <a:r>
              <a:rPr lang="en-US" altLang="zh-CN" dirty="0"/>
              <a:t>00</a:t>
            </a:r>
            <a:r>
              <a:rPr lang="zh-CN" altLang="en-US" dirty="0"/>
              <a:t>个图片，有</a:t>
            </a:r>
            <a:r>
              <a:rPr lang="en-US" altLang="zh-CN" dirty="0"/>
              <a:t>40</a:t>
            </a:r>
            <a:r>
              <a:rPr lang="zh-CN" altLang="en-US" dirty="0"/>
              <a:t>个与查询词相关，进行检索时，检索得到了</a:t>
            </a:r>
            <a:r>
              <a:rPr lang="en-US" altLang="zh-CN" dirty="0"/>
              <a:t>30</a:t>
            </a:r>
            <a:r>
              <a:rPr lang="zh-CN" altLang="en-US" dirty="0"/>
              <a:t>个检索结果，这些结果都属于与查询词相关的，</a:t>
            </a:r>
            <a:r>
              <a:rPr lang="en-US" altLang="zh-CN" dirty="0">
                <a:latin typeface="Times New Roman"/>
                <a:cs typeface="Times New Roman"/>
              </a:rPr>
              <a:t>Precision</a:t>
            </a:r>
            <a:r>
              <a:rPr lang="zh-CN" altLang="en-US" dirty="0"/>
              <a:t>是多少，</a:t>
            </a:r>
            <a:r>
              <a:rPr lang="en-US" altLang="zh-CN" dirty="0">
                <a:latin typeface="Times New Roman"/>
                <a:cs typeface="Times New Roman"/>
              </a:rPr>
              <a:t>Recall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>
              <a:buFont typeface="Wingdings" charset="0"/>
              <a:buNone/>
            </a:pPr>
            <a:endParaRPr lang="en-US" altLang="zh-CN" dirty="0"/>
          </a:p>
          <a:p>
            <a:r>
              <a:rPr lang="zh-CN" altLang="en-US" dirty="0"/>
              <a:t>数据库有1</a:t>
            </a:r>
            <a:r>
              <a:rPr lang="en-US" altLang="zh-CN" dirty="0"/>
              <a:t>00</a:t>
            </a:r>
            <a:r>
              <a:rPr lang="zh-CN" altLang="en-US" dirty="0"/>
              <a:t>个图片，有</a:t>
            </a:r>
            <a:r>
              <a:rPr lang="en-US" altLang="zh-CN" dirty="0"/>
              <a:t>40</a:t>
            </a:r>
            <a:r>
              <a:rPr lang="zh-CN" altLang="en-US" dirty="0"/>
              <a:t>个与查询词相关，进行检索时，检索得到了</a:t>
            </a:r>
            <a:r>
              <a:rPr lang="en-US" altLang="zh-CN" dirty="0"/>
              <a:t>40</a:t>
            </a:r>
            <a:r>
              <a:rPr lang="zh-CN" altLang="en-US" dirty="0"/>
              <a:t>个检索结果，其中有3</a:t>
            </a:r>
            <a:r>
              <a:rPr lang="en-US" altLang="zh-CN" dirty="0"/>
              <a:t>0</a:t>
            </a:r>
            <a:r>
              <a:rPr lang="zh-CN" altLang="en-US" dirty="0"/>
              <a:t>个结果与查询词相关的，</a:t>
            </a:r>
            <a:r>
              <a:rPr lang="en-US" altLang="zh-CN" dirty="0">
                <a:latin typeface="Times New Roman"/>
                <a:cs typeface="Times New Roman"/>
              </a:rPr>
              <a:t>Precision</a:t>
            </a:r>
            <a:r>
              <a:rPr lang="zh-CN" altLang="en-US" dirty="0"/>
              <a:t>是多少，</a:t>
            </a:r>
            <a:r>
              <a:rPr lang="en-US" altLang="zh-CN" dirty="0">
                <a:latin typeface="Times New Roman"/>
                <a:cs typeface="Times New Roman"/>
              </a:rPr>
              <a:t>Recall</a:t>
            </a:r>
            <a:r>
              <a:rPr lang="zh-CN" altLang="en-US" dirty="0"/>
              <a:t>是多少？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Font typeface="Wingdings" charset="0"/>
              <a:buNone/>
            </a:pPr>
            <a:r>
              <a:rPr lang="en-US" altLang="zh-CN" sz="1500" dirty="0">
                <a:latin typeface="Times New Roman"/>
                <a:cs typeface="Times New Roman"/>
              </a:rPr>
              <a:t>Precision = (</a:t>
            </a:r>
            <a:r>
              <a:rPr lang="en-US" altLang="zh-CN" sz="1500" dirty="0" err="1">
                <a:latin typeface="Times New Roman"/>
                <a:cs typeface="Times New Roman"/>
              </a:rPr>
              <a:t>N</a:t>
            </a:r>
            <a:r>
              <a:rPr lang="en-US" altLang="zh-CN" sz="1500" baseline="-25000" dirty="0" err="1">
                <a:latin typeface="Times New Roman"/>
                <a:cs typeface="Times New Roman"/>
              </a:rPr>
              <a:t>relevant</a:t>
            </a:r>
            <a:r>
              <a:rPr lang="en-US" altLang="zh-CN" sz="1500" dirty="0">
                <a:latin typeface="Times New Roman"/>
                <a:cs typeface="Times New Roman"/>
              </a:rPr>
              <a:t>∧ </a:t>
            </a:r>
            <a:r>
              <a:rPr lang="en-US" altLang="zh-CN" sz="1500" dirty="0" err="1">
                <a:latin typeface="Times New Roman"/>
                <a:cs typeface="Times New Roman"/>
              </a:rPr>
              <a:t>N</a:t>
            </a:r>
            <a:r>
              <a:rPr lang="en-US" altLang="zh-CN" sz="1500" baseline="-25000" dirty="0" err="1">
                <a:latin typeface="Times New Roman"/>
                <a:cs typeface="Times New Roman"/>
              </a:rPr>
              <a:t>retrieved</a:t>
            </a:r>
            <a:r>
              <a:rPr lang="en-US" altLang="zh-CN" sz="1500" dirty="0">
                <a:latin typeface="Times New Roman"/>
                <a:cs typeface="Times New Roman"/>
              </a:rPr>
              <a:t>)/</a:t>
            </a:r>
            <a:r>
              <a:rPr lang="en-US" altLang="zh-CN" sz="1500" dirty="0" err="1">
                <a:latin typeface="Times New Roman"/>
                <a:cs typeface="Times New Roman"/>
              </a:rPr>
              <a:t>N</a:t>
            </a:r>
            <a:r>
              <a:rPr lang="en-US" altLang="zh-CN" sz="1500" baseline="-25000" dirty="0" err="1">
                <a:latin typeface="Times New Roman"/>
                <a:cs typeface="Times New Roman"/>
              </a:rPr>
              <a:t>retrieved</a:t>
            </a:r>
            <a:endParaRPr lang="en-US" altLang="zh-CN" sz="1500" dirty="0">
              <a:latin typeface="Times New Roman"/>
              <a:cs typeface="Times New Roman"/>
            </a:endParaRPr>
          </a:p>
          <a:p>
            <a:pPr marL="457200" lvl="1" indent="0">
              <a:buFont typeface="Wingdings" charset="0"/>
              <a:buNone/>
            </a:pPr>
            <a:r>
              <a:rPr lang="en-US" altLang="zh-CN" sz="1500" dirty="0">
                <a:latin typeface="Times New Roman"/>
                <a:cs typeface="Times New Roman"/>
              </a:rPr>
              <a:t>Recall = (</a:t>
            </a:r>
            <a:r>
              <a:rPr lang="en-US" altLang="zh-CN" sz="1500" dirty="0" err="1">
                <a:latin typeface="Times New Roman"/>
                <a:cs typeface="Times New Roman"/>
              </a:rPr>
              <a:t>N</a:t>
            </a:r>
            <a:r>
              <a:rPr lang="en-US" altLang="zh-CN" sz="1500" baseline="-25000" dirty="0" err="1">
                <a:latin typeface="Times New Roman"/>
                <a:cs typeface="Times New Roman"/>
              </a:rPr>
              <a:t>relevant</a:t>
            </a:r>
            <a:r>
              <a:rPr lang="en-US" altLang="zh-CN" sz="1500" dirty="0">
                <a:latin typeface="Times New Roman"/>
                <a:cs typeface="Times New Roman"/>
              </a:rPr>
              <a:t>∧ </a:t>
            </a:r>
            <a:r>
              <a:rPr lang="en-US" altLang="zh-CN" sz="1500" dirty="0" err="1">
                <a:latin typeface="Times New Roman"/>
                <a:cs typeface="Times New Roman"/>
              </a:rPr>
              <a:t>N</a:t>
            </a:r>
            <a:r>
              <a:rPr lang="en-US" altLang="zh-CN" sz="1500" baseline="-25000" dirty="0" err="1">
                <a:latin typeface="Times New Roman"/>
                <a:cs typeface="Times New Roman"/>
              </a:rPr>
              <a:t>retrieved</a:t>
            </a:r>
            <a:r>
              <a:rPr lang="en-US" altLang="zh-CN" sz="1500" dirty="0">
                <a:latin typeface="Times New Roman"/>
                <a:cs typeface="Times New Roman"/>
              </a:rPr>
              <a:t>)/</a:t>
            </a:r>
            <a:r>
              <a:rPr lang="en-US" altLang="zh-CN" sz="1500" dirty="0" err="1">
                <a:latin typeface="Times New Roman"/>
                <a:cs typeface="Times New Roman"/>
              </a:rPr>
              <a:t>N</a:t>
            </a:r>
            <a:r>
              <a:rPr lang="en-US" altLang="zh-CN" sz="1500" baseline="-25000" dirty="0" err="1">
                <a:latin typeface="Times New Roman"/>
                <a:cs typeface="Times New Roman"/>
              </a:rPr>
              <a:t>relevant</a:t>
            </a:r>
            <a:endParaRPr lang="en-US" altLang="zh-CN" sz="1500" dirty="0">
              <a:latin typeface="Times New Roman"/>
              <a:cs typeface="Times New Roman"/>
            </a:endParaRPr>
          </a:p>
          <a:p>
            <a:pPr marL="457200" lvl="1" indent="0">
              <a:buFont typeface="Wingdings" charset="0"/>
              <a:buChar char="u"/>
            </a:pPr>
            <a:endParaRPr lang="en-US" sz="1500" dirty="0">
              <a:latin typeface="Calisto MT" charset="0"/>
              <a:ea typeface="宋体" charset="0"/>
            </a:endParaRPr>
          </a:p>
          <a:p>
            <a:pPr marL="914400" lvl="2" indent="0">
              <a:buFont typeface="Wingdings" charset="0"/>
              <a:buNone/>
            </a:pPr>
            <a:endParaRPr lang="en-US" altLang="zh-CN" sz="1400" dirty="0">
              <a:latin typeface="宋体" charset="0"/>
              <a:ea typeface="ＭＳ Ｐゴシック" charset="0"/>
            </a:endParaRPr>
          </a:p>
          <a:p>
            <a:pPr marL="457200" lvl="1" indent="0">
              <a:lnSpc>
                <a:spcPct val="60000"/>
              </a:lnSpc>
              <a:buFont typeface="Wingdings" charset="0"/>
              <a:buNone/>
            </a:pPr>
            <a:endParaRPr lang="en-US" altLang="zh-CN" sz="1500" dirty="0">
              <a:latin typeface="Garamond" charset="0"/>
              <a:ea typeface="ＭＳ Ｐゴシック" charset="0"/>
            </a:endParaRPr>
          </a:p>
          <a:p>
            <a:pPr marL="457200" lvl="1" indent="0">
              <a:lnSpc>
                <a:spcPct val="40000"/>
              </a:lnSpc>
              <a:buFont typeface="Wingdings" charset="0"/>
              <a:buNone/>
            </a:pPr>
            <a:endParaRPr lang="en-US" altLang="zh-CN" dirty="0">
              <a:latin typeface="Garamond" charset="0"/>
              <a:ea typeface="ＭＳ Ｐゴシック" charset="0"/>
            </a:endParaRPr>
          </a:p>
          <a:p>
            <a:pPr>
              <a:lnSpc>
                <a:spcPct val="40000"/>
              </a:lnSpc>
            </a:pPr>
            <a:endParaRPr lang="en-US" altLang="zh-CN" dirty="0">
              <a:latin typeface="Garamond" charset="0"/>
            </a:endParaRPr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B18BF34-32C0-7D46-9976-D3AA3AB762C5}" type="slidenum">
              <a:rPr lang="en-US" altLang="zh-CN" sz="1200">
                <a:solidFill>
                  <a:schemeClr val="bg2"/>
                </a:solidFill>
              </a:rPr>
              <a:pPr eaLnBrk="1" hangingPunct="1"/>
              <a:t>4</a:t>
            </a:fld>
            <a:endParaRPr lang="en-US" altLang="zh-CN" sz="12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4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Calisto MT" charset="0"/>
              </a:rPr>
              <a:t>常用的评价标准：</a:t>
            </a:r>
            <a:r>
              <a:rPr lang="en-US" altLang="zh-CN" sz="4400" dirty="0" err="1" smtClean="0">
                <a:latin typeface="Calisto MT" charset="0"/>
              </a:rPr>
              <a:t>AveP</a:t>
            </a:r>
            <a:r>
              <a:rPr lang="zh-CN" altLang="en-US" sz="4400" dirty="0" smtClean="0">
                <a:latin typeface="Calisto MT" charset="0"/>
              </a:rPr>
              <a:t>，</a:t>
            </a:r>
            <a:r>
              <a:rPr lang="en-US" altLang="zh-CN" sz="4400" dirty="0">
                <a:latin typeface="Calisto MT" charset="0"/>
              </a:rPr>
              <a:t>MAP</a:t>
            </a:r>
            <a:endParaRPr lang="en-US" altLang="zh-CN" sz="4200" dirty="0">
              <a:latin typeface="Calisto MT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1513" cy="49244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>
                <a:latin typeface="Times New Roman"/>
                <a:cs typeface="Times New Roman"/>
              </a:rPr>
              <a:t>AveP</a:t>
            </a:r>
            <a:r>
              <a:rPr lang="zh-CN" altLang="en-US" dirty="0">
                <a:latin typeface="Garamond" charset="0"/>
              </a:rPr>
              <a:t>强调排列在前的图像更重要</a:t>
            </a:r>
            <a:endParaRPr lang="en-US" altLang="zh-CN" i="1" dirty="0">
              <a:latin typeface="Garamond" charset="0"/>
            </a:endParaRPr>
          </a:p>
          <a:p>
            <a:pPr>
              <a:buFont typeface="Wingdings" charset="0"/>
              <a:buNone/>
            </a:pPr>
            <a:endParaRPr lang="en-US" altLang="zh-CN" dirty="0" smtClean="0"/>
          </a:p>
          <a:p>
            <a:pPr>
              <a:buFont typeface="Wingdings" charset="0"/>
              <a:buNone/>
            </a:pPr>
            <a:endParaRPr lang="en-US" altLang="zh-CN" dirty="0"/>
          </a:p>
          <a:p>
            <a:pPr>
              <a:buFont typeface="Wingdings" charset="0"/>
              <a:buNone/>
            </a:pPr>
            <a:endParaRPr lang="en-US" altLang="zh-CN" dirty="0" smtClean="0"/>
          </a:p>
          <a:p>
            <a:pPr>
              <a:buFont typeface="Wingdings" charset="0"/>
              <a:buNone/>
            </a:pPr>
            <a:endParaRPr lang="en-US" altLang="zh-CN" dirty="0"/>
          </a:p>
          <a:p>
            <a:pPr>
              <a:buFont typeface="Wingdings" charset="0"/>
              <a:buNone/>
            </a:pPr>
            <a:endParaRPr lang="en-US" altLang="zh-CN" dirty="0" smtClean="0"/>
          </a:p>
          <a:p>
            <a:pPr>
              <a:buFont typeface="Wingdings" charset="0"/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/>
                <a:cs typeface="Times New Roman"/>
              </a:rPr>
              <a:t>MAP</a:t>
            </a:r>
            <a:r>
              <a:rPr lang="zh-CN" altLang="en-US" dirty="0">
                <a:latin typeface="Garamond" charset="0"/>
              </a:rPr>
              <a:t>就是</a:t>
            </a:r>
            <a:r>
              <a:rPr lang="en-US" altLang="zh-CN" dirty="0" err="1">
                <a:latin typeface="Times New Roman"/>
                <a:cs typeface="Times New Roman"/>
              </a:rPr>
              <a:t>AveP</a:t>
            </a:r>
            <a:r>
              <a:rPr lang="zh-CN" altLang="en-US" dirty="0">
                <a:latin typeface="Garamond" charset="0"/>
              </a:rPr>
              <a:t>按照</a:t>
            </a:r>
            <a:r>
              <a:rPr lang="en-US" altLang="zh-CN" dirty="0">
                <a:latin typeface="Times New Roman"/>
                <a:cs typeface="Times New Roman"/>
              </a:rPr>
              <a:t>query</a:t>
            </a:r>
            <a:r>
              <a:rPr lang="zh-CN" altLang="en-US" dirty="0">
                <a:latin typeface="Garamond" charset="0"/>
              </a:rPr>
              <a:t>的数量进行平均，得到平均结果</a:t>
            </a:r>
            <a:endParaRPr lang="en-US" altLang="zh-CN" i="1" dirty="0">
              <a:latin typeface="Garamond" charset="0"/>
            </a:endParaRPr>
          </a:p>
          <a:p>
            <a:pPr marL="914400" lvl="2" indent="0">
              <a:buFont typeface="Wingdings" charset="0"/>
              <a:buNone/>
            </a:pPr>
            <a:endParaRPr lang="en-US" altLang="zh-CN" sz="1400" dirty="0">
              <a:latin typeface="宋体" charset="0"/>
              <a:ea typeface="ＭＳ Ｐゴシック" charset="0"/>
            </a:endParaRPr>
          </a:p>
          <a:p>
            <a:pPr marL="457200" lvl="1" indent="0">
              <a:lnSpc>
                <a:spcPct val="60000"/>
              </a:lnSpc>
              <a:buFont typeface="Wingdings" charset="0"/>
              <a:buNone/>
            </a:pPr>
            <a:endParaRPr lang="en-US" altLang="zh-CN" sz="1500" dirty="0">
              <a:latin typeface="Garamond" charset="0"/>
              <a:ea typeface="ＭＳ Ｐゴシック" charset="0"/>
            </a:endParaRPr>
          </a:p>
          <a:p>
            <a:pPr marL="457200" lvl="1" indent="0">
              <a:lnSpc>
                <a:spcPct val="40000"/>
              </a:lnSpc>
              <a:buFont typeface="Wingdings" charset="0"/>
              <a:buNone/>
            </a:pPr>
            <a:endParaRPr lang="en-US" altLang="zh-CN" dirty="0">
              <a:latin typeface="Garamond" charset="0"/>
              <a:ea typeface="ＭＳ Ｐゴシック" charset="0"/>
            </a:endParaRPr>
          </a:p>
          <a:p>
            <a:pPr>
              <a:lnSpc>
                <a:spcPct val="40000"/>
              </a:lnSpc>
            </a:pPr>
            <a:endParaRPr lang="en-US" altLang="zh-CN" dirty="0">
              <a:latin typeface="Garamond" charset="0"/>
            </a:endParaRPr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B18BF34-32C0-7D46-9976-D3AA3AB762C5}" type="slidenum">
              <a:rPr lang="en-US" altLang="zh-CN" sz="1200">
                <a:solidFill>
                  <a:schemeClr val="bg2"/>
                </a:solidFill>
              </a:rPr>
              <a:pPr eaLnBrk="1" hangingPunct="1"/>
              <a:t>5</a:t>
            </a:fld>
            <a:endParaRPr lang="en-US" altLang="zh-CN" sz="12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5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86408"/>
          <a:stretch/>
        </p:blipFill>
        <p:spPr>
          <a:xfrm>
            <a:off x="2630502" y="2204864"/>
            <a:ext cx="870551" cy="792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7" y="2882824"/>
            <a:ext cx="7674005" cy="876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487"/>
          <a:stretch/>
        </p:blipFill>
        <p:spPr>
          <a:xfrm>
            <a:off x="3639952" y="2204864"/>
            <a:ext cx="2915022" cy="792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283691"/>
            <a:ext cx="3063505" cy="883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97" y="4062412"/>
            <a:ext cx="7803556" cy="1089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t="18475"/>
          <a:stretch/>
        </p:blipFill>
        <p:spPr>
          <a:xfrm>
            <a:off x="3617892" y="5700800"/>
            <a:ext cx="2476715" cy="9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Calisto MT" charset="0"/>
              </a:rPr>
              <a:t>思考题</a:t>
            </a:r>
            <a:endParaRPr lang="en-US" altLang="zh-CN" sz="4000">
              <a:latin typeface="Calisto MT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5656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400" dirty="0">
                <a:latin typeface="Garamond" charset="0"/>
              </a:rPr>
              <a:t>假设两个查询图，查询图</a:t>
            </a:r>
            <a:r>
              <a:rPr lang="en-US" altLang="zh-CN" sz="3400" dirty="0">
                <a:latin typeface="Garamond" charset="0"/>
              </a:rPr>
              <a:t>1</a:t>
            </a:r>
            <a:r>
              <a:rPr lang="zh-CN" altLang="en-US" sz="3400" dirty="0">
                <a:latin typeface="Garamond" charset="0"/>
              </a:rPr>
              <a:t>有</a:t>
            </a:r>
            <a:r>
              <a:rPr lang="en-US" altLang="zh-CN" sz="3400" dirty="0">
                <a:latin typeface="Garamond" charset="0"/>
              </a:rPr>
              <a:t>4</a:t>
            </a:r>
            <a:r>
              <a:rPr lang="zh-CN" altLang="en-US" sz="3400" dirty="0">
                <a:latin typeface="Garamond" charset="0"/>
              </a:rPr>
              <a:t>张相关图，查询图</a:t>
            </a:r>
            <a:r>
              <a:rPr lang="en-US" altLang="zh-CN" sz="3400" dirty="0">
                <a:latin typeface="Garamond" charset="0"/>
              </a:rPr>
              <a:t>2</a:t>
            </a:r>
            <a:r>
              <a:rPr lang="zh-CN" altLang="en-US" sz="3400" dirty="0">
                <a:latin typeface="Garamond" charset="0"/>
              </a:rPr>
              <a:t>有</a:t>
            </a:r>
            <a:r>
              <a:rPr lang="en-US" altLang="zh-CN" sz="3400" dirty="0">
                <a:latin typeface="Garamond" charset="0"/>
              </a:rPr>
              <a:t>5</a:t>
            </a:r>
            <a:r>
              <a:rPr lang="zh-CN" altLang="en-US" sz="3400" dirty="0">
                <a:latin typeface="Garamond" charset="0"/>
              </a:rPr>
              <a:t>张相关图。某系统对于主题</a:t>
            </a:r>
            <a:r>
              <a:rPr lang="en-US" altLang="zh-CN" sz="3400" dirty="0">
                <a:latin typeface="Garamond" charset="0"/>
              </a:rPr>
              <a:t>1</a:t>
            </a:r>
            <a:r>
              <a:rPr lang="zh-CN" altLang="en-US" sz="3400" dirty="0">
                <a:latin typeface="Garamond" charset="0"/>
              </a:rPr>
              <a:t>的</a:t>
            </a:r>
            <a:r>
              <a:rPr lang="en-US" altLang="zh-CN" sz="3400" dirty="0">
                <a:latin typeface="Garamond" charset="0"/>
              </a:rPr>
              <a:t>4</a:t>
            </a:r>
            <a:r>
              <a:rPr lang="zh-CN" altLang="en-US" sz="3400" dirty="0">
                <a:latin typeface="Garamond" charset="0"/>
              </a:rPr>
              <a:t>张相关图分别的排位是：</a:t>
            </a:r>
            <a:r>
              <a:rPr lang="en-US" altLang="zh-CN" sz="3400" dirty="0">
                <a:latin typeface="Garamond" charset="0"/>
              </a:rPr>
              <a:t>1</a:t>
            </a:r>
            <a:r>
              <a:rPr lang="zh-CN" altLang="en-US" sz="3400" dirty="0">
                <a:latin typeface="Garamond" charset="0"/>
              </a:rPr>
              <a:t>，</a:t>
            </a:r>
            <a:r>
              <a:rPr lang="en-US" altLang="zh-CN" sz="3400" dirty="0">
                <a:latin typeface="Garamond" charset="0"/>
              </a:rPr>
              <a:t>2</a:t>
            </a:r>
            <a:r>
              <a:rPr lang="zh-CN" altLang="en-US" sz="3400" dirty="0">
                <a:latin typeface="Garamond" charset="0"/>
              </a:rPr>
              <a:t>，</a:t>
            </a:r>
            <a:r>
              <a:rPr lang="en-US" altLang="zh-CN" sz="3400" dirty="0">
                <a:latin typeface="Garamond" charset="0"/>
              </a:rPr>
              <a:t>4</a:t>
            </a:r>
            <a:r>
              <a:rPr lang="zh-CN" altLang="en-US" sz="3400" dirty="0">
                <a:latin typeface="Garamond" charset="0"/>
              </a:rPr>
              <a:t>，</a:t>
            </a:r>
            <a:r>
              <a:rPr lang="en-US" altLang="zh-CN" sz="3400" dirty="0">
                <a:latin typeface="Garamond" charset="0"/>
              </a:rPr>
              <a:t>7</a:t>
            </a:r>
            <a:r>
              <a:rPr lang="zh-CN" altLang="en-US" sz="3400" dirty="0">
                <a:latin typeface="Garamond" charset="0"/>
              </a:rPr>
              <a:t>。对于查询图</a:t>
            </a:r>
            <a:r>
              <a:rPr lang="en-US" altLang="zh-CN" sz="3400" dirty="0">
                <a:latin typeface="Garamond" charset="0"/>
              </a:rPr>
              <a:t>2</a:t>
            </a:r>
            <a:r>
              <a:rPr lang="zh-CN" altLang="en-US" sz="3400" dirty="0">
                <a:latin typeface="Garamond" charset="0"/>
              </a:rPr>
              <a:t>，只检索出</a:t>
            </a:r>
            <a:r>
              <a:rPr lang="en-US" altLang="zh-CN" sz="3400" dirty="0">
                <a:latin typeface="Garamond" charset="0"/>
              </a:rPr>
              <a:t>3</a:t>
            </a:r>
            <a:r>
              <a:rPr lang="zh-CN" altLang="en-US" sz="3400" dirty="0">
                <a:latin typeface="Garamond" charset="0"/>
              </a:rPr>
              <a:t>张图，相关排位是</a:t>
            </a:r>
            <a:r>
              <a:rPr lang="en-US" altLang="zh-CN" sz="3400" dirty="0">
                <a:latin typeface="Garamond" charset="0"/>
              </a:rPr>
              <a:t>1</a:t>
            </a:r>
            <a:r>
              <a:rPr lang="zh-CN" altLang="en-US" sz="3400" dirty="0">
                <a:latin typeface="Garamond" charset="0"/>
              </a:rPr>
              <a:t>，</a:t>
            </a:r>
            <a:r>
              <a:rPr lang="en-US" altLang="zh-CN" sz="3400" dirty="0">
                <a:latin typeface="Garamond" charset="0"/>
              </a:rPr>
              <a:t>3</a:t>
            </a:r>
            <a:r>
              <a:rPr lang="zh-CN" altLang="en-US" sz="3400" dirty="0">
                <a:latin typeface="Garamond" charset="0"/>
              </a:rPr>
              <a:t>，</a:t>
            </a:r>
            <a:r>
              <a:rPr lang="en-US" altLang="zh-CN" sz="3400" dirty="0">
                <a:latin typeface="Garamond" charset="0"/>
              </a:rPr>
              <a:t>5</a:t>
            </a:r>
            <a:r>
              <a:rPr lang="zh-CN" altLang="en-US" sz="3400" dirty="0">
                <a:latin typeface="Garamond" charset="0"/>
              </a:rPr>
              <a:t>。请计算</a:t>
            </a:r>
            <a:r>
              <a:rPr lang="en-US" altLang="zh-CN" sz="3400" dirty="0">
                <a:latin typeface="Garamond" charset="0"/>
              </a:rPr>
              <a:t>MAP</a:t>
            </a:r>
            <a:r>
              <a:rPr lang="zh-CN" altLang="en-US" sz="3400" dirty="0">
                <a:latin typeface="Garamond" charset="0"/>
              </a:rPr>
              <a:t>。</a:t>
            </a:r>
            <a:endParaRPr lang="en-US" altLang="zh-CN" sz="3400" dirty="0">
              <a:latin typeface="Garamond" charset="0"/>
            </a:endParaRPr>
          </a:p>
          <a:p>
            <a:pPr lvl="1">
              <a:lnSpc>
                <a:spcPct val="120000"/>
              </a:lnSpc>
              <a:buFont typeface="Wingdings" charset="0"/>
              <a:buChar char="u"/>
            </a:pPr>
            <a:endParaRPr lang="en-US" dirty="0">
              <a:latin typeface="Garamond" charset="0"/>
              <a:ea typeface="ＭＳ Ｐゴシック" charset="0"/>
            </a:endParaRPr>
          </a:p>
          <a:p>
            <a:pPr marL="914400" lvl="2" indent="0">
              <a:lnSpc>
                <a:spcPct val="120000"/>
              </a:lnSpc>
              <a:buFont typeface="Wingdings" charset="0"/>
              <a:buNone/>
            </a:pPr>
            <a:endParaRPr lang="en-US" altLang="zh-CN" dirty="0">
              <a:latin typeface="宋体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altLang="zh-CN" dirty="0">
              <a:latin typeface="Garamond" charset="0"/>
              <a:ea typeface="ＭＳ Ｐゴシック" charset="0"/>
            </a:endParaRPr>
          </a:p>
          <a:p>
            <a:pPr lvl="1">
              <a:lnSpc>
                <a:spcPct val="60000"/>
              </a:lnSpc>
              <a:buFont typeface="Wingdings" charset="0"/>
              <a:buNone/>
            </a:pPr>
            <a:endParaRPr lang="en-US" altLang="zh-CN" sz="3100" dirty="0">
              <a:latin typeface="Garamond" charset="0"/>
              <a:ea typeface="ＭＳ Ｐゴシック" charset="0"/>
            </a:endParaRPr>
          </a:p>
          <a:p>
            <a:pPr>
              <a:lnSpc>
                <a:spcPct val="60000"/>
              </a:lnSpc>
            </a:pPr>
            <a:endParaRPr lang="en-US" altLang="zh-CN" sz="3400" dirty="0">
              <a:latin typeface="Garamond" charset="0"/>
            </a:endParaRPr>
          </a:p>
        </p:txBody>
      </p:sp>
      <p:sp>
        <p:nvSpPr>
          <p:cNvPr id="1433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ABAA1ED-23B5-6045-9C69-EC47D4A78DC3}" type="slidenum">
              <a:rPr lang="en-US" altLang="zh-CN" sz="1200">
                <a:solidFill>
                  <a:schemeClr val="bg2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6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Calisto MT" charset="0"/>
              </a:rPr>
              <a:t>答案</a:t>
            </a:r>
            <a:endParaRPr lang="en-US" altLang="zh-CN" sz="4000">
              <a:latin typeface="Calisto MT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565650"/>
          </a:xfrm>
        </p:spPr>
        <p:txBody>
          <a:bodyPr>
            <a:normAutofit/>
          </a:bodyPr>
          <a:lstStyle/>
          <a:p>
            <a:r>
              <a:rPr lang="zh-CN" altLang="en-US" sz="3400" dirty="0"/>
              <a:t>查询图</a:t>
            </a:r>
            <a:r>
              <a:rPr lang="en-US" altLang="zh-CN" sz="3400" dirty="0"/>
              <a:t>1</a:t>
            </a:r>
            <a:r>
              <a:rPr lang="zh-CN" altLang="en-US" sz="3400" dirty="0"/>
              <a:t>：平均准确率为</a:t>
            </a:r>
            <a:r>
              <a:rPr lang="en-US" altLang="zh-CN" sz="3400" dirty="0">
                <a:latin typeface="Times New Roman"/>
                <a:cs typeface="Times New Roman"/>
                <a:sym typeface="Wingdings" charset="0"/>
              </a:rPr>
              <a:t>(1/1+2/2+3/4+4/7)/4 = </a:t>
            </a:r>
            <a:r>
              <a:rPr lang="en-US" altLang="zh-CN" sz="3400" dirty="0" smtClean="0">
                <a:latin typeface="Times New Roman"/>
                <a:cs typeface="Times New Roman"/>
                <a:sym typeface="Wingdings" charset="0"/>
              </a:rPr>
              <a:t>0.83</a:t>
            </a:r>
          </a:p>
          <a:p>
            <a:endParaRPr lang="en-US" altLang="zh-CN" sz="3400" dirty="0">
              <a:latin typeface="Times New Roman"/>
              <a:cs typeface="Times New Roman"/>
              <a:sym typeface="Wingdings" charset="0"/>
            </a:endParaRPr>
          </a:p>
          <a:p>
            <a:r>
              <a:rPr lang="zh-CN" altLang="en-US" sz="3400" dirty="0">
                <a:latin typeface="Times New Roman"/>
                <a:cs typeface="Times New Roman"/>
                <a:sym typeface="Wingdings" charset="0"/>
              </a:rPr>
              <a:t>查询图</a:t>
            </a:r>
            <a:r>
              <a:rPr lang="en-US" altLang="zh-CN" sz="3400" dirty="0">
                <a:latin typeface="Times New Roman"/>
                <a:cs typeface="Times New Roman"/>
                <a:sym typeface="Wingdings" charset="0"/>
              </a:rPr>
              <a:t>2</a:t>
            </a:r>
            <a:r>
              <a:rPr lang="zh-TW" altLang="en-US" sz="3400" dirty="0">
                <a:latin typeface="Times New Roman"/>
                <a:cs typeface="Times New Roman"/>
                <a:sym typeface="Wingdings" charset="0"/>
              </a:rPr>
              <a:t>：</a:t>
            </a:r>
            <a:r>
              <a:rPr lang="zh-CN" altLang="en-US" sz="3400" dirty="0">
                <a:latin typeface="Times New Roman"/>
                <a:cs typeface="Times New Roman"/>
                <a:sym typeface="Wingdings" charset="0"/>
              </a:rPr>
              <a:t>平均准确率为</a:t>
            </a:r>
            <a:endParaRPr lang="en-US" altLang="zh-CN" sz="3400" dirty="0">
              <a:latin typeface="Times New Roman"/>
              <a:cs typeface="Times New Roman"/>
              <a:sym typeface="Wingdings" charset="0"/>
            </a:endParaRPr>
          </a:p>
          <a:p>
            <a:pPr>
              <a:buFont typeface="Wingdings" charset="0"/>
              <a:buNone/>
            </a:pPr>
            <a:r>
              <a:rPr lang="en-US" sz="3400" dirty="0">
                <a:latin typeface="Times New Roman"/>
                <a:cs typeface="Times New Roman"/>
                <a:sym typeface="Wingdings" charset="0"/>
              </a:rPr>
              <a:t>  </a:t>
            </a:r>
            <a:r>
              <a:rPr lang="zh-CN" altLang="en-US" sz="3400" dirty="0">
                <a:latin typeface="Times New Roman"/>
                <a:cs typeface="Times New Roman"/>
                <a:sym typeface="Wingdings" charset="0"/>
              </a:rPr>
              <a:t>（</a:t>
            </a:r>
            <a:r>
              <a:rPr lang="en-US" altLang="zh-CN" sz="3400" dirty="0" smtClean="0">
                <a:latin typeface="Times New Roman"/>
                <a:cs typeface="Times New Roman"/>
                <a:sym typeface="Wingdings" charset="0"/>
              </a:rPr>
              <a:t>1/1+2/3+3/5+0+0)/</a:t>
            </a:r>
            <a:r>
              <a:rPr lang="en-US" altLang="zh-CN" sz="3400" dirty="0">
                <a:latin typeface="Times New Roman"/>
                <a:cs typeface="Times New Roman"/>
                <a:sym typeface="Wingdings" charset="0"/>
              </a:rPr>
              <a:t>5 = 0.45</a:t>
            </a:r>
          </a:p>
          <a:p>
            <a:pPr>
              <a:buFont typeface="Wingdings" charset="0"/>
              <a:buNone/>
            </a:pPr>
            <a:r>
              <a:rPr lang="en-US" sz="3400" dirty="0">
                <a:latin typeface="Times New Roman"/>
                <a:cs typeface="Times New Roman"/>
                <a:sym typeface="Wingdings" charset="0"/>
              </a:rPr>
              <a:t>     </a:t>
            </a:r>
            <a:r>
              <a:rPr lang="en-US" altLang="zh-CN" sz="3400" dirty="0">
                <a:latin typeface="Times New Roman"/>
                <a:cs typeface="Times New Roman"/>
                <a:sym typeface="Wingdings" charset="0"/>
              </a:rPr>
              <a:t>MAP=(0.83+0.45)/2=0.64</a:t>
            </a:r>
            <a:endParaRPr lang="en-US" dirty="0">
              <a:latin typeface="Times New Roman"/>
              <a:cs typeface="Times New Roman"/>
            </a:endParaRPr>
          </a:p>
          <a:p>
            <a:pPr marL="914400" lvl="2" indent="0">
              <a:lnSpc>
                <a:spcPct val="120000"/>
              </a:lnSpc>
              <a:buFont typeface="Wingdings" charset="0"/>
              <a:buNone/>
            </a:pPr>
            <a:endParaRPr lang="en-US" altLang="zh-CN" dirty="0">
              <a:latin typeface="宋体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altLang="zh-CN" dirty="0">
              <a:latin typeface="Garamond" charset="0"/>
              <a:ea typeface="ＭＳ Ｐゴシック" charset="0"/>
            </a:endParaRPr>
          </a:p>
          <a:p>
            <a:pPr lvl="1">
              <a:lnSpc>
                <a:spcPct val="60000"/>
              </a:lnSpc>
              <a:buFont typeface="Wingdings" charset="0"/>
              <a:buNone/>
            </a:pPr>
            <a:endParaRPr lang="en-US" altLang="zh-CN" sz="3100" dirty="0">
              <a:latin typeface="Garamond" charset="0"/>
              <a:ea typeface="ＭＳ Ｐゴシック" charset="0"/>
            </a:endParaRPr>
          </a:p>
          <a:p>
            <a:pPr>
              <a:lnSpc>
                <a:spcPct val="60000"/>
              </a:lnSpc>
            </a:pPr>
            <a:endParaRPr lang="en-US" altLang="zh-CN" sz="3400" dirty="0">
              <a:latin typeface="Garamond" charset="0"/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7B009D9C-4D40-0946-93B2-D908CDA60EAF}" type="slidenum">
              <a:rPr lang="en-US" altLang="zh-CN" sz="1200">
                <a:solidFill>
                  <a:schemeClr val="bg2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7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Calisto MT" charset="0"/>
              </a:rPr>
              <a:t>思考题</a:t>
            </a:r>
            <a:endParaRPr lang="en-US" altLang="zh-CN" sz="4000">
              <a:latin typeface="Calisto MT" charset="0"/>
            </a:endParaRPr>
          </a:p>
        </p:txBody>
      </p:sp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098A5FC0-B224-9743-85B6-367E480398B5}" type="slidenum">
              <a:rPr lang="en-US" altLang="zh-CN" sz="1200">
                <a:solidFill>
                  <a:schemeClr val="bg2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18488" cy="456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marL="360000" indent="-360000" eaLnBrk="1" hangingPunct="1">
              <a:lnSpc>
                <a:spcPct val="8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Times New Roman"/>
                <a:ea typeface="微软雅黑" panose="020B0503020204020204" pitchFamily="34" charset="-122"/>
                <a:cs typeface="Times New Roman"/>
              </a:rPr>
              <a:t>NDCG</a:t>
            </a:r>
            <a:r>
              <a:rPr lang="zh-CN" altLang="en-US" sz="2800" dirty="0">
                <a:latin typeface="Times New Roman"/>
                <a:ea typeface="微软雅黑" panose="020B0503020204020204" pitchFamily="34" charset="-122"/>
                <a:cs typeface="Times New Roman"/>
              </a:rPr>
              <a:t>（</a:t>
            </a:r>
            <a:r>
              <a:rPr lang="en-US" altLang="zh-CN" sz="2800" dirty="0">
                <a:latin typeface="Times New Roman"/>
                <a:ea typeface="微软雅黑" panose="020B0503020204020204" pitchFamily="34" charset="-122"/>
                <a:cs typeface="Times New Roman"/>
              </a:rPr>
              <a:t>Normalized Discounted Cumulative Gain</a:t>
            </a:r>
            <a:r>
              <a:rPr lang="zh-CN" altLang="en-US" sz="2800" dirty="0">
                <a:latin typeface="Times New Roman"/>
                <a:ea typeface="微软雅黑" panose="020B0503020204020204" pitchFamily="34" charset="-122"/>
                <a:cs typeface="Times New Roman"/>
              </a:rPr>
              <a:t>）的方法如何进行计算</a:t>
            </a:r>
            <a:r>
              <a:rPr lang="zh-CN" altLang="en-US" sz="2800" dirty="0" smtClean="0">
                <a:latin typeface="Times New Roman"/>
                <a:ea typeface="微软雅黑" panose="020B0503020204020204" pitchFamily="34" charset="-122"/>
                <a:cs typeface="Times New Roman"/>
              </a:rPr>
              <a:t>？</a:t>
            </a: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ea typeface="ＭＳ Ｐゴシック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en-US" altLang="zh-CN" dirty="0">
              <a:latin typeface="宋体" charset="0"/>
              <a:ea typeface="ＭＳ Ｐゴシック" charset="0"/>
            </a:endParaRP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altLang="zh-CN" sz="3100" dirty="0">
              <a:ea typeface="ＭＳ Ｐゴシック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Char char="n"/>
            </a:pPr>
            <a:endParaRPr lang="en-US" altLang="zh-CN" sz="3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39669788-6FE7-3449-8251-9A78BFD0AE6D}" type="slidenum">
              <a:rPr lang="en-US" altLang="zh-CN" sz="1200">
                <a:solidFill>
                  <a:srgbClr val="000514"/>
                </a:solidFill>
                <a:latin typeface="Arial" charset="0"/>
              </a:rPr>
              <a:pPr algn="r" eaLnBrk="1" hangingPunct="1"/>
              <a:t>8</a:t>
            </a:fld>
            <a:endParaRPr lang="en-US" altLang="zh-CN" sz="1200">
              <a:solidFill>
                <a:srgbClr val="000514"/>
              </a:solidFill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8426" y="2864786"/>
            <a:ext cx="78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MAP</a:t>
            </a:r>
            <a:r>
              <a:rPr lang="zh-CN" altLang="en-US" dirty="0"/>
              <a:t>计算公式中，文档只有相关不相关两种，而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NDCG</a:t>
            </a:r>
            <a:r>
              <a:rPr lang="zh-CN" altLang="en-US" dirty="0"/>
              <a:t>中，文档的相关度可以分多个等级进行打分。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113520"/>
            <a:ext cx="5776461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3346</TotalTime>
  <Words>508</Words>
  <Application>Microsoft Office PowerPoint</Application>
  <PresentationFormat>全屏显示(4:3)</PresentationFormat>
  <Paragraphs>80</Paragraphs>
  <Slides>8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04b</vt:lpstr>
      <vt:lpstr>ＭＳ Ｐゴシック</vt:lpstr>
      <vt:lpstr>宋体</vt:lpstr>
      <vt:lpstr>微软雅黑</vt:lpstr>
      <vt:lpstr>Arial</vt:lpstr>
      <vt:lpstr>Calibri</vt:lpstr>
      <vt:lpstr>Calibri Light</vt:lpstr>
      <vt:lpstr>Calisto MT</vt:lpstr>
      <vt:lpstr>Courier New</vt:lpstr>
      <vt:lpstr>Garamond</vt:lpstr>
      <vt:lpstr>Times New Roman</vt:lpstr>
      <vt:lpstr>Wingdings</vt:lpstr>
      <vt:lpstr>Office 主题</vt:lpstr>
      <vt:lpstr>图像检索评价标准</vt:lpstr>
      <vt:lpstr>图像检索中常用的评价标准</vt:lpstr>
      <vt:lpstr>常用的评价标准：查准率、查全率</vt:lpstr>
      <vt:lpstr>思考题</vt:lpstr>
      <vt:lpstr>常用的评价标准：AveP，MAP</vt:lpstr>
      <vt:lpstr>思考题</vt:lpstr>
      <vt:lpstr>答案</vt:lpstr>
      <vt:lpstr>思考题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xyz</cp:lastModifiedBy>
  <cp:revision>522</cp:revision>
  <dcterms:created xsi:type="dcterms:W3CDTF">2016-08-04T07:29:19Z</dcterms:created>
  <dcterms:modified xsi:type="dcterms:W3CDTF">2021-05-28T06:46:20Z</dcterms:modified>
</cp:coreProperties>
</file>