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8" r:id="rId2"/>
    <p:sldId id="489" r:id="rId3"/>
    <p:sldId id="490" r:id="rId4"/>
    <p:sldId id="493" r:id="rId5"/>
    <p:sldId id="494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6" r:id="rId16"/>
    <p:sldId id="508" r:id="rId17"/>
    <p:sldId id="50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4" autoAdjust="0"/>
    <p:restoredTop sz="82495" autoAdjust="0"/>
  </p:normalViewPr>
  <p:slideViewPr>
    <p:cSldViewPr snapToGrid="0">
      <p:cViewPr varScale="1">
        <p:scale>
          <a:sx n="118" d="100"/>
          <a:sy n="118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Scale-invariant feature transform, Histogram of Oriented Gradient, Speed Up Robust Features</a:t>
            </a:r>
            <a:r>
              <a:rPr lang="zh-CN" altLang="en-US" smtClean="0"/>
              <a:t>，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AA4E3AFB-C95F-47B9-A9C5-A892507B6A0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68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4D96ACB-40B2-4063-9099-3528FB0679C2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 Unicode MS" panose="020B0604020202020204" pitchFamily="34" charset="-122"/>
                <a:ea typeface="黑体" panose="02010609060101010101" pitchFamily="49" charset="-122"/>
              </a:rPr>
              <a:t>颜色矩</a:t>
            </a:r>
          </a:p>
        </p:txBody>
      </p:sp>
    </p:spTree>
    <p:extLst>
      <p:ext uri="{BB962C8B-B14F-4D97-AF65-F5344CB8AC3E}">
        <p14:creationId xmlns:p14="http://schemas.microsoft.com/office/powerpoint/2010/main" val="248305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Garamond" panose="02020404030301010803" pitchFamily="18" charset="0"/>
                <a:ea typeface="+mn-ea"/>
              </a:rPr>
              <a:t>不受图像旋转和平移变化的影响，归一化可不受图像尺度变化的影响</a:t>
            </a:r>
            <a:endParaRPr lang="en-US" altLang="zh-CN" dirty="0" smtClean="0">
              <a:latin typeface="Garamond" panose="02020404030301010803" pitchFamily="18" charset="0"/>
              <a:ea typeface="+mn-ea"/>
            </a:endParaRPr>
          </a:p>
          <a:p>
            <a:pPr lvl="2" eaLnBrk="1" hangingPunct="1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+mn-ea"/>
              </a:rPr>
              <a:t>在图像识别中辨别能力不高，颜色容易受光照的影响</a:t>
            </a:r>
            <a:endParaRPr lang="en-US" altLang="zh-CN" dirty="0" smtClean="0">
              <a:latin typeface="Garamond" panose="02020404030301010803" pitchFamily="18" charset="0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9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9D075C68-DAED-4E72-B258-3C19E1C10AA2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9D075C68-DAED-4E72-B258-3C19E1C10AA2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https://ww2.mathworks.cn/help/vision/ref/extractlbpfeatures.html?searchHighlight=extractLBPFeatures&amp;s_tid=srchtitle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38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9D075C68-DAED-4E72-B258-3C19E1C10AA2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7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9D075C68-DAED-4E72-B258-3C19E1C10AA2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45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9D075C68-DAED-4E72-B258-3C19E1C10AA2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83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55B19-43BA-4345-9C41-C55569DCCB55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722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6/4/2021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xyzhang15@szu.edu.c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releases/R2020a/vision/ref/extractlbpfeatures.html?searchHighlight=LBP&amp;s_tid=doc_srchtitle#d120e13165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https://www.mathworks.com/help/releases/R2020a/images/ref/graycomatrix.html?searchHighlight=graycomatrix&amp;s_tid=doc_srchtitle#d120e1274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releases/R2020a/vision/ref/extractlbpfeatures.html?searchHighlight=LBP&amp;s_tid=doc_srchtitle#d120e13165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4003F"/>
                </a:solidFill>
              </a:rPr>
              <a:t>图像特征提取</a:t>
            </a:r>
            <a:endParaRPr lang="zh-CN" altLang="en-US" sz="3200" dirty="0">
              <a:solidFill>
                <a:srgbClr val="94003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CN" altLang="en-US" dirty="0"/>
              <a:t>授课教师</a:t>
            </a:r>
            <a:r>
              <a:rPr lang="zh-CN" altLang="en-US" dirty="0" smtClean="0"/>
              <a:t>：张小燕</a:t>
            </a:r>
            <a:endParaRPr lang="en-US" altLang="zh-CN" dirty="0"/>
          </a:p>
          <a:p>
            <a:r>
              <a:rPr lang="en-US" altLang="zh-CN" dirty="0" smtClean="0">
                <a:hlinkClick r:id="rId2"/>
              </a:rPr>
              <a:t>xyzhang15@szu.edu.cn</a:t>
            </a:r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zh-CN" altLang="en-US" dirty="0"/>
              <a:t>春季课程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xmlns="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3888" y="128614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纹理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3888" y="1271614"/>
            <a:ext cx="8229600" cy="4897437"/>
          </a:xfrm>
        </p:spPr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纹理通常被用来描述物体的表面特征，诸如地形、植被、沙滩、砖墙、岩石、纺织布料、毛质等。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纹理不仅反映了图像的灰度统计信息，而且反映了图像的空间分布信息和结构信息，在模式识别、图像分割与识别、计算机视觉中具有广泛的应用。 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常用的纹理特征提取方法：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  <a:ea typeface="+mn-ea"/>
              </a:rPr>
              <a:t>LBP</a:t>
            </a:r>
            <a:r>
              <a:rPr lang="zh-CN" altLang="en-US" dirty="0">
                <a:latin typeface="+mn-ea"/>
                <a:ea typeface="+mn-ea"/>
              </a:rPr>
              <a:t>方法（</a:t>
            </a:r>
            <a:r>
              <a:rPr lang="en-US" altLang="zh-CN" dirty="0">
                <a:latin typeface="+mn-ea"/>
                <a:ea typeface="+mn-ea"/>
              </a:rPr>
              <a:t>Local binary patterns, </a:t>
            </a:r>
            <a:r>
              <a:rPr lang="zh-CN" altLang="en-US" dirty="0">
                <a:latin typeface="+mn-ea"/>
                <a:ea typeface="+mn-ea"/>
              </a:rPr>
              <a:t>局部二值模式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灰度</a:t>
            </a:r>
            <a:r>
              <a:rPr lang="zh-CN" altLang="en-US" dirty="0">
                <a:latin typeface="+mn-ea"/>
                <a:ea typeface="+mn-ea"/>
              </a:rPr>
              <a:t>共生矩阵</a:t>
            </a:r>
            <a:r>
              <a:rPr lang="en-US" altLang="zh-CN" dirty="0">
                <a:latin typeface="+mn-ea"/>
                <a:ea typeface="+mn-ea"/>
              </a:rPr>
              <a:t>(GLCM)</a:t>
            </a:r>
          </a:p>
          <a:p>
            <a:endParaRPr lang="en-US" altLang="zh-CN" dirty="0" smtClean="0"/>
          </a:p>
          <a:p>
            <a:endParaRPr lang="en-US" altLang="zh-CN" sz="28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A17C523-E2FF-4BD9-B0E9-5763CAB1CFAB}" type="slidenum">
              <a:rPr lang="en-US" altLang="zh-CN" smtClean="0">
                <a:solidFill>
                  <a:schemeClr val="bg2"/>
                </a:solidFill>
              </a:rPr>
              <a:pPr/>
              <a:t>10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2773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4C2CE9-B74C-4E3C-9059-C239EAE0FA11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10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67"/>
          <a:stretch>
            <a:fillRect/>
          </a:stretch>
        </p:blipFill>
        <p:spPr bwMode="auto">
          <a:xfrm>
            <a:off x="4456572" y="4677747"/>
            <a:ext cx="3007385" cy="178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23"/>
          <a:stretch>
            <a:fillRect/>
          </a:stretch>
        </p:blipFill>
        <p:spPr bwMode="auto">
          <a:xfrm>
            <a:off x="840437" y="4701118"/>
            <a:ext cx="3149026" cy="173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97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3888" y="128614"/>
            <a:ext cx="8001000" cy="11430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纹理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3888" y="1271614"/>
            <a:ext cx="8229600" cy="4897437"/>
          </a:xfrm>
        </p:spPr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纹理通常被用来描述物体的表面特征，诸如地形、植被、沙滩、砖墙、岩石、纺织布料、毛质等。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纹理不仅反映了图像的灰度统计信息，而且反映了图像的空间分布信息和结构信息，在模式识别、图像分割与识别、计算机视觉中具有广泛的应用。 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常用的纹理特征提取方法：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  <a:ea typeface="+mn-ea"/>
              </a:rPr>
              <a:t>LBP</a:t>
            </a:r>
            <a:r>
              <a:rPr lang="zh-CN" altLang="en-US" dirty="0"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（局部</a:t>
            </a:r>
            <a:r>
              <a:rPr lang="zh-CN" altLang="en-US" dirty="0">
                <a:latin typeface="+mn-ea"/>
                <a:ea typeface="+mn-ea"/>
              </a:rPr>
              <a:t>二值模式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matlab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函数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dirty="0" err="1">
                <a:hlinkClick r:id="rId3"/>
              </a:rPr>
              <a:t>extractLBPFeatures</a:t>
            </a:r>
            <a:r>
              <a:rPr lang="en-US" altLang="zh-CN" dirty="0">
                <a:hlinkClick r:id="rId3"/>
              </a:rPr>
              <a:t>(I)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灰度</a:t>
            </a:r>
            <a:r>
              <a:rPr lang="zh-CN" altLang="en-US" dirty="0">
                <a:latin typeface="+mn-ea"/>
                <a:ea typeface="+mn-ea"/>
              </a:rPr>
              <a:t>共生矩阵</a:t>
            </a:r>
            <a:r>
              <a:rPr lang="en-US" altLang="zh-CN" dirty="0">
                <a:latin typeface="+mn-ea"/>
                <a:ea typeface="+mn-ea"/>
              </a:rPr>
              <a:t>(GLCM</a:t>
            </a:r>
            <a:r>
              <a:rPr lang="en-US" altLang="zh-CN" dirty="0" smtClean="0">
                <a:latin typeface="+mn-ea"/>
                <a:ea typeface="+mn-ea"/>
              </a:rPr>
              <a:t>) 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matlab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函数：</a:t>
            </a:r>
            <a:r>
              <a:rPr lang="en-US" altLang="zh-CN" dirty="0" err="1" smtClean="0">
                <a:solidFill>
                  <a:srgbClr val="FF0000"/>
                </a:solidFill>
                <a:hlinkClick r:id="rId4"/>
              </a:rPr>
              <a:t>graycomatrix</a:t>
            </a:r>
            <a:r>
              <a:rPr lang="en-US" altLang="zh-CN" dirty="0" smtClean="0">
                <a:solidFill>
                  <a:srgbClr val="FF0000"/>
                </a:solidFill>
                <a:hlinkClick r:id="rId4"/>
              </a:rPr>
              <a:t>(I</a:t>
            </a:r>
            <a:r>
              <a:rPr lang="en-US" altLang="zh-CN" dirty="0">
                <a:solidFill>
                  <a:srgbClr val="FF0000"/>
                </a:solidFill>
                <a:hlinkClick r:id="rId4"/>
              </a:rPr>
              <a:t>)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sz="28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A17C523-E2FF-4BD9-B0E9-5763CAB1CFAB}" type="slidenum">
              <a:rPr lang="en-US" altLang="zh-CN" smtClean="0">
                <a:solidFill>
                  <a:schemeClr val="bg2"/>
                </a:solidFill>
              </a:rPr>
              <a:pPr/>
              <a:t>11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2773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4C2CE9-B74C-4E3C-9059-C239EAE0FA11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11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67"/>
          <a:stretch>
            <a:fillRect/>
          </a:stretch>
        </p:blipFill>
        <p:spPr bwMode="auto">
          <a:xfrm>
            <a:off x="4456572" y="4677747"/>
            <a:ext cx="3007385" cy="178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23"/>
          <a:stretch>
            <a:fillRect/>
          </a:stretch>
        </p:blipFill>
        <p:spPr bwMode="auto">
          <a:xfrm>
            <a:off x="840437" y="4701118"/>
            <a:ext cx="3149026" cy="173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45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3888" y="128614"/>
            <a:ext cx="8001000" cy="11430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纹理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3888" y="1271614"/>
            <a:ext cx="8229600" cy="4897437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LBP</a:t>
            </a:r>
            <a:r>
              <a:rPr lang="zh-CN" altLang="en-US" dirty="0"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（局部</a:t>
            </a:r>
            <a:r>
              <a:rPr lang="zh-CN" altLang="en-US" dirty="0">
                <a:latin typeface="+mn-ea"/>
                <a:ea typeface="+mn-ea"/>
              </a:rPr>
              <a:t>二值模式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原始的</a:t>
            </a:r>
            <a:r>
              <a:rPr lang="en-US" altLang="zh-CN" dirty="0">
                <a:latin typeface="+mn-ea"/>
                <a:ea typeface="+mn-ea"/>
              </a:rPr>
              <a:t>LBP</a:t>
            </a:r>
            <a:r>
              <a:rPr lang="zh-CN" altLang="en-US" dirty="0">
                <a:latin typeface="+mn-ea"/>
                <a:ea typeface="+mn-ea"/>
              </a:rPr>
              <a:t>算子定义为在</a:t>
            </a:r>
            <a:r>
              <a:rPr lang="en-US" altLang="zh-CN" dirty="0">
                <a:latin typeface="+mn-ea"/>
                <a:ea typeface="+mn-ea"/>
              </a:rPr>
              <a:t>3*3</a:t>
            </a:r>
            <a:r>
              <a:rPr lang="zh-CN" altLang="en-US" dirty="0">
                <a:latin typeface="+mn-ea"/>
                <a:ea typeface="+mn-ea"/>
              </a:rPr>
              <a:t>的窗口内，以窗口中心像素为阈值，将相邻的</a:t>
            </a:r>
            <a:r>
              <a:rPr lang="en-US" altLang="zh-CN" dirty="0">
                <a:latin typeface="+mn-ea"/>
                <a:ea typeface="+mn-ea"/>
              </a:rPr>
              <a:t>8</a:t>
            </a:r>
            <a:r>
              <a:rPr lang="zh-CN" altLang="en-US" dirty="0">
                <a:latin typeface="+mn-ea"/>
                <a:ea typeface="+mn-ea"/>
              </a:rPr>
              <a:t>个像素的灰度值与其进行比较，若周围像素值大于中心像素值，则该像素点的位置被标记为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，否则为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得到</a:t>
            </a:r>
            <a:r>
              <a:rPr lang="en-US" altLang="zh-CN" dirty="0" smtClean="0"/>
              <a:t>LBP</a:t>
            </a:r>
            <a:r>
              <a:rPr lang="zh-CN" altLang="en-US" dirty="0" smtClean="0"/>
              <a:t>码 （</a:t>
            </a:r>
            <a:r>
              <a:rPr lang="en-US" altLang="zh-CN" dirty="0" smtClean="0"/>
              <a:t>0-255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en-US" altLang="zh-CN" sz="28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A17C523-E2FF-4BD9-B0E9-5763CAB1CFAB}" type="slidenum">
              <a:rPr lang="en-US" altLang="zh-CN" smtClean="0">
                <a:solidFill>
                  <a:schemeClr val="bg2"/>
                </a:solidFill>
              </a:rPr>
              <a:pPr/>
              <a:t>12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2773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4C2CE9-B74C-4E3C-9059-C239EAE0FA11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384" y="5707386"/>
            <a:ext cx="7683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matlab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函数：</a:t>
            </a:r>
            <a:r>
              <a:rPr lang="en-US" altLang="zh-CN" dirty="0" err="1">
                <a:hlinkClick r:id="rId3"/>
              </a:rPr>
              <a:t>extractLBPFeatures</a:t>
            </a:r>
            <a:r>
              <a:rPr lang="en-US" altLang="zh-CN" dirty="0">
                <a:hlinkClick r:id="rId3"/>
              </a:rPr>
              <a:t>(I)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://ww2.mathworks.cn/help/vision/ref/extractlbpfeatures.html?searchHighlight=extractLBPFeatures&amp;s_tid=srchtitle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25" y="4035624"/>
            <a:ext cx="530616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3888" y="128614"/>
            <a:ext cx="8001000" cy="11430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纹理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3888" y="1271614"/>
            <a:ext cx="8229600" cy="489743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LBP</a:t>
            </a:r>
            <a:r>
              <a:rPr lang="zh-CN" altLang="en-US" dirty="0">
                <a:latin typeface="+mn-ea"/>
                <a:ea typeface="+mn-ea"/>
              </a:rPr>
              <a:t>特征向量进行提取的</a:t>
            </a:r>
            <a:r>
              <a:rPr lang="zh-CN" altLang="en-US" dirty="0" smtClean="0">
                <a:latin typeface="+mn-ea"/>
                <a:ea typeface="+mn-ea"/>
              </a:rPr>
              <a:t>步骤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+mn-ea"/>
                <a:ea typeface="+mn-ea"/>
              </a:rPr>
              <a:t>1.</a:t>
            </a:r>
            <a:r>
              <a:rPr lang="zh-CN" altLang="en-US" dirty="0" smtClean="0">
                <a:latin typeface="+mn-ea"/>
                <a:ea typeface="+mn-ea"/>
              </a:rPr>
              <a:t>首先</a:t>
            </a:r>
            <a:r>
              <a:rPr lang="zh-CN" altLang="en-US" dirty="0">
                <a:latin typeface="+mn-ea"/>
                <a:ea typeface="+mn-ea"/>
              </a:rPr>
              <a:t>将检测窗口划分为</a:t>
            </a:r>
            <a:r>
              <a:rPr lang="en-US" altLang="zh-CN" dirty="0">
                <a:latin typeface="+mn-ea"/>
                <a:ea typeface="+mn-ea"/>
              </a:rPr>
              <a:t>16×16</a:t>
            </a:r>
            <a:r>
              <a:rPr lang="zh-CN" altLang="en-US" dirty="0">
                <a:latin typeface="+mn-ea"/>
                <a:ea typeface="+mn-ea"/>
              </a:rPr>
              <a:t>的小区域（</a:t>
            </a:r>
            <a:r>
              <a:rPr lang="en-US" altLang="zh-CN" dirty="0">
                <a:latin typeface="+mn-ea"/>
                <a:ea typeface="+mn-ea"/>
              </a:rPr>
              <a:t>cell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+mn-ea"/>
                <a:ea typeface="+mn-ea"/>
              </a:rPr>
              <a:t>2.</a:t>
            </a:r>
            <a:r>
              <a:rPr lang="zh-CN" altLang="en-US" dirty="0" smtClean="0">
                <a:latin typeface="+mn-ea"/>
                <a:ea typeface="+mn-ea"/>
              </a:rPr>
              <a:t>对于</a:t>
            </a:r>
            <a:r>
              <a:rPr lang="zh-CN" altLang="en-US" dirty="0">
                <a:latin typeface="+mn-ea"/>
                <a:ea typeface="+mn-ea"/>
              </a:rPr>
              <a:t>每个</a:t>
            </a:r>
            <a:r>
              <a:rPr lang="en-US" altLang="zh-CN" dirty="0">
                <a:latin typeface="+mn-ea"/>
                <a:ea typeface="+mn-ea"/>
              </a:rPr>
              <a:t>cell</a:t>
            </a:r>
            <a:r>
              <a:rPr lang="zh-CN" altLang="en-US" dirty="0">
                <a:latin typeface="+mn-ea"/>
                <a:ea typeface="+mn-ea"/>
              </a:rPr>
              <a:t>中的一个像素，将相邻的</a:t>
            </a:r>
            <a:r>
              <a:rPr lang="en-US" altLang="zh-CN" dirty="0">
                <a:latin typeface="+mn-ea"/>
                <a:ea typeface="+mn-ea"/>
              </a:rPr>
              <a:t>8</a:t>
            </a:r>
            <a:r>
              <a:rPr lang="zh-CN" altLang="en-US" dirty="0">
                <a:latin typeface="+mn-ea"/>
                <a:ea typeface="+mn-ea"/>
              </a:rPr>
              <a:t>个像素的灰度值与其进行比较，若周围像素值大于中心像素值，则该像素点的位置被标记为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，否则为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。这样，</a:t>
            </a:r>
            <a:r>
              <a:rPr lang="en-US" altLang="zh-CN" dirty="0">
                <a:latin typeface="+mn-ea"/>
                <a:ea typeface="+mn-ea"/>
              </a:rPr>
              <a:t>3*3</a:t>
            </a:r>
            <a:r>
              <a:rPr lang="zh-CN" altLang="en-US" dirty="0">
                <a:latin typeface="+mn-ea"/>
                <a:ea typeface="+mn-ea"/>
              </a:rPr>
              <a:t>邻域内的</a:t>
            </a:r>
            <a:r>
              <a:rPr lang="en-US" altLang="zh-CN" dirty="0">
                <a:latin typeface="+mn-ea"/>
                <a:ea typeface="+mn-ea"/>
              </a:rPr>
              <a:t>8</a:t>
            </a:r>
            <a:r>
              <a:rPr lang="zh-CN" altLang="en-US" dirty="0">
                <a:latin typeface="+mn-ea"/>
                <a:ea typeface="+mn-ea"/>
              </a:rPr>
              <a:t>个点经比较可产生</a:t>
            </a:r>
            <a:r>
              <a:rPr lang="en-US" altLang="zh-CN" dirty="0">
                <a:latin typeface="+mn-ea"/>
                <a:ea typeface="+mn-ea"/>
              </a:rPr>
              <a:t>8</a:t>
            </a:r>
            <a:r>
              <a:rPr lang="zh-CN" altLang="en-US" dirty="0">
                <a:latin typeface="+mn-ea"/>
                <a:ea typeface="+mn-ea"/>
              </a:rPr>
              <a:t>位二进制数，即得到该窗口中心像素点的</a:t>
            </a:r>
            <a:r>
              <a:rPr lang="en-US" altLang="zh-CN" dirty="0">
                <a:latin typeface="+mn-ea"/>
                <a:ea typeface="+mn-ea"/>
              </a:rPr>
              <a:t>LBP</a:t>
            </a:r>
            <a:r>
              <a:rPr lang="zh-CN" altLang="en-US" dirty="0" smtClean="0">
                <a:latin typeface="+mn-ea"/>
                <a:ea typeface="+mn-ea"/>
              </a:rPr>
              <a:t>值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+mn-ea"/>
                <a:ea typeface="+mn-ea"/>
              </a:rPr>
              <a:t>3.</a:t>
            </a:r>
            <a:r>
              <a:rPr lang="zh-CN" altLang="en-US" dirty="0" smtClean="0">
                <a:latin typeface="+mn-ea"/>
                <a:ea typeface="+mn-ea"/>
              </a:rPr>
              <a:t>然后</a:t>
            </a:r>
            <a:r>
              <a:rPr lang="zh-CN" altLang="en-US" dirty="0">
                <a:latin typeface="+mn-ea"/>
                <a:ea typeface="+mn-ea"/>
              </a:rPr>
              <a:t>计算每个</a:t>
            </a:r>
            <a:r>
              <a:rPr lang="en-US" altLang="zh-CN" dirty="0">
                <a:latin typeface="+mn-ea"/>
                <a:ea typeface="+mn-ea"/>
              </a:rPr>
              <a:t>cell</a:t>
            </a:r>
            <a:r>
              <a:rPr lang="zh-CN" altLang="en-US" dirty="0">
                <a:latin typeface="+mn-ea"/>
                <a:ea typeface="+mn-ea"/>
              </a:rPr>
              <a:t>的直方图，即每个数字（假定是十进制数</a:t>
            </a:r>
            <a:r>
              <a:rPr lang="en-US" altLang="zh-CN" dirty="0">
                <a:latin typeface="+mn-ea"/>
                <a:ea typeface="+mn-ea"/>
              </a:rPr>
              <a:t>LBP</a:t>
            </a:r>
            <a:r>
              <a:rPr lang="zh-CN" altLang="en-US" dirty="0">
                <a:latin typeface="+mn-ea"/>
                <a:ea typeface="+mn-ea"/>
              </a:rPr>
              <a:t>值）出现的频率；然后对该直方图进行归一化</a:t>
            </a:r>
            <a:r>
              <a:rPr lang="zh-CN" altLang="en-US" dirty="0" smtClean="0">
                <a:latin typeface="+mn-ea"/>
                <a:ea typeface="+mn-ea"/>
              </a:rPr>
              <a:t>处理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+mn-ea"/>
                <a:ea typeface="+mn-ea"/>
              </a:rPr>
              <a:t>4.</a:t>
            </a:r>
            <a:r>
              <a:rPr lang="zh-CN" altLang="en-US" dirty="0" smtClean="0">
                <a:latin typeface="+mn-ea"/>
                <a:ea typeface="+mn-ea"/>
              </a:rPr>
              <a:t>最后</a:t>
            </a:r>
            <a:r>
              <a:rPr lang="zh-CN" altLang="en-US" dirty="0">
                <a:latin typeface="+mn-ea"/>
                <a:ea typeface="+mn-ea"/>
              </a:rPr>
              <a:t>将得到的每个</a:t>
            </a:r>
            <a:r>
              <a:rPr lang="en-US" altLang="zh-CN" dirty="0">
                <a:latin typeface="+mn-ea"/>
                <a:ea typeface="+mn-ea"/>
              </a:rPr>
              <a:t>cell</a:t>
            </a:r>
            <a:r>
              <a:rPr lang="zh-CN" altLang="en-US" dirty="0">
                <a:latin typeface="+mn-ea"/>
                <a:ea typeface="+mn-ea"/>
              </a:rPr>
              <a:t>的统计直方图进行连接成为一个特征向量，也就是整幅图的</a:t>
            </a:r>
            <a:r>
              <a:rPr lang="en-US" altLang="zh-CN" dirty="0">
                <a:latin typeface="+mn-ea"/>
                <a:ea typeface="+mn-ea"/>
              </a:rPr>
              <a:t>LBP</a:t>
            </a:r>
            <a:r>
              <a:rPr lang="zh-CN" altLang="en-US" dirty="0">
                <a:latin typeface="+mn-ea"/>
                <a:ea typeface="+mn-ea"/>
              </a:rPr>
              <a:t>纹理特征向量；</a:t>
            </a: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A17C523-E2FF-4BD9-B0E9-5763CAB1CFAB}" type="slidenum">
              <a:rPr lang="en-US" altLang="zh-CN" smtClean="0">
                <a:solidFill>
                  <a:schemeClr val="bg2"/>
                </a:solidFill>
              </a:rPr>
              <a:pPr/>
              <a:t>13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2773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4C2CE9-B74C-4E3C-9059-C239EAE0FA11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3888" y="128614"/>
            <a:ext cx="8001000" cy="1143000"/>
          </a:xfrm>
        </p:spPr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/>
              <a:t>均值哈希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3888" y="1271614"/>
            <a:ext cx="8229600" cy="48974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图像分为高频和低频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下采样，也就是缩小图片的过程，实际上是损失高频信息的过程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均值哈希算法主要是利用图片的低频</a:t>
            </a:r>
            <a:r>
              <a:rPr lang="zh-CN" altLang="en-US" dirty="0" smtClean="0"/>
              <a:t>信息进行向量表达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A17C523-E2FF-4BD9-B0E9-5763CAB1CFAB}" type="slidenum">
              <a:rPr lang="en-US" altLang="zh-CN" smtClean="0">
                <a:solidFill>
                  <a:schemeClr val="bg2"/>
                </a:solidFill>
              </a:rPr>
              <a:pPr/>
              <a:t>14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32773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D4C2CE9-B74C-4E3C-9059-C239EAE0FA11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0" y="1982753"/>
            <a:ext cx="8240275" cy="19052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10519" y="39562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高频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82641" y="39562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低频</a:t>
            </a:r>
            <a:endParaRPr lang="en-US" altLang="zh-CN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1402" y="38880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原图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77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3223F63-6B7E-4156-9A58-589D310C122C}"/>
              </a:ext>
            </a:extLst>
          </p:cNvPr>
          <p:cNvSpPr/>
          <p:nvPr/>
        </p:nvSpPr>
        <p:spPr>
          <a:xfrm>
            <a:off x="1117467" y="1184756"/>
            <a:ext cx="75074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：比较灰度图每个像素与平均值来实现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缩小图片：为了保留结构去掉细节，去除大小、横纵比的差异，把图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片统一缩小到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8*8(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个像素。</a:t>
            </a:r>
            <a:b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转化为灰度图：把缩放后的图片转化为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阶的灰度图。</a:t>
            </a:r>
            <a:b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计算平均值： 计算进行灰度处理后图片的所有像素点的平均值。</a:t>
            </a:r>
            <a:b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比较像素灰度值：遍历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个像素，如果大于平均值记录为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则为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得到信息指纹：组合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位，顺序随意保持一致性即可。</a:t>
            </a:r>
            <a:b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对比指纹：计算两幅图片的汉明距离，汉明距离越大则说明图片越不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一致，反之，汉明距离越小则说明图片越相似。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623888" y="128614"/>
            <a:ext cx="8001000" cy="11430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cap="none" spc="0">
                <a:ln w="0"/>
                <a:solidFill>
                  <a:srgbClr val="9400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smtClean="0"/>
              <a:t>均值哈希</a:t>
            </a:r>
            <a:endParaRPr lang="zh-CN" altLang="en-US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76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3223F63-6B7E-4156-9A58-589D310C122C}"/>
              </a:ext>
            </a:extLst>
          </p:cNvPr>
          <p:cNvSpPr/>
          <p:nvPr/>
        </p:nvSpPr>
        <p:spPr>
          <a:xfrm>
            <a:off x="1117467" y="1184756"/>
            <a:ext cx="7507421" cy="374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2881" indent="-192881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当距离为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时，说明完全相同；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2881" indent="-192881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通常认为距离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&gt;10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就是两张完全不同的图片；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2881" indent="-192881">
              <a:lnSpc>
                <a:spcPct val="150000"/>
              </a:lnSpc>
              <a:buFontTx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如果汉明距离小于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，则表示有些不同，但比较相近。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图片放大或缩小，或改变纵横比，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值不会改变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增加或减少亮度或对比度，或改变颜色，对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值都不会有太大的影响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计算速度快。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丢失了高频信息，丢失了细节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623888" y="128614"/>
            <a:ext cx="8001000" cy="11430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cap="none" spc="0">
                <a:ln w="0"/>
                <a:solidFill>
                  <a:srgbClr val="9400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 smtClean="0"/>
              <a:t>均值哈希</a:t>
            </a:r>
            <a:endParaRPr lang="zh-CN" altLang="en-US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90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E14C2A1-F9A5-4BD1-BFC4-55EDFA4290BD}"/>
              </a:ext>
            </a:extLst>
          </p:cNvPr>
          <p:cNvSpPr/>
          <p:nvPr/>
        </p:nvSpPr>
        <p:spPr>
          <a:xfrm>
            <a:off x="1238082" y="1089742"/>
            <a:ext cx="76723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/>
                <a:ea typeface="微软雅黑"/>
              </a:rPr>
              <a:t>基本思想：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基于渐变实现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/>
                <a:ea typeface="微软雅黑"/>
              </a:rPr>
              <a:t>步骤：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缩小图片：缩小到 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9(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)*8(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的大小，共 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72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个像素点；</a:t>
            </a:r>
            <a:b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转化为灰度图：把缩放后的图片转化为 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256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阶的灰度图；</a:t>
            </a:r>
            <a:b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计算差异值： </a:t>
            </a:r>
            <a:r>
              <a:rPr lang="en-US" altLang="zh-CN" dirty="0" err="1">
                <a:solidFill>
                  <a:srgbClr val="000000"/>
                </a:solidFill>
                <a:latin typeface="微软雅黑"/>
                <a:ea typeface="微软雅黑"/>
              </a:rPr>
              <a:t>dHash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算法工作在相邻像素之间，这样每行 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9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个像素之间产生了  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    8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个不同的差异，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8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行*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，则产生了 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64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个差异值；</a:t>
            </a:r>
            <a:b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4.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获得指纹：如果左边像素的灰度值比右边高，则记录为 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，否则为 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5. </a:t>
            </a: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对比指纹：同平均哈希算法。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endParaRPr lang="en-US" altLang="zh-CN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优点：</a:t>
            </a:r>
            <a:endParaRPr lang="en-US" altLang="zh-CN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1. 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相比 </a:t>
            </a:r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pHash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， </a:t>
            </a:r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dHash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的速度要快得多；</a:t>
            </a:r>
            <a:endParaRPr lang="en-US" altLang="zh-CN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2. 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相比 </a:t>
            </a:r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aHash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， </a:t>
            </a:r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dHash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在效率几乎相同的情况下的效果要更好。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23888" y="128614"/>
            <a:ext cx="8001000" cy="11430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cap="none" spc="0">
                <a:ln w="0"/>
                <a:solidFill>
                  <a:srgbClr val="9400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/>
              <a:t>差异哈希</a:t>
            </a:r>
            <a:endParaRPr lang="zh-CN" altLang="en-US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84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图像特征</a:t>
            </a:r>
          </a:p>
        </p:txBody>
      </p:sp>
      <p:pic>
        <p:nvPicPr>
          <p:cNvPr id="19459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t="10774" r="105" b="4608"/>
          <a:stretch>
            <a:fillRect/>
          </a:stretch>
        </p:blipFill>
        <p:spPr>
          <a:xfrm>
            <a:off x="2190750" y="1814513"/>
            <a:ext cx="4762500" cy="2554287"/>
          </a:xfrm>
        </p:spPr>
      </p:pic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2271475B-D9ED-4368-97D7-81D12FEFAF46}" type="slidenum">
              <a:rPr lang="en-US" altLang="zh-CN" smtClean="0">
                <a:solidFill>
                  <a:schemeClr val="bg2"/>
                </a:solidFill>
              </a:rPr>
              <a:pPr/>
              <a:t>2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pic>
        <p:nvPicPr>
          <p:cNvPr id="1946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94225"/>
            <a:ext cx="29035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94225"/>
            <a:ext cx="29035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图像的表示</a:t>
            </a:r>
            <a:endParaRPr lang="en-SG" altLang="zh-CN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 rotWithShape="0">
            <a:blip r:embed="rId2"/>
            <a:stretch>
              <a:fillRect l="-915" t="-163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0" t="35899" r="49176" b="24374"/>
          <a:stretch>
            <a:fillRect/>
          </a:stretch>
        </p:blipFill>
        <p:spPr bwMode="auto">
          <a:xfrm>
            <a:off x="127000" y="3200400"/>
            <a:ext cx="49149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9" t="28333" r="13248" b="7910"/>
          <a:stretch>
            <a:fillRect/>
          </a:stretch>
        </p:blipFill>
        <p:spPr bwMode="auto">
          <a:xfrm>
            <a:off x="5053013" y="1909763"/>
            <a:ext cx="38623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3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图像的表示</a:t>
            </a:r>
            <a:endParaRPr lang="en-SG" altLang="zh-CN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24</a:t>
            </a:r>
            <a:r>
              <a:rPr lang="zh-CN" altLang="en-US" dirty="0" smtClean="0"/>
              <a:t>位彩色图像：红（</a:t>
            </a:r>
            <a:r>
              <a:rPr lang="en-US" altLang="zh-CN" dirty="0" err="1" smtClean="0"/>
              <a:t>R,red</a:t>
            </a:r>
            <a:r>
              <a:rPr lang="zh-CN" altLang="en-US" dirty="0" smtClean="0"/>
              <a:t>），绿（</a:t>
            </a:r>
            <a:r>
              <a:rPr lang="en-US" altLang="zh-CN" dirty="0" err="1" smtClean="0"/>
              <a:t>G,green</a:t>
            </a:r>
            <a:r>
              <a:rPr lang="zh-CN" altLang="en-US" dirty="0" smtClean="0"/>
              <a:t>），蓝（</a:t>
            </a:r>
            <a:r>
              <a:rPr lang="en-US" altLang="zh-CN" dirty="0" err="1" smtClean="0"/>
              <a:t>B,blue</a:t>
            </a:r>
            <a:r>
              <a:rPr lang="zh-CN" altLang="en-US" dirty="0" smtClean="0"/>
              <a:t>）三个通道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每个通道是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位深度，取值</a:t>
            </a:r>
            <a:r>
              <a:rPr lang="en-US" altLang="zh-CN" dirty="0" smtClean="0"/>
              <a:t>0,1…255</a:t>
            </a:r>
            <a:r>
              <a:rPr lang="en-SG" altLang="zh-CN" dirty="0" smtClean="0"/>
              <a:t>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dirty="0" smtClean="0"/>
              <a:t>   </a:t>
            </a:r>
            <a:endParaRPr lang="en-SG" dirty="0"/>
          </a:p>
        </p:txBody>
      </p:sp>
      <p:sp>
        <p:nvSpPr>
          <p:cNvPr id="23556" name="object 4"/>
          <p:cNvSpPr>
            <a:spLocks noChangeArrowheads="1"/>
          </p:cNvSpPr>
          <p:nvPr/>
        </p:nvSpPr>
        <p:spPr bwMode="auto">
          <a:xfrm>
            <a:off x="827088" y="3429000"/>
            <a:ext cx="2520950" cy="15478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zh-CN"/>
          </a:p>
        </p:txBody>
      </p:sp>
      <p:sp>
        <p:nvSpPr>
          <p:cNvPr id="23557" name="object 5"/>
          <p:cNvSpPr>
            <a:spLocks noChangeArrowheads="1"/>
          </p:cNvSpPr>
          <p:nvPr/>
        </p:nvSpPr>
        <p:spPr bwMode="auto">
          <a:xfrm>
            <a:off x="3779838" y="3429000"/>
            <a:ext cx="2519362" cy="1547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zh-CN"/>
          </a:p>
        </p:txBody>
      </p:sp>
      <p:sp>
        <p:nvSpPr>
          <p:cNvPr id="23558" name="object 8"/>
          <p:cNvSpPr>
            <a:spLocks noChangeArrowheads="1"/>
          </p:cNvSpPr>
          <p:nvPr/>
        </p:nvSpPr>
        <p:spPr bwMode="auto">
          <a:xfrm>
            <a:off x="827088" y="5130800"/>
            <a:ext cx="2520950" cy="15478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zh-CN"/>
          </a:p>
        </p:txBody>
      </p:sp>
      <p:sp>
        <p:nvSpPr>
          <p:cNvPr id="23559" name="object 9"/>
          <p:cNvSpPr>
            <a:spLocks noChangeArrowheads="1"/>
          </p:cNvSpPr>
          <p:nvPr/>
        </p:nvSpPr>
        <p:spPr bwMode="auto">
          <a:xfrm>
            <a:off x="3779838" y="5130800"/>
            <a:ext cx="2519362" cy="15478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6291263" y="4102100"/>
            <a:ext cx="3746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pc="17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48038" y="5727700"/>
            <a:ext cx="3810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pc="13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86500" y="5649913"/>
            <a:ext cx="3794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pc="3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1767" y="3744928"/>
            <a:ext cx="1368152" cy="2016224"/>
          </a:xfrm>
          <a:prstGeom prst="rect">
            <a:avLst/>
          </a:prstGeom>
          <a:scene3d>
            <a:camera prst="orthographicFront">
              <a:rot lat="1200000" lon="1769997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17554" y="3685298"/>
            <a:ext cx="1368152" cy="2016224"/>
          </a:xfrm>
          <a:prstGeom prst="rect">
            <a:avLst/>
          </a:prstGeom>
          <a:scene3d>
            <a:camera prst="orthographicFront">
              <a:rot lat="1200000" lon="17700000" rev="0"/>
            </a:camera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19416" y="3633689"/>
            <a:ext cx="1368152" cy="2016224"/>
          </a:xfrm>
          <a:prstGeom prst="rect">
            <a:avLst/>
          </a:prstGeom>
          <a:scene3d>
            <a:camera prst="orthographicFront">
              <a:rot lat="1200000" lon="17700000" rev="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44056" y="180945"/>
            <a:ext cx="7886700" cy="532945"/>
          </a:xfrm>
        </p:spPr>
        <p:txBody>
          <a:bodyPr/>
          <a:lstStyle/>
          <a:p>
            <a:r>
              <a:rPr lang="zh-CN" altLang="en-US" dirty="0">
                <a:solidFill>
                  <a:srgbClr val="94003F"/>
                </a:solidFill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图像特征分类方法</a:t>
            </a:r>
            <a:endParaRPr lang="en-US" altLang="zh-CN" dirty="0">
              <a:solidFill>
                <a:srgbClr val="94003F"/>
              </a:solidFill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628775"/>
            <a:ext cx="7643812" cy="4927600"/>
          </a:xfrm>
        </p:spPr>
        <p:txBody>
          <a:bodyPr>
            <a:spAutoFit/>
          </a:bodyPr>
          <a:lstStyle/>
          <a:p>
            <a:pPr marL="342900" lvl="1" indent="-342900" eaLnBrk="1" hangingPunct="1">
              <a:buClr>
                <a:schemeClr val="tx1"/>
              </a:buClr>
              <a:buFont typeface="Wingdings 2" panose="05020102010507070707" pitchFamily="18" charset="2"/>
              <a:buChar char="ò"/>
            </a:pPr>
            <a:r>
              <a:rPr lang="zh-CN" altLang="en-US" sz="2400" smtClean="0">
                <a:latin typeface="Garamond" panose="02020404030301010803" pitchFamily="18" charset="0"/>
                <a:ea typeface="宋体" panose="02010600030101010101" pitchFamily="2" charset="-122"/>
              </a:rPr>
              <a:t>分类方法（列举三种，还有其他）</a:t>
            </a: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经典特征：颜色特征、纹理特征、形状特征（特点：直观）</a:t>
            </a: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  新特征：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SIFT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HOG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SURF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GIST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特征（特点：有相对复杂的提取方式），基于深度学习的特征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  局部特征：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SIFT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HOG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SURF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  全局特征：颜色直方图特征、灰度共生矩阵特征、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GIST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  底层特征： 所有直接提取自图像的特征都可以称为底层特征</a:t>
            </a: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  中层特征：介于底层特征与语义特征之间的，经过模型的逐层提取得到的</a:t>
            </a:r>
          </a:p>
          <a:p>
            <a:pPr marL="342900" lvl="1" indent="-342900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  语义特征：有直接的语义含义的，或者直接和语义相关的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zh-CN" altLang="en-US" sz="180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Slide Number Placeholder 1"/>
          <p:cNvSpPr txBox="1">
            <a:spLocks noGrp="1"/>
          </p:cNvSpPr>
          <p:nvPr/>
        </p:nvSpPr>
        <p:spPr bwMode="auto">
          <a:xfrm>
            <a:off x="4046538" y="6159500"/>
            <a:ext cx="1050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0338E78-2370-415D-B5C0-EF4E41E1357C}" type="slidenum">
              <a:rPr lang="en-US" altLang="zh-CN" sz="1200">
                <a:solidFill>
                  <a:schemeClr val="bg2"/>
                </a:solidFill>
              </a:rPr>
              <a:pPr algn="ctr" eaLnBrk="1" hangingPunct="1"/>
              <a:t>5</a:t>
            </a:fld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24581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EC48DC9-D135-49A4-85F0-A21C9BBF0D35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颜色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/>
            </a:r>
            <a:b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</a:b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4640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 smtClean="0">
                <a:latin typeface="Garamond" panose="02020404030301010803" pitchFamily="18" charset="0"/>
                <a:ea typeface="宋体" panose="02010600030101010101" pitchFamily="2" charset="-122"/>
              </a:rPr>
              <a:t>颜色特征总结</a:t>
            </a:r>
            <a:endParaRPr lang="en-US" altLang="zh-CN" sz="28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Garamond" panose="02020404030301010803" pitchFamily="18" charset="0"/>
                <a:ea typeface="宋体" panose="02010600030101010101" pitchFamily="2" charset="-122"/>
              </a:rPr>
              <a:t>全局颜色特征反映彩色图像的整体特性</a:t>
            </a:r>
            <a:endParaRPr lang="en-US" altLang="zh-CN" sz="24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Garamond" panose="02020404030301010803" pitchFamily="18" charset="0"/>
                <a:ea typeface="宋体" panose="02010600030101010101" pitchFamily="2" charset="-122"/>
              </a:rPr>
              <a:t>颜色矩</a:t>
            </a:r>
            <a:r>
              <a:rPr lang="en-US" altLang="zh-CN" sz="2400" dirty="0" smtClean="0"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latin typeface="Garamond" panose="02020404030301010803" pitchFamily="18" charset="0"/>
                <a:ea typeface="宋体" panose="02010600030101010101" pitchFamily="2" charset="-122"/>
              </a:rPr>
              <a:t>颜色直方图</a:t>
            </a:r>
            <a:endParaRPr lang="en-US" altLang="zh-CN" sz="24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>
              <a:spcAft>
                <a:spcPct val="0"/>
              </a:spcAft>
            </a:pPr>
            <a:r>
              <a:rPr lang="zh-CN" altLang="en-US" sz="2800" dirty="0" smtClean="0">
                <a:latin typeface="Garamond" panose="02020404030301010803" pitchFamily="18" charset="0"/>
                <a:ea typeface="宋体" panose="02010600030101010101" pitchFamily="2" charset="-122"/>
              </a:rPr>
              <a:t>优缺点</a:t>
            </a:r>
            <a:endParaRPr lang="en-US" altLang="zh-CN" sz="28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Garamond" panose="02020404030301010803" pitchFamily="18" charset="0"/>
                <a:ea typeface="宋体" panose="02010600030101010101" pitchFamily="2" charset="-122"/>
              </a:rPr>
              <a:t>优点</a:t>
            </a:r>
            <a:endParaRPr lang="en-US" altLang="zh-CN" sz="2400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2" eaLnBrk="1" hangingPunct="1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Garamond" panose="02020404030301010803" pitchFamily="18" charset="0"/>
                <a:ea typeface="宋体" panose="02010600030101010101" pitchFamily="2" charset="-122"/>
              </a:rPr>
              <a:t>不受图像旋转和平移变化的影响，归一化可不受图像尺度变化的影响</a:t>
            </a:r>
            <a:endParaRPr lang="en-US" altLang="zh-CN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lvl="2" eaLnBrk="1" hangingPunct="1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在图像识别中辨别能力不高，颜色容易受光照的影响</a:t>
            </a:r>
            <a:endParaRPr lang="en-US" altLang="zh-CN" dirty="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4FE7D22C-AB42-4819-BD6A-DE2273A4605B}" type="slidenum">
              <a:rPr lang="en-US" altLang="zh-CN" smtClean="0">
                <a:solidFill>
                  <a:schemeClr val="bg2"/>
                </a:solidFill>
              </a:rPr>
              <a:pPr/>
              <a:t>6</a:t>
            </a:fld>
            <a:endParaRPr lang="en-US" altLang="zh-CN" smtClean="0">
              <a:solidFill>
                <a:schemeClr val="bg2"/>
              </a:solidFill>
            </a:endParaRPr>
          </a:p>
        </p:txBody>
      </p:sp>
      <p:sp>
        <p:nvSpPr>
          <p:cNvPr id="28677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39C5720-81D5-48CC-8418-F57E328BF097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pic>
        <p:nvPicPr>
          <p:cNvPr id="28678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6727" y="2456481"/>
            <a:ext cx="2814669" cy="211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8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7"/>
          <p:cNvSpPr txBox="1">
            <a:spLocks noGrp="1"/>
          </p:cNvSpPr>
          <p:nvPr/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898B80A-2890-4F6C-A7AC-F883115D6FA0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1701800"/>
            <a:ext cx="7848600" cy="215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颜色矩是以数学方法为基础的，通过计算矩来描述颜色的分布。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颜色矩通常直接在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RGB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空间计算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颜色分布的前三阶矩表示为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sz="1800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ij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个像素的第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个颜色分量，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i=1,2,3)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一阶矩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颜色分量的平均强度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二阶矩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颜色分量的方差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三阶矩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</a:rPr>
              <a:t>颜色分量的偏斜度</a:t>
            </a:r>
          </a:p>
        </p:txBody>
      </p:sp>
      <p:grpSp>
        <p:nvGrpSpPr>
          <p:cNvPr id="29700" name="Group 15"/>
          <p:cNvGrpSpPr>
            <a:grpSpLocks/>
          </p:cNvGrpSpPr>
          <p:nvPr/>
        </p:nvGrpSpPr>
        <p:grpSpPr bwMode="auto">
          <a:xfrm>
            <a:off x="1731021" y="3860800"/>
            <a:ext cx="6184900" cy="2447925"/>
            <a:chOff x="793" y="2069"/>
            <a:chExt cx="3943" cy="1921"/>
          </a:xfrm>
        </p:grpSpPr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884" y="2069"/>
            <a:ext cx="108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公式" r:id="rId4" imgW="837836" imgH="444307" progId="Equation.3">
                    <p:embed/>
                  </p:oleObj>
                </mc:Choice>
                <mc:Fallback>
                  <p:oleObj name="公式" r:id="rId4" imgW="837836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069"/>
                          <a:ext cx="1089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3152" y="2160"/>
              <a:ext cx="1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Verdana" panose="020B0604030504040204" pitchFamily="34" charset="0"/>
              </a:endParaRPr>
            </a:p>
          </p:txBody>
        </p:sp>
        <p:graphicFrame>
          <p:nvGraphicFramePr>
            <p:cNvPr id="29704" name="Object 10"/>
            <p:cNvGraphicFramePr>
              <a:graphicFrameLocks noChangeAspect="1"/>
            </p:cNvGraphicFramePr>
            <p:nvPr/>
          </p:nvGraphicFramePr>
          <p:xfrm>
            <a:off x="793" y="2750"/>
            <a:ext cx="1451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公式" r:id="rId6" imgW="1485900" imgH="571500" progId="Equation.3">
                    <p:embed/>
                  </p:oleObj>
                </mc:Choice>
                <mc:Fallback>
                  <p:oleObj name="公式" r:id="rId6" imgW="14859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750"/>
                          <a:ext cx="1451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12"/>
            <p:cNvGraphicFramePr>
              <a:graphicFrameLocks noChangeAspect="1"/>
            </p:cNvGraphicFramePr>
            <p:nvPr/>
          </p:nvGraphicFramePr>
          <p:xfrm>
            <a:off x="793" y="3430"/>
            <a:ext cx="140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公式" r:id="rId8" imgW="1435100" imgH="571500" progId="Equation.3">
                    <p:embed/>
                  </p:oleObj>
                </mc:Choice>
                <mc:Fallback>
                  <p:oleObj name="公式" r:id="rId8" imgW="14351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430"/>
                          <a:ext cx="1407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3152" y="3022"/>
              <a:ext cx="15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3197" y="3611"/>
              <a:ext cx="15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Verdana" panose="020B0604030504040204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颜色特征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6599" y="1003550"/>
            <a:ext cx="126669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ln w="0"/>
                <a:solidFill>
                  <a:srgbClr val="9400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颜色矩</a:t>
            </a:r>
          </a:p>
        </p:txBody>
      </p:sp>
    </p:spTree>
    <p:extLst>
      <p:ext uri="{BB962C8B-B14F-4D97-AF65-F5344CB8AC3E}">
        <p14:creationId xmlns:p14="http://schemas.microsoft.com/office/powerpoint/2010/main" val="21717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01934C6-F362-41CB-B2BB-B847F4E9E4B0}" type="slidenum">
              <a:rPr lang="en-US" altLang="zh-CN" sz="1200">
                <a:latin typeface="Verdana" panose="020B0604030504040204" pitchFamily="34" charset="0"/>
              </a:rPr>
              <a:pPr algn="r" eaLnBrk="1" hangingPunct="1"/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60350"/>
            <a:ext cx="7772400" cy="1143000"/>
          </a:xfrm>
          <a:noFill/>
        </p:spPr>
        <p:txBody>
          <a:bodyPr anchor="b"/>
          <a:lstStyle/>
          <a:p>
            <a:r>
              <a:rPr lang="zh-CN" altLang="en-US" sz="2800" dirty="0">
                <a:solidFill>
                  <a:srgbClr val="94003F"/>
                </a:solidFill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颜色直方图 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7051675" cy="4114800"/>
          </a:xfrm>
          <a:noFill/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一个灰度级在范围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的数字图像的直方图是一个离散函数</a:t>
            </a:r>
          </a:p>
          <a:p>
            <a:pPr eaLnBrk="1" hangingPunct="1"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p(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2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 /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eaLnBrk="1" hangingPunct="1"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n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是图像的像素总数</a:t>
            </a:r>
          </a:p>
          <a:p>
            <a:pPr eaLnBrk="1" hangingPunct="1"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是图像中灰度级为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2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的像素个数</a:t>
            </a:r>
          </a:p>
          <a:p>
            <a:pPr eaLnBrk="1" hangingPunct="1"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2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是第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个灰度级，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 = 0,1,2,…,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pic>
        <p:nvPicPr>
          <p:cNvPr id="31750" name="Picture 8" descr="1356089089_89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997200"/>
            <a:ext cx="3563937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/>
          <a:stretch>
            <a:fillRect/>
          </a:stretch>
        </p:blipFill>
        <p:spPr bwMode="auto">
          <a:xfrm>
            <a:off x="360363" y="4319588"/>
            <a:ext cx="47625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特征提取</a:t>
            </a:r>
            <a:r>
              <a:rPr lang="en-US" altLang="zh-CN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——</a:t>
            </a:r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cs typeface="Songti SC Regular" pitchFamily="1" charset="-122"/>
              </a:rPr>
              <a:t>颜色特征</a:t>
            </a:r>
            <a:endParaRPr lang="en-US" altLang="zh-CN" sz="4000" dirty="0" smtClean="0">
              <a:latin typeface="宋体" panose="02010600030101010101" pitchFamily="2" charset="-122"/>
              <a:ea typeface="宋体" panose="02010600030101010101" pitchFamily="2" charset="-122"/>
              <a:cs typeface="Songti SC Regular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2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148432"/>
            <a:ext cx="7953375" cy="1143000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/>
              <a:t>直方图相似性</a:t>
            </a:r>
            <a:endParaRPr lang="en-US" altLang="zh-CN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2867025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9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41325" y="2630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2400">
              <a:latin typeface="Script MT Bold" panose="030406020406070809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5475" y="1433513"/>
            <a:ext cx="56356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QBIC color histogram distance is:</a:t>
            </a:r>
          </a:p>
          <a:p>
            <a:pPr algn="ctr" eaLnBrk="1" hangingPunct="1"/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2400" dirty="0" err="1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hist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(I,Q) = (h(I) - h(Q))  </a:t>
            </a:r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(h(I) - h(Q))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14775" y="2119313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27100" y="3219451"/>
            <a:ext cx="6553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h(I) is a K-bin histogram of a database image</a:t>
            </a:r>
          </a:p>
          <a:p>
            <a:pPr eaLnBrk="1" hangingPunct="1">
              <a:buFontTx/>
              <a:buChar char="•"/>
            </a:pPr>
            <a:endParaRPr lang="en-US" altLang="zh-CN" sz="240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h(Q) is a K-bin histogram of the query image</a:t>
            </a:r>
          </a:p>
          <a:p>
            <a:pPr eaLnBrk="1" hangingPunct="1">
              <a:buFontTx/>
              <a:buChar char="•"/>
            </a:pPr>
            <a:endParaRPr lang="en-US" altLang="zh-CN" sz="240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 is a K x K 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11276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3449</TotalTime>
  <Words>1103</Words>
  <Application>Microsoft Office PowerPoint</Application>
  <PresentationFormat>全屏显示(4:3)</PresentationFormat>
  <Paragraphs>158</Paragraphs>
  <Slides>17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04b</vt:lpstr>
      <vt:lpstr>Arial Unicode MS</vt:lpstr>
      <vt:lpstr>Songti SC Regular</vt:lpstr>
      <vt:lpstr>黑体</vt:lpstr>
      <vt:lpstr>宋体</vt:lpstr>
      <vt:lpstr>微软雅黑</vt:lpstr>
      <vt:lpstr>Arial</vt:lpstr>
      <vt:lpstr>Calibri</vt:lpstr>
      <vt:lpstr>Calibri Light</vt:lpstr>
      <vt:lpstr>Garamond</vt:lpstr>
      <vt:lpstr>Script MT Bold</vt:lpstr>
      <vt:lpstr>Tahoma</vt:lpstr>
      <vt:lpstr>Times New Roman</vt:lpstr>
      <vt:lpstr>Verdana</vt:lpstr>
      <vt:lpstr>Wingdings</vt:lpstr>
      <vt:lpstr>Wingdings 2</vt:lpstr>
      <vt:lpstr>Office 主题</vt:lpstr>
      <vt:lpstr>Microsoft 公式 3.0</vt:lpstr>
      <vt:lpstr>图像特征提取</vt:lpstr>
      <vt:lpstr>图像特征</vt:lpstr>
      <vt:lpstr>图像的表示</vt:lpstr>
      <vt:lpstr>图像的表示</vt:lpstr>
      <vt:lpstr>图像特征分类方法</vt:lpstr>
      <vt:lpstr>特征提取——颜色特征 </vt:lpstr>
      <vt:lpstr>特征提取——颜色特征</vt:lpstr>
      <vt:lpstr>颜色直方图  </vt:lpstr>
      <vt:lpstr> 直方图相似性</vt:lpstr>
      <vt:lpstr>纹理</vt:lpstr>
      <vt:lpstr>特征提取——纹理特征</vt:lpstr>
      <vt:lpstr>特征提取——纹理特征</vt:lpstr>
      <vt:lpstr>特征提取——纹理特征</vt:lpstr>
      <vt:lpstr>特征提取——均值哈希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DELL</cp:lastModifiedBy>
  <cp:revision>545</cp:revision>
  <dcterms:created xsi:type="dcterms:W3CDTF">2016-08-04T07:29:19Z</dcterms:created>
  <dcterms:modified xsi:type="dcterms:W3CDTF">2021-06-04T04:52:46Z</dcterms:modified>
</cp:coreProperties>
</file>