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6"/>
  </p:notesMasterIdLst>
  <p:sldIdLst>
    <p:sldId id="520" r:id="rId2"/>
    <p:sldId id="478" r:id="rId3"/>
    <p:sldId id="485" r:id="rId4"/>
    <p:sldId id="491" r:id="rId5"/>
    <p:sldId id="497" r:id="rId6"/>
    <p:sldId id="498" r:id="rId7"/>
    <p:sldId id="503" r:id="rId8"/>
    <p:sldId id="504" r:id="rId9"/>
    <p:sldId id="505" r:id="rId10"/>
    <p:sldId id="545" r:id="rId11"/>
    <p:sldId id="506" r:id="rId12"/>
    <p:sldId id="507" r:id="rId13"/>
    <p:sldId id="522" r:id="rId14"/>
    <p:sldId id="523" r:id="rId15"/>
    <p:sldId id="524" r:id="rId16"/>
    <p:sldId id="530" r:id="rId17"/>
    <p:sldId id="525" r:id="rId18"/>
    <p:sldId id="526" r:id="rId19"/>
    <p:sldId id="531" r:id="rId20"/>
    <p:sldId id="527" r:id="rId21"/>
    <p:sldId id="528" r:id="rId22"/>
    <p:sldId id="529" r:id="rId23"/>
    <p:sldId id="532" r:id="rId24"/>
    <p:sldId id="533" r:id="rId25"/>
    <p:sldId id="543" r:id="rId26"/>
    <p:sldId id="534" r:id="rId27"/>
    <p:sldId id="540" r:id="rId28"/>
    <p:sldId id="541" r:id="rId29"/>
    <p:sldId id="535" r:id="rId30"/>
    <p:sldId id="536" r:id="rId31"/>
    <p:sldId id="542" r:id="rId32"/>
    <p:sldId id="537" r:id="rId33"/>
    <p:sldId id="538" r:id="rId34"/>
    <p:sldId id="539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003F"/>
    <a:srgbClr val="D5A6DF"/>
    <a:srgbClr val="FF91C8"/>
    <a:srgbClr val="0000FF"/>
    <a:srgbClr val="464DD9"/>
    <a:srgbClr val="92D050"/>
    <a:srgbClr val="BDD7EE"/>
    <a:srgbClr val="A50021"/>
    <a:srgbClr val="7030A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20" autoAdjust="0"/>
    <p:restoredTop sz="72694" autoAdjust="0"/>
  </p:normalViewPr>
  <p:slideViewPr>
    <p:cSldViewPr snapToGrid="0">
      <p:cViewPr varScale="1">
        <p:scale>
          <a:sx n="111" d="100"/>
          <a:sy n="111" d="100"/>
        </p:scale>
        <p:origin x="15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264AA-669E-4804-A1D5-94FA36B6DCCD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C56F0-BEE5-4715-8E33-DABC78619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74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AD%97%E7%AC%A6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baike.baidu.com/item/%E5%9B%BE%E5%83%8F%E5%8E%8B%E7%BC%A9" TargetMode="External"/><Relationship Id="rId4" Type="http://schemas.openxmlformats.org/officeDocument/2006/relationships/hyperlink" Target="https://baike.baidu.com/item/%E5%8E%8B%E7%BC%A9%E6%8A%80%E6%9C%AF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1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5949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区间中取最短二进制码，算法见参考书，是个尝试判断方法</a:t>
            </a:r>
            <a:endParaRPr lang="en-US" altLang="zh-CN" dirty="0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10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7545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二进制码转成十进制码①， 查看落在那个字符区间，更新</a:t>
            </a:r>
            <a:r>
              <a:rPr lang="en-US" altLang="zh-CN" dirty="0" smtClean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low </a:t>
            </a:r>
            <a:r>
              <a:rPr lang="en-US" altLang="zh-CN" dirty="0" err="1" smtClean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hight</a:t>
            </a:r>
            <a:r>
              <a:rPr lang="en-US" altLang="zh-CN" dirty="0" smtClean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 range</a:t>
            </a:r>
            <a:r>
              <a:rPr lang="zh-CN" altLang="en-US" dirty="0" smtClean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， 更新</a:t>
            </a:r>
            <a:r>
              <a:rPr lang="en-US" altLang="zh-CN" dirty="0" smtClean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value</a:t>
            </a: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11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5913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12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320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14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91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有损是手段，目的是获取高压缩率，哪些应用需要有损，哪些应用需要无损？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15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1362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16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0150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5AE4C66-6313-405C-9795-C1DDD6C1CEB3}" type="slidenum">
              <a:rPr lang="zh-TW" altLang="en-US" smtClean="0">
                <a:latin typeface="Calibri" panose="020F0502020204030204" pitchFamily="34" charset="0"/>
                <a:ea typeface="PMingLiU" pitchFamily="18" charset="-120"/>
              </a:rPr>
              <a:pPr>
                <a:spcBef>
                  <a:spcPct val="0"/>
                </a:spcBef>
              </a:pPr>
              <a:t>17</a:t>
            </a:fld>
            <a:endParaRPr lang="en-US" altLang="zh-TW" smtClean="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6105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5AE4C66-6313-405C-9795-C1DDD6C1CEB3}" type="slidenum">
              <a:rPr lang="zh-TW" altLang="en-US" smtClean="0">
                <a:latin typeface="Calibri" panose="020F0502020204030204" pitchFamily="34" charset="0"/>
                <a:ea typeface="PMingLiU" pitchFamily="18" charset="-120"/>
              </a:rPr>
              <a:pPr>
                <a:spcBef>
                  <a:spcPct val="0"/>
                </a:spcBef>
              </a:pPr>
              <a:t>18</a:t>
            </a:fld>
            <a:endParaRPr lang="en-US" altLang="zh-TW" smtClean="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2218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19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2685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为什么要把量化单独讲呢？ 因为量化是实现有损的主要手段， 有损的目的是减少数据量， 量化的目的也是减少数据个数</a:t>
            </a:r>
            <a:endParaRPr lang="en-US" altLang="zh-CN" dirty="0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  <a:p>
            <a:r>
              <a:rPr lang="en-US" altLang="zh-TW" sz="12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{</a:t>
            </a:r>
            <a:r>
              <a:rPr lang="en-US" altLang="zh-CN" sz="12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0,32, 64, 96,128,160,192,224</a:t>
            </a:r>
            <a:r>
              <a:rPr lang="en-US" altLang="zh-TW" sz="12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}</a:t>
            </a:r>
            <a:endParaRPr lang="en-US" altLang="zh-CN" dirty="0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5AE4C66-6313-405C-9795-C1DDD6C1CEB3}" type="slidenum">
              <a:rPr lang="zh-TW" altLang="en-US" smtClean="0">
                <a:latin typeface="Calibri" panose="020F0502020204030204" pitchFamily="34" charset="0"/>
                <a:ea typeface="PMingLiU" pitchFamily="18" charset="-120"/>
              </a:rPr>
              <a:pPr>
                <a:spcBef>
                  <a:spcPct val="0"/>
                </a:spcBef>
              </a:pPr>
              <a:t>20</a:t>
            </a:fld>
            <a:endParaRPr lang="en-US" altLang="zh-TW" smtClean="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5276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2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47562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5AE4C66-6313-405C-9795-C1DDD6C1CEB3}" type="slidenum">
              <a:rPr lang="zh-TW" altLang="en-US" smtClean="0">
                <a:latin typeface="Calibri" panose="020F0502020204030204" pitchFamily="34" charset="0"/>
                <a:ea typeface="PMingLiU" pitchFamily="18" charset="-120"/>
              </a:rPr>
              <a:pPr>
                <a:spcBef>
                  <a:spcPct val="0"/>
                </a:spcBef>
              </a:pPr>
              <a:t>21</a:t>
            </a:fld>
            <a:endParaRPr lang="en-US" altLang="zh-TW" smtClean="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90740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5AE4C66-6313-405C-9795-C1DDD6C1CEB3}" type="slidenum">
              <a:rPr lang="zh-TW" altLang="en-US" smtClean="0">
                <a:latin typeface="Calibri" panose="020F0502020204030204" pitchFamily="34" charset="0"/>
                <a:ea typeface="PMingLiU" pitchFamily="18" charset="-120"/>
              </a:rPr>
              <a:pPr>
                <a:spcBef>
                  <a:spcPct val="0"/>
                </a:spcBef>
              </a:pPr>
              <a:t>22</a:t>
            </a:fld>
            <a:endParaRPr lang="en-US" altLang="zh-TW" smtClean="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8057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23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45755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5AE4C66-6313-405C-9795-C1DDD6C1CEB3}" type="slidenum">
              <a:rPr lang="zh-TW" altLang="en-US" smtClean="0">
                <a:latin typeface="Calibri" panose="020F0502020204030204" pitchFamily="34" charset="0"/>
                <a:ea typeface="PMingLiU" pitchFamily="18" charset="-120"/>
              </a:rPr>
              <a:pPr>
                <a:spcBef>
                  <a:spcPct val="0"/>
                </a:spcBef>
              </a:pPr>
              <a:t>24</a:t>
            </a:fld>
            <a:endParaRPr lang="en-US" altLang="zh-TW" smtClean="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73085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把一个信号分解成在不同频率余弦函数的叠加，统计每个频率余弦基函数的组成成分，举例颜色模型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7949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局部信息统计手段，每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个信息计算一次</a:t>
            </a:r>
            <a:r>
              <a:rPr lang="en-US" altLang="zh-CN" dirty="0" err="1" smtClean="0"/>
              <a:t>dct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Fi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在</a:t>
            </a:r>
            <a:r>
              <a:rPr lang="en-US" altLang="zh-CN" baseline="0" dirty="0" smtClean="0"/>
              <a:t>cos </a:t>
            </a:r>
            <a:r>
              <a:rPr lang="zh-CN" altLang="en-US" baseline="0" dirty="0" smtClean="0"/>
              <a:t>函数的投影，  </a:t>
            </a:r>
            <a:r>
              <a:rPr lang="en-US" altLang="zh-CN" baseline="0" dirty="0" smtClean="0"/>
              <a:t>cos</a:t>
            </a:r>
            <a:r>
              <a:rPr lang="zh-CN" altLang="en-US" baseline="0" dirty="0" smtClean="0"/>
              <a:t>的频率有</a:t>
            </a:r>
            <a:r>
              <a:rPr lang="en-US" altLang="zh-CN" baseline="0" dirty="0" smtClean="0"/>
              <a:t>u</a:t>
            </a:r>
            <a:r>
              <a:rPr lang="zh-CN" altLang="en-US" baseline="0" dirty="0" smtClean="0"/>
              <a:t>决定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81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4156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799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b="1" dirty="0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C97DA58-0EB3-4876-8DDF-F7C525D86D1D}" type="slidenum">
              <a:rPr lang="zh-TW" altLang="en-US" smtClean="0">
                <a:latin typeface="Calibri" panose="020F0502020204030204" pitchFamily="34" charset="0"/>
                <a:ea typeface="PMingLiU" pitchFamily="18" charset="-120"/>
              </a:rPr>
              <a:pPr>
                <a:spcBef>
                  <a:spcPct val="0"/>
                </a:spcBef>
              </a:pPr>
              <a:t>29</a:t>
            </a:fld>
            <a:endParaRPr lang="en-US" altLang="zh-TW" smtClean="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87383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185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3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1135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4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7368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LZW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算法又叫“串表压缩算法”就是通过建立一个字符串表，用较短的代码来表示较长的字符串来实现压缩。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LZW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压缩算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码能有效利用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字符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出现频率冗余度进行压缩，且字典是自适应生成的，但通常不能有效地利用位置冗余度。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LZW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压缩技术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对于可预测性不大的数据具有较好的处理效果，常用于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图像压缩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，其平均压缩比在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以上，最高压缩比可达到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PMingLiU" pitchFamily="18" charset="-120"/>
                <a:cs typeface="+mn-cs"/>
              </a:rPr>
              <a:t>主题内容是一个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PMingLiU" pitchFamily="18" charset="-120"/>
                <a:cs typeface="+mn-cs"/>
              </a:rPr>
              <a:t>if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PMingLiU" pitchFamily="18" charset="-120"/>
                <a:cs typeface="+mn-cs"/>
              </a:rPr>
              <a:t>判断语句，如果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PMingLiU" pitchFamily="18" charset="-120"/>
                <a:cs typeface="+mn-cs"/>
              </a:rPr>
              <a:t>s+c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PMingLiU" pitchFamily="18" charset="-120"/>
                <a:cs typeface="+mn-cs"/>
              </a:rPr>
              <a:t>不存在，输出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PMingLiU" pitchFamily="18" charset="-120"/>
                <a:cs typeface="+mn-cs"/>
              </a:rPr>
              <a:t>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PMingLiU" pitchFamily="18" charset="-120"/>
                <a:cs typeface="+mn-cs"/>
              </a:rPr>
              <a:t>，把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PMingLiU" pitchFamily="18" charset="-120"/>
                <a:cs typeface="+mn-cs"/>
              </a:rPr>
              <a:t>s+c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PMingLiU" pitchFamily="18" charset="-120"/>
                <a:cs typeface="+mn-cs"/>
              </a:rPr>
              <a:t>添加到字典， 如果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PMingLiU" pitchFamily="18" charset="-120"/>
                <a:cs typeface="+mn-cs"/>
              </a:rPr>
              <a:t>s+c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PMingLiU" pitchFamily="18" charset="-120"/>
                <a:cs typeface="+mn-cs"/>
              </a:rPr>
              <a:t>存在，判断更长词是否存在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5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8533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基于</a:t>
            </a:r>
            <a:r>
              <a:rPr lang="en-US" altLang="zh-CN" dirty="0" smtClean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k </a:t>
            </a:r>
            <a:r>
              <a:rPr lang="zh-CN" altLang="en-US" dirty="0" smtClean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输出词， 然后添加词典</a:t>
            </a:r>
            <a:endParaRPr lang="en-US" altLang="zh-CN" dirty="0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6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5699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主题是更新 </a:t>
            </a:r>
            <a:r>
              <a:rPr lang="en-US" altLang="zh-CN" dirty="0" smtClean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low</a:t>
            </a:r>
            <a:r>
              <a:rPr lang="zh-CN" altLang="en-US" dirty="0" smtClean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， </a:t>
            </a:r>
            <a:r>
              <a:rPr lang="en-US" altLang="zh-CN" dirty="0" err="1" smtClean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hight</a:t>
            </a:r>
            <a:r>
              <a:rPr lang="en-US" altLang="zh-CN" dirty="0" smtClean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 </a:t>
            </a:r>
            <a:r>
              <a:rPr lang="zh-CN" altLang="en-US" dirty="0" smtClean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和</a:t>
            </a:r>
            <a:r>
              <a:rPr lang="en-US" altLang="zh-CN" dirty="0" smtClean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range</a:t>
            </a:r>
            <a:r>
              <a:rPr lang="zh-CN" altLang="en-US" dirty="0" smtClean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， </a:t>
            </a:r>
            <a:endParaRPr lang="en-US" altLang="zh-CN" dirty="0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7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8067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8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8419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区间中取最短二进制码，算法见参考书，是个尝试判断方法</a:t>
            </a:r>
            <a:endParaRPr lang="en-US" altLang="zh-CN" dirty="0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9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9981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3B95-C703-CD4C-B49F-E1CD62379AD1}" type="datetime1">
              <a:rPr lang="en-US" altLang="zh-CN" smtClean="0"/>
              <a:t>4/23/2021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46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74F4-7A2A-464D-AD92-27658FAA9AEC}" type="datetime1">
              <a:rPr lang="en-US" altLang="zh-CN" smtClean="0"/>
              <a:t>4/23/2021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 bwMode="auto">
          <a:xfrm>
            <a:off x="457200" y="10668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/>
          <p:cNvSpPr>
            <a:spLocks noGrp="1"/>
          </p:cNvSpPr>
          <p:nvPr>
            <p:ph sz="quarter" idx="11"/>
          </p:nvPr>
        </p:nvSpPr>
        <p:spPr>
          <a:xfrm>
            <a:off x="457200" y="1299599"/>
            <a:ext cx="8229600" cy="4876800"/>
          </a:xfrm>
          <a:prstGeom prst="rect">
            <a:avLst/>
          </a:prstGeom>
        </p:spPr>
        <p:txBody>
          <a:bodyPr/>
          <a:lstStyle>
            <a:lvl1pPr marL="342892" indent="-342892">
              <a:spcAft>
                <a:spcPts val="0"/>
              </a:spcAft>
              <a:buFont typeface="Arial" panose="020B0604020202020204" pitchFamily="34" charset="0"/>
              <a:buChar char="•"/>
              <a:defRPr sz="3200">
                <a:latin typeface="+mj-lt"/>
                <a:cs typeface="Arial"/>
              </a:defRPr>
            </a:lvl1pPr>
            <a:lvl2pPr marL="685783" marR="0" indent="-342892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◦"/>
              <a:tabLst/>
              <a:defRPr sz="2800">
                <a:latin typeface="+mj-lt"/>
                <a:cs typeface="Arial"/>
              </a:defRPr>
            </a:lvl2pPr>
            <a:lvl3pPr marL="942952" marR="0" indent="-257168" algn="l" defTabSz="685783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+mj-lt"/>
                <a:cs typeface="Arial"/>
              </a:defRPr>
            </a:lvl3pPr>
            <a:lvl4pPr marL="1285843" marR="0" indent="-257168" algn="l" defTabSz="685783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j-lt"/>
                <a:cs typeface="Arial"/>
              </a:defRPr>
            </a:lvl4pPr>
            <a:lvl5pPr marL="1585874" marR="0" indent="-214308" algn="l" defTabSz="685783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latin typeface="+mj-lt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marL="685783" marR="0" lvl="1" indent="-342892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Second level</a:t>
            </a:r>
          </a:p>
          <a:p>
            <a:pPr marL="942952" marR="0" lvl="2" indent="-257168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Third level</a:t>
            </a:r>
          </a:p>
          <a:p>
            <a:pPr marL="1285843" marR="0" lvl="3" indent="-257168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Fourth level</a:t>
            </a:r>
          </a:p>
          <a:p>
            <a:pPr marL="1585874" marR="0" lvl="4" indent="-214308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Fifth </a:t>
            </a:r>
            <a:r>
              <a:rPr lang="en-GB" dirty="0" err="1"/>
              <a:t>leve</a:t>
            </a:r>
            <a:r>
              <a:rPr lang="en-US" dirty="0"/>
              <a:t>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80999"/>
            <a:ext cx="8229600" cy="60960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38883"/>
                </a:solidFill>
              </a:defRPr>
            </a:lvl1pPr>
          </a:lstStyle>
          <a:p>
            <a:fld id="{036C557A-1475-2747-AFDC-D7C825D68B4C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2224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1687"/>
            <a:ext cx="7886700" cy="532945"/>
          </a:xfrm>
        </p:spPr>
        <p:txBody>
          <a:bodyPr/>
          <a:lstStyle>
            <a:lvl1pPr>
              <a:defRPr>
                <a:solidFill>
                  <a:srgbClr val="94003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98B4-4B2D-654A-B790-9D28830F66D1}" type="datetime1">
              <a:rPr lang="en-US" altLang="zh-CN" smtClean="0"/>
              <a:t>4/23/2021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8318" y="6492875"/>
            <a:ext cx="775255" cy="365125"/>
          </a:xfrm>
        </p:spPr>
        <p:txBody>
          <a:bodyPr/>
          <a:lstStyle>
            <a:lvl1pPr algn="ctr">
              <a:defRPr/>
            </a:lvl1pPr>
          </a:lstStyle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C462250D-7816-4698-AB06-D55CC1575AE0}"/>
              </a:ext>
            </a:extLst>
          </p:cNvPr>
          <p:cNvSpPr/>
          <p:nvPr userDrawn="1"/>
        </p:nvSpPr>
        <p:spPr>
          <a:xfrm>
            <a:off x="304799" y="132161"/>
            <a:ext cx="238125" cy="532945"/>
          </a:xfrm>
          <a:prstGeom prst="roundRect">
            <a:avLst/>
          </a:prstGeom>
          <a:solidFill>
            <a:srgbClr val="9400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15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30037"/>
            <a:ext cx="3886200" cy="4769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30037"/>
            <a:ext cx="3886200" cy="4769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789E-5532-C44B-BE37-3720379333A3}" type="datetime1">
              <a:rPr lang="en-US" altLang="zh-CN" smtClean="0"/>
              <a:t>4/23/2021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32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CE90-35DF-714E-A54B-1616793996EF}" type="datetime1">
              <a:rPr lang="en-US" altLang="zh-CN" smtClean="0"/>
              <a:t>4/23/2021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25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29BE-C124-6E4B-9540-86B6226EA005}" type="datetime1">
              <a:rPr lang="en-US" altLang="zh-CN" smtClean="0"/>
              <a:t>4/23/2021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51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D0E-4541-D041-AAF9-9DC55280BABC}" type="datetime1">
              <a:rPr lang="en-US" altLang="zh-CN" smtClean="0"/>
              <a:t>4/23/2021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0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21E4-0B7D-5B4D-A93A-4D6BDC0EFBD5}" type="datetime1">
              <a:rPr lang="en-US" altLang="zh-CN" smtClean="0"/>
              <a:t>4/23/2021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49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77D0-6F70-944E-B052-F3A5D9F888C2}" type="datetime1">
              <a:rPr lang="en-US" altLang="zh-CN" smtClean="0"/>
              <a:t>4/23/2021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82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147-639A-1645-AB65-BD692A4B0E54}" type="datetime1">
              <a:rPr lang="en-US" altLang="zh-CN" smtClean="0"/>
              <a:t>4/23/2021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77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121" y="95705"/>
            <a:ext cx="7886700" cy="532945"/>
          </a:xfrm>
          <a:prstGeom prst="rect">
            <a:avLst/>
          </a:prstGeom>
          <a:noFill/>
        </p:spPr>
        <p:txBody>
          <a:bodyPr/>
          <a:lstStyle/>
          <a:p>
            <a:pPr marL="0"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1683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83800F-2EDC-054D-B04D-A89CE5DA3858}" type="datetime1">
              <a:rPr lang="en-US" altLang="zh-CN" smtClean="0"/>
              <a:t>4/23/2021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1988" y="6492875"/>
            <a:ext cx="762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2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3200" b="1" kern="1200" cap="none" spc="0" dirty="0">
          <a:ln w="0"/>
          <a:solidFill>
            <a:schemeClr val="bg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Clr>
          <a:srgbClr val="94003F"/>
        </a:buClr>
        <a:buSzPct val="70000"/>
        <a:buFont typeface="Wingdings" panose="05000000000000000000" pitchFamily="2" charset="2"/>
        <a:buChar char="u"/>
        <a:defRPr sz="28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04b" panose="00000400000000000000" pitchFamily="2" charset="0"/>
        <a:buChar char="-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Outputs of Lecture </a:t>
            </a:r>
            <a:r>
              <a:rPr lang="en-US" altLang="zh-CN" dirty="0" smtClean="0"/>
              <a:t>07 </a:t>
            </a:r>
            <a:r>
              <a:rPr lang="zh-CN" altLang="en-US" dirty="0" smtClean="0"/>
              <a:t>回顾</a:t>
            </a:r>
            <a:endParaRPr lang="en-US" altLang="zh-TW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Introduction to Compression </a:t>
            </a:r>
            <a:r>
              <a:rPr lang="zh-CN" altLang="en-US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（压缩）</a:t>
            </a:r>
            <a:endParaRPr lang="en-US" altLang="zh-TW" sz="2600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pPr lvl="1"/>
            <a:r>
              <a:rPr lang="en-US" altLang="zh-TW" sz="2200" dirty="0">
                <a:latin typeface="Cambria" panose="02040503050406030204" pitchFamily="18" charset="0"/>
                <a:cs typeface="PMingLiU" pitchFamily="18" charset="-120"/>
              </a:rPr>
              <a:t>The need for data </a:t>
            </a:r>
            <a:r>
              <a:rPr lang="en-US" altLang="zh-TW" sz="2200" dirty="0" smtClean="0">
                <a:latin typeface="Cambria" panose="02040503050406030204" pitchFamily="18" charset="0"/>
                <a:cs typeface="PMingLiU" pitchFamily="18" charset="-120"/>
              </a:rPr>
              <a:t>compression</a:t>
            </a:r>
          </a:p>
          <a:p>
            <a:pPr lvl="1"/>
            <a:r>
              <a:rPr lang="en-US" altLang="zh-TW" sz="2200" dirty="0">
                <a:latin typeface="Cambria" panose="02040503050406030204" pitchFamily="18" charset="0"/>
                <a:cs typeface="PMingLiU" pitchFamily="18" charset="-120"/>
              </a:rPr>
              <a:t>Lossless vs </a:t>
            </a:r>
            <a:r>
              <a:rPr lang="en-US" altLang="zh-TW" sz="2200" dirty="0" err="1" smtClean="0">
                <a:latin typeface="Cambria" panose="02040503050406030204" pitchFamily="18" charset="0"/>
                <a:cs typeface="PMingLiU" pitchFamily="18" charset="-120"/>
              </a:rPr>
              <a:t>lossy</a:t>
            </a:r>
            <a:r>
              <a:rPr lang="en-US" altLang="zh-TW" sz="2200" dirty="0" smtClean="0">
                <a:latin typeface="Cambria" panose="02040503050406030204" pitchFamily="18" charset="0"/>
                <a:cs typeface="PMingLiU" pitchFamily="18" charset="-120"/>
              </a:rPr>
              <a:t> </a:t>
            </a:r>
            <a:r>
              <a:rPr lang="en-US" altLang="zh-TW" sz="2200" dirty="0">
                <a:latin typeface="Cambria" panose="02040503050406030204" pitchFamily="18" charset="0"/>
                <a:cs typeface="PMingLiU" pitchFamily="18" charset="-120"/>
              </a:rPr>
              <a:t>compression</a:t>
            </a:r>
          </a:p>
          <a:p>
            <a:pPr lvl="1"/>
            <a:r>
              <a:rPr lang="en-US" altLang="zh-TW" sz="2200" dirty="0">
                <a:latin typeface="Cambria" panose="02040503050406030204" pitchFamily="18" charset="0"/>
                <a:cs typeface="PMingLiU" pitchFamily="18" charset="-120"/>
              </a:rPr>
              <a:t>Compression  ratio</a:t>
            </a:r>
            <a:endParaRPr lang="en-US" altLang="zh-TW" sz="22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Basics of Information Theory </a:t>
            </a:r>
            <a:r>
              <a:rPr lang="zh-CN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（信息论基础）</a:t>
            </a:r>
          </a:p>
          <a:p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Variable-Length	Coding  (VLC) </a:t>
            </a:r>
            <a:r>
              <a:rPr lang="zh-TW" altLang="en-US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</a:t>
            </a:r>
            <a:r>
              <a:rPr lang="zh-CN" altLang="en-US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变</a:t>
            </a:r>
            <a:r>
              <a:rPr lang="zh-CN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长编码</a:t>
            </a:r>
            <a:r>
              <a:rPr lang="zh-CN" altLang="en-US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）</a:t>
            </a:r>
            <a:endParaRPr lang="en-US" altLang="zh-CN" sz="2600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pPr lvl="1"/>
            <a:r>
              <a:rPr lang="en-US" altLang="zh-CN"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Shannon-</a:t>
            </a:r>
            <a:r>
              <a:rPr lang="en-US" altLang="zh-CN" sz="2400" dirty="0" err="1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Fano</a:t>
            </a:r>
            <a:r>
              <a:rPr lang="en-US" altLang="zh-CN"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Algorithm</a:t>
            </a:r>
          </a:p>
          <a:p>
            <a:pPr lvl="1"/>
            <a:r>
              <a:rPr lang="en-US" altLang="zh-CN" sz="24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Huffman </a:t>
            </a:r>
            <a:r>
              <a:rPr lang="en-US" altLang="zh-CN" sz="240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Coding</a:t>
            </a:r>
            <a:endParaRPr lang="zh-CN" altLang="en-US" sz="2600" dirty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Dictionary-based Coding </a:t>
            </a:r>
            <a:r>
              <a:rPr lang="zh-TW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</a:t>
            </a:r>
            <a:r>
              <a:rPr lang="zh-CN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基于字典的编码）</a:t>
            </a:r>
          </a:p>
          <a:p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Arithmetic  Coding </a:t>
            </a:r>
            <a:r>
              <a:rPr lang="zh-TW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</a:t>
            </a:r>
            <a:r>
              <a:rPr lang="zh-CN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算术编码）</a:t>
            </a:r>
          </a:p>
          <a:p>
            <a:endParaRPr lang="en-US" altLang="zh-TW" sz="2600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600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1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37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Arithmetic Coding 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199"/>
            <a:ext cx="8229600" cy="54167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marL="273050" indent="-260985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lvl="1">
              <a:lnSpc>
                <a:spcPct val="90000"/>
              </a:lnSpc>
            </a:pPr>
            <a:endParaRPr lang="en-US" altLang="zh-TW" sz="2200" dirty="0">
              <a:latin typeface="Cambria" panose="02040503050406030204" pitchFamily="18" charset="0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10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sp>
        <p:nvSpPr>
          <p:cNvPr id="51" name="object 9"/>
          <p:cNvSpPr txBox="1"/>
          <p:nvPr/>
        </p:nvSpPr>
        <p:spPr>
          <a:xfrm>
            <a:off x="582369" y="1260088"/>
            <a:ext cx="7855949" cy="55979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r>
              <a:rPr lang="en-US" altLang="zh-CN" sz="280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Generate </a:t>
            </a:r>
            <a:r>
              <a:rPr lang="en-US" altLang="zh-CN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the </a:t>
            </a:r>
            <a:r>
              <a:rPr lang="en-US" altLang="zh-CN" sz="2800" dirty="0" err="1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codeword</a:t>
            </a:r>
            <a:endParaRPr lang="en-US" altLang="zh-CN" sz="2800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r>
              <a:rPr lang="en-US" altLang="zh-CN" sz="2200" dirty="0">
                <a:latin typeface="Cambria" panose="02040503050406030204" pitchFamily="18" charset="0"/>
                <a:ea typeface="微软雅黑" panose="020B0503020204020204" pitchFamily="34" charset="-122"/>
                <a:cs typeface="PMingLiU" pitchFamily="18" charset="-120"/>
              </a:rPr>
              <a:t>0.33184 &lt; </a:t>
            </a:r>
            <a:r>
              <a:rPr lang="en-US" altLang="zh-CN" sz="2200" dirty="0" err="1">
                <a:latin typeface="Cambria" panose="02040503050406030204" pitchFamily="18" charset="0"/>
                <a:ea typeface="微软雅黑" panose="020B0503020204020204" pitchFamily="34" charset="-122"/>
                <a:cs typeface="PMingLiU" pitchFamily="18" charset="-120"/>
              </a:rPr>
              <a:t>codeword</a:t>
            </a:r>
            <a:r>
              <a:rPr lang="en-US" altLang="zh-CN" sz="2200" dirty="0">
                <a:latin typeface="Cambria" panose="02040503050406030204" pitchFamily="18" charset="0"/>
                <a:ea typeface="微软雅黑" panose="020B0503020204020204" pitchFamily="34" charset="-122"/>
                <a:cs typeface="PMingLiU" pitchFamily="18" charset="-120"/>
              </a:rPr>
              <a:t> &lt; 0.33220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r>
              <a:rPr lang="en-US" altLang="zh-CN" sz="2200" dirty="0">
                <a:latin typeface="Cambria" panose="02040503050406030204" pitchFamily="18" charset="0"/>
                <a:ea typeface="微软雅黑" panose="020B0503020204020204" pitchFamily="34" charset="-122"/>
                <a:cs typeface="PMingLiU" pitchFamily="18" charset="-120"/>
              </a:rPr>
              <a:t>The shortest binary  </a:t>
            </a:r>
            <a:r>
              <a:rPr lang="en-US" altLang="zh-CN" sz="2200" dirty="0" err="1">
                <a:latin typeface="Cambria" panose="02040503050406030204" pitchFamily="18" charset="0"/>
                <a:ea typeface="微软雅黑" panose="020B0503020204020204" pitchFamily="34" charset="-122"/>
                <a:cs typeface="PMingLiU" pitchFamily="18" charset="-120"/>
              </a:rPr>
              <a:t>codeword</a:t>
            </a:r>
            <a:r>
              <a:rPr lang="en-US" altLang="zh-CN" sz="2200" dirty="0">
                <a:latin typeface="Cambria" panose="02040503050406030204" pitchFamily="18" charset="0"/>
                <a:ea typeface="微软雅黑" panose="020B0503020204020204" pitchFamily="34" charset="-122"/>
                <a:cs typeface="PMingLiU" pitchFamily="18" charset="-120"/>
              </a:rPr>
              <a:t> </a:t>
            </a:r>
            <a:r>
              <a:rPr lang="en-US" altLang="zh-CN" sz="2200" dirty="0" smtClean="0">
                <a:latin typeface="Cambria" panose="02040503050406030204" pitchFamily="18" charset="0"/>
                <a:ea typeface="微软雅黑" panose="020B0503020204020204" pitchFamily="34" charset="-122"/>
                <a:cs typeface="PMingLiU" pitchFamily="18" charset="-120"/>
              </a:rPr>
              <a:t>0.01010101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200" y="2901709"/>
            <a:ext cx="8373307" cy="3570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0670">
              <a:lnSpc>
                <a:spcPct val="100000"/>
              </a:lnSpc>
              <a:tabLst>
                <a:tab pos="3128010" algn="l"/>
              </a:tabLst>
            </a:pPr>
            <a:r>
              <a:rPr lang="en-US" altLang="zh-CN" b="1" spc="250" dirty="0" smtClean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lang="en-US" altLang="zh-CN" b="1" spc="190" dirty="0" smtClean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lang="en-US" altLang="zh-CN" b="1" spc="150" dirty="0" smtClean="0">
                <a:solidFill>
                  <a:srgbClr val="231F20"/>
                </a:solidFill>
                <a:latin typeface="Arial"/>
                <a:cs typeface="Arial"/>
              </a:rPr>
              <a:t>ne</a:t>
            </a:r>
            <a:r>
              <a:rPr lang="en-US" altLang="zh-CN" b="1" spc="155" dirty="0" smtClean="0">
                <a:solidFill>
                  <a:srgbClr val="231F20"/>
                </a:solidFill>
                <a:latin typeface="Arial"/>
                <a:cs typeface="Arial"/>
              </a:rPr>
              <a:t>ratin</a:t>
            </a:r>
            <a:r>
              <a:rPr lang="en-US" altLang="zh-CN" b="1" spc="225" dirty="0" smtClean="0">
                <a:solidFill>
                  <a:srgbClr val="231F20"/>
                </a:solidFill>
                <a:latin typeface="Arial"/>
                <a:cs typeface="Arial"/>
              </a:rPr>
              <a:t>g </a:t>
            </a:r>
            <a:r>
              <a:rPr lang="en-US" altLang="zh-CN" b="1" spc="-14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b="1" spc="260" dirty="0" err="1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lang="en-US" altLang="zh-CN" b="1" spc="300" dirty="0" err="1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lang="en-US" altLang="zh-CN" b="1" spc="150" dirty="0" err="1">
                <a:solidFill>
                  <a:srgbClr val="231F20"/>
                </a:solidFill>
                <a:latin typeface="Arial"/>
                <a:cs typeface="Arial"/>
              </a:rPr>
              <a:t>de</a:t>
            </a:r>
            <a:r>
              <a:rPr lang="en-US" altLang="zh-CN" b="1" spc="195" dirty="0" err="1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lang="en-US" altLang="zh-CN" b="1" spc="95" dirty="0" err="1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lang="en-US" altLang="zh-CN" b="1" spc="105" dirty="0" err="1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altLang="zh-CN" b="1" spc="175" dirty="0" err="1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lang="en-US" altLang="zh-CN" b="1" spc="1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b="1" spc="-1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b="1" spc="114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lang="en-US" altLang="zh-CN" b="1" spc="15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lang="en-US" altLang="zh-CN" b="1" spc="135" dirty="0">
                <a:solidFill>
                  <a:srgbClr val="231F20"/>
                </a:solidFill>
                <a:latin typeface="Arial"/>
                <a:cs typeface="Arial"/>
              </a:rPr>
              <a:t>r </a:t>
            </a:r>
            <a:r>
              <a:rPr lang="en-US" altLang="zh-CN" b="1" spc="-1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b="1" spc="38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lang="en-US" altLang="zh-CN" b="1" spc="140" dirty="0">
                <a:solidFill>
                  <a:srgbClr val="231F20"/>
                </a:solidFill>
                <a:latin typeface="Arial"/>
                <a:cs typeface="Arial"/>
              </a:rPr>
              <a:t>nc</a:t>
            </a:r>
            <a:r>
              <a:rPr lang="en-US" altLang="zh-CN" b="1" spc="229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lang="en-US" altLang="zh-CN" b="1" spc="15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lang="en-US" altLang="zh-CN" b="1" spc="1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lang="en-US" altLang="zh-CN" b="1" spc="13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endParaRPr lang="en-US" altLang="zh-CN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47"/>
              </a:spcBef>
            </a:pPr>
            <a:endParaRPr lang="en-US" altLang="zh-CN" sz="600" dirty="0"/>
          </a:p>
          <a:p>
            <a:pPr marL="413384">
              <a:lnSpc>
                <a:spcPct val="100000"/>
              </a:lnSpc>
            </a:pPr>
            <a:r>
              <a:rPr lang="en-US" altLang="zh-CN" spc="-170" dirty="0" smtClean="0">
                <a:solidFill>
                  <a:srgbClr val="231F20"/>
                </a:solidFill>
                <a:latin typeface="Arial"/>
                <a:cs typeface="Arial"/>
              </a:rPr>
              <a:t>BEGIN</a:t>
            </a:r>
            <a:endParaRPr lang="en-US" altLang="zh-CN" dirty="0">
              <a:latin typeface="Arial"/>
              <a:cs typeface="Arial"/>
            </a:endParaRPr>
          </a:p>
          <a:p>
            <a:pPr marL="815340">
              <a:lnSpc>
                <a:spcPct val="100000"/>
              </a:lnSpc>
              <a:spcBef>
                <a:spcPts val="240"/>
              </a:spcBef>
              <a:tabLst>
                <a:tab pos="1483995" algn="l"/>
                <a:tab pos="1750695" algn="l"/>
              </a:tabLst>
            </a:pPr>
            <a:r>
              <a:rPr lang="en-US" altLang="zh-CN" spc="-15" dirty="0">
                <a:solidFill>
                  <a:srgbClr val="231F20"/>
                </a:solidFill>
                <a:latin typeface="Arial"/>
                <a:cs typeface="Arial"/>
              </a:rPr>
              <a:t>code	</a:t>
            </a:r>
            <a:r>
              <a:rPr lang="en-US" altLang="zh-CN" spc="-95" dirty="0">
                <a:solidFill>
                  <a:srgbClr val="231F20"/>
                </a:solidFill>
                <a:latin typeface="Arial"/>
                <a:cs typeface="Arial"/>
              </a:rPr>
              <a:t>=	</a:t>
            </a:r>
            <a:r>
              <a:rPr lang="en-US" altLang="zh-CN" spc="-35" dirty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r>
              <a:rPr lang="en-US" altLang="zh-CN" spc="505" dirty="0">
                <a:solidFill>
                  <a:srgbClr val="231F20"/>
                </a:solidFill>
                <a:latin typeface="Arial"/>
                <a:cs typeface="Arial"/>
              </a:rPr>
              <a:t>;</a:t>
            </a:r>
            <a:endParaRPr lang="en-US" altLang="zh-CN" dirty="0">
              <a:latin typeface="Arial"/>
              <a:cs typeface="Arial"/>
            </a:endParaRPr>
          </a:p>
          <a:p>
            <a:pPr marL="815340">
              <a:lnSpc>
                <a:spcPct val="100000"/>
              </a:lnSpc>
              <a:spcBef>
                <a:spcPts val="225"/>
              </a:spcBef>
              <a:tabLst>
                <a:tab pos="1082040" algn="l"/>
                <a:tab pos="1350010" algn="l"/>
              </a:tabLst>
            </a:pPr>
            <a:r>
              <a:rPr lang="en-US" altLang="zh-CN" spc="75" dirty="0">
                <a:solidFill>
                  <a:srgbClr val="231F20"/>
                </a:solidFill>
                <a:latin typeface="Arial"/>
                <a:cs typeface="Arial"/>
              </a:rPr>
              <a:t>k	</a:t>
            </a:r>
            <a:r>
              <a:rPr lang="en-US" altLang="zh-CN" spc="-95" dirty="0">
                <a:solidFill>
                  <a:srgbClr val="231F20"/>
                </a:solidFill>
                <a:latin typeface="Arial"/>
                <a:cs typeface="Arial"/>
              </a:rPr>
              <a:t>=	</a:t>
            </a:r>
            <a:r>
              <a:rPr lang="en-US" altLang="zh-CN" spc="-35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lang="en-US" altLang="zh-CN" spc="505" dirty="0">
                <a:solidFill>
                  <a:srgbClr val="231F20"/>
                </a:solidFill>
                <a:latin typeface="Arial"/>
                <a:cs typeface="Arial"/>
              </a:rPr>
              <a:t>;</a:t>
            </a:r>
            <a:endParaRPr lang="en-US" altLang="zh-CN" dirty="0">
              <a:latin typeface="Arial"/>
              <a:cs typeface="Arial"/>
            </a:endParaRPr>
          </a:p>
          <a:p>
            <a:pPr marL="815340">
              <a:lnSpc>
                <a:spcPct val="100000"/>
              </a:lnSpc>
              <a:spcBef>
                <a:spcPts val="240"/>
              </a:spcBef>
              <a:tabLst>
                <a:tab pos="1616710" algn="l"/>
                <a:tab pos="3355975" algn="l"/>
                <a:tab pos="3622675" algn="l"/>
              </a:tabLst>
            </a:pPr>
            <a:r>
              <a:rPr lang="en-US" altLang="zh-CN" spc="155" dirty="0">
                <a:solidFill>
                  <a:srgbClr val="231F20"/>
                </a:solidFill>
                <a:latin typeface="Arial"/>
                <a:cs typeface="Arial"/>
              </a:rPr>
              <a:t>while	</a:t>
            </a:r>
            <a:r>
              <a:rPr lang="en-US" altLang="zh-CN" spc="140" dirty="0">
                <a:solidFill>
                  <a:srgbClr val="231F20"/>
                </a:solidFill>
                <a:latin typeface="Arial"/>
                <a:cs typeface="Arial"/>
              </a:rPr>
              <a:t>(value(code)	</a:t>
            </a:r>
            <a:r>
              <a:rPr lang="en-US" altLang="zh-CN" spc="-95" dirty="0">
                <a:solidFill>
                  <a:srgbClr val="231F20"/>
                </a:solidFill>
                <a:latin typeface="Arial"/>
                <a:cs typeface="Arial"/>
              </a:rPr>
              <a:t>&lt;	</a:t>
            </a:r>
            <a:r>
              <a:rPr lang="en-US" altLang="zh-CN" spc="150" dirty="0">
                <a:solidFill>
                  <a:srgbClr val="231F20"/>
                </a:solidFill>
                <a:latin typeface="Arial"/>
                <a:cs typeface="Arial"/>
              </a:rPr>
              <a:t>low)</a:t>
            </a:r>
            <a:endParaRPr lang="en-US" altLang="zh-CN" dirty="0">
              <a:latin typeface="Arial"/>
              <a:cs typeface="Arial"/>
            </a:endParaRPr>
          </a:p>
          <a:p>
            <a:pPr marL="1617345" marR="1414780" indent="-267335">
              <a:lnSpc>
                <a:spcPct val="110300"/>
              </a:lnSpc>
              <a:tabLst>
                <a:tab pos="1616710" algn="l"/>
                <a:tab pos="2019300" algn="l"/>
                <a:tab pos="2553970" algn="l"/>
                <a:tab pos="2821940" algn="l"/>
                <a:tab pos="3222625" algn="l"/>
                <a:tab pos="3756660" algn="l"/>
                <a:tab pos="4025265" algn="l"/>
                <a:tab pos="4291965" algn="l"/>
                <a:tab pos="5229225" algn="l"/>
                <a:tab pos="6431915" algn="l"/>
              </a:tabLst>
            </a:pPr>
            <a:r>
              <a:rPr lang="en-US" altLang="zh-CN" spc="395" dirty="0">
                <a:solidFill>
                  <a:srgbClr val="231F20"/>
                </a:solidFill>
                <a:latin typeface="Arial"/>
                <a:cs typeface="Arial"/>
              </a:rPr>
              <a:t>{	</a:t>
            </a:r>
            <a:r>
              <a:rPr lang="en-US" altLang="zh-CN" spc="110" dirty="0">
                <a:solidFill>
                  <a:srgbClr val="231F20"/>
                </a:solidFill>
                <a:latin typeface="Arial"/>
                <a:cs typeface="Arial"/>
              </a:rPr>
              <a:t>assign	</a:t>
            </a:r>
            <a:r>
              <a:rPr lang="en-US" altLang="zh-CN" spc="-35" dirty="0">
                <a:solidFill>
                  <a:srgbClr val="231F20"/>
                </a:solidFill>
                <a:latin typeface="Arial"/>
                <a:cs typeface="Arial"/>
              </a:rPr>
              <a:t>1	</a:t>
            </a:r>
            <a:r>
              <a:rPr lang="en-US" altLang="zh-CN" spc="50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altLang="zh-CN" spc="-35" dirty="0">
                <a:solidFill>
                  <a:srgbClr val="231F20"/>
                </a:solidFill>
                <a:latin typeface="Arial"/>
                <a:cs typeface="Arial"/>
              </a:rPr>
              <a:t>o	</a:t>
            </a:r>
            <a:r>
              <a:rPr lang="en-US" altLang="zh-CN" spc="140" dirty="0">
                <a:solidFill>
                  <a:srgbClr val="231F20"/>
                </a:solidFill>
                <a:latin typeface="Arial"/>
                <a:cs typeface="Arial"/>
              </a:rPr>
              <a:t>the	</a:t>
            </a:r>
            <a:r>
              <a:rPr lang="en-US" altLang="zh-CN" spc="180" dirty="0">
                <a:solidFill>
                  <a:srgbClr val="231F20"/>
                </a:solidFill>
                <a:latin typeface="Arial"/>
                <a:cs typeface="Arial"/>
              </a:rPr>
              <a:t>kth	</a:t>
            </a:r>
            <a:r>
              <a:rPr lang="en-US" altLang="zh-CN" spc="165" dirty="0">
                <a:solidFill>
                  <a:srgbClr val="231F20"/>
                </a:solidFill>
                <a:latin typeface="Arial"/>
                <a:cs typeface="Arial"/>
              </a:rPr>
              <a:t>binary	</a:t>
            </a:r>
            <a:r>
              <a:rPr lang="en-US" altLang="zh-CN" spc="245" dirty="0" smtClean="0">
                <a:solidFill>
                  <a:srgbClr val="231F20"/>
                </a:solidFill>
                <a:latin typeface="Arial"/>
                <a:cs typeface="Arial"/>
              </a:rPr>
              <a:t>fraction </a:t>
            </a:r>
            <a:r>
              <a:rPr lang="en-US" altLang="zh-CN" spc="360" dirty="0" smtClean="0">
                <a:solidFill>
                  <a:srgbClr val="231F20"/>
                </a:solidFill>
                <a:latin typeface="Arial"/>
                <a:cs typeface="Arial"/>
              </a:rPr>
              <a:t>bit</a:t>
            </a:r>
            <a:r>
              <a:rPr lang="en-US" altLang="zh-CN" spc="28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pc="565" dirty="0">
                <a:solidFill>
                  <a:srgbClr val="231F20"/>
                </a:solidFill>
                <a:latin typeface="Arial"/>
                <a:cs typeface="Arial"/>
              </a:rPr>
              <a:t>if	</a:t>
            </a:r>
            <a:r>
              <a:rPr lang="en-US" altLang="zh-CN" spc="140" dirty="0">
                <a:solidFill>
                  <a:srgbClr val="231F20"/>
                </a:solidFill>
                <a:latin typeface="Arial"/>
                <a:cs typeface="Arial"/>
              </a:rPr>
              <a:t>(value(code</a:t>
            </a:r>
            <a:r>
              <a:rPr lang="en-US" altLang="zh-CN" spc="140" dirty="0" smtClean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r>
              <a:rPr lang="en-US" altLang="zh-CN" spc="-95" dirty="0" smtClean="0">
                <a:solidFill>
                  <a:srgbClr val="231F20"/>
                </a:solidFill>
                <a:latin typeface="Arial"/>
                <a:cs typeface="Arial"/>
              </a:rPr>
              <a:t>&gt;</a:t>
            </a:r>
            <a:r>
              <a:rPr lang="en-US" altLang="zh-CN" spc="180" dirty="0" smtClean="0">
                <a:solidFill>
                  <a:srgbClr val="231F20"/>
                </a:solidFill>
                <a:latin typeface="Arial"/>
                <a:cs typeface="Arial"/>
              </a:rPr>
              <a:t>high</a:t>
            </a:r>
            <a:r>
              <a:rPr lang="en-US" altLang="zh-CN" spc="180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endParaRPr lang="en-US" altLang="zh-CN" dirty="0">
              <a:latin typeface="Arial"/>
              <a:cs typeface="Arial"/>
            </a:endParaRPr>
          </a:p>
          <a:p>
            <a:pPr marL="2019300">
              <a:lnSpc>
                <a:spcPct val="100000"/>
              </a:lnSpc>
              <a:spcBef>
                <a:spcPts val="225"/>
              </a:spcBef>
              <a:tabLst>
                <a:tab pos="3088640" algn="l"/>
                <a:tab pos="3623310" algn="l"/>
                <a:tab pos="4159250" algn="l"/>
                <a:tab pos="4693920" algn="l"/>
                <a:tab pos="5095240" algn="l"/>
              </a:tabLst>
            </a:pPr>
            <a:r>
              <a:rPr lang="en-US" altLang="zh-CN" spc="135" dirty="0">
                <a:solidFill>
                  <a:srgbClr val="231F20"/>
                </a:solidFill>
                <a:latin typeface="Arial"/>
                <a:cs typeface="Arial"/>
              </a:rPr>
              <a:t>replace	</a:t>
            </a:r>
            <a:r>
              <a:rPr lang="en-US" altLang="zh-CN" spc="140" dirty="0">
                <a:solidFill>
                  <a:srgbClr val="231F20"/>
                </a:solidFill>
                <a:latin typeface="Arial"/>
                <a:cs typeface="Arial"/>
              </a:rPr>
              <a:t>the	</a:t>
            </a:r>
            <a:r>
              <a:rPr lang="en-US" altLang="zh-CN" spc="180" dirty="0">
                <a:solidFill>
                  <a:srgbClr val="231F20"/>
                </a:solidFill>
                <a:latin typeface="Arial"/>
                <a:cs typeface="Arial"/>
              </a:rPr>
              <a:t>kth	</a:t>
            </a:r>
            <a:r>
              <a:rPr lang="en-US" altLang="zh-CN" spc="360" dirty="0">
                <a:solidFill>
                  <a:srgbClr val="231F20"/>
                </a:solidFill>
                <a:latin typeface="Arial"/>
                <a:cs typeface="Arial"/>
              </a:rPr>
              <a:t>bit	</a:t>
            </a:r>
            <a:r>
              <a:rPr lang="en-US" altLang="zh-CN" spc="20" dirty="0">
                <a:solidFill>
                  <a:srgbClr val="231F20"/>
                </a:solidFill>
                <a:latin typeface="Arial"/>
                <a:cs typeface="Arial"/>
              </a:rPr>
              <a:t>by	</a:t>
            </a:r>
            <a:r>
              <a:rPr lang="en-US" altLang="zh-CN" spc="-35" dirty="0" smtClean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endParaRPr lang="en-US" altLang="zh-CN" sz="900" dirty="0"/>
          </a:p>
          <a:p>
            <a:pPr>
              <a:lnSpc>
                <a:spcPts val="1000"/>
              </a:lnSpc>
            </a:pPr>
            <a:endParaRPr lang="en-US" altLang="zh-CN" sz="900" dirty="0"/>
          </a:p>
          <a:p>
            <a:pPr marL="1617345">
              <a:lnSpc>
                <a:spcPct val="100000"/>
              </a:lnSpc>
              <a:tabLst>
                <a:tab pos="1885314" algn="l"/>
                <a:tab pos="2153285" algn="l"/>
                <a:tab pos="2419985" algn="l"/>
                <a:tab pos="2688590" algn="l"/>
              </a:tabLst>
            </a:pPr>
            <a:r>
              <a:rPr lang="en-US" altLang="zh-CN" spc="75" dirty="0">
                <a:solidFill>
                  <a:srgbClr val="231F20"/>
                </a:solidFill>
                <a:latin typeface="Arial"/>
                <a:cs typeface="Arial"/>
              </a:rPr>
              <a:t>k	</a:t>
            </a:r>
            <a:r>
              <a:rPr lang="en-US" altLang="zh-CN" spc="-95" dirty="0">
                <a:solidFill>
                  <a:srgbClr val="231F20"/>
                </a:solidFill>
                <a:latin typeface="Arial"/>
                <a:cs typeface="Arial"/>
              </a:rPr>
              <a:t>=	</a:t>
            </a:r>
            <a:r>
              <a:rPr lang="en-US" altLang="zh-CN" spc="75" dirty="0">
                <a:solidFill>
                  <a:srgbClr val="231F20"/>
                </a:solidFill>
                <a:latin typeface="Arial"/>
                <a:cs typeface="Arial"/>
              </a:rPr>
              <a:t>k	</a:t>
            </a:r>
            <a:r>
              <a:rPr lang="en-US" altLang="zh-CN" spc="-95" dirty="0">
                <a:solidFill>
                  <a:srgbClr val="231F20"/>
                </a:solidFill>
                <a:latin typeface="Arial"/>
                <a:cs typeface="Arial"/>
              </a:rPr>
              <a:t>+	</a:t>
            </a:r>
            <a:r>
              <a:rPr lang="en-US" altLang="zh-CN" spc="-35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lang="en-US" altLang="zh-CN" spc="505" dirty="0">
                <a:solidFill>
                  <a:srgbClr val="231F20"/>
                </a:solidFill>
                <a:latin typeface="Arial"/>
                <a:cs typeface="Arial"/>
              </a:rPr>
              <a:t>;</a:t>
            </a:r>
            <a:endParaRPr lang="en-US" altLang="zh-CN" dirty="0">
              <a:latin typeface="Arial"/>
              <a:cs typeface="Arial"/>
            </a:endParaRPr>
          </a:p>
          <a:p>
            <a:pPr marL="413384" marR="6764655" indent="936625">
              <a:lnSpc>
                <a:spcPct val="110300"/>
              </a:lnSpc>
            </a:pPr>
            <a:r>
              <a:rPr lang="en-US" altLang="zh-CN" spc="395" dirty="0">
                <a:solidFill>
                  <a:srgbClr val="231F20"/>
                </a:solidFill>
                <a:latin typeface="Arial"/>
                <a:cs typeface="Arial"/>
              </a:rPr>
              <a:t>}</a:t>
            </a:r>
            <a:r>
              <a:rPr lang="en-US" altLang="zh-CN" spc="3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pc="-330" dirty="0">
                <a:solidFill>
                  <a:srgbClr val="231F20"/>
                </a:solidFill>
                <a:latin typeface="Arial"/>
                <a:cs typeface="Arial"/>
              </a:rPr>
              <a:t>END</a:t>
            </a:r>
            <a:endParaRPr lang="en-US" altLang="zh-CN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471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Arithmetic Coding 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199"/>
            <a:ext cx="8229600" cy="54167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marL="273050" indent="-260985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lvl="1">
              <a:lnSpc>
                <a:spcPct val="100000"/>
              </a:lnSpc>
            </a:pPr>
            <a:endParaRPr lang="en-US" altLang="zh-TW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>
              <a:latin typeface="Cambria" panose="02040503050406030204" pitchFamily="18" charset="0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11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sp>
        <p:nvSpPr>
          <p:cNvPr id="51" name="object 9"/>
          <p:cNvSpPr txBox="1"/>
          <p:nvPr/>
        </p:nvSpPr>
        <p:spPr>
          <a:xfrm>
            <a:off x="582369" y="1260088"/>
            <a:ext cx="7855949" cy="55979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r>
              <a:rPr lang="en-US" altLang="zh-CN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Arithmetic  Coding  Decoder</a:t>
            </a: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 smtClean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 smtClean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 smtClean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1204202" y="1817459"/>
            <a:ext cx="6985634" cy="49295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50" dirty="0" smtClean="0">
                <a:solidFill>
                  <a:srgbClr val="231F20"/>
                </a:solidFill>
                <a:latin typeface="Arial"/>
                <a:cs typeface="Arial"/>
              </a:rPr>
              <a:t>BEGIN</a:t>
            </a:r>
            <a:endParaRPr sz="1950" dirty="0">
              <a:latin typeface="Arial"/>
              <a:cs typeface="Arial"/>
            </a:endParaRPr>
          </a:p>
          <a:p>
            <a:pPr marL="949325" marR="2286635" indent="-535305">
              <a:lnSpc>
                <a:spcPct val="119000"/>
              </a:lnSpc>
              <a:tabLst>
                <a:tab pos="949325" algn="l"/>
                <a:tab pos="1884680" algn="l"/>
                <a:tab pos="2018664" algn="l"/>
                <a:tab pos="2553335" algn="l"/>
                <a:tab pos="2821305" algn="l"/>
                <a:tab pos="3089275" algn="l"/>
                <a:tab pos="4158615" algn="l"/>
              </a:tabLst>
            </a:pPr>
            <a:r>
              <a:rPr sz="1950" dirty="0" smtClean="0">
                <a:solidFill>
                  <a:srgbClr val="231F20"/>
                </a:solidFill>
                <a:latin typeface="Arial"/>
                <a:cs typeface="Arial"/>
              </a:rPr>
              <a:t>get	binary	code	and	convert	to decimal	value	=	value(code);</a:t>
            </a:r>
            <a:r>
              <a:rPr lang="en-US" sz="195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endParaRPr sz="195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414655">
              <a:lnSpc>
                <a:spcPct val="100000"/>
              </a:lnSpc>
              <a:spcBef>
                <a:spcPts val="455"/>
              </a:spcBef>
            </a:pPr>
            <a:r>
              <a:rPr sz="1950" dirty="0" smtClean="0">
                <a:solidFill>
                  <a:srgbClr val="231F20"/>
                </a:solidFill>
                <a:latin typeface="Arial"/>
                <a:cs typeface="Arial"/>
              </a:rPr>
              <a:t>Do</a:t>
            </a:r>
            <a:endParaRPr sz="1950" dirty="0">
              <a:latin typeface="Arial"/>
              <a:cs typeface="Arial"/>
            </a:endParaRPr>
          </a:p>
          <a:p>
            <a:pPr marL="949325">
              <a:lnSpc>
                <a:spcPct val="100000"/>
              </a:lnSpc>
              <a:spcBef>
                <a:spcPts val="445"/>
              </a:spcBef>
              <a:tabLst>
                <a:tab pos="1216025" algn="l"/>
                <a:tab pos="1885314" algn="l"/>
                <a:tab pos="2153285" algn="l"/>
                <a:tab pos="3089910" algn="l"/>
                <a:tab pos="3356610" algn="l"/>
                <a:tab pos="3759200" algn="l"/>
              </a:tabLst>
            </a:pPr>
            <a:r>
              <a:rPr sz="1950" dirty="0" smtClean="0">
                <a:solidFill>
                  <a:srgbClr val="231F20"/>
                </a:solidFill>
                <a:latin typeface="Arial"/>
                <a:cs typeface="Arial"/>
              </a:rPr>
              <a:t>{	find	a	symbol	s	so	that</a:t>
            </a:r>
            <a:endParaRPr sz="1950" dirty="0">
              <a:latin typeface="Arial"/>
              <a:cs typeface="Arial"/>
            </a:endParaRPr>
          </a:p>
          <a:p>
            <a:pPr marL="1216660" marR="12700" indent="668655">
              <a:lnSpc>
                <a:spcPct val="119000"/>
              </a:lnSpc>
              <a:spcBef>
                <a:spcPts val="10"/>
              </a:spcBef>
              <a:tabLst>
                <a:tab pos="2153285" algn="l"/>
                <a:tab pos="3624579" algn="l"/>
                <a:tab pos="4025265" algn="l"/>
                <a:tab pos="4827905" algn="l"/>
                <a:tab pos="5096510" algn="l"/>
              </a:tabLst>
            </a:pPr>
            <a:r>
              <a:rPr sz="1950" dirty="0" smtClean="0">
                <a:solidFill>
                  <a:srgbClr val="231F20"/>
                </a:solidFill>
                <a:latin typeface="Arial"/>
                <a:cs typeface="Arial"/>
              </a:rPr>
              <a:t>Range_low(s)	&lt;=	value	&lt;	Range_high(s); output	s;</a:t>
            </a:r>
            <a:endParaRPr sz="1950" dirty="0">
              <a:latin typeface="Arial"/>
              <a:cs typeface="Arial"/>
            </a:endParaRPr>
          </a:p>
          <a:p>
            <a:pPr marL="1216660" marR="2955290">
              <a:lnSpc>
                <a:spcPct val="119300"/>
              </a:lnSpc>
              <a:spcBef>
                <a:spcPts val="5"/>
              </a:spcBef>
              <a:tabLst>
                <a:tab pos="1752600" algn="l"/>
                <a:tab pos="1885314" algn="l"/>
                <a:tab pos="2019300" algn="l"/>
                <a:tab pos="2153285" algn="l"/>
                <a:tab pos="2287270" algn="l"/>
                <a:tab pos="2955925" algn="l"/>
                <a:tab pos="3222625" algn="l"/>
              </a:tabLst>
            </a:pPr>
            <a:r>
              <a:rPr sz="1950" dirty="0" smtClean="0">
                <a:solidFill>
                  <a:srgbClr val="231F20"/>
                </a:solidFill>
                <a:latin typeface="Arial"/>
                <a:cs typeface="Arial"/>
              </a:rPr>
              <a:t>low	=	Rang_low(s); high		=		Range_high(s); range	=		high	-	low;</a:t>
            </a:r>
            <a:endParaRPr sz="1950" dirty="0">
              <a:latin typeface="Arial"/>
              <a:cs typeface="Arial"/>
            </a:endParaRPr>
          </a:p>
          <a:p>
            <a:pPr marL="1216660">
              <a:lnSpc>
                <a:spcPct val="100000"/>
              </a:lnSpc>
              <a:spcBef>
                <a:spcPts val="445"/>
              </a:spcBef>
              <a:tabLst>
                <a:tab pos="2019300" algn="l"/>
                <a:tab pos="2287270" algn="l"/>
                <a:tab pos="3222625" algn="l"/>
                <a:tab pos="3490595" algn="l"/>
                <a:tab pos="4159250" algn="l"/>
                <a:tab pos="4427855" algn="l"/>
              </a:tabLst>
            </a:pPr>
            <a:r>
              <a:rPr sz="1950" dirty="0" smtClean="0">
                <a:solidFill>
                  <a:srgbClr val="FF0000"/>
                </a:solidFill>
                <a:latin typeface="Arial"/>
                <a:cs typeface="Arial"/>
              </a:rPr>
              <a:t>value	=	[value	-	low]	/	range;</a:t>
            </a:r>
            <a:endParaRPr sz="195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949325">
              <a:lnSpc>
                <a:spcPct val="100000"/>
              </a:lnSpc>
              <a:spcBef>
                <a:spcPts val="455"/>
              </a:spcBef>
            </a:pPr>
            <a:r>
              <a:rPr sz="1950" dirty="0" smtClean="0">
                <a:solidFill>
                  <a:srgbClr val="231F20"/>
                </a:solidFill>
                <a:latin typeface="Arial"/>
                <a:cs typeface="Arial"/>
              </a:rPr>
              <a:t>}</a:t>
            </a:r>
            <a:endParaRPr sz="1950" dirty="0">
              <a:latin typeface="Arial"/>
              <a:cs typeface="Arial"/>
            </a:endParaRPr>
          </a:p>
          <a:p>
            <a:pPr marL="12700" marR="2554605" indent="401955">
              <a:lnSpc>
                <a:spcPts val="2800"/>
              </a:lnSpc>
              <a:spcBef>
                <a:spcPts val="155"/>
              </a:spcBef>
              <a:tabLst>
                <a:tab pos="1216025" algn="l"/>
                <a:tab pos="2152650" algn="l"/>
                <a:tab pos="2420620" algn="l"/>
                <a:tab pos="2821305" algn="l"/>
                <a:tab pos="3089910" algn="l"/>
              </a:tabLst>
            </a:pPr>
            <a:r>
              <a:rPr sz="1950" dirty="0" smtClean="0">
                <a:solidFill>
                  <a:srgbClr val="231F20"/>
                </a:solidFill>
                <a:latin typeface="Arial"/>
                <a:cs typeface="Arial"/>
              </a:rPr>
              <a:t>Until	symbol	s	is	a	terminator END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6453" y="24518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①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98704" y="359633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6453" y="46000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③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96453" y="537520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④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20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3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Arithmetic Coding 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199"/>
            <a:ext cx="8229600" cy="54167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marL="273050" indent="-260985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lvl="1">
              <a:lnSpc>
                <a:spcPct val="100000"/>
              </a:lnSpc>
            </a:pPr>
            <a:endParaRPr lang="en-US" altLang="zh-TW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>
              <a:latin typeface="Cambria" panose="02040503050406030204" pitchFamily="18" charset="0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12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sp>
        <p:nvSpPr>
          <p:cNvPr id="51" name="object 9"/>
          <p:cNvSpPr txBox="1"/>
          <p:nvPr/>
        </p:nvSpPr>
        <p:spPr>
          <a:xfrm>
            <a:off x="582369" y="1260088"/>
            <a:ext cx="7855949" cy="55979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r>
              <a:rPr lang="en-US" altLang="zh-CN" sz="280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Decode  </a:t>
            </a:r>
            <a:r>
              <a:rPr lang="en-US" altLang="zh-CN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symbols  “CAEE</a:t>
            </a:r>
            <a:r>
              <a:rPr lang="en-US" altLang="zh-CN" sz="280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$”</a:t>
            </a: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r>
              <a:rPr lang="en-US" altLang="zh-CN" sz="2800" dirty="0" smtClean="0">
                <a:latin typeface="Cambria" panose="02040503050406030204" pitchFamily="18" charset="0"/>
                <a:cs typeface="PMingLiU" charset="-122"/>
              </a:rPr>
              <a:t>0.01010101</a:t>
            </a:r>
            <a:r>
              <a:rPr lang="en-US" altLang="zh-CN" sz="2800" dirty="0" smtClean="0">
                <a:latin typeface="Cambria" panose="02040503050406030204" pitchFamily="18" charset="0"/>
                <a:cs typeface="PMingLiU" charset="-122"/>
                <a:sym typeface="Wingdings" panose="05000000000000000000" pitchFamily="2" charset="2"/>
              </a:rPr>
              <a:t> </a:t>
            </a:r>
            <a:r>
              <a:rPr lang="en-US" altLang="zh-CN" sz="2800" dirty="0">
                <a:latin typeface="Cambria" panose="02040503050406030204" pitchFamily="18" charset="0"/>
                <a:cs typeface="PMingLiU" charset="-122"/>
                <a:sym typeface="Wingdings" panose="05000000000000000000" pitchFamily="2" charset="2"/>
              </a:rPr>
              <a:t>0.33203125</a:t>
            </a:r>
            <a:endParaRPr lang="en-US" altLang="zh-CN" sz="2800" dirty="0">
              <a:latin typeface="Cambria" panose="02040503050406030204" pitchFamily="18" charset="0"/>
              <a:cs typeface="PMingLiU" charset="-122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 smtClean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 smtClean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 smtClean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556978"/>
              </p:ext>
            </p:extLst>
          </p:nvPr>
        </p:nvGraphicFramePr>
        <p:xfrm>
          <a:off x="847968" y="3249228"/>
          <a:ext cx="7115554" cy="2747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414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22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277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618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3296">
                <a:tc>
                  <a:txBody>
                    <a:bodyPr/>
                    <a:lstStyle/>
                    <a:p>
                      <a:pPr marL="353695">
                        <a:lnSpc>
                          <a:spcPct val="100000"/>
                        </a:lnSpc>
                      </a:pPr>
                      <a:r>
                        <a:rPr sz="1950" b="1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  <a:lnT w="7620">
                      <a:solidFill>
                        <a:srgbClr val="221E1F"/>
                      </a:solidFill>
                      <a:prstDash val="solid"/>
                    </a:lnT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</a:pPr>
                      <a:r>
                        <a:rPr sz="1950" b="1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Output </a:t>
                      </a:r>
                      <a:r>
                        <a:rPr sz="1950" b="1" spc="-1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b="1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Sym</a:t>
                      </a:r>
                      <a:r>
                        <a:rPr sz="1950" b="1" spc="7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950" b="1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ol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  <a:lnT w="7620">
                      <a:solidFill>
                        <a:srgbClr val="221E1F"/>
                      </a:solidFill>
                      <a:prstDash val="solid"/>
                    </a:lnT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1950" b="1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950" b="1" spc="-6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950" b="1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w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  <a:lnT w="7620">
                      <a:solidFill>
                        <a:srgbClr val="221E1F"/>
                      </a:solidFill>
                      <a:prstDash val="solid"/>
                    </a:lnT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</a:pPr>
                      <a:r>
                        <a:rPr sz="1950" b="1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high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  <a:lnT w="7620">
                      <a:solidFill>
                        <a:srgbClr val="221E1F"/>
                      </a:solidFill>
                      <a:prstDash val="solid"/>
                    </a:lnT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3060">
                        <a:lnSpc>
                          <a:spcPct val="100000"/>
                        </a:lnSpc>
                      </a:pPr>
                      <a:r>
                        <a:rPr sz="1950" b="1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range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  <a:lnT w="7620">
                      <a:solidFill>
                        <a:srgbClr val="221E1F"/>
                      </a:solidFill>
                      <a:prstDash val="solid"/>
                    </a:lnT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4476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0.33203125</a:t>
                      </a:r>
                      <a:endParaRPr sz="195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48"/>
                        </a:spcBef>
                      </a:pPr>
                      <a:endParaRPr sz="1200" dirty="0"/>
                    </a:p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0.16015625</a:t>
                      </a:r>
                      <a:endParaRPr sz="195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48"/>
                        </a:spcBef>
                      </a:pPr>
                      <a:endParaRPr sz="1200" dirty="0"/>
                    </a:p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0.80078125</a:t>
                      </a:r>
                      <a:endParaRPr sz="195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36"/>
                        </a:spcBef>
                      </a:pPr>
                      <a:endParaRPr sz="1200" dirty="0"/>
                    </a:p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0.8359375</a:t>
                      </a:r>
                      <a:endParaRPr sz="195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47"/>
                        </a:spcBef>
                      </a:pPr>
                      <a:endParaRPr sz="1200" dirty="0"/>
                    </a:p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0.953125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  <a:lnT w="7620">
                      <a:solidFill>
                        <a:srgbClr val="221E1F"/>
                      </a:solidFill>
                      <a:prstDash val="solid"/>
                    </a:lnT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5060" marR="1115060" algn="just">
                        <a:lnSpc>
                          <a:spcPct val="153200"/>
                        </a:lnSpc>
                      </a:pPr>
                      <a:r>
                        <a:rPr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 A E E</a:t>
                      </a:r>
                      <a:endParaRPr sz="19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47"/>
                        </a:spcBef>
                      </a:pPr>
                      <a:endParaRPr sz="1200"/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  <a:lnT w="7620">
                      <a:solidFill>
                        <a:srgbClr val="221E1F"/>
                      </a:solidFill>
                      <a:prstDash val="solid"/>
                    </a:lnT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0.3</a:t>
                      </a:r>
                      <a:endParaRPr sz="19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48"/>
                        </a:spcBef>
                      </a:pPr>
                      <a:endParaRPr sz="1200"/>
                    </a:p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0.0</a:t>
                      </a:r>
                      <a:endParaRPr sz="19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48"/>
                        </a:spcBef>
                      </a:pPr>
                      <a:endParaRPr sz="1200"/>
                    </a:p>
                    <a:p>
                      <a:pPr marR="2540" algn="ctr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0.55</a:t>
                      </a:r>
                      <a:endParaRPr sz="19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36"/>
                        </a:spcBef>
                      </a:pPr>
                      <a:endParaRPr sz="1200"/>
                    </a:p>
                    <a:p>
                      <a:pPr marR="2540" algn="ctr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0.55</a:t>
                      </a:r>
                      <a:endParaRPr sz="19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47"/>
                        </a:spcBef>
                      </a:pPr>
                      <a:endParaRPr sz="1200"/>
                    </a:p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0.9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  <a:lnT w="7620">
                      <a:solidFill>
                        <a:srgbClr val="221E1F"/>
                      </a:solidFill>
                      <a:prstDash val="solid"/>
                    </a:lnT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19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48"/>
                        </a:spcBef>
                      </a:pPr>
                      <a:endParaRPr sz="1200"/>
                    </a:p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0.2</a:t>
                      </a:r>
                      <a:endParaRPr sz="19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48"/>
                        </a:spcBef>
                      </a:pPr>
                      <a:endParaRPr sz="1200"/>
                    </a:p>
                    <a:p>
                      <a:pPr marR="2540" algn="ctr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0.85</a:t>
                      </a:r>
                      <a:endParaRPr sz="19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36"/>
                        </a:spcBef>
                      </a:pPr>
                      <a:endParaRPr sz="1200"/>
                    </a:p>
                    <a:p>
                      <a:pPr marR="2540" algn="ctr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0.85</a:t>
                      </a:r>
                      <a:endParaRPr sz="19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47"/>
                        </a:spcBef>
                      </a:pPr>
                      <a:endParaRPr sz="1200"/>
                    </a:p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1.0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  <a:lnT w="7620">
                      <a:solidFill>
                        <a:srgbClr val="221E1F"/>
                      </a:solidFill>
                      <a:prstDash val="solid"/>
                    </a:lnT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0.2</a:t>
                      </a:r>
                      <a:endParaRPr sz="195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48"/>
                        </a:spcBef>
                      </a:pPr>
                      <a:endParaRPr sz="1200" dirty="0"/>
                    </a:p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0.2</a:t>
                      </a:r>
                      <a:endParaRPr sz="195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48"/>
                        </a:spcBef>
                      </a:pPr>
                      <a:endParaRPr sz="1200" dirty="0"/>
                    </a:p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0.3</a:t>
                      </a:r>
                      <a:endParaRPr sz="195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36"/>
                        </a:spcBef>
                      </a:pPr>
                      <a:endParaRPr sz="1200" dirty="0"/>
                    </a:p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0.3</a:t>
                      </a:r>
                      <a:endParaRPr sz="195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47"/>
                        </a:spcBef>
                      </a:pPr>
                      <a:endParaRPr sz="1200" dirty="0"/>
                    </a:p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0.1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  <a:lnT w="7620">
                      <a:solidFill>
                        <a:srgbClr val="221E1F"/>
                      </a:solidFill>
                      <a:prstDash val="solid"/>
                    </a:lnT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459" y="674632"/>
            <a:ext cx="3758728" cy="238994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400694" y="2602907"/>
            <a:ext cx="53287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16660">
              <a:lnSpc>
                <a:spcPct val="100000"/>
              </a:lnSpc>
              <a:spcBef>
                <a:spcPts val="445"/>
              </a:spcBef>
              <a:tabLst>
                <a:tab pos="2019300" algn="l"/>
                <a:tab pos="2287270" algn="l"/>
                <a:tab pos="3222625" algn="l"/>
                <a:tab pos="3490595" algn="l"/>
                <a:tab pos="4159250" algn="l"/>
                <a:tab pos="4427855" algn="l"/>
              </a:tabLst>
            </a:pPr>
            <a:r>
              <a:rPr lang="en-US" altLang="zh-CN" dirty="0">
                <a:solidFill>
                  <a:srgbClr val="FF0000"/>
                </a:solidFill>
                <a:latin typeface="Arial"/>
                <a:cs typeface="Arial"/>
              </a:rPr>
              <a:t>value	=	[value	-	low]	/	range;</a:t>
            </a:r>
          </a:p>
        </p:txBody>
      </p:sp>
    </p:spTree>
    <p:extLst>
      <p:ext uri="{BB962C8B-B14F-4D97-AF65-F5344CB8AC3E}">
        <p14:creationId xmlns:p14="http://schemas.microsoft.com/office/powerpoint/2010/main" val="149556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02B0737-0771-45C8-9CD7-A3CBF1E8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/>
          <a:lstStyle/>
          <a:p>
            <a:r>
              <a:rPr lang="zh-CN" altLang="en-US" sz="3200" dirty="0">
                <a:solidFill>
                  <a:srgbClr val="94003F"/>
                </a:solidFill>
              </a:rPr>
              <a:t>有</a:t>
            </a:r>
            <a:r>
              <a:rPr lang="zh-CN" altLang="en-US" sz="3200" dirty="0" smtClean="0">
                <a:solidFill>
                  <a:srgbClr val="94003F"/>
                </a:solidFill>
              </a:rPr>
              <a:t>损压缩算法</a:t>
            </a:r>
            <a:r>
              <a:rPr lang="en-US" altLang="zh-CN" sz="3200" dirty="0" smtClean="0">
                <a:solidFill>
                  <a:srgbClr val="94003F"/>
                </a:solidFill>
              </a:rPr>
              <a:t/>
            </a:r>
            <a:br>
              <a:rPr lang="en-US" altLang="zh-CN" sz="3200" dirty="0" smtClean="0">
                <a:solidFill>
                  <a:srgbClr val="94003F"/>
                </a:solidFill>
              </a:rPr>
            </a:br>
            <a:r>
              <a:rPr lang="en-US" altLang="zh-CN" sz="3200" dirty="0" err="1" smtClean="0">
                <a:solidFill>
                  <a:srgbClr val="94003F"/>
                </a:solidFill>
              </a:rPr>
              <a:t>Lossy</a:t>
            </a:r>
            <a:r>
              <a:rPr lang="en-US" altLang="zh-CN" sz="3200" dirty="0" smtClean="0">
                <a:solidFill>
                  <a:srgbClr val="94003F"/>
                </a:solidFill>
              </a:rPr>
              <a:t> Compression Algorithms</a:t>
            </a:r>
            <a:r>
              <a:rPr lang="en-US" altLang="zh-CN" sz="3200" dirty="0">
                <a:solidFill>
                  <a:srgbClr val="94003F"/>
                </a:solidFill>
              </a:rPr>
              <a:t/>
            </a:r>
            <a:br>
              <a:rPr lang="en-US" altLang="zh-CN" sz="3200" dirty="0">
                <a:solidFill>
                  <a:srgbClr val="94003F"/>
                </a:solidFill>
              </a:rPr>
            </a:br>
            <a:endParaRPr lang="zh-CN" altLang="en-US" sz="3200" dirty="0">
              <a:solidFill>
                <a:srgbClr val="94003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C307A8E-1E70-4269-B64B-7B4FE2CB4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 lnSpcReduction="10000"/>
          </a:bodyPr>
          <a:lstStyle/>
          <a:p>
            <a:endParaRPr lang="en-US" altLang="zh-TW" dirty="0"/>
          </a:p>
          <a:p>
            <a:r>
              <a:rPr lang="zh-CN" altLang="en-US" dirty="0"/>
              <a:t>授课教师</a:t>
            </a:r>
            <a:r>
              <a:rPr lang="zh-CN" altLang="en-US" dirty="0" smtClean="0"/>
              <a:t>：张小燕</a:t>
            </a:r>
            <a:endParaRPr lang="en-US" altLang="zh-CN" dirty="0" smtClean="0"/>
          </a:p>
          <a:p>
            <a:r>
              <a:rPr lang="zh-CN" altLang="en-US" dirty="0" smtClean="0"/>
              <a:t>邮箱：</a:t>
            </a:r>
            <a:r>
              <a:rPr lang="en-US" altLang="zh-CN" dirty="0" smtClean="0"/>
              <a:t>xyzhang15@szu.edu.cn</a:t>
            </a:r>
          </a:p>
          <a:p>
            <a:r>
              <a:rPr lang="en-US" altLang="zh-CN" dirty="0" smtClean="0"/>
              <a:t>2021</a:t>
            </a:r>
            <a:r>
              <a:rPr lang="zh-CN" altLang="en-US" dirty="0" smtClean="0"/>
              <a:t>年</a:t>
            </a:r>
            <a:r>
              <a:rPr lang="zh-CN" altLang="en-US" dirty="0"/>
              <a:t>春季课程</a:t>
            </a:r>
          </a:p>
        </p:txBody>
      </p:sp>
      <p:pic>
        <p:nvPicPr>
          <p:cNvPr id="6" name="图片 10">
            <a:extLst>
              <a:ext uri="{FF2B5EF4-FFF2-40B4-BE49-F238E27FC236}">
                <a16:creationId xmlns:a16="http://schemas.microsoft.com/office/drawing/2014/main" xmlns="" id="{3A5016C3-5892-442E-ABFD-D52AFF38DD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29" y="240061"/>
            <a:ext cx="972064" cy="9720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B961E0DD-8BFE-4D16-AFD0-6C0D6CD188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2" r="11334" b="15673"/>
          <a:stretch/>
        </p:blipFill>
        <p:spPr>
          <a:xfrm>
            <a:off x="1587252" y="435758"/>
            <a:ext cx="5982790" cy="67169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45AF210B-38FD-403E-B32F-0243E3095A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446"/>
          <a:stretch/>
        </p:blipFill>
        <p:spPr bwMode="auto">
          <a:xfrm>
            <a:off x="7716202" y="240061"/>
            <a:ext cx="1028437" cy="97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21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altLang="zh-TW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/>
          </a:bodyPr>
          <a:lstStyle/>
          <a:p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Introduction to </a:t>
            </a:r>
            <a:r>
              <a:rPr lang="en-US" altLang="zh-CN" sz="2600" dirty="0" err="1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L</a:t>
            </a:r>
            <a:r>
              <a:rPr lang="en-US" altLang="zh-TW" sz="2600" dirty="0" err="1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ossy</a:t>
            </a:r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 Compression </a:t>
            </a:r>
            <a:r>
              <a:rPr lang="zh-CN" altLang="en-US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</a:t>
            </a:r>
            <a:r>
              <a:rPr lang="zh-CN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有损</a:t>
            </a:r>
            <a:r>
              <a:rPr lang="zh-CN" altLang="en-US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压缩）</a:t>
            </a:r>
            <a:endParaRPr lang="en-US" altLang="zh-TW" sz="2600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Distortion </a:t>
            </a:r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Measures </a:t>
            </a:r>
            <a:r>
              <a:rPr lang="zh-CN" altLang="en-US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（失真度量）</a:t>
            </a:r>
          </a:p>
          <a:p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Quantization </a:t>
            </a:r>
            <a:r>
              <a:rPr lang="zh-TW" altLang="en-US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</a:t>
            </a:r>
            <a:r>
              <a:rPr lang="zh-CN" altLang="en-US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量化）</a:t>
            </a:r>
            <a:endParaRPr lang="en-US" altLang="zh-CN" sz="2600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Transform </a:t>
            </a:r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Coding </a:t>
            </a:r>
            <a:r>
              <a:rPr lang="zh-TW" altLang="en-US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</a:t>
            </a:r>
            <a:r>
              <a:rPr lang="zh-CN" altLang="en-US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变换编码）</a:t>
            </a:r>
          </a:p>
          <a:p>
            <a:endParaRPr lang="en-US" altLang="zh-TW" sz="2600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600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14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21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to </a:t>
            </a:r>
            <a:r>
              <a:rPr lang="en-US" altLang="zh-CN" dirty="0" err="1"/>
              <a:t>Lossy</a:t>
            </a:r>
            <a:r>
              <a:rPr lang="en-US" altLang="zh-CN" dirty="0"/>
              <a:t> Compression </a:t>
            </a:r>
            <a:endParaRPr lang="en-US" altLang="zh-TW" dirty="0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199"/>
            <a:ext cx="8229600" cy="5416731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What  is  </a:t>
            </a:r>
            <a:r>
              <a:rPr lang="en-US" altLang="zh-TW" dirty="0" err="1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lossy</a:t>
            </a:r>
            <a:r>
              <a:rPr lang="en-US" altLang="zh-TW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  compression  ?</a:t>
            </a:r>
          </a:p>
          <a:p>
            <a:pPr lvl="1"/>
            <a:endParaRPr lang="en-US" altLang="zh-TW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pPr lvl="1"/>
            <a:r>
              <a:rPr lang="en-US" altLang="zh-TW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The </a:t>
            </a:r>
            <a:r>
              <a:rPr lang="en-US" altLang="zh-TW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compressed data is not the same as the original data, but  a  close  approximation  of  it.</a:t>
            </a:r>
          </a:p>
          <a:p>
            <a:pPr lvl="1"/>
            <a:endParaRPr lang="en-US" altLang="zh-TW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pPr lvl="1"/>
            <a:r>
              <a:rPr lang="en-US" altLang="zh-TW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Yields </a:t>
            </a:r>
            <a:r>
              <a:rPr lang="en-US" altLang="zh-TW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a much higher compression ratio than that of </a:t>
            </a:r>
            <a:r>
              <a:rPr lang="en-US" altLang="zh-TW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lossless  </a:t>
            </a:r>
            <a:r>
              <a:rPr lang="en-US" altLang="zh-TW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compression.</a:t>
            </a:r>
          </a:p>
          <a:p>
            <a:pPr>
              <a:lnSpc>
                <a:spcPct val="90000"/>
              </a:lnSpc>
            </a:pPr>
            <a:endParaRPr lang="en-US" altLang="zh-TW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15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927564"/>
            <a:ext cx="6856412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69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altLang="zh-TW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/>
          </a:bodyPr>
          <a:lstStyle/>
          <a:p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Introduction to </a:t>
            </a:r>
            <a:r>
              <a:rPr lang="en-US" altLang="zh-CN" sz="2600" dirty="0" err="1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L</a:t>
            </a:r>
            <a:r>
              <a:rPr lang="en-US" altLang="zh-TW" sz="2600" dirty="0" err="1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ossy</a:t>
            </a:r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 Compression </a:t>
            </a:r>
            <a:r>
              <a:rPr lang="zh-CN" altLang="en-US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</a:t>
            </a:r>
            <a:r>
              <a:rPr lang="zh-CN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有损</a:t>
            </a:r>
            <a:r>
              <a:rPr lang="zh-CN" altLang="en-US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压缩）</a:t>
            </a:r>
            <a:endParaRPr lang="en-US" altLang="zh-TW" sz="2600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r>
              <a:rPr lang="en-US" altLang="zh-TW" sz="2600" dirty="0">
                <a:solidFill>
                  <a:srgbClr val="C00000"/>
                </a:solidFill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Distortion </a:t>
            </a:r>
            <a:r>
              <a:rPr lang="en-US" altLang="zh-TW" sz="2600" dirty="0" smtClean="0">
                <a:solidFill>
                  <a:srgbClr val="C00000"/>
                </a:solidFill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Measures </a:t>
            </a:r>
            <a:r>
              <a:rPr lang="zh-CN" altLang="en-US" sz="2600" dirty="0" smtClean="0">
                <a:solidFill>
                  <a:srgbClr val="C00000"/>
                </a:solidFill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（失真度量）</a:t>
            </a:r>
          </a:p>
          <a:p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Quantization </a:t>
            </a:r>
            <a:r>
              <a:rPr lang="zh-TW" altLang="en-US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</a:t>
            </a:r>
            <a:r>
              <a:rPr lang="zh-CN" altLang="en-US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量化）</a:t>
            </a:r>
            <a:endParaRPr lang="en-US" altLang="zh-CN" sz="2600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Transform </a:t>
            </a:r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Coding </a:t>
            </a:r>
            <a:r>
              <a:rPr lang="zh-TW" altLang="en-US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</a:t>
            </a:r>
            <a:r>
              <a:rPr lang="zh-CN" altLang="en-US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变换编码）</a:t>
            </a:r>
          </a:p>
          <a:p>
            <a:endParaRPr lang="en-US" altLang="zh-TW" sz="2600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600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16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00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" name="object 28"/>
          <p:cNvSpPr txBox="1">
            <a:spLocks noChangeArrowheads="1"/>
          </p:cNvSpPr>
          <p:nvPr/>
        </p:nvSpPr>
        <p:spPr bwMode="auto">
          <a:xfrm>
            <a:off x="762000" y="1752600"/>
            <a:ext cx="802957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825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1888"/>
              </a:lnSpc>
            </a:pPr>
            <a:r>
              <a:rPr lang="zh-CN" altLang="zh-CN" sz="1600" b="1" dirty="0">
                <a:solidFill>
                  <a:srgbClr val="231F20"/>
                </a:solidFill>
                <a:cs typeface="Arial" panose="020B0604020202020204" pitchFamily="34" charset="0"/>
              </a:rPr>
              <a:t>–  </a:t>
            </a:r>
            <a:r>
              <a:rPr lang="zh-CN" altLang="zh-CN" sz="1600" i="1" dirty="0">
                <a:solidFill>
                  <a:srgbClr val="231F20"/>
                </a:solidFill>
                <a:cs typeface="Arial" panose="020B0604020202020204" pitchFamily="34" charset="0"/>
              </a:rPr>
              <a:t>mean  square  error  </a:t>
            </a:r>
            <a:r>
              <a:rPr lang="zh-CN" altLang="zh-CN" sz="1600" dirty="0">
                <a:solidFill>
                  <a:srgbClr val="231F20"/>
                </a:solidFill>
                <a:cs typeface="Arial" panose="020B0604020202020204" pitchFamily="34" charset="0"/>
              </a:rPr>
              <a:t>(MSE</a:t>
            </a:r>
            <a:r>
              <a:rPr lang="en-US" altLang="zh-CN" sz="1600" dirty="0">
                <a:solidFill>
                  <a:srgbClr val="231F20"/>
                </a:solidFill>
                <a:cs typeface="Arial" panose="020B0604020202020204" pitchFamily="34" charset="0"/>
              </a:rPr>
              <a:t>,</a:t>
            </a:r>
            <a:r>
              <a:rPr lang="zh-CN" altLang="en-US" sz="16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均方差  </a:t>
            </a:r>
            <a:r>
              <a:rPr lang="zh-CN" altLang="zh-CN" sz="1600" dirty="0">
                <a:solidFill>
                  <a:srgbClr val="231F20"/>
                </a:solidFill>
                <a:cs typeface="Arial" panose="020B0604020202020204" pitchFamily="34" charset="0"/>
              </a:rPr>
              <a:t>)  </a:t>
            </a:r>
            <a:r>
              <a:rPr lang="zh-CN" altLang="zh-CN" sz="1600" i="1" dirty="0">
                <a:solidFill>
                  <a:srgbClr val="231F20"/>
                </a:solidFill>
                <a:cs typeface="Arial" panose="020B0604020202020204" pitchFamily="34" charset="0"/>
              </a:rPr>
              <a:t>σ </a:t>
            </a:r>
            <a:r>
              <a:rPr lang="zh-CN" altLang="zh-CN" baseline="28000" dirty="0">
                <a:solidFill>
                  <a:srgbClr val="231F20"/>
                </a:solidFill>
                <a:cs typeface="Arial" panose="020B0604020202020204" pitchFamily="34" charset="0"/>
              </a:rPr>
              <a:t>2</a:t>
            </a:r>
            <a:r>
              <a:rPr lang="zh-CN" altLang="zh-CN" sz="1600" dirty="0">
                <a:solidFill>
                  <a:srgbClr val="231F20"/>
                </a:solidFill>
                <a:cs typeface="Arial" panose="020B0604020202020204" pitchFamily="34" charset="0"/>
              </a:rPr>
              <a:t>,</a:t>
            </a:r>
            <a:endParaRPr lang="zh-CN" altLang="zh-CN" sz="1600" dirty="0">
              <a:cs typeface="Arial" panose="020B0604020202020204" pitchFamily="34" charset="0"/>
            </a:endParaRPr>
          </a:p>
        </p:txBody>
      </p:sp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PMingLiU" pitchFamily="18" charset="-120"/>
              </a:rPr>
              <a:t>Distortion Measures </a:t>
            </a:r>
            <a:endParaRPr lang="en-US" altLang="zh-TW" dirty="0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Distortion	Measures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580448" y="3666173"/>
            <a:ext cx="1970087" cy="704850"/>
            <a:chOff x="4129088" y="3666173"/>
            <a:chExt cx="1970087" cy="704850"/>
          </a:xfrm>
        </p:grpSpPr>
        <p:sp>
          <p:nvSpPr>
            <p:cNvPr id="6" name="object 13"/>
            <p:cNvSpPr txBox="1"/>
            <p:nvPr/>
          </p:nvSpPr>
          <p:spPr>
            <a:xfrm>
              <a:off x="4129088" y="3885248"/>
              <a:ext cx="1679575" cy="290512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marL="12700">
                <a:defRPr/>
              </a:pPr>
              <a:r>
                <a:rPr sz="1650" i="1" spc="170" dirty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650" i="1" spc="80" dirty="0">
                  <a:solidFill>
                    <a:srgbClr val="231F20"/>
                  </a:solidFill>
                  <a:latin typeface="Arial"/>
                  <a:cs typeface="Arial"/>
                </a:rPr>
                <a:t>N</a:t>
              </a:r>
              <a:r>
                <a:rPr sz="1650" i="1" spc="-285" dirty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650" i="1" spc="114" dirty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650" i="1" spc="30" dirty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650" spc="635" dirty="0">
                  <a:solidFill>
                    <a:srgbClr val="231F20"/>
                  </a:solidFill>
                  <a:latin typeface="Arial"/>
                  <a:cs typeface="Arial"/>
                </a:rPr>
                <a:t>=</a:t>
              </a:r>
              <a:r>
                <a:rPr sz="1650" spc="30" dirty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650" spc="105" dirty="0">
                  <a:solidFill>
                    <a:srgbClr val="231F20"/>
                  </a:solidFill>
                  <a:latin typeface="Arial"/>
                  <a:cs typeface="Arial"/>
                </a:rPr>
                <a:t>1</a:t>
              </a:r>
              <a:r>
                <a:rPr sz="1650" spc="110" dirty="0">
                  <a:solidFill>
                    <a:srgbClr val="231F20"/>
                  </a:solidFill>
                  <a:latin typeface="Arial"/>
                  <a:cs typeface="Arial"/>
                </a:rPr>
                <a:t>0</a:t>
              </a:r>
              <a:r>
                <a:rPr sz="1650" spc="-175" dirty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650" spc="80" dirty="0">
                  <a:solidFill>
                    <a:srgbClr val="231F20"/>
                  </a:solidFill>
                  <a:latin typeface="Arial"/>
                  <a:cs typeface="Arial"/>
                </a:rPr>
                <a:t>l</a:t>
              </a:r>
              <a:r>
                <a:rPr sz="1650" spc="105" dirty="0">
                  <a:solidFill>
                    <a:srgbClr val="231F20"/>
                  </a:solidFill>
                  <a:latin typeface="Arial"/>
                  <a:cs typeface="Arial"/>
                </a:rPr>
                <a:t>o</a:t>
              </a:r>
              <a:r>
                <a:rPr sz="1650" spc="120" dirty="0">
                  <a:solidFill>
                    <a:srgbClr val="231F20"/>
                  </a:solidFill>
                  <a:latin typeface="Arial"/>
                  <a:cs typeface="Arial"/>
                </a:rPr>
                <a:t>g</a:t>
              </a:r>
              <a:r>
                <a:rPr spc="97" baseline="-13888" dirty="0">
                  <a:solidFill>
                    <a:srgbClr val="231F20"/>
                  </a:solidFill>
                  <a:latin typeface="Arial"/>
                  <a:cs typeface="Arial"/>
                </a:rPr>
                <a:t>10</a:t>
              </a:r>
              <a:endParaRPr baseline="-13888" dirty="0">
                <a:latin typeface="Arial"/>
                <a:cs typeface="Arial"/>
              </a:endParaRPr>
            </a:p>
          </p:txBody>
        </p:sp>
        <p:sp>
          <p:nvSpPr>
            <p:cNvPr id="7" name="object 14"/>
            <p:cNvSpPr txBox="1"/>
            <p:nvPr/>
          </p:nvSpPr>
          <p:spPr>
            <a:xfrm>
              <a:off x="5842000" y="3666173"/>
              <a:ext cx="257175" cy="347662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marL="12700">
                <a:defRPr/>
              </a:pPr>
              <a:r>
                <a:rPr sz="2475" i="1" spc="89" baseline="-20202" dirty="0">
                  <a:solidFill>
                    <a:srgbClr val="231F20"/>
                  </a:solidFill>
                  <a:latin typeface="Arial"/>
                  <a:cs typeface="Arial"/>
                </a:rPr>
                <a:t>σ</a:t>
              </a:r>
              <a:r>
                <a:rPr sz="1200" spc="70" dirty="0">
                  <a:solidFill>
                    <a:srgbClr val="231F20"/>
                  </a:solidFill>
                  <a:latin typeface="Arial"/>
                  <a:cs typeface="Arial"/>
                </a:rPr>
                <a:t>2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8" name="object 15"/>
            <p:cNvSpPr txBox="1"/>
            <p:nvPr/>
          </p:nvSpPr>
          <p:spPr>
            <a:xfrm>
              <a:off x="5970588" y="3848735"/>
              <a:ext cx="115887" cy="203200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marL="12700">
                <a:defRPr/>
              </a:pPr>
              <a:r>
                <a:rPr sz="1200" i="1" spc="110" dirty="0">
                  <a:solidFill>
                    <a:srgbClr val="231F20"/>
                  </a:solidFill>
                  <a:latin typeface="Arial"/>
                  <a:cs typeface="Arial"/>
                </a:rPr>
                <a:t>x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5129" name="object 16"/>
            <p:cNvSpPr>
              <a:spLocks/>
            </p:cNvSpPr>
            <p:nvPr/>
          </p:nvSpPr>
          <p:spPr bwMode="auto">
            <a:xfrm>
              <a:off x="5854700" y="4040823"/>
              <a:ext cx="236538" cy="0"/>
            </a:xfrm>
            <a:custGeom>
              <a:avLst/>
              <a:gdLst>
                <a:gd name="T0" fmla="*/ 0 w 236220"/>
                <a:gd name="T1" fmla="*/ 236538 w 236220"/>
                <a:gd name="T2" fmla="*/ 0 60000 65536"/>
                <a:gd name="T3" fmla="*/ 0 60000 65536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0" t="0" r="r" b="b"/>
              <a:pathLst>
                <a:path w="236220">
                  <a:moveTo>
                    <a:pt x="0" y="0"/>
                  </a:moveTo>
                  <a:lnTo>
                    <a:pt x="236220" y="0"/>
                  </a:lnTo>
                </a:path>
              </a:pathLst>
            </a:custGeom>
            <a:noFill/>
            <a:ln w="9144">
              <a:solidFill>
                <a:srgbClr val="221E1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0" name="object 17"/>
            <p:cNvSpPr txBox="1"/>
            <p:nvPr/>
          </p:nvSpPr>
          <p:spPr>
            <a:xfrm>
              <a:off x="5842000" y="3970973"/>
              <a:ext cx="257175" cy="346075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marL="12700">
                <a:defRPr/>
              </a:pPr>
              <a:r>
                <a:rPr sz="2475" i="1" spc="89" baseline="-18518" dirty="0">
                  <a:solidFill>
                    <a:srgbClr val="231F20"/>
                  </a:solidFill>
                  <a:latin typeface="Arial"/>
                  <a:cs typeface="Arial"/>
                </a:rPr>
                <a:t>σ</a:t>
              </a:r>
              <a:r>
                <a:rPr sz="1200" spc="70" dirty="0">
                  <a:solidFill>
                    <a:srgbClr val="231F20"/>
                  </a:solidFill>
                  <a:latin typeface="Arial"/>
                  <a:cs typeface="Arial"/>
                </a:rPr>
                <a:t>2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1" name="object 18"/>
            <p:cNvSpPr txBox="1"/>
            <p:nvPr/>
          </p:nvSpPr>
          <p:spPr>
            <a:xfrm>
              <a:off x="5970588" y="4167823"/>
              <a:ext cx="107950" cy="203200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marL="12700">
                <a:defRPr/>
              </a:pPr>
              <a:r>
                <a:rPr sz="1200" i="1" spc="-20" dirty="0">
                  <a:solidFill>
                    <a:srgbClr val="231F20"/>
                  </a:solidFill>
                  <a:latin typeface="Arial"/>
                  <a:cs typeface="Arial"/>
                </a:rPr>
                <a:t>d</a:t>
              </a:r>
              <a:endParaRPr sz="1200">
                <a:latin typeface="Arial"/>
                <a:cs typeface="Arial"/>
              </a:endParaRPr>
            </a:p>
          </p:txBody>
        </p:sp>
      </p:grpSp>
      <p:sp>
        <p:nvSpPr>
          <p:cNvPr id="13" name="object 20"/>
          <p:cNvSpPr txBox="1"/>
          <p:nvPr/>
        </p:nvSpPr>
        <p:spPr>
          <a:xfrm>
            <a:off x="1081088" y="5178303"/>
            <a:ext cx="7759700" cy="274638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650" i="1" spc="60" dirty="0" smtClean="0">
                <a:solidFill>
                  <a:srgbClr val="231F20"/>
                </a:solidFill>
                <a:latin typeface="Arial"/>
                <a:cs typeface="Arial"/>
              </a:rPr>
              <a:t>σ</a:t>
            </a:r>
            <a:r>
              <a:rPr spc="104" baseline="27777" dirty="0" smtClean="0">
                <a:solidFill>
                  <a:srgbClr val="231F20"/>
                </a:solidFill>
                <a:latin typeface="Arial"/>
                <a:cs typeface="Arial"/>
              </a:rPr>
              <a:t>2  </a:t>
            </a:r>
            <a:r>
              <a:rPr spc="-157" baseline="27777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5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650" spc="30" dirty="0">
                <a:solidFill>
                  <a:srgbClr val="231F20"/>
                </a:solidFill>
                <a:latin typeface="Arial"/>
                <a:cs typeface="Arial"/>
              </a:rPr>
              <a:t>s </a:t>
            </a:r>
            <a:r>
              <a:rPr sz="165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50" spc="11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650" spc="155" dirty="0">
                <a:solidFill>
                  <a:srgbClr val="231F20"/>
                </a:solidFill>
                <a:latin typeface="Arial"/>
                <a:cs typeface="Arial"/>
              </a:rPr>
              <a:t>e </a:t>
            </a:r>
            <a:r>
              <a:rPr sz="165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50" spc="50" dirty="0">
                <a:solidFill>
                  <a:srgbClr val="231F20"/>
                </a:solidFill>
                <a:latin typeface="Arial"/>
                <a:cs typeface="Arial"/>
              </a:rPr>
              <a:t>averag</a:t>
            </a:r>
            <a:r>
              <a:rPr sz="1650" spc="60" dirty="0">
                <a:solidFill>
                  <a:srgbClr val="231F20"/>
                </a:solidFill>
                <a:latin typeface="Arial"/>
                <a:cs typeface="Arial"/>
              </a:rPr>
              <a:t>e </a:t>
            </a:r>
            <a:r>
              <a:rPr sz="165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50" spc="-4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650" spc="85" dirty="0">
                <a:solidFill>
                  <a:srgbClr val="231F20"/>
                </a:solidFill>
                <a:latin typeface="Arial"/>
                <a:cs typeface="Arial"/>
              </a:rPr>
              <a:t>qu</a:t>
            </a:r>
            <a:r>
              <a:rPr sz="1650" spc="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650" spc="4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650" spc="80" dirty="0">
                <a:solidFill>
                  <a:srgbClr val="231F20"/>
                </a:solidFill>
                <a:latin typeface="Arial"/>
                <a:cs typeface="Arial"/>
              </a:rPr>
              <a:t>e </a:t>
            </a:r>
            <a:r>
              <a:rPr sz="165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50" spc="60" dirty="0">
                <a:solidFill>
                  <a:srgbClr val="231F20"/>
                </a:solidFill>
                <a:latin typeface="Arial"/>
                <a:cs typeface="Arial"/>
              </a:rPr>
              <a:t>valu</a:t>
            </a:r>
            <a:r>
              <a:rPr sz="1650" spc="80" dirty="0">
                <a:solidFill>
                  <a:srgbClr val="231F20"/>
                </a:solidFill>
                <a:latin typeface="Arial"/>
                <a:cs typeface="Arial"/>
              </a:rPr>
              <a:t>e </a:t>
            </a:r>
            <a:r>
              <a:rPr sz="165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50" spc="17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650" spc="90" dirty="0">
                <a:solidFill>
                  <a:srgbClr val="231F20"/>
                </a:solidFill>
                <a:latin typeface="Arial"/>
                <a:cs typeface="Arial"/>
              </a:rPr>
              <a:t>f </a:t>
            </a:r>
            <a:r>
              <a:rPr sz="165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50" spc="11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650" spc="155" dirty="0">
                <a:solidFill>
                  <a:srgbClr val="231F20"/>
                </a:solidFill>
                <a:latin typeface="Arial"/>
                <a:cs typeface="Arial"/>
              </a:rPr>
              <a:t>e </a:t>
            </a:r>
            <a:r>
              <a:rPr sz="165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50" spc="4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650" spc="13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650" spc="90" dirty="0">
                <a:solidFill>
                  <a:srgbClr val="231F20"/>
                </a:solidFill>
                <a:latin typeface="Arial"/>
                <a:cs typeface="Arial"/>
              </a:rPr>
              <a:t>igina</a:t>
            </a:r>
            <a:r>
              <a:rPr sz="1650" spc="50" dirty="0">
                <a:solidFill>
                  <a:srgbClr val="231F20"/>
                </a:solidFill>
                <a:latin typeface="Arial"/>
                <a:cs typeface="Arial"/>
              </a:rPr>
              <a:t>l </a:t>
            </a:r>
            <a:r>
              <a:rPr sz="165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50" spc="114" dirty="0">
                <a:solidFill>
                  <a:srgbClr val="231F20"/>
                </a:solidFill>
                <a:latin typeface="Arial"/>
                <a:cs typeface="Arial"/>
              </a:rPr>
              <a:t>dat</a:t>
            </a:r>
            <a:r>
              <a:rPr sz="1650" spc="145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165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50" spc="35" dirty="0">
                <a:solidFill>
                  <a:srgbClr val="231F20"/>
                </a:solidFill>
                <a:latin typeface="Arial"/>
                <a:cs typeface="Arial"/>
              </a:rPr>
              <a:t>sequence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15" name="object 22"/>
          <p:cNvSpPr txBox="1"/>
          <p:nvPr/>
        </p:nvSpPr>
        <p:spPr>
          <a:xfrm>
            <a:off x="1066800" y="4822030"/>
            <a:ext cx="2430462" cy="274638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650" spc="-22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50" i="1" spc="65" dirty="0">
                <a:solidFill>
                  <a:srgbClr val="231F20"/>
                </a:solidFill>
                <a:latin typeface="Arial"/>
                <a:cs typeface="Arial"/>
              </a:rPr>
              <a:t>σ</a:t>
            </a:r>
            <a:r>
              <a:rPr spc="104" baseline="27777" dirty="0">
                <a:solidFill>
                  <a:srgbClr val="231F20"/>
                </a:solidFill>
                <a:latin typeface="Arial"/>
                <a:cs typeface="Arial"/>
              </a:rPr>
              <a:t>2  </a:t>
            </a:r>
            <a:r>
              <a:rPr sz="1650" spc="20" dirty="0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sz="1650" spc="2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50" spc="125" dirty="0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sz="1650" spc="-22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50" spc="160" dirty="0">
                <a:solidFill>
                  <a:srgbClr val="231F20"/>
                </a:solidFill>
                <a:latin typeface="Arial"/>
                <a:cs typeface="Arial"/>
              </a:rPr>
              <a:t>MSE.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16" name="object 23"/>
          <p:cNvSpPr txBox="1"/>
          <p:nvPr/>
        </p:nvSpPr>
        <p:spPr>
          <a:xfrm>
            <a:off x="1221105" y="4947416"/>
            <a:ext cx="109538" cy="203200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200" i="1" spc="-2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141" name="object 29"/>
          <p:cNvSpPr txBox="1">
            <a:spLocks noChangeArrowheads="1"/>
          </p:cNvSpPr>
          <p:nvPr/>
        </p:nvSpPr>
        <p:spPr bwMode="auto">
          <a:xfrm>
            <a:off x="853440" y="2857500"/>
            <a:ext cx="7938135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80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1788"/>
              </a:lnSpc>
            </a:pPr>
            <a:r>
              <a:rPr lang="zh-CN" altLang="zh-CN" sz="1600" dirty="0">
                <a:solidFill>
                  <a:srgbClr val="231F20"/>
                </a:solidFill>
                <a:cs typeface="Arial" panose="020B0604020202020204" pitchFamily="34" charset="0"/>
              </a:rPr>
              <a:t>where </a:t>
            </a:r>
            <a:r>
              <a:rPr lang="zh-CN" altLang="zh-CN" sz="1600" i="1" dirty="0">
                <a:solidFill>
                  <a:srgbClr val="231F20"/>
                </a:solidFill>
                <a:cs typeface="Arial" panose="020B0604020202020204" pitchFamily="34" charset="0"/>
              </a:rPr>
              <a:t>x</a:t>
            </a:r>
            <a:r>
              <a:rPr lang="zh-CN" altLang="zh-CN" i="1" baseline="-9000" dirty="0">
                <a:solidFill>
                  <a:srgbClr val="231F20"/>
                </a:solidFill>
                <a:cs typeface="Arial" panose="020B0604020202020204" pitchFamily="34" charset="0"/>
              </a:rPr>
              <a:t>n</a:t>
            </a:r>
            <a:r>
              <a:rPr lang="zh-CN" altLang="zh-CN" sz="1600" dirty="0">
                <a:solidFill>
                  <a:srgbClr val="231F20"/>
                </a:solidFill>
                <a:cs typeface="Arial" panose="020B0604020202020204" pitchFamily="34" charset="0"/>
              </a:rPr>
              <a:t>, </a:t>
            </a:r>
            <a:r>
              <a:rPr lang="zh-CN" altLang="zh-CN" sz="1600" i="1" dirty="0">
                <a:solidFill>
                  <a:srgbClr val="231F20"/>
                </a:solidFill>
                <a:cs typeface="Arial" panose="020B0604020202020204" pitchFamily="34" charset="0"/>
              </a:rPr>
              <a:t>y</a:t>
            </a:r>
            <a:r>
              <a:rPr lang="zh-CN" altLang="zh-CN" i="1" baseline="-9000" dirty="0">
                <a:solidFill>
                  <a:srgbClr val="231F20"/>
                </a:solidFill>
                <a:cs typeface="Arial" panose="020B0604020202020204" pitchFamily="34" charset="0"/>
              </a:rPr>
              <a:t>n</a:t>
            </a:r>
            <a:r>
              <a:rPr lang="zh-CN" altLang="zh-CN" sz="1600" dirty="0">
                <a:solidFill>
                  <a:srgbClr val="231F20"/>
                </a:solidFill>
                <a:cs typeface="Arial" panose="020B0604020202020204" pitchFamily="34" charset="0"/>
              </a:rPr>
              <a:t>, and </a:t>
            </a:r>
            <a:r>
              <a:rPr lang="zh-CN" altLang="zh-CN" sz="1600" i="1" dirty="0">
                <a:solidFill>
                  <a:srgbClr val="231F20"/>
                </a:solidFill>
                <a:cs typeface="Arial" panose="020B0604020202020204" pitchFamily="34" charset="0"/>
              </a:rPr>
              <a:t>N  </a:t>
            </a:r>
            <a:r>
              <a:rPr lang="zh-CN" altLang="zh-CN" sz="1600" dirty="0">
                <a:solidFill>
                  <a:srgbClr val="231F20"/>
                </a:solidFill>
                <a:cs typeface="Arial" panose="020B0604020202020204" pitchFamily="34" charset="0"/>
              </a:rPr>
              <a:t>are the input data sequence, reconstructed data sequence, and  length of  the  data  sequence respectively.</a:t>
            </a:r>
            <a:endParaRPr lang="zh-CN" altLang="zh-CN" sz="1600" dirty="0">
              <a:cs typeface="Arial" panose="020B0604020202020204" pitchFamily="34" charset="0"/>
            </a:endParaRPr>
          </a:p>
          <a:p>
            <a:pPr>
              <a:lnSpc>
                <a:spcPts val="1538"/>
              </a:lnSpc>
            </a:pPr>
            <a:endParaRPr lang="en-US" altLang="zh-CN" sz="1600" b="1" dirty="0">
              <a:solidFill>
                <a:srgbClr val="231F20"/>
              </a:solidFill>
              <a:cs typeface="Arial" panose="020B0604020202020204" pitchFamily="34" charset="0"/>
            </a:endParaRPr>
          </a:p>
          <a:p>
            <a:pPr>
              <a:lnSpc>
                <a:spcPts val="1538"/>
              </a:lnSpc>
            </a:pPr>
            <a:r>
              <a:rPr lang="zh-CN" altLang="zh-CN" sz="1600" b="1" dirty="0">
                <a:solidFill>
                  <a:srgbClr val="231F20"/>
                </a:solidFill>
                <a:cs typeface="Arial" panose="020B0604020202020204" pitchFamily="34" charset="0"/>
              </a:rPr>
              <a:t>–  </a:t>
            </a:r>
            <a:r>
              <a:rPr lang="zh-CN" altLang="zh-CN" sz="1600" i="1" dirty="0">
                <a:solidFill>
                  <a:srgbClr val="231F20"/>
                </a:solidFill>
                <a:cs typeface="Arial" panose="020B0604020202020204" pitchFamily="34" charset="0"/>
              </a:rPr>
              <a:t>signal  to noise  ratio  </a:t>
            </a:r>
            <a:r>
              <a:rPr lang="zh-CN" altLang="zh-CN" sz="1600" dirty="0">
                <a:solidFill>
                  <a:srgbClr val="231F20"/>
                </a:solidFill>
                <a:cs typeface="Arial" panose="020B0604020202020204" pitchFamily="34" charset="0"/>
              </a:rPr>
              <a:t>(SNR</a:t>
            </a:r>
            <a:r>
              <a:rPr lang="en-US" altLang="zh-CN" sz="1600" dirty="0">
                <a:solidFill>
                  <a:srgbClr val="231F20"/>
                </a:solidFill>
                <a:cs typeface="Arial" panose="020B0604020202020204" pitchFamily="34" charset="0"/>
              </a:rPr>
              <a:t>,</a:t>
            </a:r>
            <a:r>
              <a:rPr lang="zh-CN" altLang="en-US" sz="16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信号噪声比 </a:t>
            </a:r>
            <a:r>
              <a:rPr lang="zh-CN" altLang="zh-CN" sz="1600" dirty="0">
                <a:solidFill>
                  <a:srgbClr val="231F20"/>
                </a:solidFill>
                <a:cs typeface="Arial" panose="020B0604020202020204" pitchFamily="34" charset="0"/>
              </a:rPr>
              <a:t>),  in  decibel units  (dB),</a:t>
            </a:r>
            <a:endParaRPr lang="zh-CN" altLang="zh-CN" sz="1600" dirty="0">
              <a:cs typeface="Arial" panose="020B0604020202020204" pitchFamily="34" charset="0"/>
            </a:endParaRPr>
          </a:p>
        </p:txBody>
      </p:sp>
      <p:sp>
        <p:nvSpPr>
          <p:cNvPr id="5142" name="object 30"/>
          <p:cNvSpPr txBox="1">
            <a:spLocks noChangeArrowheads="1"/>
          </p:cNvSpPr>
          <p:nvPr/>
        </p:nvSpPr>
        <p:spPr bwMode="auto">
          <a:xfrm>
            <a:off x="1066800" y="5562600"/>
            <a:ext cx="61245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1613"/>
              </a:lnSpc>
            </a:pPr>
            <a:r>
              <a:rPr lang="zh-CN" altLang="zh-CN" sz="1600" b="1">
                <a:solidFill>
                  <a:srgbClr val="231F20"/>
                </a:solidFill>
                <a:cs typeface="Arial" panose="020B0604020202020204" pitchFamily="34" charset="0"/>
              </a:rPr>
              <a:t>–  </a:t>
            </a:r>
            <a:r>
              <a:rPr lang="zh-CN" altLang="zh-CN" sz="1600" i="1">
                <a:solidFill>
                  <a:srgbClr val="231F20"/>
                </a:solidFill>
                <a:cs typeface="Arial" panose="020B0604020202020204" pitchFamily="34" charset="0"/>
              </a:rPr>
              <a:t>peak  signal  to  noise  ratio  </a:t>
            </a:r>
            <a:r>
              <a:rPr lang="zh-CN" altLang="zh-CN" sz="1600">
                <a:solidFill>
                  <a:srgbClr val="231F20"/>
                </a:solidFill>
                <a:cs typeface="Arial" panose="020B0604020202020204" pitchFamily="34" charset="0"/>
              </a:rPr>
              <a:t>(PSNR</a:t>
            </a:r>
            <a:r>
              <a:rPr lang="zh-CN" altLang="en-US" sz="1600">
                <a:solidFill>
                  <a:srgbClr val="231F20"/>
                </a:solidFill>
                <a:cs typeface="Arial" panose="020B0604020202020204" pitchFamily="34" charset="0"/>
              </a:rPr>
              <a:t>，</a:t>
            </a:r>
            <a:r>
              <a:rPr lang="zh-CN" altLang="en-US" sz="160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峰值信噪比</a:t>
            </a:r>
            <a:r>
              <a:rPr lang="zh-CN" altLang="zh-CN" sz="1600">
                <a:solidFill>
                  <a:srgbClr val="231F20"/>
                </a:solidFill>
                <a:cs typeface="Arial" panose="020B0604020202020204" pitchFamily="34" charset="0"/>
              </a:rPr>
              <a:t>),</a:t>
            </a:r>
            <a:endParaRPr lang="zh-CN" altLang="zh-CN" sz="1600"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725863" y="5948680"/>
            <a:ext cx="2325687" cy="719138"/>
            <a:chOff x="3725863" y="5948680"/>
            <a:chExt cx="2325687" cy="719138"/>
          </a:xfrm>
        </p:grpSpPr>
        <p:sp>
          <p:nvSpPr>
            <p:cNvPr id="5137" name="object 24"/>
            <p:cNvSpPr>
              <a:spLocks/>
            </p:cNvSpPr>
            <p:nvPr/>
          </p:nvSpPr>
          <p:spPr bwMode="auto">
            <a:xfrm>
              <a:off x="5589588" y="6359843"/>
              <a:ext cx="461962" cy="0"/>
            </a:xfrm>
            <a:custGeom>
              <a:avLst/>
              <a:gdLst>
                <a:gd name="T0" fmla="*/ 0 w 461772"/>
                <a:gd name="T1" fmla="*/ 461962 w 461772"/>
                <a:gd name="T2" fmla="*/ 0 60000 65536"/>
                <a:gd name="T3" fmla="*/ 0 60000 65536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0" t="0" r="r" b="b"/>
              <a:pathLst>
                <a:path w="461772">
                  <a:moveTo>
                    <a:pt x="0" y="0"/>
                  </a:moveTo>
                  <a:lnTo>
                    <a:pt x="461772" y="0"/>
                  </a:lnTo>
                </a:path>
              </a:pathLst>
            </a:custGeom>
            <a:noFill/>
            <a:ln w="9144">
              <a:solidFill>
                <a:srgbClr val="221E1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8" name="object 25"/>
            <p:cNvSpPr txBox="1"/>
            <p:nvPr/>
          </p:nvSpPr>
          <p:spPr>
            <a:xfrm>
              <a:off x="5689600" y="6286818"/>
              <a:ext cx="257175" cy="347662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marL="12700">
                <a:defRPr/>
              </a:pPr>
              <a:r>
                <a:rPr sz="2475" i="1" spc="89" baseline="-20202" dirty="0">
                  <a:solidFill>
                    <a:srgbClr val="231F20"/>
                  </a:solidFill>
                  <a:latin typeface="Arial"/>
                  <a:cs typeface="Arial"/>
                </a:rPr>
                <a:t>σ</a:t>
              </a:r>
              <a:r>
                <a:rPr sz="1200" spc="70" dirty="0">
                  <a:solidFill>
                    <a:srgbClr val="231F20"/>
                  </a:solidFill>
                  <a:latin typeface="Arial"/>
                  <a:cs typeface="Arial"/>
                </a:rPr>
                <a:t>2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9" name="object 26"/>
            <p:cNvSpPr txBox="1"/>
            <p:nvPr/>
          </p:nvSpPr>
          <p:spPr>
            <a:xfrm>
              <a:off x="5788025" y="6464618"/>
              <a:ext cx="109538" cy="203200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marL="12700">
                <a:defRPr/>
              </a:pPr>
              <a:r>
                <a:rPr sz="1200" i="1" spc="-20" dirty="0">
                  <a:solidFill>
                    <a:srgbClr val="231F20"/>
                  </a:solidFill>
                  <a:latin typeface="Arial"/>
                  <a:cs typeface="Arial"/>
                </a:rPr>
                <a:t>d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24" name="object 31"/>
            <p:cNvSpPr txBox="1"/>
            <p:nvPr/>
          </p:nvSpPr>
          <p:spPr>
            <a:xfrm>
              <a:off x="3725863" y="6172518"/>
              <a:ext cx="1851025" cy="292100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marL="12700">
                <a:defRPr/>
              </a:pPr>
              <a:r>
                <a:rPr sz="1650" i="1" spc="10" dirty="0">
                  <a:solidFill>
                    <a:srgbClr val="231F20"/>
                  </a:solidFill>
                  <a:latin typeface="Arial"/>
                  <a:cs typeface="Arial"/>
                </a:rPr>
                <a:t>P</a:t>
              </a:r>
              <a:r>
                <a:rPr sz="1650" i="1" spc="-215" dirty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650" i="1" spc="60" dirty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650" i="1" spc="190" dirty="0">
                  <a:solidFill>
                    <a:srgbClr val="231F20"/>
                  </a:solidFill>
                  <a:latin typeface="Arial"/>
                  <a:cs typeface="Arial"/>
                </a:rPr>
                <a:t>N</a:t>
              </a:r>
              <a:r>
                <a:rPr sz="1650" i="1" spc="-285" dirty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650" i="1" spc="114" dirty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650" i="1" spc="40" dirty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650" spc="635" dirty="0">
                  <a:solidFill>
                    <a:srgbClr val="231F20"/>
                  </a:solidFill>
                  <a:latin typeface="Arial"/>
                  <a:cs typeface="Arial"/>
                </a:rPr>
                <a:t>=</a:t>
              </a:r>
              <a:r>
                <a:rPr sz="1650" spc="20" dirty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650" spc="105" dirty="0">
                  <a:solidFill>
                    <a:srgbClr val="231F20"/>
                  </a:solidFill>
                  <a:latin typeface="Arial"/>
                  <a:cs typeface="Arial"/>
                </a:rPr>
                <a:t>1</a:t>
              </a:r>
              <a:r>
                <a:rPr sz="1650" spc="110" dirty="0">
                  <a:solidFill>
                    <a:srgbClr val="231F20"/>
                  </a:solidFill>
                  <a:latin typeface="Arial"/>
                  <a:cs typeface="Arial"/>
                </a:rPr>
                <a:t>0</a:t>
              </a:r>
              <a:r>
                <a:rPr sz="1650" spc="-160" dirty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650" spc="80" dirty="0">
                  <a:solidFill>
                    <a:srgbClr val="231F20"/>
                  </a:solidFill>
                  <a:latin typeface="Arial"/>
                  <a:cs typeface="Arial"/>
                </a:rPr>
                <a:t>l</a:t>
              </a:r>
              <a:r>
                <a:rPr sz="1650" spc="105" dirty="0">
                  <a:solidFill>
                    <a:srgbClr val="231F20"/>
                  </a:solidFill>
                  <a:latin typeface="Arial"/>
                  <a:cs typeface="Arial"/>
                </a:rPr>
                <a:t>o</a:t>
              </a:r>
              <a:r>
                <a:rPr sz="1650" spc="110" dirty="0">
                  <a:solidFill>
                    <a:srgbClr val="231F20"/>
                  </a:solidFill>
                  <a:latin typeface="Arial"/>
                  <a:cs typeface="Arial"/>
                </a:rPr>
                <a:t>g</a:t>
              </a:r>
              <a:r>
                <a:rPr spc="97" baseline="-13888" dirty="0">
                  <a:solidFill>
                    <a:srgbClr val="231F20"/>
                  </a:solidFill>
                  <a:latin typeface="Arial"/>
                  <a:cs typeface="Arial"/>
                </a:rPr>
                <a:t>10</a:t>
              </a:r>
              <a:endParaRPr baseline="-13888" dirty="0">
                <a:latin typeface="Arial"/>
                <a:cs typeface="Arial"/>
              </a:endParaRPr>
            </a:p>
          </p:txBody>
        </p:sp>
        <p:sp>
          <p:nvSpPr>
            <p:cNvPr id="25" name="object 32"/>
            <p:cNvSpPr txBox="1"/>
            <p:nvPr/>
          </p:nvSpPr>
          <p:spPr>
            <a:xfrm>
              <a:off x="5576888" y="5948680"/>
              <a:ext cx="246062" cy="349250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marL="12700">
                <a:defRPr/>
              </a:pPr>
              <a:r>
                <a:rPr sz="2475" i="1" spc="225" baseline="-20202" dirty="0">
                  <a:solidFill>
                    <a:srgbClr val="231F20"/>
                  </a:solidFill>
                  <a:latin typeface="Arial"/>
                  <a:cs typeface="Arial"/>
                </a:rPr>
                <a:t>x</a:t>
              </a:r>
              <a:r>
                <a:rPr sz="1200" spc="70" dirty="0">
                  <a:solidFill>
                    <a:srgbClr val="231F20"/>
                  </a:solidFill>
                  <a:latin typeface="Arial"/>
                  <a:cs typeface="Arial"/>
                </a:rPr>
                <a:t>2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26" name="object 33"/>
            <p:cNvSpPr txBox="1"/>
            <p:nvPr/>
          </p:nvSpPr>
          <p:spPr>
            <a:xfrm>
              <a:off x="5702300" y="6145530"/>
              <a:ext cx="349250" cy="203200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marL="12700">
                <a:defRPr/>
              </a:pPr>
              <a:r>
                <a:rPr sz="1200" i="1" spc="-20" dirty="0">
                  <a:solidFill>
                    <a:srgbClr val="231F20"/>
                  </a:solidFill>
                  <a:latin typeface="Arial"/>
                  <a:cs typeface="Arial"/>
                </a:rPr>
                <a:t>peak</a:t>
              </a:r>
              <a:endParaRPr sz="1200" dirty="0">
                <a:latin typeface="Arial"/>
                <a:cs typeface="Arial"/>
              </a:endParaRPr>
            </a:p>
          </p:txBody>
        </p:sp>
      </p:grpSp>
      <p:sp>
        <p:nvSpPr>
          <p:cNvPr id="5147" name="object 35"/>
          <p:cNvSpPr txBox="1">
            <a:spLocks noChangeArrowheads="1"/>
          </p:cNvSpPr>
          <p:nvPr/>
        </p:nvSpPr>
        <p:spPr bwMode="auto">
          <a:xfrm>
            <a:off x="3573462" y="4742691"/>
            <a:ext cx="555625" cy="25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zh-CN" sz="16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均方</a:t>
            </a:r>
          </a:p>
        </p:txBody>
      </p:sp>
      <p:pic>
        <p:nvPicPr>
          <p:cNvPr id="5148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8" y="1981200"/>
            <a:ext cx="242570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文本框 2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34151" y="4519940"/>
            <a:ext cx="2394310" cy="572401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2" name="object 15"/>
          <p:cNvSpPr txBox="1"/>
          <p:nvPr/>
        </p:nvSpPr>
        <p:spPr>
          <a:xfrm>
            <a:off x="1214756" y="5304571"/>
            <a:ext cx="115887" cy="203200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200" i="1" spc="110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936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Example</a:t>
            </a:r>
          </a:p>
          <a:p>
            <a:pPr lvl="1"/>
            <a:r>
              <a:rPr lang="en-US" altLang="zh-TW" sz="18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A </a:t>
            </a:r>
            <a:r>
              <a:rPr lang="en-US" altLang="zh-TW" sz="18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set of codes before compression are</a:t>
            </a:r>
            <a:r>
              <a:rPr lang="en-US" altLang="zh-TW" sz="18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: 12</a:t>
            </a:r>
            <a:r>
              <a:rPr lang="en-US" altLang="zh-TW" sz="18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, 16, 16, 12, 12, 8, 8, 12</a:t>
            </a:r>
          </a:p>
          <a:p>
            <a:pPr lvl="1"/>
            <a:r>
              <a:rPr lang="en-US" altLang="zh-TW" sz="18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After </a:t>
            </a:r>
            <a:r>
              <a:rPr lang="en-US" altLang="zh-TW" sz="18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compression</a:t>
            </a:r>
            <a:r>
              <a:rPr lang="en-US" altLang="zh-TW" sz="18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:  </a:t>
            </a:r>
            <a:r>
              <a:rPr lang="en-US" altLang="zh-TW" sz="18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8, 12, 12, 12, 12, 8, 12, 12</a:t>
            </a:r>
          </a:p>
          <a:p>
            <a:pPr lvl="1"/>
            <a:r>
              <a:rPr lang="en-US" altLang="zh-TW" sz="18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Please </a:t>
            </a:r>
            <a:r>
              <a:rPr lang="en-US" altLang="zh-TW" sz="18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give the MSE, SNR, PSNR</a:t>
            </a:r>
          </a:p>
        </p:txBody>
      </p:sp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PMingLiU" pitchFamily="18" charset="-120"/>
              </a:rPr>
              <a:t>Distortion Measures </a:t>
            </a:r>
            <a:endParaRPr lang="en-US" altLang="zh-TW" dirty="0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63583" y="3140174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350" dirty="0">
                <a:solidFill>
                  <a:srgbClr val="231F20"/>
                </a:solidFill>
                <a:latin typeface="Arial"/>
                <a:cs typeface="Arial"/>
              </a:rPr>
              <a:t>MSE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1686414" y="3134941"/>
                <a:ext cx="6927730" cy="384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(12−8)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(1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(1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(12−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(12−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−8)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(12−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dirty="0" smtClean="0"/>
                  <a:t>         =8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414" y="3134941"/>
                <a:ext cx="6927730" cy="384272"/>
              </a:xfrm>
              <a:prstGeom prst="rect">
                <a:avLst/>
              </a:prstGeom>
              <a:blipFill rotWithShape="0">
                <a:blip r:embed="rId3"/>
                <a:stretch>
                  <a:fillRect l="-792" t="-4762" r="-704" b="-25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1608709" y="3876264"/>
                <a:ext cx="5559664" cy="432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(12)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(12)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(12)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(12)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dirty="0" smtClean="0"/>
                  <a:t>         =152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09" y="3876264"/>
                <a:ext cx="5559664" cy="432234"/>
              </a:xfrm>
              <a:prstGeom prst="rect">
                <a:avLst/>
              </a:prstGeom>
              <a:blipFill rotWithShape="0">
                <a:blip r:embed="rId4"/>
                <a:stretch>
                  <a:fillRect r="-1535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/>
          <p:cNvSpPr/>
          <p:nvPr/>
        </p:nvSpPr>
        <p:spPr>
          <a:xfrm>
            <a:off x="688954" y="3869914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350" dirty="0">
                <a:solidFill>
                  <a:srgbClr val="231F20"/>
                </a:solidFill>
                <a:latin typeface="Arial"/>
                <a:cs typeface="Arial"/>
              </a:rPr>
              <a:t>SNR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1608709" y="4483520"/>
                <a:ext cx="4819333" cy="626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152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09" y="4483520"/>
                <a:ext cx="4819333" cy="626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/>
          <p:cNvSpPr/>
          <p:nvPr/>
        </p:nvSpPr>
        <p:spPr>
          <a:xfrm>
            <a:off x="628650" y="5394109"/>
            <a:ext cx="1030410" cy="3776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 marR="12700">
              <a:lnSpc>
                <a:spcPct val="102600"/>
              </a:lnSpc>
              <a:buClr>
                <a:srgbClr val="231F20"/>
              </a:buClr>
              <a:tabLst>
                <a:tab pos="273050" algn="l"/>
              </a:tabLst>
            </a:pPr>
            <a:r>
              <a:rPr lang="en-US" altLang="zh-CN" spc="350" dirty="0">
                <a:solidFill>
                  <a:srgbClr val="231F20"/>
                </a:solidFill>
                <a:latin typeface="Arial"/>
                <a:cs typeface="Arial"/>
              </a:rPr>
              <a:t>PSNR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1664132" y="5251970"/>
                <a:ext cx="5224507" cy="6483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𝑃𝑆𝑁𝑅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𝑝𝑒𝑎𝑘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132" y="5251970"/>
                <a:ext cx="5224507" cy="64831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409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1" grpId="0"/>
      <p:bldP spid="33" grpId="0"/>
      <p:bldP spid="34" grpId="0"/>
      <p:bldP spid="35" grpId="0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altLang="zh-TW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/>
          </a:bodyPr>
          <a:lstStyle/>
          <a:p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Introduction to </a:t>
            </a:r>
            <a:r>
              <a:rPr lang="en-US" altLang="zh-CN" sz="2600" dirty="0" err="1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L</a:t>
            </a:r>
            <a:r>
              <a:rPr lang="en-US" altLang="zh-TW" sz="2600" dirty="0" err="1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ossy</a:t>
            </a:r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 Compression </a:t>
            </a:r>
            <a:r>
              <a:rPr lang="zh-CN" altLang="en-US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</a:t>
            </a:r>
            <a:r>
              <a:rPr lang="zh-CN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有损</a:t>
            </a:r>
            <a:r>
              <a:rPr lang="zh-CN" altLang="en-US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压缩）</a:t>
            </a:r>
            <a:endParaRPr lang="en-US" altLang="zh-TW" sz="2600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Distortion </a:t>
            </a:r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Measures </a:t>
            </a:r>
            <a:r>
              <a:rPr lang="zh-CN" altLang="en-US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（失真度量）</a:t>
            </a:r>
          </a:p>
          <a:p>
            <a:r>
              <a:rPr lang="en-US" altLang="zh-TW" sz="2600" dirty="0" smtClean="0">
                <a:solidFill>
                  <a:srgbClr val="C00000"/>
                </a:solidFill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Quantization </a:t>
            </a:r>
            <a:r>
              <a:rPr lang="zh-TW" altLang="en-US" sz="2600" dirty="0" smtClean="0">
                <a:solidFill>
                  <a:srgbClr val="C00000"/>
                </a:solidFill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</a:t>
            </a:r>
            <a:r>
              <a:rPr lang="zh-CN" altLang="en-US" sz="2600" dirty="0" smtClean="0">
                <a:solidFill>
                  <a:srgbClr val="C00000"/>
                </a:solidFill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量化）</a:t>
            </a:r>
            <a:endParaRPr lang="en-US" altLang="zh-CN" sz="2600" dirty="0" smtClean="0">
              <a:solidFill>
                <a:srgbClr val="C00000"/>
              </a:solidFill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Transform </a:t>
            </a:r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Coding </a:t>
            </a:r>
            <a:r>
              <a:rPr lang="zh-TW" altLang="en-US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</a:t>
            </a:r>
            <a:r>
              <a:rPr lang="zh-CN" altLang="en-US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变换编码）</a:t>
            </a:r>
          </a:p>
          <a:p>
            <a:endParaRPr lang="en-US" altLang="zh-TW" sz="2600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600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19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86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Basics of Information Theory</a:t>
            </a:r>
            <a:endParaRPr lang="en-US" altLang="zh-TW" dirty="0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199"/>
                <a:ext cx="8229600" cy="5416731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tabLst>
                    <a:tab pos="273050" algn="l"/>
                    <a:tab pos="2266315" algn="l"/>
                  </a:tabLst>
                </a:pPr>
                <a:r>
                  <a:rPr lang="en-US" altLang="zh-CN" sz="2600" dirty="0" smtClean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From scientist </a:t>
                </a:r>
                <a:r>
                  <a:rPr lang="en-US" altLang="zh-CN" sz="26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Shannon, of Bell </a:t>
                </a:r>
                <a:r>
                  <a:rPr lang="en-US" altLang="zh-CN" sz="2600" dirty="0" smtClean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Labs</a:t>
                </a:r>
                <a:r>
                  <a:rPr lang="zh-CN" altLang="en-US" sz="2600" dirty="0" smtClean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，</a:t>
                </a:r>
                <a:r>
                  <a:rPr lang="en-US" altLang="zh-CN" sz="2600" dirty="0" smtClean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the  entropy (</a:t>
                </a:r>
                <a:r>
                  <a:rPr lang="zh-CN" altLang="en-US" sz="26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熵</a:t>
                </a:r>
                <a:r>
                  <a:rPr lang="en-US" altLang="zh-CN" sz="26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) </a:t>
                </a:r>
                <a:r>
                  <a:rPr lang="en-US" altLang="zh-CN" sz="2600" i="1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η</a:t>
                </a:r>
                <a:r>
                  <a:rPr lang="en-US" altLang="zh-CN" sz="26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 of  an  information  source  </a:t>
                </a:r>
                <a:r>
                  <a:rPr lang="en-US" altLang="zh-CN" sz="2600" dirty="0" smtClean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is</a:t>
                </a:r>
                <a:r>
                  <a:rPr lang="en-US" altLang="zh-CN" sz="26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:</a:t>
                </a:r>
              </a:p>
              <a:p>
                <a:pPr marL="273050" indent="-260985">
                  <a:lnSpc>
                    <a:spcPct val="100000"/>
                  </a:lnSpc>
                  <a:buClr>
                    <a:srgbClr val="231F20"/>
                  </a:buClr>
                  <a:buFont typeface="Meiryo"/>
                  <a:buChar char="•"/>
                  <a:tabLst>
                    <a:tab pos="273050" algn="l"/>
                    <a:tab pos="2266315" algn="l"/>
                  </a:tabLst>
                </a:pPr>
                <a:endParaRPr lang="en-US" altLang="zh-CN" dirty="0">
                  <a:latin typeface="Arial"/>
                  <a:cs typeface="Arial"/>
                </a:endParaRPr>
              </a:p>
              <a:p>
                <a:pPr lvl="1">
                  <a:lnSpc>
                    <a:spcPct val="90000"/>
                  </a:lnSpc>
                </a:pPr>
                <a:endParaRPr lang="en-US" altLang="zh-TW" sz="2200" dirty="0" smtClean="0">
                  <a:latin typeface="Cambria" panose="02040503050406030204" pitchFamily="18" charset="0"/>
                  <a:cs typeface="PMingLiU" pitchFamily="18" charset="-120"/>
                </a:endParaRPr>
              </a:p>
              <a:p>
                <a:pPr lvl="1">
                  <a:lnSpc>
                    <a:spcPct val="90000"/>
                  </a:lnSpc>
                </a:pPr>
                <a:endParaRPr lang="en-US" altLang="zh-TW" sz="2200" dirty="0">
                  <a:latin typeface="Cambria" panose="02040503050406030204" pitchFamily="18" charset="0"/>
                  <a:cs typeface="PMingLiU" pitchFamily="18" charset="-120"/>
                </a:endParaRPr>
              </a:p>
              <a:p>
                <a:pPr lvl="1">
                  <a:lnSpc>
                    <a:spcPct val="90000"/>
                  </a:lnSpc>
                </a:pPr>
                <a:endParaRPr lang="en-US" altLang="zh-TW" sz="2200" dirty="0">
                  <a:latin typeface="Cambria" panose="02040503050406030204" pitchFamily="18" charset="0"/>
                  <a:cs typeface="PMingLiU" pitchFamily="18" charset="-120"/>
                </a:endParaRPr>
              </a:p>
              <a:p>
                <a:r>
                  <a:rPr lang="en-US" altLang="zh-TW" sz="2600" dirty="0" smtClean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Alphabet</a:t>
                </a:r>
                <a:r>
                  <a:rPr lang="en-US" altLang="zh-TW" sz="26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:		S = { s</a:t>
                </a:r>
                <a:r>
                  <a:rPr lang="en-US" altLang="zh-TW" sz="2600" baseline="-250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1</a:t>
                </a:r>
                <a:r>
                  <a:rPr lang="en-US" altLang="zh-TW" sz="26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, s</a:t>
                </a:r>
                <a:r>
                  <a:rPr lang="en-US" altLang="zh-TW" sz="2600" baseline="-250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2</a:t>
                </a:r>
                <a:r>
                  <a:rPr lang="en-US" altLang="zh-TW" sz="26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, … … </a:t>
                </a:r>
                <a:r>
                  <a:rPr lang="en-US" altLang="zh-TW" sz="2600" dirty="0" err="1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s</a:t>
                </a:r>
                <a:r>
                  <a:rPr lang="en-US" altLang="zh-TW" sz="2600" baseline="-25000" dirty="0" err="1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n</a:t>
                </a:r>
                <a:r>
                  <a:rPr lang="en-US" altLang="zh-TW" sz="26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 }</a:t>
                </a:r>
              </a:p>
              <a:p>
                <a:pPr lvl="1"/>
                <a:r>
                  <a:rPr lang="en-US" altLang="zh-TW" sz="2200" dirty="0">
                    <a:latin typeface="Cambria" panose="02040503050406030204" pitchFamily="18" charset="0"/>
                    <a:cs typeface="PMingLiU" pitchFamily="18" charset="-120"/>
                  </a:rPr>
                  <a:t>Possible values of the information source</a:t>
                </a:r>
              </a:p>
              <a:p>
                <a:r>
                  <a:rPr lang="en-US" altLang="zh-TW" sz="26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Probability: 	P = { p</a:t>
                </a:r>
                <a:r>
                  <a:rPr lang="en-US" altLang="zh-TW" sz="2600" baseline="-250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1</a:t>
                </a:r>
                <a:r>
                  <a:rPr lang="en-US" altLang="zh-TW" sz="26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, p</a:t>
                </a:r>
                <a:r>
                  <a:rPr lang="en-US" altLang="zh-TW" sz="2600" baseline="-250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2</a:t>
                </a:r>
                <a:r>
                  <a:rPr lang="en-US" altLang="zh-TW" sz="26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, … … </a:t>
                </a:r>
                <a:r>
                  <a:rPr lang="en-US" altLang="zh-TW" sz="2600" dirty="0" err="1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p</a:t>
                </a:r>
                <a:r>
                  <a:rPr lang="en-US" altLang="zh-TW" sz="2600" baseline="-25000" dirty="0" err="1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n</a:t>
                </a:r>
                <a:r>
                  <a:rPr lang="en-US" altLang="zh-TW" sz="26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}</a:t>
                </a:r>
              </a:p>
              <a:p>
                <a:pPr lvl="1"/>
                <a:r>
                  <a:rPr lang="en-US" altLang="zh-TW" sz="2200" dirty="0">
                    <a:latin typeface="Cambria" panose="02040503050406030204" pitchFamily="18" charset="0"/>
                    <a:cs typeface="PMingLiU" pitchFamily="18" charset="-120"/>
                  </a:rPr>
                  <a:t>Relevant probability that the </a:t>
                </a:r>
                <a:r>
                  <a:rPr lang="en-US" altLang="zh-TW" sz="2200" dirty="0" err="1">
                    <a:latin typeface="Cambria" panose="02040503050406030204" pitchFamily="18" charset="0"/>
                    <a:cs typeface="PMingLiU" pitchFamily="18" charset="-120"/>
                  </a:rPr>
                  <a:t>s</a:t>
                </a:r>
                <a:r>
                  <a:rPr lang="en-US" altLang="zh-TW" sz="2200" baseline="-25000" dirty="0" err="1">
                    <a:latin typeface="Cambria" panose="02040503050406030204" pitchFamily="18" charset="0"/>
                    <a:cs typeface="PMingLiU" pitchFamily="18" charset="-120"/>
                  </a:rPr>
                  <a:t>i</a:t>
                </a:r>
                <a:r>
                  <a:rPr lang="en-US" altLang="zh-TW" sz="2200" dirty="0">
                    <a:latin typeface="Cambria" panose="02040503050406030204" pitchFamily="18" charset="0"/>
                    <a:cs typeface="PMingLiU" pitchFamily="18" charset="-120"/>
                  </a:rPr>
                  <a:t> </a:t>
                </a:r>
                <a:r>
                  <a:rPr lang="en-US" altLang="zh-TW" sz="2200" dirty="0" smtClean="0">
                    <a:latin typeface="Cambria" panose="02040503050406030204" pitchFamily="18" charset="0"/>
                    <a:cs typeface="PMingLiU" pitchFamily="18" charset="-120"/>
                  </a:rPr>
                  <a:t>occurs in S</a:t>
                </a:r>
                <a:endParaRPr lang="en-US" altLang="zh-TW" sz="2200" dirty="0">
                  <a:latin typeface="Cambria" panose="02040503050406030204" pitchFamily="18" charset="0"/>
                  <a:cs typeface="PMingLiU" pitchFamily="18" charset="-120"/>
                </a:endParaRPr>
              </a:p>
              <a:p>
                <a:r>
                  <a:rPr lang="en-US" altLang="zh-TW" sz="26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Self-information</a:t>
                </a:r>
                <a:r>
                  <a:rPr lang="en-US" altLang="zh-TW" sz="2600" dirty="0" smtClean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: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600" i="1" smtClean="0">
                            <a:latin typeface="Cambria Math" panose="02040503050406030204" pitchFamily="18" charset="0"/>
                            <a:ea typeface="PMingLiU" pitchFamily="18" charset="-120"/>
                            <a:cs typeface="PMingLiU" pitchFamily="18" charset="-12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sz="2600" i="1" smtClean="0">
                                <a:latin typeface="Cambria Math" panose="02040503050406030204" pitchFamily="18" charset="0"/>
                                <a:ea typeface="PMingLiU" pitchFamily="18" charset="-120"/>
                                <a:cs typeface="PMingLiU" pitchFamily="18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600" i="0" smtClean="0">
                                <a:latin typeface="Cambria Math" panose="02040503050406030204" pitchFamily="18" charset="0"/>
                                <a:ea typeface="PMingLiU" pitchFamily="18" charset="-120"/>
                                <a:cs typeface="PMingLiU" pitchFamily="18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TW" sz="2600" b="0" i="1" smtClean="0">
                                <a:latin typeface="Cambria Math" panose="02040503050406030204" pitchFamily="18" charset="0"/>
                                <a:ea typeface="PMingLiU" pitchFamily="18" charset="-120"/>
                                <a:cs typeface="PMingLiU" pitchFamily="18" charset="-12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altLang="zh-TW" sz="2600" i="1" smtClean="0">
                                <a:latin typeface="Cambria Math" panose="02040503050406030204" pitchFamily="18" charset="0"/>
                                <a:ea typeface="PMingLiU" pitchFamily="18" charset="-120"/>
                              </a:rPr>
                            </m:ctrlPr>
                          </m:fPr>
                          <m:num>
                            <m:r>
                              <a:rPr lang="en-US" altLang="zh-TW" sz="2600" b="0" i="1" smtClean="0">
                                <a:latin typeface="Cambria Math" panose="02040503050406030204" pitchFamily="18" charset="0"/>
                                <a:ea typeface="PMingLiU" pitchFamily="18" charset="-12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sz="2600" i="1" smtClean="0">
                                    <a:latin typeface="Cambria Math" panose="02040503050406030204" pitchFamily="18" charset="0"/>
                                    <a:ea typeface="PMingLiU" pitchFamily="18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600" b="0" i="1" smtClean="0">
                                    <a:latin typeface="Cambria Math" panose="02040503050406030204" pitchFamily="18" charset="0"/>
                                    <a:ea typeface="PMingLiU" pitchFamily="18" charset="-12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sz="2600" b="0" i="1" smtClean="0">
                                    <a:latin typeface="Cambria Math" panose="02040503050406030204" pitchFamily="18" charset="0"/>
                                    <a:ea typeface="PMingLiU" pitchFamily="18" charset="-12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en-US" altLang="zh-TW" sz="2600" baseline="-25000" dirty="0">
                  <a:latin typeface="Cambria" panose="02040503050406030204" pitchFamily="18" charset="0"/>
                  <a:ea typeface="PMingLiU" pitchFamily="18" charset="-120"/>
                  <a:cs typeface="PMingLiU" pitchFamily="18" charset="-120"/>
                </a:endParaRPr>
              </a:p>
              <a:p>
                <a:pPr lvl="1"/>
                <a:r>
                  <a:rPr lang="en-US" altLang="zh-TW" sz="2200" dirty="0">
                    <a:latin typeface="Cambria" panose="02040503050406030204" pitchFamily="18" charset="0"/>
                    <a:cs typeface="PMingLiU" pitchFamily="18" charset="-120"/>
                  </a:rPr>
                  <a:t>The amount of information contained in </a:t>
                </a:r>
                <a:r>
                  <a:rPr lang="en-US" altLang="zh-TW" sz="2200" dirty="0" err="1">
                    <a:latin typeface="Cambria" panose="02040503050406030204" pitchFamily="18" charset="0"/>
                    <a:cs typeface="PMingLiU" pitchFamily="18" charset="-120"/>
                  </a:rPr>
                  <a:t>s</a:t>
                </a:r>
                <a:r>
                  <a:rPr lang="en-US" altLang="zh-TW" sz="2200" baseline="-25000" dirty="0" err="1">
                    <a:latin typeface="Cambria" panose="02040503050406030204" pitchFamily="18" charset="0"/>
                    <a:cs typeface="PMingLiU" pitchFamily="18" charset="-120"/>
                  </a:rPr>
                  <a:t>i</a:t>
                </a:r>
                <a:endParaRPr lang="en-US" altLang="zh-TW" sz="2200" baseline="-25000" dirty="0">
                  <a:latin typeface="Cambria" panose="02040503050406030204" pitchFamily="18" charset="0"/>
                  <a:cs typeface="PMingLiU" pitchFamily="18" charset="-120"/>
                </a:endParaRPr>
              </a:p>
              <a:p>
                <a:pPr lvl="1"/>
                <a:r>
                  <a:rPr lang="en-US" altLang="zh-TW" sz="2200" dirty="0" smtClean="0">
                    <a:latin typeface="Cambria" panose="02040503050406030204" pitchFamily="18" charset="0"/>
                    <a:cs typeface="PMingLiU" pitchFamily="18" charset="-120"/>
                  </a:rPr>
                  <a:t>Corresponds to  </a:t>
                </a:r>
                <a:r>
                  <a:rPr lang="en-US" altLang="zh-TW" sz="2200" dirty="0">
                    <a:latin typeface="Cambria" panose="02040503050406030204" pitchFamily="18" charset="0"/>
                    <a:cs typeface="PMingLiU" pitchFamily="18" charset="-120"/>
                  </a:rPr>
                  <a:t>the  number  of  bits  needed  to  encode  </a:t>
                </a:r>
                <a:r>
                  <a:rPr lang="en-US" altLang="zh-TW" sz="2200" dirty="0" err="1">
                    <a:latin typeface="Cambria" panose="02040503050406030204" pitchFamily="18" charset="0"/>
                    <a:cs typeface="PMingLiU" pitchFamily="18" charset="-120"/>
                  </a:rPr>
                  <a:t>s</a:t>
                </a:r>
                <a:r>
                  <a:rPr lang="en-US" altLang="zh-TW" sz="2200" baseline="-25000" dirty="0" err="1">
                    <a:latin typeface="Cambria" panose="02040503050406030204" pitchFamily="18" charset="0"/>
                    <a:cs typeface="PMingLiU" pitchFamily="18" charset="-120"/>
                  </a:rPr>
                  <a:t>i</a:t>
                </a:r>
                <a:endParaRPr lang="en-US" altLang="zh-TW" sz="2200" baseline="-25000" dirty="0">
                  <a:latin typeface="Cambria" panose="02040503050406030204" pitchFamily="18" charset="0"/>
                  <a:cs typeface="PMingLiU" pitchFamily="18" charset="-120"/>
                </a:endParaRPr>
              </a:p>
              <a:p>
                <a:pPr lvl="1"/>
                <a:r>
                  <a:rPr lang="en-US" altLang="zh-TW" sz="2200" dirty="0" smtClean="0">
                    <a:latin typeface="Cambria" panose="02040503050406030204" pitchFamily="18" charset="0"/>
                    <a:cs typeface="PMingLiU" pitchFamily="18" charset="-120"/>
                  </a:rPr>
                  <a:t>High </a:t>
                </a:r>
                <a:r>
                  <a:rPr lang="en-US" altLang="zh-TW" sz="2200" dirty="0">
                    <a:latin typeface="Cambria" panose="02040503050406030204" pitchFamily="18" charset="0"/>
                    <a:cs typeface="PMingLiU" pitchFamily="18" charset="-120"/>
                  </a:rPr>
                  <a:t>probability </a:t>
                </a:r>
                <a:r>
                  <a:rPr lang="en-US" altLang="zh-TW" sz="2200" dirty="0" smtClean="0">
                    <a:latin typeface="Cambria" panose="02040503050406030204" pitchFamily="18" charset="0"/>
                    <a:cs typeface="PMingLiU" pitchFamily="18" charset="-120"/>
                  </a:rPr>
                  <a:t>means very </a:t>
                </a:r>
                <a:r>
                  <a:rPr lang="en-US" altLang="zh-TW" sz="2200" dirty="0">
                    <a:latin typeface="Cambria" panose="02040503050406030204" pitchFamily="18" charset="0"/>
                    <a:cs typeface="PMingLiU" pitchFamily="18" charset="-120"/>
                  </a:rPr>
                  <a:t>little information</a:t>
                </a:r>
              </a:p>
              <a:p>
                <a:r>
                  <a:rPr lang="en-US" altLang="zh-TW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The </a:t>
                </a:r>
                <a:r>
                  <a:rPr lang="en-US" altLang="zh-TW" dirty="0" smtClean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entropy </a:t>
                </a:r>
                <a:r>
                  <a:rPr lang="en-US" altLang="zh-TW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(</a:t>
                </a:r>
                <a:r>
                  <a:rPr lang="zh-CN" altLang="en-US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熵</a:t>
                </a:r>
                <a:r>
                  <a:rPr lang="en-US" altLang="zh-CN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) </a:t>
                </a:r>
                <a:r>
                  <a:rPr lang="en-US" altLang="zh-TW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is an expression of disorder (</a:t>
                </a:r>
                <a:r>
                  <a:rPr lang="zh-CN" altLang="en-US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无序性</a:t>
                </a:r>
                <a:r>
                  <a:rPr lang="en-US" altLang="zh-CN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endParaRPr lang="en-US" altLang="zh-TW" dirty="0" smtClean="0">
                  <a:latin typeface="Cambria" panose="02040503050406030204" pitchFamily="18" charset="0"/>
                  <a:ea typeface="PMingLiU" pitchFamily="18" charset="-120"/>
                  <a:cs typeface="PMingLiU" pitchFamily="18" charset="-120"/>
                </a:endParaRPr>
              </a:p>
            </p:txBody>
          </p:sp>
        </mc:Choice>
        <mc:Fallback xmlns="">
          <p:sp>
            <p:nvSpPr>
              <p:cNvPr id="12291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199"/>
                <a:ext cx="8229600" cy="5416731"/>
              </a:xfrm>
              <a:blipFill>
                <a:blip r:embed="rId3"/>
                <a:stretch>
                  <a:fillRect l="-444" t="-3150" r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2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t="-1" b="55922"/>
          <a:stretch/>
        </p:blipFill>
        <p:spPr>
          <a:xfrm>
            <a:off x="1126900" y="2039125"/>
            <a:ext cx="4260209" cy="8346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37092" t="47987" r="8737" b="735"/>
          <a:stretch/>
        </p:blipFill>
        <p:spPr>
          <a:xfrm>
            <a:off x="4798424" y="1900357"/>
            <a:ext cx="2307772" cy="97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70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Quantization </a:t>
            </a:r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is the </a:t>
            </a:r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main  </a:t>
            </a:r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source  of  the  “loss” </a:t>
            </a:r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 in </a:t>
            </a:r>
            <a:r>
              <a:rPr lang="en-US" altLang="zh-TW" sz="2600" dirty="0" err="1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lossy</a:t>
            </a:r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 compression scheme</a:t>
            </a:r>
            <a:endParaRPr lang="en-US" altLang="zh-TW" sz="2600" dirty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Reduce </a:t>
            </a:r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the number of distinct output values to a </a:t>
            </a:r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much smaller </a:t>
            </a:r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set</a:t>
            </a:r>
          </a:p>
          <a:p>
            <a:pPr lvl="1"/>
            <a:r>
              <a:rPr lang="en-US" altLang="zh-TW" sz="24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Original</a:t>
            </a:r>
            <a:r>
              <a:rPr lang="en-US" altLang="zh-TW" sz="24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: { 0,1,2, … 64 … 128 … 192 … 255 }</a:t>
            </a:r>
          </a:p>
          <a:p>
            <a:pPr lvl="1"/>
            <a:r>
              <a:rPr lang="en-US" altLang="zh-TW" sz="24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Smaller </a:t>
            </a:r>
            <a:r>
              <a:rPr lang="en-US" altLang="zh-TW" sz="24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set: </a:t>
            </a:r>
            <a:r>
              <a:rPr lang="en-US" altLang="zh-TW" sz="24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{</a:t>
            </a:r>
            <a:r>
              <a:rPr lang="en-US" altLang="zh-CN" sz="24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16,48, 80, 112,144,176,208,240</a:t>
            </a:r>
            <a:r>
              <a:rPr lang="en-US" altLang="zh-TW" sz="24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}</a:t>
            </a:r>
            <a:endParaRPr lang="en-US" altLang="zh-TW" sz="2400" dirty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Two different forms of quantization</a:t>
            </a:r>
          </a:p>
          <a:p>
            <a:pPr lvl="1"/>
            <a:r>
              <a:rPr lang="en-US" altLang="zh-TW" sz="24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Uniform </a:t>
            </a:r>
            <a:r>
              <a:rPr lang="en-US" altLang="zh-TW" sz="24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scalar </a:t>
            </a:r>
            <a:r>
              <a:rPr lang="en-US" altLang="zh-TW" sz="24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quantization : </a:t>
            </a:r>
            <a:r>
              <a:rPr lang="en-US" altLang="zh-TW" sz="24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equally </a:t>
            </a:r>
            <a:r>
              <a:rPr lang="en-US" altLang="zh-TW" sz="24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spaced </a:t>
            </a:r>
            <a:r>
              <a:rPr lang="en-US" altLang="zh-TW" sz="24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intervals</a:t>
            </a:r>
          </a:p>
          <a:p>
            <a:pPr lvl="1"/>
            <a:r>
              <a:rPr lang="en-US" altLang="zh-TW" sz="2400" dirty="0" err="1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Nonuniform</a:t>
            </a:r>
            <a:r>
              <a:rPr lang="en-US" altLang="zh-TW" sz="24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 </a:t>
            </a:r>
            <a:r>
              <a:rPr lang="en-US" altLang="zh-TW" sz="24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scalar </a:t>
            </a:r>
            <a:r>
              <a:rPr lang="en-US" altLang="zh-TW" sz="24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quantization:</a:t>
            </a:r>
            <a:r>
              <a:rPr lang="en-US" altLang="zh-TW" sz="24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 </a:t>
            </a:r>
            <a:r>
              <a:rPr lang="en-US" altLang="zh-TW" sz="24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unequally </a:t>
            </a:r>
            <a:r>
              <a:rPr lang="en-US" altLang="zh-TW" sz="24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spaced intervals</a:t>
            </a:r>
          </a:p>
        </p:txBody>
      </p:sp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PMingLiU" pitchFamily="18" charset="-120"/>
              </a:rPr>
              <a:t>Quantization</a:t>
            </a:r>
            <a:endParaRPr lang="en-US" altLang="zh-TW" dirty="0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673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76800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600" dirty="0" smtClean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Uniform Scalar Quantization </a:t>
                </a:r>
                <a:r>
                  <a:rPr lang="zh-CN" altLang="en-US" sz="2600" dirty="0" smtClean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均匀标量量化</a:t>
                </a:r>
                <a:endParaRPr lang="en-US" altLang="zh-TW" sz="2600" dirty="0">
                  <a:latin typeface="Cambria" panose="02040503050406030204" pitchFamily="18" charset="0"/>
                  <a:ea typeface="PMingLiU" pitchFamily="18" charset="-120"/>
                  <a:cs typeface="PMingLiU" pitchFamily="18" charset="-120"/>
                </a:endParaRPr>
              </a:p>
              <a:p>
                <a:r>
                  <a:rPr lang="en-US" altLang="zh-TW" sz="2600" dirty="0" smtClean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Partitions  </a:t>
                </a:r>
                <a:r>
                  <a:rPr lang="en-US" altLang="zh-TW" sz="26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the  domain  of  input </a:t>
                </a:r>
                <a:r>
                  <a:rPr lang="en-US" altLang="zh-TW" sz="2600" dirty="0" smtClean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values into  </a:t>
                </a:r>
                <a:r>
                  <a:rPr lang="en-US" altLang="zh-TW" sz="26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equally  spaced  intervals</a:t>
                </a:r>
                <a:r>
                  <a:rPr lang="en-US" altLang="zh-TW" sz="2600" dirty="0" smtClean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.</a:t>
                </a:r>
              </a:p>
              <a:p>
                <a:endParaRPr lang="en-US" altLang="zh-TW" sz="2600" dirty="0">
                  <a:latin typeface="Cambria" panose="02040503050406030204" pitchFamily="18" charset="0"/>
                  <a:ea typeface="PMingLiU" pitchFamily="18" charset="-120"/>
                  <a:cs typeface="PMingLiU" pitchFamily="18" charset="-120"/>
                </a:endParaRPr>
              </a:p>
              <a:p>
                <a:endParaRPr lang="en-US" altLang="zh-TW" sz="2600" dirty="0">
                  <a:latin typeface="Cambria" panose="02040503050406030204" pitchFamily="18" charset="0"/>
                  <a:ea typeface="PMingLiU" pitchFamily="18" charset="-120"/>
                  <a:cs typeface="PMingLiU" pitchFamily="18" charset="-120"/>
                </a:endParaRPr>
              </a:p>
              <a:p>
                <a:r>
                  <a:rPr lang="en-US" altLang="zh-TW" sz="2600" dirty="0" smtClean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Step </a:t>
                </a:r>
                <a:r>
                  <a:rPr lang="en-US" altLang="zh-TW" sz="26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size: the length of each interval is referred to as the, denoted by the  symbol  ∆</a:t>
                </a:r>
                <a:r>
                  <a:rPr lang="en-US" altLang="zh-TW" sz="2600" dirty="0" smtClean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.</a:t>
                </a:r>
              </a:p>
              <a:p>
                <a:r>
                  <a:rPr lang="en-US" altLang="zh-TW" sz="2600" dirty="0" smtClean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The </a:t>
                </a:r>
                <a:r>
                  <a:rPr lang="en-US" altLang="zh-TW" sz="26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reconstruction </a:t>
                </a:r>
                <a:r>
                  <a:rPr lang="en-US" altLang="zh-TW" sz="2600" dirty="0" smtClean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values are the </a:t>
                </a:r>
                <a:r>
                  <a:rPr lang="en-US" altLang="zh-TW" sz="2600" dirty="0">
                    <a:solidFill>
                      <a:srgbClr val="FF0000"/>
                    </a:solidFill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midpoints</a:t>
                </a:r>
                <a:r>
                  <a:rPr lang="en-US" altLang="zh-TW" sz="26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 </a:t>
                </a:r>
                <a:r>
                  <a:rPr lang="en-US" altLang="zh-TW" sz="2600" dirty="0" smtClean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of each interval, the quantization error must lie within the values [-</a:t>
                </a:r>
                <a:r>
                  <a:rPr lang="en-US" altLang="zh-TW" sz="26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600" i="1" smtClean="0">
                            <a:latin typeface="Cambria Math" panose="02040503050406030204" pitchFamily="18" charset="0"/>
                            <a:ea typeface="PMingLiU" pitchFamily="18" charset="-12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TW" sz="2600" dirty="0">
                            <a:latin typeface="Cambria" panose="02040503050406030204" pitchFamily="18" charset="0"/>
                            <a:ea typeface="PMingLiU" pitchFamily="18" charset="-120"/>
                            <a:cs typeface="PMingLiU" pitchFamily="18" charset="-120"/>
                          </a:rPr>
                          <m:t>∆</m:t>
                        </m:r>
                      </m:num>
                      <m:den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PMingLiU" pitchFamily="18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2600" dirty="0" smtClean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600" i="1">
                            <a:latin typeface="Cambria Math" panose="02040503050406030204" pitchFamily="18" charset="0"/>
                            <a:ea typeface="PMingLiU" pitchFamily="18" charset="-12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TW" sz="2600" dirty="0">
                            <a:latin typeface="Cambria" panose="02040503050406030204" pitchFamily="18" charset="0"/>
                            <a:ea typeface="PMingLiU" pitchFamily="18" charset="-120"/>
                            <a:cs typeface="PMingLiU" pitchFamily="18" charset="-120"/>
                          </a:rPr>
                          <m:t>∆</m:t>
                        </m:r>
                      </m:num>
                      <m:den>
                        <m:r>
                          <a:rPr lang="en-US" altLang="zh-TW" sz="2600" i="1">
                            <a:latin typeface="Cambria Math" panose="02040503050406030204" pitchFamily="18" charset="0"/>
                            <a:ea typeface="PMingLiU" pitchFamily="18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2600" dirty="0" smtClean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].</a:t>
                </a:r>
                <a:endParaRPr lang="en-US" altLang="zh-TW" sz="2600" dirty="0">
                  <a:latin typeface="Cambria" panose="02040503050406030204" pitchFamily="18" charset="0"/>
                  <a:ea typeface="PMingLiU" pitchFamily="18" charset="-120"/>
                  <a:cs typeface="PMingLiU" pitchFamily="18" charset="-120"/>
                </a:endParaRPr>
              </a:p>
            </p:txBody>
          </p:sp>
        </mc:Choice>
        <mc:Fallback xmlns="">
          <p:sp>
            <p:nvSpPr>
              <p:cNvPr id="512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76800"/>
              </a:xfrm>
              <a:blipFill rotWithShape="0">
                <a:blip r:embed="rId3"/>
                <a:stretch>
                  <a:fillRect l="-444" t="-2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PMingLiU" pitchFamily="18" charset="-120"/>
              </a:rPr>
              <a:t>Quantization</a:t>
            </a:r>
            <a:endParaRPr lang="en-US" altLang="zh-TW" dirty="0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609257" y="3105332"/>
            <a:ext cx="468562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609257" y="2952932"/>
            <a:ext cx="0" cy="152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137240" y="2936603"/>
            <a:ext cx="0" cy="152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458414" y="3153763"/>
            <a:ext cx="545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0       32       64       96      128     160    192    224     256     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3179629" y="2952932"/>
            <a:ext cx="0" cy="152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759696" y="2952932"/>
            <a:ext cx="0" cy="152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324274" y="2952932"/>
            <a:ext cx="0" cy="152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902696" y="2936603"/>
            <a:ext cx="0" cy="152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512296" y="2936603"/>
            <a:ext cx="0" cy="152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762822" y="2615342"/>
            <a:ext cx="377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pc="405" dirty="0" smtClean="0">
                <a:solidFill>
                  <a:srgbClr val="231F20"/>
                </a:solidFill>
                <a:latin typeface="Arial"/>
                <a:cs typeface="Arial"/>
              </a:rPr>
              <a:t>∆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6736680" y="2947474"/>
            <a:ext cx="0" cy="152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294880" y="2953628"/>
            <a:ext cx="0" cy="152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78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r>
              <a:rPr lang="en-US" altLang="zh-TW" sz="2600" dirty="0" err="1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Nonuniform</a:t>
            </a:r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 Scalar </a:t>
            </a:r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Quantization</a:t>
            </a:r>
            <a:r>
              <a:rPr lang="zh-CN" altLang="en-US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非均匀</a:t>
            </a:r>
            <a:r>
              <a:rPr lang="zh-CN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标量</a:t>
            </a:r>
            <a:r>
              <a:rPr lang="zh-CN" altLang="en-US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量化</a:t>
            </a:r>
            <a:endParaRPr lang="en-US" altLang="zh-TW" sz="2600" dirty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Partition the domain of input values into unequally spaced intervals.</a:t>
            </a:r>
          </a:p>
          <a:p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Concentrate the bits to where is most </a:t>
            </a:r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need.</a:t>
            </a:r>
            <a:endParaRPr lang="en-US" altLang="zh-TW" sz="2600" dirty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Lloyd-Max quantization  and </a:t>
            </a:r>
            <a:r>
              <a:rPr lang="en-US" altLang="zh-TW" sz="2600" dirty="0" err="1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companded</a:t>
            </a:r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 </a:t>
            </a:r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quantization.</a:t>
            </a:r>
            <a:endParaRPr lang="en-US" altLang="zh-TW" sz="2600" dirty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endParaRPr lang="en-US" altLang="zh-TW" sz="2600" dirty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endParaRPr lang="en-US" altLang="zh-TW" sz="2600" dirty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PMingLiU" pitchFamily="18" charset="-120"/>
              </a:rPr>
              <a:t>Quantization</a:t>
            </a:r>
            <a:endParaRPr lang="en-US" altLang="zh-TW" dirty="0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16" name="object 4"/>
          <p:cNvSpPr txBox="1"/>
          <p:nvPr/>
        </p:nvSpPr>
        <p:spPr>
          <a:xfrm>
            <a:off x="6224372" y="5343231"/>
            <a:ext cx="377190" cy="318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spc="15" baseline="-17361" dirty="0" smtClean="0">
                <a:latin typeface="Times New Roman"/>
                <a:cs typeface="Times New Roman"/>
              </a:rPr>
              <a:t>G</a:t>
            </a:r>
            <a:r>
              <a:rPr sz="2400" i="1" spc="7" baseline="-17361" dirty="0" smtClean="0">
                <a:latin typeface="Times New Roman"/>
                <a:cs typeface="Times New Roman"/>
              </a:rPr>
              <a:t> </a:t>
            </a:r>
            <a:r>
              <a:rPr sz="1100" spc="15" dirty="0" smtClean="0">
                <a:latin typeface="Symbol"/>
                <a:cs typeface="Symbol"/>
              </a:rPr>
              <a:t></a:t>
            </a:r>
            <a:r>
              <a:rPr sz="1100" spc="15" dirty="0" smtClean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5"/>
          <p:cNvSpPr/>
          <p:nvPr/>
        </p:nvSpPr>
        <p:spPr>
          <a:xfrm>
            <a:off x="2479688" y="4264696"/>
            <a:ext cx="436613" cy="436600"/>
          </a:xfrm>
          <a:custGeom>
            <a:avLst/>
            <a:gdLst/>
            <a:ahLst/>
            <a:cxnLst/>
            <a:rect l="l" t="t" r="r" b="b"/>
            <a:pathLst>
              <a:path w="436613" h="436600">
                <a:moveTo>
                  <a:pt x="436613" y="0"/>
                </a:moveTo>
                <a:lnTo>
                  <a:pt x="374324" y="20612"/>
                </a:lnTo>
                <a:lnTo>
                  <a:pt x="315193" y="47329"/>
                </a:lnTo>
                <a:lnTo>
                  <a:pt x="259588" y="79780"/>
                </a:lnTo>
                <a:lnTo>
                  <a:pt x="207876" y="117599"/>
                </a:lnTo>
                <a:lnTo>
                  <a:pt x="160427" y="160416"/>
                </a:lnTo>
                <a:lnTo>
                  <a:pt x="117609" y="207865"/>
                </a:lnTo>
                <a:lnTo>
                  <a:pt x="79789" y="259575"/>
                </a:lnTo>
                <a:lnTo>
                  <a:pt x="47335" y="315180"/>
                </a:lnTo>
                <a:lnTo>
                  <a:pt x="20616" y="374311"/>
                </a:lnTo>
                <a:lnTo>
                  <a:pt x="9522" y="405084"/>
                </a:lnTo>
                <a:lnTo>
                  <a:pt x="0" y="436600"/>
                </a:lnTo>
              </a:path>
            </a:pathLst>
          </a:custGeom>
          <a:ln w="102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6"/>
          <p:cNvSpPr/>
          <p:nvPr/>
        </p:nvSpPr>
        <p:spPr>
          <a:xfrm>
            <a:off x="1987690" y="4701754"/>
            <a:ext cx="983716" cy="0"/>
          </a:xfrm>
          <a:custGeom>
            <a:avLst/>
            <a:gdLst/>
            <a:ahLst/>
            <a:cxnLst/>
            <a:rect l="l" t="t" r="r" b="b"/>
            <a:pathLst>
              <a:path w="983716">
                <a:moveTo>
                  <a:pt x="0" y="0"/>
                </a:moveTo>
                <a:lnTo>
                  <a:pt x="983716" y="0"/>
                </a:lnTo>
              </a:path>
            </a:pathLst>
          </a:custGeom>
          <a:ln w="102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7"/>
          <p:cNvSpPr/>
          <p:nvPr/>
        </p:nvSpPr>
        <p:spPr>
          <a:xfrm>
            <a:off x="2479548" y="4209883"/>
            <a:ext cx="0" cy="983729"/>
          </a:xfrm>
          <a:custGeom>
            <a:avLst/>
            <a:gdLst/>
            <a:ahLst/>
            <a:cxnLst/>
            <a:rect l="l" t="t" r="r" b="b"/>
            <a:pathLst>
              <a:path h="983729">
                <a:moveTo>
                  <a:pt x="0" y="0"/>
                </a:moveTo>
                <a:lnTo>
                  <a:pt x="0" y="983729"/>
                </a:lnTo>
              </a:path>
            </a:pathLst>
          </a:custGeom>
          <a:ln w="102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8"/>
          <p:cNvSpPr/>
          <p:nvPr/>
        </p:nvSpPr>
        <p:spPr>
          <a:xfrm>
            <a:off x="5977407" y="4701894"/>
            <a:ext cx="436587" cy="436600"/>
          </a:xfrm>
          <a:custGeom>
            <a:avLst/>
            <a:gdLst/>
            <a:ahLst/>
            <a:cxnLst/>
            <a:rect l="l" t="t" r="r" b="b"/>
            <a:pathLst>
              <a:path w="436587" h="436600">
                <a:moveTo>
                  <a:pt x="436587" y="0"/>
                </a:moveTo>
                <a:lnTo>
                  <a:pt x="374305" y="20613"/>
                </a:lnTo>
                <a:lnTo>
                  <a:pt x="315179" y="47331"/>
                </a:lnTo>
                <a:lnTo>
                  <a:pt x="259576" y="79785"/>
                </a:lnTo>
                <a:lnTo>
                  <a:pt x="207867" y="117606"/>
                </a:lnTo>
                <a:lnTo>
                  <a:pt x="160420" y="160426"/>
                </a:lnTo>
                <a:lnTo>
                  <a:pt x="117602" y="207876"/>
                </a:lnTo>
                <a:lnTo>
                  <a:pt x="79782" y="259586"/>
                </a:lnTo>
                <a:lnTo>
                  <a:pt x="47330" y="315190"/>
                </a:lnTo>
                <a:lnTo>
                  <a:pt x="20613" y="374317"/>
                </a:lnTo>
                <a:lnTo>
                  <a:pt x="9520" y="405087"/>
                </a:lnTo>
                <a:lnTo>
                  <a:pt x="0" y="436600"/>
                </a:lnTo>
              </a:path>
            </a:pathLst>
          </a:custGeom>
          <a:ln w="102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9"/>
          <p:cNvSpPr/>
          <p:nvPr/>
        </p:nvSpPr>
        <p:spPr>
          <a:xfrm>
            <a:off x="6414922" y="4265001"/>
            <a:ext cx="436587" cy="436600"/>
          </a:xfrm>
          <a:custGeom>
            <a:avLst/>
            <a:gdLst/>
            <a:ahLst/>
            <a:cxnLst/>
            <a:rect l="l" t="t" r="r" b="b"/>
            <a:pathLst>
              <a:path w="436587" h="436600">
                <a:moveTo>
                  <a:pt x="0" y="436600"/>
                </a:moveTo>
                <a:lnTo>
                  <a:pt x="62288" y="415990"/>
                </a:lnTo>
                <a:lnTo>
                  <a:pt x="121419" y="389276"/>
                </a:lnTo>
                <a:lnTo>
                  <a:pt x="177024" y="356825"/>
                </a:lnTo>
                <a:lnTo>
                  <a:pt x="228734" y="319006"/>
                </a:lnTo>
                <a:lnTo>
                  <a:pt x="276182" y="276188"/>
                </a:lnTo>
                <a:lnTo>
                  <a:pt x="318998" y="228739"/>
                </a:lnTo>
                <a:lnTo>
                  <a:pt x="356815" y="177027"/>
                </a:lnTo>
                <a:lnTo>
                  <a:pt x="389264" y="121421"/>
                </a:lnTo>
                <a:lnTo>
                  <a:pt x="415978" y="62289"/>
                </a:lnTo>
                <a:lnTo>
                  <a:pt x="427069" y="31516"/>
                </a:lnTo>
                <a:lnTo>
                  <a:pt x="436587" y="0"/>
                </a:lnTo>
              </a:path>
            </a:pathLst>
          </a:custGeom>
          <a:ln w="102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10"/>
          <p:cNvSpPr/>
          <p:nvPr/>
        </p:nvSpPr>
        <p:spPr>
          <a:xfrm>
            <a:off x="5922607" y="4701754"/>
            <a:ext cx="983729" cy="0"/>
          </a:xfrm>
          <a:custGeom>
            <a:avLst/>
            <a:gdLst/>
            <a:ahLst/>
            <a:cxnLst/>
            <a:rect l="l" t="t" r="r" b="b"/>
            <a:pathLst>
              <a:path w="983729">
                <a:moveTo>
                  <a:pt x="0" y="0"/>
                </a:moveTo>
                <a:lnTo>
                  <a:pt x="983729" y="0"/>
                </a:lnTo>
              </a:path>
            </a:pathLst>
          </a:custGeom>
          <a:ln w="102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11"/>
          <p:cNvSpPr/>
          <p:nvPr/>
        </p:nvSpPr>
        <p:spPr>
          <a:xfrm>
            <a:off x="6414465" y="4209883"/>
            <a:ext cx="0" cy="983729"/>
          </a:xfrm>
          <a:custGeom>
            <a:avLst/>
            <a:gdLst/>
            <a:ahLst/>
            <a:cxnLst/>
            <a:rect l="l" t="t" r="r" b="b"/>
            <a:pathLst>
              <a:path h="983729">
                <a:moveTo>
                  <a:pt x="0" y="0"/>
                </a:moveTo>
                <a:lnTo>
                  <a:pt x="0" y="983729"/>
                </a:lnTo>
              </a:path>
            </a:pathLst>
          </a:custGeom>
          <a:ln w="102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12"/>
          <p:cNvSpPr/>
          <p:nvPr/>
        </p:nvSpPr>
        <p:spPr>
          <a:xfrm>
            <a:off x="3572574" y="4428488"/>
            <a:ext cx="1748853" cy="491871"/>
          </a:xfrm>
          <a:custGeom>
            <a:avLst/>
            <a:gdLst/>
            <a:ahLst/>
            <a:cxnLst/>
            <a:rect l="l" t="t" r="r" b="b"/>
            <a:pathLst>
              <a:path w="1748853" h="491871">
                <a:moveTo>
                  <a:pt x="0" y="491871"/>
                </a:moveTo>
                <a:lnTo>
                  <a:pt x="0" y="0"/>
                </a:lnTo>
                <a:lnTo>
                  <a:pt x="1748853" y="0"/>
                </a:lnTo>
                <a:lnTo>
                  <a:pt x="1748853" y="491871"/>
                </a:lnTo>
                <a:lnTo>
                  <a:pt x="0" y="491871"/>
                </a:lnTo>
                <a:close/>
              </a:path>
            </a:pathLst>
          </a:custGeom>
          <a:ln w="102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13"/>
          <p:cNvSpPr/>
          <p:nvPr/>
        </p:nvSpPr>
        <p:spPr>
          <a:xfrm>
            <a:off x="1823720" y="4045939"/>
            <a:ext cx="1311643" cy="1311630"/>
          </a:xfrm>
          <a:custGeom>
            <a:avLst/>
            <a:gdLst/>
            <a:ahLst/>
            <a:cxnLst/>
            <a:rect l="l" t="t" r="r" b="b"/>
            <a:pathLst>
              <a:path w="1311643" h="1311630">
                <a:moveTo>
                  <a:pt x="0" y="1311630"/>
                </a:moveTo>
                <a:lnTo>
                  <a:pt x="0" y="0"/>
                </a:lnTo>
                <a:lnTo>
                  <a:pt x="1311643" y="0"/>
                </a:lnTo>
                <a:lnTo>
                  <a:pt x="1311643" y="1311630"/>
                </a:lnTo>
                <a:lnTo>
                  <a:pt x="0" y="1311630"/>
                </a:lnTo>
                <a:close/>
              </a:path>
            </a:pathLst>
          </a:custGeom>
          <a:ln w="102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14"/>
          <p:cNvSpPr/>
          <p:nvPr/>
        </p:nvSpPr>
        <p:spPr>
          <a:xfrm>
            <a:off x="5758637" y="4045939"/>
            <a:ext cx="1311630" cy="1311630"/>
          </a:xfrm>
          <a:custGeom>
            <a:avLst/>
            <a:gdLst/>
            <a:ahLst/>
            <a:cxnLst/>
            <a:rect l="l" t="t" r="r" b="b"/>
            <a:pathLst>
              <a:path w="1311630" h="1311630">
                <a:moveTo>
                  <a:pt x="0" y="1311630"/>
                </a:moveTo>
                <a:lnTo>
                  <a:pt x="0" y="0"/>
                </a:lnTo>
                <a:lnTo>
                  <a:pt x="1311630" y="0"/>
                </a:lnTo>
                <a:lnTo>
                  <a:pt x="1311630" y="1311630"/>
                </a:lnTo>
                <a:lnTo>
                  <a:pt x="0" y="1311630"/>
                </a:lnTo>
                <a:close/>
              </a:path>
            </a:pathLst>
          </a:custGeom>
          <a:ln w="102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15"/>
          <p:cNvSpPr/>
          <p:nvPr/>
        </p:nvSpPr>
        <p:spPr>
          <a:xfrm>
            <a:off x="949300" y="4701754"/>
            <a:ext cx="874420" cy="0"/>
          </a:xfrm>
          <a:custGeom>
            <a:avLst/>
            <a:gdLst/>
            <a:ahLst/>
            <a:cxnLst/>
            <a:rect l="l" t="t" r="r" b="b"/>
            <a:pathLst>
              <a:path w="874420">
                <a:moveTo>
                  <a:pt x="0" y="0"/>
                </a:moveTo>
                <a:lnTo>
                  <a:pt x="874420" y="0"/>
                </a:lnTo>
              </a:path>
            </a:pathLst>
          </a:custGeom>
          <a:ln w="102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16"/>
          <p:cNvSpPr/>
          <p:nvPr/>
        </p:nvSpPr>
        <p:spPr>
          <a:xfrm>
            <a:off x="7070281" y="4701754"/>
            <a:ext cx="874433" cy="0"/>
          </a:xfrm>
          <a:custGeom>
            <a:avLst/>
            <a:gdLst/>
            <a:ahLst/>
            <a:cxnLst/>
            <a:rect l="l" t="t" r="r" b="b"/>
            <a:pathLst>
              <a:path w="874433">
                <a:moveTo>
                  <a:pt x="0" y="0"/>
                </a:moveTo>
                <a:lnTo>
                  <a:pt x="874433" y="0"/>
                </a:lnTo>
              </a:path>
            </a:pathLst>
          </a:custGeom>
          <a:ln w="102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17"/>
          <p:cNvSpPr/>
          <p:nvPr/>
        </p:nvSpPr>
        <p:spPr>
          <a:xfrm>
            <a:off x="3135363" y="4701754"/>
            <a:ext cx="437210" cy="0"/>
          </a:xfrm>
          <a:custGeom>
            <a:avLst/>
            <a:gdLst/>
            <a:ahLst/>
            <a:cxnLst/>
            <a:rect l="l" t="t" r="r" b="b"/>
            <a:pathLst>
              <a:path w="437210">
                <a:moveTo>
                  <a:pt x="0" y="0"/>
                </a:moveTo>
                <a:lnTo>
                  <a:pt x="437210" y="0"/>
                </a:lnTo>
              </a:path>
            </a:pathLst>
          </a:custGeom>
          <a:ln w="102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18"/>
          <p:cNvSpPr/>
          <p:nvPr/>
        </p:nvSpPr>
        <p:spPr>
          <a:xfrm>
            <a:off x="5321427" y="4701754"/>
            <a:ext cx="437210" cy="0"/>
          </a:xfrm>
          <a:custGeom>
            <a:avLst/>
            <a:gdLst/>
            <a:ahLst/>
            <a:cxnLst/>
            <a:rect l="l" t="t" r="r" b="b"/>
            <a:pathLst>
              <a:path w="437210">
                <a:moveTo>
                  <a:pt x="0" y="0"/>
                </a:moveTo>
                <a:lnTo>
                  <a:pt x="437210" y="0"/>
                </a:lnTo>
              </a:path>
            </a:pathLst>
          </a:custGeom>
          <a:ln w="102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19"/>
          <p:cNvSpPr txBox="1"/>
          <p:nvPr/>
        </p:nvSpPr>
        <p:spPr>
          <a:xfrm>
            <a:off x="3667646" y="4553215"/>
            <a:ext cx="1553845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 smtClean="0">
                <a:latin typeface="Times New Roman"/>
                <a:cs typeface="Times New Roman"/>
              </a:rPr>
              <a:t>Uniform quantizer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20"/>
          <p:cNvSpPr txBox="1"/>
          <p:nvPr/>
        </p:nvSpPr>
        <p:spPr>
          <a:xfrm>
            <a:off x="774766" y="4572275"/>
            <a:ext cx="151765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i="1" spc="5" dirty="0" smtClean="0"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21"/>
          <p:cNvSpPr txBox="1"/>
          <p:nvPr/>
        </p:nvSpPr>
        <p:spPr>
          <a:xfrm>
            <a:off x="7932006" y="4444005"/>
            <a:ext cx="151765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i="1" spc="5" dirty="0" smtClean="0"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22"/>
          <p:cNvSpPr txBox="1"/>
          <p:nvPr/>
        </p:nvSpPr>
        <p:spPr>
          <a:xfrm>
            <a:off x="7959014" y="4336413"/>
            <a:ext cx="118110" cy="248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50" dirty="0" smtClean="0">
                <a:latin typeface="Times New Roman"/>
                <a:cs typeface="Times New Roman"/>
              </a:rPr>
              <a:t>^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37" name="object 23"/>
          <p:cNvSpPr/>
          <p:nvPr/>
        </p:nvSpPr>
        <p:spPr>
          <a:xfrm>
            <a:off x="2042795" y="4702224"/>
            <a:ext cx="436600" cy="436587"/>
          </a:xfrm>
          <a:custGeom>
            <a:avLst/>
            <a:gdLst/>
            <a:ahLst/>
            <a:cxnLst/>
            <a:rect l="l" t="t" r="r" b="b"/>
            <a:pathLst>
              <a:path w="436600" h="436587">
                <a:moveTo>
                  <a:pt x="0" y="436587"/>
                </a:moveTo>
                <a:lnTo>
                  <a:pt x="62289" y="415974"/>
                </a:lnTo>
                <a:lnTo>
                  <a:pt x="121421" y="389257"/>
                </a:lnTo>
                <a:lnTo>
                  <a:pt x="177027" y="356805"/>
                </a:lnTo>
                <a:lnTo>
                  <a:pt x="228739" y="318985"/>
                </a:lnTo>
                <a:lnTo>
                  <a:pt x="276188" y="276167"/>
                </a:lnTo>
                <a:lnTo>
                  <a:pt x="319006" y="228720"/>
                </a:lnTo>
                <a:lnTo>
                  <a:pt x="356825" y="177010"/>
                </a:lnTo>
                <a:lnTo>
                  <a:pt x="389276" y="121408"/>
                </a:lnTo>
                <a:lnTo>
                  <a:pt x="415990" y="62282"/>
                </a:lnTo>
                <a:lnTo>
                  <a:pt x="427081" y="31512"/>
                </a:lnTo>
                <a:lnTo>
                  <a:pt x="436600" y="0"/>
                </a:lnTo>
              </a:path>
            </a:pathLst>
          </a:custGeom>
          <a:ln w="102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24"/>
          <p:cNvSpPr/>
          <p:nvPr/>
        </p:nvSpPr>
        <p:spPr>
          <a:xfrm>
            <a:off x="1698663" y="4663794"/>
            <a:ext cx="123814" cy="75933"/>
          </a:xfrm>
          <a:custGeom>
            <a:avLst/>
            <a:gdLst/>
            <a:ahLst/>
            <a:cxnLst/>
            <a:rect l="l" t="t" r="r" b="b"/>
            <a:pathLst>
              <a:path w="123814" h="75933">
                <a:moveTo>
                  <a:pt x="0" y="75298"/>
                </a:moveTo>
                <a:lnTo>
                  <a:pt x="1257" y="75933"/>
                </a:lnTo>
                <a:lnTo>
                  <a:pt x="61920" y="51865"/>
                </a:lnTo>
                <a:lnTo>
                  <a:pt x="87094" y="46285"/>
                </a:lnTo>
                <a:lnTo>
                  <a:pt x="99533" y="43463"/>
                </a:lnTo>
                <a:lnTo>
                  <a:pt x="111793" y="40602"/>
                </a:lnTo>
                <a:lnTo>
                  <a:pt x="123814" y="37686"/>
                </a:lnTo>
                <a:lnTo>
                  <a:pt x="61798" y="24041"/>
                </a:lnTo>
                <a:lnTo>
                  <a:pt x="22567" y="8462"/>
                </a:lnTo>
                <a:lnTo>
                  <a:pt x="22567" y="37960"/>
                </a:lnTo>
                <a:lnTo>
                  <a:pt x="0" y="75298"/>
                </a:lnTo>
                <a:close/>
              </a:path>
              <a:path w="123814" h="75933">
                <a:moveTo>
                  <a:pt x="0" y="838"/>
                </a:moveTo>
                <a:lnTo>
                  <a:pt x="22567" y="37960"/>
                </a:lnTo>
                <a:lnTo>
                  <a:pt x="22567" y="8462"/>
                </a:lnTo>
                <a:lnTo>
                  <a:pt x="1257" y="0"/>
                </a:lnTo>
                <a:lnTo>
                  <a:pt x="0" y="8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25"/>
          <p:cNvSpPr/>
          <p:nvPr/>
        </p:nvSpPr>
        <p:spPr>
          <a:xfrm>
            <a:off x="3447504" y="4663794"/>
            <a:ext cx="123815" cy="75933"/>
          </a:xfrm>
          <a:custGeom>
            <a:avLst/>
            <a:gdLst/>
            <a:ahLst/>
            <a:cxnLst/>
            <a:rect l="l" t="t" r="r" b="b"/>
            <a:pathLst>
              <a:path w="123815" h="75933">
                <a:moveTo>
                  <a:pt x="0" y="75298"/>
                </a:moveTo>
                <a:lnTo>
                  <a:pt x="1269" y="75933"/>
                </a:lnTo>
                <a:lnTo>
                  <a:pt x="61921" y="51864"/>
                </a:lnTo>
                <a:lnTo>
                  <a:pt x="87104" y="46284"/>
                </a:lnTo>
                <a:lnTo>
                  <a:pt x="99543" y="43462"/>
                </a:lnTo>
                <a:lnTo>
                  <a:pt x="111800" y="40600"/>
                </a:lnTo>
                <a:lnTo>
                  <a:pt x="123815" y="37683"/>
                </a:lnTo>
                <a:lnTo>
                  <a:pt x="61798" y="24041"/>
                </a:lnTo>
                <a:lnTo>
                  <a:pt x="22580" y="8464"/>
                </a:lnTo>
                <a:lnTo>
                  <a:pt x="22580" y="37960"/>
                </a:lnTo>
                <a:lnTo>
                  <a:pt x="0" y="75298"/>
                </a:lnTo>
                <a:close/>
              </a:path>
              <a:path w="123815" h="75933">
                <a:moveTo>
                  <a:pt x="0" y="838"/>
                </a:moveTo>
                <a:lnTo>
                  <a:pt x="22580" y="37960"/>
                </a:lnTo>
                <a:lnTo>
                  <a:pt x="22580" y="8464"/>
                </a:lnTo>
                <a:lnTo>
                  <a:pt x="1269" y="0"/>
                </a:lnTo>
                <a:lnTo>
                  <a:pt x="0" y="8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26"/>
          <p:cNvSpPr/>
          <p:nvPr/>
        </p:nvSpPr>
        <p:spPr>
          <a:xfrm>
            <a:off x="5633580" y="4663794"/>
            <a:ext cx="123814" cy="75933"/>
          </a:xfrm>
          <a:custGeom>
            <a:avLst/>
            <a:gdLst/>
            <a:ahLst/>
            <a:cxnLst/>
            <a:rect l="l" t="t" r="r" b="b"/>
            <a:pathLst>
              <a:path w="123814" h="75933">
                <a:moveTo>
                  <a:pt x="0" y="75298"/>
                </a:moveTo>
                <a:lnTo>
                  <a:pt x="1269" y="75933"/>
                </a:lnTo>
                <a:lnTo>
                  <a:pt x="61920" y="51865"/>
                </a:lnTo>
                <a:lnTo>
                  <a:pt x="87094" y="46285"/>
                </a:lnTo>
                <a:lnTo>
                  <a:pt x="99533" y="43463"/>
                </a:lnTo>
                <a:lnTo>
                  <a:pt x="111793" y="40602"/>
                </a:lnTo>
                <a:lnTo>
                  <a:pt x="123814" y="37686"/>
                </a:lnTo>
                <a:lnTo>
                  <a:pt x="61798" y="24041"/>
                </a:lnTo>
                <a:lnTo>
                  <a:pt x="22580" y="8464"/>
                </a:lnTo>
                <a:lnTo>
                  <a:pt x="22580" y="37960"/>
                </a:lnTo>
                <a:lnTo>
                  <a:pt x="0" y="75298"/>
                </a:lnTo>
                <a:close/>
              </a:path>
              <a:path w="123814" h="75933">
                <a:moveTo>
                  <a:pt x="0" y="838"/>
                </a:moveTo>
                <a:lnTo>
                  <a:pt x="22580" y="37960"/>
                </a:lnTo>
                <a:lnTo>
                  <a:pt x="22580" y="8464"/>
                </a:lnTo>
                <a:lnTo>
                  <a:pt x="1269" y="0"/>
                </a:lnTo>
                <a:lnTo>
                  <a:pt x="0" y="8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27"/>
          <p:cNvSpPr/>
          <p:nvPr/>
        </p:nvSpPr>
        <p:spPr>
          <a:xfrm>
            <a:off x="7819644" y="4663794"/>
            <a:ext cx="123814" cy="75933"/>
          </a:xfrm>
          <a:custGeom>
            <a:avLst/>
            <a:gdLst/>
            <a:ahLst/>
            <a:cxnLst/>
            <a:rect l="l" t="t" r="r" b="b"/>
            <a:pathLst>
              <a:path w="123814" h="75933">
                <a:moveTo>
                  <a:pt x="0" y="75298"/>
                </a:moveTo>
                <a:lnTo>
                  <a:pt x="1269" y="75933"/>
                </a:lnTo>
                <a:lnTo>
                  <a:pt x="61921" y="51865"/>
                </a:lnTo>
                <a:lnTo>
                  <a:pt x="87100" y="46284"/>
                </a:lnTo>
                <a:lnTo>
                  <a:pt x="99537" y="43462"/>
                </a:lnTo>
                <a:lnTo>
                  <a:pt x="111795" y="40600"/>
                </a:lnTo>
                <a:lnTo>
                  <a:pt x="123814" y="37683"/>
                </a:lnTo>
                <a:lnTo>
                  <a:pt x="61798" y="24041"/>
                </a:lnTo>
                <a:lnTo>
                  <a:pt x="22580" y="8464"/>
                </a:lnTo>
                <a:lnTo>
                  <a:pt x="22580" y="37960"/>
                </a:lnTo>
                <a:lnTo>
                  <a:pt x="0" y="75298"/>
                </a:lnTo>
                <a:close/>
              </a:path>
              <a:path w="123814" h="75933">
                <a:moveTo>
                  <a:pt x="0" y="838"/>
                </a:moveTo>
                <a:lnTo>
                  <a:pt x="22580" y="37960"/>
                </a:lnTo>
                <a:lnTo>
                  <a:pt x="22580" y="8464"/>
                </a:lnTo>
                <a:lnTo>
                  <a:pt x="1269" y="0"/>
                </a:lnTo>
                <a:lnTo>
                  <a:pt x="0" y="8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28"/>
          <p:cNvSpPr txBox="1"/>
          <p:nvPr/>
        </p:nvSpPr>
        <p:spPr>
          <a:xfrm>
            <a:off x="2391626" y="5402274"/>
            <a:ext cx="174625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i="1" spc="10" dirty="0" smtClean="0">
                <a:latin typeface="Times New Roman"/>
                <a:cs typeface="Times New Roman"/>
              </a:rPr>
              <a:t>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30"/>
          <p:cNvSpPr txBox="1"/>
          <p:nvPr/>
        </p:nvSpPr>
        <p:spPr>
          <a:xfrm>
            <a:off x="2896337" y="5708407"/>
            <a:ext cx="3328035" cy="3098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50" spc="140" dirty="0" smtClean="0">
                <a:solidFill>
                  <a:srgbClr val="231F20"/>
                </a:solidFill>
                <a:latin typeface="Arial"/>
                <a:cs typeface="Arial"/>
              </a:rPr>
              <a:t>Companded </a:t>
            </a:r>
            <a:r>
              <a:rPr sz="1950" spc="-24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950" spc="160" dirty="0" smtClean="0">
                <a:solidFill>
                  <a:srgbClr val="231F20"/>
                </a:solidFill>
                <a:latin typeface="Arial"/>
                <a:cs typeface="Arial"/>
              </a:rPr>
              <a:t>quantization.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260489" y="61374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压缩扩展量化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83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altLang="zh-TW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/>
          </a:bodyPr>
          <a:lstStyle/>
          <a:p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Introduction to </a:t>
            </a:r>
            <a:r>
              <a:rPr lang="en-US" altLang="zh-CN" sz="2600" dirty="0" err="1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L</a:t>
            </a:r>
            <a:r>
              <a:rPr lang="en-US" altLang="zh-TW" sz="2600" dirty="0" err="1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ossy</a:t>
            </a:r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 Compression </a:t>
            </a:r>
            <a:r>
              <a:rPr lang="zh-CN" altLang="en-US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</a:t>
            </a:r>
            <a:r>
              <a:rPr lang="zh-CN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有损</a:t>
            </a:r>
            <a:r>
              <a:rPr lang="zh-CN" altLang="en-US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压缩）</a:t>
            </a:r>
            <a:endParaRPr lang="en-US" altLang="zh-TW" sz="2600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Distortion </a:t>
            </a:r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Measures </a:t>
            </a:r>
            <a:r>
              <a:rPr lang="zh-CN" altLang="en-US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（失真度量）</a:t>
            </a:r>
          </a:p>
          <a:p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Quantization </a:t>
            </a:r>
            <a:r>
              <a:rPr lang="zh-TW" altLang="en-US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</a:t>
            </a:r>
            <a:r>
              <a:rPr lang="zh-CN" altLang="en-US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量化）</a:t>
            </a:r>
            <a:endParaRPr lang="en-US" altLang="zh-CN" sz="2600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r>
              <a:rPr lang="en-US" altLang="zh-TW" sz="2600" dirty="0">
                <a:solidFill>
                  <a:srgbClr val="C00000"/>
                </a:solidFill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Transform </a:t>
            </a:r>
            <a:r>
              <a:rPr lang="en-US" altLang="zh-TW" sz="2600" dirty="0" smtClean="0">
                <a:solidFill>
                  <a:srgbClr val="C00000"/>
                </a:solidFill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Coding </a:t>
            </a:r>
            <a:r>
              <a:rPr lang="zh-TW" altLang="en-US" sz="2600" dirty="0" smtClean="0">
                <a:solidFill>
                  <a:srgbClr val="C00000"/>
                </a:solidFill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</a:t>
            </a:r>
            <a:r>
              <a:rPr lang="zh-CN" altLang="en-US" sz="2600" dirty="0" smtClean="0">
                <a:solidFill>
                  <a:srgbClr val="C00000"/>
                </a:solidFill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变换编码）</a:t>
            </a:r>
          </a:p>
          <a:p>
            <a:endParaRPr lang="en-US" altLang="zh-TW" sz="2600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600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23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9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321040" cy="4876800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Example of transform coding</a:t>
            </a:r>
          </a:p>
          <a:p>
            <a:pPr lvl="1"/>
            <a:r>
              <a:rPr lang="en-US" altLang="zh-CN" sz="1900" dirty="0" smtClean="0"/>
              <a:t>Original </a:t>
            </a:r>
            <a:r>
              <a:rPr lang="en-US" altLang="zh-CN" sz="1900" dirty="0"/>
              <a:t>data X: {100 101 100 99 100 100 100 100}</a:t>
            </a:r>
          </a:p>
          <a:p>
            <a:pPr lvl="1"/>
            <a:r>
              <a:rPr lang="it-IT" altLang="zh-CN" sz="1900" dirty="0"/>
              <a:t>Transform coding T: d</a:t>
            </a:r>
            <a:r>
              <a:rPr lang="it-IT" altLang="zh-CN" sz="1600" dirty="0"/>
              <a:t>i</a:t>
            </a:r>
            <a:r>
              <a:rPr lang="it-IT" altLang="zh-CN" sz="1900" dirty="0"/>
              <a:t>-d</a:t>
            </a:r>
            <a:r>
              <a:rPr lang="it-IT" altLang="zh-CN" sz="1600" dirty="0"/>
              <a:t>i-1</a:t>
            </a:r>
            <a:r>
              <a:rPr lang="it-IT" altLang="zh-CN" sz="1900" dirty="0"/>
              <a:t> and </a:t>
            </a:r>
            <a:r>
              <a:rPr lang="it-IT" altLang="zh-CN" sz="1900" dirty="0" smtClean="0"/>
              <a:t>d1 </a:t>
            </a:r>
            <a:r>
              <a:rPr lang="it-IT" altLang="zh-CN" sz="1900" dirty="0"/>
              <a:t>= </a:t>
            </a:r>
            <a:r>
              <a:rPr lang="it-IT" altLang="zh-CN" sz="1900" dirty="0" smtClean="0"/>
              <a:t>100;</a:t>
            </a:r>
            <a:endParaRPr lang="it-IT" altLang="zh-CN" sz="1900" dirty="0"/>
          </a:p>
          <a:p>
            <a:pPr lvl="1"/>
            <a:r>
              <a:rPr lang="es-ES" altLang="zh-CN" sz="1900" dirty="0" smtClean="0"/>
              <a:t>Transformed </a:t>
            </a:r>
            <a:r>
              <a:rPr lang="es-ES" altLang="zh-CN" sz="1900" dirty="0"/>
              <a:t>vector Y: {100 </a:t>
            </a:r>
            <a:r>
              <a:rPr lang="es-ES" altLang="zh-CN" sz="1900" dirty="0" smtClean="0"/>
              <a:t>1 -1 -1 1 </a:t>
            </a:r>
            <a:r>
              <a:rPr lang="es-ES" altLang="zh-CN" sz="1900" dirty="0"/>
              <a:t>0 0 0}</a:t>
            </a:r>
          </a:p>
          <a:p>
            <a:r>
              <a:rPr lang="en-US" altLang="zh-CN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Y is the result of a linear transform T of the input vector X , the components of Y are much less correlated.</a:t>
            </a:r>
          </a:p>
          <a:p>
            <a:r>
              <a:rPr lang="en-US" altLang="zh-CN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If most information is accurately described by the first few components of a transformed vector, then the remaining components can be coarsely quantized.</a:t>
            </a:r>
          </a:p>
          <a:p>
            <a:r>
              <a:rPr lang="en-US" altLang="zh-CN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Y’: {100}</a:t>
            </a:r>
            <a:endParaRPr lang="en-US" altLang="zh-TW" sz="2600" dirty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PMingLiU" pitchFamily="18" charset="-120"/>
              </a:rPr>
              <a:t>Transform Coding</a:t>
            </a:r>
            <a:endParaRPr lang="en-US" altLang="zh-TW" dirty="0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325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E4F39B1-D1F0-451D-A715-9DE2F6E9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PMingLiU" pitchFamily="18" charset="-120"/>
              </a:rPr>
              <a:t>Transform Coding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BDA9C00-CED9-491F-86B5-54709668D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64958"/>
            <a:ext cx="7886700" cy="1685963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00000"/>
              </a:lnSpc>
              <a:defRPr/>
            </a:pPr>
            <a:r>
              <a:rPr lang="en-US" altLang="zh-CN" sz="3200" dirty="0" smtClean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Frequency domains can </a:t>
            </a:r>
            <a:r>
              <a:rPr lang="en-US" altLang="zh-CN" sz="32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be obtained through the transformation from one (time or spatial) domain to the other (frequency) via</a:t>
            </a:r>
          </a:p>
          <a:p>
            <a:pPr lvl="1" algn="just">
              <a:lnSpc>
                <a:spcPct val="100000"/>
              </a:lnSpc>
              <a:defRPr/>
            </a:pPr>
            <a:r>
              <a:rPr lang="en-US" altLang="zh-CN" sz="2600" dirty="0" smtClean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Fourier </a:t>
            </a:r>
            <a:r>
              <a:rPr lang="en-US" altLang="zh-CN" sz="26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Transform (</a:t>
            </a:r>
            <a:r>
              <a:rPr lang="en-US" altLang="zh-CN" sz="2600" dirty="0" smtClean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FT</a:t>
            </a:r>
            <a:r>
              <a:rPr lang="zh-CN" altLang="en-US" sz="2600" dirty="0" smtClean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，傅里叶变换</a:t>
            </a:r>
            <a:r>
              <a:rPr lang="en-US" altLang="zh-CN" sz="2600" dirty="0" smtClean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), </a:t>
            </a:r>
            <a:r>
              <a:rPr lang="en-US" altLang="zh-CN" sz="26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MPEG Audio .</a:t>
            </a:r>
          </a:p>
          <a:p>
            <a:pPr lvl="1" algn="just">
              <a:lnSpc>
                <a:spcPct val="100000"/>
              </a:lnSpc>
              <a:defRPr/>
            </a:pPr>
            <a:r>
              <a:rPr lang="en-US" altLang="zh-CN" sz="26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Discrete Cosine Transform (</a:t>
            </a:r>
            <a:r>
              <a:rPr lang="en-US" altLang="zh-CN" sz="2600" dirty="0" smtClean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DCT</a:t>
            </a:r>
            <a:r>
              <a:rPr lang="zh-CN" altLang="en-US" sz="2600" dirty="0" smtClean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，离散余弦变换</a:t>
            </a:r>
            <a:r>
              <a:rPr lang="en-US" altLang="zh-CN" sz="2600" dirty="0" smtClean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) </a:t>
            </a:r>
            <a:r>
              <a:rPr lang="en-US" altLang="zh-CN" sz="26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——Heart of JPEG and MPEG Video, MPEG Audio.</a:t>
            </a:r>
          </a:p>
          <a:p>
            <a:pPr lvl="1" algn="just"/>
            <a:endParaRPr lang="en-US" altLang="zh-C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7122EEB0-7045-4F02-8057-B52198D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969A-7FD0-43AB-BB5B-FD51AF09ADED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3235" r="6133" b="15777"/>
          <a:stretch/>
        </p:blipFill>
        <p:spPr>
          <a:xfrm>
            <a:off x="1737361" y="2754992"/>
            <a:ext cx="6598920" cy="403122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46760" y="3124200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MSS12"/>
              </a:rPr>
              <a:t>Fourier </a:t>
            </a:r>
            <a:r>
              <a:rPr lang="en-US" altLang="zh-CN" dirty="0" smtClean="0">
                <a:latin typeface="CMSS12"/>
              </a:rPr>
              <a:t>transform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79348" y="453582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MSS12"/>
              </a:rPr>
              <a:t>Sine </a:t>
            </a:r>
            <a:r>
              <a:rPr lang="en-US" altLang="zh-CN" dirty="0" smtClean="0">
                <a:latin typeface="CMSS12"/>
              </a:rPr>
              <a:t>transform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63054" y="5867400"/>
            <a:ext cx="2114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MSS12"/>
              </a:rPr>
              <a:t>Cosine transform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683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1D DCT and IDCT with 8 numbers</a:t>
            </a:r>
          </a:p>
        </p:txBody>
      </p:sp>
      <p:sp>
        <p:nvSpPr>
          <p:cNvPr id="9219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 marL="360000" indent="-360000" algn="just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Cambria" panose="02040503050406030204" pitchFamily="18" charset="0"/>
                <a:ea typeface="PMingLiU" pitchFamily="18" charset="-120"/>
              </a:rPr>
              <a:t>G</a:t>
            </a:r>
            <a:r>
              <a:rPr lang="en-US" altLang="zh-CN" sz="2600" dirty="0">
                <a:latin typeface="Cambria" panose="02040503050406030204" pitchFamily="18" charset="0"/>
                <a:ea typeface="PMingLiU" pitchFamily="18" charset="-120"/>
              </a:rPr>
              <a:t>iven an input function f(</a:t>
            </a:r>
            <a:r>
              <a:rPr lang="en-US" altLang="zh-CN" sz="2600" dirty="0" err="1">
                <a:latin typeface="Cambria" panose="02040503050406030204" pitchFamily="18" charset="0"/>
                <a:ea typeface="PMingLiU" pitchFamily="18" charset="-120"/>
              </a:rPr>
              <a:t>i</a:t>
            </a:r>
            <a:r>
              <a:rPr lang="en-US" altLang="zh-CN" sz="2600" dirty="0">
                <a:latin typeface="Cambria" panose="02040503050406030204" pitchFamily="18" charset="0"/>
                <a:ea typeface="PMingLiU" pitchFamily="18" charset="-120"/>
              </a:rPr>
              <a:t>) over an integer </a:t>
            </a:r>
            <a:r>
              <a:rPr lang="en-US" altLang="zh-CN" sz="2600" dirty="0" smtClean="0">
                <a:latin typeface="Cambria" panose="02040503050406030204" pitchFamily="18" charset="0"/>
                <a:ea typeface="PMingLiU" pitchFamily="18" charset="-120"/>
              </a:rPr>
              <a:t>variables </a:t>
            </a:r>
            <a:r>
              <a:rPr lang="en-US" altLang="zh-CN" sz="2600" dirty="0" err="1">
                <a:latin typeface="Cambria" panose="02040503050406030204" pitchFamily="18" charset="0"/>
                <a:ea typeface="PMingLiU" pitchFamily="18" charset="-120"/>
              </a:rPr>
              <a:t>i</a:t>
            </a:r>
            <a:r>
              <a:rPr lang="en-US" altLang="zh-CN" sz="2600" dirty="0">
                <a:latin typeface="Cambria" panose="02040503050406030204" pitchFamily="18" charset="0"/>
                <a:ea typeface="PMingLiU" pitchFamily="18" charset="-120"/>
              </a:rPr>
              <a:t>, the 1D DCT transforms it into a new function F(u), with integer u running over the same range  as  </a:t>
            </a:r>
            <a:r>
              <a:rPr lang="en-US" altLang="zh-CN" sz="2600" dirty="0" err="1">
                <a:latin typeface="Cambria" panose="02040503050406030204" pitchFamily="18" charset="0"/>
                <a:ea typeface="PMingLiU" pitchFamily="18" charset="-120"/>
              </a:rPr>
              <a:t>i</a:t>
            </a:r>
            <a:r>
              <a:rPr lang="en-US" altLang="zh-CN" sz="2600" dirty="0">
                <a:latin typeface="Cambria" panose="02040503050406030204" pitchFamily="18" charset="0"/>
                <a:ea typeface="PMingLiU" pitchFamily="18" charset="-120"/>
              </a:rPr>
              <a:t> .</a:t>
            </a: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</a:rPr>
              <a:t>Consider a data sequence with 8 numbers</a:t>
            </a: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</a:rPr>
              <a:t>1D DCT</a:t>
            </a: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endParaRPr lang="en-US" altLang="zh-TW" sz="2600" dirty="0">
              <a:latin typeface="Cambria" panose="02040503050406030204" pitchFamily="18" charset="0"/>
              <a:ea typeface="PMingLiU" pitchFamily="18" charset="-120"/>
            </a:endParaRP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endParaRPr lang="en-US" altLang="zh-TW" sz="2600" dirty="0" smtClean="0">
              <a:latin typeface="Cambria" panose="02040503050406030204" pitchFamily="18" charset="0"/>
              <a:ea typeface="PMingLiU" pitchFamily="18" charset="-120"/>
            </a:endParaRP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</a:rPr>
              <a:t>1D </a:t>
            </a:r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</a:rPr>
              <a:t>IDCT</a:t>
            </a: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endParaRPr lang="en-US" altLang="zh-TW" sz="2600" dirty="0">
              <a:latin typeface="Cambria" panose="02040503050406030204" pitchFamily="18" charset="0"/>
              <a:ea typeface="PMingLiU" pitchFamily="18" charset="-120"/>
            </a:endParaRP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</a:rPr>
              <a:t>The constants C(u) are determined by</a:t>
            </a:r>
          </a:p>
          <a:p>
            <a:pPr eaLnBrk="1" hangingPunct="1"/>
            <a:endParaRPr lang="en-US" altLang="zh-TW" sz="2400" dirty="0">
              <a:latin typeface="Cambria" panose="02040503050406030204" pitchFamily="18" charset="0"/>
              <a:ea typeface="PMingLiU" pitchFamily="18" charset="-120"/>
            </a:endParaRPr>
          </a:p>
          <a:p>
            <a:pPr eaLnBrk="1" hangingPunct="1"/>
            <a:endParaRPr lang="en-US" altLang="zh-CN" dirty="0">
              <a:latin typeface="Cambria" panose="02040503050406030204" pitchFamily="18" charset="0"/>
              <a:ea typeface="黑体" panose="02010609060101010101" pitchFamily="49" charset="-122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638" y="2974916"/>
            <a:ext cx="436245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756" y="4176684"/>
            <a:ext cx="3732213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756" y="5899165"/>
            <a:ext cx="31813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457BB1-A6DC-4CB6-8D84-799EC89F4EDB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zh-CN" sz="120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02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1D DCT and IDCT with 8 numbers</a:t>
            </a:r>
          </a:p>
        </p:txBody>
      </p:sp>
      <p:sp>
        <p:nvSpPr>
          <p:cNvPr id="9219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600" dirty="0" smtClean="0">
                <a:latin typeface="Cambria" panose="02040503050406030204" pitchFamily="18" charset="0"/>
                <a:ea typeface="PMingLiU" pitchFamily="18" charset="-120"/>
              </a:rPr>
              <a:t>1D </a:t>
            </a:r>
            <a:r>
              <a:rPr lang="en-US" altLang="zh-CN" sz="2600" dirty="0">
                <a:latin typeface="Cambria" panose="02040503050406030204" pitchFamily="18" charset="0"/>
                <a:ea typeface="PMingLiU" pitchFamily="18" charset="-120"/>
              </a:rPr>
              <a:t>DCT </a:t>
            </a:r>
            <a:r>
              <a:rPr lang="en-US" altLang="zh-CN" sz="2600" dirty="0" smtClean="0">
                <a:latin typeface="Cambria" panose="02040503050406030204" pitchFamily="18" charset="0"/>
                <a:ea typeface="PMingLiU" pitchFamily="18" charset="-120"/>
              </a:rPr>
              <a:t>basis function</a:t>
            </a:r>
            <a:endParaRPr lang="en-US" altLang="zh-TW" sz="2400" dirty="0">
              <a:latin typeface="Cambria" panose="02040503050406030204" pitchFamily="18" charset="0"/>
              <a:ea typeface="PMingLiU" pitchFamily="18" charset="-120"/>
            </a:endParaRPr>
          </a:p>
          <a:p>
            <a:pPr eaLnBrk="1" hangingPunct="1"/>
            <a:endParaRPr lang="en-US" altLang="zh-CN" dirty="0">
              <a:latin typeface="Cambria" panose="02040503050406030204" pitchFamily="18" charset="0"/>
              <a:ea typeface="黑体" panose="02010609060101010101" pitchFamily="49" charset="-122"/>
            </a:endParaRPr>
          </a:p>
        </p:txBody>
      </p:sp>
      <p:sp>
        <p:nvSpPr>
          <p:cNvPr id="922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457BB1-A6DC-4CB6-8D84-799EC89F4EDB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zh-CN" sz="1200" smtClean="0">
              <a:latin typeface="Garamond" panose="02020404030301010803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b="13958"/>
          <a:stretch/>
        </p:blipFill>
        <p:spPr>
          <a:xfrm>
            <a:off x="457200" y="1993549"/>
            <a:ext cx="8175957" cy="433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1D DCT and IDCT with 8 numbers</a:t>
            </a:r>
          </a:p>
        </p:txBody>
      </p:sp>
      <p:sp>
        <p:nvSpPr>
          <p:cNvPr id="9219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600" dirty="0" smtClean="0">
                <a:latin typeface="Cambria" panose="02040503050406030204" pitchFamily="18" charset="0"/>
                <a:ea typeface="PMingLiU" pitchFamily="18" charset="-120"/>
              </a:rPr>
              <a:t>1D </a:t>
            </a:r>
            <a:r>
              <a:rPr lang="en-US" altLang="zh-CN" sz="2600" dirty="0">
                <a:latin typeface="Cambria" panose="02040503050406030204" pitchFamily="18" charset="0"/>
                <a:ea typeface="PMingLiU" pitchFamily="18" charset="-120"/>
              </a:rPr>
              <a:t>DCT </a:t>
            </a:r>
            <a:r>
              <a:rPr lang="en-US" altLang="zh-CN" sz="2600" dirty="0" smtClean="0">
                <a:latin typeface="Cambria" panose="02040503050406030204" pitchFamily="18" charset="0"/>
                <a:ea typeface="PMingLiU" pitchFamily="18" charset="-120"/>
              </a:rPr>
              <a:t>basis function</a:t>
            </a:r>
            <a:endParaRPr lang="en-US" altLang="zh-TW" sz="2400" dirty="0">
              <a:latin typeface="Cambria" panose="02040503050406030204" pitchFamily="18" charset="0"/>
              <a:ea typeface="PMingLiU" pitchFamily="18" charset="-120"/>
            </a:endParaRPr>
          </a:p>
          <a:p>
            <a:pPr eaLnBrk="1" hangingPunct="1"/>
            <a:endParaRPr lang="en-US" altLang="zh-CN" dirty="0">
              <a:latin typeface="Cambria" panose="02040503050406030204" pitchFamily="18" charset="0"/>
              <a:ea typeface="黑体" panose="02010609060101010101" pitchFamily="49" charset="-122"/>
            </a:endParaRPr>
          </a:p>
        </p:txBody>
      </p:sp>
      <p:sp>
        <p:nvSpPr>
          <p:cNvPr id="922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457BB1-A6DC-4CB6-8D84-799EC89F4EDB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zh-CN" sz="1200" smtClean="0">
              <a:latin typeface="Garamond" panose="02020404030301010803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72212" y="2037964"/>
            <a:ext cx="8314588" cy="4615141"/>
            <a:chOff x="857681" y="1128610"/>
            <a:chExt cx="8314588" cy="4615141"/>
          </a:xfrm>
        </p:grpSpPr>
        <p:sp>
          <p:nvSpPr>
            <p:cNvPr id="7" name="object 4"/>
            <p:cNvSpPr txBox="1"/>
            <p:nvPr/>
          </p:nvSpPr>
          <p:spPr>
            <a:xfrm>
              <a:off x="1968474" y="1128610"/>
              <a:ext cx="2442845" cy="255904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dirty="0" smtClean="0">
                  <a:latin typeface="Times New Roman"/>
                  <a:cs typeface="Times New Roman"/>
                </a:rPr>
                <a:t>The 4th basis function (</a:t>
              </a:r>
              <a:r>
                <a:rPr sz="1600" i="1" dirty="0" smtClean="0">
                  <a:latin typeface="Times New Roman"/>
                  <a:cs typeface="Times New Roman"/>
                </a:rPr>
                <a:t>u </a:t>
              </a:r>
              <a:r>
                <a:rPr sz="1600" dirty="0" smtClean="0">
                  <a:latin typeface="Times New Roman"/>
                  <a:cs typeface="Times New Roman"/>
                </a:rPr>
                <a:t>= 4)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9" name="object 5"/>
            <p:cNvSpPr/>
            <p:nvPr/>
          </p:nvSpPr>
          <p:spPr>
            <a:xfrm>
              <a:off x="1394167" y="2588945"/>
              <a:ext cx="26517" cy="0"/>
            </a:xfrm>
            <a:custGeom>
              <a:avLst/>
              <a:gdLst/>
              <a:ahLst/>
              <a:cxnLst/>
              <a:rect l="l" t="t" r="r" b="b"/>
              <a:pathLst>
                <a:path w="26517">
                  <a:moveTo>
                    <a:pt x="0" y="0"/>
                  </a:moveTo>
                  <a:lnTo>
                    <a:pt x="2651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6"/>
            <p:cNvSpPr/>
            <p:nvPr/>
          </p:nvSpPr>
          <p:spPr>
            <a:xfrm>
              <a:off x="4936591" y="2588945"/>
              <a:ext cx="26517" cy="0"/>
            </a:xfrm>
            <a:custGeom>
              <a:avLst/>
              <a:gdLst/>
              <a:ahLst/>
              <a:cxnLst/>
              <a:rect l="l" t="t" r="r" b="b"/>
              <a:pathLst>
                <a:path w="26517">
                  <a:moveTo>
                    <a:pt x="26517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7"/>
            <p:cNvSpPr/>
            <p:nvPr/>
          </p:nvSpPr>
          <p:spPr>
            <a:xfrm>
              <a:off x="1394167" y="2336431"/>
              <a:ext cx="26517" cy="0"/>
            </a:xfrm>
            <a:custGeom>
              <a:avLst/>
              <a:gdLst/>
              <a:ahLst/>
              <a:cxnLst/>
              <a:rect l="l" t="t" r="r" b="b"/>
              <a:pathLst>
                <a:path w="26517">
                  <a:moveTo>
                    <a:pt x="0" y="0"/>
                  </a:moveTo>
                  <a:lnTo>
                    <a:pt x="2651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" name="object 8"/>
            <p:cNvSpPr/>
            <p:nvPr/>
          </p:nvSpPr>
          <p:spPr>
            <a:xfrm>
              <a:off x="4936591" y="2336431"/>
              <a:ext cx="26517" cy="0"/>
            </a:xfrm>
            <a:custGeom>
              <a:avLst/>
              <a:gdLst/>
              <a:ahLst/>
              <a:cxnLst/>
              <a:rect l="l" t="t" r="r" b="b"/>
              <a:pathLst>
                <a:path w="26517">
                  <a:moveTo>
                    <a:pt x="26517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9"/>
            <p:cNvSpPr/>
            <p:nvPr/>
          </p:nvSpPr>
          <p:spPr>
            <a:xfrm>
              <a:off x="1394167" y="2083904"/>
              <a:ext cx="26517" cy="0"/>
            </a:xfrm>
            <a:custGeom>
              <a:avLst/>
              <a:gdLst/>
              <a:ahLst/>
              <a:cxnLst/>
              <a:rect l="l" t="t" r="r" b="b"/>
              <a:pathLst>
                <a:path w="26517">
                  <a:moveTo>
                    <a:pt x="0" y="0"/>
                  </a:moveTo>
                  <a:lnTo>
                    <a:pt x="2651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" name="object 10"/>
            <p:cNvSpPr/>
            <p:nvPr/>
          </p:nvSpPr>
          <p:spPr>
            <a:xfrm>
              <a:off x="4936591" y="2083904"/>
              <a:ext cx="26517" cy="0"/>
            </a:xfrm>
            <a:custGeom>
              <a:avLst/>
              <a:gdLst/>
              <a:ahLst/>
              <a:cxnLst/>
              <a:rect l="l" t="t" r="r" b="b"/>
              <a:pathLst>
                <a:path w="26517">
                  <a:moveTo>
                    <a:pt x="26517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" name="object 11"/>
            <p:cNvSpPr/>
            <p:nvPr/>
          </p:nvSpPr>
          <p:spPr>
            <a:xfrm>
              <a:off x="1394167" y="1831378"/>
              <a:ext cx="26517" cy="0"/>
            </a:xfrm>
            <a:custGeom>
              <a:avLst/>
              <a:gdLst/>
              <a:ahLst/>
              <a:cxnLst/>
              <a:rect l="l" t="t" r="r" b="b"/>
              <a:pathLst>
                <a:path w="26517">
                  <a:moveTo>
                    <a:pt x="0" y="0"/>
                  </a:moveTo>
                  <a:lnTo>
                    <a:pt x="2651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" name="object 12"/>
            <p:cNvSpPr/>
            <p:nvPr/>
          </p:nvSpPr>
          <p:spPr>
            <a:xfrm>
              <a:off x="4936591" y="1831378"/>
              <a:ext cx="26517" cy="0"/>
            </a:xfrm>
            <a:custGeom>
              <a:avLst/>
              <a:gdLst/>
              <a:ahLst/>
              <a:cxnLst/>
              <a:rect l="l" t="t" r="r" b="b"/>
              <a:pathLst>
                <a:path w="26517">
                  <a:moveTo>
                    <a:pt x="26517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" name="object 13"/>
            <p:cNvSpPr/>
            <p:nvPr/>
          </p:nvSpPr>
          <p:spPr>
            <a:xfrm>
              <a:off x="1394167" y="1578863"/>
              <a:ext cx="26517" cy="0"/>
            </a:xfrm>
            <a:custGeom>
              <a:avLst/>
              <a:gdLst/>
              <a:ahLst/>
              <a:cxnLst/>
              <a:rect l="l" t="t" r="r" b="b"/>
              <a:pathLst>
                <a:path w="26517">
                  <a:moveTo>
                    <a:pt x="0" y="0"/>
                  </a:moveTo>
                  <a:lnTo>
                    <a:pt x="2651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" name="object 14"/>
            <p:cNvSpPr/>
            <p:nvPr/>
          </p:nvSpPr>
          <p:spPr>
            <a:xfrm>
              <a:off x="4936591" y="1578863"/>
              <a:ext cx="26517" cy="0"/>
            </a:xfrm>
            <a:custGeom>
              <a:avLst/>
              <a:gdLst/>
              <a:ahLst/>
              <a:cxnLst/>
              <a:rect l="l" t="t" r="r" b="b"/>
              <a:pathLst>
                <a:path w="26517">
                  <a:moveTo>
                    <a:pt x="26517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" name="object 15"/>
            <p:cNvSpPr txBox="1"/>
            <p:nvPr/>
          </p:nvSpPr>
          <p:spPr>
            <a:xfrm>
              <a:off x="857681" y="1431645"/>
              <a:ext cx="391160" cy="126619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11125" algn="ctr">
                <a:lnSpc>
                  <a:spcPct val="100000"/>
                </a:lnSpc>
              </a:pPr>
              <a:r>
                <a:rPr sz="1600" dirty="0" smtClean="0">
                  <a:latin typeface="Times New Roman"/>
                  <a:cs typeface="Times New Roman"/>
                </a:rPr>
                <a:t>1.0</a:t>
              </a:r>
              <a:endParaRPr sz="1600">
                <a:latin typeface="Times New Roman"/>
                <a:cs typeface="Times New Roman"/>
              </a:endParaRPr>
            </a:p>
            <a:p>
              <a:pPr marL="111125" algn="ctr">
                <a:lnSpc>
                  <a:spcPct val="100000"/>
                </a:lnSpc>
                <a:spcBef>
                  <a:spcPts val="65"/>
                </a:spcBef>
              </a:pPr>
              <a:r>
                <a:rPr sz="1600" dirty="0" smtClean="0">
                  <a:latin typeface="Times New Roman"/>
                  <a:cs typeface="Times New Roman"/>
                </a:rPr>
                <a:t>0.5</a:t>
              </a:r>
              <a:endParaRPr sz="1600">
                <a:latin typeface="Times New Roman"/>
                <a:cs typeface="Times New Roman"/>
              </a:endParaRPr>
            </a:p>
            <a:p>
              <a:pPr marR="12700" algn="r">
                <a:lnSpc>
                  <a:spcPct val="100000"/>
                </a:lnSpc>
                <a:spcBef>
                  <a:spcPts val="65"/>
                </a:spcBef>
              </a:pPr>
              <a:r>
                <a:rPr sz="1600" dirty="0" smtClean="0">
                  <a:latin typeface="Times New Roman"/>
                  <a:cs typeface="Times New Roman"/>
                </a:rPr>
                <a:t>0</a:t>
              </a:r>
              <a:endParaRPr sz="1600">
                <a:latin typeface="Times New Roman"/>
                <a:cs typeface="Times New Roman"/>
              </a:endParaRPr>
            </a:p>
            <a:p>
              <a:pPr algn="ctr">
                <a:lnSpc>
                  <a:spcPct val="100000"/>
                </a:lnSpc>
                <a:spcBef>
                  <a:spcPts val="65"/>
                </a:spcBef>
              </a:pPr>
              <a:r>
                <a:rPr sz="1600" dirty="0" smtClean="0">
                  <a:latin typeface="Symbol"/>
                  <a:cs typeface="Symbol"/>
                </a:rPr>
                <a:t></a:t>
              </a:r>
              <a:r>
                <a:rPr sz="1600" dirty="0" smtClean="0">
                  <a:latin typeface="Times New Roman"/>
                  <a:cs typeface="Times New Roman"/>
                </a:rPr>
                <a:t>0.5</a:t>
              </a:r>
              <a:endParaRPr sz="1600">
                <a:latin typeface="Times New Roman"/>
                <a:cs typeface="Times New Roman"/>
              </a:endParaRPr>
            </a:p>
            <a:p>
              <a:pPr algn="ctr">
                <a:lnSpc>
                  <a:spcPct val="100000"/>
                </a:lnSpc>
                <a:spcBef>
                  <a:spcPts val="65"/>
                </a:spcBef>
              </a:pPr>
              <a:r>
                <a:rPr sz="1600" dirty="0" smtClean="0">
                  <a:latin typeface="Symbol"/>
                  <a:cs typeface="Symbol"/>
                </a:rPr>
                <a:t></a:t>
              </a:r>
              <a:r>
                <a:rPr sz="1600" dirty="0" smtClean="0">
                  <a:latin typeface="Times New Roman"/>
                  <a:cs typeface="Times New Roman"/>
                </a:rPr>
                <a:t>1.0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20" name="object 16"/>
            <p:cNvSpPr/>
            <p:nvPr/>
          </p:nvSpPr>
          <p:spPr>
            <a:xfrm>
              <a:off x="1617230" y="2612923"/>
              <a:ext cx="0" cy="26517"/>
            </a:xfrm>
            <a:custGeom>
              <a:avLst/>
              <a:gdLst/>
              <a:ahLst/>
              <a:cxnLst/>
              <a:rect l="l" t="t" r="r" b="b"/>
              <a:pathLst>
                <a:path h="26517">
                  <a:moveTo>
                    <a:pt x="0" y="2651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" name="object 17"/>
            <p:cNvSpPr/>
            <p:nvPr/>
          </p:nvSpPr>
          <p:spPr>
            <a:xfrm>
              <a:off x="1617230" y="1528368"/>
              <a:ext cx="0" cy="26517"/>
            </a:xfrm>
            <a:custGeom>
              <a:avLst/>
              <a:gdLst/>
              <a:ahLst/>
              <a:cxnLst/>
              <a:rect l="l" t="t" r="r" b="b"/>
              <a:pathLst>
                <a:path h="26517">
                  <a:moveTo>
                    <a:pt x="0" y="0"/>
                  </a:moveTo>
                  <a:lnTo>
                    <a:pt x="0" y="2651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" name="object 18"/>
            <p:cNvSpPr/>
            <p:nvPr/>
          </p:nvSpPr>
          <p:spPr>
            <a:xfrm>
              <a:off x="2063343" y="2612923"/>
              <a:ext cx="0" cy="26517"/>
            </a:xfrm>
            <a:custGeom>
              <a:avLst/>
              <a:gdLst/>
              <a:ahLst/>
              <a:cxnLst/>
              <a:rect l="l" t="t" r="r" b="b"/>
              <a:pathLst>
                <a:path h="26517">
                  <a:moveTo>
                    <a:pt x="0" y="2651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" name="object 19"/>
            <p:cNvSpPr/>
            <p:nvPr/>
          </p:nvSpPr>
          <p:spPr>
            <a:xfrm>
              <a:off x="2063343" y="1528368"/>
              <a:ext cx="0" cy="26517"/>
            </a:xfrm>
            <a:custGeom>
              <a:avLst/>
              <a:gdLst/>
              <a:ahLst/>
              <a:cxnLst/>
              <a:rect l="l" t="t" r="r" b="b"/>
              <a:pathLst>
                <a:path h="26517">
                  <a:moveTo>
                    <a:pt x="0" y="0"/>
                  </a:moveTo>
                  <a:lnTo>
                    <a:pt x="0" y="2651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" name="object 20"/>
            <p:cNvSpPr/>
            <p:nvPr/>
          </p:nvSpPr>
          <p:spPr>
            <a:xfrm>
              <a:off x="2509456" y="2612923"/>
              <a:ext cx="0" cy="26517"/>
            </a:xfrm>
            <a:custGeom>
              <a:avLst/>
              <a:gdLst/>
              <a:ahLst/>
              <a:cxnLst/>
              <a:rect l="l" t="t" r="r" b="b"/>
              <a:pathLst>
                <a:path h="26517">
                  <a:moveTo>
                    <a:pt x="0" y="2651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" name="object 21"/>
            <p:cNvSpPr/>
            <p:nvPr/>
          </p:nvSpPr>
          <p:spPr>
            <a:xfrm>
              <a:off x="2509456" y="1528368"/>
              <a:ext cx="0" cy="26517"/>
            </a:xfrm>
            <a:custGeom>
              <a:avLst/>
              <a:gdLst/>
              <a:ahLst/>
              <a:cxnLst/>
              <a:rect l="l" t="t" r="r" b="b"/>
              <a:pathLst>
                <a:path h="26517">
                  <a:moveTo>
                    <a:pt x="0" y="0"/>
                  </a:moveTo>
                  <a:lnTo>
                    <a:pt x="0" y="2651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" name="object 22"/>
            <p:cNvSpPr/>
            <p:nvPr/>
          </p:nvSpPr>
          <p:spPr>
            <a:xfrm>
              <a:off x="2955569" y="2612923"/>
              <a:ext cx="0" cy="26517"/>
            </a:xfrm>
            <a:custGeom>
              <a:avLst/>
              <a:gdLst/>
              <a:ahLst/>
              <a:cxnLst/>
              <a:rect l="l" t="t" r="r" b="b"/>
              <a:pathLst>
                <a:path h="26517">
                  <a:moveTo>
                    <a:pt x="0" y="2651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" name="object 23"/>
            <p:cNvSpPr/>
            <p:nvPr/>
          </p:nvSpPr>
          <p:spPr>
            <a:xfrm>
              <a:off x="2955569" y="1528368"/>
              <a:ext cx="0" cy="26517"/>
            </a:xfrm>
            <a:custGeom>
              <a:avLst/>
              <a:gdLst/>
              <a:ahLst/>
              <a:cxnLst/>
              <a:rect l="l" t="t" r="r" b="b"/>
              <a:pathLst>
                <a:path h="26517">
                  <a:moveTo>
                    <a:pt x="0" y="0"/>
                  </a:moveTo>
                  <a:lnTo>
                    <a:pt x="0" y="2651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" name="object 24"/>
            <p:cNvSpPr/>
            <p:nvPr/>
          </p:nvSpPr>
          <p:spPr>
            <a:xfrm>
              <a:off x="3401707" y="2612923"/>
              <a:ext cx="0" cy="26517"/>
            </a:xfrm>
            <a:custGeom>
              <a:avLst/>
              <a:gdLst/>
              <a:ahLst/>
              <a:cxnLst/>
              <a:rect l="l" t="t" r="r" b="b"/>
              <a:pathLst>
                <a:path h="26517">
                  <a:moveTo>
                    <a:pt x="0" y="2651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" name="object 25"/>
            <p:cNvSpPr/>
            <p:nvPr/>
          </p:nvSpPr>
          <p:spPr>
            <a:xfrm>
              <a:off x="3401707" y="1528368"/>
              <a:ext cx="0" cy="26517"/>
            </a:xfrm>
            <a:custGeom>
              <a:avLst/>
              <a:gdLst/>
              <a:ahLst/>
              <a:cxnLst/>
              <a:rect l="l" t="t" r="r" b="b"/>
              <a:pathLst>
                <a:path h="26517">
                  <a:moveTo>
                    <a:pt x="0" y="0"/>
                  </a:moveTo>
                  <a:lnTo>
                    <a:pt x="0" y="2651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" name="object 26"/>
            <p:cNvSpPr/>
            <p:nvPr/>
          </p:nvSpPr>
          <p:spPr>
            <a:xfrm>
              <a:off x="3847820" y="2612923"/>
              <a:ext cx="0" cy="26517"/>
            </a:xfrm>
            <a:custGeom>
              <a:avLst/>
              <a:gdLst/>
              <a:ahLst/>
              <a:cxnLst/>
              <a:rect l="l" t="t" r="r" b="b"/>
              <a:pathLst>
                <a:path h="26517">
                  <a:moveTo>
                    <a:pt x="0" y="2651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" name="object 27"/>
            <p:cNvSpPr/>
            <p:nvPr/>
          </p:nvSpPr>
          <p:spPr>
            <a:xfrm>
              <a:off x="3847820" y="1528368"/>
              <a:ext cx="0" cy="26517"/>
            </a:xfrm>
            <a:custGeom>
              <a:avLst/>
              <a:gdLst/>
              <a:ahLst/>
              <a:cxnLst/>
              <a:rect l="l" t="t" r="r" b="b"/>
              <a:pathLst>
                <a:path h="26517">
                  <a:moveTo>
                    <a:pt x="0" y="0"/>
                  </a:moveTo>
                  <a:lnTo>
                    <a:pt x="0" y="2651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2" name="object 28"/>
            <p:cNvSpPr/>
            <p:nvPr/>
          </p:nvSpPr>
          <p:spPr>
            <a:xfrm>
              <a:off x="4293933" y="2612923"/>
              <a:ext cx="0" cy="26517"/>
            </a:xfrm>
            <a:custGeom>
              <a:avLst/>
              <a:gdLst/>
              <a:ahLst/>
              <a:cxnLst/>
              <a:rect l="l" t="t" r="r" b="b"/>
              <a:pathLst>
                <a:path h="26517">
                  <a:moveTo>
                    <a:pt x="0" y="2651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" name="object 29"/>
            <p:cNvSpPr/>
            <p:nvPr/>
          </p:nvSpPr>
          <p:spPr>
            <a:xfrm>
              <a:off x="4293933" y="1528368"/>
              <a:ext cx="0" cy="26517"/>
            </a:xfrm>
            <a:custGeom>
              <a:avLst/>
              <a:gdLst/>
              <a:ahLst/>
              <a:cxnLst/>
              <a:rect l="l" t="t" r="r" b="b"/>
              <a:pathLst>
                <a:path h="26517">
                  <a:moveTo>
                    <a:pt x="0" y="0"/>
                  </a:moveTo>
                  <a:lnTo>
                    <a:pt x="0" y="2651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" name="object 30"/>
            <p:cNvSpPr/>
            <p:nvPr/>
          </p:nvSpPr>
          <p:spPr>
            <a:xfrm>
              <a:off x="4740071" y="2612923"/>
              <a:ext cx="0" cy="26517"/>
            </a:xfrm>
            <a:custGeom>
              <a:avLst/>
              <a:gdLst/>
              <a:ahLst/>
              <a:cxnLst/>
              <a:rect l="l" t="t" r="r" b="b"/>
              <a:pathLst>
                <a:path h="26517">
                  <a:moveTo>
                    <a:pt x="0" y="2651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" name="object 31"/>
            <p:cNvSpPr/>
            <p:nvPr/>
          </p:nvSpPr>
          <p:spPr>
            <a:xfrm>
              <a:off x="4740071" y="1528368"/>
              <a:ext cx="0" cy="26517"/>
            </a:xfrm>
            <a:custGeom>
              <a:avLst/>
              <a:gdLst/>
              <a:ahLst/>
              <a:cxnLst/>
              <a:rect l="l" t="t" r="r" b="b"/>
              <a:pathLst>
                <a:path h="26517">
                  <a:moveTo>
                    <a:pt x="0" y="0"/>
                  </a:moveTo>
                  <a:lnTo>
                    <a:pt x="0" y="2651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" name="object 32"/>
            <p:cNvSpPr txBox="1"/>
            <p:nvPr/>
          </p:nvSpPr>
          <p:spPr>
            <a:xfrm>
              <a:off x="1553730" y="2690240"/>
              <a:ext cx="3249930" cy="255904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tabLst>
                  <a:tab pos="458470" algn="l"/>
                  <a:tab pos="904875" algn="l"/>
                  <a:tab pos="1350645" algn="l"/>
                  <a:tab pos="1797050" algn="l"/>
                  <a:tab pos="2242820" algn="l"/>
                  <a:tab pos="2689225" algn="l"/>
                  <a:tab pos="3134995" algn="l"/>
                </a:tabLst>
              </a:pPr>
              <a:r>
                <a:rPr sz="1600" dirty="0" smtClean="0">
                  <a:latin typeface="Times New Roman"/>
                  <a:cs typeface="Times New Roman"/>
                </a:rPr>
                <a:t>0	1	2	3	4	5	6	7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37" name="object 33"/>
            <p:cNvSpPr/>
            <p:nvPr/>
          </p:nvSpPr>
          <p:spPr>
            <a:xfrm>
              <a:off x="1394167" y="2083904"/>
              <a:ext cx="3568941" cy="0"/>
            </a:xfrm>
            <a:custGeom>
              <a:avLst/>
              <a:gdLst/>
              <a:ahLst/>
              <a:cxnLst/>
              <a:rect l="l" t="t" r="r" b="b"/>
              <a:pathLst>
                <a:path w="3568941">
                  <a:moveTo>
                    <a:pt x="0" y="0"/>
                  </a:moveTo>
                  <a:lnTo>
                    <a:pt x="3568941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" name="object 34"/>
            <p:cNvSpPr/>
            <p:nvPr/>
          </p:nvSpPr>
          <p:spPr>
            <a:xfrm>
              <a:off x="1394167" y="1528368"/>
              <a:ext cx="3568941" cy="1111072"/>
            </a:xfrm>
            <a:custGeom>
              <a:avLst/>
              <a:gdLst/>
              <a:ahLst/>
              <a:cxnLst/>
              <a:rect l="l" t="t" r="r" b="b"/>
              <a:pathLst>
                <a:path w="3568941" h="1111072">
                  <a:moveTo>
                    <a:pt x="0" y="1111072"/>
                  </a:moveTo>
                  <a:lnTo>
                    <a:pt x="3568941" y="1111072"/>
                  </a:lnTo>
                  <a:lnTo>
                    <a:pt x="3568941" y="0"/>
                  </a:lnTo>
                  <a:lnTo>
                    <a:pt x="0" y="0"/>
                  </a:lnTo>
                  <a:lnTo>
                    <a:pt x="0" y="111107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" name="object 35"/>
            <p:cNvSpPr txBox="1"/>
            <p:nvPr/>
          </p:nvSpPr>
          <p:spPr>
            <a:xfrm>
              <a:off x="3140417" y="2942755"/>
              <a:ext cx="81915" cy="255904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i="1" dirty="0" smtClean="0">
                  <a:latin typeface="Times New Roman"/>
                  <a:cs typeface="Times New Roman"/>
                </a:rPr>
                <a:t>i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40" name="object 36"/>
            <p:cNvSpPr/>
            <p:nvPr/>
          </p:nvSpPr>
          <p:spPr>
            <a:xfrm>
              <a:off x="1550314" y="1727022"/>
              <a:ext cx="133832" cy="356882"/>
            </a:xfrm>
            <a:custGeom>
              <a:avLst/>
              <a:gdLst/>
              <a:ahLst/>
              <a:cxnLst/>
              <a:rect l="l" t="t" r="r" b="b"/>
              <a:pathLst>
                <a:path w="133832" h="356882">
                  <a:moveTo>
                    <a:pt x="0" y="356882"/>
                  </a:moveTo>
                  <a:lnTo>
                    <a:pt x="0" y="0"/>
                  </a:lnTo>
                  <a:lnTo>
                    <a:pt x="133832" y="0"/>
                  </a:lnTo>
                  <a:lnTo>
                    <a:pt x="133832" y="356882"/>
                  </a:lnTo>
                  <a:lnTo>
                    <a:pt x="0" y="35688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" name="object 37"/>
            <p:cNvSpPr/>
            <p:nvPr/>
          </p:nvSpPr>
          <p:spPr>
            <a:xfrm>
              <a:off x="1996427" y="2083904"/>
              <a:ext cx="133845" cy="356908"/>
            </a:xfrm>
            <a:custGeom>
              <a:avLst/>
              <a:gdLst/>
              <a:ahLst/>
              <a:cxnLst/>
              <a:rect l="l" t="t" r="r" b="b"/>
              <a:pathLst>
                <a:path w="133845" h="356908">
                  <a:moveTo>
                    <a:pt x="0" y="0"/>
                  </a:moveTo>
                  <a:lnTo>
                    <a:pt x="0" y="356908"/>
                  </a:lnTo>
                  <a:lnTo>
                    <a:pt x="133845" y="356908"/>
                  </a:lnTo>
                  <a:lnTo>
                    <a:pt x="133845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" name="object 38"/>
            <p:cNvSpPr/>
            <p:nvPr/>
          </p:nvSpPr>
          <p:spPr>
            <a:xfrm>
              <a:off x="2442552" y="2083904"/>
              <a:ext cx="133832" cy="356908"/>
            </a:xfrm>
            <a:custGeom>
              <a:avLst/>
              <a:gdLst/>
              <a:ahLst/>
              <a:cxnLst/>
              <a:rect l="l" t="t" r="r" b="b"/>
              <a:pathLst>
                <a:path w="133832" h="356908">
                  <a:moveTo>
                    <a:pt x="0" y="0"/>
                  </a:moveTo>
                  <a:lnTo>
                    <a:pt x="0" y="356908"/>
                  </a:lnTo>
                  <a:lnTo>
                    <a:pt x="133832" y="356908"/>
                  </a:lnTo>
                  <a:lnTo>
                    <a:pt x="133832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" name="object 39"/>
            <p:cNvSpPr/>
            <p:nvPr/>
          </p:nvSpPr>
          <p:spPr>
            <a:xfrm>
              <a:off x="2888653" y="1727022"/>
              <a:ext cx="133845" cy="356882"/>
            </a:xfrm>
            <a:custGeom>
              <a:avLst/>
              <a:gdLst/>
              <a:ahLst/>
              <a:cxnLst/>
              <a:rect l="l" t="t" r="r" b="b"/>
              <a:pathLst>
                <a:path w="133845" h="356882">
                  <a:moveTo>
                    <a:pt x="0" y="356882"/>
                  </a:moveTo>
                  <a:lnTo>
                    <a:pt x="0" y="0"/>
                  </a:lnTo>
                  <a:lnTo>
                    <a:pt x="133845" y="0"/>
                  </a:lnTo>
                  <a:lnTo>
                    <a:pt x="133845" y="356882"/>
                  </a:lnTo>
                  <a:lnTo>
                    <a:pt x="0" y="356882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" name="object 40"/>
            <p:cNvSpPr/>
            <p:nvPr/>
          </p:nvSpPr>
          <p:spPr>
            <a:xfrm>
              <a:off x="3334791" y="1727022"/>
              <a:ext cx="133845" cy="356882"/>
            </a:xfrm>
            <a:custGeom>
              <a:avLst/>
              <a:gdLst/>
              <a:ahLst/>
              <a:cxnLst/>
              <a:rect l="l" t="t" r="r" b="b"/>
              <a:pathLst>
                <a:path w="133845" h="356882">
                  <a:moveTo>
                    <a:pt x="0" y="356882"/>
                  </a:moveTo>
                  <a:lnTo>
                    <a:pt x="0" y="0"/>
                  </a:lnTo>
                  <a:lnTo>
                    <a:pt x="133845" y="0"/>
                  </a:lnTo>
                  <a:lnTo>
                    <a:pt x="133845" y="356882"/>
                  </a:lnTo>
                  <a:lnTo>
                    <a:pt x="0" y="356882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" name="object 41"/>
            <p:cNvSpPr/>
            <p:nvPr/>
          </p:nvSpPr>
          <p:spPr>
            <a:xfrm>
              <a:off x="3780904" y="2083904"/>
              <a:ext cx="133832" cy="356908"/>
            </a:xfrm>
            <a:custGeom>
              <a:avLst/>
              <a:gdLst/>
              <a:ahLst/>
              <a:cxnLst/>
              <a:rect l="l" t="t" r="r" b="b"/>
              <a:pathLst>
                <a:path w="133832" h="356908">
                  <a:moveTo>
                    <a:pt x="0" y="0"/>
                  </a:moveTo>
                  <a:lnTo>
                    <a:pt x="0" y="356908"/>
                  </a:lnTo>
                  <a:lnTo>
                    <a:pt x="133832" y="356908"/>
                  </a:lnTo>
                  <a:lnTo>
                    <a:pt x="133832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" name="object 42"/>
            <p:cNvSpPr/>
            <p:nvPr/>
          </p:nvSpPr>
          <p:spPr>
            <a:xfrm>
              <a:off x="4227004" y="2083904"/>
              <a:ext cx="133858" cy="356908"/>
            </a:xfrm>
            <a:custGeom>
              <a:avLst/>
              <a:gdLst/>
              <a:ahLst/>
              <a:cxnLst/>
              <a:rect l="l" t="t" r="r" b="b"/>
              <a:pathLst>
                <a:path w="133858" h="356908">
                  <a:moveTo>
                    <a:pt x="0" y="0"/>
                  </a:moveTo>
                  <a:lnTo>
                    <a:pt x="0" y="356908"/>
                  </a:lnTo>
                  <a:lnTo>
                    <a:pt x="133858" y="356908"/>
                  </a:lnTo>
                  <a:lnTo>
                    <a:pt x="133858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" name="object 43"/>
            <p:cNvSpPr/>
            <p:nvPr/>
          </p:nvSpPr>
          <p:spPr>
            <a:xfrm>
              <a:off x="4673142" y="1727022"/>
              <a:ext cx="133819" cy="356882"/>
            </a:xfrm>
            <a:custGeom>
              <a:avLst/>
              <a:gdLst/>
              <a:ahLst/>
              <a:cxnLst/>
              <a:rect l="l" t="t" r="r" b="b"/>
              <a:pathLst>
                <a:path w="133819" h="356882">
                  <a:moveTo>
                    <a:pt x="0" y="356882"/>
                  </a:moveTo>
                  <a:lnTo>
                    <a:pt x="0" y="0"/>
                  </a:lnTo>
                  <a:lnTo>
                    <a:pt x="133819" y="0"/>
                  </a:lnTo>
                  <a:lnTo>
                    <a:pt x="133819" y="356882"/>
                  </a:lnTo>
                  <a:lnTo>
                    <a:pt x="0" y="35688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" name="object 44"/>
            <p:cNvSpPr txBox="1"/>
            <p:nvPr/>
          </p:nvSpPr>
          <p:spPr>
            <a:xfrm>
              <a:off x="6188900" y="1140142"/>
              <a:ext cx="2428240" cy="255904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-10" dirty="0" smtClean="0">
                  <a:latin typeface="Times New Roman"/>
                  <a:cs typeface="Times New Roman"/>
                </a:rPr>
                <a:t>The</a:t>
              </a:r>
              <a:r>
                <a:rPr sz="1600" spc="-5" dirty="0" smtClean="0">
                  <a:latin typeface="Times New Roman"/>
                  <a:cs typeface="Times New Roman"/>
                </a:rPr>
                <a:t> </a:t>
              </a:r>
              <a:r>
                <a:rPr sz="1600" spc="-10" dirty="0" smtClean="0">
                  <a:latin typeface="Times New Roman"/>
                  <a:cs typeface="Times New Roman"/>
                </a:rPr>
                <a:t>5th</a:t>
              </a:r>
              <a:r>
                <a:rPr sz="1600" spc="-5" dirty="0" smtClean="0">
                  <a:latin typeface="Times New Roman"/>
                  <a:cs typeface="Times New Roman"/>
                </a:rPr>
                <a:t> </a:t>
              </a:r>
              <a:r>
                <a:rPr sz="1600" spc="-10" dirty="0" smtClean="0">
                  <a:latin typeface="Times New Roman"/>
                  <a:cs typeface="Times New Roman"/>
                </a:rPr>
                <a:t>basis</a:t>
              </a:r>
              <a:r>
                <a:rPr sz="1600" spc="-5" dirty="0" smtClean="0">
                  <a:latin typeface="Times New Roman"/>
                  <a:cs typeface="Times New Roman"/>
                </a:rPr>
                <a:t> </a:t>
              </a:r>
              <a:r>
                <a:rPr sz="1600" spc="-10" dirty="0" smtClean="0">
                  <a:latin typeface="Times New Roman"/>
                  <a:cs typeface="Times New Roman"/>
                </a:rPr>
                <a:t>function</a:t>
              </a:r>
              <a:r>
                <a:rPr sz="1600" spc="-5" dirty="0" smtClean="0">
                  <a:latin typeface="Times New Roman"/>
                  <a:cs typeface="Times New Roman"/>
                </a:rPr>
                <a:t> </a:t>
              </a:r>
              <a:r>
                <a:rPr sz="1600" spc="-10" dirty="0" smtClean="0">
                  <a:latin typeface="Times New Roman"/>
                  <a:cs typeface="Times New Roman"/>
                </a:rPr>
                <a:t>(</a:t>
              </a:r>
              <a:r>
                <a:rPr sz="1600" i="1" spc="-10" dirty="0" smtClean="0">
                  <a:latin typeface="Times New Roman"/>
                  <a:cs typeface="Times New Roman"/>
                </a:rPr>
                <a:t>u</a:t>
              </a:r>
              <a:r>
                <a:rPr sz="1600" i="1" spc="-5" dirty="0" smtClean="0">
                  <a:latin typeface="Times New Roman"/>
                  <a:cs typeface="Times New Roman"/>
                </a:rPr>
                <a:t> </a:t>
              </a:r>
              <a:r>
                <a:rPr sz="1600" spc="-10" dirty="0" smtClean="0">
                  <a:latin typeface="Times New Roman"/>
                  <a:cs typeface="Times New Roman"/>
                </a:rPr>
                <a:t>=</a:t>
              </a:r>
              <a:r>
                <a:rPr sz="1600" spc="-5" dirty="0" smtClean="0">
                  <a:latin typeface="Times New Roman"/>
                  <a:cs typeface="Times New Roman"/>
                </a:rPr>
                <a:t> </a:t>
              </a:r>
              <a:r>
                <a:rPr sz="1600" spc="-10" dirty="0" smtClean="0">
                  <a:latin typeface="Times New Roman"/>
                  <a:cs typeface="Times New Roman"/>
                </a:rPr>
                <a:t>5)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49" name="object 45"/>
            <p:cNvSpPr/>
            <p:nvPr/>
          </p:nvSpPr>
          <p:spPr>
            <a:xfrm>
              <a:off x="5625210" y="2592755"/>
              <a:ext cx="26365" cy="0"/>
            </a:xfrm>
            <a:custGeom>
              <a:avLst/>
              <a:gdLst/>
              <a:ahLst/>
              <a:cxnLst/>
              <a:rect l="l" t="t" r="r" b="b"/>
              <a:pathLst>
                <a:path w="26365">
                  <a:moveTo>
                    <a:pt x="0" y="0"/>
                  </a:moveTo>
                  <a:lnTo>
                    <a:pt x="26365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" name="object 46"/>
            <p:cNvSpPr/>
            <p:nvPr/>
          </p:nvSpPr>
          <p:spPr>
            <a:xfrm>
              <a:off x="9145917" y="2592755"/>
              <a:ext cx="26352" cy="0"/>
            </a:xfrm>
            <a:custGeom>
              <a:avLst/>
              <a:gdLst/>
              <a:ahLst/>
              <a:cxnLst/>
              <a:rect l="l" t="t" r="r" b="b"/>
              <a:pathLst>
                <a:path w="26352">
                  <a:moveTo>
                    <a:pt x="26352" y="0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" name="object 47"/>
            <p:cNvSpPr/>
            <p:nvPr/>
          </p:nvSpPr>
          <p:spPr>
            <a:xfrm>
              <a:off x="5625210" y="2341791"/>
              <a:ext cx="26365" cy="0"/>
            </a:xfrm>
            <a:custGeom>
              <a:avLst/>
              <a:gdLst/>
              <a:ahLst/>
              <a:cxnLst/>
              <a:rect l="l" t="t" r="r" b="b"/>
              <a:pathLst>
                <a:path w="26365">
                  <a:moveTo>
                    <a:pt x="0" y="0"/>
                  </a:moveTo>
                  <a:lnTo>
                    <a:pt x="26365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" name="object 48"/>
            <p:cNvSpPr/>
            <p:nvPr/>
          </p:nvSpPr>
          <p:spPr>
            <a:xfrm>
              <a:off x="9145917" y="2341791"/>
              <a:ext cx="26352" cy="0"/>
            </a:xfrm>
            <a:custGeom>
              <a:avLst/>
              <a:gdLst/>
              <a:ahLst/>
              <a:cxnLst/>
              <a:rect l="l" t="t" r="r" b="b"/>
              <a:pathLst>
                <a:path w="26352">
                  <a:moveTo>
                    <a:pt x="26352" y="0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" name="object 49"/>
            <p:cNvSpPr/>
            <p:nvPr/>
          </p:nvSpPr>
          <p:spPr>
            <a:xfrm>
              <a:off x="5625210" y="2090826"/>
              <a:ext cx="26365" cy="0"/>
            </a:xfrm>
            <a:custGeom>
              <a:avLst/>
              <a:gdLst/>
              <a:ahLst/>
              <a:cxnLst/>
              <a:rect l="l" t="t" r="r" b="b"/>
              <a:pathLst>
                <a:path w="26365">
                  <a:moveTo>
                    <a:pt x="0" y="0"/>
                  </a:moveTo>
                  <a:lnTo>
                    <a:pt x="26365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" name="object 50"/>
            <p:cNvSpPr/>
            <p:nvPr/>
          </p:nvSpPr>
          <p:spPr>
            <a:xfrm>
              <a:off x="9145917" y="2090826"/>
              <a:ext cx="26352" cy="0"/>
            </a:xfrm>
            <a:custGeom>
              <a:avLst/>
              <a:gdLst/>
              <a:ahLst/>
              <a:cxnLst/>
              <a:rect l="l" t="t" r="r" b="b"/>
              <a:pathLst>
                <a:path w="26352">
                  <a:moveTo>
                    <a:pt x="26352" y="0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" name="object 51"/>
            <p:cNvSpPr/>
            <p:nvPr/>
          </p:nvSpPr>
          <p:spPr>
            <a:xfrm>
              <a:off x="5625210" y="1839848"/>
              <a:ext cx="26365" cy="0"/>
            </a:xfrm>
            <a:custGeom>
              <a:avLst/>
              <a:gdLst/>
              <a:ahLst/>
              <a:cxnLst/>
              <a:rect l="l" t="t" r="r" b="b"/>
              <a:pathLst>
                <a:path w="26365">
                  <a:moveTo>
                    <a:pt x="0" y="0"/>
                  </a:moveTo>
                  <a:lnTo>
                    <a:pt x="26365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" name="object 52"/>
            <p:cNvSpPr/>
            <p:nvPr/>
          </p:nvSpPr>
          <p:spPr>
            <a:xfrm>
              <a:off x="9145917" y="1839848"/>
              <a:ext cx="26352" cy="0"/>
            </a:xfrm>
            <a:custGeom>
              <a:avLst/>
              <a:gdLst/>
              <a:ahLst/>
              <a:cxnLst/>
              <a:rect l="l" t="t" r="r" b="b"/>
              <a:pathLst>
                <a:path w="26352">
                  <a:moveTo>
                    <a:pt x="26352" y="0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" name="object 53"/>
            <p:cNvSpPr/>
            <p:nvPr/>
          </p:nvSpPr>
          <p:spPr>
            <a:xfrm>
              <a:off x="5625210" y="1588884"/>
              <a:ext cx="26365" cy="0"/>
            </a:xfrm>
            <a:custGeom>
              <a:avLst/>
              <a:gdLst/>
              <a:ahLst/>
              <a:cxnLst/>
              <a:rect l="l" t="t" r="r" b="b"/>
              <a:pathLst>
                <a:path w="26365">
                  <a:moveTo>
                    <a:pt x="0" y="0"/>
                  </a:moveTo>
                  <a:lnTo>
                    <a:pt x="26365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8" name="object 54"/>
            <p:cNvSpPr/>
            <p:nvPr/>
          </p:nvSpPr>
          <p:spPr>
            <a:xfrm>
              <a:off x="9145917" y="1588884"/>
              <a:ext cx="26352" cy="0"/>
            </a:xfrm>
            <a:custGeom>
              <a:avLst/>
              <a:gdLst/>
              <a:ahLst/>
              <a:cxnLst/>
              <a:rect l="l" t="t" r="r" b="b"/>
              <a:pathLst>
                <a:path w="26352">
                  <a:moveTo>
                    <a:pt x="26352" y="0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9" name="object 55"/>
            <p:cNvSpPr txBox="1"/>
            <p:nvPr/>
          </p:nvSpPr>
          <p:spPr>
            <a:xfrm>
              <a:off x="5077891" y="1441310"/>
              <a:ext cx="389255" cy="12598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10489" algn="ctr">
                <a:lnSpc>
                  <a:spcPct val="100000"/>
                </a:lnSpc>
              </a:pPr>
              <a:r>
                <a:rPr sz="1600" spc="-10" dirty="0" smtClean="0">
                  <a:latin typeface="Times New Roman"/>
                  <a:cs typeface="Times New Roman"/>
                </a:rPr>
                <a:t>1.0</a:t>
              </a:r>
              <a:endParaRPr sz="1600">
                <a:latin typeface="Times New Roman"/>
                <a:cs typeface="Times New Roman"/>
              </a:endParaRPr>
            </a:p>
            <a:p>
              <a:pPr marL="110489" algn="ctr">
                <a:lnSpc>
                  <a:spcPct val="100000"/>
                </a:lnSpc>
                <a:spcBef>
                  <a:spcPts val="55"/>
                </a:spcBef>
              </a:pPr>
              <a:r>
                <a:rPr sz="1600" spc="-10" dirty="0" smtClean="0">
                  <a:latin typeface="Times New Roman"/>
                  <a:cs typeface="Times New Roman"/>
                </a:rPr>
                <a:t>0.5</a:t>
              </a:r>
              <a:endParaRPr sz="1600">
                <a:latin typeface="Times New Roman"/>
                <a:cs typeface="Times New Roman"/>
              </a:endParaRPr>
            </a:p>
            <a:p>
              <a:pPr marR="12700" algn="r">
                <a:lnSpc>
                  <a:spcPct val="100000"/>
                </a:lnSpc>
                <a:spcBef>
                  <a:spcPts val="55"/>
                </a:spcBef>
              </a:pPr>
              <a:r>
                <a:rPr sz="1600" spc="-10" dirty="0" smtClean="0">
                  <a:latin typeface="Times New Roman"/>
                  <a:cs typeface="Times New Roman"/>
                </a:rPr>
                <a:t>0</a:t>
              </a:r>
              <a:endParaRPr sz="1600">
                <a:latin typeface="Times New Roman"/>
                <a:cs typeface="Times New Roman"/>
              </a:endParaRPr>
            </a:p>
            <a:p>
              <a:pPr marR="0" algn="ctr">
                <a:lnSpc>
                  <a:spcPct val="100000"/>
                </a:lnSpc>
                <a:spcBef>
                  <a:spcPts val="55"/>
                </a:spcBef>
              </a:pPr>
              <a:r>
                <a:rPr sz="1600" spc="-10" dirty="0" smtClean="0">
                  <a:latin typeface="Symbol"/>
                  <a:cs typeface="Symbol"/>
                </a:rPr>
                <a:t></a:t>
              </a:r>
              <a:r>
                <a:rPr sz="1600" spc="-10" dirty="0" smtClean="0">
                  <a:latin typeface="Times New Roman"/>
                  <a:cs typeface="Times New Roman"/>
                </a:rPr>
                <a:t>0.5</a:t>
              </a:r>
              <a:endParaRPr sz="1600">
                <a:latin typeface="Times New Roman"/>
                <a:cs typeface="Times New Roman"/>
              </a:endParaRPr>
            </a:p>
            <a:p>
              <a:pPr marR="0" algn="ctr">
                <a:lnSpc>
                  <a:spcPct val="100000"/>
                </a:lnSpc>
                <a:spcBef>
                  <a:spcPts val="55"/>
                </a:spcBef>
              </a:pPr>
              <a:r>
                <a:rPr sz="1600" spc="-10" dirty="0" smtClean="0">
                  <a:latin typeface="Symbol"/>
                  <a:cs typeface="Symbol"/>
                </a:rPr>
                <a:t></a:t>
              </a:r>
              <a:r>
                <a:rPr sz="1600" spc="-10" dirty="0" smtClean="0">
                  <a:latin typeface="Times New Roman"/>
                  <a:cs typeface="Times New Roman"/>
                </a:rPr>
                <a:t>1.0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60" name="object 56"/>
            <p:cNvSpPr/>
            <p:nvPr/>
          </p:nvSpPr>
          <p:spPr>
            <a:xfrm>
              <a:off x="5846914" y="2616593"/>
              <a:ext cx="0" cy="26352"/>
            </a:xfrm>
            <a:custGeom>
              <a:avLst/>
              <a:gdLst/>
              <a:ahLst/>
              <a:cxnLst/>
              <a:rect l="l" t="t" r="r" b="b"/>
              <a:pathLst>
                <a:path h="26352">
                  <a:moveTo>
                    <a:pt x="0" y="26352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1" name="object 57"/>
            <p:cNvSpPr/>
            <p:nvPr/>
          </p:nvSpPr>
          <p:spPr>
            <a:xfrm>
              <a:off x="5846914" y="1538693"/>
              <a:ext cx="0" cy="26352"/>
            </a:xfrm>
            <a:custGeom>
              <a:avLst/>
              <a:gdLst/>
              <a:ahLst/>
              <a:cxnLst/>
              <a:rect l="l" t="t" r="r" b="b"/>
              <a:pathLst>
                <a:path h="26352">
                  <a:moveTo>
                    <a:pt x="0" y="0"/>
                  </a:moveTo>
                  <a:lnTo>
                    <a:pt x="0" y="26352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" name="object 58"/>
            <p:cNvSpPr/>
            <p:nvPr/>
          </p:nvSpPr>
          <p:spPr>
            <a:xfrm>
              <a:off x="6290297" y="2616593"/>
              <a:ext cx="0" cy="26352"/>
            </a:xfrm>
            <a:custGeom>
              <a:avLst/>
              <a:gdLst/>
              <a:ahLst/>
              <a:cxnLst/>
              <a:rect l="l" t="t" r="r" b="b"/>
              <a:pathLst>
                <a:path h="26352">
                  <a:moveTo>
                    <a:pt x="0" y="26352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" name="object 59"/>
            <p:cNvSpPr/>
            <p:nvPr/>
          </p:nvSpPr>
          <p:spPr>
            <a:xfrm>
              <a:off x="6290297" y="1538693"/>
              <a:ext cx="0" cy="26352"/>
            </a:xfrm>
            <a:custGeom>
              <a:avLst/>
              <a:gdLst/>
              <a:ahLst/>
              <a:cxnLst/>
              <a:rect l="l" t="t" r="r" b="b"/>
              <a:pathLst>
                <a:path h="26352">
                  <a:moveTo>
                    <a:pt x="0" y="0"/>
                  </a:moveTo>
                  <a:lnTo>
                    <a:pt x="0" y="26352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" name="object 60"/>
            <p:cNvSpPr/>
            <p:nvPr/>
          </p:nvSpPr>
          <p:spPr>
            <a:xfrm>
              <a:off x="6733667" y="2616593"/>
              <a:ext cx="0" cy="26352"/>
            </a:xfrm>
            <a:custGeom>
              <a:avLst/>
              <a:gdLst/>
              <a:ahLst/>
              <a:cxnLst/>
              <a:rect l="l" t="t" r="r" b="b"/>
              <a:pathLst>
                <a:path h="26352">
                  <a:moveTo>
                    <a:pt x="0" y="26352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" name="object 61"/>
            <p:cNvSpPr/>
            <p:nvPr/>
          </p:nvSpPr>
          <p:spPr>
            <a:xfrm>
              <a:off x="6733667" y="1538693"/>
              <a:ext cx="0" cy="26352"/>
            </a:xfrm>
            <a:custGeom>
              <a:avLst/>
              <a:gdLst/>
              <a:ahLst/>
              <a:cxnLst/>
              <a:rect l="l" t="t" r="r" b="b"/>
              <a:pathLst>
                <a:path h="26352">
                  <a:moveTo>
                    <a:pt x="0" y="0"/>
                  </a:moveTo>
                  <a:lnTo>
                    <a:pt x="0" y="26352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" name="object 62"/>
            <p:cNvSpPr/>
            <p:nvPr/>
          </p:nvSpPr>
          <p:spPr>
            <a:xfrm>
              <a:off x="7177049" y="2616593"/>
              <a:ext cx="0" cy="26352"/>
            </a:xfrm>
            <a:custGeom>
              <a:avLst/>
              <a:gdLst/>
              <a:ahLst/>
              <a:cxnLst/>
              <a:rect l="l" t="t" r="r" b="b"/>
              <a:pathLst>
                <a:path h="26352">
                  <a:moveTo>
                    <a:pt x="0" y="26352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" name="object 63"/>
            <p:cNvSpPr/>
            <p:nvPr/>
          </p:nvSpPr>
          <p:spPr>
            <a:xfrm>
              <a:off x="7177049" y="1538693"/>
              <a:ext cx="0" cy="26352"/>
            </a:xfrm>
            <a:custGeom>
              <a:avLst/>
              <a:gdLst/>
              <a:ahLst/>
              <a:cxnLst/>
              <a:rect l="l" t="t" r="r" b="b"/>
              <a:pathLst>
                <a:path h="26352">
                  <a:moveTo>
                    <a:pt x="0" y="0"/>
                  </a:moveTo>
                  <a:lnTo>
                    <a:pt x="0" y="26352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" name="object 64"/>
            <p:cNvSpPr/>
            <p:nvPr/>
          </p:nvSpPr>
          <p:spPr>
            <a:xfrm>
              <a:off x="7620444" y="2616593"/>
              <a:ext cx="0" cy="26352"/>
            </a:xfrm>
            <a:custGeom>
              <a:avLst/>
              <a:gdLst/>
              <a:ahLst/>
              <a:cxnLst/>
              <a:rect l="l" t="t" r="r" b="b"/>
              <a:pathLst>
                <a:path h="26352">
                  <a:moveTo>
                    <a:pt x="0" y="26352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" name="object 65"/>
            <p:cNvSpPr/>
            <p:nvPr/>
          </p:nvSpPr>
          <p:spPr>
            <a:xfrm>
              <a:off x="7620444" y="1538693"/>
              <a:ext cx="0" cy="26352"/>
            </a:xfrm>
            <a:custGeom>
              <a:avLst/>
              <a:gdLst/>
              <a:ahLst/>
              <a:cxnLst/>
              <a:rect l="l" t="t" r="r" b="b"/>
              <a:pathLst>
                <a:path h="26352">
                  <a:moveTo>
                    <a:pt x="0" y="0"/>
                  </a:moveTo>
                  <a:lnTo>
                    <a:pt x="0" y="26352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" name="object 66"/>
            <p:cNvSpPr/>
            <p:nvPr/>
          </p:nvSpPr>
          <p:spPr>
            <a:xfrm>
              <a:off x="8063813" y="2616593"/>
              <a:ext cx="0" cy="26352"/>
            </a:xfrm>
            <a:custGeom>
              <a:avLst/>
              <a:gdLst/>
              <a:ahLst/>
              <a:cxnLst/>
              <a:rect l="l" t="t" r="r" b="b"/>
              <a:pathLst>
                <a:path h="26352">
                  <a:moveTo>
                    <a:pt x="0" y="26352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" name="object 67"/>
            <p:cNvSpPr/>
            <p:nvPr/>
          </p:nvSpPr>
          <p:spPr>
            <a:xfrm>
              <a:off x="8063813" y="1538693"/>
              <a:ext cx="0" cy="26352"/>
            </a:xfrm>
            <a:custGeom>
              <a:avLst/>
              <a:gdLst/>
              <a:ahLst/>
              <a:cxnLst/>
              <a:rect l="l" t="t" r="r" b="b"/>
              <a:pathLst>
                <a:path h="26352">
                  <a:moveTo>
                    <a:pt x="0" y="0"/>
                  </a:moveTo>
                  <a:lnTo>
                    <a:pt x="0" y="26352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" name="object 68"/>
            <p:cNvSpPr/>
            <p:nvPr/>
          </p:nvSpPr>
          <p:spPr>
            <a:xfrm>
              <a:off x="8507196" y="2616593"/>
              <a:ext cx="0" cy="26352"/>
            </a:xfrm>
            <a:custGeom>
              <a:avLst/>
              <a:gdLst/>
              <a:ahLst/>
              <a:cxnLst/>
              <a:rect l="l" t="t" r="r" b="b"/>
              <a:pathLst>
                <a:path h="26352">
                  <a:moveTo>
                    <a:pt x="0" y="26352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" name="object 69"/>
            <p:cNvSpPr/>
            <p:nvPr/>
          </p:nvSpPr>
          <p:spPr>
            <a:xfrm>
              <a:off x="8507196" y="1538693"/>
              <a:ext cx="0" cy="26352"/>
            </a:xfrm>
            <a:custGeom>
              <a:avLst/>
              <a:gdLst/>
              <a:ahLst/>
              <a:cxnLst/>
              <a:rect l="l" t="t" r="r" b="b"/>
              <a:pathLst>
                <a:path h="26352">
                  <a:moveTo>
                    <a:pt x="0" y="0"/>
                  </a:moveTo>
                  <a:lnTo>
                    <a:pt x="0" y="26352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4" name="object 70"/>
            <p:cNvSpPr/>
            <p:nvPr/>
          </p:nvSpPr>
          <p:spPr>
            <a:xfrm>
              <a:off x="8950591" y="2616593"/>
              <a:ext cx="0" cy="26352"/>
            </a:xfrm>
            <a:custGeom>
              <a:avLst/>
              <a:gdLst/>
              <a:ahLst/>
              <a:cxnLst/>
              <a:rect l="l" t="t" r="r" b="b"/>
              <a:pathLst>
                <a:path h="26352">
                  <a:moveTo>
                    <a:pt x="0" y="26352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5" name="object 71"/>
            <p:cNvSpPr/>
            <p:nvPr/>
          </p:nvSpPr>
          <p:spPr>
            <a:xfrm>
              <a:off x="8950591" y="1538693"/>
              <a:ext cx="0" cy="26352"/>
            </a:xfrm>
            <a:custGeom>
              <a:avLst/>
              <a:gdLst/>
              <a:ahLst/>
              <a:cxnLst/>
              <a:rect l="l" t="t" r="r" b="b"/>
              <a:pathLst>
                <a:path h="26352">
                  <a:moveTo>
                    <a:pt x="0" y="0"/>
                  </a:moveTo>
                  <a:lnTo>
                    <a:pt x="0" y="26352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6" name="object 72"/>
            <p:cNvSpPr txBox="1"/>
            <p:nvPr/>
          </p:nvSpPr>
          <p:spPr>
            <a:xfrm>
              <a:off x="5783732" y="2692196"/>
              <a:ext cx="3230245" cy="255904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tabLst>
                  <a:tab pos="455930" algn="l"/>
                  <a:tab pos="899160" algn="l"/>
                  <a:tab pos="1342390" algn="l"/>
                  <a:tab pos="1785620" algn="l"/>
                  <a:tab pos="2229485" algn="l"/>
                  <a:tab pos="2672715" algn="l"/>
                  <a:tab pos="3115945" algn="l"/>
                </a:tabLst>
              </a:pPr>
              <a:r>
                <a:rPr sz="1600" spc="-10" dirty="0" smtClean="0">
                  <a:latin typeface="Times New Roman"/>
                  <a:cs typeface="Times New Roman"/>
                </a:rPr>
                <a:t>0	1	2	3	4	5	6	7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77" name="object 73"/>
            <p:cNvSpPr/>
            <p:nvPr/>
          </p:nvSpPr>
          <p:spPr>
            <a:xfrm>
              <a:off x="5625210" y="2090826"/>
              <a:ext cx="3547059" cy="0"/>
            </a:xfrm>
            <a:custGeom>
              <a:avLst/>
              <a:gdLst/>
              <a:ahLst/>
              <a:cxnLst/>
              <a:rect l="l" t="t" r="r" b="b"/>
              <a:pathLst>
                <a:path w="3547059">
                  <a:moveTo>
                    <a:pt x="0" y="0"/>
                  </a:moveTo>
                  <a:lnTo>
                    <a:pt x="3547059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8" name="object 74"/>
            <p:cNvSpPr/>
            <p:nvPr/>
          </p:nvSpPr>
          <p:spPr>
            <a:xfrm>
              <a:off x="5625210" y="1538693"/>
              <a:ext cx="3547059" cy="1104252"/>
            </a:xfrm>
            <a:custGeom>
              <a:avLst/>
              <a:gdLst/>
              <a:ahLst/>
              <a:cxnLst/>
              <a:rect l="l" t="t" r="r" b="b"/>
              <a:pathLst>
                <a:path w="3547059" h="1104252">
                  <a:moveTo>
                    <a:pt x="0" y="1104252"/>
                  </a:moveTo>
                  <a:lnTo>
                    <a:pt x="3547059" y="1104252"/>
                  </a:lnTo>
                  <a:lnTo>
                    <a:pt x="3547059" y="0"/>
                  </a:lnTo>
                  <a:lnTo>
                    <a:pt x="0" y="0"/>
                  </a:lnTo>
                  <a:lnTo>
                    <a:pt x="0" y="1104252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9" name="object 75"/>
            <p:cNvSpPr txBox="1"/>
            <p:nvPr/>
          </p:nvSpPr>
          <p:spPr>
            <a:xfrm>
              <a:off x="7360678" y="2943148"/>
              <a:ext cx="81915" cy="255904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i="1" spc="-5" dirty="0" smtClean="0">
                  <a:latin typeface="Times New Roman"/>
                  <a:cs typeface="Times New Roman"/>
                </a:rPr>
                <a:t>i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80" name="object 76"/>
            <p:cNvSpPr/>
            <p:nvPr/>
          </p:nvSpPr>
          <p:spPr>
            <a:xfrm>
              <a:off x="5780404" y="1811832"/>
              <a:ext cx="133007" cy="278993"/>
            </a:xfrm>
            <a:custGeom>
              <a:avLst/>
              <a:gdLst/>
              <a:ahLst/>
              <a:cxnLst/>
              <a:rect l="l" t="t" r="r" b="b"/>
              <a:pathLst>
                <a:path w="133007" h="278993">
                  <a:moveTo>
                    <a:pt x="0" y="278993"/>
                  </a:moveTo>
                  <a:lnTo>
                    <a:pt x="0" y="0"/>
                  </a:lnTo>
                  <a:lnTo>
                    <a:pt x="133007" y="0"/>
                  </a:lnTo>
                  <a:lnTo>
                    <a:pt x="133007" y="278993"/>
                  </a:lnTo>
                  <a:lnTo>
                    <a:pt x="0" y="278993"/>
                  </a:lnTo>
                </a:path>
              </a:pathLst>
            </a:custGeom>
            <a:ln w="631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1" name="object 77"/>
            <p:cNvSpPr/>
            <p:nvPr/>
          </p:nvSpPr>
          <p:spPr>
            <a:xfrm>
              <a:off x="6223787" y="2090826"/>
              <a:ext cx="133019" cy="492315"/>
            </a:xfrm>
            <a:custGeom>
              <a:avLst/>
              <a:gdLst/>
              <a:ahLst/>
              <a:cxnLst/>
              <a:rect l="l" t="t" r="r" b="b"/>
              <a:pathLst>
                <a:path w="133019" h="492315">
                  <a:moveTo>
                    <a:pt x="0" y="0"/>
                  </a:moveTo>
                  <a:lnTo>
                    <a:pt x="0" y="492315"/>
                  </a:lnTo>
                  <a:lnTo>
                    <a:pt x="133019" y="492315"/>
                  </a:lnTo>
                  <a:lnTo>
                    <a:pt x="133019" y="0"/>
                  </a:lnTo>
                  <a:lnTo>
                    <a:pt x="0" y="0"/>
                  </a:lnTo>
                </a:path>
              </a:pathLst>
            </a:custGeom>
            <a:ln w="631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2" name="object 78"/>
            <p:cNvSpPr/>
            <p:nvPr/>
          </p:nvSpPr>
          <p:spPr>
            <a:xfrm>
              <a:off x="6667182" y="1992934"/>
              <a:ext cx="132994" cy="97891"/>
            </a:xfrm>
            <a:custGeom>
              <a:avLst/>
              <a:gdLst/>
              <a:ahLst/>
              <a:cxnLst/>
              <a:rect l="l" t="t" r="r" b="b"/>
              <a:pathLst>
                <a:path w="132994" h="97891">
                  <a:moveTo>
                    <a:pt x="0" y="97891"/>
                  </a:moveTo>
                  <a:lnTo>
                    <a:pt x="0" y="0"/>
                  </a:lnTo>
                  <a:lnTo>
                    <a:pt x="132994" y="0"/>
                  </a:lnTo>
                  <a:lnTo>
                    <a:pt x="132994" y="97891"/>
                  </a:lnTo>
                  <a:lnTo>
                    <a:pt x="0" y="97891"/>
                  </a:lnTo>
                </a:path>
              </a:pathLst>
            </a:custGeom>
            <a:ln w="631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3" name="object 79"/>
            <p:cNvSpPr/>
            <p:nvPr/>
          </p:nvSpPr>
          <p:spPr>
            <a:xfrm>
              <a:off x="7110526" y="1673783"/>
              <a:ext cx="133032" cy="417042"/>
            </a:xfrm>
            <a:custGeom>
              <a:avLst/>
              <a:gdLst/>
              <a:ahLst/>
              <a:cxnLst/>
              <a:rect l="l" t="t" r="r" b="b"/>
              <a:pathLst>
                <a:path w="133032" h="417042">
                  <a:moveTo>
                    <a:pt x="0" y="417042"/>
                  </a:moveTo>
                  <a:lnTo>
                    <a:pt x="0" y="0"/>
                  </a:lnTo>
                  <a:lnTo>
                    <a:pt x="133032" y="0"/>
                  </a:lnTo>
                  <a:lnTo>
                    <a:pt x="133032" y="417042"/>
                  </a:lnTo>
                  <a:lnTo>
                    <a:pt x="0" y="417042"/>
                  </a:lnTo>
                </a:path>
              </a:pathLst>
            </a:custGeom>
            <a:ln w="631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4" name="object 80"/>
            <p:cNvSpPr/>
            <p:nvPr/>
          </p:nvSpPr>
          <p:spPr>
            <a:xfrm>
              <a:off x="7553934" y="2090826"/>
              <a:ext cx="133019" cy="417029"/>
            </a:xfrm>
            <a:custGeom>
              <a:avLst/>
              <a:gdLst/>
              <a:ahLst/>
              <a:cxnLst/>
              <a:rect l="l" t="t" r="r" b="b"/>
              <a:pathLst>
                <a:path w="133019" h="417029">
                  <a:moveTo>
                    <a:pt x="0" y="0"/>
                  </a:moveTo>
                  <a:lnTo>
                    <a:pt x="0" y="417029"/>
                  </a:lnTo>
                  <a:lnTo>
                    <a:pt x="133019" y="417029"/>
                  </a:lnTo>
                  <a:lnTo>
                    <a:pt x="133019" y="0"/>
                  </a:lnTo>
                  <a:lnTo>
                    <a:pt x="0" y="0"/>
                  </a:lnTo>
                </a:path>
              </a:pathLst>
            </a:custGeom>
            <a:ln w="631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5" name="object 81"/>
            <p:cNvSpPr/>
            <p:nvPr/>
          </p:nvSpPr>
          <p:spPr>
            <a:xfrm>
              <a:off x="7997304" y="2090826"/>
              <a:ext cx="133032" cy="97878"/>
            </a:xfrm>
            <a:custGeom>
              <a:avLst/>
              <a:gdLst/>
              <a:ahLst/>
              <a:cxnLst/>
              <a:rect l="l" t="t" r="r" b="b"/>
              <a:pathLst>
                <a:path w="133032" h="97878">
                  <a:moveTo>
                    <a:pt x="0" y="0"/>
                  </a:moveTo>
                  <a:lnTo>
                    <a:pt x="0" y="97878"/>
                  </a:lnTo>
                  <a:lnTo>
                    <a:pt x="133032" y="97878"/>
                  </a:lnTo>
                  <a:lnTo>
                    <a:pt x="133032" y="0"/>
                  </a:lnTo>
                  <a:lnTo>
                    <a:pt x="0" y="0"/>
                  </a:lnTo>
                </a:path>
              </a:pathLst>
            </a:custGeom>
            <a:ln w="631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6" name="object 82"/>
            <p:cNvSpPr/>
            <p:nvPr/>
          </p:nvSpPr>
          <p:spPr>
            <a:xfrm>
              <a:off x="8440686" y="1598498"/>
              <a:ext cx="133019" cy="492328"/>
            </a:xfrm>
            <a:custGeom>
              <a:avLst/>
              <a:gdLst/>
              <a:ahLst/>
              <a:cxnLst/>
              <a:rect l="l" t="t" r="r" b="b"/>
              <a:pathLst>
                <a:path w="133019" h="492328">
                  <a:moveTo>
                    <a:pt x="0" y="492328"/>
                  </a:moveTo>
                  <a:lnTo>
                    <a:pt x="0" y="0"/>
                  </a:lnTo>
                  <a:lnTo>
                    <a:pt x="133019" y="0"/>
                  </a:lnTo>
                  <a:lnTo>
                    <a:pt x="133019" y="492328"/>
                  </a:lnTo>
                  <a:lnTo>
                    <a:pt x="0" y="492328"/>
                  </a:lnTo>
                </a:path>
              </a:pathLst>
            </a:custGeom>
            <a:ln w="631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7" name="object 83"/>
            <p:cNvSpPr/>
            <p:nvPr/>
          </p:nvSpPr>
          <p:spPr>
            <a:xfrm>
              <a:off x="8884081" y="2090826"/>
              <a:ext cx="132994" cy="279006"/>
            </a:xfrm>
            <a:custGeom>
              <a:avLst/>
              <a:gdLst/>
              <a:ahLst/>
              <a:cxnLst/>
              <a:rect l="l" t="t" r="r" b="b"/>
              <a:pathLst>
                <a:path w="132994" h="279006">
                  <a:moveTo>
                    <a:pt x="0" y="0"/>
                  </a:moveTo>
                  <a:lnTo>
                    <a:pt x="0" y="279006"/>
                  </a:lnTo>
                  <a:lnTo>
                    <a:pt x="132994" y="279006"/>
                  </a:lnTo>
                  <a:lnTo>
                    <a:pt x="132994" y="0"/>
                  </a:lnTo>
                  <a:lnTo>
                    <a:pt x="0" y="0"/>
                  </a:lnTo>
                </a:path>
              </a:pathLst>
            </a:custGeom>
            <a:ln w="631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8" name="object 84"/>
            <p:cNvSpPr txBox="1"/>
            <p:nvPr/>
          </p:nvSpPr>
          <p:spPr>
            <a:xfrm>
              <a:off x="1986864" y="3684854"/>
              <a:ext cx="2428240" cy="255904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-10" dirty="0" smtClean="0">
                  <a:latin typeface="Times New Roman"/>
                  <a:cs typeface="Times New Roman"/>
                </a:rPr>
                <a:t>The</a:t>
              </a:r>
              <a:r>
                <a:rPr sz="1600" spc="-5" dirty="0" smtClean="0">
                  <a:latin typeface="Times New Roman"/>
                  <a:cs typeface="Times New Roman"/>
                </a:rPr>
                <a:t> </a:t>
              </a:r>
              <a:r>
                <a:rPr sz="1600" spc="-10" dirty="0" smtClean="0">
                  <a:latin typeface="Times New Roman"/>
                  <a:cs typeface="Times New Roman"/>
                </a:rPr>
                <a:t>6th</a:t>
              </a:r>
              <a:r>
                <a:rPr sz="1600" spc="-5" dirty="0" smtClean="0">
                  <a:latin typeface="Times New Roman"/>
                  <a:cs typeface="Times New Roman"/>
                </a:rPr>
                <a:t> </a:t>
              </a:r>
              <a:r>
                <a:rPr sz="1600" spc="-10" dirty="0" smtClean="0">
                  <a:latin typeface="Times New Roman"/>
                  <a:cs typeface="Times New Roman"/>
                </a:rPr>
                <a:t>basis</a:t>
              </a:r>
              <a:r>
                <a:rPr sz="1600" spc="-5" dirty="0" smtClean="0">
                  <a:latin typeface="Times New Roman"/>
                  <a:cs typeface="Times New Roman"/>
                </a:rPr>
                <a:t> </a:t>
              </a:r>
              <a:r>
                <a:rPr sz="1600" spc="-10" dirty="0" smtClean="0">
                  <a:latin typeface="Times New Roman"/>
                  <a:cs typeface="Times New Roman"/>
                </a:rPr>
                <a:t>function</a:t>
              </a:r>
              <a:r>
                <a:rPr sz="1600" spc="-5" dirty="0" smtClean="0">
                  <a:latin typeface="Times New Roman"/>
                  <a:cs typeface="Times New Roman"/>
                </a:rPr>
                <a:t> </a:t>
              </a:r>
              <a:r>
                <a:rPr sz="1600" spc="-10" dirty="0" smtClean="0">
                  <a:latin typeface="Times New Roman"/>
                  <a:cs typeface="Times New Roman"/>
                </a:rPr>
                <a:t>(</a:t>
              </a:r>
              <a:r>
                <a:rPr sz="1600" i="1" spc="-10" dirty="0" smtClean="0">
                  <a:latin typeface="Times New Roman"/>
                  <a:cs typeface="Times New Roman"/>
                </a:rPr>
                <a:t>u</a:t>
              </a:r>
              <a:r>
                <a:rPr sz="1600" i="1" spc="-5" dirty="0" smtClean="0">
                  <a:latin typeface="Times New Roman"/>
                  <a:cs typeface="Times New Roman"/>
                </a:rPr>
                <a:t> </a:t>
              </a:r>
              <a:r>
                <a:rPr sz="1600" spc="-10" dirty="0" smtClean="0">
                  <a:latin typeface="Times New Roman"/>
                  <a:cs typeface="Times New Roman"/>
                </a:rPr>
                <a:t>=</a:t>
              </a:r>
              <a:r>
                <a:rPr sz="1600" spc="-5" dirty="0" smtClean="0">
                  <a:latin typeface="Times New Roman"/>
                  <a:cs typeface="Times New Roman"/>
                </a:rPr>
                <a:t> </a:t>
              </a:r>
              <a:r>
                <a:rPr sz="1600" spc="-10" dirty="0" smtClean="0">
                  <a:latin typeface="Times New Roman"/>
                  <a:cs typeface="Times New Roman"/>
                </a:rPr>
                <a:t>6)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89" name="object 85"/>
            <p:cNvSpPr/>
            <p:nvPr/>
          </p:nvSpPr>
          <p:spPr>
            <a:xfrm>
              <a:off x="1423174" y="5137454"/>
              <a:ext cx="26352" cy="0"/>
            </a:xfrm>
            <a:custGeom>
              <a:avLst/>
              <a:gdLst/>
              <a:ahLst/>
              <a:cxnLst/>
              <a:rect l="l" t="t" r="r" b="b"/>
              <a:pathLst>
                <a:path w="26352">
                  <a:moveTo>
                    <a:pt x="0" y="0"/>
                  </a:moveTo>
                  <a:lnTo>
                    <a:pt x="26352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0" name="object 86"/>
            <p:cNvSpPr/>
            <p:nvPr/>
          </p:nvSpPr>
          <p:spPr>
            <a:xfrm>
              <a:off x="4943881" y="5137454"/>
              <a:ext cx="26352" cy="0"/>
            </a:xfrm>
            <a:custGeom>
              <a:avLst/>
              <a:gdLst/>
              <a:ahLst/>
              <a:cxnLst/>
              <a:rect l="l" t="t" r="r" b="b"/>
              <a:pathLst>
                <a:path w="26352">
                  <a:moveTo>
                    <a:pt x="26352" y="0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1" name="object 87"/>
            <p:cNvSpPr/>
            <p:nvPr/>
          </p:nvSpPr>
          <p:spPr>
            <a:xfrm>
              <a:off x="1423174" y="4886515"/>
              <a:ext cx="26352" cy="0"/>
            </a:xfrm>
            <a:custGeom>
              <a:avLst/>
              <a:gdLst/>
              <a:ahLst/>
              <a:cxnLst/>
              <a:rect l="l" t="t" r="r" b="b"/>
              <a:pathLst>
                <a:path w="26352">
                  <a:moveTo>
                    <a:pt x="0" y="0"/>
                  </a:moveTo>
                  <a:lnTo>
                    <a:pt x="26352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2" name="object 88"/>
            <p:cNvSpPr/>
            <p:nvPr/>
          </p:nvSpPr>
          <p:spPr>
            <a:xfrm>
              <a:off x="4943881" y="4886515"/>
              <a:ext cx="26352" cy="0"/>
            </a:xfrm>
            <a:custGeom>
              <a:avLst/>
              <a:gdLst/>
              <a:ahLst/>
              <a:cxnLst/>
              <a:rect l="l" t="t" r="r" b="b"/>
              <a:pathLst>
                <a:path w="26352">
                  <a:moveTo>
                    <a:pt x="26352" y="0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3" name="object 89"/>
            <p:cNvSpPr/>
            <p:nvPr/>
          </p:nvSpPr>
          <p:spPr>
            <a:xfrm>
              <a:off x="1423174" y="4635525"/>
              <a:ext cx="26352" cy="0"/>
            </a:xfrm>
            <a:custGeom>
              <a:avLst/>
              <a:gdLst/>
              <a:ahLst/>
              <a:cxnLst/>
              <a:rect l="l" t="t" r="r" b="b"/>
              <a:pathLst>
                <a:path w="26352">
                  <a:moveTo>
                    <a:pt x="0" y="0"/>
                  </a:moveTo>
                  <a:lnTo>
                    <a:pt x="26352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4" name="object 90"/>
            <p:cNvSpPr/>
            <p:nvPr/>
          </p:nvSpPr>
          <p:spPr>
            <a:xfrm>
              <a:off x="4943881" y="4635525"/>
              <a:ext cx="26352" cy="0"/>
            </a:xfrm>
            <a:custGeom>
              <a:avLst/>
              <a:gdLst/>
              <a:ahLst/>
              <a:cxnLst/>
              <a:rect l="l" t="t" r="r" b="b"/>
              <a:pathLst>
                <a:path w="26352">
                  <a:moveTo>
                    <a:pt x="26352" y="0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5" name="object 91"/>
            <p:cNvSpPr/>
            <p:nvPr/>
          </p:nvSpPr>
          <p:spPr>
            <a:xfrm>
              <a:off x="1423174" y="4384547"/>
              <a:ext cx="26352" cy="0"/>
            </a:xfrm>
            <a:custGeom>
              <a:avLst/>
              <a:gdLst/>
              <a:ahLst/>
              <a:cxnLst/>
              <a:rect l="l" t="t" r="r" b="b"/>
              <a:pathLst>
                <a:path w="26352">
                  <a:moveTo>
                    <a:pt x="0" y="0"/>
                  </a:moveTo>
                  <a:lnTo>
                    <a:pt x="26352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6" name="object 92"/>
            <p:cNvSpPr/>
            <p:nvPr/>
          </p:nvSpPr>
          <p:spPr>
            <a:xfrm>
              <a:off x="4943881" y="4384547"/>
              <a:ext cx="26352" cy="0"/>
            </a:xfrm>
            <a:custGeom>
              <a:avLst/>
              <a:gdLst/>
              <a:ahLst/>
              <a:cxnLst/>
              <a:rect l="l" t="t" r="r" b="b"/>
              <a:pathLst>
                <a:path w="26352">
                  <a:moveTo>
                    <a:pt x="26352" y="0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7" name="object 93"/>
            <p:cNvSpPr/>
            <p:nvPr/>
          </p:nvSpPr>
          <p:spPr>
            <a:xfrm>
              <a:off x="1423174" y="4133596"/>
              <a:ext cx="26352" cy="0"/>
            </a:xfrm>
            <a:custGeom>
              <a:avLst/>
              <a:gdLst/>
              <a:ahLst/>
              <a:cxnLst/>
              <a:rect l="l" t="t" r="r" b="b"/>
              <a:pathLst>
                <a:path w="26352">
                  <a:moveTo>
                    <a:pt x="0" y="0"/>
                  </a:moveTo>
                  <a:lnTo>
                    <a:pt x="26352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8" name="object 94"/>
            <p:cNvSpPr/>
            <p:nvPr/>
          </p:nvSpPr>
          <p:spPr>
            <a:xfrm>
              <a:off x="4943881" y="4133596"/>
              <a:ext cx="26352" cy="0"/>
            </a:xfrm>
            <a:custGeom>
              <a:avLst/>
              <a:gdLst/>
              <a:ahLst/>
              <a:cxnLst/>
              <a:rect l="l" t="t" r="r" b="b"/>
              <a:pathLst>
                <a:path w="26352">
                  <a:moveTo>
                    <a:pt x="26352" y="0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9" name="object 95"/>
            <p:cNvSpPr txBox="1"/>
            <p:nvPr/>
          </p:nvSpPr>
          <p:spPr>
            <a:xfrm>
              <a:off x="875855" y="3986021"/>
              <a:ext cx="389255" cy="12598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10489" algn="ctr">
                <a:lnSpc>
                  <a:spcPct val="100000"/>
                </a:lnSpc>
              </a:pPr>
              <a:r>
                <a:rPr sz="1600" spc="-10" dirty="0" smtClean="0">
                  <a:latin typeface="Times New Roman"/>
                  <a:cs typeface="Times New Roman"/>
                </a:rPr>
                <a:t>1.0</a:t>
              </a:r>
              <a:endParaRPr sz="1600">
                <a:latin typeface="Times New Roman"/>
                <a:cs typeface="Times New Roman"/>
              </a:endParaRPr>
            </a:p>
            <a:p>
              <a:pPr marL="110489" algn="ctr">
                <a:lnSpc>
                  <a:spcPct val="100000"/>
                </a:lnSpc>
                <a:spcBef>
                  <a:spcPts val="55"/>
                </a:spcBef>
              </a:pPr>
              <a:r>
                <a:rPr sz="1600" spc="-10" dirty="0" smtClean="0">
                  <a:latin typeface="Times New Roman"/>
                  <a:cs typeface="Times New Roman"/>
                </a:rPr>
                <a:t>0.5</a:t>
              </a:r>
              <a:endParaRPr sz="1600">
                <a:latin typeface="Times New Roman"/>
                <a:cs typeface="Times New Roman"/>
              </a:endParaRPr>
            </a:p>
            <a:p>
              <a:pPr marR="12700" algn="r">
                <a:lnSpc>
                  <a:spcPct val="100000"/>
                </a:lnSpc>
                <a:spcBef>
                  <a:spcPts val="55"/>
                </a:spcBef>
              </a:pPr>
              <a:r>
                <a:rPr sz="1600" spc="-10" dirty="0" smtClean="0">
                  <a:latin typeface="Times New Roman"/>
                  <a:cs typeface="Times New Roman"/>
                </a:rPr>
                <a:t>0</a:t>
              </a:r>
              <a:endParaRPr sz="1600">
                <a:latin typeface="Times New Roman"/>
                <a:cs typeface="Times New Roman"/>
              </a:endParaRPr>
            </a:p>
            <a:p>
              <a:pPr algn="ctr">
                <a:lnSpc>
                  <a:spcPct val="100000"/>
                </a:lnSpc>
                <a:spcBef>
                  <a:spcPts val="55"/>
                </a:spcBef>
              </a:pPr>
              <a:r>
                <a:rPr sz="1600" spc="-10" dirty="0" smtClean="0">
                  <a:latin typeface="Symbol"/>
                  <a:cs typeface="Symbol"/>
                </a:rPr>
                <a:t></a:t>
              </a:r>
              <a:r>
                <a:rPr sz="1600" spc="-10" dirty="0" smtClean="0">
                  <a:latin typeface="Times New Roman"/>
                  <a:cs typeface="Times New Roman"/>
                </a:rPr>
                <a:t>0.5</a:t>
              </a:r>
              <a:endParaRPr sz="1600">
                <a:latin typeface="Times New Roman"/>
                <a:cs typeface="Times New Roman"/>
              </a:endParaRPr>
            </a:p>
            <a:p>
              <a:pPr algn="ctr">
                <a:lnSpc>
                  <a:spcPct val="100000"/>
                </a:lnSpc>
                <a:spcBef>
                  <a:spcPts val="55"/>
                </a:spcBef>
              </a:pPr>
              <a:r>
                <a:rPr sz="1600" spc="-10" dirty="0" smtClean="0">
                  <a:latin typeface="Symbol"/>
                  <a:cs typeface="Symbol"/>
                </a:rPr>
                <a:t></a:t>
              </a:r>
              <a:r>
                <a:rPr sz="1600" spc="-10" dirty="0" smtClean="0">
                  <a:latin typeface="Times New Roman"/>
                  <a:cs typeface="Times New Roman"/>
                </a:rPr>
                <a:t>1.0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100" name="object 96"/>
            <p:cNvSpPr/>
            <p:nvPr/>
          </p:nvSpPr>
          <p:spPr>
            <a:xfrm>
              <a:off x="1644878" y="5161318"/>
              <a:ext cx="0" cy="26327"/>
            </a:xfrm>
            <a:custGeom>
              <a:avLst/>
              <a:gdLst/>
              <a:ahLst/>
              <a:cxnLst/>
              <a:rect l="l" t="t" r="r" b="b"/>
              <a:pathLst>
                <a:path h="26327">
                  <a:moveTo>
                    <a:pt x="0" y="26327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1" name="object 97"/>
            <p:cNvSpPr/>
            <p:nvPr/>
          </p:nvSpPr>
          <p:spPr>
            <a:xfrm>
              <a:off x="1644878" y="4083393"/>
              <a:ext cx="0" cy="26365"/>
            </a:xfrm>
            <a:custGeom>
              <a:avLst/>
              <a:gdLst/>
              <a:ahLst/>
              <a:cxnLst/>
              <a:rect l="l" t="t" r="r" b="b"/>
              <a:pathLst>
                <a:path h="26365">
                  <a:moveTo>
                    <a:pt x="0" y="0"/>
                  </a:moveTo>
                  <a:lnTo>
                    <a:pt x="0" y="26365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2" name="object 98"/>
            <p:cNvSpPr/>
            <p:nvPr/>
          </p:nvSpPr>
          <p:spPr>
            <a:xfrm>
              <a:off x="2088260" y="5161318"/>
              <a:ext cx="0" cy="26327"/>
            </a:xfrm>
            <a:custGeom>
              <a:avLst/>
              <a:gdLst/>
              <a:ahLst/>
              <a:cxnLst/>
              <a:rect l="l" t="t" r="r" b="b"/>
              <a:pathLst>
                <a:path h="26327">
                  <a:moveTo>
                    <a:pt x="0" y="26327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3" name="object 99"/>
            <p:cNvSpPr/>
            <p:nvPr/>
          </p:nvSpPr>
          <p:spPr>
            <a:xfrm>
              <a:off x="2088260" y="4083393"/>
              <a:ext cx="0" cy="26365"/>
            </a:xfrm>
            <a:custGeom>
              <a:avLst/>
              <a:gdLst/>
              <a:ahLst/>
              <a:cxnLst/>
              <a:rect l="l" t="t" r="r" b="b"/>
              <a:pathLst>
                <a:path h="26365">
                  <a:moveTo>
                    <a:pt x="0" y="0"/>
                  </a:moveTo>
                  <a:lnTo>
                    <a:pt x="0" y="26365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4" name="object 100"/>
            <p:cNvSpPr/>
            <p:nvPr/>
          </p:nvSpPr>
          <p:spPr>
            <a:xfrm>
              <a:off x="2531630" y="5161318"/>
              <a:ext cx="0" cy="26327"/>
            </a:xfrm>
            <a:custGeom>
              <a:avLst/>
              <a:gdLst/>
              <a:ahLst/>
              <a:cxnLst/>
              <a:rect l="l" t="t" r="r" b="b"/>
              <a:pathLst>
                <a:path h="26327">
                  <a:moveTo>
                    <a:pt x="0" y="26327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5" name="object 101"/>
            <p:cNvSpPr/>
            <p:nvPr/>
          </p:nvSpPr>
          <p:spPr>
            <a:xfrm>
              <a:off x="2531630" y="4083393"/>
              <a:ext cx="0" cy="26365"/>
            </a:xfrm>
            <a:custGeom>
              <a:avLst/>
              <a:gdLst/>
              <a:ahLst/>
              <a:cxnLst/>
              <a:rect l="l" t="t" r="r" b="b"/>
              <a:pathLst>
                <a:path h="26365">
                  <a:moveTo>
                    <a:pt x="0" y="0"/>
                  </a:moveTo>
                  <a:lnTo>
                    <a:pt x="0" y="26365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6" name="object 102"/>
            <p:cNvSpPr/>
            <p:nvPr/>
          </p:nvSpPr>
          <p:spPr>
            <a:xfrm>
              <a:off x="2975025" y="5161318"/>
              <a:ext cx="0" cy="26327"/>
            </a:xfrm>
            <a:custGeom>
              <a:avLst/>
              <a:gdLst/>
              <a:ahLst/>
              <a:cxnLst/>
              <a:rect l="l" t="t" r="r" b="b"/>
              <a:pathLst>
                <a:path h="26327">
                  <a:moveTo>
                    <a:pt x="0" y="26327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7" name="object 103"/>
            <p:cNvSpPr/>
            <p:nvPr/>
          </p:nvSpPr>
          <p:spPr>
            <a:xfrm>
              <a:off x="2975025" y="4083393"/>
              <a:ext cx="0" cy="26365"/>
            </a:xfrm>
            <a:custGeom>
              <a:avLst/>
              <a:gdLst/>
              <a:ahLst/>
              <a:cxnLst/>
              <a:rect l="l" t="t" r="r" b="b"/>
              <a:pathLst>
                <a:path h="26365">
                  <a:moveTo>
                    <a:pt x="0" y="0"/>
                  </a:moveTo>
                  <a:lnTo>
                    <a:pt x="0" y="26365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8" name="object 104"/>
            <p:cNvSpPr/>
            <p:nvPr/>
          </p:nvSpPr>
          <p:spPr>
            <a:xfrm>
              <a:off x="3418408" y="5161318"/>
              <a:ext cx="0" cy="26327"/>
            </a:xfrm>
            <a:custGeom>
              <a:avLst/>
              <a:gdLst/>
              <a:ahLst/>
              <a:cxnLst/>
              <a:rect l="l" t="t" r="r" b="b"/>
              <a:pathLst>
                <a:path h="26327">
                  <a:moveTo>
                    <a:pt x="0" y="26327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9" name="object 105"/>
            <p:cNvSpPr/>
            <p:nvPr/>
          </p:nvSpPr>
          <p:spPr>
            <a:xfrm>
              <a:off x="3418408" y="4083393"/>
              <a:ext cx="0" cy="26365"/>
            </a:xfrm>
            <a:custGeom>
              <a:avLst/>
              <a:gdLst/>
              <a:ahLst/>
              <a:cxnLst/>
              <a:rect l="l" t="t" r="r" b="b"/>
              <a:pathLst>
                <a:path h="26365">
                  <a:moveTo>
                    <a:pt x="0" y="0"/>
                  </a:moveTo>
                  <a:lnTo>
                    <a:pt x="0" y="26365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0" name="object 106"/>
            <p:cNvSpPr/>
            <p:nvPr/>
          </p:nvSpPr>
          <p:spPr>
            <a:xfrm>
              <a:off x="3861777" y="5161318"/>
              <a:ext cx="0" cy="26327"/>
            </a:xfrm>
            <a:custGeom>
              <a:avLst/>
              <a:gdLst/>
              <a:ahLst/>
              <a:cxnLst/>
              <a:rect l="l" t="t" r="r" b="b"/>
              <a:pathLst>
                <a:path h="26327">
                  <a:moveTo>
                    <a:pt x="0" y="26327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1" name="object 107"/>
            <p:cNvSpPr/>
            <p:nvPr/>
          </p:nvSpPr>
          <p:spPr>
            <a:xfrm>
              <a:off x="3861777" y="4083393"/>
              <a:ext cx="0" cy="26365"/>
            </a:xfrm>
            <a:custGeom>
              <a:avLst/>
              <a:gdLst/>
              <a:ahLst/>
              <a:cxnLst/>
              <a:rect l="l" t="t" r="r" b="b"/>
              <a:pathLst>
                <a:path h="26365">
                  <a:moveTo>
                    <a:pt x="0" y="0"/>
                  </a:moveTo>
                  <a:lnTo>
                    <a:pt x="0" y="26365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2" name="object 108"/>
            <p:cNvSpPr/>
            <p:nvPr/>
          </p:nvSpPr>
          <p:spPr>
            <a:xfrm>
              <a:off x="4305160" y="5161318"/>
              <a:ext cx="0" cy="26327"/>
            </a:xfrm>
            <a:custGeom>
              <a:avLst/>
              <a:gdLst/>
              <a:ahLst/>
              <a:cxnLst/>
              <a:rect l="l" t="t" r="r" b="b"/>
              <a:pathLst>
                <a:path h="26327">
                  <a:moveTo>
                    <a:pt x="0" y="26327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3" name="object 109"/>
            <p:cNvSpPr/>
            <p:nvPr/>
          </p:nvSpPr>
          <p:spPr>
            <a:xfrm>
              <a:off x="4305160" y="4083393"/>
              <a:ext cx="0" cy="26365"/>
            </a:xfrm>
            <a:custGeom>
              <a:avLst/>
              <a:gdLst/>
              <a:ahLst/>
              <a:cxnLst/>
              <a:rect l="l" t="t" r="r" b="b"/>
              <a:pathLst>
                <a:path h="26365">
                  <a:moveTo>
                    <a:pt x="0" y="0"/>
                  </a:moveTo>
                  <a:lnTo>
                    <a:pt x="0" y="26365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4" name="object 110"/>
            <p:cNvSpPr/>
            <p:nvPr/>
          </p:nvSpPr>
          <p:spPr>
            <a:xfrm>
              <a:off x="4748555" y="5161318"/>
              <a:ext cx="0" cy="26327"/>
            </a:xfrm>
            <a:custGeom>
              <a:avLst/>
              <a:gdLst/>
              <a:ahLst/>
              <a:cxnLst/>
              <a:rect l="l" t="t" r="r" b="b"/>
              <a:pathLst>
                <a:path h="26327">
                  <a:moveTo>
                    <a:pt x="0" y="26327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5" name="object 111"/>
            <p:cNvSpPr/>
            <p:nvPr/>
          </p:nvSpPr>
          <p:spPr>
            <a:xfrm>
              <a:off x="4748555" y="4083393"/>
              <a:ext cx="0" cy="26365"/>
            </a:xfrm>
            <a:custGeom>
              <a:avLst/>
              <a:gdLst/>
              <a:ahLst/>
              <a:cxnLst/>
              <a:rect l="l" t="t" r="r" b="b"/>
              <a:pathLst>
                <a:path h="26365">
                  <a:moveTo>
                    <a:pt x="0" y="0"/>
                  </a:moveTo>
                  <a:lnTo>
                    <a:pt x="0" y="26365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6" name="object 112"/>
            <p:cNvSpPr txBox="1"/>
            <p:nvPr/>
          </p:nvSpPr>
          <p:spPr>
            <a:xfrm>
              <a:off x="1581696" y="5236883"/>
              <a:ext cx="3230245" cy="255904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tabLst>
                  <a:tab pos="455930" algn="l"/>
                  <a:tab pos="899160" algn="l"/>
                  <a:tab pos="1342390" algn="l"/>
                  <a:tab pos="1785620" algn="l"/>
                  <a:tab pos="2229485" algn="l"/>
                  <a:tab pos="2672715" algn="l"/>
                  <a:tab pos="3115945" algn="l"/>
                </a:tabLst>
              </a:pPr>
              <a:r>
                <a:rPr sz="1600" spc="-10" dirty="0" smtClean="0">
                  <a:latin typeface="Times New Roman"/>
                  <a:cs typeface="Times New Roman"/>
                </a:rPr>
                <a:t>0	1	2	3	4	5	6	7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117" name="object 113"/>
            <p:cNvSpPr/>
            <p:nvPr/>
          </p:nvSpPr>
          <p:spPr>
            <a:xfrm>
              <a:off x="1423174" y="4635525"/>
              <a:ext cx="3547059" cy="0"/>
            </a:xfrm>
            <a:custGeom>
              <a:avLst/>
              <a:gdLst/>
              <a:ahLst/>
              <a:cxnLst/>
              <a:rect l="l" t="t" r="r" b="b"/>
              <a:pathLst>
                <a:path w="3547059">
                  <a:moveTo>
                    <a:pt x="0" y="0"/>
                  </a:moveTo>
                  <a:lnTo>
                    <a:pt x="3547059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8" name="object 114"/>
            <p:cNvSpPr/>
            <p:nvPr/>
          </p:nvSpPr>
          <p:spPr>
            <a:xfrm>
              <a:off x="1423174" y="4083393"/>
              <a:ext cx="3547059" cy="1104252"/>
            </a:xfrm>
            <a:custGeom>
              <a:avLst/>
              <a:gdLst/>
              <a:ahLst/>
              <a:cxnLst/>
              <a:rect l="l" t="t" r="r" b="b"/>
              <a:pathLst>
                <a:path w="3547059" h="1104252">
                  <a:moveTo>
                    <a:pt x="0" y="1104252"/>
                  </a:moveTo>
                  <a:lnTo>
                    <a:pt x="3547059" y="1104252"/>
                  </a:lnTo>
                  <a:lnTo>
                    <a:pt x="3547059" y="0"/>
                  </a:lnTo>
                  <a:lnTo>
                    <a:pt x="0" y="0"/>
                  </a:lnTo>
                  <a:lnTo>
                    <a:pt x="0" y="1104252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9" name="object 115"/>
            <p:cNvSpPr txBox="1"/>
            <p:nvPr/>
          </p:nvSpPr>
          <p:spPr>
            <a:xfrm>
              <a:off x="3158642" y="5487847"/>
              <a:ext cx="81915" cy="255904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i="1" spc="-5" dirty="0" smtClean="0">
                  <a:latin typeface="Times New Roman"/>
                  <a:cs typeface="Times New Roman"/>
                </a:rPr>
                <a:t>i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120" name="object 116"/>
            <p:cNvSpPr/>
            <p:nvPr/>
          </p:nvSpPr>
          <p:spPr>
            <a:xfrm>
              <a:off x="1578368" y="4443120"/>
              <a:ext cx="133007" cy="192405"/>
            </a:xfrm>
            <a:custGeom>
              <a:avLst/>
              <a:gdLst/>
              <a:ahLst/>
              <a:cxnLst/>
              <a:rect l="l" t="t" r="r" b="b"/>
              <a:pathLst>
                <a:path w="133007" h="192405">
                  <a:moveTo>
                    <a:pt x="0" y="192405"/>
                  </a:moveTo>
                  <a:lnTo>
                    <a:pt x="0" y="0"/>
                  </a:lnTo>
                  <a:lnTo>
                    <a:pt x="133007" y="0"/>
                  </a:lnTo>
                  <a:lnTo>
                    <a:pt x="133007" y="192405"/>
                  </a:lnTo>
                  <a:lnTo>
                    <a:pt x="0" y="192405"/>
                  </a:lnTo>
                </a:path>
              </a:pathLst>
            </a:custGeom>
            <a:ln w="631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1" name="object 117"/>
            <p:cNvSpPr/>
            <p:nvPr/>
          </p:nvSpPr>
          <p:spPr>
            <a:xfrm>
              <a:off x="2021738" y="4635525"/>
              <a:ext cx="133032" cy="463867"/>
            </a:xfrm>
            <a:custGeom>
              <a:avLst/>
              <a:gdLst/>
              <a:ahLst/>
              <a:cxnLst/>
              <a:rect l="l" t="t" r="r" b="b"/>
              <a:pathLst>
                <a:path w="133032" h="463867">
                  <a:moveTo>
                    <a:pt x="0" y="0"/>
                  </a:moveTo>
                  <a:lnTo>
                    <a:pt x="0" y="463867"/>
                  </a:lnTo>
                  <a:lnTo>
                    <a:pt x="133032" y="463867"/>
                  </a:lnTo>
                  <a:lnTo>
                    <a:pt x="133032" y="0"/>
                  </a:lnTo>
                  <a:lnTo>
                    <a:pt x="0" y="0"/>
                  </a:lnTo>
                </a:path>
              </a:pathLst>
            </a:custGeom>
            <a:ln w="631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2" name="object 118"/>
            <p:cNvSpPr/>
            <p:nvPr/>
          </p:nvSpPr>
          <p:spPr>
            <a:xfrm>
              <a:off x="2465133" y="4171657"/>
              <a:ext cx="133007" cy="463867"/>
            </a:xfrm>
            <a:custGeom>
              <a:avLst/>
              <a:gdLst/>
              <a:ahLst/>
              <a:cxnLst/>
              <a:rect l="l" t="t" r="r" b="b"/>
              <a:pathLst>
                <a:path w="133007" h="463867">
                  <a:moveTo>
                    <a:pt x="0" y="463867"/>
                  </a:moveTo>
                  <a:lnTo>
                    <a:pt x="0" y="0"/>
                  </a:lnTo>
                  <a:lnTo>
                    <a:pt x="133007" y="0"/>
                  </a:lnTo>
                  <a:lnTo>
                    <a:pt x="133007" y="463867"/>
                  </a:lnTo>
                  <a:lnTo>
                    <a:pt x="0" y="463867"/>
                  </a:lnTo>
                </a:path>
              </a:pathLst>
            </a:custGeom>
            <a:ln w="631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3" name="object 119"/>
            <p:cNvSpPr/>
            <p:nvPr/>
          </p:nvSpPr>
          <p:spPr>
            <a:xfrm>
              <a:off x="2908515" y="4635525"/>
              <a:ext cx="133032" cy="192417"/>
            </a:xfrm>
            <a:custGeom>
              <a:avLst/>
              <a:gdLst/>
              <a:ahLst/>
              <a:cxnLst/>
              <a:rect l="l" t="t" r="r" b="b"/>
              <a:pathLst>
                <a:path w="133032" h="192417">
                  <a:moveTo>
                    <a:pt x="0" y="0"/>
                  </a:moveTo>
                  <a:lnTo>
                    <a:pt x="0" y="192417"/>
                  </a:lnTo>
                  <a:lnTo>
                    <a:pt x="133032" y="192417"/>
                  </a:lnTo>
                  <a:lnTo>
                    <a:pt x="133032" y="0"/>
                  </a:lnTo>
                  <a:lnTo>
                    <a:pt x="0" y="0"/>
                  </a:lnTo>
                </a:path>
              </a:pathLst>
            </a:custGeom>
            <a:ln w="631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4" name="object 120"/>
            <p:cNvSpPr/>
            <p:nvPr/>
          </p:nvSpPr>
          <p:spPr>
            <a:xfrm>
              <a:off x="3351898" y="4635525"/>
              <a:ext cx="133019" cy="192417"/>
            </a:xfrm>
            <a:custGeom>
              <a:avLst/>
              <a:gdLst/>
              <a:ahLst/>
              <a:cxnLst/>
              <a:rect l="l" t="t" r="r" b="b"/>
              <a:pathLst>
                <a:path w="133019" h="192417">
                  <a:moveTo>
                    <a:pt x="0" y="0"/>
                  </a:moveTo>
                  <a:lnTo>
                    <a:pt x="0" y="192417"/>
                  </a:lnTo>
                  <a:lnTo>
                    <a:pt x="133019" y="192417"/>
                  </a:lnTo>
                  <a:lnTo>
                    <a:pt x="133019" y="0"/>
                  </a:lnTo>
                  <a:lnTo>
                    <a:pt x="0" y="0"/>
                  </a:lnTo>
                </a:path>
              </a:pathLst>
            </a:custGeom>
            <a:ln w="631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5" name="object 121"/>
            <p:cNvSpPr/>
            <p:nvPr/>
          </p:nvSpPr>
          <p:spPr>
            <a:xfrm>
              <a:off x="3795267" y="4171657"/>
              <a:ext cx="133019" cy="463867"/>
            </a:xfrm>
            <a:custGeom>
              <a:avLst/>
              <a:gdLst/>
              <a:ahLst/>
              <a:cxnLst/>
              <a:rect l="l" t="t" r="r" b="b"/>
              <a:pathLst>
                <a:path w="133019" h="463867">
                  <a:moveTo>
                    <a:pt x="0" y="463867"/>
                  </a:moveTo>
                  <a:lnTo>
                    <a:pt x="0" y="0"/>
                  </a:lnTo>
                  <a:lnTo>
                    <a:pt x="133019" y="0"/>
                  </a:lnTo>
                  <a:lnTo>
                    <a:pt x="133019" y="463867"/>
                  </a:lnTo>
                  <a:lnTo>
                    <a:pt x="0" y="463867"/>
                  </a:lnTo>
                </a:path>
              </a:pathLst>
            </a:custGeom>
            <a:ln w="631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6" name="object 122"/>
            <p:cNvSpPr/>
            <p:nvPr/>
          </p:nvSpPr>
          <p:spPr>
            <a:xfrm>
              <a:off x="4238637" y="4635525"/>
              <a:ext cx="133032" cy="463867"/>
            </a:xfrm>
            <a:custGeom>
              <a:avLst/>
              <a:gdLst/>
              <a:ahLst/>
              <a:cxnLst/>
              <a:rect l="l" t="t" r="r" b="b"/>
              <a:pathLst>
                <a:path w="133032" h="463867">
                  <a:moveTo>
                    <a:pt x="0" y="0"/>
                  </a:moveTo>
                  <a:lnTo>
                    <a:pt x="0" y="463867"/>
                  </a:lnTo>
                  <a:lnTo>
                    <a:pt x="133032" y="463867"/>
                  </a:lnTo>
                  <a:lnTo>
                    <a:pt x="133032" y="0"/>
                  </a:lnTo>
                  <a:lnTo>
                    <a:pt x="0" y="0"/>
                  </a:lnTo>
                </a:path>
              </a:pathLst>
            </a:custGeom>
            <a:ln w="631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7" name="object 123"/>
            <p:cNvSpPr/>
            <p:nvPr/>
          </p:nvSpPr>
          <p:spPr>
            <a:xfrm>
              <a:off x="4682045" y="4443120"/>
              <a:ext cx="132994" cy="192405"/>
            </a:xfrm>
            <a:custGeom>
              <a:avLst/>
              <a:gdLst/>
              <a:ahLst/>
              <a:cxnLst/>
              <a:rect l="l" t="t" r="r" b="b"/>
              <a:pathLst>
                <a:path w="132994" h="192405">
                  <a:moveTo>
                    <a:pt x="0" y="192405"/>
                  </a:moveTo>
                  <a:lnTo>
                    <a:pt x="0" y="0"/>
                  </a:lnTo>
                  <a:lnTo>
                    <a:pt x="132994" y="0"/>
                  </a:lnTo>
                  <a:lnTo>
                    <a:pt x="132994" y="192405"/>
                  </a:lnTo>
                  <a:lnTo>
                    <a:pt x="0" y="192405"/>
                  </a:lnTo>
                </a:path>
              </a:pathLst>
            </a:custGeom>
            <a:ln w="631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8" name="object 124"/>
            <p:cNvSpPr txBox="1"/>
            <p:nvPr/>
          </p:nvSpPr>
          <p:spPr>
            <a:xfrm>
              <a:off x="6188900" y="3684854"/>
              <a:ext cx="2428240" cy="255904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-10" dirty="0" smtClean="0">
                  <a:latin typeface="Times New Roman"/>
                  <a:cs typeface="Times New Roman"/>
                </a:rPr>
                <a:t>The</a:t>
              </a:r>
              <a:r>
                <a:rPr sz="1600" spc="-5" dirty="0" smtClean="0">
                  <a:latin typeface="Times New Roman"/>
                  <a:cs typeface="Times New Roman"/>
                </a:rPr>
                <a:t> </a:t>
              </a:r>
              <a:r>
                <a:rPr sz="1600" spc="-10" dirty="0" smtClean="0">
                  <a:latin typeface="Times New Roman"/>
                  <a:cs typeface="Times New Roman"/>
                </a:rPr>
                <a:t>7th</a:t>
              </a:r>
              <a:r>
                <a:rPr sz="1600" spc="-5" dirty="0" smtClean="0">
                  <a:latin typeface="Times New Roman"/>
                  <a:cs typeface="Times New Roman"/>
                </a:rPr>
                <a:t> </a:t>
              </a:r>
              <a:r>
                <a:rPr sz="1600" spc="-10" dirty="0" smtClean="0">
                  <a:latin typeface="Times New Roman"/>
                  <a:cs typeface="Times New Roman"/>
                </a:rPr>
                <a:t>basis</a:t>
              </a:r>
              <a:r>
                <a:rPr sz="1600" spc="-5" dirty="0" smtClean="0">
                  <a:latin typeface="Times New Roman"/>
                  <a:cs typeface="Times New Roman"/>
                </a:rPr>
                <a:t> </a:t>
              </a:r>
              <a:r>
                <a:rPr sz="1600" spc="-10" dirty="0" smtClean="0">
                  <a:latin typeface="Times New Roman"/>
                  <a:cs typeface="Times New Roman"/>
                </a:rPr>
                <a:t>function</a:t>
              </a:r>
              <a:r>
                <a:rPr sz="1600" spc="-5" dirty="0" smtClean="0">
                  <a:latin typeface="Times New Roman"/>
                  <a:cs typeface="Times New Roman"/>
                </a:rPr>
                <a:t> </a:t>
              </a:r>
              <a:r>
                <a:rPr sz="1600" spc="-10" dirty="0" smtClean="0">
                  <a:latin typeface="Times New Roman"/>
                  <a:cs typeface="Times New Roman"/>
                </a:rPr>
                <a:t>(</a:t>
              </a:r>
              <a:r>
                <a:rPr sz="1600" i="1" spc="-10" dirty="0" smtClean="0">
                  <a:latin typeface="Times New Roman"/>
                  <a:cs typeface="Times New Roman"/>
                </a:rPr>
                <a:t>u</a:t>
              </a:r>
              <a:r>
                <a:rPr sz="1600" i="1" spc="-5" dirty="0" smtClean="0">
                  <a:latin typeface="Times New Roman"/>
                  <a:cs typeface="Times New Roman"/>
                </a:rPr>
                <a:t> </a:t>
              </a:r>
              <a:r>
                <a:rPr sz="1600" spc="-10" dirty="0" smtClean="0">
                  <a:latin typeface="Times New Roman"/>
                  <a:cs typeface="Times New Roman"/>
                </a:rPr>
                <a:t>=</a:t>
              </a:r>
              <a:r>
                <a:rPr sz="1600" spc="-5" dirty="0" smtClean="0">
                  <a:latin typeface="Times New Roman"/>
                  <a:cs typeface="Times New Roman"/>
                </a:rPr>
                <a:t> </a:t>
              </a:r>
              <a:r>
                <a:rPr sz="1600" spc="-10" dirty="0" smtClean="0">
                  <a:latin typeface="Times New Roman"/>
                  <a:cs typeface="Times New Roman"/>
                </a:rPr>
                <a:t>7)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129" name="object 125"/>
            <p:cNvSpPr/>
            <p:nvPr/>
          </p:nvSpPr>
          <p:spPr>
            <a:xfrm>
              <a:off x="5625210" y="5137454"/>
              <a:ext cx="26365" cy="0"/>
            </a:xfrm>
            <a:custGeom>
              <a:avLst/>
              <a:gdLst/>
              <a:ahLst/>
              <a:cxnLst/>
              <a:rect l="l" t="t" r="r" b="b"/>
              <a:pathLst>
                <a:path w="26365">
                  <a:moveTo>
                    <a:pt x="0" y="0"/>
                  </a:moveTo>
                  <a:lnTo>
                    <a:pt x="26365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0" name="object 126"/>
            <p:cNvSpPr/>
            <p:nvPr/>
          </p:nvSpPr>
          <p:spPr>
            <a:xfrm>
              <a:off x="9145917" y="5137454"/>
              <a:ext cx="26352" cy="0"/>
            </a:xfrm>
            <a:custGeom>
              <a:avLst/>
              <a:gdLst/>
              <a:ahLst/>
              <a:cxnLst/>
              <a:rect l="l" t="t" r="r" b="b"/>
              <a:pathLst>
                <a:path w="26352">
                  <a:moveTo>
                    <a:pt x="26352" y="0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1" name="object 127"/>
            <p:cNvSpPr/>
            <p:nvPr/>
          </p:nvSpPr>
          <p:spPr>
            <a:xfrm>
              <a:off x="5625210" y="4886515"/>
              <a:ext cx="26365" cy="0"/>
            </a:xfrm>
            <a:custGeom>
              <a:avLst/>
              <a:gdLst/>
              <a:ahLst/>
              <a:cxnLst/>
              <a:rect l="l" t="t" r="r" b="b"/>
              <a:pathLst>
                <a:path w="26365">
                  <a:moveTo>
                    <a:pt x="0" y="0"/>
                  </a:moveTo>
                  <a:lnTo>
                    <a:pt x="26365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2" name="object 128"/>
            <p:cNvSpPr/>
            <p:nvPr/>
          </p:nvSpPr>
          <p:spPr>
            <a:xfrm>
              <a:off x="9145917" y="4886515"/>
              <a:ext cx="26352" cy="0"/>
            </a:xfrm>
            <a:custGeom>
              <a:avLst/>
              <a:gdLst/>
              <a:ahLst/>
              <a:cxnLst/>
              <a:rect l="l" t="t" r="r" b="b"/>
              <a:pathLst>
                <a:path w="26352">
                  <a:moveTo>
                    <a:pt x="26352" y="0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3" name="object 129"/>
            <p:cNvSpPr/>
            <p:nvPr/>
          </p:nvSpPr>
          <p:spPr>
            <a:xfrm>
              <a:off x="5625210" y="4635512"/>
              <a:ext cx="26365" cy="0"/>
            </a:xfrm>
            <a:custGeom>
              <a:avLst/>
              <a:gdLst/>
              <a:ahLst/>
              <a:cxnLst/>
              <a:rect l="l" t="t" r="r" b="b"/>
              <a:pathLst>
                <a:path w="26365">
                  <a:moveTo>
                    <a:pt x="0" y="0"/>
                  </a:moveTo>
                  <a:lnTo>
                    <a:pt x="26365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4" name="object 130"/>
            <p:cNvSpPr/>
            <p:nvPr/>
          </p:nvSpPr>
          <p:spPr>
            <a:xfrm>
              <a:off x="9145917" y="4635512"/>
              <a:ext cx="26352" cy="0"/>
            </a:xfrm>
            <a:custGeom>
              <a:avLst/>
              <a:gdLst/>
              <a:ahLst/>
              <a:cxnLst/>
              <a:rect l="l" t="t" r="r" b="b"/>
              <a:pathLst>
                <a:path w="26352">
                  <a:moveTo>
                    <a:pt x="26352" y="0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5" name="object 131"/>
            <p:cNvSpPr/>
            <p:nvPr/>
          </p:nvSpPr>
          <p:spPr>
            <a:xfrm>
              <a:off x="5625210" y="4384547"/>
              <a:ext cx="26365" cy="0"/>
            </a:xfrm>
            <a:custGeom>
              <a:avLst/>
              <a:gdLst/>
              <a:ahLst/>
              <a:cxnLst/>
              <a:rect l="l" t="t" r="r" b="b"/>
              <a:pathLst>
                <a:path w="26365">
                  <a:moveTo>
                    <a:pt x="0" y="0"/>
                  </a:moveTo>
                  <a:lnTo>
                    <a:pt x="26365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6" name="object 132"/>
            <p:cNvSpPr/>
            <p:nvPr/>
          </p:nvSpPr>
          <p:spPr>
            <a:xfrm>
              <a:off x="9145917" y="4384547"/>
              <a:ext cx="26352" cy="0"/>
            </a:xfrm>
            <a:custGeom>
              <a:avLst/>
              <a:gdLst/>
              <a:ahLst/>
              <a:cxnLst/>
              <a:rect l="l" t="t" r="r" b="b"/>
              <a:pathLst>
                <a:path w="26352">
                  <a:moveTo>
                    <a:pt x="26352" y="0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7" name="object 133"/>
            <p:cNvSpPr/>
            <p:nvPr/>
          </p:nvSpPr>
          <p:spPr>
            <a:xfrm>
              <a:off x="5625210" y="4133596"/>
              <a:ext cx="26365" cy="0"/>
            </a:xfrm>
            <a:custGeom>
              <a:avLst/>
              <a:gdLst/>
              <a:ahLst/>
              <a:cxnLst/>
              <a:rect l="l" t="t" r="r" b="b"/>
              <a:pathLst>
                <a:path w="26365">
                  <a:moveTo>
                    <a:pt x="0" y="0"/>
                  </a:moveTo>
                  <a:lnTo>
                    <a:pt x="26365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8" name="object 134"/>
            <p:cNvSpPr/>
            <p:nvPr/>
          </p:nvSpPr>
          <p:spPr>
            <a:xfrm>
              <a:off x="9145917" y="4133596"/>
              <a:ext cx="26352" cy="0"/>
            </a:xfrm>
            <a:custGeom>
              <a:avLst/>
              <a:gdLst/>
              <a:ahLst/>
              <a:cxnLst/>
              <a:rect l="l" t="t" r="r" b="b"/>
              <a:pathLst>
                <a:path w="26352">
                  <a:moveTo>
                    <a:pt x="26352" y="0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9" name="object 135"/>
            <p:cNvSpPr txBox="1"/>
            <p:nvPr/>
          </p:nvSpPr>
          <p:spPr>
            <a:xfrm>
              <a:off x="5077891" y="3986009"/>
              <a:ext cx="389255" cy="12598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10489" algn="ctr">
                <a:lnSpc>
                  <a:spcPct val="100000"/>
                </a:lnSpc>
              </a:pPr>
              <a:r>
                <a:rPr sz="1600" spc="-10" dirty="0" smtClean="0">
                  <a:latin typeface="Times New Roman"/>
                  <a:cs typeface="Times New Roman"/>
                </a:rPr>
                <a:t>1.0</a:t>
              </a:r>
              <a:endParaRPr sz="1600" dirty="0">
                <a:latin typeface="Times New Roman"/>
                <a:cs typeface="Times New Roman"/>
              </a:endParaRPr>
            </a:p>
            <a:p>
              <a:pPr marL="110489" algn="ctr">
                <a:lnSpc>
                  <a:spcPct val="100000"/>
                </a:lnSpc>
                <a:spcBef>
                  <a:spcPts val="55"/>
                </a:spcBef>
              </a:pPr>
              <a:r>
                <a:rPr sz="1600" spc="-10" dirty="0" smtClean="0">
                  <a:latin typeface="Times New Roman"/>
                  <a:cs typeface="Times New Roman"/>
                </a:rPr>
                <a:t>0.5</a:t>
              </a:r>
              <a:endParaRPr sz="1600" dirty="0">
                <a:latin typeface="Times New Roman"/>
                <a:cs typeface="Times New Roman"/>
              </a:endParaRPr>
            </a:p>
            <a:p>
              <a:pPr marR="12700" algn="r">
                <a:lnSpc>
                  <a:spcPct val="100000"/>
                </a:lnSpc>
                <a:spcBef>
                  <a:spcPts val="55"/>
                </a:spcBef>
              </a:pPr>
              <a:r>
                <a:rPr sz="1600" spc="-10" dirty="0" smtClean="0">
                  <a:latin typeface="Times New Roman"/>
                  <a:cs typeface="Times New Roman"/>
                </a:rPr>
                <a:t>0</a:t>
              </a:r>
              <a:endParaRPr sz="1600" dirty="0">
                <a:latin typeface="Times New Roman"/>
                <a:cs typeface="Times New Roman"/>
              </a:endParaRPr>
            </a:p>
            <a:p>
              <a:pPr marR="0" algn="ctr">
                <a:lnSpc>
                  <a:spcPct val="100000"/>
                </a:lnSpc>
                <a:spcBef>
                  <a:spcPts val="55"/>
                </a:spcBef>
              </a:pPr>
              <a:r>
                <a:rPr sz="1600" spc="-10" dirty="0" smtClean="0">
                  <a:latin typeface="Symbol"/>
                  <a:cs typeface="Symbol"/>
                </a:rPr>
                <a:t></a:t>
              </a:r>
              <a:r>
                <a:rPr sz="1600" spc="-10" dirty="0" smtClean="0">
                  <a:latin typeface="Times New Roman"/>
                  <a:cs typeface="Times New Roman"/>
                </a:rPr>
                <a:t>0.5</a:t>
              </a:r>
              <a:endParaRPr sz="1600" dirty="0">
                <a:latin typeface="Times New Roman"/>
                <a:cs typeface="Times New Roman"/>
              </a:endParaRPr>
            </a:p>
            <a:p>
              <a:pPr marR="0" algn="ctr">
                <a:lnSpc>
                  <a:spcPct val="100000"/>
                </a:lnSpc>
                <a:spcBef>
                  <a:spcPts val="55"/>
                </a:spcBef>
              </a:pPr>
              <a:r>
                <a:rPr sz="1600" spc="-10" dirty="0" smtClean="0">
                  <a:latin typeface="Symbol"/>
                  <a:cs typeface="Symbol"/>
                </a:rPr>
                <a:t></a:t>
              </a:r>
              <a:r>
                <a:rPr sz="1600" spc="-10" dirty="0" smtClean="0">
                  <a:latin typeface="Times New Roman"/>
                  <a:cs typeface="Times New Roman"/>
                </a:rPr>
                <a:t>1.0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140" name="object 136"/>
            <p:cNvSpPr/>
            <p:nvPr/>
          </p:nvSpPr>
          <p:spPr>
            <a:xfrm>
              <a:off x="5846914" y="5161318"/>
              <a:ext cx="0" cy="26327"/>
            </a:xfrm>
            <a:custGeom>
              <a:avLst/>
              <a:gdLst/>
              <a:ahLst/>
              <a:cxnLst/>
              <a:rect l="l" t="t" r="r" b="b"/>
              <a:pathLst>
                <a:path h="26327">
                  <a:moveTo>
                    <a:pt x="0" y="26327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1" name="object 137"/>
            <p:cNvSpPr/>
            <p:nvPr/>
          </p:nvSpPr>
          <p:spPr>
            <a:xfrm>
              <a:off x="5846914" y="4083393"/>
              <a:ext cx="0" cy="26365"/>
            </a:xfrm>
            <a:custGeom>
              <a:avLst/>
              <a:gdLst/>
              <a:ahLst/>
              <a:cxnLst/>
              <a:rect l="l" t="t" r="r" b="b"/>
              <a:pathLst>
                <a:path h="26365">
                  <a:moveTo>
                    <a:pt x="0" y="0"/>
                  </a:moveTo>
                  <a:lnTo>
                    <a:pt x="0" y="26365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2" name="object 138"/>
            <p:cNvSpPr/>
            <p:nvPr/>
          </p:nvSpPr>
          <p:spPr>
            <a:xfrm>
              <a:off x="6290297" y="5161318"/>
              <a:ext cx="0" cy="26327"/>
            </a:xfrm>
            <a:custGeom>
              <a:avLst/>
              <a:gdLst/>
              <a:ahLst/>
              <a:cxnLst/>
              <a:rect l="l" t="t" r="r" b="b"/>
              <a:pathLst>
                <a:path h="26327">
                  <a:moveTo>
                    <a:pt x="0" y="26327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3" name="object 139"/>
            <p:cNvSpPr/>
            <p:nvPr/>
          </p:nvSpPr>
          <p:spPr>
            <a:xfrm>
              <a:off x="6290297" y="4083393"/>
              <a:ext cx="0" cy="26365"/>
            </a:xfrm>
            <a:custGeom>
              <a:avLst/>
              <a:gdLst/>
              <a:ahLst/>
              <a:cxnLst/>
              <a:rect l="l" t="t" r="r" b="b"/>
              <a:pathLst>
                <a:path h="26365">
                  <a:moveTo>
                    <a:pt x="0" y="0"/>
                  </a:moveTo>
                  <a:lnTo>
                    <a:pt x="0" y="26365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4" name="object 140"/>
            <p:cNvSpPr/>
            <p:nvPr/>
          </p:nvSpPr>
          <p:spPr>
            <a:xfrm>
              <a:off x="6733667" y="5161318"/>
              <a:ext cx="0" cy="26327"/>
            </a:xfrm>
            <a:custGeom>
              <a:avLst/>
              <a:gdLst/>
              <a:ahLst/>
              <a:cxnLst/>
              <a:rect l="l" t="t" r="r" b="b"/>
              <a:pathLst>
                <a:path h="26327">
                  <a:moveTo>
                    <a:pt x="0" y="26327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5" name="object 141"/>
            <p:cNvSpPr/>
            <p:nvPr/>
          </p:nvSpPr>
          <p:spPr>
            <a:xfrm>
              <a:off x="6733667" y="4083393"/>
              <a:ext cx="0" cy="26365"/>
            </a:xfrm>
            <a:custGeom>
              <a:avLst/>
              <a:gdLst/>
              <a:ahLst/>
              <a:cxnLst/>
              <a:rect l="l" t="t" r="r" b="b"/>
              <a:pathLst>
                <a:path h="26365">
                  <a:moveTo>
                    <a:pt x="0" y="0"/>
                  </a:moveTo>
                  <a:lnTo>
                    <a:pt x="0" y="26365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6" name="object 142"/>
            <p:cNvSpPr/>
            <p:nvPr/>
          </p:nvSpPr>
          <p:spPr>
            <a:xfrm>
              <a:off x="7177049" y="5161318"/>
              <a:ext cx="0" cy="26327"/>
            </a:xfrm>
            <a:custGeom>
              <a:avLst/>
              <a:gdLst/>
              <a:ahLst/>
              <a:cxnLst/>
              <a:rect l="l" t="t" r="r" b="b"/>
              <a:pathLst>
                <a:path h="26327">
                  <a:moveTo>
                    <a:pt x="0" y="26327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7" name="object 143"/>
            <p:cNvSpPr/>
            <p:nvPr/>
          </p:nvSpPr>
          <p:spPr>
            <a:xfrm>
              <a:off x="7177049" y="4083393"/>
              <a:ext cx="0" cy="26365"/>
            </a:xfrm>
            <a:custGeom>
              <a:avLst/>
              <a:gdLst/>
              <a:ahLst/>
              <a:cxnLst/>
              <a:rect l="l" t="t" r="r" b="b"/>
              <a:pathLst>
                <a:path h="26365">
                  <a:moveTo>
                    <a:pt x="0" y="0"/>
                  </a:moveTo>
                  <a:lnTo>
                    <a:pt x="0" y="26365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8" name="object 144"/>
            <p:cNvSpPr/>
            <p:nvPr/>
          </p:nvSpPr>
          <p:spPr>
            <a:xfrm>
              <a:off x="7620444" y="5161318"/>
              <a:ext cx="0" cy="26327"/>
            </a:xfrm>
            <a:custGeom>
              <a:avLst/>
              <a:gdLst/>
              <a:ahLst/>
              <a:cxnLst/>
              <a:rect l="l" t="t" r="r" b="b"/>
              <a:pathLst>
                <a:path h="26327">
                  <a:moveTo>
                    <a:pt x="0" y="26327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9" name="object 145"/>
            <p:cNvSpPr/>
            <p:nvPr/>
          </p:nvSpPr>
          <p:spPr>
            <a:xfrm>
              <a:off x="7620444" y="4083393"/>
              <a:ext cx="0" cy="26365"/>
            </a:xfrm>
            <a:custGeom>
              <a:avLst/>
              <a:gdLst/>
              <a:ahLst/>
              <a:cxnLst/>
              <a:rect l="l" t="t" r="r" b="b"/>
              <a:pathLst>
                <a:path h="26365">
                  <a:moveTo>
                    <a:pt x="0" y="0"/>
                  </a:moveTo>
                  <a:lnTo>
                    <a:pt x="0" y="26365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0" name="object 146"/>
            <p:cNvSpPr/>
            <p:nvPr/>
          </p:nvSpPr>
          <p:spPr>
            <a:xfrm>
              <a:off x="8063813" y="5161318"/>
              <a:ext cx="0" cy="26327"/>
            </a:xfrm>
            <a:custGeom>
              <a:avLst/>
              <a:gdLst/>
              <a:ahLst/>
              <a:cxnLst/>
              <a:rect l="l" t="t" r="r" b="b"/>
              <a:pathLst>
                <a:path h="26327">
                  <a:moveTo>
                    <a:pt x="0" y="26327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1" name="object 147"/>
            <p:cNvSpPr/>
            <p:nvPr/>
          </p:nvSpPr>
          <p:spPr>
            <a:xfrm>
              <a:off x="8063813" y="4083393"/>
              <a:ext cx="0" cy="26365"/>
            </a:xfrm>
            <a:custGeom>
              <a:avLst/>
              <a:gdLst/>
              <a:ahLst/>
              <a:cxnLst/>
              <a:rect l="l" t="t" r="r" b="b"/>
              <a:pathLst>
                <a:path h="26365">
                  <a:moveTo>
                    <a:pt x="0" y="0"/>
                  </a:moveTo>
                  <a:lnTo>
                    <a:pt x="0" y="26365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2" name="object 148"/>
            <p:cNvSpPr/>
            <p:nvPr/>
          </p:nvSpPr>
          <p:spPr>
            <a:xfrm>
              <a:off x="8507196" y="5161318"/>
              <a:ext cx="0" cy="26327"/>
            </a:xfrm>
            <a:custGeom>
              <a:avLst/>
              <a:gdLst/>
              <a:ahLst/>
              <a:cxnLst/>
              <a:rect l="l" t="t" r="r" b="b"/>
              <a:pathLst>
                <a:path h="26327">
                  <a:moveTo>
                    <a:pt x="0" y="26327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3" name="object 149"/>
            <p:cNvSpPr/>
            <p:nvPr/>
          </p:nvSpPr>
          <p:spPr>
            <a:xfrm>
              <a:off x="8507196" y="4083393"/>
              <a:ext cx="0" cy="26365"/>
            </a:xfrm>
            <a:custGeom>
              <a:avLst/>
              <a:gdLst/>
              <a:ahLst/>
              <a:cxnLst/>
              <a:rect l="l" t="t" r="r" b="b"/>
              <a:pathLst>
                <a:path h="26365">
                  <a:moveTo>
                    <a:pt x="0" y="0"/>
                  </a:moveTo>
                  <a:lnTo>
                    <a:pt x="0" y="26365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4" name="object 150"/>
            <p:cNvSpPr/>
            <p:nvPr/>
          </p:nvSpPr>
          <p:spPr>
            <a:xfrm>
              <a:off x="8950591" y="5161318"/>
              <a:ext cx="0" cy="26327"/>
            </a:xfrm>
            <a:custGeom>
              <a:avLst/>
              <a:gdLst/>
              <a:ahLst/>
              <a:cxnLst/>
              <a:rect l="l" t="t" r="r" b="b"/>
              <a:pathLst>
                <a:path h="26327">
                  <a:moveTo>
                    <a:pt x="0" y="26327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5" name="object 151"/>
            <p:cNvSpPr/>
            <p:nvPr/>
          </p:nvSpPr>
          <p:spPr>
            <a:xfrm>
              <a:off x="8950591" y="4083393"/>
              <a:ext cx="0" cy="26365"/>
            </a:xfrm>
            <a:custGeom>
              <a:avLst/>
              <a:gdLst/>
              <a:ahLst/>
              <a:cxnLst/>
              <a:rect l="l" t="t" r="r" b="b"/>
              <a:pathLst>
                <a:path h="26365">
                  <a:moveTo>
                    <a:pt x="0" y="0"/>
                  </a:moveTo>
                  <a:lnTo>
                    <a:pt x="0" y="26365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6" name="object 152"/>
            <p:cNvSpPr txBox="1"/>
            <p:nvPr/>
          </p:nvSpPr>
          <p:spPr>
            <a:xfrm>
              <a:off x="5783732" y="5236883"/>
              <a:ext cx="3230245" cy="255904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tabLst>
                  <a:tab pos="455930" algn="l"/>
                  <a:tab pos="899160" algn="l"/>
                  <a:tab pos="1342390" algn="l"/>
                  <a:tab pos="1785620" algn="l"/>
                  <a:tab pos="2229485" algn="l"/>
                  <a:tab pos="2672715" algn="l"/>
                  <a:tab pos="3115945" algn="l"/>
                </a:tabLst>
              </a:pPr>
              <a:r>
                <a:rPr sz="1600" spc="-10" dirty="0" smtClean="0">
                  <a:latin typeface="Times New Roman"/>
                  <a:cs typeface="Times New Roman"/>
                </a:rPr>
                <a:t>0	1	2	3	4	5	6	7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157" name="object 153"/>
            <p:cNvSpPr/>
            <p:nvPr/>
          </p:nvSpPr>
          <p:spPr>
            <a:xfrm>
              <a:off x="5625210" y="4635512"/>
              <a:ext cx="3547059" cy="0"/>
            </a:xfrm>
            <a:custGeom>
              <a:avLst/>
              <a:gdLst/>
              <a:ahLst/>
              <a:cxnLst/>
              <a:rect l="l" t="t" r="r" b="b"/>
              <a:pathLst>
                <a:path w="3547059">
                  <a:moveTo>
                    <a:pt x="0" y="0"/>
                  </a:moveTo>
                  <a:lnTo>
                    <a:pt x="3547059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8" name="object 154"/>
            <p:cNvSpPr/>
            <p:nvPr/>
          </p:nvSpPr>
          <p:spPr>
            <a:xfrm>
              <a:off x="5625210" y="4083393"/>
              <a:ext cx="3547059" cy="1104252"/>
            </a:xfrm>
            <a:custGeom>
              <a:avLst/>
              <a:gdLst/>
              <a:ahLst/>
              <a:cxnLst/>
              <a:rect l="l" t="t" r="r" b="b"/>
              <a:pathLst>
                <a:path w="3547059" h="1104252">
                  <a:moveTo>
                    <a:pt x="0" y="1104252"/>
                  </a:moveTo>
                  <a:lnTo>
                    <a:pt x="3547059" y="1104252"/>
                  </a:lnTo>
                  <a:lnTo>
                    <a:pt x="3547059" y="0"/>
                  </a:lnTo>
                  <a:lnTo>
                    <a:pt x="0" y="0"/>
                  </a:lnTo>
                  <a:lnTo>
                    <a:pt x="0" y="1104252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9" name="object 155"/>
            <p:cNvSpPr txBox="1"/>
            <p:nvPr/>
          </p:nvSpPr>
          <p:spPr>
            <a:xfrm>
              <a:off x="7360678" y="5487847"/>
              <a:ext cx="81915" cy="255904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i="1" spc="-5" dirty="0" smtClean="0">
                  <a:latin typeface="Times New Roman"/>
                  <a:cs typeface="Times New Roman"/>
                </a:rPr>
                <a:t>i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160" name="object 156"/>
            <p:cNvSpPr/>
            <p:nvPr/>
          </p:nvSpPr>
          <p:spPr>
            <a:xfrm>
              <a:off x="5780404" y="4537646"/>
              <a:ext cx="133007" cy="97866"/>
            </a:xfrm>
            <a:custGeom>
              <a:avLst/>
              <a:gdLst/>
              <a:ahLst/>
              <a:cxnLst/>
              <a:rect l="l" t="t" r="r" b="b"/>
              <a:pathLst>
                <a:path w="133007" h="97866">
                  <a:moveTo>
                    <a:pt x="0" y="97866"/>
                  </a:moveTo>
                  <a:lnTo>
                    <a:pt x="0" y="0"/>
                  </a:lnTo>
                  <a:lnTo>
                    <a:pt x="133007" y="0"/>
                  </a:lnTo>
                  <a:lnTo>
                    <a:pt x="133007" y="97866"/>
                  </a:lnTo>
                  <a:lnTo>
                    <a:pt x="0" y="97866"/>
                  </a:lnTo>
                </a:path>
              </a:pathLst>
            </a:custGeom>
            <a:ln w="631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1" name="object 157"/>
            <p:cNvSpPr/>
            <p:nvPr/>
          </p:nvSpPr>
          <p:spPr>
            <a:xfrm>
              <a:off x="6223787" y="4635512"/>
              <a:ext cx="133019" cy="279006"/>
            </a:xfrm>
            <a:custGeom>
              <a:avLst/>
              <a:gdLst/>
              <a:ahLst/>
              <a:cxnLst/>
              <a:rect l="l" t="t" r="r" b="b"/>
              <a:pathLst>
                <a:path w="133019" h="279006">
                  <a:moveTo>
                    <a:pt x="0" y="0"/>
                  </a:moveTo>
                  <a:lnTo>
                    <a:pt x="0" y="279006"/>
                  </a:lnTo>
                  <a:lnTo>
                    <a:pt x="133019" y="279006"/>
                  </a:lnTo>
                  <a:lnTo>
                    <a:pt x="133019" y="0"/>
                  </a:lnTo>
                  <a:lnTo>
                    <a:pt x="0" y="0"/>
                  </a:lnTo>
                </a:path>
              </a:pathLst>
            </a:custGeom>
            <a:ln w="631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2" name="object 158"/>
            <p:cNvSpPr/>
            <p:nvPr/>
          </p:nvSpPr>
          <p:spPr>
            <a:xfrm>
              <a:off x="6667182" y="4218495"/>
              <a:ext cx="132994" cy="417017"/>
            </a:xfrm>
            <a:custGeom>
              <a:avLst/>
              <a:gdLst/>
              <a:ahLst/>
              <a:cxnLst/>
              <a:rect l="l" t="t" r="r" b="b"/>
              <a:pathLst>
                <a:path w="132994" h="417017">
                  <a:moveTo>
                    <a:pt x="0" y="417017"/>
                  </a:moveTo>
                  <a:lnTo>
                    <a:pt x="0" y="0"/>
                  </a:lnTo>
                  <a:lnTo>
                    <a:pt x="132994" y="0"/>
                  </a:lnTo>
                  <a:lnTo>
                    <a:pt x="132994" y="417017"/>
                  </a:lnTo>
                  <a:lnTo>
                    <a:pt x="0" y="417017"/>
                  </a:lnTo>
                </a:path>
              </a:pathLst>
            </a:custGeom>
            <a:ln w="631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3" name="object 159"/>
            <p:cNvSpPr/>
            <p:nvPr/>
          </p:nvSpPr>
          <p:spPr>
            <a:xfrm>
              <a:off x="7110526" y="4635512"/>
              <a:ext cx="133032" cy="492328"/>
            </a:xfrm>
            <a:custGeom>
              <a:avLst/>
              <a:gdLst/>
              <a:ahLst/>
              <a:cxnLst/>
              <a:rect l="l" t="t" r="r" b="b"/>
              <a:pathLst>
                <a:path w="133032" h="492328">
                  <a:moveTo>
                    <a:pt x="0" y="0"/>
                  </a:moveTo>
                  <a:lnTo>
                    <a:pt x="0" y="492328"/>
                  </a:lnTo>
                  <a:lnTo>
                    <a:pt x="133032" y="492328"/>
                  </a:lnTo>
                  <a:lnTo>
                    <a:pt x="133032" y="0"/>
                  </a:lnTo>
                  <a:lnTo>
                    <a:pt x="0" y="0"/>
                  </a:lnTo>
                </a:path>
              </a:pathLst>
            </a:custGeom>
            <a:ln w="631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4" name="object 160"/>
            <p:cNvSpPr/>
            <p:nvPr/>
          </p:nvSpPr>
          <p:spPr>
            <a:xfrm>
              <a:off x="7553934" y="4143209"/>
              <a:ext cx="133019" cy="492302"/>
            </a:xfrm>
            <a:custGeom>
              <a:avLst/>
              <a:gdLst/>
              <a:ahLst/>
              <a:cxnLst/>
              <a:rect l="l" t="t" r="r" b="b"/>
              <a:pathLst>
                <a:path w="133019" h="492302">
                  <a:moveTo>
                    <a:pt x="0" y="492302"/>
                  </a:moveTo>
                  <a:lnTo>
                    <a:pt x="0" y="0"/>
                  </a:lnTo>
                  <a:lnTo>
                    <a:pt x="133019" y="0"/>
                  </a:lnTo>
                  <a:lnTo>
                    <a:pt x="133019" y="492302"/>
                  </a:lnTo>
                  <a:lnTo>
                    <a:pt x="0" y="492302"/>
                  </a:lnTo>
                </a:path>
              </a:pathLst>
            </a:custGeom>
            <a:ln w="631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5" name="object 161"/>
            <p:cNvSpPr/>
            <p:nvPr/>
          </p:nvSpPr>
          <p:spPr>
            <a:xfrm>
              <a:off x="7997304" y="4635512"/>
              <a:ext cx="133032" cy="417042"/>
            </a:xfrm>
            <a:custGeom>
              <a:avLst/>
              <a:gdLst/>
              <a:ahLst/>
              <a:cxnLst/>
              <a:rect l="l" t="t" r="r" b="b"/>
              <a:pathLst>
                <a:path w="133032" h="417042">
                  <a:moveTo>
                    <a:pt x="0" y="0"/>
                  </a:moveTo>
                  <a:lnTo>
                    <a:pt x="0" y="417042"/>
                  </a:lnTo>
                  <a:lnTo>
                    <a:pt x="133032" y="417042"/>
                  </a:lnTo>
                  <a:lnTo>
                    <a:pt x="133032" y="0"/>
                  </a:lnTo>
                  <a:lnTo>
                    <a:pt x="0" y="0"/>
                  </a:lnTo>
                </a:path>
              </a:pathLst>
            </a:custGeom>
            <a:ln w="631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6" name="object 162"/>
            <p:cNvSpPr/>
            <p:nvPr/>
          </p:nvSpPr>
          <p:spPr>
            <a:xfrm>
              <a:off x="8440686" y="4356544"/>
              <a:ext cx="133019" cy="278968"/>
            </a:xfrm>
            <a:custGeom>
              <a:avLst/>
              <a:gdLst/>
              <a:ahLst/>
              <a:cxnLst/>
              <a:rect l="l" t="t" r="r" b="b"/>
              <a:pathLst>
                <a:path w="133019" h="278968">
                  <a:moveTo>
                    <a:pt x="0" y="278968"/>
                  </a:moveTo>
                  <a:lnTo>
                    <a:pt x="0" y="0"/>
                  </a:lnTo>
                  <a:lnTo>
                    <a:pt x="133019" y="0"/>
                  </a:lnTo>
                  <a:lnTo>
                    <a:pt x="133019" y="278968"/>
                  </a:lnTo>
                  <a:lnTo>
                    <a:pt x="0" y="278968"/>
                  </a:lnTo>
                </a:path>
              </a:pathLst>
            </a:custGeom>
            <a:ln w="631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7" name="object 163"/>
            <p:cNvSpPr/>
            <p:nvPr/>
          </p:nvSpPr>
          <p:spPr>
            <a:xfrm>
              <a:off x="8884081" y="4635512"/>
              <a:ext cx="132994" cy="97891"/>
            </a:xfrm>
            <a:custGeom>
              <a:avLst/>
              <a:gdLst/>
              <a:ahLst/>
              <a:cxnLst/>
              <a:rect l="l" t="t" r="r" b="b"/>
              <a:pathLst>
                <a:path w="132994" h="97891">
                  <a:moveTo>
                    <a:pt x="0" y="0"/>
                  </a:moveTo>
                  <a:lnTo>
                    <a:pt x="0" y="97891"/>
                  </a:lnTo>
                  <a:lnTo>
                    <a:pt x="132994" y="97891"/>
                  </a:lnTo>
                  <a:lnTo>
                    <a:pt x="132994" y="0"/>
                  </a:lnTo>
                  <a:lnTo>
                    <a:pt x="0" y="0"/>
                  </a:lnTo>
                </a:path>
              </a:pathLst>
            </a:custGeom>
            <a:ln w="631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884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Example of Compression Scheme for 1D DCT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57200" y="1224280"/>
            <a:ext cx="8229600" cy="1108075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2500" dirty="0" err="1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Matlab</a:t>
            </a:r>
            <a:r>
              <a:rPr lang="en-US" altLang="zh-TW" sz="25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 code of 1D DCT (see </a:t>
            </a:r>
            <a:r>
              <a:rPr lang="en-US" altLang="zh-TW" sz="2500" dirty="0">
                <a:solidFill>
                  <a:srgbClr val="C00000"/>
                </a:solidFill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DCT1D.m</a:t>
            </a:r>
            <a:r>
              <a:rPr lang="en-US" altLang="zh-TW" sz="25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)</a:t>
            </a:r>
          </a:p>
          <a:p>
            <a:pPr eaLnBrk="1" hangingPunct="1"/>
            <a:r>
              <a:rPr lang="en-US" altLang="zh-TW" sz="25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Original data X: { 60 36 21 21 17 12 21 38 }</a:t>
            </a:r>
          </a:p>
          <a:p>
            <a:pPr eaLnBrk="1" hangingPunct="1"/>
            <a:r>
              <a:rPr lang="en-US" altLang="zh-TW" sz="25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Transformed vector Y: 80 20 32 2 16 1 0 0</a:t>
            </a:r>
            <a:endParaRPr lang="en-US" altLang="zh-TW" sz="2300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0" b="6043"/>
          <a:stretch/>
        </p:blipFill>
        <p:spPr bwMode="auto">
          <a:xfrm>
            <a:off x="628650" y="2332354"/>
            <a:ext cx="7497019" cy="4525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12D765-E498-40C2-8C8C-295EFAC25EA8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zh-CN" sz="120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05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Shannon-</a:t>
            </a:r>
            <a:r>
              <a:rPr lang="en-US" altLang="zh-CN" dirty="0" err="1"/>
              <a:t>Fano</a:t>
            </a:r>
            <a:r>
              <a:rPr lang="en-US" altLang="zh-CN" dirty="0"/>
              <a:t> Algorithm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199"/>
            <a:ext cx="8229600" cy="5416731"/>
          </a:xfrm>
        </p:spPr>
        <p:txBody>
          <a:bodyPr>
            <a:normAutofit/>
          </a:bodyPr>
          <a:lstStyle/>
          <a:p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Coding </a:t>
            </a:r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tree for “hello” by Shannon-</a:t>
            </a:r>
            <a:r>
              <a:rPr lang="en-US" altLang="zh-TW" sz="2600" dirty="0" err="1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Fano</a:t>
            </a:r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 algorithm</a:t>
            </a:r>
          </a:p>
          <a:p>
            <a:pPr>
              <a:lnSpc>
                <a:spcPct val="100000"/>
              </a:lnSpc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marL="273050" indent="-260985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lvl="1">
              <a:lnSpc>
                <a:spcPct val="100000"/>
              </a:lnSpc>
            </a:pPr>
            <a:endParaRPr lang="en-US" altLang="zh-TW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>
              <a:latin typeface="Cambria" panose="02040503050406030204" pitchFamily="18" charset="0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3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1564701" y="3309591"/>
            <a:ext cx="1078979" cy="431596"/>
          </a:xfrm>
          <a:custGeom>
            <a:avLst/>
            <a:gdLst/>
            <a:ahLst/>
            <a:cxnLst/>
            <a:rect l="l" t="t" r="r" b="b"/>
            <a:pathLst>
              <a:path w="1078979" h="431596">
                <a:moveTo>
                  <a:pt x="1078979" y="0"/>
                </a:moveTo>
                <a:lnTo>
                  <a:pt x="0" y="431596"/>
                </a:lnTo>
              </a:path>
            </a:pathLst>
          </a:custGeom>
          <a:ln w="103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2643680" y="3309591"/>
            <a:ext cx="1078992" cy="431596"/>
          </a:xfrm>
          <a:custGeom>
            <a:avLst/>
            <a:gdLst/>
            <a:ahLst/>
            <a:cxnLst/>
            <a:rect l="l" t="t" r="r" b="b"/>
            <a:pathLst>
              <a:path w="1078992" h="431596">
                <a:moveTo>
                  <a:pt x="0" y="0"/>
                </a:moveTo>
                <a:lnTo>
                  <a:pt x="1078992" y="431596"/>
                </a:lnTo>
              </a:path>
            </a:pathLst>
          </a:custGeom>
          <a:ln w="103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6"/>
          <p:cNvSpPr txBox="1"/>
          <p:nvPr/>
        </p:nvSpPr>
        <p:spPr>
          <a:xfrm>
            <a:off x="1338463" y="3745811"/>
            <a:ext cx="452755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10" dirty="0" smtClean="0">
                <a:latin typeface="Times New Roman"/>
                <a:cs typeface="Times New Roman"/>
              </a:rPr>
              <a:t>L:(2)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509752" y="3002429"/>
            <a:ext cx="267970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10" dirty="0" smtClean="0">
                <a:latin typeface="Times New Roman"/>
                <a:cs typeface="Times New Roman"/>
              </a:rPr>
              <a:t>(5)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3294491" y="3758904"/>
            <a:ext cx="856615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10" dirty="0" smtClean="0">
                <a:latin typeface="Times New Roman"/>
                <a:cs typeface="Times New Roman"/>
              </a:rPr>
              <a:t>H,E,O:(3)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2515571" y="4497090"/>
            <a:ext cx="256540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10" dirty="0" smtClean="0">
                <a:latin typeface="Times New Roman"/>
                <a:cs typeface="Times New Roman"/>
              </a:rPr>
              <a:t>(a)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2060231" y="3221059"/>
            <a:ext cx="129539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15" dirty="0" smtClean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3100592" y="3221059"/>
            <a:ext cx="129539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15" dirty="0" smtClean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14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283036"/>
              </p:ext>
            </p:extLst>
          </p:nvPr>
        </p:nvGraphicFramePr>
        <p:xfrm>
          <a:off x="465359" y="1888116"/>
          <a:ext cx="3617296" cy="695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42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4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85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06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54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83296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Sym</a:t>
                      </a:r>
                      <a:r>
                        <a:rPr sz="1950" spc="7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95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l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  <a:lnT w="7620">
                      <a:solidFill>
                        <a:srgbClr val="221E1F"/>
                      </a:solidFill>
                      <a:prstDash val="solid"/>
                    </a:lnT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</a:pPr>
                      <a:r>
                        <a:rPr lang="en-US" altLang="zh-CN"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L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T w="7620">
                      <a:solidFill>
                        <a:srgbClr val="221E1F"/>
                      </a:solidFill>
                      <a:prstDash val="solid"/>
                    </a:lnT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H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7620" cap="flat" cmpd="sng" algn="ctr">
                      <a:solidFill>
                        <a:srgbClr val="221E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21E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lang="en-US"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7620">
                      <a:solidFill>
                        <a:srgbClr val="221E1F"/>
                      </a:solidFill>
                      <a:prstDash val="solid"/>
                    </a:lnT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" cap="flat" cmpd="sng" algn="ctr">
                      <a:solidFill>
                        <a:srgbClr val="221E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>
                      <a:solidFill>
                        <a:srgbClr val="221E1F"/>
                      </a:solidFill>
                      <a:prstDash val="solid"/>
                    </a:lnT>
                    <a:lnB w="7620" cap="flat" cmpd="sng" algn="ctr">
                      <a:solidFill>
                        <a:srgbClr val="221E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419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Count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  <a:lnT w="7620">
                      <a:solidFill>
                        <a:srgbClr val="221E1F"/>
                      </a:solidFill>
                      <a:prstDash val="solid"/>
                    </a:lnT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lang="en-US"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T w="7620">
                      <a:solidFill>
                        <a:srgbClr val="221E1F"/>
                      </a:solidFill>
                      <a:prstDash val="solid"/>
                    </a:lnT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lang="en-US" sz="1950" dirty="0" smtClean="0">
                          <a:latin typeface="Arial"/>
                          <a:cs typeface="Arial"/>
                        </a:rPr>
                        <a:t>1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7620" cap="flat" cmpd="sng" algn="ctr">
                      <a:solidFill>
                        <a:srgbClr val="221E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21E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</a:pPr>
                      <a:r>
                        <a:rPr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7620">
                      <a:solidFill>
                        <a:srgbClr val="221E1F"/>
                      </a:solidFill>
                      <a:prstDash val="solid"/>
                    </a:lnT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" cap="flat" cmpd="sng" algn="ctr">
                      <a:solidFill>
                        <a:srgbClr val="221E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>
                      <a:solidFill>
                        <a:srgbClr val="221E1F"/>
                      </a:solidFill>
                      <a:prstDash val="solid"/>
                    </a:lnT>
                    <a:lnB w="7620" cap="flat" cmpd="sng" algn="ctr">
                      <a:solidFill>
                        <a:srgbClr val="221E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4647586" y="2181592"/>
            <a:ext cx="3790732" cy="1751202"/>
            <a:chOff x="4908734" y="1316165"/>
            <a:chExt cx="3790732" cy="1751202"/>
          </a:xfrm>
        </p:grpSpPr>
        <p:sp>
          <p:nvSpPr>
            <p:cNvPr id="16" name="object 12"/>
            <p:cNvSpPr/>
            <p:nvPr/>
          </p:nvSpPr>
          <p:spPr>
            <a:xfrm>
              <a:off x="5134902" y="1623313"/>
              <a:ext cx="1078991" cy="431596"/>
            </a:xfrm>
            <a:custGeom>
              <a:avLst/>
              <a:gdLst/>
              <a:ahLst/>
              <a:cxnLst/>
              <a:rect l="l" t="t" r="r" b="b"/>
              <a:pathLst>
                <a:path w="1078991" h="431596">
                  <a:moveTo>
                    <a:pt x="1078991" y="0"/>
                  </a:moveTo>
                  <a:lnTo>
                    <a:pt x="0" y="431596"/>
                  </a:lnTo>
                </a:path>
              </a:pathLst>
            </a:custGeom>
            <a:ln w="1038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" name="object 13"/>
            <p:cNvSpPr/>
            <p:nvPr/>
          </p:nvSpPr>
          <p:spPr>
            <a:xfrm>
              <a:off x="6213893" y="1623313"/>
              <a:ext cx="1078992" cy="431596"/>
            </a:xfrm>
            <a:custGeom>
              <a:avLst/>
              <a:gdLst/>
              <a:ahLst/>
              <a:cxnLst/>
              <a:rect l="l" t="t" r="r" b="b"/>
              <a:pathLst>
                <a:path w="1078992" h="431596">
                  <a:moveTo>
                    <a:pt x="0" y="0"/>
                  </a:moveTo>
                  <a:lnTo>
                    <a:pt x="1078992" y="431596"/>
                  </a:lnTo>
                </a:path>
              </a:pathLst>
            </a:custGeom>
            <a:ln w="1038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" name="object 14"/>
            <p:cNvSpPr/>
            <p:nvPr/>
          </p:nvSpPr>
          <p:spPr>
            <a:xfrm>
              <a:off x="6213893" y="2054910"/>
              <a:ext cx="1078991" cy="431596"/>
            </a:xfrm>
            <a:custGeom>
              <a:avLst/>
              <a:gdLst/>
              <a:ahLst/>
              <a:cxnLst/>
              <a:rect l="l" t="t" r="r" b="b"/>
              <a:pathLst>
                <a:path w="1078992" h="431596">
                  <a:moveTo>
                    <a:pt x="1078991" y="0"/>
                  </a:moveTo>
                  <a:lnTo>
                    <a:pt x="0" y="431596"/>
                  </a:lnTo>
                </a:path>
              </a:pathLst>
            </a:custGeom>
            <a:ln w="1038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" name="object 15"/>
            <p:cNvSpPr/>
            <p:nvPr/>
          </p:nvSpPr>
          <p:spPr>
            <a:xfrm>
              <a:off x="7292885" y="2054910"/>
              <a:ext cx="1078991" cy="431596"/>
            </a:xfrm>
            <a:custGeom>
              <a:avLst/>
              <a:gdLst/>
              <a:ahLst/>
              <a:cxnLst/>
              <a:rect l="l" t="t" r="r" b="b"/>
              <a:pathLst>
                <a:path w="1078991" h="431596">
                  <a:moveTo>
                    <a:pt x="0" y="0"/>
                  </a:moveTo>
                  <a:lnTo>
                    <a:pt x="1078991" y="431596"/>
                  </a:lnTo>
                </a:path>
              </a:pathLst>
            </a:custGeom>
            <a:ln w="1038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" name="object 16"/>
            <p:cNvSpPr txBox="1"/>
            <p:nvPr/>
          </p:nvSpPr>
          <p:spPr>
            <a:xfrm>
              <a:off x="6619532" y="2810827"/>
              <a:ext cx="267970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10" dirty="0" smtClean="0">
                  <a:latin typeface="Times New Roman"/>
                  <a:cs typeface="Times New Roman"/>
                </a:rPr>
                <a:t>(b)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21" name="object 17"/>
            <p:cNvSpPr txBox="1"/>
            <p:nvPr/>
          </p:nvSpPr>
          <p:spPr>
            <a:xfrm>
              <a:off x="4908734" y="2085733"/>
              <a:ext cx="452755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10" dirty="0" smtClean="0">
                  <a:latin typeface="Times New Roman"/>
                  <a:cs typeface="Times New Roman"/>
                </a:rPr>
                <a:t>L:(2)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22" name="object 18"/>
            <p:cNvSpPr txBox="1"/>
            <p:nvPr/>
          </p:nvSpPr>
          <p:spPr>
            <a:xfrm>
              <a:off x="6080231" y="1316165"/>
              <a:ext cx="267970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10" dirty="0" smtClean="0">
                  <a:latin typeface="Times New Roman"/>
                  <a:cs typeface="Times New Roman"/>
                </a:rPr>
                <a:t>(5)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23" name="object 19"/>
            <p:cNvSpPr txBox="1"/>
            <p:nvPr/>
          </p:nvSpPr>
          <p:spPr>
            <a:xfrm>
              <a:off x="5976320" y="2499093"/>
              <a:ext cx="475615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10" dirty="0" smtClean="0">
                  <a:latin typeface="Times New Roman"/>
                  <a:cs typeface="Times New Roman"/>
                </a:rPr>
                <a:t>H:(1)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24" name="object 20"/>
            <p:cNvSpPr txBox="1"/>
            <p:nvPr/>
          </p:nvSpPr>
          <p:spPr>
            <a:xfrm>
              <a:off x="8044781" y="2499093"/>
              <a:ext cx="654685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10" dirty="0" smtClean="0">
                  <a:latin typeface="Times New Roman"/>
                  <a:cs typeface="Times New Roman"/>
                </a:rPr>
                <a:t>E,O:(2)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25" name="object 21"/>
            <p:cNvSpPr txBox="1"/>
            <p:nvPr/>
          </p:nvSpPr>
          <p:spPr>
            <a:xfrm>
              <a:off x="7332364" y="1799769"/>
              <a:ext cx="267970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10" dirty="0" smtClean="0">
                  <a:latin typeface="Times New Roman"/>
                  <a:cs typeface="Times New Roman"/>
                </a:rPr>
                <a:t>(3)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26" name="object 22"/>
            <p:cNvSpPr txBox="1"/>
            <p:nvPr/>
          </p:nvSpPr>
          <p:spPr>
            <a:xfrm>
              <a:off x="5610136" y="1534795"/>
              <a:ext cx="129539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15" dirty="0" smtClean="0">
                  <a:latin typeface="Times New Roman"/>
                  <a:cs typeface="Times New Roman"/>
                </a:rPr>
                <a:t>0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27" name="object 23"/>
            <p:cNvSpPr txBox="1"/>
            <p:nvPr/>
          </p:nvSpPr>
          <p:spPr>
            <a:xfrm>
              <a:off x="6686867" y="1534795"/>
              <a:ext cx="129539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15" dirty="0" smtClean="0">
                  <a:latin typeface="Times New Roman"/>
                  <a:cs typeface="Times New Roman"/>
                </a:rPr>
                <a:t>1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28" name="object 24"/>
            <p:cNvSpPr txBox="1"/>
            <p:nvPr/>
          </p:nvSpPr>
          <p:spPr>
            <a:xfrm>
              <a:off x="6653199" y="2046455"/>
              <a:ext cx="129539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15" dirty="0" smtClean="0">
                  <a:latin typeface="Times New Roman"/>
                  <a:cs typeface="Times New Roman"/>
                </a:rPr>
                <a:t>0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29" name="object 25"/>
            <p:cNvSpPr txBox="1"/>
            <p:nvPr/>
          </p:nvSpPr>
          <p:spPr>
            <a:xfrm>
              <a:off x="7884549" y="2020685"/>
              <a:ext cx="129539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15" dirty="0" smtClean="0">
                  <a:latin typeface="Times New Roman"/>
                  <a:cs typeface="Times New Roman"/>
                </a:rPr>
                <a:t>1</a:t>
              </a:r>
              <a:endParaRPr sz="1600">
                <a:latin typeface="Times New Roman"/>
                <a:cs typeface="Times New Roman"/>
              </a:endParaRPr>
            </a:p>
          </p:txBody>
        </p:sp>
      </p:grpSp>
      <p:sp>
        <p:nvSpPr>
          <p:cNvPr id="30" name="object 34"/>
          <p:cNvSpPr txBox="1"/>
          <p:nvPr/>
        </p:nvSpPr>
        <p:spPr>
          <a:xfrm>
            <a:off x="4588316" y="4679099"/>
            <a:ext cx="267970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10" dirty="0" smtClean="0">
                <a:latin typeface="Times New Roman"/>
                <a:cs typeface="Times New Roman"/>
              </a:rPr>
              <a:t>(5)</a:t>
            </a:r>
            <a:endParaRPr sz="1600" dirty="0">
              <a:latin typeface="Times New Roman"/>
              <a:cs typeface="Times New Roman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396452" y="4945528"/>
            <a:ext cx="4456461" cy="1912472"/>
            <a:chOff x="2455989" y="3586730"/>
            <a:chExt cx="4456461" cy="1912472"/>
          </a:xfrm>
        </p:grpSpPr>
        <p:sp>
          <p:nvSpPr>
            <p:cNvPr id="32" name="object 26"/>
            <p:cNvSpPr/>
            <p:nvPr/>
          </p:nvSpPr>
          <p:spPr>
            <a:xfrm>
              <a:off x="2682227" y="3631412"/>
              <a:ext cx="1078991" cy="431609"/>
            </a:xfrm>
            <a:custGeom>
              <a:avLst/>
              <a:gdLst/>
              <a:ahLst/>
              <a:cxnLst/>
              <a:rect l="l" t="t" r="r" b="b"/>
              <a:pathLst>
                <a:path w="1078991" h="431609">
                  <a:moveTo>
                    <a:pt x="1078991" y="0"/>
                  </a:moveTo>
                  <a:lnTo>
                    <a:pt x="0" y="431609"/>
                  </a:lnTo>
                </a:path>
              </a:pathLst>
            </a:custGeom>
            <a:ln w="1038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" name="object 27"/>
            <p:cNvSpPr/>
            <p:nvPr/>
          </p:nvSpPr>
          <p:spPr>
            <a:xfrm>
              <a:off x="3761219" y="3631412"/>
              <a:ext cx="1078979" cy="431609"/>
            </a:xfrm>
            <a:custGeom>
              <a:avLst/>
              <a:gdLst/>
              <a:ahLst/>
              <a:cxnLst/>
              <a:rect l="l" t="t" r="r" b="b"/>
              <a:pathLst>
                <a:path w="1078979" h="431609">
                  <a:moveTo>
                    <a:pt x="0" y="0"/>
                  </a:moveTo>
                  <a:lnTo>
                    <a:pt x="1078979" y="431609"/>
                  </a:lnTo>
                </a:path>
              </a:pathLst>
            </a:custGeom>
            <a:ln w="1038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" name="object 28"/>
            <p:cNvSpPr/>
            <p:nvPr/>
          </p:nvSpPr>
          <p:spPr>
            <a:xfrm>
              <a:off x="3761219" y="4063022"/>
              <a:ext cx="1078979" cy="431584"/>
            </a:xfrm>
            <a:custGeom>
              <a:avLst/>
              <a:gdLst/>
              <a:ahLst/>
              <a:cxnLst/>
              <a:rect l="l" t="t" r="r" b="b"/>
              <a:pathLst>
                <a:path w="1078979" h="431584">
                  <a:moveTo>
                    <a:pt x="1078979" y="0"/>
                  </a:moveTo>
                  <a:lnTo>
                    <a:pt x="0" y="431584"/>
                  </a:lnTo>
                </a:path>
              </a:pathLst>
            </a:custGeom>
            <a:ln w="1038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" name="object 29"/>
            <p:cNvSpPr/>
            <p:nvPr/>
          </p:nvSpPr>
          <p:spPr>
            <a:xfrm>
              <a:off x="4840198" y="4063022"/>
              <a:ext cx="1078991" cy="431584"/>
            </a:xfrm>
            <a:custGeom>
              <a:avLst/>
              <a:gdLst/>
              <a:ahLst/>
              <a:cxnLst/>
              <a:rect l="l" t="t" r="r" b="b"/>
              <a:pathLst>
                <a:path w="1078991" h="431584">
                  <a:moveTo>
                    <a:pt x="0" y="0"/>
                  </a:moveTo>
                  <a:lnTo>
                    <a:pt x="1078991" y="431584"/>
                  </a:lnTo>
                </a:path>
              </a:pathLst>
            </a:custGeom>
            <a:ln w="1038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" name="object 30"/>
            <p:cNvSpPr/>
            <p:nvPr/>
          </p:nvSpPr>
          <p:spPr>
            <a:xfrm>
              <a:off x="5163908" y="4494606"/>
              <a:ext cx="755281" cy="431609"/>
            </a:xfrm>
            <a:custGeom>
              <a:avLst/>
              <a:gdLst/>
              <a:ahLst/>
              <a:cxnLst/>
              <a:rect l="l" t="t" r="r" b="b"/>
              <a:pathLst>
                <a:path w="755281" h="431609">
                  <a:moveTo>
                    <a:pt x="755281" y="0"/>
                  </a:moveTo>
                  <a:lnTo>
                    <a:pt x="0" y="431609"/>
                  </a:lnTo>
                </a:path>
              </a:pathLst>
            </a:custGeom>
            <a:ln w="1038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" name="object 31"/>
            <p:cNvSpPr/>
            <p:nvPr/>
          </p:nvSpPr>
          <p:spPr>
            <a:xfrm>
              <a:off x="5919190" y="4494606"/>
              <a:ext cx="755294" cy="431609"/>
            </a:xfrm>
            <a:custGeom>
              <a:avLst/>
              <a:gdLst/>
              <a:ahLst/>
              <a:cxnLst/>
              <a:rect l="l" t="t" r="r" b="b"/>
              <a:pathLst>
                <a:path w="755294" h="431609">
                  <a:moveTo>
                    <a:pt x="0" y="0"/>
                  </a:moveTo>
                  <a:lnTo>
                    <a:pt x="755294" y="431609"/>
                  </a:lnTo>
                </a:path>
              </a:pathLst>
            </a:custGeom>
            <a:ln w="1038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" name="object 32"/>
            <p:cNvSpPr txBox="1"/>
            <p:nvPr/>
          </p:nvSpPr>
          <p:spPr>
            <a:xfrm>
              <a:off x="2455989" y="4067632"/>
              <a:ext cx="452755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10" dirty="0" smtClean="0">
                  <a:latin typeface="Times New Roman"/>
                  <a:cs typeface="Times New Roman"/>
                </a:rPr>
                <a:t>L:(2)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39" name="object 33"/>
            <p:cNvSpPr txBox="1"/>
            <p:nvPr/>
          </p:nvSpPr>
          <p:spPr>
            <a:xfrm>
              <a:off x="6436835" y="4930928"/>
              <a:ext cx="475615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10" dirty="0" smtClean="0">
                  <a:latin typeface="Times New Roman"/>
                  <a:cs typeface="Times New Roman"/>
                </a:rPr>
                <a:t>O:(1)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40" name="object 35"/>
            <p:cNvSpPr txBox="1"/>
            <p:nvPr/>
          </p:nvSpPr>
          <p:spPr>
            <a:xfrm>
              <a:off x="4937601" y="4930928"/>
              <a:ext cx="452755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10" dirty="0" smtClean="0">
                  <a:latin typeface="Times New Roman"/>
                  <a:cs typeface="Times New Roman"/>
                </a:rPr>
                <a:t>E:(1)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41" name="object 36"/>
            <p:cNvSpPr txBox="1"/>
            <p:nvPr/>
          </p:nvSpPr>
          <p:spPr>
            <a:xfrm>
              <a:off x="3523367" y="4499280"/>
              <a:ext cx="475615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10" dirty="0" smtClean="0">
                  <a:latin typeface="Times New Roman"/>
                  <a:cs typeface="Times New Roman"/>
                </a:rPr>
                <a:t>H:(1)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42" name="object 37"/>
            <p:cNvSpPr txBox="1"/>
            <p:nvPr/>
          </p:nvSpPr>
          <p:spPr>
            <a:xfrm>
              <a:off x="4544193" y="5242662"/>
              <a:ext cx="256540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10" dirty="0" smtClean="0">
                  <a:latin typeface="Times New Roman"/>
                  <a:cs typeface="Times New Roman"/>
                </a:rPr>
                <a:t>(c)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43" name="object 38"/>
            <p:cNvSpPr txBox="1"/>
            <p:nvPr/>
          </p:nvSpPr>
          <p:spPr>
            <a:xfrm>
              <a:off x="5958427" y="4239501"/>
              <a:ext cx="267970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10" dirty="0" smtClean="0">
                  <a:latin typeface="Times New Roman"/>
                  <a:cs typeface="Times New Roman"/>
                </a:rPr>
                <a:t>(2)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44" name="object 39"/>
            <p:cNvSpPr txBox="1"/>
            <p:nvPr/>
          </p:nvSpPr>
          <p:spPr>
            <a:xfrm>
              <a:off x="4879411" y="3807853"/>
              <a:ext cx="267970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10" dirty="0" smtClean="0">
                  <a:latin typeface="Times New Roman"/>
                  <a:cs typeface="Times New Roman"/>
                </a:rPr>
                <a:t>(3)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45" name="object 40"/>
            <p:cNvSpPr txBox="1"/>
            <p:nvPr/>
          </p:nvSpPr>
          <p:spPr>
            <a:xfrm>
              <a:off x="4106102" y="4057033"/>
              <a:ext cx="129539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15" dirty="0" smtClean="0">
                  <a:latin typeface="Times New Roman"/>
                  <a:cs typeface="Times New Roman"/>
                </a:rPr>
                <a:t>0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46" name="object 41"/>
            <p:cNvSpPr txBox="1"/>
            <p:nvPr/>
          </p:nvSpPr>
          <p:spPr>
            <a:xfrm>
              <a:off x="5432427" y="4046434"/>
              <a:ext cx="129539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15" dirty="0" smtClean="0">
                  <a:latin typeface="Times New Roman"/>
                  <a:cs typeface="Times New Roman"/>
                </a:rPr>
                <a:t>1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47" name="object 42"/>
            <p:cNvSpPr txBox="1"/>
            <p:nvPr/>
          </p:nvSpPr>
          <p:spPr>
            <a:xfrm>
              <a:off x="3196669" y="3586730"/>
              <a:ext cx="129539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15" dirty="0" smtClean="0">
                  <a:latin typeface="Times New Roman"/>
                  <a:cs typeface="Times New Roman"/>
                </a:rPr>
                <a:t>0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48" name="object 43"/>
            <p:cNvSpPr txBox="1"/>
            <p:nvPr/>
          </p:nvSpPr>
          <p:spPr>
            <a:xfrm>
              <a:off x="4204402" y="3586730"/>
              <a:ext cx="129539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15" dirty="0" smtClean="0">
                  <a:latin typeface="Times New Roman"/>
                  <a:cs typeface="Times New Roman"/>
                </a:rPr>
                <a:t>1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49" name="object 44"/>
            <p:cNvSpPr txBox="1"/>
            <p:nvPr/>
          </p:nvSpPr>
          <p:spPr>
            <a:xfrm>
              <a:off x="5344726" y="4493461"/>
              <a:ext cx="129539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15" dirty="0" smtClean="0">
                  <a:latin typeface="Times New Roman"/>
                  <a:cs typeface="Times New Roman"/>
                </a:rPr>
                <a:t>0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50" name="object 45"/>
            <p:cNvSpPr txBox="1"/>
            <p:nvPr/>
          </p:nvSpPr>
          <p:spPr>
            <a:xfrm>
              <a:off x="6373864" y="4487850"/>
              <a:ext cx="129539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15" dirty="0" smtClean="0">
                  <a:latin typeface="Times New Roman"/>
                  <a:cs typeface="Times New Roman"/>
                </a:rPr>
                <a:t>1</a:t>
              </a:r>
              <a:endParaRPr sz="160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8940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589280" y="155575"/>
            <a:ext cx="8839200" cy="1139825"/>
          </a:xfrm>
        </p:spPr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2D DCT and 2</a:t>
            </a:r>
            <a:r>
              <a:rPr lang="en-US" altLang="zh-CN" dirty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D </a:t>
            </a:r>
            <a:r>
              <a:rPr lang="en-US" altLang="zh-TW" dirty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IDCT</a:t>
            </a:r>
          </a:p>
        </p:txBody>
      </p:sp>
      <p:sp>
        <p:nvSpPr>
          <p:cNvPr id="12291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</a:rPr>
              <a:t>Consider an image block with 8 ×8 numbers</a:t>
            </a: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</a:rPr>
              <a:t>2D DCT</a:t>
            </a: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endParaRPr lang="en-US" altLang="zh-TW" sz="2600" dirty="0">
              <a:latin typeface="Cambria" panose="02040503050406030204" pitchFamily="18" charset="0"/>
              <a:ea typeface="PMingLiU" pitchFamily="18" charset="-120"/>
            </a:endParaRP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endParaRPr lang="en-US" altLang="zh-TW" sz="2600" dirty="0">
              <a:latin typeface="Cambria" panose="02040503050406030204" pitchFamily="18" charset="0"/>
              <a:ea typeface="PMingLiU" pitchFamily="18" charset="-120"/>
            </a:endParaRP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</a:rPr>
              <a:t>2D IDCT</a:t>
            </a: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endParaRPr lang="en-US" altLang="zh-TW" sz="2600" dirty="0">
              <a:latin typeface="Cambria" panose="02040503050406030204" pitchFamily="18" charset="0"/>
              <a:ea typeface="PMingLiU" pitchFamily="18" charset="-120"/>
            </a:endParaRP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endParaRPr lang="en-US" altLang="zh-TW" sz="2600" dirty="0">
              <a:latin typeface="Cambria" panose="02040503050406030204" pitchFamily="18" charset="0"/>
              <a:ea typeface="PMingLiU" pitchFamily="18" charset="-120"/>
            </a:endParaRP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</a:rPr>
              <a:t>The constants C(u) are determined by</a:t>
            </a: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endParaRPr lang="en-US" altLang="zh-TW" sz="2600" dirty="0">
              <a:latin typeface="Cambria" panose="02040503050406030204" pitchFamily="18" charset="0"/>
              <a:ea typeface="PMingLiU" pitchFamily="18" charset="-120"/>
            </a:endParaRPr>
          </a:p>
          <a:p>
            <a:pPr eaLnBrk="1" hangingPunct="1"/>
            <a:endParaRPr lang="en-US" altLang="zh-CN" dirty="0">
              <a:latin typeface="Cambria" panose="02040503050406030204" pitchFamily="18" charset="0"/>
              <a:ea typeface="黑体" panose="02010609060101010101" pitchFamily="49" charset="-122"/>
            </a:endParaRPr>
          </a:p>
        </p:txBody>
      </p:sp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0" y="5334000"/>
            <a:ext cx="31813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F1D45F-A164-4BBE-8B28-F007C1D8F8FD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zh-CN" sz="1200" smtClean="0">
              <a:latin typeface="Garamond" panose="02020404030301010803" pitchFamily="18" charset="0"/>
            </a:endParaRPr>
          </a:p>
        </p:txBody>
      </p:sp>
      <p:pic>
        <p:nvPicPr>
          <p:cNvPr id="12294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40" b="83685"/>
          <a:stretch>
            <a:fillRect/>
          </a:stretch>
        </p:blipFill>
        <p:spPr bwMode="auto">
          <a:xfrm>
            <a:off x="885825" y="2212975"/>
            <a:ext cx="737235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6" t="77364" r="14140" b="6258"/>
          <a:stretch>
            <a:fillRect/>
          </a:stretch>
        </p:blipFill>
        <p:spPr bwMode="auto">
          <a:xfrm>
            <a:off x="1419860" y="3621088"/>
            <a:ext cx="693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37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589280" y="155575"/>
            <a:ext cx="8839200" cy="1139825"/>
          </a:xfrm>
        </p:spPr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2D DCT and 2</a:t>
            </a:r>
            <a:r>
              <a:rPr lang="en-US" altLang="zh-CN" dirty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D </a:t>
            </a:r>
            <a:r>
              <a:rPr lang="en-US" altLang="zh-TW" dirty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IDCT</a:t>
            </a:r>
          </a:p>
        </p:txBody>
      </p:sp>
      <p:sp>
        <p:nvSpPr>
          <p:cNvPr id="12291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</a:rPr>
              <a:t>DCT 2D Basis </a:t>
            </a:r>
            <a:r>
              <a:rPr lang="en-US" altLang="zh-TW" sz="2600" dirty="0" smtClean="0">
                <a:latin typeface="Cambria" panose="02040503050406030204" pitchFamily="18" charset="0"/>
                <a:ea typeface="PMingLiU" pitchFamily="18" charset="-120"/>
              </a:rPr>
              <a:t>Functions</a:t>
            </a: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TW" sz="2600" dirty="0" err="1">
                <a:latin typeface="Cambria" panose="02040503050406030204" pitchFamily="18" charset="0"/>
                <a:ea typeface="PMingLiU" pitchFamily="18" charset="-120"/>
              </a:rPr>
              <a:t>Matlab</a:t>
            </a:r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</a:rPr>
              <a:t> code of 2D DCT (see </a:t>
            </a:r>
            <a:r>
              <a:rPr lang="en-US" altLang="zh-TW" sz="2600" dirty="0">
                <a:solidFill>
                  <a:srgbClr val="C00000"/>
                </a:solidFill>
                <a:latin typeface="Cambria" panose="02040503050406030204" pitchFamily="18" charset="0"/>
                <a:ea typeface="PMingLiU" pitchFamily="18" charset="-120"/>
              </a:rPr>
              <a:t>DCT2Dbasis.m</a:t>
            </a:r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</a:rPr>
              <a:t>):</a:t>
            </a: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endParaRPr lang="en-US" altLang="zh-TW" sz="2600" dirty="0" smtClean="0">
              <a:latin typeface="Cambria" panose="02040503050406030204" pitchFamily="18" charset="0"/>
              <a:ea typeface="PMingLiU" pitchFamily="18" charset="-120"/>
            </a:endParaRP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endParaRPr lang="en-US" altLang="zh-TW" sz="2600" dirty="0">
              <a:latin typeface="Cambria" panose="02040503050406030204" pitchFamily="18" charset="0"/>
              <a:ea typeface="PMingLiU" pitchFamily="18" charset="-120"/>
            </a:endParaRPr>
          </a:p>
          <a:p>
            <a:pPr eaLnBrk="1" hangingPunct="1"/>
            <a:endParaRPr lang="en-US" altLang="zh-CN" dirty="0">
              <a:latin typeface="Cambria" panose="02040503050406030204" pitchFamily="18" charset="0"/>
              <a:ea typeface="黑体" panose="02010609060101010101" pitchFamily="49" charset="-122"/>
            </a:endParaRPr>
          </a:p>
        </p:txBody>
      </p:sp>
      <p:sp>
        <p:nvSpPr>
          <p:cNvPr id="1229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F1D45F-A164-4BBE-8B28-F007C1D8F8FD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zh-CN" sz="1200" smtClean="0">
              <a:latin typeface="Garamond" panose="02020404030301010803" pitchFamily="18" charset="0"/>
            </a:endParaRPr>
          </a:p>
        </p:txBody>
      </p:sp>
      <p:sp>
        <p:nvSpPr>
          <p:cNvPr id="8" name="object 4"/>
          <p:cNvSpPr/>
          <p:nvPr/>
        </p:nvSpPr>
        <p:spPr>
          <a:xfrm>
            <a:off x="4089256" y="2265416"/>
            <a:ext cx="4531942" cy="45319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l="40596" r="23016" b="83685"/>
          <a:stretch/>
        </p:blipFill>
        <p:spPr>
          <a:xfrm>
            <a:off x="619688" y="3154137"/>
            <a:ext cx="3124200" cy="83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0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617220" y="155575"/>
            <a:ext cx="8839200" cy="1139825"/>
          </a:xfrm>
        </p:spPr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2D DCT and 2</a:t>
            </a:r>
            <a:r>
              <a:rPr lang="en-US" altLang="zh-CN" dirty="0" smtClean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D </a:t>
            </a:r>
            <a:r>
              <a:rPr lang="en-US" altLang="zh-TW" dirty="0" smtClean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IDCT </a:t>
            </a:r>
            <a:r>
              <a:rPr lang="en-US" altLang="zh-TW" dirty="0" err="1" smtClean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Matlab</a:t>
            </a:r>
            <a:endParaRPr lang="en-US" altLang="zh-TW" dirty="0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13315" name="Rectangle 3"/>
          <p:cNvSpPr txBox="1">
            <a:spLocks noChangeArrowheads="1"/>
          </p:cNvSpPr>
          <p:nvPr/>
        </p:nvSpPr>
        <p:spPr bwMode="auto">
          <a:xfrm>
            <a:off x="457200" y="169926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 =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imread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'Lena.jpg'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I=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imresize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(I,[400 400]);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 = rgb2gray(I);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 = im2double(I);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 =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dctmtx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(8);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dct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@(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block_struct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T*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block_struct.data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*T';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B =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blockproc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(I,[8 8],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dct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mask = [1   1   1   0  0   0   0   0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1   1   1   0   0   0   0   0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1   1   1   0   0   0   0   0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0   0   0   0   0   0   0   0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0   0   0   0   0   0   0   0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0   0   0   0   0   0   0   0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0   0   0   0   0   0   0   0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0   0   0   0   0   0   0   0];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600" dirty="0">
              <a:latin typeface="Cambria" panose="02040503050406030204" pitchFamily="18" charset="0"/>
              <a:ea typeface="黑体" panose="02010609060101010101" pitchFamily="49" charset="-122"/>
            </a:endParaRPr>
          </a:p>
        </p:txBody>
      </p:sp>
      <p:sp>
        <p:nvSpPr>
          <p:cNvPr id="1331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9FCDC4-D300-4B1C-8F56-7A933D15CD56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zh-CN" sz="1200" smtClean="0">
              <a:latin typeface="Garamond" panose="02020404030301010803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200" y="1127998"/>
            <a:ext cx="1856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See </a:t>
            </a:r>
            <a:r>
              <a:rPr lang="zh-CN" altLang="en-US" dirty="0" smtClean="0">
                <a:solidFill>
                  <a:srgbClr val="C00000"/>
                </a:solidFill>
              </a:rPr>
              <a:t>demoDCT2</a:t>
            </a:r>
            <a:r>
              <a:rPr lang="en-US" altLang="zh-CN" dirty="0" smtClean="0">
                <a:solidFill>
                  <a:srgbClr val="C00000"/>
                </a:solidFill>
              </a:rPr>
              <a:t>.m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91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640080" y="155575"/>
            <a:ext cx="8839200" cy="1139825"/>
          </a:xfrm>
        </p:spPr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2D DCT and 2</a:t>
            </a:r>
            <a:r>
              <a:rPr lang="en-US" altLang="zh-CN" dirty="0" smtClean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D </a:t>
            </a:r>
            <a:r>
              <a:rPr lang="en-US" altLang="zh-TW" dirty="0" smtClean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IDCT </a:t>
            </a:r>
            <a:r>
              <a:rPr lang="en-US" altLang="zh-TW" dirty="0" err="1" smtClean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Matlab</a:t>
            </a:r>
            <a:endParaRPr lang="en-US" altLang="zh-TW" dirty="0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9219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PMingLiU" panose="02020500000000000000" pitchFamily="18" charset="-120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sv-SE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B2 = blockproc(B,[8 8],@(block_struct) mask .* block_struct.data);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invdct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@(</a:t>
            </a:r>
            <a:r>
              <a:rPr lang="en-US" altLang="zh-CN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block_struct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T' * </a:t>
            </a:r>
            <a:r>
              <a:rPr lang="en-US" altLang="zh-CN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block_struct.data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sv-SE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I2 = blockproc(B2,[8 8],invdct);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figure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subplot(2,2,1);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imshow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(I)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title(</a:t>
            </a:r>
            <a:r>
              <a:rPr lang="en-US" altLang="zh-CN" sz="16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'Original Grayscale Image '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subplot(2,2,2);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imshow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(I2)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title(</a:t>
            </a:r>
            <a:r>
              <a:rPr lang="en-US" altLang="zh-CN" sz="16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'Recovered from F(0,0) ~ F(2,2) '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subplot(2,2,3);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imshow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(B)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title(</a:t>
            </a:r>
            <a:r>
              <a:rPr lang="en-US" altLang="zh-CN" sz="16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'2D DCT result'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defRPr/>
            </a:pPr>
            <a:endParaRPr lang="zh-CN" altLang="en-US" sz="16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600" dirty="0" smtClean="0">
              <a:latin typeface="Cambria" panose="02040503050406030204" pitchFamily="18" charset="0"/>
              <a:ea typeface="黑体" panose="02010609060101010101" pitchFamily="49" charset="-122"/>
            </a:endParaRPr>
          </a:p>
        </p:txBody>
      </p:sp>
      <p:sp>
        <p:nvSpPr>
          <p:cNvPr id="1434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391DBF-6CD3-4E73-BE6F-BE0F10623275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zh-CN" sz="120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17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640080" y="133033"/>
            <a:ext cx="8839200" cy="1139825"/>
          </a:xfrm>
        </p:spPr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2D DCT and 2</a:t>
            </a:r>
            <a:r>
              <a:rPr lang="en-US" altLang="zh-CN" dirty="0" smtClean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D </a:t>
            </a:r>
            <a:r>
              <a:rPr lang="en-US" altLang="zh-TW" dirty="0" smtClean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IDCT </a:t>
            </a:r>
            <a:r>
              <a:rPr lang="en-US" altLang="zh-TW" dirty="0" err="1" smtClean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Matlab</a:t>
            </a:r>
            <a:endParaRPr lang="en-US" altLang="zh-TW" dirty="0" smtClean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1536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C382CD-62AE-4BE0-8787-4321E38927E6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zh-CN" sz="1200" smtClean="0">
              <a:latin typeface="Garamond" panose="02020404030301010803" pitchFamily="18" charset="0"/>
            </a:endParaRPr>
          </a:p>
        </p:txBody>
      </p:sp>
      <p:pic>
        <p:nvPicPr>
          <p:cNvPr id="15364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5" t="2286" r="8572" b="9714"/>
          <a:stretch>
            <a:fillRect/>
          </a:stretch>
        </p:blipFill>
        <p:spPr bwMode="auto">
          <a:xfrm>
            <a:off x="746760" y="876300"/>
            <a:ext cx="68580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356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Huffman Coding 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199"/>
            <a:ext cx="8229600" cy="54167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marL="273050" indent="-260985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lvl="1">
              <a:lnSpc>
                <a:spcPct val="100000"/>
              </a:lnSpc>
            </a:pPr>
            <a:endParaRPr lang="en-US" altLang="zh-TW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>
              <a:latin typeface="Cambria" panose="02040503050406030204" pitchFamily="18" charset="0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4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sp>
        <p:nvSpPr>
          <p:cNvPr id="51" name="object 9"/>
          <p:cNvSpPr txBox="1"/>
          <p:nvPr/>
        </p:nvSpPr>
        <p:spPr>
          <a:xfrm>
            <a:off x="582369" y="1260088"/>
            <a:ext cx="7751733" cy="55979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r>
              <a:rPr lang="en-US" altLang="zh-CN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Example: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r>
              <a:rPr lang="en-US" altLang="zh-CN" sz="2200" dirty="0">
                <a:latin typeface="Cambria" panose="02040503050406030204" pitchFamily="18" charset="0"/>
                <a:ea typeface="微软雅黑" panose="020B0503020204020204" pitchFamily="34" charset="-122"/>
                <a:cs typeface="PMingLiU" pitchFamily="18" charset="-120"/>
              </a:rPr>
              <a:t>Consider a symbol stream: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r>
              <a:rPr lang="en-US" altLang="zh-CN" sz="2200" dirty="0">
                <a:latin typeface="Cambria" panose="02040503050406030204" pitchFamily="18" charset="0"/>
                <a:ea typeface="微软雅黑" panose="020B0503020204020204" pitchFamily="34" charset="-122"/>
                <a:cs typeface="PMingLiU" pitchFamily="18" charset="-120"/>
              </a:rPr>
              <a:t>ACABADADEAABBAAAEDCACDEAAABCDBBEDCBACAE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r>
              <a:rPr lang="en-US" altLang="zh-CN" sz="2200" dirty="0">
                <a:latin typeface="Cambria" panose="02040503050406030204" pitchFamily="18" charset="0"/>
                <a:ea typeface="微软雅黑" panose="020B0503020204020204" pitchFamily="34" charset="-122"/>
                <a:cs typeface="PMingLiU" pitchFamily="18" charset="-120"/>
              </a:rPr>
              <a:t>Give the Huffman coding</a:t>
            </a:r>
            <a:r>
              <a:rPr lang="en-US" altLang="zh-CN" sz="2200" dirty="0" smtClean="0">
                <a:latin typeface="Cambria" panose="02040503050406030204" pitchFamily="18" charset="0"/>
                <a:ea typeface="微软雅黑" panose="020B0503020204020204" pitchFamily="34" charset="-122"/>
                <a:cs typeface="PMingLiU" pitchFamily="18" charset="-120"/>
              </a:rPr>
              <a:t>!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 smtClean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 smtClean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 smtClean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r>
              <a:rPr lang="en-US" altLang="zh-CN" sz="2200" dirty="0" smtClean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Average </a:t>
            </a:r>
            <a:r>
              <a:rPr lang="en-US" altLang="zh-CN" sz="2200" dirty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number of bits needed for each symbol is: </a:t>
            </a:r>
            <a:r>
              <a:rPr lang="en-US" altLang="zh-CN" sz="2200" dirty="0" smtClean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(</a:t>
            </a:r>
            <a:r>
              <a:rPr lang="en-US" altLang="zh-CN" sz="2200" dirty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1*15+3*7+3*6+3*6+3*5)/(15+7+6+6+5) = </a:t>
            </a:r>
            <a:r>
              <a:rPr lang="en-US" altLang="zh-CN" sz="2200" dirty="0" smtClean="0">
                <a:latin typeface="Cambria" panose="02040503050406030204" pitchFamily="18" charset="0"/>
                <a:ea typeface="Cambria" panose="02040503050406030204" pitchFamily="18" charset="0"/>
                <a:cs typeface="PMingLiU" pitchFamily="18" charset="-120"/>
              </a:rPr>
              <a:t>2.23</a:t>
            </a:r>
            <a:endParaRPr lang="en-US" altLang="zh-CN" sz="2200" dirty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Ideal entropy = (15*1.38 + 7*2.48 + 6*2.7+6*2.7 + 5*2.96)/39=2.19</a:t>
            </a:r>
            <a:endParaRPr lang="zh-CN" altLang="en-US" sz="2400" dirty="0">
              <a:latin typeface="Cambria" panose="020405030504060302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5247213" y="2611528"/>
            <a:ext cx="3702973" cy="2700805"/>
            <a:chOff x="5818170" y="3003413"/>
            <a:chExt cx="3702973" cy="2700805"/>
          </a:xfrm>
        </p:grpSpPr>
        <p:sp>
          <p:nvSpPr>
            <p:cNvPr id="54" name="object 12"/>
            <p:cNvSpPr/>
            <p:nvPr/>
          </p:nvSpPr>
          <p:spPr>
            <a:xfrm>
              <a:off x="6058047" y="3253181"/>
              <a:ext cx="808993" cy="451738"/>
            </a:xfrm>
            <a:custGeom>
              <a:avLst/>
              <a:gdLst/>
              <a:ahLst/>
              <a:cxnLst/>
              <a:rect l="l" t="t" r="r" b="b"/>
              <a:pathLst>
                <a:path w="1122946" h="449173">
                  <a:moveTo>
                    <a:pt x="1122946" y="0"/>
                  </a:moveTo>
                  <a:lnTo>
                    <a:pt x="0" y="449173"/>
                  </a:lnTo>
                </a:path>
              </a:pathLst>
            </a:custGeom>
            <a:ln w="10299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" name="object 13"/>
            <p:cNvSpPr/>
            <p:nvPr/>
          </p:nvSpPr>
          <p:spPr>
            <a:xfrm>
              <a:off x="6867040" y="3250617"/>
              <a:ext cx="738227" cy="404064"/>
            </a:xfrm>
            <a:custGeom>
              <a:avLst/>
              <a:gdLst/>
              <a:ahLst/>
              <a:cxnLst/>
              <a:rect l="l" t="t" r="r" b="b"/>
              <a:pathLst>
                <a:path w="1122883" h="449173">
                  <a:moveTo>
                    <a:pt x="0" y="0"/>
                  </a:moveTo>
                  <a:lnTo>
                    <a:pt x="1122883" y="449173"/>
                  </a:lnTo>
                </a:path>
              </a:pathLst>
            </a:custGeom>
            <a:ln w="10299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" name="object 16"/>
            <p:cNvSpPr/>
            <p:nvPr/>
          </p:nvSpPr>
          <p:spPr>
            <a:xfrm>
              <a:off x="6714383" y="4011310"/>
              <a:ext cx="886401" cy="645384"/>
            </a:xfrm>
            <a:custGeom>
              <a:avLst/>
              <a:gdLst/>
              <a:ahLst/>
              <a:cxnLst/>
              <a:rect l="l" t="t" r="r" b="b"/>
              <a:pathLst>
                <a:path w="561428" h="449173">
                  <a:moveTo>
                    <a:pt x="561428" y="0"/>
                  </a:moveTo>
                  <a:lnTo>
                    <a:pt x="0" y="449173"/>
                  </a:lnTo>
                </a:path>
              </a:pathLst>
            </a:custGeom>
            <a:ln w="10299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" name="object 17"/>
            <p:cNvSpPr/>
            <p:nvPr/>
          </p:nvSpPr>
          <p:spPr>
            <a:xfrm>
              <a:off x="7595486" y="3984926"/>
              <a:ext cx="1145040" cy="618145"/>
            </a:xfrm>
            <a:custGeom>
              <a:avLst/>
              <a:gdLst/>
              <a:ahLst/>
              <a:cxnLst/>
              <a:rect l="l" t="t" r="r" b="b"/>
              <a:pathLst>
                <a:path w="617626" h="449173">
                  <a:moveTo>
                    <a:pt x="0" y="0"/>
                  </a:moveTo>
                  <a:lnTo>
                    <a:pt x="617626" y="449173"/>
                  </a:lnTo>
                </a:path>
              </a:pathLst>
            </a:custGeom>
            <a:ln w="10299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8" name="object 20"/>
            <p:cNvSpPr txBox="1"/>
            <p:nvPr/>
          </p:nvSpPr>
          <p:spPr>
            <a:xfrm>
              <a:off x="6657175" y="3003413"/>
              <a:ext cx="707706" cy="244639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altLang="zh-CN" sz="1600" spc="5" dirty="0" smtClean="0">
                  <a:latin typeface="Times New Roman"/>
                  <a:cs typeface="Times New Roman"/>
                </a:rPr>
                <a:t>P4</a:t>
              </a:r>
              <a:r>
                <a:rPr sz="1600" spc="5" dirty="0" smtClean="0">
                  <a:latin typeface="Times New Roman"/>
                  <a:cs typeface="Times New Roman"/>
                </a:rPr>
                <a:t>:(</a:t>
              </a:r>
              <a:r>
                <a:rPr lang="en-US" sz="1600" spc="5" dirty="0" smtClean="0">
                  <a:latin typeface="Times New Roman"/>
                  <a:cs typeface="Times New Roman"/>
                </a:rPr>
                <a:t>39</a:t>
              </a:r>
              <a:r>
                <a:rPr sz="1600" spc="5" dirty="0" smtClean="0">
                  <a:latin typeface="Times New Roman"/>
                  <a:cs typeface="Times New Roman"/>
                </a:rPr>
                <a:t>)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59" name="object 22"/>
            <p:cNvSpPr txBox="1"/>
            <p:nvPr/>
          </p:nvSpPr>
          <p:spPr>
            <a:xfrm>
              <a:off x="6511354" y="4698476"/>
              <a:ext cx="711373" cy="226527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altLang="zh-CN" sz="1600" spc="5" dirty="0" smtClean="0">
                  <a:latin typeface="Times New Roman"/>
                  <a:cs typeface="Times New Roman"/>
                </a:rPr>
                <a:t>P1</a:t>
              </a:r>
              <a:r>
                <a:rPr sz="1600" spc="5" dirty="0" smtClean="0">
                  <a:latin typeface="Times New Roman"/>
                  <a:cs typeface="Times New Roman"/>
                </a:rPr>
                <a:t>:(1</a:t>
              </a:r>
              <a:r>
                <a:rPr lang="en-US" sz="1600" spc="5" dirty="0" smtClean="0">
                  <a:latin typeface="Times New Roman"/>
                  <a:cs typeface="Times New Roman"/>
                </a:rPr>
                <a:t>1</a:t>
              </a:r>
              <a:r>
                <a:rPr sz="1600" spc="5" dirty="0" smtClean="0">
                  <a:latin typeface="Times New Roman"/>
                  <a:cs typeface="Times New Roman"/>
                </a:rPr>
                <a:t>)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60" name="object 24"/>
            <p:cNvSpPr txBox="1"/>
            <p:nvPr/>
          </p:nvSpPr>
          <p:spPr>
            <a:xfrm>
              <a:off x="5818170" y="3707484"/>
              <a:ext cx="561234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altLang="zh-CN" sz="1600" spc="5" dirty="0" smtClean="0">
                  <a:latin typeface="Times New Roman"/>
                  <a:cs typeface="Times New Roman"/>
                </a:rPr>
                <a:t>A</a:t>
              </a:r>
              <a:r>
                <a:rPr sz="1600" spc="5" dirty="0" smtClean="0">
                  <a:latin typeface="Times New Roman"/>
                  <a:cs typeface="Times New Roman"/>
                </a:rPr>
                <a:t>:(</a:t>
              </a:r>
              <a:r>
                <a:rPr lang="en-US" sz="1600" spc="5" dirty="0" smtClean="0">
                  <a:latin typeface="Times New Roman"/>
                  <a:cs typeface="Times New Roman"/>
                </a:rPr>
                <a:t>15</a:t>
              </a:r>
              <a:r>
                <a:rPr sz="1600" spc="5" dirty="0" smtClean="0">
                  <a:latin typeface="Times New Roman"/>
                  <a:cs typeface="Times New Roman"/>
                </a:rPr>
                <a:t>)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61" name="object 16"/>
            <p:cNvSpPr/>
            <p:nvPr/>
          </p:nvSpPr>
          <p:spPr>
            <a:xfrm>
              <a:off x="6186149" y="4977045"/>
              <a:ext cx="561428" cy="449173"/>
            </a:xfrm>
            <a:custGeom>
              <a:avLst/>
              <a:gdLst/>
              <a:ahLst/>
              <a:cxnLst/>
              <a:rect l="l" t="t" r="r" b="b"/>
              <a:pathLst>
                <a:path w="561428" h="449173">
                  <a:moveTo>
                    <a:pt x="561428" y="0"/>
                  </a:moveTo>
                  <a:lnTo>
                    <a:pt x="0" y="449173"/>
                  </a:lnTo>
                </a:path>
              </a:pathLst>
            </a:custGeom>
            <a:ln w="10299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" name="object 17"/>
            <p:cNvSpPr/>
            <p:nvPr/>
          </p:nvSpPr>
          <p:spPr>
            <a:xfrm>
              <a:off x="6747578" y="4977045"/>
              <a:ext cx="617626" cy="449173"/>
            </a:xfrm>
            <a:custGeom>
              <a:avLst/>
              <a:gdLst/>
              <a:ahLst/>
              <a:cxnLst/>
              <a:rect l="l" t="t" r="r" b="b"/>
              <a:pathLst>
                <a:path w="617626" h="449173">
                  <a:moveTo>
                    <a:pt x="0" y="0"/>
                  </a:moveTo>
                  <a:lnTo>
                    <a:pt x="617626" y="449173"/>
                  </a:lnTo>
                </a:path>
              </a:pathLst>
            </a:custGeom>
            <a:ln w="10299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" name="object 21"/>
            <p:cNvSpPr txBox="1"/>
            <p:nvPr/>
          </p:nvSpPr>
          <p:spPr>
            <a:xfrm>
              <a:off x="5961458" y="5447678"/>
              <a:ext cx="448945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altLang="zh-CN" sz="1600" spc="5" dirty="0" smtClean="0">
                  <a:latin typeface="Times New Roman"/>
                  <a:cs typeface="Times New Roman"/>
                </a:rPr>
                <a:t>E</a:t>
              </a:r>
              <a:r>
                <a:rPr sz="1600" spc="5" dirty="0" smtClean="0">
                  <a:latin typeface="Times New Roman"/>
                  <a:cs typeface="Times New Roman"/>
                </a:rPr>
                <a:t>:(</a:t>
              </a:r>
              <a:r>
                <a:rPr lang="en-US" sz="1600" spc="5" dirty="0" smtClean="0">
                  <a:latin typeface="Times New Roman"/>
                  <a:cs typeface="Times New Roman"/>
                </a:rPr>
                <a:t>5</a:t>
              </a:r>
              <a:r>
                <a:rPr sz="1600" spc="5" dirty="0" smtClean="0">
                  <a:latin typeface="Times New Roman"/>
                  <a:cs typeface="Times New Roman"/>
                </a:rPr>
                <a:t>)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64" name="object 22"/>
            <p:cNvSpPr txBox="1"/>
            <p:nvPr/>
          </p:nvSpPr>
          <p:spPr>
            <a:xfrm>
              <a:off x="7128980" y="5447678"/>
              <a:ext cx="471805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altLang="zh-CN" sz="1600" spc="5" dirty="0" smtClean="0">
                  <a:latin typeface="Times New Roman"/>
                  <a:cs typeface="Times New Roman"/>
                </a:rPr>
                <a:t>D</a:t>
              </a:r>
              <a:r>
                <a:rPr sz="1600" spc="5" dirty="0" smtClean="0">
                  <a:latin typeface="Times New Roman"/>
                  <a:cs typeface="Times New Roman"/>
                </a:rPr>
                <a:t>:(</a:t>
              </a:r>
              <a:r>
                <a:rPr lang="en-US" sz="1600" spc="5" dirty="0" smtClean="0">
                  <a:latin typeface="Times New Roman"/>
                  <a:cs typeface="Times New Roman"/>
                </a:rPr>
                <a:t>6</a:t>
              </a:r>
              <a:r>
                <a:rPr sz="1600" spc="5" dirty="0" smtClean="0">
                  <a:latin typeface="Times New Roman"/>
                  <a:cs typeface="Times New Roman"/>
                </a:rPr>
                <a:t>)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65" name="object 29"/>
            <p:cNvSpPr txBox="1"/>
            <p:nvPr/>
          </p:nvSpPr>
          <p:spPr>
            <a:xfrm>
              <a:off x="6265805" y="5009806"/>
              <a:ext cx="128905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5" dirty="0" smtClean="0">
                  <a:latin typeface="Times New Roman"/>
                  <a:cs typeface="Times New Roman"/>
                </a:rPr>
                <a:t>0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66" name="object 30"/>
            <p:cNvSpPr txBox="1"/>
            <p:nvPr/>
          </p:nvSpPr>
          <p:spPr>
            <a:xfrm>
              <a:off x="7146907" y="5012691"/>
              <a:ext cx="128905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5" dirty="0" smtClean="0">
                  <a:latin typeface="Times New Roman"/>
                  <a:cs typeface="Times New Roman"/>
                </a:rPr>
                <a:t>1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67" name="object 22"/>
            <p:cNvSpPr txBox="1"/>
            <p:nvPr/>
          </p:nvSpPr>
          <p:spPr>
            <a:xfrm>
              <a:off x="8431712" y="4686727"/>
              <a:ext cx="711373" cy="226527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altLang="zh-CN" sz="1600" spc="5" dirty="0" smtClean="0">
                  <a:latin typeface="Times New Roman"/>
                  <a:cs typeface="Times New Roman"/>
                </a:rPr>
                <a:t>P2</a:t>
              </a:r>
              <a:r>
                <a:rPr sz="1600" spc="5" dirty="0" smtClean="0">
                  <a:latin typeface="Times New Roman"/>
                  <a:cs typeface="Times New Roman"/>
                </a:rPr>
                <a:t>:(1</a:t>
              </a:r>
              <a:r>
                <a:rPr lang="en-US" sz="1600" spc="5" dirty="0" smtClean="0">
                  <a:latin typeface="Times New Roman"/>
                  <a:cs typeface="Times New Roman"/>
                </a:rPr>
                <a:t>3</a:t>
              </a:r>
              <a:r>
                <a:rPr sz="1600" spc="5" dirty="0" smtClean="0">
                  <a:latin typeface="Times New Roman"/>
                  <a:cs typeface="Times New Roman"/>
                </a:rPr>
                <a:t>)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68" name="object 16"/>
            <p:cNvSpPr/>
            <p:nvPr/>
          </p:nvSpPr>
          <p:spPr>
            <a:xfrm>
              <a:off x="8106507" y="4965296"/>
              <a:ext cx="561428" cy="449173"/>
            </a:xfrm>
            <a:custGeom>
              <a:avLst/>
              <a:gdLst/>
              <a:ahLst/>
              <a:cxnLst/>
              <a:rect l="l" t="t" r="r" b="b"/>
              <a:pathLst>
                <a:path w="561428" h="449173">
                  <a:moveTo>
                    <a:pt x="561428" y="0"/>
                  </a:moveTo>
                  <a:lnTo>
                    <a:pt x="0" y="449173"/>
                  </a:lnTo>
                </a:path>
              </a:pathLst>
            </a:custGeom>
            <a:ln w="10299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" name="object 17"/>
            <p:cNvSpPr/>
            <p:nvPr/>
          </p:nvSpPr>
          <p:spPr>
            <a:xfrm>
              <a:off x="8667936" y="4965296"/>
              <a:ext cx="617626" cy="449173"/>
            </a:xfrm>
            <a:custGeom>
              <a:avLst/>
              <a:gdLst/>
              <a:ahLst/>
              <a:cxnLst/>
              <a:rect l="l" t="t" r="r" b="b"/>
              <a:pathLst>
                <a:path w="617626" h="449173">
                  <a:moveTo>
                    <a:pt x="0" y="0"/>
                  </a:moveTo>
                  <a:lnTo>
                    <a:pt x="617626" y="449173"/>
                  </a:lnTo>
                </a:path>
              </a:pathLst>
            </a:custGeom>
            <a:ln w="10299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" name="object 21"/>
            <p:cNvSpPr txBox="1"/>
            <p:nvPr/>
          </p:nvSpPr>
          <p:spPr>
            <a:xfrm>
              <a:off x="7881816" y="5435929"/>
              <a:ext cx="448945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altLang="zh-CN" sz="1600" spc="5" dirty="0" smtClean="0">
                  <a:latin typeface="Times New Roman"/>
                  <a:cs typeface="Times New Roman"/>
                </a:rPr>
                <a:t>C</a:t>
              </a:r>
              <a:r>
                <a:rPr sz="1600" spc="5" dirty="0" smtClean="0">
                  <a:latin typeface="Times New Roman"/>
                  <a:cs typeface="Times New Roman"/>
                </a:rPr>
                <a:t>:(</a:t>
              </a:r>
              <a:r>
                <a:rPr lang="en-US" sz="1600" spc="5" dirty="0" smtClean="0">
                  <a:latin typeface="Times New Roman"/>
                  <a:cs typeface="Times New Roman"/>
                </a:rPr>
                <a:t>6</a:t>
              </a:r>
              <a:r>
                <a:rPr sz="1600" spc="5" dirty="0" smtClean="0">
                  <a:latin typeface="Times New Roman"/>
                  <a:cs typeface="Times New Roman"/>
                </a:rPr>
                <a:t>)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71" name="object 22"/>
            <p:cNvSpPr txBox="1"/>
            <p:nvPr/>
          </p:nvSpPr>
          <p:spPr>
            <a:xfrm>
              <a:off x="9049338" y="5435929"/>
              <a:ext cx="471805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altLang="zh-CN" sz="1600" spc="5" dirty="0" smtClean="0">
                  <a:latin typeface="Times New Roman"/>
                  <a:cs typeface="Times New Roman"/>
                </a:rPr>
                <a:t>B</a:t>
              </a:r>
              <a:r>
                <a:rPr sz="1600" spc="5" dirty="0" smtClean="0">
                  <a:latin typeface="Times New Roman"/>
                  <a:cs typeface="Times New Roman"/>
                </a:rPr>
                <a:t>:(</a:t>
              </a:r>
              <a:r>
                <a:rPr lang="en-US" sz="1600" spc="5" dirty="0" smtClean="0">
                  <a:latin typeface="Times New Roman"/>
                  <a:cs typeface="Times New Roman"/>
                </a:rPr>
                <a:t>7</a:t>
              </a:r>
              <a:r>
                <a:rPr sz="1600" spc="5" dirty="0" smtClean="0">
                  <a:latin typeface="Times New Roman"/>
                  <a:cs typeface="Times New Roman"/>
                </a:rPr>
                <a:t>)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72" name="object 29"/>
            <p:cNvSpPr txBox="1"/>
            <p:nvPr/>
          </p:nvSpPr>
          <p:spPr>
            <a:xfrm>
              <a:off x="8186163" y="4998057"/>
              <a:ext cx="128905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5" dirty="0" smtClean="0">
                  <a:latin typeface="Times New Roman"/>
                  <a:cs typeface="Times New Roman"/>
                </a:rPr>
                <a:t>0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73" name="object 30"/>
            <p:cNvSpPr txBox="1"/>
            <p:nvPr/>
          </p:nvSpPr>
          <p:spPr>
            <a:xfrm>
              <a:off x="9067265" y="5000942"/>
              <a:ext cx="128905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5" dirty="0" smtClean="0">
                  <a:latin typeface="Times New Roman"/>
                  <a:cs typeface="Times New Roman"/>
                </a:rPr>
                <a:t>1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74" name="object 24"/>
            <p:cNvSpPr txBox="1"/>
            <p:nvPr/>
          </p:nvSpPr>
          <p:spPr>
            <a:xfrm>
              <a:off x="7364881" y="3676140"/>
              <a:ext cx="741625" cy="255163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altLang="zh-CN" sz="1600" spc="5" dirty="0" smtClean="0">
                  <a:latin typeface="Times New Roman"/>
                  <a:cs typeface="Times New Roman"/>
                </a:rPr>
                <a:t>P3</a:t>
              </a:r>
              <a:r>
                <a:rPr sz="1600" spc="5" dirty="0" smtClean="0">
                  <a:latin typeface="Times New Roman"/>
                  <a:cs typeface="Times New Roman"/>
                </a:rPr>
                <a:t>:(</a:t>
              </a:r>
              <a:r>
                <a:rPr lang="en-US" sz="1600" spc="5" dirty="0" smtClean="0">
                  <a:latin typeface="Times New Roman"/>
                  <a:cs typeface="Times New Roman"/>
                </a:rPr>
                <a:t>24</a:t>
              </a:r>
              <a:r>
                <a:rPr sz="1600" spc="5" dirty="0" smtClean="0">
                  <a:latin typeface="Times New Roman"/>
                  <a:cs typeface="Times New Roman"/>
                </a:rPr>
                <a:t>)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75" name="object 29"/>
            <p:cNvSpPr txBox="1"/>
            <p:nvPr/>
          </p:nvSpPr>
          <p:spPr>
            <a:xfrm>
              <a:off x="6983994" y="4084346"/>
              <a:ext cx="128905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5" dirty="0" smtClean="0">
                  <a:latin typeface="Times New Roman"/>
                  <a:cs typeface="Times New Roman"/>
                </a:rPr>
                <a:t>0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76" name="object 29"/>
            <p:cNvSpPr txBox="1"/>
            <p:nvPr/>
          </p:nvSpPr>
          <p:spPr>
            <a:xfrm>
              <a:off x="6228706" y="3206126"/>
              <a:ext cx="128905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5" dirty="0" smtClean="0">
                  <a:latin typeface="Times New Roman"/>
                  <a:cs typeface="Times New Roman"/>
                </a:rPr>
                <a:t>0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77" name="object 30"/>
            <p:cNvSpPr txBox="1"/>
            <p:nvPr/>
          </p:nvSpPr>
          <p:spPr>
            <a:xfrm>
              <a:off x="8287269" y="4034548"/>
              <a:ext cx="128905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5" dirty="0" smtClean="0">
                  <a:latin typeface="Times New Roman"/>
                  <a:cs typeface="Times New Roman"/>
                </a:rPr>
                <a:t>1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78" name="object 30"/>
            <p:cNvSpPr txBox="1"/>
            <p:nvPr/>
          </p:nvSpPr>
          <p:spPr>
            <a:xfrm>
              <a:off x="7374700" y="3266405"/>
              <a:ext cx="128905" cy="2565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5" dirty="0" smtClean="0">
                  <a:latin typeface="Times New Roman"/>
                  <a:cs typeface="Times New Roman"/>
                </a:rPr>
                <a:t>1</a:t>
              </a:r>
              <a:endParaRPr sz="1600">
                <a:latin typeface="Times New Roman"/>
                <a:cs typeface="Times New Roman"/>
              </a:endParaRPr>
            </a:p>
          </p:txBody>
        </p:sp>
      </p:grp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003681"/>
              </p:ext>
            </p:extLst>
          </p:nvPr>
        </p:nvGraphicFramePr>
        <p:xfrm>
          <a:off x="334672" y="2942511"/>
          <a:ext cx="4541889" cy="220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3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53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79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546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53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Symbol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Count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Log(1/p)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1.38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2.48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2.70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2.70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2.96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262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Dictionary-based Coding 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199"/>
            <a:ext cx="8229600" cy="54167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marL="273050" indent="-260985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lvl="1">
              <a:lnSpc>
                <a:spcPct val="100000"/>
              </a:lnSpc>
            </a:pPr>
            <a:endParaRPr lang="en-US" altLang="zh-TW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>
              <a:latin typeface="Cambria" panose="02040503050406030204" pitchFamily="18" charset="0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5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sp>
        <p:nvSpPr>
          <p:cNvPr id="51" name="object 9"/>
          <p:cNvSpPr txBox="1"/>
          <p:nvPr/>
        </p:nvSpPr>
        <p:spPr>
          <a:xfrm>
            <a:off x="582369" y="1260088"/>
            <a:ext cx="7751733" cy="55979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altLang="zh-CN" sz="2800" spc="575" dirty="0">
                <a:solidFill>
                  <a:srgbClr val="231F20"/>
                </a:solidFill>
                <a:latin typeface="Arial"/>
                <a:cs typeface="Arial"/>
              </a:rPr>
              <a:t>“</a:t>
            </a:r>
            <a:r>
              <a:rPr lang="en-US" altLang="zh-CN" sz="2800" spc="310" dirty="0">
                <a:solidFill>
                  <a:srgbClr val="231F20"/>
                </a:solidFill>
                <a:latin typeface="Arial"/>
                <a:cs typeface="Arial"/>
              </a:rPr>
              <a:t>ABABBABCABABBA”</a:t>
            </a:r>
            <a:r>
              <a:rPr lang="en-US" altLang="zh-CN" sz="2800" spc="2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endParaRPr lang="zh-CN" altLang="en-US" sz="2800" dirty="0"/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 smtClean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420" y="1694438"/>
            <a:ext cx="3454059" cy="4373567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15" y="2095008"/>
            <a:ext cx="5429031" cy="3572428"/>
          </a:xfrm>
          <a:prstGeom prst="rect">
            <a:avLst/>
          </a:prstGeom>
        </p:spPr>
      </p:pic>
      <p:sp>
        <p:nvSpPr>
          <p:cNvPr id="32" name="椭圆 31"/>
          <p:cNvSpPr/>
          <p:nvPr/>
        </p:nvSpPr>
        <p:spPr>
          <a:xfrm>
            <a:off x="6699128" y="2192972"/>
            <a:ext cx="762000" cy="441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>
            <a:off x="5656420" y="6066769"/>
            <a:ext cx="2133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34769" y="6056284"/>
            <a:ext cx="4800297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 marR="12700">
              <a:lnSpc>
                <a:spcPts val="1880"/>
              </a:lnSpc>
              <a:buClr>
                <a:srgbClr val="231F20"/>
              </a:buClr>
              <a:tabLst>
                <a:tab pos="250190" algn="l"/>
              </a:tabLst>
            </a:pPr>
            <a:r>
              <a:rPr lang="en-US" altLang="zh-CN" spc="18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lang="en-US" altLang="zh-CN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pc="165" dirty="0">
                <a:solidFill>
                  <a:srgbClr val="231F20"/>
                </a:solidFill>
                <a:latin typeface="Arial"/>
                <a:cs typeface="Arial"/>
              </a:rPr>
              <a:t>output</a:t>
            </a:r>
            <a:r>
              <a:rPr lang="en-US" altLang="zh-CN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pc="9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lang="en-US" altLang="zh-CN" spc="16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lang="en-US" altLang="zh-CN" spc="25" dirty="0">
                <a:solidFill>
                  <a:srgbClr val="231F20"/>
                </a:solidFill>
                <a:latin typeface="Arial"/>
                <a:cs typeface="Arial"/>
              </a:rPr>
              <a:t>des</a:t>
            </a:r>
            <a:r>
              <a:rPr lang="en-US" altLang="zh-CN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pc="-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altLang="zh-CN" spc="80" dirty="0">
                <a:solidFill>
                  <a:srgbClr val="231F20"/>
                </a:solidFill>
                <a:latin typeface="Arial"/>
                <a:cs typeface="Arial"/>
              </a:rPr>
              <a:t>re: </a:t>
            </a:r>
            <a:r>
              <a:rPr lang="en-US" altLang="zh-CN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pc="110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lang="en-US" altLang="zh-CN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pc="110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lang="en-US" altLang="zh-CN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pc="110" dirty="0">
                <a:solidFill>
                  <a:srgbClr val="231F20"/>
                </a:solidFill>
                <a:latin typeface="Arial"/>
                <a:cs typeface="Arial"/>
              </a:rPr>
              <a:t>4</a:t>
            </a:r>
            <a:r>
              <a:rPr lang="en-US" altLang="zh-CN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pc="110" dirty="0">
                <a:solidFill>
                  <a:srgbClr val="231F20"/>
                </a:solidFill>
                <a:latin typeface="Arial"/>
                <a:cs typeface="Arial"/>
              </a:rPr>
              <a:t>5</a:t>
            </a:r>
            <a:r>
              <a:rPr lang="en-US" altLang="zh-CN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pc="110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lang="en-US" altLang="zh-CN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pc="110" dirty="0">
                <a:solidFill>
                  <a:srgbClr val="231F20"/>
                </a:solidFill>
                <a:latin typeface="Arial"/>
                <a:cs typeface="Arial"/>
              </a:rPr>
              <a:t>3</a:t>
            </a:r>
            <a:r>
              <a:rPr lang="en-US" altLang="zh-CN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pc="110" dirty="0">
                <a:solidFill>
                  <a:srgbClr val="231F20"/>
                </a:solidFill>
                <a:latin typeface="Arial"/>
                <a:cs typeface="Arial"/>
              </a:rPr>
              <a:t>4</a:t>
            </a:r>
            <a:r>
              <a:rPr lang="en-US" altLang="zh-CN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pc="110" dirty="0">
                <a:solidFill>
                  <a:srgbClr val="231F20"/>
                </a:solidFill>
                <a:latin typeface="Arial"/>
                <a:cs typeface="Arial"/>
              </a:rPr>
              <a:t>6</a:t>
            </a:r>
            <a:r>
              <a:rPr lang="en-US" altLang="zh-CN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pc="105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lang="en-US" altLang="zh-CN" spc="1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pc="-6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</a:p>
          <a:p>
            <a:pPr marL="12065" marR="12700">
              <a:lnSpc>
                <a:spcPts val="1880"/>
              </a:lnSpc>
              <a:buClr>
                <a:srgbClr val="231F20"/>
              </a:buClr>
              <a:tabLst>
                <a:tab pos="250190" algn="l"/>
              </a:tabLst>
            </a:pPr>
            <a:r>
              <a:rPr lang="en-US" altLang="zh-CN" spc="155" dirty="0" smtClean="0">
                <a:solidFill>
                  <a:srgbClr val="231F20"/>
                </a:solidFill>
                <a:latin typeface="Arial"/>
                <a:cs typeface="Arial"/>
              </a:rPr>
              <a:t>Com</a:t>
            </a:r>
            <a:r>
              <a:rPr lang="en-US" altLang="zh-CN" spc="95" dirty="0" smtClean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lang="en-US" altLang="zh-CN" spc="13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altLang="zh-CN" spc="35" dirty="0" smtClean="0">
                <a:solidFill>
                  <a:srgbClr val="231F20"/>
                </a:solidFill>
                <a:latin typeface="Arial"/>
                <a:cs typeface="Arial"/>
              </a:rPr>
              <a:t>ession</a:t>
            </a:r>
            <a:r>
              <a:rPr lang="en-US" altLang="zh-CN" spc="22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pc="130" dirty="0">
                <a:solidFill>
                  <a:srgbClr val="231F20"/>
                </a:solidFill>
                <a:latin typeface="Arial"/>
                <a:cs typeface="Arial"/>
              </a:rPr>
              <a:t>ratio </a:t>
            </a:r>
            <a:r>
              <a:rPr lang="en-US" altLang="zh-CN" spc="-2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pc="635" dirty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lang="en-US" altLang="zh-CN" spc="2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pc="220" dirty="0">
                <a:solidFill>
                  <a:srgbClr val="231F20"/>
                </a:solidFill>
                <a:latin typeface="Arial"/>
                <a:cs typeface="Arial"/>
              </a:rPr>
              <a:t>14/9 </a:t>
            </a:r>
            <a:r>
              <a:rPr lang="en-US" altLang="zh-CN" spc="-2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pc="635" dirty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lang="en-US" altLang="zh-CN" spc="2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CN" spc="105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lang="en-US" altLang="zh-CN" spc="135" dirty="0" smtClean="0">
                <a:solidFill>
                  <a:srgbClr val="231F20"/>
                </a:solidFill>
                <a:latin typeface="Arial"/>
                <a:cs typeface="Arial"/>
              </a:rPr>
              <a:t>.56</a:t>
            </a:r>
            <a:endParaRPr lang="en-US" altLang="zh-CN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312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Dictionary-based Coding 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199"/>
            <a:ext cx="8229600" cy="54167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marL="273050" indent="-260985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lvl="1">
              <a:lnSpc>
                <a:spcPct val="100000"/>
              </a:lnSpc>
            </a:pPr>
            <a:endParaRPr lang="en-US" altLang="zh-TW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>
              <a:latin typeface="Cambria" panose="02040503050406030204" pitchFamily="18" charset="0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6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sp>
        <p:nvSpPr>
          <p:cNvPr id="51" name="object 9"/>
          <p:cNvSpPr txBox="1"/>
          <p:nvPr/>
        </p:nvSpPr>
        <p:spPr>
          <a:xfrm>
            <a:off x="582369" y="1260088"/>
            <a:ext cx="7855949" cy="55979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r>
              <a:rPr lang="en-US" altLang="zh-CN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The  LZW  decompression  algorithm  then  works  as  follows:</a:t>
            </a: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280" y="2199419"/>
            <a:ext cx="4465720" cy="370800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4892173" y="5866529"/>
            <a:ext cx="2133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6149140" y="2348048"/>
            <a:ext cx="762000" cy="40015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bject 6"/>
          <p:cNvSpPr txBox="1"/>
          <p:nvPr/>
        </p:nvSpPr>
        <p:spPr>
          <a:xfrm>
            <a:off x="-192886" y="2561507"/>
            <a:ext cx="7933894" cy="4618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6075">
              <a:lnSpc>
                <a:spcPct val="100000"/>
              </a:lnSpc>
            </a:pPr>
            <a:r>
              <a:rPr sz="1650" dirty="0" smtClean="0">
                <a:solidFill>
                  <a:srgbClr val="231F20"/>
                </a:solidFill>
                <a:latin typeface="Arial"/>
                <a:cs typeface="Arial"/>
              </a:rPr>
              <a:t>BEGIN</a:t>
            </a:r>
            <a:endParaRPr sz="1650" dirty="0">
              <a:latin typeface="Arial"/>
              <a:cs typeface="Arial"/>
            </a:endParaRPr>
          </a:p>
          <a:p>
            <a:pPr marL="681355">
              <a:lnSpc>
                <a:spcPts val="1895"/>
              </a:lnSpc>
            </a:pPr>
            <a:r>
              <a:rPr sz="1650" dirty="0" smtClean="0">
                <a:solidFill>
                  <a:srgbClr val="231F20"/>
                </a:solidFill>
                <a:latin typeface="Arial"/>
                <a:cs typeface="Arial"/>
              </a:rPr>
              <a:t>s  =  NIL;</a:t>
            </a:r>
            <a:endParaRPr sz="1650" dirty="0">
              <a:latin typeface="Arial"/>
              <a:cs typeface="Arial"/>
            </a:endParaRPr>
          </a:p>
          <a:p>
            <a:pPr marL="681355">
              <a:lnSpc>
                <a:spcPts val="1895"/>
              </a:lnSpc>
            </a:pPr>
            <a:r>
              <a:rPr sz="1650" dirty="0" smtClean="0">
                <a:solidFill>
                  <a:srgbClr val="231F20"/>
                </a:solidFill>
                <a:latin typeface="Arial"/>
                <a:cs typeface="Arial"/>
              </a:rPr>
              <a:t>while  not  EOF</a:t>
            </a:r>
            <a:endParaRPr sz="1650" dirty="0">
              <a:latin typeface="Arial"/>
              <a:cs typeface="Arial"/>
            </a:endParaRPr>
          </a:p>
          <a:p>
            <a:pPr marL="1127760">
              <a:lnSpc>
                <a:spcPts val="1885"/>
              </a:lnSpc>
            </a:pPr>
            <a:r>
              <a:rPr sz="1650" dirty="0" smtClean="0">
                <a:solidFill>
                  <a:srgbClr val="231F20"/>
                </a:solidFill>
                <a:latin typeface="Arial"/>
                <a:cs typeface="Arial"/>
              </a:rPr>
              <a:t>{</a:t>
            </a:r>
            <a:endParaRPr sz="1650" dirty="0">
              <a:latin typeface="Arial"/>
              <a:cs typeface="Arial"/>
            </a:endParaRPr>
          </a:p>
          <a:p>
            <a:pPr marL="1350645">
              <a:lnSpc>
                <a:spcPts val="1895"/>
              </a:lnSpc>
            </a:pPr>
            <a:r>
              <a:rPr sz="1650" dirty="0" smtClean="0">
                <a:solidFill>
                  <a:srgbClr val="231F20"/>
                </a:solidFill>
                <a:latin typeface="Arial"/>
                <a:cs typeface="Arial"/>
              </a:rPr>
              <a:t>k  =  next  input  code;</a:t>
            </a:r>
            <a:endParaRPr sz="1650" dirty="0">
              <a:latin typeface="Arial"/>
              <a:cs typeface="Arial"/>
            </a:endParaRPr>
          </a:p>
          <a:p>
            <a:pPr marL="1350645" marR="2946400">
              <a:lnSpc>
                <a:spcPts val="1900"/>
              </a:lnSpc>
              <a:spcBef>
                <a:spcPts val="45"/>
              </a:spcBef>
            </a:pPr>
            <a:r>
              <a:rPr sz="1650" dirty="0" smtClean="0">
                <a:solidFill>
                  <a:srgbClr val="231F20"/>
                </a:solidFill>
                <a:latin typeface="Arial"/>
                <a:cs typeface="Arial"/>
              </a:rPr>
              <a:t>entry  =  dictionary  entry  for  k; </a:t>
            </a:r>
            <a:endParaRPr lang="en-US" sz="1650" dirty="0" smtClean="0">
              <a:solidFill>
                <a:srgbClr val="231F20"/>
              </a:solidFill>
              <a:latin typeface="Arial"/>
              <a:cs typeface="Arial"/>
            </a:endParaRPr>
          </a:p>
          <a:p>
            <a:pPr marL="1350645" marR="2946400">
              <a:lnSpc>
                <a:spcPts val="1900"/>
              </a:lnSpc>
              <a:spcBef>
                <a:spcPts val="45"/>
              </a:spcBef>
            </a:pPr>
            <a:r>
              <a:rPr sz="1650" dirty="0" smtClean="0">
                <a:solidFill>
                  <a:srgbClr val="231F20"/>
                </a:solidFill>
                <a:latin typeface="Arial"/>
                <a:cs typeface="Arial"/>
              </a:rPr>
              <a:t>output  entry;</a:t>
            </a:r>
            <a:endParaRPr lang="en-US" sz="1650" dirty="0" smtClean="0">
              <a:solidFill>
                <a:srgbClr val="231F20"/>
              </a:solidFill>
              <a:latin typeface="Arial"/>
              <a:cs typeface="Arial"/>
            </a:endParaRPr>
          </a:p>
          <a:p>
            <a:pPr marL="1350645" marR="2946400">
              <a:lnSpc>
                <a:spcPts val="1900"/>
              </a:lnSpc>
              <a:spcBef>
                <a:spcPts val="45"/>
              </a:spcBef>
            </a:pPr>
            <a:endParaRPr sz="1650" dirty="0">
              <a:latin typeface="Arial"/>
              <a:cs typeface="Arial"/>
            </a:endParaRPr>
          </a:p>
          <a:p>
            <a:pPr marL="1350645">
              <a:lnSpc>
                <a:spcPts val="1835"/>
              </a:lnSpc>
            </a:pPr>
            <a:r>
              <a:rPr sz="1650" dirty="0" smtClean="0">
                <a:solidFill>
                  <a:srgbClr val="231F20"/>
                </a:solidFill>
                <a:latin typeface="Arial"/>
                <a:cs typeface="Arial"/>
              </a:rPr>
              <a:t>if  (s  !=  NIL)</a:t>
            </a:r>
            <a:endParaRPr sz="1650" dirty="0">
              <a:latin typeface="Arial"/>
              <a:cs typeface="Arial"/>
            </a:endParaRPr>
          </a:p>
          <a:p>
            <a:pPr marL="1350645" marR="48260" indent="333375">
              <a:lnSpc>
                <a:spcPts val="1900"/>
              </a:lnSpc>
              <a:spcBef>
                <a:spcPts val="45"/>
              </a:spcBef>
            </a:pPr>
            <a:r>
              <a:rPr sz="1650" dirty="0" smtClean="0">
                <a:solidFill>
                  <a:srgbClr val="231F20"/>
                </a:solidFill>
                <a:latin typeface="Arial"/>
                <a:cs typeface="Arial"/>
              </a:rPr>
              <a:t>add  string  s  +  </a:t>
            </a:r>
            <a:r>
              <a:rPr sz="1650" dirty="0" smtClean="0">
                <a:solidFill>
                  <a:srgbClr val="FF0000"/>
                </a:solidFill>
                <a:latin typeface="Arial"/>
                <a:cs typeface="Arial"/>
              </a:rPr>
              <a:t>entry[0]</a:t>
            </a:r>
            <a:r>
              <a:rPr sz="1650" dirty="0" smtClean="0">
                <a:solidFill>
                  <a:srgbClr val="231F20"/>
                </a:solidFill>
                <a:latin typeface="Arial"/>
                <a:cs typeface="Arial"/>
              </a:rPr>
              <a:t>  to </a:t>
            </a:r>
            <a:endParaRPr lang="en-US" sz="1650" dirty="0" smtClean="0">
              <a:solidFill>
                <a:srgbClr val="231F20"/>
              </a:solidFill>
              <a:latin typeface="Arial"/>
              <a:cs typeface="Arial"/>
            </a:endParaRPr>
          </a:p>
          <a:p>
            <a:pPr marL="1350645" marR="48260" indent="333375">
              <a:lnSpc>
                <a:spcPts val="1900"/>
              </a:lnSpc>
              <a:spcBef>
                <a:spcPts val="45"/>
              </a:spcBef>
            </a:pPr>
            <a:r>
              <a:rPr sz="1650" dirty="0" smtClean="0">
                <a:solidFill>
                  <a:srgbClr val="231F20"/>
                </a:solidFill>
                <a:latin typeface="Arial"/>
                <a:cs typeface="Arial"/>
              </a:rPr>
              <a:t> dictionary  with  a  new  code; </a:t>
            </a:r>
            <a:endParaRPr lang="en-US" sz="1650" dirty="0" smtClean="0">
              <a:solidFill>
                <a:srgbClr val="231F20"/>
              </a:solidFill>
              <a:latin typeface="Arial"/>
              <a:cs typeface="Arial"/>
            </a:endParaRPr>
          </a:p>
          <a:p>
            <a:pPr marL="1350645" marR="48260" indent="333375">
              <a:lnSpc>
                <a:spcPts val="1900"/>
              </a:lnSpc>
              <a:spcBef>
                <a:spcPts val="45"/>
              </a:spcBef>
            </a:pPr>
            <a:endParaRPr lang="en-US" sz="1650" dirty="0">
              <a:solidFill>
                <a:srgbClr val="231F20"/>
              </a:solidFill>
              <a:latin typeface="Arial"/>
              <a:cs typeface="Arial"/>
            </a:endParaRPr>
          </a:p>
          <a:p>
            <a:pPr marL="1350645" marR="48260" indent="333375">
              <a:lnSpc>
                <a:spcPts val="1900"/>
              </a:lnSpc>
              <a:spcBef>
                <a:spcPts val="45"/>
              </a:spcBef>
            </a:pPr>
            <a:r>
              <a:rPr sz="1650" dirty="0" smtClean="0">
                <a:solidFill>
                  <a:srgbClr val="231F20"/>
                </a:solidFill>
                <a:latin typeface="Arial"/>
                <a:cs typeface="Arial"/>
              </a:rPr>
              <a:t>s  =  entry;</a:t>
            </a:r>
            <a:endParaRPr lang="en-US" sz="1650" dirty="0">
              <a:solidFill>
                <a:srgbClr val="231F20"/>
              </a:solidFill>
              <a:latin typeface="Arial"/>
              <a:cs typeface="Arial"/>
            </a:endParaRPr>
          </a:p>
          <a:p>
            <a:pPr marL="346075" marR="6513830" indent="781685">
              <a:lnSpc>
                <a:spcPts val="1880"/>
              </a:lnSpc>
              <a:spcBef>
                <a:spcPts val="10"/>
              </a:spcBef>
            </a:pPr>
            <a:r>
              <a:rPr sz="1650" dirty="0" smtClean="0">
                <a:solidFill>
                  <a:srgbClr val="231F20"/>
                </a:solidFill>
                <a:latin typeface="Arial"/>
                <a:cs typeface="Arial"/>
              </a:rPr>
              <a:t>} END</a:t>
            </a:r>
            <a:endParaRPr sz="1650" dirty="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19"/>
              </a:spcBef>
            </a:pPr>
            <a:endParaRPr sz="6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</p:txBody>
      </p:sp>
      <p:sp>
        <p:nvSpPr>
          <p:cNvPr id="2" name="矩形 1"/>
          <p:cNvSpPr/>
          <p:nvPr/>
        </p:nvSpPr>
        <p:spPr>
          <a:xfrm>
            <a:off x="333887" y="6377633"/>
            <a:ext cx="4023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231F20"/>
                </a:solidFill>
                <a:latin typeface="Arial"/>
                <a:cs typeface="Arial"/>
              </a:rPr>
              <a:t>Output </a:t>
            </a:r>
            <a:r>
              <a:rPr lang="en-US" altLang="zh-CN" spc="575" dirty="0" smtClean="0">
                <a:solidFill>
                  <a:srgbClr val="231F20"/>
                </a:solidFill>
                <a:latin typeface="Arial"/>
                <a:cs typeface="Arial"/>
              </a:rPr>
              <a:t>“</a:t>
            </a:r>
            <a:r>
              <a:rPr lang="en-US" altLang="zh-CN" spc="310" dirty="0" smtClean="0">
                <a:solidFill>
                  <a:srgbClr val="231F20"/>
                </a:solidFill>
                <a:latin typeface="Arial"/>
                <a:cs typeface="Arial"/>
              </a:rPr>
              <a:t>ABABBABCABABBA</a:t>
            </a:r>
            <a:r>
              <a:rPr lang="en-US" altLang="zh-CN" spc="310" dirty="0">
                <a:solidFill>
                  <a:srgbClr val="231F20"/>
                </a:solidFill>
                <a:latin typeface="Arial"/>
                <a:cs typeface="Arial"/>
              </a:rPr>
              <a:t>”</a:t>
            </a:r>
            <a:r>
              <a:rPr lang="en-US" altLang="zh-CN" spc="2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578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Arithmetic Coding 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199"/>
            <a:ext cx="8229600" cy="54167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marL="273050" indent="-260985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lvl="1">
              <a:lnSpc>
                <a:spcPct val="100000"/>
              </a:lnSpc>
            </a:pPr>
            <a:endParaRPr lang="en-US" altLang="zh-TW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>
              <a:latin typeface="Cambria" panose="02040503050406030204" pitchFamily="18" charset="0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7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sp>
        <p:nvSpPr>
          <p:cNvPr id="51" name="object 9"/>
          <p:cNvSpPr txBox="1"/>
          <p:nvPr/>
        </p:nvSpPr>
        <p:spPr>
          <a:xfrm>
            <a:off x="582369" y="1260088"/>
            <a:ext cx="7855949" cy="55979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r>
              <a:rPr lang="en-US" altLang="zh-CN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Arithmetic  Coding  Encoder</a:t>
            </a: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 smtClean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72900" y="1916995"/>
            <a:ext cx="6584950" cy="4575880"/>
            <a:chOff x="1574500" y="1978825"/>
            <a:chExt cx="6584950" cy="4575880"/>
          </a:xfrm>
        </p:grpSpPr>
        <p:sp>
          <p:nvSpPr>
            <p:cNvPr id="7" name="object 6"/>
            <p:cNvSpPr txBox="1"/>
            <p:nvPr/>
          </p:nvSpPr>
          <p:spPr>
            <a:xfrm>
              <a:off x="1574500" y="1978825"/>
              <a:ext cx="1765300" cy="67691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950" dirty="0" smtClean="0">
                  <a:solidFill>
                    <a:srgbClr val="231F20"/>
                  </a:solidFill>
                  <a:latin typeface="Arial"/>
                  <a:cs typeface="Arial"/>
                </a:rPr>
                <a:t>BEGIN</a:t>
              </a:r>
              <a:endParaRPr sz="1950" dirty="0">
                <a:latin typeface="Arial"/>
                <a:cs typeface="Arial"/>
              </a:endParaRPr>
            </a:p>
            <a:p>
              <a:pPr marL="413384">
                <a:lnSpc>
                  <a:spcPct val="100000"/>
                </a:lnSpc>
                <a:spcBef>
                  <a:spcPts val="445"/>
                </a:spcBef>
                <a:tabLst>
                  <a:tab pos="948055" algn="l"/>
                  <a:tab pos="1216025" algn="l"/>
                </a:tabLst>
              </a:pPr>
              <a:r>
                <a:rPr sz="1950" dirty="0" smtClean="0">
                  <a:solidFill>
                    <a:srgbClr val="231F20"/>
                  </a:solidFill>
                  <a:latin typeface="Arial"/>
                  <a:cs typeface="Arial"/>
                </a:rPr>
                <a:t>low	=	0.0;</a:t>
              </a:r>
              <a:endParaRPr sz="1950" dirty="0">
                <a:latin typeface="Arial"/>
                <a:cs typeface="Arial"/>
              </a:endParaRPr>
            </a:p>
          </p:txBody>
        </p:sp>
        <p:sp>
          <p:nvSpPr>
            <p:cNvPr id="8" name="object 7"/>
            <p:cNvSpPr txBox="1"/>
            <p:nvPr/>
          </p:nvSpPr>
          <p:spPr>
            <a:xfrm>
              <a:off x="3715221" y="2332463"/>
              <a:ext cx="1497330" cy="32321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tabLst>
                  <a:tab pos="681355" algn="l"/>
                  <a:tab pos="948055" algn="l"/>
                </a:tabLst>
              </a:pPr>
              <a:r>
                <a:rPr sz="1950" dirty="0" smtClean="0">
                  <a:solidFill>
                    <a:srgbClr val="231F20"/>
                  </a:solidFill>
                  <a:latin typeface="Arial"/>
                  <a:cs typeface="Arial"/>
                </a:rPr>
                <a:t>high	=	1.0;</a:t>
              </a:r>
              <a:endParaRPr sz="1950">
                <a:latin typeface="Arial"/>
                <a:cs typeface="Arial"/>
              </a:endParaRPr>
            </a:p>
          </p:txBody>
        </p:sp>
        <p:sp>
          <p:nvSpPr>
            <p:cNvPr id="9" name="object 8"/>
            <p:cNvSpPr txBox="1"/>
            <p:nvPr/>
          </p:nvSpPr>
          <p:spPr>
            <a:xfrm>
              <a:off x="5587690" y="2332463"/>
              <a:ext cx="1631314" cy="32321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tabLst>
                  <a:tab pos="815340" algn="l"/>
                  <a:tab pos="1082040" algn="l"/>
                </a:tabLst>
              </a:pPr>
              <a:r>
                <a:rPr sz="1950" dirty="0" smtClean="0">
                  <a:solidFill>
                    <a:srgbClr val="231F20"/>
                  </a:solidFill>
                  <a:latin typeface="Arial"/>
                  <a:cs typeface="Arial"/>
                </a:rPr>
                <a:t>range	=	1.0;</a:t>
              </a:r>
              <a:endParaRPr sz="1950">
                <a:latin typeface="Arial"/>
                <a:cs typeface="Arial"/>
              </a:endParaRPr>
            </a:p>
          </p:txBody>
        </p:sp>
        <p:sp>
          <p:nvSpPr>
            <p:cNvPr id="10" name="object 9"/>
            <p:cNvSpPr txBox="1"/>
            <p:nvPr/>
          </p:nvSpPr>
          <p:spPr>
            <a:xfrm>
              <a:off x="1574500" y="3041251"/>
              <a:ext cx="6584950" cy="3513454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413384">
                <a:lnSpc>
                  <a:spcPct val="100000"/>
                </a:lnSpc>
                <a:tabLst>
                  <a:tab pos="1216025" algn="l"/>
                  <a:tab pos="2284730" algn="l"/>
                  <a:tab pos="2687320" algn="l"/>
                </a:tabLst>
              </a:pPr>
              <a:r>
                <a:rPr sz="1950" dirty="0" smtClean="0">
                  <a:solidFill>
                    <a:srgbClr val="231F20"/>
                  </a:solidFill>
                  <a:latin typeface="Arial"/>
                  <a:cs typeface="Arial"/>
                </a:rPr>
                <a:t>while	(symbol	!=	terminator)</a:t>
              </a:r>
              <a:endParaRPr sz="1950" dirty="0">
                <a:latin typeface="Arial"/>
                <a:cs typeface="Arial"/>
              </a:endParaRPr>
            </a:p>
            <a:p>
              <a:pPr marL="948055">
                <a:lnSpc>
                  <a:spcPct val="100000"/>
                </a:lnSpc>
                <a:spcBef>
                  <a:spcPts val="455"/>
                </a:spcBef>
              </a:pPr>
              <a:r>
                <a:rPr sz="1950" dirty="0" smtClean="0">
                  <a:solidFill>
                    <a:srgbClr val="231F20"/>
                  </a:solidFill>
                  <a:latin typeface="Arial"/>
                  <a:cs typeface="Arial"/>
                </a:rPr>
                <a:t>{</a:t>
              </a:r>
              <a:endParaRPr sz="1950" dirty="0">
                <a:latin typeface="Arial"/>
                <a:cs typeface="Arial"/>
              </a:endParaRPr>
            </a:p>
            <a:p>
              <a:pPr marL="1216660">
                <a:lnSpc>
                  <a:spcPct val="100000"/>
                </a:lnSpc>
                <a:spcBef>
                  <a:spcPts val="445"/>
                </a:spcBef>
                <a:tabLst>
                  <a:tab pos="1751330" algn="l"/>
                </a:tabLst>
              </a:pPr>
              <a:r>
                <a:rPr sz="1950" dirty="0" smtClean="0">
                  <a:solidFill>
                    <a:srgbClr val="231F20"/>
                  </a:solidFill>
                  <a:latin typeface="Arial"/>
                  <a:cs typeface="Arial"/>
                </a:rPr>
                <a:t>get	(symbol);</a:t>
              </a:r>
              <a:endParaRPr sz="1950" dirty="0">
                <a:latin typeface="Arial"/>
                <a:cs typeface="Arial"/>
              </a:endParaRPr>
            </a:p>
            <a:p>
              <a:pPr marL="1216660" marR="12700">
                <a:lnSpc>
                  <a:spcPct val="119300"/>
                </a:lnSpc>
                <a:spcBef>
                  <a:spcPts val="5"/>
                </a:spcBef>
                <a:tabLst>
                  <a:tab pos="1751330" algn="l"/>
                  <a:tab pos="1885314" algn="l"/>
                  <a:tab pos="2019300" algn="l"/>
                  <a:tab pos="2153285" algn="l"/>
                  <a:tab pos="2286000" algn="l"/>
                  <a:tab pos="2687955" algn="l"/>
                  <a:tab pos="2954655" algn="l"/>
                  <a:tab pos="3222625" algn="l"/>
                  <a:tab pos="3757295" algn="l"/>
                  <a:tab pos="4025900" algn="l"/>
                </a:tabLst>
              </a:pPr>
              <a:r>
                <a:rPr sz="1950" dirty="0" smtClean="0">
                  <a:solidFill>
                    <a:srgbClr val="231F20"/>
                  </a:solidFill>
                  <a:latin typeface="Arial"/>
                  <a:cs typeface="Arial"/>
                </a:rPr>
                <a:t>low	=			low	+	range	*	Range_low(symbol); high	=		low	+	range	*	Range_high(symbol); range	=		high	-	low;</a:t>
              </a:r>
              <a:endParaRPr sz="1950" dirty="0">
                <a:latin typeface="Arial"/>
                <a:cs typeface="Arial"/>
              </a:endParaRPr>
            </a:p>
            <a:p>
              <a:pPr marL="948055">
                <a:lnSpc>
                  <a:spcPct val="100000"/>
                </a:lnSpc>
                <a:spcBef>
                  <a:spcPts val="445"/>
                </a:spcBef>
              </a:pPr>
              <a:r>
                <a:rPr sz="1950" dirty="0" smtClean="0">
                  <a:solidFill>
                    <a:srgbClr val="231F20"/>
                  </a:solidFill>
                  <a:latin typeface="Arial"/>
                  <a:cs typeface="Arial"/>
                </a:rPr>
                <a:t>}</a:t>
              </a:r>
              <a:endParaRPr sz="1950" dirty="0">
                <a:latin typeface="Arial"/>
                <a:cs typeface="Arial"/>
              </a:endParaRPr>
            </a:p>
            <a:p>
              <a:pPr>
                <a:lnSpc>
                  <a:spcPts val="750"/>
                </a:lnSpc>
                <a:spcBef>
                  <a:spcPts val="34"/>
                </a:spcBef>
              </a:pPr>
              <a:endParaRPr sz="750" dirty="0"/>
            </a:p>
            <a:p>
              <a:pPr>
                <a:lnSpc>
                  <a:spcPts val="1000"/>
                </a:lnSpc>
              </a:pPr>
              <a:endParaRPr sz="1000" dirty="0"/>
            </a:p>
            <a:p>
              <a:pPr>
                <a:lnSpc>
                  <a:spcPts val="1000"/>
                </a:lnSpc>
              </a:pPr>
              <a:endParaRPr sz="1000" dirty="0"/>
            </a:p>
            <a:p>
              <a:pPr marL="12700" marR="685165" indent="400685">
                <a:lnSpc>
                  <a:spcPct val="119500"/>
                </a:lnSpc>
                <a:tabLst>
                  <a:tab pos="1350010" algn="l"/>
                  <a:tab pos="1616710" algn="l"/>
                  <a:tab pos="2285365" algn="l"/>
                  <a:tab pos="2687320" algn="l"/>
                  <a:tab pos="3355975" algn="l"/>
                  <a:tab pos="3891279" algn="l"/>
                  <a:tab pos="4291965" algn="l"/>
                  <a:tab pos="4960620" algn="l"/>
                  <a:tab pos="5228590" algn="l"/>
                </a:tabLst>
              </a:pPr>
              <a:r>
                <a:rPr sz="1950" dirty="0" smtClean="0">
                  <a:solidFill>
                    <a:srgbClr val="231F20"/>
                  </a:solidFill>
                  <a:latin typeface="Arial"/>
                  <a:cs typeface="Arial"/>
                </a:rPr>
                <a:t>output	a	code	so	that	low	&lt;=	code	&lt;	high; END</a:t>
              </a:r>
              <a:endParaRPr sz="195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975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Dictionary-based Coding 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199"/>
            <a:ext cx="8229600" cy="54167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marL="273050" indent="-260985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lvl="1">
              <a:lnSpc>
                <a:spcPct val="100000"/>
              </a:lnSpc>
            </a:pPr>
            <a:endParaRPr lang="en-US" altLang="zh-TW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>
              <a:latin typeface="Cambria" panose="02040503050406030204" pitchFamily="18" charset="0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8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pic>
        <p:nvPicPr>
          <p:cNvPr id="124" name="图片 1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39" y="1375782"/>
            <a:ext cx="7767322" cy="10413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8" y="2514812"/>
            <a:ext cx="4798504" cy="4031275"/>
          </a:xfrm>
          <a:prstGeom prst="rect">
            <a:avLst/>
          </a:prstGeom>
        </p:spPr>
      </p:pic>
      <p:pic>
        <p:nvPicPr>
          <p:cNvPr id="125" name="图片 1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5704" y="2360421"/>
            <a:ext cx="3758728" cy="238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Arithmetic Coding 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199"/>
            <a:ext cx="8229600" cy="54167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marL="273050" indent="-260985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73050" algn="l"/>
                <a:tab pos="2266315" algn="l"/>
              </a:tabLst>
            </a:pP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lvl="1">
              <a:lnSpc>
                <a:spcPct val="100000"/>
              </a:lnSpc>
            </a:pPr>
            <a:endParaRPr lang="en-US" altLang="zh-TW" sz="2400" dirty="0" smtClean="0">
              <a:latin typeface="Cambria" panose="02040503050406030204" pitchFamily="18" charset="0"/>
              <a:ea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 smtClean="0">
              <a:latin typeface="Cambria" panose="02040503050406030204" pitchFamily="18" charset="0"/>
              <a:cs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200" dirty="0">
              <a:latin typeface="Cambria" panose="02040503050406030204" pitchFamily="18" charset="0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 smtClean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9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sp>
        <p:nvSpPr>
          <p:cNvPr id="51" name="object 9"/>
          <p:cNvSpPr txBox="1"/>
          <p:nvPr/>
        </p:nvSpPr>
        <p:spPr>
          <a:xfrm>
            <a:off x="582369" y="1260088"/>
            <a:ext cx="7855949" cy="55979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r>
              <a:rPr lang="en-US" altLang="zh-CN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Encode  Symbols  “CAEE</a:t>
            </a:r>
            <a:r>
              <a:rPr lang="en-US" altLang="zh-CN" sz="280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$”.</a:t>
            </a: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 smtClean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0000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endParaRPr lang="en-US" altLang="zh-CN" sz="2800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 smtClean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r>
              <a:rPr lang="en-US" altLang="zh-CN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Generate the </a:t>
            </a:r>
            <a:r>
              <a:rPr lang="en-US" altLang="zh-CN" sz="2800" dirty="0" err="1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codeword</a:t>
            </a:r>
            <a:endParaRPr lang="en-US" altLang="zh-CN" sz="2800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r>
              <a:rPr lang="en-US" altLang="zh-CN" sz="2200" dirty="0">
                <a:latin typeface="Cambria" panose="02040503050406030204" pitchFamily="18" charset="0"/>
                <a:ea typeface="微软雅黑" panose="020B0503020204020204" pitchFamily="34" charset="-122"/>
                <a:cs typeface="PMingLiU" pitchFamily="18" charset="-120"/>
              </a:rPr>
              <a:t>0.33184 &lt; </a:t>
            </a:r>
            <a:r>
              <a:rPr lang="en-US" altLang="zh-CN" sz="2200" dirty="0" err="1">
                <a:latin typeface="Cambria" panose="02040503050406030204" pitchFamily="18" charset="0"/>
                <a:ea typeface="微软雅黑" panose="020B0503020204020204" pitchFamily="34" charset="-122"/>
                <a:cs typeface="PMingLiU" pitchFamily="18" charset="-120"/>
              </a:rPr>
              <a:t>codeword</a:t>
            </a:r>
            <a:r>
              <a:rPr lang="en-US" altLang="zh-CN" sz="2200" dirty="0">
                <a:latin typeface="Cambria" panose="02040503050406030204" pitchFamily="18" charset="0"/>
                <a:ea typeface="微软雅黑" panose="020B0503020204020204" pitchFamily="34" charset="-122"/>
                <a:cs typeface="PMingLiU" pitchFamily="18" charset="-120"/>
              </a:rPr>
              <a:t> &lt; 0.33220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r>
              <a:rPr lang="en-US" altLang="zh-CN" sz="2200" dirty="0">
                <a:latin typeface="Cambria" panose="02040503050406030204" pitchFamily="18" charset="0"/>
                <a:ea typeface="微软雅黑" panose="020B0503020204020204" pitchFamily="34" charset="-122"/>
                <a:cs typeface="PMingLiU" pitchFamily="18" charset="-120"/>
              </a:rPr>
              <a:t>The shortest binary  </a:t>
            </a:r>
            <a:r>
              <a:rPr lang="en-US" altLang="zh-CN" sz="2200" dirty="0" err="1">
                <a:latin typeface="Cambria" panose="02040503050406030204" pitchFamily="18" charset="0"/>
                <a:ea typeface="微软雅黑" panose="020B0503020204020204" pitchFamily="34" charset="-122"/>
                <a:cs typeface="PMingLiU" pitchFamily="18" charset="-120"/>
              </a:rPr>
              <a:t>codeword</a:t>
            </a:r>
            <a:r>
              <a:rPr lang="en-US" altLang="zh-CN" sz="2200" dirty="0">
                <a:latin typeface="Cambria" panose="02040503050406030204" pitchFamily="18" charset="0"/>
                <a:ea typeface="微软雅黑" panose="020B0503020204020204" pitchFamily="34" charset="-122"/>
                <a:cs typeface="PMingLiU" pitchFamily="18" charset="-120"/>
              </a:rPr>
              <a:t> </a:t>
            </a:r>
            <a:r>
              <a:rPr lang="en-US" altLang="zh-CN" sz="2200" dirty="0" smtClean="0">
                <a:latin typeface="Cambria" panose="02040503050406030204" pitchFamily="18" charset="0"/>
                <a:ea typeface="微软雅黑" panose="020B0503020204020204" pitchFamily="34" charset="-122"/>
                <a:cs typeface="PMingLiU" pitchFamily="18" charset="-120"/>
              </a:rPr>
              <a:t>0.01010101</a:t>
            </a: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tabLst>
                <a:tab pos="273050" algn="l"/>
                <a:tab pos="2266315" algn="l"/>
              </a:tabLst>
            </a:pPr>
            <a:r>
              <a:rPr lang="en-US" altLang="zh-CN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The message becomes longer</a:t>
            </a:r>
            <a:r>
              <a:rPr lang="zh-CN" altLang="en-US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，</a:t>
            </a:r>
            <a:r>
              <a:rPr lang="en-US" altLang="zh-CN" sz="280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the length of the interval shortens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 smtClean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 smtClean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94003F"/>
              </a:buClr>
              <a:buSzPct val="70000"/>
              <a:buFont typeface="04b" panose="00000400000000000000" pitchFamily="2" charset="0"/>
              <a:buChar char="-"/>
              <a:tabLst>
                <a:tab pos="273050" algn="l"/>
                <a:tab pos="2266315" algn="l"/>
              </a:tabLst>
            </a:pPr>
            <a:endParaRPr lang="en-US" altLang="zh-CN" sz="2200" dirty="0">
              <a:latin typeface="Cambria" panose="02040503050406030204" pitchFamily="18" charset="0"/>
              <a:ea typeface="微软雅黑" panose="020B0503020204020204" pitchFamily="34" charset="-122"/>
              <a:cs typeface="PMingLiU" pitchFamily="18" charset="-120"/>
            </a:endParaRPr>
          </a:p>
        </p:txBody>
      </p:sp>
      <p:graphicFrame>
        <p:nvGraphicFramePr>
          <p:cNvPr id="7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472052"/>
              </p:ext>
            </p:extLst>
          </p:nvPr>
        </p:nvGraphicFramePr>
        <p:xfrm>
          <a:off x="1604504" y="1903675"/>
          <a:ext cx="5151118" cy="2560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4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62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847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854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sz="1950" b="1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Sym</a:t>
                      </a:r>
                      <a:r>
                        <a:rPr sz="1950" b="1" spc="7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950" b="1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ol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">
                      <a:solidFill>
                        <a:srgbClr val="221E1F"/>
                      </a:solidFill>
                      <a:prstDash val="solid"/>
                    </a:lnR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5130">
                        <a:lnSpc>
                          <a:spcPct val="100000"/>
                        </a:lnSpc>
                      </a:pPr>
                      <a:r>
                        <a:rPr sz="1950" b="1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950" b="1" spc="-6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950" b="1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w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sz="1950" b="1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high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</a:pPr>
                      <a:r>
                        <a:rPr sz="1950" b="1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range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B w="7620">
                      <a:solidFill>
                        <a:srgbClr val="221E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4289">
                <a:tc>
                  <a:txBody>
                    <a:bodyPr/>
                    <a:lstStyle/>
                    <a:p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">
                      <a:solidFill>
                        <a:srgbClr val="221E1F"/>
                      </a:solidFill>
                      <a:prstDash val="solid"/>
                    </a:lnR>
                    <a:lnT w="7620">
                      <a:solidFill>
                        <a:srgbClr val="221E1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  <a:lnT w="7620">
                      <a:solidFill>
                        <a:srgbClr val="221E1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1.0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  <a:lnT w="7620">
                      <a:solidFill>
                        <a:srgbClr val="221E1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1.0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T w="7620">
                      <a:solidFill>
                        <a:srgbClr val="221E1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4236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">
                      <a:solidFill>
                        <a:srgbClr val="221E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0.3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0.2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4236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">
                      <a:solidFill>
                        <a:srgbClr val="221E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0.30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0.34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0.04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4236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">
                      <a:solidFill>
                        <a:srgbClr val="221E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0.322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0.334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0.012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423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">
                      <a:solidFill>
                        <a:srgbClr val="221E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0.3286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0.3322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0.0036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5706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9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">
                      <a:solidFill>
                        <a:srgbClr val="221E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0.33184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0.33220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  <a:lnR w="7620">
                      <a:solidFill>
                        <a:srgbClr val="221E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95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0.00036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">
                      <a:solidFill>
                        <a:srgbClr val="221E1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83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4453</TotalTime>
  <Words>2009</Words>
  <Application>Microsoft Office PowerPoint</Application>
  <PresentationFormat>全屏显示(4:3)</PresentationFormat>
  <Paragraphs>623</Paragraphs>
  <Slides>34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5" baseType="lpstr">
      <vt:lpstr>04b</vt:lpstr>
      <vt:lpstr>Adobe 宋体 Std L</vt:lpstr>
      <vt:lpstr>CMSS12</vt:lpstr>
      <vt:lpstr>Meiryo</vt:lpstr>
      <vt:lpstr>ＭＳ Ｐゴシック</vt:lpstr>
      <vt:lpstr>新細明體</vt:lpstr>
      <vt:lpstr>新細明體</vt:lpstr>
      <vt:lpstr>黑体</vt:lpstr>
      <vt:lpstr>宋体</vt:lpstr>
      <vt:lpstr>微软雅黑</vt:lpstr>
      <vt:lpstr>Arial</vt:lpstr>
      <vt:lpstr>Calibri</vt:lpstr>
      <vt:lpstr>Calibri Light</vt:lpstr>
      <vt:lpstr>Cambria</vt:lpstr>
      <vt:lpstr>Cambria Math</vt:lpstr>
      <vt:lpstr>Courier New</vt:lpstr>
      <vt:lpstr>Garamond</vt:lpstr>
      <vt:lpstr>Symbol</vt:lpstr>
      <vt:lpstr>Times New Roman</vt:lpstr>
      <vt:lpstr>Wingdings</vt:lpstr>
      <vt:lpstr>Office 主题</vt:lpstr>
      <vt:lpstr>Learning Outputs of Lecture 07 回顾</vt:lpstr>
      <vt:lpstr>Basics of Information Theory</vt:lpstr>
      <vt:lpstr>Shannon-Fano Algorithm</vt:lpstr>
      <vt:lpstr>Huffman Coding </vt:lpstr>
      <vt:lpstr>Dictionary-based Coding </vt:lpstr>
      <vt:lpstr>Dictionary-based Coding </vt:lpstr>
      <vt:lpstr>Arithmetic Coding </vt:lpstr>
      <vt:lpstr>Dictionary-based Coding </vt:lpstr>
      <vt:lpstr>Arithmetic Coding </vt:lpstr>
      <vt:lpstr>Arithmetic Coding </vt:lpstr>
      <vt:lpstr>Arithmetic Coding </vt:lpstr>
      <vt:lpstr>Arithmetic Coding </vt:lpstr>
      <vt:lpstr>有损压缩算法 Lossy Compression Algorithms </vt:lpstr>
      <vt:lpstr>Outline</vt:lpstr>
      <vt:lpstr>Introduction to Lossy Compression </vt:lpstr>
      <vt:lpstr>Outline</vt:lpstr>
      <vt:lpstr>Distortion Measures </vt:lpstr>
      <vt:lpstr>Distortion Measures </vt:lpstr>
      <vt:lpstr>Outline</vt:lpstr>
      <vt:lpstr>Quantization</vt:lpstr>
      <vt:lpstr>Quantization</vt:lpstr>
      <vt:lpstr>Quantization</vt:lpstr>
      <vt:lpstr>Outline</vt:lpstr>
      <vt:lpstr>Transform Coding</vt:lpstr>
      <vt:lpstr>Transform Coding</vt:lpstr>
      <vt:lpstr>1D DCT and IDCT with 8 numbers</vt:lpstr>
      <vt:lpstr>1D DCT and IDCT with 8 numbers</vt:lpstr>
      <vt:lpstr>1D DCT and IDCT with 8 numbers</vt:lpstr>
      <vt:lpstr>Example of Compression Scheme for 1D DCT</vt:lpstr>
      <vt:lpstr>2D DCT and 2D IDCT</vt:lpstr>
      <vt:lpstr>2D DCT and 2D IDCT</vt:lpstr>
      <vt:lpstr>2D DCT and 2D IDCT Matlab</vt:lpstr>
      <vt:lpstr>2D DCT and 2D IDCT Matlab</vt:lpstr>
      <vt:lpstr>2D DCT and 2D IDCT Matlab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Ruizhen Hu</dc:creator>
  <cp:lastModifiedBy>DELL</cp:lastModifiedBy>
  <cp:revision>793</cp:revision>
  <dcterms:created xsi:type="dcterms:W3CDTF">2016-08-04T07:29:19Z</dcterms:created>
  <dcterms:modified xsi:type="dcterms:W3CDTF">2021-04-23T04:37:34Z</dcterms:modified>
</cp:coreProperties>
</file>