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8" r:id="rId2"/>
    <p:sldId id="464" r:id="rId3"/>
    <p:sldId id="468" r:id="rId4"/>
    <p:sldId id="469" r:id="rId5"/>
    <p:sldId id="540" r:id="rId6"/>
    <p:sldId id="539" r:id="rId7"/>
    <p:sldId id="474" r:id="rId8"/>
    <p:sldId id="473" r:id="rId9"/>
    <p:sldId id="475" r:id="rId10"/>
    <p:sldId id="477" r:id="rId11"/>
    <p:sldId id="478" r:id="rId12"/>
    <p:sldId id="543" r:id="rId13"/>
    <p:sldId id="541" r:id="rId14"/>
    <p:sldId id="542" r:id="rId15"/>
    <p:sldId id="482" r:id="rId16"/>
    <p:sldId id="544" r:id="rId17"/>
    <p:sldId id="501" r:id="rId18"/>
    <p:sldId id="500" r:id="rId19"/>
    <p:sldId id="513" r:id="rId20"/>
    <p:sldId id="515" r:id="rId21"/>
    <p:sldId id="508" r:id="rId22"/>
    <p:sldId id="516" r:id="rId23"/>
    <p:sldId id="509" r:id="rId24"/>
    <p:sldId id="519" r:id="rId25"/>
    <p:sldId id="510" r:id="rId26"/>
    <p:sldId id="523" r:id="rId27"/>
    <p:sldId id="524" r:id="rId28"/>
    <p:sldId id="525" r:id="rId29"/>
    <p:sldId id="526" r:id="rId30"/>
    <p:sldId id="527" r:id="rId31"/>
    <p:sldId id="529" r:id="rId32"/>
    <p:sldId id="537" r:id="rId33"/>
    <p:sldId id="511"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ao" initials="D" lastIdx="2" clrIdx="0">
    <p:extLst>
      <p:ext uri="{19B8F6BF-5375-455C-9EA6-DF929625EA0E}">
        <p15:presenceInfo xmlns:p15="http://schemas.microsoft.com/office/powerpoint/2012/main" userId="David G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003F"/>
    <a:srgbClr val="D5A6DF"/>
    <a:srgbClr val="FF91C8"/>
    <a:srgbClr val="0000FF"/>
    <a:srgbClr val="464DD9"/>
    <a:srgbClr val="92D050"/>
    <a:srgbClr val="BDD7EE"/>
    <a:srgbClr val="A50021"/>
    <a:srgbClr val="7030A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66" autoAdjust="0"/>
    <p:restoredTop sz="83090" autoAdjust="0"/>
  </p:normalViewPr>
  <p:slideViewPr>
    <p:cSldViewPr snapToGrid="0">
      <p:cViewPr varScale="1">
        <p:scale>
          <a:sx n="124" d="100"/>
          <a:sy n="124" d="100"/>
        </p:scale>
        <p:origin x="8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264AA-669E-4804-A1D5-94FA36B6DCCD}" type="datetimeFigureOut">
              <a:rPr lang="zh-CN" altLang="en-US" smtClean="0"/>
              <a:t>2021/5/20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C56F0-BEE5-4715-8E33-DABC78619DE8}" type="slidenum">
              <a:rPr lang="zh-CN" altLang="en-US" smtClean="0"/>
              <a:t>‹#›</a:t>
            </a:fld>
            <a:endParaRPr lang="zh-CN" altLang="en-US"/>
          </a:p>
        </p:txBody>
      </p:sp>
    </p:spTree>
    <p:extLst>
      <p:ext uri="{BB962C8B-B14F-4D97-AF65-F5344CB8AC3E}">
        <p14:creationId xmlns:p14="http://schemas.microsoft.com/office/powerpoint/2010/main" val="176774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3</a:t>
            </a:fld>
            <a:endParaRPr lang="zh-CN" altLang="en-US"/>
          </a:p>
        </p:txBody>
      </p:sp>
    </p:spTree>
    <p:extLst>
      <p:ext uri="{BB962C8B-B14F-4D97-AF65-F5344CB8AC3E}">
        <p14:creationId xmlns:p14="http://schemas.microsoft.com/office/powerpoint/2010/main" val="206324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4</a:t>
            </a:fld>
            <a:endParaRPr lang="zh-CN" altLang="en-US"/>
          </a:p>
        </p:txBody>
      </p:sp>
    </p:spTree>
    <p:extLst>
      <p:ext uri="{BB962C8B-B14F-4D97-AF65-F5344CB8AC3E}">
        <p14:creationId xmlns:p14="http://schemas.microsoft.com/office/powerpoint/2010/main" val="168028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cs typeface="PMingLiU" pitchFamily="18" charset="-120"/>
              </a:rPr>
              <a:t>高于</a:t>
            </a:r>
            <a:r>
              <a:rPr lang="en-US" altLang="zh-CN" smtClean="0">
                <a:cs typeface="PMingLiU" pitchFamily="18" charset="-120"/>
              </a:rPr>
              <a:t>20KHz</a:t>
            </a:r>
            <a:r>
              <a:rPr lang="zh-CN" altLang="en-US" smtClean="0">
                <a:cs typeface="PMingLiU" pitchFamily="18" charset="-120"/>
              </a:rPr>
              <a:t>叫做超声</a:t>
            </a:r>
            <a:endParaRPr lang="en-US" altLang="zh-CN" smtClean="0">
              <a:cs typeface="PMingLiU" pitchFamily="18" charset="-120"/>
            </a:endParaRPr>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30000"/>
              </a:spcBef>
              <a:defRPr kumimoji="1" sz="1200">
                <a:solidFill>
                  <a:schemeClr val="tx1"/>
                </a:solidFill>
                <a:latin typeface="Arial" panose="020B0604020202020204" pitchFamily="34" charset="0"/>
                <a:ea typeface="PMingLiU" pitchFamily="18" charset="-120"/>
                <a:cs typeface="PMingLiU" pitchFamily="18" charset="-120"/>
              </a:defRPr>
            </a:lvl2pPr>
            <a:lvl3pPr marL="11430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3pPr>
            <a:lvl4pPr marL="16002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4pPr>
            <a:lvl5pPr marL="20574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9pPr>
          </a:lstStyle>
          <a:p>
            <a:pPr>
              <a:spcBef>
                <a:spcPct val="0"/>
              </a:spcBef>
            </a:pPr>
            <a:fld id="{8BDD1446-8113-4948-AD59-FA1FB410A3EF}" type="slidenum">
              <a:rPr lang="en-US" altLang="zh-TW" smtClean="0">
                <a:ea typeface="PMingLiU" pitchFamily="18" charset="-120"/>
              </a:rPr>
              <a:pPr>
                <a:spcBef>
                  <a:spcPct val="0"/>
                </a:spcBef>
              </a:pPr>
              <a:t>5</a:t>
            </a:fld>
            <a:endParaRPr lang="en-US" altLang="zh-TW" smtClean="0">
              <a:ea typeface="PMingLiU" pitchFamily="18" charset="-120"/>
            </a:endParaRPr>
          </a:p>
        </p:txBody>
      </p:sp>
    </p:spTree>
    <p:extLst>
      <p:ext uri="{BB962C8B-B14F-4D97-AF65-F5344CB8AC3E}">
        <p14:creationId xmlns:p14="http://schemas.microsoft.com/office/powerpoint/2010/main" val="3677333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cs typeface="PMingLiU" pitchFamily="18" charset="-120"/>
            </a:endParaRP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30000"/>
              </a:spcBef>
              <a:defRPr kumimoji="1" sz="1200">
                <a:solidFill>
                  <a:schemeClr val="tx1"/>
                </a:solidFill>
                <a:latin typeface="Arial" panose="020B0604020202020204" pitchFamily="34" charset="0"/>
                <a:ea typeface="PMingLiU" pitchFamily="18" charset="-120"/>
                <a:cs typeface="PMingLiU" pitchFamily="18" charset="-120"/>
              </a:defRPr>
            </a:lvl2pPr>
            <a:lvl3pPr marL="11430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3pPr>
            <a:lvl4pPr marL="16002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4pPr>
            <a:lvl5pPr marL="20574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9pPr>
          </a:lstStyle>
          <a:p>
            <a:pPr>
              <a:spcBef>
                <a:spcPct val="0"/>
              </a:spcBef>
            </a:pPr>
            <a:fld id="{F651FB57-9F74-4BB9-B2E5-6775A68784B3}" type="slidenum">
              <a:rPr lang="en-US" altLang="zh-TW" smtClean="0">
                <a:ea typeface="PMingLiU" pitchFamily="18" charset="-120"/>
              </a:rPr>
              <a:pPr>
                <a:spcBef>
                  <a:spcPct val="0"/>
                </a:spcBef>
              </a:pPr>
              <a:t>6</a:t>
            </a:fld>
            <a:endParaRPr lang="en-US" altLang="zh-TW" smtClean="0">
              <a:ea typeface="PMingLiU" pitchFamily="18" charset="-120"/>
            </a:endParaRPr>
          </a:p>
        </p:txBody>
      </p:sp>
    </p:spTree>
    <p:extLst>
      <p:ext uri="{BB962C8B-B14F-4D97-AF65-F5344CB8AC3E}">
        <p14:creationId xmlns:p14="http://schemas.microsoft.com/office/powerpoint/2010/main" val="3125916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0000"/>
                </a:solidFill>
                <a:latin typeface="Cambria" charset="0"/>
                <a:ea typeface="新細明體" charset="0"/>
                <a:cs typeface="Arial" panose="020B0604020202020204" pitchFamily="34" charset="0"/>
              </a:rPr>
              <a:t>Pitch and frequency are linked by setting the note A above middle C to exactly 440 Hz.</a:t>
            </a:r>
          </a:p>
          <a:p>
            <a:r>
              <a:rPr lang="zh-CN" altLang="en-US" sz="1200" b="0" i="0" kern="1200" dirty="0" smtClean="0">
                <a:solidFill>
                  <a:schemeClr val="tx1"/>
                </a:solidFill>
                <a:effectLst/>
                <a:latin typeface="+mn-lt"/>
                <a:ea typeface="+mn-ea"/>
                <a:cs typeface="+mn-cs"/>
              </a:rPr>
              <a:t>声音的属性（即响度、音调、音色）之一</a:t>
            </a:r>
            <a:r>
              <a:rPr lang="en-US" altLang="zh-CN"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声音的品质叫做音色，又叫音品，它反映了每个物体发出的声音特有的品质</a:t>
            </a:r>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9</a:t>
            </a:fld>
            <a:endParaRPr lang="zh-CN" altLang="en-US"/>
          </a:p>
        </p:txBody>
      </p:sp>
    </p:spTree>
    <p:extLst>
      <p:ext uri="{BB962C8B-B14F-4D97-AF65-F5344CB8AC3E}">
        <p14:creationId xmlns:p14="http://schemas.microsoft.com/office/powerpoint/2010/main" val="2200267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虽然可以按高于最高频率的</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倍进行奈奎斯特采样。</a:t>
            </a:r>
          </a:p>
          <a:p>
            <a:r>
              <a:rPr lang="zh-CN" altLang="en-US" sz="1200" b="0" i="0" kern="1200" dirty="0" smtClean="0">
                <a:solidFill>
                  <a:schemeClr val="tx1"/>
                </a:solidFill>
                <a:effectLst/>
                <a:latin typeface="+mn-lt"/>
                <a:ea typeface="+mn-ea"/>
                <a:cs typeface="+mn-cs"/>
              </a:rPr>
              <a:t>但是，很快就会发现当最高频率远远大于信号带宽</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时，如果按照奈奎斯特采样率来采样，则其采样率会非常高，但是其信号带宽并不一定很宽，现实中的</a:t>
            </a:r>
            <a:r>
              <a:rPr lang="en-US" altLang="zh-CN" sz="1200" b="0" i="0" kern="1200" dirty="0" smtClean="0">
                <a:solidFill>
                  <a:schemeClr val="tx1"/>
                </a:solidFill>
                <a:effectLst/>
                <a:latin typeface="+mn-lt"/>
                <a:ea typeface="+mn-ea"/>
                <a:cs typeface="+mn-cs"/>
              </a:rPr>
              <a:t>A/D</a:t>
            </a:r>
            <a:r>
              <a:rPr lang="zh-CN" altLang="en-US" sz="1200" b="0" i="0" kern="1200" dirty="0" smtClean="0">
                <a:solidFill>
                  <a:schemeClr val="tx1"/>
                </a:solidFill>
                <a:effectLst/>
                <a:latin typeface="+mn-lt"/>
                <a:ea typeface="+mn-ea"/>
                <a:cs typeface="+mn-cs"/>
              </a:rPr>
              <a:t>难以实现的。这时，低通采样定理已经不能满足实际中的使用要求，从而催生了带通采样的应用。</a:t>
            </a:r>
          </a:p>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11</a:t>
            </a:fld>
            <a:endParaRPr lang="zh-CN" altLang="en-US"/>
          </a:p>
        </p:txBody>
      </p:sp>
    </p:spTree>
    <p:extLst>
      <p:ext uri="{BB962C8B-B14F-4D97-AF65-F5344CB8AC3E}">
        <p14:creationId xmlns:p14="http://schemas.microsoft.com/office/powerpoint/2010/main" val="3465359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虽然可以按高于最高频率的</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倍进行奈奎斯特采样。</a:t>
            </a:r>
          </a:p>
          <a:p>
            <a:r>
              <a:rPr lang="zh-CN" altLang="en-US" sz="1200" b="0" i="0" kern="1200" dirty="0" smtClean="0">
                <a:solidFill>
                  <a:schemeClr val="tx1"/>
                </a:solidFill>
                <a:effectLst/>
                <a:latin typeface="+mn-lt"/>
                <a:ea typeface="+mn-ea"/>
                <a:cs typeface="+mn-cs"/>
              </a:rPr>
              <a:t>但是，很快就会发现当最高频率远远大于信号带宽</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时，如果按照奈奎斯特采样率来采样，则其采样率会非常高，但是其信号带宽并不一定很宽，现实中的</a:t>
            </a:r>
            <a:r>
              <a:rPr lang="en-US" altLang="zh-CN" sz="1200" b="0" i="0" kern="1200" dirty="0" smtClean="0">
                <a:solidFill>
                  <a:schemeClr val="tx1"/>
                </a:solidFill>
                <a:effectLst/>
                <a:latin typeface="+mn-lt"/>
                <a:ea typeface="+mn-ea"/>
                <a:cs typeface="+mn-cs"/>
              </a:rPr>
              <a:t>A/D</a:t>
            </a:r>
            <a:r>
              <a:rPr lang="zh-CN" altLang="en-US" sz="1200" b="0" i="0" kern="1200" dirty="0" smtClean="0">
                <a:solidFill>
                  <a:schemeClr val="tx1"/>
                </a:solidFill>
                <a:effectLst/>
                <a:latin typeface="+mn-lt"/>
                <a:ea typeface="+mn-ea"/>
                <a:cs typeface="+mn-cs"/>
              </a:rPr>
              <a:t>难以实现的。这时，低通采样定理已经不能满足实际中的使用要求，从而催生了带通采样的应用。</a:t>
            </a:r>
          </a:p>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12</a:t>
            </a:fld>
            <a:endParaRPr lang="zh-CN" altLang="en-US"/>
          </a:p>
        </p:txBody>
      </p:sp>
    </p:spTree>
    <p:extLst>
      <p:ext uri="{BB962C8B-B14F-4D97-AF65-F5344CB8AC3E}">
        <p14:creationId xmlns:p14="http://schemas.microsoft.com/office/powerpoint/2010/main" val="1122826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cs typeface="PMingLiU" pitchFamily="18" charset="-120"/>
              </a:rPr>
              <a:t>信号量化噪声 ， 信噪比：信号能力与噪声能力的比，信号质量衡量标准之一</a:t>
            </a:r>
            <a:endParaRPr lang="en-US" altLang="zh-CN" dirty="0" smtClean="0">
              <a:cs typeface="PMingLiU" pitchFamily="18" charset="-120"/>
            </a:endParaRPr>
          </a:p>
          <a:p>
            <a:r>
              <a:rPr lang="zh-CN" altLang="en-US" sz="1200" b="0" i="0" kern="1200" dirty="0" smtClean="0">
                <a:solidFill>
                  <a:schemeClr val="tx1"/>
                </a:solidFill>
                <a:effectLst/>
                <a:latin typeface="+mn-lt"/>
                <a:ea typeface="+mn-ea"/>
                <a:cs typeface="+mn-cs"/>
              </a:rPr>
              <a:t>贝尔和分贝是声音级的度量单位，贝尔这一单位是以电话的发明者贝尔命名的，后来人们嫌贝尔的单位太大，又定义的一个新的单位“分贝”</a:t>
            </a:r>
            <a:endParaRPr lang="zh-TW" altLang="en-US" dirty="0" smtClean="0">
              <a:cs typeface="PMingLiU" pitchFamily="18" charset="-120"/>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30000"/>
              </a:spcBef>
              <a:defRPr kumimoji="1" sz="1200">
                <a:solidFill>
                  <a:schemeClr val="tx1"/>
                </a:solidFill>
                <a:latin typeface="Arial" panose="020B0604020202020204" pitchFamily="34" charset="0"/>
                <a:ea typeface="PMingLiU" pitchFamily="18" charset="-120"/>
                <a:cs typeface="PMingLiU" pitchFamily="18" charset="-120"/>
              </a:defRPr>
            </a:lvl2pPr>
            <a:lvl3pPr marL="11430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3pPr>
            <a:lvl4pPr marL="16002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4pPr>
            <a:lvl5pPr marL="20574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9pPr>
          </a:lstStyle>
          <a:p>
            <a:pPr>
              <a:spcBef>
                <a:spcPct val="0"/>
              </a:spcBef>
            </a:pPr>
            <a:fld id="{6C5BB53D-C19E-45B2-9C75-1ED97B35BFB1}" type="slidenum">
              <a:rPr lang="en-US" altLang="zh-TW" smtClean="0">
                <a:ea typeface="PMingLiU" pitchFamily="18" charset="-120"/>
              </a:rPr>
              <a:pPr>
                <a:spcBef>
                  <a:spcPct val="0"/>
                </a:spcBef>
              </a:pPr>
              <a:t>13</a:t>
            </a:fld>
            <a:endParaRPr lang="en-US" altLang="zh-TW" smtClean="0">
              <a:ea typeface="PMingLiU" pitchFamily="18" charset="-120"/>
            </a:endParaRPr>
          </a:p>
        </p:txBody>
      </p:sp>
    </p:spTree>
    <p:extLst>
      <p:ext uri="{BB962C8B-B14F-4D97-AF65-F5344CB8AC3E}">
        <p14:creationId xmlns:p14="http://schemas.microsoft.com/office/powerpoint/2010/main" val="3468613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smtClean="0">
                <a:cs typeface="PMingLiU" pitchFamily="18" charset="-120"/>
              </a:rPr>
              <a:t>当长时间处于在高分贝声音环境时，最直接的伤害便是内耳，高音或是噪音不断冲击震荡耳蜗中的液体，令毛细胞因受到过度刺激而死亡。一个形象的比喻就是，当我们在“享受”</a:t>
            </a:r>
            <a:r>
              <a:rPr lang="en-US" altLang="zh-TW" smtClean="0">
                <a:cs typeface="PMingLiU" pitchFamily="18" charset="-120"/>
              </a:rPr>
              <a:t>100</a:t>
            </a:r>
            <a:r>
              <a:rPr lang="zh-TW" altLang="en-US" smtClean="0">
                <a:cs typeface="PMingLiU" pitchFamily="18" charset="-120"/>
              </a:rPr>
              <a:t>分贝以上的音乐时，毛细胞就像在不断受到压路机碾压的小草，慢慢死去。长此以往，负责某一频段的毛细胞受损严重后，对该频段的听力水平便会急剧下降。</a:t>
            </a: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30000"/>
              </a:spcBef>
              <a:defRPr kumimoji="1" sz="1200">
                <a:solidFill>
                  <a:schemeClr val="tx1"/>
                </a:solidFill>
                <a:latin typeface="Arial" panose="020B0604020202020204" pitchFamily="34" charset="0"/>
                <a:ea typeface="PMingLiU" pitchFamily="18" charset="-120"/>
                <a:cs typeface="PMingLiU" pitchFamily="18" charset="-120"/>
              </a:defRPr>
            </a:lvl2pPr>
            <a:lvl3pPr marL="11430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3pPr>
            <a:lvl4pPr marL="16002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4pPr>
            <a:lvl5pPr marL="20574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9pPr>
          </a:lstStyle>
          <a:p>
            <a:pPr>
              <a:spcBef>
                <a:spcPct val="0"/>
              </a:spcBef>
            </a:pPr>
            <a:fld id="{DE65C05E-F603-47F3-9C66-CBEC5D5844D9}" type="slidenum">
              <a:rPr lang="en-US" altLang="zh-TW" smtClean="0">
                <a:ea typeface="PMingLiU" pitchFamily="18" charset="-120"/>
              </a:rPr>
              <a:pPr>
                <a:spcBef>
                  <a:spcPct val="0"/>
                </a:spcBef>
              </a:pPr>
              <a:t>14</a:t>
            </a:fld>
            <a:endParaRPr lang="en-US" altLang="zh-TW" smtClean="0">
              <a:ea typeface="PMingLiU" pitchFamily="18" charset="-120"/>
            </a:endParaRPr>
          </a:p>
        </p:txBody>
      </p:sp>
    </p:spTree>
    <p:extLst>
      <p:ext uri="{BB962C8B-B14F-4D97-AF65-F5344CB8AC3E}">
        <p14:creationId xmlns:p14="http://schemas.microsoft.com/office/powerpoint/2010/main" val="304074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BE93B95-C703-CD4C-B49F-E1CD62379AD1}" type="datetime1">
              <a:rPr lang="en-US" altLang="zh-CN" smtClean="0"/>
              <a:t>5/20/2021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80746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ADA74F4-7A2A-464D-AD92-27658FAA9AEC}" type="datetime1">
              <a:rPr lang="en-US" altLang="zh-CN" smtClean="0"/>
              <a:t>5/20/2021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297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cxnSp>
        <p:nvCxnSpPr>
          <p:cNvPr id="4" name="Straight Connector 3"/>
          <p:cNvCxnSpPr/>
          <p:nvPr userDrawn="1"/>
        </p:nvCxnSpPr>
        <p:spPr bwMode="auto">
          <a:xfrm>
            <a:off x="457200" y="1066800"/>
            <a:ext cx="8229600" cy="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 name="Content Placeholder 7"/>
          <p:cNvSpPr>
            <a:spLocks noGrp="1"/>
          </p:cNvSpPr>
          <p:nvPr>
            <p:ph sz="quarter" idx="11"/>
          </p:nvPr>
        </p:nvSpPr>
        <p:spPr>
          <a:xfrm>
            <a:off x="457200" y="1299599"/>
            <a:ext cx="8229600" cy="4876800"/>
          </a:xfrm>
          <a:prstGeom prst="rect">
            <a:avLst/>
          </a:prstGeom>
        </p:spPr>
        <p:txBody>
          <a:bodyPr/>
          <a:lstStyle>
            <a:lvl1pPr marL="342892" indent="-342892">
              <a:spcAft>
                <a:spcPts val="0"/>
              </a:spcAft>
              <a:buFont typeface="Arial" panose="020B0604020202020204" pitchFamily="34" charset="0"/>
              <a:buChar char="•"/>
              <a:defRPr sz="3200">
                <a:latin typeface="+mj-lt"/>
                <a:cs typeface="Arial"/>
              </a:defRPr>
            </a:lvl1pPr>
            <a:lvl2pPr marL="685783" marR="0" indent="-342892" algn="l" defTabSz="685783" rtl="0" eaLnBrk="1" fontAlgn="base" latinLnBrk="0" hangingPunct="1">
              <a:lnSpc>
                <a:spcPct val="90000"/>
              </a:lnSpc>
              <a:spcBef>
                <a:spcPts val="375"/>
              </a:spcBef>
              <a:spcAft>
                <a:spcPts val="0"/>
              </a:spcAft>
              <a:buClrTx/>
              <a:buSzTx/>
              <a:buFont typeface="Calibri" panose="020F0502020204030204" pitchFamily="34" charset="0"/>
              <a:buChar char="◦"/>
              <a:tabLst/>
              <a:defRPr sz="2800">
                <a:latin typeface="+mj-lt"/>
                <a:cs typeface="Arial"/>
              </a:defRPr>
            </a:lvl2pPr>
            <a:lvl3pPr marL="942952" marR="0" indent="-257168" algn="l" defTabSz="685783" rtl="0" eaLnBrk="1" fontAlgn="base" latinLnBrk="0" hangingPunct="1">
              <a:lnSpc>
                <a:spcPct val="90000"/>
              </a:lnSpc>
              <a:spcBef>
                <a:spcPts val="0"/>
              </a:spcBef>
              <a:spcAft>
                <a:spcPts val="0"/>
              </a:spcAft>
              <a:buClrTx/>
              <a:buSzTx/>
              <a:buFont typeface="Arial" panose="020B0604020202020204" pitchFamily="34" charset="0"/>
              <a:buChar char="•"/>
              <a:tabLst/>
              <a:defRPr sz="2400">
                <a:latin typeface="+mj-lt"/>
                <a:cs typeface="Arial"/>
              </a:defRPr>
            </a:lvl3pPr>
            <a:lvl4pPr marL="1285843" marR="0" indent="-257168" algn="l" defTabSz="685783" rtl="0" eaLnBrk="1" fontAlgn="base" latinLnBrk="0" hangingPunct="1">
              <a:lnSpc>
                <a:spcPct val="90000"/>
              </a:lnSpc>
              <a:spcBef>
                <a:spcPts val="0"/>
              </a:spcBef>
              <a:spcAft>
                <a:spcPts val="0"/>
              </a:spcAft>
              <a:buClrTx/>
              <a:buSzTx/>
              <a:buFont typeface="Arial" panose="020B0604020202020204" pitchFamily="34" charset="0"/>
              <a:buChar char="•"/>
              <a:tabLst/>
              <a:defRPr sz="1800">
                <a:latin typeface="+mj-lt"/>
                <a:cs typeface="Arial"/>
              </a:defRPr>
            </a:lvl4pPr>
            <a:lvl5pPr marL="1585874" marR="0" indent="-214308" algn="l" defTabSz="685783" rtl="0" eaLnBrk="1" fontAlgn="base" latinLnBrk="0" hangingPunct="1">
              <a:lnSpc>
                <a:spcPct val="90000"/>
              </a:lnSpc>
              <a:spcBef>
                <a:spcPts val="0"/>
              </a:spcBef>
              <a:spcAft>
                <a:spcPts val="0"/>
              </a:spcAft>
              <a:buClrTx/>
              <a:buSzTx/>
              <a:buFont typeface="Arial" panose="020B0604020202020204" pitchFamily="34" charset="0"/>
              <a:buChar char="•"/>
              <a:tabLst/>
              <a:defRPr sz="1600">
                <a:latin typeface="+mj-lt"/>
                <a:cs typeface="Arial"/>
              </a:defRPr>
            </a:lvl5pPr>
          </a:lstStyle>
          <a:p>
            <a:pPr lvl="0"/>
            <a:r>
              <a:rPr lang="en-GB" dirty="0"/>
              <a:t>Click to edit Master text styles</a:t>
            </a:r>
          </a:p>
          <a:p>
            <a:pPr marL="685783" marR="0" lvl="1" indent="-342892"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Second level</a:t>
            </a:r>
          </a:p>
          <a:p>
            <a:pPr marL="942952" marR="0" lvl="2" indent="-257168"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Third level</a:t>
            </a:r>
          </a:p>
          <a:p>
            <a:pPr marL="1285843" marR="0" lvl="3" indent="-257168"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Fourth level</a:t>
            </a:r>
          </a:p>
          <a:p>
            <a:pPr marL="1585874" marR="0" lvl="4" indent="-214308"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Fifth </a:t>
            </a:r>
            <a:r>
              <a:rPr lang="en-GB" dirty="0" err="1"/>
              <a:t>leve</a:t>
            </a:r>
            <a:r>
              <a:rPr lang="en-US" dirty="0"/>
              <a:t>l</a:t>
            </a:r>
          </a:p>
        </p:txBody>
      </p:sp>
      <p:sp>
        <p:nvSpPr>
          <p:cNvPr id="14" name="Title Placeholder 1"/>
          <p:cNvSpPr>
            <a:spLocks noGrp="1"/>
          </p:cNvSpPr>
          <p:nvPr>
            <p:ph type="title"/>
          </p:nvPr>
        </p:nvSpPr>
        <p:spPr bwMode="auto">
          <a:xfrm>
            <a:off x="457200" y="380999"/>
            <a:ext cx="8229600" cy="60960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2" name="Slide Number Placeholder 1"/>
          <p:cNvSpPr>
            <a:spLocks noGrp="1"/>
          </p:cNvSpPr>
          <p:nvPr>
            <p:ph type="sldNum" sz="quarter" idx="12"/>
          </p:nvPr>
        </p:nvSpPr>
        <p:spPr/>
        <p:txBody>
          <a:bodyPr/>
          <a:lstStyle>
            <a:lvl1pPr>
              <a:defRPr>
                <a:solidFill>
                  <a:srgbClr val="938883"/>
                </a:solidFill>
              </a:defRPr>
            </a:lvl1pPr>
          </a:lstStyle>
          <a:p>
            <a:fld id="{036C557A-1475-2747-AFDC-D7C825D68B4C}" type="slidenum">
              <a:rPr lang="uk-UA" smtClean="0"/>
              <a:pPr/>
              <a:t>‹#›</a:t>
            </a:fld>
            <a:endParaRPr lang="uk-UA" dirty="0"/>
          </a:p>
        </p:txBody>
      </p:sp>
    </p:spTree>
    <p:extLst>
      <p:ext uri="{BB962C8B-B14F-4D97-AF65-F5344CB8AC3E}">
        <p14:creationId xmlns:p14="http://schemas.microsoft.com/office/powerpoint/2010/main" val="8222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41687"/>
            <a:ext cx="7886700" cy="532945"/>
          </a:xfrm>
        </p:spPr>
        <p:txBody>
          <a:bodyPr/>
          <a:lstStyle>
            <a:lvl1pPr>
              <a:defRPr>
                <a:solidFill>
                  <a:srgbClr val="94003F"/>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A9D698B4-4B2D-654A-B790-9D28830F66D1}" type="datetime1">
              <a:rPr lang="en-US" altLang="zh-CN" smtClean="0"/>
              <a:t>5/20/2021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438318" y="6492875"/>
            <a:ext cx="775255" cy="365125"/>
          </a:xfrm>
        </p:spPr>
        <p:txBody>
          <a:bodyPr/>
          <a:lstStyle>
            <a:lvl1pPr algn="ctr">
              <a:defRPr/>
            </a:lvl1pPr>
          </a:lstStyle>
          <a:p>
            <a:fld id="{EB792F4E-54C0-4D36-B331-9C6FCFE9A340}" type="slidenum">
              <a:rPr lang="zh-CN" altLang="en-US" smtClean="0"/>
              <a:pPr/>
              <a:t>‹#›</a:t>
            </a:fld>
            <a:endParaRPr lang="zh-CN" altLang="en-US" dirty="0"/>
          </a:p>
        </p:txBody>
      </p:sp>
      <p:sp>
        <p:nvSpPr>
          <p:cNvPr id="8" name="矩形: 圆角 7">
            <a:extLst>
              <a:ext uri="{FF2B5EF4-FFF2-40B4-BE49-F238E27FC236}">
                <a16:creationId xmlns:a16="http://schemas.microsoft.com/office/drawing/2014/main" xmlns="" id="{C462250D-7816-4698-AB06-D55CC1575AE0}"/>
              </a:ext>
            </a:extLst>
          </p:cNvPr>
          <p:cNvSpPr/>
          <p:nvPr userDrawn="1"/>
        </p:nvSpPr>
        <p:spPr>
          <a:xfrm>
            <a:off x="304799" y="132161"/>
            <a:ext cx="238125" cy="532945"/>
          </a:xfrm>
          <a:prstGeom prst="roundRect">
            <a:avLst/>
          </a:prstGeom>
          <a:solidFill>
            <a:srgbClr val="9400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115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30037"/>
            <a:ext cx="3886200" cy="476942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30037"/>
            <a:ext cx="3886200" cy="476942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32F789E-5532-C44B-BE37-3720379333A3}" type="datetime1">
              <a:rPr lang="en-US" altLang="zh-CN" smtClean="0"/>
              <a:t>5/20/2021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715320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0C4CE90-35DF-714E-A54B-1616793996EF}" type="datetime1">
              <a:rPr lang="en-US" altLang="zh-CN" smtClean="0"/>
              <a:t>5/20/2021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410525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CB29BE-C124-6E4B-9540-86B6226EA005}" type="datetime1">
              <a:rPr lang="en-US" altLang="zh-CN" smtClean="0"/>
              <a:t>5/20/2021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79351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54D0E-4541-D041-AAF9-9DC55280BABC}" type="datetime1">
              <a:rPr lang="en-US" altLang="zh-CN" smtClean="0"/>
              <a:t>5/20/2021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555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38121E4-0B7D-5B4D-A93A-4D6BDC0EFBD5}" type="datetime1">
              <a:rPr lang="en-US" altLang="zh-CN" smtClean="0"/>
              <a:t>5/20/2021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47949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28477D0-6F70-944E-B052-F3A5D9F888C2}" type="datetime1">
              <a:rPr lang="en-US" altLang="zh-CN" smtClean="0"/>
              <a:t>5/20/2021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98582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A81147-639A-1645-AB65-BD692A4B0E54}" type="datetime1">
              <a:rPr lang="en-US" altLang="zh-CN" smtClean="0"/>
              <a:t>5/20/2021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18677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121" y="95705"/>
            <a:ext cx="7886700" cy="532945"/>
          </a:xfrm>
          <a:prstGeom prst="rect">
            <a:avLst/>
          </a:prstGeom>
          <a:noFill/>
        </p:spPr>
        <p:txBody>
          <a:bodyPr/>
          <a:lstStyle/>
          <a:p>
            <a:pPr marL="0" lvl="0"/>
            <a:r>
              <a:rPr lang="zh-CN" altLang="en-US" dirty="0"/>
              <a:t>单击此处编辑母版标题样式</a:t>
            </a:r>
            <a:endParaRPr lang="en-US" dirty="0"/>
          </a:p>
        </p:txBody>
      </p:sp>
      <p:sp>
        <p:nvSpPr>
          <p:cNvPr id="3" name="Text Placeholder 2"/>
          <p:cNvSpPr>
            <a:spLocks noGrp="1"/>
          </p:cNvSpPr>
          <p:nvPr>
            <p:ph type="body" idx="1"/>
          </p:nvPr>
        </p:nvSpPr>
        <p:spPr>
          <a:xfrm>
            <a:off x="628650" y="1316831"/>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783800F-2EDC-054D-B04D-A89CE5DA3858}" type="datetime1">
              <a:rPr lang="en-US" altLang="zh-CN" smtClean="0"/>
              <a:t>5/20/2021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8451988" y="6492875"/>
            <a:ext cx="762828" cy="365125"/>
          </a:xfrm>
          <a:prstGeom prst="rect">
            <a:avLst/>
          </a:prstGeom>
        </p:spPr>
        <p:txBody>
          <a:bodyPr vert="horz" lIns="91440" tIns="45720" rIns="91440" bIns="45720" rtlCol="0" anchor="ctr"/>
          <a:lstStyle>
            <a:lvl1pPr algn="ctr">
              <a:defRPr sz="1600" b="1">
                <a:solidFill>
                  <a:schemeClr val="tx1"/>
                </a:solidFill>
                <a:latin typeface="微软雅黑" panose="020B0503020204020204" pitchFamily="34" charset="-122"/>
                <a:ea typeface="微软雅黑" panose="020B0503020204020204" pitchFamily="34" charset="-122"/>
              </a:defRPr>
            </a:lvl1pPr>
          </a:lstStyle>
          <a:p>
            <a:fld id="{EB792F4E-54C0-4D36-B331-9C6FCFE9A340}" type="slidenum">
              <a:rPr lang="zh-CN" altLang="en-US" smtClean="0"/>
              <a:pPr/>
              <a:t>‹#›</a:t>
            </a:fld>
            <a:endParaRPr lang="zh-CN" altLang="en-US"/>
          </a:p>
        </p:txBody>
      </p:sp>
    </p:spTree>
    <p:extLst>
      <p:ext uri="{BB962C8B-B14F-4D97-AF65-F5344CB8AC3E}">
        <p14:creationId xmlns:p14="http://schemas.microsoft.com/office/powerpoint/2010/main" val="233328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lang="en-US" altLang="en-US" sz="3200" b="1" kern="120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defRPr>
      </a:lvl1pPr>
    </p:titleStyle>
    <p:bodyStyle>
      <a:lvl1pPr marL="360000" indent="-360000" algn="l" defTabSz="914400" rtl="0" eaLnBrk="1" latinLnBrk="0" hangingPunct="1">
        <a:lnSpc>
          <a:spcPct val="90000"/>
        </a:lnSpc>
        <a:spcBef>
          <a:spcPts val="1000"/>
        </a:spcBef>
        <a:buClr>
          <a:srgbClr val="94003F"/>
        </a:buClr>
        <a:buSzPct val="70000"/>
        <a:buFont typeface="Wingdings" panose="05000000000000000000" pitchFamily="2" charset="2"/>
        <a:buChar char="u"/>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04b" panose="00000400000000000000" pitchFamily="2"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10">
            <a:extLst>
              <a:ext uri="{FF2B5EF4-FFF2-40B4-BE49-F238E27FC236}">
                <a16:creationId xmlns:a16="http://schemas.microsoft.com/office/drawing/2014/main" xmlns="" id="{3A5016C3-5892-442E-ABFD-D52AFF38DD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029" y="240061"/>
            <a:ext cx="972064" cy="972064"/>
          </a:xfrm>
          <a:prstGeom prst="rect">
            <a:avLst/>
          </a:prstGeom>
        </p:spPr>
      </p:pic>
      <p:pic>
        <p:nvPicPr>
          <p:cNvPr id="10" name="图片 9">
            <a:extLst>
              <a:ext uri="{FF2B5EF4-FFF2-40B4-BE49-F238E27FC236}">
                <a16:creationId xmlns:a16="http://schemas.microsoft.com/office/drawing/2014/main" xmlns="" id="{B961E0DD-8BFE-4D16-AFD0-6C0D6CD188CD}"/>
              </a:ext>
            </a:extLst>
          </p:cNvPr>
          <p:cNvPicPr>
            <a:picLocks noChangeAspect="1"/>
          </p:cNvPicPr>
          <p:nvPr/>
        </p:nvPicPr>
        <p:blipFill rotWithShape="1">
          <a:blip r:embed="rId3"/>
          <a:srcRect l="952" r="11334" b="15673"/>
          <a:stretch/>
        </p:blipFill>
        <p:spPr>
          <a:xfrm>
            <a:off x="1587252" y="435758"/>
            <a:ext cx="5982790" cy="671692"/>
          </a:xfrm>
          <a:prstGeom prst="rect">
            <a:avLst/>
          </a:prstGeom>
        </p:spPr>
      </p:pic>
      <p:pic>
        <p:nvPicPr>
          <p:cNvPr id="2050" name="Picture 2">
            <a:extLst>
              <a:ext uri="{FF2B5EF4-FFF2-40B4-BE49-F238E27FC236}">
                <a16:creationId xmlns:a16="http://schemas.microsoft.com/office/drawing/2014/main" xmlns="" id="{45AF210B-38FD-403E-B32F-0243E3095A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81446"/>
          <a:stretch/>
        </p:blipFill>
        <p:spPr bwMode="auto">
          <a:xfrm>
            <a:off x="7716202" y="240061"/>
            <a:ext cx="1028437" cy="972064"/>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xmlns="" id="{EBD2C3B8-A352-4C06-8DD0-8CF46837709A}"/>
              </a:ext>
            </a:extLst>
          </p:cNvPr>
          <p:cNvSpPr>
            <a:spLocks noGrp="1"/>
          </p:cNvSpPr>
          <p:nvPr>
            <p:ph type="ctrTitle"/>
          </p:nvPr>
        </p:nvSpPr>
        <p:spPr>
          <a:xfrm>
            <a:off x="685800" y="1122363"/>
            <a:ext cx="7772400" cy="2387600"/>
          </a:xfrm>
        </p:spPr>
        <p:txBody>
          <a:bodyPr/>
          <a:lstStyle/>
          <a:p>
            <a:r>
              <a:rPr lang="zh-CN" altLang="en-US" sz="5400" dirty="0">
                <a:solidFill>
                  <a:srgbClr val="94003F"/>
                </a:solidFill>
              </a:rPr>
              <a:t>数字音频基础</a:t>
            </a:r>
            <a:r>
              <a:rPr lang="en-US" altLang="zh-CN" sz="5400" dirty="0">
                <a:solidFill>
                  <a:srgbClr val="94003F"/>
                </a:solidFill>
              </a:rPr>
              <a:t/>
            </a:r>
            <a:br>
              <a:rPr lang="en-US" altLang="zh-CN" sz="5400" dirty="0">
                <a:solidFill>
                  <a:srgbClr val="94003F"/>
                </a:solidFill>
              </a:rPr>
            </a:br>
            <a:r>
              <a:rPr lang="en-US" altLang="zh-TW" sz="4400" dirty="0">
                <a:solidFill>
                  <a:srgbClr val="94003F"/>
                </a:solidFill>
              </a:rPr>
              <a:t>Basics of Digital Audio</a:t>
            </a:r>
            <a:endParaRPr lang="zh-CN" altLang="en-US" sz="5400" dirty="0">
              <a:solidFill>
                <a:srgbClr val="94003F"/>
              </a:solidFill>
            </a:endParaRPr>
          </a:p>
        </p:txBody>
      </p:sp>
      <p:sp>
        <p:nvSpPr>
          <p:cNvPr id="14" name="副标题 2">
            <a:extLst>
              <a:ext uri="{FF2B5EF4-FFF2-40B4-BE49-F238E27FC236}">
                <a16:creationId xmlns:a16="http://schemas.microsoft.com/office/drawing/2014/main" xmlns="" id="{9B2FF450-C018-4E4F-918E-D9FE7F469D2B}"/>
              </a:ext>
            </a:extLst>
          </p:cNvPr>
          <p:cNvSpPr>
            <a:spLocks noGrp="1"/>
          </p:cNvSpPr>
          <p:nvPr>
            <p:ph type="subTitle" idx="1"/>
          </p:nvPr>
        </p:nvSpPr>
        <p:spPr>
          <a:xfrm>
            <a:off x="1143000" y="4046655"/>
            <a:ext cx="6858000" cy="1655762"/>
          </a:xfrm>
        </p:spPr>
        <p:txBody>
          <a:bodyPr>
            <a:normAutofit fontScale="32500" lnSpcReduction="20000"/>
          </a:bodyPr>
          <a:lstStyle/>
          <a:p>
            <a:endParaRPr lang="en-US" altLang="zh-TW" dirty="0"/>
          </a:p>
          <a:p>
            <a:r>
              <a:rPr lang="zh-CN" altLang="en-US" sz="9600" dirty="0"/>
              <a:t>授课教师</a:t>
            </a:r>
            <a:r>
              <a:rPr lang="zh-CN" altLang="en-US" sz="9600" dirty="0" smtClean="0"/>
              <a:t>：张小燕</a:t>
            </a:r>
            <a:endParaRPr lang="en-US" altLang="zh-CN" sz="9600" dirty="0" smtClean="0"/>
          </a:p>
          <a:p>
            <a:r>
              <a:rPr lang="zh-CN" altLang="en-US" sz="9600" dirty="0" smtClean="0"/>
              <a:t>邮箱：</a:t>
            </a:r>
            <a:r>
              <a:rPr lang="en-US" altLang="zh-CN" sz="9600" dirty="0" smtClean="0"/>
              <a:t>xyzhang15@szu.edu.cn</a:t>
            </a:r>
            <a:endParaRPr lang="en-US" altLang="zh-CN" sz="9600" dirty="0"/>
          </a:p>
          <a:p>
            <a:r>
              <a:rPr lang="en-US" altLang="zh-CN" sz="9600" dirty="0" smtClean="0"/>
              <a:t>2021</a:t>
            </a:r>
            <a:r>
              <a:rPr lang="zh-CN" altLang="en-US" sz="9600" dirty="0" smtClean="0"/>
              <a:t>年</a:t>
            </a:r>
            <a:r>
              <a:rPr lang="zh-CN" altLang="en-US" sz="9600" dirty="0"/>
              <a:t>春季课程</a:t>
            </a:r>
          </a:p>
        </p:txBody>
      </p:sp>
    </p:spTree>
    <p:extLst>
      <p:ext uri="{BB962C8B-B14F-4D97-AF65-F5344CB8AC3E}">
        <p14:creationId xmlns:p14="http://schemas.microsoft.com/office/powerpoint/2010/main" val="3773631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xmlns="" id="{504319F3-87CE-4EE8-ADB3-BA8C81BA8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795" y="2190238"/>
            <a:ext cx="6409189" cy="162366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p:txBody>
          <a:bodyPr/>
          <a:lstStyle/>
          <a:p>
            <a:r>
              <a:rPr lang="en-US" altLang="zh-CN" dirty="0" err="1"/>
              <a:t>Nyquist</a:t>
            </a:r>
            <a:r>
              <a:rPr lang="en-US" altLang="zh-CN" dirty="0"/>
              <a:t> Theorem</a:t>
            </a:r>
            <a:endParaRPr lang="zh-CN" altLang="en-US" dirty="0"/>
          </a:p>
        </p:txBody>
      </p:sp>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8"/>
            <a:ext cx="7886700" cy="1417515"/>
          </a:xfrm>
        </p:spPr>
        <p:txBody>
          <a:bodyPr>
            <a:normAutofit fontScale="47500" lnSpcReduction="20000"/>
          </a:bodyPr>
          <a:lstStyle/>
          <a:p>
            <a:pPr algn="just"/>
            <a:r>
              <a:rPr lang="en-US" altLang="zh-CN" sz="5900" dirty="0" err="1">
                <a:latin typeface="Cambria" panose="02040503050406030204" pitchFamily="18" charset="0"/>
                <a:ea typeface="Cambria" panose="02040503050406030204" pitchFamily="18" charset="0"/>
              </a:rPr>
              <a:t>Nyquist</a:t>
            </a:r>
            <a:r>
              <a:rPr lang="en-US" altLang="zh-CN" sz="5900" dirty="0">
                <a:latin typeface="Cambria" panose="02040503050406030204" pitchFamily="18" charset="0"/>
                <a:ea typeface="Cambria" panose="02040503050406030204" pitchFamily="18" charset="0"/>
              </a:rPr>
              <a:t> </a:t>
            </a:r>
            <a:r>
              <a:rPr lang="en-US" altLang="zh-CN" sz="5900" dirty="0" smtClean="0">
                <a:latin typeface="Cambria" panose="02040503050406030204" pitchFamily="18" charset="0"/>
                <a:ea typeface="Cambria" panose="02040503050406030204" pitchFamily="18" charset="0"/>
              </a:rPr>
              <a:t>Theorem</a:t>
            </a:r>
            <a:r>
              <a:rPr lang="zh-CN" altLang="en-US" sz="5900" dirty="0" smtClean="0">
                <a:latin typeface="Cambria" panose="02040503050406030204" pitchFamily="18" charset="0"/>
                <a:ea typeface="Cambria" panose="02040503050406030204" pitchFamily="18" charset="0"/>
              </a:rPr>
              <a:t>（奈奎斯特理论）</a:t>
            </a:r>
            <a:endParaRPr lang="en-US" altLang="zh-CN" sz="5900" dirty="0">
              <a:latin typeface="Cambria" panose="02040503050406030204" pitchFamily="18" charset="0"/>
              <a:ea typeface="Cambria" panose="02040503050406030204" pitchFamily="18" charset="0"/>
            </a:endParaRPr>
          </a:p>
          <a:p>
            <a:pPr lvl="1" algn="just">
              <a:lnSpc>
                <a:spcPct val="100000"/>
              </a:lnSpc>
              <a:defRPr/>
            </a:pPr>
            <a:r>
              <a:rPr lang="en-US" altLang="zh-CN" sz="5100" dirty="0">
                <a:solidFill>
                  <a:srgbClr val="000000"/>
                </a:solidFill>
                <a:latin typeface="Cambria" charset="0"/>
                <a:ea typeface="新細明體" charset="0"/>
                <a:cs typeface="Arial" panose="020B0604020202020204" pitchFamily="34" charset="0"/>
              </a:rPr>
              <a:t>The Nyquist theorem states </a:t>
            </a:r>
            <a:r>
              <a:rPr lang="en-US" altLang="zh-CN" sz="5100" b="1" dirty="0">
                <a:solidFill>
                  <a:srgbClr val="000000"/>
                </a:solidFill>
                <a:latin typeface="Cambria" charset="0"/>
                <a:ea typeface="新細明體" charset="0"/>
                <a:cs typeface="Arial" panose="020B0604020202020204" pitchFamily="34" charset="0"/>
              </a:rPr>
              <a:t>how frequently</a:t>
            </a:r>
            <a:r>
              <a:rPr lang="en-US" altLang="zh-CN" sz="5100" dirty="0">
                <a:solidFill>
                  <a:srgbClr val="000000"/>
                </a:solidFill>
                <a:latin typeface="Cambria" charset="0"/>
                <a:ea typeface="新細明體" charset="0"/>
                <a:cs typeface="Arial" panose="020B0604020202020204" pitchFamily="34" charset="0"/>
              </a:rPr>
              <a:t> we must sample in time to be able to recover the original sound.</a:t>
            </a:r>
          </a:p>
        </p:txBody>
      </p:sp>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10</a:t>
            </a:fld>
            <a:endParaRPr lang="en-US" altLang="zh-TW"/>
          </a:p>
        </p:txBody>
      </p:sp>
      <p:pic>
        <p:nvPicPr>
          <p:cNvPr id="6" name="Picture 4">
            <a:extLst>
              <a:ext uri="{FF2B5EF4-FFF2-40B4-BE49-F238E27FC236}">
                <a16:creationId xmlns:a16="http://schemas.microsoft.com/office/drawing/2014/main" xmlns="" id="{4AF6B932-ADD8-4D66-A4C7-231454DDD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767" y="3541958"/>
            <a:ext cx="6409189" cy="16150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xmlns="" id="{FDF9D7D2-73B1-40BD-A8EC-8F66421DC6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7823" y="5146859"/>
            <a:ext cx="6409189" cy="16553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xmlns="" id="{4AF6B932-ADD8-4D66-A4C7-231454DDDF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1" r="87150" b="49601"/>
          <a:stretch/>
        </p:blipFill>
        <p:spPr bwMode="auto">
          <a:xfrm>
            <a:off x="3996965" y="3560066"/>
            <a:ext cx="584462" cy="8139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xmlns="" id="{4AF6B932-ADD8-4D66-A4C7-231454DDDF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081" b="22896"/>
          <a:stretch/>
        </p:blipFill>
        <p:spPr bwMode="auto">
          <a:xfrm>
            <a:off x="7393790" y="3104208"/>
            <a:ext cx="1084387" cy="124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977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p:txBody>
          <a:bodyPr/>
          <a:lstStyle/>
          <a:p>
            <a:r>
              <a:rPr lang="en-US" altLang="zh-CN" dirty="0" err="1"/>
              <a:t>Nyquist</a:t>
            </a:r>
            <a:r>
              <a:rPr lang="en-US" altLang="zh-CN" dirty="0"/>
              <a:t> Theorem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551618" y="909657"/>
                <a:ext cx="7886700" cy="6226868"/>
              </a:xfrm>
            </p:spPr>
            <p:txBody>
              <a:bodyPr>
                <a:normAutofit/>
              </a:bodyPr>
              <a:lstStyle/>
              <a:p>
                <a:pPr algn="just"/>
                <a:r>
                  <a:rPr lang="en-US" altLang="zh-CN" sz="3600" dirty="0">
                    <a:latin typeface="Cambria" panose="02040503050406030204" pitchFamily="18" charset="0"/>
                    <a:ea typeface="Cambria" panose="02040503050406030204" pitchFamily="18" charset="0"/>
                  </a:rPr>
                  <a:t>Nyquist Theorem</a:t>
                </a:r>
              </a:p>
              <a:p>
                <a:pPr lvl="1" algn="just">
                  <a:lnSpc>
                    <a:spcPct val="100000"/>
                  </a:lnSpc>
                  <a:spcBef>
                    <a:spcPts val="1200"/>
                  </a:spcBef>
                  <a:defRPr/>
                </a:pPr>
                <a:r>
                  <a:rPr lang="en-US" altLang="zh-CN" sz="2400" dirty="0" smtClean="0">
                    <a:solidFill>
                      <a:srgbClr val="000000"/>
                    </a:solidFill>
                    <a:latin typeface="Cambria" panose="02040503050406030204" pitchFamily="18" charset="0"/>
                    <a:ea typeface="Cambria" panose="02040503050406030204" pitchFamily="18" charset="0"/>
                    <a:cs typeface="Arial" panose="020B0604020202020204" pitchFamily="34" charset="0"/>
                  </a:rPr>
                  <a:t>For </a:t>
                </a:r>
                <a:r>
                  <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rPr>
                  <a:t>correct sampling we must use a sampling rate equal to at least </a:t>
                </a:r>
                <a:r>
                  <a:rPr lang="en-US" altLang="zh-CN" sz="2400" b="1" i="1" dirty="0">
                    <a:solidFill>
                      <a:srgbClr val="000000"/>
                    </a:solidFill>
                    <a:latin typeface="Cambria" panose="02040503050406030204" pitchFamily="18" charset="0"/>
                    <a:ea typeface="Cambria" panose="02040503050406030204" pitchFamily="18" charset="0"/>
                    <a:cs typeface="Arial" panose="020B0604020202020204" pitchFamily="34" charset="0"/>
                  </a:rPr>
                  <a:t>twice</a:t>
                </a:r>
                <a:r>
                  <a:rPr lang="en-US" altLang="zh-CN" sz="2400" i="1" dirty="0">
                    <a:solidFill>
                      <a:srgbClr val="000000"/>
                    </a:solidFill>
                    <a:latin typeface="Cambria" panose="02040503050406030204" pitchFamily="18" charset="0"/>
                    <a:ea typeface="Cambria" panose="02040503050406030204" pitchFamily="18" charset="0"/>
                    <a:cs typeface="Arial" panose="020B0604020202020204" pitchFamily="34" charset="0"/>
                  </a:rPr>
                  <a:t> the maximum frequency </a:t>
                </a:r>
                <a:r>
                  <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rPr>
                  <a:t>content in the signal. This rate is called the </a:t>
                </a:r>
                <a:r>
                  <a:rPr lang="en-US" altLang="zh-CN" sz="2400" b="1" dirty="0" err="1">
                    <a:solidFill>
                      <a:srgbClr val="000000"/>
                    </a:solidFill>
                    <a:latin typeface="Cambria" panose="02040503050406030204" pitchFamily="18" charset="0"/>
                    <a:ea typeface="Cambria" panose="02040503050406030204" pitchFamily="18" charset="0"/>
                    <a:cs typeface="Arial" panose="020B0604020202020204" pitchFamily="34" charset="0"/>
                  </a:rPr>
                  <a:t>Nyquist</a:t>
                </a:r>
                <a:r>
                  <a:rPr lang="en-US" altLang="zh-CN" sz="2400" b="1" dirty="0">
                    <a:solidFill>
                      <a:srgbClr val="000000"/>
                    </a:solidFill>
                    <a:latin typeface="Cambria" panose="02040503050406030204" pitchFamily="18" charset="0"/>
                    <a:ea typeface="Cambria" panose="02040503050406030204" pitchFamily="18" charset="0"/>
                    <a:cs typeface="Arial" panose="020B0604020202020204" pitchFamily="34" charset="0"/>
                  </a:rPr>
                  <a:t> </a:t>
                </a:r>
                <a:r>
                  <a:rPr lang="en-US" altLang="zh-CN" sz="2400" b="1" dirty="0" smtClean="0">
                    <a:solidFill>
                      <a:srgbClr val="000000"/>
                    </a:solidFill>
                    <a:latin typeface="Cambria" panose="02040503050406030204" pitchFamily="18" charset="0"/>
                    <a:ea typeface="Cambria" panose="02040503050406030204" pitchFamily="18" charset="0"/>
                    <a:cs typeface="Arial" panose="020B0604020202020204" pitchFamily="34" charset="0"/>
                  </a:rPr>
                  <a:t>rate(</a:t>
                </a:r>
                <a:r>
                  <a:rPr lang="zh-CN" altLang="en-US" sz="2400" b="1" dirty="0" smtClean="0">
                    <a:solidFill>
                      <a:srgbClr val="000000"/>
                    </a:solidFill>
                    <a:latin typeface="Cambria" panose="02040503050406030204" pitchFamily="18" charset="0"/>
                    <a:ea typeface="新細明體" charset="0"/>
                    <a:cs typeface="Arial" panose="020B0604020202020204" pitchFamily="34" charset="0"/>
                  </a:rPr>
                  <a:t>奈奎斯特采样率</a:t>
                </a:r>
                <a:r>
                  <a:rPr lang="en-US" altLang="zh-CN" sz="2400" b="1" dirty="0" smtClean="0">
                    <a:solidFill>
                      <a:srgbClr val="000000"/>
                    </a:solidFill>
                    <a:latin typeface="Cambria" panose="02040503050406030204" pitchFamily="18" charset="0"/>
                    <a:ea typeface="Cambria" panose="02040503050406030204" pitchFamily="18" charset="0"/>
                    <a:cs typeface="Arial" panose="020B0604020202020204" pitchFamily="34" charset="0"/>
                  </a:rPr>
                  <a:t>)</a:t>
                </a:r>
                <a:r>
                  <a:rPr lang="en-US" altLang="zh-CN" sz="2400" dirty="0" smtClean="0">
                    <a:solidFill>
                      <a:srgbClr val="000000"/>
                    </a:solidFill>
                    <a:latin typeface="Cambria" panose="02040503050406030204" pitchFamily="18" charset="0"/>
                    <a:ea typeface="Cambria" panose="02040503050406030204" pitchFamily="18" charset="0"/>
                    <a:cs typeface="Arial" panose="020B0604020202020204" pitchFamily="34" charset="0"/>
                  </a:rPr>
                  <a:t>.</a:t>
                </a:r>
                <a:endPar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lvl="1" algn="just">
                  <a:lnSpc>
                    <a:spcPct val="100000"/>
                  </a:lnSpc>
                  <a:spcBef>
                    <a:spcPts val="1200"/>
                  </a:spcBef>
                  <a:defRPr/>
                </a:pPr>
                <a:r>
                  <a:rPr lang="en-US" altLang="zh-CN" sz="2400" b="1" dirty="0" err="1" smtClean="0">
                    <a:solidFill>
                      <a:srgbClr val="000000"/>
                    </a:solidFill>
                    <a:latin typeface="Cambria" panose="02040503050406030204" pitchFamily="18" charset="0"/>
                    <a:ea typeface="Cambria" panose="02040503050406030204" pitchFamily="18" charset="0"/>
                    <a:cs typeface="Arial" panose="020B0604020202020204" pitchFamily="34" charset="0"/>
                  </a:rPr>
                  <a:t>Nyquist</a:t>
                </a:r>
                <a:r>
                  <a:rPr lang="en-US" altLang="zh-CN" sz="2400" b="1" dirty="0" smtClean="0">
                    <a:solidFill>
                      <a:srgbClr val="000000"/>
                    </a:solidFill>
                    <a:latin typeface="Cambria" panose="02040503050406030204" pitchFamily="18" charset="0"/>
                    <a:ea typeface="Cambria" panose="02040503050406030204" pitchFamily="18" charset="0"/>
                    <a:cs typeface="Arial" panose="020B0604020202020204" pitchFamily="34" charset="0"/>
                  </a:rPr>
                  <a:t> </a:t>
                </a:r>
                <a:r>
                  <a:rPr lang="en-US" altLang="zh-CN" sz="2400" b="1" dirty="0">
                    <a:solidFill>
                      <a:srgbClr val="000000"/>
                    </a:solidFill>
                    <a:latin typeface="Cambria" panose="02040503050406030204" pitchFamily="18" charset="0"/>
                    <a:ea typeface="Cambria" panose="02040503050406030204" pitchFamily="18" charset="0"/>
                    <a:cs typeface="Arial" panose="020B0604020202020204" pitchFamily="34" charset="0"/>
                  </a:rPr>
                  <a:t>frequency(</a:t>
                </a:r>
                <a:r>
                  <a:rPr lang="zh-CN" altLang="en-US" sz="2400" b="1" dirty="0" smtClean="0">
                    <a:solidFill>
                      <a:srgbClr val="000000"/>
                    </a:solidFill>
                    <a:latin typeface="Cambria" panose="02040503050406030204" pitchFamily="18" charset="0"/>
                    <a:ea typeface="新細明體" charset="0"/>
                    <a:cs typeface="Arial" panose="020B0604020202020204" pitchFamily="34" charset="0"/>
                  </a:rPr>
                  <a:t>奈奎斯特频率</a:t>
                </a:r>
                <a:r>
                  <a:rPr lang="en-US" altLang="zh-CN" sz="2400" b="1" dirty="0" smtClean="0">
                    <a:solidFill>
                      <a:srgbClr val="000000"/>
                    </a:solidFill>
                    <a:latin typeface="Cambria" panose="02040503050406030204" pitchFamily="18" charset="0"/>
                    <a:ea typeface="Cambria" panose="02040503050406030204" pitchFamily="18" charset="0"/>
                    <a:cs typeface="Arial" panose="020B0604020202020204" pitchFamily="34" charset="0"/>
                  </a:rPr>
                  <a:t>)</a:t>
                </a:r>
                <a:r>
                  <a:rPr lang="en-US" altLang="zh-CN" sz="2400" dirty="0" smtClean="0">
                    <a:solidFill>
                      <a:srgbClr val="000000"/>
                    </a:solidFill>
                    <a:latin typeface="Cambria" panose="02040503050406030204" pitchFamily="18" charset="0"/>
                    <a:ea typeface="Cambria" panose="02040503050406030204" pitchFamily="18" charset="0"/>
                    <a:cs typeface="Arial" panose="020B0604020202020204" pitchFamily="34" charset="0"/>
                  </a:rPr>
                  <a:t>: </a:t>
                </a:r>
                <a:r>
                  <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rPr>
                  <a:t>half of the Nyquist rate.</a:t>
                </a:r>
              </a:p>
              <a:p>
                <a:pPr lvl="1" algn="just">
                  <a:lnSpc>
                    <a:spcPct val="100000"/>
                  </a:lnSpc>
                  <a:spcBef>
                    <a:spcPts val="1200"/>
                  </a:spcBef>
                  <a:defRPr/>
                </a:pPr>
                <a:r>
                  <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rPr>
                  <a:t>The relationship among the Sampling Frequency, True Frequency, and the Alias </a:t>
                </a:r>
                <a:r>
                  <a:rPr lang="en-US" altLang="zh-CN" sz="2400" dirty="0" smtClean="0">
                    <a:solidFill>
                      <a:srgbClr val="000000"/>
                    </a:solidFill>
                    <a:latin typeface="Cambria" panose="02040503050406030204" pitchFamily="18" charset="0"/>
                    <a:ea typeface="Cambria" panose="02040503050406030204" pitchFamily="18" charset="0"/>
                    <a:cs typeface="Arial" panose="020B0604020202020204" pitchFamily="34" charset="0"/>
                  </a:rPr>
                  <a:t>Frequency </a:t>
                </a:r>
                <a:r>
                  <a:rPr lang="zh-CN" altLang="en-US" sz="2400" b="1" dirty="0">
                    <a:solidFill>
                      <a:srgbClr val="000000"/>
                    </a:solidFill>
                    <a:latin typeface="Cambria" panose="02040503050406030204" pitchFamily="18" charset="0"/>
                    <a:ea typeface="新細明體" charset="0"/>
                    <a:cs typeface="Arial" panose="020B0604020202020204" pitchFamily="34" charset="0"/>
                  </a:rPr>
                  <a:t>（假频）</a:t>
                </a:r>
                <a:r>
                  <a:rPr lang="en-US" altLang="zh-CN" sz="2400" dirty="0" smtClean="0">
                    <a:solidFill>
                      <a:srgbClr val="000000"/>
                    </a:solidFill>
                    <a:latin typeface="Cambria" panose="02040503050406030204" pitchFamily="18" charset="0"/>
                    <a:ea typeface="Cambria" panose="02040503050406030204" pitchFamily="18" charset="0"/>
                    <a:cs typeface="Arial" panose="020B0604020202020204" pitchFamily="34" charset="0"/>
                  </a:rPr>
                  <a:t> </a:t>
                </a:r>
                <a:r>
                  <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rPr>
                  <a:t>is as follows:</a:t>
                </a:r>
              </a:p>
              <a:p>
                <a:pPr marL="457200" lvl="1" indent="0" algn="ctr">
                  <a:lnSpc>
                    <a:spcPct val="120000"/>
                  </a:lnSpc>
                  <a:spcBef>
                    <a:spcPts val="1200"/>
                  </a:spcBef>
                  <a:buNone/>
                  <a:defRPr/>
                </a:pPr>
                <a14:m>
                  <m:oMath xmlns:m="http://schemas.openxmlformats.org/officeDocument/2006/math">
                    <m:sSub>
                      <m:sSubPr>
                        <m:ctrlPr>
                          <a:rPr lang="en-US" altLang="zh-CN" sz="2400" i="1">
                            <a:solidFill>
                              <a:srgbClr val="000000"/>
                            </a:solidFill>
                            <a:latin typeface="Cambria Math" panose="02040503050406030204" pitchFamily="18" charset="0"/>
                            <a:ea typeface="新細明體" charset="0"/>
                            <a:cs typeface="Arial" panose="020B0604020202020204" pitchFamily="34" charset="0"/>
                          </a:rPr>
                        </m:ctrlPr>
                      </m:sSubPr>
                      <m:e>
                        <m:r>
                          <a:rPr lang="en-US" altLang="zh-CN" sz="2400" i="1">
                            <a:solidFill>
                              <a:srgbClr val="000000"/>
                            </a:solidFill>
                            <a:latin typeface="Cambria Math" panose="02040503050406030204" pitchFamily="18" charset="0"/>
                            <a:ea typeface="新細明體" charset="0"/>
                            <a:cs typeface="Arial" panose="020B0604020202020204" pitchFamily="34" charset="0"/>
                          </a:rPr>
                          <m:t>(</m:t>
                        </m:r>
                        <m:sSub>
                          <m:sSubPr>
                            <m:ctrlPr>
                              <a:rPr lang="en-US" altLang="zh-CN" sz="2400" i="1">
                                <a:solidFill>
                                  <a:srgbClr val="000000"/>
                                </a:solidFill>
                                <a:latin typeface="Cambria Math" panose="02040503050406030204" pitchFamily="18" charset="0"/>
                                <a:ea typeface="新細明體" charset="0"/>
                                <a:cs typeface="Arial" panose="020B0604020202020204" pitchFamily="34" charset="0"/>
                              </a:rPr>
                            </m:ctrlPr>
                          </m:sSubPr>
                          <m:e>
                            <m:r>
                              <a:rPr lang="en-US" altLang="zh-CN" sz="2400" i="1">
                                <a:solidFill>
                                  <a:srgbClr val="000000"/>
                                </a:solidFill>
                                <a:latin typeface="Cambria Math" panose="02040503050406030204" pitchFamily="18" charset="0"/>
                                <a:ea typeface="新細明體" charset="0"/>
                                <a:cs typeface="Arial" panose="020B0604020202020204" pitchFamily="34" charset="0"/>
                              </a:rPr>
                              <m:t>𝑓</m:t>
                            </m:r>
                          </m:e>
                          <m:sub>
                            <m:r>
                              <a:rPr lang="en-US" altLang="zh-CN" sz="2400" b="0" i="1" smtClean="0">
                                <a:solidFill>
                                  <a:srgbClr val="000000"/>
                                </a:solidFill>
                                <a:latin typeface="Cambria Math" panose="02040503050406030204" pitchFamily="18" charset="0"/>
                                <a:ea typeface="新細明體" charset="0"/>
                                <a:cs typeface="Arial" panose="020B0604020202020204" pitchFamily="34" charset="0"/>
                              </a:rPr>
                              <m:t>𝑎𝑙𝑖𝑎𝑠</m:t>
                            </m:r>
                          </m:sub>
                        </m:sSub>
                        <m:r>
                          <a:rPr lang="en-US" altLang="zh-CN" sz="2400" b="0" i="1" smtClean="0">
                            <a:solidFill>
                              <a:srgbClr val="000000"/>
                            </a:solidFill>
                            <a:latin typeface="Cambria Math" panose="02040503050406030204" pitchFamily="18" charset="0"/>
                            <a:ea typeface="新細明體" charset="0"/>
                            <a:cs typeface="Arial" panose="020B0604020202020204" pitchFamily="34" charset="0"/>
                          </a:rPr>
                          <m:t>=</m:t>
                        </m:r>
                        <m:sSub>
                          <m:sSubPr>
                            <m:ctrlPr>
                              <a:rPr lang="en-US" altLang="zh-CN" sz="2400" i="1">
                                <a:solidFill>
                                  <a:srgbClr val="000000"/>
                                </a:solidFill>
                                <a:latin typeface="Cambria Math" panose="02040503050406030204" pitchFamily="18" charset="0"/>
                                <a:ea typeface="新細明體" charset="0"/>
                                <a:cs typeface="Arial" panose="020B0604020202020204" pitchFamily="34" charset="0"/>
                              </a:rPr>
                            </m:ctrlPr>
                          </m:sSubPr>
                          <m:e>
                            <m:r>
                              <a:rPr lang="en-US" altLang="zh-CN" sz="2400" i="1">
                                <a:solidFill>
                                  <a:srgbClr val="000000"/>
                                </a:solidFill>
                                <a:latin typeface="Cambria Math" panose="02040503050406030204" pitchFamily="18" charset="0"/>
                                <a:ea typeface="新細明體" charset="0"/>
                                <a:cs typeface="Arial" panose="020B0604020202020204" pitchFamily="34" charset="0"/>
                              </a:rPr>
                              <m:t>𝑓</m:t>
                            </m:r>
                          </m:e>
                          <m:sub>
                            <m:r>
                              <a:rPr lang="en-US" altLang="zh-CN" sz="2400" b="0" i="1" smtClean="0">
                                <a:solidFill>
                                  <a:srgbClr val="000000"/>
                                </a:solidFill>
                                <a:latin typeface="Cambria Math" panose="02040503050406030204" pitchFamily="18" charset="0"/>
                                <a:ea typeface="新細明體" charset="0"/>
                                <a:cs typeface="Arial" panose="020B0604020202020204" pitchFamily="34" charset="0"/>
                              </a:rPr>
                              <m:t>𝑠𝑎𝑚𝑝𝑙𝑖𝑛𝑔</m:t>
                            </m:r>
                          </m:sub>
                        </m:sSub>
                        <m:r>
                          <a:rPr lang="en-US" altLang="zh-CN" sz="2400" i="1">
                            <a:solidFill>
                              <a:srgbClr val="000000"/>
                            </a:solidFill>
                            <a:latin typeface="Cambria Math" panose="02040503050406030204" pitchFamily="18" charset="0"/>
                            <a:ea typeface="新細明體" charset="0"/>
                            <a:cs typeface="Arial" panose="020B0604020202020204" pitchFamily="34" charset="0"/>
                          </a:rPr>
                          <m:t>−</m:t>
                        </m:r>
                        <m:r>
                          <a:rPr lang="en-US" altLang="zh-CN" sz="2400" i="1">
                            <a:solidFill>
                              <a:srgbClr val="000000"/>
                            </a:solidFill>
                            <a:latin typeface="Cambria Math" panose="02040503050406030204" pitchFamily="18" charset="0"/>
                            <a:ea typeface="新細明體" charset="0"/>
                            <a:cs typeface="Arial" panose="020B0604020202020204" pitchFamily="34" charset="0"/>
                          </a:rPr>
                          <m:t>𝑓</m:t>
                        </m:r>
                      </m:e>
                      <m:sub>
                        <m:r>
                          <a:rPr lang="en-US" altLang="zh-CN" sz="2400" b="0" i="1" smtClean="0">
                            <a:solidFill>
                              <a:srgbClr val="000000"/>
                            </a:solidFill>
                            <a:latin typeface="Cambria Math" panose="02040503050406030204" pitchFamily="18" charset="0"/>
                            <a:ea typeface="新細明體" charset="0"/>
                            <a:cs typeface="Arial" panose="020B0604020202020204" pitchFamily="34" charset="0"/>
                          </a:rPr>
                          <m:t>𝑡𝑢𝑟𝑒</m:t>
                        </m:r>
                      </m:sub>
                    </m:sSub>
                    <m:r>
                      <a:rPr lang="en-US" altLang="zh-CN" sz="2400" i="1">
                        <a:solidFill>
                          <a:srgbClr val="000000"/>
                        </a:solidFill>
                        <a:latin typeface="Cambria Math" panose="02040503050406030204" pitchFamily="18" charset="0"/>
                        <a:ea typeface="新細明體" charset="0"/>
                        <a:cs typeface="Arial" panose="020B0604020202020204" pitchFamily="34" charset="0"/>
                      </a:rPr>
                      <m:t>)</m:t>
                    </m:r>
                  </m:oMath>
                </a14:m>
                <a:r>
                  <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sSub>
                      <m:sSubPr>
                        <m:ctrlPr>
                          <a:rPr lang="en-US" altLang="zh-CN" sz="2400" i="1">
                            <a:solidFill>
                              <a:srgbClr val="000000"/>
                            </a:solidFill>
                            <a:latin typeface="Cambria Math" panose="02040503050406030204" pitchFamily="18" charset="0"/>
                            <a:ea typeface="新細明體" charset="0"/>
                            <a:cs typeface="Arial" panose="020B0604020202020204" pitchFamily="34" charset="0"/>
                          </a:rPr>
                        </m:ctrlPr>
                      </m:sSubPr>
                      <m:e>
                        <m:sSub>
                          <m:sSubPr>
                            <m:ctrlPr>
                              <a:rPr lang="en-US" altLang="zh-CN" sz="2400" i="1">
                                <a:solidFill>
                                  <a:srgbClr val="000000"/>
                                </a:solidFill>
                                <a:latin typeface="Cambria Math" panose="02040503050406030204" pitchFamily="18" charset="0"/>
                                <a:ea typeface="新細明體" charset="0"/>
                                <a:cs typeface="Arial" panose="020B0604020202020204" pitchFamily="34" charset="0"/>
                              </a:rPr>
                            </m:ctrlPr>
                          </m:sSubPr>
                          <m:e>
                            <m:r>
                              <a:rPr lang="en-US" altLang="zh-CN" sz="2400" i="1">
                                <a:solidFill>
                                  <a:srgbClr val="000000"/>
                                </a:solidFill>
                                <a:latin typeface="Cambria Math" panose="02040503050406030204" pitchFamily="18" charset="0"/>
                                <a:ea typeface="新細明體" charset="0"/>
                                <a:cs typeface="Arial" panose="020B0604020202020204" pitchFamily="34" charset="0"/>
                              </a:rPr>
                              <m:t>𝑓</m:t>
                            </m:r>
                          </m:e>
                          <m:sub>
                            <m:r>
                              <a:rPr lang="en-US" altLang="zh-CN" sz="2400" b="0" i="1" smtClean="0">
                                <a:solidFill>
                                  <a:srgbClr val="000000"/>
                                </a:solidFill>
                                <a:latin typeface="Cambria Math" panose="02040503050406030204" pitchFamily="18" charset="0"/>
                                <a:ea typeface="新細明體" charset="0"/>
                                <a:cs typeface="Arial" panose="020B0604020202020204" pitchFamily="34" charset="0"/>
                              </a:rPr>
                              <m:t>𝑡𝑟𝑢𝑒</m:t>
                            </m:r>
                          </m:sub>
                        </m:sSub>
                        <m:r>
                          <a:rPr lang="en-US" altLang="zh-CN" sz="2400" b="0" i="1" smtClean="0">
                            <a:solidFill>
                              <a:srgbClr val="000000"/>
                            </a:solidFill>
                            <a:latin typeface="Cambria Math" panose="02040503050406030204" pitchFamily="18" charset="0"/>
                            <a:ea typeface="新細明體" charset="0"/>
                            <a:cs typeface="Arial" panose="020B0604020202020204" pitchFamily="34" charset="0"/>
                          </a:rPr>
                          <m:t>&lt;</m:t>
                        </m:r>
                        <m:sSub>
                          <m:sSubPr>
                            <m:ctrlPr>
                              <a:rPr lang="en-US" altLang="zh-CN" sz="2400" i="1">
                                <a:solidFill>
                                  <a:srgbClr val="000000"/>
                                </a:solidFill>
                                <a:latin typeface="Cambria Math" panose="02040503050406030204" pitchFamily="18" charset="0"/>
                                <a:ea typeface="新細明體" charset="0"/>
                                <a:cs typeface="Arial" panose="020B0604020202020204" pitchFamily="34" charset="0"/>
                              </a:rPr>
                            </m:ctrlPr>
                          </m:sSubPr>
                          <m:e>
                            <m:r>
                              <a:rPr lang="en-US" altLang="zh-CN" sz="2400" i="1">
                                <a:solidFill>
                                  <a:srgbClr val="000000"/>
                                </a:solidFill>
                                <a:latin typeface="Cambria Math" panose="02040503050406030204" pitchFamily="18" charset="0"/>
                                <a:ea typeface="新細明體" charset="0"/>
                                <a:cs typeface="Arial" panose="020B0604020202020204" pitchFamily="34" charset="0"/>
                              </a:rPr>
                              <m:t>𝑓</m:t>
                            </m:r>
                          </m:e>
                          <m:sub>
                            <m:r>
                              <a:rPr lang="en-US" altLang="zh-CN" sz="2400" i="1">
                                <a:solidFill>
                                  <a:srgbClr val="000000"/>
                                </a:solidFill>
                                <a:latin typeface="Cambria Math" panose="02040503050406030204" pitchFamily="18" charset="0"/>
                                <a:ea typeface="新細明體" charset="0"/>
                                <a:cs typeface="Arial" panose="020B0604020202020204" pitchFamily="34" charset="0"/>
                              </a:rPr>
                              <m:t>𝑠𝑎𝑚𝑝𝑙𝑖𝑛𝑔</m:t>
                            </m:r>
                          </m:sub>
                        </m:sSub>
                        <m:r>
                          <a:rPr lang="en-US" altLang="zh-CN" sz="2400" b="0" i="1" smtClean="0">
                            <a:solidFill>
                              <a:srgbClr val="000000"/>
                            </a:solidFill>
                            <a:latin typeface="Cambria Math" panose="02040503050406030204" pitchFamily="18" charset="0"/>
                            <a:ea typeface="新細明體" charset="0"/>
                            <a:cs typeface="Arial" panose="020B0604020202020204" pitchFamily="34" charset="0"/>
                          </a:rPr>
                          <m:t>&lt;2</m:t>
                        </m:r>
                        <m:r>
                          <a:rPr lang="en-US" altLang="zh-CN" sz="2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i="1">
                            <a:solidFill>
                              <a:srgbClr val="000000"/>
                            </a:solidFill>
                            <a:latin typeface="Cambria Math" panose="02040503050406030204" pitchFamily="18" charset="0"/>
                            <a:ea typeface="新細明體" charset="0"/>
                            <a:cs typeface="Arial" panose="020B0604020202020204" pitchFamily="34" charset="0"/>
                          </a:rPr>
                          <m:t>𝑓</m:t>
                        </m:r>
                      </m:e>
                      <m:sub>
                        <m:r>
                          <a:rPr lang="en-US" altLang="zh-CN" sz="2400" i="1">
                            <a:solidFill>
                              <a:srgbClr val="000000"/>
                            </a:solidFill>
                            <a:latin typeface="Cambria Math" panose="02040503050406030204" pitchFamily="18" charset="0"/>
                            <a:ea typeface="新細明體" charset="0"/>
                            <a:cs typeface="Arial" panose="020B0604020202020204" pitchFamily="34" charset="0"/>
                          </a:rPr>
                          <m:t>𝑡𝑢𝑟𝑒</m:t>
                        </m:r>
                      </m:sub>
                    </m:sSub>
                    <m:r>
                      <a:rPr lang="en-US" altLang="zh-CN" sz="2400" i="1">
                        <a:solidFill>
                          <a:srgbClr val="000000"/>
                        </a:solidFill>
                        <a:latin typeface="Cambria Math" panose="02040503050406030204" pitchFamily="18" charset="0"/>
                        <a:ea typeface="新細明體" charset="0"/>
                        <a:cs typeface="Arial" panose="020B0604020202020204" pitchFamily="34" charset="0"/>
                      </a:rPr>
                      <m:t>)</m:t>
                    </m:r>
                  </m:oMath>
                </a14:m>
                <a:endPar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endParaRP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551618" y="909657"/>
                <a:ext cx="7886700" cy="6226868"/>
              </a:xfrm>
              <a:blipFill>
                <a:blip r:embed="rId3"/>
                <a:stretch>
                  <a:fillRect l="-1159" t="-2348" r="-123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11</a:t>
            </a:fld>
            <a:endParaRPr lang="en-US" altLang="zh-TW"/>
          </a:p>
        </p:txBody>
      </p:sp>
    </p:spTree>
    <p:extLst>
      <p:ext uri="{BB962C8B-B14F-4D97-AF65-F5344CB8AC3E}">
        <p14:creationId xmlns:p14="http://schemas.microsoft.com/office/powerpoint/2010/main" val="4274007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p:txBody>
          <a:bodyPr/>
          <a:lstStyle/>
          <a:p>
            <a:r>
              <a:rPr lang="en-US" altLang="zh-CN" dirty="0" err="1"/>
              <a:t>Nyquist</a:t>
            </a:r>
            <a:r>
              <a:rPr lang="en-US" altLang="zh-CN" dirty="0"/>
              <a:t> Theorem</a:t>
            </a:r>
            <a:endParaRPr lang="zh-CN" altLang="en-US" dirty="0"/>
          </a:p>
        </p:txBody>
      </p:sp>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551618" y="909657"/>
            <a:ext cx="8224520" cy="6226868"/>
          </a:xfrm>
        </p:spPr>
        <p:txBody>
          <a:bodyPr>
            <a:normAutofit/>
          </a:bodyPr>
          <a:lstStyle/>
          <a:p>
            <a:pPr algn="just"/>
            <a:r>
              <a:rPr lang="zh-CN" altLang="en-US" sz="3600" dirty="0" smtClean="0">
                <a:latin typeface="Cambria" panose="02040503050406030204" pitchFamily="18" charset="0"/>
                <a:ea typeface="Cambria" panose="02040503050406030204" pitchFamily="18" charset="0"/>
              </a:rPr>
              <a:t>思考题</a:t>
            </a:r>
            <a:endParaRPr lang="en-US" altLang="zh-CN" sz="3600" dirty="0" smtClean="0">
              <a:latin typeface="Cambria" panose="02040503050406030204" pitchFamily="18" charset="0"/>
              <a:ea typeface="Cambria" panose="02040503050406030204" pitchFamily="18" charset="0"/>
            </a:endParaRPr>
          </a:p>
          <a:p>
            <a:pPr algn="just"/>
            <a:r>
              <a:rPr lang="zh-CN" altLang="en-US" sz="3600" dirty="0" smtClean="0">
                <a:latin typeface="Cambria" panose="02040503050406030204" pitchFamily="18" charset="0"/>
                <a:ea typeface="Cambria" panose="02040503050406030204" pitchFamily="18" charset="0"/>
              </a:rPr>
              <a:t>如一个声音的频率</a:t>
            </a:r>
            <a:r>
              <a:rPr lang="zh-CN" altLang="en-US" sz="3600" dirty="0">
                <a:latin typeface="Cambria" panose="02040503050406030204" pitchFamily="18" charset="0"/>
                <a:ea typeface="Cambria" panose="02040503050406030204" pitchFamily="18" charset="0"/>
              </a:rPr>
              <a:t>为</a:t>
            </a:r>
            <a:r>
              <a:rPr lang="en-US" altLang="zh-CN" sz="3600" dirty="0">
                <a:latin typeface="Cambria" panose="02040503050406030204" pitchFamily="18" charset="0"/>
                <a:ea typeface="Cambria" panose="02040503050406030204" pitchFamily="18" charset="0"/>
              </a:rPr>
              <a:t>22.05kHz</a:t>
            </a:r>
            <a:r>
              <a:rPr lang="zh-CN" altLang="en-US" sz="3600" dirty="0" smtClean="0">
                <a:latin typeface="Cambria" panose="02040503050406030204" pitchFamily="18" charset="0"/>
                <a:ea typeface="Cambria" panose="02040503050406030204" pitchFamily="18" charset="0"/>
              </a:rPr>
              <a:t>，</a:t>
            </a:r>
            <a:endParaRPr lang="en-US" altLang="zh-CN" sz="3600" dirty="0" smtClean="0">
              <a:latin typeface="Cambria" panose="02040503050406030204" pitchFamily="18" charset="0"/>
              <a:ea typeface="Cambria" panose="02040503050406030204" pitchFamily="18" charset="0"/>
            </a:endParaRPr>
          </a:p>
          <a:p>
            <a:pPr lvl="1" algn="just"/>
            <a:r>
              <a:rPr lang="zh-CN" altLang="en-US" sz="2800" dirty="0">
                <a:latin typeface="Cambria" panose="02040503050406030204" pitchFamily="18" charset="0"/>
                <a:ea typeface="Cambria" panose="02040503050406030204" pitchFamily="18" charset="0"/>
              </a:rPr>
              <a:t>奈奎斯特</a:t>
            </a:r>
            <a:r>
              <a:rPr lang="zh-CN" altLang="en-US" sz="2800" dirty="0" smtClean="0">
                <a:latin typeface="Cambria" panose="02040503050406030204" pitchFamily="18" charset="0"/>
                <a:ea typeface="Cambria" panose="02040503050406030204" pitchFamily="18" charset="0"/>
              </a:rPr>
              <a:t>采样率应该为多少？</a:t>
            </a:r>
            <a:endParaRPr lang="en-US" altLang="zh-CN" sz="2800" dirty="0" smtClean="0">
              <a:latin typeface="Cambria" panose="02040503050406030204" pitchFamily="18" charset="0"/>
              <a:ea typeface="Cambria" panose="02040503050406030204" pitchFamily="18" charset="0"/>
            </a:endParaRPr>
          </a:p>
          <a:p>
            <a:pPr marL="457200" lvl="1" indent="0" algn="just">
              <a:buNone/>
            </a:pPr>
            <a:endParaRPr lang="en-US" altLang="zh-CN" sz="2800" dirty="0" smtClean="0">
              <a:latin typeface="Cambria" panose="02040503050406030204" pitchFamily="18" charset="0"/>
              <a:ea typeface="Cambria" panose="02040503050406030204" pitchFamily="18" charset="0"/>
            </a:endParaRPr>
          </a:p>
          <a:p>
            <a:pPr marL="457200" lvl="1" indent="0" algn="just">
              <a:buNone/>
            </a:pPr>
            <a:r>
              <a:rPr lang="en-US" altLang="zh-CN" sz="2800" dirty="0">
                <a:latin typeface="Cambria" panose="02040503050406030204" pitchFamily="18" charset="0"/>
                <a:ea typeface="Cambria" panose="02040503050406030204" pitchFamily="18" charset="0"/>
              </a:rPr>
              <a:t> </a:t>
            </a:r>
            <a:r>
              <a:rPr lang="en-US" altLang="zh-CN" sz="2800" dirty="0" smtClean="0">
                <a:latin typeface="Cambria" panose="02040503050406030204" pitchFamily="18" charset="0"/>
                <a:ea typeface="Cambria" panose="02040503050406030204" pitchFamily="18" charset="0"/>
              </a:rPr>
              <a:t> 44.1kHz</a:t>
            </a:r>
          </a:p>
          <a:p>
            <a:pPr lvl="1" algn="just"/>
            <a:endParaRPr lang="en-US" altLang="zh-CN" sz="2800" dirty="0">
              <a:latin typeface="Cambria" panose="02040503050406030204" pitchFamily="18" charset="0"/>
              <a:ea typeface="Cambria" panose="02040503050406030204" pitchFamily="18" charset="0"/>
            </a:endParaRPr>
          </a:p>
          <a:p>
            <a:pPr lvl="1" algn="just"/>
            <a:r>
              <a:rPr lang="zh-CN" altLang="en-US" sz="2800" dirty="0" smtClean="0">
                <a:latin typeface="Cambria" panose="02040503050406030204" pitchFamily="18" charset="0"/>
                <a:ea typeface="Cambria" panose="02040503050406030204" pitchFamily="18" charset="0"/>
              </a:rPr>
              <a:t>如果采样频率为</a:t>
            </a:r>
            <a:r>
              <a:rPr lang="en-US" altLang="zh-CN" sz="2800" dirty="0" smtClean="0">
                <a:latin typeface="Cambria" panose="02040503050406030204" pitchFamily="18" charset="0"/>
                <a:ea typeface="Cambria" panose="02040503050406030204" pitchFamily="18" charset="0"/>
              </a:rPr>
              <a:t>33.075kHz</a:t>
            </a:r>
            <a:r>
              <a:rPr lang="zh-CN" altLang="en-US" sz="2800" dirty="0">
                <a:latin typeface="Cambria" panose="02040503050406030204" pitchFamily="18" charset="0"/>
                <a:ea typeface="Cambria" panose="02040503050406030204" pitchFamily="18" charset="0"/>
              </a:rPr>
              <a:t>，则假频为多少</a:t>
            </a:r>
            <a:r>
              <a:rPr lang="zh-CN" altLang="en-US" sz="2800" dirty="0" smtClean="0">
                <a:latin typeface="Cambria" panose="02040503050406030204" pitchFamily="18" charset="0"/>
                <a:ea typeface="Cambria" panose="02040503050406030204" pitchFamily="18" charset="0"/>
              </a:rPr>
              <a:t>？</a:t>
            </a:r>
            <a:endParaRPr lang="en-US" altLang="zh-CN" sz="2800" dirty="0" smtClean="0">
              <a:latin typeface="Cambria" panose="02040503050406030204" pitchFamily="18" charset="0"/>
              <a:ea typeface="Cambria" panose="02040503050406030204" pitchFamily="18" charset="0"/>
            </a:endParaRPr>
          </a:p>
          <a:p>
            <a:pPr lvl="1" algn="just"/>
            <a:endParaRPr lang="en-US" altLang="zh-CN" sz="2800" dirty="0">
              <a:latin typeface="Cambria" panose="02040503050406030204" pitchFamily="18" charset="0"/>
              <a:ea typeface="Cambria" panose="02040503050406030204" pitchFamily="18" charset="0"/>
            </a:endParaRPr>
          </a:p>
          <a:p>
            <a:pPr marL="457200" lvl="1" indent="0" algn="just">
              <a:buNone/>
            </a:pPr>
            <a:r>
              <a:rPr lang="zh-CN" altLang="en-US" sz="2800" dirty="0" smtClean="0">
                <a:latin typeface="Cambria" panose="02040503050406030204" pitchFamily="18" charset="0"/>
                <a:ea typeface="Cambria" panose="02040503050406030204" pitchFamily="18" charset="0"/>
              </a:rPr>
              <a:t>假频</a:t>
            </a:r>
            <a:r>
              <a:rPr lang="zh-CN" altLang="en-US" sz="2800" dirty="0">
                <a:latin typeface="Cambria" panose="02040503050406030204" pitchFamily="18" charset="0"/>
                <a:ea typeface="Cambria" panose="02040503050406030204" pitchFamily="18" charset="0"/>
              </a:rPr>
              <a:t>的计算公式为</a:t>
            </a:r>
            <a:r>
              <a:rPr lang="en-US" altLang="zh-CN" sz="2800" dirty="0">
                <a:latin typeface="Cambria" panose="02040503050406030204" pitchFamily="18" charset="0"/>
                <a:ea typeface="Cambria" panose="02040503050406030204" pitchFamily="18" charset="0"/>
              </a:rPr>
              <a:t>f</a:t>
            </a:r>
            <a:r>
              <a:rPr lang="zh-CN" altLang="en-US" sz="1800" dirty="0">
                <a:latin typeface="Cambria" panose="02040503050406030204" pitchFamily="18" charset="0"/>
                <a:ea typeface="Cambria" panose="02040503050406030204" pitchFamily="18" charset="0"/>
              </a:rPr>
              <a:t>假频</a:t>
            </a:r>
            <a:r>
              <a:rPr lang="en-US" altLang="zh-CN" sz="2800" dirty="0">
                <a:latin typeface="Cambria" panose="02040503050406030204" pitchFamily="18" charset="0"/>
                <a:ea typeface="Cambria" panose="02040503050406030204" pitchFamily="18" charset="0"/>
              </a:rPr>
              <a:t>=f</a:t>
            </a:r>
            <a:r>
              <a:rPr lang="zh-CN" altLang="en-US" sz="1800" dirty="0">
                <a:latin typeface="Cambria" panose="02040503050406030204" pitchFamily="18" charset="0"/>
                <a:ea typeface="Cambria" panose="02040503050406030204" pitchFamily="18" charset="0"/>
              </a:rPr>
              <a:t>采样频率</a:t>
            </a:r>
            <a:r>
              <a:rPr lang="en-US" altLang="zh-CN" sz="2800" dirty="0">
                <a:latin typeface="Cambria" panose="02040503050406030204" pitchFamily="18" charset="0"/>
                <a:ea typeface="Cambria" panose="02040503050406030204" pitchFamily="18" charset="0"/>
              </a:rPr>
              <a:t>-f</a:t>
            </a:r>
            <a:r>
              <a:rPr lang="zh-CN" altLang="en-US" dirty="0">
                <a:latin typeface="Cambria" panose="02040503050406030204" pitchFamily="18" charset="0"/>
                <a:ea typeface="Cambria" panose="02040503050406030204" pitchFamily="18" charset="0"/>
              </a:rPr>
              <a:t>真实频率</a:t>
            </a:r>
            <a:r>
              <a:rPr lang="zh-CN" altLang="en-US" sz="2800" dirty="0">
                <a:latin typeface="Cambria" panose="02040503050406030204" pitchFamily="18" charset="0"/>
                <a:ea typeface="Cambria" panose="02040503050406030204" pitchFamily="18" charset="0"/>
              </a:rPr>
              <a:t>，因此其假频为</a:t>
            </a:r>
            <a:r>
              <a:rPr lang="en-US" altLang="zh-CN" sz="2800" dirty="0">
                <a:latin typeface="Cambria" panose="02040503050406030204" pitchFamily="18" charset="0"/>
                <a:ea typeface="Cambria" panose="02040503050406030204" pitchFamily="18" charset="0"/>
              </a:rPr>
              <a:t>11.025kHz.</a:t>
            </a:r>
            <a:endParaRPr lang="zh-CN" altLang="en-US" sz="2800" dirty="0">
              <a:latin typeface="Cambria" panose="02040503050406030204" pitchFamily="18" charset="0"/>
              <a:ea typeface="Cambria" panose="02040503050406030204" pitchFamily="18" charset="0"/>
            </a:endParaRPr>
          </a:p>
          <a:p>
            <a:pPr algn="just"/>
            <a:endParaRPr lang="en-US" altLang="zh-CN" sz="3600" dirty="0" smtClean="0">
              <a:latin typeface="Cambria" panose="02040503050406030204" pitchFamily="18" charset="0"/>
              <a:ea typeface="Cambria" panose="02040503050406030204" pitchFamily="18" charset="0"/>
            </a:endParaRPr>
          </a:p>
        </p:txBody>
      </p:sp>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12</a:t>
            </a:fld>
            <a:endParaRPr lang="en-US" altLang="zh-TW"/>
          </a:p>
        </p:txBody>
      </p:sp>
    </p:spTree>
    <p:extLst>
      <p:ext uri="{BB962C8B-B14F-4D97-AF65-F5344CB8AC3E}">
        <p14:creationId xmlns:p14="http://schemas.microsoft.com/office/powerpoint/2010/main" val="413120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dirty="0" smtClean="0">
                <a:latin typeface="Calibri" panose="020F0502020204030204" pitchFamily="34" charset="0"/>
                <a:ea typeface="宋体" panose="02010600030101010101" pitchFamily="2" charset="-122"/>
                <a:cs typeface="PMingLiU" pitchFamily="18" charset="-120"/>
              </a:rPr>
              <a:t>Signal to Noise Ratio (SNR)</a:t>
            </a:r>
            <a:endParaRPr lang="en-US" altLang="zh-CN" dirty="0" smtClean="0">
              <a:latin typeface="Calibri" panose="020F0502020204030204" pitchFamily="34" charset="0"/>
              <a:cs typeface="PMingLiU" pitchFamily="18" charset="-120"/>
            </a:endParaRPr>
          </a:p>
        </p:txBody>
      </p:sp>
      <p:sp>
        <p:nvSpPr>
          <p:cNvPr id="16387" name="内容占位符 2"/>
          <p:cNvSpPr>
            <a:spLocks noGrp="1"/>
          </p:cNvSpPr>
          <p:nvPr>
            <p:ph idx="1"/>
          </p:nvPr>
        </p:nvSpPr>
        <p:spPr>
          <a:xfrm>
            <a:off x="457200" y="1219200"/>
            <a:ext cx="8229600" cy="4876800"/>
          </a:xfrm>
        </p:spPr>
        <p:txBody>
          <a:bodyPr/>
          <a:lstStyle/>
          <a:p>
            <a:r>
              <a:rPr lang="en-US" altLang="zh-CN" dirty="0" smtClean="0">
                <a:latin typeface="Cambria" panose="02040503050406030204" pitchFamily="18" charset="0"/>
                <a:ea typeface="Cambria" panose="02040503050406030204" pitchFamily="18" charset="0"/>
                <a:cs typeface="PMingLiU" pitchFamily="18" charset="-120"/>
              </a:rPr>
              <a:t>The ratio of the power of the correct signal and the noise is called the signal to noise ratio (SNR) </a:t>
            </a:r>
          </a:p>
          <a:p>
            <a:pPr lvl="1"/>
            <a:r>
              <a:rPr lang="en-US" altLang="zh-CN" sz="2400" dirty="0" smtClean="0">
                <a:latin typeface="Cambria" panose="02040503050406030204" pitchFamily="18" charset="0"/>
                <a:ea typeface="Cambria" panose="02040503050406030204" pitchFamily="18" charset="0"/>
                <a:cs typeface="PMingLiU" pitchFamily="18" charset="-120"/>
              </a:rPr>
              <a:t>A measure of the quality of the signal</a:t>
            </a:r>
          </a:p>
          <a:p>
            <a:pPr lvl="1"/>
            <a:r>
              <a:rPr lang="en-US" altLang="zh-CN" sz="2400" dirty="0" smtClean="0">
                <a:latin typeface="Cambria" panose="02040503050406030204" pitchFamily="18" charset="0"/>
                <a:ea typeface="Cambria" panose="02040503050406030204" pitchFamily="18" charset="0"/>
                <a:cs typeface="PMingLiU" pitchFamily="18" charset="-120"/>
              </a:rPr>
              <a:t>The SNR is usually measured in decibels (dB:</a:t>
            </a:r>
            <a:r>
              <a:rPr lang="zh-CN" altLang="en-US" sz="2400" dirty="0" smtClean="0">
                <a:latin typeface="Cambria" panose="02040503050406030204" pitchFamily="18" charset="0"/>
                <a:ea typeface="黑体" panose="02010609060101010101" pitchFamily="49" charset="-122"/>
                <a:cs typeface="PMingLiU" pitchFamily="18" charset="-120"/>
              </a:rPr>
              <a:t>分贝</a:t>
            </a:r>
            <a:r>
              <a:rPr lang="en-US" altLang="zh-CN" sz="2400" dirty="0" smtClean="0">
                <a:latin typeface="Cambria" panose="02040503050406030204" pitchFamily="18" charset="0"/>
                <a:ea typeface="Cambria" panose="02040503050406030204" pitchFamily="18" charset="0"/>
                <a:cs typeface="PMingLiU" pitchFamily="18" charset="-120"/>
              </a:rPr>
              <a:t>), where 1 dB is a tenth of a bel (</a:t>
            </a:r>
            <a:r>
              <a:rPr lang="zh-CN" altLang="en-US" sz="2400" dirty="0" smtClean="0">
                <a:latin typeface="Cambria" panose="02040503050406030204" pitchFamily="18" charset="0"/>
                <a:ea typeface="黑体" panose="02010609060101010101" pitchFamily="49" charset="-122"/>
                <a:cs typeface="PMingLiU" pitchFamily="18" charset="-120"/>
              </a:rPr>
              <a:t>贝尔</a:t>
            </a:r>
            <a:r>
              <a:rPr lang="en-US" altLang="zh-CN" sz="2400" dirty="0" smtClean="0">
                <a:latin typeface="Cambria" panose="02040503050406030204" pitchFamily="18" charset="0"/>
                <a:ea typeface="Cambria" panose="02040503050406030204" pitchFamily="18" charset="0"/>
                <a:cs typeface="PMingLiU" pitchFamily="18" charset="-120"/>
              </a:rPr>
              <a:t>)</a:t>
            </a:r>
          </a:p>
          <a:p>
            <a:pPr lvl="1"/>
            <a:r>
              <a:rPr lang="en-US" altLang="zh-CN" sz="2400" dirty="0" smtClean="0">
                <a:latin typeface="Cambria" panose="02040503050406030204" pitchFamily="18" charset="0"/>
                <a:ea typeface="Cambria" panose="02040503050406030204" pitchFamily="18" charset="0"/>
                <a:cs typeface="PMingLiU" pitchFamily="18" charset="-120"/>
              </a:rPr>
              <a:t>The </a:t>
            </a:r>
            <a:r>
              <a:rPr lang="en-US" altLang="zh-CN" sz="2400" i="1" dirty="0" smtClean="0">
                <a:latin typeface="Cambria" panose="02040503050406030204" pitchFamily="18" charset="0"/>
                <a:ea typeface="Cambria" panose="02040503050406030204" pitchFamily="18" charset="0"/>
                <a:cs typeface="PMingLiU" pitchFamily="18" charset="-120"/>
              </a:rPr>
              <a:t>SNR</a:t>
            </a:r>
            <a:r>
              <a:rPr lang="en-US" altLang="zh-CN" sz="2400" dirty="0" smtClean="0">
                <a:latin typeface="Cambria" panose="02040503050406030204" pitchFamily="18" charset="0"/>
                <a:ea typeface="Cambria" panose="02040503050406030204" pitchFamily="18" charset="0"/>
                <a:cs typeface="PMingLiU" pitchFamily="18" charset="-120"/>
              </a:rPr>
              <a:t> value, in units of dB, is defined in terms of base 10 logarithms of squared voltages, as follows:</a:t>
            </a:r>
          </a:p>
          <a:p>
            <a:pPr>
              <a:lnSpc>
                <a:spcPct val="90000"/>
              </a:lnSpc>
            </a:pPr>
            <a:endParaRPr lang="en-US" altLang="zh-CN" dirty="0" smtClean="0">
              <a:latin typeface="Cambria" panose="02040503050406030204" pitchFamily="18" charset="0"/>
              <a:cs typeface="PMingLiU" pitchFamily="18" charset="-120"/>
            </a:endParaRPr>
          </a:p>
        </p:txBody>
      </p:sp>
      <p:sp>
        <p:nvSpPr>
          <p:cNvPr id="1638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711818C3-76DB-4AFC-BBD9-543C73DFD301}" type="slidenum">
              <a:rPr kumimoji="0" lang="en-US" altLang="zh-CN" sz="1200" smtClean="0">
                <a:latin typeface="Garamond" panose="02020404030301010803" pitchFamily="18" charset="0"/>
              </a:rPr>
              <a:pPr>
                <a:spcBef>
                  <a:spcPct val="0"/>
                </a:spcBef>
                <a:buClrTx/>
                <a:buSzTx/>
                <a:buFontTx/>
                <a:buNone/>
              </a:pPr>
              <a:t>13</a:t>
            </a:fld>
            <a:endParaRPr kumimoji="0" lang="en-US" altLang="zh-CN" sz="1200" smtClean="0">
              <a:latin typeface="Garamond" panose="02020404030301010803" pitchFamily="18" charset="0"/>
            </a:endParaRPr>
          </a:p>
        </p:txBody>
      </p:sp>
      <p:sp>
        <p:nvSpPr>
          <p:cNvPr id="16389" name="Rectangle 3"/>
          <p:cNvSpPr>
            <a:spLocks noChangeArrowheads="1"/>
          </p:cNvSpPr>
          <p:nvPr/>
        </p:nvSpPr>
        <p:spPr bwMode="auto">
          <a:xfrm>
            <a:off x="838200" y="4572000"/>
            <a:ext cx="708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eaLnBrk="1" hangingPunct="1">
              <a:spcBef>
                <a:spcPct val="0"/>
              </a:spcBef>
              <a:buClrTx/>
              <a:buSzTx/>
              <a:buFontTx/>
              <a:buNone/>
            </a:pPr>
            <a:r>
              <a:rPr lang="en-US" altLang="zh-CN" sz="2400" i="1" dirty="0"/>
              <a:t>SNR</a:t>
            </a:r>
            <a:r>
              <a:rPr lang="en-US" altLang="zh-CN" sz="2400" dirty="0"/>
              <a:t> = 10log</a:t>
            </a:r>
            <a:r>
              <a:rPr lang="en-US" altLang="zh-CN" sz="2400" baseline="-25000" dirty="0"/>
              <a:t>10</a:t>
            </a:r>
            <a:r>
              <a:rPr lang="en-US" altLang="zh-CN" sz="2400" dirty="0"/>
              <a:t>(</a:t>
            </a:r>
            <a:r>
              <a:rPr lang="en-US" altLang="zh-CN" sz="2400" i="1" dirty="0"/>
              <a:t>v</a:t>
            </a:r>
            <a:r>
              <a:rPr lang="en-US" altLang="zh-CN" sz="2400" baseline="30000" dirty="0"/>
              <a:t>2</a:t>
            </a:r>
            <a:r>
              <a:rPr lang="en-US" altLang="zh-CN" sz="2400" baseline="-25000" dirty="0"/>
              <a:t>signal </a:t>
            </a:r>
            <a:r>
              <a:rPr lang="en-US" altLang="zh-CN" sz="2400" dirty="0"/>
              <a:t>/</a:t>
            </a:r>
            <a:r>
              <a:rPr lang="en-US" altLang="zh-CN" sz="2400" i="1" dirty="0"/>
              <a:t>v</a:t>
            </a:r>
            <a:r>
              <a:rPr lang="en-US" altLang="zh-CN" sz="2400" baseline="30000" dirty="0"/>
              <a:t>2</a:t>
            </a:r>
            <a:r>
              <a:rPr lang="en-US" altLang="zh-CN" sz="2400" baseline="-25000" dirty="0"/>
              <a:t>noise</a:t>
            </a:r>
            <a:r>
              <a:rPr lang="en-US" altLang="zh-CN" sz="2400" dirty="0"/>
              <a:t>) = 20log</a:t>
            </a:r>
            <a:r>
              <a:rPr lang="en-US" altLang="zh-CN" sz="2400" baseline="-25000" dirty="0"/>
              <a:t>10</a:t>
            </a:r>
            <a:r>
              <a:rPr lang="en-US" altLang="zh-CN" sz="2400" dirty="0"/>
              <a:t>(</a:t>
            </a:r>
            <a:r>
              <a:rPr lang="en-US" altLang="zh-CN" sz="2400" i="1" dirty="0" err="1"/>
              <a:t>v</a:t>
            </a:r>
            <a:r>
              <a:rPr lang="en-US" altLang="zh-CN" sz="2400" baseline="-25000" dirty="0" err="1"/>
              <a:t>signal</a:t>
            </a:r>
            <a:r>
              <a:rPr lang="en-US" altLang="zh-CN" sz="2400" baseline="-25000" dirty="0"/>
              <a:t> </a:t>
            </a:r>
            <a:r>
              <a:rPr lang="en-US" altLang="zh-CN" sz="2400" dirty="0"/>
              <a:t>/</a:t>
            </a:r>
            <a:r>
              <a:rPr lang="en-US" altLang="zh-CN" sz="2400" i="1" dirty="0" err="1"/>
              <a:t>v</a:t>
            </a:r>
            <a:r>
              <a:rPr lang="en-US" altLang="zh-CN" sz="2400" baseline="-25000" dirty="0" err="1"/>
              <a:t>noise</a:t>
            </a:r>
            <a:r>
              <a:rPr lang="en-US" altLang="zh-CN" sz="2400" dirty="0"/>
              <a:t>) </a:t>
            </a:r>
          </a:p>
        </p:txBody>
      </p:sp>
      <p:sp>
        <p:nvSpPr>
          <p:cNvPr id="16390" name="Rectangle 2"/>
          <p:cNvSpPr>
            <a:spLocks noChangeArrowheads="1"/>
          </p:cNvSpPr>
          <p:nvPr/>
        </p:nvSpPr>
        <p:spPr bwMode="auto">
          <a:xfrm>
            <a:off x="990600" y="5334000"/>
            <a:ext cx="4191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eaLnBrk="1" hangingPunct="1">
              <a:spcBef>
                <a:spcPct val="0"/>
              </a:spcBef>
              <a:buClrTx/>
              <a:buSzTx/>
              <a:buFontTx/>
              <a:buNone/>
            </a:pPr>
            <a:r>
              <a:rPr lang="en-US" altLang="zh-CN" sz="2400" baseline="30000"/>
              <a:t>To know: Power — 10; Signal Voltage — 20</a:t>
            </a:r>
            <a:endParaRPr lang="en-US" altLang="zh-CN" sz="2400"/>
          </a:p>
        </p:txBody>
      </p:sp>
    </p:spTree>
    <p:extLst>
      <p:ext uri="{BB962C8B-B14F-4D97-AF65-F5344CB8AC3E}">
        <p14:creationId xmlns:p14="http://schemas.microsoft.com/office/powerpoint/2010/main" val="444407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dirty="0">
                <a:latin typeface="Calibri" panose="020F0502020204030204" pitchFamily="34" charset="0"/>
                <a:ea typeface="宋体" panose="02010600030101010101" pitchFamily="2" charset="-122"/>
                <a:cs typeface="PMingLiU" pitchFamily="18" charset="-120"/>
              </a:rPr>
              <a:t>Signal to Noise Ratio </a:t>
            </a:r>
            <a:r>
              <a:rPr lang="en-US" altLang="zh-CN" dirty="0" smtClean="0">
                <a:latin typeface="Calibri" panose="020F0502020204030204" pitchFamily="34" charset="0"/>
                <a:ea typeface="宋体" panose="02010600030101010101" pitchFamily="2" charset="-122"/>
                <a:cs typeface="PMingLiU" pitchFamily="18" charset="-120"/>
              </a:rPr>
              <a:t>(SNR)</a:t>
            </a:r>
            <a:endParaRPr lang="en-US" altLang="zh-CN" dirty="0" smtClean="0">
              <a:latin typeface="Calibri" panose="020F0502020204030204" pitchFamily="34" charset="0"/>
              <a:cs typeface="PMingLiU" pitchFamily="18" charset="-120"/>
            </a:endParaRPr>
          </a:p>
        </p:txBody>
      </p:sp>
      <p:sp>
        <p:nvSpPr>
          <p:cNvPr id="18435" name="内容占位符 2"/>
          <p:cNvSpPr>
            <a:spLocks noGrp="1"/>
          </p:cNvSpPr>
          <p:nvPr>
            <p:ph idx="1"/>
          </p:nvPr>
        </p:nvSpPr>
        <p:spPr>
          <a:xfrm>
            <a:off x="457200" y="1219200"/>
            <a:ext cx="8229600" cy="4876800"/>
          </a:xfrm>
        </p:spPr>
        <p:txBody>
          <a:bodyPr/>
          <a:lstStyle/>
          <a:p>
            <a:pPr>
              <a:spcBef>
                <a:spcPts val="125"/>
              </a:spcBef>
            </a:pPr>
            <a:r>
              <a:rPr lang="en-US" altLang="zh-CN" dirty="0" smtClean="0">
                <a:latin typeface="Calibri" panose="020F0502020204030204" pitchFamily="34" charset="0"/>
                <a:cs typeface="PMingLiU" pitchFamily="18" charset="-120"/>
              </a:rPr>
              <a:t>Magnitude</a:t>
            </a:r>
            <a:r>
              <a:rPr lang="zh-CN" altLang="en-US" dirty="0">
                <a:latin typeface="Cambria" panose="02040503050406030204" pitchFamily="18" charset="0"/>
                <a:ea typeface="黑体" panose="02010609060101010101" pitchFamily="49" charset="-122"/>
                <a:cs typeface="PMingLiU" pitchFamily="18" charset="-120"/>
              </a:rPr>
              <a:t> （量级）</a:t>
            </a:r>
            <a:r>
              <a:rPr lang="en-US" altLang="zh-CN" dirty="0" smtClean="0">
                <a:latin typeface="Calibri" panose="020F0502020204030204" pitchFamily="34" charset="0"/>
                <a:cs typeface="PMingLiU" pitchFamily="18" charset="-120"/>
              </a:rPr>
              <a:t> </a:t>
            </a:r>
            <a:r>
              <a:rPr lang="en-US" altLang="zh-CN" dirty="0">
                <a:latin typeface="Calibri" panose="020F0502020204030204" pitchFamily="34" charset="0"/>
                <a:cs typeface="PMingLiU" pitchFamily="18" charset="-120"/>
              </a:rPr>
              <a:t>Range of </a:t>
            </a:r>
            <a:r>
              <a:rPr lang="en-US" altLang="zh-CN" dirty="0" smtClean="0">
                <a:latin typeface="Calibri" panose="020F0502020204030204" pitchFamily="34" charset="0"/>
                <a:cs typeface="PMingLiU" pitchFamily="18" charset="-120"/>
              </a:rPr>
              <a:t>Audio</a:t>
            </a:r>
          </a:p>
          <a:p>
            <a:pPr lvl="1">
              <a:spcBef>
                <a:spcPts val="125"/>
              </a:spcBef>
            </a:pPr>
            <a:r>
              <a:rPr lang="en-US" altLang="zh-CN" sz="2200" dirty="0">
                <a:latin typeface="Cambria" panose="02040503050406030204" pitchFamily="18" charset="0"/>
                <a:ea typeface="黑体" panose="02010609060101010101" pitchFamily="49" charset="-122"/>
                <a:cs typeface="PMingLiU" pitchFamily="18" charset="-120"/>
              </a:rPr>
              <a:t>The levels of audio are described in terms of decibels, as a ratio to the quietest sound we are capable of hearing</a:t>
            </a:r>
          </a:p>
          <a:p>
            <a:pPr lvl="1">
              <a:spcBef>
                <a:spcPts val="125"/>
              </a:spcBef>
            </a:pPr>
            <a:r>
              <a:rPr lang="en-US" altLang="zh-CN" sz="2200" dirty="0" smtClean="0">
                <a:latin typeface="Cambria" panose="02040503050406030204" pitchFamily="18" charset="0"/>
                <a:ea typeface="黑体" panose="02010609060101010101" pitchFamily="49" charset="-122"/>
                <a:cs typeface="PMingLiU" pitchFamily="18" charset="-120"/>
              </a:rPr>
              <a:t>Humans perceive sounds over the entire range of 120dB, the upper limit of which will be painful to humans</a:t>
            </a:r>
            <a:endParaRPr lang="en-US" altLang="zh-CN" sz="2000" dirty="0" smtClean="0">
              <a:latin typeface="Cambria" panose="02040503050406030204" pitchFamily="18" charset="0"/>
              <a:ea typeface="黑体" panose="02010609060101010101" pitchFamily="49" charset="-122"/>
              <a:cs typeface="PMingLiU" pitchFamily="18" charset="-120"/>
            </a:endParaRPr>
          </a:p>
          <a:p>
            <a:pPr>
              <a:lnSpc>
                <a:spcPct val="90000"/>
              </a:lnSpc>
            </a:pPr>
            <a:endParaRPr lang="en-US" altLang="zh-CN" dirty="0" smtClean="0">
              <a:latin typeface="Cambria" panose="02040503050406030204" pitchFamily="18" charset="0"/>
              <a:cs typeface="PMingLiU" pitchFamily="18" charset="-120"/>
            </a:endParaRPr>
          </a:p>
        </p:txBody>
      </p:sp>
      <p:sp>
        <p:nvSpPr>
          <p:cNvPr id="1843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891516D0-11DE-4F53-A8B5-E6B919E050F7}" type="slidenum">
              <a:rPr kumimoji="0" lang="en-US" altLang="zh-CN" sz="1200" smtClean="0">
                <a:latin typeface="Garamond" panose="02020404030301010803" pitchFamily="18" charset="0"/>
              </a:rPr>
              <a:pPr>
                <a:spcBef>
                  <a:spcPct val="0"/>
                </a:spcBef>
                <a:buClrTx/>
                <a:buSzTx/>
                <a:buFontTx/>
                <a:buNone/>
              </a:pPr>
              <a:t>14</a:t>
            </a:fld>
            <a:endParaRPr kumimoji="0" lang="en-US" altLang="zh-CN" sz="1200" smtClean="0">
              <a:latin typeface="Garamond" panose="02020404030301010803" pitchFamily="18" charset="0"/>
            </a:endParaRPr>
          </a:p>
        </p:txBody>
      </p:sp>
      <p:graphicFrame>
        <p:nvGraphicFramePr>
          <p:cNvPr id="2" name="Table 1"/>
          <p:cNvGraphicFramePr>
            <a:graphicFrameLocks noGrp="1"/>
          </p:cNvGraphicFramePr>
          <p:nvPr/>
        </p:nvGraphicFramePr>
        <p:xfrm>
          <a:off x="2133600" y="3124200"/>
          <a:ext cx="4343400" cy="3048000"/>
        </p:xfrm>
        <a:graphic>
          <a:graphicData uri="http://schemas.openxmlformats.org/drawingml/2006/table">
            <a:tbl>
              <a:tblPr/>
              <a:tblGrid>
                <a:gridCol w="1017588">
                  <a:extLst>
                    <a:ext uri="{9D8B030D-6E8A-4147-A177-3AD203B41FA5}">
                      <a16:colId xmlns:a16="http://schemas.microsoft.com/office/drawing/2014/main" xmlns="" val="20000"/>
                    </a:ext>
                  </a:extLst>
                </a:gridCol>
                <a:gridCol w="3325812">
                  <a:extLst>
                    <a:ext uri="{9D8B030D-6E8A-4147-A177-3AD203B41FA5}">
                      <a16:colId xmlns:a16="http://schemas.microsoft.com/office/drawing/2014/main" xmlns="" val="20001"/>
                    </a:ext>
                  </a:extLst>
                </a:gridCol>
              </a:tblGrid>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FF0000"/>
                          </a:solidFill>
                          <a:effectLst/>
                          <a:latin typeface="黑体" panose="02010609060101010101" pitchFamily="49" charset="-122"/>
                          <a:ea typeface="黑体" panose="02010609060101010101" pitchFamily="49" charset="-122"/>
                        </a:rPr>
                        <a:t>音量</a:t>
                      </a:r>
                      <a:endParaRPr kumimoji="0" lang="en-US" altLang="zh-CN" sz="1400" b="1" i="0" u="none" strike="noStrike" cap="none" normalizeH="0" baseline="0" smtClean="0">
                        <a:ln>
                          <a:noFill/>
                        </a:ln>
                        <a:solidFill>
                          <a:srgbClr val="FF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FF0000"/>
                          </a:solidFill>
                          <a:effectLst/>
                          <a:latin typeface="黑体" panose="02010609060101010101" pitchFamily="49" charset="-122"/>
                          <a:ea typeface="黑体" panose="02010609060101010101" pitchFamily="49" charset="-122"/>
                        </a:rPr>
                        <a:t>相当于</a:t>
                      </a:r>
                      <a:endParaRPr kumimoji="0" lang="en-US" altLang="zh-CN" sz="1400" b="1" i="0" u="none" strike="noStrike" cap="none" normalizeH="0" baseline="0" smtClean="0">
                        <a:ln>
                          <a:noFill/>
                        </a:ln>
                        <a:solidFill>
                          <a:srgbClr val="FF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听力的阈值</a:t>
                      </a:r>
                      <a:endPar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xmlns="" val="10001"/>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60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日常对话</a:t>
                      </a:r>
                      <a:endPar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70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嘈杂的餐馆</a:t>
                      </a:r>
                      <a:endPar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xmlns="" val="10003"/>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80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嘈杂的交通，工厂噪音，吸尘器</a:t>
                      </a:r>
                      <a:endPar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4"/>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90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地铁列车，割草机</a:t>
                      </a:r>
                      <a:endPar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xmlns="" val="10005"/>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100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电锯，冲击钻</a:t>
                      </a:r>
                      <a:endPar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6"/>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120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不舒服的阈值（摇滚音乐会，打雷）</a:t>
                      </a:r>
                      <a:endPar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xmlns="" val="10007"/>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140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痛苦的阈值</a:t>
                      </a:r>
                      <a:endPar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8"/>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160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伤及鼓膜</a:t>
                      </a:r>
                      <a:endParaRPr kumimoji="0" lang="en-US" altLang="zh-CN" sz="1400" b="0" i="0" u="none" strike="noStrike" cap="none" normalizeH="0" baseline="0" smtClean="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105500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p:txBody>
          <a:bodyPr/>
          <a:lstStyle/>
          <a:p>
            <a:r>
              <a:rPr lang="en-US" altLang="zh-CN" dirty="0">
                <a:latin typeface="Calibri" panose="020F0502020204030204" pitchFamily="34" charset="0"/>
                <a:ea typeface="宋体" panose="02010600030101010101" pitchFamily="2" charset="-122"/>
                <a:cs typeface="PMingLiU" pitchFamily="18" charset="-120"/>
              </a:rPr>
              <a:t>Signal to Noise Ratio (SNR)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6"/>
                <a:ext cx="7886700" cy="4647279"/>
              </a:xfrm>
            </p:spPr>
            <p:txBody>
              <a:bodyPr>
                <a:normAutofit fontScale="47500" lnSpcReduction="20000"/>
              </a:bodyPr>
              <a:lstStyle/>
              <a:p>
                <a:pPr algn="just"/>
                <a:r>
                  <a:rPr lang="en-US" altLang="zh-CN" sz="5900" dirty="0" smtClean="0">
                    <a:latin typeface="Cambria" panose="02040503050406030204" pitchFamily="18" charset="0"/>
                    <a:ea typeface="Cambria" panose="02040503050406030204" pitchFamily="18" charset="0"/>
                  </a:rPr>
                  <a:t>Signal to Quantization Noise Ratio (SQNR)</a:t>
                </a:r>
              </a:p>
              <a:p>
                <a:pPr lvl="1" algn="just">
                  <a:lnSpc>
                    <a:spcPct val="100000"/>
                  </a:lnSpc>
                  <a:spcBef>
                    <a:spcPts val="1200"/>
                  </a:spcBef>
                  <a:defRPr/>
                </a:pPr>
                <a:r>
                  <a:rPr lang="en-US" altLang="zh-CN" sz="5100" dirty="0">
                    <a:solidFill>
                      <a:srgbClr val="000000"/>
                    </a:solidFill>
                    <a:latin typeface="Cambria" charset="0"/>
                    <a:ea typeface="新細明體" charset="0"/>
                    <a:cs typeface="Arial" panose="020B0604020202020204" pitchFamily="34" charset="0"/>
                  </a:rPr>
                  <a:t>Aside from any noise that may have been present in the original analog signal, there is also an additional error that results from quantization.</a:t>
                </a:r>
              </a:p>
              <a:p>
                <a:pPr lvl="1" algn="just">
                  <a:lnSpc>
                    <a:spcPct val="100000"/>
                  </a:lnSpc>
                  <a:spcBef>
                    <a:spcPts val="1200"/>
                  </a:spcBef>
                  <a:defRPr/>
                </a:pPr>
                <a:r>
                  <a:rPr lang="en-US" altLang="zh-CN" sz="5100" dirty="0">
                    <a:solidFill>
                      <a:srgbClr val="000000"/>
                    </a:solidFill>
                    <a:latin typeface="Cambria" charset="0"/>
                    <a:ea typeface="新細明體" charset="0"/>
                    <a:cs typeface="Arial" panose="020B0604020202020204" pitchFamily="34" charset="0"/>
                  </a:rPr>
                  <a:t>I</a:t>
                </a:r>
                <a:r>
                  <a:rPr lang="en-US" sz="5100" dirty="0">
                    <a:solidFill>
                      <a:srgbClr val="000000"/>
                    </a:solidFill>
                    <a:latin typeface="Cambria" charset="0"/>
                    <a:ea typeface="新細明體" charset="0"/>
                    <a:cs typeface="Arial" panose="020B0604020202020204" pitchFamily="34" charset="0"/>
                  </a:rPr>
                  <a:t>t is called </a:t>
                </a:r>
                <a:r>
                  <a:rPr lang="en-US" sz="5100" b="1" dirty="0">
                    <a:solidFill>
                      <a:srgbClr val="000000"/>
                    </a:solidFill>
                    <a:latin typeface="Cambria" charset="0"/>
                    <a:ea typeface="新細明體" charset="0"/>
                    <a:cs typeface="Arial" panose="020B0604020202020204" pitchFamily="34" charset="0"/>
                  </a:rPr>
                  <a:t>quantization noise </a:t>
                </a:r>
                <a:r>
                  <a:rPr lang="en-US" sz="5100" dirty="0">
                    <a:solidFill>
                      <a:srgbClr val="000000"/>
                    </a:solidFill>
                    <a:latin typeface="Cambria" charset="0"/>
                    <a:ea typeface="新細明體" charset="0"/>
                    <a:cs typeface="Arial" panose="020B0604020202020204" pitchFamily="34" charset="0"/>
                  </a:rPr>
                  <a:t>(or quantization error).</a:t>
                </a:r>
              </a:p>
              <a:p>
                <a:pPr lvl="1" algn="just">
                  <a:lnSpc>
                    <a:spcPct val="100000"/>
                  </a:lnSpc>
                  <a:spcBef>
                    <a:spcPts val="1200"/>
                  </a:spcBef>
                  <a:defRPr/>
                </a:pPr>
                <a:r>
                  <a:rPr lang="en-US" altLang="zh-CN" sz="5100" b="1" dirty="0">
                    <a:solidFill>
                      <a:srgbClr val="000000"/>
                    </a:solidFill>
                    <a:latin typeface="Cambria" charset="0"/>
                    <a:ea typeface="新細明體" charset="0"/>
                    <a:cs typeface="Arial" panose="020B0604020202020204" pitchFamily="34" charset="0"/>
                  </a:rPr>
                  <a:t>Linear quantization </a:t>
                </a:r>
                <a:r>
                  <a:rPr lang="en-US" altLang="zh-CN" sz="5100" dirty="0" smtClean="0">
                    <a:solidFill>
                      <a:srgbClr val="000000"/>
                    </a:solidFill>
                    <a:latin typeface="Cambria" charset="0"/>
                    <a:ea typeface="新細明體" charset="0"/>
                    <a:cs typeface="Arial" panose="020B0604020202020204" pitchFamily="34" charset="0"/>
                  </a:rPr>
                  <a:t>: </a:t>
                </a:r>
                <a:r>
                  <a:rPr lang="en-US" altLang="zh-CN" sz="5100" dirty="0">
                    <a:solidFill>
                      <a:srgbClr val="000000"/>
                    </a:solidFill>
                    <a:latin typeface="Cambria" charset="0"/>
                    <a:ea typeface="新細明體" charset="0"/>
                    <a:cs typeface="Arial" panose="020B0604020202020204" pitchFamily="34" charset="0"/>
                  </a:rPr>
                  <a:t>samples are typically stored as uniformly quantized values.</a:t>
                </a:r>
              </a:p>
              <a:p>
                <a:pPr lvl="1" algn="just">
                  <a:lnSpc>
                    <a:spcPct val="100000"/>
                  </a:lnSpc>
                  <a:spcBef>
                    <a:spcPts val="1200"/>
                  </a:spcBef>
                  <a:defRPr/>
                </a:pPr>
                <a:r>
                  <a:rPr lang="en-US" altLang="zh-CN" sz="5100" b="1" dirty="0">
                    <a:solidFill>
                      <a:srgbClr val="000000"/>
                    </a:solidFill>
                    <a:latin typeface="Cambria" charset="0"/>
                    <a:ea typeface="新細明體" charset="0"/>
                    <a:cs typeface="Arial" panose="020B0604020202020204" pitchFamily="34" charset="0"/>
                  </a:rPr>
                  <a:t>Non-uniform quantization</a:t>
                </a:r>
                <a:r>
                  <a:rPr lang="en-US" altLang="zh-CN" sz="5100" dirty="0">
                    <a:solidFill>
                      <a:srgbClr val="000000"/>
                    </a:solidFill>
                    <a:latin typeface="Cambria" charset="0"/>
                    <a:ea typeface="新細明體" charset="0"/>
                    <a:cs typeface="Arial" panose="020B0604020202020204" pitchFamily="34" charset="0"/>
                  </a:rPr>
                  <a:t>: set up more finely-spaced levels where humans hear with the most acuity</a:t>
                </a:r>
                <a:r>
                  <a:rPr lang="en-US" altLang="zh-CN" sz="5100" dirty="0" smtClean="0">
                    <a:solidFill>
                      <a:srgbClr val="000000"/>
                    </a:solidFill>
                    <a:latin typeface="Cambria" charset="0"/>
                    <a:ea typeface="新細明體" charset="0"/>
                    <a:cs typeface="Arial" panose="020B0604020202020204" pitchFamily="34" charset="0"/>
                  </a:rPr>
                  <a:t>.</a:t>
                </a:r>
                <a14:m>
                  <m:oMath xmlns:m="http://schemas.openxmlformats.org/officeDocument/2006/math">
                    <m:r>
                      <a:rPr lang="en-US" altLang="zh-CN" sz="5100" b="0" i="0" dirty="0" smtClean="0">
                        <a:solidFill>
                          <a:srgbClr val="000000"/>
                        </a:solidFill>
                        <a:latin typeface="Cambria Math" panose="02040503050406030204" pitchFamily="18" charset="0"/>
                        <a:ea typeface="新細明體" charset="0"/>
                        <a:cs typeface="Arial" panose="020B0604020202020204" pitchFamily="34" charset="0"/>
                      </a:rPr>
                      <m:t>   </m:t>
                    </m:r>
                    <m:r>
                      <a:rPr lang="zh-CN" altLang="en-US" sz="5100" b="1" i="1" dirty="0">
                        <a:solidFill>
                          <a:srgbClr val="000000"/>
                        </a:solidFill>
                        <a:latin typeface="Cambria Math" panose="02040503050406030204" pitchFamily="18" charset="0"/>
                        <a:ea typeface="新細明體" charset="0"/>
                        <a:cs typeface="Arial" panose="020B0604020202020204" pitchFamily="34" charset="0"/>
                      </a:rPr>
                      <m:t>𝝁</m:t>
                    </m:r>
                  </m:oMath>
                </a14:m>
                <a:r>
                  <a:rPr lang="en-US" altLang="zh-CN" sz="5100" b="1" dirty="0">
                    <a:solidFill>
                      <a:srgbClr val="000000"/>
                    </a:solidFill>
                    <a:latin typeface="Cambria" charset="0"/>
                    <a:ea typeface="新細明體" charset="0"/>
                    <a:cs typeface="Arial" panose="020B0604020202020204" pitchFamily="34" charset="0"/>
                  </a:rPr>
                  <a:t>-law </a:t>
                </a:r>
                <a:r>
                  <a:rPr lang="en-US" altLang="zh-CN" sz="5100" b="1" dirty="0" smtClean="0">
                    <a:solidFill>
                      <a:srgbClr val="000000"/>
                    </a:solidFill>
                    <a:latin typeface="Cambria" charset="0"/>
                    <a:ea typeface="新細明體" charset="0"/>
                    <a:cs typeface="Arial" panose="020B0604020202020204" pitchFamily="34" charset="0"/>
                  </a:rPr>
                  <a:t>and </a:t>
                </a:r>
                <a:r>
                  <a:rPr lang="en-US" altLang="zh-CN" sz="5100" b="1" dirty="0">
                    <a:solidFill>
                      <a:srgbClr val="000000"/>
                    </a:solidFill>
                    <a:latin typeface="Cambria" charset="0"/>
                    <a:ea typeface="新細明體" charset="0"/>
                    <a:cs typeface="Arial" panose="020B0604020202020204" pitchFamily="34" charset="0"/>
                  </a:rPr>
                  <a:t>A-law </a:t>
                </a:r>
                <a:r>
                  <a:rPr lang="en-US" altLang="zh-CN" sz="5100" dirty="0" smtClean="0">
                    <a:solidFill>
                      <a:srgbClr val="000000"/>
                    </a:solidFill>
                    <a:latin typeface="Cambria" charset="0"/>
                    <a:ea typeface="新細明體" charset="0"/>
                    <a:cs typeface="Arial" panose="020B0604020202020204" pitchFamily="34" charset="0"/>
                  </a:rPr>
                  <a:t>encoding.</a:t>
                </a:r>
                <a:endParaRPr lang="en-US" altLang="zh-CN" sz="5100" dirty="0">
                  <a:solidFill>
                    <a:srgbClr val="000000"/>
                  </a:solidFill>
                  <a:latin typeface="Cambria" charset="0"/>
                  <a:ea typeface="新細明體" charset="0"/>
                  <a:cs typeface="Arial" panose="020B0604020202020204" pitchFamily="34" charset="0"/>
                </a:endParaRPr>
              </a:p>
              <a:p>
                <a:pPr marL="914400" lvl="1" indent="-457200" algn="just">
                  <a:lnSpc>
                    <a:spcPct val="130000"/>
                  </a:lnSpc>
                  <a:buFont typeface="+mj-lt"/>
                  <a:buAutoNum type="alphaLcParenR"/>
                  <a:defRPr/>
                </a:pPr>
                <a:endParaRPr lang="en-US" sz="5100" dirty="0">
                  <a:solidFill>
                    <a:srgbClr val="000000"/>
                  </a:solidFill>
                  <a:latin typeface="Cambria" charset="0"/>
                  <a:ea typeface="新細明體" charset="0"/>
                  <a:cs typeface="Arial" panose="020B0604020202020204" pitchFamily="34" charset="0"/>
                </a:endParaRPr>
              </a:p>
              <a:p>
                <a:pPr marL="457200" lvl="1" indent="0" algn="just">
                  <a:lnSpc>
                    <a:spcPct val="100000"/>
                  </a:lnSpc>
                  <a:spcBef>
                    <a:spcPts val="1200"/>
                  </a:spcBef>
                  <a:buNone/>
                  <a:defRPr/>
                </a:pPr>
                <a:endParaRPr lang="en-US" altLang="zh-CN" sz="51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5100" dirty="0">
                  <a:solidFill>
                    <a:srgbClr val="000000"/>
                  </a:solidFill>
                  <a:latin typeface="Cambria" charset="0"/>
                  <a:ea typeface="新細明體" charset="0"/>
                  <a:cs typeface="Arial" panose="020B0604020202020204" pitchFamily="34" charset="0"/>
                </a:endParaRP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6"/>
                <a:ext cx="7886700" cy="4647279"/>
              </a:xfrm>
              <a:blipFill>
                <a:blip r:embed="rId2"/>
                <a:stretch>
                  <a:fillRect l="-618" t="-3932" r="-123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15</a:t>
            </a:fld>
            <a:endParaRPr lang="en-US" altLang="zh-TW"/>
          </a:p>
        </p:txBody>
      </p:sp>
    </p:spTree>
    <p:extLst>
      <p:ext uri="{BB962C8B-B14F-4D97-AF65-F5344CB8AC3E}">
        <p14:creationId xmlns:p14="http://schemas.microsoft.com/office/powerpoint/2010/main" val="16751946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p:txBody>
          <a:bodyPr/>
          <a:lstStyle/>
          <a:p>
            <a:r>
              <a:rPr lang="en-US" altLang="zh-CN" dirty="0">
                <a:latin typeface="Calibri" panose="020F0502020204030204" pitchFamily="34" charset="0"/>
                <a:ea typeface="宋体" panose="02010600030101010101" pitchFamily="2" charset="-122"/>
                <a:cs typeface="PMingLiU" pitchFamily="18" charset="-120"/>
              </a:rPr>
              <a:t>Signal to Noise Ratio (SNR)</a:t>
            </a:r>
            <a:endParaRPr lang="zh-CN" altLang="en-US" dirty="0"/>
          </a:p>
        </p:txBody>
      </p:sp>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6"/>
            <a:ext cx="7886700" cy="4647279"/>
          </a:xfrm>
        </p:spPr>
        <p:txBody>
          <a:bodyPr>
            <a:normAutofit/>
          </a:bodyPr>
          <a:lstStyle/>
          <a:p>
            <a:pPr algn="just"/>
            <a:r>
              <a:rPr lang="zh-CN" altLang="en-US" sz="5900" dirty="0">
                <a:latin typeface="Cambria" panose="02040503050406030204" pitchFamily="18" charset="0"/>
                <a:ea typeface="Cambria" panose="02040503050406030204" pitchFamily="18" charset="0"/>
              </a:rPr>
              <a:t>思考题</a:t>
            </a:r>
            <a:endParaRPr lang="en-US" altLang="zh-CN" sz="5900" dirty="0" smtClean="0">
              <a:latin typeface="Cambria" panose="02040503050406030204" pitchFamily="18" charset="0"/>
              <a:ea typeface="Cambria" panose="02040503050406030204" pitchFamily="18" charset="0"/>
            </a:endParaRPr>
          </a:p>
          <a:p>
            <a:pPr lvl="1" algn="just">
              <a:lnSpc>
                <a:spcPct val="100000"/>
              </a:lnSpc>
              <a:spcBef>
                <a:spcPts val="1200"/>
              </a:spcBef>
              <a:defRPr/>
            </a:pPr>
            <a:r>
              <a:rPr lang="zh-CN" altLang="en-US" sz="2400" dirty="0" smtClean="0">
                <a:solidFill>
                  <a:srgbClr val="000000"/>
                </a:solidFill>
                <a:latin typeface="Cambria" charset="0"/>
                <a:ea typeface="新細明體" charset="0"/>
                <a:cs typeface="Arial" panose="020B0604020202020204" pitchFamily="34" charset="0"/>
              </a:rPr>
              <a:t>信号的电压为</a:t>
            </a:r>
            <a:r>
              <a:rPr lang="en-US" altLang="zh-CN" sz="2400" dirty="0" smtClean="0">
                <a:solidFill>
                  <a:srgbClr val="000000"/>
                </a:solidFill>
                <a:latin typeface="Cambria" charset="0"/>
                <a:ea typeface="新細明體" charset="0"/>
                <a:cs typeface="Arial" panose="020B0604020202020204" pitchFamily="34" charset="0"/>
              </a:rPr>
              <a:t>100V</a:t>
            </a:r>
            <a:r>
              <a:rPr lang="zh-CN" altLang="en-US" sz="2400" dirty="0" smtClean="0">
                <a:solidFill>
                  <a:srgbClr val="000000"/>
                </a:solidFill>
                <a:latin typeface="Cambria" charset="0"/>
                <a:ea typeface="新細明體" charset="0"/>
                <a:cs typeface="Arial" panose="020B0604020202020204" pitchFamily="34" charset="0"/>
              </a:rPr>
              <a:t>，噪声的电压为</a:t>
            </a:r>
            <a:r>
              <a:rPr lang="en-US" altLang="zh-CN" sz="2400" dirty="0" smtClean="0">
                <a:solidFill>
                  <a:srgbClr val="000000"/>
                </a:solidFill>
                <a:latin typeface="Cambria" charset="0"/>
                <a:ea typeface="新細明體" charset="0"/>
                <a:cs typeface="Arial" panose="020B0604020202020204" pitchFamily="34" charset="0"/>
              </a:rPr>
              <a:t>10V</a:t>
            </a:r>
            <a:r>
              <a:rPr lang="zh-CN" altLang="en-US" sz="2400" dirty="0" smtClean="0">
                <a:solidFill>
                  <a:srgbClr val="000000"/>
                </a:solidFill>
                <a:latin typeface="Cambria" charset="0"/>
                <a:ea typeface="新細明體" charset="0"/>
                <a:cs typeface="Arial" panose="020B0604020202020204" pitchFamily="34" charset="0"/>
              </a:rPr>
              <a:t>，求</a:t>
            </a:r>
            <a:r>
              <a:rPr lang="en-US" altLang="zh-CN" sz="2400" dirty="0" smtClean="0">
                <a:solidFill>
                  <a:srgbClr val="000000"/>
                </a:solidFill>
                <a:latin typeface="Cambria" charset="0"/>
                <a:ea typeface="新細明體" charset="0"/>
                <a:cs typeface="Arial" panose="020B0604020202020204" pitchFamily="34" charset="0"/>
              </a:rPr>
              <a:t>SNR</a:t>
            </a:r>
            <a:r>
              <a:rPr lang="zh-CN" altLang="en-US" sz="2400" dirty="0" smtClean="0">
                <a:solidFill>
                  <a:srgbClr val="000000"/>
                </a:solidFill>
                <a:latin typeface="Cambria" charset="0"/>
                <a:ea typeface="新細明體" charset="0"/>
                <a:cs typeface="Arial" panose="020B0604020202020204" pitchFamily="34" charset="0"/>
              </a:rPr>
              <a:t>为？</a:t>
            </a:r>
            <a:endParaRPr lang="en-US" altLang="zh-CN" sz="2400" dirty="0" smtClean="0">
              <a:solidFill>
                <a:srgbClr val="000000"/>
              </a:solidFill>
              <a:latin typeface="Cambria" charset="0"/>
              <a:ea typeface="新細明體" charset="0"/>
              <a:cs typeface="Arial" panose="020B0604020202020204" pitchFamily="34" charset="0"/>
            </a:endParaRPr>
          </a:p>
          <a:p>
            <a:pPr marL="457200" lvl="1" indent="0" algn="just">
              <a:lnSpc>
                <a:spcPct val="100000"/>
              </a:lnSpc>
              <a:spcBef>
                <a:spcPts val="1200"/>
              </a:spcBef>
              <a:buNone/>
              <a:defRPr/>
            </a:pPr>
            <a:r>
              <a:rPr lang="en-US" sz="2400" dirty="0" smtClean="0">
                <a:solidFill>
                  <a:srgbClr val="000000"/>
                </a:solidFill>
                <a:latin typeface="Cambria" charset="0"/>
                <a:ea typeface="新細明體" charset="0"/>
                <a:cs typeface="Arial" panose="020B0604020202020204" pitchFamily="34" charset="0"/>
              </a:rPr>
              <a:t>a. 10dB</a:t>
            </a:r>
          </a:p>
          <a:p>
            <a:pPr marL="457200" lvl="1" indent="0" algn="just">
              <a:lnSpc>
                <a:spcPct val="100000"/>
              </a:lnSpc>
              <a:spcBef>
                <a:spcPts val="1200"/>
              </a:spcBef>
              <a:buNone/>
              <a:defRPr/>
            </a:pPr>
            <a:r>
              <a:rPr lang="en-US" sz="2400" dirty="0" smtClean="0">
                <a:solidFill>
                  <a:srgbClr val="000000"/>
                </a:solidFill>
                <a:latin typeface="Cambria" charset="0"/>
                <a:ea typeface="新細明體" charset="0"/>
                <a:cs typeface="Arial" panose="020B0604020202020204" pitchFamily="34" charset="0"/>
              </a:rPr>
              <a:t>b. 20dB</a:t>
            </a:r>
          </a:p>
          <a:p>
            <a:pPr marL="457200" lvl="1" indent="0" algn="just">
              <a:lnSpc>
                <a:spcPct val="100000"/>
              </a:lnSpc>
              <a:spcBef>
                <a:spcPts val="1200"/>
              </a:spcBef>
              <a:buNone/>
              <a:defRPr/>
            </a:pPr>
            <a:r>
              <a:rPr lang="en-US" sz="2400" dirty="0" smtClean="0">
                <a:solidFill>
                  <a:srgbClr val="000000"/>
                </a:solidFill>
                <a:latin typeface="Cambria" charset="0"/>
                <a:ea typeface="新細明體" charset="0"/>
                <a:cs typeface="Arial" panose="020B0604020202020204" pitchFamily="34" charset="0"/>
              </a:rPr>
              <a:t>c. 40dB</a:t>
            </a:r>
            <a:endParaRPr lang="en-US" sz="2400" dirty="0">
              <a:solidFill>
                <a:srgbClr val="000000"/>
              </a:solidFill>
              <a:latin typeface="Cambria" charset="0"/>
              <a:ea typeface="新細明體" charset="0"/>
              <a:cs typeface="Arial" panose="020B0604020202020204" pitchFamily="34" charset="0"/>
            </a:endParaRPr>
          </a:p>
          <a:p>
            <a:pPr marL="457200" lvl="1" indent="0" algn="just">
              <a:lnSpc>
                <a:spcPct val="100000"/>
              </a:lnSpc>
              <a:spcBef>
                <a:spcPts val="1200"/>
              </a:spcBef>
              <a:buNone/>
              <a:defRPr/>
            </a:pPr>
            <a:endParaRPr lang="en-US" altLang="zh-CN" sz="51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5100" dirty="0">
              <a:solidFill>
                <a:srgbClr val="000000"/>
              </a:solidFill>
              <a:latin typeface="Cambria" charset="0"/>
              <a:ea typeface="新細明體" charset="0"/>
              <a:cs typeface="Arial" panose="020B0604020202020204" pitchFamily="34" charset="0"/>
            </a:endParaRPr>
          </a:p>
        </p:txBody>
      </p:sp>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16</a:t>
            </a:fld>
            <a:endParaRPr lang="en-US" altLang="zh-TW"/>
          </a:p>
        </p:txBody>
      </p:sp>
    </p:spTree>
    <p:extLst>
      <p:ext uri="{BB962C8B-B14F-4D97-AF65-F5344CB8AC3E}">
        <p14:creationId xmlns:p14="http://schemas.microsoft.com/office/powerpoint/2010/main" val="548619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1FC4910-84FA-4B55-9B6E-1C9A74278A29}"/>
              </a:ext>
            </a:extLst>
          </p:cNvPr>
          <p:cNvSpPr>
            <a:spLocks noGrp="1"/>
          </p:cNvSpPr>
          <p:nvPr>
            <p:ph type="title"/>
          </p:nvPr>
        </p:nvSpPr>
        <p:spPr/>
        <p:txBody>
          <a:bodyPr/>
          <a:lstStyle/>
          <a:p>
            <a:r>
              <a:rPr lang="en-US" altLang="zh-CN" dirty="0"/>
              <a:t>Outline of Lecture 05</a:t>
            </a:r>
            <a:endParaRPr lang="zh-CN" altLang="en-US" dirty="0"/>
          </a:p>
        </p:txBody>
      </p:sp>
      <p:sp>
        <p:nvSpPr>
          <p:cNvPr id="3" name="内容占位符 2">
            <a:extLst>
              <a:ext uri="{FF2B5EF4-FFF2-40B4-BE49-F238E27FC236}">
                <a16:creationId xmlns:a16="http://schemas.microsoft.com/office/drawing/2014/main" xmlns="" id="{164AA456-D49D-4BC4-9B55-EFC0B9735D23}"/>
              </a:ext>
            </a:extLst>
          </p:cNvPr>
          <p:cNvSpPr>
            <a:spLocks noGrp="1"/>
          </p:cNvSpPr>
          <p:nvPr>
            <p:ph idx="1"/>
          </p:nvPr>
        </p:nvSpPr>
        <p:spPr>
          <a:xfrm>
            <a:off x="628650" y="998049"/>
            <a:ext cx="7886700" cy="4351338"/>
          </a:xfrm>
        </p:spPr>
        <p:txBody>
          <a:bodyPr>
            <a:normAutofit/>
          </a:bodyPr>
          <a:lstStyle/>
          <a:p>
            <a:r>
              <a:rPr lang="en-US" altLang="zh-CN" dirty="0">
                <a:latin typeface="Cambria" charset="0"/>
                <a:ea typeface="新細明體" charset="0"/>
              </a:rPr>
              <a:t>Digitization of Sound</a:t>
            </a:r>
          </a:p>
          <a:p>
            <a:pPr lvl="1">
              <a:lnSpc>
                <a:spcPct val="110000"/>
              </a:lnSpc>
              <a:defRPr/>
            </a:pPr>
            <a:r>
              <a:rPr lang="en-US" altLang="zh-CN" sz="2400" dirty="0">
                <a:solidFill>
                  <a:srgbClr val="000000"/>
                </a:solidFill>
                <a:latin typeface="Cambria" charset="0"/>
                <a:ea typeface="新細明體" charset="0"/>
                <a:cs typeface="Arial" panose="020B0604020202020204" pitchFamily="34" charset="0"/>
              </a:rPr>
              <a:t>Sound and</a:t>
            </a:r>
            <a:r>
              <a:rPr lang="zh-CN" altLang="en-US" sz="2400" dirty="0">
                <a:solidFill>
                  <a:srgbClr val="000000"/>
                </a:solidFill>
                <a:latin typeface="Cambria" charset="0"/>
                <a:ea typeface="新細明體" charset="0"/>
                <a:cs typeface="Arial" panose="020B0604020202020204" pitchFamily="34" charset="0"/>
              </a:rPr>
              <a:t> </a:t>
            </a:r>
            <a:r>
              <a:rPr lang="en-US" altLang="zh-CN" sz="2400" dirty="0">
                <a:solidFill>
                  <a:srgbClr val="000000"/>
                </a:solidFill>
                <a:latin typeface="Cambria" charset="0"/>
                <a:ea typeface="新細明體" charset="0"/>
                <a:cs typeface="Arial" panose="020B0604020202020204" pitchFamily="34" charset="0"/>
              </a:rPr>
              <a:t>Digitization</a:t>
            </a:r>
            <a:endParaRPr lang="en-US" altLang="zh-TW" sz="2400" dirty="0">
              <a:solidFill>
                <a:srgbClr val="000000"/>
              </a:solidFill>
              <a:latin typeface="Cambria" charset="0"/>
              <a:ea typeface="新細明體" charset="0"/>
              <a:cs typeface="Arial" panose="020B0604020202020204" pitchFamily="34" charset="0"/>
            </a:endParaRPr>
          </a:p>
          <a:p>
            <a:pPr lvl="1">
              <a:lnSpc>
                <a:spcPct val="110000"/>
              </a:lnSpc>
              <a:defRPr/>
            </a:pPr>
            <a:r>
              <a:rPr lang="en-US" altLang="zh-TW" sz="2400" dirty="0">
                <a:latin typeface="Cambria" charset="0"/>
                <a:ea typeface="新細明體" charset="0"/>
                <a:cs typeface="Arial" panose="020B0604020202020204" pitchFamily="34" charset="0"/>
              </a:rPr>
              <a:t>Nyquist Theorem</a:t>
            </a:r>
          </a:p>
          <a:p>
            <a:pPr lvl="1">
              <a:lnSpc>
                <a:spcPct val="110000"/>
              </a:lnSpc>
              <a:defRPr/>
            </a:pPr>
            <a:r>
              <a:rPr lang="en-US" altLang="zh-TW" sz="2400" dirty="0">
                <a:latin typeface="Cambria" charset="0"/>
                <a:ea typeface="新細明體" charset="0"/>
                <a:cs typeface="Arial" panose="020B0604020202020204" pitchFamily="34" charset="0"/>
              </a:rPr>
              <a:t>Signal to Noise Ratio (SNR)</a:t>
            </a:r>
          </a:p>
          <a:p>
            <a:r>
              <a:rPr lang="en-US" altLang="zh-CN" dirty="0" smtClean="0">
                <a:solidFill>
                  <a:srgbClr val="FF0000"/>
                </a:solidFill>
                <a:latin typeface="Cambria" charset="0"/>
                <a:ea typeface="新細明體" charset="0"/>
              </a:rPr>
              <a:t>Quantization </a:t>
            </a:r>
            <a:r>
              <a:rPr lang="en-US" altLang="zh-CN" dirty="0">
                <a:solidFill>
                  <a:srgbClr val="FF0000"/>
                </a:solidFill>
                <a:latin typeface="Cambria" charset="0"/>
                <a:ea typeface="新細明體" charset="0"/>
              </a:rPr>
              <a:t>and Transmission of Audio</a:t>
            </a:r>
          </a:p>
          <a:p>
            <a:r>
              <a:rPr lang="en-US" altLang="zh-CN" dirty="0">
                <a:latin typeface="Cambria" charset="0"/>
                <a:ea typeface="新細明體" charset="0"/>
              </a:rPr>
              <a:t>Experiments</a:t>
            </a:r>
            <a:endParaRPr lang="en-US" altLang="zh-CN" dirty="0"/>
          </a:p>
          <a:p>
            <a:endParaRPr lang="zh-CN" altLang="en-US" dirty="0"/>
          </a:p>
        </p:txBody>
      </p:sp>
      <p:sp>
        <p:nvSpPr>
          <p:cNvPr id="4" name="灯片编号占位符 3">
            <a:extLst>
              <a:ext uri="{FF2B5EF4-FFF2-40B4-BE49-F238E27FC236}">
                <a16:creationId xmlns:a16="http://schemas.microsoft.com/office/drawing/2014/main" xmlns="" id="{B3278D28-C645-4129-85F0-50CA6F8F40BA}"/>
              </a:ext>
            </a:extLst>
          </p:cNvPr>
          <p:cNvSpPr>
            <a:spLocks noGrp="1"/>
          </p:cNvSpPr>
          <p:nvPr>
            <p:ph type="sldNum" sz="quarter" idx="12"/>
          </p:nvPr>
        </p:nvSpPr>
        <p:spPr/>
        <p:txBody>
          <a:bodyPr/>
          <a:lstStyle/>
          <a:p>
            <a:fld id="{EB792F4E-54C0-4D36-B331-9C6FCFE9A340}" type="slidenum">
              <a:rPr lang="zh-CN" altLang="en-US" smtClean="0"/>
              <a:pPr/>
              <a:t>17</a:t>
            </a:fld>
            <a:endParaRPr lang="zh-CN" altLang="en-US" dirty="0"/>
          </a:p>
        </p:txBody>
      </p:sp>
    </p:spTree>
    <p:extLst>
      <p:ext uri="{BB962C8B-B14F-4D97-AF65-F5344CB8AC3E}">
        <p14:creationId xmlns:p14="http://schemas.microsoft.com/office/powerpoint/2010/main" val="3181922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7"/>
            <a:ext cx="7886700" cy="5646050"/>
          </a:xfrm>
        </p:spPr>
        <p:txBody>
          <a:bodyPr>
            <a:normAutofit fontScale="32500" lnSpcReduction="20000"/>
          </a:bodyPr>
          <a:lstStyle/>
          <a:p>
            <a:pPr algn="just"/>
            <a:r>
              <a:rPr lang="en-US" altLang="zh-CN" sz="8600" b="1" dirty="0">
                <a:latin typeface="Cambria" panose="02040503050406030204" pitchFamily="18" charset="0"/>
                <a:ea typeface="Cambria" panose="02040503050406030204" pitchFamily="18" charset="0"/>
              </a:rPr>
              <a:t>Coding of Audio</a:t>
            </a:r>
          </a:p>
          <a:p>
            <a:pPr lvl="1" algn="just">
              <a:lnSpc>
                <a:spcPct val="120000"/>
              </a:lnSpc>
              <a:spcBef>
                <a:spcPts val="1200"/>
              </a:spcBef>
              <a:defRPr/>
            </a:pPr>
            <a:r>
              <a:rPr lang="en-US" altLang="zh-CN" sz="7400" dirty="0">
                <a:solidFill>
                  <a:srgbClr val="000000"/>
                </a:solidFill>
                <a:latin typeface="Cambria" charset="0"/>
                <a:ea typeface="新細明體" charset="0"/>
                <a:cs typeface="Arial" panose="020B0604020202020204" pitchFamily="34" charset="0"/>
              </a:rPr>
              <a:t>Quantization and transformation of data are collectively known as </a:t>
            </a:r>
            <a:r>
              <a:rPr lang="en-US" altLang="zh-CN" sz="7400" b="1" dirty="0">
                <a:solidFill>
                  <a:srgbClr val="000000"/>
                </a:solidFill>
                <a:latin typeface="Cambria" charset="0"/>
                <a:ea typeface="新細明體" charset="0"/>
                <a:cs typeface="Arial" panose="020B0604020202020204" pitchFamily="34" charset="0"/>
              </a:rPr>
              <a:t>coding</a:t>
            </a:r>
            <a:r>
              <a:rPr lang="en-US" altLang="zh-CN" sz="7400" dirty="0">
                <a:solidFill>
                  <a:srgbClr val="000000"/>
                </a:solidFill>
                <a:latin typeface="Cambria" charset="0"/>
                <a:ea typeface="新細明體" charset="0"/>
                <a:cs typeface="Arial" panose="020B0604020202020204" pitchFamily="34" charset="0"/>
              </a:rPr>
              <a:t> of the data.</a:t>
            </a:r>
          </a:p>
          <a:p>
            <a:pPr lvl="2" algn="just">
              <a:lnSpc>
                <a:spcPct val="120000"/>
              </a:lnSpc>
              <a:spcBef>
                <a:spcPts val="1200"/>
              </a:spcBef>
              <a:defRPr/>
            </a:pPr>
            <a:r>
              <a:rPr lang="en-US" sz="7400" i="1" u="sng" dirty="0">
                <a:solidFill>
                  <a:srgbClr val="000000"/>
                </a:solidFill>
                <a:latin typeface="Cambria" charset="0"/>
                <a:ea typeface="新細明體" charset="0"/>
                <a:cs typeface="Arial" panose="020B0604020202020204" pitchFamily="34" charset="0"/>
              </a:rPr>
              <a:t>Differences</a:t>
            </a:r>
            <a:r>
              <a:rPr lang="en-US" sz="7400" dirty="0">
                <a:solidFill>
                  <a:srgbClr val="000000"/>
                </a:solidFill>
                <a:latin typeface="Cambria" charset="0"/>
                <a:ea typeface="新細明體" charset="0"/>
                <a:cs typeface="Arial" panose="020B0604020202020204" pitchFamily="34" charset="0"/>
              </a:rPr>
              <a:t> in signals between the present and a past time can reduce the size of signal values and also concentrate the histogram of pixel values (differences, now) into a much smaller range</a:t>
            </a:r>
            <a:r>
              <a:rPr lang="en-US" sz="7400" dirty="0" smtClean="0">
                <a:solidFill>
                  <a:srgbClr val="000000"/>
                </a:solidFill>
                <a:latin typeface="Cambria" charset="0"/>
                <a:ea typeface="新細明體" charset="0"/>
                <a:cs typeface="Arial" panose="020B0604020202020204" pitchFamily="34" charset="0"/>
              </a:rPr>
              <a:t>.</a:t>
            </a:r>
          </a:p>
          <a:p>
            <a:pPr lvl="1" algn="just">
              <a:lnSpc>
                <a:spcPct val="120000"/>
              </a:lnSpc>
              <a:spcBef>
                <a:spcPts val="1200"/>
              </a:spcBef>
              <a:defRPr/>
            </a:pPr>
            <a:r>
              <a:rPr lang="en-US" altLang="zh-CN" sz="7400" dirty="0">
                <a:solidFill>
                  <a:srgbClr val="000000"/>
                </a:solidFill>
                <a:latin typeface="Cambria" charset="0"/>
                <a:ea typeface="新細明體" charset="0"/>
                <a:cs typeface="Arial" panose="020B0604020202020204" pitchFamily="34" charset="0"/>
              </a:rPr>
              <a:t>In general, producing quantized sampled output for audio is called </a:t>
            </a:r>
            <a:r>
              <a:rPr lang="en-US" altLang="zh-CN" sz="7400" b="1" dirty="0">
                <a:solidFill>
                  <a:srgbClr val="000000"/>
                </a:solidFill>
                <a:latin typeface="Cambria" charset="0"/>
                <a:ea typeface="新細明體" charset="0"/>
                <a:cs typeface="Arial" panose="020B0604020202020204" pitchFamily="34" charset="0"/>
              </a:rPr>
              <a:t>PCM</a:t>
            </a:r>
            <a:r>
              <a:rPr lang="en-US" altLang="zh-CN" sz="7400" dirty="0">
                <a:solidFill>
                  <a:srgbClr val="000000"/>
                </a:solidFill>
                <a:latin typeface="Cambria" charset="0"/>
                <a:ea typeface="新細明體" charset="0"/>
                <a:cs typeface="Arial" panose="020B0604020202020204" pitchFamily="34" charset="0"/>
              </a:rPr>
              <a:t> (Pulse Code Modulation). The differences version is called </a:t>
            </a:r>
            <a:r>
              <a:rPr lang="en-US" altLang="zh-CN" sz="7400" b="1" dirty="0">
                <a:solidFill>
                  <a:srgbClr val="000000"/>
                </a:solidFill>
                <a:latin typeface="Cambria" charset="0"/>
                <a:ea typeface="新細明體" charset="0"/>
                <a:cs typeface="Arial" panose="020B0604020202020204" pitchFamily="34" charset="0"/>
              </a:rPr>
              <a:t>DPCM</a:t>
            </a:r>
            <a:r>
              <a:rPr lang="en-US" altLang="zh-CN" sz="7400" dirty="0">
                <a:solidFill>
                  <a:srgbClr val="000000"/>
                </a:solidFill>
                <a:latin typeface="Cambria" charset="0"/>
                <a:ea typeface="新細明體" charset="0"/>
                <a:cs typeface="Arial" panose="020B0604020202020204" pitchFamily="34" charset="0"/>
              </a:rPr>
              <a:t> (and a crude but efficient variant is called </a:t>
            </a:r>
            <a:r>
              <a:rPr lang="en-US" altLang="zh-CN" sz="7400" b="1" dirty="0">
                <a:solidFill>
                  <a:srgbClr val="000000"/>
                </a:solidFill>
                <a:latin typeface="Cambria" charset="0"/>
                <a:ea typeface="新細明體" charset="0"/>
                <a:cs typeface="Arial" panose="020B0604020202020204" pitchFamily="34" charset="0"/>
              </a:rPr>
              <a:t>DM</a:t>
            </a:r>
            <a:r>
              <a:rPr lang="en-US" altLang="zh-CN" sz="7400" dirty="0">
                <a:solidFill>
                  <a:srgbClr val="000000"/>
                </a:solidFill>
                <a:latin typeface="Cambria" charset="0"/>
                <a:ea typeface="新細明體" charset="0"/>
                <a:cs typeface="Arial" panose="020B0604020202020204" pitchFamily="34" charset="0"/>
              </a:rPr>
              <a:t>). The adaptive version is called </a:t>
            </a:r>
            <a:r>
              <a:rPr lang="en-US" altLang="zh-CN" sz="7400" b="1" dirty="0">
                <a:solidFill>
                  <a:srgbClr val="000000"/>
                </a:solidFill>
                <a:latin typeface="Cambria" charset="0"/>
                <a:ea typeface="新細明體" charset="0"/>
                <a:cs typeface="Arial" panose="020B0604020202020204" pitchFamily="34" charset="0"/>
              </a:rPr>
              <a:t>ADPCM</a:t>
            </a:r>
            <a:r>
              <a:rPr lang="en-US" altLang="zh-CN" sz="7400" dirty="0">
                <a:solidFill>
                  <a:srgbClr val="000000"/>
                </a:solidFill>
                <a:latin typeface="Cambria" charset="0"/>
                <a:ea typeface="新細明體" charset="0"/>
                <a:cs typeface="Arial" panose="020B0604020202020204" pitchFamily="34" charset="0"/>
              </a:rPr>
              <a:t>.</a:t>
            </a:r>
          </a:p>
          <a:p>
            <a:pPr lvl="2" algn="just">
              <a:lnSpc>
                <a:spcPct val="100000"/>
              </a:lnSpc>
              <a:spcBef>
                <a:spcPts val="1200"/>
              </a:spcBef>
              <a:defRPr/>
            </a:pPr>
            <a:endParaRPr lang="en-US" sz="7400" dirty="0">
              <a:solidFill>
                <a:srgbClr val="000000"/>
              </a:solidFill>
              <a:latin typeface="Cambria" charset="0"/>
              <a:ea typeface="新細明體" charset="0"/>
              <a:cs typeface="Arial" panose="020B0604020202020204" pitchFamily="34" charset="0"/>
            </a:endParaRPr>
          </a:p>
        </p:txBody>
      </p:sp>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18</a:t>
            </a:fld>
            <a:endParaRPr lang="en-US" altLang="zh-TW"/>
          </a:p>
        </p:txBody>
      </p:sp>
    </p:spTree>
    <p:extLst>
      <p:ext uri="{BB962C8B-B14F-4D97-AF65-F5344CB8AC3E}">
        <p14:creationId xmlns:p14="http://schemas.microsoft.com/office/powerpoint/2010/main" val="1011030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7"/>
            <a:ext cx="7886700" cy="947733"/>
          </a:xfrm>
        </p:spPr>
        <p:txBody>
          <a:bodyPr>
            <a:normAutofit/>
          </a:bodyPr>
          <a:lstStyle/>
          <a:p>
            <a:pPr algn="just"/>
            <a:r>
              <a:rPr lang="en-US" altLang="zh-CN" sz="2400" b="1" dirty="0">
                <a:latin typeface="Cambria" panose="02040503050406030204" pitchFamily="18" charset="0"/>
                <a:ea typeface="Cambria" panose="02040503050406030204" pitchFamily="18" charset="0"/>
              </a:rPr>
              <a:t>Pulse Code </a:t>
            </a:r>
            <a:r>
              <a:rPr lang="en-US" altLang="zh-CN" sz="2400" b="1" dirty="0" smtClean="0">
                <a:latin typeface="Cambria" panose="02040503050406030204" pitchFamily="18" charset="0"/>
                <a:ea typeface="Cambria" panose="02040503050406030204" pitchFamily="18" charset="0"/>
              </a:rPr>
              <a:t>Modulation in Speech Compression</a:t>
            </a:r>
            <a:endParaRPr lang="en-US" altLang="zh-CN" sz="2400" b="1" dirty="0">
              <a:latin typeface="Cambria" panose="02040503050406030204" pitchFamily="18" charset="0"/>
              <a:ea typeface="Cambria" panose="02040503050406030204" pitchFamily="18" charset="0"/>
            </a:endParaRPr>
          </a:p>
        </p:txBody>
      </p:sp>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19</a:t>
            </a:fld>
            <a:endParaRPr lang="en-US" altLang="zh-TW"/>
          </a:p>
        </p:txBody>
      </p:sp>
      <p:pic>
        <p:nvPicPr>
          <p:cNvPr id="6" name="Picture 5" descr="A close up of a map&#10;&#10;Description automatically generated">
            <a:extLst>
              <a:ext uri="{FF2B5EF4-FFF2-40B4-BE49-F238E27FC236}">
                <a16:creationId xmlns:a16="http://schemas.microsoft.com/office/drawing/2014/main" xmlns="" id="{405EBFEA-A3CD-4903-A42C-59691BFED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84" y="1308784"/>
            <a:ext cx="6283354" cy="5366653"/>
          </a:xfrm>
          <a:prstGeom prst="rect">
            <a:avLst/>
          </a:prstGeom>
        </p:spPr>
      </p:pic>
      <p:sp>
        <p:nvSpPr>
          <p:cNvPr id="7" name="Rectangle 6">
            <a:extLst>
              <a:ext uri="{FF2B5EF4-FFF2-40B4-BE49-F238E27FC236}">
                <a16:creationId xmlns:a16="http://schemas.microsoft.com/office/drawing/2014/main" xmlns="" id="{AE6CD720-386F-407C-BF17-BBA11220FDB1}"/>
              </a:ext>
            </a:extLst>
          </p:cNvPr>
          <p:cNvSpPr/>
          <p:nvPr/>
        </p:nvSpPr>
        <p:spPr>
          <a:xfrm>
            <a:off x="5603846" y="2161070"/>
            <a:ext cx="3540154" cy="2246769"/>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Pulse Code Modulation (PCM). </a:t>
            </a:r>
          </a:p>
          <a:p>
            <a:r>
              <a:rPr lang="en-US" sz="2000" dirty="0">
                <a:latin typeface="Cambria" panose="02040503050406030204" pitchFamily="18" charset="0"/>
                <a:ea typeface="Cambria" panose="02040503050406030204" pitchFamily="18" charset="0"/>
              </a:rPr>
              <a:t>(a) Original analog signal</a:t>
            </a:r>
          </a:p>
          <a:p>
            <a:r>
              <a:rPr lang="en-US" sz="2000" dirty="0">
                <a:latin typeface="Cambria" panose="02040503050406030204" pitchFamily="18" charset="0"/>
                <a:ea typeface="Cambria" panose="02040503050406030204" pitchFamily="18" charset="0"/>
              </a:rPr>
              <a:t>and its corresponding PCM signals.</a:t>
            </a:r>
          </a:p>
          <a:p>
            <a:r>
              <a:rPr lang="en-US" sz="2000" dirty="0">
                <a:latin typeface="Cambria" panose="02040503050406030204" pitchFamily="18" charset="0"/>
                <a:ea typeface="Cambria" panose="02040503050406030204" pitchFamily="18" charset="0"/>
              </a:rPr>
              <a:t>(b) Decoded staircase signal. (c) Reconstructed signal after low-pass filtering.</a:t>
            </a:r>
          </a:p>
        </p:txBody>
      </p:sp>
    </p:spTree>
    <p:extLst>
      <p:ext uri="{BB962C8B-B14F-4D97-AF65-F5344CB8AC3E}">
        <p14:creationId xmlns:p14="http://schemas.microsoft.com/office/powerpoint/2010/main" val="2853301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1FC4910-84FA-4B55-9B6E-1C9A74278A29}"/>
              </a:ext>
            </a:extLst>
          </p:cNvPr>
          <p:cNvSpPr>
            <a:spLocks noGrp="1"/>
          </p:cNvSpPr>
          <p:nvPr>
            <p:ph type="title"/>
          </p:nvPr>
        </p:nvSpPr>
        <p:spPr/>
        <p:txBody>
          <a:bodyPr/>
          <a:lstStyle/>
          <a:p>
            <a:r>
              <a:rPr lang="en-US" altLang="zh-CN" dirty="0"/>
              <a:t>Outline of Lecture 05</a:t>
            </a:r>
            <a:endParaRPr lang="zh-CN" altLang="en-US" dirty="0"/>
          </a:p>
        </p:txBody>
      </p:sp>
      <p:sp>
        <p:nvSpPr>
          <p:cNvPr id="3" name="内容占位符 2">
            <a:extLst>
              <a:ext uri="{FF2B5EF4-FFF2-40B4-BE49-F238E27FC236}">
                <a16:creationId xmlns:a16="http://schemas.microsoft.com/office/drawing/2014/main" xmlns="" id="{164AA456-D49D-4BC4-9B55-EFC0B9735D23}"/>
              </a:ext>
            </a:extLst>
          </p:cNvPr>
          <p:cNvSpPr>
            <a:spLocks noGrp="1"/>
          </p:cNvSpPr>
          <p:nvPr>
            <p:ph idx="1"/>
          </p:nvPr>
        </p:nvSpPr>
        <p:spPr>
          <a:xfrm>
            <a:off x="628650" y="998049"/>
            <a:ext cx="7886700" cy="4351338"/>
          </a:xfrm>
        </p:spPr>
        <p:txBody>
          <a:bodyPr>
            <a:normAutofit/>
          </a:bodyPr>
          <a:lstStyle/>
          <a:p>
            <a:r>
              <a:rPr lang="en-US" altLang="zh-CN" dirty="0">
                <a:solidFill>
                  <a:srgbClr val="FF0000"/>
                </a:solidFill>
                <a:latin typeface="Cambria" panose="02040503050406030204" pitchFamily="18" charset="0"/>
                <a:ea typeface="Cambria" panose="02040503050406030204" pitchFamily="18" charset="0"/>
              </a:rPr>
              <a:t>Digitization of Sound</a:t>
            </a:r>
          </a:p>
          <a:p>
            <a:pPr lvl="1">
              <a:lnSpc>
                <a:spcPct val="110000"/>
              </a:lnSpc>
              <a:defRPr/>
            </a:pPr>
            <a:r>
              <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rPr>
              <a:t>Sound and</a:t>
            </a:r>
            <a:r>
              <a:rPr lang="zh-CN" altLang="en-US" sz="2400" dirty="0">
                <a:solidFill>
                  <a:srgbClr val="000000"/>
                </a:solidFill>
                <a:latin typeface="Cambria" panose="02040503050406030204" pitchFamily="18" charset="0"/>
                <a:cs typeface="Arial" panose="020B0604020202020204" pitchFamily="34" charset="0"/>
              </a:rPr>
              <a:t> </a:t>
            </a:r>
            <a:r>
              <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rPr>
              <a:t>Digitization</a:t>
            </a:r>
            <a:endParaRPr lang="en-US" altLang="zh-TW" sz="2400"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lvl="1">
              <a:lnSpc>
                <a:spcPct val="110000"/>
              </a:lnSpc>
              <a:defRPr/>
            </a:pPr>
            <a:r>
              <a:rPr lang="en-US" altLang="zh-TW" sz="2400" dirty="0">
                <a:latin typeface="Cambria" panose="02040503050406030204" pitchFamily="18" charset="0"/>
                <a:ea typeface="Cambria" panose="02040503050406030204" pitchFamily="18" charset="0"/>
                <a:cs typeface="Arial" panose="020B0604020202020204" pitchFamily="34" charset="0"/>
              </a:rPr>
              <a:t>Nyquist Theorem</a:t>
            </a:r>
          </a:p>
          <a:p>
            <a:pPr lvl="1">
              <a:lnSpc>
                <a:spcPct val="110000"/>
              </a:lnSpc>
              <a:defRPr/>
            </a:pPr>
            <a:r>
              <a:rPr lang="en-US" altLang="zh-TW" sz="2400" dirty="0">
                <a:latin typeface="Cambria" panose="02040503050406030204" pitchFamily="18" charset="0"/>
                <a:ea typeface="Cambria" panose="02040503050406030204" pitchFamily="18" charset="0"/>
                <a:cs typeface="Arial" panose="020B0604020202020204" pitchFamily="34" charset="0"/>
              </a:rPr>
              <a:t>Signal to Noise Ratio (SNR)</a:t>
            </a:r>
          </a:p>
          <a:p>
            <a:r>
              <a:rPr lang="en-US" altLang="zh-CN" dirty="0" smtClean="0">
                <a:latin typeface="Cambria" panose="02040503050406030204" pitchFamily="18" charset="0"/>
                <a:ea typeface="Cambria" panose="02040503050406030204" pitchFamily="18" charset="0"/>
              </a:rPr>
              <a:t>Quantization </a:t>
            </a:r>
            <a:r>
              <a:rPr lang="en-US" altLang="zh-CN" dirty="0">
                <a:latin typeface="Cambria" panose="02040503050406030204" pitchFamily="18" charset="0"/>
                <a:ea typeface="Cambria" panose="02040503050406030204" pitchFamily="18" charset="0"/>
              </a:rPr>
              <a:t>and Transmission of Audio</a:t>
            </a:r>
          </a:p>
          <a:p>
            <a:r>
              <a:rPr lang="en-US" altLang="zh-CN" dirty="0">
                <a:latin typeface="Cambria" panose="02040503050406030204" pitchFamily="18" charset="0"/>
                <a:ea typeface="Cambria" panose="02040503050406030204" pitchFamily="18" charset="0"/>
              </a:rPr>
              <a:t>Experiments</a:t>
            </a:r>
          </a:p>
          <a:p>
            <a:endParaRPr lang="zh-CN" altLang="en-US" dirty="0"/>
          </a:p>
        </p:txBody>
      </p:sp>
      <p:sp>
        <p:nvSpPr>
          <p:cNvPr id="4" name="灯片编号占位符 3">
            <a:extLst>
              <a:ext uri="{FF2B5EF4-FFF2-40B4-BE49-F238E27FC236}">
                <a16:creationId xmlns:a16="http://schemas.microsoft.com/office/drawing/2014/main" xmlns="" id="{B3278D28-C645-4129-85F0-50CA6F8F40BA}"/>
              </a:ext>
            </a:extLst>
          </p:cNvPr>
          <p:cNvSpPr>
            <a:spLocks noGrp="1"/>
          </p:cNvSpPr>
          <p:nvPr>
            <p:ph type="sldNum" sz="quarter" idx="12"/>
          </p:nvPr>
        </p:nvSpPr>
        <p:spPr/>
        <p:txBody>
          <a:bodyPr/>
          <a:lstStyle/>
          <a:p>
            <a:fld id="{EB792F4E-54C0-4D36-B331-9C6FCFE9A340}" type="slidenum">
              <a:rPr lang="zh-CN" altLang="en-US" smtClean="0"/>
              <a:pPr/>
              <a:t>2</a:t>
            </a:fld>
            <a:endParaRPr lang="zh-CN" altLang="en-US" dirty="0"/>
          </a:p>
        </p:txBody>
      </p:sp>
    </p:spTree>
    <p:extLst>
      <p:ext uri="{BB962C8B-B14F-4D97-AF65-F5344CB8AC3E}">
        <p14:creationId xmlns:p14="http://schemas.microsoft.com/office/powerpoint/2010/main" val="3726789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7"/>
            <a:ext cx="7886700" cy="1417516"/>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PCM in Speech Compression</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The complete scheme for encoding and decoding telephony signals is shown as a schematic in Figure below.</a:t>
            </a:r>
            <a:endParaRPr lang="en-US" sz="8800" dirty="0">
              <a:solidFill>
                <a:srgbClr val="000000"/>
              </a:solidFill>
              <a:latin typeface="Cambria" charset="0"/>
              <a:ea typeface="新細明體" charset="0"/>
              <a:cs typeface="Arial" panose="020B0604020202020204" pitchFamily="34" charset="0"/>
            </a:endParaRPr>
          </a:p>
        </p:txBody>
      </p:sp>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20</a:t>
            </a:fld>
            <a:endParaRPr lang="en-US" altLang="zh-TW"/>
          </a:p>
        </p:txBody>
      </p:sp>
      <p:pic>
        <p:nvPicPr>
          <p:cNvPr id="6" name="Picture 5" descr="A screenshot of a cell phone&#10;&#10;Description automatically generated">
            <a:extLst>
              <a:ext uri="{FF2B5EF4-FFF2-40B4-BE49-F238E27FC236}">
                <a16:creationId xmlns:a16="http://schemas.microsoft.com/office/drawing/2014/main" xmlns="" id="{DCF75117-BD85-46C4-9243-4FA123656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398" y="2630853"/>
            <a:ext cx="8239310" cy="3092444"/>
          </a:xfrm>
          <a:prstGeom prst="rect">
            <a:avLst/>
          </a:prstGeom>
        </p:spPr>
      </p:pic>
      <p:sp>
        <p:nvSpPr>
          <p:cNvPr id="7" name="Rectangle 6">
            <a:extLst>
              <a:ext uri="{FF2B5EF4-FFF2-40B4-BE49-F238E27FC236}">
                <a16:creationId xmlns:a16="http://schemas.microsoft.com/office/drawing/2014/main" xmlns="" id="{DF52A87F-F5D1-4698-BA2D-3DC94AE4A4A4}"/>
              </a:ext>
            </a:extLst>
          </p:cNvPr>
          <p:cNvSpPr/>
          <p:nvPr/>
        </p:nvSpPr>
        <p:spPr>
          <a:xfrm>
            <a:off x="3066672" y="5923420"/>
            <a:ext cx="3962944"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PCM signal encoding and decoding</a:t>
            </a:r>
          </a:p>
        </p:txBody>
      </p:sp>
    </p:spTree>
    <p:extLst>
      <p:ext uri="{BB962C8B-B14F-4D97-AF65-F5344CB8AC3E}">
        <p14:creationId xmlns:p14="http://schemas.microsoft.com/office/powerpoint/2010/main" val="3207387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7"/>
                <a:ext cx="7886700" cy="5527918"/>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Lossless Predictive Coding</a:t>
                </a:r>
              </a:p>
              <a:p>
                <a:pPr lvl="1" algn="just">
                  <a:lnSpc>
                    <a:spcPct val="100000"/>
                  </a:lnSpc>
                  <a:spcBef>
                    <a:spcPts val="1200"/>
                  </a:spcBef>
                  <a:defRPr/>
                </a:pPr>
                <a:r>
                  <a:rPr lang="en-US" altLang="zh-CN" sz="9600" b="1" dirty="0">
                    <a:solidFill>
                      <a:srgbClr val="000000"/>
                    </a:solidFill>
                    <a:latin typeface="Cambria" charset="0"/>
                    <a:ea typeface="新細明體" charset="0"/>
                    <a:cs typeface="Arial" panose="020B0604020202020204" pitchFamily="34" charset="0"/>
                  </a:rPr>
                  <a:t>Predictive coding</a:t>
                </a:r>
                <a:r>
                  <a:rPr lang="en-US" altLang="zh-CN" sz="9600" dirty="0">
                    <a:solidFill>
                      <a:srgbClr val="000000"/>
                    </a:solidFill>
                    <a:latin typeface="Cambria" charset="0"/>
                    <a:ea typeface="新細明體" charset="0"/>
                    <a:cs typeface="Arial" panose="020B0604020202020204" pitchFamily="34" charset="0"/>
                  </a:rPr>
                  <a:t>: simply means transmitting differences -- predict the next sample as being equal to the current sample; send not the sample itself but the difference between previous and next.</a:t>
                </a:r>
              </a:p>
              <a:p>
                <a:pPr marL="914400" lvl="1" indent="-457200" algn="just">
                  <a:lnSpc>
                    <a:spcPct val="130000"/>
                  </a:lnSpc>
                  <a:buFont typeface="+mj-lt"/>
                  <a:buAutoNum type="alphaLcParenR"/>
                  <a:defRPr/>
                </a:pPr>
                <a:r>
                  <a:rPr lang="en-US" sz="8800" dirty="0">
                    <a:solidFill>
                      <a:srgbClr val="000000"/>
                    </a:solidFill>
                    <a:latin typeface="Cambria" charset="0"/>
                    <a:ea typeface="新細明體" charset="0"/>
                    <a:cs typeface="Arial" panose="020B0604020202020204" pitchFamily="34" charset="0"/>
                  </a:rPr>
                  <a:t>Predictive coding consists of finding differences, and transmitting these using a PCM system.</a:t>
                </a:r>
              </a:p>
              <a:p>
                <a:pPr marL="914400" lvl="1" indent="-457200" algn="just">
                  <a:lnSpc>
                    <a:spcPct val="130000"/>
                  </a:lnSpc>
                  <a:buFont typeface="+mj-lt"/>
                  <a:buAutoNum type="alphaLcParenR"/>
                  <a:defRPr/>
                </a:pPr>
                <a:r>
                  <a:rPr lang="en-US" sz="8800" dirty="0">
                    <a:solidFill>
                      <a:srgbClr val="000000"/>
                    </a:solidFill>
                    <a:latin typeface="Cambria" charset="0"/>
                    <a:ea typeface="新細明體" charset="0"/>
                    <a:cs typeface="Arial" panose="020B0604020202020204" pitchFamily="34" charset="0"/>
                  </a:rPr>
                  <a:t>Note that differences of integers will be integers.</a:t>
                </a:r>
              </a:p>
              <a:p>
                <a:pPr marL="457200" lvl="1" indent="0" algn="just">
                  <a:lnSpc>
                    <a:spcPct val="130000"/>
                  </a:lnSpc>
                  <a:buNone/>
                  <a:defRPr/>
                </a:pPr>
                <a:r>
                  <a:rPr lang="en-US" sz="8800" dirty="0">
                    <a:solidFill>
                      <a:srgbClr val="000000"/>
                    </a:solidFill>
                    <a:latin typeface="Cambria" charset="0"/>
                    <a:ea typeface="新細明體" charset="0"/>
                    <a:cs typeface="Arial" panose="020B0604020202020204" pitchFamily="34" charset="0"/>
                  </a:rPr>
                  <a:t>        </a:t>
                </a:r>
                <a:r>
                  <a:rPr lang="en-US" sz="8800" b="1" dirty="0">
                    <a:solidFill>
                      <a:srgbClr val="000000"/>
                    </a:solidFill>
                    <a:latin typeface="Cambria" charset="0"/>
                    <a:ea typeface="新細明體" charset="0"/>
                    <a:cs typeface="Arial" panose="020B0604020202020204" pitchFamily="34" charset="0"/>
                  </a:rPr>
                  <a:t>Input signal</a:t>
                </a:r>
                <a:r>
                  <a:rPr lang="en-US" sz="8800" dirty="0">
                    <a:solidFill>
                      <a:srgbClr val="000000"/>
                    </a:solidFill>
                    <a:latin typeface="Cambria" charset="0"/>
                    <a:ea typeface="新細明體" charset="0"/>
                    <a:cs typeface="Arial" panose="020B0604020202020204" pitchFamily="34" charset="0"/>
                  </a:rPr>
                  <a:t>: </a:t>
                </a:r>
                <a14:m>
                  <m:oMath xmlns:m="http://schemas.openxmlformats.org/officeDocument/2006/math">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oMath>
                </a14:m>
                <a:endParaRPr lang="en-US" sz="8800" i="1" baseline="-25000" dirty="0">
                  <a:solidFill>
                    <a:srgbClr val="000000"/>
                  </a:solidFill>
                  <a:latin typeface="Cambria" charset="0"/>
                  <a:ea typeface="新細明體" charset="0"/>
                  <a:cs typeface="Arial" panose="020B0604020202020204" pitchFamily="34" charset="0"/>
                </a:endParaRPr>
              </a:p>
              <a:p>
                <a:pPr marL="457200" lvl="1" indent="0" algn="just">
                  <a:lnSpc>
                    <a:spcPct val="130000"/>
                  </a:lnSpc>
                  <a:buNone/>
                  <a:defRPr/>
                </a:pPr>
                <a:r>
                  <a:rPr lang="en-US" sz="8800" dirty="0">
                    <a:solidFill>
                      <a:srgbClr val="000000"/>
                    </a:solidFill>
                    <a:latin typeface="Cambria" charset="0"/>
                    <a:ea typeface="新細明體" charset="0"/>
                    <a:cs typeface="Arial" panose="020B0604020202020204" pitchFamily="34" charset="0"/>
                  </a:rPr>
                  <a:t>        </a:t>
                </a:r>
                <a:r>
                  <a:rPr lang="en-US" sz="8800" b="1" dirty="0">
                    <a:solidFill>
                      <a:srgbClr val="000000"/>
                    </a:solidFill>
                    <a:latin typeface="Cambria" charset="0"/>
                    <a:ea typeface="新細明體" charset="0"/>
                    <a:cs typeface="Arial" panose="020B0604020202020204" pitchFamily="34" charset="0"/>
                  </a:rPr>
                  <a:t>Predict values</a:t>
                </a:r>
                <a:r>
                  <a:rPr lang="en-US" sz="8800" dirty="0">
                    <a:solidFill>
                      <a:srgbClr val="000000"/>
                    </a:solidFill>
                    <a:latin typeface="Cambria" charset="0"/>
                    <a:ea typeface="新細明體" charset="0"/>
                    <a:cs typeface="Arial" panose="020B0604020202020204" pitchFamily="34" charset="0"/>
                  </a:rPr>
                  <a:t>: </a:t>
                </a:r>
                <a14:m>
                  <m:oMath xmlns:m="http://schemas.openxmlformats.org/officeDocument/2006/math">
                    <m:acc>
                      <m:accPr>
                        <m:chr m:val="̂"/>
                        <m:ctrlPr>
                          <a:rPr lang="en-US" sz="8800" i="1">
                            <a:solidFill>
                              <a:srgbClr val="000000"/>
                            </a:solidFill>
                            <a:latin typeface="Cambria Math" panose="02040503050406030204" pitchFamily="18" charset="0"/>
                            <a:ea typeface="新細明體" charset="0"/>
                            <a:cs typeface="Arial" panose="020B0604020202020204" pitchFamily="34" charset="0"/>
                          </a:rPr>
                        </m:ctrlPr>
                      </m:accPr>
                      <m:e>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e>
                    </m:acc>
                    <m:r>
                      <a:rPr lang="en-US" sz="8800" i="1">
                        <a:solidFill>
                          <a:srgbClr val="000000"/>
                        </a:solidFill>
                        <a:latin typeface="Cambria Math" panose="02040503050406030204" pitchFamily="18" charset="0"/>
                        <a:ea typeface="新細明體" charset="0"/>
                        <a:cs typeface="Arial" panose="020B0604020202020204" pitchFamily="34" charset="0"/>
                      </a:rPr>
                      <m:t>=</m:t>
                    </m:r>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r>
                          <a:rPr lang="en-US" sz="8800" i="1">
                            <a:solidFill>
                              <a:srgbClr val="000000"/>
                            </a:solidFill>
                            <a:latin typeface="Cambria Math" panose="02040503050406030204" pitchFamily="18" charset="0"/>
                            <a:ea typeface="新細明體" charset="0"/>
                            <a:cs typeface="Arial" panose="020B0604020202020204" pitchFamily="34" charset="0"/>
                          </a:rPr>
                          <m:t>−1</m:t>
                        </m:r>
                      </m:sub>
                    </m:sSub>
                  </m:oMath>
                </a14:m>
                <a:endParaRPr lang="en-US" sz="8800" dirty="0">
                  <a:solidFill>
                    <a:srgbClr val="000000"/>
                  </a:solidFill>
                  <a:latin typeface="Cambria" charset="0"/>
                  <a:ea typeface="新細明體" charset="0"/>
                  <a:cs typeface="Arial" panose="020B0604020202020204" pitchFamily="34" charset="0"/>
                </a:endParaRPr>
              </a:p>
              <a:p>
                <a:pPr marL="457200" lvl="1" indent="0" algn="just">
                  <a:lnSpc>
                    <a:spcPct val="130000"/>
                  </a:lnSpc>
                  <a:buNone/>
                  <a:defRPr/>
                </a:pPr>
                <a:r>
                  <a:rPr lang="en-US" sz="8800" dirty="0">
                    <a:solidFill>
                      <a:srgbClr val="000000"/>
                    </a:solidFill>
                    <a:latin typeface="Cambria" charset="0"/>
                    <a:ea typeface="新細明體" charset="0"/>
                    <a:cs typeface="Arial" panose="020B0604020202020204" pitchFamily="34" charset="0"/>
                  </a:rPr>
                  <a:t>        </a:t>
                </a:r>
                <a:r>
                  <a:rPr lang="en-US" sz="8800" b="1" dirty="0">
                    <a:solidFill>
                      <a:srgbClr val="000000"/>
                    </a:solidFill>
                    <a:latin typeface="Cambria" charset="0"/>
                    <a:ea typeface="新細明體" charset="0"/>
                    <a:cs typeface="Arial" panose="020B0604020202020204" pitchFamily="34" charset="0"/>
                  </a:rPr>
                  <a:t>Error</a:t>
                </a:r>
                <a:r>
                  <a:rPr lang="en-US" sz="8800" dirty="0">
                    <a:solidFill>
                      <a:srgbClr val="000000"/>
                    </a:solidFill>
                    <a:latin typeface="Cambria" charset="0"/>
                    <a:ea typeface="新細明體" charset="0"/>
                    <a:cs typeface="Arial" panose="020B0604020202020204" pitchFamily="34" charset="0"/>
                  </a:rPr>
                  <a:t>:</a:t>
                </a:r>
                <a14:m>
                  <m:oMath xmlns:m="http://schemas.openxmlformats.org/officeDocument/2006/math">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𝑒</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r>
                      <a:rPr lang="en-US" sz="8800" i="1">
                        <a:solidFill>
                          <a:srgbClr val="000000"/>
                        </a:solidFill>
                        <a:latin typeface="Cambria Math" panose="02040503050406030204" pitchFamily="18" charset="0"/>
                        <a:ea typeface="新細明體" charset="0"/>
                        <a:cs typeface="Arial" panose="020B0604020202020204" pitchFamily="34" charset="0"/>
                      </a:rPr>
                      <m:t>=</m:t>
                    </m:r>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r>
                      <a:rPr lang="en-US" sz="8800" i="1">
                        <a:solidFill>
                          <a:srgbClr val="000000"/>
                        </a:solidFill>
                        <a:latin typeface="Cambria Math" panose="02040503050406030204" pitchFamily="18" charset="0"/>
                        <a:ea typeface="新細明體" charset="0"/>
                        <a:cs typeface="Arial" panose="020B0604020202020204" pitchFamily="34" charset="0"/>
                      </a:rPr>
                      <m:t>−</m:t>
                    </m:r>
                    <m:acc>
                      <m:accPr>
                        <m:chr m:val="̂"/>
                        <m:ctrlPr>
                          <a:rPr lang="en-US" sz="8800" i="1">
                            <a:solidFill>
                              <a:srgbClr val="000000"/>
                            </a:solidFill>
                            <a:latin typeface="Cambria Math" panose="02040503050406030204" pitchFamily="18" charset="0"/>
                            <a:ea typeface="新細明體" charset="0"/>
                            <a:cs typeface="Arial" panose="020B0604020202020204" pitchFamily="34" charset="0"/>
                          </a:rPr>
                        </m:ctrlPr>
                      </m:accPr>
                      <m:e>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e>
                    </m:acc>
                  </m:oMath>
                </a14:m>
                <a:endParaRPr lang="en-US" sz="8800" dirty="0">
                  <a:solidFill>
                    <a:srgbClr val="000000"/>
                  </a:solidFill>
                  <a:latin typeface="Cambria" charset="0"/>
                  <a:ea typeface="新細明體" charset="0"/>
                  <a:cs typeface="Arial" panose="020B0604020202020204" pitchFamily="34" charset="0"/>
                </a:endParaRPr>
              </a:p>
              <a:p>
                <a:pPr marL="914400" lvl="1" indent="-457200" algn="just">
                  <a:lnSpc>
                    <a:spcPct val="130000"/>
                  </a:lnSpc>
                  <a:buNone/>
                  <a:defRPr/>
                </a:pPr>
                <a:r>
                  <a:rPr lang="en-US" sz="8800" dirty="0">
                    <a:solidFill>
                      <a:srgbClr val="000000"/>
                    </a:solidFill>
                    <a:latin typeface="Cambria" charset="0"/>
                    <a:ea typeface="新細明體" charset="0"/>
                    <a:cs typeface="Arial" panose="020B0604020202020204" pitchFamily="34" charset="0"/>
                  </a:rPr>
                  <a:t>c)   Some function of a few of the previous values provides a    better prediction.</a:t>
                </a:r>
              </a:p>
              <a:p>
                <a:pPr marL="914400" lvl="1" indent="-457200" algn="just">
                  <a:lnSpc>
                    <a:spcPct val="130000"/>
                  </a:lnSpc>
                  <a:buNone/>
                  <a:defRPr/>
                </a:pPr>
                <a:r>
                  <a:rPr lang="en-US" sz="8800" dirty="0">
                    <a:solidFill>
                      <a:srgbClr val="000000"/>
                    </a:solidFill>
                    <a:latin typeface="Cambria" charset="0"/>
                    <a:ea typeface="新細明體" charset="0"/>
                    <a:cs typeface="Arial" panose="020B0604020202020204" pitchFamily="34" charset="0"/>
                  </a:rPr>
                  <a:t> </a:t>
                </a:r>
                <a14:m>
                  <m:oMath xmlns:m="http://schemas.openxmlformats.org/officeDocument/2006/math">
                    <m:acc>
                      <m:accPr>
                        <m:chr m:val="̂"/>
                        <m:ctrlPr>
                          <a:rPr lang="en-US" sz="8800" i="1" smtClean="0">
                            <a:solidFill>
                              <a:srgbClr val="000000"/>
                            </a:solidFill>
                            <a:latin typeface="Cambria Math" panose="02040503050406030204" pitchFamily="18" charset="0"/>
                            <a:ea typeface="新細明體" charset="0"/>
                            <a:cs typeface="Arial" panose="020B0604020202020204" pitchFamily="34" charset="0"/>
                          </a:rPr>
                        </m:ctrlPr>
                      </m:accPr>
                      <m:e>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e>
                    </m:acc>
                    <m:r>
                      <a:rPr lang="en-US" sz="8800" b="0" i="1" smtClean="0">
                        <a:solidFill>
                          <a:srgbClr val="000000"/>
                        </a:solidFill>
                        <a:latin typeface="Cambria Math" panose="02040503050406030204" pitchFamily="18" charset="0"/>
                        <a:ea typeface="新細明體" charset="0"/>
                        <a:cs typeface="Arial" panose="020B0604020202020204" pitchFamily="34" charset="0"/>
                      </a:rPr>
                      <m:t>=</m:t>
                    </m:r>
                    <m:nary>
                      <m:naryPr>
                        <m:chr m:val="∑"/>
                        <m:ctrlPr>
                          <a:rPr lang="en-US" sz="8800" i="1" smtClean="0">
                            <a:solidFill>
                              <a:srgbClr val="000000"/>
                            </a:solidFill>
                            <a:latin typeface="Cambria Math" panose="02040503050406030204" pitchFamily="18" charset="0"/>
                            <a:ea typeface="新細明體" charset="0"/>
                            <a:cs typeface="Arial" panose="020B0604020202020204" pitchFamily="34" charset="0"/>
                          </a:rPr>
                        </m:ctrlPr>
                      </m:naryPr>
                      <m:sub>
                        <m:r>
                          <m:rPr>
                            <m:brk m:alnAt="23"/>
                          </m:rPr>
                          <a:rPr lang="en-US" sz="8800" b="0" i="1" smtClean="0">
                            <a:solidFill>
                              <a:srgbClr val="000000"/>
                            </a:solidFill>
                            <a:latin typeface="Cambria Math" panose="02040503050406030204" pitchFamily="18" charset="0"/>
                            <a:ea typeface="新細明體" charset="0"/>
                            <a:cs typeface="Arial" panose="020B0604020202020204" pitchFamily="34" charset="0"/>
                          </a:rPr>
                          <m:t>𝑘</m:t>
                        </m:r>
                        <m:r>
                          <a:rPr lang="en-US" sz="8800" b="0" i="1" smtClean="0">
                            <a:solidFill>
                              <a:srgbClr val="000000"/>
                            </a:solidFill>
                            <a:latin typeface="Cambria Math" panose="02040503050406030204" pitchFamily="18" charset="0"/>
                            <a:ea typeface="新細明體" charset="0"/>
                            <a:cs typeface="Arial" panose="020B0604020202020204" pitchFamily="34" charset="0"/>
                          </a:rPr>
                          <m:t>=1</m:t>
                        </m:r>
                      </m:sub>
                      <m:sup>
                        <m:r>
                          <a:rPr lang="en-US" sz="8800" b="0" i="1" smtClean="0">
                            <a:solidFill>
                              <a:srgbClr val="000000"/>
                            </a:solidFill>
                            <a:latin typeface="Cambria Math" panose="02040503050406030204" pitchFamily="18" charset="0"/>
                            <a:ea typeface="新細明體" charset="0"/>
                            <a:cs typeface="Arial" panose="020B0604020202020204" pitchFamily="34" charset="0"/>
                          </a:rPr>
                          <m:t>2</m:t>
                        </m:r>
                        <m:r>
                          <a:rPr lang="en-US" sz="88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~4</m:t>
                        </m:r>
                      </m:sup>
                      <m:e>
                        <m:sSub>
                          <m:sSubPr>
                            <m:ctrlPr>
                              <a:rPr lang="en-US" sz="8800" b="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sSub>
                              <m:sSubPr>
                                <m:ctrlPr>
                                  <a:rPr lang="en-US" sz="88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b="0" i="1" smtClean="0">
                                    <a:solidFill>
                                      <a:srgbClr val="000000"/>
                                    </a:solidFill>
                                    <a:latin typeface="Cambria Math" panose="02040503050406030204" pitchFamily="18" charset="0"/>
                                    <a:ea typeface="新細明體" charset="0"/>
                                    <a:cs typeface="Arial" panose="020B0604020202020204" pitchFamily="34" charset="0"/>
                                  </a:rPr>
                                  <m:t>𝑎</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r>
                                  <a:rPr lang="en-US" sz="8800" i="1">
                                    <a:solidFill>
                                      <a:srgbClr val="000000"/>
                                    </a:solidFill>
                                    <a:latin typeface="Cambria Math" panose="02040503050406030204" pitchFamily="18" charset="0"/>
                                    <a:ea typeface="新細明體" charset="0"/>
                                    <a:cs typeface="Arial" panose="020B0604020202020204" pitchFamily="34" charset="0"/>
                                  </a:rPr>
                                  <m:t>−</m:t>
                                </m:r>
                                <m:r>
                                  <a:rPr lang="en-US" sz="8800" b="0" i="1" smtClean="0">
                                    <a:solidFill>
                                      <a:srgbClr val="000000"/>
                                    </a:solidFill>
                                    <a:latin typeface="Cambria Math" panose="02040503050406030204" pitchFamily="18" charset="0"/>
                                    <a:ea typeface="新細明體" charset="0"/>
                                    <a:cs typeface="Arial" panose="020B0604020202020204" pitchFamily="34" charset="0"/>
                                  </a:rPr>
                                  <m:t>𝑘</m:t>
                                </m:r>
                              </m:sub>
                            </m:sSub>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r>
                              <a:rPr lang="en-US" sz="8800" i="1">
                                <a:solidFill>
                                  <a:srgbClr val="000000"/>
                                </a:solidFill>
                                <a:latin typeface="Cambria Math" panose="02040503050406030204" pitchFamily="18" charset="0"/>
                                <a:ea typeface="新細明體" charset="0"/>
                                <a:cs typeface="Arial" panose="020B0604020202020204" pitchFamily="34" charset="0"/>
                              </a:rPr>
                              <m:t>−</m:t>
                            </m:r>
                            <m:r>
                              <a:rPr lang="en-US" sz="8800" b="0" i="1" smtClean="0">
                                <a:solidFill>
                                  <a:srgbClr val="000000"/>
                                </a:solidFill>
                                <a:latin typeface="Cambria Math" panose="02040503050406030204" pitchFamily="18" charset="0"/>
                                <a:ea typeface="新細明體" charset="0"/>
                                <a:cs typeface="Arial" panose="020B0604020202020204" pitchFamily="34" charset="0"/>
                              </a:rPr>
                              <m:t>𝑘</m:t>
                            </m:r>
                          </m:sub>
                        </m:sSub>
                      </m:e>
                    </m:nary>
                  </m:oMath>
                </a14:m>
                <a:r>
                  <a:rPr lang="en-US" sz="8800" b="0" dirty="0">
                    <a:solidFill>
                      <a:srgbClr val="000000"/>
                    </a:solidFill>
                    <a:latin typeface="Cambria" charset="0"/>
                    <a:ea typeface="新細明體" charset="0"/>
                    <a:cs typeface="Arial" panose="020B0604020202020204" pitchFamily="34" charset="0"/>
                  </a:rPr>
                  <a:t/>
                </a:r>
                <a:br>
                  <a:rPr lang="en-US" sz="8800" b="0" dirty="0">
                    <a:solidFill>
                      <a:srgbClr val="000000"/>
                    </a:solidFill>
                    <a:latin typeface="Cambria" charset="0"/>
                    <a:ea typeface="新細明體" charset="0"/>
                    <a:cs typeface="Arial" panose="020B0604020202020204" pitchFamily="34" charset="0"/>
                  </a:rPr>
                </a:br>
                <a:endParaRPr lang="en-US" sz="8800" dirty="0">
                  <a:solidFill>
                    <a:srgbClr val="000000"/>
                  </a:solidFill>
                  <a:latin typeface="Cambria" charset="0"/>
                  <a:ea typeface="新細明體" charset="0"/>
                  <a:cs typeface="Arial" panose="020B0604020202020204" pitchFamily="34" charset="0"/>
                </a:endParaRP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7"/>
                <a:ext cx="7886700" cy="5527918"/>
              </a:xfrm>
              <a:blipFill>
                <a:blip r:embed="rId2"/>
                <a:stretch>
                  <a:fillRect l="-618" t="-3308" r="-1236" b="-14664"/>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21</a:t>
            </a:fld>
            <a:endParaRPr lang="en-US" altLang="zh-TW"/>
          </a:p>
        </p:txBody>
      </p:sp>
    </p:spTree>
    <p:extLst>
      <p:ext uri="{BB962C8B-B14F-4D97-AF65-F5344CB8AC3E}">
        <p14:creationId xmlns:p14="http://schemas.microsoft.com/office/powerpoint/2010/main" val="35139632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8"/>
            <a:ext cx="7886700" cy="2734588"/>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Lossless Predictive Coding</a:t>
            </a:r>
          </a:p>
          <a:p>
            <a:pPr lvl="1" algn="just">
              <a:lnSpc>
                <a:spcPct val="100000"/>
              </a:lnSpc>
              <a:spcBef>
                <a:spcPts val="1200"/>
              </a:spcBef>
              <a:defRPr/>
            </a:pPr>
            <a:r>
              <a:rPr lang="en-US" altLang="zh-CN" sz="8000" dirty="0">
                <a:solidFill>
                  <a:srgbClr val="000000"/>
                </a:solidFill>
                <a:latin typeface="Cambria" charset="0"/>
                <a:ea typeface="新細明體" charset="0"/>
                <a:cs typeface="Arial" panose="020B0604020202020204" pitchFamily="34" charset="0"/>
              </a:rPr>
              <a:t>The idea of forming differences is to make the histogram of sample values more peaked.</a:t>
            </a:r>
            <a:r>
              <a:rPr lang="en-US" sz="8000" dirty="0">
                <a:solidFill>
                  <a:srgbClr val="000000"/>
                </a:solidFill>
                <a:latin typeface="Cambria" charset="0"/>
                <a:ea typeface="新細明體" charset="0"/>
                <a:cs typeface="Arial" panose="020B0604020202020204" pitchFamily="34" charset="0"/>
              </a:rPr>
              <a:t> </a:t>
            </a:r>
          </a:p>
          <a:p>
            <a:pPr lvl="1" algn="just">
              <a:lnSpc>
                <a:spcPct val="100000"/>
              </a:lnSpc>
              <a:spcBef>
                <a:spcPts val="1200"/>
              </a:spcBef>
              <a:defRPr/>
            </a:pPr>
            <a:r>
              <a:rPr lang="en-US" sz="8000" dirty="0">
                <a:solidFill>
                  <a:srgbClr val="000000"/>
                </a:solidFill>
                <a:latin typeface="Cambria" charset="0"/>
                <a:ea typeface="新細明體" charset="0"/>
                <a:cs typeface="Arial" panose="020B0604020202020204" pitchFamily="34" charset="0"/>
              </a:rPr>
              <a:t>Coding scheme: assigns short codewords to frequently occurring symbols.</a:t>
            </a:r>
          </a:p>
          <a:p>
            <a:pPr marL="457200" lvl="1" indent="0" algn="just">
              <a:lnSpc>
                <a:spcPct val="130000"/>
              </a:lnSpc>
              <a:buNone/>
              <a:defRPr/>
            </a:pPr>
            <a:r>
              <a:rPr lang="en-US" sz="8800" b="0" dirty="0">
                <a:solidFill>
                  <a:srgbClr val="000000"/>
                </a:solidFill>
                <a:latin typeface="Cambria" charset="0"/>
                <a:ea typeface="新細明體" charset="0"/>
                <a:cs typeface="Arial" panose="020B0604020202020204" pitchFamily="34" charset="0"/>
              </a:rPr>
              <a:t/>
            </a:r>
            <a:br>
              <a:rPr lang="en-US" sz="8800" b="0" dirty="0">
                <a:solidFill>
                  <a:srgbClr val="000000"/>
                </a:solidFill>
                <a:latin typeface="Cambria" charset="0"/>
                <a:ea typeface="新細明體" charset="0"/>
                <a:cs typeface="Arial" panose="020B0604020202020204" pitchFamily="34" charset="0"/>
              </a:rPr>
            </a:br>
            <a:endParaRPr lang="en-US" sz="8800" dirty="0">
              <a:solidFill>
                <a:srgbClr val="000000"/>
              </a:solidFill>
              <a:latin typeface="Cambria" charset="0"/>
              <a:ea typeface="新細明體" charset="0"/>
              <a:cs typeface="Arial" panose="020B0604020202020204" pitchFamily="34" charset="0"/>
            </a:endParaRPr>
          </a:p>
        </p:txBody>
      </p:sp>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22</a:t>
            </a:fld>
            <a:endParaRPr lang="en-US" altLang="zh-TW"/>
          </a:p>
        </p:txBody>
      </p:sp>
      <p:pic>
        <p:nvPicPr>
          <p:cNvPr id="6" name="Picture 5" descr="A picture containing object, brush&#10;&#10;Description automatically generated">
            <a:extLst>
              <a:ext uri="{FF2B5EF4-FFF2-40B4-BE49-F238E27FC236}">
                <a16:creationId xmlns:a16="http://schemas.microsoft.com/office/drawing/2014/main" xmlns="" id="{4C1AAFB9-64E3-407F-A01C-693908772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172" y="2576772"/>
            <a:ext cx="6754145" cy="2120772"/>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xmlns="" id="{0ADA9A4C-00BD-4F25-A37C-B9BC7498A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347" y="4697544"/>
            <a:ext cx="3102972" cy="2120772"/>
          </a:xfrm>
          <a:prstGeom prst="rect">
            <a:avLst/>
          </a:prstGeom>
        </p:spPr>
      </p:pic>
      <p:sp>
        <p:nvSpPr>
          <p:cNvPr id="9" name="Rectangle 8">
            <a:extLst>
              <a:ext uri="{FF2B5EF4-FFF2-40B4-BE49-F238E27FC236}">
                <a16:creationId xmlns:a16="http://schemas.microsoft.com/office/drawing/2014/main" xmlns="" id="{507F6E74-95EA-415E-A56F-213B6A889073}"/>
              </a:ext>
            </a:extLst>
          </p:cNvPr>
          <p:cNvSpPr/>
          <p:nvPr/>
        </p:nvSpPr>
        <p:spPr>
          <a:xfrm>
            <a:off x="4811086" y="4832030"/>
            <a:ext cx="4148356" cy="1754326"/>
          </a:xfrm>
          <a:prstGeom prst="rect">
            <a:avLst/>
          </a:prstGeom>
        </p:spPr>
        <p:txBody>
          <a:bodyPr wrap="square">
            <a:spAutoFit/>
          </a:bodyPr>
          <a:lstStyle/>
          <a:p>
            <a:r>
              <a:rPr lang="en-US" dirty="0">
                <a:latin typeface="Cambria" panose="02040503050406030204" pitchFamily="18" charset="0"/>
                <a:ea typeface="Cambria" panose="02040503050406030204" pitchFamily="18" charset="0"/>
              </a:rPr>
              <a:t>Differencing concentrates the histogram. </a:t>
            </a:r>
          </a:p>
          <a:p>
            <a:r>
              <a:rPr lang="en-US" dirty="0">
                <a:latin typeface="Cambria" panose="02040503050406030204" pitchFamily="18" charset="0"/>
                <a:ea typeface="Cambria" panose="02040503050406030204" pitchFamily="18" charset="0"/>
              </a:rPr>
              <a:t>(a): Digital speech signal. </a:t>
            </a:r>
          </a:p>
          <a:p>
            <a:r>
              <a:rPr lang="en-US" dirty="0">
                <a:latin typeface="Cambria" panose="02040503050406030204" pitchFamily="18" charset="0"/>
                <a:ea typeface="Cambria" panose="02040503050406030204" pitchFamily="18" charset="0"/>
              </a:rPr>
              <a:t>(b): Histogram of digital speech signal values.</a:t>
            </a:r>
          </a:p>
          <a:p>
            <a:r>
              <a:rPr lang="en-US" dirty="0">
                <a:latin typeface="Cambria" panose="02040503050406030204" pitchFamily="18" charset="0"/>
                <a:ea typeface="Cambria" panose="02040503050406030204" pitchFamily="18" charset="0"/>
              </a:rPr>
              <a:t>(c): Histogram of digital speech signal differences.</a:t>
            </a:r>
          </a:p>
        </p:txBody>
      </p:sp>
    </p:spTree>
    <p:extLst>
      <p:ext uri="{BB962C8B-B14F-4D97-AF65-F5344CB8AC3E}">
        <p14:creationId xmlns:p14="http://schemas.microsoft.com/office/powerpoint/2010/main" val="24016524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lose up of a clock&#10;&#10;Description automatically generated">
            <a:extLst>
              <a:ext uri="{FF2B5EF4-FFF2-40B4-BE49-F238E27FC236}">
                <a16:creationId xmlns:a16="http://schemas.microsoft.com/office/drawing/2014/main" xmlns="" id="{ABF41D64-28CA-446E-A35E-3C7C3B810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034" y="5825931"/>
            <a:ext cx="4572396" cy="960203"/>
          </a:xfrm>
          <a:prstGeom prst="rect">
            <a:avLst/>
          </a:prstGeom>
        </p:spPr>
      </p:pic>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7"/>
                <a:ext cx="7886700" cy="2464043"/>
              </a:xfrm>
            </p:spPr>
            <p:txBody>
              <a:bodyPr>
                <a:normAutofit fontScale="25000" lnSpcReduction="20000"/>
              </a:bodyPr>
              <a:lstStyle/>
              <a:p>
                <a:pPr algn="just"/>
                <a:r>
                  <a:rPr lang="en-US" altLang="zh-CN" sz="11200" b="1" dirty="0" smtClean="0">
                    <a:latin typeface="Cambria" panose="02040503050406030204" pitchFamily="18" charset="0"/>
                    <a:ea typeface="Cambria" panose="02040503050406030204" pitchFamily="18" charset="0"/>
                  </a:rPr>
                  <a:t>Lossless Predictive Coding</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Simple example: </a:t>
                </a:r>
                <a:r>
                  <a:rPr lang="en-US" sz="9600" dirty="0">
                    <a:solidFill>
                      <a:srgbClr val="000000"/>
                    </a:solidFill>
                    <a:latin typeface="Cambria" panose="02040503050406030204" pitchFamily="18" charset="0"/>
                    <a:ea typeface="Cambria" panose="02040503050406030204" pitchFamily="18" charset="0"/>
                    <a:cs typeface="Arial" panose="020B0604020202020204" pitchFamily="34" charset="0"/>
                  </a:rPr>
                  <a:t>the sequence </a:t>
                </a:r>
                <a14:m>
                  <m:oMath xmlns:m="http://schemas.openxmlformats.org/officeDocument/2006/math">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i="1">
                            <a:solidFill>
                              <a:srgbClr val="000000"/>
                            </a:solidFill>
                            <a:latin typeface="Cambria Math" panose="02040503050406030204" pitchFamily="18" charset="0"/>
                            <a:ea typeface="新細明體" charset="0"/>
                            <a:cs typeface="Arial" panose="020B0604020202020204" pitchFamily="34" charset="0"/>
                          </a:rPr>
                          <m:t>1</m:t>
                        </m:r>
                      </m:sub>
                    </m:sSub>
                  </m:oMath>
                </a14:m>
                <a:r>
                  <a:rPr lang="en-US" sz="9600" dirty="0">
                    <a:solidFill>
                      <a:srgbClr val="000000"/>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i="1">
                            <a:solidFill>
                              <a:srgbClr val="000000"/>
                            </a:solidFill>
                            <a:latin typeface="Cambria Math" panose="02040503050406030204" pitchFamily="18" charset="0"/>
                            <a:ea typeface="新細明體" charset="0"/>
                            <a:cs typeface="Arial" panose="020B0604020202020204" pitchFamily="34" charset="0"/>
                          </a:rPr>
                          <m:t>2</m:t>
                        </m:r>
                      </m:sub>
                    </m:sSub>
                  </m:oMath>
                </a14:m>
                <a:r>
                  <a:rPr lang="en-US" sz="9600" dirty="0">
                    <a:solidFill>
                      <a:srgbClr val="000000"/>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i="1">
                            <a:solidFill>
                              <a:srgbClr val="000000"/>
                            </a:solidFill>
                            <a:latin typeface="Cambria Math" panose="02040503050406030204" pitchFamily="18" charset="0"/>
                            <a:ea typeface="新細明體" charset="0"/>
                            <a:cs typeface="Arial" panose="020B0604020202020204" pitchFamily="34" charset="0"/>
                          </a:rPr>
                          <m:t>3</m:t>
                        </m:r>
                      </m:sub>
                    </m:sSub>
                  </m:oMath>
                </a14:m>
                <a:r>
                  <a:rPr lang="en-US" sz="9600" dirty="0">
                    <a:solidFill>
                      <a:srgbClr val="000000"/>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i="1">
                            <a:solidFill>
                              <a:srgbClr val="000000"/>
                            </a:solidFill>
                            <a:latin typeface="Cambria Math" panose="02040503050406030204" pitchFamily="18" charset="0"/>
                            <a:ea typeface="新細明體" charset="0"/>
                            <a:cs typeface="Arial" panose="020B0604020202020204" pitchFamily="34" charset="0"/>
                          </a:rPr>
                          <m:t>4</m:t>
                        </m:r>
                      </m:sub>
                    </m:sSub>
                  </m:oMath>
                </a14:m>
                <a:r>
                  <a:rPr lang="en-US" sz="9600" dirty="0">
                    <a:solidFill>
                      <a:srgbClr val="000000"/>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i="1">
                            <a:solidFill>
                              <a:srgbClr val="000000"/>
                            </a:solidFill>
                            <a:latin typeface="Cambria Math" panose="02040503050406030204" pitchFamily="18" charset="0"/>
                            <a:ea typeface="新細明體" charset="0"/>
                            <a:cs typeface="Arial" panose="020B0604020202020204" pitchFamily="34" charset="0"/>
                          </a:rPr>
                          <m:t>5</m:t>
                        </m:r>
                      </m:sub>
                    </m:sSub>
                  </m:oMath>
                </a14:m>
                <a:r>
                  <a:rPr lang="en-US" sz="9600" dirty="0">
                    <a:solidFill>
                      <a:srgbClr val="000000"/>
                    </a:solidFill>
                    <a:latin typeface="Cambria" panose="02040503050406030204" pitchFamily="18" charset="0"/>
                    <a:ea typeface="Cambria" panose="02040503050406030204" pitchFamily="18" charset="0"/>
                    <a:cs typeface="Arial" panose="020B0604020202020204" pitchFamily="34" charset="0"/>
                  </a:rPr>
                  <a:t>= 21, 22, 27, 25, 22. </a:t>
                </a:r>
              </a:p>
              <a:p>
                <a:pPr marL="457200" lvl="1" indent="0" algn="just">
                  <a:lnSpc>
                    <a:spcPct val="100000"/>
                  </a:lnSpc>
                  <a:spcBef>
                    <a:spcPts val="1200"/>
                  </a:spcBef>
                  <a:buNone/>
                  <a:defRPr/>
                </a:pPr>
                <a14:m>
                  <m:oMathPara xmlns:m="http://schemas.openxmlformats.org/officeDocument/2006/math">
                    <m:oMathParaPr>
                      <m:jc m:val="centerGroup"/>
                    </m:oMathParaPr>
                    <m:oMath xmlns:m="http://schemas.openxmlformats.org/officeDocument/2006/math">
                      <m:acc>
                        <m:accPr>
                          <m:chr m:val="̂"/>
                          <m:ctrlPr>
                            <a:rPr lang="en-US" sz="8800" i="1">
                              <a:solidFill>
                                <a:srgbClr val="000000"/>
                              </a:solidFill>
                              <a:latin typeface="Cambria Math" panose="02040503050406030204" pitchFamily="18" charset="0"/>
                              <a:ea typeface="新細明體" charset="0"/>
                              <a:cs typeface="Arial" panose="020B0604020202020204" pitchFamily="34" charset="0"/>
                            </a:rPr>
                          </m:ctrlPr>
                        </m:accPr>
                        <m:e>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e>
                      </m:acc>
                      <m:r>
                        <a:rPr lang="en-US" sz="8800" i="1">
                          <a:solidFill>
                            <a:srgbClr val="000000"/>
                          </a:solidFill>
                          <a:latin typeface="Cambria Math" panose="02040503050406030204" pitchFamily="18" charset="0"/>
                          <a:ea typeface="新細明體" charset="0"/>
                          <a:cs typeface="Arial" panose="020B0604020202020204" pitchFamily="34" charset="0"/>
                        </a:rPr>
                        <m:t>=</m:t>
                      </m:r>
                      <m:d>
                        <m:dPr>
                          <m:begChr m:val="⌊"/>
                          <m:endChr m:val="⌋"/>
                          <m:ctrlPr>
                            <a:rPr lang="en-US" sz="8800" i="1" smtClean="0">
                              <a:solidFill>
                                <a:srgbClr val="000000"/>
                              </a:solidFill>
                              <a:latin typeface="Cambria Math" panose="02040503050406030204" pitchFamily="18" charset="0"/>
                              <a:ea typeface="新細明體" charset="0"/>
                              <a:cs typeface="Arial" panose="020B0604020202020204" pitchFamily="34" charset="0"/>
                            </a:rPr>
                          </m:ctrlPr>
                        </m:dPr>
                        <m:e>
                          <m:f>
                            <m:fPr>
                              <m:ctrlPr>
                                <a:rPr lang="en-US" sz="8800" i="1" smtClean="0">
                                  <a:solidFill>
                                    <a:srgbClr val="000000"/>
                                  </a:solidFill>
                                  <a:latin typeface="Cambria Math" panose="02040503050406030204" pitchFamily="18" charset="0"/>
                                  <a:ea typeface="新細明體" charset="0"/>
                                  <a:cs typeface="Arial" panose="020B0604020202020204" pitchFamily="34" charset="0"/>
                                </a:rPr>
                              </m:ctrlPr>
                            </m:fPr>
                            <m:num>
                              <m:r>
                                <a:rPr lang="en-US" sz="8800" b="0" i="1" smtClean="0">
                                  <a:solidFill>
                                    <a:srgbClr val="000000"/>
                                  </a:solidFill>
                                  <a:latin typeface="Cambria Math" panose="02040503050406030204" pitchFamily="18" charset="0"/>
                                  <a:ea typeface="新細明體" charset="0"/>
                                  <a:cs typeface="Arial" panose="020B0604020202020204" pitchFamily="34" charset="0"/>
                                </a:rPr>
                                <m:t>1</m:t>
                              </m:r>
                            </m:num>
                            <m:den>
                              <m:r>
                                <a:rPr lang="en-US" sz="8800" b="0" i="1" smtClean="0">
                                  <a:solidFill>
                                    <a:srgbClr val="000000"/>
                                  </a:solidFill>
                                  <a:latin typeface="Cambria Math" panose="02040503050406030204" pitchFamily="18" charset="0"/>
                                  <a:ea typeface="新細明體" charset="0"/>
                                  <a:cs typeface="Arial" panose="020B0604020202020204" pitchFamily="34" charset="0"/>
                                </a:rPr>
                                <m:t>2</m:t>
                              </m:r>
                            </m:den>
                          </m:f>
                          <m:r>
                            <a:rPr lang="en-US" sz="8800" b="0" i="1" smtClean="0">
                              <a:solidFill>
                                <a:srgbClr val="000000"/>
                              </a:solidFill>
                              <a:latin typeface="Cambria Math" panose="02040503050406030204" pitchFamily="18" charset="0"/>
                              <a:ea typeface="新細明體" charset="0"/>
                              <a:cs typeface="Arial" panose="020B0604020202020204" pitchFamily="34" charset="0"/>
                            </a:rPr>
                            <m:t>(</m:t>
                          </m:r>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r>
                                <a:rPr lang="en-US" sz="8800" i="1">
                                  <a:solidFill>
                                    <a:srgbClr val="000000"/>
                                  </a:solidFill>
                                  <a:latin typeface="Cambria Math" panose="02040503050406030204" pitchFamily="18" charset="0"/>
                                  <a:ea typeface="新細明體" charset="0"/>
                                  <a:cs typeface="Arial" panose="020B0604020202020204" pitchFamily="34" charset="0"/>
                                </a:rPr>
                                <m:t>−1</m:t>
                              </m:r>
                            </m:sub>
                          </m:sSub>
                          <m:r>
                            <a:rPr lang="en-US" altLang="zh-CN" sz="8800" b="0" i="1">
                              <a:solidFill>
                                <a:srgbClr val="000000"/>
                              </a:solidFill>
                              <a:latin typeface="Cambria Math" panose="02040503050406030204" pitchFamily="18" charset="0"/>
                              <a:ea typeface="新細明體" charset="0"/>
                              <a:cs typeface="Arial" panose="020B0604020202020204" pitchFamily="34" charset="0"/>
                            </a:rPr>
                            <m:t>+</m:t>
                          </m:r>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r>
                                <a:rPr lang="en-US" altLang="zh-CN" sz="8800" i="1">
                                  <a:solidFill>
                                    <a:srgbClr val="000000"/>
                                  </a:solidFill>
                                  <a:latin typeface="Cambria Math" panose="02040503050406030204" pitchFamily="18" charset="0"/>
                                  <a:ea typeface="新細明體" charset="0"/>
                                  <a:cs typeface="Arial" panose="020B0604020202020204" pitchFamily="34" charset="0"/>
                                </a:rPr>
                                <m:t>−</m:t>
                              </m:r>
                              <m:r>
                                <a:rPr lang="en-US" altLang="zh-CN" sz="8800" b="0" i="1" smtClean="0">
                                  <a:solidFill>
                                    <a:srgbClr val="000000"/>
                                  </a:solidFill>
                                  <a:latin typeface="Cambria Math" panose="02040503050406030204" pitchFamily="18" charset="0"/>
                                  <a:ea typeface="新細明體" charset="0"/>
                                  <a:cs typeface="Arial" panose="020B0604020202020204" pitchFamily="34" charset="0"/>
                                </a:rPr>
                                <m:t>2</m:t>
                              </m:r>
                            </m:sub>
                          </m:sSub>
                          <m:r>
                            <a:rPr lang="en-US" sz="8800" b="0" i="1" smtClean="0">
                              <a:solidFill>
                                <a:srgbClr val="000000"/>
                              </a:solidFill>
                              <a:latin typeface="Cambria Math" panose="02040503050406030204" pitchFamily="18" charset="0"/>
                              <a:ea typeface="新細明體" charset="0"/>
                              <a:cs typeface="Arial" panose="020B0604020202020204" pitchFamily="34" charset="0"/>
                            </a:rPr>
                            <m:t>)</m:t>
                          </m:r>
                        </m:e>
                      </m:d>
                    </m:oMath>
                    <m:oMath xmlns:m="http://schemas.openxmlformats.org/officeDocument/2006/math">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𝑒</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r>
                        <a:rPr lang="en-US" sz="8800" i="1">
                          <a:solidFill>
                            <a:srgbClr val="000000"/>
                          </a:solidFill>
                          <a:latin typeface="Cambria Math" panose="02040503050406030204" pitchFamily="18" charset="0"/>
                          <a:ea typeface="新細明體" charset="0"/>
                          <a:cs typeface="Arial" panose="020B0604020202020204" pitchFamily="34" charset="0"/>
                        </a:rPr>
                        <m:t>=</m:t>
                      </m:r>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r>
                        <a:rPr lang="en-US" sz="8800" i="1">
                          <a:solidFill>
                            <a:srgbClr val="000000"/>
                          </a:solidFill>
                          <a:latin typeface="Cambria Math" panose="02040503050406030204" pitchFamily="18" charset="0"/>
                          <a:ea typeface="新細明體" charset="0"/>
                          <a:cs typeface="Arial" panose="020B0604020202020204" pitchFamily="34" charset="0"/>
                        </a:rPr>
                        <m:t>−</m:t>
                      </m:r>
                      <m:acc>
                        <m:accPr>
                          <m:chr m:val="̂"/>
                          <m:ctrlPr>
                            <a:rPr lang="en-US" sz="8800" i="1">
                              <a:solidFill>
                                <a:srgbClr val="000000"/>
                              </a:solidFill>
                              <a:latin typeface="Cambria Math" panose="02040503050406030204" pitchFamily="18" charset="0"/>
                              <a:ea typeface="新細明體" charset="0"/>
                              <a:cs typeface="Arial" panose="020B0604020202020204" pitchFamily="34" charset="0"/>
                            </a:rPr>
                          </m:ctrlPr>
                        </m:accPr>
                        <m:e>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e>
                      </m:acc>
                    </m:oMath>
                  </m:oMathPara>
                </a14:m>
                <a:endParaRPr lang="en-US" sz="8800" dirty="0">
                  <a:solidFill>
                    <a:srgbClr val="000000"/>
                  </a:solidFill>
                  <a:latin typeface="Cambria" panose="02040503050406030204" pitchFamily="18" charset="0"/>
                  <a:ea typeface="Cambria" panose="02040503050406030204" pitchFamily="18" charset="0"/>
                  <a:cs typeface="Arial" panose="020B0604020202020204" pitchFamily="34" charset="0"/>
                </a:endParaRP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7"/>
                <a:ext cx="7886700" cy="2464043"/>
              </a:xfrm>
              <a:blipFill>
                <a:blip r:embed="rId3"/>
                <a:stretch>
                  <a:fillRect l="-618" t="-7407" r="-123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23</a:t>
            </a:fld>
            <a:endParaRPr lang="en-US" altLang="zh-TW"/>
          </a:p>
        </p:txBody>
      </p:sp>
      <p:pic>
        <p:nvPicPr>
          <p:cNvPr id="6" name="Picture 5" descr="A close up of a logo&#10;&#10;Description automatically generated">
            <a:extLst>
              <a:ext uri="{FF2B5EF4-FFF2-40B4-BE49-F238E27FC236}">
                <a16:creationId xmlns:a16="http://schemas.microsoft.com/office/drawing/2014/main" xmlns="" id="{C5C7F770-3B85-4CBB-86D1-D7008A0FD6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4918" y="3259871"/>
            <a:ext cx="3200677" cy="472481"/>
          </a:xfrm>
          <a:prstGeom prst="rect">
            <a:avLst/>
          </a:prstGeom>
        </p:spPr>
      </p:pic>
      <p:pic>
        <p:nvPicPr>
          <p:cNvPr id="8" name="Picture 7" descr="A close up of a clock&#10;&#10;Description automatically generated">
            <a:extLst>
              <a:ext uri="{FF2B5EF4-FFF2-40B4-BE49-F238E27FC236}">
                <a16:creationId xmlns:a16="http://schemas.microsoft.com/office/drawing/2014/main" xmlns="" id="{55F98E93-91FE-42F1-B8DC-20C07157AA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1362" y="3838131"/>
            <a:ext cx="4625741" cy="960203"/>
          </a:xfrm>
          <a:prstGeom prst="rect">
            <a:avLst/>
          </a:prstGeom>
        </p:spPr>
      </p:pic>
      <p:pic>
        <p:nvPicPr>
          <p:cNvPr id="10" name="Picture 9" descr="A close up of a clock&#10;&#10;Description automatically generated">
            <a:extLst>
              <a:ext uri="{FF2B5EF4-FFF2-40B4-BE49-F238E27FC236}">
                <a16:creationId xmlns:a16="http://schemas.microsoft.com/office/drawing/2014/main" xmlns="" id="{7843F12D-12EA-4DB0-8352-C1821B4F30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1362" y="4813527"/>
            <a:ext cx="4587638" cy="922100"/>
          </a:xfrm>
          <a:prstGeom prst="rect">
            <a:avLst/>
          </a:prstGeom>
        </p:spPr>
      </p:pic>
      <p:sp>
        <p:nvSpPr>
          <p:cNvPr id="13" name="Rectangle 12">
            <a:extLst>
              <a:ext uri="{FF2B5EF4-FFF2-40B4-BE49-F238E27FC236}">
                <a16:creationId xmlns:a16="http://schemas.microsoft.com/office/drawing/2014/main" xmlns="" id="{6D3EC256-0FA5-4ED2-A8EB-4B25AD99F217}"/>
              </a:ext>
            </a:extLst>
          </p:cNvPr>
          <p:cNvSpPr/>
          <p:nvPr/>
        </p:nvSpPr>
        <p:spPr>
          <a:xfrm>
            <a:off x="5939406" y="4813527"/>
            <a:ext cx="3045203" cy="1569660"/>
          </a:xfrm>
          <a:prstGeom prst="rect">
            <a:avLst/>
          </a:prstGeom>
        </p:spPr>
        <p:txBody>
          <a:bodyPr wrap="square">
            <a:spAutoFit/>
          </a:bodyPr>
          <a:lstStyle/>
          <a:p>
            <a:r>
              <a:rPr lang="en-US" sz="2400" dirty="0">
                <a:latin typeface="Cambria" panose="02040503050406030204" pitchFamily="18" charset="0"/>
                <a:ea typeface="Cambria" panose="02040503050406030204" pitchFamily="18" charset="0"/>
              </a:rPr>
              <a:t>The error does center around zero, we see, and coding will be efficient.</a:t>
            </a:r>
          </a:p>
        </p:txBody>
      </p:sp>
    </p:spTree>
    <p:extLst>
      <p:ext uri="{BB962C8B-B14F-4D97-AF65-F5344CB8AC3E}">
        <p14:creationId xmlns:p14="http://schemas.microsoft.com/office/powerpoint/2010/main" val="10514981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7"/>
                <a:ext cx="7886700" cy="1325237"/>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Lossless Predictive Coding</a:t>
                </a:r>
              </a:p>
              <a:p>
                <a:pPr lvl="1" algn="just">
                  <a:lnSpc>
                    <a:spcPct val="100000"/>
                  </a:lnSpc>
                  <a:spcBef>
                    <a:spcPts val="1200"/>
                  </a:spcBef>
                  <a:defRPr/>
                </a:pPr>
                <a:r>
                  <a:rPr lang="en-US" altLang="zh-CN" sz="9600" dirty="0">
                    <a:solidFill>
                      <a:schemeClr val="bg1"/>
                    </a:solidFill>
                    <a:latin typeface="Cambria" charset="0"/>
                    <a:ea typeface="新細明體" charset="0"/>
                    <a:cs typeface="Arial" panose="020B0604020202020204" pitchFamily="34" charset="0"/>
                  </a:rPr>
                  <a:t>Simple example: </a:t>
                </a:r>
                <a:r>
                  <a:rPr lang="en-US" sz="9600" dirty="0">
                    <a:solidFill>
                      <a:schemeClr val="bg1"/>
                    </a:solidFill>
                    <a:latin typeface="Cambria" panose="02040503050406030204" pitchFamily="18" charset="0"/>
                    <a:ea typeface="Cambria" panose="02040503050406030204" pitchFamily="18" charset="0"/>
                    <a:cs typeface="Arial" panose="020B0604020202020204" pitchFamily="34" charset="0"/>
                  </a:rPr>
                  <a:t>the sequence </a:t>
                </a:r>
                <a14:m>
                  <m:oMath xmlns:m="http://schemas.openxmlformats.org/officeDocument/2006/math">
                    <m:sSub>
                      <m:sSubPr>
                        <m:ctrlPr>
                          <a:rPr lang="en-US" sz="9600" i="1">
                            <a:solidFill>
                              <a:schemeClr val="bg1"/>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chemeClr val="bg1"/>
                            </a:solidFill>
                            <a:latin typeface="Cambria Math" panose="02040503050406030204" pitchFamily="18" charset="0"/>
                            <a:ea typeface="新細明體" charset="0"/>
                            <a:cs typeface="Arial" panose="020B0604020202020204" pitchFamily="34" charset="0"/>
                          </a:rPr>
                          <m:t>𝑓</m:t>
                        </m:r>
                      </m:e>
                      <m:sub>
                        <m:r>
                          <a:rPr lang="en-US" sz="9600" i="1">
                            <a:solidFill>
                              <a:schemeClr val="bg1"/>
                            </a:solidFill>
                            <a:latin typeface="Cambria Math" panose="02040503050406030204" pitchFamily="18" charset="0"/>
                            <a:ea typeface="新細明體" charset="0"/>
                            <a:cs typeface="Arial" panose="020B0604020202020204" pitchFamily="34" charset="0"/>
                          </a:rPr>
                          <m:t>1</m:t>
                        </m:r>
                      </m:sub>
                    </m:sSub>
                  </m:oMath>
                </a14:m>
                <a:r>
                  <a:rPr lang="en-US" sz="9600" dirty="0">
                    <a:solidFill>
                      <a:schemeClr val="bg1"/>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chemeClr val="bg1"/>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chemeClr val="bg1"/>
                            </a:solidFill>
                            <a:latin typeface="Cambria Math" panose="02040503050406030204" pitchFamily="18" charset="0"/>
                            <a:ea typeface="新細明體" charset="0"/>
                            <a:cs typeface="Arial" panose="020B0604020202020204" pitchFamily="34" charset="0"/>
                          </a:rPr>
                          <m:t>𝑓</m:t>
                        </m:r>
                      </m:e>
                      <m:sub>
                        <m:r>
                          <a:rPr lang="en-US" sz="9600" i="1">
                            <a:solidFill>
                              <a:schemeClr val="bg1"/>
                            </a:solidFill>
                            <a:latin typeface="Cambria Math" panose="02040503050406030204" pitchFamily="18" charset="0"/>
                            <a:ea typeface="新細明體" charset="0"/>
                            <a:cs typeface="Arial" panose="020B0604020202020204" pitchFamily="34" charset="0"/>
                          </a:rPr>
                          <m:t>2</m:t>
                        </m:r>
                      </m:sub>
                    </m:sSub>
                  </m:oMath>
                </a14:m>
                <a:r>
                  <a:rPr lang="en-US" sz="9600" dirty="0">
                    <a:solidFill>
                      <a:schemeClr val="bg1"/>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chemeClr val="bg1"/>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chemeClr val="bg1"/>
                            </a:solidFill>
                            <a:latin typeface="Cambria Math" panose="02040503050406030204" pitchFamily="18" charset="0"/>
                            <a:ea typeface="新細明體" charset="0"/>
                            <a:cs typeface="Arial" panose="020B0604020202020204" pitchFamily="34" charset="0"/>
                          </a:rPr>
                          <m:t>𝑓</m:t>
                        </m:r>
                      </m:e>
                      <m:sub>
                        <m:r>
                          <a:rPr lang="en-US" sz="9600" i="1">
                            <a:solidFill>
                              <a:schemeClr val="bg1"/>
                            </a:solidFill>
                            <a:latin typeface="Cambria Math" panose="02040503050406030204" pitchFamily="18" charset="0"/>
                            <a:ea typeface="新細明體" charset="0"/>
                            <a:cs typeface="Arial" panose="020B0604020202020204" pitchFamily="34" charset="0"/>
                          </a:rPr>
                          <m:t>3</m:t>
                        </m:r>
                      </m:sub>
                    </m:sSub>
                  </m:oMath>
                </a14:m>
                <a:r>
                  <a:rPr lang="en-US" sz="9600" dirty="0">
                    <a:solidFill>
                      <a:schemeClr val="bg1"/>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chemeClr val="bg1"/>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chemeClr val="bg1"/>
                            </a:solidFill>
                            <a:latin typeface="Cambria Math" panose="02040503050406030204" pitchFamily="18" charset="0"/>
                            <a:ea typeface="新細明體" charset="0"/>
                            <a:cs typeface="Arial" panose="020B0604020202020204" pitchFamily="34" charset="0"/>
                          </a:rPr>
                          <m:t>𝑓</m:t>
                        </m:r>
                      </m:e>
                      <m:sub>
                        <m:r>
                          <a:rPr lang="en-US" sz="9600" i="1">
                            <a:solidFill>
                              <a:schemeClr val="bg1"/>
                            </a:solidFill>
                            <a:latin typeface="Cambria Math" panose="02040503050406030204" pitchFamily="18" charset="0"/>
                            <a:ea typeface="新細明體" charset="0"/>
                            <a:cs typeface="Arial" panose="020B0604020202020204" pitchFamily="34" charset="0"/>
                          </a:rPr>
                          <m:t>4</m:t>
                        </m:r>
                      </m:sub>
                    </m:sSub>
                  </m:oMath>
                </a14:m>
                <a:r>
                  <a:rPr lang="en-US" sz="9600" dirty="0">
                    <a:solidFill>
                      <a:schemeClr val="bg1"/>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chemeClr val="bg1"/>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chemeClr val="bg1"/>
                            </a:solidFill>
                            <a:latin typeface="Cambria Math" panose="02040503050406030204" pitchFamily="18" charset="0"/>
                            <a:ea typeface="新細明體" charset="0"/>
                            <a:cs typeface="Arial" panose="020B0604020202020204" pitchFamily="34" charset="0"/>
                          </a:rPr>
                          <m:t>𝑓</m:t>
                        </m:r>
                      </m:e>
                      <m:sub>
                        <m:r>
                          <a:rPr lang="en-US" sz="9600" i="1">
                            <a:solidFill>
                              <a:schemeClr val="bg1"/>
                            </a:solidFill>
                            <a:latin typeface="Cambria Math" panose="02040503050406030204" pitchFamily="18" charset="0"/>
                            <a:ea typeface="新細明體" charset="0"/>
                            <a:cs typeface="Arial" panose="020B0604020202020204" pitchFamily="34" charset="0"/>
                          </a:rPr>
                          <m:t>5</m:t>
                        </m:r>
                      </m:sub>
                    </m:sSub>
                  </m:oMath>
                </a14:m>
                <a:r>
                  <a:rPr lang="en-US" sz="9600" dirty="0">
                    <a:solidFill>
                      <a:schemeClr val="bg1"/>
                    </a:solidFill>
                    <a:latin typeface="Cambria" panose="02040503050406030204" pitchFamily="18" charset="0"/>
                    <a:ea typeface="Cambria" panose="02040503050406030204" pitchFamily="18" charset="0"/>
                    <a:cs typeface="Arial" panose="020B0604020202020204" pitchFamily="34" charset="0"/>
                  </a:rPr>
                  <a:t>= 21, 22, 27, 25, 22. </a:t>
                </a:r>
              </a:p>
              <a:p>
                <a:pPr marL="457200" lvl="1" indent="0" algn="just">
                  <a:lnSpc>
                    <a:spcPct val="100000"/>
                  </a:lnSpc>
                  <a:spcBef>
                    <a:spcPts val="1200"/>
                  </a:spcBef>
                  <a:buNone/>
                  <a:defRPr/>
                </a:pPr>
                <a:endParaRPr lang="en-US" sz="8800" dirty="0">
                  <a:solidFill>
                    <a:srgbClr val="000000"/>
                  </a:solidFill>
                  <a:latin typeface="Cambria" panose="02040503050406030204" pitchFamily="18" charset="0"/>
                  <a:ea typeface="Cambria" panose="02040503050406030204" pitchFamily="18" charset="0"/>
                  <a:cs typeface="Arial" panose="020B0604020202020204" pitchFamily="34" charset="0"/>
                </a:endParaRP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7"/>
                <a:ext cx="7886700" cy="1325237"/>
              </a:xfrm>
              <a:blipFill>
                <a:blip r:embed="rId2"/>
                <a:stretch>
                  <a:fillRect l="-618" t="-13761" r="-1236"/>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24</a:t>
            </a:fld>
            <a:endParaRPr lang="en-US" altLang="zh-TW"/>
          </a:p>
        </p:txBody>
      </p:sp>
      <p:pic>
        <p:nvPicPr>
          <p:cNvPr id="7" name="Picture 6" descr="A screenshot of a cell phone&#10;&#10;Description automatically generated">
            <a:extLst>
              <a:ext uri="{FF2B5EF4-FFF2-40B4-BE49-F238E27FC236}">
                <a16:creationId xmlns:a16="http://schemas.microsoft.com/office/drawing/2014/main" xmlns="" id="{D37B5084-A807-4270-A04C-B1C41E16E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19" y="1776512"/>
            <a:ext cx="8054561" cy="3886057"/>
          </a:xfrm>
          <a:prstGeom prst="rect">
            <a:avLst/>
          </a:prstGeom>
        </p:spPr>
      </p:pic>
      <p:sp>
        <p:nvSpPr>
          <p:cNvPr id="9" name="Rectangle 8">
            <a:extLst>
              <a:ext uri="{FF2B5EF4-FFF2-40B4-BE49-F238E27FC236}">
                <a16:creationId xmlns:a16="http://schemas.microsoft.com/office/drawing/2014/main" xmlns="" id="{57EAC873-C7F6-4E8E-A241-87FC36D8872E}"/>
              </a:ext>
            </a:extLst>
          </p:cNvPr>
          <p:cNvSpPr/>
          <p:nvPr/>
        </p:nvSpPr>
        <p:spPr>
          <a:xfrm>
            <a:off x="628650" y="6002707"/>
            <a:ext cx="7676450" cy="400110"/>
          </a:xfrm>
          <a:prstGeom prst="rect">
            <a:avLst/>
          </a:prstGeom>
        </p:spPr>
        <p:txBody>
          <a:bodyPr wrap="square">
            <a:spAutoFit/>
          </a:bodyPr>
          <a:lstStyle/>
          <a:p>
            <a:pPr algn="ctr"/>
            <a:r>
              <a:rPr lang="en-US" sz="2000" dirty="0">
                <a:latin typeface="Cambria" panose="02040503050406030204" pitchFamily="18" charset="0"/>
                <a:ea typeface="Cambria" panose="02040503050406030204" pitchFamily="18" charset="0"/>
              </a:rPr>
              <a:t>Schematic diagram for Predictive Coding encoder and decoder.</a:t>
            </a:r>
          </a:p>
        </p:txBody>
      </p:sp>
    </p:spTree>
    <p:extLst>
      <p:ext uri="{BB962C8B-B14F-4D97-AF65-F5344CB8AC3E}">
        <p14:creationId xmlns:p14="http://schemas.microsoft.com/office/powerpoint/2010/main" val="2681296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7"/>
                <a:ext cx="7886700" cy="4278162"/>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DPCM</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Differential PCM is exactly the same as Predictive Coding, except that it incorporates a </a:t>
                </a:r>
                <a:r>
                  <a:rPr lang="en-US" altLang="zh-CN" sz="9600" i="1" dirty="0">
                    <a:solidFill>
                      <a:srgbClr val="000000"/>
                    </a:solidFill>
                    <a:latin typeface="Cambria" charset="0"/>
                    <a:ea typeface="新細明體" charset="0"/>
                    <a:cs typeface="Arial" panose="020B0604020202020204" pitchFamily="34" charset="0"/>
                  </a:rPr>
                  <a:t>quantizer</a:t>
                </a:r>
                <a:r>
                  <a:rPr lang="en-US" altLang="zh-CN" sz="9600" dirty="0">
                    <a:solidFill>
                      <a:srgbClr val="000000"/>
                    </a:solidFill>
                    <a:latin typeface="Cambria" charset="0"/>
                    <a:ea typeface="新細明體" charset="0"/>
                    <a:cs typeface="Arial" panose="020B0604020202020204" pitchFamily="34" charset="0"/>
                  </a:rPr>
                  <a:t> step.</a:t>
                </a:r>
              </a:p>
              <a:p>
                <a:pPr marL="914400" lvl="1" indent="-457200" algn="just">
                  <a:lnSpc>
                    <a:spcPct val="130000"/>
                  </a:lnSpc>
                  <a:buFont typeface="+mj-lt"/>
                  <a:buAutoNum type="alphaLcParenR"/>
                  <a:defRPr/>
                </a:pPr>
                <a:r>
                  <a:rPr lang="en-US" sz="8800" dirty="0" smtClean="0">
                    <a:solidFill>
                      <a:srgbClr val="000000"/>
                    </a:solidFill>
                    <a:latin typeface="Cambria" charset="0"/>
                    <a:ea typeface="新細明體" charset="0"/>
                    <a:cs typeface="Arial" panose="020B0604020202020204" pitchFamily="34" charset="0"/>
                  </a:rPr>
                  <a:t>Our </a:t>
                </a:r>
                <a:r>
                  <a:rPr lang="en-US" sz="8800" dirty="0">
                    <a:solidFill>
                      <a:srgbClr val="000000"/>
                    </a:solidFill>
                    <a:latin typeface="Cambria" charset="0"/>
                    <a:ea typeface="新細明體" charset="0"/>
                    <a:cs typeface="Arial" panose="020B0604020202020204" pitchFamily="34" charset="0"/>
                  </a:rPr>
                  <a:t>nomenclature: </a:t>
                </a:r>
                <a:r>
                  <a:rPr lang="en-US" sz="8800" b="1" dirty="0">
                    <a:solidFill>
                      <a:srgbClr val="000000"/>
                    </a:solidFill>
                    <a:latin typeface="Cambria" charset="0"/>
                    <a:ea typeface="新細明體" charset="0"/>
                    <a:cs typeface="Arial" panose="020B0604020202020204" pitchFamily="34" charset="0"/>
                  </a:rPr>
                  <a:t>signal values</a:t>
                </a:r>
                <a:r>
                  <a:rPr lang="en-US" sz="8800" dirty="0">
                    <a:solidFill>
                      <a:srgbClr val="000000"/>
                    </a:solidFill>
                    <a:latin typeface="Cambria" charset="0"/>
                    <a:ea typeface="新細明體" charset="0"/>
                    <a:cs typeface="Arial" panose="020B0604020202020204" pitchFamily="34" charset="0"/>
                  </a:rPr>
                  <a:t>: </a:t>
                </a:r>
                <a14:m>
                  <m:oMath xmlns:m="http://schemas.openxmlformats.org/officeDocument/2006/math">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b="0" i="1">
                            <a:solidFill>
                              <a:srgbClr val="000000"/>
                            </a:solidFill>
                            <a:latin typeface="Cambria Math" panose="02040503050406030204" pitchFamily="18" charset="0"/>
                            <a:ea typeface="新細明體" charset="0"/>
                            <a:cs typeface="Arial" panose="020B0604020202020204" pitchFamily="34" charset="0"/>
                          </a:rPr>
                          <m:t>𝑓</m:t>
                        </m:r>
                      </m:e>
                      <m:sub>
                        <m:r>
                          <a:rPr lang="en-US" sz="8800" b="0" i="1">
                            <a:solidFill>
                              <a:srgbClr val="000000"/>
                            </a:solidFill>
                            <a:latin typeface="Cambria Math" panose="02040503050406030204" pitchFamily="18" charset="0"/>
                            <a:ea typeface="新細明體" charset="0"/>
                            <a:cs typeface="Arial" panose="020B0604020202020204" pitchFamily="34" charset="0"/>
                          </a:rPr>
                          <m:t>𝑛</m:t>
                        </m:r>
                      </m:sub>
                    </m:sSub>
                    <m:r>
                      <a:rPr lang="en-US" sz="8800" b="0" i="1">
                        <a:solidFill>
                          <a:srgbClr val="000000"/>
                        </a:solidFill>
                        <a:latin typeface="Cambria Math" panose="02040503050406030204" pitchFamily="18" charset="0"/>
                        <a:ea typeface="新細明體" charset="0"/>
                        <a:cs typeface="Arial" panose="020B0604020202020204" pitchFamily="34" charset="0"/>
                      </a:rPr>
                      <m:t> </m:t>
                    </m:r>
                  </m:oMath>
                </a14:m>
                <a:r>
                  <a:rPr lang="en-US" sz="8800" dirty="0">
                    <a:solidFill>
                      <a:srgbClr val="000000"/>
                    </a:solidFill>
                    <a:latin typeface="Cambria" charset="0"/>
                    <a:ea typeface="新細明體" charset="0"/>
                    <a:cs typeface="Arial" panose="020B0604020202020204" pitchFamily="34" charset="0"/>
                  </a:rPr>
                  <a:t>- the original signal, </a:t>
                </a:r>
                <a14:m>
                  <m:oMath xmlns:m="http://schemas.openxmlformats.org/officeDocument/2006/math">
                    <m:acc>
                      <m:accPr>
                        <m:chr m:val="̂"/>
                        <m:ctrlPr>
                          <a:rPr lang="en-US" sz="8800" i="1">
                            <a:solidFill>
                              <a:srgbClr val="000000"/>
                            </a:solidFill>
                            <a:latin typeface="Cambria Math" panose="02040503050406030204" pitchFamily="18" charset="0"/>
                            <a:ea typeface="新細明體" charset="0"/>
                            <a:cs typeface="Arial" panose="020B0604020202020204" pitchFamily="34" charset="0"/>
                          </a:rPr>
                        </m:ctrlPr>
                      </m:accPr>
                      <m:e>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b="0" i="1">
                                <a:solidFill>
                                  <a:srgbClr val="000000"/>
                                </a:solidFill>
                                <a:latin typeface="Cambria Math" panose="02040503050406030204" pitchFamily="18" charset="0"/>
                                <a:ea typeface="新細明體" charset="0"/>
                                <a:cs typeface="Arial" panose="020B0604020202020204" pitchFamily="34" charset="0"/>
                              </a:rPr>
                              <m:t>𝑓</m:t>
                            </m:r>
                          </m:e>
                          <m:sub>
                            <m:r>
                              <a:rPr lang="en-US" sz="8800" b="0" i="1">
                                <a:solidFill>
                                  <a:srgbClr val="000000"/>
                                </a:solidFill>
                                <a:latin typeface="Cambria Math" panose="02040503050406030204" pitchFamily="18" charset="0"/>
                                <a:ea typeface="新細明體" charset="0"/>
                                <a:cs typeface="Arial" panose="020B0604020202020204" pitchFamily="34" charset="0"/>
                              </a:rPr>
                              <m:t>𝑛</m:t>
                            </m:r>
                          </m:sub>
                        </m:sSub>
                      </m:e>
                    </m:acc>
                  </m:oMath>
                </a14:m>
                <a:r>
                  <a:rPr lang="en-US" sz="8800" dirty="0">
                    <a:solidFill>
                      <a:srgbClr val="000000"/>
                    </a:solidFill>
                    <a:latin typeface="Cambria" charset="0"/>
                    <a:ea typeface="新細明體" charset="0"/>
                    <a:cs typeface="Arial" panose="020B0604020202020204" pitchFamily="34" charset="0"/>
                  </a:rPr>
                  <a:t>- the predicted signal, and </a:t>
                </a:r>
                <a14:m>
                  <m:oMath xmlns:m="http://schemas.openxmlformats.org/officeDocument/2006/math">
                    <m:acc>
                      <m:accPr>
                        <m:chr m:val="̃"/>
                        <m:ctrlPr>
                          <a:rPr lang="en-US" sz="88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b="0" i="1">
                                <a:solidFill>
                                  <a:srgbClr val="000000"/>
                                </a:solidFill>
                                <a:latin typeface="Cambria Math" panose="02040503050406030204" pitchFamily="18" charset="0"/>
                                <a:ea typeface="新細明體" charset="0"/>
                                <a:cs typeface="Arial" panose="020B0604020202020204" pitchFamily="34" charset="0"/>
                              </a:rPr>
                              <m:t>𝑓</m:t>
                            </m:r>
                          </m:e>
                          <m:sub>
                            <m:r>
                              <a:rPr lang="en-US" sz="8800" b="0" i="1">
                                <a:solidFill>
                                  <a:srgbClr val="000000"/>
                                </a:solidFill>
                                <a:latin typeface="Cambria Math" panose="02040503050406030204" pitchFamily="18" charset="0"/>
                                <a:ea typeface="新細明體" charset="0"/>
                                <a:cs typeface="Arial" panose="020B0604020202020204" pitchFamily="34" charset="0"/>
                              </a:rPr>
                              <m:t>𝑛</m:t>
                            </m:r>
                          </m:sub>
                        </m:sSub>
                      </m:e>
                    </m:acc>
                  </m:oMath>
                </a14:m>
                <a:r>
                  <a:rPr lang="en-US" sz="8800" dirty="0">
                    <a:solidFill>
                      <a:srgbClr val="000000"/>
                    </a:solidFill>
                    <a:latin typeface="Cambria" charset="0"/>
                    <a:ea typeface="新細明體" charset="0"/>
                    <a:cs typeface="Arial" panose="020B0604020202020204" pitchFamily="34" charset="0"/>
                  </a:rPr>
                  <a:t>- </a:t>
                </a:r>
                <a:r>
                  <a:rPr lang="en-US" sz="8800" dirty="0" smtClean="0">
                    <a:solidFill>
                      <a:srgbClr val="000000"/>
                    </a:solidFill>
                    <a:latin typeface="Cambria" charset="0"/>
                    <a:ea typeface="新細明體" charset="0"/>
                    <a:cs typeface="Arial" panose="020B0604020202020204" pitchFamily="34" charset="0"/>
                  </a:rPr>
                  <a:t>the </a:t>
                </a:r>
                <a:r>
                  <a:rPr lang="en-US" sz="8800" dirty="0">
                    <a:solidFill>
                      <a:srgbClr val="000000"/>
                    </a:solidFill>
                    <a:latin typeface="Cambria" charset="0"/>
                    <a:ea typeface="新細明體" charset="0"/>
                    <a:cs typeface="Arial" panose="020B0604020202020204" pitchFamily="34" charset="0"/>
                  </a:rPr>
                  <a:t>reconstructed signal; </a:t>
                </a:r>
                <a:r>
                  <a:rPr lang="en-US" sz="8800" b="1" dirty="0">
                    <a:solidFill>
                      <a:srgbClr val="000000"/>
                    </a:solidFill>
                    <a:latin typeface="Cambria" charset="0"/>
                    <a:ea typeface="新細明體" charset="0"/>
                    <a:cs typeface="Arial" panose="020B0604020202020204" pitchFamily="34" charset="0"/>
                  </a:rPr>
                  <a:t>Error values</a:t>
                </a:r>
                <a:r>
                  <a:rPr lang="en-US" sz="8800" dirty="0">
                    <a:solidFill>
                      <a:srgbClr val="000000"/>
                    </a:solidFill>
                    <a:latin typeface="Cambria" charset="0"/>
                    <a:ea typeface="新細明體" charset="0"/>
                    <a:cs typeface="Arial" panose="020B0604020202020204" pitchFamily="34" charset="0"/>
                  </a:rPr>
                  <a:t>: </a:t>
                </a:r>
                <a14:m>
                  <m:oMath xmlns:m="http://schemas.openxmlformats.org/officeDocument/2006/math">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b="0" i="1" smtClean="0">
                            <a:solidFill>
                              <a:srgbClr val="000000"/>
                            </a:solidFill>
                            <a:latin typeface="Cambria Math" panose="02040503050406030204" pitchFamily="18" charset="0"/>
                            <a:ea typeface="新細明體" charset="0"/>
                            <a:cs typeface="Arial" panose="020B0604020202020204" pitchFamily="34" charset="0"/>
                          </a:rPr>
                          <m:t>𝑒</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r>
                      <a:rPr lang="en-US" sz="8800" i="1">
                        <a:solidFill>
                          <a:srgbClr val="000000"/>
                        </a:solidFill>
                        <a:latin typeface="Cambria Math" panose="02040503050406030204" pitchFamily="18" charset="0"/>
                        <a:ea typeface="新細明體" charset="0"/>
                        <a:cs typeface="Arial" panose="020B0604020202020204" pitchFamily="34" charset="0"/>
                      </a:rPr>
                      <m:t> </m:t>
                    </m:r>
                  </m:oMath>
                </a14:m>
                <a:r>
                  <a:rPr lang="en-US" sz="8800" dirty="0">
                    <a:solidFill>
                      <a:srgbClr val="000000"/>
                    </a:solidFill>
                    <a:latin typeface="Cambria" charset="0"/>
                    <a:ea typeface="新細明體" charset="0"/>
                    <a:cs typeface="Arial" panose="020B0604020202020204" pitchFamily="34" charset="0"/>
                  </a:rPr>
                  <a:t>- an error by subtracting the prediction from the actual signal,</a:t>
                </a:r>
                <a:r>
                  <a:rPr lang="en-US" sz="8800" dirty="0">
                    <a:solidFill>
                      <a:srgbClr val="000000"/>
                    </a:solidFill>
                    <a:ea typeface="Cambria Math" panose="02040503050406030204" pitchFamily="18" charset="0"/>
                    <a:cs typeface="Arial" panose="020B0604020202020204" pitchFamily="34" charset="0"/>
                  </a:rPr>
                  <a:t> </a:t>
                </a:r>
                <a14:m>
                  <m:oMath xmlns:m="http://schemas.openxmlformats.org/officeDocument/2006/math">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acc>
                          <m:accPr>
                            <m:chr m:val="̃"/>
                            <m:ctrlPr>
                              <a:rPr lang="en-US" sz="88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t>𝑒</m:t>
                            </m:r>
                          </m:e>
                        </m:acc>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oMath>
                </a14:m>
                <a:r>
                  <a:rPr lang="en-US" sz="8800" dirty="0">
                    <a:solidFill>
                      <a:srgbClr val="000000"/>
                    </a:solidFill>
                    <a:latin typeface="Cambria" charset="0"/>
                    <a:ea typeface="新細明體" charset="0"/>
                    <a:cs typeface="Arial" panose="020B0604020202020204" pitchFamily="34" charset="0"/>
                  </a:rPr>
                  <a:t> - an error for quantizing the original error. </a:t>
                </a: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7"/>
                <a:ext cx="7886700" cy="4278162"/>
              </a:xfrm>
              <a:blipFill>
                <a:blip r:embed="rId2"/>
                <a:stretch>
                  <a:fillRect l="-618" t="-4274" r="-123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25</a:t>
            </a:fld>
            <a:endParaRPr lang="en-US" altLang="zh-TW"/>
          </a:p>
        </p:txBody>
      </p:sp>
      <p:pic>
        <p:nvPicPr>
          <p:cNvPr id="5" name="Picture 5" descr="A screenshot of a cell phone&#10;&#10;Description automatically generated">
            <a:extLst>
              <a:ext uri="{FF2B5EF4-FFF2-40B4-BE49-F238E27FC236}">
                <a16:creationId xmlns:a16="http://schemas.microsoft.com/office/drawing/2014/main" xmlns="" id="{C2DE2EE6-8545-46FF-943F-4B932310B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7837" y="3963591"/>
            <a:ext cx="4808326" cy="2186523"/>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254954" y="6150114"/>
                <a:ext cx="8183364" cy="707886"/>
              </a:xfrm>
              <a:prstGeom prst="rect">
                <a:avLst/>
              </a:prstGeom>
            </p:spPr>
            <p:txBody>
              <a:bodyPr wrap="square">
                <a:spAutoFit/>
              </a:bodyPr>
              <a:lstStyle/>
              <a:p>
                <a:pPr lvl="1" algn="just">
                  <a:lnSpc>
                    <a:spcPct val="100000"/>
                  </a:lnSpc>
                  <a:spcBef>
                    <a:spcPts val="1200"/>
                  </a:spcBef>
                  <a:defRPr/>
                </a:pPr>
                <a:r>
                  <a:rPr lang="en-US" altLang="zh-CN" sz="2000" i="1" dirty="0">
                    <a:solidFill>
                      <a:srgbClr val="000000"/>
                    </a:solidFill>
                    <a:latin typeface="Cambria" charset="0"/>
                    <a:ea typeface="新細明體" charset="0"/>
                    <a:cs typeface="Arial" panose="020B0604020202020204" pitchFamily="34" charset="0"/>
                  </a:rPr>
                  <a:t>codewords</a:t>
                </a:r>
                <a:r>
                  <a:rPr lang="en-US" altLang="zh-CN" sz="2000" dirty="0">
                    <a:solidFill>
                      <a:srgbClr val="000000"/>
                    </a:solidFill>
                    <a:latin typeface="Cambria" charset="0"/>
                    <a:ea typeface="新細明體" charset="0"/>
                    <a:cs typeface="Arial" panose="020B0604020202020204" pitchFamily="34" charset="0"/>
                  </a:rPr>
                  <a:t> for quantized error values </a:t>
                </a:r>
                <a14:m>
                  <m:oMath xmlns:m="http://schemas.openxmlformats.org/officeDocument/2006/math">
                    <m:sSub>
                      <m:sSubPr>
                        <m:ctrlP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acc>
                          <m:accPr>
                            <m:chr m:val="̃"/>
                            <m:ctrlP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𝑒</m:t>
                            </m:r>
                          </m:e>
                        </m:acc>
                      </m:e>
                      <m:sub>
                        <m:r>
                          <a:rPr lang="en-US" altLang="zh-CN" sz="2000" i="1">
                            <a:solidFill>
                              <a:srgbClr val="000000"/>
                            </a:solidFill>
                            <a:latin typeface="Cambria Math" panose="02040503050406030204" pitchFamily="18" charset="0"/>
                            <a:ea typeface="新細明體" charset="0"/>
                            <a:cs typeface="Arial" panose="020B0604020202020204" pitchFamily="34" charset="0"/>
                          </a:rPr>
                          <m:t>𝑛</m:t>
                        </m:r>
                      </m:sub>
                    </m:sSub>
                  </m:oMath>
                </a14:m>
                <a:r>
                  <a:rPr lang="en-US" altLang="zh-CN" sz="2000" dirty="0">
                    <a:solidFill>
                      <a:srgbClr val="000000"/>
                    </a:solidFill>
                    <a:latin typeface="Cambria" charset="0"/>
                    <a:ea typeface="新細明體" charset="0"/>
                    <a:cs typeface="Arial" panose="020B0604020202020204" pitchFamily="34" charset="0"/>
                  </a:rPr>
                  <a:t> are produced using entropy coding, e.g. Huffman coding (Chapter 7).</a:t>
                </a:r>
              </a:p>
            </p:txBody>
          </p:sp>
        </mc:Choice>
        <mc:Fallback xmlns="">
          <p:sp>
            <p:nvSpPr>
              <p:cNvPr id="6" name="矩形 5"/>
              <p:cNvSpPr>
                <a:spLocks noRot="1" noChangeAspect="1" noMove="1" noResize="1" noEditPoints="1" noAdjustHandles="1" noChangeArrowheads="1" noChangeShapeType="1" noTextEdit="1"/>
              </p:cNvSpPr>
              <p:nvPr/>
            </p:nvSpPr>
            <p:spPr>
              <a:xfrm>
                <a:off x="254954" y="6150114"/>
                <a:ext cx="8183364" cy="707886"/>
              </a:xfrm>
              <a:prstGeom prst="rect">
                <a:avLst/>
              </a:prstGeom>
              <a:blipFill>
                <a:blip r:embed="rId4"/>
                <a:stretch>
                  <a:fillRect t="-5172" r="-745" b="-14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9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9"/>
                <a:ext cx="7886700" cy="723164"/>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DPCM</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Schematic diagram for DPCM:</a:t>
                </a: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600"/>
                  </a:spcBef>
                  <a:defRPr/>
                </a:pPr>
                <a:r>
                  <a:rPr lang="en-US" altLang="zh-CN" sz="8800" dirty="0">
                    <a:solidFill>
                      <a:srgbClr val="000000"/>
                    </a:solidFill>
                    <a:latin typeface="Cambria" charset="0"/>
                    <a:ea typeface="新細明體" charset="0"/>
                    <a:cs typeface="Arial" panose="020B0604020202020204" pitchFamily="34" charset="0"/>
                  </a:rPr>
                  <a:t>Notice that the quantization noise, </a:t>
                </a:r>
                <a14:m>
                  <m:oMath xmlns:m="http://schemas.openxmlformats.org/officeDocument/2006/math">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r>
                      <a:rPr lang="en-US" sz="8800" b="0" i="1" smtClean="0">
                        <a:solidFill>
                          <a:srgbClr val="000000"/>
                        </a:solidFill>
                        <a:latin typeface="Cambria Math" panose="02040503050406030204" pitchFamily="18" charset="0"/>
                        <a:ea typeface="新細明體" charset="0"/>
                        <a:cs typeface="Arial" panose="020B0604020202020204" pitchFamily="34" charset="0"/>
                      </a:rPr>
                      <m:t>−</m:t>
                    </m:r>
                    <m:acc>
                      <m:accPr>
                        <m:chr m:val="̃"/>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e>
                    </m:acc>
                  </m:oMath>
                </a14:m>
                <a:r>
                  <a:rPr lang="en-US" altLang="zh-CN" sz="8800" dirty="0">
                    <a:solidFill>
                      <a:srgbClr val="000000"/>
                    </a:solidFill>
                    <a:latin typeface="Cambria" charset="0"/>
                    <a:ea typeface="新細明體" charset="0"/>
                    <a:cs typeface="Arial" panose="020B0604020202020204" pitchFamily="34" charset="0"/>
                  </a:rPr>
                  <a:t>, is equal to the quantization effect on the error term, </a:t>
                </a:r>
                <a14:m>
                  <m:oMath xmlns:m="http://schemas.openxmlformats.org/officeDocument/2006/math">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b="0" i="1" smtClean="0">
                            <a:solidFill>
                              <a:srgbClr val="000000"/>
                            </a:solidFill>
                            <a:latin typeface="Cambria Math" panose="02040503050406030204" pitchFamily="18" charset="0"/>
                            <a:ea typeface="新細明體" charset="0"/>
                            <a:cs typeface="Arial" panose="020B0604020202020204" pitchFamily="34" charset="0"/>
                          </a:rPr>
                          <m:t>𝑒</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r>
                      <a:rPr lang="en-US" sz="8800" i="1">
                        <a:solidFill>
                          <a:srgbClr val="000000"/>
                        </a:solidFill>
                        <a:latin typeface="Cambria Math" panose="02040503050406030204" pitchFamily="18" charset="0"/>
                        <a:ea typeface="新細明體" charset="0"/>
                        <a:cs typeface="Arial" panose="020B0604020202020204" pitchFamily="34" charset="0"/>
                      </a:rPr>
                      <m:t>−</m:t>
                    </m:r>
                    <m:sSub>
                      <m:sSubPr>
                        <m:ctrlPr>
                          <a:rPr lang="en-US" sz="8800" i="1" smtClean="0">
                            <a:solidFill>
                              <a:srgbClr val="000000"/>
                            </a:solidFill>
                            <a:latin typeface="Cambria Math" panose="02040503050406030204" pitchFamily="18" charset="0"/>
                            <a:ea typeface="新細明體" charset="0"/>
                            <a:cs typeface="Arial" panose="020B0604020202020204" pitchFamily="34" charset="0"/>
                          </a:rPr>
                        </m:ctrlPr>
                      </m:sSubPr>
                      <m:e>
                        <m:acc>
                          <m:accPr>
                            <m:chr m:val="̃"/>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t>𝑒</m:t>
                            </m:r>
                          </m:e>
                        </m:acc>
                      </m:e>
                      <m:sub>
                        <m:r>
                          <a:rPr lang="en-US" sz="8800" b="0" i="1" smtClean="0">
                            <a:solidFill>
                              <a:srgbClr val="000000"/>
                            </a:solidFill>
                            <a:latin typeface="Cambria Math" panose="02040503050406030204" pitchFamily="18" charset="0"/>
                            <a:ea typeface="新細明體" charset="0"/>
                            <a:cs typeface="Arial" panose="020B0604020202020204" pitchFamily="34" charset="0"/>
                          </a:rPr>
                          <m:t>𝑛</m:t>
                        </m:r>
                      </m:sub>
                    </m:sSub>
                  </m:oMath>
                </a14:m>
                <a:r>
                  <a:rPr lang="en-US" altLang="zh-CN" sz="8800" dirty="0">
                    <a:solidFill>
                      <a:srgbClr val="000000"/>
                    </a:solidFill>
                    <a:latin typeface="Cambria" charset="0"/>
                    <a:ea typeface="新細明體" charset="0"/>
                    <a:cs typeface="Arial" panose="020B0604020202020204" pitchFamily="34" charset="0"/>
                  </a:rPr>
                  <a:t>.</a:t>
                </a:r>
                <a:endParaRPr lang="en-US" altLang="zh-CN" sz="9600" dirty="0">
                  <a:solidFill>
                    <a:srgbClr val="000000"/>
                  </a:solidFill>
                  <a:latin typeface="Cambria" charset="0"/>
                  <a:ea typeface="新細明體" charset="0"/>
                  <a:cs typeface="Arial" panose="020B0604020202020204" pitchFamily="34" charset="0"/>
                </a:endParaRP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9"/>
                <a:ext cx="7886700" cy="723164"/>
              </a:xfrm>
              <a:blipFill>
                <a:blip r:embed="rId2"/>
                <a:stretch>
                  <a:fillRect l="-618" t="-25210" r="-1005" b="-731933"/>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26</a:t>
            </a:fld>
            <a:endParaRPr lang="en-US" altLang="zh-TW"/>
          </a:p>
        </p:txBody>
      </p:sp>
      <p:pic>
        <p:nvPicPr>
          <p:cNvPr id="6" name="Picture 5" descr="A screenshot of a social media post&#10;&#10;Description automatically generated">
            <a:extLst>
              <a:ext uri="{FF2B5EF4-FFF2-40B4-BE49-F238E27FC236}">
                <a16:creationId xmlns:a16="http://schemas.microsoft.com/office/drawing/2014/main" xmlns="" id="{A9616C9B-0D0B-495F-A9BA-95BFD0E74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184" y="1818047"/>
            <a:ext cx="7064761" cy="2517667"/>
          </a:xfrm>
          <a:prstGeom prst="rect">
            <a:avLst/>
          </a:prstGeom>
        </p:spPr>
      </p:pic>
      <p:pic>
        <p:nvPicPr>
          <p:cNvPr id="8" name="Picture 7">
            <a:extLst>
              <a:ext uri="{FF2B5EF4-FFF2-40B4-BE49-F238E27FC236}">
                <a16:creationId xmlns:a16="http://schemas.microsoft.com/office/drawing/2014/main" xmlns="" id="{FA314AD4-B755-47CE-8370-824C092668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4335714"/>
            <a:ext cx="7540787" cy="1762875"/>
          </a:xfrm>
          <a:prstGeom prst="rect">
            <a:avLst/>
          </a:prstGeom>
        </p:spPr>
      </p:pic>
    </p:spTree>
    <p:extLst>
      <p:ext uri="{BB962C8B-B14F-4D97-AF65-F5344CB8AC3E}">
        <p14:creationId xmlns:p14="http://schemas.microsoft.com/office/powerpoint/2010/main" val="4049674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9"/>
                <a:ext cx="7886700" cy="723164"/>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DPCM</a:t>
                </a:r>
              </a:p>
              <a:p>
                <a:pPr lvl="1" algn="just">
                  <a:lnSpc>
                    <a:spcPct val="100000"/>
                  </a:lnSpc>
                  <a:spcBef>
                    <a:spcPts val="1200"/>
                  </a:spcBef>
                  <a:defRPr/>
                </a:pPr>
                <a:r>
                  <a:rPr lang="en-US" altLang="zh-CN" sz="9600" dirty="0">
                    <a:solidFill>
                      <a:srgbClr val="000000"/>
                    </a:solidFill>
                    <a:latin typeface="Cambria" panose="02040503050406030204" pitchFamily="18" charset="0"/>
                    <a:ea typeface="Cambria" panose="02040503050406030204" pitchFamily="18" charset="0"/>
                    <a:cs typeface="Arial" panose="020B0604020202020204" pitchFamily="34" charset="0"/>
                  </a:rPr>
                  <a:t>For example, suppose we adopt the particular predictor below:</a:t>
                </a:r>
              </a:p>
              <a:p>
                <a:pPr lvl="1" algn="just">
                  <a:lnSpc>
                    <a:spcPct val="100000"/>
                  </a:lnSpc>
                  <a:spcBef>
                    <a:spcPts val="1200"/>
                  </a:spcBef>
                  <a:defRPr/>
                </a:pPr>
                <a:endParaRPr lang="en-US" altLang="zh-CN" sz="9600"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lvl="1" algn="just">
                  <a:lnSpc>
                    <a:spcPct val="100000"/>
                  </a:lnSpc>
                  <a:spcBef>
                    <a:spcPts val="1200"/>
                  </a:spcBef>
                  <a:defRPr/>
                </a:pPr>
                <a:r>
                  <a:rPr lang="en-US" altLang="zh-CN" sz="9600" dirty="0" smtClean="0">
                    <a:solidFill>
                      <a:srgbClr val="000000"/>
                    </a:solidFill>
                    <a:latin typeface="Cambria" panose="02040503050406030204" pitchFamily="18" charset="0"/>
                    <a:ea typeface="Cambria" panose="02040503050406030204" pitchFamily="18" charset="0"/>
                    <a:cs typeface="Arial" panose="020B0604020202020204" pitchFamily="34" charset="0"/>
                  </a:rPr>
                  <a:t>so that</a:t>
                </a:r>
                <a:r>
                  <a:rPr lang="en-US" sz="9600" dirty="0">
                    <a:solidFill>
                      <a:srgbClr val="000000"/>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𝑒</m:t>
                        </m:r>
                      </m:e>
                      <m:sub>
                        <m:r>
                          <a:rPr lang="en-US" sz="9600" i="1">
                            <a:solidFill>
                              <a:srgbClr val="000000"/>
                            </a:solidFill>
                            <a:latin typeface="Cambria Math" panose="02040503050406030204" pitchFamily="18" charset="0"/>
                            <a:ea typeface="新細明體" charset="0"/>
                            <a:cs typeface="Arial" panose="020B0604020202020204" pitchFamily="34" charset="0"/>
                          </a:rPr>
                          <m:t>𝑛</m:t>
                        </m:r>
                      </m:sub>
                    </m:sSub>
                    <m:r>
                      <a:rPr lang="en-US" sz="9600" b="0" i="1" smtClean="0">
                        <a:solidFill>
                          <a:srgbClr val="000000"/>
                        </a:solidFill>
                        <a:latin typeface="Cambria Math" panose="02040503050406030204" pitchFamily="18" charset="0"/>
                        <a:ea typeface="新細明體" charset="0"/>
                        <a:cs typeface="Arial" panose="020B0604020202020204" pitchFamily="34" charset="0"/>
                      </a:rPr>
                      <m:t>=</m:t>
                    </m:r>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i="1">
                            <a:solidFill>
                              <a:srgbClr val="000000"/>
                            </a:solidFill>
                            <a:latin typeface="Cambria Math" panose="02040503050406030204" pitchFamily="18" charset="0"/>
                            <a:ea typeface="新細明體" charset="0"/>
                            <a:cs typeface="Arial" panose="020B0604020202020204" pitchFamily="34" charset="0"/>
                          </a:rPr>
                          <m:t>𝑛</m:t>
                        </m:r>
                      </m:sub>
                    </m:sSub>
                    <m:r>
                      <a:rPr lang="en-US" sz="9600" i="1">
                        <a:solidFill>
                          <a:srgbClr val="000000"/>
                        </a:solidFill>
                        <a:latin typeface="Cambria Math" panose="02040503050406030204" pitchFamily="18" charset="0"/>
                        <a:ea typeface="新細明體" charset="0"/>
                        <a:cs typeface="Arial" panose="020B0604020202020204" pitchFamily="34" charset="0"/>
                      </a:rPr>
                      <m:t>−</m:t>
                    </m:r>
                    <m:acc>
                      <m:accPr>
                        <m:chr m:val="̂"/>
                        <m:ctrlPr>
                          <a:rPr lang="en-US" altLang="zh-CN" sz="96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sSub>
                          <m:sSubPr>
                            <m:ctrlPr>
                              <a:rPr lang="en-US" altLang="zh-CN"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9600" i="1">
                                <a:solidFill>
                                  <a:srgbClr val="000000"/>
                                </a:solidFill>
                                <a:latin typeface="Cambria Math" panose="02040503050406030204" pitchFamily="18" charset="0"/>
                                <a:ea typeface="新細明體" charset="0"/>
                                <a:cs typeface="Arial" panose="020B0604020202020204" pitchFamily="34" charset="0"/>
                              </a:rPr>
                              <m:t>𝑓</m:t>
                            </m:r>
                          </m:e>
                          <m:sub>
                            <m:r>
                              <a:rPr lang="en-US" altLang="zh-CN" sz="9600" i="1">
                                <a:solidFill>
                                  <a:srgbClr val="000000"/>
                                </a:solidFill>
                                <a:latin typeface="Cambria Math" panose="02040503050406030204" pitchFamily="18" charset="0"/>
                                <a:ea typeface="新細明體" charset="0"/>
                                <a:cs typeface="Arial" panose="020B0604020202020204" pitchFamily="34" charset="0"/>
                              </a:rPr>
                              <m:t>𝑛</m:t>
                            </m:r>
                          </m:sub>
                        </m:sSub>
                      </m:e>
                    </m:acc>
                  </m:oMath>
                </a14:m>
                <a:r>
                  <a:rPr lang="en-US" altLang="zh-CN" sz="9600" dirty="0" smtClean="0">
                    <a:solidFill>
                      <a:srgbClr val="000000"/>
                    </a:solidFill>
                    <a:latin typeface="Cambria" panose="02040503050406030204" pitchFamily="18" charset="0"/>
                    <a:ea typeface="Cambria" panose="02040503050406030204" pitchFamily="18" charset="0"/>
                    <a:cs typeface="Arial" panose="020B0604020202020204" pitchFamily="34" charset="0"/>
                  </a:rPr>
                  <a:t>is </a:t>
                </a:r>
                <a:r>
                  <a:rPr lang="en-US" altLang="zh-CN" sz="9600" dirty="0">
                    <a:solidFill>
                      <a:srgbClr val="000000"/>
                    </a:solidFill>
                    <a:latin typeface="Cambria" panose="02040503050406030204" pitchFamily="18" charset="0"/>
                    <a:ea typeface="Cambria" panose="02040503050406030204" pitchFamily="18" charset="0"/>
                    <a:cs typeface="Arial" panose="020B0604020202020204" pitchFamily="34" charset="0"/>
                  </a:rPr>
                  <a:t>an integer. As well, use the quantization scheme:</a:t>
                </a:r>
              </a:p>
              <a:p>
                <a:pPr lvl="1" algn="just">
                  <a:lnSpc>
                    <a:spcPct val="100000"/>
                  </a:lnSpc>
                  <a:spcBef>
                    <a:spcPts val="1200"/>
                  </a:spcBef>
                  <a:defRPr/>
                </a:pPr>
                <a:endParaRPr lang="en-US" altLang="zh-CN" sz="9600" dirty="0" smtClean="0">
                  <a:solidFill>
                    <a:srgbClr val="000000"/>
                  </a:solidFill>
                  <a:latin typeface="Cambria" panose="02040503050406030204" pitchFamily="18" charset="0"/>
                  <a:ea typeface="Cambria" panose="02040503050406030204" pitchFamily="18" charset="0"/>
                  <a:cs typeface="Arial" panose="020B0604020202020204" pitchFamily="34" charset="0"/>
                </a:endParaRPr>
              </a:p>
              <a:p>
                <a:pPr lvl="1" algn="just">
                  <a:lnSpc>
                    <a:spcPct val="100000"/>
                  </a:lnSpc>
                  <a:spcBef>
                    <a:spcPts val="1200"/>
                  </a:spcBef>
                  <a:defRPr/>
                </a:pPr>
                <a:endParaRPr lang="en-US" altLang="zh-CN" sz="9600" dirty="0" smtClean="0">
                  <a:solidFill>
                    <a:srgbClr val="000000"/>
                  </a:solidFill>
                  <a:latin typeface="Cambria" panose="02040503050406030204" pitchFamily="18" charset="0"/>
                  <a:ea typeface="Cambria" panose="02040503050406030204" pitchFamily="18" charset="0"/>
                  <a:cs typeface="Arial" panose="020B0604020202020204" pitchFamily="34" charset="0"/>
                </a:endParaRPr>
              </a:p>
              <a:p>
                <a:pPr lvl="1" algn="just">
                  <a:lnSpc>
                    <a:spcPct val="100000"/>
                  </a:lnSpc>
                  <a:spcBef>
                    <a:spcPts val="1200"/>
                  </a:spcBef>
                  <a:defRPr/>
                </a:pPr>
                <a:r>
                  <a:rPr lang="en-US" altLang="zh-CN" sz="9600" dirty="0" smtClean="0">
                    <a:solidFill>
                      <a:srgbClr val="000000"/>
                    </a:solidFill>
                    <a:latin typeface="Cambria" panose="02040503050406030204" pitchFamily="18" charset="0"/>
                    <a:ea typeface="Cambria" panose="02040503050406030204" pitchFamily="18" charset="0"/>
                    <a:cs typeface="Arial" panose="020B0604020202020204" pitchFamily="34" charset="0"/>
                  </a:rPr>
                  <a:t>First</a:t>
                </a:r>
                <a:r>
                  <a:rPr lang="en-US" altLang="zh-CN" sz="9600" dirty="0">
                    <a:solidFill>
                      <a:srgbClr val="000000"/>
                    </a:solidFill>
                    <a:latin typeface="Cambria" panose="02040503050406030204" pitchFamily="18" charset="0"/>
                    <a:ea typeface="Cambria" panose="02040503050406030204" pitchFamily="18" charset="0"/>
                    <a:cs typeface="Arial" panose="020B0604020202020204" pitchFamily="34" charset="0"/>
                  </a:rPr>
                  <a:t>, we note that the error is in the range −255::255, i.e., there are </a:t>
                </a:r>
                <a:r>
                  <a:rPr lang="en-US" altLang="zh-CN" sz="9600" b="1" dirty="0" smtClean="0">
                    <a:solidFill>
                      <a:srgbClr val="000000"/>
                    </a:solidFill>
                    <a:latin typeface="Cambria" panose="02040503050406030204" pitchFamily="18" charset="0"/>
                    <a:ea typeface="Cambria" panose="02040503050406030204" pitchFamily="18" charset="0"/>
                    <a:cs typeface="Arial" panose="020B0604020202020204" pitchFamily="34" charset="0"/>
                  </a:rPr>
                  <a:t>511 </a:t>
                </a:r>
                <a:r>
                  <a:rPr lang="en-US" altLang="zh-CN" sz="9600" b="1" dirty="0">
                    <a:solidFill>
                      <a:srgbClr val="000000"/>
                    </a:solidFill>
                    <a:latin typeface="Cambria" panose="02040503050406030204" pitchFamily="18" charset="0"/>
                    <a:ea typeface="Cambria" panose="02040503050406030204" pitchFamily="18" charset="0"/>
                    <a:cs typeface="Arial" panose="020B0604020202020204" pitchFamily="34" charset="0"/>
                  </a:rPr>
                  <a:t>possible levels</a:t>
                </a:r>
                <a:r>
                  <a:rPr lang="en-US" altLang="zh-CN" sz="9600" dirty="0">
                    <a:solidFill>
                      <a:srgbClr val="000000"/>
                    </a:solidFill>
                    <a:latin typeface="Cambria" panose="02040503050406030204" pitchFamily="18" charset="0"/>
                    <a:ea typeface="Cambria" panose="02040503050406030204" pitchFamily="18" charset="0"/>
                    <a:cs typeface="Arial" panose="020B0604020202020204" pitchFamily="34" charset="0"/>
                  </a:rPr>
                  <a:t> for the error term. The quantizer simply divides the error range into 32 patches of about 16 levels each. It also makes the representative reconstructed value for each patch equal to the midway point for each group of 16 levels.</a:t>
                </a: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9"/>
                <a:ext cx="7886700" cy="723164"/>
              </a:xfrm>
              <a:blipFill>
                <a:blip r:embed="rId2"/>
                <a:stretch>
                  <a:fillRect l="-618" t="-25210" r="-1236" b="-62521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27</a:t>
            </a:fld>
            <a:endParaRPr lang="en-US" altLang="zh-TW"/>
          </a:p>
        </p:txBody>
      </p:sp>
      <p:pic>
        <p:nvPicPr>
          <p:cNvPr id="7" name="Picture 6" descr="A close up of a clock&#10;&#10;Description automatically generated">
            <a:extLst>
              <a:ext uri="{FF2B5EF4-FFF2-40B4-BE49-F238E27FC236}">
                <a16:creationId xmlns:a16="http://schemas.microsoft.com/office/drawing/2014/main" xmlns="" id="{5BB71DF1-68C9-49F5-B280-50A615956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4631" y="1979853"/>
            <a:ext cx="3589075" cy="603861"/>
          </a:xfrm>
          <a:prstGeom prst="rect">
            <a:avLst/>
          </a:prstGeom>
        </p:spPr>
      </p:pic>
      <p:pic>
        <p:nvPicPr>
          <p:cNvPr id="6" name="Picture 5" descr="A picture containing table&#10;&#10;Description automatically generated">
            <a:extLst>
              <a:ext uri="{FF2B5EF4-FFF2-40B4-BE49-F238E27FC236}">
                <a16:creationId xmlns:a16="http://schemas.microsoft.com/office/drawing/2014/main" xmlns="" id="{05B52BF0-E565-4AA8-9333-5529A45C36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802" y="3404448"/>
            <a:ext cx="5863905" cy="806828"/>
          </a:xfrm>
          <a:prstGeom prst="rect">
            <a:avLst/>
          </a:prstGeom>
        </p:spPr>
      </p:pic>
    </p:spTree>
    <p:extLst>
      <p:ext uri="{BB962C8B-B14F-4D97-AF65-F5344CB8AC3E}">
        <p14:creationId xmlns:p14="http://schemas.microsoft.com/office/powerpoint/2010/main" val="11667084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9"/>
            <a:ext cx="7886700" cy="723164"/>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DPCM</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Table below gives output values for any of the input </a:t>
            </a:r>
            <a:r>
              <a:rPr lang="en-US" altLang="zh-CN" sz="9600" dirty="0" smtClean="0">
                <a:solidFill>
                  <a:srgbClr val="000000"/>
                </a:solidFill>
                <a:latin typeface="Cambria" charset="0"/>
                <a:ea typeface="新細明體" charset="0"/>
                <a:cs typeface="Arial" panose="020B0604020202020204" pitchFamily="34" charset="0"/>
              </a:rPr>
              <a:t>codes</a:t>
            </a:r>
            <a:endParaRPr lang="en-US" altLang="zh-CN" sz="9600" dirty="0">
              <a:solidFill>
                <a:srgbClr val="000000"/>
              </a:solidFill>
              <a:latin typeface="Cambria" charset="0"/>
              <a:ea typeface="新細明體" charset="0"/>
              <a:cs typeface="Arial" panose="020B0604020202020204" pitchFamily="34" charset="0"/>
            </a:endParaRPr>
          </a:p>
        </p:txBody>
      </p:sp>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28</a:t>
            </a:fld>
            <a:endParaRPr lang="en-US" altLang="zh-TW"/>
          </a:p>
        </p:txBody>
      </p:sp>
      <p:pic>
        <p:nvPicPr>
          <p:cNvPr id="8" name="Picture 7" descr="A screenshot of a cell phone&#10;&#10;Description automatically generated">
            <a:extLst>
              <a:ext uri="{FF2B5EF4-FFF2-40B4-BE49-F238E27FC236}">
                <a16:creationId xmlns:a16="http://schemas.microsoft.com/office/drawing/2014/main" xmlns="" id="{5D2383F0-DBFB-4A89-9929-2937CAD48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701" y="2395882"/>
            <a:ext cx="6050598" cy="4278486"/>
          </a:xfrm>
          <a:prstGeom prst="rect">
            <a:avLst/>
          </a:prstGeom>
        </p:spPr>
      </p:pic>
    </p:spTree>
    <p:extLst>
      <p:ext uri="{BB962C8B-B14F-4D97-AF65-F5344CB8AC3E}">
        <p14:creationId xmlns:p14="http://schemas.microsoft.com/office/powerpoint/2010/main" val="1941993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9"/>
                <a:ext cx="7886700" cy="723164"/>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DPCM</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As an example stream of signal values, consider the set of values:</a:t>
                </a: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Prepend extra values </a:t>
                </a:r>
                <a:r>
                  <a:rPr lang="en-US" altLang="zh-CN" sz="9600" i="1" dirty="0">
                    <a:solidFill>
                      <a:srgbClr val="000000"/>
                    </a:solidFill>
                    <a:latin typeface="Cambria" charset="0"/>
                    <a:ea typeface="新細明體" charset="0"/>
                    <a:cs typeface="Arial" panose="020B0604020202020204" pitchFamily="34" charset="0"/>
                  </a:rPr>
                  <a:t>f</a:t>
                </a:r>
                <a:r>
                  <a:rPr lang="en-US" altLang="zh-CN" sz="9600" dirty="0">
                    <a:solidFill>
                      <a:srgbClr val="000000"/>
                    </a:solidFill>
                    <a:latin typeface="Cambria" charset="0"/>
                    <a:ea typeface="新細明體" charset="0"/>
                    <a:cs typeface="Arial" panose="020B0604020202020204" pitchFamily="34" charset="0"/>
                  </a:rPr>
                  <a:t> = 130 to replicate the  first value, </a:t>
                </a:r>
                <a:r>
                  <a:rPr lang="en-US" altLang="zh-CN" sz="9600" i="1" dirty="0">
                    <a:solidFill>
                      <a:srgbClr val="000000"/>
                    </a:solidFill>
                    <a:latin typeface="Cambria" charset="0"/>
                    <a:ea typeface="新細明體" charset="0"/>
                    <a:cs typeface="Arial" panose="020B0604020202020204" pitchFamily="34" charset="0"/>
                  </a:rPr>
                  <a:t>f</a:t>
                </a:r>
                <a:r>
                  <a:rPr lang="en-US" altLang="zh-CN" sz="9600" baseline="-25000" dirty="0">
                    <a:solidFill>
                      <a:srgbClr val="000000"/>
                    </a:solidFill>
                    <a:latin typeface="Cambria" charset="0"/>
                    <a:ea typeface="新細明體" charset="0"/>
                    <a:cs typeface="Arial" panose="020B0604020202020204" pitchFamily="34" charset="0"/>
                  </a:rPr>
                  <a:t>1</a:t>
                </a:r>
                <a:r>
                  <a:rPr lang="en-US" altLang="zh-CN" sz="9600" dirty="0">
                    <a:solidFill>
                      <a:srgbClr val="000000"/>
                    </a:solidFill>
                    <a:latin typeface="Cambria" charset="0"/>
                    <a:ea typeface="新細明體" charset="0"/>
                    <a:cs typeface="Arial" panose="020B0604020202020204" pitchFamily="34" charset="0"/>
                  </a:rPr>
                  <a:t>. Initialize with quantized error </a:t>
                </a:r>
                <a14:m>
                  <m:oMath xmlns:m="http://schemas.openxmlformats.org/officeDocument/2006/math">
                    <m:sSub>
                      <m:sSubPr>
                        <m:ctrlPr>
                          <a:rPr lang="en-US" sz="9600" i="1">
                            <a:solidFill>
                              <a:srgbClr val="000000"/>
                            </a:solidFill>
                            <a:latin typeface="Cambria Math" panose="02040503050406030204" pitchFamily="18" charset="0"/>
                            <a:ea typeface="新細明體" charset="0"/>
                            <a:cs typeface="Arial" panose="020B0604020202020204" pitchFamily="34" charset="0"/>
                          </a:rPr>
                        </m:ctrlPr>
                      </m:sSubPr>
                      <m:e>
                        <m:acc>
                          <m:accPr>
                            <m:chr m:val="̃"/>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t>𝑒</m:t>
                            </m:r>
                          </m:e>
                        </m:acc>
                      </m:e>
                      <m:sub>
                        <m:r>
                          <a:rPr lang="en-US" sz="9600" b="0" i="1" smtClean="0">
                            <a:solidFill>
                              <a:srgbClr val="000000"/>
                            </a:solidFill>
                            <a:latin typeface="Cambria Math" panose="02040503050406030204" pitchFamily="18" charset="0"/>
                            <a:ea typeface="新細明體" charset="0"/>
                            <a:cs typeface="Arial" panose="020B0604020202020204" pitchFamily="34" charset="0"/>
                          </a:rPr>
                          <m:t>1</m:t>
                        </m:r>
                      </m:sub>
                    </m:sSub>
                    <m:r>
                      <a:rPr lang="en-US" sz="9600" i="1">
                        <a:solidFill>
                          <a:srgbClr val="000000"/>
                        </a:solidFill>
                        <a:latin typeface="Cambria Math" panose="02040503050406030204" pitchFamily="18" charset="0"/>
                        <a:ea typeface="新細明體" charset="0"/>
                        <a:cs typeface="Arial" panose="020B0604020202020204" pitchFamily="34" charset="0"/>
                      </a:rPr>
                      <m:t> </m:t>
                    </m:r>
                  </m:oMath>
                </a14:m>
                <a:r>
                  <a:rPr lang="en-US" altLang="zh-CN" sz="9600" dirty="0">
                    <a:solidFill>
                      <a:srgbClr val="000000"/>
                    </a:solidFill>
                    <a:latin typeface="Cambria" charset="0"/>
                    <a:ea typeface="新細明體" charset="0"/>
                    <a:cs typeface="Arial" panose="020B0604020202020204" pitchFamily="34" charset="0"/>
                  </a:rPr>
                  <a:t>= 0, so that the first reconstructed value is exact:</a:t>
                </a:r>
                <a14:m>
                  <m:oMath xmlns:m="http://schemas.openxmlformats.org/officeDocument/2006/math">
                    <m:acc>
                      <m:accPr>
                        <m:chr m:val="̃"/>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b="0" i="1" smtClean="0">
                                <a:solidFill>
                                  <a:srgbClr val="000000"/>
                                </a:solidFill>
                                <a:latin typeface="Cambria Math" panose="02040503050406030204" pitchFamily="18" charset="0"/>
                                <a:ea typeface="新細明體" charset="0"/>
                                <a:cs typeface="Arial" panose="020B0604020202020204" pitchFamily="34" charset="0"/>
                              </a:rPr>
                              <m:t>1</m:t>
                            </m:r>
                          </m:sub>
                        </m:sSub>
                      </m:e>
                    </m:acc>
                    <m:r>
                      <a:rPr lang="en-US" sz="9600" i="1">
                        <a:solidFill>
                          <a:srgbClr val="000000"/>
                        </a:solidFill>
                        <a:latin typeface="Cambria Math" panose="02040503050406030204" pitchFamily="18" charset="0"/>
                        <a:ea typeface="新細明體" charset="0"/>
                        <a:cs typeface="Arial" panose="020B0604020202020204" pitchFamily="34" charset="0"/>
                      </a:rPr>
                      <m:t> </m:t>
                    </m:r>
                  </m:oMath>
                </a14:m>
                <a:r>
                  <a:rPr lang="en-US" altLang="zh-CN" sz="9600" dirty="0">
                    <a:solidFill>
                      <a:srgbClr val="000000"/>
                    </a:solidFill>
                    <a:latin typeface="Cambria" charset="0"/>
                    <a:ea typeface="新細明體" charset="0"/>
                    <a:cs typeface="Arial" panose="020B0604020202020204" pitchFamily="34" charset="0"/>
                  </a:rPr>
                  <a:t>= 130. Then the rest of the values calculated are as follows (with prepended values in a box):</a:t>
                </a: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9"/>
                <a:ext cx="7886700" cy="723164"/>
              </a:xfrm>
              <a:blipFill>
                <a:blip r:embed="rId2"/>
                <a:stretch>
                  <a:fillRect l="-618" t="-25210" r="-1236" b="-360504"/>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29</a:t>
            </a:fld>
            <a:endParaRPr lang="en-US" altLang="zh-TW"/>
          </a:p>
        </p:txBody>
      </p:sp>
      <p:pic>
        <p:nvPicPr>
          <p:cNvPr id="6" name="Picture 5" descr="A picture containing object, clock, meter&#10;&#10;Description automatically generated">
            <a:extLst>
              <a:ext uri="{FF2B5EF4-FFF2-40B4-BE49-F238E27FC236}">
                <a16:creationId xmlns:a16="http://schemas.microsoft.com/office/drawing/2014/main" xmlns="" id="{32EE71F2-4F68-4A98-9BCC-511E7DC9B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818" y="1936505"/>
            <a:ext cx="2995829" cy="622137"/>
          </a:xfrm>
          <a:prstGeom prst="rect">
            <a:avLst/>
          </a:prstGeom>
        </p:spPr>
      </p:pic>
      <p:pic>
        <p:nvPicPr>
          <p:cNvPr id="9" name="Picture 8" descr="A black sign with white text&#10;&#10;Description automatically generated">
            <a:extLst>
              <a:ext uri="{FF2B5EF4-FFF2-40B4-BE49-F238E27FC236}">
                <a16:creationId xmlns:a16="http://schemas.microsoft.com/office/drawing/2014/main" xmlns="" id="{F209B2FA-66B6-4303-89B7-6461D1D29E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2197" y="4269123"/>
            <a:ext cx="3516923" cy="1835334"/>
          </a:xfrm>
          <a:prstGeom prst="rect">
            <a:avLst/>
          </a:prstGeom>
        </p:spPr>
      </p:pic>
      <p:pic>
        <p:nvPicPr>
          <p:cNvPr id="7" name="Picture 6" descr="A close up of a clock&#10;&#10;Description automatically generated">
            <a:extLst>
              <a:ext uri="{FF2B5EF4-FFF2-40B4-BE49-F238E27FC236}">
                <a16:creationId xmlns:a16="http://schemas.microsoft.com/office/drawing/2014/main" xmlns="" id="{5BB71DF1-68C9-49F5-B280-50A615956D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38" y="4884859"/>
            <a:ext cx="3589075" cy="603861"/>
          </a:xfrm>
          <a:prstGeom prst="rect">
            <a:avLst/>
          </a:prstGeom>
        </p:spPr>
      </p:pic>
      <p:pic>
        <p:nvPicPr>
          <p:cNvPr id="8" name="Picture 5" descr="A picture containing table&#10;&#10;Description automatically generated">
            <a:extLst>
              <a:ext uri="{FF2B5EF4-FFF2-40B4-BE49-F238E27FC236}">
                <a16:creationId xmlns:a16="http://schemas.microsoft.com/office/drawing/2014/main" xmlns="" id="{05B52BF0-E565-4AA8-9333-5529A45C36D2}"/>
              </a:ext>
            </a:extLst>
          </p:cNvPr>
          <p:cNvPicPr>
            <a:picLocks noChangeAspect="1"/>
          </p:cNvPicPr>
          <p:nvPr/>
        </p:nvPicPr>
        <p:blipFill rotWithShape="1">
          <a:blip r:embed="rId6">
            <a:extLst>
              <a:ext uri="{28A0092B-C50C-407E-A947-70E740481C1C}">
                <a14:useLocalDpi xmlns:a14="http://schemas.microsoft.com/office/drawing/2010/main" val="0"/>
              </a:ext>
            </a:extLst>
          </a:blip>
          <a:srcRect t="42978" r="69954"/>
          <a:stretch/>
        </p:blipFill>
        <p:spPr>
          <a:xfrm>
            <a:off x="287637" y="5468892"/>
            <a:ext cx="1761881" cy="460070"/>
          </a:xfrm>
          <a:prstGeom prst="rect">
            <a:avLst/>
          </a:prstGeom>
        </p:spPr>
      </p:pic>
    </p:spTree>
    <p:extLst>
      <p:ext uri="{BB962C8B-B14F-4D97-AF65-F5344CB8AC3E}">
        <p14:creationId xmlns:p14="http://schemas.microsoft.com/office/powerpoint/2010/main" val="4280501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p:txBody>
          <a:bodyPr/>
          <a:lstStyle/>
          <a:p>
            <a:r>
              <a:rPr lang="en-US" altLang="zh-CN" dirty="0"/>
              <a:t>Sound and Digitization</a:t>
            </a:r>
          </a:p>
        </p:txBody>
      </p:sp>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14159"/>
            <a:ext cx="7886700" cy="5578716"/>
          </a:xfrm>
        </p:spPr>
        <p:txBody>
          <a:bodyPr>
            <a:normAutofit fontScale="92500" lnSpcReduction="20000"/>
          </a:bodyPr>
          <a:lstStyle/>
          <a:p>
            <a:pPr algn="just"/>
            <a:r>
              <a:rPr lang="en-US" altLang="zh-CN" sz="3000" dirty="0">
                <a:latin typeface="Cambria" panose="02040503050406030204" pitchFamily="18" charset="0"/>
                <a:ea typeface="Cambria" panose="02040503050406030204" pitchFamily="18" charset="0"/>
              </a:rPr>
              <a:t>What is Sound?</a:t>
            </a:r>
          </a:p>
          <a:p>
            <a:pPr lvl="1" algn="just">
              <a:lnSpc>
                <a:spcPct val="110000"/>
              </a:lnSpc>
              <a:defRPr/>
            </a:pP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Sound </a:t>
            </a:r>
            <a:r>
              <a:rPr lang="zh-CN" altLang="en-US" sz="2600" dirty="0">
                <a:solidFill>
                  <a:srgbClr val="000000"/>
                </a:solidFill>
                <a:latin typeface="Cambria" panose="02040503050406030204" pitchFamily="18" charset="0"/>
                <a:ea typeface="新細明體" charset="0"/>
                <a:cs typeface="Arial" panose="020B0604020202020204" pitchFamily="34" charset="0"/>
              </a:rPr>
              <a:t>（声音）</a:t>
            </a:r>
            <a:r>
              <a:rPr lang="en-US" altLang="zh-CN" sz="2600" dirty="0" smtClean="0">
                <a:solidFill>
                  <a:srgbClr val="000000"/>
                </a:solidFill>
                <a:latin typeface="Cambria" panose="02040503050406030204" pitchFamily="18" charset="0"/>
                <a:ea typeface="Cambria" panose="02040503050406030204" pitchFamily="18" charset="0"/>
                <a:cs typeface="Arial" panose="020B0604020202020204" pitchFamily="34" charset="0"/>
              </a:rPr>
              <a:t>is </a:t>
            </a: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a wave phenomenon like light, but is macroscopic and involves molecules of air being compressed and expanded under the action of some physical device</a:t>
            </a:r>
            <a:r>
              <a:rPr lang="en-US" altLang="zh-CN" sz="2600" dirty="0" smtClean="0">
                <a:solidFill>
                  <a:srgbClr val="000000"/>
                </a:solidFill>
                <a:latin typeface="Cambria" panose="02040503050406030204" pitchFamily="18" charset="0"/>
                <a:ea typeface="Cambria" panose="02040503050406030204" pitchFamily="18" charset="0"/>
                <a:cs typeface="Arial" panose="020B0604020202020204" pitchFamily="34" charset="0"/>
              </a:rPr>
              <a:t>.</a:t>
            </a:r>
          </a:p>
          <a:p>
            <a:pPr lvl="1" algn="just">
              <a:lnSpc>
                <a:spcPct val="110000"/>
              </a:lnSpc>
              <a:defRPr/>
            </a:pPr>
            <a:r>
              <a:rPr lang="en-US" altLang="zh-CN" sz="2600" dirty="0" smtClean="0">
                <a:solidFill>
                  <a:srgbClr val="000000"/>
                </a:solidFill>
                <a:latin typeface="Cambria" panose="02040503050406030204" pitchFamily="18" charset="0"/>
                <a:ea typeface="Cambria" panose="02040503050406030204" pitchFamily="18" charset="0"/>
                <a:cs typeface="Arial" panose="020B0604020202020204" pitchFamily="34" charset="0"/>
              </a:rPr>
              <a:t>Sound is </a:t>
            </a: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a pressure wave that moves through a compressible (</a:t>
            </a:r>
            <a:r>
              <a:rPr lang="zh-CN" altLang="en-US" sz="2600" dirty="0">
                <a:solidFill>
                  <a:srgbClr val="000000"/>
                </a:solidFill>
                <a:latin typeface="Cambria" panose="02040503050406030204" pitchFamily="18" charset="0"/>
                <a:ea typeface="新細明體" charset="0"/>
                <a:cs typeface="Arial" panose="020B0604020202020204" pitchFamily="34" charset="0"/>
              </a:rPr>
              <a:t>可压缩的</a:t>
            </a: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 medium</a:t>
            </a:r>
          </a:p>
          <a:p>
            <a:pPr algn="just">
              <a:lnSpc>
                <a:spcPct val="110000"/>
              </a:lnSpc>
              <a:defRPr/>
            </a:pPr>
            <a:r>
              <a:rPr lang="en-US" altLang="zh-CN" sz="3000" dirty="0">
                <a:solidFill>
                  <a:srgbClr val="000000"/>
                </a:solidFill>
                <a:latin typeface="Cambria" panose="02040503050406030204" pitchFamily="18" charset="0"/>
                <a:ea typeface="Cambria" panose="02040503050406030204" pitchFamily="18" charset="0"/>
                <a:cs typeface="Arial" panose="020B0604020202020204" pitchFamily="34" charset="0"/>
              </a:rPr>
              <a:t>Characteristics of sound</a:t>
            </a:r>
          </a:p>
          <a:p>
            <a:pPr lvl="1" algn="just">
              <a:lnSpc>
                <a:spcPct val="110000"/>
              </a:lnSpc>
              <a:defRPr/>
            </a:pP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Amplitude </a:t>
            </a:r>
            <a:r>
              <a:rPr lang="zh-CN" altLang="en-US" sz="2600" dirty="0">
                <a:solidFill>
                  <a:srgbClr val="000000"/>
                </a:solidFill>
                <a:latin typeface="Cambria" panose="02040503050406030204" pitchFamily="18" charset="0"/>
                <a:ea typeface="新細明體" charset="0"/>
                <a:cs typeface="Arial" panose="020B0604020202020204" pitchFamily="34" charset="0"/>
              </a:rPr>
              <a:t>（振幅）</a:t>
            </a:r>
          </a:p>
          <a:p>
            <a:pPr lvl="2" algn="just">
              <a:lnSpc>
                <a:spcPct val="110000"/>
              </a:lnSpc>
              <a:defRPr/>
            </a:pP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Measure the pressure at a location using voltage levels</a:t>
            </a:r>
            <a:r>
              <a:rPr lang="zh-CN" altLang="en-US" sz="2600" dirty="0">
                <a:solidFill>
                  <a:srgbClr val="000000"/>
                </a:solidFill>
                <a:latin typeface="Cambria" panose="02040503050406030204" pitchFamily="18" charset="0"/>
                <a:ea typeface="新細明體" charset="0"/>
                <a:cs typeface="Arial" panose="020B0604020202020204" pitchFamily="34" charset="0"/>
              </a:rPr>
              <a:t>（电平）</a:t>
            </a:r>
          </a:p>
          <a:p>
            <a:pPr lvl="1" algn="just">
              <a:lnSpc>
                <a:spcPct val="110000"/>
              </a:lnSpc>
              <a:defRPr/>
            </a:pP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Frequency</a:t>
            </a:r>
          </a:p>
          <a:p>
            <a:pPr lvl="2" algn="just">
              <a:lnSpc>
                <a:spcPct val="110000"/>
              </a:lnSpc>
              <a:defRPr/>
            </a:pP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The number of periodic vibrations (</a:t>
            </a:r>
            <a:r>
              <a:rPr lang="zh-CN" altLang="en-US" sz="2600" dirty="0">
                <a:solidFill>
                  <a:srgbClr val="000000"/>
                </a:solidFill>
                <a:latin typeface="Cambria" panose="02040503050406030204" pitchFamily="18" charset="0"/>
                <a:ea typeface="新細明體" charset="0"/>
                <a:cs typeface="Arial" panose="020B0604020202020204" pitchFamily="34" charset="0"/>
              </a:rPr>
              <a:t>震动</a:t>
            </a: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 within a second </a:t>
            </a:r>
          </a:p>
          <a:p>
            <a:pPr lvl="1" algn="just">
              <a:lnSpc>
                <a:spcPct val="110000"/>
              </a:lnSpc>
              <a:defRPr/>
            </a:pPr>
            <a:endParaRPr lang="en-US" altLang="zh-CN" sz="2600" dirty="0">
              <a:solidFill>
                <a:srgbClr val="000000"/>
              </a:solidFill>
              <a:latin typeface="Cambria" charset="0"/>
              <a:ea typeface="新細明體" charset="0"/>
              <a:cs typeface="Arial" panose="020B0604020202020204" pitchFamily="34" charset="0"/>
            </a:endParaRPr>
          </a:p>
        </p:txBody>
      </p:sp>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3</a:t>
            </a:fld>
            <a:endParaRPr lang="en-US" altLang="zh-TW"/>
          </a:p>
        </p:txBody>
      </p:sp>
      <p:pic>
        <p:nvPicPr>
          <p:cNvPr id="7" name="Picture 6" descr="A picture containing drawing&#10;&#10;Description automatically generated">
            <a:extLst>
              <a:ext uri="{FF2B5EF4-FFF2-40B4-BE49-F238E27FC236}">
                <a16:creationId xmlns:a16="http://schemas.microsoft.com/office/drawing/2014/main" xmlns="" id="{739FB24E-D0B9-4A49-83E7-CF7CC4C19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9275" y="141687"/>
            <a:ext cx="3788887" cy="1980000"/>
          </a:xfrm>
          <a:prstGeom prst="rect">
            <a:avLst/>
          </a:prstGeom>
        </p:spPr>
      </p:pic>
      <p:pic>
        <p:nvPicPr>
          <p:cNvPr id="2050" name="Picture 2">
            <a:extLst>
              <a:ext uri="{FF2B5EF4-FFF2-40B4-BE49-F238E27FC236}">
                <a16:creationId xmlns:a16="http://schemas.microsoft.com/office/drawing/2014/main" xmlns="" id="{1FBD6F12-CFCB-4CEC-AFE7-366D40EC25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616" b="5694"/>
          <a:stretch/>
        </p:blipFill>
        <p:spPr bwMode="auto">
          <a:xfrm>
            <a:off x="5753317" y="2121687"/>
            <a:ext cx="3334845" cy="2264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75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9"/>
            <a:ext cx="7886700" cy="723164"/>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DM</a:t>
            </a:r>
          </a:p>
          <a:p>
            <a:pPr lvl="1" algn="just">
              <a:lnSpc>
                <a:spcPct val="100000"/>
              </a:lnSpc>
              <a:spcBef>
                <a:spcPts val="1200"/>
              </a:spcBef>
              <a:defRPr/>
            </a:pPr>
            <a:r>
              <a:rPr lang="en-US" altLang="zh-CN" sz="9600" b="1" dirty="0">
                <a:solidFill>
                  <a:srgbClr val="000000"/>
                </a:solidFill>
                <a:latin typeface="Cambria" charset="0"/>
                <a:ea typeface="新細明體" charset="0"/>
                <a:cs typeface="Arial" panose="020B0604020202020204" pitchFamily="34" charset="0"/>
              </a:rPr>
              <a:t>DM (Delta Modulation)</a:t>
            </a:r>
            <a:r>
              <a:rPr lang="en-US" altLang="zh-CN" sz="9600" dirty="0">
                <a:solidFill>
                  <a:srgbClr val="000000"/>
                </a:solidFill>
                <a:latin typeface="Cambria" charset="0"/>
                <a:ea typeface="新細明體" charset="0"/>
                <a:cs typeface="Arial" panose="020B0604020202020204" pitchFamily="34" charset="0"/>
              </a:rPr>
              <a:t>: simplified version of DPCM. Often used as a quick AD converter.</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Uniform-Delta DM: use only a single quantized error value, either positive or negative.</a:t>
            </a:r>
          </a:p>
          <a:p>
            <a:pPr marL="914400" lvl="1" indent="-457200" algn="just">
              <a:lnSpc>
                <a:spcPct val="130000"/>
              </a:lnSpc>
              <a:buFont typeface="+mj-lt"/>
              <a:buAutoNum type="alphaLcParenR"/>
              <a:defRPr/>
            </a:pPr>
            <a:r>
              <a:rPr lang="en-US" altLang="zh-CN" sz="8800" dirty="0">
                <a:solidFill>
                  <a:srgbClr val="000000"/>
                </a:solidFill>
                <a:latin typeface="Cambria" charset="0"/>
                <a:ea typeface="新細明體" charset="0"/>
                <a:cs typeface="Arial" panose="020B0604020202020204" pitchFamily="34" charset="0"/>
              </a:rPr>
              <a:t>a 1-bit coder. Produces coded output that follows the original signal in a staircase fashion. The set of equations is:</a:t>
            </a:r>
          </a:p>
          <a:p>
            <a:pPr marL="914400" lvl="1" indent="-457200" algn="just">
              <a:lnSpc>
                <a:spcPct val="130000"/>
              </a:lnSpc>
              <a:buFont typeface="+mj-lt"/>
              <a:buAutoNum type="alphaLcParenR"/>
              <a:defRPr/>
            </a:pPr>
            <a:endParaRPr lang="en-US" altLang="zh-CN" sz="8800" dirty="0">
              <a:solidFill>
                <a:srgbClr val="000000"/>
              </a:solidFill>
              <a:latin typeface="Cambria" charset="0"/>
              <a:ea typeface="新細明體" charset="0"/>
              <a:cs typeface="Arial" panose="020B0604020202020204" pitchFamily="34" charset="0"/>
            </a:endParaRPr>
          </a:p>
          <a:p>
            <a:pPr marL="914400" lvl="1" indent="-457200" algn="just">
              <a:lnSpc>
                <a:spcPct val="130000"/>
              </a:lnSpc>
              <a:buFont typeface="+mj-lt"/>
              <a:buAutoNum type="alphaLcParenR"/>
              <a:defRPr/>
            </a:pPr>
            <a:endParaRPr lang="en-US" altLang="zh-CN" sz="8800" dirty="0">
              <a:solidFill>
                <a:srgbClr val="000000"/>
              </a:solidFill>
              <a:latin typeface="Cambria" charset="0"/>
              <a:ea typeface="新細明體" charset="0"/>
              <a:cs typeface="Arial" panose="020B0604020202020204" pitchFamily="34" charset="0"/>
            </a:endParaRPr>
          </a:p>
          <a:p>
            <a:pPr marL="914400" lvl="1" indent="-457200" algn="just">
              <a:lnSpc>
                <a:spcPct val="130000"/>
              </a:lnSpc>
              <a:buFont typeface="+mj-lt"/>
              <a:buAutoNum type="alphaLcParenR"/>
              <a:defRPr/>
            </a:pPr>
            <a:endParaRPr lang="en-US" altLang="zh-CN" sz="8800" dirty="0">
              <a:solidFill>
                <a:srgbClr val="000000"/>
              </a:solidFill>
              <a:latin typeface="Cambria" charset="0"/>
              <a:ea typeface="新細明體" charset="0"/>
              <a:cs typeface="Arial" panose="020B0604020202020204" pitchFamily="34" charset="0"/>
            </a:endParaRPr>
          </a:p>
          <a:p>
            <a:pPr marL="914400" lvl="1" indent="-457200" algn="just">
              <a:lnSpc>
                <a:spcPct val="130000"/>
              </a:lnSpc>
              <a:buFont typeface="+mj-lt"/>
              <a:buAutoNum type="alphaLcParenR"/>
              <a:defRPr/>
            </a:pPr>
            <a:endParaRPr lang="en-US" altLang="zh-CN" sz="8800" dirty="0">
              <a:solidFill>
                <a:srgbClr val="000000"/>
              </a:solidFill>
              <a:latin typeface="Cambria" charset="0"/>
              <a:ea typeface="新細明體" charset="0"/>
              <a:cs typeface="Arial" panose="020B0604020202020204" pitchFamily="34" charset="0"/>
            </a:endParaRPr>
          </a:p>
          <a:p>
            <a:pPr marL="914400" lvl="1" indent="-457200" algn="just">
              <a:lnSpc>
                <a:spcPct val="130000"/>
              </a:lnSpc>
              <a:buFont typeface="+mj-lt"/>
              <a:buAutoNum type="alphaLcParenR"/>
              <a:defRPr/>
            </a:pPr>
            <a:endParaRPr lang="en-US" altLang="zh-CN" sz="8800" dirty="0">
              <a:solidFill>
                <a:srgbClr val="000000"/>
              </a:solidFill>
              <a:latin typeface="Cambria" charset="0"/>
              <a:ea typeface="新細明體" charset="0"/>
              <a:cs typeface="Arial" panose="020B0604020202020204" pitchFamily="34" charset="0"/>
            </a:endParaRPr>
          </a:p>
          <a:p>
            <a:pPr marL="457200" lvl="1" indent="0" algn="just">
              <a:lnSpc>
                <a:spcPct val="130000"/>
              </a:lnSpc>
              <a:buNone/>
              <a:defRPr/>
            </a:pPr>
            <a:r>
              <a:rPr lang="en-US" altLang="zh-CN" sz="8800" dirty="0" smtClean="0">
                <a:solidFill>
                  <a:srgbClr val="000000"/>
                </a:solidFill>
                <a:latin typeface="Cambria" charset="0"/>
                <a:ea typeface="新細明體" charset="0"/>
                <a:cs typeface="Arial" panose="020B0604020202020204" pitchFamily="34" charset="0"/>
              </a:rPr>
              <a:t>Note that the prediction simply involves a </a:t>
            </a:r>
            <a:r>
              <a:rPr lang="en-US" altLang="zh-CN" sz="8800" b="1" dirty="0" smtClean="0">
                <a:solidFill>
                  <a:srgbClr val="000000"/>
                </a:solidFill>
                <a:latin typeface="Cambria" charset="0"/>
                <a:ea typeface="新細明體" charset="0"/>
                <a:cs typeface="Arial" panose="020B0604020202020204" pitchFamily="34" charset="0"/>
              </a:rPr>
              <a:t>delay</a:t>
            </a:r>
            <a:r>
              <a:rPr lang="en-US" altLang="zh-CN" sz="8800" dirty="0" smtClean="0">
                <a:solidFill>
                  <a:srgbClr val="000000"/>
                </a:solidFill>
                <a:latin typeface="Cambria" charset="0"/>
                <a:ea typeface="新細明體" charset="0"/>
                <a:cs typeface="Arial" panose="020B0604020202020204" pitchFamily="34" charset="0"/>
              </a:rPr>
              <a:t>.</a:t>
            </a:r>
            <a:endParaRPr lang="en-US" altLang="zh-CN" sz="8800" dirty="0">
              <a:solidFill>
                <a:srgbClr val="000000"/>
              </a:solidFill>
              <a:latin typeface="Cambria" charset="0"/>
              <a:ea typeface="新細明體" charset="0"/>
              <a:cs typeface="Arial" panose="020B0604020202020204" pitchFamily="34" charset="0"/>
            </a:endParaRPr>
          </a:p>
        </p:txBody>
      </p:sp>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30</a:t>
            </a:fld>
            <a:endParaRPr lang="en-US" altLang="zh-TW"/>
          </a:p>
        </p:txBody>
      </p:sp>
      <p:pic>
        <p:nvPicPr>
          <p:cNvPr id="7" name="Picture 6" descr="A picture containing object, clock&#10;&#10;Description automatically generated">
            <a:extLst>
              <a:ext uri="{FF2B5EF4-FFF2-40B4-BE49-F238E27FC236}">
                <a16:creationId xmlns:a16="http://schemas.microsoft.com/office/drawing/2014/main" xmlns="" id="{8E36BF93-A7CC-4583-98CA-D13EEC5CC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737" y="3866275"/>
            <a:ext cx="5303521" cy="2233343"/>
          </a:xfrm>
          <a:prstGeom prst="rect">
            <a:avLst/>
          </a:prstGeom>
        </p:spPr>
      </p:pic>
    </p:spTree>
    <p:extLst>
      <p:ext uri="{BB962C8B-B14F-4D97-AF65-F5344CB8AC3E}">
        <p14:creationId xmlns:p14="http://schemas.microsoft.com/office/powerpoint/2010/main" val="6440753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9"/>
                <a:ext cx="7886700" cy="723164"/>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DM</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Consider actual numbers: Suppose signal values are</a:t>
                </a: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0"/>
                  </a:spcBef>
                  <a:defRPr/>
                </a:pPr>
                <a:r>
                  <a:rPr lang="en-US" altLang="zh-CN" sz="9600" dirty="0">
                    <a:solidFill>
                      <a:srgbClr val="000000"/>
                    </a:solidFill>
                    <a:latin typeface="Cambria" charset="0"/>
                    <a:ea typeface="新細明體" charset="0"/>
                    <a:cs typeface="Arial" panose="020B0604020202020204" pitchFamily="34" charset="0"/>
                  </a:rPr>
                  <a:t>Define ne an exact reconstructed value </a:t>
                </a:r>
                <a14:m>
                  <m:oMath xmlns:m="http://schemas.openxmlformats.org/officeDocument/2006/math">
                    <m:acc>
                      <m:accPr>
                        <m:chr m:val="̃"/>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i="1">
                                <a:solidFill>
                                  <a:srgbClr val="000000"/>
                                </a:solidFill>
                                <a:latin typeface="Cambria Math" panose="02040503050406030204" pitchFamily="18" charset="0"/>
                                <a:ea typeface="新細明體" charset="0"/>
                                <a:cs typeface="Arial" panose="020B0604020202020204" pitchFamily="34" charset="0"/>
                              </a:rPr>
                              <m:t>1</m:t>
                            </m:r>
                          </m:sub>
                        </m:sSub>
                      </m:e>
                    </m:acc>
                    <m:r>
                      <a:rPr lang="en-US" sz="9600" i="1">
                        <a:solidFill>
                          <a:srgbClr val="000000"/>
                        </a:solidFill>
                        <a:latin typeface="Cambria Math" panose="02040503050406030204" pitchFamily="18" charset="0"/>
                        <a:ea typeface="新細明體" charset="0"/>
                        <a:cs typeface="Arial" panose="020B0604020202020204" pitchFamily="34" charset="0"/>
                      </a:rPr>
                      <m:t> </m:t>
                    </m:r>
                  </m:oMath>
                </a14:m>
                <a:r>
                  <a:rPr lang="en-US" altLang="zh-CN" sz="9600" dirty="0">
                    <a:solidFill>
                      <a:srgbClr val="000000"/>
                    </a:solidFill>
                    <a:latin typeface="Cambria" charset="0"/>
                    <a:ea typeface="新細明體" charset="0"/>
                    <a:cs typeface="Arial" panose="020B0604020202020204" pitchFamily="34" charset="0"/>
                  </a:rPr>
                  <a:t>=</a:t>
                </a:r>
                <a:r>
                  <a:rPr lang="en-US" sz="9600" dirty="0">
                    <a:solidFill>
                      <a:srgbClr val="000000"/>
                    </a:solidFill>
                    <a:ea typeface="Cambria Math" panose="02040503050406030204" pitchFamily="18" charset="0"/>
                    <a:cs typeface="Arial" panose="020B0604020202020204" pitchFamily="34" charset="0"/>
                  </a:rPr>
                  <a:t> </a:t>
                </a:r>
                <a14:m>
                  <m:oMath xmlns:m="http://schemas.openxmlformats.org/officeDocument/2006/math">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i="1">
                            <a:solidFill>
                              <a:srgbClr val="000000"/>
                            </a:solidFill>
                            <a:latin typeface="Cambria Math" panose="02040503050406030204" pitchFamily="18" charset="0"/>
                            <a:ea typeface="新細明體" charset="0"/>
                            <a:cs typeface="Arial" panose="020B0604020202020204" pitchFamily="34" charset="0"/>
                          </a:rPr>
                          <m:t>1</m:t>
                        </m:r>
                      </m:sub>
                    </m:sSub>
                  </m:oMath>
                </a14:m>
                <a:r>
                  <a:rPr lang="en-US" altLang="zh-CN" sz="9600" dirty="0">
                    <a:solidFill>
                      <a:srgbClr val="000000"/>
                    </a:solidFill>
                    <a:latin typeface="Cambria" charset="0"/>
                    <a:ea typeface="新細明體" charset="0"/>
                    <a:cs typeface="Arial" panose="020B0604020202020204" pitchFamily="34" charset="0"/>
                  </a:rPr>
                  <a:t>=10. </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use step value </a:t>
                </a:r>
                <a:r>
                  <a:rPr lang="en-US" altLang="zh-CN" sz="9600" i="1" dirty="0">
                    <a:solidFill>
                      <a:srgbClr val="000000"/>
                    </a:solidFill>
                    <a:latin typeface="Cambria" charset="0"/>
                    <a:ea typeface="新細明體" charset="0"/>
                    <a:cs typeface="Arial" panose="020B0604020202020204" pitchFamily="34" charset="0"/>
                  </a:rPr>
                  <a:t>k</a:t>
                </a:r>
                <a:r>
                  <a:rPr lang="en-US" altLang="zh-CN" sz="9600" dirty="0">
                    <a:solidFill>
                      <a:srgbClr val="000000"/>
                    </a:solidFill>
                    <a:latin typeface="Cambria" charset="0"/>
                    <a:ea typeface="新細明體" charset="0"/>
                    <a:cs typeface="Arial" panose="020B0604020202020204" pitchFamily="34" charset="0"/>
                  </a:rPr>
                  <a:t> = 4:</a:t>
                </a: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The reconstructed set of values 10, 14, 10, 14 is close to the correct set 10, 11, 13, 15.</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However, DM copes less well with </a:t>
                </a:r>
                <a:r>
                  <a:rPr lang="en-US" altLang="zh-CN" sz="9600" b="1" dirty="0">
                    <a:solidFill>
                      <a:srgbClr val="000000"/>
                    </a:solidFill>
                    <a:latin typeface="Cambria" charset="0"/>
                    <a:ea typeface="新細明體" charset="0"/>
                    <a:cs typeface="Arial" panose="020B0604020202020204" pitchFamily="34" charset="0"/>
                  </a:rPr>
                  <a:t>rapidly changing signals</a:t>
                </a:r>
                <a:r>
                  <a:rPr lang="en-US" altLang="zh-CN" sz="9600" dirty="0">
                    <a:solidFill>
                      <a:srgbClr val="000000"/>
                    </a:solidFill>
                    <a:latin typeface="Cambria" charset="0"/>
                    <a:ea typeface="新細明體" charset="0"/>
                    <a:cs typeface="Arial" panose="020B0604020202020204" pitchFamily="34" charset="0"/>
                  </a:rPr>
                  <a:t>. One approach to mitigating this problem is to simply </a:t>
                </a:r>
                <a:r>
                  <a:rPr lang="en-US" altLang="zh-CN" sz="9600" b="1" dirty="0">
                    <a:solidFill>
                      <a:srgbClr val="000000"/>
                    </a:solidFill>
                    <a:latin typeface="Cambria" charset="0"/>
                    <a:ea typeface="新細明體" charset="0"/>
                    <a:cs typeface="Arial" panose="020B0604020202020204" pitchFamily="34" charset="0"/>
                  </a:rPr>
                  <a:t>increase the sampling</a:t>
                </a:r>
                <a:r>
                  <a:rPr lang="en-US" altLang="zh-CN" sz="9600" dirty="0">
                    <a:solidFill>
                      <a:srgbClr val="000000"/>
                    </a:solidFill>
                    <a:latin typeface="Cambria" charset="0"/>
                    <a:ea typeface="新細明體" charset="0"/>
                    <a:cs typeface="Arial" panose="020B0604020202020204" pitchFamily="34" charset="0"/>
                  </a:rPr>
                  <a:t>, perhaps to many times the Nyquist rate.</a:t>
                </a: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9"/>
                <a:ext cx="7886700" cy="723164"/>
              </a:xfrm>
              <a:blipFill>
                <a:blip r:embed="rId2"/>
                <a:stretch>
                  <a:fillRect l="-618" t="-25210" r="-1236" b="-728571"/>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31</a:t>
            </a:fld>
            <a:endParaRPr lang="en-US" altLang="zh-TW"/>
          </a:p>
        </p:txBody>
      </p:sp>
      <p:pic>
        <p:nvPicPr>
          <p:cNvPr id="6" name="Picture 5" descr="A drawing of a cartoon character&#10;&#10;Description automatically generated">
            <a:extLst>
              <a:ext uri="{FF2B5EF4-FFF2-40B4-BE49-F238E27FC236}">
                <a16:creationId xmlns:a16="http://schemas.microsoft.com/office/drawing/2014/main" xmlns="" id="{82382398-7157-41BD-8771-F3E9D40C1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572" y="1724496"/>
            <a:ext cx="1992750" cy="763064"/>
          </a:xfrm>
          <a:prstGeom prst="rect">
            <a:avLst/>
          </a:prstGeom>
        </p:spPr>
      </p:pic>
      <p:pic>
        <p:nvPicPr>
          <p:cNvPr id="9" name="Picture 8" descr="A close up of a clock&#10;&#10;Description automatically generated">
            <a:extLst>
              <a:ext uri="{FF2B5EF4-FFF2-40B4-BE49-F238E27FC236}">
                <a16:creationId xmlns:a16="http://schemas.microsoft.com/office/drawing/2014/main" xmlns="" id="{70CBAF63-0B4D-4ED0-B502-C114B5DA6C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451" y="3445643"/>
            <a:ext cx="7732661" cy="1289712"/>
          </a:xfrm>
          <a:prstGeom prst="rect">
            <a:avLst/>
          </a:prstGeom>
        </p:spPr>
      </p:pic>
    </p:spTree>
    <p:extLst>
      <p:ext uri="{BB962C8B-B14F-4D97-AF65-F5344CB8AC3E}">
        <p14:creationId xmlns:p14="http://schemas.microsoft.com/office/powerpoint/2010/main" val="4119355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1FC4910-84FA-4B55-9B6E-1C9A74278A29}"/>
              </a:ext>
            </a:extLst>
          </p:cNvPr>
          <p:cNvSpPr>
            <a:spLocks noGrp="1"/>
          </p:cNvSpPr>
          <p:nvPr>
            <p:ph type="title"/>
          </p:nvPr>
        </p:nvSpPr>
        <p:spPr/>
        <p:txBody>
          <a:bodyPr/>
          <a:lstStyle/>
          <a:p>
            <a:r>
              <a:rPr lang="en-US" altLang="zh-CN" dirty="0"/>
              <a:t>Outline of Lecture 05</a:t>
            </a:r>
            <a:endParaRPr lang="zh-CN" altLang="en-US" dirty="0"/>
          </a:p>
        </p:txBody>
      </p:sp>
      <p:sp>
        <p:nvSpPr>
          <p:cNvPr id="3" name="内容占位符 2">
            <a:extLst>
              <a:ext uri="{FF2B5EF4-FFF2-40B4-BE49-F238E27FC236}">
                <a16:creationId xmlns:a16="http://schemas.microsoft.com/office/drawing/2014/main" xmlns="" id="{164AA456-D49D-4BC4-9B55-EFC0B9735D23}"/>
              </a:ext>
            </a:extLst>
          </p:cNvPr>
          <p:cNvSpPr>
            <a:spLocks noGrp="1"/>
          </p:cNvSpPr>
          <p:nvPr>
            <p:ph idx="1"/>
          </p:nvPr>
        </p:nvSpPr>
        <p:spPr>
          <a:xfrm>
            <a:off x="628650" y="998049"/>
            <a:ext cx="7886700" cy="4351338"/>
          </a:xfrm>
        </p:spPr>
        <p:txBody>
          <a:bodyPr>
            <a:normAutofit/>
          </a:bodyPr>
          <a:lstStyle/>
          <a:p>
            <a:r>
              <a:rPr lang="en-US" altLang="zh-CN" dirty="0">
                <a:latin typeface="Cambria" charset="0"/>
                <a:ea typeface="新細明體" charset="0"/>
              </a:rPr>
              <a:t>Digitization of Sound</a:t>
            </a:r>
          </a:p>
          <a:p>
            <a:pPr lvl="1">
              <a:lnSpc>
                <a:spcPct val="110000"/>
              </a:lnSpc>
              <a:defRPr/>
            </a:pPr>
            <a:r>
              <a:rPr lang="en-US" altLang="zh-CN" sz="2400" dirty="0">
                <a:solidFill>
                  <a:srgbClr val="000000"/>
                </a:solidFill>
                <a:latin typeface="Cambria" charset="0"/>
                <a:ea typeface="新細明體" charset="0"/>
                <a:cs typeface="Arial" panose="020B0604020202020204" pitchFamily="34" charset="0"/>
              </a:rPr>
              <a:t>Sound and</a:t>
            </a:r>
            <a:r>
              <a:rPr lang="zh-CN" altLang="en-US" sz="2400" dirty="0">
                <a:solidFill>
                  <a:srgbClr val="000000"/>
                </a:solidFill>
                <a:latin typeface="Cambria" charset="0"/>
                <a:ea typeface="新細明體" charset="0"/>
                <a:cs typeface="Arial" panose="020B0604020202020204" pitchFamily="34" charset="0"/>
              </a:rPr>
              <a:t> </a:t>
            </a:r>
            <a:r>
              <a:rPr lang="en-US" altLang="zh-CN" sz="2400" dirty="0">
                <a:solidFill>
                  <a:srgbClr val="000000"/>
                </a:solidFill>
                <a:latin typeface="Cambria" charset="0"/>
                <a:ea typeface="新細明體" charset="0"/>
                <a:cs typeface="Arial" panose="020B0604020202020204" pitchFamily="34" charset="0"/>
              </a:rPr>
              <a:t>Digitization</a:t>
            </a:r>
            <a:endParaRPr lang="en-US" altLang="zh-TW" sz="2400" dirty="0">
              <a:solidFill>
                <a:srgbClr val="000000"/>
              </a:solidFill>
              <a:latin typeface="Cambria" charset="0"/>
              <a:ea typeface="新細明體" charset="0"/>
              <a:cs typeface="Arial" panose="020B0604020202020204" pitchFamily="34" charset="0"/>
            </a:endParaRPr>
          </a:p>
          <a:p>
            <a:pPr lvl="1">
              <a:lnSpc>
                <a:spcPct val="110000"/>
              </a:lnSpc>
              <a:defRPr/>
            </a:pPr>
            <a:r>
              <a:rPr lang="en-US" altLang="zh-TW" sz="2400" dirty="0">
                <a:latin typeface="Cambria" charset="0"/>
                <a:ea typeface="新細明體" charset="0"/>
                <a:cs typeface="Arial" panose="020B0604020202020204" pitchFamily="34" charset="0"/>
              </a:rPr>
              <a:t>Nyquist Theorem</a:t>
            </a:r>
          </a:p>
          <a:p>
            <a:pPr lvl="1">
              <a:lnSpc>
                <a:spcPct val="110000"/>
              </a:lnSpc>
              <a:defRPr/>
            </a:pPr>
            <a:r>
              <a:rPr lang="en-US" altLang="zh-TW" sz="2400" dirty="0">
                <a:latin typeface="Cambria" charset="0"/>
                <a:ea typeface="新細明體" charset="0"/>
                <a:cs typeface="Arial" panose="020B0604020202020204" pitchFamily="34" charset="0"/>
              </a:rPr>
              <a:t>Signal to Noise Ratio (SNR)</a:t>
            </a:r>
          </a:p>
          <a:p>
            <a:r>
              <a:rPr lang="en-US" altLang="zh-CN" dirty="0" smtClean="0">
                <a:latin typeface="Cambria" charset="0"/>
                <a:ea typeface="新細明體" charset="0"/>
              </a:rPr>
              <a:t>Quantization </a:t>
            </a:r>
            <a:r>
              <a:rPr lang="en-US" altLang="zh-CN" dirty="0">
                <a:latin typeface="Cambria" charset="0"/>
                <a:ea typeface="新細明體" charset="0"/>
              </a:rPr>
              <a:t>and Transmission of Audio</a:t>
            </a:r>
          </a:p>
          <a:p>
            <a:r>
              <a:rPr lang="en-US" altLang="zh-CN" dirty="0">
                <a:solidFill>
                  <a:srgbClr val="FF0000"/>
                </a:solidFill>
                <a:latin typeface="Cambria" charset="0"/>
                <a:ea typeface="新細明體" charset="0"/>
              </a:rPr>
              <a:t>Experiments</a:t>
            </a:r>
            <a:endParaRPr lang="en-US" altLang="zh-CN" dirty="0">
              <a:solidFill>
                <a:srgbClr val="FF0000"/>
              </a:solidFill>
            </a:endParaRPr>
          </a:p>
          <a:p>
            <a:endParaRPr lang="zh-CN" altLang="en-US" dirty="0"/>
          </a:p>
        </p:txBody>
      </p:sp>
      <p:sp>
        <p:nvSpPr>
          <p:cNvPr id="4" name="灯片编号占位符 3">
            <a:extLst>
              <a:ext uri="{FF2B5EF4-FFF2-40B4-BE49-F238E27FC236}">
                <a16:creationId xmlns:a16="http://schemas.microsoft.com/office/drawing/2014/main" xmlns="" id="{B3278D28-C645-4129-85F0-50CA6F8F40BA}"/>
              </a:ext>
            </a:extLst>
          </p:cNvPr>
          <p:cNvSpPr>
            <a:spLocks noGrp="1"/>
          </p:cNvSpPr>
          <p:nvPr>
            <p:ph type="sldNum" sz="quarter" idx="12"/>
          </p:nvPr>
        </p:nvSpPr>
        <p:spPr/>
        <p:txBody>
          <a:bodyPr/>
          <a:lstStyle/>
          <a:p>
            <a:fld id="{EB792F4E-54C0-4D36-B331-9C6FCFE9A340}" type="slidenum">
              <a:rPr lang="zh-CN" altLang="en-US" smtClean="0"/>
              <a:pPr/>
              <a:t>32</a:t>
            </a:fld>
            <a:endParaRPr lang="zh-CN" altLang="en-US" dirty="0"/>
          </a:p>
        </p:txBody>
      </p:sp>
    </p:spTree>
    <p:extLst>
      <p:ext uri="{BB962C8B-B14F-4D97-AF65-F5344CB8AC3E}">
        <p14:creationId xmlns:p14="http://schemas.microsoft.com/office/powerpoint/2010/main" val="32986118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a:xfrm>
            <a:off x="628650" y="183632"/>
            <a:ext cx="7886700" cy="532945"/>
          </a:xfrm>
        </p:spPr>
        <p:txBody>
          <a:bodyPr/>
          <a:lstStyle/>
          <a:p>
            <a:r>
              <a:rPr lang="en-US" altLang="zh-CN" dirty="0"/>
              <a:t>Experiments</a:t>
            </a:r>
            <a:r>
              <a:rPr lang="en-US" altLang="zh-CN" sz="2800" dirty="0"/>
              <a:t/>
            </a:r>
            <a:br>
              <a:rPr lang="en-US" altLang="zh-CN" sz="2800" dirty="0"/>
            </a:br>
            <a:endParaRPr lang="zh-CN" altLang="en-US" sz="2800" dirty="0"/>
          </a:p>
        </p:txBody>
      </p:sp>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7"/>
            <a:ext cx="7886700" cy="4278162"/>
          </a:xfrm>
        </p:spPr>
        <p:txBody>
          <a:bodyPr>
            <a:normAutofit fontScale="32500" lnSpcReduction="20000"/>
          </a:bodyPr>
          <a:lstStyle/>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marL="360000" lvl="1" indent="-360000">
              <a:lnSpc>
                <a:spcPct val="110000"/>
              </a:lnSpc>
              <a:spcBef>
                <a:spcPts val="1000"/>
              </a:spcBef>
              <a:buClr>
                <a:srgbClr val="94003F"/>
              </a:buClr>
              <a:buSzPct val="70000"/>
              <a:buFont typeface="Wingdings" panose="05000000000000000000" pitchFamily="2" charset="2"/>
              <a:buChar char="u"/>
              <a:defRPr/>
            </a:pPr>
            <a:r>
              <a:rPr lang="en-US" altLang="zh-CN" sz="11200" dirty="0">
                <a:latin typeface="Cambria" charset="0"/>
                <a:ea typeface="新細明體" charset="0"/>
              </a:rPr>
              <a:t>Pulse Code Modulation (PCM)</a:t>
            </a:r>
          </a:p>
          <a:p>
            <a:pPr lvl="1" algn="just">
              <a:lnSpc>
                <a:spcPct val="100000"/>
              </a:lnSpc>
              <a:spcBef>
                <a:spcPts val="1200"/>
              </a:spcBef>
              <a:defRPr/>
            </a:pPr>
            <a:r>
              <a:rPr lang="en-US" altLang="zh-CN" sz="9600" i="1" dirty="0">
                <a:solidFill>
                  <a:srgbClr val="000000"/>
                </a:solidFill>
                <a:latin typeface="Cambria" charset="0"/>
                <a:ea typeface="新細明體" charset="0"/>
                <a:cs typeface="Arial" panose="020B0604020202020204" pitchFamily="34" charset="0"/>
              </a:rPr>
              <a:t>ch06_PCM.m</a:t>
            </a: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marL="360000" lvl="1" indent="-360000">
              <a:lnSpc>
                <a:spcPct val="110000"/>
              </a:lnSpc>
              <a:spcBef>
                <a:spcPts val="1000"/>
              </a:spcBef>
              <a:buClr>
                <a:srgbClr val="94003F"/>
              </a:buClr>
              <a:buSzPct val="70000"/>
              <a:buFont typeface="Wingdings" panose="05000000000000000000" pitchFamily="2" charset="2"/>
              <a:buChar char="u"/>
              <a:defRPr/>
            </a:pPr>
            <a:r>
              <a:rPr lang="en-US" altLang="zh-CN" sz="11200" dirty="0">
                <a:latin typeface="Cambria" charset="0"/>
                <a:ea typeface="新細明體" charset="0"/>
              </a:rPr>
              <a:t>Differential Pulse Code Modulation (DPCM)</a:t>
            </a:r>
          </a:p>
          <a:p>
            <a:pPr lvl="1" algn="just">
              <a:lnSpc>
                <a:spcPct val="100000"/>
              </a:lnSpc>
              <a:spcBef>
                <a:spcPts val="1200"/>
              </a:spcBef>
              <a:buClr>
                <a:srgbClr val="94003F"/>
              </a:buClr>
              <a:buSzPct val="70000"/>
              <a:defRPr/>
            </a:pPr>
            <a:r>
              <a:rPr lang="en-US" altLang="zh-CN" sz="9600" i="1" dirty="0">
                <a:solidFill>
                  <a:srgbClr val="000000"/>
                </a:solidFill>
                <a:latin typeface="Cambria" charset="0"/>
                <a:ea typeface="新細明體" charset="0"/>
                <a:cs typeface="Arial" panose="020B0604020202020204" pitchFamily="34" charset="0"/>
              </a:rPr>
              <a:t>ch06_DPCM.m</a:t>
            </a:r>
          </a:p>
        </p:txBody>
      </p:sp>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33</a:t>
            </a:fld>
            <a:endParaRPr lang="en-US" altLang="zh-TW"/>
          </a:p>
        </p:txBody>
      </p:sp>
    </p:spTree>
    <p:extLst>
      <p:ext uri="{BB962C8B-B14F-4D97-AF65-F5344CB8AC3E}">
        <p14:creationId xmlns:p14="http://schemas.microsoft.com/office/powerpoint/2010/main" val="4242472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p:txBody>
          <a:bodyPr/>
          <a:lstStyle/>
          <a:p>
            <a:r>
              <a:rPr lang="en-US" altLang="zh-CN" dirty="0"/>
              <a:t>Sound and Digitization</a:t>
            </a:r>
          </a:p>
        </p:txBody>
      </p:sp>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1086879"/>
            <a:ext cx="7886700" cy="4127624"/>
          </a:xfrm>
        </p:spPr>
        <p:txBody>
          <a:bodyPr>
            <a:normAutofit/>
          </a:bodyPr>
          <a:lstStyle/>
          <a:p>
            <a:pPr algn="just"/>
            <a:r>
              <a:rPr lang="en-US" altLang="zh-CN" dirty="0">
                <a:latin typeface="Cambria" panose="02040503050406030204" pitchFamily="18" charset="0"/>
                <a:ea typeface="Cambria" panose="02040503050406030204" pitchFamily="18" charset="0"/>
              </a:rPr>
              <a:t>What is Sound?</a:t>
            </a:r>
          </a:p>
          <a:p>
            <a:pPr lvl="1" algn="just">
              <a:lnSpc>
                <a:spcPct val="100000"/>
              </a:lnSpc>
              <a:defRPr/>
            </a:pPr>
            <a:r>
              <a:rPr lang="en-US" altLang="zh-CN" sz="2400" dirty="0">
                <a:solidFill>
                  <a:srgbClr val="000000"/>
                </a:solidFill>
                <a:latin typeface="Cambria" charset="0"/>
                <a:ea typeface="新細明體" charset="0"/>
                <a:cs typeface="Arial" panose="020B0604020202020204" pitchFamily="34" charset="0"/>
              </a:rPr>
              <a:t>Frequency ranges of human and animals.</a:t>
            </a:r>
            <a:endParaRPr lang="zh-CN" altLang="en-US" sz="2400" dirty="0"/>
          </a:p>
        </p:txBody>
      </p:sp>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4</a:t>
            </a:fld>
            <a:endParaRPr lang="en-US" altLang="zh-TW"/>
          </a:p>
        </p:txBody>
      </p:sp>
      <p:pic>
        <p:nvPicPr>
          <p:cNvPr id="6" name="Picture 5" descr="A screenshot of a cell phone&#10;&#10;Description automatically generated">
            <a:extLst>
              <a:ext uri="{FF2B5EF4-FFF2-40B4-BE49-F238E27FC236}">
                <a16:creationId xmlns:a16="http://schemas.microsoft.com/office/drawing/2014/main" xmlns="" id="{CDAB3E94-5210-49AE-A1E2-E292985C0BE7}"/>
              </a:ext>
            </a:extLst>
          </p:cNvPr>
          <p:cNvPicPr>
            <a:picLocks noChangeAspect="1"/>
          </p:cNvPicPr>
          <p:nvPr/>
        </p:nvPicPr>
        <p:blipFill rotWithShape="1">
          <a:blip r:embed="rId3">
            <a:extLst>
              <a:ext uri="{28A0092B-C50C-407E-A947-70E740481C1C}">
                <a14:useLocalDpi xmlns:a14="http://schemas.microsoft.com/office/drawing/2010/main" val="0"/>
              </a:ext>
            </a:extLst>
          </a:blip>
          <a:srcRect t="1823"/>
          <a:stretch/>
        </p:blipFill>
        <p:spPr>
          <a:xfrm>
            <a:off x="1169366" y="2437748"/>
            <a:ext cx="6929577" cy="2902590"/>
          </a:xfrm>
          <a:prstGeom prst="rect">
            <a:avLst/>
          </a:prstGeom>
        </p:spPr>
      </p:pic>
    </p:spTree>
    <p:extLst>
      <p:ext uri="{BB962C8B-B14F-4D97-AF65-F5344CB8AC3E}">
        <p14:creationId xmlns:p14="http://schemas.microsoft.com/office/powerpoint/2010/main" val="3992856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1"/>
          </p:nvPr>
        </p:nvSpPr>
        <p:spPr>
          <a:xfrm>
            <a:off x="457200" y="1219200"/>
            <a:ext cx="8229600" cy="4876800"/>
          </a:xfrm>
        </p:spPr>
        <p:txBody>
          <a:bodyPr/>
          <a:lstStyle/>
          <a:p>
            <a:r>
              <a:rPr lang="en-US" altLang="zh-CN" dirty="0" smtClean="0">
                <a:latin typeface="Cambria" panose="02040503050406030204" pitchFamily="18" charset="0"/>
                <a:ea typeface="Cambria" panose="02040503050406030204" pitchFamily="18" charset="0"/>
                <a:cs typeface="PMingLiU" pitchFamily="18" charset="-120"/>
              </a:rPr>
              <a:t>Audio </a:t>
            </a:r>
            <a:r>
              <a:rPr lang="zh-CN" altLang="en-US" dirty="0" smtClean="0">
                <a:latin typeface="Cambria" panose="02040503050406030204" pitchFamily="18" charset="0"/>
                <a:ea typeface="黑体" panose="02010609060101010101" pitchFamily="49" charset="-122"/>
                <a:cs typeface="PMingLiU" pitchFamily="18" charset="-120"/>
              </a:rPr>
              <a:t>（音频）</a:t>
            </a:r>
            <a:r>
              <a:rPr lang="en-US" altLang="zh-CN" dirty="0" smtClean="0">
                <a:latin typeface="Cambria" panose="02040503050406030204" pitchFamily="18" charset="0"/>
                <a:ea typeface="Cambria" panose="02040503050406030204" pitchFamily="18" charset="0"/>
                <a:cs typeface="PMingLiU" pitchFamily="18" charset="-120"/>
              </a:rPr>
              <a:t>is the sounds human can hear</a:t>
            </a:r>
          </a:p>
          <a:p>
            <a:r>
              <a:rPr lang="en-US" altLang="zh-CN" dirty="0" smtClean="0">
                <a:latin typeface="Cambria" panose="02040503050406030204" pitchFamily="18" charset="0"/>
                <a:ea typeface="Cambria" panose="02040503050406030204" pitchFamily="18" charset="0"/>
                <a:cs typeface="PMingLiU" pitchFamily="18" charset="-120"/>
              </a:rPr>
              <a:t>Frequency response</a:t>
            </a:r>
          </a:p>
          <a:p>
            <a:pPr lvl="1"/>
            <a:r>
              <a:rPr lang="en-US" altLang="zh-CN" sz="2400" dirty="0" smtClean="0">
                <a:latin typeface="Cambria" panose="02040503050406030204" pitchFamily="18" charset="0"/>
                <a:ea typeface="Cambria" panose="02040503050406030204" pitchFamily="18" charset="0"/>
                <a:cs typeface="PMingLiU" pitchFamily="18" charset="-120"/>
              </a:rPr>
              <a:t>20Hz-20kHz for human hearing</a:t>
            </a:r>
          </a:p>
          <a:p>
            <a:pPr lvl="1"/>
            <a:r>
              <a:rPr lang="en-US" altLang="zh-CN" sz="2400" dirty="0" smtClean="0">
                <a:latin typeface="Cambria" panose="02040503050406030204" pitchFamily="18" charset="0"/>
                <a:ea typeface="Cambria" panose="02040503050406030204" pitchFamily="18" charset="0"/>
                <a:cs typeface="PMingLiU" pitchFamily="18" charset="-120"/>
              </a:rPr>
              <a:t>Human are more sensitive to low frequencies</a:t>
            </a:r>
          </a:p>
          <a:p>
            <a:pPr lvl="1"/>
            <a:endParaRPr lang="en-US" altLang="zh-CN" sz="2200" dirty="0">
              <a:latin typeface="Cambria" panose="02040503050406030204" pitchFamily="18" charset="0"/>
              <a:ea typeface="Cambria" panose="02040503050406030204" pitchFamily="18" charset="0"/>
              <a:cs typeface="PMingLiU" pitchFamily="18" charset="-120"/>
            </a:endParaRPr>
          </a:p>
          <a:p>
            <a:r>
              <a:rPr lang="en-US" altLang="zh-TW" dirty="0">
                <a:latin typeface="Cambria" panose="02040503050406030204" pitchFamily="18" charset="0"/>
                <a:ea typeface="Cambria" panose="02040503050406030204" pitchFamily="18" charset="0"/>
                <a:cs typeface="PMingLiU" pitchFamily="18" charset="-120"/>
              </a:rPr>
              <a:t>Speech </a:t>
            </a:r>
            <a:r>
              <a:rPr lang="zh-CN" altLang="en-US" dirty="0">
                <a:latin typeface="Cambria" panose="02040503050406030204" pitchFamily="18" charset="0"/>
                <a:ea typeface="黑体" panose="02010609060101010101" pitchFamily="49" charset="-122"/>
                <a:cs typeface="PMingLiU" pitchFamily="18" charset="-120"/>
              </a:rPr>
              <a:t>（语音）</a:t>
            </a:r>
            <a:r>
              <a:rPr lang="en-US" altLang="zh-TW" dirty="0">
                <a:latin typeface="Cambria" panose="02040503050406030204" pitchFamily="18" charset="0"/>
                <a:ea typeface="Cambria" panose="02040503050406030204" pitchFamily="18" charset="0"/>
                <a:cs typeface="PMingLiU" pitchFamily="18" charset="-120"/>
              </a:rPr>
              <a:t>is the sounds human can utter </a:t>
            </a:r>
            <a:r>
              <a:rPr lang="zh-CN" altLang="en-US" dirty="0">
                <a:latin typeface="Cambria" panose="02040503050406030204" pitchFamily="18" charset="0"/>
                <a:ea typeface="黑体" panose="02010609060101010101" pitchFamily="49" charset="-122"/>
                <a:cs typeface="PMingLiU" pitchFamily="18" charset="-120"/>
              </a:rPr>
              <a:t>（说出）</a:t>
            </a:r>
            <a:endParaRPr lang="en-US" altLang="zh-TW" dirty="0">
              <a:latin typeface="Cambria" panose="02040503050406030204" pitchFamily="18" charset="0"/>
              <a:ea typeface="Cambria" panose="02040503050406030204" pitchFamily="18" charset="0"/>
              <a:cs typeface="PMingLiU" pitchFamily="18" charset="-120"/>
            </a:endParaRPr>
          </a:p>
          <a:p>
            <a:pPr lvl="1"/>
            <a:r>
              <a:rPr lang="en-US" altLang="zh-CN" sz="2400" dirty="0" smtClean="0">
                <a:latin typeface="Cambria" panose="02040503050406030204" pitchFamily="18" charset="0"/>
                <a:ea typeface="Cambria" panose="02040503050406030204" pitchFamily="18" charset="0"/>
                <a:cs typeface="PMingLiU" pitchFamily="18" charset="-120"/>
              </a:rPr>
              <a:t>85HZ </a:t>
            </a:r>
            <a:r>
              <a:rPr lang="en-US" altLang="zh-CN" sz="2400" dirty="0">
                <a:latin typeface="Cambria" panose="02040503050406030204" pitchFamily="18" charset="0"/>
                <a:ea typeface="Cambria" panose="02040503050406030204" pitchFamily="18" charset="0"/>
                <a:cs typeface="PMingLiU" pitchFamily="18" charset="-120"/>
              </a:rPr>
              <a:t>to </a:t>
            </a:r>
            <a:r>
              <a:rPr lang="en-US" altLang="zh-CN" sz="2400" dirty="0" smtClean="0">
                <a:latin typeface="Cambria" panose="02040503050406030204" pitchFamily="18" charset="0"/>
                <a:ea typeface="Cambria" panose="02040503050406030204" pitchFamily="18" charset="0"/>
                <a:cs typeface="PMingLiU" pitchFamily="18" charset="-120"/>
              </a:rPr>
              <a:t>1,100HZ</a:t>
            </a:r>
            <a:endParaRPr lang="en-US" altLang="zh-CN" sz="2400" dirty="0">
              <a:latin typeface="Cambria" panose="02040503050406030204" pitchFamily="18" charset="0"/>
              <a:ea typeface="Cambria" panose="02040503050406030204" pitchFamily="18" charset="0"/>
              <a:cs typeface="PMingLiU" pitchFamily="18" charset="-120"/>
            </a:endParaRPr>
          </a:p>
          <a:p>
            <a:pPr lvl="1"/>
            <a:r>
              <a:rPr lang="en-US" altLang="zh-CN" sz="2400" dirty="0">
                <a:latin typeface="Cambria" panose="02040503050406030204" pitchFamily="18" charset="0"/>
                <a:ea typeface="Cambria" panose="02040503050406030204" pitchFamily="18" charset="0"/>
                <a:cs typeface="PMingLiU" pitchFamily="18" charset="-120"/>
              </a:rPr>
              <a:t>A human adjusts himself/herself very efficiently to different speakers and their speech habits</a:t>
            </a:r>
          </a:p>
          <a:p>
            <a:pPr lvl="1"/>
            <a:endParaRPr lang="en-US" altLang="zh-CN" sz="2200" dirty="0" smtClean="0">
              <a:latin typeface="Cambria" panose="02040503050406030204" pitchFamily="18" charset="0"/>
              <a:ea typeface="黑体" panose="02010609060101010101" pitchFamily="49" charset="-122"/>
              <a:cs typeface="PMingLiU" pitchFamily="18" charset="-120"/>
            </a:endParaRPr>
          </a:p>
          <a:p>
            <a:pPr>
              <a:lnSpc>
                <a:spcPct val="90000"/>
              </a:lnSpc>
            </a:pPr>
            <a:endParaRPr lang="en-US" altLang="zh-CN" dirty="0" smtClean="0">
              <a:latin typeface="Cambria" panose="02040503050406030204" pitchFamily="18" charset="0"/>
              <a:cs typeface="PMingLiU" pitchFamily="18" charset="-120"/>
            </a:endParaRPr>
          </a:p>
        </p:txBody>
      </p:sp>
      <p:sp>
        <p:nvSpPr>
          <p:cNvPr id="1434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97D3D329-EB97-4AE3-A752-79DF9ACD9ED3}" type="slidenum">
              <a:rPr kumimoji="0" lang="en-US" altLang="zh-CN" sz="1200" smtClean="0">
                <a:latin typeface="Garamond" panose="02020404030301010803" pitchFamily="18" charset="0"/>
              </a:rPr>
              <a:pPr>
                <a:spcBef>
                  <a:spcPct val="0"/>
                </a:spcBef>
                <a:buClrTx/>
                <a:buSzTx/>
                <a:buFontTx/>
                <a:buNone/>
              </a:pPr>
              <a:t>5</a:t>
            </a:fld>
            <a:endParaRPr kumimoji="0" lang="en-US" altLang="zh-CN" sz="1200" smtClean="0">
              <a:latin typeface="Garamond" panose="02020404030301010803" pitchFamily="18" charset="0"/>
            </a:endParaRPr>
          </a:p>
        </p:txBody>
      </p:sp>
      <p:sp>
        <p:nvSpPr>
          <p:cNvPr id="6" name="标题 1">
            <a:extLst>
              <a:ext uri="{FF2B5EF4-FFF2-40B4-BE49-F238E27FC236}">
                <a16:creationId xmlns:a16="http://schemas.microsoft.com/office/drawing/2014/main" xmlns="" id="{4E4F39B1-D1F0-451D-A715-9DE2F6E9C15A}"/>
              </a:ext>
            </a:extLst>
          </p:cNvPr>
          <p:cNvSpPr txBox="1">
            <a:spLocks/>
          </p:cNvSpPr>
          <p:nvPr/>
        </p:nvSpPr>
        <p:spPr>
          <a:xfrm>
            <a:off x="628650" y="221345"/>
            <a:ext cx="7886700" cy="532945"/>
          </a:xfrm>
          <a:prstGeom prst="rect">
            <a:avLst/>
          </a:prstGeom>
          <a:noFill/>
        </p:spPr>
        <p:txBody>
          <a:bodyPr/>
          <a:lstStyle>
            <a:lvl1pPr algn="l" defTabSz="914400" rtl="0" eaLnBrk="1" latinLnBrk="0" hangingPunct="1">
              <a:lnSpc>
                <a:spcPct val="90000"/>
              </a:lnSpc>
              <a:spcBef>
                <a:spcPct val="0"/>
              </a:spcBef>
              <a:buNone/>
              <a:defRPr lang="en-US" altLang="en-US" sz="3200" b="1" kern="1200" cap="none" spc="0">
                <a:ln w="0"/>
                <a:solidFill>
                  <a:srgbClr val="94003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defRPr>
            </a:lvl1pPr>
          </a:lstStyle>
          <a:p>
            <a:r>
              <a:rPr lang="en-US" altLang="zh-CN" dirty="0"/>
              <a:t>Sound and Digitization</a:t>
            </a:r>
          </a:p>
        </p:txBody>
      </p:sp>
    </p:spTree>
    <p:extLst>
      <p:ext uri="{BB962C8B-B14F-4D97-AF65-F5344CB8AC3E}">
        <p14:creationId xmlns:p14="http://schemas.microsoft.com/office/powerpoint/2010/main" val="1057781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dirty="0">
                <a:latin typeface="Calibri" panose="020F0502020204030204" pitchFamily="34" charset="0"/>
                <a:ea typeface="宋体" panose="02010600030101010101" pitchFamily="2" charset="-122"/>
                <a:cs typeface="PMingLiU" pitchFamily="18" charset="-120"/>
              </a:rPr>
              <a:t>Sound and Digitization</a:t>
            </a:r>
          </a:p>
        </p:txBody>
      </p:sp>
      <p:sp>
        <p:nvSpPr>
          <p:cNvPr id="9219" name="内容占位符 2"/>
          <p:cNvSpPr>
            <a:spLocks noGrp="1"/>
          </p:cNvSpPr>
          <p:nvPr>
            <p:ph idx="1"/>
          </p:nvPr>
        </p:nvSpPr>
        <p:spPr>
          <a:xfrm>
            <a:off x="457200" y="1295400"/>
            <a:ext cx="8229600" cy="4876800"/>
          </a:xfrm>
        </p:spPr>
        <p:txBody>
          <a:bodyPr/>
          <a:lstStyle/>
          <a:p>
            <a:r>
              <a:rPr lang="en-US" altLang="zh-CN" sz="2600" smtClean="0">
                <a:latin typeface="Cambria" panose="02040503050406030204" pitchFamily="18" charset="0"/>
                <a:ea typeface="黑体" panose="02010609060101010101" pitchFamily="49" charset="-122"/>
                <a:cs typeface="PMingLiU" pitchFamily="18" charset="-120"/>
              </a:rPr>
              <a:t>The signal is digitized in each dimension: in time and in amplitude</a:t>
            </a:r>
          </a:p>
          <a:p>
            <a:r>
              <a:rPr lang="en-US" altLang="zh-CN" sz="2600" smtClean="0">
                <a:latin typeface="Cambria" panose="02040503050406030204" pitchFamily="18" charset="0"/>
                <a:ea typeface="黑体" panose="02010609060101010101" pitchFamily="49" charset="-122"/>
                <a:cs typeface="PMingLiU" pitchFamily="18" charset="-120"/>
              </a:rPr>
              <a:t>Sampling</a:t>
            </a:r>
          </a:p>
          <a:p>
            <a:pPr lvl="1"/>
            <a:r>
              <a:rPr lang="en-US" altLang="zh-CN" sz="2200" smtClean="0">
                <a:latin typeface="Cambria" panose="02040503050406030204" pitchFamily="18" charset="0"/>
                <a:ea typeface="黑体" panose="02010609060101010101" pitchFamily="49" charset="-122"/>
                <a:cs typeface="PMingLiU" pitchFamily="18" charset="-120"/>
              </a:rPr>
              <a:t>Convert continuous time into discrete time domain </a:t>
            </a:r>
          </a:p>
          <a:p>
            <a:pPr lvl="1"/>
            <a:r>
              <a:rPr lang="en-US" altLang="zh-CN" sz="2200" smtClean="0">
                <a:latin typeface="Cambria" panose="02040503050406030204" pitchFamily="18" charset="0"/>
                <a:ea typeface="黑体" panose="02010609060101010101" pitchFamily="49" charset="-122"/>
                <a:cs typeface="PMingLiU" pitchFamily="18" charset="-120"/>
              </a:rPr>
              <a:t>Typical sampling rate of audio: 8KHZ ~ 48KHZ</a:t>
            </a:r>
          </a:p>
          <a:p>
            <a:r>
              <a:rPr lang="en-US" altLang="zh-CN" sz="2600" smtClean="0">
                <a:latin typeface="Cambria" panose="02040503050406030204" pitchFamily="18" charset="0"/>
                <a:ea typeface="黑体" panose="02010609060101010101" pitchFamily="49" charset="-122"/>
                <a:cs typeface="PMingLiU" pitchFamily="18" charset="-120"/>
              </a:rPr>
              <a:t>Quantization</a:t>
            </a:r>
          </a:p>
          <a:p>
            <a:pPr lvl="1"/>
            <a:r>
              <a:rPr lang="en-US" altLang="zh-CN" sz="2200" smtClean="0">
                <a:latin typeface="Cambria" panose="02040503050406030204" pitchFamily="18" charset="0"/>
                <a:ea typeface="黑体" panose="02010609060101010101" pitchFamily="49" charset="-122"/>
                <a:cs typeface="PMingLiU" pitchFamily="18" charset="-120"/>
              </a:rPr>
              <a:t>Convert continuous sample values into discrete values</a:t>
            </a:r>
          </a:p>
          <a:p>
            <a:endParaRPr lang="en-US" altLang="zh-CN" smtClean="0">
              <a:latin typeface="Cambria" panose="02040503050406030204" pitchFamily="18" charset="0"/>
              <a:cs typeface="PMingLiU" pitchFamily="18" charset="-120"/>
            </a:endParaRPr>
          </a:p>
        </p:txBody>
      </p:sp>
      <p:sp>
        <p:nvSpPr>
          <p:cNvPr id="92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01DBE9A9-C39C-4904-B3D6-AC7D50DD6B3B}" type="slidenum">
              <a:rPr kumimoji="0" lang="en-US" altLang="zh-CN" sz="1200" smtClean="0">
                <a:latin typeface="Garamond" panose="02020404030301010803" pitchFamily="18" charset="0"/>
              </a:rPr>
              <a:pPr>
                <a:spcBef>
                  <a:spcPct val="0"/>
                </a:spcBef>
                <a:buClrTx/>
                <a:buSzTx/>
                <a:buFontTx/>
                <a:buNone/>
              </a:pPr>
              <a:t>6</a:t>
            </a:fld>
            <a:endParaRPr kumimoji="0" lang="en-US" altLang="zh-CN" sz="1200" smtClean="0">
              <a:latin typeface="Garamond" panose="02020404030301010803" pitchFamily="18" charset="0"/>
            </a:endParaRPr>
          </a:p>
        </p:txBody>
      </p:sp>
      <p:pic>
        <p:nvPicPr>
          <p:cNvPr id="922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310063"/>
            <a:ext cx="7010400"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1673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p:txBody>
          <a:bodyPr/>
          <a:lstStyle/>
          <a:p>
            <a:r>
              <a:rPr lang="en-US" altLang="zh-CN" dirty="0"/>
              <a:t>Sound and Digitization</a:t>
            </a:r>
          </a:p>
        </p:txBody>
      </p:sp>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8"/>
            <a:ext cx="7886700" cy="5251284"/>
          </a:xfrm>
        </p:spPr>
        <p:txBody>
          <a:bodyPr>
            <a:normAutofit/>
          </a:bodyPr>
          <a:lstStyle/>
          <a:p>
            <a:pPr algn="just"/>
            <a:r>
              <a:rPr lang="en-US" altLang="zh-CN" dirty="0">
                <a:latin typeface="Cambria" panose="02040503050406030204" pitchFamily="18" charset="0"/>
                <a:ea typeface="Cambria" panose="02040503050406030204" pitchFamily="18" charset="0"/>
              </a:rPr>
              <a:t>Digitization</a:t>
            </a:r>
          </a:p>
          <a:p>
            <a:pPr lvl="1" algn="just">
              <a:lnSpc>
                <a:spcPct val="100000"/>
              </a:lnSpc>
              <a:defRPr/>
            </a:pPr>
            <a:r>
              <a:rPr lang="en-US" altLang="zh-CN" sz="2400" dirty="0">
                <a:solidFill>
                  <a:srgbClr val="000000"/>
                </a:solidFill>
                <a:latin typeface="Cambria" charset="0"/>
                <a:ea typeface="新細明體" charset="0"/>
                <a:cs typeface="Arial" panose="020B0604020202020204" pitchFamily="34" charset="0"/>
              </a:rPr>
              <a:t>Thus to decide how to digitize audio data we need to answer the following questions:</a:t>
            </a:r>
          </a:p>
          <a:p>
            <a:pPr marL="914400" lvl="1" indent="-457200" algn="just">
              <a:lnSpc>
                <a:spcPct val="110000"/>
              </a:lnSpc>
              <a:buFont typeface="+mj-lt"/>
              <a:buAutoNum type="alphaLcParenR"/>
              <a:defRPr/>
            </a:pPr>
            <a:r>
              <a:rPr lang="en-US" altLang="zh-TW" dirty="0">
                <a:solidFill>
                  <a:srgbClr val="000000"/>
                </a:solidFill>
                <a:latin typeface="Cambria" charset="0"/>
                <a:ea typeface="新細明體" charset="0"/>
                <a:cs typeface="Arial" panose="020B0604020202020204" pitchFamily="34" charset="0"/>
              </a:rPr>
              <a:t>What is the sampling rate?</a:t>
            </a:r>
          </a:p>
          <a:p>
            <a:pPr marL="914400" lvl="1" indent="-457200" algn="just">
              <a:lnSpc>
                <a:spcPct val="110000"/>
              </a:lnSpc>
              <a:buFont typeface="+mj-lt"/>
              <a:buAutoNum type="alphaLcParenR"/>
              <a:defRPr/>
            </a:pPr>
            <a:r>
              <a:rPr lang="en-US" altLang="zh-TW" dirty="0">
                <a:solidFill>
                  <a:srgbClr val="000000"/>
                </a:solidFill>
                <a:latin typeface="Cambria" charset="0"/>
                <a:ea typeface="新細明體" charset="0"/>
                <a:cs typeface="Arial" panose="020B0604020202020204" pitchFamily="34" charset="0"/>
              </a:rPr>
              <a:t>How finely is the data to be quantized, and is quantization uniform?</a:t>
            </a:r>
          </a:p>
          <a:p>
            <a:pPr marL="914400" lvl="1" indent="-457200" algn="just">
              <a:lnSpc>
                <a:spcPct val="110000"/>
              </a:lnSpc>
              <a:buFont typeface="+mj-lt"/>
              <a:buAutoNum type="alphaLcParenR"/>
              <a:defRPr/>
            </a:pPr>
            <a:r>
              <a:rPr lang="en-US" altLang="zh-TW" dirty="0">
                <a:solidFill>
                  <a:srgbClr val="000000"/>
                </a:solidFill>
                <a:latin typeface="Cambria" charset="0"/>
                <a:ea typeface="新細明體" charset="0"/>
                <a:cs typeface="Arial" panose="020B0604020202020204" pitchFamily="34" charset="0"/>
              </a:rPr>
              <a:t>How is audio data formatted? (file format)</a:t>
            </a:r>
            <a:endParaRPr lang="en-US" altLang="zh-CN" sz="2600" dirty="0">
              <a:latin typeface="Cambria" panose="02040503050406030204" pitchFamily="18" charset="0"/>
              <a:ea typeface="Cambria" panose="02040503050406030204" pitchFamily="18" charset="0"/>
            </a:endParaRPr>
          </a:p>
        </p:txBody>
      </p:sp>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7</a:t>
            </a:fld>
            <a:endParaRPr lang="en-US" altLang="zh-TW"/>
          </a:p>
        </p:txBody>
      </p:sp>
    </p:spTree>
    <p:extLst>
      <p:ext uri="{BB962C8B-B14F-4D97-AF65-F5344CB8AC3E}">
        <p14:creationId xmlns:p14="http://schemas.microsoft.com/office/powerpoint/2010/main" val="3728178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p:txBody>
          <a:bodyPr/>
          <a:lstStyle/>
          <a:p>
            <a:r>
              <a:rPr lang="en-US" altLang="zh-CN" dirty="0" err="1"/>
              <a:t>Nyquist</a:t>
            </a:r>
            <a:r>
              <a:rPr lang="en-US" altLang="zh-CN" dirty="0"/>
              <a:t> Theorem</a:t>
            </a:r>
          </a:p>
        </p:txBody>
      </p:sp>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8"/>
            <a:ext cx="7886700" cy="1685963"/>
          </a:xfrm>
        </p:spPr>
        <p:txBody>
          <a:bodyPr>
            <a:normAutofit/>
          </a:bodyPr>
          <a:lstStyle/>
          <a:p>
            <a:pPr algn="just">
              <a:lnSpc>
                <a:spcPct val="100000"/>
              </a:lnSpc>
              <a:defRPr/>
            </a:pPr>
            <a:r>
              <a:rPr lang="en-US" altLang="zh-CN" sz="3200" dirty="0" smtClean="0">
                <a:solidFill>
                  <a:srgbClr val="000000"/>
                </a:solidFill>
                <a:latin typeface="Cambria" charset="0"/>
                <a:ea typeface="新細明體" charset="0"/>
                <a:cs typeface="Arial" panose="020B0604020202020204" pitchFamily="34" charset="0"/>
              </a:rPr>
              <a:t>Complex </a:t>
            </a:r>
            <a:r>
              <a:rPr lang="en-US" altLang="zh-CN" sz="3200" dirty="0">
                <a:solidFill>
                  <a:srgbClr val="000000"/>
                </a:solidFill>
                <a:latin typeface="Cambria" charset="0"/>
                <a:ea typeface="新細明體" charset="0"/>
                <a:cs typeface="Arial" panose="020B0604020202020204" pitchFamily="34" charset="0"/>
              </a:rPr>
              <a:t>signal by superposing sinusoids</a:t>
            </a:r>
          </a:p>
          <a:p>
            <a:pPr algn="just"/>
            <a:endParaRPr lang="en-US" altLang="zh-CN" sz="2600" dirty="0">
              <a:latin typeface="Cambria" panose="02040503050406030204" pitchFamily="18" charset="0"/>
              <a:ea typeface="Cambria" panose="02040503050406030204" pitchFamily="18" charset="0"/>
            </a:endParaRPr>
          </a:p>
        </p:txBody>
      </p:sp>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8</a:t>
            </a:fld>
            <a:endParaRPr lang="en-US" altLang="zh-TW"/>
          </a:p>
        </p:txBody>
      </p:sp>
      <p:pic>
        <p:nvPicPr>
          <p:cNvPr id="6" name="Picture 5" descr="A close up of text on a white background&#10;&#10;Description automatically generated">
            <a:extLst>
              <a:ext uri="{FF2B5EF4-FFF2-40B4-BE49-F238E27FC236}">
                <a16:creationId xmlns:a16="http://schemas.microsoft.com/office/drawing/2014/main" xmlns="" id="{39AF9007-B774-42AC-A282-3465D78E4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073" y="1897013"/>
            <a:ext cx="5375562" cy="4960987"/>
          </a:xfrm>
          <a:prstGeom prst="rect">
            <a:avLst/>
          </a:prstGeom>
        </p:spPr>
      </p:pic>
    </p:spTree>
    <p:extLst>
      <p:ext uri="{BB962C8B-B14F-4D97-AF65-F5344CB8AC3E}">
        <p14:creationId xmlns:p14="http://schemas.microsoft.com/office/powerpoint/2010/main" val="18526496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4F39B1-D1F0-451D-A715-9DE2F6E9C15A}"/>
              </a:ext>
            </a:extLst>
          </p:cNvPr>
          <p:cNvSpPr>
            <a:spLocks noGrp="1"/>
          </p:cNvSpPr>
          <p:nvPr>
            <p:ph type="title"/>
          </p:nvPr>
        </p:nvSpPr>
        <p:spPr/>
        <p:txBody>
          <a:bodyPr/>
          <a:lstStyle/>
          <a:p>
            <a:r>
              <a:rPr lang="en-US" altLang="zh-CN" dirty="0" err="1"/>
              <a:t>Nyquist</a:t>
            </a:r>
            <a:r>
              <a:rPr lang="en-US" altLang="zh-CN" dirty="0"/>
              <a:t> Theorem</a:t>
            </a:r>
          </a:p>
        </p:txBody>
      </p:sp>
      <p:sp>
        <p:nvSpPr>
          <p:cNvPr id="3" name="内容占位符 2">
            <a:extLst>
              <a:ext uri="{FF2B5EF4-FFF2-40B4-BE49-F238E27FC236}">
                <a16:creationId xmlns:a16="http://schemas.microsoft.com/office/drawing/2014/main" xmlns="" id="{CBDA9C00-CED9-491F-86B5-54709668D7C2}"/>
              </a:ext>
            </a:extLst>
          </p:cNvPr>
          <p:cNvSpPr>
            <a:spLocks noGrp="1"/>
          </p:cNvSpPr>
          <p:nvPr>
            <p:ph idx="1"/>
          </p:nvPr>
        </p:nvSpPr>
        <p:spPr>
          <a:xfrm>
            <a:off x="628650" y="964957"/>
            <a:ext cx="7886700" cy="2482223"/>
          </a:xfrm>
        </p:spPr>
        <p:txBody>
          <a:bodyPr>
            <a:normAutofit fontScale="85000" lnSpcReduction="20000"/>
          </a:bodyPr>
          <a:lstStyle/>
          <a:p>
            <a:pPr algn="just">
              <a:lnSpc>
                <a:spcPct val="100000"/>
              </a:lnSpc>
              <a:spcBef>
                <a:spcPts val="1200"/>
              </a:spcBef>
              <a:defRPr/>
            </a:pPr>
            <a:r>
              <a:rPr lang="en-US" altLang="zh-CN" sz="3200" dirty="0" smtClean="0">
                <a:solidFill>
                  <a:srgbClr val="000000"/>
                </a:solidFill>
                <a:latin typeface="Cambria" charset="0"/>
                <a:ea typeface="新細明體" charset="0"/>
                <a:cs typeface="Arial" panose="020B0604020202020204" pitchFamily="34" charset="0"/>
              </a:rPr>
              <a:t>Signals </a:t>
            </a:r>
            <a:r>
              <a:rPr lang="en-US" altLang="zh-CN" sz="3200" dirty="0">
                <a:solidFill>
                  <a:srgbClr val="000000"/>
                </a:solidFill>
                <a:latin typeface="Cambria" charset="0"/>
                <a:ea typeface="新細明體" charset="0"/>
                <a:cs typeface="Arial" panose="020B0604020202020204" pitchFamily="34" charset="0"/>
              </a:rPr>
              <a:t>can be decomposed into a sum of sinusoids. </a:t>
            </a:r>
          </a:p>
          <a:p>
            <a:pPr lvl="1" algn="just">
              <a:lnSpc>
                <a:spcPct val="100000"/>
              </a:lnSpc>
              <a:spcBef>
                <a:spcPts val="1200"/>
              </a:spcBef>
              <a:defRPr/>
            </a:pPr>
            <a:r>
              <a:rPr lang="en-US" altLang="zh-CN" sz="2800" dirty="0">
                <a:latin typeface="Cambria" panose="02040503050406030204" pitchFamily="18" charset="0"/>
                <a:ea typeface="Cambria" panose="02040503050406030204" pitchFamily="18" charset="0"/>
              </a:rPr>
              <a:t>Whereas </a:t>
            </a:r>
            <a:r>
              <a:rPr lang="en-US" altLang="zh-CN" sz="2800" b="1" dirty="0">
                <a:latin typeface="Cambria" panose="02040503050406030204" pitchFamily="18" charset="0"/>
                <a:ea typeface="Cambria" panose="02040503050406030204" pitchFamily="18" charset="0"/>
              </a:rPr>
              <a:t>frequency</a:t>
            </a:r>
            <a:r>
              <a:rPr lang="en-US" altLang="zh-CN" sz="2800" dirty="0">
                <a:latin typeface="Cambria" panose="02040503050406030204" pitchFamily="18" charset="0"/>
                <a:ea typeface="Cambria" panose="02040503050406030204" pitchFamily="18" charset="0"/>
              </a:rPr>
              <a:t> is an absolute measure, </a:t>
            </a:r>
            <a:r>
              <a:rPr lang="en-US" altLang="zh-CN" sz="2800" b="1" dirty="0" smtClean="0">
                <a:latin typeface="Cambria" panose="02040503050406030204" pitchFamily="18" charset="0"/>
                <a:ea typeface="Cambria" panose="02040503050406030204" pitchFamily="18" charset="0"/>
              </a:rPr>
              <a:t>pitch(</a:t>
            </a:r>
            <a:r>
              <a:rPr lang="zh-CN" altLang="en-US" sz="2800" b="1" dirty="0" smtClean="0">
                <a:latin typeface="Cambria" panose="02040503050406030204" pitchFamily="18" charset="0"/>
                <a:ea typeface="Cambria" panose="02040503050406030204" pitchFamily="18" charset="0"/>
              </a:rPr>
              <a:t>音高</a:t>
            </a:r>
            <a:r>
              <a:rPr lang="en-US" altLang="zh-CN" sz="2800" b="1" dirty="0" smtClean="0">
                <a:latin typeface="Cambria" panose="02040503050406030204" pitchFamily="18" charset="0"/>
                <a:ea typeface="Cambria" panose="02040503050406030204" pitchFamily="18" charset="0"/>
              </a:rPr>
              <a:t>/</a:t>
            </a:r>
            <a:r>
              <a:rPr lang="zh-CN" altLang="en-US" sz="2800" b="1" dirty="0" smtClean="0">
                <a:latin typeface="Cambria" panose="02040503050406030204" pitchFamily="18" charset="0"/>
                <a:ea typeface="Cambria" panose="02040503050406030204" pitchFamily="18" charset="0"/>
              </a:rPr>
              <a:t>音调</a:t>
            </a:r>
            <a:r>
              <a:rPr lang="en-US" altLang="zh-CN" sz="2800" b="1" dirty="0" smtClean="0">
                <a:latin typeface="Cambria" panose="02040503050406030204" pitchFamily="18" charset="0"/>
                <a:ea typeface="Cambria" panose="02040503050406030204" pitchFamily="18" charset="0"/>
              </a:rPr>
              <a:t>)</a:t>
            </a:r>
            <a:r>
              <a:rPr lang="en-US" altLang="zh-CN" sz="2800" dirty="0" smtClean="0">
                <a:latin typeface="Cambria" panose="02040503050406030204" pitchFamily="18" charset="0"/>
                <a:ea typeface="Cambria" panose="02040503050406030204" pitchFamily="18" charset="0"/>
              </a:rPr>
              <a:t> </a:t>
            </a:r>
            <a:r>
              <a:rPr lang="en-US" altLang="zh-CN" sz="2800" dirty="0">
                <a:latin typeface="Cambria" panose="02040503050406030204" pitchFamily="18" charset="0"/>
                <a:ea typeface="Cambria" panose="02040503050406030204" pitchFamily="18" charset="0"/>
              </a:rPr>
              <a:t>is generally relative - a perceptual subjective quality of sound.</a:t>
            </a:r>
          </a:p>
          <a:p>
            <a:pPr lvl="1" algn="just">
              <a:lnSpc>
                <a:spcPct val="100000"/>
              </a:lnSpc>
              <a:defRPr/>
            </a:pPr>
            <a:r>
              <a:rPr lang="en-US" altLang="zh-CN" sz="2800" dirty="0" smtClean="0">
                <a:solidFill>
                  <a:srgbClr val="000000"/>
                </a:solidFill>
                <a:latin typeface="Cambria" charset="0"/>
                <a:ea typeface="新細明體" charset="0"/>
                <a:cs typeface="Arial" panose="020B0604020202020204" pitchFamily="34" charset="0"/>
              </a:rPr>
              <a:t>Fourier </a:t>
            </a:r>
            <a:r>
              <a:rPr lang="en-US" altLang="zh-CN" sz="2800" dirty="0">
                <a:solidFill>
                  <a:srgbClr val="000000"/>
                </a:solidFill>
                <a:latin typeface="Cambria" charset="0"/>
                <a:ea typeface="新細明體" charset="0"/>
                <a:cs typeface="Arial" panose="020B0604020202020204" pitchFamily="34" charset="0"/>
              </a:rPr>
              <a:t>transformation: Extract information of each components</a:t>
            </a:r>
          </a:p>
          <a:p>
            <a:pPr algn="just"/>
            <a:endParaRPr lang="en-US" altLang="zh-CN" sz="2600" dirty="0">
              <a:latin typeface="Cambria" panose="02040503050406030204" pitchFamily="18" charset="0"/>
              <a:ea typeface="Cambria" panose="02040503050406030204" pitchFamily="18" charset="0"/>
            </a:endParaRPr>
          </a:p>
        </p:txBody>
      </p:sp>
      <p:sp>
        <p:nvSpPr>
          <p:cNvPr id="4" name="灯片编号占位符 3">
            <a:extLst>
              <a:ext uri="{FF2B5EF4-FFF2-40B4-BE49-F238E27FC236}">
                <a16:creationId xmlns:a16="http://schemas.microsoft.com/office/drawing/2014/main" xmlns=""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9</a:t>
            </a:fld>
            <a:endParaRPr lang="en-US" altLang="zh-TW"/>
          </a:p>
        </p:txBody>
      </p:sp>
      <p:pic>
        <p:nvPicPr>
          <p:cNvPr id="7" name="Picture 6" descr="A close up of text on a white background&#10;&#10;Description automatically generated">
            <a:extLst>
              <a:ext uri="{FF2B5EF4-FFF2-40B4-BE49-F238E27FC236}">
                <a16:creationId xmlns:a16="http://schemas.microsoft.com/office/drawing/2014/main" xmlns="" id="{2492E6B9-A286-454C-BFD4-274F1CBF2169}"/>
              </a:ext>
            </a:extLst>
          </p:cNvPr>
          <p:cNvPicPr>
            <a:picLocks noChangeAspect="1"/>
          </p:cNvPicPr>
          <p:nvPr/>
        </p:nvPicPr>
        <p:blipFill rotWithShape="1">
          <a:blip r:embed="rId3">
            <a:extLst>
              <a:ext uri="{28A0092B-C50C-407E-A947-70E740481C1C}">
                <a14:useLocalDpi xmlns:a14="http://schemas.microsoft.com/office/drawing/2010/main" val="0"/>
              </a:ext>
            </a:extLst>
          </a:blip>
          <a:srcRect l="26643" r="38370"/>
          <a:stretch/>
        </p:blipFill>
        <p:spPr>
          <a:xfrm>
            <a:off x="6890056" y="3080028"/>
            <a:ext cx="1433029" cy="3780000"/>
          </a:xfrm>
          <a:prstGeom prst="rect">
            <a:avLst/>
          </a:prstGeom>
        </p:spPr>
      </p:pic>
      <p:pic>
        <p:nvPicPr>
          <p:cNvPr id="9" name="Picture 8" descr="A close up of a hanger&#10;&#10;Description automatically generated">
            <a:extLst>
              <a:ext uri="{FF2B5EF4-FFF2-40B4-BE49-F238E27FC236}">
                <a16:creationId xmlns:a16="http://schemas.microsoft.com/office/drawing/2014/main" xmlns="" id="{177196B9-E9C6-4ABE-9473-C3A26F2E6F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9154" y="3853269"/>
            <a:ext cx="2155888" cy="1437258"/>
          </a:xfrm>
          <a:prstGeom prst="rect">
            <a:avLst/>
          </a:prstGeom>
        </p:spPr>
      </p:pic>
      <p:sp>
        <p:nvSpPr>
          <p:cNvPr id="10" name="Arrow: Right 9">
            <a:extLst>
              <a:ext uri="{FF2B5EF4-FFF2-40B4-BE49-F238E27FC236}">
                <a16:creationId xmlns:a16="http://schemas.microsoft.com/office/drawing/2014/main" xmlns="" id="{7F955538-9404-4195-8A64-FCC5B2F7845F}"/>
              </a:ext>
            </a:extLst>
          </p:cNvPr>
          <p:cNvSpPr/>
          <p:nvPr/>
        </p:nvSpPr>
        <p:spPr>
          <a:xfrm>
            <a:off x="5783690" y="4198638"/>
            <a:ext cx="935182"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F3A377F3-717C-405A-81B3-6F34D5C2381A}"/>
              </a:ext>
            </a:extLst>
          </p:cNvPr>
          <p:cNvSpPr/>
          <p:nvPr/>
        </p:nvSpPr>
        <p:spPr>
          <a:xfrm>
            <a:off x="2486180" y="6432156"/>
            <a:ext cx="4026167" cy="369332"/>
          </a:xfrm>
          <a:prstGeom prst="rect">
            <a:avLst/>
          </a:prstGeom>
        </p:spPr>
        <p:txBody>
          <a:bodyPr wrap="none">
            <a:spAutoFit/>
          </a:bodyPr>
          <a:lstStyle/>
          <a:p>
            <a:r>
              <a:rPr lang="en-US" dirty="0"/>
              <a:t>https://zhuanlan.zhihu.com/p/19763358</a:t>
            </a:r>
          </a:p>
        </p:txBody>
      </p:sp>
      <p:pic>
        <p:nvPicPr>
          <p:cNvPr id="3074" name="Picture 2">
            <a:extLst>
              <a:ext uri="{FF2B5EF4-FFF2-40B4-BE49-F238E27FC236}">
                <a16:creationId xmlns:a16="http://schemas.microsoft.com/office/drawing/2014/main" xmlns="" id="{71239EE6-2609-4AEB-94A7-DEDF20118C5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926" r="5446" b="9405"/>
          <a:stretch/>
        </p:blipFill>
        <p:spPr bwMode="auto">
          <a:xfrm>
            <a:off x="398184" y="3300438"/>
            <a:ext cx="3194346" cy="31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63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5761</TotalTime>
  <Words>1894</Words>
  <Application>Microsoft Office PowerPoint</Application>
  <PresentationFormat>全屏显示(4:3)</PresentationFormat>
  <Paragraphs>289</Paragraphs>
  <Slides>33</Slides>
  <Notes>9</Notes>
  <HiddenSlides>4</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33</vt:i4>
      </vt:variant>
    </vt:vector>
  </HeadingPairs>
  <TitlesOfParts>
    <vt:vector size="48" baseType="lpstr">
      <vt:lpstr>04b</vt:lpstr>
      <vt:lpstr>MS PGothic</vt:lpstr>
      <vt:lpstr>新細明體</vt:lpstr>
      <vt:lpstr>新細明體</vt:lpstr>
      <vt:lpstr>黑体</vt:lpstr>
      <vt:lpstr>宋体</vt:lpstr>
      <vt:lpstr>微软雅黑</vt:lpstr>
      <vt:lpstr>Arial</vt:lpstr>
      <vt:lpstr>Calibri</vt:lpstr>
      <vt:lpstr>Calibri Light</vt:lpstr>
      <vt:lpstr>Cambria</vt:lpstr>
      <vt:lpstr>Cambria Math</vt:lpstr>
      <vt:lpstr>Garamond</vt:lpstr>
      <vt:lpstr>Wingdings</vt:lpstr>
      <vt:lpstr>Office 主题</vt:lpstr>
      <vt:lpstr>数字音频基础 Basics of Digital Audio</vt:lpstr>
      <vt:lpstr>Outline of Lecture 05</vt:lpstr>
      <vt:lpstr>Sound and Digitization</vt:lpstr>
      <vt:lpstr>Sound and Digitization</vt:lpstr>
      <vt:lpstr>PowerPoint 演示文稿</vt:lpstr>
      <vt:lpstr>Sound and Digitization</vt:lpstr>
      <vt:lpstr>Sound and Digitization</vt:lpstr>
      <vt:lpstr>Nyquist Theorem</vt:lpstr>
      <vt:lpstr>Nyquist Theorem</vt:lpstr>
      <vt:lpstr>Nyquist Theorem</vt:lpstr>
      <vt:lpstr>Nyquist Theorem</vt:lpstr>
      <vt:lpstr>Nyquist Theorem</vt:lpstr>
      <vt:lpstr>Signal to Noise Ratio (SNR)</vt:lpstr>
      <vt:lpstr>Signal to Noise Ratio (SNR)</vt:lpstr>
      <vt:lpstr>Signal to Noise Ratio (SNR)</vt:lpstr>
      <vt:lpstr>Signal to Noise Ratio (SNR)</vt:lpstr>
      <vt:lpstr>Outline of Lecture 05</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Outline of Lecture 05</vt:lpstr>
      <vt:lpstr>Experiments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Ruizhen Hu</dc:creator>
  <cp:lastModifiedBy>DELL</cp:lastModifiedBy>
  <cp:revision>709</cp:revision>
  <dcterms:created xsi:type="dcterms:W3CDTF">2016-08-04T07:29:19Z</dcterms:created>
  <dcterms:modified xsi:type="dcterms:W3CDTF">2021-05-20T06:49:57Z</dcterms:modified>
</cp:coreProperties>
</file>