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300" r:id="rId2"/>
    <p:sldId id="298" r:id="rId3"/>
    <p:sldId id="261" r:id="rId4"/>
    <p:sldId id="262" r:id="rId5"/>
    <p:sldId id="29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302" r:id="rId33"/>
    <p:sldId id="295" r:id="rId34"/>
    <p:sldId id="296" r:id="rId35"/>
    <p:sldId id="30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4" autoAdjust="0"/>
    <p:restoredTop sz="72003" autoAdjust="0"/>
  </p:normalViewPr>
  <p:slideViewPr>
    <p:cSldViewPr snapToGrid="0">
      <p:cViewPr varScale="1">
        <p:scale>
          <a:sx n="110" d="100"/>
          <a:sy n="11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B%BE%E5%83%8F%E8%B4%A8%E9%87%8F/513336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710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5B9A3F-449B-4494-8A57-DB84C02EF206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19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38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58B1732-E129-4AF4-8F72-AB1735BF0841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31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484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58B1732-E129-4AF4-8F72-AB1735BF0841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32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36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b="1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4FC9C77-B2AB-459A-82B6-98AF06C69017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3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A80CFE4-F31B-4362-BE2F-807095E28E0C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24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是一种很灵活的格式，具有调节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图像质量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的功能，它允许用不同的压缩比例对文件进行压缩，支持多种压缩级别，压缩比率通常在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，压缩比越大，图像品质就越低；相反地，压缩比越小，图像品质就越高。同一幅图像，用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格式存储的文件是其他类型文件的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1/10~1/20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，通常只有几十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，质量损失较小，基本无法看出。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格式压缩的主要是高频信息，对色彩的信息保留较好，适合应用于互联网；它可减少图像的传输时间，支持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位真彩色；</a:t>
            </a:r>
            <a:endParaRPr lang="zh-CN" altLang="en-US" dirty="0" smtClean="0"/>
          </a:p>
          <a:p>
            <a:endParaRPr lang="en-US" altLang="zh-CN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endParaRPr lang="en-US" altLang="zh-CN" dirty="0" smtClean="0"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3AB552F-780C-4AC4-B595-64A30025DB1E}" type="slidenum">
              <a:rPr lang="en-US" altLang="zh-TW" smtClean="0">
                <a:ea typeface="PMingLiU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57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9C819BF-FE85-44EF-A5A2-43CB14848716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425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 smtClean="0">
                <a:latin typeface="Abadi MT Condensed Light" charset="0"/>
                <a:cs typeface="PMingLiU" pitchFamily="18" charset="-120"/>
              </a:rPr>
              <a:t>敏锐度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是人眼分辨物体细节的能力</a:t>
            </a:r>
            <a:endParaRPr lang="en-US" altLang="zh-CN" b="1" dirty="0" smtClean="0">
              <a:latin typeface="Abadi MT Condensed Light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987B378-A3F7-4E9C-BC65-1FE99E0F149A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13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560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2DF88CA-06FD-4CC8-87DB-4F19AF112579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15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297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E8EC849-7BFC-496B-B010-6910893175F1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16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13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197B0AC-E677-4E49-94E4-98B4B435E85D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18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6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marL="11206">
              <a:defRPr sz="1191" i="1" spc="132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Li </a:t>
            </a:r>
            <a:r>
              <a:rPr lang="en-US" spc="-154"/>
              <a:t> </a:t>
            </a:r>
            <a:r>
              <a:rPr lang="en-US" spc="340"/>
              <a:t>&amp; </a:t>
            </a:r>
            <a:r>
              <a:rPr lang="en-US" spc="-163"/>
              <a:t> </a:t>
            </a:r>
            <a:r>
              <a:rPr lang="en-US" spc="212"/>
              <a:t>D</a:t>
            </a:r>
            <a:r>
              <a:rPr lang="en-US" spc="88"/>
              <a:t>rew </a:t>
            </a:r>
            <a:r>
              <a:rPr lang="en-US" spc="-159"/>
              <a:t> </a:t>
            </a:r>
            <a:r>
              <a:rPr lang="en-US" sz="1235" spc="-675"/>
              <a:t>Q</a:t>
            </a:r>
            <a:r>
              <a:rPr lang="en-US" sz="1787" i="0" spc="112" baseline="2057"/>
              <a:t>c</a:t>
            </a:r>
            <a:r>
              <a:rPr lang="en-US" sz="1787" i="0" spc="-53" baseline="2057"/>
              <a:t> </a:t>
            </a:r>
            <a:r>
              <a:rPr lang="en-US" spc="93"/>
              <a:t>Prentice </a:t>
            </a:r>
            <a:r>
              <a:rPr lang="en-US" spc="-168"/>
              <a:t> </a:t>
            </a:r>
            <a:r>
              <a:rPr lang="en-US" spc="75"/>
              <a:t>Hall </a:t>
            </a:r>
            <a:r>
              <a:rPr lang="en-US" spc="-163"/>
              <a:t> </a:t>
            </a:r>
            <a:r>
              <a:rPr lang="en-US" spc="93"/>
              <a:t>2003</a:t>
            </a:r>
            <a:endParaRPr lang="en-US" i="0" spc="0">
              <a:solidFill>
                <a:schemeClr val="tx1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5E64D8-DF30-4FDB-B771-DE7D53787609}" type="datetimeFigureOut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22413">
              <a:defRPr sz="1721" spc="132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D4D16E1-38BA-4CA7-B991-3805D79823BA}" type="slidenum">
              <a:rPr lang="en-US" altLang="zh-CN"/>
              <a:pPr>
                <a:defRPr/>
              </a:pPr>
              <a:t>‹#›</a:t>
            </a:fld>
            <a:endParaRPr lang="zh-CN" altLang="en-US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4/27/2021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94003F"/>
                </a:solidFill>
              </a:rPr>
              <a:t>图像压缩</a:t>
            </a:r>
            <a:r>
              <a:rPr lang="zh-CN" altLang="en-US" sz="3200" dirty="0">
                <a:solidFill>
                  <a:srgbClr val="94003F"/>
                </a:solidFill>
              </a:rPr>
              <a:t>标准</a:t>
            </a:r>
            <a:r>
              <a:rPr lang="en-US" altLang="zh-CN" sz="3200" dirty="0" smtClean="0">
                <a:solidFill>
                  <a:srgbClr val="94003F"/>
                </a:solidFill>
              </a:rPr>
              <a:t/>
            </a:r>
            <a:br>
              <a:rPr lang="en-US" altLang="zh-CN" sz="3200" dirty="0" smtClean="0">
                <a:solidFill>
                  <a:srgbClr val="94003F"/>
                </a:solidFill>
              </a:rPr>
            </a:br>
            <a:r>
              <a:rPr lang="en-US" altLang="zh-CN" sz="3200" dirty="0" smtClean="0">
                <a:solidFill>
                  <a:srgbClr val="94003F"/>
                </a:solidFill>
              </a:rPr>
              <a:t>Image Compression Standards</a:t>
            </a:r>
            <a:r>
              <a:rPr lang="en-US" altLang="zh-CN" sz="3200" dirty="0">
                <a:solidFill>
                  <a:srgbClr val="94003F"/>
                </a:solidFill>
              </a:rPr>
              <a:t/>
            </a:r>
            <a:br>
              <a:rPr lang="en-US" altLang="zh-CN" sz="3200" dirty="0">
                <a:solidFill>
                  <a:srgbClr val="94003F"/>
                </a:solidFill>
              </a:rPr>
            </a:br>
            <a:endParaRPr lang="zh-CN" altLang="en-US" sz="3200" dirty="0">
              <a:solidFill>
                <a:srgbClr val="94003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CN" altLang="en-US" dirty="0"/>
              <a:t>授课教师</a:t>
            </a:r>
            <a:r>
              <a:rPr lang="zh-CN" altLang="en-US" dirty="0" smtClean="0"/>
              <a:t>：张小燕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zh-CN" altLang="en-US" dirty="0"/>
              <a:t>春季课程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="" xmlns:a16="http://schemas.microsoft.com/office/drawing/2014/main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Block Diagram for JPEG Encode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524000"/>
            <a:ext cx="6711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A94284-ED32-42DA-8B95-DEA3CA4715A8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000" y="1028700"/>
            <a:ext cx="6986588" cy="327025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tabLst>
                <a:tab pos="887553" algn="l"/>
                <a:tab pos="1744289" algn="l"/>
                <a:tab pos="2691236" algn="l"/>
                <a:tab pos="3076179" algn="l"/>
                <a:tab pos="4070754" algn="l"/>
                <a:tab pos="5092785" algn="l"/>
              </a:tabLst>
              <a:defRPr/>
            </a:pPr>
            <a:r>
              <a:rPr sz="2074" b="1" spc="322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endParaRPr sz="207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125" y="2295525"/>
            <a:ext cx="6373813" cy="3860800"/>
          </a:xfrm>
          <a:prstGeom prst="rect">
            <a:avLst/>
          </a:prstGeom>
        </p:spPr>
        <p:txBody>
          <a:bodyPr lIns="0" tIns="0" rIns="0" bIns="0"/>
          <a:lstStyle/>
          <a:p>
            <a:pPr marL="240939" indent="-230293">
              <a:buClr>
                <a:srgbClr val="231F20"/>
              </a:buClr>
              <a:buFont typeface="Meiryo"/>
              <a:buChar char="•"/>
              <a:tabLst>
                <a:tab pos="240939" algn="l"/>
              </a:tabLst>
              <a:defRPr/>
            </a:pPr>
            <a:endParaRPr sz="1721" dirty="0">
              <a:latin typeface="Arial"/>
              <a:cs typeface="Arial"/>
            </a:endParaRPr>
          </a:p>
        </p:txBody>
      </p:sp>
      <p:sp>
        <p:nvSpPr>
          <p:cNvPr id="24580" name="object 6"/>
          <p:cNvSpPr>
            <a:spLocks/>
          </p:cNvSpPr>
          <p:nvPr/>
        </p:nvSpPr>
        <p:spPr bwMode="auto">
          <a:xfrm>
            <a:off x="944563" y="6156325"/>
            <a:ext cx="7258050" cy="0"/>
          </a:xfrm>
          <a:custGeom>
            <a:avLst/>
            <a:gdLst>
              <a:gd name="T0" fmla="*/ 0 w 8225028"/>
              <a:gd name="T1" fmla="*/ 7258050 w 8225028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225028">
                <a:moveTo>
                  <a:pt x="0" y="0"/>
                </a:moveTo>
                <a:lnTo>
                  <a:pt x="8225028" y="0"/>
                </a:lnTo>
              </a:path>
            </a:pathLst>
          </a:custGeom>
          <a:noFill/>
          <a:ln w="6095">
            <a:solidFill>
              <a:srgbClr val="221E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object 7"/>
          <p:cNvSpPr>
            <a:spLocks noGrp="1"/>
          </p:cNvSpPr>
          <p:nvPr>
            <p:ph type="sldNum" sz="quarter" idx="12"/>
          </p:nvPr>
        </p:nvSpPr>
        <p:spPr>
          <a:xfrm>
            <a:off x="4411663" y="6224588"/>
            <a:ext cx="322262" cy="273050"/>
          </a:xfrm>
        </p:spPr>
        <p:txBody>
          <a:bodyPr lIns="0" tIns="0" rIns="0" bIns="0" rtlCol="0">
            <a:noAutofit/>
          </a:bodyPr>
          <a:lstStyle/>
          <a:p>
            <a:pPr marL="22413">
              <a:defRPr/>
            </a:pPr>
            <a:fld id="{53FCFF81-8517-4179-95C1-0520CC18D68C}" type="slidenum">
              <a:rPr sz="1721" spc="132" dirty="0">
                <a:solidFill>
                  <a:srgbClr val="231F20"/>
                </a:solidFill>
                <a:latin typeface="Arial"/>
                <a:cs typeface="Arial"/>
              </a:rPr>
              <a:pPr marL="22413">
                <a:defRPr/>
              </a:pPr>
              <a:t>11</a:t>
            </a:fld>
            <a:endParaRPr sz="1721" dirty="0">
              <a:latin typeface="Arial"/>
              <a:cs typeface="Arial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Block Diagram for JPEG Encode</a:t>
            </a:r>
          </a:p>
        </p:txBody>
      </p:sp>
      <p:sp>
        <p:nvSpPr>
          <p:cNvPr id="8" name="object 5"/>
          <p:cNvSpPr txBox="1">
            <a:spLocks noChangeArrowheads="1"/>
          </p:cNvSpPr>
          <p:nvPr/>
        </p:nvSpPr>
        <p:spPr bwMode="auto">
          <a:xfrm>
            <a:off x="931862" y="1505595"/>
            <a:ext cx="7280275" cy="442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3388" indent="-230188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600" dirty="0" smtClean="0">
                <a:latin typeface="Cambria" panose="02040503050406030204" pitchFamily="18" charset="0"/>
                <a:cs typeface="PMingLiU" pitchFamily="18" charset="-120"/>
              </a:rPr>
              <a:t>Main Steps in JPEG Image Compression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Transform  RGB  to  YIQ  or  YUV  and  subsample  color.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DCT  on  image  blocks.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Quantization.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Zig-zag  ordering  and  run-length  encoding.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Entropy  coding.</a:t>
            </a:r>
          </a:p>
          <a:p>
            <a:pPr marL="669562" lvl="1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2400" dirty="0" smtClean="0">
              <a:latin typeface="+mn-lt"/>
            </a:endParaRPr>
          </a:p>
          <a:p>
            <a:pPr lvl="1">
              <a:lnSpc>
                <a:spcPts val="888"/>
              </a:lnSpc>
              <a:buClr>
                <a:srgbClr val="231F20"/>
              </a:buClr>
              <a:buFont typeface="Meiryo" pitchFamily="34" charset="-128"/>
              <a:buChar char="•"/>
            </a:pPr>
            <a:endParaRPr lang="zh-CN" altLang="zh-CN" sz="2400" dirty="0">
              <a:latin typeface="+mn-lt"/>
            </a:endParaRPr>
          </a:p>
          <a:p>
            <a:pPr eaLnBrk="1" hangingPunct="1">
              <a:lnSpc>
                <a:spcPts val="888"/>
              </a:lnSpc>
              <a:buClr>
                <a:srgbClr val="231F20"/>
              </a:buClr>
              <a:buFont typeface="Meiryo" pitchFamily="34" charset="-128"/>
              <a:buChar char="•"/>
            </a:pPr>
            <a:endParaRPr lang="zh-CN" altLang="zh-CN" sz="2400" dirty="0">
              <a:latin typeface="+mn-lt"/>
            </a:endParaRPr>
          </a:p>
          <a:p>
            <a:pPr eaLnBrk="1" hangingPunct="1">
              <a:lnSpc>
                <a:spcPts val="1238"/>
              </a:lnSpc>
              <a:spcBef>
                <a:spcPts val="75"/>
              </a:spcBef>
              <a:buClr>
                <a:srgbClr val="231F20"/>
              </a:buClr>
              <a:buFont typeface="Meiryo" pitchFamily="34" charset="-128"/>
              <a:buChar char="•"/>
            </a:pP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05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28649" y="141687"/>
            <a:ext cx="8384721" cy="532945"/>
          </a:xfrm>
        </p:spPr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JPEG: Transform RGB Color Model to YUV or YIQ</a:t>
            </a:r>
            <a:endParaRPr lang="en-US" altLang="zh-CN" sz="2000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79938" y="3843338"/>
          <a:ext cx="30162" cy="3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位图图像" r:id="rId3" imgW="25400" imgH="25400" progId="Paint.Picture">
                  <p:embed/>
                </p:oleObj>
              </mc:Choice>
              <mc:Fallback>
                <p:oleObj name="位图图像" r:id="rId3" imgW="25400" imgH="25400" progId="Paint.Picture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843338"/>
                        <a:ext cx="30162" cy="3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7F287A-BC5C-4F88-AE7A-B314659AA8EF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1306513" y="1700213"/>
          <a:ext cx="65786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位图图像" r:id="rId5" imgW="5544324" imgH="3638095" progId="Paint.Picture">
                  <p:embed/>
                </p:oleObj>
              </mc:Choice>
              <mc:Fallback>
                <p:oleObj name="位图图像" r:id="rId5" imgW="5544324" imgH="3638095" progId="Paint.Picture">
                  <p:embed/>
                  <p:pic>
                    <p:nvPicPr>
                      <p:cNvPr id="2560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700213"/>
                        <a:ext cx="65786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3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Motivation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Partition the image data based on the visual acuity (</a:t>
            </a:r>
            <a:r>
              <a:rPr lang="zh-CN" altLang="en-US" sz="2000" dirty="0" smtClean="0">
                <a:latin typeface="Abadi MT Condensed Light" charset="0"/>
                <a:cs typeface="PMingLiU" pitchFamily="18" charset="-120"/>
              </a:rPr>
              <a:t>敏锐度</a:t>
            </a:r>
            <a:r>
              <a:rPr lang="en-US" altLang="ja-JP" sz="2000" dirty="0" smtClean="0">
                <a:latin typeface="Cambria" panose="02040503050406030204" pitchFamily="18" charset="0"/>
                <a:cs typeface="PMingLiU" pitchFamily="18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Human’</a:t>
            </a:r>
            <a:r>
              <a:rPr lang="en-US" altLang="ja-JP" sz="2000" dirty="0" smtClean="0">
                <a:latin typeface="Cambria" panose="02040503050406030204" pitchFamily="18" charset="0"/>
                <a:cs typeface="PMingLiU" pitchFamily="18" charset="-120"/>
              </a:rPr>
              <a:t>s visual acuity is much greater for gray than for color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YUV color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Y: luminance </a:t>
            </a:r>
            <a:r>
              <a:rPr lang="zh-CN" altLang="en-US" sz="2000" dirty="0" smtClean="0">
                <a:latin typeface="Cambria" panose="02040503050406030204" pitchFamily="18" charset="0"/>
                <a:cs typeface="PMingLiU" pitchFamily="18" charset="-120"/>
              </a:rPr>
              <a:t>（亮度）</a:t>
            </a:r>
            <a:r>
              <a:rPr lang="en-US" altLang="ja-JP" sz="2000" dirty="0" smtClean="0">
                <a:latin typeface="Cambria" panose="02040503050406030204" pitchFamily="18" charset="0"/>
                <a:cs typeface="PMingLiU" pitchFamily="18" charset="-120"/>
              </a:rPr>
              <a:t>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U and V: chrominance </a:t>
            </a:r>
            <a:r>
              <a:rPr lang="zh-CN" altLang="en-US" sz="2000" dirty="0" smtClean="0">
                <a:latin typeface="Cambria" panose="02040503050406030204" pitchFamily="18" charset="0"/>
                <a:cs typeface="PMingLiU" pitchFamily="18" charset="-120"/>
              </a:rPr>
              <a:t>（色度）</a:t>
            </a:r>
            <a:r>
              <a:rPr lang="en-US" altLang="ja-JP" sz="2000" dirty="0" smtClean="0">
                <a:latin typeface="Cambria" panose="02040503050406030204" pitchFamily="18" charset="0"/>
                <a:cs typeface="PMingLiU" pitchFamily="18" charset="-120"/>
              </a:rPr>
              <a:t>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YIQ color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 dirty="0" smtClean="0">
                <a:latin typeface="Cambria" panose="02040503050406030204" pitchFamily="18" charset="0"/>
                <a:ea typeface="黑体" panose="02010609060101010101" pitchFamily="49" charset="-122"/>
                <a:cs typeface="PMingLiU" pitchFamily="18" charset="-120"/>
              </a:rPr>
              <a:t>Y in YIQ is the same as in YUV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 dirty="0" smtClean="0">
                <a:latin typeface="Cambria" panose="02040503050406030204" pitchFamily="18" charset="0"/>
                <a:ea typeface="黑体" panose="02010609060101010101" pitchFamily="49" charset="-122"/>
                <a:cs typeface="PMingLiU" pitchFamily="18" charset="-120"/>
              </a:rPr>
              <a:t>I and Q are a rotated version of U and 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zh-CN" altLang="zh-CN" sz="24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hroma  subsampling  (4:2:0)  is  used  in  JPEG.</a:t>
            </a:r>
            <a:endParaRPr lang="zh-CN" altLang="zh-CN" sz="2400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A87B96-66E0-473F-98AA-D3C7DC4EE954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8649" y="141687"/>
            <a:ext cx="8384721" cy="532945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cap="none" spc="0">
                <a:ln w="0"/>
                <a:solidFill>
                  <a:srgbClr val="9400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JPEG: Transform RGB Color Model to YUV or YIQ</a:t>
            </a:r>
            <a:endParaRPr lang="en-US" altLang="zh-CN" sz="2000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0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JPEG: DCT Coding for Image Block</a:t>
            </a:r>
            <a:endParaRPr lang="en-US" altLang="zh-CN" sz="2000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532313" y="3916363"/>
          <a:ext cx="30162" cy="3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位图图像" r:id="rId3" imgW="25400" imgH="25400" progId="Paint.Picture">
                  <p:embed/>
                </p:oleObj>
              </mc:Choice>
              <mc:Fallback>
                <p:oleObj name="位图图像" r:id="rId3" imgW="25400" imgH="25400" progId="Paint.Picture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916363"/>
                        <a:ext cx="30162" cy="3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583991-724D-4824-8D6F-4A28147CE61A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1258888" y="1773238"/>
          <a:ext cx="65786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位图图像" r:id="rId5" imgW="5544324" imgH="3638095" progId="Paint.Picture">
                  <p:embed/>
                </p:oleObj>
              </mc:Choice>
              <mc:Fallback>
                <p:oleObj name="位图图像" r:id="rId5" imgW="5544324" imgH="3638095" progId="Paint.Picture">
                  <p:embed/>
                  <p:pic>
                    <p:nvPicPr>
                      <p:cNvPr id="2867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65786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28649" y="141687"/>
            <a:ext cx="8219259" cy="532945"/>
          </a:xfrm>
        </p:spPr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Compression Scheme of 2D DCT for Image Data</a:t>
            </a:r>
            <a:endParaRPr lang="en-US" altLang="zh-CN" sz="2000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39783" y="1383478"/>
            <a:ext cx="8229600" cy="4400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The DCT formalizes spatial frequency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Cambria" panose="02040503050406030204" pitchFamily="18" charset="0"/>
                <a:cs typeface="PMingLiU" pitchFamily="18" charset="-120"/>
              </a:rPr>
              <a:t>With a measure of how much the image contents change in correspondence to the number of cycles of a cosine wave per block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Motivation of DCT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Spatial redundancy of the image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Useful image contents change relatively slowly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DCT can concentrate the information within first several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Humans are not sensitive to the loss of information of high spatial frequency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266888-CAFB-472F-88D3-BC6178F8F9CF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2287" r="8572" b="57843"/>
          <a:stretch/>
        </p:blipFill>
        <p:spPr bwMode="auto">
          <a:xfrm>
            <a:off x="1777541" y="4874783"/>
            <a:ext cx="5116286" cy="198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0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DCT Coding for Image Block</a:t>
            </a:r>
            <a:endParaRPr lang="en-US" altLang="zh-CN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Partition the image to the blocks of 8 pixels * 8 pixels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2D DCT for each block in encoding part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2D IDCT for each block in decoding part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63257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71866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1F92CE-7E9F-4EA7-88A1-22147D085D92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3565390" y="4762360"/>
            <a:ext cx="2246063" cy="20115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5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JPEG: Uniform Scalar Quantization</a:t>
            </a:r>
            <a:endParaRPr lang="en-US" altLang="zh-CN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605338" y="3843338"/>
          <a:ext cx="30162" cy="3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位图图像" r:id="rId3" imgW="25400" imgH="25400" progId="Paint.Picture">
                  <p:embed/>
                </p:oleObj>
              </mc:Choice>
              <mc:Fallback>
                <p:oleObj name="位图图像" r:id="rId3" imgW="25400" imgH="25400" progId="Paint.Picture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3843338"/>
                        <a:ext cx="30162" cy="3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591159-C8A2-4195-BB4E-2051ACF4FC88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1331913" y="1700213"/>
          <a:ext cx="65786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位图图像" r:id="rId5" imgW="5544324" imgH="3638095" progId="Paint.Picture">
                  <p:embed/>
                </p:oleObj>
              </mc:Choice>
              <mc:Fallback>
                <p:oleObj name="位图图像" r:id="rId5" imgW="5544324" imgH="3638095" progId="Paint.Picture">
                  <p:embed/>
                  <p:pic>
                    <p:nvPicPr>
                      <p:cNvPr id="348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00213"/>
                        <a:ext cx="65786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Uniform Scalar Quantization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黑体" panose="02010609060101010101" pitchFamily="49" charset="-122"/>
                <a:cs typeface="PMingLiU" pitchFamily="18" charset="-120"/>
              </a:rPr>
              <a:t>Motivation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ea typeface="黑体" panose="02010609060101010101" pitchFamily="49" charset="-122"/>
                <a:cs typeface="PMingLiU" pitchFamily="18" charset="-120"/>
              </a:rPr>
              <a:t>Yield </a:t>
            </a: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higher compression ratio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Main source for compression in JPEG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黑体" panose="02010609060101010101" pitchFamily="49" charset="-122"/>
                <a:cs typeface="PMingLiU" pitchFamily="18" charset="-120"/>
              </a:rPr>
              <a:t>Quantize DCT coefficients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18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F(</a:t>
            </a:r>
            <a:r>
              <a:rPr lang="en-US" altLang="zh-CN" sz="2200" dirty="0" err="1" smtClean="0">
                <a:latin typeface="Cambria" panose="02040503050406030204" pitchFamily="18" charset="0"/>
                <a:cs typeface="PMingLiU" pitchFamily="18" charset="-120"/>
              </a:rPr>
              <a:t>u,v</a:t>
            </a: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) represents a DCT coefficients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Q(</a:t>
            </a:r>
            <a:r>
              <a:rPr lang="en-US" altLang="zh-CN" sz="2200" dirty="0" err="1" smtClean="0">
                <a:latin typeface="Cambria" panose="02040503050406030204" pitchFamily="18" charset="0"/>
                <a:cs typeface="PMingLiU" pitchFamily="18" charset="-120"/>
              </a:rPr>
              <a:t>u,v</a:t>
            </a: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) is a </a:t>
            </a:r>
            <a:r>
              <a:rPr lang="en-US" altLang="en-US" sz="2200" dirty="0" smtClean="0">
                <a:latin typeface="Cambria" panose="02040503050406030204" pitchFamily="18" charset="0"/>
                <a:cs typeface="PMingLiU" pitchFamily="18" charset="-120"/>
              </a:rPr>
              <a:t>“</a:t>
            </a: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quantization table" entry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             represents the quantized DCT coefficients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132138" y="2895600"/>
          <a:ext cx="26844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r:id="rId4" imgW="1562100" imgH="419100" progId="Equation.3">
                  <p:embed/>
                </p:oleObj>
              </mc:Choice>
              <mc:Fallback>
                <p:oleObj r:id="rId4" imgW="1562100" imgH="41910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895600"/>
                        <a:ext cx="26844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05578"/>
              </p:ext>
            </p:extLst>
          </p:nvPr>
        </p:nvGraphicFramePr>
        <p:xfrm>
          <a:off x="1222284" y="4347075"/>
          <a:ext cx="8064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6" imgW="469696" imgH="241195" progId="Equation.3">
                  <p:embed/>
                </p:oleObj>
              </mc:Choice>
              <mc:Fallback>
                <p:oleObj name="Equation" r:id="rId6" imgW="469696" imgH="241195" progId="Equation.3">
                  <p:embed/>
                  <p:pic>
                    <p:nvPicPr>
                      <p:cNvPr id="358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284" y="4347075"/>
                        <a:ext cx="8064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2924E1-D111-4F9B-A39D-9333EFBA8BA1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Quantization Table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260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Use different quantization tables for luminance information and chrominance information</a:t>
            </a:r>
          </a:p>
          <a:p>
            <a:pPr eaLnBrk="1" hangingPunct="1"/>
            <a:r>
              <a:rPr lang="en-US" altLang="zh-CN" sz="260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The entries of Q(u,v) tend to have larger values towards the lower right corner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025525" y="5157788"/>
            <a:ext cx="31146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LCMSSB8" charset="0"/>
                <a:cs typeface="Arial" panose="020B0604020202020204" pitchFamily="34" charset="0"/>
              </a:rPr>
              <a:t>The Luminance Quantization Table</a:t>
            </a:r>
            <a:endParaRPr lang="en-US" altLang="zh-CN" sz="1400">
              <a:latin typeface="LCMSSB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643438" y="5154613"/>
            <a:ext cx="374491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LCMSSB8" charset="0"/>
                <a:cs typeface="Arial" panose="020B0604020202020204" pitchFamily="34" charset="0"/>
              </a:rPr>
              <a:t>The Chrominance Quantization Table</a:t>
            </a:r>
            <a:endParaRPr lang="en-US" altLang="zh-CN" sz="1400">
              <a:latin typeface="LCMSSB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1600">
              <a:latin typeface="LCMSSB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73463"/>
            <a:ext cx="35147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60763"/>
            <a:ext cx="3267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A4C5A4-1F0D-4B01-8645-3090F404CBDF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object 28"/>
          <p:cNvSpPr txBox="1">
            <a:spLocks noChangeArrowheads="1"/>
          </p:cNvSpPr>
          <p:nvPr/>
        </p:nvSpPr>
        <p:spPr bwMode="auto">
          <a:xfrm>
            <a:off x="762000" y="1752600"/>
            <a:ext cx="802957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25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88"/>
              </a:lnSpc>
            </a:pPr>
            <a:r>
              <a:rPr lang="zh-CN" altLang="zh-CN" sz="1600" b="1" dirty="0">
                <a:solidFill>
                  <a:srgbClr val="231F20"/>
                </a:solidFill>
                <a:cs typeface="Arial" panose="020B0604020202020204" pitchFamily="34" charset="0"/>
              </a:rPr>
              <a:t>– 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mean  square  error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(MSE</a:t>
            </a:r>
            <a:r>
              <a:rPr lang="en-US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</a:t>
            </a:r>
            <a:r>
              <a:rPr lang="zh-CN" altLang="en-US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均方差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) 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σ </a:t>
            </a:r>
            <a:r>
              <a:rPr lang="zh-CN" altLang="zh-CN" baseline="28000" dirty="0">
                <a:solidFill>
                  <a:srgbClr val="231F20"/>
                </a:solidFill>
                <a:cs typeface="Arial" panose="020B0604020202020204" pitchFamily="34" charset="0"/>
              </a:rPr>
              <a:t>2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</a:t>
            </a:r>
            <a:endParaRPr lang="zh-CN" altLang="zh-CN" sz="1600" dirty="0">
              <a:cs typeface="Arial" panose="020B0604020202020204" pitchFamily="34" charset="0"/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知识点回顾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	Measures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80448" y="3666173"/>
            <a:ext cx="1970087" cy="704850"/>
            <a:chOff x="4129088" y="3666173"/>
            <a:chExt cx="1970087" cy="704850"/>
          </a:xfrm>
        </p:grpSpPr>
        <p:sp>
          <p:nvSpPr>
            <p:cNvPr id="6" name="object 13"/>
            <p:cNvSpPr txBox="1"/>
            <p:nvPr/>
          </p:nvSpPr>
          <p:spPr>
            <a:xfrm>
              <a:off x="4129088" y="3885248"/>
              <a:ext cx="1679575" cy="29051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650" i="1" spc="170" dirty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650" i="1" spc="80" dirty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650" i="1" spc="-28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i="1" spc="114" dirty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650" i="1" spc="3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635" dirty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650" spc="3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650" spc="110" dirty="0">
                  <a:solidFill>
                    <a:srgbClr val="231F20"/>
                  </a:solidFill>
                  <a:latin typeface="Arial"/>
                  <a:cs typeface="Arial"/>
                </a:rPr>
                <a:t>0</a:t>
              </a:r>
              <a:r>
                <a:rPr sz="1650" spc="-17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80" dirty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650" spc="120" dirty="0">
                  <a:solidFill>
                    <a:srgbClr val="231F20"/>
                  </a:solidFill>
                  <a:latin typeface="Arial"/>
                  <a:cs typeface="Arial"/>
                </a:rPr>
                <a:t>g</a:t>
              </a:r>
              <a:r>
                <a:rPr spc="97" baseline="-13888" dirty="0">
                  <a:solidFill>
                    <a:srgbClr val="231F20"/>
                  </a:solidFill>
                  <a:latin typeface="Arial"/>
                  <a:cs typeface="Arial"/>
                </a:rPr>
                <a:t>10</a:t>
              </a:r>
              <a:endParaRPr baseline="-13888" dirty="0">
                <a:latin typeface="Arial"/>
                <a:cs typeface="Arial"/>
              </a:endParaRPr>
            </a:p>
          </p:txBody>
        </p:sp>
        <p:sp>
          <p:nvSpPr>
            <p:cNvPr id="7" name="object 14"/>
            <p:cNvSpPr txBox="1"/>
            <p:nvPr/>
          </p:nvSpPr>
          <p:spPr>
            <a:xfrm>
              <a:off x="5842000" y="3666173"/>
              <a:ext cx="257175" cy="34766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89" baseline="-20202" dirty="0">
                  <a:solidFill>
                    <a:srgbClr val="231F20"/>
                  </a:solidFill>
                  <a:latin typeface="Arial"/>
                  <a:cs typeface="Arial"/>
                </a:rPr>
                <a:t>σ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8" name="object 15"/>
            <p:cNvSpPr txBox="1"/>
            <p:nvPr/>
          </p:nvSpPr>
          <p:spPr>
            <a:xfrm>
              <a:off x="5970588" y="3848735"/>
              <a:ext cx="115887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110" dirty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5129" name="object 16"/>
            <p:cNvSpPr>
              <a:spLocks/>
            </p:cNvSpPr>
            <p:nvPr/>
          </p:nvSpPr>
          <p:spPr bwMode="auto">
            <a:xfrm>
              <a:off x="5854700" y="4040823"/>
              <a:ext cx="236538" cy="0"/>
            </a:xfrm>
            <a:custGeom>
              <a:avLst/>
              <a:gdLst>
                <a:gd name="T0" fmla="*/ 0 w 236220"/>
                <a:gd name="T1" fmla="*/ 236538 w 23622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noFill/>
            <a:ln w="9144">
              <a:solidFill>
                <a:srgbClr val="221E1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" name="object 17"/>
            <p:cNvSpPr txBox="1"/>
            <p:nvPr/>
          </p:nvSpPr>
          <p:spPr>
            <a:xfrm>
              <a:off x="5842000" y="3970973"/>
              <a:ext cx="257175" cy="346075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89" baseline="-18518" dirty="0">
                  <a:solidFill>
                    <a:srgbClr val="231F20"/>
                  </a:solidFill>
                  <a:latin typeface="Arial"/>
                  <a:cs typeface="Arial"/>
                </a:rPr>
                <a:t>σ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1" name="object 18"/>
            <p:cNvSpPr txBox="1"/>
            <p:nvPr/>
          </p:nvSpPr>
          <p:spPr>
            <a:xfrm>
              <a:off x="5970588" y="4167823"/>
              <a:ext cx="107950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-20" dirty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endParaRPr sz="1200">
                <a:latin typeface="Arial"/>
                <a:cs typeface="Arial"/>
              </a:endParaRPr>
            </a:p>
          </p:txBody>
        </p:sp>
      </p:grpSp>
      <p:sp>
        <p:nvSpPr>
          <p:cNvPr id="13" name="object 20"/>
          <p:cNvSpPr txBox="1"/>
          <p:nvPr/>
        </p:nvSpPr>
        <p:spPr>
          <a:xfrm>
            <a:off x="1081088" y="5178303"/>
            <a:ext cx="7759700" cy="2746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650" i="1" spc="60" dirty="0" smtClean="0">
                <a:solidFill>
                  <a:srgbClr val="231F20"/>
                </a:solidFill>
                <a:latin typeface="Arial"/>
                <a:cs typeface="Arial"/>
              </a:rPr>
              <a:t>σ</a:t>
            </a:r>
            <a:r>
              <a:rPr spc="104" baseline="27777" dirty="0" smtClean="0">
                <a:solidFill>
                  <a:srgbClr val="231F20"/>
                </a:solidFill>
                <a:latin typeface="Arial"/>
                <a:cs typeface="Arial"/>
              </a:rPr>
              <a:t>2  </a:t>
            </a:r>
            <a:r>
              <a:rPr spc="-157" baseline="27777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650" spc="3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6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650" spc="15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50" dirty="0">
                <a:solidFill>
                  <a:srgbClr val="231F20"/>
                </a:solidFill>
                <a:latin typeface="Arial"/>
                <a:cs typeface="Arial"/>
              </a:rPr>
              <a:t>averag</a:t>
            </a:r>
            <a:r>
              <a:rPr sz="1650" spc="6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50" spc="85" dirty="0">
                <a:solidFill>
                  <a:srgbClr val="231F20"/>
                </a:solidFill>
                <a:latin typeface="Arial"/>
                <a:cs typeface="Arial"/>
              </a:rPr>
              <a:t>qu</a:t>
            </a:r>
            <a:r>
              <a:rPr sz="1650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650" spc="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50" spc="8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60" dirty="0">
                <a:solidFill>
                  <a:srgbClr val="231F20"/>
                </a:solidFill>
                <a:latin typeface="Arial"/>
                <a:cs typeface="Arial"/>
              </a:rPr>
              <a:t>valu</a:t>
            </a:r>
            <a:r>
              <a:rPr sz="1650" spc="8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7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650" spc="90" dirty="0">
                <a:solidFill>
                  <a:srgbClr val="231F20"/>
                </a:solidFill>
                <a:latin typeface="Arial"/>
                <a:cs typeface="Arial"/>
              </a:rPr>
              <a:t>f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650" spc="15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4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650" spc="1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50" spc="90" dirty="0">
                <a:solidFill>
                  <a:srgbClr val="231F20"/>
                </a:solidFill>
                <a:latin typeface="Arial"/>
                <a:cs typeface="Arial"/>
              </a:rPr>
              <a:t>igina</a:t>
            </a:r>
            <a:r>
              <a:rPr sz="1650" spc="50" dirty="0">
                <a:solidFill>
                  <a:srgbClr val="231F20"/>
                </a:solidFill>
                <a:latin typeface="Arial"/>
                <a:cs typeface="Arial"/>
              </a:rPr>
              <a:t>l </a:t>
            </a:r>
            <a:r>
              <a:rPr sz="1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14" dirty="0">
                <a:solidFill>
                  <a:srgbClr val="231F20"/>
                </a:solidFill>
                <a:latin typeface="Arial"/>
                <a:cs typeface="Arial"/>
              </a:rPr>
              <a:t>dat</a:t>
            </a:r>
            <a:r>
              <a:rPr sz="1650" spc="14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231F20"/>
                </a:solidFill>
                <a:latin typeface="Arial"/>
                <a:cs typeface="Arial"/>
              </a:rPr>
              <a:t>sequence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5" name="object 22"/>
          <p:cNvSpPr txBox="1"/>
          <p:nvPr/>
        </p:nvSpPr>
        <p:spPr>
          <a:xfrm>
            <a:off x="1066800" y="4822030"/>
            <a:ext cx="2430462" cy="2746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650" spc="-2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i="1" spc="65" dirty="0">
                <a:solidFill>
                  <a:srgbClr val="231F20"/>
                </a:solidFill>
                <a:latin typeface="Arial"/>
                <a:cs typeface="Arial"/>
              </a:rPr>
              <a:t>σ</a:t>
            </a:r>
            <a:r>
              <a:rPr spc="104" baseline="27777" dirty="0">
                <a:solidFill>
                  <a:srgbClr val="231F20"/>
                </a:solidFill>
                <a:latin typeface="Arial"/>
                <a:cs typeface="Arial"/>
              </a:rPr>
              <a:t>2  </a:t>
            </a:r>
            <a:r>
              <a:rPr sz="1650" spc="2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650" spc="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2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650" spc="-2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60" dirty="0">
                <a:solidFill>
                  <a:srgbClr val="231F20"/>
                </a:solidFill>
                <a:latin typeface="Arial"/>
                <a:cs typeface="Arial"/>
              </a:rPr>
              <a:t>MSE.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6" name="object 23"/>
          <p:cNvSpPr txBox="1"/>
          <p:nvPr/>
        </p:nvSpPr>
        <p:spPr>
          <a:xfrm>
            <a:off x="1221105" y="4947416"/>
            <a:ext cx="109538" cy="203200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i="1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141" name="object 29"/>
          <p:cNvSpPr txBox="1">
            <a:spLocks noChangeArrowheads="1"/>
          </p:cNvSpPr>
          <p:nvPr/>
        </p:nvSpPr>
        <p:spPr bwMode="auto">
          <a:xfrm>
            <a:off x="853440" y="2857500"/>
            <a:ext cx="793813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0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788"/>
              </a:lnSpc>
            </a:pP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where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x</a:t>
            </a:r>
            <a:r>
              <a:rPr lang="zh-CN" altLang="zh-CN" i="1" baseline="-9000" dirty="0">
                <a:solidFill>
                  <a:srgbClr val="231F20"/>
                </a:solidFill>
                <a:cs typeface="Arial" panose="020B0604020202020204" pitchFamily="34" charset="0"/>
              </a:rPr>
              <a:t>n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y</a:t>
            </a:r>
            <a:r>
              <a:rPr lang="zh-CN" altLang="zh-CN" i="1" baseline="-9000" dirty="0">
                <a:solidFill>
                  <a:srgbClr val="231F20"/>
                </a:solidFill>
                <a:cs typeface="Arial" panose="020B0604020202020204" pitchFamily="34" charset="0"/>
              </a:rPr>
              <a:t>n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 and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N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are the input data sequence, reconstructed data sequence, and  length of  the  data  sequence respectively.</a:t>
            </a:r>
            <a:endParaRPr lang="zh-CN" altLang="zh-CN" sz="1600" dirty="0">
              <a:cs typeface="Arial" panose="020B0604020202020204" pitchFamily="34" charset="0"/>
            </a:endParaRPr>
          </a:p>
          <a:p>
            <a:pPr>
              <a:lnSpc>
                <a:spcPts val="1538"/>
              </a:lnSpc>
            </a:pPr>
            <a:endParaRPr lang="en-US" altLang="zh-CN" sz="1600" b="1" dirty="0">
              <a:solidFill>
                <a:srgbClr val="231F20"/>
              </a:solidFill>
              <a:cs typeface="Arial" panose="020B0604020202020204" pitchFamily="34" charset="0"/>
            </a:endParaRPr>
          </a:p>
          <a:p>
            <a:pPr>
              <a:lnSpc>
                <a:spcPts val="1538"/>
              </a:lnSpc>
            </a:pPr>
            <a:r>
              <a:rPr lang="zh-CN" altLang="zh-CN" sz="1600" b="1" dirty="0">
                <a:solidFill>
                  <a:srgbClr val="231F20"/>
                </a:solidFill>
                <a:cs typeface="Arial" panose="020B0604020202020204" pitchFamily="34" charset="0"/>
              </a:rPr>
              <a:t>– 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signal  to noise  ratio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(SNR</a:t>
            </a:r>
            <a:r>
              <a:rPr lang="en-US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</a:t>
            </a:r>
            <a:r>
              <a:rPr lang="zh-CN" altLang="en-US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信号噪声比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),  in  decibel units  (dB),</a:t>
            </a:r>
            <a:endParaRPr lang="zh-CN" altLang="zh-CN" sz="1600" dirty="0">
              <a:cs typeface="Arial" panose="020B0604020202020204" pitchFamily="34" charset="0"/>
            </a:endParaRPr>
          </a:p>
        </p:txBody>
      </p:sp>
      <p:sp>
        <p:nvSpPr>
          <p:cNvPr id="5142" name="object 30"/>
          <p:cNvSpPr txBox="1">
            <a:spLocks noChangeArrowheads="1"/>
          </p:cNvSpPr>
          <p:nvPr/>
        </p:nvSpPr>
        <p:spPr bwMode="auto">
          <a:xfrm>
            <a:off x="1066800" y="5562600"/>
            <a:ext cx="61245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613"/>
              </a:lnSpc>
            </a:pPr>
            <a:r>
              <a:rPr lang="zh-CN" altLang="zh-CN" sz="1600" b="1">
                <a:solidFill>
                  <a:srgbClr val="231F20"/>
                </a:solidFill>
                <a:cs typeface="Arial" panose="020B0604020202020204" pitchFamily="34" charset="0"/>
              </a:rPr>
              <a:t>–  </a:t>
            </a:r>
            <a:r>
              <a:rPr lang="zh-CN" altLang="zh-CN" sz="1600" i="1">
                <a:solidFill>
                  <a:srgbClr val="231F20"/>
                </a:solidFill>
                <a:cs typeface="Arial" panose="020B0604020202020204" pitchFamily="34" charset="0"/>
              </a:rPr>
              <a:t>peak  signal  to  noise  ratio  </a:t>
            </a:r>
            <a:r>
              <a:rPr lang="zh-CN" altLang="zh-CN" sz="1600">
                <a:solidFill>
                  <a:srgbClr val="231F20"/>
                </a:solidFill>
                <a:cs typeface="Arial" panose="020B0604020202020204" pitchFamily="34" charset="0"/>
              </a:rPr>
              <a:t>(PSNR</a:t>
            </a:r>
            <a:r>
              <a:rPr lang="zh-CN" altLang="en-US" sz="1600">
                <a:solidFill>
                  <a:srgbClr val="231F20"/>
                </a:solidFill>
                <a:cs typeface="Arial" panose="020B0604020202020204" pitchFamily="34" charset="0"/>
              </a:rPr>
              <a:t>，</a:t>
            </a:r>
            <a:r>
              <a:rPr lang="zh-CN" altLang="en-US" sz="160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峰值信噪比</a:t>
            </a:r>
            <a:r>
              <a:rPr lang="zh-CN" altLang="zh-CN" sz="1600">
                <a:solidFill>
                  <a:srgbClr val="231F20"/>
                </a:solidFill>
                <a:cs typeface="Arial" panose="020B0604020202020204" pitchFamily="34" charset="0"/>
              </a:rPr>
              <a:t>),</a:t>
            </a:r>
            <a:endParaRPr lang="zh-CN" altLang="zh-CN" sz="1600"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25863" y="5948680"/>
            <a:ext cx="2325687" cy="719138"/>
            <a:chOff x="3725863" y="5948680"/>
            <a:chExt cx="2325687" cy="719138"/>
          </a:xfrm>
        </p:grpSpPr>
        <p:sp>
          <p:nvSpPr>
            <p:cNvPr id="5137" name="object 24"/>
            <p:cNvSpPr>
              <a:spLocks/>
            </p:cNvSpPr>
            <p:nvPr/>
          </p:nvSpPr>
          <p:spPr bwMode="auto">
            <a:xfrm>
              <a:off x="5589588" y="6359843"/>
              <a:ext cx="461962" cy="0"/>
            </a:xfrm>
            <a:custGeom>
              <a:avLst/>
              <a:gdLst>
                <a:gd name="T0" fmla="*/ 0 w 461772"/>
                <a:gd name="T1" fmla="*/ 461962 w 461772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461772">
                  <a:moveTo>
                    <a:pt x="0" y="0"/>
                  </a:moveTo>
                  <a:lnTo>
                    <a:pt x="461772" y="0"/>
                  </a:lnTo>
                </a:path>
              </a:pathLst>
            </a:custGeom>
            <a:noFill/>
            <a:ln w="9144">
              <a:solidFill>
                <a:srgbClr val="221E1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object 25"/>
            <p:cNvSpPr txBox="1"/>
            <p:nvPr/>
          </p:nvSpPr>
          <p:spPr>
            <a:xfrm>
              <a:off x="5689600" y="6286818"/>
              <a:ext cx="257175" cy="34766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89" baseline="-20202" dirty="0">
                  <a:solidFill>
                    <a:srgbClr val="231F20"/>
                  </a:solidFill>
                  <a:latin typeface="Arial"/>
                  <a:cs typeface="Arial"/>
                </a:rPr>
                <a:t>σ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" name="object 26"/>
            <p:cNvSpPr txBox="1"/>
            <p:nvPr/>
          </p:nvSpPr>
          <p:spPr>
            <a:xfrm>
              <a:off x="5788025" y="6464618"/>
              <a:ext cx="109538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-20" dirty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31"/>
            <p:cNvSpPr txBox="1"/>
            <p:nvPr/>
          </p:nvSpPr>
          <p:spPr>
            <a:xfrm>
              <a:off x="3725863" y="6172518"/>
              <a:ext cx="1851025" cy="2921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650" i="1" spc="10" dirty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650" i="1" spc="-21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i="1" spc="60" dirty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650" i="1" spc="190" dirty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650" i="1" spc="-28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i="1" spc="114" dirty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650" i="1" spc="4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635" dirty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650" spc="2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650" spc="110" dirty="0">
                  <a:solidFill>
                    <a:srgbClr val="231F20"/>
                  </a:solidFill>
                  <a:latin typeface="Arial"/>
                  <a:cs typeface="Arial"/>
                </a:rPr>
                <a:t>0</a:t>
              </a:r>
              <a:r>
                <a:rPr sz="1650" spc="-16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80" dirty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650" spc="110" dirty="0">
                  <a:solidFill>
                    <a:srgbClr val="231F20"/>
                  </a:solidFill>
                  <a:latin typeface="Arial"/>
                  <a:cs typeface="Arial"/>
                </a:rPr>
                <a:t>g</a:t>
              </a:r>
              <a:r>
                <a:rPr spc="97" baseline="-13888" dirty="0">
                  <a:solidFill>
                    <a:srgbClr val="231F20"/>
                  </a:solidFill>
                  <a:latin typeface="Arial"/>
                  <a:cs typeface="Arial"/>
                </a:rPr>
                <a:t>10</a:t>
              </a:r>
              <a:endParaRPr baseline="-13888" dirty="0">
                <a:latin typeface="Arial"/>
                <a:cs typeface="Arial"/>
              </a:endParaRPr>
            </a:p>
          </p:txBody>
        </p:sp>
        <p:sp>
          <p:nvSpPr>
            <p:cNvPr id="25" name="object 32"/>
            <p:cNvSpPr txBox="1"/>
            <p:nvPr/>
          </p:nvSpPr>
          <p:spPr>
            <a:xfrm>
              <a:off x="5576888" y="5948680"/>
              <a:ext cx="246062" cy="34925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225" baseline="-20202" dirty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6" name="object 33"/>
            <p:cNvSpPr txBox="1"/>
            <p:nvPr/>
          </p:nvSpPr>
          <p:spPr>
            <a:xfrm>
              <a:off x="5702300" y="6145530"/>
              <a:ext cx="349250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-20" dirty="0">
                  <a:solidFill>
                    <a:srgbClr val="231F20"/>
                  </a:solidFill>
                  <a:latin typeface="Arial"/>
                  <a:cs typeface="Arial"/>
                </a:rPr>
                <a:t>peak</a:t>
              </a:r>
              <a:endParaRPr sz="1200" dirty="0">
                <a:latin typeface="Arial"/>
                <a:cs typeface="Arial"/>
              </a:endParaRPr>
            </a:p>
          </p:txBody>
        </p:sp>
      </p:grpSp>
      <p:sp>
        <p:nvSpPr>
          <p:cNvPr id="5147" name="object 35"/>
          <p:cNvSpPr txBox="1">
            <a:spLocks noChangeArrowheads="1"/>
          </p:cNvSpPr>
          <p:nvPr/>
        </p:nvSpPr>
        <p:spPr bwMode="auto">
          <a:xfrm>
            <a:off x="3573462" y="4742691"/>
            <a:ext cx="555625" cy="2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zh-CN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均方</a:t>
            </a:r>
          </a:p>
        </p:txBody>
      </p:sp>
      <p:pic>
        <p:nvPicPr>
          <p:cNvPr id="5148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1981200"/>
            <a:ext cx="2425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34151" y="4519940"/>
            <a:ext cx="2394310" cy="57240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object 15"/>
          <p:cNvSpPr txBox="1"/>
          <p:nvPr/>
        </p:nvSpPr>
        <p:spPr>
          <a:xfrm>
            <a:off x="1214756" y="5304571"/>
            <a:ext cx="115887" cy="203200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i="1" spc="11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/>
          <p:cNvSpPr>
            <a:spLocks noChangeArrowheads="1"/>
          </p:cNvSpPr>
          <p:nvPr/>
        </p:nvSpPr>
        <p:spPr bwMode="auto">
          <a:xfrm>
            <a:off x="3684588" y="898525"/>
            <a:ext cx="1776412" cy="16494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39" name="object 5"/>
          <p:cNvSpPr txBox="1">
            <a:spLocks noChangeArrowheads="1"/>
          </p:cNvSpPr>
          <p:nvPr/>
        </p:nvSpPr>
        <p:spPr bwMode="auto">
          <a:xfrm>
            <a:off x="2109788" y="2643188"/>
            <a:ext cx="56229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11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zh-CN" altLang="zh-CN" sz="1700">
                <a:solidFill>
                  <a:srgbClr val="231F20"/>
                </a:solidFill>
                <a:cs typeface="Arial" panose="020B0604020202020204" pitchFamily="34" charset="0"/>
              </a:rPr>
              <a:t>An  8 </a:t>
            </a:r>
            <a:r>
              <a:rPr lang="zh-CN" altLang="zh-CN" sz="1700" i="1">
                <a:solidFill>
                  <a:srgbClr val="231F20"/>
                </a:solidFill>
                <a:latin typeface="Meiryo" pitchFamily="34" charset="-128"/>
                <a:ea typeface="Meiryo" pitchFamily="34" charset="-128"/>
              </a:rPr>
              <a:t>× </a:t>
            </a:r>
            <a:r>
              <a:rPr lang="zh-CN" altLang="zh-CN" sz="1700">
                <a:solidFill>
                  <a:srgbClr val="231F20"/>
                </a:solidFill>
                <a:cs typeface="Arial" panose="020B0604020202020204" pitchFamily="34" charset="0"/>
              </a:rPr>
              <a:t>8  block  from  the  Y  image  of  ‘Lena’</a:t>
            </a:r>
            <a:endParaRPr lang="zh-CN" altLang="zh-CN" sz="1700"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1630" y="5164365"/>
            <a:ext cx="560388" cy="242887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defRPr/>
            </a:pPr>
            <a:r>
              <a:rPr sz="1456" i="1" spc="33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456" i="1" spc="-25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6" spc="221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56" i="1" spc="110" dirty="0">
                <a:solidFill>
                  <a:srgbClr val="231F20"/>
                </a:solidFill>
                <a:latin typeface="Arial"/>
                <a:cs typeface="Arial"/>
              </a:rPr>
              <a:t>i,</a:t>
            </a:r>
            <a:r>
              <a:rPr sz="1456" i="1" spc="-14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6" i="1" spc="379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1456" spc="221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45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145" y="5157108"/>
            <a:ext cx="658812" cy="242887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defRPr/>
            </a:pPr>
            <a:r>
              <a:rPr sz="1456" i="1" spc="88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456" i="1" spc="-1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6" spc="221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56" i="1" spc="53" dirty="0">
                <a:solidFill>
                  <a:srgbClr val="231F20"/>
                </a:solidFill>
                <a:latin typeface="Arial"/>
                <a:cs typeface="Arial"/>
              </a:rPr>
              <a:t>u,</a:t>
            </a:r>
            <a:r>
              <a:rPr sz="1456" i="1" spc="-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6" i="1" spc="66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456" spc="221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45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4288" y="5635625"/>
            <a:ext cx="5446712" cy="273050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defRPr/>
            </a:pPr>
            <a:r>
              <a:rPr sz="1721" spc="168" dirty="0">
                <a:solidFill>
                  <a:srgbClr val="231F20"/>
                </a:solidFill>
                <a:latin typeface="Arial"/>
                <a:cs typeface="Arial"/>
              </a:rPr>
              <a:t>JPEG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59" dirty="0">
                <a:solidFill>
                  <a:srgbClr val="231F20"/>
                </a:solidFill>
                <a:latin typeface="Arial"/>
                <a:cs typeface="Arial"/>
              </a:rPr>
              <a:t>com</a:t>
            </a:r>
            <a:r>
              <a:rPr sz="1721" spc="7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21" spc="71" dirty="0">
                <a:solidFill>
                  <a:srgbClr val="231F20"/>
                </a:solidFill>
                <a:latin typeface="Arial"/>
                <a:cs typeface="Arial"/>
              </a:rPr>
              <a:t>ression </a:t>
            </a:r>
            <a:r>
              <a:rPr sz="1721" spc="-2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01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721" spc="14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54" dirty="0">
                <a:solidFill>
                  <a:srgbClr val="231F20"/>
                </a:solidFill>
                <a:latin typeface="Arial"/>
                <a:cs typeface="Arial"/>
              </a:rPr>
              <a:t>r </a:t>
            </a:r>
            <a:r>
              <a:rPr sz="1721" spc="-2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66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24" dirty="0">
                <a:solidFill>
                  <a:srgbClr val="231F20"/>
                </a:solidFill>
                <a:latin typeface="Arial"/>
                <a:cs typeface="Arial"/>
              </a:rPr>
              <a:t>sm</a:t>
            </a:r>
            <a:r>
              <a:rPr sz="1721" spc="159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221" dirty="0">
                <a:solidFill>
                  <a:srgbClr val="231F20"/>
                </a:solidFill>
                <a:latin typeface="Arial"/>
                <a:cs typeface="Arial"/>
              </a:rPr>
              <a:t>th </a:t>
            </a:r>
            <a:r>
              <a:rPr sz="1721" spc="-2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10" dirty="0">
                <a:solidFill>
                  <a:srgbClr val="231F20"/>
                </a:solidFill>
                <a:latin typeface="Arial"/>
                <a:cs typeface="Arial"/>
              </a:rPr>
              <a:t>image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21" spc="62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721" spc="22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ck.</a:t>
            </a:r>
            <a:endParaRPr sz="1721" dirty="0">
              <a:latin typeface="Arial"/>
              <a:cs typeface="Arial"/>
            </a:endParaRPr>
          </a:p>
        </p:txBody>
      </p:sp>
      <p:sp>
        <p:nvSpPr>
          <p:cNvPr id="39944" name="object 11"/>
          <p:cNvSpPr>
            <a:spLocks/>
          </p:cNvSpPr>
          <p:nvPr/>
        </p:nvSpPr>
        <p:spPr bwMode="auto">
          <a:xfrm>
            <a:off x="944563" y="6156325"/>
            <a:ext cx="7258050" cy="0"/>
          </a:xfrm>
          <a:custGeom>
            <a:avLst/>
            <a:gdLst>
              <a:gd name="T0" fmla="*/ 0 w 8225028"/>
              <a:gd name="T1" fmla="*/ 5651778 w 8225028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225028">
                <a:moveTo>
                  <a:pt x="0" y="0"/>
                </a:moveTo>
                <a:lnTo>
                  <a:pt x="8225028" y="0"/>
                </a:lnTo>
              </a:path>
            </a:pathLst>
          </a:custGeom>
          <a:noFill/>
          <a:ln w="6095">
            <a:solidFill>
              <a:srgbClr val="221E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object 12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fld id="{465043BA-F9C5-4AE9-81BC-C1D54C0A6A46}" type="slidenum">
              <a:rPr dirty="0"/>
              <a:pPr>
                <a:defRPr/>
              </a:pPr>
              <a:t>20</a:t>
            </a:fld>
            <a:endParaRPr spc="0">
              <a:solidFill>
                <a:schemeClr val="tx1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5763" y="3186113"/>
          <a:ext cx="6437312" cy="1882776"/>
        </p:xfrm>
        <a:graphic>
          <a:graphicData uri="http://schemas.openxmlformats.org/drawingml/2006/table">
            <a:tbl>
              <a:tblPr/>
              <a:tblGrid>
                <a:gridCol w="3554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21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62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921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46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571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55588">
                <a:tc>
                  <a:txBody>
                    <a:bodyPr/>
                    <a:lstStyle>
                      <a:lvl1pPr marL="25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200 202 189 188 189 175 175 175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352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515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0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65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0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651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-8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marL="25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200 203 198 188 189 182 178 175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396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-16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6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6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3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63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 marL="25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203 200 200 195 200 187 185 175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396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6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6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11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0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3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63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>
                      <a:lvl1pPr marL="25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200 200 200 200 197 187 187 187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86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528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-8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78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7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78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7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-4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0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78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7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7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7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>
                      <a:lvl1pPr marL="25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200 205 200 200 195 188 187 175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651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7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7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4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4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6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66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0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7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-4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>
                      <a:lvl1pPr marL="25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200 200 200 200 200 190 187 175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78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7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3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63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>
                      <a:lvl1pPr marL="25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205 200 199 200 191 187 187 175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78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7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6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6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5588">
                <a:tc>
                  <a:txBody>
                    <a:bodyPr/>
                    <a:lstStyle>
                      <a:lvl1pPr marL="25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210 200 200 200 188 185 187 186</a:t>
                      </a: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86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528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6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6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78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7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-2</a:t>
                      </a: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3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63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-3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461000" y="3160713"/>
            <a:ext cx="1128713" cy="738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+mj-lt"/>
                <a:ea typeface="ＭＳ Ｐゴシック" charset="0"/>
                <a:cs typeface="PMingLiU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PMingLiU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PMingLiU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PMingLiU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PMingLiU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PMingLiU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PMingLiU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PMingLiU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PMingLiU" pitchFamily="18" charset="-120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Quantization and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4096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936524" y="5567362"/>
            <a:ext cx="5470525" cy="273050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defRPr/>
            </a:pPr>
            <a:r>
              <a:rPr sz="1721" spc="168" dirty="0">
                <a:solidFill>
                  <a:srgbClr val="231F20"/>
                </a:solidFill>
                <a:latin typeface="Arial"/>
                <a:cs typeface="Arial"/>
              </a:rPr>
              <a:t>JPEG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59" dirty="0">
                <a:solidFill>
                  <a:srgbClr val="231F20"/>
                </a:solidFill>
                <a:latin typeface="Arial"/>
                <a:cs typeface="Arial"/>
              </a:rPr>
              <a:t>com</a:t>
            </a:r>
            <a:r>
              <a:rPr sz="1721" spc="7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21" spc="71" dirty="0">
                <a:solidFill>
                  <a:srgbClr val="231F20"/>
                </a:solidFill>
                <a:latin typeface="Arial"/>
                <a:cs typeface="Arial"/>
              </a:rPr>
              <a:t>ression </a:t>
            </a:r>
            <a:r>
              <a:rPr sz="1721" spc="-2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01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721" spc="14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54" dirty="0">
                <a:solidFill>
                  <a:srgbClr val="231F20"/>
                </a:solidFill>
                <a:latin typeface="Arial"/>
                <a:cs typeface="Arial"/>
              </a:rPr>
              <a:t>r </a:t>
            </a:r>
            <a:r>
              <a:rPr sz="1721" spc="-22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66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721" spc="-22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24" dirty="0">
                <a:solidFill>
                  <a:srgbClr val="231F20"/>
                </a:solidFill>
                <a:latin typeface="Arial"/>
                <a:cs typeface="Arial"/>
              </a:rPr>
              <a:t>sm</a:t>
            </a:r>
            <a:r>
              <a:rPr sz="1721" spc="159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221" dirty="0">
                <a:solidFill>
                  <a:srgbClr val="231F20"/>
                </a:solidFill>
                <a:latin typeface="Arial"/>
                <a:cs typeface="Arial"/>
              </a:rPr>
              <a:t>th </a:t>
            </a:r>
            <a:r>
              <a:rPr sz="1721" spc="-2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10" dirty="0">
                <a:solidFill>
                  <a:srgbClr val="231F20"/>
                </a:solidFill>
                <a:latin typeface="Arial"/>
                <a:cs typeface="Arial"/>
              </a:rPr>
              <a:t>image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21" spc="62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721" spc="22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ck.</a:t>
            </a:r>
            <a:endParaRPr sz="1721" dirty="0">
              <a:latin typeface="Arial"/>
              <a:cs typeface="Arial"/>
            </a:endParaRPr>
          </a:p>
        </p:txBody>
      </p:sp>
      <p:sp>
        <p:nvSpPr>
          <p:cNvPr id="40964" name="object 12"/>
          <p:cNvSpPr>
            <a:spLocks/>
          </p:cNvSpPr>
          <p:nvPr/>
        </p:nvSpPr>
        <p:spPr bwMode="auto">
          <a:xfrm>
            <a:off x="944563" y="6156325"/>
            <a:ext cx="7258050" cy="0"/>
          </a:xfrm>
          <a:custGeom>
            <a:avLst/>
            <a:gdLst>
              <a:gd name="T0" fmla="*/ 0 w 8225028"/>
              <a:gd name="T1" fmla="*/ 5651778 w 8225028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225028">
                <a:moveTo>
                  <a:pt x="0" y="0"/>
                </a:moveTo>
                <a:lnTo>
                  <a:pt x="8225028" y="0"/>
                </a:lnTo>
              </a:path>
            </a:pathLst>
          </a:custGeom>
          <a:noFill/>
          <a:ln w="6095">
            <a:solidFill>
              <a:srgbClr val="221E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object 1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fld id="{698BFD49-BE42-4D82-8105-8BDB4C1D1BBC}" type="slidenum">
              <a:rPr dirty="0"/>
              <a:pPr>
                <a:defRPr/>
              </a:pPr>
              <a:t>21</a:t>
            </a:fld>
            <a:endParaRPr spc="0">
              <a:solidFill>
                <a:schemeClr val="tx1"/>
              </a:solidFill>
            </a:endParaRPr>
          </a:p>
        </p:txBody>
      </p:sp>
      <p:pic>
        <p:nvPicPr>
          <p:cNvPr id="40966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793750"/>
            <a:ext cx="75533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1816100" y="871538"/>
            <a:ext cx="1055688" cy="739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78450" y="858838"/>
            <a:ext cx="1192213" cy="739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4"/>
          <p:cNvSpPr>
            <a:spLocks noChangeArrowheads="1"/>
          </p:cNvSpPr>
          <p:nvPr/>
        </p:nvSpPr>
        <p:spPr bwMode="auto">
          <a:xfrm>
            <a:off x="3684588" y="898525"/>
            <a:ext cx="1776412" cy="16494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87" name="object 5"/>
          <p:cNvSpPr txBox="1">
            <a:spLocks noChangeArrowheads="1"/>
          </p:cNvSpPr>
          <p:nvPr/>
        </p:nvSpPr>
        <p:spPr bwMode="auto">
          <a:xfrm>
            <a:off x="1812925" y="2643188"/>
            <a:ext cx="61214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11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zh-CN" altLang="zh-CN" sz="1700">
                <a:solidFill>
                  <a:srgbClr val="231F20"/>
                </a:solidFill>
                <a:cs typeface="Arial" panose="020B0604020202020204" pitchFamily="34" charset="0"/>
              </a:rPr>
              <a:t>Another  8 </a:t>
            </a:r>
            <a:r>
              <a:rPr lang="zh-CN" altLang="zh-CN" sz="1700" i="1">
                <a:solidFill>
                  <a:srgbClr val="231F20"/>
                </a:solidFill>
                <a:latin typeface="Meiryo" pitchFamily="34" charset="-128"/>
                <a:ea typeface="Meiryo" pitchFamily="34" charset="-128"/>
              </a:rPr>
              <a:t>× </a:t>
            </a:r>
            <a:r>
              <a:rPr lang="zh-CN" altLang="zh-CN" sz="1700">
                <a:solidFill>
                  <a:srgbClr val="231F20"/>
                </a:solidFill>
                <a:cs typeface="Arial" panose="020B0604020202020204" pitchFamily="34" charset="0"/>
              </a:rPr>
              <a:t>8  block  from  the  Y  image  of  ‘Lena’</a:t>
            </a:r>
            <a:endParaRPr lang="zh-CN" altLang="zh-CN" sz="1700"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2300" y="4983163"/>
            <a:ext cx="560388" cy="242887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defRPr/>
            </a:pPr>
            <a:r>
              <a:rPr sz="1456" i="1" spc="33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456" i="1" spc="-25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6" spc="221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56" i="1" spc="110" dirty="0">
                <a:solidFill>
                  <a:srgbClr val="231F20"/>
                </a:solidFill>
                <a:latin typeface="Arial"/>
                <a:cs typeface="Arial"/>
              </a:rPr>
              <a:t>i,</a:t>
            </a:r>
            <a:r>
              <a:rPr sz="1456" i="1" spc="-14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6" i="1" spc="379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1456" spc="221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45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7938" y="4983163"/>
            <a:ext cx="658812" cy="242887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defRPr/>
            </a:pPr>
            <a:r>
              <a:rPr sz="1456" i="1" spc="88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456" i="1" spc="-1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6" spc="221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56" i="1" spc="53" dirty="0">
                <a:solidFill>
                  <a:srgbClr val="231F20"/>
                </a:solidFill>
                <a:latin typeface="Arial"/>
                <a:cs typeface="Arial"/>
              </a:rPr>
              <a:t>u,</a:t>
            </a:r>
            <a:r>
              <a:rPr sz="1456" i="1" spc="-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6" i="1" spc="66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456" spc="221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45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6663" y="5635625"/>
            <a:ext cx="5494337" cy="273050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defRPr/>
            </a:pPr>
            <a:r>
              <a:rPr sz="1721" spc="168" dirty="0">
                <a:solidFill>
                  <a:srgbClr val="231F20"/>
                </a:solidFill>
                <a:latin typeface="Arial"/>
                <a:cs typeface="Arial"/>
              </a:rPr>
              <a:t>JPEG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59" dirty="0">
                <a:solidFill>
                  <a:srgbClr val="231F20"/>
                </a:solidFill>
                <a:latin typeface="Arial"/>
                <a:cs typeface="Arial"/>
              </a:rPr>
              <a:t>com</a:t>
            </a:r>
            <a:r>
              <a:rPr sz="1721" spc="7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21" spc="71" dirty="0">
                <a:solidFill>
                  <a:srgbClr val="231F20"/>
                </a:solidFill>
                <a:latin typeface="Arial"/>
                <a:cs typeface="Arial"/>
              </a:rPr>
              <a:t>ression </a:t>
            </a:r>
            <a:r>
              <a:rPr sz="1721" spc="-2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01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721" spc="14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54" dirty="0">
                <a:solidFill>
                  <a:srgbClr val="231F20"/>
                </a:solidFill>
                <a:latin typeface="Arial"/>
                <a:cs typeface="Arial"/>
              </a:rPr>
              <a:t>r </a:t>
            </a:r>
            <a:r>
              <a:rPr sz="1721" spc="-2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66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46" dirty="0">
                <a:solidFill>
                  <a:srgbClr val="231F20"/>
                </a:solidFill>
                <a:latin typeface="Arial"/>
                <a:cs typeface="Arial"/>
              </a:rPr>
              <a:t>textured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10" dirty="0">
                <a:solidFill>
                  <a:srgbClr val="231F20"/>
                </a:solidFill>
                <a:latin typeface="Arial"/>
                <a:cs typeface="Arial"/>
              </a:rPr>
              <a:t>image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21" spc="62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721" spc="22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ck.</a:t>
            </a:r>
            <a:endParaRPr sz="1721" dirty="0">
              <a:latin typeface="Arial"/>
              <a:cs typeface="Arial"/>
            </a:endParaRPr>
          </a:p>
        </p:txBody>
      </p:sp>
      <p:sp>
        <p:nvSpPr>
          <p:cNvPr id="41992" name="object 11"/>
          <p:cNvSpPr>
            <a:spLocks/>
          </p:cNvSpPr>
          <p:nvPr/>
        </p:nvSpPr>
        <p:spPr bwMode="auto">
          <a:xfrm>
            <a:off x="944563" y="6156325"/>
            <a:ext cx="7258050" cy="0"/>
          </a:xfrm>
          <a:custGeom>
            <a:avLst/>
            <a:gdLst>
              <a:gd name="T0" fmla="*/ 0 w 8225028"/>
              <a:gd name="T1" fmla="*/ 5651778 w 8225028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225028">
                <a:moveTo>
                  <a:pt x="0" y="0"/>
                </a:moveTo>
                <a:lnTo>
                  <a:pt x="8225028" y="0"/>
                </a:lnTo>
              </a:path>
            </a:pathLst>
          </a:custGeom>
          <a:noFill/>
          <a:ln w="6095">
            <a:solidFill>
              <a:srgbClr val="221E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object 12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fld id="{93DD53B9-0EC0-401B-BD7A-B4C8BD9690A6}" type="slidenum">
              <a:rPr dirty="0"/>
              <a:pPr>
                <a:defRPr/>
              </a:pPr>
              <a:t>22</a:t>
            </a:fld>
            <a:endParaRPr spc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dirty="0"/>
              <a:t>Li </a:t>
            </a:r>
            <a:r>
              <a:rPr spc="-154" dirty="0"/>
              <a:t> </a:t>
            </a:r>
            <a:r>
              <a:rPr spc="340" dirty="0"/>
              <a:t>&amp; </a:t>
            </a:r>
            <a:r>
              <a:rPr spc="-163" dirty="0"/>
              <a:t> </a:t>
            </a:r>
            <a:r>
              <a:rPr spc="212" dirty="0"/>
              <a:t>D</a:t>
            </a:r>
            <a:r>
              <a:rPr spc="88" dirty="0"/>
              <a:t>rew </a:t>
            </a:r>
            <a:r>
              <a:rPr spc="-159" dirty="0"/>
              <a:t> </a:t>
            </a:r>
            <a:r>
              <a:rPr sz="1235" spc="-675" dirty="0"/>
              <a:t>Q</a:t>
            </a:r>
            <a:r>
              <a:rPr sz="1787" i="0" spc="112" baseline="2057" dirty="0"/>
              <a:t>c</a:t>
            </a:r>
            <a:r>
              <a:rPr sz="1787" i="0" spc="-53" baseline="2057" dirty="0"/>
              <a:t> </a:t>
            </a:r>
            <a:r>
              <a:rPr spc="93" dirty="0"/>
              <a:t>Prentice </a:t>
            </a:r>
            <a:r>
              <a:rPr spc="-168" dirty="0"/>
              <a:t> </a:t>
            </a:r>
            <a:r>
              <a:rPr spc="75" dirty="0"/>
              <a:t>Hall </a:t>
            </a:r>
            <a:r>
              <a:rPr spc="-163" dirty="0"/>
              <a:t> </a:t>
            </a:r>
            <a:r>
              <a:rPr spc="93" dirty="0"/>
              <a:t>2003</a:t>
            </a:r>
            <a:endParaRPr i="0" spc="0">
              <a:solidFill>
                <a:schemeClr val="tx1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19200" y="3128963"/>
          <a:ext cx="7847012" cy="188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7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050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90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16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339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66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4943">
                <a:tc grid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tabLst>
                          <a:tab pos="608330" algn="l"/>
                          <a:tab pos="1510665" algn="l"/>
                          <a:tab pos="1961514" algn="l"/>
                          <a:tab pos="2413000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2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2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187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tabLst>
                          <a:tab pos="1235710" algn="l"/>
                          <a:tab pos="2165985" algn="l"/>
                          <a:tab pos="2566670" algn="l"/>
                          <a:tab pos="2966085" algn="l"/>
                          <a:tab pos="3411220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-4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76">
                <a:tc grid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tabLst>
                          <a:tab pos="1059180" algn="l"/>
                          <a:tab pos="1510665" algn="l"/>
                          <a:tab pos="1961514" algn="l"/>
                          <a:tab pos="2863850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tabLst>
                          <a:tab pos="1765300" algn="l"/>
                          <a:tab pos="2165985" algn="l"/>
                          <a:tab pos="2609215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-13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-5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-2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	6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-28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76"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608330" algn="l"/>
                          <a:tab pos="1510665" algn="l"/>
                          <a:tab pos="1961514" algn="l"/>
                          <a:tab pos="2413000" algn="l"/>
                          <a:tab pos="2863850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-2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2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196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tabLst>
                          <a:tab pos="1235710" algn="l"/>
                          <a:tab pos="1678939" algn="l"/>
                          <a:tab pos="2966720" algn="l"/>
                          <a:tab pos="3367404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-10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76"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608330" algn="l"/>
                          <a:tab pos="1059815" algn="l"/>
                          <a:tab pos="1961514" algn="l"/>
                          <a:tab pos="2413000" algn="l"/>
                          <a:tab pos="3314700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tabLst>
                          <a:tab pos="835660" algn="l"/>
                          <a:tab pos="1765935" algn="l"/>
                          <a:tab pos="2166620" algn="l"/>
                          <a:tab pos="2567305" algn="l"/>
                          <a:tab pos="3498215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	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-2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	1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76"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608330" algn="l"/>
                          <a:tab pos="1059815" algn="l"/>
                          <a:tab pos="2412365" algn="l"/>
                          <a:tab pos="2863850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tabLst>
                          <a:tab pos="879475" algn="l"/>
                          <a:tab pos="1766570" algn="l"/>
                          <a:tab pos="2167255" algn="l"/>
                          <a:tab pos="2567940" algn="l"/>
                          <a:tab pos="3411854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-2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	8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	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76"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863215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161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  <a:tabLst>
                          <a:tab pos="1235710" algn="l"/>
                          <a:tab pos="2298700" algn="l"/>
                          <a:tab pos="2567940" algn="l"/>
                          <a:tab pos="3368675" algn="l"/>
                        </a:tabLst>
                      </a:pPr>
                      <a:r>
                        <a:rPr sz="150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-2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-4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lang="en-US" sz="1500" spc="0" baseline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  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76"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16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187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</a:pPr>
                      <a:r>
                        <a:rPr sz="150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-20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-28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tabLst>
                          <a:tab pos="934719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577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189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11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16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197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-23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-30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tabLst>
                          <a:tab pos="577215" algn="l"/>
                          <a:tab pos="978535" algn="l"/>
                        </a:tabLst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	</a:t>
                      </a: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0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045653" y="5548312"/>
            <a:ext cx="5584825" cy="273050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defRPr/>
            </a:pPr>
            <a:r>
              <a:rPr sz="1721" spc="168" dirty="0">
                <a:solidFill>
                  <a:srgbClr val="231F20"/>
                </a:solidFill>
                <a:latin typeface="Arial"/>
                <a:cs typeface="Arial"/>
              </a:rPr>
              <a:t>JPEG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59" dirty="0">
                <a:solidFill>
                  <a:srgbClr val="231F20"/>
                </a:solidFill>
                <a:latin typeface="Arial"/>
                <a:cs typeface="Arial"/>
              </a:rPr>
              <a:t>com</a:t>
            </a:r>
            <a:r>
              <a:rPr sz="1721" spc="7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21" spc="71" dirty="0">
                <a:solidFill>
                  <a:srgbClr val="231F20"/>
                </a:solidFill>
                <a:latin typeface="Arial"/>
                <a:cs typeface="Arial"/>
              </a:rPr>
              <a:t>ression </a:t>
            </a:r>
            <a:r>
              <a:rPr sz="1721" spc="-2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01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721" spc="14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54" dirty="0">
                <a:solidFill>
                  <a:srgbClr val="231F20"/>
                </a:solidFill>
                <a:latin typeface="Arial"/>
                <a:cs typeface="Arial"/>
              </a:rPr>
              <a:t>r </a:t>
            </a:r>
            <a:r>
              <a:rPr sz="1721" spc="-22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66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721" spc="-22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46" dirty="0">
                <a:solidFill>
                  <a:srgbClr val="231F20"/>
                </a:solidFill>
                <a:latin typeface="Arial"/>
                <a:cs typeface="Arial"/>
              </a:rPr>
              <a:t>textured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10" dirty="0">
                <a:solidFill>
                  <a:srgbClr val="231F20"/>
                </a:solidFill>
                <a:latin typeface="Arial"/>
                <a:cs typeface="Arial"/>
              </a:rPr>
              <a:t>image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21" spc="62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721" spc="22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21" spc="128" dirty="0">
                <a:solidFill>
                  <a:srgbClr val="231F20"/>
                </a:solidFill>
                <a:latin typeface="Arial"/>
                <a:cs typeface="Arial"/>
              </a:rPr>
              <a:t>ck.</a:t>
            </a:r>
            <a:endParaRPr sz="1721" dirty="0">
              <a:latin typeface="Arial"/>
              <a:cs typeface="Arial"/>
            </a:endParaRPr>
          </a:p>
        </p:txBody>
      </p:sp>
      <p:sp>
        <p:nvSpPr>
          <p:cNvPr id="43012" name="object 10"/>
          <p:cNvSpPr>
            <a:spLocks/>
          </p:cNvSpPr>
          <p:nvPr/>
        </p:nvSpPr>
        <p:spPr bwMode="auto">
          <a:xfrm>
            <a:off x="944563" y="6156325"/>
            <a:ext cx="7258050" cy="0"/>
          </a:xfrm>
          <a:custGeom>
            <a:avLst/>
            <a:gdLst>
              <a:gd name="T0" fmla="*/ 0 w 8225028"/>
              <a:gd name="T1" fmla="*/ 5651778 w 8225028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225028">
                <a:moveTo>
                  <a:pt x="0" y="0"/>
                </a:moveTo>
                <a:lnTo>
                  <a:pt x="8225028" y="0"/>
                </a:lnTo>
              </a:path>
            </a:pathLst>
          </a:custGeom>
          <a:noFill/>
          <a:ln w="6095">
            <a:solidFill>
              <a:srgbClr val="221E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object 11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fld id="{995C5156-387A-480B-8ABA-719C7ECA24E8}" type="slidenum">
              <a:rPr dirty="0"/>
              <a:pPr>
                <a:defRPr/>
              </a:pPr>
              <a:t>23</a:t>
            </a:fld>
            <a:endParaRPr spc="0">
              <a:solidFill>
                <a:schemeClr val="tx1"/>
              </a:solidFill>
            </a:endParaRPr>
          </a:p>
        </p:txBody>
      </p:sp>
      <p:pic>
        <p:nvPicPr>
          <p:cNvPr id="43014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76275"/>
            <a:ext cx="768032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8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JPEG: ZigZag Scan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3388"/>
            <a:ext cx="65786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17A1AC-B7FA-4BC0-835D-EDEA2368D3AF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Zig-Zag Scan for Quantized DCT Coefficients</a:t>
            </a:r>
            <a:endParaRPr lang="en-US" altLang="zh-CN" sz="2000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95300" y="1641295"/>
            <a:ext cx="8229600" cy="44005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Zig-Zag scan</a:t>
            </a:r>
          </a:p>
          <a:p>
            <a:pPr eaLnBrk="1" hangingPunct="1"/>
            <a:endParaRPr lang="en-US" altLang="zh-CN" dirty="0" smtClean="0">
              <a:latin typeface="Cambria" panose="02040503050406030204" pitchFamily="18" charset="0"/>
              <a:ea typeface="黑体" panose="02010609060101010101" pitchFamily="49" charset="-122"/>
              <a:cs typeface="PMingLiU" pitchFamily="18" charset="-120"/>
            </a:endParaRPr>
          </a:p>
          <a:p>
            <a:endParaRPr lang="en-US" altLang="zh-CN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067175" y="4376738"/>
            <a:ext cx="443230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cs typeface="Arial" panose="020B0604020202020204" pitchFamily="34" charset="0"/>
              </a:rPr>
              <a:t>Zigzag scan result: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cs typeface="Arial" panose="020B0604020202020204" pitchFamily="34" charset="0"/>
              </a:rPr>
              <a:t>(32, 6,-1,-1,0 –1,0,0,0,-1,0,0,1,0,0… …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2420938"/>
            <a:ext cx="323532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213"/>
            <a:ext cx="314325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13FF6-8DA4-485D-963B-2AD2560A24C9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4" name="矩形 1"/>
              <p:cNvSpPr>
                <a:spLocks noChangeArrowheads="1"/>
              </p:cNvSpPr>
              <p:nvPr/>
            </p:nvSpPr>
            <p:spPr bwMode="auto">
              <a:xfrm>
                <a:off x="457200" y="5453063"/>
                <a:ext cx="8305800" cy="732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73050" indent="-260350">
                  <a:tabLst>
                    <a:tab pos="273050" algn="l"/>
                    <a:tab pos="68453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tabLst>
                    <a:tab pos="273050" algn="l"/>
                    <a:tab pos="68453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tabLst>
                    <a:tab pos="273050" algn="l"/>
                    <a:tab pos="68453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tabLst>
                    <a:tab pos="273050" algn="l"/>
                    <a:tab pos="68453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tabLst>
                    <a:tab pos="273050" algn="l"/>
                    <a:tab pos="68453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73050" algn="l"/>
                    <a:tab pos="68453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73050" algn="l"/>
                    <a:tab pos="68453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73050" algn="l"/>
                    <a:tab pos="68453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73050" algn="l"/>
                    <a:tab pos="68453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20000"/>
                  </a:lnSpc>
                  <a:buClr>
                    <a:srgbClr val="231F20"/>
                  </a:buClr>
                  <a:buFont typeface="Meiryo" pitchFamily="34" charset="-128"/>
                  <a:buChar char="•"/>
                </a:pPr>
                <a:r>
                  <a:rPr lang="en-US" altLang="zh-CN" dirty="0" smtClean="0">
                    <a:solidFill>
                      <a:srgbClr val="231F20"/>
                    </a:solidFill>
                    <a:cs typeface="Arial" panose="020B0604020202020204" pitchFamily="34" charset="0"/>
                  </a:rPr>
                  <a:t>To  make  it  most  likely  to  hit  a  long  run  of  zeros: a  </a:t>
                </a:r>
                <a:r>
                  <a:rPr lang="en-US" altLang="zh-CN" i="1" dirty="0">
                    <a:solidFill>
                      <a:srgbClr val="231F20"/>
                    </a:solidFill>
                    <a:cs typeface="Arial" panose="020B0604020202020204" pitchFamily="34" charset="0"/>
                  </a:rPr>
                  <a:t>zig-zag scan </a:t>
                </a:r>
                <a:r>
                  <a:rPr lang="en-US" altLang="zh-CN" dirty="0">
                    <a:solidFill>
                      <a:srgbClr val="231F20"/>
                    </a:solidFill>
                    <a:cs typeface="Arial" panose="020B0604020202020204" pitchFamily="34" charset="0"/>
                  </a:rPr>
                  <a:t>is used to turn the 8 </a:t>
                </a:r>
                <a:r>
                  <a:rPr lang="en-US" altLang="zh-CN" i="1" dirty="0">
                    <a:solidFill>
                      <a:srgbClr val="231F20"/>
                    </a:solidFill>
                    <a:latin typeface="Meiryo" pitchFamily="34" charset="-128"/>
                    <a:ea typeface="Meiryo" pitchFamily="34" charset="-128"/>
                  </a:rPr>
                  <a:t>× </a:t>
                </a:r>
                <a:r>
                  <a:rPr lang="en-US" altLang="zh-CN" dirty="0">
                    <a:solidFill>
                      <a:srgbClr val="231F20"/>
                    </a:solidFill>
                    <a:cs typeface="Arial" panose="020B0604020202020204" pitchFamily="34" charset="0"/>
                  </a:rPr>
                  <a:t>8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acc>
                    <m:r>
                      <a:rPr lang="en-US" altLang="zh-CN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cs typeface="Arial" panose="020B0604020202020204" pitchFamily="34" charset="0"/>
                  </a:rPr>
                  <a:t>(</a:t>
                </a:r>
                <a:r>
                  <a:rPr lang="en-US" altLang="zh-CN" i="1" dirty="0">
                    <a:solidFill>
                      <a:srgbClr val="231F20"/>
                    </a:solidFill>
                    <a:cs typeface="Arial" panose="020B0604020202020204" pitchFamily="34" charset="0"/>
                  </a:rPr>
                  <a:t>u, v</a:t>
                </a:r>
                <a:r>
                  <a:rPr lang="en-US" altLang="zh-CN" dirty="0">
                    <a:solidFill>
                      <a:srgbClr val="231F20"/>
                    </a:solidFill>
                    <a:cs typeface="Arial" panose="020B0604020202020204" pitchFamily="34" charset="0"/>
                  </a:rPr>
                  <a:t>) into a </a:t>
                </a:r>
                <a:r>
                  <a:rPr lang="en-US" altLang="zh-CN" i="1" dirty="0">
                    <a:solidFill>
                      <a:srgbClr val="231F20"/>
                    </a:solidFill>
                    <a:cs typeface="Arial" panose="020B0604020202020204" pitchFamily="34" charset="0"/>
                  </a:rPr>
                  <a:t>64-vector</a:t>
                </a:r>
                <a:r>
                  <a:rPr lang="en-US" altLang="zh-CN" dirty="0">
                    <a:solidFill>
                      <a:srgbClr val="231F20"/>
                    </a:solidFill>
                    <a:cs typeface="Arial" panose="020B0604020202020204" pitchFamily="34" charset="0"/>
                  </a:rPr>
                  <a:t>.</a:t>
                </a:r>
                <a:endParaRPr lang="en-US" altLang="zh-CN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064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53063"/>
                <a:ext cx="8305800" cy="732188"/>
              </a:xfrm>
              <a:prstGeom prst="rect">
                <a:avLst/>
              </a:prstGeom>
              <a:blipFill>
                <a:blip r:embed="rId4"/>
                <a:stretch>
                  <a:fillRect l="-147" t="-833" r="-1174"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JPEG: DPCM for DC Coefficients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532313" y="3843338"/>
          <a:ext cx="30162" cy="3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位图图像" r:id="rId3" imgW="25400" imgH="25400" progId="Paint.Picture">
                  <p:embed/>
                </p:oleObj>
              </mc:Choice>
              <mc:Fallback>
                <p:oleObj name="位图图像" r:id="rId3" imgW="25400" imgH="25400" progId="Paint.Picture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843338"/>
                        <a:ext cx="30162" cy="3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A4251-8F19-46F3-8A6D-D704162D8C51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1258888" y="1700213"/>
          <a:ext cx="65786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位图图像" r:id="rId5" imgW="5544324" imgH="3638095" progId="Paint.Picture">
                  <p:embed/>
                </p:oleObj>
              </mc:Choice>
              <mc:Fallback>
                <p:oleObj name="位图图像" r:id="rId5" imgW="5544324" imgH="3638095" progId="Paint.Picture">
                  <p:embed/>
                  <p:pic>
                    <p:nvPicPr>
                      <p:cNvPr id="460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65786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1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DPCM for DC Coefficients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Quantized DCT coefficients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Direct current (DC) coefficient	~ F(0,0)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Alternate current (AC) coefficient	~ other F(</a:t>
            </a:r>
            <a:r>
              <a:rPr lang="en-US" altLang="zh-CN" sz="2000" dirty="0" err="1" smtClean="0">
                <a:latin typeface="Cambria" panose="02040503050406030204" pitchFamily="18" charset="0"/>
                <a:cs typeface="PMingLiU" pitchFamily="18" charset="-120"/>
              </a:rPr>
              <a:t>u,v</a:t>
            </a: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DPCM is the coding method for DC coefficients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Differential Pulse Code Modulation </a:t>
            </a:r>
            <a:r>
              <a:rPr lang="zh-CN" altLang="en-US" sz="1800" dirty="0" smtClean="0">
                <a:latin typeface="Cambria" panose="02040503050406030204" pitchFamily="18" charset="0"/>
                <a:cs typeface="PMingLiU" pitchFamily="18" charset="-120"/>
              </a:rPr>
              <a:t>（</a:t>
            </a:r>
            <a:r>
              <a:rPr lang="zh-TW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PMingLiU" pitchFamily="18" charset="-120"/>
              </a:rPr>
              <a:t>差分脉冲编码调制</a:t>
            </a:r>
            <a:r>
              <a:rPr lang="zh-CN" altLang="en-US" sz="1800" dirty="0" smtClean="0">
                <a:latin typeface="Cambria" panose="02040503050406030204" pitchFamily="18" charset="0"/>
                <a:cs typeface="PMingLiU" pitchFamily="18" charset="-120"/>
              </a:rPr>
              <a:t>）</a:t>
            </a:r>
            <a:r>
              <a:rPr lang="en-US" altLang="ja-JP" sz="2000" dirty="0" smtClean="0">
                <a:latin typeface="Cambria" panose="02040503050406030204" pitchFamily="18" charset="0"/>
                <a:cs typeface="PMingLiU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Example of encoding DC coefficients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231F20"/>
                </a:solidFill>
                <a:cs typeface="Arial" panose="020B0604020202020204" pitchFamily="34" charset="0"/>
              </a:rPr>
              <a:t>assuming  </a:t>
            </a:r>
            <a:r>
              <a:rPr lang="en-US" altLang="zh-CN" sz="2000" i="1" dirty="0" smtClean="0">
                <a:solidFill>
                  <a:srgbClr val="231F20"/>
                </a:solidFill>
                <a:cs typeface="Arial" panose="020B0604020202020204" pitchFamily="34" charset="0"/>
              </a:rPr>
              <a:t>d</a:t>
            </a:r>
            <a:r>
              <a:rPr lang="en-US" altLang="zh-CN" sz="2800" i="1" baseline="-13000" dirty="0" smtClean="0">
                <a:solidFill>
                  <a:srgbClr val="231F20"/>
                </a:solidFill>
                <a:cs typeface="Arial" panose="020B0604020202020204" pitchFamily="34" charset="0"/>
              </a:rPr>
              <a:t>i </a:t>
            </a:r>
            <a:r>
              <a:rPr lang="en-US" altLang="zh-CN" sz="2000" dirty="0" smtClean="0">
                <a:solidFill>
                  <a:srgbClr val="231F20"/>
                </a:solidFill>
                <a:cs typeface="Arial" panose="020B0604020202020204" pitchFamily="34" charset="0"/>
              </a:rPr>
              <a:t>= </a:t>
            </a:r>
            <a:r>
              <a:rPr lang="en-US" altLang="zh-CN" sz="2000" i="1" dirty="0" smtClean="0">
                <a:solidFill>
                  <a:srgbClr val="231F20"/>
                </a:solidFill>
                <a:cs typeface="Arial" panose="020B0604020202020204" pitchFamily="34" charset="0"/>
              </a:rPr>
              <a:t>DC</a:t>
            </a:r>
            <a:r>
              <a:rPr lang="en-US" altLang="zh-CN" sz="2800" i="1" baseline="-15000" dirty="0" smtClean="0">
                <a:solidFill>
                  <a:srgbClr val="231F20"/>
                </a:solidFill>
                <a:cs typeface="Arial" panose="020B0604020202020204" pitchFamily="34" charset="0"/>
              </a:rPr>
              <a:t>i</a:t>
            </a:r>
            <a:r>
              <a:rPr lang="en-US" altLang="zh-CN" sz="2800" baseline="-15000" dirty="0" smtClean="0">
                <a:solidFill>
                  <a:srgbClr val="231F20"/>
                </a:solidFill>
                <a:cs typeface="Arial" panose="020B0604020202020204" pitchFamily="34" charset="0"/>
              </a:rPr>
              <a:t>+1 </a:t>
            </a:r>
            <a:r>
              <a:rPr lang="en-US" altLang="zh-CN" sz="2000" i="1" dirty="0" smtClean="0">
                <a:solidFill>
                  <a:srgbClr val="231F20"/>
                </a:solidFill>
                <a:latin typeface="Meiryo" pitchFamily="34" charset="-128"/>
                <a:ea typeface="Meiryo" pitchFamily="34" charset="-128"/>
                <a:cs typeface="PMingLiU" pitchFamily="18" charset="-120"/>
              </a:rPr>
              <a:t>− </a:t>
            </a:r>
            <a:r>
              <a:rPr lang="en-US" altLang="zh-CN" sz="2000" i="1" dirty="0" err="1" smtClean="0">
                <a:solidFill>
                  <a:srgbClr val="231F20"/>
                </a:solidFill>
                <a:cs typeface="Arial" panose="020B0604020202020204" pitchFamily="34" charset="0"/>
              </a:rPr>
              <a:t>DC</a:t>
            </a:r>
            <a:r>
              <a:rPr lang="en-US" altLang="zh-CN" sz="2800" i="1" baseline="-13000" dirty="0" err="1" smtClean="0">
                <a:solidFill>
                  <a:srgbClr val="231F20"/>
                </a:solidFill>
                <a:cs typeface="Arial" panose="020B0604020202020204" pitchFamily="34" charset="0"/>
              </a:rPr>
              <a:t>i</a:t>
            </a:r>
            <a:r>
              <a:rPr lang="en-US" altLang="zh-CN" sz="2000" dirty="0" smtClean="0">
                <a:solidFill>
                  <a:srgbClr val="231F20"/>
                </a:solidFill>
                <a:cs typeface="Arial" panose="020B0604020202020204" pitchFamily="34" charset="0"/>
              </a:rPr>
              <a:t>,  and  </a:t>
            </a:r>
            <a:r>
              <a:rPr lang="en-US" altLang="zh-CN" sz="2000" i="1" dirty="0" smtClean="0">
                <a:solidFill>
                  <a:srgbClr val="231F20"/>
                </a:solidFill>
                <a:cs typeface="Arial" panose="020B0604020202020204" pitchFamily="34" charset="0"/>
              </a:rPr>
              <a:t>d</a:t>
            </a:r>
            <a:r>
              <a:rPr lang="en-US" altLang="zh-CN" sz="2800" baseline="-13000" dirty="0" smtClean="0">
                <a:solidFill>
                  <a:srgbClr val="231F20"/>
                </a:solidFill>
                <a:cs typeface="Arial" panose="020B0604020202020204" pitchFamily="34" charset="0"/>
              </a:rPr>
              <a:t>0 </a:t>
            </a:r>
            <a:r>
              <a:rPr lang="en-US" altLang="zh-CN" sz="2000" dirty="0" smtClean="0">
                <a:solidFill>
                  <a:srgbClr val="231F20"/>
                </a:solidFill>
                <a:cs typeface="Arial" panose="020B0604020202020204" pitchFamily="34" charset="0"/>
              </a:rPr>
              <a:t>= </a:t>
            </a:r>
            <a:r>
              <a:rPr lang="en-US" altLang="zh-CN" sz="2000" i="1" dirty="0" smtClean="0">
                <a:solidFill>
                  <a:srgbClr val="231F20"/>
                </a:solidFill>
                <a:cs typeface="Arial" panose="020B0604020202020204" pitchFamily="34" charset="0"/>
              </a:rPr>
              <a:t>DC</a:t>
            </a:r>
            <a:r>
              <a:rPr lang="en-US" altLang="zh-CN" sz="2800" baseline="-13000" dirty="0" smtClean="0">
                <a:solidFill>
                  <a:srgbClr val="231F20"/>
                </a:solidFill>
                <a:cs typeface="Arial" panose="020B0604020202020204" pitchFamily="34" charset="0"/>
              </a:rPr>
              <a:t>0</a:t>
            </a:r>
            <a:r>
              <a:rPr lang="en-US" altLang="zh-CN" sz="2000" dirty="0" smtClean="0">
                <a:solidFill>
                  <a:srgbClr val="231F20"/>
                </a:solidFill>
                <a:cs typeface="Arial" panose="020B0604020202020204" pitchFamily="34" charset="0"/>
              </a:rPr>
              <a:t>.</a:t>
            </a:r>
            <a:endParaRPr lang="en-US" altLang="zh-CN" sz="20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DC coefficients for the first 5 image blocks:  150,155, 149, 152, 144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Coding result: 150, 5, -6, 3, -8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Reference reading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Cambria" panose="02040503050406030204" pitchFamily="18" charset="0"/>
                <a:cs typeface="PMingLiU" pitchFamily="18" charset="-120"/>
              </a:rPr>
              <a:t>中文版 </a:t>
            </a: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P106 (P172 </a:t>
            </a:r>
            <a:r>
              <a:rPr lang="zh-CN" altLang="en-US" sz="2000" dirty="0" smtClean="0">
                <a:latin typeface="Cambria" panose="02040503050406030204" pitchFamily="18" charset="0"/>
                <a:cs typeface="PMingLiU" pitchFamily="18" charset="-120"/>
              </a:rPr>
              <a:t>英文版</a:t>
            </a:r>
            <a:r>
              <a:rPr lang="en-US" altLang="zh-CN" sz="2000" dirty="0" smtClean="0">
                <a:latin typeface="Cambria" panose="02040503050406030204" pitchFamily="18" charset="0"/>
                <a:cs typeface="PMingLiU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zh-CN" sz="28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47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E6795-655C-4742-99B4-728A355B4ED6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JPEG: RLC for AC Coefficients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60875" y="3771900"/>
          <a:ext cx="30163" cy="3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位图图像" r:id="rId3" imgW="25400" imgH="25400" progId="Paint.Picture">
                  <p:embed/>
                </p:oleObj>
              </mc:Choice>
              <mc:Fallback>
                <p:oleObj name="位图图像" r:id="rId3" imgW="25400" imgH="25400" progId="Paint.Picture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3771900"/>
                        <a:ext cx="30163" cy="3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9EAF5E-321A-48BC-8ECA-2BD0DE15CE90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graphicFrame>
        <p:nvGraphicFramePr>
          <p:cNvPr id="48133" name="Object 3"/>
          <p:cNvGraphicFramePr>
            <a:graphicFrameLocks noChangeAspect="1"/>
          </p:cNvGraphicFramePr>
          <p:nvPr/>
        </p:nvGraphicFramePr>
        <p:xfrm>
          <a:off x="1187450" y="1628775"/>
          <a:ext cx="65786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位图图像" r:id="rId5" imgW="5544324" imgH="3638095" progId="Paint.Picture">
                  <p:embed/>
                </p:oleObj>
              </mc:Choice>
              <mc:Fallback>
                <p:oleObj name="位图图像" r:id="rId5" imgW="5544324" imgH="3638095" progId="Paint.Picture">
                  <p:embed/>
                  <p:pic>
                    <p:nvPicPr>
                      <p:cNvPr id="481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65786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4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457199" y="164602"/>
            <a:ext cx="9252858" cy="1139825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Run-length Coding (RLC, </a:t>
            </a:r>
            <a:r>
              <a:rPr lang="zh-CN" altLang="en-US" sz="28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游长编码</a:t>
            </a:r>
            <a:r>
              <a:rPr lang="en-US" altLang="zh-CN" sz="28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) on AC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3"/>
              <p:cNvSpPr txBox="1">
                <a:spLocks noChangeArrowheads="1"/>
              </p:cNvSpPr>
              <p:nvPr/>
            </p:nvSpPr>
            <p:spPr bwMode="auto">
              <a:xfrm>
                <a:off x="457199" y="1304427"/>
                <a:ext cx="8382000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73050" indent="-2603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273050" algn="l"/>
                  </a:tabLst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PMingLiU" pitchFamily="18" charset="-120"/>
                  </a:defRPr>
                </a:lvl1pPr>
                <a:lvl2pPr marL="669925" indent="-325438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tabLst>
                    <a:tab pos="273050" algn="l"/>
                  </a:tabLs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  <a:cs typeface="PMingLiU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273050" algn="l"/>
                  </a:tabLst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  <a:cs typeface="PMingLiU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tabLst>
                    <a:tab pos="273050" algn="l"/>
                  </a:tabLs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  <a:cs typeface="PMingLiU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273050" algn="l"/>
                  </a:tabLs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  <a:cs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273050" algn="l"/>
                  </a:tabLs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  <a:cs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273050" algn="l"/>
                  </a:tabLs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  <a:cs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273050" algn="l"/>
                  </a:tabLs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  <a:cs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273050" algn="l"/>
                  </a:tabLs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  <a:cs typeface="PMingLiU" pitchFamily="18" charset="-120"/>
                  </a:defRPr>
                </a:lvl9pPr>
              </a:lstStyle>
              <a:p>
                <a:pPr marL="360000" indent="-360000">
                  <a:lnSpc>
                    <a:spcPct val="90000"/>
                  </a:lnSpc>
                  <a:spcBef>
                    <a:spcPts val="1000"/>
                  </a:spcBef>
                  <a:buClr>
                    <a:srgbClr val="94003F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en-US" altLang="zh-CN" sz="2600" dirty="0">
                    <a:latin typeface="Cambria" panose="02040503050406030204" pitchFamily="18" charset="0"/>
                  </a:rPr>
                  <a:t>RLC  aims  to  turn  the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acc>
                    <m:r>
                      <a:rPr lang="en-US" altLang="zh-CN" sz="2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Cambria" panose="02040503050406030204" pitchFamily="18" charset="0"/>
                  </a:rPr>
                  <a:t>(u, v)  values  into  </a:t>
                </a:r>
                <a:r>
                  <a:rPr lang="en-US" altLang="zh-CN" sz="2600" dirty="0" smtClean="0">
                    <a:latin typeface="Cambria" panose="02040503050406030204" pitchFamily="18" charset="0"/>
                  </a:rPr>
                  <a:t>sets   </a:t>
                </a:r>
                <a:endParaRPr lang="en-US" altLang="zh-CN" sz="2600" dirty="0">
                  <a:latin typeface="Cambria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ts val="1000"/>
                  </a:spcBef>
                  <a:buClr>
                    <a:srgbClr val="94003F"/>
                  </a:buClr>
                  <a:buSzPct val="70000"/>
                  <a:buNone/>
                </a:pPr>
                <a:r>
                  <a:rPr lang="en-US" altLang="zh-CN" sz="2600" dirty="0" smtClean="0">
                    <a:latin typeface="Cambria" panose="02040503050406030204" pitchFamily="18" charset="0"/>
                  </a:rPr>
                  <a:t>  {#-</a:t>
                </a:r>
                <a:r>
                  <a:rPr lang="en-US" altLang="zh-CN" sz="2600" dirty="0">
                    <a:latin typeface="Cambria" panose="02040503050406030204" pitchFamily="18" charset="0"/>
                  </a:rPr>
                  <a:t>zeros-to- skip  ,  next  non-zero  value}.</a:t>
                </a:r>
              </a:p>
              <a:p>
                <a:pPr eaLnBrk="1" hangingPunct="1">
                  <a:lnSpc>
                    <a:spcPct val="70000"/>
                  </a:lnSpc>
                </a:pPr>
                <a:endParaRPr lang="en-US" altLang="zh-CN" sz="2600" dirty="0">
                  <a:latin typeface="Cambria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endParaRPr lang="en-US" altLang="zh-CN" sz="2600" dirty="0">
                  <a:latin typeface="Cambria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endParaRPr lang="en-US" altLang="zh-CN" sz="2600" dirty="0">
                  <a:latin typeface="Cambria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endParaRPr lang="en-US" altLang="zh-CN" sz="2600" dirty="0">
                  <a:latin typeface="Cambria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endParaRPr lang="en-US" altLang="zh-CN" sz="2600" dirty="0">
                  <a:latin typeface="Cambria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endParaRPr lang="en-US" altLang="zh-CN" sz="2600" dirty="0">
                  <a:latin typeface="Cambria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endParaRPr lang="en-US" altLang="zh-CN" sz="2600" dirty="0">
                  <a:latin typeface="Cambria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endParaRPr lang="en-US" altLang="zh-CN" sz="2600" dirty="0">
                  <a:latin typeface="Cambria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915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1304427"/>
                <a:ext cx="8382000" cy="4530725"/>
              </a:xfrm>
              <a:prstGeom prst="rect">
                <a:avLst/>
              </a:prstGeom>
              <a:blipFill>
                <a:blip r:embed="rId2"/>
                <a:stretch>
                  <a:fillRect l="-436" t="-13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798888" y="2811463"/>
            <a:ext cx="4959350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Arial" panose="020B0604020202020204" pitchFamily="34" charset="0"/>
              </a:rPr>
              <a:t>Zigzag scan result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Arial" panose="020B0604020202020204" pitchFamily="34" charset="0"/>
              </a:rPr>
              <a:t>(32,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6,-1,-1,0 –1,0,0,0,-1,0,0,1,0,0… … 0</a:t>
            </a:r>
            <a:r>
              <a:rPr lang="en-US" altLang="zh-CN" sz="22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Arial" panose="020B0604020202020204" pitchFamily="34" charset="0"/>
              </a:rPr>
              <a:t>Modified Run-Length coding result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Arial" panose="020B0604020202020204" pitchFamily="34" charset="0"/>
              </a:rPr>
              <a:t>(0,6)(0,-1)(0,-1)(1,-1)(3,-1)(2,1)(0,0)</a:t>
            </a: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2381545"/>
            <a:ext cx="288131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E622E5-C0BA-4092-AB4D-05BCD4C94446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1D DCT and IDCT with 8 numbers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Consider a data sequence with 8 numbers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1D 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1D IDCT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The constants C(u) are determined by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64543"/>
            <a:ext cx="43624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18" y="3585424"/>
            <a:ext cx="37322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5494338"/>
            <a:ext cx="3181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DFABE8-3A1F-4DD4-97CB-DBD89CEB029B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JPEG: Entropy Coding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579938" y="3843338"/>
          <a:ext cx="30162" cy="3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位图图像" r:id="rId3" imgW="25400" imgH="25400" progId="Paint.Picture">
                  <p:embed/>
                </p:oleObj>
              </mc:Choice>
              <mc:Fallback>
                <p:oleObj name="位图图像" r:id="rId3" imgW="25400" imgH="25400" progId="Paint.Picture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843338"/>
                        <a:ext cx="30162" cy="3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A156BB-01F8-414D-A743-B5E506627BC8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1306513" y="1700213"/>
          <a:ext cx="65786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位图图像" r:id="rId5" imgW="5544324" imgH="3638095" progId="Paint.Picture">
                  <p:embed/>
                </p:oleObj>
              </mc:Choice>
              <mc:Fallback>
                <p:oleObj name="位图图像" r:id="rId5" imgW="5544324" imgH="3638095" progId="Paint.Picture">
                  <p:embed/>
                  <p:pic>
                    <p:nvPicPr>
                      <p:cNvPr id="501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700213"/>
                        <a:ext cx="65786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1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Entropy Coding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The DC and AC coefficients finally undergo an entropy coding step to gain a possible further compression</a:t>
            </a:r>
          </a:p>
          <a:p>
            <a:pPr eaLnBrk="1" hangingPunct="1"/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Each DPCM coded DC coefficient is represented by (SIZE, AMPLITUDE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  <a:cs typeface="PMingLiU" pitchFamily="18" charset="-120"/>
              </a:rPr>
              <a:t>DC coefficients for the first 5 image blocks:  150,155, 149, 152, 144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  <a:cs typeface="PMingLiU" pitchFamily="18" charset="-120"/>
              </a:rPr>
              <a:t>Coding result: 150, 5, -6, 3, -8</a:t>
            </a:r>
          </a:p>
          <a:p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In (SIZE</a:t>
            </a:r>
            <a:r>
              <a:rPr lang="en-US" altLang="zh-CN" sz="2600" dirty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, AMPLITUDE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) format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：</a:t>
            </a:r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   （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8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，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10010110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）（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3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，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101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）（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3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，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001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）（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2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，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11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）（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4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，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0111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）</a:t>
            </a:r>
            <a:endParaRPr lang="en-US" altLang="zh-CN" sz="2600" dirty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eaLnBrk="1" hangingPunct="1"/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负数表示为正数的反码，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以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0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开头的都为负数</a:t>
            </a:r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eaLnBrk="1" hangingPunct="1"/>
            <a:endParaRPr lang="en-US" altLang="zh-CN" sz="2600" dirty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r>
              <a:rPr lang="en-US" altLang="zh-CN" sz="2600" dirty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SIZE is Huffman coded </a:t>
            </a:r>
          </a:p>
          <a:p>
            <a:pPr eaLnBrk="1" hangingPunct="1"/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endParaRPr lang="en-US" altLang="zh-CN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82395-FB2A-4FE1-BC29-E870CCD45EE8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Entropy Coding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831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Each 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RLC coded AC coefficient (RUNLENGTH, VALUE) is represented by (RUNLENGTH, SIZE, AMPLITUDE)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sz="3200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Zigzag 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scan result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(32,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6,-1,-1,0 –1,0,0,0,-1,0,0,1,0,0… … 0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Modified Run-Length coding result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(0,6)(0,-1)(0,-1)(1,-1)(3,-1)(2,1)(0,0</a:t>
            </a:r>
            <a:r>
              <a:rPr lang="en-US" altLang="zh-CN" sz="24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In (RUNLENGTH</a:t>
            </a:r>
            <a:r>
              <a:rPr lang="en-US" altLang="zh-CN" sz="2600" dirty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, SIZE, AMPLITUDE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) format</a:t>
            </a:r>
            <a:endParaRPr lang="en-US" altLang="zh-CN" sz="2600" dirty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     (0,3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zh-CN" sz="24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110)(0,1,0)(0,1,0)(1,1,0)(3,1,0)(2,1,1)(0,0,0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endParaRPr lang="en-US" altLang="zh-CN" sz="2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RUNLENGTH</a:t>
            </a:r>
            <a:r>
              <a:rPr lang="en-US" altLang="zh-CN" sz="2600" dirty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, 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SIZE</a:t>
            </a:r>
            <a:r>
              <a:rPr lang="zh-CN" altLang="en-US" sz="2600" dirty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各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用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4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位表示，整合成一个字节，用哈夫曼编码</a:t>
            </a:r>
            <a:endParaRPr lang="en-US" altLang="zh-CN" sz="2600" dirty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AMPLITUDE use </a:t>
            </a:r>
            <a:r>
              <a:rPr lang="en-US" altLang="zh-CN" dirty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actual </a:t>
            </a:r>
            <a:r>
              <a:rPr lang="en-US" altLang="zh-CN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values</a:t>
            </a:r>
            <a:endParaRPr lang="en-US" altLang="zh-CN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82395-FB2A-4FE1-BC29-E870CCD45EE8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 File Generation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5786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07D07-218A-464E-BE20-DC07F9FD36FC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31950" y="1169988"/>
            <a:ext cx="5878513" cy="328612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tabLst>
                <a:tab pos="885872" algn="l"/>
                <a:tab pos="1246161" algn="l"/>
                <a:tab pos="2375213" algn="l"/>
                <a:tab pos="2803301" algn="l"/>
                <a:tab pos="3405648" algn="l"/>
                <a:tab pos="4401345" algn="l"/>
              </a:tabLst>
              <a:defRPr/>
            </a:pPr>
            <a:r>
              <a:rPr sz="2074" b="1" spc="322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2074" b="1" spc="357" dirty="0">
                <a:solidFill>
                  <a:srgbClr val="231F20"/>
                </a:solidFill>
                <a:latin typeface="Arial"/>
                <a:cs typeface="Arial"/>
              </a:rPr>
              <a:t>A	</a:t>
            </a:r>
            <a:r>
              <a:rPr sz="2074" b="1" spc="154" dirty="0">
                <a:solidFill>
                  <a:srgbClr val="231F20"/>
                </a:solidFill>
                <a:latin typeface="Arial"/>
                <a:cs typeface="Arial"/>
              </a:rPr>
              <a:t>Glanc</a:t>
            </a:r>
            <a:r>
              <a:rPr sz="2074" b="1" spc="159" dirty="0">
                <a:solidFill>
                  <a:srgbClr val="231F20"/>
                </a:solidFill>
                <a:latin typeface="Arial"/>
                <a:cs typeface="Arial"/>
              </a:rPr>
              <a:t>e	</a:t>
            </a:r>
            <a:r>
              <a:rPr sz="2074" b="1" spc="194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74" b="1" spc="344" dirty="0">
                <a:solidFill>
                  <a:srgbClr val="231F20"/>
                </a:solidFill>
                <a:latin typeface="Arial"/>
                <a:cs typeface="Arial"/>
              </a:rPr>
              <a:t>t	</a:t>
            </a:r>
            <a:r>
              <a:rPr sz="2074" b="1" spc="3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74" b="1" spc="159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2074" b="1" spc="146" dirty="0">
                <a:solidFill>
                  <a:srgbClr val="231F20"/>
                </a:solidFill>
                <a:latin typeface="Arial"/>
                <a:cs typeface="Arial"/>
              </a:rPr>
              <a:t>e	</a:t>
            </a:r>
            <a:r>
              <a:rPr sz="2074" b="1" spc="309" dirty="0">
                <a:solidFill>
                  <a:srgbClr val="231F20"/>
                </a:solidFill>
                <a:latin typeface="Arial"/>
                <a:cs typeface="Arial"/>
              </a:rPr>
              <a:t>JPE</a:t>
            </a:r>
            <a:r>
              <a:rPr sz="2074" b="1" spc="383" dirty="0">
                <a:solidFill>
                  <a:srgbClr val="231F20"/>
                </a:solidFill>
                <a:latin typeface="Arial"/>
                <a:cs typeface="Arial"/>
              </a:rPr>
              <a:t>G	</a:t>
            </a:r>
            <a:r>
              <a:rPr sz="2074" b="1" spc="207" dirty="0">
                <a:solidFill>
                  <a:srgbClr val="231F20"/>
                </a:solidFill>
                <a:latin typeface="Arial"/>
                <a:cs typeface="Arial"/>
              </a:rPr>
              <a:t>Bitstream</a:t>
            </a:r>
            <a:endParaRPr sz="2074" dirty="0">
              <a:latin typeface="Arial"/>
              <a:cs typeface="Arial"/>
            </a:endParaRPr>
          </a:p>
        </p:txBody>
      </p:sp>
      <p:sp>
        <p:nvSpPr>
          <p:cNvPr id="55299" name="object 5"/>
          <p:cNvSpPr>
            <a:spLocks/>
          </p:cNvSpPr>
          <p:nvPr/>
        </p:nvSpPr>
        <p:spPr bwMode="auto">
          <a:xfrm>
            <a:off x="2281238" y="2393950"/>
            <a:ext cx="1833562" cy="458788"/>
          </a:xfrm>
          <a:custGeom>
            <a:avLst/>
            <a:gdLst>
              <a:gd name="T0" fmla="*/ 1428647 w 2077212"/>
              <a:gd name="T1" fmla="*/ 0 h 519290"/>
              <a:gd name="T2" fmla="*/ 0 w 2077212"/>
              <a:gd name="T3" fmla="*/ 358110 h 5192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77212" h="519290">
                <a:moveTo>
                  <a:pt x="2077212" y="0"/>
                </a:moveTo>
                <a:lnTo>
                  <a:pt x="0" y="519290"/>
                </a:lnTo>
              </a:path>
            </a:pathLst>
          </a:custGeom>
          <a:noFill/>
          <a:ln w="111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300" name="object 6"/>
          <p:cNvSpPr>
            <a:spLocks/>
          </p:cNvSpPr>
          <p:nvPr/>
        </p:nvSpPr>
        <p:spPr bwMode="auto">
          <a:xfrm>
            <a:off x="5030788" y="2393950"/>
            <a:ext cx="1833562" cy="458788"/>
          </a:xfrm>
          <a:custGeom>
            <a:avLst/>
            <a:gdLst>
              <a:gd name="T0" fmla="*/ 0 w 2077224"/>
              <a:gd name="T1" fmla="*/ 0 h 519290"/>
              <a:gd name="T2" fmla="*/ 1428631 w 2077224"/>
              <a:gd name="T3" fmla="*/ 358110 h 5192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77224" h="519290">
                <a:moveTo>
                  <a:pt x="0" y="0"/>
                </a:moveTo>
                <a:lnTo>
                  <a:pt x="2077224" y="519290"/>
                </a:lnTo>
              </a:path>
            </a:pathLst>
          </a:custGeom>
          <a:noFill/>
          <a:ln w="111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301" name="object 7"/>
          <p:cNvSpPr>
            <a:spLocks/>
          </p:cNvSpPr>
          <p:nvPr/>
        </p:nvSpPr>
        <p:spPr bwMode="auto">
          <a:xfrm>
            <a:off x="1365250" y="3195638"/>
            <a:ext cx="2863850" cy="458787"/>
          </a:xfrm>
          <a:custGeom>
            <a:avLst/>
            <a:gdLst>
              <a:gd name="T0" fmla="*/ 2229723 w 3245637"/>
              <a:gd name="T1" fmla="*/ 0 h 519303"/>
              <a:gd name="T2" fmla="*/ 0 w 3245637"/>
              <a:gd name="T3" fmla="*/ 358089 h 51930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45637" h="519303">
                <a:moveTo>
                  <a:pt x="3245637" y="0"/>
                </a:moveTo>
                <a:lnTo>
                  <a:pt x="0" y="519303"/>
                </a:lnTo>
              </a:path>
            </a:pathLst>
          </a:custGeom>
          <a:noFill/>
          <a:ln w="111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302" name="object 8"/>
          <p:cNvSpPr>
            <a:spLocks/>
          </p:cNvSpPr>
          <p:nvPr/>
        </p:nvSpPr>
        <p:spPr bwMode="auto">
          <a:xfrm>
            <a:off x="5145088" y="3195638"/>
            <a:ext cx="2635250" cy="458787"/>
          </a:xfrm>
          <a:custGeom>
            <a:avLst/>
            <a:gdLst>
              <a:gd name="T0" fmla="*/ 0 w 2985998"/>
              <a:gd name="T1" fmla="*/ 0 h 519302"/>
              <a:gd name="T2" fmla="*/ 2052515 w 2985998"/>
              <a:gd name="T3" fmla="*/ 358091 h 51930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85998" h="519302">
                <a:moveTo>
                  <a:pt x="0" y="0"/>
                </a:moveTo>
                <a:lnTo>
                  <a:pt x="2985998" y="519302"/>
                </a:lnTo>
              </a:path>
            </a:pathLst>
          </a:custGeom>
          <a:noFill/>
          <a:ln w="111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303" name="object 9"/>
          <p:cNvSpPr>
            <a:spLocks/>
          </p:cNvSpPr>
          <p:nvPr/>
        </p:nvSpPr>
        <p:spPr bwMode="auto">
          <a:xfrm>
            <a:off x="1938338" y="3997325"/>
            <a:ext cx="1374775" cy="458788"/>
          </a:xfrm>
          <a:custGeom>
            <a:avLst/>
            <a:gdLst>
              <a:gd name="T0" fmla="*/ 1070577 w 1557896"/>
              <a:gd name="T1" fmla="*/ 0 h 519303"/>
              <a:gd name="T2" fmla="*/ 0 w 1557896"/>
              <a:gd name="T3" fmla="*/ 358092 h 51930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7896" h="519303">
                <a:moveTo>
                  <a:pt x="1557896" y="0"/>
                </a:moveTo>
                <a:lnTo>
                  <a:pt x="0" y="519303"/>
                </a:lnTo>
              </a:path>
            </a:pathLst>
          </a:custGeom>
          <a:noFill/>
          <a:ln w="111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304" name="object 10"/>
          <p:cNvSpPr>
            <a:spLocks/>
          </p:cNvSpPr>
          <p:nvPr/>
        </p:nvSpPr>
        <p:spPr bwMode="auto">
          <a:xfrm>
            <a:off x="4229100" y="3997325"/>
            <a:ext cx="1374775" cy="458788"/>
          </a:xfrm>
          <a:custGeom>
            <a:avLst/>
            <a:gdLst>
              <a:gd name="T0" fmla="*/ 0 w 1557921"/>
              <a:gd name="T1" fmla="*/ 0 h 519302"/>
              <a:gd name="T2" fmla="*/ 1070543 w 1557921"/>
              <a:gd name="T3" fmla="*/ 358094 h 51930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7921" h="519302">
                <a:moveTo>
                  <a:pt x="0" y="0"/>
                </a:moveTo>
                <a:lnTo>
                  <a:pt x="1557921" y="519303"/>
                </a:lnTo>
              </a:path>
            </a:pathLst>
          </a:custGeom>
          <a:noFill/>
          <a:ln w="111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" name="object 16"/>
          <p:cNvSpPr txBox="1"/>
          <p:nvPr/>
        </p:nvSpPr>
        <p:spPr>
          <a:xfrm>
            <a:off x="2928144" y="5065712"/>
            <a:ext cx="3290888" cy="273050"/>
          </a:xfrm>
          <a:prstGeom prst="rect">
            <a:avLst/>
          </a:prstGeom>
        </p:spPr>
        <p:txBody>
          <a:bodyPr lIns="0" tIns="0" rIns="0" bIns="0"/>
          <a:lstStyle/>
          <a:p>
            <a:pPr marL="11206" eaLnBrk="1" hangingPunct="1">
              <a:defRPr/>
            </a:pPr>
            <a:r>
              <a:rPr sz="1721" spc="168" dirty="0">
                <a:solidFill>
                  <a:srgbClr val="231F20"/>
                </a:solidFill>
                <a:latin typeface="Arial"/>
                <a:cs typeface="Arial"/>
              </a:rPr>
              <a:t>JPEG </a:t>
            </a:r>
            <a:r>
              <a:rPr sz="1721" spc="-2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21" spc="141" dirty="0">
                <a:solidFill>
                  <a:srgbClr val="231F20"/>
                </a:solidFill>
                <a:latin typeface="Arial"/>
                <a:cs typeface="Arial"/>
              </a:rPr>
              <a:t>bitstream.</a:t>
            </a:r>
            <a:endParaRPr sz="1721" dirty="0">
              <a:latin typeface="Arial"/>
              <a:cs typeface="Arial"/>
            </a:endParaRPr>
          </a:p>
        </p:txBody>
      </p:sp>
      <p:sp>
        <p:nvSpPr>
          <p:cNvPr id="55307" name="object 17"/>
          <p:cNvSpPr>
            <a:spLocks/>
          </p:cNvSpPr>
          <p:nvPr/>
        </p:nvSpPr>
        <p:spPr bwMode="auto">
          <a:xfrm>
            <a:off x="944563" y="6156325"/>
            <a:ext cx="7258050" cy="0"/>
          </a:xfrm>
          <a:custGeom>
            <a:avLst/>
            <a:gdLst>
              <a:gd name="T0" fmla="*/ 0 w 8225028"/>
              <a:gd name="T1" fmla="*/ 5651778 w 8225028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225028">
                <a:moveTo>
                  <a:pt x="0" y="0"/>
                </a:moveTo>
                <a:lnTo>
                  <a:pt x="8225028" y="0"/>
                </a:lnTo>
              </a:path>
            </a:pathLst>
          </a:custGeom>
          <a:noFill/>
          <a:ln w="6095">
            <a:solidFill>
              <a:srgbClr val="221E1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76475" y="2030413"/>
          <a:ext cx="4583114" cy="344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2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66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32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/>
                          <a:cs typeface="Times New Roman"/>
                        </a:rPr>
                        <a:t>Start_of_image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150">
                      <a:solidFill>
                        <a:srgbClr val="000000"/>
                      </a:solidFill>
                      <a:prstDash val="solid"/>
                    </a:lnL>
                    <a:lnR w="44602">
                      <a:solidFill>
                        <a:srgbClr val="000000"/>
                      </a:solidFill>
                      <a:prstDash val="solid"/>
                    </a:lnR>
                    <a:lnT w="11150">
                      <a:solidFill>
                        <a:srgbClr val="000000"/>
                      </a:solidFill>
                      <a:prstDash val="solid"/>
                    </a:lnT>
                    <a:lnB w="11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/>
                          <a:cs typeface="Times New Roman"/>
                        </a:rPr>
                        <a:t>Frame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4602">
                      <a:solidFill>
                        <a:srgbClr val="000000"/>
                      </a:solidFill>
                      <a:prstDash val="solid"/>
                    </a:lnL>
                    <a:lnR w="44602">
                      <a:solidFill>
                        <a:srgbClr val="000000"/>
                      </a:solidFill>
                      <a:prstDash val="solid"/>
                    </a:lnR>
                    <a:lnT w="44602">
                      <a:solidFill>
                        <a:srgbClr val="000000"/>
                      </a:solidFill>
                      <a:prstDash val="solid"/>
                    </a:lnT>
                    <a:lnB w="446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/>
                          <a:cs typeface="Times New Roman"/>
                        </a:rPr>
                        <a:t>End_of_image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4602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150">
                      <a:solidFill>
                        <a:srgbClr val="000000"/>
                      </a:solidFill>
                      <a:prstDash val="solid"/>
                    </a:lnT>
                    <a:lnB w="11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76475" y="2832100"/>
          <a:ext cx="4581524" cy="344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44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1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63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/>
                          <a:cs typeface="Times New Roman"/>
                        </a:rPr>
                        <a:t>Tables, etc.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150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150">
                      <a:solidFill>
                        <a:srgbClr val="000000"/>
                      </a:solidFill>
                      <a:prstDash val="solid"/>
                    </a:lnT>
                    <a:lnB w="11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/>
                          <a:cs typeface="Times New Roman"/>
                        </a:rPr>
                        <a:t>Header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150">
                      <a:solidFill>
                        <a:srgbClr val="000000"/>
                      </a:solidFill>
                      <a:prstDash val="solid"/>
                    </a:lnL>
                    <a:lnR w="44602">
                      <a:solidFill>
                        <a:srgbClr val="000000"/>
                      </a:solidFill>
                      <a:prstDash val="solid"/>
                    </a:lnR>
                    <a:lnT w="11150">
                      <a:solidFill>
                        <a:srgbClr val="000000"/>
                      </a:solidFill>
                      <a:prstDash val="solid"/>
                    </a:lnT>
                    <a:lnB w="11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/>
                          <a:cs typeface="Times New Roman"/>
                        </a:rPr>
                        <a:t>Scan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4602">
                      <a:solidFill>
                        <a:srgbClr val="000000"/>
                      </a:solidFill>
                      <a:prstDash val="solid"/>
                    </a:lnL>
                    <a:lnR w="44602">
                      <a:solidFill>
                        <a:srgbClr val="000000"/>
                      </a:solidFill>
                      <a:prstDash val="solid"/>
                    </a:lnR>
                    <a:lnT w="44602">
                      <a:solidFill>
                        <a:srgbClr val="000000"/>
                      </a:solidFill>
                      <a:prstDash val="solid"/>
                    </a:lnT>
                    <a:lnB w="446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/>
                          <a:cs typeface="Times New Roman"/>
                        </a:rPr>
                        <a:t>. . 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4602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150">
                      <a:solidFill>
                        <a:srgbClr val="000000"/>
                      </a:solidFill>
                      <a:prstDash val="solid"/>
                    </a:lnT>
                    <a:lnB w="11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1500" dirty="0" smtClean="0">
                          <a:latin typeface="Times New Roman"/>
                          <a:cs typeface="Times New Roman"/>
                        </a:rPr>
                        <a:t>Scan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150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150">
                      <a:solidFill>
                        <a:srgbClr val="000000"/>
                      </a:solidFill>
                      <a:prstDash val="solid"/>
                    </a:lnT>
                    <a:lnB w="11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60488" y="3633788"/>
          <a:ext cx="6415087" cy="342900"/>
        </p:xfrm>
        <a:graphic>
          <a:graphicData uri="http://schemas.openxmlformats.org/drawingml/2006/table">
            <a:tbl>
              <a:tblPr/>
              <a:tblGrid>
                <a:gridCol w="10302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5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5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7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016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66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666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Tables, etc.</a:t>
                      </a:r>
                    </a:p>
                  </a:txBody>
                  <a:tcPr marL="0" marR="0" marT="0" marB="0" horzOverflow="overflow">
                    <a:lnL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89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Header</a:t>
                      </a:r>
                    </a:p>
                  </a:txBody>
                  <a:tcPr marL="0" marR="0" marT="0" marB="0" horzOverflow="overflow">
                    <a:lnL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6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6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063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Segment</a:t>
                      </a:r>
                    </a:p>
                  </a:txBody>
                  <a:tcPr marL="0" marR="0" marT="0" marB="0" horzOverflow="overflow">
                    <a:lnL w="446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6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6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6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78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77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Restart</a:t>
                      </a:r>
                    </a:p>
                  </a:txBody>
                  <a:tcPr marL="0" marR="0" marT="0" marB="0" horzOverflow="overflow">
                    <a:lnL w="446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38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23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Segment</a:t>
                      </a:r>
                    </a:p>
                  </a:txBody>
                  <a:tcPr marL="0" marR="0" marT="0" marB="0" horzOverflow="overflow">
                    <a:lnL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98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198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Restart</a:t>
                      </a:r>
                    </a:p>
                  </a:txBody>
                  <a:tcPr marL="0" marR="0" marT="0" marB="0" horzOverflow="overflow">
                    <a:lnL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marL="0" marR="0" marT="0" marB="0" horzOverflow="overflow">
                    <a:lnL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933575" y="4451350"/>
          <a:ext cx="3665538" cy="342900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59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5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7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244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444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 marL="0" marR="0" marT="0" marB="0" horzOverflow="overflow">
                    <a:lnL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4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444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 marL="0" marR="0" marT="0" marB="0" horzOverflow="overflow">
                    <a:lnL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4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2444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 marL="0" marR="0" marT="0" marB="0" horzOverflow="overflow">
                    <a:lnL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PMingLiU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marL="0" marR="0" marT="0" marB="0" horzOverflow="overflow">
                    <a:lnL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JPEG File Generation</a:t>
            </a:r>
          </a:p>
        </p:txBody>
      </p:sp>
    </p:spTree>
    <p:extLst>
      <p:ext uri="{BB962C8B-B14F-4D97-AF65-F5344CB8AC3E}">
        <p14:creationId xmlns:p14="http://schemas.microsoft.com/office/powerpoint/2010/main" val="20080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阅读第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9.2 The </a:t>
            </a:r>
            <a:r>
              <a:rPr lang="en-US" altLang="zh-CN" dirty="0"/>
              <a:t>JPEG2000 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，介绍</a:t>
            </a:r>
            <a:r>
              <a:rPr lang="en-US" altLang="zh-CN" dirty="0" smtClean="0"/>
              <a:t>JPEG2000</a:t>
            </a:r>
            <a:r>
              <a:rPr lang="zh-CN" altLang="en-US" dirty="0"/>
              <a:t>相对</a:t>
            </a:r>
            <a:r>
              <a:rPr lang="zh-CN" altLang="en-US" dirty="0" smtClean="0"/>
              <a:t>于标准</a:t>
            </a:r>
            <a:r>
              <a:rPr lang="en-US" altLang="zh-CN" dirty="0" smtClean="0"/>
              <a:t>JPEG</a:t>
            </a:r>
            <a:r>
              <a:rPr lang="zh-CN" altLang="en-US" dirty="0" smtClean="0"/>
              <a:t>的改进。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7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Example of Compression Scheme for 1D DCT</a:t>
            </a:r>
            <a:endParaRPr lang="en-US" altLang="zh-TW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0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50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Original data X: { 60 36 21 21 17 12 21 38 }</a:t>
            </a:r>
          </a:p>
          <a:p>
            <a:pPr eaLnBrk="1" hangingPunct="1"/>
            <a:r>
              <a:rPr lang="en-US" altLang="zh-TW" sz="250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 coding T: 1D DCT</a:t>
            </a:r>
          </a:p>
          <a:p>
            <a:pPr eaLnBrk="1" hangingPunct="1"/>
            <a:r>
              <a:rPr lang="en-US" altLang="zh-TW" sz="250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Transformed vector Y: 80 20 32 2 16 1 0 0</a:t>
            </a:r>
            <a:endParaRPr lang="en-US" altLang="zh-TW" sz="230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8775"/>
            <a:ext cx="531495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3CD1B9-2628-4B52-8CF3-F3686C96E18A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89280" y="155575"/>
            <a:ext cx="8839200" cy="1139825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Consider an image block with 8 ×8 numbers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2D 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2D IDCT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The constants C(u) are determined by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5334000"/>
            <a:ext cx="3181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1D45F-A164-4BBE-8B28-F007C1D8F8FD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pic>
        <p:nvPicPr>
          <p:cNvPr id="12294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0" b="83685"/>
          <a:stretch>
            <a:fillRect/>
          </a:stretch>
        </p:blipFill>
        <p:spPr bwMode="auto">
          <a:xfrm>
            <a:off x="885825" y="2212975"/>
            <a:ext cx="7372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" t="77364" r="14140" b="6258"/>
          <a:stretch>
            <a:fillRect/>
          </a:stretch>
        </p:blipFill>
        <p:spPr bwMode="auto">
          <a:xfrm>
            <a:off x="1419860" y="3621088"/>
            <a:ext cx="693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4"/>
          <p:cNvSpPr/>
          <p:nvPr/>
        </p:nvSpPr>
        <p:spPr>
          <a:xfrm>
            <a:off x="4089256" y="2265416"/>
            <a:ext cx="4531942" cy="4531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5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Outline of Lecture 09</a:t>
            </a:r>
            <a:endParaRPr lang="en-US" altLang="zh-CN" dirty="0" smtClean="0">
              <a:latin typeface="Calibri" panose="020F0502020204030204" pitchFamily="34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260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Image compression standard JPEG</a:t>
            </a:r>
          </a:p>
          <a:p>
            <a:pPr eaLnBrk="1" hangingPunct="1"/>
            <a:r>
              <a:rPr lang="en-US" altLang="zh-CN" sz="260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Block diagram for JPEG encode</a:t>
            </a:r>
          </a:p>
          <a:p>
            <a:pPr lvl="1" eaLnBrk="1" hangingPunct="1"/>
            <a:r>
              <a:rPr lang="en-US" altLang="zh-CN" sz="2200" smtClean="0">
                <a:latin typeface="Cambria" panose="02040503050406030204" pitchFamily="18" charset="0"/>
                <a:cs typeface="PMingLiU" pitchFamily="18" charset="-120"/>
              </a:rPr>
              <a:t>Transform RGB color model to YUV or YIQ</a:t>
            </a:r>
          </a:p>
          <a:p>
            <a:pPr lvl="1" eaLnBrk="1" hangingPunct="1"/>
            <a:r>
              <a:rPr lang="en-US" altLang="zh-CN" sz="2200" smtClean="0">
                <a:latin typeface="Cambria" panose="02040503050406030204" pitchFamily="18" charset="0"/>
                <a:cs typeface="PMingLiU" pitchFamily="18" charset="-120"/>
              </a:rPr>
              <a:t>DCT coding for image block</a:t>
            </a:r>
          </a:p>
          <a:p>
            <a:pPr lvl="1" eaLnBrk="1" hangingPunct="1"/>
            <a:r>
              <a:rPr lang="en-US" altLang="zh-CN" sz="2200" smtClean="0">
                <a:latin typeface="Cambria" panose="02040503050406030204" pitchFamily="18" charset="0"/>
                <a:cs typeface="PMingLiU" pitchFamily="18" charset="-120"/>
              </a:rPr>
              <a:t>Uniform scalar quantization</a:t>
            </a:r>
          </a:p>
          <a:p>
            <a:pPr lvl="1" eaLnBrk="1" hangingPunct="1"/>
            <a:r>
              <a:rPr lang="en-US" altLang="zh-CN" sz="2200" smtClean="0">
                <a:latin typeface="Cambria" panose="02040503050406030204" pitchFamily="18" charset="0"/>
                <a:cs typeface="PMingLiU" pitchFamily="18" charset="-120"/>
              </a:rPr>
              <a:t>ZigZag scan for quantized DCT coefficients</a:t>
            </a:r>
          </a:p>
          <a:p>
            <a:pPr lvl="2" eaLnBrk="1" hangingPunct="1"/>
            <a:r>
              <a:rPr lang="en-US" altLang="zh-CN" sz="2000" smtClean="0">
                <a:latin typeface="Cambria" panose="02040503050406030204" pitchFamily="18" charset="0"/>
                <a:cs typeface="PMingLiU" pitchFamily="18" charset="-120"/>
              </a:rPr>
              <a:t>DPCM for DC coefficients</a:t>
            </a:r>
          </a:p>
          <a:p>
            <a:pPr lvl="2" eaLnBrk="1" hangingPunct="1"/>
            <a:r>
              <a:rPr lang="en-US" altLang="zh-CN" sz="2000" smtClean="0">
                <a:latin typeface="Cambria" panose="02040503050406030204" pitchFamily="18" charset="0"/>
                <a:cs typeface="PMingLiU" pitchFamily="18" charset="-120"/>
              </a:rPr>
              <a:t>RLC for AC coefficients</a:t>
            </a:r>
          </a:p>
          <a:p>
            <a:pPr lvl="1" eaLnBrk="1" hangingPunct="1"/>
            <a:r>
              <a:rPr lang="en-US" altLang="zh-CN" sz="2200" smtClean="0">
                <a:latin typeface="Cambria" panose="02040503050406030204" pitchFamily="18" charset="0"/>
                <a:cs typeface="PMingLiU" pitchFamily="18" charset="-120"/>
              </a:rPr>
              <a:t>Entropy coding</a:t>
            </a:r>
          </a:p>
          <a:p>
            <a:pPr lvl="1" eaLnBrk="1" hangingPunct="1"/>
            <a:r>
              <a:rPr lang="en-US" altLang="zh-CN" sz="2200" smtClean="0">
                <a:latin typeface="Cambria" panose="02040503050406030204" pitchFamily="18" charset="0"/>
                <a:cs typeface="PMingLiU" pitchFamily="18" charset="-120"/>
              </a:rPr>
              <a:t>JPEG file generation</a:t>
            </a:r>
            <a:endParaRPr lang="en-US" altLang="zh-CN" sz="2200" smtClean="0">
              <a:latin typeface="Cambria" panose="02040503050406030204" pitchFamily="18" charset="0"/>
              <a:ea typeface="黑体" panose="02010609060101010101" pitchFamily="49" charset="-122"/>
              <a:cs typeface="PMingLiU" pitchFamily="18" charset="-120"/>
            </a:endParaRPr>
          </a:p>
          <a:p>
            <a:endParaRPr lang="en-US" altLang="zh-CN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8FC14-9C81-4AF7-9152-28FF5ECA7C45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Image Compression Standard JPEG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JPEG is an image compression standard that was developed by the </a:t>
            </a:r>
            <a:r>
              <a:rPr lang="ja-JP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“</a:t>
            </a:r>
            <a:r>
              <a:rPr lang="en-US" altLang="ja-JP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Joint Photographic Experts Group</a:t>
            </a:r>
            <a:r>
              <a:rPr lang="ja-JP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”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PMingLiU" pitchFamily="18" charset="-120"/>
              </a:rPr>
              <a:t>联合图像专家组</a:t>
            </a:r>
            <a:r>
              <a:rPr lang="zh-CN" altLang="en-US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）</a:t>
            </a:r>
            <a:r>
              <a:rPr lang="en-US" altLang="ja-JP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JPEG was formally accepted as an international standard in 1992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JPEG combines several lossless and </a:t>
            </a:r>
            <a:r>
              <a:rPr lang="en-US" altLang="zh-CN" sz="2600" dirty="0" err="1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lossy</a:t>
            </a:r>
            <a:r>
              <a:rPr lang="en-US" altLang="zh-CN" sz="2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PMingLiU" pitchFamily="18" charset="-120"/>
              </a:rPr>
              <a:t> compression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Transform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Quantization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DPCM </a:t>
            </a:r>
            <a:r>
              <a:rPr lang="zh-CN" altLang="en-US" sz="2200" dirty="0" smtClean="0">
                <a:latin typeface="Cambria" panose="02040503050406030204" pitchFamily="18" charset="0"/>
                <a:cs typeface="PMingLiU" pitchFamily="18" charset="-120"/>
              </a:rPr>
              <a:t>（</a:t>
            </a:r>
            <a:r>
              <a:rPr lang="zh-TW" altLang="en-US" sz="2200" dirty="0" smtClean="0">
                <a:latin typeface="黑体" panose="02010609060101010101" pitchFamily="49" charset="-122"/>
                <a:ea typeface="黑体" panose="02010609060101010101" pitchFamily="49" charset="-122"/>
                <a:cs typeface="PMingLiU" pitchFamily="18" charset="-120"/>
              </a:rPr>
              <a:t>差分脉冲编码调制</a:t>
            </a:r>
            <a:r>
              <a:rPr lang="zh-CN" altLang="en-US" sz="2200" dirty="0" smtClean="0">
                <a:latin typeface="Cambria" panose="02040503050406030204" pitchFamily="18" charset="0"/>
                <a:cs typeface="PMingLiU" pitchFamily="18" charset="-120"/>
              </a:rPr>
              <a:t>）</a:t>
            </a:r>
            <a:endParaRPr lang="en-US" altLang="ja-JP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Run-length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Entropy coding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52F4B-69EB-47C3-8022-307B1DE73962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object 5"/>
          <p:cNvSpPr txBox="1">
            <a:spLocks noChangeArrowheads="1"/>
          </p:cNvSpPr>
          <p:nvPr/>
        </p:nvSpPr>
        <p:spPr bwMode="auto">
          <a:xfrm>
            <a:off x="750570" y="1345474"/>
            <a:ext cx="72802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3388" indent="-230188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388" algn="l"/>
                <a:tab pos="100647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zh-CN" sz="2600" dirty="0">
                <a:latin typeface="Cambria" panose="02040503050406030204" pitchFamily="18" charset="0"/>
                <a:cs typeface="PMingLiU" pitchFamily="18" charset="-120"/>
              </a:rPr>
              <a:t>The	effectiveness  of  the  coding  method  in JPEG  relies  on  3  major  observations:</a:t>
            </a:r>
          </a:p>
          <a:p>
            <a:pPr eaLnBrk="1" hangingPunct="1">
              <a:lnSpc>
                <a:spcPts val="888"/>
              </a:lnSpc>
              <a:buClr>
                <a:srgbClr val="231F20"/>
              </a:buClr>
              <a:buFont typeface="Meiryo" pitchFamily="34" charset="-128"/>
              <a:buChar char="•"/>
            </a:pPr>
            <a:endParaRPr lang="zh-CN" altLang="zh-CN" sz="800" dirty="0"/>
          </a:p>
          <a:p>
            <a:pPr eaLnBrk="1" hangingPunct="1">
              <a:lnSpc>
                <a:spcPts val="888"/>
              </a:lnSpc>
              <a:buClr>
                <a:srgbClr val="231F20"/>
              </a:buClr>
              <a:buFont typeface="Meiryo" pitchFamily="34" charset="-128"/>
              <a:buChar char="•"/>
            </a:pPr>
            <a:endParaRPr lang="zh-CN" altLang="zh-CN" sz="800" dirty="0"/>
          </a:p>
          <a:p>
            <a:pPr eaLnBrk="1" hangingPunct="1">
              <a:lnSpc>
                <a:spcPts val="888"/>
              </a:lnSpc>
              <a:buClr>
                <a:srgbClr val="231F20"/>
              </a:buClr>
              <a:buFont typeface="Meiryo" pitchFamily="34" charset="-128"/>
              <a:buChar char="•"/>
            </a:pPr>
            <a:endParaRPr lang="zh-CN" altLang="zh-CN" sz="800" dirty="0"/>
          </a:p>
          <a:p>
            <a:pPr eaLnBrk="1" hangingPunct="1">
              <a:lnSpc>
                <a:spcPts val="1238"/>
              </a:lnSpc>
              <a:spcBef>
                <a:spcPts val="75"/>
              </a:spcBef>
              <a:buClr>
                <a:srgbClr val="231F20"/>
              </a:buClr>
              <a:buFont typeface="Meiryo" pitchFamily="34" charset="-128"/>
              <a:buChar char="•"/>
            </a:pPr>
            <a:endParaRPr lang="zh-CN" altLang="zh-CN" sz="1200" dirty="0"/>
          </a:p>
          <a:p>
            <a:pPr algn="just" eaLnBrk="1" hangingPunct="1">
              <a:lnSpc>
                <a:spcPct val="119000"/>
              </a:lnSpc>
            </a:pPr>
            <a:r>
              <a:rPr lang="zh-CN" altLang="zh-CN" sz="1700" b="1" dirty="0">
                <a:solidFill>
                  <a:srgbClr val="231F20"/>
                </a:solidFill>
                <a:cs typeface="Arial" panose="020B0604020202020204" pitchFamily="34" charset="0"/>
              </a:rPr>
              <a:t>Observation  1</a:t>
            </a:r>
            <a:r>
              <a:rPr lang="zh-CN" altLang="zh-CN" sz="1700" dirty="0">
                <a:solidFill>
                  <a:srgbClr val="231F20"/>
                </a:solidFill>
                <a:cs typeface="Arial" panose="020B0604020202020204" pitchFamily="34" charset="0"/>
              </a:rPr>
              <a:t>:  Useful </a:t>
            </a:r>
            <a:r>
              <a:rPr lang="zh-CN" altLang="zh-CN" sz="1700" dirty="0" smtClean="0">
                <a:solidFill>
                  <a:srgbClr val="231F20"/>
                </a:solidFill>
                <a:cs typeface="Arial" panose="020B0604020202020204" pitchFamily="34" charset="0"/>
              </a:rPr>
              <a:t>image contents change relatively slowly </a:t>
            </a:r>
            <a:r>
              <a:rPr lang="zh-CN" altLang="zh-CN" sz="1700" dirty="0">
                <a:solidFill>
                  <a:srgbClr val="231F20"/>
                </a:solidFill>
                <a:cs typeface="Arial" panose="020B0604020202020204" pitchFamily="34" charset="0"/>
              </a:rPr>
              <a:t>across  the </a:t>
            </a:r>
            <a:r>
              <a:rPr lang="zh-CN" altLang="zh-CN" sz="1700" dirty="0" smtClean="0">
                <a:solidFill>
                  <a:srgbClr val="231F20"/>
                </a:solidFill>
                <a:cs typeface="Arial" panose="020B0604020202020204" pitchFamily="34" charset="0"/>
              </a:rPr>
              <a:t>image</a:t>
            </a:r>
            <a:r>
              <a:rPr lang="zh-CN" altLang="zh-CN" sz="1700" dirty="0">
                <a:solidFill>
                  <a:srgbClr val="231F20"/>
                </a:solidFill>
                <a:cs typeface="Arial" panose="020B0604020202020204" pitchFamily="34" charset="0"/>
              </a:rPr>
              <a:t>, </a:t>
            </a:r>
            <a:r>
              <a:rPr lang="zh-CN" altLang="zh-CN" sz="1700" dirty="0" smtClean="0">
                <a:solidFill>
                  <a:srgbClr val="231F20"/>
                </a:solidFill>
                <a:cs typeface="Arial" panose="020B0604020202020204" pitchFamily="34" charset="0"/>
              </a:rPr>
              <a:t>i</a:t>
            </a:r>
            <a:r>
              <a:rPr lang="zh-CN" altLang="zh-CN" sz="1700" dirty="0">
                <a:solidFill>
                  <a:srgbClr val="231F20"/>
                </a:solidFill>
                <a:cs typeface="Arial" panose="020B0604020202020204" pitchFamily="34" charset="0"/>
              </a:rPr>
              <a:t>.e., </a:t>
            </a:r>
            <a:r>
              <a:rPr lang="zh-CN" altLang="zh-CN" sz="1700" dirty="0" smtClean="0">
                <a:solidFill>
                  <a:srgbClr val="231F20"/>
                </a:solidFill>
                <a:cs typeface="Arial" panose="020B0604020202020204" pitchFamily="34" charset="0"/>
              </a:rPr>
              <a:t>it is unusual for intensity values </a:t>
            </a:r>
            <a:r>
              <a:rPr lang="zh-CN" altLang="zh-CN" sz="1700" dirty="0">
                <a:solidFill>
                  <a:srgbClr val="231F20"/>
                </a:solidFill>
                <a:cs typeface="Arial" panose="020B0604020202020204" pitchFamily="34" charset="0"/>
              </a:rPr>
              <a:t>to </a:t>
            </a:r>
            <a:r>
              <a:rPr lang="zh-CN" altLang="zh-CN" sz="1700" dirty="0" smtClean="0">
                <a:solidFill>
                  <a:srgbClr val="231F20"/>
                </a:solidFill>
                <a:cs typeface="Arial" panose="020B0604020202020204" pitchFamily="34" charset="0"/>
              </a:rPr>
              <a:t>vary </a:t>
            </a:r>
            <a:r>
              <a:rPr lang="zh-CN" altLang="zh-CN" sz="1700" dirty="0">
                <a:solidFill>
                  <a:srgbClr val="231F20"/>
                </a:solidFill>
                <a:cs typeface="Arial" panose="020B0604020202020204" pitchFamily="34" charset="0"/>
              </a:rPr>
              <a:t>widely several times in a small area, for example, within an 8 </a:t>
            </a:r>
            <a:r>
              <a:rPr lang="zh-CN" altLang="zh-CN" sz="1700" i="1" dirty="0">
                <a:solidFill>
                  <a:srgbClr val="231F20"/>
                </a:solidFill>
                <a:latin typeface="Meiryo" pitchFamily="34" charset="-128"/>
                <a:ea typeface="Meiryo" pitchFamily="34" charset="-128"/>
              </a:rPr>
              <a:t>× </a:t>
            </a:r>
            <a:r>
              <a:rPr lang="zh-CN" altLang="zh-CN" sz="1700" dirty="0">
                <a:solidFill>
                  <a:srgbClr val="231F20"/>
                </a:solidFill>
                <a:cs typeface="Arial" panose="020B0604020202020204" pitchFamily="34" charset="0"/>
              </a:rPr>
              <a:t>8 image  block.</a:t>
            </a:r>
            <a:endParaRPr lang="zh-CN" altLang="zh-CN" sz="800" dirty="0"/>
          </a:p>
          <a:p>
            <a:pPr eaLnBrk="1" hangingPunct="1">
              <a:lnSpc>
                <a:spcPts val="888"/>
              </a:lnSpc>
            </a:pPr>
            <a:endParaRPr lang="zh-CN" altLang="zh-CN" sz="800" dirty="0"/>
          </a:p>
          <a:p>
            <a:pPr eaLnBrk="1" hangingPunct="1">
              <a:lnSpc>
                <a:spcPts val="888"/>
              </a:lnSpc>
              <a:spcBef>
                <a:spcPts val="38"/>
              </a:spcBef>
            </a:pPr>
            <a:endParaRPr lang="zh-CN" altLang="zh-CN" sz="800" dirty="0"/>
          </a:p>
          <a:p>
            <a:pPr eaLnBrk="1" hangingPunct="1">
              <a:lnSpc>
                <a:spcPct val="120000"/>
              </a:lnSpc>
              <a:buClr>
                <a:srgbClr val="231F20"/>
              </a:buClr>
              <a:buFont typeface="Meiryo" pitchFamily="34" charset="-128"/>
              <a:buChar char="•"/>
            </a:pPr>
            <a:r>
              <a:rPr lang="zh-CN" altLang="zh-CN" sz="1700" dirty="0">
                <a:solidFill>
                  <a:srgbClr val="231F20"/>
                </a:solidFill>
                <a:cs typeface="Arial" panose="020B0604020202020204" pitchFamily="34" charset="0"/>
              </a:rPr>
              <a:t>much of the information in an image is repeated, hence </a:t>
            </a:r>
            <a:r>
              <a:rPr lang="zh-CN" altLang="zh-CN" sz="1700" dirty="0" smtClean="0">
                <a:solidFill>
                  <a:srgbClr val="231F20"/>
                </a:solidFill>
                <a:cs typeface="Arial" panose="020B0604020202020204" pitchFamily="34" charset="0"/>
              </a:rPr>
              <a:t>“spatial  redundancy”</a:t>
            </a:r>
            <a:r>
              <a:rPr lang="zh-CN" altLang="zh-CN" sz="1700" dirty="0">
                <a:solidFill>
                  <a:srgbClr val="231F20"/>
                </a:solidFill>
                <a:cs typeface="Arial" panose="020B0604020202020204" pitchFamily="34" charset="0"/>
              </a:rPr>
              <a:t>.</a:t>
            </a:r>
            <a:endParaRPr lang="en-US" altLang="zh-CN" sz="1700" dirty="0">
              <a:solidFill>
                <a:srgbClr val="231F2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rgbClr val="231F20"/>
              </a:buClr>
              <a:buFont typeface="Meiryo" pitchFamily="34" charset="-128"/>
              <a:buChar char="•"/>
            </a:pPr>
            <a:r>
              <a:rPr lang="en-US" altLang="zh-CN" sz="1700" dirty="0">
                <a:cs typeface="Arial" panose="020B0604020202020204" pitchFamily="34" charset="0"/>
              </a:rPr>
              <a:t>Use DCT transform</a:t>
            </a:r>
            <a:endParaRPr lang="zh-CN" altLang="zh-CN" sz="1700" dirty="0">
              <a:cs typeface="Arial" panose="020B0604020202020204" pitchFamily="34" charset="0"/>
            </a:endParaRPr>
          </a:p>
        </p:txBody>
      </p:sp>
      <p:sp>
        <p:nvSpPr>
          <p:cNvPr id="20484" name="object 6"/>
          <p:cNvSpPr>
            <a:spLocks/>
          </p:cNvSpPr>
          <p:nvPr/>
        </p:nvSpPr>
        <p:spPr bwMode="auto">
          <a:xfrm>
            <a:off x="944563" y="6156325"/>
            <a:ext cx="7258050" cy="0"/>
          </a:xfrm>
          <a:custGeom>
            <a:avLst/>
            <a:gdLst>
              <a:gd name="T0" fmla="*/ 0 w 8225028"/>
              <a:gd name="T1" fmla="*/ 5651778 w 8225028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225028">
                <a:moveTo>
                  <a:pt x="0" y="0"/>
                </a:moveTo>
                <a:lnTo>
                  <a:pt x="8225028" y="0"/>
                </a:lnTo>
              </a:path>
            </a:pathLst>
          </a:custGeom>
          <a:noFill/>
          <a:ln w="6095">
            <a:solidFill>
              <a:srgbClr val="221E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0"/>
          <a:stretch>
            <a:fillRect/>
          </a:stretch>
        </p:blipFill>
        <p:spPr bwMode="auto">
          <a:xfrm>
            <a:off x="3581355" y="2937169"/>
            <a:ext cx="4733925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Image Compression Standard JPEG</a:t>
            </a:r>
          </a:p>
        </p:txBody>
      </p:sp>
    </p:spTree>
    <p:extLst>
      <p:ext uri="{BB962C8B-B14F-4D97-AF65-F5344CB8AC3E}">
        <p14:creationId xmlns:p14="http://schemas.microsoft.com/office/powerpoint/2010/main" val="250626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bject 5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marL="11113" algn="just">
              <a:lnSpc>
                <a:spcPct val="119000"/>
              </a:lnSpc>
            </a:pPr>
            <a:r>
              <a:rPr lang="zh-CN" altLang="zh-CN" sz="1700" b="1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Observation  2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:   Psychophysical </a:t>
            </a:r>
            <a:r>
              <a:rPr lang="zh-CN" altLang="en-US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（心理物理学） 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experiments suggest that  humans are much less likely to notice the loss of very high spatial frequency  components than the loss of lower frequency components.</a:t>
            </a:r>
            <a:endParaRPr lang="zh-CN" altLang="zh-CN" sz="1700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3">
              <a:lnSpc>
                <a:spcPts val="888"/>
              </a:lnSpc>
            </a:pPr>
            <a:endParaRPr lang="zh-CN" altLang="zh-CN" sz="800" dirty="0" smtClean="0">
              <a:ea typeface="ＭＳ Ｐゴシック" panose="020B0600070205080204" pitchFamily="34" charset="-128"/>
              <a:cs typeface="PMingLiU" pitchFamily="18" charset="-120"/>
            </a:endParaRPr>
          </a:p>
          <a:p>
            <a:pPr marL="11113">
              <a:lnSpc>
                <a:spcPct val="119000"/>
              </a:lnSpc>
              <a:buClr>
                <a:srgbClr val="231F20"/>
              </a:buClr>
              <a:buFont typeface="Meiryo" pitchFamily="34" charset="-128"/>
              <a:buChar char="•"/>
            </a:pPr>
            <a:r>
              <a:rPr lang="en-US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he</a:t>
            </a:r>
            <a:r>
              <a:rPr lang="en-US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spatial</a:t>
            </a:r>
            <a:r>
              <a:rPr lang="en-US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redundancy</a:t>
            </a:r>
            <a:r>
              <a:rPr lang="en-US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can</a:t>
            </a:r>
            <a:r>
              <a:rPr lang="en-US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be</a:t>
            </a:r>
            <a:r>
              <a:rPr lang="en-US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reduced</a:t>
            </a:r>
            <a:r>
              <a:rPr lang="en-US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by</a:t>
            </a:r>
            <a:r>
              <a:rPr lang="en-US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largely</a:t>
            </a:r>
            <a:r>
              <a:rPr lang="en-US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reducing the high  spatial frequency  contents.</a:t>
            </a:r>
            <a:endParaRPr lang="zh-CN" altLang="zh-CN" sz="1700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3">
              <a:lnSpc>
                <a:spcPts val="888"/>
              </a:lnSpc>
              <a:spcBef>
                <a:spcPts val="63"/>
              </a:spcBef>
              <a:buClr>
                <a:srgbClr val="231F20"/>
              </a:buClr>
              <a:buFont typeface="Meiryo" pitchFamily="34" charset="-128"/>
              <a:buChar char="•"/>
            </a:pPr>
            <a:endParaRPr lang="zh-CN" altLang="zh-CN" sz="800" dirty="0" smtClean="0">
              <a:ea typeface="ＭＳ Ｐゴシック" panose="020B0600070205080204" pitchFamily="34" charset="-128"/>
              <a:cs typeface="PMingLiU" pitchFamily="18" charset="-120"/>
            </a:endParaRPr>
          </a:p>
          <a:p>
            <a:pPr marL="11113" algn="just">
              <a:lnSpc>
                <a:spcPct val="119000"/>
              </a:lnSpc>
            </a:pPr>
            <a:r>
              <a:rPr lang="zh-CN" altLang="zh-CN" sz="1700" b="1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Observation 3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:  Visual acuity (</a:t>
            </a:r>
            <a:r>
              <a:rPr lang="zh-CN" altLang="en-US" sz="1800" dirty="0" smtClean="0">
                <a:latin typeface="Abadi MT Condensed Light" charset="0"/>
                <a:ea typeface="ＭＳ Ｐゴシック" panose="020B0600070205080204" pitchFamily="34" charset="-128"/>
                <a:cs typeface="PMingLiU" pitchFamily="18" charset="-120"/>
              </a:rPr>
              <a:t>敏锐度</a:t>
            </a: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)  is much  greater  for  gray (“black  and  white”) than for  color.</a:t>
            </a:r>
            <a:endParaRPr lang="en-US" altLang="zh-CN" sz="1700" dirty="0" smtClean="0">
              <a:solidFill>
                <a:srgbClr val="231F2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3" algn="just">
              <a:lnSpc>
                <a:spcPct val="119000"/>
              </a:lnSpc>
            </a:pPr>
            <a:endParaRPr lang="zh-CN" altLang="zh-CN" sz="800" dirty="0" smtClean="0">
              <a:ea typeface="ＭＳ Ｐゴシック" panose="020B0600070205080204" pitchFamily="34" charset="-128"/>
              <a:cs typeface="PMingLiU" pitchFamily="18" charset="-120"/>
            </a:endParaRPr>
          </a:p>
          <a:p>
            <a:pPr marL="11113">
              <a:buClr>
                <a:srgbClr val="231F20"/>
              </a:buClr>
              <a:buFont typeface="Meiryo" pitchFamily="34" charset="-128"/>
              <a:buChar char="•"/>
            </a:pPr>
            <a:r>
              <a:rPr lang="zh-CN" altLang="zh-CN" sz="1700" dirty="0" smtClean="0">
                <a:solidFill>
                  <a:srgbClr val="231F2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chroma  subsampling  (4:2:0)  is  used  in  JPEG.</a:t>
            </a:r>
            <a:endParaRPr lang="zh-CN" altLang="zh-CN" sz="1700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508" name="object 6"/>
          <p:cNvSpPr>
            <a:spLocks/>
          </p:cNvSpPr>
          <p:nvPr/>
        </p:nvSpPr>
        <p:spPr bwMode="auto">
          <a:xfrm>
            <a:off x="944563" y="6156325"/>
            <a:ext cx="7258050" cy="0"/>
          </a:xfrm>
          <a:custGeom>
            <a:avLst/>
            <a:gdLst>
              <a:gd name="T0" fmla="*/ 0 w 8225028"/>
              <a:gd name="T1" fmla="*/ 5651778 w 8225028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225028">
                <a:moveTo>
                  <a:pt x="0" y="0"/>
                </a:moveTo>
                <a:lnTo>
                  <a:pt x="8225028" y="0"/>
                </a:lnTo>
              </a:path>
            </a:pathLst>
          </a:custGeom>
          <a:noFill/>
          <a:ln w="6095">
            <a:solidFill>
              <a:srgbClr val="221E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PMingLiU" pitchFamily="18" charset="-120"/>
              </a:rPr>
              <a:t>Image Compression Standard JPEG</a:t>
            </a:r>
          </a:p>
        </p:txBody>
      </p:sp>
    </p:spTree>
    <p:extLst>
      <p:ext uri="{BB962C8B-B14F-4D97-AF65-F5344CB8AC3E}">
        <p14:creationId xmlns:p14="http://schemas.microsoft.com/office/powerpoint/2010/main" val="39126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3307</TotalTime>
  <Words>1681</Words>
  <Application>Microsoft Office PowerPoint</Application>
  <PresentationFormat>全屏显示(4:3)</PresentationFormat>
  <Paragraphs>384</Paragraphs>
  <Slides>35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8" baseType="lpstr">
      <vt:lpstr>04b</vt:lpstr>
      <vt:lpstr>Abadi MT Condensed Light</vt:lpstr>
      <vt:lpstr>Adobe 宋体 Std L</vt:lpstr>
      <vt:lpstr>LCMSSB8</vt:lpstr>
      <vt:lpstr>Meiryo</vt:lpstr>
      <vt:lpstr>ＭＳ Ｐゴシック</vt:lpstr>
      <vt:lpstr>PMingLiU</vt:lpstr>
      <vt:lpstr>黑体</vt:lpstr>
      <vt:lpstr>宋体</vt:lpstr>
      <vt:lpstr>微软雅黑</vt:lpstr>
      <vt:lpstr>Arial</vt:lpstr>
      <vt:lpstr>Calibri</vt:lpstr>
      <vt:lpstr>Calibri Light</vt:lpstr>
      <vt:lpstr>Cambria</vt:lpstr>
      <vt:lpstr>Cambria Math</vt:lpstr>
      <vt:lpstr>Garamond</vt:lpstr>
      <vt:lpstr>Tahoma</vt:lpstr>
      <vt:lpstr>Times New Roman</vt:lpstr>
      <vt:lpstr>Wingdings</vt:lpstr>
      <vt:lpstr>Office 主题</vt:lpstr>
      <vt:lpstr>位图图像</vt:lpstr>
      <vt:lpstr>Equation.3</vt:lpstr>
      <vt:lpstr>Equation</vt:lpstr>
      <vt:lpstr>图像压缩标准 Image Compression Standards </vt:lpstr>
      <vt:lpstr>知识点回顾</vt:lpstr>
      <vt:lpstr>1D DCT and IDCT with 8 numbers</vt:lpstr>
      <vt:lpstr>Example of Compression Scheme for 1D DCT</vt:lpstr>
      <vt:lpstr>2D DCT and 2D IDCT</vt:lpstr>
      <vt:lpstr>Outline of Lecture 09</vt:lpstr>
      <vt:lpstr>Image Compression Standard JPEG</vt:lpstr>
      <vt:lpstr>Image Compression Standard JPEG</vt:lpstr>
      <vt:lpstr>Image Compression Standard JPEG</vt:lpstr>
      <vt:lpstr>Block Diagram for JPEG Encode</vt:lpstr>
      <vt:lpstr>Block Diagram for JPEG Encode</vt:lpstr>
      <vt:lpstr>JPEG: Transform RGB Color Model to YUV or YIQ</vt:lpstr>
      <vt:lpstr>PowerPoint 演示文稿</vt:lpstr>
      <vt:lpstr>JPEG: DCT Coding for Image Block</vt:lpstr>
      <vt:lpstr>Compression Scheme of 2D DCT for Image Data</vt:lpstr>
      <vt:lpstr>DCT Coding for Image Block</vt:lpstr>
      <vt:lpstr>JPEG: Uniform Scalar Quantization</vt:lpstr>
      <vt:lpstr>Uniform Scalar Quantization</vt:lpstr>
      <vt:lpstr>Quantization Table</vt:lpstr>
      <vt:lpstr>PowerPoint 演示文稿</vt:lpstr>
      <vt:lpstr>PowerPoint 演示文稿</vt:lpstr>
      <vt:lpstr>PowerPoint 演示文稿</vt:lpstr>
      <vt:lpstr>PowerPoint 演示文稿</vt:lpstr>
      <vt:lpstr>JPEG: ZigZag Scan</vt:lpstr>
      <vt:lpstr>Zig-Zag Scan for Quantized DCT Coefficients</vt:lpstr>
      <vt:lpstr>JPEG: DPCM for DC Coefficients</vt:lpstr>
      <vt:lpstr>DPCM for DC Coefficients</vt:lpstr>
      <vt:lpstr>JPEG: RLC for AC Coefficients</vt:lpstr>
      <vt:lpstr>Run-length Coding (RLC, 游长编码) on AC coefficients</vt:lpstr>
      <vt:lpstr>JPEG: Entropy Coding</vt:lpstr>
      <vt:lpstr>Entropy Coding</vt:lpstr>
      <vt:lpstr>Entropy Coding</vt:lpstr>
      <vt:lpstr>JPEG File Generation</vt:lpstr>
      <vt:lpstr>JPEG File Generation</vt:lpstr>
      <vt:lpstr>扩展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DELL</cp:lastModifiedBy>
  <cp:revision>521</cp:revision>
  <dcterms:created xsi:type="dcterms:W3CDTF">2016-08-04T07:29:19Z</dcterms:created>
  <dcterms:modified xsi:type="dcterms:W3CDTF">2021-04-27T03:20:28Z</dcterms:modified>
</cp:coreProperties>
</file>