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sldIdLst>
    <p:sldId id="258" r:id="rId2"/>
    <p:sldId id="471" r:id="rId3"/>
    <p:sldId id="472" r:id="rId4"/>
    <p:sldId id="473" r:id="rId5"/>
    <p:sldId id="474" r:id="rId6"/>
    <p:sldId id="476" r:id="rId7"/>
    <p:sldId id="477" r:id="rId8"/>
    <p:sldId id="518" r:id="rId9"/>
    <p:sldId id="478" r:id="rId10"/>
    <p:sldId id="480" r:id="rId11"/>
    <p:sldId id="509" r:id="rId12"/>
    <p:sldId id="479" r:id="rId13"/>
    <p:sldId id="514" r:id="rId14"/>
    <p:sldId id="510" r:id="rId15"/>
    <p:sldId id="482" r:id="rId16"/>
    <p:sldId id="483" r:id="rId17"/>
    <p:sldId id="484" r:id="rId18"/>
    <p:sldId id="485" r:id="rId19"/>
    <p:sldId id="486" r:id="rId20"/>
    <p:sldId id="487" r:id="rId21"/>
    <p:sldId id="489" r:id="rId22"/>
    <p:sldId id="488" r:id="rId23"/>
    <p:sldId id="490" r:id="rId24"/>
    <p:sldId id="491" r:id="rId25"/>
    <p:sldId id="492" r:id="rId26"/>
    <p:sldId id="493" r:id="rId27"/>
    <p:sldId id="511" r:id="rId28"/>
    <p:sldId id="513" r:id="rId29"/>
    <p:sldId id="494" r:id="rId30"/>
    <p:sldId id="495" r:id="rId31"/>
    <p:sldId id="496" r:id="rId32"/>
    <p:sldId id="497" r:id="rId33"/>
    <p:sldId id="498" r:id="rId34"/>
    <p:sldId id="499" r:id="rId35"/>
    <p:sldId id="512" r:id="rId36"/>
    <p:sldId id="500" r:id="rId37"/>
    <p:sldId id="501" r:id="rId38"/>
    <p:sldId id="502" r:id="rId39"/>
    <p:sldId id="503" r:id="rId40"/>
    <p:sldId id="504" r:id="rId41"/>
    <p:sldId id="505" r:id="rId42"/>
    <p:sldId id="506" r:id="rId43"/>
    <p:sldId id="507" r:id="rId44"/>
    <p:sldId id="515" r:id="rId45"/>
    <p:sldId id="516" r:id="rId46"/>
    <p:sldId id="517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003F"/>
    <a:srgbClr val="D5A6DF"/>
    <a:srgbClr val="FF91C8"/>
    <a:srgbClr val="0000FF"/>
    <a:srgbClr val="464DD9"/>
    <a:srgbClr val="92D050"/>
    <a:srgbClr val="BDD7EE"/>
    <a:srgbClr val="A50021"/>
    <a:srgbClr val="7030A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44" autoAdjust="0"/>
    <p:restoredTop sz="72694" autoAdjust="0"/>
  </p:normalViewPr>
  <p:slideViewPr>
    <p:cSldViewPr snapToGrid="0">
      <p:cViewPr varScale="1">
        <p:scale>
          <a:sx n="60" d="100"/>
          <a:sy n="60" d="100"/>
        </p:scale>
        <p:origin x="126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264AA-669E-4804-A1D5-94FA36B6DCCD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C56F0-BEE5-4715-8E33-DABC78619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4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93%88%E5%A4%AB%E6%9B%BC/514419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aike.baidu.com/item/%E7%AE%97%E6%9C%AF%E7%BC%96%E7%A0%81/2777332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E%8B%E7%BC%A9%E6%8A%80%E6%9C%AF" TargetMode="External"/><Relationship Id="rId7" Type="http://schemas.openxmlformats.org/officeDocument/2006/relationships/hyperlink" Target="https://en.wikipedia.org/wiki/PDF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TIFF" TargetMode="External"/><Relationship Id="rId5" Type="http://schemas.openxmlformats.org/officeDocument/2006/relationships/hyperlink" Target="https://en.wikipedia.org/wiki/Graphics_Interchange_Format" TargetMode="External"/><Relationship Id="rId4" Type="http://schemas.openxmlformats.org/officeDocument/2006/relationships/hyperlink" Target="https://baike.baidu.com/item/%E5%9B%BE%E5%83%8F%E5%8E%8B%E7%BC%A9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D%97%E7%AC%A6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aike.baidu.com/item/%E5%9B%BE%E5%83%8F%E5%8E%8B%E7%BC%A9" TargetMode="External"/><Relationship Id="rId4" Type="http://schemas.openxmlformats.org/officeDocument/2006/relationships/hyperlink" Target="https://baike.baidu.com/item/%E5%8E%8B%E7%BC%A9%E6%8A%80%E6%9C%AF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A6%99%E5%86%9C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A6%99%E5%86%9C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78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bits should be used to represent each symbol</a:t>
            </a:r>
            <a:endParaRPr lang="en-US" altLang="zh-CN" smtClean="0">
              <a:ea typeface="ＭＳ Ｐゴシック" panose="020B0600070205080204" pitchFamily="34" charset="-128"/>
              <a:cs typeface="PMingLiU" pitchFamily="18" charset="-12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D0905A0-6D5A-4B27-9D89-4F95DAA2527F}" type="slidenum">
              <a:rPr lang="en-US" altLang="zh-TW" sz="1200">
                <a:ea typeface="PMingLiU" pitchFamily="18" charset="-120"/>
              </a:rPr>
              <a:pPr eaLnBrk="1" hangingPunct="1"/>
              <a:t>11</a:t>
            </a:fld>
            <a:endParaRPr lang="en-US" altLang="zh-TW" sz="120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7693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bits should be used to represent each symbol</a:t>
            </a:r>
            <a:endParaRPr lang="en-US" altLang="zh-CN" dirty="0" smtClean="0">
              <a:ea typeface="ＭＳ Ｐゴシック" panose="020B0600070205080204" pitchFamily="34" charset="-128"/>
              <a:cs typeface="PMingLiU" pitchFamily="18" charset="-12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D0905A0-6D5A-4B27-9D89-4F95DAA2527F}" type="slidenum">
              <a:rPr lang="en-US" altLang="zh-TW" sz="1200">
                <a:ea typeface="PMingLiU" pitchFamily="18" charset="-120"/>
              </a:rPr>
              <a:pPr eaLnBrk="1" hangingPunct="1"/>
              <a:t>12</a:t>
            </a:fld>
            <a:endParaRPr lang="en-US" altLang="zh-TW" sz="120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9690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熵编码即编码过程中按熵原理不丢失任何信息的编码。常见的熵编码有：香农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(Shannon)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哈夫曼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(Huffman)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算术编码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(arithmetic coding)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图像数据通过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matlab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内置函数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rgb2ycbcr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进行转换，再重新计算各通道的信息熵。不难发现，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亮度通道的信息熵和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颜色模型中的信息熵接近。但是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Cb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两个色差通道的信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息熵显著下降。即无损压缩难度降低。</a:t>
            </a:r>
            <a:endParaRPr lang="en-US" altLang="zh-CN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13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8440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14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0354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15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2117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每个字符的编码长度不一样，根据信息量，信息量小 用短码，信息量大用长码。</a:t>
            </a:r>
            <a:endParaRPr lang="en-US" altLang="zh-CN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16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3366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麻省理工学院（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Massachusetts Institute of Technology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2019-20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年度，麻省理工学院位列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世界大学排名第一 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U.S. News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世界大学排名第二。</a:t>
            </a:r>
            <a:endParaRPr lang="en-US" altLang="zh-CN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17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862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18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1135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presented by Huffman in a 1952 paper, this method attracted an overwhelming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amount of research and has been adopted in many important and/or commercial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applications, such as fax machines, JPEG, and MPEG.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1951</a:t>
            </a:r>
            <a:r>
              <a:rPr lang="zh-CN" altLang="en-US" dirty="0" smtClean="0"/>
              <a:t>年，霍夫曼在麻省理工学院（</a:t>
            </a:r>
            <a:r>
              <a:rPr lang="en-US" altLang="zh-CN" dirty="0" smtClean="0"/>
              <a:t>MIT</a:t>
            </a:r>
            <a:r>
              <a:rPr lang="zh-CN" altLang="en-US" dirty="0" smtClean="0"/>
              <a:t>）攻读博士学位，他和修读信息论课程的同学得选择是完成学期报告还是期末考试。导师罗伯特</a:t>
            </a:r>
            <a:r>
              <a:rPr lang="en-US" altLang="zh-CN" dirty="0" smtClean="0"/>
              <a:t>·</a:t>
            </a:r>
            <a:r>
              <a:rPr lang="zh-CN" altLang="en-US" dirty="0" smtClean="0"/>
              <a:t>法诺（</a:t>
            </a:r>
            <a:r>
              <a:rPr lang="en-US" altLang="zh-CN" dirty="0" smtClean="0"/>
              <a:t>Robert </a:t>
            </a:r>
            <a:r>
              <a:rPr lang="en-US" altLang="zh-CN" dirty="0" err="1" smtClean="0"/>
              <a:t>Fano</a:t>
            </a:r>
            <a:r>
              <a:rPr lang="zh-CN" altLang="en-US" dirty="0" smtClean="0"/>
              <a:t>）出的学期报告题目是：查找最有效的二进制编码。由于无法证明哪个已有编码是最有效的，霍夫曼放弃对已有编码的研究，转向新的探索，最终发现了基于有序频率二叉树编码的想法，并很快证明了这个方法是最有效的。霍夫曼使用自底向上的方法构建二叉树，避免了次优算法香农</a:t>
            </a:r>
            <a:r>
              <a:rPr lang="en-US" altLang="zh-CN" dirty="0" smtClean="0"/>
              <a:t>-</a:t>
            </a:r>
            <a:r>
              <a:rPr lang="zh-CN" altLang="en-US" dirty="0" smtClean="0"/>
              <a:t>范诺编码（</a:t>
            </a:r>
            <a:r>
              <a:rPr lang="en-US" altLang="zh-CN" dirty="0" smtClean="0"/>
              <a:t>Shannon–</a:t>
            </a:r>
            <a:r>
              <a:rPr lang="en-US" altLang="zh-CN" dirty="0" err="1" smtClean="0"/>
              <a:t>Fano</a:t>
            </a:r>
            <a:r>
              <a:rPr lang="en-US" altLang="zh-CN" dirty="0" smtClean="0"/>
              <a:t> coding</a:t>
            </a:r>
            <a:r>
              <a:rPr lang="zh-CN" altLang="en-US" dirty="0" smtClean="0"/>
              <a:t>）的最大弊端──自顶向下构建树。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98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22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738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2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1966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23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8992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24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7368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25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5296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思考题：为什么</a:t>
            </a:r>
            <a:r>
              <a:rPr lang="en-US" altLang="zh-CN" sz="1200" dirty="0" smtClean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Huffman Coding  </a:t>
            </a:r>
            <a:r>
              <a:rPr lang="zh-CN" altLang="en-US" sz="1200" dirty="0" smtClean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比 </a:t>
            </a:r>
            <a:r>
              <a:rPr lang="en-US" altLang="zh-CN" sz="1200" dirty="0" smtClean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Shannon-</a:t>
            </a:r>
            <a:r>
              <a:rPr lang="en-US" altLang="zh-CN" sz="1200" dirty="0" err="1" smtClean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Fano</a:t>
            </a:r>
            <a:r>
              <a:rPr lang="en-US" altLang="zh-CN" sz="1200" dirty="0" smtClean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 Algorithm </a:t>
            </a:r>
            <a:r>
              <a:rPr lang="zh-CN" altLang="en-US" sz="1200" dirty="0" smtClean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压缩表现好？</a:t>
            </a:r>
            <a:endParaRPr lang="en-US" altLang="zh-CN" sz="1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endParaRPr lang="en-US" altLang="zh-CN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26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6241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27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96078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28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816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29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52201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LZW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算法又叫“串表压缩算法”就是通过建立一个字符串表，用较短的代码来表示较长的字符串来实现压缩。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LZW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压缩技术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对于可预测性不大的数据具有较好的处理效果，常用于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图像压缩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is a universal lossless data compression algorithm created by Abraham Lempel, Jacob </a:t>
            </a:r>
            <a:r>
              <a:rPr lang="en-US" altLang="zh-CN" dirty="0" err="1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Ziv</a:t>
            </a:r>
            <a:r>
              <a:rPr lang="en-US" altLang="zh-CN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, and Terry Welch. It was published by Welch in 1984 as an improved implementation of the LZ78 algorithm published by Lempel and </a:t>
            </a:r>
            <a:r>
              <a:rPr lang="en-US" altLang="zh-CN" dirty="0" err="1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Ziv</a:t>
            </a:r>
            <a:r>
              <a:rPr lang="en-US" altLang="zh-CN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 in 1978</a:t>
            </a:r>
          </a:p>
          <a:p>
            <a:endParaRPr lang="en-US" altLang="zh-CN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LZW became very widely used when it became part of the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Graphics Interchange Format"/>
              </a:rPr>
              <a:t>GIF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image format in 1987. It may also (optionally) be used in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TIFF"/>
              </a:rPr>
              <a:t>TIFF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PDF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files.</a:t>
            </a:r>
            <a:endParaRPr lang="en-US" altLang="zh-CN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30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08273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31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80956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LZW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算法又叫“串表压缩算法”就是通过建立一个字符串表，用较短的代码来表示较长的字符串来实现压缩。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LZW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压缩算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码能有效利用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字符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出现频率冗余度进行压缩，且字典是自适应生成的，但通常不能有效地利用位置冗余度。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LZW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压缩技术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对于可预测性不大的数据具有较好的处理效果，常用于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图像压缩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，其平均压缩比在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以上，最高压缩比可达到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32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853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5G, 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。超大带宽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。超低时延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。海量连接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的速度快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的时延低了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网络的理论下行速度为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10Gb/s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网络的下行速率能达到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100Mbps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150Mbps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为什么要学习压缩？互联网中的数据都要经过压缩，作为计算机学院的大学生应该知道你接触的数据经过了什么处理。比如，在另存图像时有不同的图像格式，如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bmp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jpg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，为什么存出来质量不同 大小不同。视频 存成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mpg4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为什么大小可以不同。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7492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33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56994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34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76205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35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28476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36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20178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was initially developed in the late 1970s and 1980s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Various modern versions of arithmetic coding have been developed for newer multimedia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standards: for example, Fast Binary Arithmetic Coding in JBIG, JBIG2 and JPEG-2000, and Context-Adaptive Binary Arithmetic Coding (CABAC) in H.264and H.265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Arithmetic coding can treat the whole message as one unit and achieve fractional number of bits for each input symbol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37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20651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38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91990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39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80671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40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84199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41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99818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42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5913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无损压缩一般压缩率比较小，有损压缩可以实现大压缩率。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7887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43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3201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44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39411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45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466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衡量数据压缩的程度</a:t>
            </a:r>
            <a:endParaRPr lang="en-US" altLang="zh-CN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6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8215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7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748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论是运用概率论与数理统计的方法研究信息、信息熵、通信系统、数据传输、密码学、数据压缩等问题的应用数学学科。信息论将信息的传递作为一种统计现象来考虑，给出了估算通信信道容量的方法。我们的压缩方法、信息传递，信道等都是有系列对应的理论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8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923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论是运用概率论与数理统计的方法研究信息、信息熵、通信系统、数据传输、密码学、数据压缩等问题的应用数学学科。信息论将信息的传递作为一种统计现象来考虑，给出了估算通信信道容量的方法。我们的压缩方法、信息传递，信道等都是有系列对应的理论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9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4756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bits should be used to represent each symbol. Which</a:t>
            </a:r>
            <a:r>
              <a:rPr lang="en-US" altLang="zh-TW" baseline="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 contains more information? </a:t>
            </a:r>
            <a:endParaRPr lang="en-US" altLang="zh-CN" dirty="0" smtClean="0">
              <a:ea typeface="ＭＳ Ｐゴシック" panose="020B0600070205080204" pitchFamily="34" charset="-128"/>
              <a:cs typeface="PMingLiU" pitchFamily="18" charset="-12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D0905A0-6D5A-4B27-9D89-4F95DAA2527F}" type="slidenum">
              <a:rPr lang="en-US" altLang="zh-TW" sz="1200">
                <a:ea typeface="PMingLiU" pitchFamily="18" charset="-120"/>
              </a:rPr>
              <a:pPr eaLnBrk="1" hangingPunct="1"/>
              <a:t>10</a:t>
            </a:fld>
            <a:endParaRPr lang="en-US" altLang="zh-TW" sz="120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62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3B95-C703-CD4C-B49F-E1CD62379AD1}" type="datetime1">
              <a:rPr lang="en-US" altLang="zh-CN" smtClean="0"/>
              <a:t>4/8/2021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6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74F4-7A2A-464D-AD92-27658FAA9AEC}" type="datetime1">
              <a:rPr lang="en-US" altLang="zh-CN" smtClean="0"/>
              <a:t>4/8/2021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457200" y="10668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/>
          <p:cNvSpPr>
            <a:spLocks noGrp="1"/>
          </p:cNvSpPr>
          <p:nvPr>
            <p:ph sz="quarter" idx="11"/>
          </p:nvPr>
        </p:nvSpPr>
        <p:spPr>
          <a:xfrm>
            <a:off x="457200" y="1299599"/>
            <a:ext cx="8229600" cy="4876800"/>
          </a:xfrm>
          <a:prstGeom prst="rect">
            <a:avLst/>
          </a:prstGeom>
        </p:spPr>
        <p:txBody>
          <a:bodyPr/>
          <a:lstStyle>
            <a:lvl1pPr marL="342892" indent="-342892">
              <a:spcAft>
                <a:spcPts val="0"/>
              </a:spcAft>
              <a:buFont typeface="Arial" panose="020B0604020202020204" pitchFamily="34" charset="0"/>
              <a:buChar char="•"/>
              <a:defRPr sz="3200">
                <a:latin typeface="+mj-lt"/>
                <a:cs typeface="Arial"/>
              </a:defRPr>
            </a:lvl1pPr>
            <a:lvl2pPr marL="685783" marR="0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◦"/>
              <a:tabLst/>
              <a:defRPr sz="2800">
                <a:latin typeface="+mj-lt"/>
                <a:cs typeface="Arial"/>
              </a:defRPr>
            </a:lvl2pPr>
            <a:lvl3pPr marL="942952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+mj-lt"/>
                <a:cs typeface="Arial"/>
              </a:defRPr>
            </a:lvl3pPr>
            <a:lvl4pPr marL="1285843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j-lt"/>
                <a:cs typeface="Arial"/>
              </a:defRPr>
            </a:lvl4pPr>
            <a:lvl5pPr marL="1585874" marR="0" indent="-21430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latin typeface="+mj-lt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marL="685783" marR="0" lvl="1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Second level</a:t>
            </a:r>
          </a:p>
          <a:p>
            <a:pPr marL="942952" marR="0" lvl="2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Third level</a:t>
            </a:r>
          </a:p>
          <a:p>
            <a:pPr marL="1285843" marR="0" lvl="3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Fourth level</a:t>
            </a:r>
          </a:p>
          <a:p>
            <a:pPr marL="1585874" marR="0" lvl="4" indent="-21430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Fifth </a:t>
            </a:r>
            <a:r>
              <a:rPr lang="en-GB" dirty="0" err="1"/>
              <a:t>leve</a:t>
            </a:r>
            <a:r>
              <a:rPr lang="en-US" dirty="0"/>
              <a:t>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80999"/>
            <a:ext cx="8229600" cy="60960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38883"/>
                </a:solidFill>
              </a:defRPr>
            </a:lvl1pPr>
          </a:lstStyle>
          <a:p>
            <a:fld id="{036C557A-1475-2747-AFDC-D7C825D68B4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2224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1687"/>
            <a:ext cx="7886700" cy="532945"/>
          </a:xfrm>
        </p:spPr>
        <p:txBody>
          <a:bodyPr/>
          <a:lstStyle>
            <a:lvl1pPr>
              <a:defRPr>
                <a:solidFill>
                  <a:srgbClr val="94003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98B4-4B2D-654A-B790-9D28830F66D1}" type="datetime1">
              <a:rPr lang="en-US" altLang="zh-CN" smtClean="0"/>
              <a:t>4/8/2021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8318" y="6492875"/>
            <a:ext cx="775255" cy="365125"/>
          </a:xfrm>
        </p:spPr>
        <p:txBody>
          <a:bodyPr/>
          <a:lstStyle>
            <a:lvl1pPr algn="ctr">
              <a:defRPr/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462250D-7816-4698-AB06-D55CC1575AE0}"/>
              </a:ext>
            </a:extLst>
          </p:cNvPr>
          <p:cNvSpPr/>
          <p:nvPr userDrawn="1"/>
        </p:nvSpPr>
        <p:spPr>
          <a:xfrm>
            <a:off x="304799" y="132161"/>
            <a:ext cx="238125" cy="532945"/>
          </a:xfrm>
          <a:prstGeom prst="roundRect">
            <a:avLst/>
          </a:prstGeom>
          <a:solidFill>
            <a:srgbClr val="9400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5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30037"/>
            <a:ext cx="38862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0037"/>
            <a:ext cx="38862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789E-5532-C44B-BE37-3720379333A3}" type="datetime1">
              <a:rPr lang="en-US" altLang="zh-CN" smtClean="0"/>
              <a:t>4/8/2021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2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CE90-35DF-714E-A54B-1616793996EF}" type="datetime1">
              <a:rPr lang="en-US" altLang="zh-CN" smtClean="0"/>
              <a:t>4/8/2021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9BE-C124-6E4B-9540-86B6226EA005}" type="datetime1">
              <a:rPr lang="en-US" altLang="zh-CN" smtClean="0"/>
              <a:t>4/8/2021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1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D0E-4541-D041-AAF9-9DC55280BABC}" type="datetime1">
              <a:rPr lang="en-US" altLang="zh-CN" smtClean="0"/>
              <a:t>4/8/2021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1E4-0B7D-5B4D-A93A-4D6BDC0EFBD5}" type="datetime1">
              <a:rPr lang="en-US" altLang="zh-CN" smtClean="0"/>
              <a:t>4/8/2021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9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77D0-6F70-944E-B052-F3A5D9F888C2}" type="datetime1">
              <a:rPr lang="en-US" altLang="zh-CN" smtClean="0"/>
              <a:t>4/8/2021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2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147-639A-1645-AB65-BD692A4B0E54}" type="datetime1">
              <a:rPr lang="en-US" altLang="zh-CN" smtClean="0"/>
              <a:t>4/8/2021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7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121" y="95705"/>
            <a:ext cx="7886700" cy="532945"/>
          </a:xfrm>
          <a:prstGeom prst="rect">
            <a:avLst/>
          </a:prstGeom>
          <a:noFill/>
        </p:spPr>
        <p:txBody>
          <a:bodyPr/>
          <a:lstStyle/>
          <a:p>
            <a:pPr marL="0"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1683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83800F-2EDC-054D-B04D-A89CE5DA3858}" type="datetime1">
              <a:rPr lang="en-US" altLang="zh-CN" smtClean="0"/>
              <a:t>4/8/2021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988" y="6492875"/>
            <a:ext cx="762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2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200" b="1" kern="1200" cap="none" spc="0" dirty="0">
          <a:ln w="0"/>
          <a:solidFill>
            <a:schemeClr val="bg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Clr>
          <a:srgbClr val="94003F"/>
        </a:buClr>
        <a:buSzPct val="70000"/>
        <a:buFont typeface="Wingdings" panose="05000000000000000000" pitchFamily="2" charset="2"/>
        <a:buChar char="u"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04b" panose="00000400000000000000" pitchFamily="2" charset="0"/>
        <a:buChar char="-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B0737-0771-45C8-9CD7-A3CBF1E8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94003F"/>
                </a:solidFill>
              </a:rPr>
              <a:t>无损压缩算法</a:t>
            </a:r>
            <a:r>
              <a:rPr lang="en-US" altLang="zh-CN" sz="3200" dirty="0" smtClean="0">
                <a:solidFill>
                  <a:srgbClr val="94003F"/>
                </a:solidFill>
              </a:rPr>
              <a:t/>
            </a:r>
            <a:br>
              <a:rPr lang="en-US" altLang="zh-CN" sz="3200" dirty="0" smtClean="0">
                <a:solidFill>
                  <a:srgbClr val="94003F"/>
                </a:solidFill>
              </a:rPr>
            </a:br>
            <a:r>
              <a:rPr lang="en-US" altLang="zh-CN" sz="3200" dirty="0">
                <a:solidFill>
                  <a:srgbClr val="94003F"/>
                </a:solidFill>
              </a:rPr>
              <a:t>Lossless	Compression	Algorithms</a:t>
            </a:r>
            <a:br>
              <a:rPr lang="en-US" altLang="zh-CN" sz="3200" dirty="0">
                <a:solidFill>
                  <a:srgbClr val="94003F"/>
                </a:solidFill>
              </a:rPr>
            </a:br>
            <a:endParaRPr lang="zh-CN" altLang="en-US" sz="3200" dirty="0">
              <a:solidFill>
                <a:srgbClr val="94003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307A8E-1E70-4269-B64B-7B4FE2CB4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 lnSpcReduction="10000"/>
          </a:bodyPr>
          <a:lstStyle/>
          <a:p>
            <a:endParaRPr lang="en-US" altLang="zh-TW" dirty="0"/>
          </a:p>
          <a:p>
            <a:r>
              <a:rPr lang="zh-CN" altLang="en-US" dirty="0"/>
              <a:t>授课教师</a:t>
            </a:r>
            <a:r>
              <a:rPr lang="zh-CN" altLang="en-US" dirty="0" smtClean="0"/>
              <a:t>：张小燕</a:t>
            </a:r>
            <a:endParaRPr lang="en-US" altLang="zh-CN" dirty="0" smtClean="0"/>
          </a:p>
          <a:p>
            <a:r>
              <a:rPr lang="zh-CN" altLang="en-US" dirty="0" smtClean="0"/>
              <a:t>邮箱：</a:t>
            </a:r>
            <a:r>
              <a:rPr lang="en-US" altLang="zh-CN" dirty="0" smtClean="0"/>
              <a:t>xyzhang15@szu.edu.cn</a:t>
            </a:r>
          </a:p>
          <a:p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r>
              <a:rPr lang="zh-CN" altLang="en-US" dirty="0"/>
              <a:t>春季课程</a:t>
            </a:r>
          </a:p>
        </p:txBody>
      </p:sp>
      <p:pic>
        <p:nvPicPr>
          <p:cNvPr id="6" name="图片 10">
            <a:extLst>
              <a:ext uri="{FF2B5EF4-FFF2-40B4-BE49-F238E27FC236}">
                <a16:creationId xmlns:a16="http://schemas.microsoft.com/office/drawing/2014/main" id="{3A5016C3-5892-442E-ABFD-D52AFF38DD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9" y="240061"/>
            <a:ext cx="972064" cy="972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61E0DD-8BFE-4D16-AFD0-6C0D6CD188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2" r="11334" b="15673"/>
          <a:stretch/>
        </p:blipFill>
        <p:spPr>
          <a:xfrm>
            <a:off x="1587252" y="435758"/>
            <a:ext cx="5982790" cy="6716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5AF210B-38FD-403E-B32F-0243E3095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46"/>
          <a:stretch/>
        </p:blipFill>
        <p:spPr bwMode="auto">
          <a:xfrm>
            <a:off x="7716202" y="240061"/>
            <a:ext cx="1028437" cy="97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6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  <a:cs typeface="PMingLiU" pitchFamily="18" charset="-120"/>
              </a:rPr>
              <a:t>Example of Entropy Calculation</a:t>
            </a:r>
            <a:endParaRPr lang="en-US" altLang="zh-TW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668236"/>
            <a:ext cx="8229600" cy="4503963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n"/>
              <a:defRPr/>
            </a:pPr>
            <a:endParaRPr lang="en-US" altLang="zh-TW" sz="2600" dirty="0" smtClean="0">
              <a:latin typeface="Cambria" charset="0"/>
              <a:ea typeface="新細明體" charset="0"/>
              <a:cs typeface="新細明體" charset="0"/>
            </a:endParaRPr>
          </a:p>
          <a:p>
            <a:pPr>
              <a:buFont typeface="Wingdings" charset="0"/>
              <a:buChar char="n"/>
              <a:defRPr/>
            </a:pPr>
            <a:endParaRPr lang="en-US" altLang="zh-TW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buFont typeface="Wingdings" charset="0"/>
              <a:buChar char="n"/>
              <a:defRPr/>
            </a:pPr>
            <a:endParaRPr lang="en-US" altLang="zh-TW" sz="2600" dirty="0" smtClean="0">
              <a:latin typeface="Cambria" charset="0"/>
              <a:ea typeface="新細明體" charset="0"/>
              <a:cs typeface="新細明體" charset="0"/>
            </a:endParaRPr>
          </a:p>
          <a:p>
            <a:pPr>
              <a:buFont typeface="Wingdings" charset="0"/>
              <a:buChar char="n"/>
              <a:defRPr/>
            </a:pPr>
            <a:endParaRPr lang="en-US" altLang="zh-TW" sz="2600" dirty="0" smtClean="0">
              <a:latin typeface="Cambria" panose="02040503050406030204" pitchFamily="18" charset="0"/>
              <a:ea typeface="Cambria" panose="02040503050406030204" pitchFamily="18" charset="0"/>
              <a:cs typeface="新細明體" charset="0"/>
            </a:endParaRPr>
          </a:p>
          <a:p>
            <a:pPr>
              <a:buFont typeface="Wingdings" charset="0"/>
              <a:buChar char="n"/>
              <a:defRPr/>
            </a:pPr>
            <a:endParaRPr lang="en-US" altLang="zh-TW" sz="2600" dirty="0" smtClean="0">
              <a:latin typeface="Cambria" charset="0"/>
              <a:ea typeface="新細明體" charset="0"/>
              <a:cs typeface="新細明體" charset="0"/>
            </a:endParaRPr>
          </a:p>
          <a:p>
            <a:pPr>
              <a:buFont typeface="Wingdings" charset="0"/>
              <a:buChar char="n"/>
              <a:defRPr/>
            </a:pPr>
            <a:endParaRPr lang="en-US" altLang="zh-TW" sz="2600" dirty="0" smtClean="0">
              <a:latin typeface="Cambria" charset="0"/>
              <a:ea typeface="新細明體" charset="0"/>
              <a:cs typeface="新細明體" charset="0"/>
            </a:endParaRPr>
          </a:p>
          <a:p>
            <a:pPr>
              <a:defRPr/>
            </a:pPr>
            <a:r>
              <a:rPr lang="en-US" altLang="zh-TW" sz="2400" dirty="0" smtClean="0">
                <a:latin typeface="Cambria" charset="0"/>
                <a:ea typeface="新細明體" charset="0"/>
                <a:cs typeface="新細明體" charset="0"/>
              </a:rPr>
              <a:t>For </a:t>
            </a:r>
            <a:r>
              <a:rPr lang="en-US" altLang="zh-TW" sz="2400" dirty="0">
                <a:latin typeface="Cambria" charset="0"/>
                <a:ea typeface="新細明體" charset="0"/>
                <a:cs typeface="新細明體" charset="0"/>
              </a:rPr>
              <a:t>image </a:t>
            </a:r>
            <a:r>
              <a:rPr lang="en-US" altLang="zh-TW" sz="2400" dirty="0" smtClean="0">
                <a:latin typeface="Cambria" charset="0"/>
                <a:ea typeface="新細明體" charset="0"/>
                <a:cs typeface="新細明體" charset="0"/>
              </a:rPr>
              <a:t>(b),  </a:t>
            </a:r>
            <a:r>
              <a:rPr lang="en-US" altLang="zh-TW" sz="24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p</a:t>
            </a:r>
            <a:r>
              <a:rPr lang="en-US" altLang="zh-TW" sz="2400" baseline="-250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i</a:t>
            </a:r>
            <a:r>
              <a:rPr lang="en-US" altLang="zh-CN" sz="2400" i="1" spc="-284" baseline="-13468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spc="785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lang="en-US" altLang="zh-CN" sz="24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2400" spc="45" dirty="0" smtClean="0">
                <a:solidFill>
                  <a:srgbClr val="231F20"/>
                </a:solidFill>
                <a:latin typeface="Arial"/>
                <a:cs typeface="Arial"/>
              </a:rPr>
              <a:t>{</a:t>
            </a:r>
            <a:r>
              <a:rPr lang="en-US" altLang="zh-CN" sz="2400" spc="145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lang="en-US" altLang="zh-CN" sz="2400" i="1" spc="505" dirty="0" smtClean="0">
                <a:solidFill>
                  <a:srgbClr val="231F20"/>
                </a:solidFill>
                <a:latin typeface="Times New Roman"/>
                <a:cs typeface="Times New Roman"/>
              </a:rPr>
              <a:t>/</a:t>
            </a:r>
            <a:r>
              <a:rPr lang="en-US" altLang="zh-CN" sz="2400" spc="145" dirty="0" smtClean="0">
                <a:solidFill>
                  <a:srgbClr val="231F20"/>
                </a:solidFill>
                <a:latin typeface="Arial"/>
                <a:cs typeface="Arial"/>
              </a:rPr>
              <a:t>3, 2/3}, the entropy is</a:t>
            </a:r>
          </a:p>
          <a:p>
            <a:pPr>
              <a:buFont typeface="Wingdings" charset="0"/>
              <a:buChar char="n"/>
              <a:defRPr/>
            </a:pPr>
            <a:endParaRPr lang="en-US" altLang="zh-TW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buFont typeface="Wingdings" charset="0"/>
              <a:buChar char="n"/>
              <a:defRPr/>
            </a:pPr>
            <a:endParaRPr lang="en-US" altLang="zh-TW" sz="2600" dirty="0" smtClean="0">
              <a:latin typeface="Cambria" charset="0"/>
              <a:ea typeface="新細明體" charset="0"/>
              <a:cs typeface="新細明體" charset="0"/>
            </a:endParaRPr>
          </a:p>
        </p:txBody>
      </p:sp>
      <p:sp>
        <p:nvSpPr>
          <p:cNvPr id="542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7505D77-C221-452D-9A84-1ED2DD2C9AE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10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2"/>
          <a:stretch/>
        </p:blipFill>
        <p:spPr>
          <a:xfrm>
            <a:off x="325998" y="858258"/>
            <a:ext cx="8189352" cy="284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690000"/>
            <a:ext cx="7611648" cy="31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  <a:cs typeface="PMingLiU" pitchFamily="18" charset="-120"/>
              </a:rPr>
              <a:t>Example of Entropy Calculation</a:t>
            </a:r>
            <a:endParaRPr lang="en-US" altLang="zh-TW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68236"/>
                <a:ext cx="8229600" cy="4503963"/>
              </a:xfrm>
            </p:spPr>
            <p:txBody>
              <a:bodyPr>
                <a:normAutofit/>
              </a:bodyPr>
              <a:lstStyle/>
              <a:p>
                <a:pPr>
                  <a:buFont typeface="Wingdings" charset="0"/>
                  <a:buChar char="n"/>
                  <a:defRPr/>
                </a:pPr>
                <a:endParaRPr lang="en-US" altLang="zh-TW" sz="2600" dirty="0" smtClean="0">
                  <a:latin typeface="Cambria" charset="0"/>
                  <a:ea typeface="新細明體" charset="0"/>
                  <a:cs typeface="新細明體" charset="0"/>
                </a:endParaRPr>
              </a:p>
              <a:p>
                <a:pPr>
                  <a:buFont typeface="Wingdings" charset="0"/>
                  <a:buChar char="n"/>
                  <a:defRPr/>
                </a:pPr>
                <a:endParaRPr lang="en-US" altLang="zh-TW" sz="2600" dirty="0">
                  <a:latin typeface="Cambria" charset="0"/>
                  <a:ea typeface="新細明體" charset="0"/>
                  <a:cs typeface="新細明體" charset="0"/>
                </a:endParaRPr>
              </a:p>
              <a:p>
                <a:pPr>
                  <a:buFont typeface="Wingdings" charset="0"/>
                  <a:buChar char="n"/>
                  <a:defRPr/>
                </a:pPr>
                <a:endParaRPr lang="en-US" altLang="zh-TW" sz="2600" dirty="0" smtClean="0">
                  <a:latin typeface="Cambria" charset="0"/>
                  <a:ea typeface="新細明體" charset="0"/>
                  <a:cs typeface="新細明體" charset="0"/>
                </a:endParaRPr>
              </a:p>
              <a:p>
                <a:pPr>
                  <a:buFont typeface="Wingdings" charset="0"/>
                  <a:buChar char="n"/>
                  <a:defRPr/>
                </a:pPr>
                <a:endParaRPr lang="en-US" altLang="zh-TW" sz="2600" dirty="0" smtClean="0">
                  <a:latin typeface="Cambria" panose="02040503050406030204" pitchFamily="18" charset="0"/>
                  <a:ea typeface="Cambria" panose="02040503050406030204" pitchFamily="18" charset="0"/>
                  <a:cs typeface="新細明體" charset="0"/>
                </a:endParaRPr>
              </a:p>
              <a:p>
                <a:pPr>
                  <a:defRPr/>
                </a:pPr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For image (</a:t>
                </a:r>
                <a:r>
                  <a:rPr lang="en-US" altLang="zh-TW" sz="2600" dirty="0" smtClean="0">
                    <a:latin typeface="Cambria" panose="02040503050406030204" pitchFamily="18" charset="0"/>
                    <a:ea typeface="Cambria" panose="02040503050406030204" pitchFamily="18" charset="0"/>
                    <a:cs typeface="新細明體" charset="0"/>
                  </a:rPr>
                  <a:t>a),  </a:t>
                </a:r>
                <a:r>
                  <a:rPr lang="en-US" altLang="zh-TW" sz="2600" dirty="0" smtClean="0">
                    <a:latin typeface="Cambria" panose="02040503050406030204" pitchFamily="18" charset="0"/>
                    <a:ea typeface="Cambria" panose="02040503050406030204" pitchFamily="18" charset="0"/>
                    <a:cs typeface="PMingLiU" pitchFamily="18" charset="-120"/>
                  </a:rPr>
                  <a:t>p</a:t>
                </a:r>
                <a:r>
                  <a:rPr lang="en-US" altLang="zh-TW" sz="2600" baseline="-25000" dirty="0" smtClean="0">
                    <a:latin typeface="Cambria" panose="02040503050406030204" pitchFamily="18" charset="0"/>
                    <a:ea typeface="Cambria" panose="02040503050406030204" pitchFamily="18" charset="0"/>
                    <a:cs typeface="PMingLiU" pitchFamily="18" charset="-120"/>
                  </a:rPr>
                  <a:t>i</a:t>
                </a:r>
                <a:r>
                  <a:rPr lang="en-US" altLang="zh-CN" sz="3600" i="1" spc="-284" baseline="-13468" dirty="0" smtClean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/>
                  </a:rPr>
                  <a:t> </a:t>
                </a:r>
                <a:r>
                  <a:rPr lang="en-US" altLang="zh-CN" sz="2400" spc="785" dirty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=</a:t>
                </a:r>
                <a:r>
                  <a:rPr lang="en-US" altLang="zh-CN" sz="2400" spc="45" dirty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 </a:t>
                </a:r>
                <a:r>
                  <a:rPr lang="en-US" altLang="zh-CN" sz="2400" spc="145" dirty="0" smtClean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1</a:t>
                </a:r>
                <a:r>
                  <a:rPr lang="en-US" altLang="zh-CN" sz="2400" i="1" spc="505" dirty="0" smtClean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/>
                  </a:rPr>
                  <a:t>/</a:t>
                </a:r>
                <a:r>
                  <a:rPr lang="en-US" altLang="zh-CN" sz="2400" spc="145" dirty="0" smtClean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256, t</a:t>
                </a:r>
                <a:r>
                  <a:rPr lang="en-US" altLang="zh-CN" sz="2400" spc="170" dirty="0" smtClean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he </a:t>
                </a:r>
                <a:r>
                  <a:rPr lang="en-US" altLang="zh-CN" sz="2400" spc="-265" dirty="0" smtClean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 </a:t>
                </a:r>
                <a:r>
                  <a:rPr lang="en-US" altLang="zh-CN" sz="2400" spc="10" dirty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e</a:t>
                </a:r>
                <a:r>
                  <a:rPr lang="en-US" altLang="zh-CN" sz="2400" spc="180" dirty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ntro</a:t>
                </a:r>
                <a:r>
                  <a:rPr lang="en-US" altLang="zh-CN" sz="2400" spc="160" dirty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p</a:t>
                </a:r>
                <a:r>
                  <a:rPr lang="en-US" altLang="zh-CN" sz="2400" spc="114" dirty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y </a:t>
                </a:r>
                <a:r>
                  <a:rPr lang="en-US" altLang="zh-CN" sz="2400" spc="-254" dirty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 </a:t>
                </a:r>
                <a:r>
                  <a:rPr lang="en-US" altLang="zh-CN" sz="2400" spc="110" dirty="0" smtClean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i</a:t>
                </a:r>
                <a:r>
                  <a:rPr lang="en-US" altLang="zh-CN" sz="2400" spc="50" dirty="0" smtClean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s</a:t>
                </a:r>
                <a:r>
                  <a:rPr lang="en-US" altLang="zh-CN" sz="2400" spc="50" dirty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:</a:t>
                </a:r>
                <a:endParaRPr lang="en-US" altLang="zh-CN" sz="2400" dirty="0">
                  <a:latin typeface="Cambria" panose="02040503050406030204" pitchFamily="18" charset="0"/>
                  <a:ea typeface="Cambria" panose="02040503050406030204" pitchFamily="18" charset="0"/>
                  <a:cs typeface="Arial"/>
                </a:endParaRPr>
              </a:p>
              <a:p>
                <a:pPr marL="0" indent="0">
                  <a:buNone/>
                  <a:defRPr/>
                </a:pPr>
                <a:r>
                  <a:rPr lang="en-US" altLang="zh-CN" sz="2400" spc="85" dirty="0" smtClean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/>
                  </a:rPr>
                  <a:t>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z="2400" i="1" spc="85" dirty="0">
                        <a:solidFill>
                          <a:srgbClr val="231F2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rPr>
                      <m:t>η</m:t>
                    </m:r>
                  </m:oMath>
                </a14:m>
                <a:r>
                  <a:rPr lang="el-GR" altLang="zh-CN" sz="2400" spc="114" dirty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AE" altLang="zh-CN" sz="2400" i="1" spc="114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zh-CN" altLang="ar-AE" sz="2400" i="1" spc="114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ar-AE" altLang="zh-CN" sz="2400" i="1" spc="114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ar-AE" altLang="zh-CN" sz="2400" i="1" spc="114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sub>
                      <m:sup>
                        <m:r>
                          <a:rPr lang="ar-AE" altLang="zh-CN" sz="2400" i="1" spc="114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255</m:t>
                        </m:r>
                      </m:sup>
                      <m:e>
                        <m:f>
                          <m:fPr>
                            <m:ctrlPr>
                              <a:rPr lang="ar-AE" altLang="zh-CN" sz="2400" i="1" spc="114" dirty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ar-AE" altLang="zh-CN" sz="2400" i="1" spc="114" dirty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</m:num>
                          <m:den>
                            <m:r>
                              <a:rPr lang="ar-AE" altLang="zh-CN" sz="2400" i="1" spc="114" dirty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256</m:t>
                            </m:r>
                          </m:den>
                        </m:f>
                      </m:e>
                    </m:nary>
                  </m:oMath>
                </a14:m>
                <a:r>
                  <a:rPr lang="ar-AE" altLang="zh-CN" sz="2400" spc="114" dirty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 </a:t>
                </a:r>
                <a:r>
                  <a:rPr lang="en-US" altLang="zh-CN" sz="2400" spc="114" dirty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lo</a:t>
                </a:r>
                <a:r>
                  <a:rPr lang="en-US" altLang="zh-CN" sz="2400" spc="170" dirty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g</a:t>
                </a:r>
                <a:r>
                  <a:rPr lang="en-US" altLang="zh-CN" sz="2400" spc="165" baseline="-13468" dirty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2</a:t>
                </a:r>
                <a:r>
                  <a:rPr lang="en-US" altLang="zh-CN" sz="2400" spc="-82" baseline="-13468" dirty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 </a:t>
                </a:r>
                <a:r>
                  <a:rPr lang="en-US" altLang="zh-CN" sz="2400" spc="145" dirty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25</a:t>
                </a:r>
                <a:r>
                  <a:rPr lang="en-US" altLang="zh-CN" sz="2400" spc="150" dirty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6</a:t>
                </a:r>
                <a:r>
                  <a:rPr lang="en-US" altLang="zh-CN" sz="2400" spc="40" dirty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 </a:t>
                </a:r>
                <a:r>
                  <a:rPr lang="en-US" altLang="zh-CN" sz="2400" spc="785" dirty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=</a:t>
                </a:r>
                <a:r>
                  <a:rPr lang="en-US" altLang="zh-CN" sz="2400" spc="45" dirty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 </a:t>
                </a:r>
                <a:r>
                  <a:rPr lang="en-US" altLang="zh-CN" sz="2400" spc="150" dirty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8</a:t>
                </a:r>
                <a:endParaRPr lang="en-US" altLang="zh-CN" sz="2400" dirty="0">
                  <a:latin typeface="Cambria" panose="02040503050406030204" pitchFamily="18" charset="0"/>
                  <a:ea typeface="Cambria" panose="02040503050406030204" pitchFamily="18" charset="0"/>
                  <a:cs typeface="Arial"/>
                </a:endParaRPr>
              </a:p>
              <a:p>
                <a:pPr>
                  <a:buFont typeface="Wingdings" charset="0"/>
                  <a:buChar char="n"/>
                  <a:defRPr/>
                </a:pPr>
                <a:endParaRPr lang="en-US" altLang="zh-TW" sz="2600" dirty="0" smtClean="0">
                  <a:latin typeface="Cambria" charset="0"/>
                  <a:ea typeface="新細明體" charset="0"/>
                  <a:cs typeface="新細明體" charset="0"/>
                </a:endParaRPr>
              </a:p>
              <a:p>
                <a:pPr>
                  <a:defRPr/>
                </a:pPr>
                <a:r>
                  <a:rPr lang="en-US" altLang="zh-TW" sz="2400" dirty="0" smtClean="0">
                    <a:latin typeface="Cambria" charset="0"/>
                    <a:ea typeface="新細明體" charset="0"/>
                    <a:cs typeface="新細明體" charset="0"/>
                  </a:rPr>
                  <a:t>For </a:t>
                </a:r>
                <a:r>
                  <a:rPr lang="en-US" altLang="zh-TW" sz="2400" dirty="0">
                    <a:latin typeface="Cambria" charset="0"/>
                    <a:ea typeface="新細明體" charset="0"/>
                    <a:cs typeface="新細明體" charset="0"/>
                  </a:rPr>
                  <a:t>image </a:t>
                </a:r>
                <a:r>
                  <a:rPr lang="en-US" altLang="zh-TW" sz="2400" dirty="0" smtClean="0">
                    <a:latin typeface="Cambria" charset="0"/>
                    <a:ea typeface="新細明體" charset="0"/>
                    <a:cs typeface="新細明體" charset="0"/>
                  </a:rPr>
                  <a:t>(b),  </a:t>
                </a:r>
                <a:r>
                  <a:rPr lang="en-US" altLang="zh-TW" sz="24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p</a:t>
                </a:r>
                <a:r>
                  <a:rPr lang="en-US" altLang="zh-TW" sz="2400" baseline="-250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i</a:t>
                </a:r>
                <a:r>
                  <a:rPr lang="en-US" altLang="zh-CN" sz="2400" i="1" spc="-284" baseline="-13468" dirty="0">
                    <a:solidFill>
                      <a:srgbClr val="231F2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altLang="zh-CN" sz="2400" spc="785" dirty="0">
                    <a:solidFill>
                      <a:srgbClr val="231F20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2400" spc="45" dirty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2400" spc="4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{</a:t>
                </a:r>
                <a:r>
                  <a:rPr lang="en-US" altLang="zh-CN" sz="2400" spc="14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1</a:t>
                </a:r>
                <a:r>
                  <a:rPr lang="en-US" altLang="zh-CN" sz="2400" i="1" spc="505" dirty="0" smtClean="0">
                    <a:solidFill>
                      <a:srgbClr val="231F20"/>
                    </a:solidFill>
                    <a:latin typeface="Times New Roman"/>
                    <a:cs typeface="Times New Roman"/>
                  </a:rPr>
                  <a:t>/</a:t>
                </a:r>
                <a:r>
                  <a:rPr lang="en-US" altLang="zh-CN" sz="2400" spc="14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3, 2/3}, the entropy is</a:t>
                </a:r>
              </a:p>
              <a:p>
                <a:pPr>
                  <a:buFont typeface="Wingdings" charset="0"/>
                  <a:buChar char="n"/>
                  <a:defRPr/>
                </a:pPr>
                <a:endParaRPr lang="en-US" altLang="zh-TW" sz="2600" dirty="0">
                  <a:latin typeface="Cambria" charset="0"/>
                  <a:ea typeface="新細明體" charset="0"/>
                  <a:cs typeface="新細明體" charset="0"/>
                </a:endParaRPr>
              </a:p>
              <a:p>
                <a:pPr>
                  <a:buFont typeface="Wingdings" charset="0"/>
                  <a:buChar char="n"/>
                  <a:defRPr/>
                </a:pPr>
                <a:endParaRPr lang="en-US" altLang="zh-TW" sz="2600" dirty="0" smtClean="0">
                  <a:latin typeface="Cambria" charset="0"/>
                  <a:ea typeface="新細明體" charset="0"/>
                  <a:cs typeface="新細明體" charset="0"/>
                </a:endParaRPr>
              </a:p>
            </p:txBody>
          </p:sp>
        </mc:Choice>
        <mc:Fallback xmlns="">
          <p:sp>
            <p:nvSpPr>
              <p:cNvPr id="2867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68236"/>
                <a:ext cx="8229600" cy="4503963"/>
              </a:xfrm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2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7505D77-C221-452D-9A84-1ED2DD2C9AE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11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06851" y="1787526"/>
            <a:ext cx="9144" cy="9144"/>
          </a:xfrm>
          <a:custGeom>
            <a:avLst/>
            <a:gdLst/>
            <a:ahLst/>
            <a:cxnLst/>
            <a:rect l="l" t="t" r="r" b="b"/>
            <a:pathLst>
              <a:path w="9144" h="9144">
                <a:moveTo>
                  <a:pt x="9144" y="4572"/>
                </a:moveTo>
                <a:lnTo>
                  <a:pt x="9144" y="7099"/>
                </a:lnTo>
                <a:lnTo>
                  <a:pt x="7099" y="9144"/>
                </a:lnTo>
                <a:lnTo>
                  <a:pt x="4572" y="9144"/>
                </a:lnTo>
                <a:lnTo>
                  <a:pt x="2044" y="9144"/>
                </a:lnTo>
                <a:lnTo>
                  <a:pt x="0" y="7099"/>
                </a:lnTo>
                <a:lnTo>
                  <a:pt x="0" y="4572"/>
                </a:lnTo>
                <a:lnTo>
                  <a:pt x="0" y="2044"/>
                </a:lnTo>
                <a:lnTo>
                  <a:pt x="2044" y="0"/>
                </a:lnTo>
                <a:lnTo>
                  <a:pt x="4572" y="0"/>
                </a:lnTo>
                <a:lnTo>
                  <a:pt x="7099" y="0"/>
                </a:lnTo>
                <a:lnTo>
                  <a:pt x="9144" y="2044"/>
                </a:lnTo>
                <a:lnTo>
                  <a:pt x="9144" y="4572"/>
                </a:lnTo>
                <a:close/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400"/>
          </a:p>
        </p:txBody>
      </p:sp>
      <p:sp>
        <p:nvSpPr>
          <p:cNvPr id="6" name="object 6"/>
          <p:cNvSpPr/>
          <p:nvPr/>
        </p:nvSpPr>
        <p:spPr>
          <a:xfrm>
            <a:off x="3075431" y="1787526"/>
            <a:ext cx="9143" cy="9144"/>
          </a:xfrm>
          <a:custGeom>
            <a:avLst/>
            <a:gdLst/>
            <a:ahLst/>
            <a:cxnLst/>
            <a:rect l="l" t="t" r="r" b="b"/>
            <a:pathLst>
              <a:path w="9143" h="9144">
                <a:moveTo>
                  <a:pt x="9143" y="4572"/>
                </a:moveTo>
                <a:lnTo>
                  <a:pt x="9143" y="7099"/>
                </a:lnTo>
                <a:lnTo>
                  <a:pt x="7099" y="9144"/>
                </a:lnTo>
                <a:lnTo>
                  <a:pt x="4572" y="9144"/>
                </a:lnTo>
                <a:lnTo>
                  <a:pt x="2044" y="9144"/>
                </a:lnTo>
                <a:lnTo>
                  <a:pt x="0" y="7099"/>
                </a:lnTo>
                <a:lnTo>
                  <a:pt x="0" y="4572"/>
                </a:lnTo>
                <a:lnTo>
                  <a:pt x="0" y="2044"/>
                </a:lnTo>
                <a:lnTo>
                  <a:pt x="2044" y="0"/>
                </a:lnTo>
                <a:lnTo>
                  <a:pt x="4572" y="0"/>
                </a:lnTo>
                <a:lnTo>
                  <a:pt x="7099" y="0"/>
                </a:lnTo>
                <a:lnTo>
                  <a:pt x="9143" y="2044"/>
                </a:lnTo>
                <a:lnTo>
                  <a:pt x="9143" y="4572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3144012" y="1787526"/>
            <a:ext cx="9144" cy="9144"/>
          </a:xfrm>
          <a:custGeom>
            <a:avLst/>
            <a:gdLst/>
            <a:ahLst/>
            <a:cxnLst/>
            <a:rect l="l" t="t" r="r" b="b"/>
            <a:pathLst>
              <a:path w="9144" h="9144">
                <a:moveTo>
                  <a:pt x="9144" y="4572"/>
                </a:moveTo>
                <a:lnTo>
                  <a:pt x="9144" y="7099"/>
                </a:lnTo>
                <a:lnTo>
                  <a:pt x="7099" y="9144"/>
                </a:lnTo>
                <a:lnTo>
                  <a:pt x="4572" y="9144"/>
                </a:lnTo>
                <a:lnTo>
                  <a:pt x="2044" y="9144"/>
                </a:lnTo>
                <a:lnTo>
                  <a:pt x="0" y="7099"/>
                </a:lnTo>
                <a:lnTo>
                  <a:pt x="0" y="4572"/>
                </a:lnTo>
                <a:lnTo>
                  <a:pt x="0" y="2044"/>
                </a:lnTo>
                <a:lnTo>
                  <a:pt x="2044" y="0"/>
                </a:lnTo>
                <a:lnTo>
                  <a:pt x="4572" y="0"/>
                </a:lnTo>
                <a:lnTo>
                  <a:pt x="7099" y="0"/>
                </a:lnTo>
                <a:lnTo>
                  <a:pt x="9144" y="2044"/>
                </a:lnTo>
                <a:lnTo>
                  <a:pt x="9144" y="4572"/>
                </a:lnTo>
                <a:close/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400"/>
          </a:p>
        </p:txBody>
      </p:sp>
      <p:sp>
        <p:nvSpPr>
          <p:cNvPr id="8" name="object 8"/>
          <p:cNvSpPr/>
          <p:nvPr/>
        </p:nvSpPr>
        <p:spPr>
          <a:xfrm>
            <a:off x="2326386" y="1118388"/>
            <a:ext cx="0" cy="947775"/>
          </a:xfrm>
          <a:custGeom>
            <a:avLst/>
            <a:gdLst/>
            <a:ahLst/>
            <a:cxnLst/>
            <a:rect l="l" t="t" r="r" b="b"/>
            <a:pathLst>
              <a:path h="947775">
                <a:moveTo>
                  <a:pt x="0" y="947775"/>
                </a:moveTo>
                <a:lnTo>
                  <a:pt x="0" y="54863"/>
                </a:lnTo>
              </a:path>
              <a:path h="947775">
                <a:moveTo>
                  <a:pt x="0" y="54863"/>
                </a:moveTo>
                <a:lnTo>
                  <a:pt x="0" y="0"/>
                </a:lnTo>
              </a:path>
            </a:pathLst>
          </a:custGeom>
          <a:ln w="34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400"/>
          </a:p>
        </p:txBody>
      </p:sp>
      <p:sp>
        <p:nvSpPr>
          <p:cNvPr id="9" name="object 9"/>
          <p:cNvSpPr/>
          <p:nvPr/>
        </p:nvSpPr>
        <p:spPr>
          <a:xfrm>
            <a:off x="2312670" y="1118388"/>
            <a:ext cx="27432" cy="54863"/>
          </a:xfrm>
          <a:custGeom>
            <a:avLst/>
            <a:gdLst/>
            <a:ahLst/>
            <a:cxnLst/>
            <a:rect l="l" t="t" r="r" b="b"/>
            <a:pathLst>
              <a:path w="27432" h="54863">
                <a:moveTo>
                  <a:pt x="0" y="54863"/>
                </a:moveTo>
                <a:lnTo>
                  <a:pt x="13716" y="0"/>
                </a:lnTo>
                <a:lnTo>
                  <a:pt x="27432" y="54863"/>
                </a:lnTo>
              </a:path>
            </a:pathLst>
          </a:custGeom>
          <a:ln w="34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400"/>
          </a:p>
        </p:txBody>
      </p:sp>
      <p:sp>
        <p:nvSpPr>
          <p:cNvPr id="10" name="object 10"/>
          <p:cNvSpPr/>
          <p:nvPr/>
        </p:nvSpPr>
        <p:spPr>
          <a:xfrm>
            <a:off x="2326386" y="2066164"/>
            <a:ext cx="1496415" cy="0"/>
          </a:xfrm>
          <a:custGeom>
            <a:avLst/>
            <a:gdLst/>
            <a:ahLst/>
            <a:cxnLst/>
            <a:rect l="l" t="t" r="r" b="b"/>
            <a:pathLst>
              <a:path w="1496415">
                <a:moveTo>
                  <a:pt x="0" y="0"/>
                </a:moveTo>
                <a:lnTo>
                  <a:pt x="1496415" y="0"/>
                </a:lnTo>
              </a:path>
            </a:pathLst>
          </a:custGeom>
          <a:ln w="34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400"/>
          </a:p>
        </p:txBody>
      </p:sp>
      <p:sp>
        <p:nvSpPr>
          <p:cNvPr id="11" name="object 11"/>
          <p:cNvSpPr/>
          <p:nvPr/>
        </p:nvSpPr>
        <p:spPr>
          <a:xfrm>
            <a:off x="3767937" y="2052448"/>
            <a:ext cx="54864" cy="27431"/>
          </a:xfrm>
          <a:custGeom>
            <a:avLst/>
            <a:gdLst/>
            <a:ahLst/>
            <a:cxnLst/>
            <a:rect l="l" t="t" r="r" b="b"/>
            <a:pathLst>
              <a:path w="54864" h="27431">
                <a:moveTo>
                  <a:pt x="0" y="0"/>
                </a:moveTo>
                <a:lnTo>
                  <a:pt x="54864" y="13715"/>
                </a:lnTo>
                <a:lnTo>
                  <a:pt x="0" y="27431"/>
                </a:lnTo>
              </a:path>
            </a:pathLst>
          </a:custGeom>
          <a:ln w="34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400"/>
          </a:p>
        </p:txBody>
      </p:sp>
      <p:sp>
        <p:nvSpPr>
          <p:cNvPr id="12" name="object 12"/>
          <p:cNvSpPr/>
          <p:nvPr/>
        </p:nvSpPr>
        <p:spPr>
          <a:xfrm>
            <a:off x="3629406" y="1517523"/>
            <a:ext cx="0" cy="582929"/>
          </a:xfrm>
          <a:custGeom>
            <a:avLst/>
            <a:gdLst/>
            <a:ahLst/>
            <a:cxnLst/>
            <a:rect l="l" t="t" r="r" b="b"/>
            <a:pathLst>
              <a:path h="582929">
                <a:moveTo>
                  <a:pt x="0" y="582929"/>
                </a:moveTo>
                <a:lnTo>
                  <a:pt x="0" y="0"/>
                </a:lnTo>
              </a:path>
            </a:pathLst>
          </a:custGeom>
          <a:ln w="34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400"/>
          </a:p>
        </p:txBody>
      </p:sp>
      <p:sp>
        <p:nvSpPr>
          <p:cNvPr id="13" name="object 13"/>
          <p:cNvSpPr/>
          <p:nvPr/>
        </p:nvSpPr>
        <p:spPr>
          <a:xfrm>
            <a:off x="4514088" y="1125246"/>
            <a:ext cx="0" cy="947775"/>
          </a:xfrm>
          <a:custGeom>
            <a:avLst/>
            <a:gdLst/>
            <a:ahLst/>
            <a:cxnLst/>
            <a:rect l="l" t="t" r="r" b="b"/>
            <a:pathLst>
              <a:path h="947775">
                <a:moveTo>
                  <a:pt x="0" y="947775"/>
                </a:moveTo>
                <a:lnTo>
                  <a:pt x="0" y="54863"/>
                </a:lnTo>
              </a:path>
              <a:path h="947775">
                <a:moveTo>
                  <a:pt x="0" y="54863"/>
                </a:moveTo>
                <a:lnTo>
                  <a:pt x="0" y="0"/>
                </a:lnTo>
              </a:path>
            </a:pathLst>
          </a:custGeom>
          <a:ln w="34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400"/>
          </a:p>
        </p:txBody>
      </p:sp>
      <p:sp>
        <p:nvSpPr>
          <p:cNvPr id="14" name="object 14"/>
          <p:cNvSpPr/>
          <p:nvPr/>
        </p:nvSpPr>
        <p:spPr>
          <a:xfrm>
            <a:off x="4500371" y="1125246"/>
            <a:ext cx="27432" cy="54864"/>
          </a:xfrm>
          <a:custGeom>
            <a:avLst/>
            <a:gdLst/>
            <a:ahLst/>
            <a:cxnLst/>
            <a:rect l="l" t="t" r="r" b="b"/>
            <a:pathLst>
              <a:path w="27432" h="54864">
                <a:moveTo>
                  <a:pt x="0" y="54864"/>
                </a:moveTo>
                <a:lnTo>
                  <a:pt x="13715" y="0"/>
                </a:lnTo>
                <a:lnTo>
                  <a:pt x="27432" y="54864"/>
                </a:lnTo>
              </a:path>
            </a:pathLst>
          </a:custGeom>
          <a:ln w="34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400"/>
          </a:p>
        </p:txBody>
      </p:sp>
      <p:sp>
        <p:nvSpPr>
          <p:cNvPr id="15" name="object 15"/>
          <p:cNvSpPr/>
          <p:nvPr/>
        </p:nvSpPr>
        <p:spPr>
          <a:xfrm>
            <a:off x="4514088" y="2073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4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400"/>
          </a:p>
        </p:txBody>
      </p:sp>
      <p:sp>
        <p:nvSpPr>
          <p:cNvPr id="16" name="object 16"/>
          <p:cNvSpPr/>
          <p:nvPr/>
        </p:nvSpPr>
        <p:spPr>
          <a:xfrm>
            <a:off x="4514088" y="2073021"/>
            <a:ext cx="1496415" cy="0"/>
          </a:xfrm>
          <a:custGeom>
            <a:avLst/>
            <a:gdLst/>
            <a:ahLst/>
            <a:cxnLst/>
            <a:rect l="l" t="t" r="r" b="b"/>
            <a:pathLst>
              <a:path w="1496415">
                <a:moveTo>
                  <a:pt x="0" y="0"/>
                </a:moveTo>
                <a:lnTo>
                  <a:pt x="1496415" y="0"/>
                </a:lnTo>
              </a:path>
            </a:pathLst>
          </a:custGeom>
          <a:ln w="34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400"/>
          </a:p>
        </p:txBody>
      </p:sp>
      <p:sp>
        <p:nvSpPr>
          <p:cNvPr id="17" name="object 17"/>
          <p:cNvSpPr/>
          <p:nvPr/>
        </p:nvSpPr>
        <p:spPr>
          <a:xfrm>
            <a:off x="5955639" y="2059305"/>
            <a:ext cx="54864" cy="27432"/>
          </a:xfrm>
          <a:custGeom>
            <a:avLst/>
            <a:gdLst/>
            <a:ahLst/>
            <a:cxnLst/>
            <a:rect l="l" t="t" r="r" b="b"/>
            <a:pathLst>
              <a:path w="54864" h="27432">
                <a:moveTo>
                  <a:pt x="0" y="0"/>
                </a:moveTo>
                <a:lnTo>
                  <a:pt x="54864" y="13716"/>
                </a:lnTo>
                <a:lnTo>
                  <a:pt x="0" y="27432"/>
                </a:lnTo>
              </a:path>
            </a:pathLst>
          </a:custGeom>
          <a:ln w="34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400"/>
          </a:p>
        </p:txBody>
      </p:sp>
      <p:sp>
        <p:nvSpPr>
          <p:cNvPr id="18" name="object 18"/>
          <p:cNvSpPr/>
          <p:nvPr/>
        </p:nvSpPr>
        <p:spPr>
          <a:xfrm>
            <a:off x="4788407" y="1798702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</a:path>
            </a:pathLst>
          </a:custGeom>
          <a:ln w="34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400"/>
          </a:p>
        </p:txBody>
      </p:sp>
      <p:sp>
        <p:nvSpPr>
          <p:cNvPr id="19" name="object 19"/>
          <p:cNvSpPr/>
          <p:nvPr/>
        </p:nvSpPr>
        <p:spPr>
          <a:xfrm>
            <a:off x="5611368" y="1524382"/>
            <a:ext cx="0" cy="548639"/>
          </a:xfrm>
          <a:custGeom>
            <a:avLst/>
            <a:gdLst/>
            <a:ahLst/>
            <a:cxnLst/>
            <a:rect l="l" t="t" r="r" b="b"/>
            <a:pathLst>
              <a:path h="548639">
                <a:moveTo>
                  <a:pt x="0" y="0"/>
                </a:moveTo>
                <a:lnTo>
                  <a:pt x="0" y="548639"/>
                </a:lnTo>
              </a:path>
            </a:pathLst>
          </a:custGeom>
          <a:ln w="34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400"/>
          </a:p>
        </p:txBody>
      </p:sp>
      <p:sp>
        <p:nvSpPr>
          <p:cNvPr id="20" name="object 20"/>
          <p:cNvSpPr/>
          <p:nvPr/>
        </p:nvSpPr>
        <p:spPr>
          <a:xfrm>
            <a:off x="5817107" y="2038732"/>
            <a:ext cx="0" cy="68579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79"/>
                </a:lnTo>
              </a:path>
            </a:pathLst>
          </a:custGeom>
          <a:ln w="34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400"/>
          </a:p>
        </p:txBody>
      </p:sp>
      <p:sp>
        <p:nvSpPr>
          <p:cNvPr id="21" name="object 21"/>
          <p:cNvSpPr/>
          <p:nvPr/>
        </p:nvSpPr>
        <p:spPr>
          <a:xfrm>
            <a:off x="4472939" y="1791843"/>
            <a:ext cx="82296" cy="0"/>
          </a:xfrm>
          <a:custGeom>
            <a:avLst/>
            <a:gdLst/>
            <a:ahLst/>
            <a:cxnLst/>
            <a:rect l="l" t="t" r="r" b="b"/>
            <a:pathLst>
              <a:path w="82296">
                <a:moveTo>
                  <a:pt x="0" y="0"/>
                </a:moveTo>
                <a:lnTo>
                  <a:pt x="82296" y="0"/>
                </a:lnTo>
              </a:path>
            </a:pathLst>
          </a:custGeom>
          <a:ln w="34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400"/>
          </a:p>
        </p:txBody>
      </p:sp>
      <p:sp>
        <p:nvSpPr>
          <p:cNvPr id="22" name="object 22"/>
          <p:cNvSpPr/>
          <p:nvPr/>
        </p:nvSpPr>
        <p:spPr>
          <a:xfrm>
            <a:off x="4472939" y="1517523"/>
            <a:ext cx="75437" cy="0"/>
          </a:xfrm>
          <a:custGeom>
            <a:avLst/>
            <a:gdLst/>
            <a:ahLst/>
            <a:cxnLst/>
            <a:rect l="l" t="t" r="r" b="b"/>
            <a:pathLst>
              <a:path w="75437">
                <a:moveTo>
                  <a:pt x="0" y="0"/>
                </a:moveTo>
                <a:lnTo>
                  <a:pt x="75437" y="0"/>
                </a:lnTo>
              </a:path>
            </a:pathLst>
          </a:custGeom>
          <a:ln w="34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400"/>
          </a:p>
        </p:txBody>
      </p:sp>
      <p:sp>
        <p:nvSpPr>
          <p:cNvPr id="23" name="object 23"/>
          <p:cNvSpPr/>
          <p:nvPr/>
        </p:nvSpPr>
        <p:spPr>
          <a:xfrm>
            <a:off x="4472939" y="1243204"/>
            <a:ext cx="82296" cy="0"/>
          </a:xfrm>
          <a:custGeom>
            <a:avLst/>
            <a:gdLst/>
            <a:ahLst/>
            <a:cxnLst/>
            <a:rect l="l" t="t" r="r" b="b"/>
            <a:pathLst>
              <a:path w="82296">
                <a:moveTo>
                  <a:pt x="0" y="0"/>
                </a:moveTo>
                <a:lnTo>
                  <a:pt x="82296" y="0"/>
                </a:lnTo>
              </a:path>
            </a:pathLst>
          </a:custGeom>
          <a:ln w="34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400"/>
          </a:p>
        </p:txBody>
      </p:sp>
      <p:sp>
        <p:nvSpPr>
          <p:cNvPr id="24" name="object 24"/>
          <p:cNvSpPr/>
          <p:nvPr/>
        </p:nvSpPr>
        <p:spPr>
          <a:xfrm>
            <a:off x="2271521" y="1510665"/>
            <a:ext cx="89154" cy="0"/>
          </a:xfrm>
          <a:custGeom>
            <a:avLst/>
            <a:gdLst/>
            <a:ahLst/>
            <a:cxnLst/>
            <a:rect l="l" t="t" r="r" b="b"/>
            <a:pathLst>
              <a:path w="89154">
                <a:moveTo>
                  <a:pt x="0" y="0"/>
                </a:moveTo>
                <a:lnTo>
                  <a:pt x="89154" y="0"/>
                </a:lnTo>
              </a:path>
            </a:pathLst>
          </a:custGeom>
          <a:ln w="34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400"/>
          </a:p>
        </p:txBody>
      </p:sp>
      <p:sp>
        <p:nvSpPr>
          <p:cNvPr id="25" name="object 25"/>
          <p:cNvSpPr/>
          <p:nvPr/>
        </p:nvSpPr>
        <p:spPr>
          <a:xfrm>
            <a:off x="2463545" y="1517523"/>
            <a:ext cx="0" cy="548639"/>
          </a:xfrm>
          <a:custGeom>
            <a:avLst/>
            <a:gdLst/>
            <a:ahLst/>
            <a:cxnLst/>
            <a:rect l="l" t="t" r="r" b="b"/>
            <a:pathLst>
              <a:path h="548639">
                <a:moveTo>
                  <a:pt x="0" y="0"/>
                </a:moveTo>
                <a:lnTo>
                  <a:pt x="0" y="548639"/>
                </a:lnTo>
              </a:path>
            </a:pathLst>
          </a:custGeom>
          <a:ln w="34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400"/>
          </a:p>
        </p:txBody>
      </p:sp>
      <p:sp>
        <p:nvSpPr>
          <p:cNvPr id="26" name="object 26"/>
          <p:cNvSpPr/>
          <p:nvPr/>
        </p:nvSpPr>
        <p:spPr>
          <a:xfrm>
            <a:off x="2600706" y="1517523"/>
            <a:ext cx="0" cy="548639"/>
          </a:xfrm>
          <a:custGeom>
            <a:avLst/>
            <a:gdLst/>
            <a:ahLst/>
            <a:cxnLst/>
            <a:rect l="l" t="t" r="r" b="b"/>
            <a:pathLst>
              <a:path h="548639">
                <a:moveTo>
                  <a:pt x="0" y="0"/>
                </a:moveTo>
                <a:lnTo>
                  <a:pt x="0" y="548639"/>
                </a:lnTo>
              </a:path>
            </a:pathLst>
          </a:custGeom>
          <a:ln w="34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400"/>
          </a:p>
        </p:txBody>
      </p:sp>
      <p:sp>
        <p:nvSpPr>
          <p:cNvPr id="27" name="object 27"/>
          <p:cNvSpPr/>
          <p:nvPr/>
        </p:nvSpPr>
        <p:spPr>
          <a:xfrm>
            <a:off x="2737865" y="1517523"/>
            <a:ext cx="0" cy="548639"/>
          </a:xfrm>
          <a:custGeom>
            <a:avLst/>
            <a:gdLst/>
            <a:ahLst/>
            <a:cxnLst/>
            <a:rect l="l" t="t" r="r" b="b"/>
            <a:pathLst>
              <a:path h="548639">
                <a:moveTo>
                  <a:pt x="0" y="0"/>
                </a:moveTo>
                <a:lnTo>
                  <a:pt x="0" y="548639"/>
                </a:lnTo>
              </a:path>
            </a:pathLst>
          </a:custGeom>
          <a:ln w="34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400"/>
          </a:p>
        </p:txBody>
      </p:sp>
      <p:sp>
        <p:nvSpPr>
          <p:cNvPr id="28" name="object 28"/>
          <p:cNvSpPr/>
          <p:nvPr/>
        </p:nvSpPr>
        <p:spPr>
          <a:xfrm>
            <a:off x="3560825" y="1517523"/>
            <a:ext cx="0" cy="548639"/>
          </a:xfrm>
          <a:custGeom>
            <a:avLst/>
            <a:gdLst/>
            <a:ahLst/>
            <a:cxnLst/>
            <a:rect l="l" t="t" r="r" b="b"/>
            <a:pathLst>
              <a:path h="548639">
                <a:moveTo>
                  <a:pt x="0" y="0"/>
                </a:moveTo>
                <a:lnTo>
                  <a:pt x="0" y="548639"/>
                </a:lnTo>
              </a:path>
            </a:pathLst>
          </a:custGeom>
          <a:ln w="34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400"/>
          </a:p>
        </p:txBody>
      </p:sp>
      <p:sp>
        <p:nvSpPr>
          <p:cNvPr id="29" name="object 29"/>
          <p:cNvSpPr/>
          <p:nvPr/>
        </p:nvSpPr>
        <p:spPr>
          <a:xfrm>
            <a:off x="2532125" y="1517523"/>
            <a:ext cx="0" cy="548639"/>
          </a:xfrm>
          <a:custGeom>
            <a:avLst/>
            <a:gdLst/>
            <a:ahLst/>
            <a:cxnLst/>
            <a:rect l="l" t="t" r="r" b="b"/>
            <a:pathLst>
              <a:path h="548639">
                <a:moveTo>
                  <a:pt x="0" y="0"/>
                </a:moveTo>
                <a:lnTo>
                  <a:pt x="0" y="548639"/>
                </a:lnTo>
              </a:path>
            </a:pathLst>
          </a:custGeom>
          <a:ln w="34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400"/>
          </a:p>
        </p:txBody>
      </p:sp>
      <p:sp>
        <p:nvSpPr>
          <p:cNvPr id="30" name="object 30"/>
          <p:cNvSpPr/>
          <p:nvPr/>
        </p:nvSpPr>
        <p:spPr>
          <a:xfrm>
            <a:off x="2669286" y="1517523"/>
            <a:ext cx="0" cy="548639"/>
          </a:xfrm>
          <a:custGeom>
            <a:avLst/>
            <a:gdLst/>
            <a:ahLst/>
            <a:cxnLst/>
            <a:rect l="l" t="t" r="r" b="b"/>
            <a:pathLst>
              <a:path h="548639">
                <a:moveTo>
                  <a:pt x="0" y="0"/>
                </a:moveTo>
                <a:lnTo>
                  <a:pt x="0" y="548639"/>
                </a:lnTo>
              </a:path>
            </a:pathLst>
          </a:custGeom>
          <a:ln w="34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400"/>
          </a:p>
        </p:txBody>
      </p:sp>
      <p:sp>
        <p:nvSpPr>
          <p:cNvPr id="31" name="object 31"/>
          <p:cNvSpPr/>
          <p:nvPr/>
        </p:nvSpPr>
        <p:spPr>
          <a:xfrm>
            <a:off x="2394965" y="1517523"/>
            <a:ext cx="0" cy="548639"/>
          </a:xfrm>
          <a:custGeom>
            <a:avLst/>
            <a:gdLst/>
            <a:ahLst/>
            <a:cxnLst/>
            <a:rect l="l" t="t" r="r" b="b"/>
            <a:pathLst>
              <a:path h="548639">
                <a:moveTo>
                  <a:pt x="0" y="0"/>
                </a:moveTo>
                <a:lnTo>
                  <a:pt x="0" y="548639"/>
                </a:lnTo>
              </a:path>
            </a:pathLst>
          </a:custGeom>
          <a:ln w="34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400"/>
          </a:p>
        </p:txBody>
      </p:sp>
      <p:sp>
        <p:nvSpPr>
          <p:cNvPr id="32" name="object 32"/>
          <p:cNvSpPr/>
          <p:nvPr/>
        </p:nvSpPr>
        <p:spPr>
          <a:xfrm>
            <a:off x="3492245" y="1517523"/>
            <a:ext cx="0" cy="548639"/>
          </a:xfrm>
          <a:custGeom>
            <a:avLst/>
            <a:gdLst/>
            <a:ahLst/>
            <a:cxnLst/>
            <a:rect l="l" t="t" r="r" b="b"/>
            <a:pathLst>
              <a:path h="548639">
                <a:moveTo>
                  <a:pt x="0" y="0"/>
                </a:moveTo>
                <a:lnTo>
                  <a:pt x="0" y="548639"/>
                </a:lnTo>
              </a:path>
            </a:pathLst>
          </a:custGeom>
          <a:ln w="34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400"/>
          </a:p>
        </p:txBody>
      </p:sp>
      <p:sp>
        <p:nvSpPr>
          <p:cNvPr id="33" name="object 33"/>
          <p:cNvSpPr/>
          <p:nvPr/>
        </p:nvSpPr>
        <p:spPr>
          <a:xfrm>
            <a:off x="3423665" y="1517523"/>
            <a:ext cx="0" cy="548639"/>
          </a:xfrm>
          <a:custGeom>
            <a:avLst/>
            <a:gdLst/>
            <a:ahLst/>
            <a:cxnLst/>
            <a:rect l="l" t="t" r="r" b="b"/>
            <a:pathLst>
              <a:path h="548639">
                <a:moveTo>
                  <a:pt x="0" y="0"/>
                </a:moveTo>
                <a:lnTo>
                  <a:pt x="0" y="548639"/>
                </a:lnTo>
              </a:path>
            </a:pathLst>
          </a:custGeom>
          <a:ln w="34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400"/>
          </a:p>
        </p:txBody>
      </p:sp>
      <p:sp>
        <p:nvSpPr>
          <p:cNvPr id="34" name="object 34"/>
          <p:cNvSpPr txBox="1"/>
          <p:nvPr/>
        </p:nvSpPr>
        <p:spPr>
          <a:xfrm>
            <a:off x="2207386" y="2101216"/>
            <a:ext cx="73660" cy="127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 smtClean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15663" y="2108032"/>
            <a:ext cx="73660" cy="127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 smtClean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39284" y="2142308"/>
            <a:ext cx="384415" cy="1288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 smtClean="0">
                <a:latin typeface="Times New Roman"/>
                <a:cs typeface="Times New Roman"/>
              </a:rPr>
              <a:t>255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74339" y="2142309"/>
            <a:ext cx="293597" cy="135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 smtClean="0">
                <a:latin typeface="Times New Roman"/>
                <a:cs typeface="Times New Roman"/>
              </a:rPr>
              <a:t>255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58476" y="796886"/>
            <a:ext cx="2604698" cy="6018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221865" algn="l"/>
              </a:tabLst>
            </a:pPr>
            <a:r>
              <a:rPr sz="1600" i="1" spc="25" dirty="0" smtClean="0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sz="2400" i="1" spc="82" baseline="-15873" dirty="0" smtClean="0">
                <a:solidFill>
                  <a:srgbClr val="231F20"/>
                </a:solidFill>
                <a:latin typeface="Times New Roman"/>
                <a:cs typeface="Times New Roman"/>
              </a:rPr>
              <a:t>i	</a:t>
            </a:r>
            <a:r>
              <a:rPr sz="1600" i="1" spc="25" dirty="0" smtClean="0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sz="2400" i="1" spc="82" baseline="-15873" dirty="0" smtClean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endParaRPr lang="en-US" sz="2400" baseline="-15873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221865" algn="l"/>
              </a:tabLst>
            </a:pPr>
            <a:r>
              <a:rPr lang="en-US" sz="2400" baseline="-15873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                          </a:t>
            </a:r>
            <a:r>
              <a:rPr sz="1400" dirty="0" smtClean="0">
                <a:latin typeface="Times New Roman"/>
                <a:cs typeface="Times New Roman"/>
              </a:rPr>
              <a:t>1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82305" y="1400776"/>
            <a:ext cx="372929" cy="1811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 smtClean="0">
                <a:latin typeface="Times New Roman"/>
                <a:cs typeface="Times New Roman"/>
              </a:rPr>
              <a:t>2/3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81853" y="1672912"/>
            <a:ext cx="489967" cy="1468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 smtClean="0">
                <a:latin typeface="Times New Roman"/>
                <a:cs typeface="Times New Roman"/>
              </a:rPr>
              <a:t>1/3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28341" y="1382322"/>
            <a:ext cx="584778" cy="1996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 smtClean="0">
                <a:latin typeface="Times New Roman"/>
                <a:cs typeface="Times New Roman"/>
              </a:rPr>
              <a:t>1/256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3543" y="2426359"/>
            <a:ext cx="6984239" cy="5378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255" algn="ctr">
              <a:lnSpc>
                <a:spcPct val="100000"/>
              </a:lnSpc>
              <a:tabLst>
                <a:tab pos="2200275" algn="l"/>
              </a:tabLst>
            </a:pPr>
            <a:r>
              <a:rPr dirty="0" smtClean="0">
                <a:latin typeface="Times New Roman"/>
                <a:cs typeface="Times New Roman"/>
              </a:rPr>
              <a:t>(a)	(b)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ts val="850"/>
              </a:lnSpc>
              <a:spcBef>
                <a:spcPts val="47"/>
              </a:spcBef>
            </a:pPr>
            <a:r>
              <a:rPr lang="en-US" sz="1950" spc="145" dirty="0" smtClean="0">
                <a:solidFill>
                  <a:srgbClr val="231F20"/>
                </a:solidFill>
                <a:latin typeface="Arial"/>
                <a:cs typeface="Arial"/>
              </a:rPr>
              <a:t>         </a:t>
            </a:r>
          </a:p>
          <a:p>
            <a:pPr>
              <a:lnSpc>
                <a:spcPts val="850"/>
              </a:lnSpc>
              <a:spcBef>
                <a:spcPts val="47"/>
              </a:spcBef>
            </a:pPr>
            <a:r>
              <a:rPr lang="en-US" sz="1950" spc="1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50" spc="145" dirty="0" smtClean="0">
                <a:solidFill>
                  <a:srgbClr val="231F20"/>
                </a:solidFill>
                <a:latin typeface="Arial"/>
                <a:cs typeface="Arial"/>
              </a:rPr>
              <a:t>            </a:t>
            </a:r>
            <a:r>
              <a:rPr sz="1950" spc="145" dirty="0" smtClean="0">
                <a:solidFill>
                  <a:srgbClr val="231F20"/>
                </a:solidFill>
                <a:latin typeface="Arial"/>
                <a:cs typeface="Arial"/>
              </a:rPr>
              <a:t>Histograms </a:t>
            </a:r>
            <a:r>
              <a:rPr sz="1950" spc="-25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950" spc="210" dirty="0" smtClean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950" spc="70" dirty="0" smtClean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950" spc="175" dirty="0" smtClean="0">
                <a:solidFill>
                  <a:srgbClr val="231F20"/>
                </a:solidFill>
                <a:latin typeface="Arial"/>
                <a:cs typeface="Arial"/>
              </a:rPr>
              <a:t>r </a:t>
            </a:r>
            <a:r>
              <a:rPr sz="1950" spc="-25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50" spc="365" dirty="0" smtClean="0">
                <a:solidFill>
                  <a:srgbClr val="231F20"/>
                </a:solidFill>
                <a:latin typeface="Arial"/>
                <a:cs typeface="Arial"/>
              </a:rPr>
              <a:t>Two</a:t>
            </a:r>
            <a:r>
              <a:rPr sz="1950" spc="15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950" spc="-26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950" spc="120" dirty="0" smtClean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950" spc="9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950" spc="90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950" spc="95" dirty="0" smtClean="0">
                <a:solidFill>
                  <a:srgbClr val="231F20"/>
                </a:solidFill>
                <a:latin typeface="Arial"/>
                <a:cs typeface="Arial"/>
              </a:rPr>
              <a:t>y-level </a:t>
            </a:r>
            <a:r>
              <a:rPr sz="1950" spc="-25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950" spc="105" dirty="0" smtClean="0">
                <a:solidFill>
                  <a:srgbClr val="231F20"/>
                </a:solidFill>
                <a:latin typeface="Arial"/>
                <a:cs typeface="Arial"/>
              </a:rPr>
              <a:t>Images.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13886" y="2005203"/>
            <a:ext cx="62230" cy="139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i="1" spc="60" dirty="0" smtClean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23699" y="2005203"/>
            <a:ext cx="62230" cy="139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i="1" spc="60" dirty="0" smtClean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2143415" y="5583469"/>
                <a:ext cx="3824958" cy="616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z="2400" i="1" spc="85" dirty="0" smtClean="0">
                        <a:solidFill>
                          <a:srgbClr val="231F2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rPr>
                      <m:t>η</m:t>
                    </m:r>
                  </m:oMath>
                </a14:m>
                <a:r>
                  <a:rPr lang="el-GR" altLang="zh-CN" sz="2400" spc="114" dirty="0" smtClean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CN" sz="2400" i="1" spc="114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zh-CN" sz="2400" b="0" i="1" spc="114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pc="114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altLang="zh-CN" sz="2400" i="1" spc="114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i="1" spc="114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0" spc="114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1" spc="114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2400" b="0" i="1" spc="114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e>
                    </m:func>
                  </m:oMath>
                </a14:m>
                <a:r>
                  <a:rPr lang="en-US" altLang="zh-CN" sz="24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CN" sz="2400" i="1" spc="114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zh-CN" sz="2400" b="0" i="1" spc="114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spc="114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altLang="zh-CN" sz="2400" i="1" spc="114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i="1" spc="114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0" spc="114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1" spc="114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l-GR" altLang="zh-CN" sz="2400" i="1" spc="114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en-US" altLang="zh-CN" sz="2400" b="0" i="1" spc="114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1" spc="114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sz="24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=0.9183</a:t>
                </a:r>
                <a:endParaRPr lang="zh-CN" alt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15" y="5583469"/>
                <a:ext cx="3824958" cy="616515"/>
              </a:xfrm>
              <a:prstGeom prst="rect">
                <a:avLst/>
              </a:prstGeom>
              <a:blipFill>
                <a:blip r:embed="rId4"/>
                <a:stretch>
                  <a:fillRect r="-1914" b="-7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  <a:cs typeface="PMingLiU" pitchFamily="18" charset="-120"/>
              </a:rPr>
              <a:t>Example of Entropy Calculation</a:t>
            </a:r>
            <a:endParaRPr lang="en-US" altLang="zh-TW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494453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Char char="n"/>
              <a:defRPr/>
            </a:pP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Example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altLang="zh-TW" sz="2200" dirty="0">
                <a:latin typeface="Cambria" charset="0"/>
                <a:cs typeface="新細明體" charset="0"/>
              </a:rPr>
              <a:t>Alphabet:		S = 	{0,        1,        2,        3}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altLang="zh-TW" sz="2200" dirty="0">
                <a:latin typeface="Cambria" charset="0"/>
                <a:cs typeface="新細明體" charset="0"/>
              </a:rPr>
              <a:t>Probability: 	  	P </a:t>
            </a:r>
            <a:r>
              <a:rPr lang="en-US" altLang="zh-TW" sz="2200" dirty="0" smtClean="0">
                <a:latin typeface="Cambria" charset="0"/>
                <a:cs typeface="新細明體" charset="0"/>
              </a:rPr>
              <a:t>=         </a:t>
            </a:r>
            <a:r>
              <a:rPr lang="en-US" altLang="zh-TW" sz="2200" dirty="0">
                <a:latin typeface="Cambria" charset="0"/>
                <a:cs typeface="新細明體" charset="0"/>
              </a:rPr>
              <a:t>{1/4,     1/4,     1/4,     1/4}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altLang="zh-TW" sz="2200" dirty="0">
                <a:latin typeface="Cambria" charset="0"/>
                <a:cs typeface="新細明體" charset="0"/>
              </a:rPr>
              <a:t>Self-information:          - log</a:t>
            </a:r>
            <a:r>
              <a:rPr lang="en-US" altLang="zh-TW" sz="2200" baseline="-25000" dirty="0">
                <a:latin typeface="Cambria" charset="0"/>
                <a:cs typeface="新細明體" charset="0"/>
              </a:rPr>
              <a:t>2</a:t>
            </a:r>
            <a:r>
              <a:rPr lang="en-US" altLang="zh-TW" sz="2200" dirty="0">
                <a:latin typeface="Cambria" charset="0"/>
                <a:cs typeface="新細明體" charset="0"/>
              </a:rPr>
              <a:t>p</a:t>
            </a:r>
            <a:r>
              <a:rPr lang="en-US" altLang="zh-TW" sz="2200" baseline="-25000" dirty="0">
                <a:latin typeface="Cambria" charset="0"/>
                <a:cs typeface="新細明體" charset="0"/>
              </a:rPr>
              <a:t>i </a:t>
            </a:r>
            <a:r>
              <a:rPr lang="en-US" altLang="zh-TW" sz="2200" dirty="0">
                <a:latin typeface="Cambria" charset="0"/>
                <a:cs typeface="新細明體" charset="0"/>
              </a:rPr>
              <a:t>= 	 { 2,       2,        2,        2}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altLang="zh-TW" sz="2200" dirty="0">
                <a:latin typeface="Cambria" charset="0"/>
                <a:cs typeface="新細明體" charset="0"/>
              </a:rPr>
              <a:t>Entropy: 		       	E = 2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altLang="zh-TW" sz="2000" dirty="0">
                <a:latin typeface="Cambria" charset="0"/>
                <a:cs typeface="新細明體" charset="0"/>
              </a:rPr>
              <a:t>On average, 2 bits should be used to represent each symbol</a:t>
            </a:r>
          </a:p>
          <a:p>
            <a:pPr>
              <a:buFont typeface="Wingdings" charset="0"/>
              <a:buChar char="n"/>
              <a:defRPr/>
            </a:pPr>
            <a:endParaRPr lang="en-US" altLang="zh-TW" sz="2600" dirty="0" smtClean="0">
              <a:latin typeface="Cambria" charset="0"/>
              <a:ea typeface="新細明體" charset="0"/>
              <a:cs typeface="新細明體" charset="0"/>
            </a:endParaRPr>
          </a:p>
          <a:p>
            <a:pPr>
              <a:buFont typeface="Wingdings" charset="0"/>
              <a:buChar char="n"/>
              <a:defRPr/>
            </a:pPr>
            <a:r>
              <a:rPr lang="en-US" altLang="zh-TW" sz="2600" dirty="0" smtClean="0">
                <a:latin typeface="Cambria" charset="0"/>
                <a:ea typeface="新細明體" charset="0"/>
                <a:cs typeface="新細明體" charset="0"/>
              </a:rPr>
              <a:t>Example</a:t>
            </a:r>
            <a:endParaRPr lang="en-US" altLang="zh-TW" sz="2600" dirty="0">
              <a:latin typeface="Cambria" charset="0"/>
              <a:ea typeface="新細明體" charset="0"/>
              <a:cs typeface="新細明體" charset="0"/>
            </a:endParaRPr>
          </a:p>
          <a:p>
            <a:pPr lvl="1">
              <a:buFont typeface="Wingdings" charset="0"/>
              <a:buChar char="q"/>
              <a:defRPr/>
            </a:pPr>
            <a:r>
              <a:rPr lang="en-US" altLang="zh-TW" sz="2200" dirty="0">
                <a:latin typeface="Cambria" charset="0"/>
                <a:cs typeface="新細明體" charset="0"/>
              </a:rPr>
              <a:t>Alphabet:	</a:t>
            </a:r>
            <a:r>
              <a:rPr lang="en-US" altLang="zh-TW" sz="2200" dirty="0" smtClean="0">
                <a:latin typeface="Cambria" charset="0"/>
                <a:cs typeface="新細明體" charset="0"/>
              </a:rPr>
              <a:t>  </a:t>
            </a:r>
            <a:r>
              <a:rPr lang="en-US" altLang="zh-TW" sz="2200" dirty="0">
                <a:latin typeface="Cambria" charset="0"/>
                <a:cs typeface="新細明體" charset="0"/>
              </a:rPr>
              <a:t>	S = 	{0,        1,        2,        3}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altLang="zh-TW" sz="2200" dirty="0">
                <a:latin typeface="Cambria" charset="0"/>
                <a:cs typeface="新細明體" charset="0"/>
              </a:rPr>
              <a:t>Probability: 	  	P = 	</a:t>
            </a:r>
            <a:r>
              <a:rPr lang="en-US" altLang="zh-TW" sz="2200" dirty="0" smtClean="0">
                <a:latin typeface="Cambria" charset="0"/>
                <a:cs typeface="新細明體" charset="0"/>
              </a:rPr>
              <a:t>{0,    1/2,        0,     </a:t>
            </a:r>
            <a:r>
              <a:rPr lang="en-US" altLang="zh-TW" sz="2200" dirty="0">
                <a:latin typeface="Cambria" charset="0"/>
                <a:cs typeface="新細明體" charset="0"/>
              </a:rPr>
              <a:t>1/2}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altLang="zh-TW" sz="2200" dirty="0">
                <a:latin typeface="Cambria" charset="0"/>
                <a:cs typeface="新細明體" charset="0"/>
              </a:rPr>
              <a:t>Self-information:          - log</a:t>
            </a:r>
            <a:r>
              <a:rPr lang="en-US" altLang="zh-TW" sz="2200" baseline="-25000" dirty="0">
                <a:latin typeface="Cambria" charset="0"/>
                <a:cs typeface="新細明體" charset="0"/>
              </a:rPr>
              <a:t>2</a:t>
            </a:r>
            <a:r>
              <a:rPr lang="en-US" altLang="zh-TW" sz="2200" dirty="0">
                <a:latin typeface="Cambria" charset="0"/>
                <a:cs typeface="新細明體" charset="0"/>
              </a:rPr>
              <a:t>p</a:t>
            </a:r>
            <a:r>
              <a:rPr lang="en-US" altLang="zh-TW" sz="2200" baseline="-25000" dirty="0">
                <a:latin typeface="Cambria" charset="0"/>
                <a:cs typeface="新細明體" charset="0"/>
              </a:rPr>
              <a:t>i </a:t>
            </a:r>
            <a:r>
              <a:rPr lang="en-US" altLang="zh-TW" sz="2200" dirty="0">
                <a:latin typeface="Cambria" charset="0"/>
                <a:cs typeface="新細明體" charset="0"/>
              </a:rPr>
              <a:t>= 	</a:t>
            </a:r>
            <a:r>
              <a:rPr lang="en-US" altLang="zh-TW" sz="2200" dirty="0" smtClean="0">
                <a:latin typeface="Cambria" charset="0"/>
                <a:cs typeface="新細明體" charset="0"/>
              </a:rPr>
              <a:t>{---,       1,      ---,        </a:t>
            </a:r>
            <a:r>
              <a:rPr lang="en-US" altLang="zh-TW" sz="2200" dirty="0">
                <a:latin typeface="Cambria" charset="0"/>
                <a:cs typeface="新細明體" charset="0"/>
              </a:rPr>
              <a:t>1}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altLang="zh-TW" sz="2200" dirty="0">
                <a:latin typeface="Cambria" charset="0"/>
                <a:cs typeface="新細明體" charset="0"/>
              </a:rPr>
              <a:t>Entropy: 		       	E = </a:t>
            </a:r>
            <a:r>
              <a:rPr lang="en-US" altLang="zh-TW" sz="2200" dirty="0" smtClean="0">
                <a:latin typeface="Cambria" charset="0"/>
                <a:cs typeface="新細明體" charset="0"/>
              </a:rPr>
              <a:t>1</a:t>
            </a:r>
            <a:endParaRPr lang="en-US" altLang="zh-TW" sz="2200" dirty="0">
              <a:latin typeface="Cambria" charset="0"/>
              <a:cs typeface="新細明體" charset="0"/>
            </a:endParaRPr>
          </a:p>
          <a:p>
            <a:pPr lvl="2">
              <a:buFont typeface="Wingdings" charset="0"/>
              <a:buChar char="n"/>
              <a:defRPr/>
            </a:pPr>
            <a:r>
              <a:rPr lang="en-US" altLang="zh-TW" sz="2000" dirty="0">
                <a:latin typeface="Cambria" charset="0"/>
                <a:cs typeface="新細明體" charset="0"/>
              </a:rPr>
              <a:t>On average, 1 bit should be used to represent each symbol</a:t>
            </a:r>
          </a:p>
          <a:p>
            <a:pPr>
              <a:buFont typeface="Wingdings" charset="0"/>
              <a:buChar char="n"/>
              <a:defRPr/>
            </a:pP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Entropy 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c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orresponds to  the </a:t>
            </a:r>
            <a:r>
              <a:rPr lang="en-US" altLang="zh-TW" sz="2600" dirty="0" smtClean="0">
                <a:latin typeface="Cambria" charset="0"/>
                <a:ea typeface="新細明體" charset="0"/>
                <a:cs typeface="新細明體" charset="0"/>
              </a:rPr>
              <a:t>average 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number  of  bits  needed  to  encode </a:t>
            </a:r>
            <a:r>
              <a:rPr lang="en-US" altLang="zh-TW" sz="2600" dirty="0" smtClean="0">
                <a:latin typeface="Cambria" charset="0"/>
                <a:ea typeface="新細明體" charset="0"/>
                <a:cs typeface="新細明體" charset="0"/>
              </a:rPr>
              <a:t>a character</a:t>
            </a:r>
            <a:endParaRPr lang="en-US" altLang="zh-TW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90000"/>
              </a:lnSpc>
              <a:buFont typeface="Wingdings" charset="0"/>
              <a:buChar char="n"/>
              <a:defRPr/>
            </a:pPr>
            <a:endParaRPr lang="en-US" altLang="zh-TW" dirty="0">
              <a:latin typeface="Cambria" charset="0"/>
              <a:ea typeface="新細明體" charset="0"/>
              <a:cs typeface="新細明體" charset="0"/>
            </a:endParaRPr>
          </a:p>
        </p:txBody>
      </p:sp>
      <p:sp>
        <p:nvSpPr>
          <p:cNvPr id="542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7505D77-C221-452D-9A84-1ED2DD2C9AE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12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3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Basics of Information Theory</a:t>
            </a:r>
            <a:endParaRPr lang="en-US" altLang="zh-TW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The  entropy (</a:t>
            </a:r>
            <a:r>
              <a:rPr lang="zh-CN" altLang="en-US" sz="24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熵</a:t>
            </a:r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) </a:t>
            </a:r>
            <a:r>
              <a:rPr lang="en-US" altLang="zh-CN" sz="2400" i="1" dirty="0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η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 represents </a:t>
            </a:r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the average amount of information  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contained  per  symbol  in  the  source  S.</a:t>
            </a:r>
          </a:p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The 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entropy </a:t>
            </a:r>
            <a:r>
              <a:rPr lang="en-US" altLang="zh-CN" sz="2400" i="1" dirty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η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 specifies the lower bound for the average number of  bits  to  code  each  symbol  in  </a:t>
            </a:r>
            <a:r>
              <a:rPr lang="en-US" altLang="zh-CN" sz="2400" i="1" dirty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S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,  i.e.,</a:t>
            </a: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CN" sz="3600" spc="-1439" baseline="9971" dirty="0">
                <a:solidFill>
                  <a:srgbClr val="231F20"/>
                </a:solidFill>
                <a:latin typeface="Arial"/>
                <a:cs typeface="Arial"/>
              </a:rPr>
              <a:t>¯</a:t>
            </a:r>
            <a:r>
              <a:rPr lang="en-US" altLang="zh-CN" sz="2400" i="1" spc="80" dirty="0" smtClean="0">
                <a:solidFill>
                  <a:srgbClr val="231F20"/>
                </a:solidFill>
                <a:latin typeface="Times New Roman"/>
                <a:cs typeface="Times New Roman"/>
              </a:rPr>
              <a:t>l </a:t>
            </a:r>
            <a:r>
              <a:rPr lang="en-US" altLang="zh-CN" sz="2400" spc="8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is</a:t>
            </a:r>
            <a:r>
              <a:rPr lang="en-US" altLang="zh-CN" sz="2400" i="1" spc="8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the  average  length  (measured  in  bits)  of  the  </a:t>
            </a:r>
            <a:r>
              <a:rPr lang="en-US" altLang="zh-TW" sz="2400" dirty="0" err="1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codewords</a:t>
            </a:r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 produced  by  the  encoder.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Entropy </a:t>
            </a:r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coding is </a:t>
            </a:r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a lossless data compression </a:t>
            </a:r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scheme.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Two </a:t>
            </a:r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most common: Shannon–</a:t>
            </a:r>
            <a:r>
              <a:rPr lang="en-US" altLang="zh-TW" sz="2400" dirty="0" err="1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Fano</a:t>
            </a:r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 </a:t>
            </a:r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algorithm, Huffman </a:t>
            </a:r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coding.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Demo   </a:t>
            </a:r>
            <a:r>
              <a:rPr lang="en-US" altLang="zh-CN" sz="2400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entropyRGB_Ycbcr.m</a:t>
            </a:r>
            <a:endParaRPr lang="en-US" altLang="zh-TW" sz="2400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13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7" name="object 10"/>
          <p:cNvSpPr txBox="1"/>
          <p:nvPr/>
        </p:nvSpPr>
        <p:spPr>
          <a:xfrm>
            <a:off x="3551254" y="3222036"/>
            <a:ext cx="1534665" cy="3655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50" i="1" spc="85" dirty="0" smtClean="0">
                <a:solidFill>
                  <a:srgbClr val="231F20"/>
                </a:solidFill>
                <a:latin typeface="Times New Roman"/>
                <a:cs typeface="Times New Roman"/>
              </a:rPr>
              <a:t>η</a:t>
            </a:r>
            <a:r>
              <a:rPr sz="1950" i="1" spc="17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950" i="1" spc="60" dirty="0" smtClean="0">
                <a:solidFill>
                  <a:srgbClr val="231F20"/>
                </a:solidFill>
                <a:latin typeface="Meiryo"/>
                <a:cs typeface="Meiryo"/>
              </a:rPr>
              <a:t>≤</a:t>
            </a:r>
            <a:r>
              <a:rPr sz="1950" i="1" spc="-204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2925" spc="-1439" baseline="9971" dirty="0" smtClean="0">
                <a:solidFill>
                  <a:srgbClr val="231F20"/>
                </a:solidFill>
                <a:latin typeface="Arial"/>
                <a:cs typeface="Arial"/>
              </a:rPr>
              <a:t>¯</a:t>
            </a:r>
            <a:r>
              <a:rPr sz="1950" i="1" spc="80" dirty="0" smtClean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endParaRPr sz="19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126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Basics of Information Theory</a:t>
            </a:r>
            <a:endParaRPr lang="en-US" altLang="zh-TW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练习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14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08144"/>
            <a:ext cx="8543287" cy="3005595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16920"/>
              </p:ext>
            </p:extLst>
          </p:nvPr>
        </p:nvGraphicFramePr>
        <p:xfrm>
          <a:off x="320566" y="4265099"/>
          <a:ext cx="322142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284">
                  <a:extLst>
                    <a:ext uri="{9D8B030D-6E8A-4147-A177-3AD203B41FA5}">
                      <a16:colId xmlns:a16="http://schemas.microsoft.com/office/drawing/2014/main" val="3214990923"/>
                    </a:ext>
                  </a:extLst>
                </a:gridCol>
                <a:gridCol w="644284">
                  <a:extLst>
                    <a:ext uri="{9D8B030D-6E8A-4147-A177-3AD203B41FA5}">
                      <a16:colId xmlns:a16="http://schemas.microsoft.com/office/drawing/2014/main" val="1918813697"/>
                    </a:ext>
                  </a:extLst>
                </a:gridCol>
                <a:gridCol w="644284">
                  <a:extLst>
                    <a:ext uri="{9D8B030D-6E8A-4147-A177-3AD203B41FA5}">
                      <a16:colId xmlns:a16="http://schemas.microsoft.com/office/drawing/2014/main" val="644087965"/>
                    </a:ext>
                  </a:extLst>
                </a:gridCol>
                <a:gridCol w="644284">
                  <a:extLst>
                    <a:ext uri="{9D8B030D-6E8A-4147-A177-3AD203B41FA5}">
                      <a16:colId xmlns:a16="http://schemas.microsoft.com/office/drawing/2014/main" val="713423537"/>
                    </a:ext>
                  </a:extLst>
                </a:gridCol>
                <a:gridCol w="644284">
                  <a:extLst>
                    <a:ext uri="{9D8B030D-6E8A-4147-A177-3AD203B41FA5}">
                      <a16:colId xmlns:a16="http://schemas.microsoft.com/office/drawing/2014/main" val="727760382"/>
                    </a:ext>
                  </a:extLst>
                </a:gridCol>
              </a:tblGrid>
              <a:tr h="36085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灰度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978132"/>
                  </a:ext>
                </a:extLst>
              </a:tr>
              <a:tr h="36085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731624"/>
                  </a:ext>
                </a:extLst>
              </a:tr>
              <a:tr h="36085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概率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7237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913698" y="4617242"/>
                <a:ext cx="4773102" cy="392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1.75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698" y="4617242"/>
                <a:ext cx="4773102" cy="392993"/>
              </a:xfrm>
              <a:prstGeom prst="rect">
                <a:avLst/>
              </a:prstGeom>
              <a:blipFill>
                <a:blip r:embed="rId4"/>
                <a:stretch>
                  <a:fillRect l="-1788" t="-4615" r="-2171" b="-2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67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altLang="zh-TW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Introduction to Compression 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（压缩）</a:t>
            </a:r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 lvl="1"/>
            <a:r>
              <a:rPr lang="en-US" altLang="zh-TW" sz="2200" dirty="0">
                <a:latin typeface="Cambria" panose="02040503050406030204" pitchFamily="18" charset="0"/>
                <a:cs typeface="PMingLiU" pitchFamily="18" charset="-120"/>
              </a:rPr>
              <a:t>The need for data </a:t>
            </a:r>
            <a:r>
              <a:rPr lang="en-US" altLang="zh-TW" sz="2200" dirty="0" smtClean="0">
                <a:latin typeface="Cambria" panose="02040503050406030204" pitchFamily="18" charset="0"/>
                <a:cs typeface="PMingLiU" pitchFamily="18" charset="-120"/>
              </a:rPr>
              <a:t>compression</a:t>
            </a:r>
          </a:p>
          <a:p>
            <a:pPr lvl="1"/>
            <a:r>
              <a:rPr lang="en-US" altLang="zh-TW" sz="2200" dirty="0">
                <a:latin typeface="Cambria" panose="02040503050406030204" pitchFamily="18" charset="0"/>
                <a:cs typeface="PMingLiU" pitchFamily="18" charset="-120"/>
              </a:rPr>
              <a:t>Lossless vs </a:t>
            </a:r>
            <a:r>
              <a:rPr lang="en-US" altLang="zh-TW" sz="2200" dirty="0" err="1" smtClean="0">
                <a:latin typeface="Cambria" panose="02040503050406030204" pitchFamily="18" charset="0"/>
                <a:cs typeface="PMingLiU" pitchFamily="18" charset="-120"/>
              </a:rPr>
              <a:t>lossy</a:t>
            </a:r>
            <a:r>
              <a:rPr lang="en-US" altLang="zh-TW" sz="2200" dirty="0" smtClean="0">
                <a:latin typeface="Cambria" panose="02040503050406030204" pitchFamily="18" charset="0"/>
                <a:cs typeface="PMingLiU" pitchFamily="18" charset="-120"/>
              </a:rPr>
              <a:t> </a:t>
            </a:r>
            <a:r>
              <a:rPr lang="en-US" altLang="zh-TW" sz="2200" dirty="0">
                <a:latin typeface="Cambria" panose="02040503050406030204" pitchFamily="18" charset="0"/>
                <a:cs typeface="PMingLiU" pitchFamily="18" charset="-120"/>
              </a:rPr>
              <a:t>compression</a:t>
            </a:r>
          </a:p>
          <a:p>
            <a:pPr lvl="1"/>
            <a:r>
              <a:rPr lang="en-US" altLang="zh-TW" sz="2200" dirty="0">
                <a:latin typeface="Cambria" panose="02040503050406030204" pitchFamily="18" charset="0"/>
                <a:cs typeface="PMingLiU" pitchFamily="18" charset="-120"/>
              </a:rPr>
              <a:t>Compression  ratio</a:t>
            </a: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Basics of Information Theory 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（信息论基础）</a:t>
            </a:r>
          </a:p>
          <a:p>
            <a:r>
              <a:rPr lang="en-US" altLang="zh-TW" sz="2600" dirty="0">
                <a:solidFill>
                  <a:srgbClr val="FF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Variable-Length	Coding  (VLC) </a:t>
            </a:r>
            <a:r>
              <a:rPr lang="zh-TW" altLang="en-US" sz="2600" dirty="0" smtClean="0">
                <a:solidFill>
                  <a:srgbClr val="FF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 smtClean="0">
                <a:solidFill>
                  <a:srgbClr val="FF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变</a:t>
            </a:r>
            <a:r>
              <a:rPr lang="zh-CN" altLang="en-US" sz="2600" dirty="0">
                <a:solidFill>
                  <a:srgbClr val="FF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长编码</a:t>
            </a:r>
            <a:r>
              <a:rPr lang="zh-CN" altLang="en-US" sz="2600" dirty="0" smtClean="0">
                <a:solidFill>
                  <a:srgbClr val="FF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）</a:t>
            </a:r>
            <a:endParaRPr lang="en-US" altLang="zh-CN" sz="2600" dirty="0" smtClean="0">
              <a:solidFill>
                <a:srgbClr val="FF0000"/>
              </a:solidFill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 lvl="1"/>
            <a:r>
              <a:rPr lang="en-US" altLang="zh-CN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Shannon-</a:t>
            </a:r>
            <a:r>
              <a:rPr lang="en-US" altLang="zh-CN" sz="2400" dirty="0" err="1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Fano</a:t>
            </a:r>
            <a:r>
              <a:rPr lang="en-US" altLang="zh-CN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Algorithm</a:t>
            </a:r>
          </a:p>
          <a:p>
            <a:pPr lvl="1"/>
            <a:r>
              <a:rPr lang="en-US" altLang="zh-CN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Huffman Coding</a:t>
            </a:r>
            <a:endParaRPr lang="zh-CN" altLang="en-US" sz="2400" dirty="0">
              <a:solidFill>
                <a:srgbClr val="FF0000"/>
              </a:solidFill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Dictionary-based Coding </a:t>
            </a:r>
            <a:r>
              <a:rPr lang="zh-TW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基于字典的编码）</a:t>
            </a: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Arithmetic  Coding </a:t>
            </a:r>
            <a:r>
              <a:rPr lang="zh-TW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算术编码）</a:t>
            </a:r>
          </a:p>
          <a:p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15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16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Variable-Length Coding (</a:t>
            </a:r>
            <a:r>
              <a:rPr lang="en-US" altLang="zh-CN" dirty="0"/>
              <a:t>VLC) 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199" y="1219199"/>
            <a:ext cx="8403021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The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code lengths for different symbols should vary according to the information carried by the symbols</a:t>
            </a:r>
          </a:p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Symbols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that occur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more frequently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will have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shorter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  codes than symbols that occur less frequently</a:t>
            </a:r>
          </a:p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Main VLC algorithms</a:t>
            </a:r>
          </a:p>
          <a:p>
            <a:pPr lvl="1">
              <a:lnSpc>
                <a:spcPct val="100000"/>
              </a:lnSpc>
              <a:tabLst>
                <a:tab pos="273050" algn="l"/>
                <a:tab pos="2266315" algn="l"/>
              </a:tabLst>
            </a:pPr>
            <a:r>
              <a:rPr lang="en-US" altLang="zh-CN" sz="24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Shannon-</a:t>
            </a:r>
            <a:r>
              <a:rPr lang="en-US" altLang="zh-CN" sz="2400" dirty="0" err="1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Fano</a:t>
            </a:r>
            <a:r>
              <a:rPr lang="en-US" altLang="zh-CN" sz="24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Algorithm(top-down approach)</a:t>
            </a:r>
          </a:p>
          <a:p>
            <a:pPr lvl="1">
              <a:lnSpc>
                <a:spcPct val="100000"/>
              </a:lnSpc>
              <a:tabLst>
                <a:tab pos="273050" algn="l"/>
                <a:tab pos="2266315" algn="l"/>
              </a:tabLst>
            </a:pPr>
            <a:r>
              <a:rPr lang="en-US" altLang="zh-CN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Huffman Coding (bottom-up approach)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16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9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Shannon-</a:t>
            </a:r>
            <a:r>
              <a:rPr lang="en-US" altLang="zh-CN" dirty="0" err="1"/>
              <a:t>Fano</a:t>
            </a:r>
            <a:r>
              <a:rPr lang="en-US" altLang="zh-CN" dirty="0"/>
              <a:t> Algorithm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D</a:t>
            </a:r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eveloped </a:t>
            </a: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by Shannon at Bell </a:t>
            </a:r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Labs and </a:t>
            </a: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Robert </a:t>
            </a:r>
            <a:r>
              <a:rPr lang="en-US" altLang="zh-TW" sz="2600" dirty="0" err="1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Fano</a:t>
            </a: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 at MIT </a:t>
            </a:r>
          </a:p>
          <a:p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Example</a:t>
            </a:r>
            <a:endParaRPr lang="en-US" altLang="zh-TW" sz="26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 lvl="1"/>
            <a:r>
              <a:rPr lang="en-US" altLang="zh-TW" sz="2200" dirty="0">
                <a:latin typeface="Cambria" panose="02040503050406030204" pitchFamily="18" charset="0"/>
                <a:cs typeface="PMingLiU" pitchFamily="18" charset="-120"/>
              </a:rPr>
              <a:t>“HELLO”</a:t>
            </a:r>
          </a:p>
          <a:p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Algorithm</a:t>
            </a:r>
            <a:endParaRPr lang="en-US" altLang="zh-TW" sz="26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 lvl="1"/>
            <a:r>
              <a:rPr lang="en-US" altLang="zh-TW" sz="2200" dirty="0">
                <a:latin typeface="Cambria" panose="02040503050406030204" pitchFamily="18" charset="0"/>
                <a:cs typeface="PMingLiU" pitchFamily="18" charset="-120"/>
              </a:rPr>
              <a:t>Sort the symbols according to the frequency count of their occurrences.</a:t>
            </a:r>
          </a:p>
          <a:p>
            <a:pPr lvl="1"/>
            <a:r>
              <a:rPr lang="en-US" altLang="zh-TW" sz="2200" dirty="0">
                <a:latin typeface="Cambria" panose="02040503050406030204" pitchFamily="18" charset="0"/>
                <a:cs typeface="PMingLiU" pitchFamily="18" charset="-120"/>
              </a:rPr>
              <a:t>Recursively </a:t>
            </a:r>
            <a:r>
              <a:rPr lang="en-US" altLang="zh-TW" sz="2200" dirty="0">
                <a:solidFill>
                  <a:srgbClr val="FF0000"/>
                </a:solidFill>
                <a:latin typeface="Cambria" panose="02040503050406030204" pitchFamily="18" charset="0"/>
                <a:cs typeface="PMingLiU" pitchFamily="18" charset="-120"/>
              </a:rPr>
              <a:t>divide the symbols into two parts</a:t>
            </a:r>
            <a:r>
              <a:rPr lang="en-US" altLang="zh-TW" sz="2200" dirty="0">
                <a:latin typeface="Cambria" panose="02040503050406030204" pitchFamily="18" charset="0"/>
                <a:cs typeface="PMingLiU" pitchFamily="18" charset="-120"/>
              </a:rPr>
              <a:t>, each with approximately the same number of counts, until all parts contain only one symbol.</a:t>
            </a: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Frequency count of the symbols</a:t>
            </a:r>
          </a:p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17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graphicFrame>
        <p:nvGraphicFramePr>
          <p:cNvPr id="6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2839"/>
              </p:ext>
            </p:extLst>
          </p:nvPr>
        </p:nvGraphicFramePr>
        <p:xfrm>
          <a:off x="2336492" y="5486449"/>
          <a:ext cx="3617296" cy="695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4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5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3296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Sym</a:t>
                      </a:r>
                      <a:r>
                        <a:rPr sz="1950" spc="7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95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lang="en-US" altLang="zh-CN"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lang="en-US"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19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Count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lang="en-US"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lang="en-US" sz="1950" dirty="0" smtClean="0">
                          <a:latin typeface="Arial"/>
                          <a:cs typeface="Arial"/>
                        </a:rPr>
                        <a:t>1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2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Shannon-</a:t>
            </a:r>
            <a:r>
              <a:rPr lang="en-US" altLang="zh-CN" dirty="0" err="1"/>
              <a:t>Fano</a:t>
            </a:r>
            <a:r>
              <a:rPr lang="en-US" altLang="zh-CN" dirty="0"/>
              <a:t> Algorithm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Coding </a:t>
            </a: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tree for “hello” by Shannon-</a:t>
            </a:r>
            <a:r>
              <a:rPr lang="en-US" altLang="zh-TW" sz="2600" dirty="0" err="1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Fano</a:t>
            </a: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 algorithm</a:t>
            </a:r>
          </a:p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18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1564701" y="3309591"/>
            <a:ext cx="1078979" cy="431596"/>
          </a:xfrm>
          <a:custGeom>
            <a:avLst/>
            <a:gdLst/>
            <a:ahLst/>
            <a:cxnLst/>
            <a:rect l="l" t="t" r="r" b="b"/>
            <a:pathLst>
              <a:path w="1078979" h="431596">
                <a:moveTo>
                  <a:pt x="1078979" y="0"/>
                </a:moveTo>
                <a:lnTo>
                  <a:pt x="0" y="431596"/>
                </a:lnTo>
              </a:path>
            </a:pathLst>
          </a:custGeom>
          <a:ln w="103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2643680" y="3309591"/>
            <a:ext cx="1078992" cy="431596"/>
          </a:xfrm>
          <a:custGeom>
            <a:avLst/>
            <a:gdLst/>
            <a:ahLst/>
            <a:cxnLst/>
            <a:rect l="l" t="t" r="r" b="b"/>
            <a:pathLst>
              <a:path w="1078992" h="431596">
                <a:moveTo>
                  <a:pt x="0" y="0"/>
                </a:moveTo>
                <a:lnTo>
                  <a:pt x="1078992" y="431596"/>
                </a:lnTo>
              </a:path>
            </a:pathLst>
          </a:custGeom>
          <a:ln w="103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6"/>
          <p:cNvSpPr txBox="1"/>
          <p:nvPr/>
        </p:nvSpPr>
        <p:spPr>
          <a:xfrm>
            <a:off x="1338463" y="3745811"/>
            <a:ext cx="45275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10" dirty="0" smtClean="0">
                <a:latin typeface="Times New Roman"/>
                <a:cs typeface="Times New Roman"/>
              </a:rPr>
              <a:t>L:(2)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509752" y="3002429"/>
            <a:ext cx="267970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10" dirty="0" smtClean="0">
                <a:latin typeface="Times New Roman"/>
                <a:cs typeface="Times New Roman"/>
              </a:rPr>
              <a:t>(5)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3294491" y="3758904"/>
            <a:ext cx="85661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10" dirty="0" smtClean="0">
                <a:latin typeface="Times New Roman"/>
                <a:cs typeface="Times New Roman"/>
              </a:rPr>
              <a:t>H,E,O:(3)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2515571" y="4497090"/>
            <a:ext cx="256540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10" dirty="0" smtClean="0">
                <a:latin typeface="Times New Roman"/>
                <a:cs typeface="Times New Roman"/>
              </a:rPr>
              <a:t>(a)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2060231" y="3221059"/>
            <a:ext cx="129539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15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3100592" y="3221059"/>
            <a:ext cx="129539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15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14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83036"/>
              </p:ext>
            </p:extLst>
          </p:nvPr>
        </p:nvGraphicFramePr>
        <p:xfrm>
          <a:off x="465359" y="1888116"/>
          <a:ext cx="3617296" cy="695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4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5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3296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Sym</a:t>
                      </a:r>
                      <a:r>
                        <a:rPr sz="1950" spc="7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95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lang="en-US" altLang="zh-CN"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lang="en-US"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19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Count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lang="en-US"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lang="en-US" sz="1950" dirty="0" smtClean="0">
                          <a:latin typeface="Arial"/>
                          <a:cs typeface="Arial"/>
                        </a:rPr>
                        <a:t>1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4647586" y="2181592"/>
            <a:ext cx="3790732" cy="1751202"/>
            <a:chOff x="4908734" y="1316165"/>
            <a:chExt cx="3790732" cy="1751202"/>
          </a:xfrm>
        </p:grpSpPr>
        <p:sp>
          <p:nvSpPr>
            <p:cNvPr id="16" name="object 12"/>
            <p:cNvSpPr/>
            <p:nvPr/>
          </p:nvSpPr>
          <p:spPr>
            <a:xfrm>
              <a:off x="5134902" y="1623313"/>
              <a:ext cx="1078991" cy="431596"/>
            </a:xfrm>
            <a:custGeom>
              <a:avLst/>
              <a:gdLst/>
              <a:ahLst/>
              <a:cxnLst/>
              <a:rect l="l" t="t" r="r" b="b"/>
              <a:pathLst>
                <a:path w="1078991" h="431596">
                  <a:moveTo>
                    <a:pt x="1078991" y="0"/>
                  </a:moveTo>
                  <a:lnTo>
                    <a:pt x="0" y="431596"/>
                  </a:lnTo>
                </a:path>
              </a:pathLst>
            </a:custGeom>
            <a:ln w="1038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13"/>
            <p:cNvSpPr/>
            <p:nvPr/>
          </p:nvSpPr>
          <p:spPr>
            <a:xfrm>
              <a:off x="6213893" y="1623313"/>
              <a:ext cx="1078992" cy="431596"/>
            </a:xfrm>
            <a:custGeom>
              <a:avLst/>
              <a:gdLst/>
              <a:ahLst/>
              <a:cxnLst/>
              <a:rect l="l" t="t" r="r" b="b"/>
              <a:pathLst>
                <a:path w="1078992" h="431596">
                  <a:moveTo>
                    <a:pt x="0" y="0"/>
                  </a:moveTo>
                  <a:lnTo>
                    <a:pt x="1078992" y="431596"/>
                  </a:lnTo>
                </a:path>
              </a:pathLst>
            </a:custGeom>
            <a:ln w="1038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14"/>
            <p:cNvSpPr/>
            <p:nvPr/>
          </p:nvSpPr>
          <p:spPr>
            <a:xfrm>
              <a:off x="6213893" y="2054910"/>
              <a:ext cx="1078991" cy="431596"/>
            </a:xfrm>
            <a:custGeom>
              <a:avLst/>
              <a:gdLst/>
              <a:ahLst/>
              <a:cxnLst/>
              <a:rect l="l" t="t" r="r" b="b"/>
              <a:pathLst>
                <a:path w="1078992" h="431596">
                  <a:moveTo>
                    <a:pt x="1078991" y="0"/>
                  </a:moveTo>
                  <a:lnTo>
                    <a:pt x="0" y="431596"/>
                  </a:lnTo>
                </a:path>
              </a:pathLst>
            </a:custGeom>
            <a:ln w="1038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15"/>
            <p:cNvSpPr/>
            <p:nvPr/>
          </p:nvSpPr>
          <p:spPr>
            <a:xfrm>
              <a:off x="7292885" y="2054910"/>
              <a:ext cx="1078991" cy="431596"/>
            </a:xfrm>
            <a:custGeom>
              <a:avLst/>
              <a:gdLst/>
              <a:ahLst/>
              <a:cxnLst/>
              <a:rect l="l" t="t" r="r" b="b"/>
              <a:pathLst>
                <a:path w="1078991" h="431596">
                  <a:moveTo>
                    <a:pt x="0" y="0"/>
                  </a:moveTo>
                  <a:lnTo>
                    <a:pt x="1078991" y="431596"/>
                  </a:lnTo>
                </a:path>
              </a:pathLst>
            </a:custGeom>
            <a:ln w="1038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" name="object 16"/>
            <p:cNvSpPr txBox="1"/>
            <p:nvPr/>
          </p:nvSpPr>
          <p:spPr>
            <a:xfrm>
              <a:off x="6619532" y="2810827"/>
              <a:ext cx="267970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0" dirty="0" smtClean="0">
                  <a:latin typeface="Times New Roman"/>
                  <a:cs typeface="Times New Roman"/>
                </a:rPr>
                <a:t>(b)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21" name="object 17"/>
            <p:cNvSpPr txBox="1"/>
            <p:nvPr/>
          </p:nvSpPr>
          <p:spPr>
            <a:xfrm>
              <a:off x="4908734" y="2085733"/>
              <a:ext cx="45275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0" dirty="0" smtClean="0">
                  <a:latin typeface="Times New Roman"/>
                  <a:cs typeface="Times New Roman"/>
                </a:rPr>
                <a:t>L:(2)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22" name="object 18"/>
            <p:cNvSpPr txBox="1"/>
            <p:nvPr/>
          </p:nvSpPr>
          <p:spPr>
            <a:xfrm>
              <a:off x="6080231" y="1316165"/>
              <a:ext cx="267970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0" dirty="0" smtClean="0">
                  <a:latin typeface="Times New Roman"/>
                  <a:cs typeface="Times New Roman"/>
                </a:rPr>
                <a:t>(5)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23" name="object 19"/>
            <p:cNvSpPr txBox="1"/>
            <p:nvPr/>
          </p:nvSpPr>
          <p:spPr>
            <a:xfrm>
              <a:off x="5976320" y="2499093"/>
              <a:ext cx="47561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0" dirty="0" smtClean="0">
                  <a:latin typeface="Times New Roman"/>
                  <a:cs typeface="Times New Roman"/>
                </a:rPr>
                <a:t>H:(1)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24" name="object 20"/>
            <p:cNvSpPr txBox="1"/>
            <p:nvPr/>
          </p:nvSpPr>
          <p:spPr>
            <a:xfrm>
              <a:off x="8044781" y="2499093"/>
              <a:ext cx="65468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0" dirty="0" smtClean="0">
                  <a:latin typeface="Times New Roman"/>
                  <a:cs typeface="Times New Roman"/>
                </a:rPr>
                <a:t>E,O:(2)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25" name="object 21"/>
            <p:cNvSpPr txBox="1"/>
            <p:nvPr/>
          </p:nvSpPr>
          <p:spPr>
            <a:xfrm>
              <a:off x="7332364" y="1799769"/>
              <a:ext cx="267970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0" dirty="0" smtClean="0">
                  <a:latin typeface="Times New Roman"/>
                  <a:cs typeface="Times New Roman"/>
                </a:rPr>
                <a:t>(3)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26" name="object 22"/>
            <p:cNvSpPr txBox="1"/>
            <p:nvPr/>
          </p:nvSpPr>
          <p:spPr>
            <a:xfrm>
              <a:off x="5610136" y="1534795"/>
              <a:ext cx="129539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5" dirty="0" smtClean="0">
                  <a:latin typeface="Times New Roman"/>
                  <a:cs typeface="Times New Roman"/>
                </a:rPr>
                <a:t>0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27" name="object 23"/>
            <p:cNvSpPr txBox="1"/>
            <p:nvPr/>
          </p:nvSpPr>
          <p:spPr>
            <a:xfrm>
              <a:off x="6686867" y="1534795"/>
              <a:ext cx="129539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5" dirty="0" smtClean="0">
                  <a:latin typeface="Times New Roman"/>
                  <a:cs typeface="Times New Roman"/>
                </a:rPr>
                <a:t>1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28" name="object 24"/>
            <p:cNvSpPr txBox="1"/>
            <p:nvPr/>
          </p:nvSpPr>
          <p:spPr>
            <a:xfrm>
              <a:off x="6653199" y="2046455"/>
              <a:ext cx="129539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5" dirty="0" smtClean="0">
                  <a:latin typeface="Times New Roman"/>
                  <a:cs typeface="Times New Roman"/>
                </a:rPr>
                <a:t>0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29" name="object 25"/>
            <p:cNvSpPr txBox="1"/>
            <p:nvPr/>
          </p:nvSpPr>
          <p:spPr>
            <a:xfrm>
              <a:off x="7884549" y="2020685"/>
              <a:ext cx="129539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5" dirty="0" smtClean="0">
                  <a:latin typeface="Times New Roman"/>
                  <a:cs typeface="Times New Roman"/>
                </a:rPr>
                <a:t>1</a:t>
              </a:r>
              <a:endParaRPr sz="1600">
                <a:latin typeface="Times New Roman"/>
                <a:cs typeface="Times New Roman"/>
              </a:endParaRPr>
            </a:p>
          </p:txBody>
        </p:sp>
      </p:grpSp>
      <p:sp>
        <p:nvSpPr>
          <p:cNvPr id="30" name="object 34"/>
          <p:cNvSpPr txBox="1"/>
          <p:nvPr/>
        </p:nvSpPr>
        <p:spPr>
          <a:xfrm>
            <a:off x="4588316" y="4679099"/>
            <a:ext cx="267970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10" dirty="0" smtClean="0">
                <a:latin typeface="Times New Roman"/>
                <a:cs typeface="Times New Roman"/>
              </a:rPr>
              <a:t>(5)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396452" y="4945528"/>
            <a:ext cx="4456461" cy="1912472"/>
            <a:chOff x="2455989" y="3586730"/>
            <a:chExt cx="4456461" cy="1912472"/>
          </a:xfrm>
        </p:grpSpPr>
        <p:sp>
          <p:nvSpPr>
            <p:cNvPr id="32" name="object 26"/>
            <p:cNvSpPr/>
            <p:nvPr/>
          </p:nvSpPr>
          <p:spPr>
            <a:xfrm>
              <a:off x="2682227" y="3631412"/>
              <a:ext cx="1078991" cy="431609"/>
            </a:xfrm>
            <a:custGeom>
              <a:avLst/>
              <a:gdLst/>
              <a:ahLst/>
              <a:cxnLst/>
              <a:rect l="l" t="t" r="r" b="b"/>
              <a:pathLst>
                <a:path w="1078991" h="431609">
                  <a:moveTo>
                    <a:pt x="1078991" y="0"/>
                  </a:moveTo>
                  <a:lnTo>
                    <a:pt x="0" y="431609"/>
                  </a:lnTo>
                </a:path>
              </a:pathLst>
            </a:custGeom>
            <a:ln w="1038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" name="object 27"/>
            <p:cNvSpPr/>
            <p:nvPr/>
          </p:nvSpPr>
          <p:spPr>
            <a:xfrm>
              <a:off x="3761219" y="3631412"/>
              <a:ext cx="1078979" cy="431609"/>
            </a:xfrm>
            <a:custGeom>
              <a:avLst/>
              <a:gdLst/>
              <a:ahLst/>
              <a:cxnLst/>
              <a:rect l="l" t="t" r="r" b="b"/>
              <a:pathLst>
                <a:path w="1078979" h="431609">
                  <a:moveTo>
                    <a:pt x="0" y="0"/>
                  </a:moveTo>
                  <a:lnTo>
                    <a:pt x="1078979" y="431609"/>
                  </a:lnTo>
                </a:path>
              </a:pathLst>
            </a:custGeom>
            <a:ln w="1038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" name="object 28"/>
            <p:cNvSpPr/>
            <p:nvPr/>
          </p:nvSpPr>
          <p:spPr>
            <a:xfrm>
              <a:off x="3761219" y="4063022"/>
              <a:ext cx="1078979" cy="431584"/>
            </a:xfrm>
            <a:custGeom>
              <a:avLst/>
              <a:gdLst/>
              <a:ahLst/>
              <a:cxnLst/>
              <a:rect l="l" t="t" r="r" b="b"/>
              <a:pathLst>
                <a:path w="1078979" h="431584">
                  <a:moveTo>
                    <a:pt x="1078979" y="0"/>
                  </a:moveTo>
                  <a:lnTo>
                    <a:pt x="0" y="431584"/>
                  </a:lnTo>
                </a:path>
              </a:pathLst>
            </a:custGeom>
            <a:ln w="1038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" name="object 29"/>
            <p:cNvSpPr/>
            <p:nvPr/>
          </p:nvSpPr>
          <p:spPr>
            <a:xfrm>
              <a:off x="4840198" y="4063022"/>
              <a:ext cx="1078991" cy="431584"/>
            </a:xfrm>
            <a:custGeom>
              <a:avLst/>
              <a:gdLst/>
              <a:ahLst/>
              <a:cxnLst/>
              <a:rect l="l" t="t" r="r" b="b"/>
              <a:pathLst>
                <a:path w="1078991" h="431584">
                  <a:moveTo>
                    <a:pt x="0" y="0"/>
                  </a:moveTo>
                  <a:lnTo>
                    <a:pt x="1078991" y="431584"/>
                  </a:lnTo>
                </a:path>
              </a:pathLst>
            </a:custGeom>
            <a:ln w="1038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" name="object 30"/>
            <p:cNvSpPr/>
            <p:nvPr/>
          </p:nvSpPr>
          <p:spPr>
            <a:xfrm>
              <a:off x="5163908" y="4494606"/>
              <a:ext cx="755281" cy="431609"/>
            </a:xfrm>
            <a:custGeom>
              <a:avLst/>
              <a:gdLst/>
              <a:ahLst/>
              <a:cxnLst/>
              <a:rect l="l" t="t" r="r" b="b"/>
              <a:pathLst>
                <a:path w="755281" h="431609">
                  <a:moveTo>
                    <a:pt x="755281" y="0"/>
                  </a:moveTo>
                  <a:lnTo>
                    <a:pt x="0" y="431609"/>
                  </a:lnTo>
                </a:path>
              </a:pathLst>
            </a:custGeom>
            <a:ln w="1038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" name="object 31"/>
            <p:cNvSpPr/>
            <p:nvPr/>
          </p:nvSpPr>
          <p:spPr>
            <a:xfrm>
              <a:off x="5919190" y="4494606"/>
              <a:ext cx="755294" cy="431609"/>
            </a:xfrm>
            <a:custGeom>
              <a:avLst/>
              <a:gdLst/>
              <a:ahLst/>
              <a:cxnLst/>
              <a:rect l="l" t="t" r="r" b="b"/>
              <a:pathLst>
                <a:path w="755294" h="431609">
                  <a:moveTo>
                    <a:pt x="0" y="0"/>
                  </a:moveTo>
                  <a:lnTo>
                    <a:pt x="755294" y="431609"/>
                  </a:lnTo>
                </a:path>
              </a:pathLst>
            </a:custGeom>
            <a:ln w="1038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" name="object 32"/>
            <p:cNvSpPr txBox="1"/>
            <p:nvPr/>
          </p:nvSpPr>
          <p:spPr>
            <a:xfrm>
              <a:off x="2455989" y="4067632"/>
              <a:ext cx="45275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0" dirty="0" smtClean="0">
                  <a:latin typeface="Times New Roman"/>
                  <a:cs typeface="Times New Roman"/>
                </a:rPr>
                <a:t>L:(2)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39" name="object 33"/>
            <p:cNvSpPr txBox="1"/>
            <p:nvPr/>
          </p:nvSpPr>
          <p:spPr>
            <a:xfrm>
              <a:off x="6436835" y="4930928"/>
              <a:ext cx="47561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0" dirty="0" smtClean="0">
                  <a:latin typeface="Times New Roman"/>
                  <a:cs typeface="Times New Roman"/>
                </a:rPr>
                <a:t>O:(1)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40" name="object 35"/>
            <p:cNvSpPr txBox="1"/>
            <p:nvPr/>
          </p:nvSpPr>
          <p:spPr>
            <a:xfrm>
              <a:off x="4937601" y="4930928"/>
              <a:ext cx="45275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0" dirty="0" smtClean="0">
                  <a:latin typeface="Times New Roman"/>
                  <a:cs typeface="Times New Roman"/>
                </a:rPr>
                <a:t>E:(1)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41" name="object 36"/>
            <p:cNvSpPr txBox="1"/>
            <p:nvPr/>
          </p:nvSpPr>
          <p:spPr>
            <a:xfrm>
              <a:off x="3523367" y="4499280"/>
              <a:ext cx="47561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0" dirty="0" smtClean="0">
                  <a:latin typeface="Times New Roman"/>
                  <a:cs typeface="Times New Roman"/>
                </a:rPr>
                <a:t>H:(1)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42" name="object 37"/>
            <p:cNvSpPr txBox="1"/>
            <p:nvPr/>
          </p:nvSpPr>
          <p:spPr>
            <a:xfrm>
              <a:off x="4544193" y="5242662"/>
              <a:ext cx="256540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0" dirty="0" smtClean="0">
                  <a:latin typeface="Times New Roman"/>
                  <a:cs typeface="Times New Roman"/>
                </a:rPr>
                <a:t>(c)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43" name="object 38"/>
            <p:cNvSpPr txBox="1"/>
            <p:nvPr/>
          </p:nvSpPr>
          <p:spPr>
            <a:xfrm>
              <a:off x="5958427" y="4239501"/>
              <a:ext cx="267970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0" dirty="0" smtClean="0">
                  <a:latin typeface="Times New Roman"/>
                  <a:cs typeface="Times New Roman"/>
                </a:rPr>
                <a:t>(2)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44" name="object 39"/>
            <p:cNvSpPr txBox="1"/>
            <p:nvPr/>
          </p:nvSpPr>
          <p:spPr>
            <a:xfrm>
              <a:off x="4879411" y="3807853"/>
              <a:ext cx="267970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0" dirty="0" smtClean="0">
                  <a:latin typeface="Times New Roman"/>
                  <a:cs typeface="Times New Roman"/>
                </a:rPr>
                <a:t>(3)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45" name="object 40"/>
            <p:cNvSpPr txBox="1"/>
            <p:nvPr/>
          </p:nvSpPr>
          <p:spPr>
            <a:xfrm>
              <a:off x="4106102" y="4057033"/>
              <a:ext cx="129539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5" dirty="0" smtClean="0">
                  <a:latin typeface="Times New Roman"/>
                  <a:cs typeface="Times New Roman"/>
                </a:rPr>
                <a:t>0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46" name="object 41"/>
            <p:cNvSpPr txBox="1"/>
            <p:nvPr/>
          </p:nvSpPr>
          <p:spPr>
            <a:xfrm>
              <a:off x="5432427" y="4046434"/>
              <a:ext cx="129539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5" dirty="0" smtClean="0">
                  <a:latin typeface="Times New Roman"/>
                  <a:cs typeface="Times New Roman"/>
                </a:rPr>
                <a:t>1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47" name="object 42"/>
            <p:cNvSpPr txBox="1"/>
            <p:nvPr/>
          </p:nvSpPr>
          <p:spPr>
            <a:xfrm>
              <a:off x="3196669" y="3586730"/>
              <a:ext cx="129539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5" dirty="0" smtClean="0">
                  <a:latin typeface="Times New Roman"/>
                  <a:cs typeface="Times New Roman"/>
                </a:rPr>
                <a:t>0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48" name="object 43"/>
            <p:cNvSpPr txBox="1"/>
            <p:nvPr/>
          </p:nvSpPr>
          <p:spPr>
            <a:xfrm>
              <a:off x="4204402" y="3586730"/>
              <a:ext cx="129539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5" dirty="0" smtClean="0">
                  <a:latin typeface="Times New Roman"/>
                  <a:cs typeface="Times New Roman"/>
                </a:rPr>
                <a:t>1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49" name="object 44"/>
            <p:cNvSpPr txBox="1"/>
            <p:nvPr/>
          </p:nvSpPr>
          <p:spPr>
            <a:xfrm>
              <a:off x="5344726" y="4493461"/>
              <a:ext cx="129539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5" dirty="0" smtClean="0">
                  <a:latin typeface="Times New Roman"/>
                  <a:cs typeface="Times New Roman"/>
                </a:rPr>
                <a:t>0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50" name="object 45"/>
            <p:cNvSpPr txBox="1"/>
            <p:nvPr/>
          </p:nvSpPr>
          <p:spPr>
            <a:xfrm>
              <a:off x="6373864" y="4487850"/>
              <a:ext cx="129539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5" dirty="0" smtClean="0">
                  <a:latin typeface="Times New Roman"/>
                  <a:cs typeface="Times New Roman"/>
                </a:rPr>
                <a:t>1</a:t>
              </a:r>
              <a:endParaRPr sz="160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894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Shannon-</a:t>
            </a:r>
            <a:r>
              <a:rPr lang="en-US" altLang="zh-CN" dirty="0" err="1"/>
              <a:t>Fano</a:t>
            </a:r>
            <a:r>
              <a:rPr lang="en-US" altLang="zh-CN" dirty="0"/>
              <a:t> Algorithm</a:t>
            </a:r>
            <a:endParaRPr lang="en-US" altLang="zh-TW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614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B67BE88-AB21-4226-A123-590247CE2CD0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19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pic>
        <p:nvPicPr>
          <p:cNvPr id="6144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74422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596345" y="1076144"/>
            <a:ext cx="8229600" cy="5416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04b" panose="00000400000000000000" pitchFamily="2" charset="0"/>
              <a:buChar char="-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Another coding tree for “hello” by Shannon-</a:t>
            </a:r>
            <a:r>
              <a:rPr lang="en-US" altLang="zh-TW" sz="2600" dirty="0" err="1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Fano</a:t>
            </a:r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 algorithm</a:t>
            </a:r>
          </a:p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/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/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35454"/>
              </p:ext>
            </p:extLst>
          </p:nvPr>
        </p:nvGraphicFramePr>
        <p:xfrm>
          <a:off x="457185" y="2232025"/>
          <a:ext cx="3617296" cy="695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4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5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3296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Sym</a:t>
                      </a:r>
                      <a:r>
                        <a:rPr sz="1950" spc="7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95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lang="en-US" altLang="zh-CN"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lang="en-US"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19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Count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lang="en-US"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lang="en-US" sz="1950" dirty="0" smtClean="0">
                          <a:latin typeface="Arial"/>
                          <a:cs typeface="Arial"/>
                        </a:rPr>
                        <a:t>1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55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altLang="zh-TW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Introduction to Compression 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（压缩）</a:t>
            </a:r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 lvl="1"/>
            <a:r>
              <a:rPr lang="en-US" altLang="zh-TW" sz="2200" dirty="0">
                <a:latin typeface="Cambria" panose="02040503050406030204" pitchFamily="18" charset="0"/>
                <a:cs typeface="PMingLiU" pitchFamily="18" charset="-120"/>
              </a:rPr>
              <a:t>The need for data </a:t>
            </a:r>
            <a:r>
              <a:rPr lang="en-US" altLang="zh-TW" sz="2200" dirty="0" smtClean="0">
                <a:latin typeface="Cambria" panose="02040503050406030204" pitchFamily="18" charset="0"/>
                <a:cs typeface="PMingLiU" pitchFamily="18" charset="-120"/>
              </a:rPr>
              <a:t>compression</a:t>
            </a:r>
          </a:p>
          <a:p>
            <a:pPr lvl="1"/>
            <a:r>
              <a:rPr lang="en-US" altLang="zh-TW" sz="2200" dirty="0">
                <a:latin typeface="Cambria" panose="02040503050406030204" pitchFamily="18" charset="0"/>
                <a:cs typeface="PMingLiU" pitchFamily="18" charset="-120"/>
              </a:rPr>
              <a:t>Lossless vs </a:t>
            </a:r>
            <a:r>
              <a:rPr lang="en-US" altLang="zh-TW" sz="2200" dirty="0" err="1" smtClean="0">
                <a:latin typeface="Cambria" panose="02040503050406030204" pitchFamily="18" charset="0"/>
                <a:cs typeface="PMingLiU" pitchFamily="18" charset="-120"/>
              </a:rPr>
              <a:t>lossy</a:t>
            </a:r>
            <a:r>
              <a:rPr lang="en-US" altLang="zh-TW" sz="2200" dirty="0" smtClean="0">
                <a:latin typeface="Cambria" panose="02040503050406030204" pitchFamily="18" charset="0"/>
                <a:cs typeface="PMingLiU" pitchFamily="18" charset="-120"/>
              </a:rPr>
              <a:t> </a:t>
            </a:r>
            <a:r>
              <a:rPr lang="en-US" altLang="zh-TW" sz="2200" dirty="0">
                <a:latin typeface="Cambria" panose="02040503050406030204" pitchFamily="18" charset="0"/>
                <a:cs typeface="PMingLiU" pitchFamily="18" charset="-120"/>
              </a:rPr>
              <a:t>compression</a:t>
            </a:r>
          </a:p>
          <a:p>
            <a:pPr lvl="1"/>
            <a:r>
              <a:rPr lang="en-US" altLang="zh-TW" sz="2200" dirty="0">
                <a:latin typeface="Cambria" panose="02040503050406030204" pitchFamily="18" charset="0"/>
                <a:cs typeface="PMingLiU" pitchFamily="18" charset="-120"/>
              </a:rPr>
              <a:t>Compression  ratio</a:t>
            </a: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Basics of Information Theory 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（信息论基础）</a:t>
            </a: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Variable-Length	Coding  (VLC) </a:t>
            </a:r>
            <a:r>
              <a:rPr lang="zh-TW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变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长编码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）</a:t>
            </a:r>
            <a:endParaRPr lang="en-US" altLang="zh-CN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 lvl="1"/>
            <a:r>
              <a:rPr lang="en-US" altLang="zh-CN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Shannon-</a:t>
            </a:r>
            <a:r>
              <a:rPr lang="en-US" altLang="zh-CN" sz="2400" dirty="0" err="1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Fano</a:t>
            </a:r>
            <a:r>
              <a:rPr lang="en-US" altLang="zh-CN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Algorithm</a:t>
            </a:r>
          </a:p>
          <a:p>
            <a:pPr lvl="1"/>
            <a:r>
              <a:rPr lang="en-US" altLang="zh-CN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Huffman </a:t>
            </a:r>
            <a:r>
              <a:rPr lang="en-US" altLang="zh-CN" sz="24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Coding</a:t>
            </a:r>
            <a:endParaRPr lang="zh-CN" altLang="en-US" sz="26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Dictionary-based Coding </a:t>
            </a:r>
            <a:r>
              <a:rPr lang="zh-TW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基于字典的编码）</a:t>
            </a: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Arithmetic  Coding </a:t>
            </a:r>
            <a:r>
              <a:rPr lang="zh-TW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算术编码）</a:t>
            </a:r>
          </a:p>
          <a:p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2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76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Calibri" panose="020F0502020204030204" pitchFamily="34" charset="0"/>
                <a:ea typeface="宋体" panose="02010600030101010101" pitchFamily="2" charset="-122"/>
                <a:cs typeface="PMingLiU" pitchFamily="18" charset="-120"/>
              </a:rPr>
              <a:t>Shannon-</a:t>
            </a:r>
            <a:r>
              <a:rPr lang="en-US" altLang="zh-CN" sz="4400" dirty="0" err="1">
                <a:latin typeface="Calibri" panose="020F0502020204030204" pitchFamily="34" charset="0"/>
                <a:ea typeface="宋体" panose="02010600030101010101" pitchFamily="2" charset="-122"/>
                <a:cs typeface="PMingLiU" pitchFamily="18" charset="-120"/>
              </a:rPr>
              <a:t>Fano</a:t>
            </a:r>
            <a:r>
              <a:rPr lang="en-US" altLang="zh-CN" sz="4400" dirty="0">
                <a:latin typeface="Calibri" panose="020F0502020204030204" pitchFamily="34" charset="0"/>
                <a:ea typeface="宋体" panose="02010600030101010101" pitchFamily="2" charset="-122"/>
                <a:cs typeface="PMingLiU" pitchFamily="18" charset="-120"/>
              </a:rPr>
              <a:t> Algorithm</a:t>
            </a:r>
            <a:endParaRPr lang="en-US" altLang="zh-TW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pic>
        <p:nvPicPr>
          <p:cNvPr id="624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18" y="1850164"/>
            <a:ext cx="4549775" cy="211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18" y="3963126"/>
            <a:ext cx="454342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A9B85D2-A03A-439D-B654-CEE5F347DB06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20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96345" y="1076145"/>
            <a:ext cx="8229600" cy="620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04b" panose="00000400000000000000" pitchFamily="2" charset="0"/>
              <a:buChar char="-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r>
              <a:rPr lang="en-US" altLang="zh-CN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Result  of  Performing  Shannon-</a:t>
            </a:r>
            <a:r>
              <a:rPr lang="en-US" altLang="zh-CN" dirty="0" err="1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Fano</a:t>
            </a:r>
            <a:r>
              <a:rPr lang="en-US" altLang="zh-CN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 on  HELLO</a:t>
            </a:r>
          </a:p>
          <a:p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71090" y="1984673"/>
            <a:ext cx="39729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altLang="zh-TW" sz="20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Discussion:</a:t>
            </a:r>
          </a:p>
          <a:p>
            <a:pPr lvl="1">
              <a:lnSpc>
                <a:spcPct val="100000"/>
              </a:lnSpc>
            </a:pPr>
            <a:endParaRPr lang="en-US" altLang="zh-TW" sz="20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 lvl="1" algn="just"/>
            <a:r>
              <a:rPr lang="en-US" altLang="zh-CN" sz="20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The Shannon–</a:t>
            </a:r>
            <a:r>
              <a:rPr lang="en-US" altLang="zh-CN" sz="2000" dirty="0" err="1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Fano</a:t>
            </a:r>
            <a:r>
              <a:rPr lang="en-US" altLang="zh-CN" sz="20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 algorithm delivers satisfactory coding results for data compression,</a:t>
            </a:r>
          </a:p>
          <a:p>
            <a:pPr lvl="1"/>
            <a:r>
              <a:rPr lang="en-US" altLang="zh-CN" sz="20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but it was soon outperformed and </a:t>
            </a:r>
            <a:r>
              <a:rPr lang="en-US" altLang="zh-CN" sz="20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overtaken by the Huffman coding method.</a:t>
            </a:r>
            <a:endParaRPr lang="en-US" altLang="zh-TW" sz="20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96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3450" y="1544395"/>
            <a:ext cx="3369609" cy="5855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endParaRPr sz="1721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503" y="1039955"/>
            <a:ext cx="7751733" cy="55979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First presented by Huffman in a </a:t>
            </a:r>
            <a:r>
              <a:rPr lang="en-US" altLang="zh-CN" sz="24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1952, has </a:t>
            </a:r>
            <a:r>
              <a:rPr lang="en-US" altLang="zh-CN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been adopted in </a:t>
            </a:r>
            <a:r>
              <a:rPr lang="en-US" altLang="zh-CN" sz="24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fax </a:t>
            </a:r>
            <a:r>
              <a:rPr lang="en-US" altLang="zh-CN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machines, JPEG, and MPEG.</a:t>
            </a: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4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 </a:t>
            </a:r>
            <a:r>
              <a:rPr lang="en-US" altLang="zh-CN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bottom-up </a:t>
            </a:r>
            <a:r>
              <a:rPr lang="en-US" altLang="zh-CN" sz="24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approach</a:t>
            </a:r>
            <a:endParaRPr lang="en-US" altLang="zh-CN" sz="2400" spc="132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Initialization: Put  all symbols  on a list </a:t>
            </a: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sorted</a:t>
            </a:r>
            <a:r>
              <a:rPr lang="en-US" altLang="zh-CN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according  to </a:t>
            </a:r>
            <a:r>
              <a:rPr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their  frequency  </a:t>
            </a:r>
            <a:r>
              <a:rPr sz="24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counts.</a:t>
            </a:r>
            <a:endParaRPr lang="en-US" sz="24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sz="24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Repeat  </a:t>
            </a:r>
            <a:r>
              <a:rPr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until  the  list  has  only  one  symbol  left:</a:t>
            </a:r>
          </a:p>
          <a:p>
            <a:pPr>
              <a:lnSpc>
                <a:spcPts val="574"/>
              </a:lnSpc>
              <a:spcBef>
                <a:spcPts val="27"/>
              </a:spcBef>
              <a:buClr>
                <a:srgbClr val="231F20"/>
              </a:buClr>
              <a:buFont typeface="Arial"/>
              <a:buAutoNum type="arabicPeriod" startAt="2"/>
            </a:pPr>
            <a:endParaRPr sz="574" dirty="0"/>
          </a:p>
          <a:p>
            <a:pPr marL="672389" lvl="1" indent="-407916">
              <a:buClr>
                <a:srgbClr val="231F20"/>
              </a:buClr>
              <a:buFont typeface="Arial"/>
              <a:buAutoNum type="arabicParenBoth"/>
              <a:tabLst>
                <a:tab pos="672389" algn="l"/>
              </a:tabLst>
            </a:pP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From  the  list  pick  two  symbols  with  the 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lowest  frequency  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counts</a:t>
            </a:r>
            <a:r>
              <a:rPr dirty="0" smtClean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lang="en-US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231F20"/>
                </a:solidFill>
                <a:latin typeface="Arial"/>
                <a:cs typeface="Arial"/>
              </a:rPr>
              <a:t>Form  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a  Huffman  subtree  that  has  these  two  symbols  as  child  nodes and  create  a  parent  node.</a:t>
            </a:r>
            <a:endParaRPr dirty="0">
              <a:latin typeface="Arial"/>
              <a:cs typeface="Arial"/>
            </a:endParaRPr>
          </a:p>
          <a:p>
            <a:pPr>
              <a:lnSpc>
                <a:spcPts val="1147"/>
              </a:lnSpc>
              <a:spcBef>
                <a:spcPts val="77"/>
              </a:spcBef>
            </a:pPr>
            <a:endParaRPr dirty="0"/>
          </a:p>
          <a:p>
            <a:pPr marL="672389" marR="17370" lvl="1" indent="-407916">
              <a:lnSpc>
                <a:spcPts val="1677"/>
              </a:lnSpc>
              <a:buClr>
                <a:srgbClr val="231F20"/>
              </a:buClr>
              <a:buFont typeface="Arial"/>
              <a:buAutoNum type="arabicParenBoth" startAt="2"/>
              <a:tabLst>
                <a:tab pos="672389" algn="l"/>
              </a:tabLst>
            </a:pP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Assign  the  sum  of  the  children’s  frequency counts  to  the  parent 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231F20"/>
                </a:solidFill>
                <a:latin typeface="Arial"/>
                <a:cs typeface="Arial"/>
              </a:rPr>
              <a:t>and insert  it  into  the  list  such that  the  order  is maintained.</a:t>
            </a:r>
            <a:endParaRPr dirty="0">
              <a:latin typeface="Arial"/>
              <a:cs typeface="Arial"/>
            </a:endParaRPr>
          </a:p>
          <a:p>
            <a:pPr lvl="1">
              <a:lnSpc>
                <a:spcPts val="1059"/>
              </a:lnSpc>
              <a:spcBef>
                <a:spcPts val="40"/>
              </a:spcBef>
              <a:buClr>
                <a:srgbClr val="231F20"/>
              </a:buClr>
              <a:buFont typeface="Arial"/>
              <a:buAutoNum type="arabicParenBoth" startAt="2"/>
            </a:pPr>
            <a:endParaRPr dirty="0"/>
          </a:p>
          <a:p>
            <a:pPr marL="672389" lvl="1" indent="-407356">
              <a:buClr>
                <a:srgbClr val="231F20"/>
              </a:buClr>
              <a:buFont typeface="Arial"/>
              <a:buAutoNum type="arabicParenBoth" startAt="2"/>
              <a:tabLst>
                <a:tab pos="672389" algn="l"/>
              </a:tabLst>
            </a:pP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Assign code 0/1 to the two branches of the tree,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elete  the  children  from the  </a:t>
            </a:r>
            <a:r>
              <a:rPr dirty="0" smtClean="0">
                <a:solidFill>
                  <a:srgbClr val="FF0000"/>
                </a:solidFill>
                <a:latin typeface="Arial"/>
                <a:cs typeface="Arial"/>
              </a:rPr>
              <a:t>list.</a:t>
            </a:r>
            <a:endParaRPr sz="882" dirty="0" smtClean="0">
              <a:solidFill>
                <a:srgbClr val="FF0000"/>
              </a:solidFill>
            </a:endParaRPr>
          </a:p>
          <a:p>
            <a:pPr marL="360000" marR="12887" indent="-360000">
              <a:lnSpc>
                <a:spcPct val="1195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sz="24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Assign  a </a:t>
            </a:r>
            <a:r>
              <a:rPr sz="2400" dirty="0" err="1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codeword</a:t>
            </a:r>
            <a:r>
              <a:rPr sz="24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 for each leaf based on the path from the root.</a:t>
            </a:r>
            <a:endParaRPr sz="24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628650" y="141687"/>
            <a:ext cx="7886700" cy="532945"/>
          </a:xfrm>
        </p:spPr>
        <p:txBody>
          <a:bodyPr/>
          <a:lstStyle/>
          <a:p>
            <a:r>
              <a:rPr lang="en-US" altLang="zh-CN" dirty="0"/>
              <a:t>Huffman Coding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31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 Coding 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03531" y="120298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22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2770349" y="2257337"/>
            <a:ext cx="954963" cy="381990"/>
          </a:xfrm>
          <a:custGeom>
            <a:avLst/>
            <a:gdLst/>
            <a:ahLst/>
            <a:cxnLst/>
            <a:rect l="l" t="t" r="r" b="b"/>
            <a:pathLst>
              <a:path w="954963" h="381990">
                <a:moveTo>
                  <a:pt x="954963" y="0"/>
                </a:moveTo>
                <a:lnTo>
                  <a:pt x="0" y="381990"/>
                </a:lnTo>
              </a:path>
            </a:pathLst>
          </a:custGeom>
          <a:ln w="919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3725313" y="2257337"/>
            <a:ext cx="954976" cy="381990"/>
          </a:xfrm>
          <a:custGeom>
            <a:avLst/>
            <a:gdLst/>
            <a:ahLst/>
            <a:cxnLst/>
            <a:rect l="l" t="t" r="r" b="b"/>
            <a:pathLst>
              <a:path w="954976" h="381990">
                <a:moveTo>
                  <a:pt x="0" y="0"/>
                </a:moveTo>
                <a:lnTo>
                  <a:pt x="954976" y="381990"/>
                </a:lnTo>
              </a:path>
            </a:pathLst>
          </a:custGeom>
          <a:ln w="919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6"/>
          <p:cNvSpPr txBox="1"/>
          <p:nvPr/>
        </p:nvSpPr>
        <p:spPr>
          <a:xfrm>
            <a:off x="2568673" y="2639112"/>
            <a:ext cx="403860" cy="233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-10" dirty="0" smtClean="0">
                <a:latin typeface="Times New Roman"/>
                <a:cs typeface="Times New Roman"/>
              </a:rPr>
              <a:t>E:(1)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482642" y="1981180"/>
            <a:ext cx="485775" cy="233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-10" dirty="0" smtClean="0">
                <a:latin typeface="Times New Roman"/>
                <a:cs typeface="Times New Roman"/>
              </a:rPr>
              <a:t>P1:(2)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4468345" y="2650700"/>
            <a:ext cx="424180" cy="233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-10" dirty="0" smtClean="0">
                <a:latin typeface="Times New Roman"/>
                <a:cs typeface="Times New Roman"/>
              </a:rPr>
              <a:t>O:(1)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3610476" y="3304034"/>
            <a:ext cx="229870" cy="233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-10" dirty="0" smtClean="0">
                <a:latin typeface="Times New Roman"/>
                <a:cs typeface="Times New Roman"/>
              </a:rPr>
              <a:t>(a)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3207477" y="2174678"/>
            <a:ext cx="117475" cy="233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-10" dirty="0" smtClean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4128251" y="2174678"/>
            <a:ext cx="117475" cy="233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-10" dirty="0" smtClean="0">
                <a:latin typeface="Times New Roman"/>
                <a:cs typeface="Times New Roman"/>
              </a:rPr>
              <a:t>1</a:t>
            </a:r>
            <a:endParaRPr sz="1450" dirty="0">
              <a:latin typeface="Times New Roman"/>
              <a:cs typeface="Times New Roman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29254" y="1763766"/>
            <a:ext cx="3288953" cy="1555899"/>
            <a:chOff x="5729254" y="1763766"/>
            <a:chExt cx="3288953" cy="1555899"/>
          </a:xfrm>
        </p:grpSpPr>
        <p:sp>
          <p:nvSpPr>
            <p:cNvPr id="14" name="object 12"/>
            <p:cNvSpPr/>
            <p:nvPr/>
          </p:nvSpPr>
          <p:spPr>
            <a:xfrm>
              <a:off x="5941167" y="2039911"/>
              <a:ext cx="954976" cy="381990"/>
            </a:xfrm>
            <a:custGeom>
              <a:avLst/>
              <a:gdLst/>
              <a:ahLst/>
              <a:cxnLst/>
              <a:rect l="l" t="t" r="r" b="b"/>
              <a:pathLst>
                <a:path w="954976" h="381990">
                  <a:moveTo>
                    <a:pt x="954976" y="0"/>
                  </a:moveTo>
                  <a:lnTo>
                    <a:pt x="0" y="381990"/>
                  </a:lnTo>
                </a:path>
              </a:pathLst>
            </a:custGeom>
            <a:ln w="919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6896144" y="2039911"/>
              <a:ext cx="954963" cy="381990"/>
            </a:xfrm>
            <a:custGeom>
              <a:avLst/>
              <a:gdLst/>
              <a:ahLst/>
              <a:cxnLst/>
              <a:rect l="l" t="t" r="r" b="b"/>
              <a:pathLst>
                <a:path w="954963" h="381990">
                  <a:moveTo>
                    <a:pt x="0" y="0"/>
                  </a:moveTo>
                  <a:lnTo>
                    <a:pt x="954963" y="381990"/>
                  </a:lnTo>
                </a:path>
              </a:pathLst>
            </a:custGeom>
            <a:ln w="919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6896144" y="2421902"/>
              <a:ext cx="954963" cy="381977"/>
            </a:xfrm>
            <a:custGeom>
              <a:avLst/>
              <a:gdLst/>
              <a:ahLst/>
              <a:cxnLst/>
              <a:rect l="l" t="t" r="r" b="b"/>
              <a:pathLst>
                <a:path w="954963" h="381977">
                  <a:moveTo>
                    <a:pt x="954963" y="0"/>
                  </a:moveTo>
                  <a:lnTo>
                    <a:pt x="0" y="381977"/>
                  </a:lnTo>
                </a:path>
              </a:pathLst>
            </a:custGeom>
            <a:ln w="919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7851108" y="2421902"/>
              <a:ext cx="954963" cy="381977"/>
            </a:xfrm>
            <a:custGeom>
              <a:avLst/>
              <a:gdLst/>
              <a:ahLst/>
              <a:cxnLst/>
              <a:rect l="l" t="t" r="r" b="b"/>
              <a:pathLst>
                <a:path w="954963" h="381977">
                  <a:moveTo>
                    <a:pt x="0" y="0"/>
                  </a:moveTo>
                  <a:lnTo>
                    <a:pt x="954963" y="381977"/>
                  </a:lnTo>
                </a:path>
              </a:pathLst>
            </a:custGeom>
            <a:ln w="919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16"/>
            <p:cNvSpPr txBox="1"/>
            <p:nvPr/>
          </p:nvSpPr>
          <p:spPr>
            <a:xfrm>
              <a:off x="7253700" y="3086620"/>
              <a:ext cx="240029" cy="23304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(b)</a:t>
              </a:r>
              <a:endParaRPr sz="1450">
                <a:latin typeface="Times New Roman"/>
                <a:cs typeface="Times New Roman"/>
              </a:endParaRPr>
            </a:p>
          </p:txBody>
        </p:sp>
        <p:sp>
          <p:nvSpPr>
            <p:cNvPr id="19" name="object 17"/>
            <p:cNvSpPr txBox="1"/>
            <p:nvPr/>
          </p:nvSpPr>
          <p:spPr>
            <a:xfrm>
              <a:off x="5729254" y="2444874"/>
              <a:ext cx="424180" cy="23304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H:(1)</a:t>
              </a:r>
              <a:endParaRPr sz="1450">
                <a:latin typeface="Times New Roman"/>
                <a:cs typeface="Times New Roman"/>
              </a:endParaRPr>
            </a:p>
          </p:txBody>
        </p:sp>
        <p:sp>
          <p:nvSpPr>
            <p:cNvPr id="20" name="object 18"/>
            <p:cNvSpPr txBox="1"/>
            <p:nvPr/>
          </p:nvSpPr>
          <p:spPr>
            <a:xfrm>
              <a:off x="6653523" y="1763766"/>
              <a:ext cx="485775" cy="23304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P2:(3)</a:t>
              </a:r>
              <a:endParaRPr sz="1450" dirty="0">
                <a:latin typeface="Times New Roman"/>
                <a:cs typeface="Times New Roman"/>
              </a:endParaRPr>
            </a:p>
          </p:txBody>
        </p:sp>
        <p:sp>
          <p:nvSpPr>
            <p:cNvPr id="21" name="object 19"/>
            <p:cNvSpPr txBox="1"/>
            <p:nvPr/>
          </p:nvSpPr>
          <p:spPr>
            <a:xfrm>
              <a:off x="6694356" y="2810719"/>
              <a:ext cx="403860" cy="23304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E:(1)</a:t>
              </a:r>
              <a:endParaRPr sz="1450">
                <a:latin typeface="Times New Roman"/>
                <a:cs typeface="Times New Roman"/>
              </a:endParaRPr>
            </a:p>
          </p:txBody>
        </p:sp>
        <p:sp>
          <p:nvSpPr>
            <p:cNvPr id="22" name="object 20"/>
            <p:cNvSpPr txBox="1"/>
            <p:nvPr/>
          </p:nvSpPr>
          <p:spPr>
            <a:xfrm>
              <a:off x="8594027" y="2810719"/>
              <a:ext cx="424180" cy="23304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O:(1)</a:t>
              </a:r>
              <a:endParaRPr sz="1450">
                <a:latin typeface="Times New Roman"/>
                <a:cs typeface="Times New Roman"/>
              </a:endParaRPr>
            </a:p>
          </p:txBody>
        </p:sp>
        <p:sp>
          <p:nvSpPr>
            <p:cNvPr id="23" name="object 21"/>
            <p:cNvSpPr txBox="1"/>
            <p:nvPr/>
          </p:nvSpPr>
          <p:spPr>
            <a:xfrm>
              <a:off x="7884226" y="2191780"/>
              <a:ext cx="485775" cy="23304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P1:(2)</a:t>
              </a:r>
              <a:endParaRPr sz="1450">
                <a:latin typeface="Times New Roman"/>
                <a:cs typeface="Times New Roman"/>
              </a:endParaRPr>
            </a:p>
          </p:txBody>
        </p:sp>
        <p:sp>
          <p:nvSpPr>
            <p:cNvPr id="24" name="object 22"/>
            <p:cNvSpPr txBox="1"/>
            <p:nvPr/>
          </p:nvSpPr>
          <p:spPr>
            <a:xfrm>
              <a:off x="6359964" y="1957264"/>
              <a:ext cx="117475" cy="23304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0</a:t>
              </a:r>
              <a:endParaRPr sz="1450">
                <a:latin typeface="Times New Roman"/>
                <a:cs typeface="Times New Roman"/>
              </a:endParaRPr>
            </a:p>
          </p:txBody>
        </p:sp>
        <p:sp>
          <p:nvSpPr>
            <p:cNvPr id="25" name="object 23"/>
            <p:cNvSpPr txBox="1"/>
            <p:nvPr/>
          </p:nvSpPr>
          <p:spPr>
            <a:xfrm>
              <a:off x="7312927" y="1957264"/>
              <a:ext cx="117475" cy="23304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1</a:t>
              </a:r>
              <a:endParaRPr sz="1450">
                <a:latin typeface="Times New Roman"/>
                <a:cs typeface="Times New Roman"/>
              </a:endParaRPr>
            </a:p>
          </p:txBody>
        </p:sp>
        <p:sp>
          <p:nvSpPr>
            <p:cNvPr id="26" name="object 24"/>
            <p:cNvSpPr txBox="1"/>
            <p:nvPr/>
          </p:nvSpPr>
          <p:spPr>
            <a:xfrm>
              <a:off x="7283129" y="2410110"/>
              <a:ext cx="117475" cy="23304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0</a:t>
              </a:r>
              <a:endParaRPr sz="1450">
                <a:latin typeface="Times New Roman"/>
                <a:cs typeface="Times New Roman"/>
              </a:endParaRPr>
            </a:p>
          </p:txBody>
        </p:sp>
        <p:sp>
          <p:nvSpPr>
            <p:cNvPr id="27" name="object 25"/>
            <p:cNvSpPr txBox="1"/>
            <p:nvPr/>
          </p:nvSpPr>
          <p:spPr>
            <a:xfrm>
              <a:off x="8372939" y="2387303"/>
              <a:ext cx="117475" cy="23304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1</a:t>
              </a:r>
              <a:endParaRPr sz="1450">
                <a:latin typeface="Times New Roman"/>
                <a:cs typeface="Times New Roman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73646" y="3911355"/>
            <a:ext cx="3947437" cy="1934436"/>
            <a:chOff x="3573646" y="3911355"/>
            <a:chExt cx="3947437" cy="1934436"/>
          </a:xfrm>
        </p:grpSpPr>
        <p:sp>
          <p:nvSpPr>
            <p:cNvPr id="28" name="object 26"/>
            <p:cNvSpPr/>
            <p:nvPr/>
          </p:nvSpPr>
          <p:spPr>
            <a:xfrm>
              <a:off x="3775334" y="4191008"/>
              <a:ext cx="954976" cy="381990"/>
            </a:xfrm>
            <a:custGeom>
              <a:avLst/>
              <a:gdLst/>
              <a:ahLst/>
              <a:cxnLst/>
              <a:rect l="l" t="t" r="r" b="b"/>
              <a:pathLst>
                <a:path w="954976" h="381990">
                  <a:moveTo>
                    <a:pt x="954976" y="0"/>
                  </a:moveTo>
                  <a:lnTo>
                    <a:pt x="0" y="381990"/>
                  </a:lnTo>
                </a:path>
              </a:pathLst>
            </a:custGeom>
            <a:ln w="919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" name="object 27"/>
            <p:cNvSpPr/>
            <p:nvPr/>
          </p:nvSpPr>
          <p:spPr>
            <a:xfrm>
              <a:off x="4730311" y="4191008"/>
              <a:ext cx="954963" cy="381990"/>
            </a:xfrm>
            <a:custGeom>
              <a:avLst/>
              <a:gdLst/>
              <a:ahLst/>
              <a:cxnLst/>
              <a:rect l="l" t="t" r="r" b="b"/>
              <a:pathLst>
                <a:path w="954963" h="381990">
                  <a:moveTo>
                    <a:pt x="0" y="0"/>
                  </a:moveTo>
                  <a:lnTo>
                    <a:pt x="954963" y="381990"/>
                  </a:lnTo>
                </a:path>
              </a:pathLst>
            </a:custGeom>
            <a:ln w="919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" name="object 28"/>
            <p:cNvSpPr/>
            <p:nvPr/>
          </p:nvSpPr>
          <p:spPr>
            <a:xfrm>
              <a:off x="4730311" y="4572998"/>
              <a:ext cx="954963" cy="381977"/>
            </a:xfrm>
            <a:custGeom>
              <a:avLst/>
              <a:gdLst/>
              <a:ahLst/>
              <a:cxnLst/>
              <a:rect l="l" t="t" r="r" b="b"/>
              <a:pathLst>
                <a:path w="954963" h="381977">
                  <a:moveTo>
                    <a:pt x="954963" y="0"/>
                  </a:moveTo>
                  <a:lnTo>
                    <a:pt x="0" y="381977"/>
                  </a:lnTo>
                </a:path>
              </a:pathLst>
            </a:custGeom>
            <a:ln w="919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" name="object 29"/>
            <p:cNvSpPr/>
            <p:nvPr/>
          </p:nvSpPr>
          <p:spPr>
            <a:xfrm>
              <a:off x="5685275" y="4572998"/>
              <a:ext cx="954963" cy="381977"/>
            </a:xfrm>
            <a:custGeom>
              <a:avLst/>
              <a:gdLst/>
              <a:ahLst/>
              <a:cxnLst/>
              <a:rect l="l" t="t" r="r" b="b"/>
              <a:pathLst>
                <a:path w="954963" h="381977">
                  <a:moveTo>
                    <a:pt x="0" y="0"/>
                  </a:moveTo>
                  <a:lnTo>
                    <a:pt x="954963" y="381977"/>
                  </a:lnTo>
                </a:path>
              </a:pathLst>
            </a:custGeom>
            <a:ln w="919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" name="object 30"/>
            <p:cNvSpPr/>
            <p:nvPr/>
          </p:nvSpPr>
          <p:spPr>
            <a:xfrm>
              <a:off x="5971774" y="4954976"/>
              <a:ext cx="668464" cy="382016"/>
            </a:xfrm>
            <a:custGeom>
              <a:avLst/>
              <a:gdLst/>
              <a:ahLst/>
              <a:cxnLst/>
              <a:rect l="l" t="t" r="r" b="b"/>
              <a:pathLst>
                <a:path w="668464" h="382016">
                  <a:moveTo>
                    <a:pt x="668464" y="0"/>
                  </a:moveTo>
                  <a:lnTo>
                    <a:pt x="0" y="382015"/>
                  </a:lnTo>
                </a:path>
              </a:pathLst>
            </a:custGeom>
            <a:ln w="919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" name="object 31"/>
            <p:cNvSpPr/>
            <p:nvPr/>
          </p:nvSpPr>
          <p:spPr>
            <a:xfrm>
              <a:off x="6640238" y="4954976"/>
              <a:ext cx="668477" cy="382016"/>
            </a:xfrm>
            <a:custGeom>
              <a:avLst/>
              <a:gdLst/>
              <a:ahLst/>
              <a:cxnLst/>
              <a:rect l="l" t="t" r="r" b="b"/>
              <a:pathLst>
                <a:path w="668477" h="382016">
                  <a:moveTo>
                    <a:pt x="0" y="0"/>
                  </a:moveTo>
                  <a:lnTo>
                    <a:pt x="668477" y="382015"/>
                  </a:lnTo>
                </a:path>
              </a:pathLst>
            </a:custGeom>
            <a:ln w="919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" name="object 32"/>
            <p:cNvSpPr txBox="1"/>
            <p:nvPr/>
          </p:nvSpPr>
          <p:spPr>
            <a:xfrm>
              <a:off x="3573646" y="4572783"/>
              <a:ext cx="403860" cy="23304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L:(2)</a:t>
              </a:r>
              <a:endParaRPr sz="1450">
                <a:latin typeface="Times New Roman"/>
                <a:cs typeface="Times New Roman"/>
              </a:endParaRPr>
            </a:p>
          </p:txBody>
        </p:sp>
        <p:sp>
          <p:nvSpPr>
            <p:cNvPr id="35" name="object 33"/>
            <p:cNvSpPr txBox="1"/>
            <p:nvPr/>
          </p:nvSpPr>
          <p:spPr>
            <a:xfrm>
              <a:off x="7096903" y="5336845"/>
              <a:ext cx="424180" cy="23304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O:(1)</a:t>
              </a:r>
              <a:endParaRPr sz="1450">
                <a:latin typeface="Times New Roman"/>
                <a:cs typeface="Times New Roman"/>
              </a:endParaRPr>
            </a:p>
          </p:txBody>
        </p:sp>
        <p:sp>
          <p:nvSpPr>
            <p:cNvPr id="36" name="object 34"/>
            <p:cNvSpPr txBox="1"/>
            <p:nvPr/>
          </p:nvSpPr>
          <p:spPr>
            <a:xfrm>
              <a:off x="4628508" y="3911355"/>
              <a:ext cx="485775" cy="23304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P3:(5)</a:t>
              </a:r>
              <a:endParaRPr sz="1450">
                <a:latin typeface="Times New Roman"/>
                <a:cs typeface="Times New Roman"/>
              </a:endParaRPr>
            </a:p>
          </p:txBody>
        </p:sp>
        <p:sp>
          <p:nvSpPr>
            <p:cNvPr id="37" name="object 35"/>
            <p:cNvSpPr txBox="1"/>
            <p:nvPr/>
          </p:nvSpPr>
          <p:spPr>
            <a:xfrm>
              <a:off x="5770003" y="5336845"/>
              <a:ext cx="403860" cy="23304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E:(1)</a:t>
              </a:r>
              <a:endParaRPr sz="1450" dirty="0">
                <a:latin typeface="Times New Roman"/>
                <a:cs typeface="Times New Roman"/>
              </a:endParaRPr>
            </a:p>
          </p:txBody>
        </p:sp>
        <p:sp>
          <p:nvSpPr>
            <p:cNvPr id="38" name="object 36"/>
            <p:cNvSpPr txBox="1"/>
            <p:nvPr/>
          </p:nvSpPr>
          <p:spPr>
            <a:xfrm>
              <a:off x="4518331" y="4954814"/>
              <a:ext cx="424180" cy="23304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H:(1)</a:t>
              </a:r>
              <a:endParaRPr sz="1450">
                <a:latin typeface="Times New Roman"/>
                <a:cs typeface="Times New Roman"/>
              </a:endParaRPr>
            </a:p>
          </p:txBody>
        </p:sp>
        <p:sp>
          <p:nvSpPr>
            <p:cNvPr id="39" name="object 37"/>
            <p:cNvSpPr txBox="1"/>
            <p:nvPr/>
          </p:nvSpPr>
          <p:spPr>
            <a:xfrm>
              <a:off x="5421815" y="5612746"/>
              <a:ext cx="229870" cy="23304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(c)</a:t>
              </a:r>
              <a:endParaRPr sz="1450">
                <a:latin typeface="Times New Roman"/>
                <a:cs typeface="Times New Roman"/>
              </a:endParaRPr>
            </a:p>
          </p:txBody>
        </p:sp>
        <p:sp>
          <p:nvSpPr>
            <p:cNvPr id="40" name="object 38"/>
            <p:cNvSpPr txBox="1"/>
            <p:nvPr/>
          </p:nvSpPr>
          <p:spPr>
            <a:xfrm>
              <a:off x="6673303" y="4724896"/>
              <a:ext cx="485775" cy="45275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R="12700" algn="r">
                <a:lnSpc>
                  <a:spcPct val="10000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P1:(2)</a:t>
              </a:r>
              <a:endParaRPr sz="1450">
                <a:latin typeface="Times New Roman"/>
                <a:cs typeface="Times New Roman"/>
              </a:endParaRPr>
            </a:p>
            <a:p>
              <a:pPr marR="12700" algn="r">
                <a:lnSpc>
                  <a:spcPts val="173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1</a:t>
              </a:r>
              <a:endParaRPr sz="1450">
                <a:latin typeface="Times New Roman"/>
                <a:cs typeface="Times New Roman"/>
              </a:endParaRPr>
            </a:p>
          </p:txBody>
        </p:sp>
        <p:sp>
          <p:nvSpPr>
            <p:cNvPr id="41" name="object 39"/>
            <p:cNvSpPr txBox="1"/>
            <p:nvPr/>
          </p:nvSpPr>
          <p:spPr>
            <a:xfrm>
              <a:off x="5718317" y="4342865"/>
              <a:ext cx="485775" cy="23304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P2:(3)</a:t>
              </a:r>
              <a:endParaRPr sz="1450">
                <a:latin typeface="Times New Roman"/>
                <a:cs typeface="Times New Roman"/>
              </a:endParaRPr>
            </a:p>
          </p:txBody>
        </p:sp>
        <p:sp>
          <p:nvSpPr>
            <p:cNvPr id="42" name="object 40"/>
            <p:cNvSpPr txBox="1"/>
            <p:nvPr/>
          </p:nvSpPr>
          <p:spPr>
            <a:xfrm>
              <a:off x="5033898" y="4563402"/>
              <a:ext cx="117475" cy="23304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0</a:t>
              </a:r>
              <a:endParaRPr sz="1450">
                <a:latin typeface="Times New Roman"/>
                <a:cs typeface="Times New Roman"/>
              </a:endParaRPr>
            </a:p>
          </p:txBody>
        </p:sp>
        <p:sp>
          <p:nvSpPr>
            <p:cNvPr id="43" name="object 41"/>
            <p:cNvSpPr txBox="1"/>
            <p:nvPr/>
          </p:nvSpPr>
          <p:spPr>
            <a:xfrm>
              <a:off x="6207766" y="4554021"/>
              <a:ext cx="117475" cy="23304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1</a:t>
              </a:r>
              <a:endParaRPr sz="1450">
                <a:latin typeface="Times New Roman"/>
                <a:cs typeface="Times New Roman"/>
              </a:endParaRPr>
            </a:p>
          </p:txBody>
        </p:sp>
        <p:sp>
          <p:nvSpPr>
            <p:cNvPr id="44" name="object 42"/>
            <p:cNvSpPr txBox="1"/>
            <p:nvPr/>
          </p:nvSpPr>
          <p:spPr>
            <a:xfrm>
              <a:off x="4229003" y="4147159"/>
              <a:ext cx="117475" cy="23304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0</a:t>
              </a:r>
              <a:endParaRPr sz="1450">
                <a:latin typeface="Times New Roman"/>
                <a:cs typeface="Times New Roman"/>
              </a:endParaRPr>
            </a:p>
          </p:txBody>
        </p:sp>
        <p:sp>
          <p:nvSpPr>
            <p:cNvPr id="45" name="object 43"/>
            <p:cNvSpPr txBox="1"/>
            <p:nvPr/>
          </p:nvSpPr>
          <p:spPr>
            <a:xfrm>
              <a:off x="5120899" y="4147159"/>
              <a:ext cx="117475" cy="23304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1</a:t>
              </a:r>
              <a:endParaRPr sz="1450">
                <a:latin typeface="Times New Roman"/>
                <a:cs typeface="Times New Roman"/>
              </a:endParaRPr>
            </a:p>
          </p:txBody>
        </p:sp>
        <p:sp>
          <p:nvSpPr>
            <p:cNvPr id="46" name="object 44"/>
            <p:cNvSpPr txBox="1"/>
            <p:nvPr/>
          </p:nvSpPr>
          <p:spPr>
            <a:xfrm>
              <a:off x="6130145" y="4949663"/>
              <a:ext cx="117475" cy="23304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0</a:t>
              </a:r>
              <a:endParaRPr sz="1450">
                <a:latin typeface="Times New Roman"/>
                <a:cs typeface="Times New Roman"/>
              </a:endParaRPr>
            </a:p>
          </p:txBody>
        </p:sp>
      </p:grpSp>
      <p:sp>
        <p:nvSpPr>
          <p:cNvPr id="47" name="object 5"/>
          <p:cNvSpPr txBox="1"/>
          <p:nvPr/>
        </p:nvSpPr>
        <p:spPr>
          <a:xfrm>
            <a:off x="-215295" y="3500798"/>
            <a:ext cx="7312198" cy="154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476884" marR="3769360">
              <a:lnSpc>
                <a:spcPct val="119300"/>
              </a:lnSpc>
              <a:tabLst>
                <a:tab pos="3336925" algn="l"/>
              </a:tabLst>
            </a:pPr>
            <a:r>
              <a:rPr sz="1400" spc="204" dirty="0" smtClean="0">
                <a:solidFill>
                  <a:srgbClr val="231F20"/>
                </a:solidFill>
                <a:latin typeface="Arial"/>
                <a:cs typeface="Arial"/>
              </a:rPr>
              <a:t>After </a:t>
            </a:r>
            <a:r>
              <a:rPr sz="1400" spc="-26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145" dirty="0" smtClean="0">
                <a:solidFill>
                  <a:srgbClr val="231F20"/>
                </a:solidFill>
                <a:latin typeface="Arial"/>
                <a:cs typeface="Arial"/>
              </a:rPr>
              <a:t>initialization:</a:t>
            </a:r>
            <a:r>
              <a:rPr lang="en-US" sz="1400" spc="145" dirty="0" smtClean="0">
                <a:solidFill>
                  <a:srgbClr val="231F20"/>
                </a:solidFill>
                <a:latin typeface="Arial"/>
                <a:cs typeface="Arial"/>
              </a:rPr>
              <a:t>   </a:t>
            </a:r>
            <a:r>
              <a:rPr sz="1400" spc="-509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310" dirty="0" smtClean="0">
                <a:solidFill>
                  <a:srgbClr val="231F20"/>
                </a:solidFill>
                <a:latin typeface="Arial"/>
                <a:cs typeface="Arial"/>
              </a:rPr>
              <a:t>L </a:t>
            </a:r>
            <a:r>
              <a:rPr sz="1400" spc="-26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195" dirty="0" smtClean="0">
                <a:solidFill>
                  <a:srgbClr val="231F20"/>
                </a:solidFill>
                <a:latin typeface="Arial"/>
                <a:cs typeface="Arial"/>
              </a:rPr>
              <a:t>H </a:t>
            </a:r>
            <a:r>
              <a:rPr sz="1400" spc="-26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229" dirty="0" smtClean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1400" spc="-25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390" dirty="0" smtClean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endParaRPr lang="en-US" sz="1400" spc="390" dirty="0" smtClean="0">
              <a:solidFill>
                <a:srgbClr val="231F20"/>
              </a:solidFill>
              <a:latin typeface="Arial"/>
              <a:cs typeface="Arial"/>
            </a:endParaRPr>
          </a:p>
          <a:p>
            <a:pPr marL="476884" marR="3769360">
              <a:lnSpc>
                <a:spcPct val="119300"/>
              </a:lnSpc>
              <a:tabLst>
                <a:tab pos="3336925" algn="l"/>
              </a:tabLst>
            </a:pPr>
            <a:r>
              <a:rPr lang="en-US" altLang="zh-CN" sz="1400" spc="204" dirty="0">
                <a:solidFill>
                  <a:srgbClr val="231F20"/>
                </a:solidFill>
                <a:latin typeface="Arial"/>
                <a:cs typeface="Arial"/>
              </a:rPr>
              <a:t>After </a:t>
            </a:r>
            <a:r>
              <a:rPr lang="en-US" altLang="zh-CN" sz="1400" spc="-2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1400" spc="165" dirty="0">
                <a:solidFill>
                  <a:srgbClr val="231F20"/>
                </a:solidFill>
                <a:latin typeface="Arial"/>
                <a:cs typeface="Arial"/>
              </a:rPr>
              <a:t>iteration </a:t>
            </a:r>
            <a:r>
              <a:rPr lang="en-US" altLang="zh-CN" sz="1400" spc="-2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1400" spc="210" dirty="0">
                <a:solidFill>
                  <a:srgbClr val="231F20"/>
                </a:solidFill>
                <a:latin typeface="Arial"/>
                <a:cs typeface="Arial"/>
              </a:rPr>
              <a:t>(a):  </a:t>
            </a:r>
            <a:r>
              <a:rPr lang="en-US" altLang="zh-CN" sz="1400" spc="310" dirty="0">
                <a:solidFill>
                  <a:srgbClr val="231F20"/>
                </a:solidFill>
                <a:latin typeface="Arial"/>
                <a:cs typeface="Arial"/>
              </a:rPr>
              <a:t>L </a:t>
            </a:r>
            <a:r>
              <a:rPr lang="en-US" altLang="zh-CN" sz="1400" spc="-2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1400" spc="25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altLang="zh-CN" sz="1400" spc="150" dirty="0">
                <a:solidFill>
                  <a:srgbClr val="231F20"/>
                </a:solidFill>
                <a:latin typeface="Arial"/>
                <a:cs typeface="Arial"/>
              </a:rPr>
              <a:t>1 </a:t>
            </a:r>
            <a:r>
              <a:rPr lang="en-US" altLang="zh-CN" sz="1400" spc="-2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1400" spc="195" dirty="0" smtClean="0">
                <a:solidFill>
                  <a:srgbClr val="231F20"/>
                </a:solidFill>
                <a:latin typeface="Arial"/>
                <a:cs typeface="Arial"/>
              </a:rPr>
              <a:t>H</a:t>
            </a:r>
          </a:p>
          <a:p>
            <a:pPr marL="476884" marR="3769360">
              <a:lnSpc>
                <a:spcPct val="119300"/>
              </a:lnSpc>
              <a:tabLst>
                <a:tab pos="3336925" algn="l"/>
              </a:tabLst>
            </a:pPr>
            <a:r>
              <a:rPr lang="en-US" altLang="zh-CN" sz="1400" spc="204" dirty="0">
                <a:solidFill>
                  <a:srgbClr val="231F20"/>
                </a:solidFill>
                <a:latin typeface="Arial"/>
                <a:cs typeface="Arial"/>
              </a:rPr>
              <a:t>After </a:t>
            </a:r>
            <a:r>
              <a:rPr lang="en-US" altLang="zh-CN" sz="1400" spc="-2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1400" spc="165" dirty="0">
                <a:solidFill>
                  <a:srgbClr val="231F20"/>
                </a:solidFill>
                <a:latin typeface="Arial"/>
                <a:cs typeface="Arial"/>
              </a:rPr>
              <a:t>iteration </a:t>
            </a:r>
            <a:r>
              <a:rPr lang="en-US" altLang="zh-CN" sz="1400" spc="-2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1400" spc="225" dirty="0">
                <a:solidFill>
                  <a:srgbClr val="231F20"/>
                </a:solidFill>
                <a:latin typeface="Arial"/>
                <a:cs typeface="Arial"/>
              </a:rPr>
              <a:t>(b): </a:t>
            </a:r>
            <a:r>
              <a:rPr lang="en-US" altLang="zh-CN" sz="1400" spc="250" dirty="0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altLang="zh-CN" sz="1400" spc="150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lang="en-US" altLang="zh-CN" sz="1400" spc="75" dirty="0" smtClean="0">
                <a:solidFill>
                  <a:srgbClr val="231F20"/>
                </a:solidFill>
                <a:latin typeface="Arial"/>
                <a:cs typeface="Arial"/>
              </a:rPr>
              <a:t> L</a:t>
            </a:r>
          </a:p>
          <a:p>
            <a:pPr marL="476884" marR="3769360">
              <a:lnSpc>
                <a:spcPct val="119300"/>
              </a:lnSpc>
              <a:tabLst>
                <a:tab pos="3336925" algn="l"/>
              </a:tabLst>
            </a:pPr>
            <a:r>
              <a:rPr lang="en-US" altLang="zh-CN" sz="1400" spc="204" dirty="0">
                <a:solidFill>
                  <a:srgbClr val="231F20"/>
                </a:solidFill>
                <a:latin typeface="Arial"/>
                <a:cs typeface="Arial"/>
              </a:rPr>
              <a:t>After </a:t>
            </a:r>
            <a:r>
              <a:rPr lang="en-US" altLang="zh-CN" sz="1400" spc="-2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1400" spc="165" dirty="0">
                <a:solidFill>
                  <a:srgbClr val="231F20"/>
                </a:solidFill>
                <a:latin typeface="Arial"/>
                <a:cs typeface="Arial"/>
              </a:rPr>
              <a:t>iteration </a:t>
            </a:r>
            <a:r>
              <a:rPr lang="en-US" altLang="zh-CN" sz="1400" spc="-2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1400" spc="215" dirty="0">
                <a:solidFill>
                  <a:srgbClr val="231F20"/>
                </a:solidFill>
                <a:latin typeface="Arial"/>
                <a:cs typeface="Arial"/>
              </a:rPr>
              <a:t>(c):  </a:t>
            </a:r>
            <a:r>
              <a:rPr lang="en-US" altLang="zh-CN" sz="1400" spc="200" dirty="0">
                <a:solidFill>
                  <a:srgbClr val="231F20"/>
                </a:solidFill>
                <a:latin typeface="Arial"/>
                <a:cs typeface="Arial"/>
              </a:rPr>
              <a:t>P3</a:t>
            </a:r>
            <a:endParaRPr lang="en-US" altLang="zh-CN" sz="1400" dirty="0">
              <a:latin typeface="Arial"/>
              <a:cs typeface="Arial"/>
            </a:endParaRPr>
          </a:p>
          <a:p>
            <a:pPr marL="476884" marR="3769360">
              <a:lnSpc>
                <a:spcPct val="119300"/>
              </a:lnSpc>
              <a:tabLst>
                <a:tab pos="3336925" algn="l"/>
              </a:tabLst>
            </a:pPr>
            <a:endParaRPr lang="en-US" altLang="zh-CN" sz="1400" spc="75" dirty="0">
              <a:solidFill>
                <a:srgbClr val="231F20"/>
              </a:solidFill>
              <a:latin typeface="Arial"/>
              <a:cs typeface="Arial"/>
            </a:endParaRPr>
          </a:p>
          <a:p>
            <a:pPr marL="476884" marR="3769360">
              <a:lnSpc>
                <a:spcPct val="119300"/>
              </a:lnSpc>
              <a:tabLst>
                <a:tab pos="3336925" algn="l"/>
              </a:tabLst>
            </a:pPr>
            <a:r>
              <a:rPr lang="en-US" altLang="zh-CN" sz="1400" spc="7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endParaRPr lang="en-US" altLang="zh-CN" sz="1400" spc="75" dirty="0">
              <a:solidFill>
                <a:srgbClr val="231F20"/>
              </a:solidFill>
              <a:latin typeface="Arial"/>
              <a:cs typeface="Arial"/>
            </a:endParaRPr>
          </a:p>
          <a:p>
            <a:pPr marL="476884" marR="3769360">
              <a:lnSpc>
                <a:spcPct val="119300"/>
              </a:lnSpc>
              <a:tabLst>
                <a:tab pos="3336925" algn="l"/>
              </a:tabLst>
            </a:pPr>
            <a:endParaRPr lang="en-US" sz="1400" spc="390" dirty="0" smtClean="0">
              <a:solidFill>
                <a:srgbClr val="231F20"/>
              </a:solidFill>
              <a:latin typeface="Arial"/>
              <a:cs typeface="Arial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768356"/>
              </p:ext>
            </p:extLst>
          </p:nvPr>
        </p:nvGraphicFramePr>
        <p:xfrm>
          <a:off x="181584" y="4892765"/>
          <a:ext cx="2667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Symbol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Code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1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793080"/>
              </p:ext>
            </p:extLst>
          </p:nvPr>
        </p:nvGraphicFramePr>
        <p:xfrm>
          <a:off x="181584" y="1097147"/>
          <a:ext cx="3617296" cy="695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4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5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3296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Sym</a:t>
                      </a:r>
                      <a:r>
                        <a:rPr sz="1950" spc="7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95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lang="en-US" altLang="zh-CN"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lang="en-US"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19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Count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lang="en-US"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lang="en-US" sz="1950" dirty="0" smtClean="0">
                          <a:latin typeface="Arial"/>
                          <a:cs typeface="Arial"/>
                        </a:rPr>
                        <a:t>1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8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 Coding 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23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1" name="object 9"/>
          <p:cNvSpPr txBox="1"/>
          <p:nvPr/>
        </p:nvSpPr>
        <p:spPr>
          <a:xfrm>
            <a:off x="582369" y="1260088"/>
            <a:ext cx="7751733" cy="55979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Example: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r>
              <a:rPr lang="en-US" altLang="zh-CN" sz="2200" dirty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Consider a symbol stream: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r>
              <a:rPr lang="en-US" altLang="zh-CN" sz="2200" dirty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ACABADADEAABBAAAEDCACDEAAABCDBBEDCBACAE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r>
              <a:rPr lang="en-US" altLang="zh-CN" sz="2200" dirty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Give the Huffman coding!</a:t>
            </a: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3"/>
          <a:srcRect r="6877"/>
          <a:stretch/>
        </p:blipFill>
        <p:spPr>
          <a:xfrm>
            <a:off x="298448" y="3470461"/>
            <a:ext cx="4624413" cy="1404000"/>
          </a:xfrm>
          <a:prstGeom prst="rect">
            <a:avLst/>
          </a:prstGeom>
        </p:spPr>
      </p:pic>
      <p:grpSp>
        <p:nvGrpSpPr>
          <p:cNvPr id="53" name="组合 52"/>
          <p:cNvGrpSpPr/>
          <p:nvPr/>
        </p:nvGrpSpPr>
        <p:grpSpPr>
          <a:xfrm>
            <a:off x="5247213" y="2611528"/>
            <a:ext cx="3702973" cy="2700805"/>
            <a:chOff x="5818170" y="3003413"/>
            <a:chExt cx="3702973" cy="2700805"/>
          </a:xfrm>
        </p:grpSpPr>
        <p:sp>
          <p:nvSpPr>
            <p:cNvPr id="54" name="object 12"/>
            <p:cNvSpPr/>
            <p:nvPr/>
          </p:nvSpPr>
          <p:spPr>
            <a:xfrm>
              <a:off x="6058047" y="3253181"/>
              <a:ext cx="808993" cy="451738"/>
            </a:xfrm>
            <a:custGeom>
              <a:avLst/>
              <a:gdLst/>
              <a:ahLst/>
              <a:cxnLst/>
              <a:rect l="l" t="t" r="r" b="b"/>
              <a:pathLst>
                <a:path w="1122946" h="449173">
                  <a:moveTo>
                    <a:pt x="1122946" y="0"/>
                  </a:moveTo>
                  <a:lnTo>
                    <a:pt x="0" y="449173"/>
                  </a:lnTo>
                </a:path>
              </a:pathLst>
            </a:custGeom>
            <a:ln w="1029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" name="object 13"/>
            <p:cNvSpPr/>
            <p:nvPr/>
          </p:nvSpPr>
          <p:spPr>
            <a:xfrm>
              <a:off x="6867040" y="3250617"/>
              <a:ext cx="738227" cy="404064"/>
            </a:xfrm>
            <a:custGeom>
              <a:avLst/>
              <a:gdLst/>
              <a:ahLst/>
              <a:cxnLst/>
              <a:rect l="l" t="t" r="r" b="b"/>
              <a:pathLst>
                <a:path w="1122883" h="449173">
                  <a:moveTo>
                    <a:pt x="0" y="0"/>
                  </a:moveTo>
                  <a:lnTo>
                    <a:pt x="1122883" y="449173"/>
                  </a:lnTo>
                </a:path>
              </a:pathLst>
            </a:custGeom>
            <a:ln w="1029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" name="object 16"/>
            <p:cNvSpPr/>
            <p:nvPr/>
          </p:nvSpPr>
          <p:spPr>
            <a:xfrm>
              <a:off x="6714383" y="4011310"/>
              <a:ext cx="886401" cy="645384"/>
            </a:xfrm>
            <a:custGeom>
              <a:avLst/>
              <a:gdLst/>
              <a:ahLst/>
              <a:cxnLst/>
              <a:rect l="l" t="t" r="r" b="b"/>
              <a:pathLst>
                <a:path w="561428" h="449173">
                  <a:moveTo>
                    <a:pt x="561428" y="0"/>
                  </a:moveTo>
                  <a:lnTo>
                    <a:pt x="0" y="449173"/>
                  </a:lnTo>
                </a:path>
              </a:pathLst>
            </a:custGeom>
            <a:ln w="1029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" name="object 17"/>
            <p:cNvSpPr/>
            <p:nvPr/>
          </p:nvSpPr>
          <p:spPr>
            <a:xfrm>
              <a:off x="7595486" y="3984926"/>
              <a:ext cx="1145040" cy="618145"/>
            </a:xfrm>
            <a:custGeom>
              <a:avLst/>
              <a:gdLst/>
              <a:ahLst/>
              <a:cxnLst/>
              <a:rect l="l" t="t" r="r" b="b"/>
              <a:pathLst>
                <a:path w="617626" h="449173">
                  <a:moveTo>
                    <a:pt x="0" y="0"/>
                  </a:moveTo>
                  <a:lnTo>
                    <a:pt x="617626" y="449173"/>
                  </a:lnTo>
                </a:path>
              </a:pathLst>
            </a:custGeom>
            <a:ln w="1029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" name="object 20"/>
            <p:cNvSpPr txBox="1"/>
            <p:nvPr/>
          </p:nvSpPr>
          <p:spPr>
            <a:xfrm>
              <a:off x="6657175" y="3003413"/>
              <a:ext cx="707706" cy="244639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600" spc="5" dirty="0" smtClean="0">
                  <a:latin typeface="Times New Roman"/>
                  <a:cs typeface="Times New Roman"/>
                </a:rPr>
                <a:t>P4</a:t>
              </a:r>
              <a:r>
                <a:rPr sz="1600" spc="5" dirty="0" smtClean="0">
                  <a:latin typeface="Times New Roman"/>
                  <a:cs typeface="Times New Roman"/>
                </a:rPr>
                <a:t>:(</a:t>
              </a:r>
              <a:r>
                <a:rPr lang="en-US" sz="1600" spc="5" dirty="0" smtClean="0">
                  <a:latin typeface="Times New Roman"/>
                  <a:cs typeface="Times New Roman"/>
                </a:rPr>
                <a:t>39</a:t>
              </a:r>
              <a:r>
                <a:rPr sz="1600" spc="5" dirty="0" smtClean="0">
                  <a:latin typeface="Times New Roman"/>
                  <a:cs typeface="Times New Roman"/>
                </a:rPr>
                <a:t>)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59" name="object 22"/>
            <p:cNvSpPr txBox="1"/>
            <p:nvPr/>
          </p:nvSpPr>
          <p:spPr>
            <a:xfrm>
              <a:off x="6511354" y="4698476"/>
              <a:ext cx="711373" cy="226527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600" spc="5" dirty="0" smtClean="0">
                  <a:latin typeface="Times New Roman"/>
                  <a:cs typeface="Times New Roman"/>
                </a:rPr>
                <a:t>P1</a:t>
              </a:r>
              <a:r>
                <a:rPr sz="1600" spc="5" dirty="0" smtClean="0">
                  <a:latin typeface="Times New Roman"/>
                  <a:cs typeface="Times New Roman"/>
                </a:rPr>
                <a:t>:(1</a:t>
              </a:r>
              <a:r>
                <a:rPr lang="en-US" sz="1600" spc="5" dirty="0" smtClean="0">
                  <a:latin typeface="Times New Roman"/>
                  <a:cs typeface="Times New Roman"/>
                </a:rPr>
                <a:t>1</a:t>
              </a:r>
              <a:r>
                <a:rPr sz="1600" spc="5" dirty="0" smtClean="0">
                  <a:latin typeface="Times New Roman"/>
                  <a:cs typeface="Times New Roman"/>
                </a:rPr>
                <a:t>)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60" name="object 24"/>
            <p:cNvSpPr txBox="1"/>
            <p:nvPr/>
          </p:nvSpPr>
          <p:spPr>
            <a:xfrm>
              <a:off x="5818170" y="3707484"/>
              <a:ext cx="561234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600" spc="5" dirty="0" smtClean="0">
                  <a:latin typeface="Times New Roman"/>
                  <a:cs typeface="Times New Roman"/>
                </a:rPr>
                <a:t>A</a:t>
              </a:r>
              <a:r>
                <a:rPr sz="1600" spc="5" dirty="0" smtClean="0">
                  <a:latin typeface="Times New Roman"/>
                  <a:cs typeface="Times New Roman"/>
                </a:rPr>
                <a:t>:(</a:t>
              </a:r>
              <a:r>
                <a:rPr lang="en-US" sz="1600" spc="5" dirty="0" smtClean="0">
                  <a:latin typeface="Times New Roman"/>
                  <a:cs typeface="Times New Roman"/>
                </a:rPr>
                <a:t>15</a:t>
              </a:r>
              <a:r>
                <a:rPr sz="1600" spc="5" dirty="0" smtClean="0">
                  <a:latin typeface="Times New Roman"/>
                  <a:cs typeface="Times New Roman"/>
                </a:rPr>
                <a:t>)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61" name="object 16"/>
            <p:cNvSpPr/>
            <p:nvPr/>
          </p:nvSpPr>
          <p:spPr>
            <a:xfrm>
              <a:off x="6186149" y="4977045"/>
              <a:ext cx="561428" cy="449173"/>
            </a:xfrm>
            <a:custGeom>
              <a:avLst/>
              <a:gdLst/>
              <a:ahLst/>
              <a:cxnLst/>
              <a:rect l="l" t="t" r="r" b="b"/>
              <a:pathLst>
                <a:path w="561428" h="449173">
                  <a:moveTo>
                    <a:pt x="561428" y="0"/>
                  </a:moveTo>
                  <a:lnTo>
                    <a:pt x="0" y="449173"/>
                  </a:lnTo>
                </a:path>
              </a:pathLst>
            </a:custGeom>
            <a:ln w="1029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" name="object 17"/>
            <p:cNvSpPr/>
            <p:nvPr/>
          </p:nvSpPr>
          <p:spPr>
            <a:xfrm>
              <a:off x="6747578" y="4977045"/>
              <a:ext cx="617626" cy="449173"/>
            </a:xfrm>
            <a:custGeom>
              <a:avLst/>
              <a:gdLst/>
              <a:ahLst/>
              <a:cxnLst/>
              <a:rect l="l" t="t" r="r" b="b"/>
              <a:pathLst>
                <a:path w="617626" h="449173">
                  <a:moveTo>
                    <a:pt x="0" y="0"/>
                  </a:moveTo>
                  <a:lnTo>
                    <a:pt x="617626" y="449173"/>
                  </a:lnTo>
                </a:path>
              </a:pathLst>
            </a:custGeom>
            <a:ln w="1029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" name="object 21"/>
            <p:cNvSpPr txBox="1"/>
            <p:nvPr/>
          </p:nvSpPr>
          <p:spPr>
            <a:xfrm>
              <a:off x="5961458" y="5447678"/>
              <a:ext cx="44894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600" spc="5" dirty="0" smtClean="0">
                  <a:latin typeface="Times New Roman"/>
                  <a:cs typeface="Times New Roman"/>
                </a:rPr>
                <a:t>E</a:t>
              </a:r>
              <a:r>
                <a:rPr sz="1600" spc="5" dirty="0" smtClean="0">
                  <a:latin typeface="Times New Roman"/>
                  <a:cs typeface="Times New Roman"/>
                </a:rPr>
                <a:t>:(</a:t>
              </a:r>
              <a:r>
                <a:rPr lang="en-US" sz="1600" spc="5" dirty="0" smtClean="0">
                  <a:latin typeface="Times New Roman"/>
                  <a:cs typeface="Times New Roman"/>
                </a:rPr>
                <a:t>5</a:t>
              </a:r>
              <a:r>
                <a:rPr sz="1600" spc="5" dirty="0" smtClean="0">
                  <a:latin typeface="Times New Roman"/>
                  <a:cs typeface="Times New Roman"/>
                </a:rPr>
                <a:t>)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64" name="object 22"/>
            <p:cNvSpPr txBox="1"/>
            <p:nvPr/>
          </p:nvSpPr>
          <p:spPr>
            <a:xfrm>
              <a:off x="7128980" y="5447678"/>
              <a:ext cx="47180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600" spc="5" dirty="0" smtClean="0">
                  <a:latin typeface="Times New Roman"/>
                  <a:cs typeface="Times New Roman"/>
                </a:rPr>
                <a:t>D</a:t>
              </a:r>
              <a:r>
                <a:rPr sz="1600" spc="5" dirty="0" smtClean="0">
                  <a:latin typeface="Times New Roman"/>
                  <a:cs typeface="Times New Roman"/>
                </a:rPr>
                <a:t>:(</a:t>
              </a:r>
              <a:r>
                <a:rPr lang="en-US" sz="1600" spc="5" dirty="0" smtClean="0">
                  <a:latin typeface="Times New Roman"/>
                  <a:cs typeface="Times New Roman"/>
                </a:rPr>
                <a:t>6</a:t>
              </a:r>
              <a:r>
                <a:rPr sz="1600" spc="5" dirty="0" smtClean="0">
                  <a:latin typeface="Times New Roman"/>
                  <a:cs typeface="Times New Roman"/>
                </a:rPr>
                <a:t>)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65" name="object 29"/>
            <p:cNvSpPr txBox="1"/>
            <p:nvPr/>
          </p:nvSpPr>
          <p:spPr>
            <a:xfrm>
              <a:off x="6265805" y="5009806"/>
              <a:ext cx="12890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5" dirty="0" smtClean="0">
                  <a:latin typeface="Times New Roman"/>
                  <a:cs typeface="Times New Roman"/>
                </a:rPr>
                <a:t>0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66" name="object 30"/>
            <p:cNvSpPr txBox="1"/>
            <p:nvPr/>
          </p:nvSpPr>
          <p:spPr>
            <a:xfrm>
              <a:off x="7146907" y="5012691"/>
              <a:ext cx="12890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5" dirty="0" smtClean="0">
                  <a:latin typeface="Times New Roman"/>
                  <a:cs typeface="Times New Roman"/>
                </a:rPr>
                <a:t>1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67" name="object 22"/>
            <p:cNvSpPr txBox="1"/>
            <p:nvPr/>
          </p:nvSpPr>
          <p:spPr>
            <a:xfrm>
              <a:off x="8431712" y="4686727"/>
              <a:ext cx="711373" cy="226527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600" spc="5" dirty="0" smtClean="0">
                  <a:latin typeface="Times New Roman"/>
                  <a:cs typeface="Times New Roman"/>
                </a:rPr>
                <a:t>P2</a:t>
              </a:r>
              <a:r>
                <a:rPr sz="1600" spc="5" dirty="0" smtClean="0">
                  <a:latin typeface="Times New Roman"/>
                  <a:cs typeface="Times New Roman"/>
                </a:rPr>
                <a:t>:(1</a:t>
              </a:r>
              <a:r>
                <a:rPr lang="en-US" sz="1600" spc="5" dirty="0" smtClean="0">
                  <a:latin typeface="Times New Roman"/>
                  <a:cs typeface="Times New Roman"/>
                </a:rPr>
                <a:t>3</a:t>
              </a:r>
              <a:r>
                <a:rPr sz="1600" spc="5" dirty="0" smtClean="0">
                  <a:latin typeface="Times New Roman"/>
                  <a:cs typeface="Times New Roman"/>
                </a:rPr>
                <a:t>)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68" name="object 16"/>
            <p:cNvSpPr/>
            <p:nvPr/>
          </p:nvSpPr>
          <p:spPr>
            <a:xfrm>
              <a:off x="8106507" y="4965296"/>
              <a:ext cx="561428" cy="449173"/>
            </a:xfrm>
            <a:custGeom>
              <a:avLst/>
              <a:gdLst/>
              <a:ahLst/>
              <a:cxnLst/>
              <a:rect l="l" t="t" r="r" b="b"/>
              <a:pathLst>
                <a:path w="561428" h="449173">
                  <a:moveTo>
                    <a:pt x="561428" y="0"/>
                  </a:moveTo>
                  <a:lnTo>
                    <a:pt x="0" y="449173"/>
                  </a:lnTo>
                </a:path>
              </a:pathLst>
            </a:custGeom>
            <a:ln w="1029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" name="object 17"/>
            <p:cNvSpPr/>
            <p:nvPr/>
          </p:nvSpPr>
          <p:spPr>
            <a:xfrm>
              <a:off x="8667936" y="4965296"/>
              <a:ext cx="617626" cy="449173"/>
            </a:xfrm>
            <a:custGeom>
              <a:avLst/>
              <a:gdLst/>
              <a:ahLst/>
              <a:cxnLst/>
              <a:rect l="l" t="t" r="r" b="b"/>
              <a:pathLst>
                <a:path w="617626" h="449173">
                  <a:moveTo>
                    <a:pt x="0" y="0"/>
                  </a:moveTo>
                  <a:lnTo>
                    <a:pt x="617626" y="449173"/>
                  </a:lnTo>
                </a:path>
              </a:pathLst>
            </a:custGeom>
            <a:ln w="1029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" name="object 21"/>
            <p:cNvSpPr txBox="1"/>
            <p:nvPr/>
          </p:nvSpPr>
          <p:spPr>
            <a:xfrm>
              <a:off x="7881816" y="5435929"/>
              <a:ext cx="44894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600" spc="5" dirty="0" smtClean="0">
                  <a:latin typeface="Times New Roman"/>
                  <a:cs typeface="Times New Roman"/>
                </a:rPr>
                <a:t>C</a:t>
              </a:r>
              <a:r>
                <a:rPr sz="1600" spc="5" dirty="0" smtClean="0">
                  <a:latin typeface="Times New Roman"/>
                  <a:cs typeface="Times New Roman"/>
                </a:rPr>
                <a:t>:(</a:t>
              </a:r>
              <a:r>
                <a:rPr lang="en-US" sz="1600" spc="5" dirty="0" smtClean="0">
                  <a:latin typeface="Times New Roman"/>
                  <a:cs typeface="Times New Roman"/>
                </a:rPr>
                <a:t>6</a:t>
              </a:r>
              <a:r>
                <a:rPr sz="1600" spc="5" dirty="0" smtClean="0">
                  <a:latin typeface="Times New Roman"/>
                  <a:cs typeface="Times New Roman"/>
                </a:rPr>
                <a:t>)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71" name="object 22"/>
            <p:cNvSpPr txBox="1"/>
            <p:nvPr/>
          </p:nvSpPr>
          <p:spPr>
            <a:xfrm>
              <a:off x="9049338" y="5435929"/>
              <a:ext cx="47180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600" spc="5" dirty="0" smtClean="0">
                  <a:latin typeface="Times New Roman"/>
                  <a:cs typeface="Times New Roman"/>
                </a:rPr>
                <a:t>B</a:t>
              </a:r>
              <a:r>
                <a:rPr sz="1600" spc="5" dirty="0" smtClean="0">
                  <a:latin typeface="Times New Roman"/>
                  <a:cs typeface="Times New Roman"/>
                </a:rPr>
                <a:t>:(</a:t>
              </a:r>
              <a:r>
                <a:rPr lang="en-US" sz="1600" spc="5" dirty="0" smtClean="0">
                  <a:latin typeface="Times New Roman"/>
                  <a:cs typeface="Times New Roman"/>
                </a:rPr>
                <a:t>7</a:t>
              </a:r>
              <a:r>
                <a:rPr sz="1600" spc="5" dirty="0" smtClean="0">
                  <a:latin typeface="Times New Roman"/>
                  <a:cs typeface="Times New Roman"/>
                </a:rPr>
                <a:t>)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72" name="object 29"/>
            <p:cNvSpPr txBox="1"/>
            <p:nvPr/>
          </p:nvSpPr>
          <p:spPr>
            <a:xfrm>
              <a:off x="8186163" y="4998057"/>
              <a:ext cx="12890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5" dirty="0" smtClean="0">
                  <a:latin typeface="Times New Roman"/>
                  <a:cs typeface="Times New Roman"/>
                </a:rPr>
                <a:t>0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73" name="object 30"/>
            <p:cNvSpPr txBox="1"/>
            <p:nvPr/>
          </p:nvSpPr>
          <p:spPr>
            <a:xfrm>
              <a:off x="9067265" y="5000942"/>
              <a:ext cx="12890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5" dirty="0" smtClean="0">
                  <a:latin typeface="Times New Roman"/>
                  <a:cs typeface="Times New Roman"/>
                </a:rPr>
                <a:t>1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74" name="object 24"/>
            <p:cNvSpPr txBox="1"/>
            <p:nvPr/>
          </p:nvSpPr>
          <p:spPr>
            <a:xfrm>
              <a:off x="7364881" y="3676140"/>
              <a:ext cx="741625" cy="255163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600" spc="5" dirty="0" smtClean="0">
                  <a:latin typeface="Times New Roman"/>
                  <a:cs typeface="Times New Roman"/>
                </a:rPr>
                <a:t>P3</a:t>
              </a:r>
              <a:r>
                <a:rPr sz="1600" spc="5" dirty="0" smtClean="0">
                  <a:latin typeface="Times New Roman"/>
                  <a:cs typeface="Times New Roman"/>
                </a:rPr>
                <a:t>:(</a:t>
              </a:r>
              <a:r>
                <a:rPr lang="en-US" sz="1600" spc="5" dirty="0" smtClean="0">
                  <a:latin typeface="Times New Roman"/>
                  <a:cs typeface="Times New Roman"/>
                </a:rPr>
                <a:t>24</a:t>
              </a:r>
              <a:r>
                <a:rPr sz="1600" spc="5" dirty="0" smtClean="0">
                  <a:latin typeface="Times New Roman"/>
                  <a:cs typeface="Times New Roman"/>
                </a:rPr>
                <a:t>)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75" name="object 29"/>
            <p:cNvSpPr txBox="1"/>
            <p:nvPr/>
          </p:nvSpPr>
          <p:spPr>
            <a:xfrm>
              <a:off x="6983994" y="4084346"/>
              <a:ext cx="12890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5" dirty="0" smtClean="0">
                  <a:latin typeface="Times New Roman"/>
                  <a:cs typeface="Times New Roman"/>
                </a:rPr>
                <a:t>0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76" name="object 29"/>
            <p:cNvSpPr txBox="1"/>
            <p:nvPr/>
          </p:nvSpPr>
          <p:spPr>
            <a:xfrm>
              <a:off x="6228706" y="3206126"/>
              <a:ext cx="12890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5" dirty="0" smtClean="0">
                  <a:latin typeface="Times New Roman"/>
                  <a:cs typeface="Times New Roman"/>
                </a:rPr>
                <a:t>0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77" name="object 30"/>
            <p:cNvSpPr txBox="1"/>
            <p:nvPr/>
          </p:nvSpPr>
          <p:spPr>
            <a:xfrm>
              <a:off x="8287269" y="4034548"/>
              <a:ext cx="12890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5" dirty="0" smtClean="0">
                  <a:latin typeface="Times New Roman"/>
                  <a:cs typeface="Times New Roman"/>
                </a:rPr>
                <a:t>1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78" name="object 30"/>
            <p:cNvSpPr txBox="1"/>
            <p:nvPr/>
          </p:nvSpPr>
          <p:spPr>
            <a:xfrm>
              <a:off x="7374700" y="3266405"/>
              <a:ext cx="12890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5" dirty="0" smtClean="0">
                  <a:latin typeface="Times New Roman"/>
                  <a:cs typeface="Times New Roman"/>
                </a:rPr>
                <a:t>1</a:t>
              </a:r>
              <a:endParaRPr sz="160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437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 Coding 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24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1" name="object 9"/>
          <p:cNvSpPr txBox="1"/>
          <p:nvPr/>
        </p:nvSpPr>
        <p:spPr>
          <a:xfrm>
            <a:off x="582369" y="1260088"/>
            <a:ext cx="7751733" cy="55979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Example: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r>
              <a:rPr lang="en-US" altLang="zh-CN" sz="2200" dirty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Consider a symbol stream: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r>
              <a:rPr lang="en-US" altLang="zh-CN" sz="2200" dirty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ACABADADEAABBAAAEDCACDEAAABCDBBEDCBACAE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r>
              <a:rPr lang="en-US" altLang="zh-CN" sz="2200" dirty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Give the Huffman coding</a:t>
            </a:r>
            <a:r>
              <a:rPr lang="en-US" altLang="zh-CN" sz="2200" dirty="0" smtClean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!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r>
              <a:rPr lang="en-US" altLang="zh-CN" sz="2200" dirty="0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Average </a:t>
            </a:r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number of bits needed for each symbol is: </a:t>
            </a:r>
            <a:r>
              <a:rPr lang="en-US" altLang="zh-CN" sz="2200" dirty="0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(</a:t>
            </a:r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1*15+3*7+3*6+3*6+3*5)/(15+7+6+6+5) = </a:t>
            </a:r>
            <a:r>
              <a:rPr lang="en-US" altLang="zh-CN" sz="2200" dirty="0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2.23</a:t>
            </a:r>
            <a:endParaRPr lang="en-US" altLang="zh-CN" sz="2200" dirty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Ideal entropy = (15*1.38 + 7*2.48 + 6*2.7+6*2.7 + 5*2.96)/39=2.19</a:t>
            </a:r>
            <a:endParaRPr lang="zh-CN" altLang="en-US" sz="2400" dirty="0">
              <a:latin typeface="Cambria" panose="020405030504060302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247213" y="2611528"/>
            <a:ext cx="3702973" cy="2700805"/>
            <a:chOff x="5818170" y="3003413"/>
            <a:chExt cx="3702973" cy="2700805"/>
          </a:xfrm>
        </p:grpSpPr>
        <p:sp>
          <p:nvSpPr>
            <p:cNvPr id="54" name="object 12"/>
            <p:cNvSpPr/>
            <p:nvPr/>
          </p:nvSpPr>
          <p:spPr>
            <a:xfrm>
              <a:off x="6058047" y="3253181"/>
              <a:ext cx="808993" cy="451738"/>
            </a:xfrm>
            <a:custGeom>
              <a:avLst/>
              <a:gdLst/>
              <a:ahLst/>
              <a:cxnLst/>
              <a:rect l="l" t="t" r="r" b="b"/>
              <a:pathLst>
                <a:path w="1122946" h="449173">
                  <a:moveTo>
                    <a:pt x="1122946" y="0"/>
                  </a:moveTo>
                  <a:lnTo>
                    <a:pt x="0" y="449173"/>
                  </a:lnTo>
                </a:path>
              </a:pathLst>
            </a:custGeom>
            <a:ln w="1029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" name="object 13"/>
            <p:cNvSpPr/>
            <p:nvPr/>
          </p:nvSpPr>
          <p:spPr>
            <a:xfrm>
              <a:off x="6867040" y="3250617"/>
              <a:ext cx="738227" cy="404064"/>
            </a:xfrm>
            <a:custGeom>
              <a:avLst/>
              <a:gdLst/>
              <a:ahLst/>
              <a:cxnLst/>
              <a:rect l="l" t="t" r="r" b="b"/>
              <a:pathLst>
                <a:path w="1122883" h="449173">
                  <a:moveTo>
                    <a:pt x="0" y="0"/>
                  </a:moveTo>
                  <a:lnTo>
                    <a:pt x="1122883" y="449173"/>
                  </a:lnTo>
                </a:path>
              </a:pathLst>
            </a:custGeom>
            <a:ln w="1029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" name="object 16"/>
            <p:cNvSpPr/>
            <p:nvPr/>
          </p:nvSpPr>
          <p:spPr>
            <a:xfrm>
              <a:off x="6714383" y="4011310"/>
              <a:ext cx="886401" cy="645384"/>
            </a:xfrm>
            <a:custGeom>
              <a:avLst/>
              <a:gdLst/>
              <a:ahLst/>
              <a:cxnLst/>
              <a:rect l="l" t="t" r="r" b="b"/>
              <a:pathLst>
                <a:path w="561428" h="449173">
                  <a:moveTo>
                    <a:pt x="561428" y="0"/>
                  </a:moveTo>
                  <a:lnTo>
                    <a:pt x="0" y="449173"/>
                  </a:lnTo>
                </a:path>
              </a:pathLst>
            </a:custGeom>
            <a:ln w="1029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" name="object 17"/>
            <p:cNvSpPr/>
            <p:nvPr/>
          </p:nvSpPr>
          <p:spPr>
            <a:xfrm>
              <a:off x="7595486" y="3984926"/>
              <a:ext cx="1145040" cy="618145"/>
            </a:xfrm>
            <a:custGeom>
              <a:avLst/>
              <a:gdLst/>
              <a:ahLst/>
              <a:cxnLst/>
              <a:rect l="l" t="t" r="r" b="b"/>
              <a:pathLst>
                <a:path w="617626" h="449173">
                  <a:moveTo>
                    <a:pt x="0" y="0"/>
                  </a:moveTo>
                  <a:lnTo>
                    <a:pt x="617626" y="449173"/>
                  </a:lnTo>
                </a:path>
              </a:pathLst>
            </a:custGeom>
            <a:ln w="1029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" name="object 20"/>
            <p:cNvSpPr txBox="1"/>
            <p:nvPr/>
          </p:nvSpPr>
          <p:spPr>
            <a:xfrm>
              <a:off x="6657175" y="3003413"/>
              <a:ext cx="707706" cy="244639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600" spc="5" dirty="0" smtClean="0">
                  <a:latin typeface="Times New Roman"/>
                  <a:cs typeface="Times New Roman"/>
                </a:rPr>
                <a:t>P4</a:t>
              </a:r>
              <a:r>
                <a:rPr sz="1600" spc="5" dirty="0" smtClean="0">
                  <a:latin typeface="Times New Roman"/>
                  <a:cs typeface="Times New Roman"/>
                </a:rPr>
                <a:t>:(</a:t>
              </a:r>
              <a:r>
                <a:rPr lang="en-US" sz="1600" spc="5" dirty="0" smtClean="0">
                  <a:latin typeface="Times New Roman"/>
                  <a:cs typeface="Times New Roman"/>
                </a:rPr>
                <a:t>39</a:t>
              </a:r>
              <a:r>
                <a:rPr sz="1600" spc="5" dirty="0" smtClean="0">
                  <a:latin typeface="Times New Roman"/>
                  <a:cs typeface="Times New Roman"/>
                </a:rPr>
                <a:t>)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59" name="object 22"/>
            <p:cNvSpPr txBox="1"/>
            <p:nvPr/>
          </p:nvSpPr>
          <p:spPr>
            <a:xfrm>
              <a:off x="6511354" y="4698476"/>
              <a:ext cx="711373" cy="226527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600" spc="5" dirty="0" smtClean="0">
                  <a:latin typeface="Times New Roman"/>
                  <a:cs typeface="Times New Roman"/>
                </a:rPr>
                <a:t>P1</a:t>
              </a:r>
              <a:r>
                <a:rPr sz="1600" spc="5" dirty="0" smtClean="0">
                  <a:latin typeface="Times New Roman"/>
                  <a:cs typeface="Times New Roman"/>
                </a:rPr>
                <a:t>:(1</a:t>
              </a:r>
              <a:r>
                <a:rPr lang="en-US" sz="1600" spc="5" dirty="0" smtClean="0">
                  <a:latin typeface="Times New Roman"/>
                  <a:cs typeface="Times New Roman"/>
                </a:rPr>
                <a:t>1</a:t>
              </a:r>
              <a:r>
                <a:rPr sz="1600" spc="5" dirty="0" smtClean="0">
                  <a:latin typeface="Times New Roman"/>
                  <a:cs typeface="Times New Roman"/>
                </a:rPr>
                <a:t>)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60" name="object 24"/>
            <p:cNvSpPr txBox="1"/>
            <p:nvPr/>
          </p:nvSpPr>
          <p:spPr>
            <a:xfrm>
              <a:off x="5818170" y="3707484"/>
              <a:ext cx="561234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600" spc="5" dirty="0" smtClean="0">
                  <a:latin typeface="Times New Roman"/>
                  <a:cs typeface="Times New Roman"/>
                </a:rPr>
                <a:t>A</a:t>
              </a:r>
              <a:r>
                <a:rPr sz="1600" spc="5" dirty="0" smtClean="0">
                  <a:latin typeface="Times New Roman"/>
                  <a:cs typeface="Times New Roman"/>
                </a:rPr>
                <a:t>:(</a:t>
              </a:r>
              <a:r>
                <a:rPr lang="en-US" sz="1600" spc="5" dirty="0" smtClean="0">
                  <a:latin typeface="Times New Roman"/>
                  <a:cs typeface="Times New Roman"/>
                </a:rPr>
                <a:t>15</a:t>
              </a:r>
              <a:r>
                <a:rPr sz="1600" spc="5" dirty="0" smtClean="0">
                  <a:latin typeface="Times New Roman"/>
                  <a:cs typeface="Times New Roman"/>
                </a:rPr>
                <a:t>)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61" name="object 16"/>
            <p:cNvSpPr/>
            <p:nvPr/>
          </p:nvSpPr>
          <p:spPr>
            <a:xfrm>
              <a:off x="6186149" y="4977045"/>
              <a:ext cx="561428" cy="449173"/>
            </a:xfrm>
            <a:custGeom>
              <a:avLst/>
              <a:gdLst/>
              <a:ahLst/>
              <a:cxnLst/>
              <a:rect l="l" t="t" r="r" b="b"/>
              <a:pathLst>
                <a:path w="561428" h="449173">
                  <a:moveTo>
                    <a:pt x="561428" y="0"/>
                  </a:moveTo>
                  <a:lnTo>
                    <a:pt x="0" y="449173"/>
                  </a:lnTo>
                </a:path>
              </a:pathLst>
            </a:custGeom>
            <a:ln w="1029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" name="object 17"/>
            <p:cNvSpPr/>
            <p:nvPr/>
          </p:nvSpPr>
          <p:spPr>
            <a:xfrm>
              <a:off x="6747578" y="4977045"/>
              <a:ext cx="617626" cy="449173"/>
            </a:xfrm>
            <a:custGeom>
              <a:avLst/>
              <a:gdLst/>
              <a:ahLst/>
              <a:cxnLst/>
              <a:rect l="l" t="t" r="r" b="b"/>
              <a:pathLst>
                <a:path w="617626" h="449173">
                  <a:moveTo>
                    <a:pt x="0" y="0"/>
                  </a:moveTo>
                  <a:lnTo>
                    <a:pt x="617626" y="449173"/>
                  </a:lnTo>
                </a:path>
              </a:pathLst>
            </a:custGeom>
            <a:ln w="1029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" name="object 21"/>
            <p:cNvSpPr txBox="1"/>
            <p:nvPr/>
          </p:nvSpPr>
          <p:spPr>
            <a:xfrm>
              <a:off x="5961458" y="5447678"/>
              <a:ext cx="44894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600" spc="5" dirty="0" smtClean="0">
                  <a:latin typeface="Times New Roman"/>
                  <a:cs typeface="Times New Roman"/>
                </a:rPr>
                <a:t>E</a:t>
              </a:r>
              <a:r>
                <a:rPr sz="1600" spc="5" dirty="0" smtClean="0">
                  <a:latin typeface="Times New Roman"/>
                  <a:cs typeface="Times New Roman"/>
                </a:rPr>
                <a:t>:(</a:t>
              </a:r>
              <a:r>
                <a:rPr lang="en-US" sz="1600" spc="5" dirty="0" smtClean="0">
                  <a:latin typeface="Times New Roman"/>
                  <a:cs typeface="Times New Roman"/>
                </a:rPr>
                <a:t>5</a:t>
              </a:r>
              <a:r>
                <a:rPr sz="1600" spc="5" dirty="0" smtClean="0">
                  <a:latin typeface="Times New Roman"/>
                  <a:cs typeface="Times New Roman"/>
                </a:rPr>
                <a:t>)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64" name="object 22"/>
            <p:cNvSpPr txBox="1"/>
            <p:nvPr/>
          </p:nvSpPr>
          <p:spPr>
            <a:xfrm>
              <a:off x="7128980" y="5447678"/>
              <a:ext cx="47180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600" spc="5" dirty="0" smtClean="0">
                  <a:latin typeface="Times New Roman"/>
                  <a:cs typeface="Times New Roman"/>
                </a:rPr>
                <a:t>D</a:t>
              </a:r>
              <a:r>
                <a:rPr sz="1600" spc="5" dirty="0" smtClean="0">
                  <a:latin typeface="Times New Roman"/>
                  <a:cs typeface="Times New Roman"/>
                </a:rPr>
                <a:t>:(</a:t>
              </a:r>
              <a:r>
                <a:rPr lang="en-US" sz="1600" spc="5" dirty="0" smtClean="0">
                  <a:latin typeface="Times New Roman"/>
                  <a:cs typeface="Times New Roman"/>
                </a:rPr>
                <a:t>6</a:t>
              </a:r>
              <a:r>
                <a:rPr sz="1600" spc="5" dirty="0" smtClean="0">
                  <a:latin typeface="Times New Roman"/>
                  <a:cs typeface="Times New Roman"/>
                </a:rPr>
                <a:t>)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65" name="object 29"/>
            <p:cNvSpPr txBox="1"/>
            <p:nvPr/>
          </p:nvSpPr>
          <p:spPr>
            <a:xfrm>
              <a:off x="6265805" y="5009806"/>
              <a:ext cx="12890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5" dirty="0" smtClean="0">
                  <a:latin typeface="Times New Roman"/>
                  <a:cs typeface="Times New Roman"/>
                </a:rPr>
                <a:t>0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66" name="object 30"/>
            <p:cNvSpPr txBox="1"/>
            <p:nvPr/>
          </p:nvSpPr>
          <p:spPr>
            <a:xfrm>
              <a:off x="7146907" y="5012691"/>
              <a:ext cx="12890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5" dirty="0" smtClean="0">
                  <a:latin typeface="Times New Roman"/>
                  <a:cs typeface="Times New Roman"/>
                </a:rPr>
                <a:t>1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67" name="object 22"/>
            <p:cNvSpPr txBox="1"/>
            <p:nvPr/>
          </p:nvSpPr>
          <p:spPr>
            <a:xfrm>
              <a:off x="8431712" y="4686727"/>
              <a:ext cx="711373" cy="226527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600" spc="5" dirty="0" smtClean="0">
                  <a:latin typeface="Times New Roman"/>
                  <a:cs typeface="Times New Roman"/>
                </a:rPr>
                <a:t>P2</a:t>
              </a:r>
              <a:r>
                <a:rPr sz="1600" spc="5" dirty="0" smtClean="0">
                  <a:latin typeface="Times New Roman"/>
                  <a:cs typeface="Times New Roman"/>
                </a:rPr>
                <a:t>:(1</a:t>
              </a:r>
              <a:r>
                <a:rPr lang="en-US" sz="1600" spc="5" dirty="0" smtClean="0">
                  <a:latin typeface="Times New Roman"/>
                  <a:cs typeface="Times New Roman"/>
                </a:rPr>
                <a:t>3</a:t>
              </a:r>
              <a:r>
                <a:rPr sz="1600" spc="5" dirty="0" smtClean="0">
                  <a:latin typeface="Times New Roman"/>
                  <a:cs typeface="Times New Roman"/>
                </a:rPr>
                <a:t>)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68" name="object 16"/>
            <p:cNvSpPr/>
            <p:nvPr/>
          </p:nvSpPr>
          <p:spPr>
            <a:xfrm>
              <a:off x="8106507" y="4965296"/>
              <a:ext cx="561428" cy="449173"/>
            </a:xfrm>
            <a:custGeom>
              <a:avLst/>
              <a:gdLst/>
              <a:ahLst/>
              <a:cxnLst/>
              <a:rect l="l" t="t" r="r" b="b"/>
              <a:pathLst>
                <a:path w="561428" h="449173">
                  <a:moveTo>
                    <a:pt x="561428" y="0"/>
                  </a:moveTo>
                  <a:lnTo>
                    <a:pt x="0" y="449173"/>
                  </a:lnTo>
                </a:path>
              </a:pathLst>
            </a:custGeom>
            <a:ln w="1029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" name="object 17"/>
            <p:cNvSpPr/>
            <p:nvPr/>
          </p:nvSpPr>
          <p:spPr>
            <a:xfrm>
              <a:off x="8667936" y="4965296"/>
              <a:ext cx="617626" cy="449173"/>
            </a:xfrm>
            <a:custGeom>
              <a:avLst/>
              <a:gdLst/>
              <a:ahLst/>
              <a:cxnLst/>
              <a:rect l="l" t="t" r="r" b="b"/>
              <a:pathLst>
                <a:path w="617626" h="449173">
                  <a:moveTo>
                    <a:pt x="0" y="0"/>
                  </a:moveTo>
                  <a:lnTo>
                    <a:pt x="617626" y="449173"/>
                  </a:lnTo>
                </a:path>
              </a:pathLst>
            </a:custGeom>
            <a:ln w="1029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" name="object 21"/>
            <p:cNvSpPr txBox="1"/>
            <p:nvPr/>
          </p:nvSpPr>
          <p:spPr>
            <a:xfrm>
              <a:off x="7881816" y="5435929"/>
              <a:ext cx="44894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600" spc="5" dirty="0" smtClean="0">
                  <a:latin typeface="Times New Roman"/>
                  <a:cs typeface="Times New Roman"/>
                </a:rPr>
                <a:t>C</a:t>
              </a:r>
              <a:r>
                <a:rPr sz="1600" spc="5" dirty="0" smtClean="0">
                  <a:latin typeface="Times New Roman"/>
                  <a:cs typeface="Times New Roman"/>
                </a:rPr>
                <a:t>:(</a:t>
              </a:r>
              <a:r>
                <a:rPr lang="en-US" sz="1600" spc="5" dirty="0" smtClean="0">
                  <a:latin typeface="Times New Roman"/>
                  <a:cs typeface="Times New Roman"/>
                </a:rPr>
                <a:t>6</a:t>
              </a:r>
              <a:r>
                <a:rPr sz="1600" spc="5" dirty="0" smtClean="0">
                  <a:latin typeface="Times New Roman"/>
                  <a:cs typeface="Times New Roman"/>
                </a:rPr>
                <a:t>)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71" name="object 22"/>
            <p:cNvSpPr txBox="1"/>
            <p:nvPr/>
          </p:nvSpPr>
          <p:spPr>
            <a:xfrm>
              <a:off x="9049338" y="5435929"/>
              <a:ext cx="47180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600" spc="5" dirty="0" smtClean="0">
                  <a:latin typeface="Times New Roman"/>
                  <a:cs typeface="Times New Roman"/>
                </a:rPr>
                <a:t>B</a:t>
              </a:r>
              <a:r>
                <a:rPr sz="1600" spc="5" dirty="0" smtClean="0">
                  <a:latin typeface="Times New Roman"/>
                  <a:cs typeface="Times New Roman"/>
                </a:rPr>
                <a:t>:(</a:t>
              </a:r>
              <a:r>
                <a:rPr lang="en-US" sz="1600" spc="5" dirty="0" smtClean="0">
                  <a:latin typeface="Times New Roman"/>
                  <a:cs typeface="Times New Roman"/>
                </a:rPr>
                <a:t>7</a:t>
              </a:r>
              <a:r>
                <a:rPr sz="1600" spc="5" dirty="0" smtClean="0">
                  <a:latin typeface="Times New Roman"/>
                  <a:cs typeface="Times New Roman"/>
                </a:rPr>
                <a:t>)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72" name="object 29"/>
            <p:cNvSpPr txBox="1"/>
            <p:nvPr/>
          </p:nvSpPr>
          <p:spPr>
            <a:xfrm>
              <a:off x="8186163" y="4998057"/>
              <a:ext cx="12890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5" dirty="0" smtClean="0">
                  <a:latin typeface="Times New Roman"/>
                  <a:cs typeface="Times New Roman"/>
                </a:rPr>
                <a:t>0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73" name="object 30"/>
            <p:cNvSpPr txBox="1"/>
            <p:nvPr/>
          </p:nvSpPr>
          <p:spPr>
            <a:xfrm>
              <a:off x="9067265" y="5000942"/>
              <a:ext cx="12890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5" dirty="0" smtClean="0">
                  <a:latin typeface="Times New Roman"/>
                  <a:cs typeface="Times New Roman"/>
                </a:rPr>
                <a:t>1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74" name="object 24"/>
            <p:cNvSpPr txBox="1"/>
            <p:nvPr/>
          </p:nvSpPr>
          <p:spPr>
            <a:xfrm>
              <a:off x="7364881" y="3676140"/>
              <a:ext cx="741625" cy="255163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600" spc="5" dirty="0" smtClean="0">
                  <a:latin typeface="Times New Roman"/>
                  <a:cs typeface="Times New Roman"/>
                </a:rPr>
                <a:t>P3</a:t>
              </a:r>
              <a:r>
                <a:rPr sz="1600" spc="5" dirty="0" smtClean="0">
                  <a:latin typeface="Times New Roman"/>
                  <a:cs typeface="Times New Roman"/>
                </a:rPr>
                <a:t>:(</a:t>
              </a:r>
              <a:r>
                <a:rPr lang="en-US" sz="1600" spc="5" dirty="0" smtClean="0">
                  <a:latin typeface="Times New Roman"/>
                  <a:cs typeface="Times New Roman"/>
                </a:rPr>
                <a:t>24</a:t>
              </a:r>
              <a:r>
                <a:rPr sz="1600" spc="5" dirty="0" smtClean="0">
                  <a:latin typeface="Times New Roman"/>
                  <a:cs typeface="Times New Roman"/>
                </a:rPr>
                <a:t>)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75" name="object 29"/>
            <p:cNvSpPr txBox="1"/>
            <p:nvPr/>
          </p:nvSpPr>
          <p:spPr>
            <a:xfrm>
              <a:off x="6983994" y="4084346"/>
              <a:ext cx="12890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5" dirty="0" smtClean="0">
                  <a:latin typeface="Times New Roman"/>
                  <a:cs typeface="Times New Roman"/>
                </a:rPr>
                <a:t>0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76" name="object 29"/>
            <p:cNvSpPr txBox="1"/>
            <p:nvPr/>
          </p:nvSpPr>
          <p:spPr>
            <a:xfrm>
              <a:off x="6228706" y="3206126"/>
              <a:ext cx="12890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5" dirty="0" smtClean="0">
                  <a:latin typeface="Times New Roman"/>
                  <a:cs typeface="Times New Roman"/>
                </a:rPr>
                <a:t>0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77" name="object 30"/>
            <p:cNvSpPr txBox="1"/>
            <p:nvPr/>
          </p:nvSpPr>
          <p:spPr>
            <a:xfrm>
              <a:off x="8287269" y="4034548"/>
              <a:ext cx="12890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5" dirty="0" smtClean="0">
                  <a:latin typeface="Times New Roman"/>
                  <a:cs typeface="Times New Roman"/>
                </a:rPr>
                <a:t>1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78" name="object 30"/>
            <p:cNvSpPr txBox="1"/>
            <p:nvPr/>
          </p:nvSpPr>
          <p:spPr>
            <a:xfrm>
              <a:off x="7374700" y="3266405"/>
              <a:ext cx="12890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5" dirty="0" smtClean="0">
                  <a:latin typeface="Times New Roman"/>
                  <a:cs typeface="Times New Roman"/>
                </a:rPr>
                <a:t>1</a:t>
              </a:r>
              <a:endParaRPr sz="1600">
                <a:latin typeface="Times New Roman"/>
                <a:cs typeface="Times New Roman"/>
              </a:endParaRPr>
            </a:p>
          </p:txBody>
        </p:sp>
      </p:grp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03681"/>
              </p:ext>
            </p:extLst>
          </p:nvPr>
        </p:nvGraphicFramePr>
        <p:xfrm>
          <a:off x="334672" y="2942511"/>
          <a:ext cx="4541889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Symbol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Log(1/p)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1.38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2.96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2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 Coding 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25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1" name="object 9"/>
          <p:cNvSpPr txBox="1"/>
          <p:nvPr/>
        </p:nvSpPr>
        <p:spPr>
          <a:xfrm>
            <a:off x="582369" y="1260088"/>
            <a:ext cx="7751733" cy="55979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Properties of Huffman Coding</a:t>
            </a: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82905" marR="17145" indent="-370840" algn="just">
              <a:lnSpc>
                <a:spcPct val="105100"/>
              </a:lnSpc>
              <a:buClr>
                <a:srgbClr val="231F20"/>
              </a:buClr>
              <a:buFont typeface="Arial"/>
              <a:buAutoNum type="arabicPeriod"/>
              <a:tabLst>
                <a:tab pos="382905" algn="l"/>
              </a:tabLst>
            </a:pPr>
            <a:endParaRPr lang="en-US" altLang="zh-CN" sz="1950" b="1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82905" marR="17145" indent="-370840" algn="just">
              <a:lnSpc>
                <a:spcPct val="105100"/>
              </a:lnSpc>
              <a:buClr>
                <a:srgbClr val="231F20"/>
              </a:buClr>
              <a:buFont typeface="Arial"/>
              <a:buAutoNum type="arabicPeriod"/>
              <a:tabLst>
                <a:tab pos="382905" algn="l"/>
              </a:tabLst>
            </a:pPr>
            <a:r>
              <a:rPr lang="en-US" altLang="zh-CN" sz="1950" b="1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Unique </a:t>
            </a:r>
            <a:r>
              <a:rPr lang="en-US" altLang="zh-CN" sz="1950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Prefix Property</a:t>
            </a:r>
            <a:r>
              <a:rPr lang="zh-CN" altLang="en-US" sz="1950" b="1" dirty="0">
                <a:solidFill>
                  <a:srgbClr val="231F20"/>
                </a:solidFill>
                <a:latin typeface="Cambria" panose="02040503050406030204" pitchFamily="18" charset="0"/>
                <a:cs typeface="Arial"/>
              </a:rPr>
              <a:t>（唯一前缀）</a:t>
            </a:r>
            <a:r>
              <a:rPr lang="en-US" altLang="zh-CN" sz="195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: </a:t>
            </a:r>
            <a:r>
              <a:rPr lang="zh-CN" altLang="en-US" sz="1950" dirty="0">
                <a:solidFill>
                  <a:srgbClr val="231F20"/>
                </a:solidFill>
                <a:latin typeface="Cambria" panose="02040503050406030204" pitchFamily="18" charset="0"/>
                <a:cs typeface="Arial"/>
              </a:rPr>
              <a:t> </a:t>
            </a:r>
            <a:r>
              <a:rPr lang="en-US" altLang="zh-CN" sz="195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No Huffman code is a prefix of any other  Huffman  code  -  precludes  any  ambiguity  in  decoding.</a:t>
            </a:r>
            <a:endParaRPr lang="en-US" altLang="zh-CN" sz="1950" dirty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>
              <a:lnSpc>
                <a:spcPts val="900"/>
              </a:lnSpc>
              <a:spcBef>
                <a:spcPts val="24"/>
              </a:spcBef>
              <a:buClr>
                <a:srgbClr val="231F20"/>
              </a:buClr>
              <a:buFont typeface="Arial"/>
              <a:buAutoNum type="arabicPeriod"/>
            </a:pPr>
            <a:endParaRPr lang="en-US" altLang="zh-CN" sz="9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82905" marR="16510" indent="-370840" algn="just">
              <a:lnSpc>
                <a:spcPct val="105100"/>
              </a:lnSpc>
              <a:buClr>
                <a:srgbClr val="231F20"/>
              </a:buClr>
              <a:buFont typeface="Arial"/>
              <a:buAutoNum type="arabicPeriod"/>
              <a:tabLst>
                <a:tab pos="382905" algn="l"/>
              </a:tabLst>
            </a:pPr>
            <a:r>
              <a:rPr lang="en-US" altLang="zh-CN" sz="1950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Optimality(</a:t>
            </a:r>
            <a:r>
              <a:rPr lang="zh-CN" altLang="en-US" sz="1950" b="1" dirty="0">
                <a:solidFill>
                  <a:srgbClr val="231F20"/>
                </a:solidFill>
                <a:latin typeface="Cambria" panose="02040503050406030204" pitchFamily="18" charset="0"/>
                <a:cs typeface="Arial"/>
              </a:rPr>
              <a:t>最优性</a:t>
            </a:r>
            <a:r>
              <a:rPr lang="en-US" altLang="zh-CN" sz="1950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)</a:t>
            </a:r>
            <a:r>
              <a:rPr lang="en-US" altLang="zh-CN" sz="195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:  </a:t>
            </a:r>
            <a:r>
              <a:rPr lang="zh-CN" altLang="en-US" sz="1950" dirty="0">
                <a:solidFill>
                  <a:srgbClr val="231F20"/>
                </a:solidFill>
                <a:latin typeface="Cambria" panose="02040503050406030204" pitchFamily="18" charset="0"/>
                <a:cs typeface="Arial"/>
              </a:rPr>
              <a:t> </a:t>
            </a:r>
            <a:r>
              <a:rPr lang="en-US" altLang="zh-CN" sz="1950" i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minimum  redundancy  code  </a:t>
            </a:r>
            <a:r>
              <a:rPr lang="en-US" altLang="zh-CN" sz="195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-  proved  </a:t>
            </a:r>
            <a:r>
              <a:rPr lang="en-US" altLang="zh-CN" sz="1950" i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optimal </a:t>
            </a:r>
            <a:r>
              <a:rPr lang="en-US" altLang="zh-CN" sz="195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for  a  given  data  model  :</a:t>
            </a:r>
            <a:endParaRPr lang="en-US" altLang="zh-CN" sz="1950" dirty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>
              <a:lnSpc>
                <a:spcPts val="800"/>
              </a:lnSpc>
              <a:spcBef>
                <a:spcPts val="28"/>
              </a:spcBef>
              <a:buClr>
                <a:srgbClr val="231F20"/>
              </a:buClr>
              <a:buFont typeface="Arial"/>
              <a:buAutoNum type="arabicPeriod"/>
            </a:pPr>
            <a:endParaRPr lang="en-US" altLang="zh-CN" sz="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0" marR="12700" lvl="1" indent="-259715" algn="just">
              <a:lnSpc>
                <a:spcPct val="105100"/>
              </a:lnSpc>
              <a:buClr>
                <a:srgbClr val="231F20"/>
              </a:buClr>
              <a:buFont typeface="Meiryo"/>
              <a:buChar char="•"/>
              <a:tabLst>
                <a:tab pos="762000" algn="l"/>
              </a:tabLst>
            </a:pPr>
            <a:r>
              <a:rPr lang="en-US" altLang="zh-CN" sz="195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Symbols that occur </a:t>
            </a:r>
            <a:r>
              <a:rPr lang="en-US" altLang="zh-CN" sz="195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more frequently </a:t>
            </a:r>
            <a:r>
              <a:rPr lang="en-US" altLang="zh-CN" sz="195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will have </a:t>
            </a:r>
            <a:r>
              <a:rPr lang="en-US" altLang="zh-CN" sz="195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shorter</a:t>
            </a:r>
            <a:r>
              <a:rPr lang="en-US" altLang="zh-CN" sz="195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altLang="zh-CN" sz="195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Huffman  </a:t>
            </a:r>
            <a:r>
              <a:rPr lang="en-US" altLang="zh-CN" sz="195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codes  than  symbols  that  occur  less  frequently.</a:t>
            </a:r>
            <a:endParaRPr lang="en-US" altLang="zh-CN" sz="1950" dirty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ts val="800"/>
              </a:lnSpc>
              <a:spcBef>
                <a:spcPts val="28"/>
              </a:spcBef>
              <a:buClr>
                <a:srgbClr val="231F20"/>
              </a:buClr>
              <a:buFont typeface="Meiryo"/>
              <a:buChar char="•"/>
            </a:pPr>
            <a:endParaRPr lang="en-US" altLang="zh-CN" sz="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0" marR="17145" lvl="1" indent="-259715" algn="just">
              <a:lnSpc>
                <a:spcPct val="105100"/>
              </a:lnSpc>
              <a:buClr>
                <a:srgbClr val="231F20"/>
              </a:buClr>
              <a:buFont typeface="Meiryo"/>
              <a:buChar char="•"/>
              <a:tabLst>
                <a:tab pos="762000" algn="l"/>
                <a:tab pos="1774189" algn="l"/>
              </a:tabLst>
            </a:pPr>
            <a:r>
              <a:rPr lang="en-US" altLang="zh-CN" sz="195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 </a:t>
            </a:r>
            <a:r>
              <a:rPr lang="en-US" altLang="zh-CN" sz="195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average code length for an information source </a:t>
            </a:r>
            <a:r>
              <a:rPr lang="en-US" altLang="zh-CN" sz="1950" i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 </a:t>
            </a:r>
            <a:r>
              <a:rPr lang="en-US" altLang="zh-CN" sz="195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is </a:t>
            </a:r>
            <a:r>
              <a:rPr lang="en-US" altLang="zh-CN" sz="195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strictly	less  than  </a:t>
            </a:r>
            <a:r>
              <a:rPr lang="el-GR" altLang="zh-CN" sz="1950" i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η </a:t>
            </a:r>
            <a:r>
              <a:rPr lang="el-GR" altLang="zh-CN" sz="195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+ 1. </a:t>
            </a:r>
            <a:r>
              <a:rPr lang="en-US" altLang="zh-CN" sz="195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We have:</a:t>
            </a:r>
            <a:endParaRPr lang="en-US" altLang="zh-CN" sz="1950" dirty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196835" y="5087317"/>
            <a:ext cx="1704412" cy="369332"/>
            <a:chOff x="3745475" y="5557580"/>
            <a:chExt cx="1704412" cy="369332"/>
          </a:xfrm>
        </p:grpSpPr>
        <p:sp>
          <p:nvSpPr>
            <p:cNvPr id="35" name="object 6"/>
            <p:cNvSpPr txBox="1"/>
            <p:nvPr/>
          </p:nvSpPr>
          <p:spPr>
            <a:xfrm>
              <a:off x="4245292" y="5603062"/>
              <a:ext cx="1204595" cy="32385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925" spc="-1439" baseline="9971" dirty="0" smtClean="0">
                  <a:solidFill>
                    <a:srgbClr val="231F20"/>
                  </a:solidFill>
                  <a:latin typeface="Arial"/>
                  <a:cs typeface="Arial"/>
                </a:rPr>
                <a:t>¯</a:t>
              </a:r>
              <a:r>
                <a:rPr sz="1950" i="1" spc="80" dirty="0" smtClean="0">
                  <a:solidFill>
                    <a:srgbClr val="231F20"/>
                  </a:solidFill>
                  <a:latin typeface="Times New Roman"/>
                  <a:cs typeface="Times New Roman"/>
                </a:rPr>
                <a:t>l</a:t>
              </a:r>
              <a:r>
                <a:rPr sz="1950" i="1" spc="114" dirty="0" smtClean="0">
                  <a:solidFill>
                    <a:srgbClr val="231F20"/>
                  </a:solidFill>
                  <a:latin typeface="Times New Roman"/>
                  <a:cs typeface="Times New Roman"/>
                </a:rPr>
                <a:t> </a:t>
              </a:r>
              <a:r>
                <a:rPr sz="1950" i="1" spc="315" dirty="0" smtClean="0">
                  <a:solidFill>
                    <a:srgbClr val="231F20"/>
                  </a:solidFill>
                  <a:latin typeface="Times New Roman"/>
                  <a:cs typeface="Times New Roman"/>
                </a:rPr>
                <a:t>&lt;</a:t>
              </a:r>
              <a:r>
                <a:rPr sz="1950" i="1" spc="90" dirty="0" smtClean="0">
                  <a:solidFill>
                    <a:srgbClr val="231F20"/>
                  </a:solidFill>
                  <a:latin typeface="Times New Roman"/>
                  <a:cs typeface="Times New Roman"/>
                </a:rPr>
                <a:t> </a:t>
              </a:r>
              <a:r>
                <a:rPr sz="1950" i="1" spc="85" dirty="0" smtClean="0">
                  <a:solidFill>
                    <a:srgbClr val="231F20"/>
                  </a:solidFill>
                  <a:latin typeface="Times New Roman"/>
                  <a:cs typeface="Times New Roman"/>
                </a:rPr>
                <a:t>η</a:t>
              </a:r>
              <a:r>
                <a:rPr sz="1950" i="1" spc="50" dirty="0" smtClean="0">
                  <a:solidFill>
                    <a:srgbClr val="231F20"/>
                  </a:solidFill>
                  <a:latin typeface="Times New Roman"/>
                  <a:cs typeface="Times New Roman"/>
                </a:rPr>
                <a:t> </a:t>
              </a:r>
              <a:r>
                <a:rPr sz="1950" spc="944" dirty="0" smtClean="0">
                  <a:solidFill>
                    <a:srgbClr val="231F20"/>
                  </a:solidFill>
                  <a:latin typeface="Arial"/>
                  <a:cs typeface="Arial"/>
                </a:rPr>
                <a:t>+</a:t>
              </a:r>
              <a:r>
                <a:rPr sz="1950" spc="455" dirty="0" smtClean="0">
                  <a:solidFill>
                    <a:srgbClr val="231F20"/>
                  </a:solidFill>
                  <a:latin typeface="Arial"/>
                  <a:cs typeface="Arial"/>
                </a:rPr>
                <a:t>1</a:t>
              </a:r>
              <a:r>
                <a:rPr sz="1950" spc="-7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endParaRPr sz="1950" dirty="0">
                <a:latin typeface="Arial"/>
                <a:cs typeface="Arial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745475" y="5557580"/>
              <a:ext cx="5155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zh-CN" i="1" spc="85" dirty="0">
                  <a:solidFill>
                    <a:srgbClr val="231F20"/>
                  </a:solidFill>
                  <a:latin typeface="Times New Roman"/>
                  <a:cs typeface="Times New Roman"/>
                </a:rPr>
                <a:t>η </a:t>
              </a:r>
              <a:r>
                <a:rPr lang="en-US" altLang="zh-CN" i="1" spc="85" dirty="0" smtClean="0">
                  <a:solidFill>
                    <a:srgbClr val="231F20"/>
                  </a:solidFill>
                  <a:latin typeface="Times New Roman"/>
                  <a:cs typeface="Times New Roman"/>
                </a:rPr>
                <a:t>≤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741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 Coding 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26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1" name="object 9"/>
          <p:cNvSpPr txBox="1"/>
          <p:nvPr/>
        </p:nvSpPr>
        <p:spPr>
          <a:xfrm>
            <a:off x="582369" y="1260088"/>
            <a:ext cx="7751733" cy="55979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Discussion</a:t>
            </a: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82905" marR="17145" indent="-370840" algn="just">
              <a:lnSpc>
                <a:spcPct val="105100"/>
              </a:lnSpc>
              <a:buClr>
                <a:srgbClr val="231F20"/>
              </a:buClr>
              <a:buFont typeface="Arial"/>
              <a:buAutoNum type="arabicPeriod"/>
              <a:tabLst>
                <a:tab pos="382905" algn="l"/>
              </a:tabLst>
            </a:pPr>
            <a:endParaRPr lang="en-US" altLang="zh-CN" sz="1950" b="1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 following points are worth noting :</a:t>
            </a:r>
          </a:p>
          <a:p>
            <a:pPr marL="685800" lvl="1" indent="-228600" algn="just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Decoding 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for the above two algorithms is trivial as long as the coding table/book is sent before the data</a:t>
            </a:r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 There 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is a bit of an overhead for sending this</a:t>
            </a:r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 But 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negligible if the data is big.</a:t>
            </a:r>
          </a:p>
          <a:p>
            <a:pPr lvl="1" algn="just"/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85800" lvl="1" indent="-228600" algn="just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If prior statistics are available and accurate, then Human coding is very good.</a:t>
            </a:r>
            <a:endParaRPr lang="zh-CN" altLang="en-US" sz="2400" dirty="0">
              <a:latin typeface="Cambria" panose="020405030504060302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14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 Coding </a:t>
            </a:r>
            <a:endParaRPr lang="en-US" altLang="zh-TW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练习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27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35739" t="12927" r="24155"/>
          <a:stretch/>
        </p:blipFill>
        <p:spPr>
          <a:xfrm>
            <a:off x="559319" y="2000165"/>
            <a:ext cx="3426374" cy="2617077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803106"/>
              </p:ext>
            </p:extLst>
          </p:nvPr>
        </p:nvGraphicFramePr>
        <p:xfrm>
          <a:off x="4574263" y="2236434"/>
          <a:ext cx="322142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284">
                  <a:extLst>
                    <a:ext uri="{9D8B030D-6E8A-4147-A177-3AD203B41FA5}">
                      <a16:colId xmlns:a16="http://schemas.microsoft.com/office/drawing/2014/main" val="3214990923"/>
                    </a:ext>
                  </a:extLst>
                </a:gridCol>
                <a:gridCol w="644284">
                  <a:extLst>
                    <a:ext uri="{9D8B030D-6E8A-4147-A177-3AD203B41FA5}">
                      <a16:colId xmlns:a16="http://schemas.microsoft.com/office/drawing/2014/main" val="1918813697"/>
                    </a:ext>
                  </a:extLst>
                </a:gridCol>
                <a:gridCol w="644284">
                  <a:extLst>
                    <a:ext uri="{9D8B030D-6E8A-4147-A177-3AD203B41FA5}">
                      <a16:colId xmlns:a16="http://schemas.microsoft.com/office/drawing/2014/main" val="644087965"/>
                    </a:ext>
                  </a:extLst>
                </a:gridCol>
                <a:gridCol w="644284">
                  <a:extLst>
                    <a:ext uri="{9D8B030D-6E8A-4147-A177-3AD203B41FA5}">
                      <a16:colId xmlns:a16="http://schemas.microsoft.com/office/drawing/2014/main" val="713423537"/>
                    </a:ext>
                  </a:extLst>
                </a:gridCol>
                <a:gridCol w="644284">
                  <a:extLst>
                    <a:ext uri="{9D8B030D-6E8A-4147-A177-3AD203B41FA5}">
                      <a16:colId xmlns:a16="http://schemas.microsoft.com/office/drawing/2014/main" val="727760382"/>
                    </a:ext>
                  </a:extLst>
                </a:gridCol>
              </a:tblGrid>
              <a:tr h="36085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灰度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978132"/>
                  </a:ext>
                </a:extLst>
              </a:tr>
              <a:tr h="36085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731624"/>
                  </a:ext>
                </a:extLst>
              </a:tr>
              <a:tr h="36085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概率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7237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114372" y="3485043"/>
                <a:ext cx="774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1.75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372" y="3485043"/>
                <a:ext cx="774571" cy="276999"/>
              </a:xfrm>
              <a:prstGeom prst="rect">
                <a:avLst/>
              </a:prstGeom>
              <a:blipFill>
                <a:blip r:embed="rId4"/>
                <a:stretch>
                  <a:fillRect l="-11024" t="-28889" r="-17323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5611" y="1101336"/>
            <a:ext cx="7274575" cy="825727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580176" y="4369718"/>
            <a:ext cx="3997004" cy="1658535"/>
            <a:chOff x="3573645" y="3911355"/>
            <a:chExt cx="3997004" cy="1658535"/>
          </a:xfrm>
        </p:grpSpPr>
        <p:sp>
          <p:nvSpPr>
            <p:cNvPr id="10" name="object 26"/>
            <p:cNvSpPr/>
            <p:nvPr/>
          </p:nvSpPr>
          <p:spPr>
            <a:xfrm>
              <a:off x="3775334" y="4191008"/>
              <a:ext cx="954976" cy="381990"/>
            </a:xfrm>
            <a:custGeom>
              <a:avLst/>
              <a:gdLst/>
              <a:ahLst/>
              <a:cxnLst/>
              <a:rect l="l" t="t" r="r" b="b"/>
              <a:pathLst>
                <a:path w="954976" h="381990">
                  <a:moveTo>
                    <a:pt x="954976" y="0"/>
                  </a:moveTo>
                  <a:lnTo>
                    <a:pt x="0" y="381990"/>
                  </a:lnTo>
                </a:path>
              </a:pathLst>
            </a:custGeom>
            <a:ln w="919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27"/>
            <p:cNvSpPr/>
            <p:nvPr/>
          </p:nvSpPr>
          <p:spPr>
            <a:xfrm>
              <a:off x="4730311" y="4191008"/>
              <a:ext cx="954963" cy="381990"/>
            </a:xfrm>
            <a:custGeom>
              <a:avLst/>
              <a:gdLst/>
              <a:ahLst/>
              <a:cxnLst/>
              <a:rect l="l" t="t" r="r" b="b"/>
              <a:pathLst>
                <a:path w="954963" h="381990">
                  <a:moveTo>
                    <a:pt x="0" y="0"/>
                  </a:moveTo>
                  <a:lnTo>
                    <a:pt x="954963" y="381990"/>
                  </a:lnTo>
                </a:path>
              </a:pathLst>
            </a:custGeom>
            <a:ln w="919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28"/>
            <p:cNvSpPr/>
            <p:nvPr/>
          </p:nvSpPr>
          <p:spPr>
            <a:xfrm>
              <a:off x="4730311" y="4572998"/>
              <a:ext cx="954963" cy="381977"/>
            </a:xfrm>
            <a:custGeom>
              <a:avLst/>
              <a:gdLst/>
              <a:ahLst/>
              <a:cxnLst/>
              <a:rect l="l" t="t" r="r" b="b"/>
              <a:pathLst>
                <a:path w="954963" h="381977">
                  <a:moveTo>
                    <a:pt x="954963" y="0"/>
                  </a:moveTo>
                  <a:lnTo>
                    <a:pt x="0" y="381977"/>
                  </a:lnTo>
                </a:path>
              </a:pathLst>
            </a:custGeom>
            <a:ln w="919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29"/>
            <p:cNvSpPr/>
            <p:nvPr/>
          </p:nvSpPr>
          <p:spPr>
            <a:xfrm>
              <a:off x="5685275" y="4572998"/>
              <a:ext cx="954963" cy="381977"/>
            </a:xfrm>
            <a:custGeom>
              <a:avLst/>
              <a:gdLst/>
              <a:ahLst/>
              <a:cxnLst/>
              <a:rect l="l" t="t" r="r" b="b"/>
              <a:pathLst>
                <a:path w="954963" h="381977">
                  <a:moveTo>
                    <a:pt x="0" y="0"/>
                  </a:moveTo>
                  <a:lnTo>
                    <a:pt x="954963" y="381977"/>
                  </a:lnTo>
                </a:path>
              </a:pathLst>
            </a:custGeom>
            <a:ln w="919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30"/>
            <p:cNvSpPr/>
            <p:nvPr/>
          </p:nvSpPr>
          <p:spPr>
            <a:xfrm>
              <a:off x="5971774" y="4954976"/>
              <a:ext cx="668464" cy="382016"/>
            </a:xfrm>
            <a:custGeom>
              <a:avLst/>
              <a:gdLst/>
              <a:ahLst/>
              <a:cxnLst/>
              <a:rect l="l" t="t" r="r" b="b"/>
              <a:pathLst>
                <a:path w="668464" h="382016">
                  <a:moveTo>
                    <a:pt x="668464" y="0"/>
                  </a:moveTo>
                  <a:lnTo>
                    <a:pt x="0" y="382015"/>
                  </a:lnTo>
                </a:path>
              </a:pathLst>
            </a:custGeom>
            <a:ln w="919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31"/>
            <p:cNvSpPr/>
            <p:nvPr/>
          </p:nvSpPr>
          <p:spPr>
            <a:xfrm>
              <a:off x="6640238" y="4954976"/>
              <a:ext cx="668477" cy="382016"/>
            </a:xfrm>
            <a:custGeom>
              <a:avLst/>
              <a:gdLst/>
              <a:ahLst/>
              <a:cxnLst/>
              <a:rect l="l" t="t" r="r" b="b"/>
              <a:pathLst>
                <a:path w="668477" h="382016">
                  <a:moveTo>
                    <a:pt x="0" y="0"/>
                  </a:moveTo>
                  <a:lnTo>
                    <a:pt x="668477" y="382015"/>
                  </a:lnTo>
                </a:path>
              </a:pathLst>
            </a:custGeom>
            <a:ln w="919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32"/>
            <p:cNvSpPr txBox="1"/>
            <p:nvPr/>
          </p:nvSpPr>
          <p:spPr>
            <a:xfrm>
              <a:off x="3573645" y="4572784"/>
              <a:ext cx="491991" cy="22366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sz="1450" spc="-10" dirty="0" smtClean="0">
                  <a:latin typeface="Times New Roman"/>
                  <a:cs typeface="Times New Roman"/>
                </a:rPr>
                <a:t>0</a:t>
              </a:r>
              <a:r>
                <a:rPr sz="1450" spc="-10" dirty="0" smtClean="0">
                  <a:latin typeface="Times New Roman"/>
                  <a:cs typeface="Times New Roman"/>
                </a:rPr>
                <a:t>:(</a:t>
              </a:r>
              <a:r>
                <a:rPr lang="en-US" sz="1450" spc="-10" dirty="0" smtClean="0">
                  <a:latin typeface="Times New Roman"/>
                  <a:cs typeface="Times New Roman"/>
                </a:rPr>
                <a:t>3</a:t>
              </a:r>
              <a:r>
                <a:rPr sz="1450" spc="-10" dirty="0" smtClean="0">
                  <a:latin typeface="Times New Roman"/>
                  <a:cs typeface="Times New Roman"/>
                </a:rPr>
                <a:t>2)</a:t>
              </a:r>
              <a:endParaRPr sz="1450" dirty="0">
                <a:latin typeface="Times New Roman"/>
                <a:cs typeface="Times New Roman"/>
              </a:endParaRPr>
            </a:p>
          </p:txBody>
        </p:sp>
        <p:sp>
          <p:nvSpPr>
            <p:cNvPr id="17" name="object 33"/>
            <p:cNvSpPr txBox="1"/>
            <p:nvPr/>
          </p:nvSpPr>
          <p:spPr>
            <a:xfrm>
              <a:off x="7046754" y="5336992"/>
              <a:ext cx="523895" cy="232898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sz="1450" spc="-10" dirty="0" smtClean="0">
                  <a:latin typeface="Times New Roman"/>
                  <a:cs typeface="Times New Roman"/>
                </a:rPr>
                <a:t>99</a:t>
              </a:r>
              <a:r>
                <a:rPr sz="1450" spc="-10" dirty="0" smtClean="0">
                  <a:latin typeface="Times New Roman"/>
                  <a:cs typeface="Times New Roman"/>
                </a:rPr>
                <a:t>:(</a:t>
              </a:r>
              <a:r>
                <a:rPr lang="en-US" sz="1450" spc="-10" dirty="0" smtClean="0">
                  <a:latin typeface="Times New Roman"/>
                  <a:cs typeface="Times New Roman"/>
                </a:rPr>
                <a:t>8</a:t>
              </a:r>
              <a:r>
                <a:rPr sz="1450" spc="-10" dirty="0" smtClean="0">
                  <a:latin typeface="Times New Roman"/>
                  <a:cs typeface="Times New Roman"/>
                </a:rPr>
                <a:t>)</a:t>
              </a:r>
              <a:endParaRPr sz="1450" dirty="0">
                <a:latin typeface="Times New Roman"/>
                <a:cs typeface="Times New Roman"/>
              </a:endParaRPr>
            </a:p>
          </p:txBody>
        </p:sp>
        <p:sp>
          <p:nvSpPr>
            <p:cNvPr id="18" name="object 34"/>
            <p:cNvSpPr txBox="1"/>
            <p:nvPr/>
          </p:nvSpPr>
          <p:spPr>
            <a:xfrm>
              <a:off x="4628508" y="3911355"/>
              <a:ext cx="609866" cy="261717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P3:(</a:t>
              </a:r>
              <a:r>
                <a:rPr lang="en-US" sz="1450" spc="-10" dirty="0" smtClean="0">
                  <a:latin typeface="Times New Roman"/>
                  <a:cs typeface="Times New Roman"/>
                </a:rPr>
                <a:t>64</a:t>
              </a:r>
              <a:r>
                <a:rPr sz="1450" spc="-10" dirty="0" smtClean="0">
                  <a:latin typeface="Times New Roman"/>
                  <a:cs typeface="Times New Roman"/>
                </a:rPr>
                <a:t>)</a:t>
              </a:r>
              <a:endParaRPr sz="1450" dirty="0">
                <a:latin typeface="Times New Roman"/>
                <a:cs typeface="Times New Roman"/>
              </a:endParaRPr>
            </a:p>
          </p:txBody>
        </p:sp>
        <p:sp>
          <p:nvSpPr>
            <p:cNvPr id="19" name="object 35"/>
            <p:cNvSpPr txBox="1"/>
            <p:nvPr/>
          </p:nvSpPr>
          <p:spPr>
            <a:xfrm>
              <a:off x="5685274" y="5345305"/>
              <a:ext cx="488589" cy="22458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sz="1450" spc="-10" dirty="0" smtClean="0">
                  <a:latin typeface="Times New Roman"/>
                  <a:cs typeface="Times New Roman"/>
                </a:rPr>
                <a:t>20</a:t>
              </a:r>
              <a:r>
                <a:rPr sz="1450" spc="-10" dirty="0" smtClean="0">
                  <a:latin typeface="Times New Roman"/>
                  <a:cs typeface="Times New Roman"/>
                </a:rPr>
                <a:t>:(</a:t>
              </a:r>
              <a:r>
                <a:rPr lang="en-US" sz="1450" spc="-10" dirty="0" smtClean="0">
                  <a:latin typeface="Times New Roman"/>
                  <a:cs typeface="Times New Roman"/>
                </a:rPr>
                <a:t>8</a:t>
              </a:r>
              <a:r>
                <a:rPr sz="1450" spc="-10" dirty="0" smtClean="0">
                  <a:latin typeface="Times New Roman"/>
                  <a:cs typeface="Times New Roman"/>
                </a:rPr>
                <a:t>)</a:t>
              </a:r>
              <a:endParaRPr sz="1450" dirty="0">
                <a:latin typeface="Times New Roman"/>
                <a:cs typeface="Times New Roman"/>
              </a:endParaRPr>
            </a:p>
          </p:txBody>
        </p:sp>
        <p:sp>
          <p:nvSpPr>
            <p:cNvPr id="20" name="object 36"/>
            <p:cNvSpPr txBox="1"/>
            <p:nvPr/>
          </p:nvSpPr>
          <p:spPr>
            <a:xfrm>
              <a:off x="4518331" y="4954814"/>
              <a:ext cx="633042" cy="214027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sz="1450" spc="-10" dirty="0" smtClean="0">
                  <a:latin typeface="Times New Roman"/>
                  <a:cs typeface="Times New Roman"/>
                </a:rPr>
                <a:t>50</a:t>
              </a:r>
              <a:r>
                <a:rPr sz="1450" spc="-10" dirty="0" smtClean="0">
                  <a:latin typeface="Times New Roman"/>
                  <a:cs typeface="Times New Roman"/>
                </a:rPr>
                <a:t>:(1</a:t>
              </a:r>
              <a:r>
                <a:rPr lang="en-US" sz="1450" spc="-10" dirty="0" smtClean="0">
                  <a:latin typeface="Times New Roman"/>
                  <a:cs typeface="Times New Roman"/>
                </a:rPr>
                <a:t>6</a:t>
              </a:r>
              <a:r>
                <a:rPr sz="1450" spc="-10" dirty="0" smtClean="0">
                  <a:latin typeface="Times New Roman"/>
                  <a:cs typeface="Times New Roman"/>
                </a:rPr>
                <a:t>)</a:t>
              </a:r>
              <a:endParaRPr sz="1450" dirty="0">
                <a:latin typeface="Times New Roman"/>
                <a:cs typeface="Times New Roman"/>
              </a:endParaRPr>
            </a:p>
          </p:txBody>
        </p:sp>
        <p:sp>
          <p:nvSpPr>
            <p:cNvPr id="22" name="object 38"/>
            <p:cNvSpPr txBox="1"/>
            <p:nvPr/>
          </p:nvSpPr>
          <p:spPr>
            <a:xfrm>
              <a:off x="6673303" y="4724896"/>
              <a:ext cx="635399" cy="45275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R="12700" algn="r">
                <a:lnSpc>
                  <a:spcPct val="10000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P1:(</a:t>
              </a:r>
              <a:r>
                <a:rPr lang="en-US" sz="1450" spc="-10" dirty="0" smtClean="0">
                  <a:latin typeface="Times New Roman"/>
                  <a:cs typeface="Times New Roman"/>
                </a:rPr>
                <a:t>16</a:t>
              </a:r>
              <a:r>
                <a:rPr sz="1450" spc="-10" dirty="0" smtClean="0">
                  <a:latin typeface="Times New Roman"/>
                  <a:cs typeface="Times New Roman"/>
                </a:rPr>
                <a:t>)</a:t>
              </a:r>
              <a:endParaRPr sz="1450" dirty="0">
                <a:latin typeface="Times New Roman"/>
                <a:cs typeface="Times New Roman"/>
              </a:endParaRPr>
            </a:p>
            <a:p>
              <a:pPr marR="12700" algn="r">
                <a:lnSpc>
                  <a:spcPts val="173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1</a:t>
              </a:r>
              <a:endParaRPr sz="1450" dirty="0">
                <a:latin typeface="Times New Roman"/>
                <a:cs typeface="Times New Roman"/>
              </a:endParaRPr>
            </a:p>
          </p:txBody>
        </p:sp>
        <p:sp>
          <p:nvSpPr>
            <p:cNvPr id="23" name="object 39"/>
            <p:cNvSpPr txBox="1"/>
            <p:nvPr/>
          </p:nvSpPr>
          <p:spPr>
            <a:xfrm>
              <a:off x="5718317" y="4342866"/>
              <a:ext cx="719762" cy="229918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P2:(3</a:t>
              </a:r>
              <a:r>
                <a:rPr lang="en-US" sz="1450" spc="-10" dirty="0" smtClean="0">
                  <a:latin typeface="Times New Roman"/>
                  <a:cs typeface="Times New Roman"/>
                </a:rPr>
                <a:t>2</a:t>
              </a:r>
              <a:r>
                <a:rPr sz="1450" spc="-10" dirty="0" smtClean="0">
                  <a:latin typeface="Times New Roman"/>
                  <a:cs typeface="Times New Roman"/>
                </a:rPr>
                <a:t>)</a:t>
              </a:r>
              <a:endParaRPr sz="1450" dirty="0">
                <a:latin typeface="Times New Roman"/>
                <a:cs typeface="Times New Roman"/>
              </a:endParaRPr>
            </a:p>
          </p:txBody>
        </p:sp>
        <p:sp>
          <p:nvSpPr>
            <p:cNvPr id="24" name="object 40"/>
            <p:cNvSpPr txBox="1"/>
            <p:nvPr/>
          </p:nvSpPr>
          <p:spPr>
            <a:xfrm>
              <a:off x="5033898" y="4563402"/>
              <a:ext cx="117475" cy="23304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0</a:t>
              </a:r>
              <a:endParaRPr sz="1450">
                <a:latin typeface="Times New Roman"/>
                <a:cs typeface="Times New Roman"/>
              </a:endParaRPr>
            </a:p>
          </p:txBody>
        </p:sp>
        <p:sp>
          <p:nvSpPr>
            <p:cNvPr id="25" name="object 41"/>
            <p:cNvSpPr txBox="1"/>
            <p:nvPr/>
          </p:nvSpPr>
          <p:spPr>
            <a:xfrm>
              <a:off x="6207766" y="4554021"/>
              <a:ext cx="117475" cy="23304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1</a:t>
              </a:r>
              <a:endParaRPr sz="1450">
                <a:latin typeface="Times New Roman"/>
                <a:cs typeface="Times New Roman"/>
              </a:endParaRPr>
            </a:p>
          </p:txBody>
        </p:sp>
        <p:sp>
          <p:nvSpPr>
            <p:cNvPr id="26" name="object 42"/>
            <p:cNvSpPr txBox="1"/>
            <p:nvPr/>
          </p:nvSpPr>
          <p:spPr>
            <a:xfrm>
              <a:off x="4229003" y="4147159"/>
              <a:ext cx="117475" cy="23304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0</a:t>
              </a:r>
              <a:endParaRPr sz="1450">
                <a:latin typeface="Times New Roman"/>
                <a:cs typeface="Times New Roman"/>
              </a:endParaRPr>
            </a:p>
          </p:txBody>
        </p:sp>
        <p:sp>
          <p:nvSpPr>
            <p:cNvPr id="27" name="object 43"/>
            <p:cNvSpPr txBox="1"/>
            <p:nvPr/>
          </p:nvSpPr>
          <p:spPr>
            <a:xfrm>
              <a:off x="5120899" y="4147159"/>
              <a:ext cx="117475" cy="23304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1</a:t>
              </a:r>
              <a:endParaRPr sz="1450">
                <a:latin typeface="Times New Roman"/>
                <a:cs typeface="Times New Roman"/>
              </a:endParaRPr>
            </a:p>
          </p:txBody>
        </p:sp>
        <p:sp>
          <p:nvSpPr>
            <p:cNvPr id="28" name="object 44"/>
            <p:cNvSpPr txBox="1"/>
            <p:nvPr/>
          </p:nvSpPr>
          <p:spPr>
            <a:xfrm>
              <a:off x="6130145" y="4949663"/>
              <a:ext cx="117475" cy="23304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10" dirty="0" smtClean="0">
                  <a:latin typeface="Times New Roman"/>
                  <a:cs typeface="Times New Roman"/>
                </a:rPr>
                <a:t>0</a:t>
              </a:r>
              <a:endParaRPr sz="1450">
                <a:latin typeface="Times New Roman"/>
                <a:cs typeface="Times New Roman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-343875" y="4853046"/>
            <a:ext cx="4572000" cy="10064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r>
              <a:rPr lang="zh-CN" altLang="en-US" sz="2200" dirty="0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每个像素的平均位数</a:t>
            </a:r>
            <a:r>
              <a:rPr lang="en-US" altLang="zh-CN" sz="2200" dirty="0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: </a:t>
            </a:r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(</a:t>
            </a:r>
            <a:r>
              <a:rPr lang="en-US" altLang="zh-CN" sz="2200" dirty="0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1*32+2*16+3*8+3*8)/(32+16+8+8) </a:t>
            </a:r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= </a:t>
            </a:r>
            <a:r>
              <a:rPr lang="en-US" altLang="zh-CN" sz="2200" dirty="0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1.75</a:t>
            </a:r>
            <a:endParaRPr lang="en-US" altLang="zh-CN" sz="2200" dirty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776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 Coding </a:t>
            </a:r>
            <a:endParaRPr lang="en-US" altLang="zh-TW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Learn 7.4.3 Adaptive Huffman </a:t>
            </a:r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Coding.</a:t>
            </a:r>
          </a:p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r>
              <a:rPr lang="zh-CN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自学自适应哈夫曼编码方法，准备</a:t>
            </a:r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PPT</a:t>
            </a:r>
            <a:r>
              <a:rPr lang="zh-CN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进行方法介绍。</a:t>
            </a: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r>
              <a:rPr lang="zh-CN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有同学报名？</a:t>
            </a: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28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60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altLang="zh-TW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Introduction to Compression 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（压缩）</a:t>
            </a:r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 lvl="1"/>
            <a:r>
              <a:rPr lang="en-US" altLang="zh-TW" sz="2200" dirty="0">
                <a:latin typeface="Cambria" panose="02040503050406030204" pitchFamily="18" charset="0"/>
                <a:cs typeface="PMingLiU" pitchFamily="18" charset="-120"/>
              </a:rPr>
              <a:t>The need for data </a:t>
            </a:r>
            <a:r>
              <a:rPr lang="en-US" altLang="zh-TW" sz="2200" dirty="0" smtClean="0">
                <a:latin typeface="Cambria" panose="02040503050406030204" pitchFamily="18" charset="0"/>
                <a:cs typeface="PMingLiU" pitchFamily="18" charset="-120"/>
              </a:rPr>
              <a:t>compression</a:t>
            </a:r>
          </a:p>
          <a:p>
            <a:pPr lvl="1"/>
            <a:r>
              <a:rPr lang="en-US" altLang="zh-TW" sz="2200" dirty="0">
                <a:latin typeface="Cambria" panose="02040503050406030204" pitchFamily="18" charset="0"/>
                <a:cs typeface="PMingLiU" pitchFamily="18" charset="-120"/>
              </a:rPr>
              <a:t>Lossless vs </a:t>
            </a:r>
            <a:r>
              <a:rPr lang="en-US" altLang="zh-TW" sz="2200" dirty="0" err="1" smtClean="0">
                <a:latin typeface="Cambria" panose="02040503050406030204" pitchFamily="18" charset="0"/>
                <a:cs typeface="PMingLiU" pitchFamily="18" charset="-120"/>
              </a:rPr>
              <a:t>lossy</a:t>
            </a:r>
            <a:r>
              <a:rPr lang="en-US" altLang="zh-TW" sz="2200" dirty="0" smtClean="0">
                <a:latin typeface="Cambria" panose="02040503050406030204" pitchFamily="18" charset="0"/>
                <a:cs typeface="PMingLiU" pitchFamily="18" charset="-120"/>
              </a:rPr>
              <a:t> </a:t>
            </a:r>
            <a:r>
              <a:rPr lang="en-US" altLang="zh-TW" sz="2200" dirty="0">
                <a:latin typeface="Cambria" panose="02040503050406030204" pitchFamily="18" charset="0"/>
                <a:cs typeface="PMingLiU" pitchFamily="18" charset="-120"/>
              </a:rPr>
              <a:t>compression</a:t>
            </a:r>
          </a:p>
          <a:p>
            <a:pPr lvl="1"/>
            <a:r>
              <a:rPr lang="en-US" altLang="zh-TW" sz="2200" dirty="0">
                <a:latin typeface="Cambria" panose="02040503050406030204" pitchFamily="18" charset="0"/>
                <a:cs typeface="PMingLiU" pitchFamily="18" charset="-120"/>
              </a:rPr>
              <a:t>Compression  ratio</a:t>
            </a: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Basics of Information Theory 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（信息论基础）</a:t>
            </a: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Variable-Length	Coding  (VLC) </a:t>
            </a:r>
            <a:r>
              <a:rPr lang="zh-TW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变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长编码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）</a:t>
            </a:r>
            <a:endParaRPr lang="en-US" altLang="zh-CN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 lvl="1"/>
            <a:r>
              <a:rPr lang="en-US" altLang="zh-CN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Shannon-</a:t>
            </a:r>
            <a:r>
              <a:rPr lang="en-US" altLang="zh-CN" sz="2400" dirty="0" err="1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Fano</a:t>
            </a:r>
            <a:r>
              <a:rPr lang="en-US" altLang="zh-CN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Algorithm</a:t>
            </a:r>
          </a:p>
          <a:p>
            <a:pPr lvl="1"/>
            <a:r>
              <a:rPr lang="en-US" altLang="zh-CN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Huffman Coding</a:t>
            </a:r>
            <a:endParaRPr lang="zh-CN" altLang="en-US" sz="2400" dirty="0">
              <a:solidFill>
                <a:srgbClr val="FF0000"/>
              </a:solidFill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r>
              <a:rPr lang="en-US" altLang="zh-TW" sz="2600" dirty="0">
                <a:solidFill>
                  <a:srgbClr val="FF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Dictionary-based Coding </a:t>
            </a:r>
            <a:r>
              <a:rPr lang="zh-TW" altLang="en-US" sz="2600" dirty="0">
                <a:solidFill>
                  <a:srgbClr val="FF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>
                <a:solidFill>
                  <a:srgbClr val="FF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基于字典的编码）</a:t>
            </a: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Arithmetic  Coding </a:t>
            </a:r>
            <a:r>
              <a:rPr lang="zh-TW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算术编码）</a:t>
            </a:r>
          </a:p>
          <a:p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29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370766"/>
              </p:ext>
            </p:extLst>
          </p:nvPr>
        </p:nvGraphicFramePr>
        <p:xfrm>
          <a:off x="910685" y="4064251"/>
          <a:ext cx="5916706" cy="3272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16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721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685" y="256378"/>
            <a:ext cx="7127325" cy="327683"/>
          </a:xfrm>
        </p:spPr>
        <p:txBody>
          <a:bodyPr/>
          <a:lstStyle/>
          <a:p>
            <a:r>
              <a:rPr lang="en-US" altLang="zh-CN" dirty="0"/>
              <a:t>The Need for Compression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685" y="1156307"/>
            <a:ext cx="7919806" cy="2579145"/>
          </a:xfrm>
        </p:spPr>
        <p:txBody>
          <a:bodyPr/>
          <a:lstStyle/>
          <a:p>
            <a:r>
              <a:rPr lang="en-US" altLang="zh-CN" dirty="0"/>
              <a:t>Raw video, image, and audio </a:t>
            </a:r>
            <a:r>
              <a:rPr lang="en-US" altLang="zh-CN" dirty="0" smtClean="0"/>
              <a:t>can </a:t>
            </a:r>
            <a:r>
              <a:rPr lang="en-US" altLang="zh-CN" dirty="0"/>
              <a:t>be very large.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956425"/>
              </p:ext>
            </p:extLst>
          </p:nvPr>
        </p:nvGraphicFramePr>
        <p:xfrm>
          <a:off x="896983" y="2059225"/>
          <a:ext cx="7476820" cy="1980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2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4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2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kern="1200" baseline="0" dirty="0" smtClean="0"/>
                        <a:t>Example: Uncompressed images.</a:t>
                      </a:r>
                      <a:endParaRPr lang="zh-CN" alt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80682" marR="80682" marT="40341" marB="4034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Cambria" panose="02040503050406030204" pitchFamily="18" charset="0"/>
                      </a:endParaRPr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81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Image Type</a:t>
                      </a:r>
                      <a:endParaRPr lang="zh-CN" altLang="en-US" sz="1600" dirty="0">
                        <a:latin typeface="Cambria" panose="02040503050406030204" pitchFamily="18" charset="0"/>
                      </a:endParaRP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File Size</a:t>
                      </a:r>
                      <a:endParaRPr lang="zh-CN" altLang="en-US" sz="1600" dirty="0">
                        <a:latin typeface="Cambria" panose="02040503050406030204" pitchFamily="18" charset="0"/>
                      </a:endParaRPr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281">
                <a:tc>
                  <a:txBody>
                    <a:bodyPr/>
                    <a:lstStyle/>
                    <a:p>
                      <a:r>
                        <a:rPr lang="fr-FR" altLang="zh-CN" sz="1600" u="none" strike="noStrike" kern="1200" baseline="0" dirty="0" smtClean="0"/>
                        <a:t>512 x 512 8-bit colour image</a:t>
                      </a:r>
                      <a:endParaRPr lang="zh-CN" altLang="en-US" sz="1600" dirty="0">
                        <a:latin typeface="Cambria" panose="02040503050406030204" pitchFamily="18" charset="0"/>
                      </a:endParaRP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dirty="0" smtClean="0"/>
                        <a:t>0.25 MB</a:t>
                      </a:r>
                      <a:endParaRPr lang="zh-CN" altLang="en-US" sz="1600" dirty="0">
                        <a:latin typeface="Cambria" panose="02040503050406030204" pitchFamily="18" charset="0"/>
                      </a:endParaRPr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281">
                <a:tc>
                  <a:txBody>
                    <a:bodyPr/>
                    <a:lstStyle/>
                    <a:p>
                      <a:r>
                        <a:rPr lang="fr-FR" altLang="zh-CN" sz="1600" u="none" strike="noStrike" kern="1200" baseline="0" dirty="0" smtClean="0"/>
                        <a:t>512 x 512 24-bit colour image</a:t>
                      </a:r>
                      <a:endParaRPr lang="zh-CN" altLang="en-US" sz="1600" dirty="0">
                        <a:latin typeface="Cambria" panose="02040503050406030204" pitchFamily="18" charset="0"/>
                      </a:endParaRP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dirty="0" smtClean="0"/>
                        <a:t>0.75 MB</a:t>
                      </a:r>
                      <a:endParaRPr lang="zh-CN" altLang="en-US" sz="1600" dirty="0">
                        <a:latin typeface="Cambria" panose="02040503050406030204" pitchFamily="18" charset="0"/>
                      </a:endParaRPr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CN" sz="1600" u="none" strike="noStrike" kern="1200" baseline="0" dirty="0" smtClean="0"/>
                        <a:t>4032 x 3024 24-bit colour image</a:t>
                      </a:r>
                      <a:endParaRPr lang="zh-CN" altLang="en-US" sz="1600" dirty="0" smtClean="0"/>
                    </a:p>
                    <a:p>
                      <a:r>
                        <a:rPr lang="en-US" altLang="zh-CN" sz="1600" dirty="0" smtClean="0"/>
                        <a:t>(</a:t>
                      </a:r>
                      <a:r>
                        <a:rPr lang="zh-CN" altLang="en-US" sz="1600" dirty="0" smtClean="0"/>
                        <a:t>约</a:t>
                      </a:r>
                      <a:r>
                        <a:rPr lang="en-US" altLang="zh-CN" sz="1600" dirty="0" smtClean="0"/>
                        <a:t>1200</a:t>
                      </a:r>
                      <a:r>
                        <a:rPr lang="zh-CN" altLang="en-US" sz="1600" dirty="0" smtClean="0"/>
                        <a:t>万像素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>
                        <a:latin typeface="Cambria" panose="02040503050406030204" pitchFamily="18" charset="0"/>
                      </a:endParaRP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34MB</a:t>
                      </a:r>
                      <a:endParaRPr lang="zh-CN" altLang="en-US" sz="1600" dirty="0">
                        <a:latin typeface="Cambria" panose="02040503050406030204" pitchFamily="18" charset="0"/>
                      </a:endParaRPr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910685" y="4040097"/>
            <a:ext cx="7347501" cy="1504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88" dirty="0">
                <a:solidFill>
                  <a:schemeClr val="bg1"/>
                </a:solidFill>
              </a:rPr>
              <a:t>Example: Videos (involves a stream of audio plus video imagery).</a:t>
            </a:r>
            <a:endParaRPr lang="en-US" altLang="zh-CN" sz="1588" dirty="0">
              <a:solidFill>
                <a:schemeClr val="bg1"/>
              </a:solidFill>
              <a:latin typeface="CMSS12"/>
            </a:endParaRPr>
          </a:p>
          <a:p>
            <a:endParaRPr lang="en-US" altLang="zh-CN" sz="1588" dirty="0">
              <a:solidFill>
                <a:srgbClr val="C00000"/>
              </a:solidFill>
              <a:latin typeface="CMSS12"/>
            </a:endParaRPr>
          </a:p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Raw Video </a:t>
            </a:r>
            <a:r>
              <a:rPr lang="en-US" altLang="zh-C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—uncompressed 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image frames </a:t>
            </a:r>
            <a:r>
              <a:rPr lang="en-US" altLang="zh-C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512</a:t>
            </a:r>
            <a:r>
              <a:rPr lang="en-US" altLang="zh-CN" sz="2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512, true </a:t>
            </a:r>
            <a:r>
              <a:rPr lang="da-DK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Colour </a:t>
            </a:r>
            <a:r>
              <a:rPr lang="da-DK" altLang="zh-C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at </a:t>
            </a:r>
            <a:r>
              <a:rPr lang="da-DK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25 FPS </a:t>
            </a:r>
            <a:r>
              <a:rPr lang="da-DK" altLang="zh-CN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</a:t>
            </a:r>
            <a:r>
              <a:rPr lang="da-DK" altLang="zh-CN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1125 MB/min.</a:t>
            </a:r>
          </a:p>
          <a:p>
            <a:r>
              <a:rPr lang="sv-SE" altLang="zh-CN" sz="20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HDTV </a:t>
            </a:r>
            <a:r>
              <a:rPr lang="sv-SE" altLang="zh-CN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(1920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×</a:t>
            </a:r>
            <a:r>
              <a:rPr lang="sv-SE" altLang="zh-CN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1080) </a:t>
            </a:r>
            <a:r>
              <a:rPr lang="en-US" altLang="zh-CN" sz="20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—true </a:t>
            </a:r>
            <a:r>
              <a:rPr lang="en-US" altLang="zh-CN" sz="2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Colour</a:t>
            </a:r>
            <a:r>
              <a:rPr lang="en-US" altLang="zh-CN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at 25 FPS = </a:t>
            </a:r>
            <a:r>
              <a:rPr lang="en-US" altLang="zh-CN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8.7 GB/min.</a:t>
            </a:r>
            <a:endParaRPr lang="zh-CN" altLang="en-US" sz="2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5766" y="5866628"/>
            <a:ext cx="8691154" cy="50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Compression </a:t>
            </a:r>
            <a:r>
              <a:rPr lang="en-US" altLang="zh-CN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HAS TO BE </a:t>
            </a:r>
            <a:r>
              <a:rPr lang="en-US" altLang="zh-CN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 of the representation of audio, image, and video</a:t>
            </a:r>
            <a:r>
              <a:rPr lang="zh-CN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sz="706" dirty="0">
                <a:solidFill>
                  <a:srgbClr val="FFFFFF"/>
                </a:solidFill>
                <a:latin typeface="CMSS8"/>
              </a:rPr>
              <a:t>CM3106 Chapter 9: Basic Compression </a:t>
            </a:r>
            <a:r>
              <a:rPr lang="en-US" altLang="zh-CN" sz="706" dirty="0" err="1">
                <a:solidFill>
                  <a:srgbClr val="FFFFFF"/>
                </a:solidFill>
                <a:latin typeface="CMSS8"/>
              </a:rPr>
              <a:t>Compression</a:t>
            </a:r>
            <a:r>
              <a:rPr lang="en-US" altLang="zh-CN" sz="706" dirty="0">
                <a:solidFill>
                  <a:srgbClr val="FFFFFF"/>
                </a:solidFill>
                <a:latin typeface="CMSS8"/>
              </a:rPr>
              <a:t> Overview 3</a:t>
            </a:r>
            <a:endParaRPr lang="zh-CN" altLang="en-US" sz="1588" dirty="0"/>
          </a:p>
        </p:txBody>
      </p:sp>
    </p:spTree>
    <p:extLst>
      <p:ext uri="{BB962C8B-B14F-4D97-AF65-F5344CB8AC3E}">
        <p14:creationId xmlns:p14="http://schemas.microsoft.com/office/powerpoint/2010/main" val="251259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Dictionary-based Coding 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30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1" name="object 9"/>
          <p:cNvSpPr txBox="1"/>
          <p:nvPr/>
        </p:nvSpPr>
        <p:spPr>
          <a:xfrm>
            <a:off x="582369" y="1260088"/>
            <a:ext cx="7751733" cy="55979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LZW </a:t>
            </a:r>
            <a:r>
              <a:rPr lang="zh-CN" altLang="en-US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（</a:t>
            </a: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Lempel-Ziv-Welch</a:t>
            </a:r>
            <a:r>
              <a:rPr lang="zh-CN" altLang="en-US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）</a:t>
            </a: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uses </a:t>
            </a: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fixed-length </a:t>
            </a:r>
            <a:r>
              <a:rPr lang="en-US" altLang="zh-CN" sz="28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codewords</a:t>
            </a:r>
            <a:endParaRPr lang="en-US" altLang="zh-CN" sz="195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LZW </a:t>
            </a: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places longer and longer repeated entries into a </a:t>
            </a: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dictionary</a:t>
            </a: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,  and  then  emits  the  code  for  an  </a:t>
            </a: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string </a:t>
            </a:r>
            <a:r>
              <a:rPr lang="zh-CN" altLang="en-US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（</a:t>
            </a: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like English word</a:t>
            </a:r>
            <a:r>
              <a:rPr lang="zh-CN" altLang="en-US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）</a:t>
            </a: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. 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 </a:t>
            </a:r>
            <a:r>
              <a:rPr lang="en-US" altLang="zh-TW" sz="2800" dirty="0">
                <a:latin typeface="Cambria" panose="02040503050406030204" pitchFamily="18" charset="0"/>
                <a:cs typeface="PMingLiU" pitchFamily="18" charset="-120"/>
              </a:rPr>
              <a:t>Compression ratio </a:t>
            </a:r>
            <a:r>
              <a:rPr lang="en-US" altLang="zh-TW" sz="2800" dirty="0" smtClean="0">
                <a:latin typeface="Cambria" panose="02040503050406030204" pitchFamily="18" charset="0"/>
                <a:cs typeface="PMingLiU" pitchFamily="18" charset="-120"/>
              </a:rPr>
              <a:t>14/9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E</a:t>
            </a: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ncoder  </a:t>
            </a: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and  decoder  </a:t>
            </a: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build  </a:t>
            </a: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up  </a:t>
            </a: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tabLst>
                <a:tab pos="273050" algn="l"/>
                <a:tab pos="2266315" algn="l"/>
              </a:tabLst>
            </a:pP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    the  </a:t>
            </a: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same  dictionary </a:t>
            </a: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dynamically.</a:t>
            </a: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23082" y="3927564"/>
            <a:ext cx="48703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spc="310" dirty="0">
                <a:solidFill>
                  <a:srgbClr val="231F20"/>
                </a:solidFill>
                <a:latin typeface="Arial"/>
                <a:cs typeface="Arial"/>
              </a:rPr>
              <a:t>ABABBABCABABBA</a:t>
            </a:r>
            <a:endParaRPr lang="zh-CN" altLang="en-US" sz="28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694718" y="3017037"/>
            <a:ext cx="1344508" cy="3729928"/>
            <a:chOff x="6408945" y="3017037"/>
            <a:chExt cx="1344508" cy="3729928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3"/>
            <a:srcRect l="54653" t="4865" b="4997"/>
            <a:stretch/>
          </p:blipFill>
          <p:spPr>
            <a:xfrm>
              <a:off x="6408945" y="3362965"/>
              <a:ext cx="1344508" cy="3384000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6408945" y="3017037"/>
              <a:ext cx="1220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231F2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/>
                </a:rPr>
                <a:t>Dictionary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44642" y="3804884"/>
            <a:ext cx="3790331" cy="656568"/>
            <a:chOff x="2144642" y="3804884"/>
            <a:chExt cx="3790331" cy="656568"/>
          </a:xfrm>
        </p:grpSpPr>
        <p:grpSp>
          <p:nvGrpSpPr>
            <p:cNvPr id="6" name="组合 5"/>
            <p:cNvGrpSpPr/>
            <p:nvPr/>
          </p:nvGrpSpPr>
          <p:grpSpPr>
            <a:xfrm>
              <a:off x="2144642" y="3822136"/>
              <a:ext cx="3413556" cy="639316"/>
              <a:chOff x="2144642" y="3822136"/>
              <a:chExt cx="3413556" cy="639316"/>
            </a:xfrm>
          </p:grpSpPr>
          <p:sp>
            <p:nvSpPr>
              <p:cNvPr id="3" name="左大括号 2"/>
              <p:cNvSpPr/>
              <p:nvPr/>
            </p:nvSpPr>
            <p:spPr>
              <a:xfrm rot="5400000">
                <a:off x="2186497" y="3818235"/>
                <a:ext cx="134954" cy="218663"/>
              </a:xfrm>
              <a:prstGeom prst="leftBrac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左大括号 7"/>
              <p:cNvSpPr/>
              <p:nvPr/>
            </p:nvSpPr>
            <p:spPr>
              <a:xfrm rot="16200000" flipV="1">
                <a:off x="2456039" y="4310273"/>
                <a:ext cx="125747" cy="155275"/>
              </a:xfrm>
              <a:prstGeom prst="leftBrac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左大括号 9"/>
              <p:cNvSpPr/>
              <p:nvPr/>
            </p:nvSpPr>
            <p:spPr>
              <a:xfrm rot="5400000">
                <a:off x="2849459" y="3752798"/>
                <a:ext cx="172910" cy="311585"/>
              </a:xfrm>
              <a:prstGeom prst="leftBrac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左大括号 10"/>
              <p:cNvSpPr/>
              <p:nvPr/>
            </p:nvSpPr>
            <p:spPr>
              <a:xfrm rot="16200000" flipV="1">
                <a:off x="3408527" y="4250783"/>
                <a:ext cx="145619" cy="275720"/>
              </a:xfrm>
              <a:prstGeom prst="leftBrac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左大括号 11"/>
              <p:cNvSpPr/>
              <p:nvPr/>
            </p:nvSpPr>
            <p:spPr>
              <a:xfrm rot="5400000">
                <a:off x="3805019" y="3865710"/>
                <a:ext cx="130786" cy="144083"/>
              </a:xfrm>
              <a:prstGeom prst="leftBrac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左大括号 12"/>
              <p:cNvSpPr/>
              <p:nvPr/>
            </p:nvSpPr>
            <p:spPr>
              <a:xfrm rot="16200000" flipV="1">
                <a:off x="4158502" y="4313971"/>
                <a:ext cx="116293" cy="141357"/>
              </a:xfrm>
              <a:prstGeom prst="leftBrac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左大括号 13"/>
              <p:cNvSpPr/>
              <p:nvPr/>
            </p:nvSpPr>
            <p:spPr>
              <a:xfrm rot="5400000">
                <a:off x="4504199" y="3775648"/>
                <a:ext cx="164809" cy="273988"/>
              </a:xfrm>
              <a:prstGeom prst="leftBrac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左大括号 14"/>
              <p:cNvSpPr/>
              <p:nvPr/>
            </p:nvSpPr>
            <p:spPr>
              <a:xfrm rot="16200000" flipV="1">
                <a:off x="5201392" y="4085990"/>
                <a:ext cx="126963" cy="586648"/>
              </a:xfrm>
              <a:prstGeom prst="leftBrac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左大括号 28"/>
            <p:cNvSpPr/>
            <p:nvPr/>
          </p:nvSpPr>
          <p:spPr>
            <a:xfrm rot="5400000">
              <a:off x="5785746" y="3778338"/>
              <a:ext cx="122682" cy="175773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108611" y="3407948"/>
            <a:ext cx="3913979" cy="1499601"/>
            <a:chOff x="2108611" y="3407948"/>
            <a:chExt cx="3913979" cy="1499601"/>
          </a:xfrm>
        </p:grpSpPr>
        <p:grpSp>
          <p:nvGrpSpPr>
            <p:cNvPr id="5" name="组合 4"/>
            <p:cNvGrpSpPr/>
            <p:nvPr/>
          </p:nvGrpSpPr>
          <p:grpSpPr>
            <a:xfrm>
              <a:off x="2108611" y="3412386"/>
              <a:ext cx="3313891" cy="1495163"/>
              <a:chOff x="2108611" y="3412386"/>
              <a:chExt cx="3313891" cy="1495163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08611" y="3430661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1</a:t>
                </a:r>
                <a:endParaRPr lang="zh-CN" altLang="en-US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352761" y="4538217"/>
                <a:ext cx="3129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2</a:t>
                </a: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787783" y="341238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4</a:t>
                </a:r>
                <a:endParaRPr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339204" y="4520250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5</a:t>
                </a:r>
                <a:endParaRPr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735747" y="344567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2</a:t>
                </a:r>
                <a:endParaRPr lang="zh-CN" altLang="en-US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067947" y="4494674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3</a:t>
                </a:r>
                <a:endParaRPr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449609" y="3424375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4</a:t>
                </a:r>
                <a:endParaRPr lang="zh-CN" altLang="en-US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09596" y="4488984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231F2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/>
                  </a:rPr>
                  <a:t>6</a:t>
                </a:r>
                <a:endParaRPr lang="zh-CN" altLang="en-US" dirty="0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5709684" y="340794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231F2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/>
                </a:rPr>
                <a:t>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300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Dictionary-based Coding 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31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1" name="object 9"/>
          <p:cNvSpPr txBox="1"/>
          <p:nvPr/>
        </p:nvSpPr>
        <p:spPr>
          <a:xfrm>
            <a:off x="582369" y="1260088"/>
            <a:ext cx="7855949" cy="55979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Example </a:t>
            </a: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String </a:t>
            </a: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is “ABABBABCABABBA”</a:t>
            </a: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Dictionary  </a:t>
            </a: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(also  referred  to  as a  “string  table”),  initially  containing  only  3  characters,  with codes  as  follows</a:t>
            </a: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:</a:t>
            </a: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53041" y="3703817"/>
            <a:ext cx="4572000" cy="710451"/>
          </a:xfrm>
          <a:prstGeom prst="rect">
            <a:avLst/>
          </a:prstGeom>
        </p:spPr>
        <p:txBody>
          <a:bodyPr>
            <a:spAutoFit/>
          </a:bodyPr>
          <a:lstStyle/>
          <a:p>
            <a:pPr marR="260350" algn="ctr">
              <a:lnSpc>
                <a:spcPct val="100000"/>
              </a:lnSpc>
              <a:tabLst>
                <a:tab pos="1070610" algn="l"/>
              </a:tabLst>
            </a:pPr>
            <a:r>
              <a:rPr lang="en-US" altLang="zh-CN" spc="-15" dirty="0">
                <a:solidFill>
                  <a:srgbClr val="231F20"/>
                </a:solidFill>
                <a:latin typeface="Arial"/>
                <a:cs typeface="Arial"/>
              </a:rPr>
              <a:t>code	</a:t>
            </a:r>
            <a:r>
              <a:rPr lang="en-US" altLang="zh-CN" spc="250" dirty="0">
                <a:solidFill>
                  <a:srgbClr val="231F20"/>
                </a:solidFill>
                <a:latin typeface="Arial"/>
                <a:cs typeface="Arial"/>
              </a:rPr>
              <a:t>string</a:t>
            </a:r>
            <a:endParaRPr lang="en-US" altLang="zh-CN" dirty="0">
              <a:latin typeface="Arial"/>
              <a:cs typeface="Arial"/>
            </a:endParaRPr>
          </a:p>
          <a:p>
            <a:pPr marR="125095" algn="ctr">
              <a:lnSpc>
                <a:spcPct val="100000"/>
              </a:lnSpc>
              <a:spcBef>
                <a:spcPts val="455"/>
              </a:spcBef>
            </a:pPr>
            <a:r>
              <a:rPr lang="en-US" altLang="zh-CN" spc="400" dirty="0">
                <a:solidFill>
                  <a:srgbClr val="231F20"/>
                </a:solidFill>
                <a:latin typeface="Arial"/>
                <a:cs typeface="Arial"/>
              </a:rPr>
              <a:t>---------------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27" name="object 9"/>
          <p:cNvSpPr txBox="1"/>
          <p:nvPr/>
        </p:nvSpPr>
        <p:spPr>
          <a:xfrm>
            <a:off x="3389779" y="4270597"/>
            <a:ext cx="159385" cy="1032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50" spc="-35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950" spc="-35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950" spc="-35" dirty="0" smtClean="0">
                <a:solidFill>
                  <a:srgbClr val="231F20"/>
                </a:solidFill>
                <a:latin typeface="Arial"/>
                <a:cs typeface="Arial"/>
              </a:rPr>
              <a:t>3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28" name="object 10"/>
          <p:cNvSpPr txBox="1"/>
          <p:nvPr/>
        </p:nvSpPr>
        <p:spPr>
          <a:xfrm>
            <a:off x="4593761" y="4213241"/>
            <a:ext cx="239285" cy="1089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19300"/>
              </a:lnSpc>
            </a:pPr>
            <a:r>
              <a:rPr sz="1950" spc="-260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950" spc="-185" dirty="0" smtClean="0">
                <a:solidFill>
                  <a:srgbClr val="231F20"/>
                </a:solidFill>
                <a:latin typeface="Arial"/>
                <a:cs typeface="Arial"/>
              </a:rPr>
              <a:t> B</a:t>
            </a:r>
            <a:r>
              <a:rPr sz="1950" spc="-1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950" spc="-370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endParaRPr sz="1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5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Dictionary-based Coding 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32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1" name="object 9"/>
          <p:cNvSpPr txBox="1"/>
          <p:nvPr/>
        </p:nvSpPr>
        <p:spPr>
          <a:xfrm>
            <a:off x="582369" y="1260088"/>
            <a:ext cx="7751733" cy="55979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altLang="zh-CN" sz="2800" spc="575" dirty="0">
                <a:solidFill>
                  <a:srgbClr val="231F20"/>
                </a:solidFill>
                <a:latin typeface="Arial"/>
                <a:cs typeface="Arial"/>
              </a:rPr>
              <a:t>“</a:t>
            </a:r>
            <a:r>
              <a:rPr lang="en-US" altLang="zh-CN" sz="2800" spc="310" dirty="0">
                <a:solidFill>
                  <a:srgbClr val="231F20"/>
                </a:solidFill>
                <a:latin typeface="Arial"/>
                <a:cs typeface="Arial"/>
              </a:rPr>
              <a:t>ABABBABCABABBA”</a:t>
            </a:r>
            <a:r>
              <a:rPr lang="en-US" altLang="zh-CN" sz="2800" spc="2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endParaRPr lang="zh-CN" altLang="en-US" sz="2800" dirty="0"/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20" y="1694438"/>
            <a:ext cx="3454059" cy="437356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15" y="2095008"/>
            <a:ext cx="5429031" cy="3572428"/>
          </a:xfrm>
          <a:prstGeom prst="rect">
            <a:avLst/>
          </a:prstGeom>
        </p:spPr>
      </p:pic>
      <p:sp>
        <p:nvSpPr>
          <p:cNvPr id="32" name="椭圆 31"/>
          <p:cNvSpPr/>
          <p:nvPr/>
        </p:nvSpPr>
        <p:spPr>
          <a:xfrm>
            <a:off x="6699128" y="2192972"/>
            <a:ext cx="762000" cy="441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5656420" y="6066769"/>
            <a:ext cx="2133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34769" y="6056284"/>
            <a:ext cx="4800297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 marR="12700">
              <a:lnSpc>
                <a:spcPts val="1880"/>
              </a:lnSpc>
              <a:buClr>
                <a:srgbClr val="231F20"/>
              </a:buClr>
              <a:tabLst>
                <a:tab pos="250190" algn="l"/>
              </a:tabLst>
            </a:pPr>
            <a:r>
              <a:rPr lang="en-US" altLang="zh-CN" spc="18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lang="en-US" altLang="zh-CN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165" dirty="0">
                <a:solidFill>
                  <a:srgbClr val="231F20"/>
                </a:solidFill>
                <a:latin typeface="Arial"/>
                <a:cs typeface="Arial"/>
              </a:rPr>
              <a:t>output</a:t>
            </a:r>
            <a:r>
              <a:rPr lang="en-US" altLang="zh-CN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9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lang="en-US" altLang="zh-CN" spc="16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lang="en-US" altLang="zh-CN" spc="25" dirty="0">
                <a:solidFill>
                  <a:srgbClr val="231F20"/>
                </a:solidFill>
                <a:latin typeface="Arial"/>
                <a:cs typeface="Arial"/>
              </a:rPr>
              <a:t>des</a:t>
            </a:r>
            <a:r>
              <a:rPr lang="en-US" altLang="zh-CN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altLang="zh-CN" spc="80" dirty="0">
                <a:solidFill>
                  <a:srgbClr val="231F20"/>
                </a:solidFill>
                <a:latin typeface="Arial"/>
                <a:cs typeface="Arial"/>
              </a:rPr>
              <a:t>re: </a:t>
            </a:r>
            <a:r>
              <a:rPr lang="en-US" altLang="zh-CN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110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lang="en-US" altLang="zh-CN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110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lang="en-US" altLang="zh-CN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110" dirty="0">
                <a:solidFill>
                  <a:srgbClr val="231F20"/>
                </a:solidFill>
                <a:latin typeface="Arial"/>
                <a:cs typeface="Arial"/>
              </a:rPr>
              <a:t>4</a:t>
            </a:r>
            <a:r>
              <a:rPr lang="en-US" altLang="zh-CN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110" dirty="0">
                <a:solidFill>
                  <a:srgbClr val="231F20"/>
                </a:solidFill>
                <a:latin typeface="Arial"/>
                <a:cs typeface="Arial"/>
              </a:rPr>
              <a:t>5</a:t>
            </a:r>
            <a:r>
              <a:rPr lang="en-US" altLang="zh-CN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110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lang="en-US" altLang="zh-CN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110" dirty="0">
                <a:solidFill>
                  <a:srgbClr val="231F20"/>
                </a:solidFill>
                <a:latin typeface="Arial"/>
                <a:cs typeface="Arial"/>
              </a:rPr>
              <a:t>3</a:t>
            </a:r>
            <a:r>
              <a:rPr lang="en-US" altLang="zh-CN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110" dirty="0">
                <a:solidFill>
                  <a:srgbClr val="231F20"/>
                </a:solidFill>
                <a:latin typeface="Arial"/>
                <a:cs typeface="Arial"/>
              </a:rPr>
              <a:t>4</a:t>
            </a:r>
            <a:r>
              <a:rPr lang="en-US" altLang="zh-CN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110" dirty="0">
                <a:solidFill>
                  <a:srgbClr val="231F20"/>
                </a:solidFill>
                <a:latin typeface="Arial"/>
                <a:cs typeface="Arial"/>
              </a:rPr>
              <a:t>6</a:t>
            </a:r>
            <a:r>
              <a:rPr lang="en-US" altLang="zh-CN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105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lang="en-US" altLang="zh-CN" spc="1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-6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</a:p>
          <a:p>
            <a:pPr marL="12065" marR="12700">
              <a:lnSpc>
                <a:spcPts val="1880"/>
              </a:lnSpc>
              <a:buClr>
                <a:srgbClr val="231F20"/>
              </a:buClr>
              <a:tabLst>
                <a:tab pos="250190" algn="l"/>
              </a:tabLst>
            </a:pPr>
            <a:r>
              <a:rPr lang="en-US" altLang="zh-CN" spc="155" dirty="0" smtClean="0">
                <a:solidFill>
                  <a:srgbClr val="231F20"/>
                </a:solidFill>
                <a:latin typeface="Arial"/>
                <a:cs typeface="Arial"/>
              </a:rPr>
              <a:t>Com</a:t>
            </a:r>
            <a:r>
              <a:rPr lang="en-US" altLang="zh-CN" spc="95" dirty="0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altLang="zh-CN" spc="1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altLang="zh-CN" spc="35" dirty="0" smtClean="0">
                <a:solidFill>
                  <a:srgbClr val="231F20"/>
                </a:solidFill>
                <a:latin typeface="Arial"/>
                <a:cs typeface="Arial"/>
              </a:rPr>
              <a:t>ession</a:t>
            </a:r>
            <a:r>
              <a:rPr lang="en-US" altLang="zh-CN" spc="22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130" dirty="0">
                <a:solidFill>
                  <a:srgbClr val="231F20"/>
                </a:solidFill>
                <a:latin typeface="Arial"/>
                <a:cs typeface="Arial"/>
              </a:rPr>
              <a:t>ratio </a:t>
            </a:r>
            <a:r>
              <a:rPr lang="en-US" altLang="zh-CN" spc="-2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635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lang="en-US" altLang="zh-CN" spc="2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220" dirty="0">
                <a:solidFill>
                  <a:srgbClr val="231F20"/>
                </a:solidFill>
                <a:latin typeface="Arial"/>
                <a:cs typeface="Arial"/>
              </a:rPr>
              <a:t>14/9 </a:t>
            </a:r>
            <a:r>
              <a:rPr lang="en-US" altLang="zh-CN" spc="-2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635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lang="en-US" altLang="zh-CN" spc="2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105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lang="en-US" altLang="zh-CN" spc="135" dirty="0" smtClean="0">
                <a:solidFill>
                  <a:srgbClr val="231F20"/>
                </a:solidFill>
                <a:latin typeface="Arial"/>
                <a:cs typeface="Arial"/>
              </a:rPr>
              <a:t>.56</a:t>
            </a:r>
            <a:endParaRPr lang="en-US" altLang="zh-C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312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Dictionary-based Coding 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33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1" name="object 9"/>
          <p:cNvSpPr txBox="1"/>
          <p:nvPr/>
        </p:nvSpPr>
        <p:spPr>
          <a:xfrm>
            <a:off x="582369" y="1260088"/>
            <a:ext cx="7855949" cy="55979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  LZW  decompression  algorithm  then  works  as  follows:</a:t>
            </a: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280" y="2199419"/>
            <a:ext cx="4465720" cy="370800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4892173" y="5866529"/>
            <a:ext cx="2133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149140" y="2348048"/>
            <a:ext cx="762000" cy="4001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bject 6"/>
          <p:cNvSpPr txBox="1"/>
          <p:nvPr/>
        </p:nvSpPr>
        <p:spPr>
          <a:xfrm>
            <a:off x="-192886" y="2561507"/>
            <a:ext cx="7933894" cy="4618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6075">
              <a:lnSpc>
                <a:spcPct val="100000"/>
              </a:lnSpc>
            </a:pPr>
            <a:r>
              <a:rPr sz="1650" dirty="0" smtClean="0">
                <a:solidFill>
                  <a:srgbClr val="231F20"/>
                </a:solidFill>
                <a:latin typeface="Arial"/>
                <a:cs typeface="Arial"/>
              </a:rPr>
              <a:t>BEGIN</a:t>
            </a:r>
            <a:endParaRPr sz="1650" dirty="0">
              <a:latin typeface="Arial"/>
              <a:cs typeface="Arial"/>
            </a:endParaRPr>
          </a:p>
          <a:p>
            <a:pPr marL="681355">
              <a:lnSpc>
                <a:spcPts val="1895"/>
              </a:lnSpc>
            </a:pPr>
            <a:r>
              <a:rPr sz="1650" dirty="0" smtClean="0">
                <a:solidFill>
                  <a:srgbClr val="231F20"/>
                </a:solidFill>
                <a:latin typeface="Arial"/>
                <a:cs typeface="Arial"/>
              </a:rPr>
              <a:t>s  =  NIL;</a:t>
            </a:r>
            <a:endParaRPr sz="1650" dirty="0">
              <a:latin typeface="Arial"/>
              <a:cs typeface="Arial"/>
            </a:endParaRPr>
          </a:p>
          <a:p>
            <a:pPr marL="681355">
              <a:lnSpc>
                <a:spcPts val="1895"/>
              </a:lnSpc>
            </a:pPr>
            <a:r>
              <a:rPr sz="1650" dirty="0" smtClean="0">
                <a:solidFill>
                  <a:srgbClr val="231F20"/>
                </a:solidFill>
                <a:latin typeface="Arial"/>
                <a:cs typeface="Arial"/>
              </a:rPr>
              <a:t>while  not  EOF</a:t>
            </a:r>
            <a:endParaRPr sz="1650" dirty="0">
              <a:latin typeface="Arial"/>
              <a:cs typeface="Arial"/>
            </a:endParaRPr>
          </a:p>
          <a:p>
            <a:pPr marL="1127760">
              <a:lnSpc>
                <a:spcPts val="1885"/>
              </a:lnSpc>
            </a:pPr>
            <a:r>
              <a:rPr sz="1650" dirty="0" smtClean="0">
                <a:solidFill>
                  <a:srgbClr val="231F20"/>
                </a:solidFill>
                <a:latin typeface="Arial"/>
                <a:cs typeface="Arial"/>
              </a:rPr>
              <a:t>{</a:t>
            </a:r>
            <a:endParaRPr sz="1650" dirty="0">
              <a:latin typeface="Arial"/>
              <a:cs typeface="Arial"/>
            </a:endParaRPr>
          </a:p>
          <a:p>
            <a:pPr marL="1350645">
              <a:lnSpc>
                <a:spcPts val="1895"/>
              </a:lnSpc>
            </a:pPr>
            <a:r>
              <a:rPr sz="1650" dirty="0" smtClean="0">
                <a:solidFill>
                  <a:srgbClr val="231F20"/>
                </a:solidFill>
                <a:latin typeface="Arial"/>
                <a:cs typeface="Arial"/>
              </a:rPr>
              <a:t>k  =  next  input  code;</a:t>
            </a:r>
            <a:endParaRPr sz="1650" dirty="0">
              <a:latin typeface="Arial"/>
              <a:cs typeface="Arial"/>
            </a:endParaRPr>
          </a:p>
          <a:p>
            <a:pPr marL="1350645" marR="2946400">
              <a:lnSpc>
                <a:spcPts val="1900"/>
              </a:lnSpc>
              <a:spcBef>
                <a:spcPts val="45"/>
              </a:spcBef>
            </a:pPr>
            <a:r>
              <a:rPr sz="1650" dirty="0" smtClean="0">
                <a:solidFill>
                  <a:srgbClr val="231F20"/>
                </a:solidFill>
                <a:latin typeface="Arial"/>
                <a:cs typeface="Arial"/>
              </a:rPr>
              <a:t>entry  =  dictionary  entry  for  k; </a:t>
            </a:r>
            <a:endParaRPr lang="en-US" sz="1650" dirty="0" smtClean="0">
              <a:solidFill>
                <a:srgbClr val="231F20"/>
              </a:solidFill>
              <a:latin typeface="Arial"/>
              <a:cs typeface="Arial"/>
            </a:endParaRPr>
          </a:p>
          <a:p>
            <a:pPr marL="1350645" marR="2946400">
              <a:lnSpc>
                <a:spcPts val="1900"/>
              </a:lnSpc>
              <a:spcBef>
                <a:spcPts val="45"/>
              </a:spcBef>
            </a:pPr>
            <a:r>
              <a:rPr sz="1650" dirty="0" smtClean="0">
                <a:solidFill>
                  <a:srgbClr val="231F20"/>
                </a:solidFill>
                <a:latin typeface="Arial"/>
                <a:cs typeface="Arial"/>
              </a:rPr>
              <a:t>output  entry;</a:t>
            </a:r>
            <a:endParaRPr lang="en-US" sz="1650" dirty="0" smtClean="0">
              <a:solidFill>
                <a:srgbClr val="231F20"/>
              </a:solidFill>
              <a:latin typeface="Arial"/>
              <a:cs typeface="Arial"/>
            </a:endParaRPr>
          </a:p>
          <a:p>
            <a:pPr marL="1350645" marR="2946400">
              <a:lnSpc>
                <a:spcPts val="1900"/>
              </a:lnSpc>
              <a:spcBef>
                <a:spcPts val="45"/>
              </a:spcBef>
            </a:pPr>
            <a:endParaRPr sz="1650" dirty="0">
              <a:latin typeface="Arial"/>
              <a:cs typeface="Arial"/>
            </a:endParaRPr>
          </a:p>
          <a:p>
            <a:pPr marL="1350645">
              <a:lnSpc>
                <a:spcPts val="1835"/>
              </a:lnSpc>
            </a:pPr>
            <a:r>
              <a:rPr sz="1650" dirty="0" smtClean="0">
                <a:solidFill>
                  <a:srgbClr val="231F20"/>
                </a:solidFill>
                <a:latin typeface="Arial"/>
                <a:cs typeface="Arial"/>
              </a:rPr>
              <a:t>if  (s  !=  NIL)</a:t>
            </a:r>
            <a:endParaRPr sz="1650" dirty="0">
              <a:latin typeface="Arial"/>
              <a:cs typeface="Arial"/>
            </a:endParaRPr>
          </a:p>
          <a:p>
            <a:pPr marL="1350645" marR="48260" indent="333375">
              <a:lnSpc>
                <a:spcPts val="1900"/>
              </a:lnSpc>
              <a:spcBef>
                <a:spcPts val="45"/>
              </a:spcBef>
            </a:pPr>
            <a:r>
              <a:rPr sz="1650" dirty="0" smtClean="0">
                <a:solidFill>
                  <a:srgbClr val="231F20"/>
                </a:solidFill>
                <a:latin typeface="Arial"/>
                <a:cs typeface="Arial"/>
              </a:rPr>
              <a:t>add  string  s  +  </a:t>
            </a:r>
            <a:r>
              <a:rPr sz="1650" dirty="0" smtClean="0">
                <a:solidFill>
                  <a:srgbClr val="FF0000"/>
                </a:solidFill>
                <a:latin typeface="Arial"/>
                <a:cs typeface="Arial"/>
              </a:rPr>
              <a:t>entry[0]</a:t>
            </a:r>
            <a:r>
              <a:rPr sz="1650" dirty="0" smtClean="0">
                <a:solidFill>
                  <a:srgbClr val="231F20"/>
                </a:solidFill>
                <a:latin typeface="Arial"/>
                <a:cs typeface="Arial"/>
              </a:rPr>
              <a:t>  to </a:t>
            </a:r>
            <a:endParaRPr lang="en-US" sz="1650" dirty="0" smtClean="0">
              <a:solidFill>
                <a:srgbClr val="231F20"/>
              </a:solidFill>
              <a:latin typeface="Arial"/>
              <a:cs typeface="Arial"/>
            </a:endParaRPr>
          </a:p>
          <a:p>
            <a:pPr marL="1350645" marR="48260" indent="333375">
              <a:lnSpc>
                <a:spcPts val="1900"/>
              </a:lnSpc>
              <a:spcBef>
                <a:spcPts val="45"/>
              </a:spcBef>
            </a:pPr>
            <a:r>
              <a:rPr sz="1650" dirty="0" smtClean="0">
                <a:solidFill>
                  <a:srgbClr val="231F20"/>
                </a:solidFill>
                <a:latin typeface="Arial"/>
                <a:cs typeface="Arial"/>
              </a:rPr>
              <a:t> dictionary  with  a  new  code; </a:t>
            </a:r>
            <a:endParaRPr lang="en-US" sz="1650" dirty="0" smtClean="0">
              <a:solidFill>
                <a:srgbClr val="231F20"/>
              </a:solidFill>
              <a:latin typeface="Arial"/>
              <a:cs typeface="Arial"/>
            </a:endParaRPr>
          </a:p>
          <a:p>
            <a:pPr marL="1350645" marR="48260" indent="333375">
              <a:lnSpc>
                <a:spcPts val="1900"/>
              </a:lnSpc>
              <a:spcBef>
                <a:spcPts val="45"/>
              </a:spcBef>
            </a:pPr>
            <a:endParaRPr lang="en-US" sz="1650" dirty="0">
              <a:solidFill>
                <a:srgbClr val="231F20"/>
              </a:solidFill>
              <a:latin typeface="Arial"/>
              <a:cs typeface="Arial"/>
            </a:endParaRPr>
          </a:p>
          <a:p>
            <a:pPr marL="1350645" marR="48260" indent="333375">
              <a:lnSpc>
                <a:spcPts val="1900"/>
              </a:lnSpc>
              <a:spcBef>
                <a:spcPts val="45"/>
              </a:spcBef>
            </a:pPr>
            <a:r>
              <a:rPr sz="1650" dirty="0" smtClean="0">
                <a:solidFill>
                  <a:srgbClr val="231F20"/>
                </a:solidFill>
                <a:latin typeface="Arial"/>
                <a:cs typeface="Arial"/>
              </a:rPr>
              <a:t>s  =  entry;</a:t>
            </a:r>
            <a:endParaRPr lang="en-US" sz="1650" dirty="0">
              <a:solidFill>
                <a:srgbClr val="231F20"/>
              </a:solidFill>
              <a:latin typeface="Arial"/>
              <a:cs typeface="Arial"/>
            </a:endParaRPr>
          </a:p>
          <a:p>
            <a:pPr marL="346075" marR="6513830" indent="781685">
              <a:lnSpc>
                <a:spcPts val="1880"/>
              </a:lnSpc>
              <a:spcBef>
                <a:spcPts val="10"/>
              </a:spcBef>
            </a:pPr>
            <a:r>
              <a:rPr sz="1650" dirty="0" smtClean="0">
                <a:solidFill>
                  <a:srgbClr val="231F20"/>
                </a:solidFill>
                <a:latin typeface="Arial"/>
                <a:cs typeface="Arial"/>
              </a:rPr>
              <a:t>} END</a:t>
            </a:r>
            <a:endParaRPr sz="165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9"/>
              </a:spcBef>
            </a:pP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</p:txBody>
      </p:sp>
      <p:sp>
        <p:nvSpPr>
          <p:cNvPr id="2" name="矩形 1"/>
          <p:cNvSpPr/>
          <p:nvPr/>
        </p:nvSpPr>
        <p:spPr>
          <a:xfrm>
            <a:off x="333887" y="6377633"/>
            <a:ext cx="402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31F20"/>
                </a:solidFill>
                <a:latin typeface="Arial"/>
                <a:cs typeface="Arial"/>
              </a:rPr>
              <a:t>Output </a:t>
            </a:r>
            <a:r>
              <a:rPr lang="en-US" altLang="zh-CN" spc="575" dirty="0" smtClean="0">
                <a:solidFill>
                  <a:srgbClr val="231F20"/>
                </a:solidFill>
                <a:latin typeface="Arial"/>
                <a:cs typeface="Arial"/>
              </a:rPr>
              <a:t>“</a:t>
            </a:r>
            <a:r>
              <a:rPr lang="en-US" altLang="zh-CN" spc="310" dirty="0" smtClean="0">
                <a:solidFill>
                  <a:srgbClr val="231F20"/>
                </a:solidFill>
                <a:latin typeface="Arial"/>
                <a:cs typeface="Arial"/>
              </a:rPr>
              <a:t>ABABBABCABABBA</a:t>
            </a:r>
            <a:r>
              <a:rPr lang="en-US" altLang="zh-CN" spc="310" dirty="0">
                <a:solidFill>
                  <a:srgbClr val="231F20"/>
                </a:solidFill>
                <a:latin typeface="Arial"/>
                <a:cs typeface="Arial"/>
              </a:rPr>
              <a:t>”</a:t>
            </a:r>
            <a:r>
              <a:rPr lang="en-US" altLang="zh-CN" spc="2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78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Dictionary-based Coding 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34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1" name="object 9"/>
          <p:cNvSpPr txBox="1"/>
          <p:nvPr/>
        </p:nvSpPr>
        <p:spPr>
          <a:xfrm>
            <a:off x="582369" y="1260088"/>
            <a:ext cx="7855949" cy="55979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In </a:t>
            </a: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real applications, the code length </a:t>
            </a:r>
            <a:r>
              <a:rPr lang="en-US" altLang="zh-CN" sz="2800" i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l</a:t>
            </a: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 is kept in the range </a:t>
            </a: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of </a:t>
            </a:r>
            <a:r>
              <a:rPr lang="en-US" altLang="zh-CN" sz="2800" spc="145" dirty="0">
                <a:solidFill>
                  <a:srgbClr val="231F20"/>
                </a:solidFill>
                <a:latin typeface="Arial"/>
                <a:cs typeface="Arial"/>
              </a:rPr>
              <a:t>[</a:t>
            </a:r>
            <a:r>
              <a:rPr lang="en-US" altLang="zh-CN" sz="2800" i="1" spc="75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lang="en-US" altLang="zh-CN" sz="3600" spc="247" baseline="-13468" dirty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lang="en-US" altLang="zh-CN" sz="2800" i="1" spc="95" dirty="0" smtClean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lang="en-US" altLang="zh-CN" sz="2800" i="1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i="1" spc="75" dirty="0" err="1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lang="en-US" altLang="zh-CN" sz="3600" i="1" spc="382" baseline="-8417" dirty="0" err="1">
                <a:solidFill>
                  <a:srgbClr val="231F20"/>
                </a:solidFill>
                <a:latin typeface="Times New Roman"/>
                <a:cs typeface="Times New Roman"/>
              </a:rPr>
              <a:t>ma</a:t>
            </a:r>
            <a:r>
              <a:rPr lang="en-US" altLang="zh-CN" sz="3600" i="1" spc="367" baseline="-8417" dirty="0" err="1">
                <a:solidFill>
                  <a:srgbClr val="231F2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spc="145" dirty="0">
                <a:solidFill>
                  <a:srgbClr val="231F20"/>
                </a:solidFill>
                <a:latin typeface="Arial"/>
                <a:cs typeface="Arial"/>
              </a:rPr>
              <a:t>].	</a:t>
            </a:r>
            <a:endParaRPr lang="en-US" altLang="zh-CN" sz="2800" spc="145" dirty="0" smtClean="0">
              <a:solidFill>
                <a:srgbClr val="231F20"/>
              </a:solidFill>
              <a:latin typeface="Arial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spc="245" dirty="0" smtClean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lang="en-US" altLang="zh-CN" sz="2800" spc="145" dirty="0" smtClean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lang="en-US" altLang="zh-CN" sz="2800" spc="140" dirty="0" smtClean="0">
                <a:solidFill>
                  <a:srgbClr val="231F20"/>
                </a:solidFill>
                <a:latin typeface="Arial"/>
                <a:cs typeface="Arial"/>
              </a:rPr>
              <a:t>ictiona</a:t>
            </a:r>
            <a:r>
              <a:rPr lang="en-US" altLang="zh-CN" sz="2800" spc="145" dirty="0" smtClean="0">
                <a:solidFill>
                  <a:srgbClr val="231F20"/>
                </a:solidFill>
                <a:latin typeface="Arial"/>
                <a:cs typeface="Arial"/>
              </a:rPr>
              <a:t>ry </a:t>
            </a:r>
            <a:r>
              <a:rPr lang="en-US" altLang="zh-CN" sz="2800" spc="140" dirty="0" smtClean="0">
                <a:solidFill>
                  <a:srgbClr val="231F20"/>
                </a:solidFill>
                <a:latin typeface="Arial"/>
                <a:cs typeface="Arial"/>
              </a:rPr>
              <a:t>initially </a:t>
            </a:r>
            <a:r>
              <a:rPr lang="en-US" altLang="zh-CN" sz="2800" spc="60" dirty="0" smtClean="0">
                <a:solidFill>
                  <a:srgbClr val="231F20"/>
                </a:solidFill>
                <a:latin typeface="Arial"/>
                <a:cs typeface="Arial"/>
              </a:rPr>
              <a:t>has </a:t>
            </a:r>
            <a:r>
              <a:rPr lang="en-US" altLang="zh-CN" sz="2800" spc="75" dirty="0" smtClean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lang="en-US" altLang="zh-CN" sz="2800" spc="40" dirty="0" smtClean="0">
                <a:solidFill>
                  <a:srgbClr val="231F20"/>
                </a:solidFill>
                <a:latin typeface="Arial"/>
                <a:cs typeface="Arial"/>
              </a:rPr>
              <a:t>size </a:t>
            </a:r>
            <a:r>
              <a:rPr lang="en-US" altLang="zh-CN" sz="2800" spc="175" dirty="0" smtClean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lang="en-US" altLang="zh-CN" sz="2800" spc="150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lang="en-US" altLang="zh-CN" sz="3600" i="1" spc="89" baseline="23569" dirty="0" smtClean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lang="en-US" altLang="zh-CN" sz="3200" spc="300" baseline="14403" dirty="0" smtClean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lang="en-US" altLang="zh-CN" sz="2800" spc="140" dirty="0">
                <a:solidFill>
                  <a:srgbClr val="231F20"/>
                </a:solidFill>
                <a:latin typeface="Arial"/>
                <a:cs typeface="Arial"/>
              </a:rPr>
              <a:t>.	</a:t>
            </a:r>
            <a:endParaRPr lang="en-US" altLang="zh-CN" sz="2800" spc="140" dirty="0" smtClean="0">
              <a:solidFill>
                <a:srgbClr val="231F20"/>
              </a:solidFill>
              <a:latin typeface="Arial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spc="140" dirty="0" smtClean="0">
                <a:solidFill>
                  <a:srgbClr val="231F20"/>
                </a:solidFill>
                <a:latin typeface="Arial"/>
                <a:cs typeface="Arial"/>
              </a:rPr>
              <a:t>For Gif format, </a:t>
            </a:r>
            <a:r>
              <a:rPr lang="en-US" altLang="zh-CN" sz="2800" spc="245" dirty="0" smtClean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lang="en-US" altLang="zh-CN" sz="2800" spc="14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lang="en-US" altLang="zh-CN" sz="2800" spc="140" dirty="0">
                <a:solidFill>
                  <a:srgbClr val="231F20"/>
                </a:solidFill>
                <a:latin typeface="Arial"/>
                <a:cs typeface="Arial"/>
              </a:rPr>
              <a:t>ictiona</a:t>
            </a:r>
            <a:r>
              <a:rPr lang="en-US" altLang="zh-CN" sz="2800" spc="145" dirty="0">
                <a:solidFill>
                  <a:srgbClr val="231F20"/>
                </a:solidFill>
                <a:latin typeface="Arial"/>
                <a:cs typeface="Arial"/>
              </a:rPr>
              <a:t>ry </a:t>
            </a:r>
            <a:r>
              <a:rPr lang="en-US" altLang="zh-CN" sz="2800" spc="145" dirty="0" smtClean="0">
                <a:solidFill>
                  <a:srgbClr val="231F20"/>
                </a:solidFill>
                <a:latin typeface="Arial"/>
                <a:cs typeface="Arial"/>
              </a:rPr>
              <a:t>size is 4096</a:t>
            </a:r>
            <a:endParaRPr lang="en-US" altLang="zh-CN" sz="2800" dirty="0">
              <a:latin typeface="Arial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spc="190" dirty="0">
                <a:solidFill>
                  <a:srgbClr val="231F20"/>
                </a:solidFill>
                <a:latin typeface="Arial"/>
                <a:cs typeface="Arial"/>
              </a:rPr>
              <a:t>When</a:t>
            </a:r>
            <a:r>
              <a:rPr lang="en-US" altLang="zh-CN" sz="2800" spc="1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2800" i="1" spc="70" dirty="0" err="1">
                <a:solidFill>
                  <a:srgbClr val="231F20"/>
                </a:solidFill>
                <a:latin typeface="Times New Roman"/>
                <a:cs typeface="Times New Roman"/>
              </a:rPr>
              <a:t>lmax</a:t>
            </a:r>
            <a:r>
              <a:rPr lang="en-US" altLang="zh-CN" sz="2800" i="1" spc="2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i="1" spc="-24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spc="40" dirty="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lang="en-US" altLang="zh-CN" sz="2800" spc="1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2800" spc="100" dirty="0">
                <a:solidFill>
                  <a:srgbClr val="231F20"/>
                </a:solidFill>
                <a:latin typeface="Arial"/>
                <a:cs typeface="Arial"/>
              </a:rPr>
              <a:t>reached</a:t>
            </a:r>
            <a:r>
              <a:rPr lang="en-US" altLang="zh-CN" sz="2800" spc="1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2800" spc="130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lang="en-US" altLang="zh-CN" sz="2800" spc="1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2800" spc="35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altLang="zh-CN" sz="2800" spc="75" dirty="0">
                <a:solidFill>
                  <a:srgbClr val="231F20"/>
                </a:solidFill>
                <a:latin typeface="Arial"/>
                <a:cs typeface="Arial"/>
              </a:rPr>
              <a:t>he</a:t>
            </a:r>
            <a:r>
              <a:rPr lang="en-US" altLang="zh-CN" sz="2800" spc="1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2800" spc="140" dirty="0">
                <a:solidFill>
                  <a:srgbClr val="231F20"/>
                </a:solidFill>
                <a:latin typeface="Arial"/>
                <a:cs typeface="Arial"/>
              </a:rPr>
              <a:t>diction</a:t>
            </a:r>
            <a:r>
              <a:rPr lang="en-US" altLang="zh-CN" sz="2800" spc="1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altLang="zh-CN" sz="2800" spc="145" dirty="0">
                <a:solidFill>
                  <a:srgbClr val="231F20"/>
                </a:solidFill>
                <a:latin typeface="Arial"/>
                <a:cs typeface="Arial"/>
              </a:rPr>
              <a:t>ry</a:t>
            </a:r>
            <a:r>
              <a:rPr lang="en-US" altLang="zh-CN" sz="2800" spc="1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2800" spc="40" dirty="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lang="en-US" altLang="zh-CN" sz="2800" spc="1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2800" spc="120" dirty="0">
                <a:solidFill>
                  <a:srgbClr val="231F20"/>
                </a:solidFill>
                <a:latin typeface="Arial"/>
                <a:cs typeface="Arial"/>
              </a:rPr>
              <a:t>filled</a:t>
            </a:r>
            <a:r>
              <a:rPr lang="en-US" altLang="zh-CN" sz="2800" spc="1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2800" spc="140" dirty="0">
                <a:solidFill>
                  <a:srgbClr val="231F20"/>
                </a:solidFill>
                <a:latin typeface="Arial"/>
                <a:cs typeface="Arial"/>
              </a:rPr>
              <a:t>up,</a:t>
            </a:r>
            <a:r>
              <a:rPr lang="en-US" altLang="zh-CN" sz="2800" spc="20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2800" spc="229" dirty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lang="en-US" altLang="zh-CN" sz="2800" spc="1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2800" spc="60" dirty="0">
                <a:solidFill>
                  <a:srgbClr val="231F20"/>
                </a:solidFill>
                <a:latin typeface="Arial"/>
                <a:cs typeface="Arial"/>
              </a:rPr>
              <a:t>needs</a:t>
            </a:r>
            <a:r>
              <a:rPr lang="en-US" altLang="zh-CN" sz="28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2800" spc="250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lang="en-US" altLang="zh-CN" sz="28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2800" spc="21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lang="en-US" altLang="zh-CN" sz="2800" spc="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altLang="zh-CN" sz="2800" spc="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2800" spc="105" dirty="0">
                <a:solidFill>
                  <a:srgbClr val="231F20"/>
                </a:solidFill>
                <a:latin typeface="Arial"/>
                <a:cs typeface="Arial"/>
              </a:rPr>
              <a:t>flushed</a:t>
            </a:r>
            <a:r>
              <a:rPr lang="en-US" altLang="zh-CN" sz="2800" spc="114" dirty="0">
                <a:solidFill>
                  <a:srgbClr val="231F20"/>
                </a:solidFill>
                <a:latin typeface="Arial"/>
                <a:cs typeface="Arial"/>
              </a:rPr>
              <a:t> (as</a:t>
            </a:r>
            <a:r>
              <a:rPr lang="en-US" altLang="zh-CN" sz="28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2800" spc="1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altLang="zh-CN" sz="2800" spc="15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lang="en-US" altLang="zh-CN" sz="28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2800" spc="18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lang="en-US" altLang="zh-CN" sz="2800" spc="120" dirty="0">
                <a:solidFill>
                  <a:srgbClr val="231F20"/>
                </a:solidFill>
                <a:latin typeface="Arial"/>
                <a:cs typeface="Arial"/>
              </a:rPr>
              <a:t>nix</a:t>
            </a:r>
            <a:r>
              <a:rPr lang="en-US" altLang="zh-CN" sz="2800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2800" i="1" spc="180" dirty="0">
                <a:solidFill>
                  <a:srgbClr val="231F20"/>
                </a:solidFill>
                <a:latin typeface="Arial"/>
                <a:cs typeface="Arial"/>
              </a:rPr>
              <a:t>com</a:t>
            </a:r>
            <a:r>
              <a:rPr lang="en-US" altLang="zh-CN" sz="2800" i="1" spc="8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altLang="zh-CN" sz="2800" i="1" spc="25" dirty="0">
                <a:solidFill>
                  <a:srgbClr val="231F20"/>
                </a:solidFill>
                <a:latin typeface="Arial"/>
                <a:cs typeface="Arial"/>
              </a:rPr>
              <a:t>res</a:t>
            </a:r>
            <a:r>
              <a:rPr lang="en-US" altLang="zh-CN" sz="2800" i="1" spc="1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altLang="zh-CN" sz="2800" spc="14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lang="en-US" altLang="zh-CN" sz="2800" spc="1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2800" spc="7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lang="en-US" altLang="zh-CN" sz="2800" spc="1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altLang="zh-CN" sz="280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2800" spc="35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altLang="zh-CN" sz="2800" spc="15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lang="en-US" altLang="zh-CN" sz="280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2800" spc="14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lang="en-US" altLang="zh-CN" sz="2800" spc="8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altLang="zh-CN" sz="2800" spc="114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altLang="zh-CN" sz="2800" spc="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altLang="zh-CN" sz="2800" spc="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2800" spc="35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altLang="zh-CN" sz="2800" spc="14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lang="en-US" altLang="zh-CN" sz="2800" spc="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altLang="zh-CN" sz="2800" spc="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2800" spc="3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altLang="zh-CN" sz="2800" spc="19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altLang="zh-CN" sz="2800" spc="18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lang="en-US" altLang="zh-CN" sz="280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2800" spc="30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lang="en-US" altLang="zh-CN" sz="2800" spc="1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altLang="zh-CN" sz="2800" spc="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altLang="zh-CN" sz="2800" spc="8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altLang="zh-CN" sz="28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altLang="zh-CN" sz="2800" spc="350" dirty="0">
                <a:solidFill>
                  <a:srgbClr val="231F20"/>
                </a:solidFill>
                <a:latin typeface="Arial"/>
                <a:cs typeface="Arial"/>
              </a:rPr>
              <a:t>t </a:t>
            </a:r>
            <a:r>
              <a:rPr lang="en-US" altLang="zh-CN" sz="2800" spc="125" dirty="0">
                <a:solidFill>
                  <a:srgbClr val="231F20"/>
                </a:solidFill>
                <a:latin typeface="Arial"/>
                <a:cs typeface="Arial"/>
              </a:rPr>
              <a:t>recently </a:t>
            </a:r>
            <a:r>
              <a:rPr lang="en-US" altLang="zh-CN" sz="2800" spc="-25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2800" spc="14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lang="en-US" altLang="zh-CN" sz="2800" spc="110" dirty="0">
                <a:solidFill>
                  <a:srgbClr val="231F20"/>
                </a:solidFill>
                <a:latin typeface="Arial"/>
                <a:cs typeface="Arial"/>
              </a:rPr>
              <a:t>sed) </a:t>
            </a:r>
            <a:r>
              <a:rPr lang="en-US" altLang="zh-CN" sz="2800" spc="-2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2800" spc="105" dirty="0">
                <a:solidFill>
                  <a:srgbClr val="231F20"/>
                </a:solidFill>
                <a:latin typeface="Arial"/>
                <a:cs typeface="Arial"/>
              </a:rPr>
              <a:t>entries </a:t>
            </a:r>
            <a:r>
              <a:rPr lang="en-US" altLang="zh-CN" sz="2800" spc="-2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z="2800" spc="130" dirty="0">
                <a:solidFill>
                  <a:srgbClr val="231F20"/>
                </a:solidFill>
                <a:latin typeface="Arial"/>
                <a:cs typeface="Arial"/>
              </a:rPr>
              <a:t>removed.</a:t>
            </a:r>
            <a:endParaRPr lang="en-US" altLang="zh-CN" sz="2800" dirty="0">
              <a:latin typeface="Arial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30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Dictionary-based Coding 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35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1" name="object 9"/>
          <p:cNvSpPr txBox="1"/>
          <p:nvPr/>
        </p:nvSpPr>
        <p:spPr>
          <a:xfrm>
            <a:off x="582369" y="1260088"/>
            <a:ext cx="7855949" cy="55979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zh-CN" altLang="en-US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练习</a:t>
            </a: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lvl="1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zh-CN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当输入数据为</a:t>
            </a: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BACBABABCCA </a:t>
            </a:r>
            <a:r>
              <a:rPr lang="zh-CN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时，请使用</a:t>
            </a: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LZW</a:t>
            </a:r>
            <a:r>
              <a:rPr lang="zh-CN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压缩方法进行编码，写出编码过程。</a:t>
            </a: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</p:txBody>
      </p:sp>
      <p:pic>
        <p:nvPicPr>
          <p:cNvPr id="1026" name="Picture 2" descr="IMG_254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9" t="18198" b="9460"/>
          <a:stretch>
            <a:fillRect/>
          </a:stretch>
        </p:blipFill>
        <p:spPr bwMode="auto">
          <a:xfrm>
            <a:off x="1118860" y="2853329"/>
            <a:ext cx="6897105" cy="3639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32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altLang="zh-TW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Introduction to Compression 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（压缩）</a:t>
            </a:r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 lvl="1"/>
            <a:r>
              <a:rPr lang="en-US" altLang="zh-TW" sz="2200" dirty="0">
                <a:latin typeface="Cambria" panose="02040503050406030204" pitchFamily="18" charset="0"/>
                <a:cs typeface="PMingLiU" pitchFamily="18" charset="-120"/>
              </a:rPr>
              <a:t>The need for data </a:t>
            </a:r>
            <a:r>
              <a:rPr lang="en-US" altLang="zh-TW" sz="2200" dirty="0" smtClean="0">
                <a:latin typeface="Cambria" panose="02040503050406030204" pitchFamily="18" charset="0"/>
                <a:cs typeface="PMingLiU" pitchFamily="18" charset="-120"/>
              </a:rPr>
              <a:t>compression</a:t>
            </a:r>
          </a:p>
          <a:p>
            <a:pPr lvl="1"/>
            <a:r>
              <a:rPr lang="en-US" altLang="zh-TW" sz="2200" dirty="0">
                <a:latin typeface="Cambria" panose="02040503050406030204" pitchFamily="18" charset="0"/>
                <a:cs typeface="PMingLiU" pitchFamily="18" charset="-120"/>
              </a:rPr>
              <a:t>Lossless vs </a:t>
            </a:r>
            <a:r>
              <a:rPr lang="en-US" altLang="zh-TW" sz="2200" dirty="0" err="1" smtClean="0">
                <a:latin typeface="Cambria" panose="02040503050406030204" pitchFamily="18" charset="0"/>
                <a:cs typeface="PMingLiU" pitchFamily="18" charset="-120"/>
              </a:rPr>
              <a:t>lossy</a:t>
            </a:r>
            <a:r>
              <a:rPr lang="en-US" altLang="zh-TW" sz="2200" dirty="0" smtClean="0">
                <a:latin typeface="Cambria" panose="02040503050406030204" pitchFamily="18" charset="0"/>
                <a:cs typeface="PMingLiU" pitchFamily="18" charset="-120"/>
              </a:rPr>
              <a:t> </a:t>
            </a:r>
            <a:r>
              <a:rPr lang="en-US" altLang="zh-TW" sz="2200" dirty="0">
                <a:latin typeface="Cambria" panose="02040503050406030204" pitchFamily="18" charset="0"/>
                <a:cs typeface="PMingLiU" pitchFamily="18" charset="-120"/>
              </a:rPr>
              <a:t>compression</a:t>
            </a:r>
          </a:p>
          <a:p>
            <a:pPr lvl="1"/>
            <a:r>
              <a:rPr lang="en-US" altLang="zh-TW" sz="2200" dirty="0">
                <a:latin typeface="Cambria" panose="02040503050406030204" pitchFamily="18" charset="0"/>
                <a:cs typeface="PMingLiU" pitchFamily="18" charset="-120"/>
              </a:rPr>
              <a:t>Compression  ratio</a:t>
            </a: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Basics of Information Theory 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（信息论基础）</a:t>
            </a: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Variable-Length	Coding  (VLC) </a:t>
            </a:r>
            <a:r>
              <a:rPr lang="zh-TW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变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长编码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）</a:t>
            </a:r>
            <a:endParaRPr lang="en-US" altLang="zh-CN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 lvl="1"/>
            <a:r>
              <a:rPr lang="en-US" altLang="zh-CN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Shannon-</a:t>
            </a:r>
            <a:r>
              <a:rPr lang="en-US" altLang="zh-CN" sz="2400" dirty="0" err="1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Fano</a:t>
            </a:r>
            <a:r>
              <a:rPr lang="en-US" altLang="zh-CN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Algorithm</a:t>
            </a:r>
          </a:p>
          <a:p>
            <a:pPr lvl="1"/>
            <a:r>
              <a:rPr lang="en-US" altLang="zh-CN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Huffman Coding</a:t>
            </a:r>
            <a:endParaRPr lang="zh-CN" altLang="en-US" sz="2400" dirty="0">
              <a:solidFill>
                <a:srgbClr val="FF0000"/>
              </a:solidFill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Dictionary-based Coding </a:t>
            </a:r>
            <a:r>
              <a:rPr lang="zh-TW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基于字典的编码）</a:t>
            </a:r>
          </a:p>
          <a:p>
            <a:r>
              <a:rPr lang="en-US" altLang="zh-TW" sz="2600" dirty="0">
                <a:solidFill>
                  <a:srgbClr val="FF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Arithmetic  Coding </a:t>
            </a:r>
            <a:r>
              <a:rPr lang="zh-TW" altLang="en-US" sz="2600" dirty="0">
                <a:solidFill>
                  <a:srgbClr val="FF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>
                <a:solidFill>
                  <a:srgbClr val="FF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算术编码）</a:t>
            </a:r>
          </a:p>
          <a:p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36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</a:t>
            </a:r>
            <a:r>
              <a:rPr lang="en-US" altLang="zh-CN" dirty="0" smtClean="0"/>
              <a:t>Coding 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37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1" name="object 9"/>
          <p:cNvSpPr txBox="1"/>
          <p:nvPr/>
        </p:nvSpPr>
        <p:spPr>
          <a:xfrm>
            <a:off x="582369" y="1260088"/>
            <a:ext cx="7855949" cy="55979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It was initially developed in the late 1970s and </a:t>
            </a: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1980s.</a:t>
            </a: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 form of entropy encoding used in lossless data </a:t>
            </a: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compression.</a:t>
            </a: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Characters </a:t>
            </a: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of arithmetic coding (</a:t>
            </a:r>
            <a:r>
              <a:rPr lang="zh-CN" altLang="en-US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算术编码）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r>
              <a:rPr lang="en-US" altLang="zh-CN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Arithmetic coding is a more modern coding method that usually out-performs Huffman coding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r>
              <a:rPr lang="en-US" altLang="zh-CN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Arithmetic coding can treat the whole message as one </a:t>
            </a:r>
            <a:r>
              <a:rPr lang="en-US" altLang="zh-CN" sz="24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unit</a:t>
            </a: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 </a:t>
            </a: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message is represented by a half-open interval [</a:t>
            </a:r>
            <a:r>
              <a:rPr lang="en-US" altLang="zh-CN" sz="2800" i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</a:t>
            </a: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, </a:t>
            </a:r>
            <a:r>
              <a:rPr lang="en-US" altLang="zh-CN" sz="2800" i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b</a:t>
            </a: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) where </a:t>
            </a:r>
            <a:r>
              <a:rPr lang="en-US" altLang="zh-CN" sz="2800" i="1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</a:t>
            </a: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and </a:t>
            </a:r>
            <a:r>
              <a:rPr lang="en-US" altLang="zh-CN" sz="2800" i="1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b</a:t>
            </a: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are real numbers between 0 and 1</a:t>
            </a: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.</a:t>
            </a: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72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Coding 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38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1" name="object 9"/>
          <p:cNvSpPr txBox="1"/>
          <p:nvPr/>
        </p:nvSpPr>
        <p:spPr>
          <a:xfrm>
            <a:off x="582369" y="1260088"/>
            <a:ext cx="7855949" cy="55979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Encode  Symbols  “CAEE</a:t>
            </a: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$”.</a:t>
            </a: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Probability  distribution  of  symbols.</a:t>
            </a: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49012"/>
              </p:ext>
            </p:extLst>
          </p:nvPr>
        </p:nvGraphicFramePr>
        <p:xfrm>
          <a:off x="1969248" y="2473456"/>
          <a:ext cx="4829555" cy="29230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sz="1950" b="1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Sym</a:t>
                      </a:r>
                      <a:r>
                        <a:rPr sz="1950" b="1" spc="7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950" b="1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>
                      <a:solidFill>
                        <a:srgbClr val="221E1F"/>
                      </a:solidFill>
                      <a:prstDash val="solid"/>
                    </a:lnR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1950" b="1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Probabili</a:t>
                      </a:r>
                      <a:r>
                        <a:rPr sz="1950" b="1" spc="-5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950" b="1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</a:pPr>
                      <a:r>
                        <a:rPr sz="1950" b="1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6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[0</a:t>
                      </a:r>
                      <a:r>
                        <a:rPr sz="195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sz="1950" spc="-26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0.2)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T w="7620">
                      <a:solidFill>
                        <a:srgbClr val="221E1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23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[0.2</a:t>
                      </a:r>
                      <a:r>
                        <a:rPr sz="195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sz="1950" spc="-2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0.3)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236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[0.3</a:t>
                      </a:r>
                      <a:r>
                        <a:rPr sz="195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sz="1950" spc="-2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0.5)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236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0.05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[0.5</a:t>
                      </a:r>
                      <a:r>
                        <a:rPr sz="195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sz="1950" spc="-2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0.55)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23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[0.55</a:t>
                      </a:r>
                      <a:r>
                        <a:rPr sz="195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sz="1950" spc="-2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0.85)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99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0.05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[0.85</a:t>
                      </a:r>
                      <a:r>
                        <a:rPr sz="195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sz="1950" spc="-2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0.9)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95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[0.9</a:t>
                      </a:r>
                      <a:r>
                        <a:rPr sz="195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sz="1950" spc="-2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1.0)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6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Coding 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39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1" name="object 9"/>
          <p:cNvSpPr txBox="1"/>
          <p:nvPr/>
        </p:nvSpPr>
        <p:spPr>
          <a:xfrm>
            <a:off x="582369" y="1260088"/>
            <a:ext cx="7855949" cy="55979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Arithmetic  Coding  Encoder</a:t>
            </a: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72900" y="1916995"/>
            <a:ext cx="6584950" cy="4575880"/>
            <a:chOff x="1574500" y="1978825"/>
            <a:chExt cx="6584950" cy="4575880"/>
          </a:xfrm>
        </p:grpSpPr>
        <p:sp>
          <p:nvSpPr>
            <p:cNvPr id="7" name="object 6"/>
            <p:cNvSpPr txBox="1"/>
            <p:nvPr/>
          </p:nvSpPr>
          <p:spPr>
            <a:xfrm>
              <a:off x="1574500" y="1978825"/>
              <a:ext cx="1765300" cy="67691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50" dirty="0" smtClean="0">
                  <a:solidFill>
                    <a:srgbClr val="231F20"/>
                  </a:solidFill>
                  <a:latin typeface="Arial"/>
                  <a:cs typeface="Arial"/>
                </a:rPr>
                <a:t>BEGIN</a:t>
              </a:r>
              <a:endParaRPr sz="1950" dirty="0">
                <a:latin typeface="Arial"/>
                <a:cs typeface="Arial"/>
              </a:endParaRPr>
            </a:p>
            <a:p>
              <a:pPr marL="413384">
                <a:lnSpc>
                  <a:spcPct val="100000"/>
                </a:lnSpc>
                <a:spcBef>
                  <a:spcPts val="445"/>
                </a:spcBef>
                <a:tabLst>
                  <a:tab pos="948055" algn="l"/>
                  <a:tab pos="1216025" algn="l"/>
                </a:tabLst>
              </a:pPr>
              <a:r>
                <a:rPr sz="1950" dirty="0" smtClean="0">
                  <a:solidFill>
                    <a:srgbClr val="231F20"/>
                  </a:solidFill>
                  <a:latin typeface="Arial"/>
                  <a:cs typeface="Arial"/>
                </a:rPr>
                <a:t>low	=	0.0;</a:t>
              </a:r>
              <a:endParaRPr sz="1950" dirty="0">
                <a:latin typeface="Arial"/>
                <a:cs typeface="Arial"/>
              </a:endParaRPr>
            </a:p>
          </p:txBody>
        </p:sp>
        <p:sp>
          <p:nvSpPr>
            <p:cNvPr id="8" name="object 7"/>
            <p:cNvSpPr txBox="1"/>
            <p:nvPr/>
          </p:nvSpPr>
          <p:spPr>
            <a:xfrm>
              <a:off x="3715221" y="2332463"/>
              <a:ext cx="1497330" cy="32321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tabLst>
                  <a:tab pos="681355" algn="l"/>
                  <a:tab pos="948055" algn="l"/>
                </a:tabLst>
              </a:pPr>
              <a:r>
                <a:rPr sz="1950" dirty="0" smtClean="0">
                  <a:solidFill>
                    <a:srgbClr val="231F20"/>
                  </a:solidFill>
                  <a:latin typeface="Arial"/>
                  <a:cs typeface="Arial"/>
                </a:rPr>
                <a:t>high	=	1.0;</a:t>
              </a:r>
              <a:endParaRPr sz="1950">
                <a:latin typeface="Arial"/>
                <a:cs typeface="Arial"/>
              </a:endParaRPr>
            </a:p>
          </p:txBody>
        </p:sp>
        <p:sp>
          <p:nvSpPr>
            <p:cNvPr id="9" name="object 8"/>
            <p:cNvSpPr txBox="1"/>
            <p:nvPr/>
          </p:nvSpPr>
          <p:spPr>
            <a:xfrm>
              <a:off x="5587690" y="2332463"/>
              <a:ext cx="1631314" cy="32321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tabLst>
                  <a:tab pos="815340" algn="l"/>
                  <a:tab pos="1082040" algn="l"/>
                </a:tabLst>
              </a:pPr>
              <a:r>
                <a:rPr sz="1950" dirty="0" smtClean="0">
                  <a:solidFill>
                    <a:srgbClr val="231F20"/>
                  </a:solidFill>
                  <a:latin typeface="Arial"/>
                  <a:cs typeface="Arial"/>
                </a:rPr>
                <a:t>range	=	1.0;</a:t>
              </a:r>
              <a:endParaRPr sz="1950">
                <a:latin typeface="Arial"/>
                <a:cs typeface="Arial"/>
              </a:endParaRPr>
            </a:p>
          </p:txBody>
        </p:sp>
        <p:sp>
          <p:nvSpPr>
            <p:cNvPr id="10" name="object 9"/>
            <p:cNvSpPr txBox="1"/>
            <p:nvPr/>
          </p:nvSpPr>
          <p:spPr>
            <a:xfrm>
              <a:off x="1574500" y="3041251"/>
              <a:ext cx="6584950" cy="351345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413384">
                <a:lnSpc>
                  <a:spcPct val="100000"/>
                </a:lnSpc>
                <a:tabLst>
                  <a:tab pos="1216025" algn="l"/>
                  <a:tab pos="2284730" algn="l"/>
                  <a:tab pos="2687320" algn="l"/>
                </a:tabLst>
              </a:pPr>
              <a:r>
                <a:rPr sz="1950" dirty="0" smtClean="0">
                  <a:solidFill>
                    <a:srgbClr val="231F20"/>
                  </a:solidFill>
                  <a:latin typeface="Arial"/>
                  <a:cs typeface="Arial"/>
                </a:rPr>
                <a:t>while	(symbol	!=	terminator)</a:t>
              </a:r>
              <a:endParaRPr sz="1950" dirty="0">
                <a:latin typeface="Arial"/>
                <a:cs typeface="Arial"/>
              </a:endParaRPr>
            </a:p>
            <a:p>
              <a:pPr marL="948055">
                <a:lnSpc>
                  <a:spcPct val="100000"/>
                </a:lnSpc>
                <a:spcBef>
                  <a:spcPts val="455"/>
                </a:spcBef>
              </a:pPr>
              <a:r>
                <a:rPr sz="1950" dirty="0" smtClean="0">
                  <a:solidFill>
                    <a:srgbClr val="231F20"/>
                  </a:solidFill>
                  <a:latin typeface="Arial"/>
                  <a:cs typeface="Arial"/>
                </a:rPr>
                <a:t>{</a:t>
              </a:r>
              <a:endParaRPr sz="1950" dirty="0">
                <a:latin typeface="Arial"/>
                <a:cs typeface="Arial"/>
              </a:endParaRPr>
            </a:p>
            <a:p>
              <a:pPr marL="1216660">
                <a:lnSpc>
                  <a:spcPct val="100000"/>
                </a:lnSpc>
                <a:spcBef>
                  <a:spcPts val="445"/>
                </a:spcBef>
                <a:tabLst>
                  <a:tab pos="1751330" algn="l"/>
                </a:tabLst>
              </a:pPr>
              <a:r>
                <a:rPr sz="1950" dirty="0" smtClean="0">
                  <a:solidFill>
                    <a:srgbClr val="231F20"/>
                  </a:solidFill>
                  <a:latin typeface="Arial"/>
                  <a:cs typeface="Arial"/>
                </a:rPr>
                <a:t>get	(symbol);</a:t>
              </a:r>
              <a:endParaRPr sz="1950" dirty="0">
                <a:latin typeface="Arial"/>
                <a:cs typeface="Arial"/>
              </a:endParaRPr>
            </a:p>
            <a:p>
              <a:pPr marL="1216660" marR="12700">
                <a:lnSpc>
                  <a:spcPct val="119300"/>
                </a:lnSpc>
                <a:spcBef>
                  <a:spcPts val="5"/>
                </a:spcBef>
                <a:tabLst>
                  <a:tab pos="1751330" algn="l"/>
                  <a:tab pos="1885314" algn="l"/>
                  <a:tab pos="2019300" algn="l"/>
                  <a:tab pos="2153285" algn="l"/>
                  <a:tab pos="2286000" algn="l"/>
                  <a:tab pos="2687955" algn="l"/>
                  <a:tab pos="2954655" algn="l"/>
                  <a:tab pos="3222625" algn="l"/>
                  <a:tab pos="3757295" algn="l"/>
                  <a:tab pos="4025900" algn="l"/>
                </a:tabLst>
              </a:pPr>
              <a:r>
                <a:rPr sz="1950" dirty="0" smtClean="0">
                  <a:solidFill>
                    <a:srgbClr val="231F20"/>
                  </a:solidFill>
                  <a:latin typeface="Arial"/>
                  <a:cs typeface="Arial"/>
                </a:rPr>
                <a:t>low	=			low	+	range	*	Range_low(symbol); high	=		low	+	range	*	Range_high(symbol); range	=		high	-	low;</a:t>
              </a:r>
              <a:endParaRPr sz="1950" dirty="0">
                <a:latin typeface="Arial"/>
                <a:cs typeface="Arial"/>
              </a:endParaRPr>
            </a:p>
            <a:p>
              <a:pPr marL="948055">
                <a:lnSpc>
                  <a:spcPct val="100000"/>
                </a:lnSpc>
                <a:spcBef>
                  <a:spcPts val="445"/>
                </a:spcBef>
              </a:pPr>
              <a:r>
                <a:rPr sz="1950" dirty="0" smtClean="0">
                  <a:solidFill>
                    <a:srgbClr val="231F20"/>
                  </a:solidFill>
                  <a:latin typeface="Arial"/>
                  <a:cs typeface="Arial"/>
                </a:rPr>
                <a:t>}</a:t>
              </a:r>
              <a:endParaRPr sz="1950" dirty="0">
                <a:latin typeface="Arial"/>
                <a:cs typeface="Arial"/>
              </a:endParaRPr>
            </a:p>
            <a:p>
              <a:pPr>
                <a:lnSpc>
                  <a:spcPts val="750"/>
                </a:lnSpc>
                <a:spcBef>
                  <a:spcPts val="34"/>
                </a:spcBef>
              </a:pPr>
              <a:endParaRPr sz="750" dirty="0"/>
            </a:p>
            <a:p>
              <a:pPr>
                <a:lnSpc>
                  <a:spcPts val="1000"/>
                </a:lnSpc>
              </a:pPr>
              <a:endParaRPr sz="1000" dirty="0"/>
            </a:p>
            <a:p>
              <a:pPr>
                <a:lnSpc>
                  <a:spcPts val="1000"/>
                </a:lnSpc>
              </a:pPr>
              <a:endParaRPr sz="1000" dirty="0"/>
            </a:p>
            <a:p>
              <a:pPr marL="12700" marR="685165" indent="400685">
                <a:lnSpc>
                  <a:spcPct val="119500"/>
                </a:lnSpc>
                <a:tabLst>
                  <a:tab pos="1350010" algn="l"/>
                  <a:tab pos="1616710" algn="l"/>
                  <a:tab pos="2285365" algn="l"/>
                  <a:tab pos="2687320" algn="l"/>
                  <a:tab pos="3355975" algn="l"/>
                  <a:tab pos="3891279" algn="l"/>
                  <a:tab pos="4291965" algn="l"/>
                  <a:tab pos="4960620" algn="l"/>
                  <a:tab pos="5228590" algn="l"/>
                </a:tabLst>
              </a:pPr>
              <a:r>
                <a:rPr sz="1950" dirty="0" smtClean="0">
                  <a:solidFill>
                    <a:srgbClr val="231F20"/>
                  </a:solidFill>
                  <a:latin typeface="Arial"/>
                  <a:cs typeface="Arial"/>
                </a:rPr>
                <a:t>output	a	code	so	that	low	&lt;=	code	&lt;	high; END</a:t>
              </a:r>
              <a:endParaRPr sz="195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97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746" y="159956"/>
            <a:ext cx="7126941" cy="605118"/>
          </a:xfrm>
        </p:spPr>
        <p:txBody>
          <a:bodyPr/>
          <a:lstStyle/>
          <a:p>
            <a:r>
              <a:rPr lang="en-US" altLang="zh-CN" dirty="0"/>
              <a:t>Compression in Multimedia Data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989" y="1136083"/>
            <a:ext cx="8074411" cy="522117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3000" dirty="0">
                <a:latin typeface="Cambria" panose="02040503050406030204" pitchFamily="18" charset="0"/>
                <a:ea typeface="Cambria" panose="02040503050406030204" pitchFamily="18" charset="0"/>
              </a:rPr>
              <a:t>The objective of </a:t>
            </a:r>
            <a:r>
              <a:rPr lang="en-US" altLang="zh-CN" sz="3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compression </a:t>
            </a:r>
            <a:r>
              <a:rPr lang="en-US" altLang="zh-CN" sz="3000" dirty="0">
                <a:latin typeface="Cambria" panose="02040503050406030204" pitchFamily="18" charset="0"/>
                <a:ea typeface="Cambria" panose="02040503050406030204" pitchFamily="18" charset="0"/>
              </a:rPr>
              <a:t>is </a:t>
            </a:r>
            <a:r>
              <a:rPr lang="en-US" altLang="zh-CN" sz="3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reduce the redundancy</a:t>
            </a:r>
            <a:r>
              <a:rPr lang="en-US" altLang="zh-CN" sz="3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3000" dirty="0">
                <a:latin typeface="Cambria" panose="02040503050406030204" pitchFamily="18" charset="0"/>
                <a:ea typeface="Cambria" panose="02040503050406030204" pitchFamily="18" charset="0"/>
              </a:rPr>
              <a:t>of the </a:t>
            </a:r>
            <a:r>
              <a:rPr lang="en-US" altLang="zh-CN" sz="30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en-US" altLang="zh-CN" sz="3000" dirty="0">
                <a:latin typeface="Cambria" panose="02040503050406030204" pitchFamily="18" charset="0"/>
                <a:ea typeface="Cambria" panose="02040503050406030204" pitchFamily="18" charset="0"/>
              </a:rPr>
              <a:t>and to store or transmit data in an efficient </a:t>
            </a:r>
            <a:r>
              <a:rPr lang="en-US" altLang="zh-CN" sz="3000" dirty="0" smtClean="0">
                <a:latin typeface="Cambria" panose="02040503050406030204" pitchFamily="18" charset="0"/>
                <a:ea typeface="Cambria" panose="02040503050406030204" pitchFamily="18" charset="0"/>
              </a:rPr>
              <a:t>form.</a:t>
            </a:r>
            <a:endParaRPr lang="en-US" altLang="zh-CN" sz="3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Compression </a:t>
            </a:r>
            <a:r>
              <a:rPr lang="en-US" altLang="zh-CN" sz="3000" dirty="0">
                <a:latin typeface="Cambria" panose="02040503050406030204" pitchFamily="18" charset="0"/>
                <a:ea typeface="Cambria" panose="02040503050406030204" pitchFamily="18" charset="0"/>
              </a:rPr>
              <a:t>basically employs redundancy </a:t>
            </a:r>
            <a:r>
              <a:rPr lang="zh-CN" altLang="en-US" sz="3000" dirty="0">
                <a:latin typeface="Cambria" panose="02040503050406030204" pitchFamily="18" charset="0"/>
              </a:rPr>
              <a:t>（冗余）</a:t>
            </a:r>
            <a:r>
              <a:rPr lang="en-US" altLang="zh-CN" sz="3000" dirty="0">
                <a:latin typeface="Cambria" panose="02040503050406030204" pitchFamily="18" charset="0"/>
                <a:ea typeface="Cambria" panose="02040503050406030204" pitchFamily="18" charset="0"/>
              </a:rPr>
              <a:t>in the data:</a:t>
            </a:r>
          </a:p>
          <a:p>
            <a:pPr lvl="1">
              <a:lnSpc>
                <a:spcPct val="120000"/>
              </a:lnSpc>
            </a:pPr>
            <a:r>
              <a:rPr lang="en-US" altLang="zh-CN" sz="26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Temporal</a:t>
            </a:r>
            <a:r>
              <a:rPr lang="en-US" altLang="zh-CN" sz="2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2600" dirty="0">
                <a:latin typeface="Cambria" panose="02040503050406030204" pitchFamily="18" charset="0"/>
                <a:ea typeface="Cambria" panose="02040503050406030204" pitchFamily="18" charset="0"/>
              </a:rPr>
              <a:t>in 1D data, 1D signals, audio, between video frames etc.</a:t>
            </a:r>
          </a:p>
          <a:p>
            <a:pPr lvl="1">
              <a:lnSpc>
                <a:spcPct val="120000"/>
              </a:lnSpc>
            </a:pPr>
            <a:r>
              <a:rPr lang="en-US" altLang="zh-CN" sz="26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Spatial </a:t>
            </a:r>
            <a:r>
              <a:rPr lang="en-US" altLang="zh-CN" sz="2600" dirty="0">
                <a:latin typeface="Cambria" panose="02040503050406030204" pitchFamily="18" charset="0"/>
                <a:ea typeface="Cambria" panose="02040503050406030204" pitchFamily="18" charset="0"/>
              </a:rPr>
              <a:t>correlation between </a:t>
            </a:r>
            <a:r>
              <a:rPr lang="en-US" altLang="zh-CN" sz="2600" dirty="0" smtClean="0">
                <a:latin typeface="Cambria" panose="02040503050406030204" pitchFamily="18" charset="0"/>
                <a:ea typeface="Cambria" panose="02040503050406030204" pitchFamily="18" charset="0"/>
              </a:rPr>
              <a:t>neighboring </a:t>
            </a:r>
            <a:r>
              <a:rPr lang="en-US" altLang="zh-CN" sz="2600" dirty="0">
                <a:latin typeface="Cambria" panose="02040503050406030204" pitchFamily="18" charset="0"/>
                <a:ea typeface="Cambria" panose="02040503050406030204" pitchFamily="18" charset="0"/>
              </a:rPr>
              <a:t>pixels or data items.</a:t>
            </a:r>
          </a:p>
          <a:p>
            <a:pPr lvl="1" algn="just">
              <a:lnSpc>
                <a:spcPct val="120000"/>
              </a:lnSpc>
            </a:pPr>
            <a:r>
              <a:rPr lang="en-US" altLang="zh-CN" sz="26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Spectral, </a:t>
            </a:r>
            <a:r>
              <a:rPr lang="en-US" altLang="zh-CN" sz="2600" dirty="0" smtClean="0">
                <a:latin typeface="Cambria" panose="02040503050406030204" pitchFamily="18" charset="0"/>
                <a:ea typeface="Cambria" panose="02040503050406030204" pitchFamily="18" charset="0"/>
              </a:rPr>
              <a:t>e.g. </a:t>
            </a:r>
            <a:r>
              <a:rPr lang="en-US" altLang="zh-CN" sz="2600" dirty="0">
                <a:latin typeface="Cambria" panose="02040503050406030204" pitchFamily="18" charset="0"/>
                <a:ea typeface="Cambria" panose="02040503050406030204" pitchFamily="18" charset="0"/>
              </a:rPr>
              <a:t>correlation between </a:t>
            </a:r>
            <a:r>
              <a:rPr lang="en-US" altLang="zh-CN" sz="2600" dirty="0" smtClean="0">
                <a:latin typeface="Cambria" panose="02040503050406030204" pitchFamily="18" charset="0"/>
                <a:ea typeface="Cambria" panose="02040503050406030204" pitchFamily="18" charset="0"/>
              </a:rPr>
              <a:t>color </a:t>
            </a:r>
            <a:r>
              <a:rPr lang="en-US" altLang="zh-CN" sz="2600" dirty="0">
                <a:latin typeface="Cambria" panose="02040503050406030204" pitchFamily="18" charset="0"/>
                <a:ea typeface="Cambria" panose="02040503050406030204" pitchFamily="18" charset="0"/>
              </a:rPr>
              <a:t>or luminescence components. This uses the frequency domain to exploit relationships between frequency of change in data.</a:t>
            </a:r>
          </a:p>
          <a:p>
            <a:pPr lvl="1" algn="just">
              <a:lnSpc>
                <a:spcPct val="120000"/>
              </a:lnSpc>
            </a:pPr>
            <a:r>
              <a:rPr lang="en-US" altLang="zh-CN" sz="26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Psycho-visual </a:t>
            </a:r>
            <a:r>
              <a:rPr lang="en-US" altLang="zh-CN" sz="2600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zh-CN" alt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心理视觉</a:t>
            </a:r>
            <a:r>
              <a:rPr lang="en-US" altLang="zh-CN" sz="2600" dirty="0" smtClean="0">
                <a:latin typeface="Cambria" panose="02040503050406030204" pitchFamily="18" charset="0"/>
                <a:ea typeface="Cambria" panose="02040503050406030204" pitchFamily="18" charset="0"/>
              </a:rPr>
              <a:t>) exploit </a:t>
            </a:r>
            <a:r>
              <a:rPr lang="en-US" altLang="zh-CN" sz="2600" dirty="0">
                <a:latin typeface="Cambria" panose="02040503050406030204" pitchFamily="18" charset="0"/>
                <a:ea typeface="Cambria" panose="02040503050406030204" pitchFamily="18" charset="0"/>
              </a:rPr>
              <a:t>perceptual properties of the human visual system.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33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Dictionary-based Coding 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40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1" name="object 9"/>
          <p:cNvSpPr txBox="1"/>
          <p:nvPr/>
        </p:nvSpPr>
        <p:spPr>
          <a:xfrm>
            <a:off x="459371" y="834639"/>
            <a:ext cx="7855949" cy="55979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Graphical  display  of  shrinking  ranges.</a:t>
            </a: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1463248" y="1739900"/>
            <a:ext cx="0" cy="4572000"/>
          </a:xfrm>
          <a:custGeom>
            <a:avLst/>
            <a:gdLst/>
            <a:ahLst/>
            <a:cxnLst/>
            <a:rect l="l" t="t" r="r" b="b"/>
            <a:pathLst>
              <a:path h="4572000">
                <a:moveTo>
                  <a:pt x="0" y="0"/>
                </a:moveTo>
                <a:lnTo>
                  <a:pt x="0" y="457200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5"/>
          <p:cNvSpPr/>
          <p:nvPr/>
        </p:nvSpPr>
        <p:spPr>
          <a:xfrm>
            <a:off x="1406098" y="63119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1406098" y="53975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7"/>
          <p:cNvSpPr/>
          <p:nvPr/>
        </p:nvSpPr>
        <p:spPr>
          <a:xfrm>
            <a:off x="1406098" y="4940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8"/>
          <p:cNvSpPr/>
          <p:nvPr/>
        </p:nvSpPr>
        <p:spPr>
          <a:xfrm>
            <a:off x="1406098" y="40259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1406098" y="3797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0"/>
          <p:cNvSpPr/>
          <p:nvPr/>
        </p:nvSpPr>
        <p:spPr>
          <a:xfrm>
            <a:off x="1406098" y="24257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1"/>
          <p:cNvSpPr/>
          <p:nvPr/>
        </p:nvSpPr>
        <p:spPr>
          <a:xfrm>
            <a:off x="1406098" y="21971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2"/>
          <p:cNvSpPr txBox="1"/>
          <p:nvPr/>
        </p:nvSpPr>
        <p:spPr>
          <a:xfrm>
            <a:off x="1621388" y="5753100"/>
            <a:ext cx="1409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object 13"/>
          <p:cNvSpPr txBox="1"/>
          <p:nvPr/>
        </p:nvSpPr>
        <p:spPr>
          <a:xfrm>
            <a:off x="1625868" y="5067255"/>
            <a:ext cx="13271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B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9" name="object 14"/>
          <p:cNvSpPr txBox="1"/>
          <p:nvPr/>
        </p:nvSpPr>
        <p:spPr>
          <a:xfrm>
            <a:off x="1625868" y="4381409"/>
            <a:ext cx="13271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C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0" name="object 15"/>
          <p:cNvSpPr txBox="1"/>
          <p:nvPr/>
        </p:nvSpPr>
        <p:spPr>
          <a:xfrm>
            <a:off x="1621388" y="3809978"/>
            <a:ext cx="1409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D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1" name="object 16"/>
          <p:cNvSpPr txBox="1"/>
          <p:nvPr/>
        </p:nvSpPr>
        <p:spPr>
          <a:xfrm>
            <a:off x="1630349" y="3009878"/>
            <a:ext cx="123189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2" name="object 17"/>
          <p:cNvSpPr txBox="1"/>
          <p:nvPr/>
        </p:nvSpPr>
        <p:spPr>
          <a:xfrm>
            <a:off x="1634829" y="2209778"/>
            <a:ext cx="11493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F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3" name="object 18"/>
          <p:cNvSpPr txBox="1"/>
          <p:nvPr/>
        </p:nvSpPr>
        <p:spPr>
          <a:xfrm>
            <a:off x="1639310" y="1866855"/>
            <a:ext cx="10541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$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4" name="object 19"/>
          <p:cNvSpPr/>
          <p:nvPr/>
        </p:nvSpPr>
        <p:spPr>
          <a:xfrm>
            <a:off x="2606247" y="1739900"/>
            <a:ext cx="0" cy="4572000"/>
          </a:xfrm>
          <a:custGeom>
            <a:avLst/>
            <a:gdLst/>
            <a:ahLst/>
            <a:cxnLst/>
            <a:rect l="l" t="t" r="r" b="b"/>
            <a:pathLst>
              <a:path h="4572000">
                <a:moveTo>
                  <a:pt x="0" y="0"/>
                </a:moveTo>
                <a:lnTo>
                  <a:pt x="0" y="457200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0"/>
          <p:cNvSpPr/>
          <p:nvPr/>
        </p:nvSpPr>
        <p:spPr>
          <a:xfrm>
            <a:off x="2549097" y="53975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1"/>
          <p:cNvSpPr/>
          <p:nvPr/>
        </p:nvSpPr>
        <p:spPr>
          <a:xfrm>
            <a:off x="2549097" y="4940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2"/>
          <p:cNvSpPr/>
          <p:nvPr/>
        </p:nvSpPr>
        <p:spPr>
          <a:xfrm>
            <a:off x="2549097" y="40259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3"/>
          <p:cNvSpPr/>
          <p:nvPr/>
        </p:nvSpPr>
        <p:spPr>
          <a:xfrm>
            <a:off x="2549097" y="3797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4"/>
          <p:cNvSpPr/>
          <p:nvPr/>
        </p:nvSpPr>
        <p:spPr>
          <a:xfrm>
            <a:off x="2549097" y="24257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25"/>
          <p:cNvSpPr/>
          <p:nvPr/>
        </p:nvSpPr>
        <p:spPr>
          <a:xfrm>
            <a:off x="2549097" y="21971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26"/>
          <p:cNvSpPr txBox="1"/>
          <p:nvPr/>
        </p:nvSpPr>
        <p:spPr>
          <a:xfrm>
            <a:off x="2764388" y="5753100"/>
            <a:ext cx="1409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2" name="object 27"/>
          <p:cNvSpPr txBox="1"/>
          <p:nvPr/>
        </p:nvSpPr>
        <p:spPr>
          <a:xfrm>
            <a:off x="2768868" y="5067255"/>
            <a:ext cx="13271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B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3" name="object 28"/>
          <p:cNvSpPr txBox="1"/>
          <p:nvPr/>
        </p:nvSpPr>
        <p:spPr>
          <a:xfrm>
            <a:off x="2768868" y="4381409"/>
            <a:ext cx="13271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C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4" name="object 29"/>
          <p:cNvSpPr txBox="1"/>
          <p:nvPr/>
        </p:nvSpPr>
        <p:spPr>
          <a:xfrm>
            <a:off x="2764388" y="3809978"/>
            <a:ext cx="1409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D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5" name="object 30"/>
          <p:cNvSpPr txBox="1"/>
          <p:nvPr/>
        </p:nvSpPr>
        <p:spPr>
          <a:xfrm>
            <a:off x="2773349" y="3009878"/>
            <a:ext cx="123189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6" name="object 31"/>
          <p:cNvSpPr txBox="1"/>
          <p:nvPr/>
        </p:nvSpPr>
        <p:spPr>
          <a:xfrm>
            <a:off x="2777669" y="2209778"/>
            <a:ext cx="11493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F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7" name="object 32"/>
          <p:cNvSpPr txBox="1"/>
          <p:nvPr/>
        </p:nvSpPr>
        <p:spPr>
          <a:xfrm>
            <a:off x="2782150" y="1866855"/>
            <a:ext cx="10541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$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8" name="object 33"/>
          <p:cNvSpPr/>
          <p:nvPr/>
        </p:nvSpPr>
        <p:spPr>
          <a:xfrm>
            <a:off x="3749247" y="1739900"/>
            <a:ext cx="0" cy="4572000"/>
          </a:xfrm>
          <a:custGeom>
            <a:avLst/>
            <a:gdLst/>
            <a:ahLst/>
            <a:cxnLst/>
            <a:rect l="l" t="t" r="r" b="b"/>
            <a:pathLst>
              <a:path h="4572000">
                <a:moveTo>
                  <a:pt x="0" y="0"/>
                </a:moveTo>
                <a:lnTo>
                  <a:pt x="0" y="457200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4"/>
          <p:cNvSpPr/>
          <p:nvPr/>
        </p:nvSpPr>
        <p:spPr>
          <a:xfrm>
            <a:off x="2549097" y="6311900"/>
            <a:ext cx="1257299" cy="0"/>
          </a:xfrm>
          <a:custGeom>
            <a:avLst/>
            <a:gdLst/>
            <a:ahLst/>
            <a:cxnLst/>
            <a:rect l="l" t="t" r="r" b="b"/>
            <a:pathLst>
              <a:path w="1257299">
                <a:moveTo>
                  <a:pt x="0" y="0"/>
                </a:moveTo>
                <a:lnTo>
                  <a:pt x="1257299" y="0"/>
                </a:lnTo>
              </a:path>
            </a:pathLst>
          </a:custGeom>
          <a:ln w="57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35"/>
          <p:cNvSpPr/>
          <p:nvPr/>
        </p:nvSpPr>
        <p:spPr>
          <a:xfrm>
            <a:off x="3692097" y="53975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36"/>
          <p:cNvSpPr/>
          <p:nvPr/>
        </p:nvSpPr>
        <p:spPr>
          <a:xfrm>
            <a:off x="3692097" y="4940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37"/>
          <p:cNvSpPr/>
          <p:nvPr/>
        </p:nvSpPr>
        <p:spPr>
          <a:xfrm>
            <a:off x="3692097" y="40259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38"/>
          <p:cNvSpPr/>
          <p:nvPr/>
        </p:nvSpPr>
        <p:spPr>
          <a:xfrm>
            <a:off x="3692097" y="3797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39"/>
          <p:cNvSpPr/>
          <p:nvPr/>
        </p:nvSpPr>
        <p:spPr>
          <a:xfrm>
            <a:off x="3692097" y="24257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0"/>
          <p:cNvSpPr/>
          <p:nvPr/>
        </p:nvSpPr>
        <p:spPr>
          <a:xfrm>
            <a:off x="3692097" y="21971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1"/>
          <p:cNvSpPr txBox="1"/>
          <p:nvPr/>
        </p:nvSpPr>
        <p:spPr>
          <a:xfrm>
            <a:off x="3907388" y="5753100"/>
            <a:ext cx="1409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7" name="object 42"/>
          <p:cNvSpPr txBox="1"/>
          <p:nvPr/>
        </p:nvSpPr>
        <p:spPr>
          <a:xfrm>
            <a:off x="3911868" y="5067255"/>
            <a:ext cx="13271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B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8" name="object 43"/>
          <p:cNvSpPr txBox="1"/>
          <p:nvPr/>
        </p:nvSpPr>
        <p:spPr>
          <a:xfrm>
            <a:off x="3911868" y="4381409"/>
            <a:ext cx="13271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C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9" name="object 44"/>
          <p:cNvSpPr txBox="1"/>
          <p:nvPr/>
        </p:nvSpPr>
        <p:spPr>
          <a:xfrm>
            <a:off x="3907388" y="3809978"/>
            <a:ext cx="1409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D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0" name="object 45"/>
          <p:cNvSpPr txBox="1"/>
          <p:nvPr/>
        </p:nvSpPr>
        <p:spPr>
          <a:xfrm>
            <a:off x="3916349" y="3009878"/>
            <a:ext cx="123189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2" name="object 46"/>
          <p:cNvSpPr txBox="1"/>
          <p:nvPr/>
        </p:nvSpPr>
        <p:spPr>
          <a:xfrm>
            <a:off x="3920829" y="2209778"/>
            <a:ext cx="11493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F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3" name="object 47"/>
          <p:cNvSpPr txBox="1"/>
          <p:nvPr/>
        </p:nvSpPr>
        <p:spPr>
          <a:xfrm>
            <a:off x="3925310" y="1866855"/>
            <a:ext cx="10541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$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4" name="object 48"/>
          <p:cNvSpPr/>
          <p:nvPr/>
        </p:nvSpPr>
        <p:spPr>
          <a:xfrm>
            <a:off x="4892247" y="1739900"/>
            <a:ext cx="0" cy="4572000"/>
          </a:xfrm>
          <a:custGeom>
            <a:avLst/>
            <a:gdLst/>
            <a:ahLst/>
            <a:cxnLst/>
            <a:rect l="l" t="t" r="r" b="b"/>
            <a:pathLst>
              <a:path h="4572000">
                <a:moveTo>
                  <a:pt x="0" y="0"/>
                </a:moveTo>
                <a:lnTo>
                  <a:pt x="0" y="457200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49"/>
          <p:cNvSpPr/>
          <p:nvPr/>
        </p:nvSpPr>
        <p:spPr>
          <a:xfrm>
            <a:off x="4835097" y="63119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0"/>
          <p:cNvSpPr/>
          <p:nvPr/>
        </p:nvSpPr>
        <p:spPr>
          <a:xfrm>
            <a:off x="4835097" y="53975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1"/>
          <p:cNvSpPr/>
          <p:nvPr/>
        </p:nvSpPr>
        <p:spPr>
          <a:xfrm>
            <a:off x="4835097" y="4940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2"/>
          <p:cNvSpPr/>
          <p:nvPr/>
        </p:nvSpPr>
        <p:spPr>
          <a:xfrm>
            <a:off x="4835097" y="40259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3"/>
          <p:cNvSpPr/>
          <p:nvPr/>
        </p:nvSpPr>
        <p:spPr>
          <a:xfrm>
            <a:off x="4835097" y="3797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54"/>
          <p:cNvSpPr/>
          <p:nvPr/>
        </p:nvSpPr>
        <p:spPr>
          <a:xfrm>
            <a:off x="4835097" y="24257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55"/>
          <p:cNvSpPr/>
          <p:nvPr/>
        </p:nvSpPr>
        <p:spPr>
          <a:xfrm>
            <a:off x="4835097" y="21971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56"/>
          <p:cNvSpPr txBox="1"/>
          <p:nvPr/>
        </p:nvSpPr>
        <p:spPr>
          <a:xfrm>
            <a:off x="5050388" y="5753100"/>
            <a:ext cx="1409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3" name="object 57"/>
          <p:cNvSpPr txBox="1"/>
          <p:nvPr/>
        </p:nvSpPr>
        <p:spPr>
          <a:xfrm>
            <a:off x="5054708" y="5067255"/>
            <a:ext cx="13271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B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4" name="object 58"/>
          <p:cNvSpPr txBox="1"/>
          <p:nvPr/>
        </p:nvSpPr>
        <p:spPr>
          <a:xfrm>
            <a:off x="5054708" y="4381409"/>
            <a:ext cx="13271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C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5" name="object 59"/>
          <p:cNvSpPr txBox="1"/>
          <p:nvPr/>
        </p:nvSpPr>
        <p:spPr>
          <a:xfrm>
            <a:off x="5050388" y="3809978"/>
            <a:ext cx="1409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D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6" name="object 60"/>
          <p:cNvSpPr txBox="1"/>
          <p:nvPr/>
        </p:nvSpPr>
        <p:spPr>
          <a:xfrm>
            <a:off x="5059189" y="3009878"/>
            <a:ext cx="123189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7" name="object 61"/>
          <p:cNvSpPr txBox="1"/>
          <p:nvPr/>
        </p:nvSpPr>
        <p:spPr>
          <a:xfrm>
            <a:off x="5063669" y="2209778"/>
            <a:ext cx="11493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F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8" name="object 62"/>
          <p:cNvSpPr txBox="1"/>
          <p:nvPr/>
        </p:nvSpPr>
        <p:spPr>
          <a:xfrm>
            <a:off x="5068150" y="1866855"/>
            <a:ext cx="10541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$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9" name="object 63"/>
          <p:cNvSpPr/>
          <p:nvPr/>
        </p:nvSpPr>
        <p:spPr>
          <a:xfrm>
            <a:off x="6035248" y="1739900"/>
            <a:ext cx="0" cy="4572000"/>
          </a:xfrm>
          <a:custGeom>
            <a:avLst/>
            <a:gdLst/>
            <a:ahLst/>
            <a:cxnLst/>
            <a:rect l="l" t="t" r="r" b="b"/>
            <a:pathLst>
              <a:path h="4572000">
                <a:moveTo>
                  <a:pt x="0" y="0"/>
                </a:moveTo>
                <a:lnTo>
                  <a:pt x="0" y="457200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64"/>
          <p:cNvSpPr/>
          <p:nvPr/>
        </p:nvSpPr>
        <p:spPr>
          <a:xfrm>
            <a:off x="5978098" y="63119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65"/>
          <p:cNvSpPr/>
          <p:nvPr/>
        </p:nvSpPr>
        <p:spPr>
          <a:xfrm>
            <a:off x="5978098" y="53975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66"/>
          <p:cNvSpPr/>
          <p:nvPr/>
        </p:nvSpPr>
        <p:spPr>
          <a:xfrm>
            <a:off x="5978098" y="4940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67"/>
          <p:cNvSpPr/>
          <p:nvPr/>
        </p:nvSpPr>
        <p:spPr>
          <a:xfrm>
            <a:off x="5978098" y="40259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68"/>
          <p:cNvSpPr/>
          <p:nvPr/>
        </p:nvSpPr>
        <p:spPr>
          <a:xfrm>
            <a:off x="5978098" y="3797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69"/>
          <p:cNvSpPr/>
          <p:nvPr/>
        </p:nvSpPr>
        <p:spPr>
          <a:xfrm>
            <a:off x="5978098" y="24257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0"/>
          <p:cNvSpPr/>
          <p:nvPr/>
        </p:nvSpPr>
        <p:spPr>
          <a:xfrm>
            <a:off x="5978098" y="21971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1"/>
          <p:cNvSpPr txBox="1"/>
          <p:nvPr/>
        </p:nvSpPr>
        <p:spPr>
          <a:xfrm>
            <a:off x="6193388" y="5753100"/>
            <a:ext cx="1409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8" name="object 72"/>
          <p:cNvSpPr txBox="1"/>
          <p:nvPr/>
        </p:nvSpPr>
        <p:spPr>
          <a:xfrm>
            <a:off x="6197708" y="5067255"/>
            <a:ext cx="13271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B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9" name="object 73"/>
          <p:cNvSpPr txBox="1"/>
          <p:nvPr/>
        </p:nvSpPr>
        <p:spPr>
          <a:xfrm>
            <a:off x="6197708" y="4381409"/>
            <a:ext cx="13271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C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0" name="object 74"/>
          <p:cNvSpPr txBox="1"/>
          <p:nvPr/>
        </p:nvSpPr>
        <p:spPr>
          <a:xfrm>
            <a:off x="6193388" y="3809978"/>
            <a:ext cx="1409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D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1" name="object 75"/>
          <p:cNvSpPr txBox="1"/>
          <p:nvPr/>
        </p:nvSpPr>
        <p:spPr>
          <a:xfrm>
            <a:off x="6202189" y="3009878"/>
            <a:ext cx="123189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2" name="object 76"/>
          <p:cNvSpPr txBox="1"/>
          <p:nvPr/>
        </p:nvSpPr>
        <p:spPr>
          <a:xfrm>
            <a:off x="6206509" y="2209778"/>
            <a:ext cx="11493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F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3" name="object 77"/>
          <p:cNvSpPr txBox="1"/>
          <p:nvPr/>
        </p:nvSpPr>
        <p:spPr>
          <a:xfrm>
            <a:off x="6210990" y="1866855"/>
            <a:ext cx="10541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$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4" name="object 78"/>
          <p:cNvSpPr/>
          <p:nvPr/>
        </p:nvSpPr>
        <p:spPr>
          <a:xfrm>
            <a:off x="7178248" y="1739900"/>
            <a:ext cx="0" cy="4572000"/>
          </a:xfrm>
          <a:custGeom>
            <a:avLst/>
            <a:gdLst/>
            <a:ahLst/>
            <a:cxnLst/>
            <a:rect l="l" t="t" r="r" b="b"/>
            <a:pathLst>
              <a:path h="4572000">
                <a:moveTo>
                  <a:pt x="0" y="0"/>
                </a:moveTo>
                <a:lnTo>
                  <a:pt x="0" y="457200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79"/>
          <p:cNvSpPr/>
          <p:nvPr/>
        </p:nvSpPr>
        <p:spPr>
          <a:xfrm>
            <a:off x="7121098" y="63119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0"/>
          <p:cNvSpPr/>
          <p:nvPr/>
        </p:nvSpPr>
        <p:spPr>
          <a:xfrm>
            <a:off x="7121098" y="53975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1"/>
          <p:cNvSpPr/>
          <p:nvPr/>
        </p:nvSpPr>
        <p:spPr>
          <a:xfrm>
            <a:off x="7121098" y="4940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2"/>
          <p:cNvSpPr/>
          <p:nvPr/>
        </p:nvSpPr>
        <p:spPr>
          <a:xfrm>
            <a:off x="7121098" y="40259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3"/>
          <p:cNvSpPr/>
          <p:nvPr/>
        </p:nvSpPr>
        <p:spPr>
          <a:xfrm>
            <a:off x="7121098" y="3797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84"/>
          <p:cNvSpPr/>
          <p:nvPr/>
        </p:nvSpPr>
        <p:spPr>
          <a:xfrm>
            <a:off x="7121098" y="24257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85"/>
          <p:cNvSpPr/>
          <p:nvPr/>
        </p:nvSpPr>
        <p:spPr>
          <a:xfrm>
            <a:off x="7121098" y="21971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86"/>
          <p:cNvSpPr txBox="1"/>
          <p:nvPr/>
        </p:nvSpPr>
        <p:spPr>
          <a:xfrm>
            <a:off x="7336388" y="5753100"/>
            <a:ext cx="1409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3" name="object 87"/>
          <p:cNvSpPr txBox="1"/>
          <p:nvPr/>
        </p:nvSpPr>
        <p:spPr>
          <a:xfrm>
            <a:off x="7340708" y="5067255"/>
            <a:ext cx="13271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B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4" name="object 88"/>
          <p:cNvSpPr txBox="1"/>
          <p:nvPr/>
        </p:nvSpPr>
        <p:spPr>
          <a:xfrm>
            <a:off x="7340708" y="4381409"/>
            <a:ext cx="13271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C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5" name="object 89"/>
          <p:cNvSpPr txBox="1"/>
          <p:nvPr/>
        </p:nvSpPr>
        <p:spPr>
          <a:xfrm>
            <a:off x="7336388" y="3809978"/>
            <a:ext cx="1409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D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6" name="object 90"/>
          <p:cNvSpPr txBox="1"/>
          <p:nvPr/>
        </p:nvSpPr>
        <p:spPr>
          <a:xfrm>
            <a:off x="7345189" y="3009878"/>
            <a:ext cx="123189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7" name="object 91"/>
          <p:cNvSpPr txBox="1"/>
          <p:nvPr/>
        </p:nvSpPr>
        <p:spPr>
          <a:xfrm>
            <a:off x="7349509" y="2209778"/>
            <a:ext cx="11493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F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8" name="object 92"/>
          <p:cNvSpPr txBox="1"/>
          <p:nvPr/>
        </p:nvSpPr>
        <p:spPr>
          <a:xfrm>
            <a:off x="7353990" y="1866855"/>
            <a:ext cx="10541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$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9" name="object 93"/>
          <p:cNvSpPr/>
          <p:nvPr/>
        </p:nvSpPr>
        <p:spPr>
          <a:xfrm>
            <a:off x="1463248" y="4940300"/>
            <a:ext cx="1143000" cy="1371600"/>
          </a:xfrm>
          <a:custGeom>
            <a:avLst/>
            <a:gdLst/>
            <a:ahLst/>
            <a:cxnLst/>
            <a:rect l="l" t="t" r="r" b="b"/>
            <a:pathLst>
              <a:path w="1143000" h="1371600">
                <a:moveTo>
                  <a:pt x="0" y="0"/>
                </a:moveTo>
                <a:lnTo>
                  <a:pt x="457200" y="0"/>
                </a:lnTo>
                <a:lnTo>
                  <a:pt x="1143000" y="1371600"/>
                </a:lnTo>
              </a:path>
            </a:pathLst>
          </a:custGeom>
          <a:ln w="571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94"/>
          <p:cNvSpPr/>
          <p:nvPr/>
        </p:nvSpPr>
        <p:spPr>
          <a:xfrm>
            <a:off x="1463248" y="1739900"/>
            <a:ext cx="1143000" cy="2286000"/>
          </a:xfrm>
          <a:custGeom>
            <a:avLst/>
            <a:gdLst/>
            <a:ahLst/>
            <a:cxnLst/>
            <a:rect l="l" t="t" r="r" b="b"/>
            <a:pathLst>
              <a:path w="1143000" h="2286000">
                <a:moveTo>
                  <a:pt x="0" y="2286000"/>
                </a:moveTo>
                <a:lnTo>
                  <a:pt x="457200" y="2286000"/>
                </a:lnTo>
                <a:lnTo>
                  <a:pt x="1143000" y="0"/>
                </a:lnTo>
              </a:path>
            </a:pathLst>
          </a:custGeom>
          <a:ln w="571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95"/>
          <p:cNvSpPr/>
          <p:nvPr/>
        </p:nvSpPr>
        <p:spPr>
          <a:xfrm>
            <a:off x="2606247" y="1739900"/>
            <a:ext cx="1142999" cy="3657600"/>
          </a:xfrm>
          <a:custGeom>
            <a:avLst/>
            <a:gdLst/>
            <a:ahLst/>
            <a:cxnLst/>
            <a:rect l="l" t="t" r="r" b="b"/>
            <a:pathLst>
              <a:path w="1142999" h="3657600">
                <a:moveTo>
                  <a:pt x="0" y="3657600"/>
                </a:moveTo>
                <a:lnTo>
                  <a:pt x="457199" y="3657600"/>
                </a:lnTo>
                <a:lnTo>
                  <a:pt x="1142999" y="0"/>
                </a:lnTo>
              </a:path>
            </a:pathLst>
          </a:custGeom>
          <a:ln w="571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96"/>
          <p:cNvSpPr/>
          <p:nvPr/>
        </p:nvSpPr>
        <p:spPr>
          <a:xfrm>
            <a:off x="5978098" y="1739900"/>
            <a:ext cx="1257300" cy="0"/>
          </a:xfrm>
          <a:custGeom>
            <a:avLst/>
            <a:gdLst/>
            <a:ahLst/>
            <a:cxnLst/>
            <a:rect l="l" t="t" r="r" b="b"/>
            <a:pathLst>
              <a:path w="1257300">
                <a:moveTo>
                  <a:pt x="0" y="0"/>
                </a:moveTo>
                <a:lnTo>
                  <a:pt x="1257300" y="0"/>
                </a:lnTo>
              </a:path>
            </a:pathLst>
          </a:custGeom>
          <a:ln w="571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97"/>
          <p:cNvSpPr/>
          <p:nvPr/>
        </p:nvSpPr>
        <p:spPr>
          <a:xfrm>
            <a:off x="6035248" y="2197100"/>
            <a:ext cx="1143000" cy="4114800"/>
          </a:xfrm>
          <a:custGeom>
            <a:avLst/>
            <a:gdLst/>
            <a:ahLst/>
            <a:cxnLst/>
            <a:rect l="l" t="t" r="r" b="b"/>
            <a:pathLst>
              <a:path w="1143000" h="4114800">
                <a:moveTo>
                  <a:pt x="0" y="0"/>
                </a:moveTo>
                <a:lnTo>
                  <a:pt x="457200" y="0"/>
                </a:lnTo>
                <a:lnTo>
                  <a:pt x="1143000" y="4114800"/>
                </a:lnTo>
              </a:path>
            </a:pathLst>
          </a:custGeom>
          <a:ln w="571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98"/>
          <p:cNvSpPr/>
          <p:nvPr/>
        </p:nvSpPr>
        <p:spPr>
          <a:xfrm>
            <a:off x="1406098" y="17399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99"/>
          <p:cNvSpPr/>
          <p:nvPr/>
        </p:nvSpPr>
        <p:spPr>
          <a:xfrm>
            <a:off x="2549097" y="17399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0"/>
          <p:cNvSpPr/>
          <p:nvPr/>
        </p:nvSpPr>
        <p:spPr>
          <a:xfrm>
            <a:off x="3692097" y="17399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1"/>
          <p:cNvSpPr/>
          <p:nvPr/>
        </p:nvSpPr>
        <p:spPr>
          <a:xfrm>
            <a:off x="4835097" y="17399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2"/>
          <p:cNvSpPr/>
          <p:nvPr/>
        </p:nvSpPr>
        <p:spPr>
          <a:xfrm>
            <a:off x="3749247" y="1739900"/>
            <a:ext cx="1142999" cy="685800"/>
          </a:xfrm>
          <a:custGeom>
            <a:avLst/>
            <a:gdLst/>
            <a:ahLst/>
            <a:cxnLst/>
            <a:rect l="l" t="t" r="r" b="b"/>
            <a:pathLst>
              <a:path w="1142999" h="685800">
                <a:moveTo>
                  <a:pt x="0" y="685800"/>
                </a:moveTo>
                <a:lnTo>
                  <a:pt x="457200" y="685800"/>
                </a:lnTo>
                <a:lnTo>
                  <a:pt x="1142999" y="0"/>
                </a:lnTo>
              </a:path>
            </a:pathLst>
          </a:custGeom>
          <a:ln w="571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3"/>
          <p:cNvSpPr/>
          <p:nvPr/>
        </p:nvSpPr>
        <p:spPr>
          <a:xfrm>
            <a:off x="3749247" y="3797300"/>
            <a:ext cx="1143000" cy="2514600"/>
          </a:xfrm>
          <a:custGeom>
            <a:avLst/>
            <a:gdLst/>
            <a:ahLst/>
            <a:cxnLst/>
            <a:rect l="l" t="t" r="r" b="b"/>
            <a:pathLst>
              <a:path w="1143000" h="2514600">
                <a:moveTo>
                  <a:pt x="0" y="0"/>
                </a:moveTo>
                <a:lnTo>
                  <a:pt x="457200" y="0"/>
                </a:lnTo>
                <a:lnTo>
                  <a:pt x="1143000" y="2514600"/>
                </a:lnTo>
              </a:path>
            </a:pathLst>
          </a:custGeom>
          <a:ln w="571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04"/>
          <p:cNvSpPr/>
          <p:nvPr/>
        </p:nvSpPr>
        <p:spPr>
          <a:xfrm>
            <a:off x="4892247" y="1739900"/>
            <a:ext cx="1142999" cy="685800"/>
          </a:xfrm>
          <a:custGeom>
            <a:avLst/>
            <a:gdLst/>
            <a:ahLst/>
            <a:cxnLst/>
            <a:rect l="l" t="t" r="r" b="b"/>
            <a:pathLst>
              <a:path w="1142999" h="685800">
                <a:moveTo>
                  <a:pt x="0" y="685800"/>
                </a:moveTo>
                <a:lnTo>
                  <a:pt x="457200" y="685800"/>
                </a:lnTo>
                <a:lnTo>
                  <a:pt x="1142999" y="0"/>
                </a:lnTo>
              </a:path>
            </a:pathLst>
          </a:custGeom>
          <a:ln w="571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05"/>
          <p:cNvSpPr/>
          <p:nvPr/>
        </p:nvSpPr>
        <p:spPr>
          <a:xfrm>
            <a:off x="4892247" y="3797300"/>
            <a:ext cx="1143000" cy="2514600"/>
          </a:xfrm>
          <a:custGeom>
            <a:avLst/>
            <a:gdLst/>
            <a:ahLst/>
            <a:cxnLst/>
            <a:rect l="l" t="t" r="r" b="b"/>
            <a:pathLst>
              <a:path w="1143000" h="2514600">
                <a:moveTo>
                  <a:pt x="0" y="0"/>
                </a:moveTo>
                <a:lnTo>
                  <a:pt x="457200" y="0"/>
                </a:lnTo>
                <a:lnTo>
                  <a:pt x="1143000" y="2514600"/>
                </a:lnTo>
              </a:path>
            </a:pathLst>
          </a:custGeom>
          <a:ln w="571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06"/>
          <p:cNvSpPr txBox="1"/>
          <p:nvPr/>
        </p:nvSpPr>
        <p:spPr>
          <a:xfrm>
            <a:off x="2493535" y="6553200"/>
            <a:ext cx="495808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155065" algn="l"/>
                <a:tab pos="2218055" algn="l"/>
                <a:tab pos="3321685" algn="l"/>
                <a:tab pos="4424680" algn="l"/>
              </a:tabLst>
            </a:pPr>
            <a:r>
              <a:rPr sz="1250" dirty="0" smtClean="0">
                <a:latin typeface="Times New Roman"/>
                <a:cs typeface="Times New Roman"/>
              </a:rPr>
              <a:t>0.3	0.3	0.322	0.3286	0.33184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3" name="object 107"/>
          <p:cNvSpPr txBox="1"/>
          <p:nvPr/>
        </p:nvSpPr>
        <p:spPr>
          <a:xfrm>
            <a:off x="6945451" y="1352551"/>
            <a:ext cx="46545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0.3322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4" name="object 108"/>
          <p:cNvSpPr txBox="1"/>
          <p:nvPr/>
        </p:nvSpPr>
        <p:spPr>
          <a:xfrm>
            <a:off x="5802429" y="1352551"/>
            <a:ext cx="46545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0.3322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5" name="object 109"/>
          <p:cNvSpPr txBox="1"/>
          <p:nvPr/>
        </p:nvSpPr>
        <p:spPr>
          <a:xfrm>
            <a:off x="3596393" y="1352551"/>
            <a:ext cx="30543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0.34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6" name="object 110"/>
          <p:cNvSpPr txBox="1"/>
          <p:nvPr/>
        </p:nvSpPr>
        <p:spPr>
          <a:xfrm>
            <a:off x="2493375" y="1352551"/>
            <a:ext cx="22542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0.5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7" name="object 111"/>
          <p:cNvSpPr txBox="1"/>
          <p:nvPr/>
        </p:nvSpPr>
        <p:spPr>
          <a:xfrm>
            <a:off x="1410360" y="6553200"/>
            <a:ext cx="10541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8" name="object 112"/>
          <p:cNvSpPr txBox="1"/>
          <p:nvPr/>
        </p:nvSpPr>
        <p:spPr>
          <a:xfrm>
            <a:off x="1350352" y="1352551"/>
            <a:ext cx="22542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1.0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9" name="object 113"/>
          <p:cNvSpPr txBox="1"/>
          <p:nvPr/>
        </p:nvSpPr>
        <p:spPr>
          <a:xfrm>
            <a:off x="4699411" y="1352551"/>
            <a:ext cx="38544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0.334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0" name="object 114"/>
          <p:cNvSpPr txBox="1"/>
          <p:nvPr/>
        </p:nvSpPr>
        <p:spPr>
          <a:xfrm>
            <a:off x="1050315" y="2095523"/>
            <a:ext cx="305435" cy="431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0.9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50" dirty="0" smtClean="0">
                <a:latin typeface="Times New Roman"/>
                <a:cs typeface="Times New Roman"/>
              </a:rPr>
              <a:t>0.85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1" name="object 115"/>
          <p:cNvSpPr txBox="1"/>
          <p:nvPr/>
        </p:nvSpPr>
        <p:spPr>
          <a:xfrm>
            <a:off x="1050315" y="3695723"/>
            <a:ext cx="305435" cy="431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0.55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50" dirty="0" smtClean="0">
                <a:latin typeface="Times New Roman"/>
                <a:cs typeface="Times New Roman"/>
              </a:rPr>
              <a:t>0.5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2" name="object 116"/>
          <p:cNvSpPr txBox="1"/>
          <p:nvPr/>
        </p:nvSpPr>
        <p:spPr>
          <a:xfrm>
            <a:off x="1050315" y="4838746"/>
            <a:ext cx="22542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0.3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3" name="object 117"/>
          <p:cNvSpPr txBox="1"/>
          <p:nvPr/>
        </p:nvSpPr>
        <p:spPr>
          <a:xfrm>
            <a:off x="1050315" y="5295923"/>
            <a:ext cx="22542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dirty="0" smtClean="0">
                <a:latin typeface="Times New Roman"/>
                <a:cs typeface="Times New Roman"/>
              </a:rPr>
              <a:t>0.2</a:t>
            </a:r>
            <a:endParaRPr sz="1250">
              <a:latin typeface="Times New Roman"/>
              <a:cs typeface="Times New Roman"/>
            </a:endParaRPr>
          </a:p>
        </p:txBody>
      </p:sp>
      <p:pic>
        <p:nvPicPr>
          <p:cNvPr id="124" name="图片 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39" y="136604"/>
            <a:ext cx="7767322" cy="104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Coding 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41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1" name="object 9"/>
          <p:cNvSpPr txBox="1"/>
          <p:nvPr/>
        </p:nvSpPr>
        <p:spPr>
          <a:xfrm>
            <a:off x="582369" y="1260088"/>
            <a:ext cx="7855949" cy="55979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Encode  Symbols  “CAEE</a:t>
            </a: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$”.</a:t>
            </a: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Generate the </a:t>
            </a:r>
            <a:r>
              <a:rPr lang="en-US" altLang="zh-CN" sz="2800" dirty="0" err="1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codeword</a:t>
            </a: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r>
              <a:rPr lang="en-US" altLang="zh-CN" sz="2200" dirty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0.33184 &lt; </a:t>
            </a:r>
            <a:r>
              <a:rPr lang="en-US" altLang="zh-CN" sz="2200" dirty="0" err="1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codeword</a:t>
            </a:r>
            <a:r>
              <a:rPr lang="en-US" altLang="zh-CN" sz="2200" dirty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 &lt; 0.33220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r>
              <a:rPr lang="en-US" altLang="zh-CN" sz="2200" dirty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The shortest binary  </a:t>
            </a:r>
            <a:r>
              <a:rPr lang="en-US" altLang="zh-CN" sz="2200" dirty="0" err="1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codeword</a:t>
            </a:r>
            <a:r>
              <a:rPr lang="en-US" altLang="zh-CN" sz="2200" dirty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 </a:t>
            </a:r>
            <a:r>
              <a:rPr lang="en-US" altLang="zh-CN" sz="2200" dirty="0" smtClean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0.01010101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 message becomes longer</a:t>
            </a:r>
            <a:r>
              <a:rPr lang="zh-CN" altLang="en-US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，</a:t>
            </a: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 length of the interval shortens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</p:txBody>
      </p:sp>
      <p:graphicFrame>
        <p:nvGraphicFramePr>
          <p:cNvPr id="7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472052"/>
              </p:ext>
            </p:extLst>
          </p:nvPr>
        </p:nvGraphicFramePr>
        <p:xfrm>
          <a:off x="1604504" y="1903675"/>
          <a:ext cx="5151118" cy="2560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sz="1950" b="1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Sym</a:t>
                      </a:r>
                      <a:r>
                        <a:rPr sz="1950" b="1" spc="7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950" b="1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>
                      <a:solidFill>
                        <a:srgbClr val="221E1F"/>
                      </a:solidFill>
                      <a:prstDash val="solid"/>
                    </a:lnR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130">
                        <a:lnSpc>
                          <a:spcPct val="100000"/>
                        </a:lnSpc>
                      </a:pPr>
                      <a:r>
                        <a:rPr sz="1950" b="1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950" b="1" spc="-6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950" b="1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w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sz="1950" b="1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high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</a:pPr>
                      <a:r>
                        <a:rPr sz="1950" b="1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289">
                <a:tc>
                  <a:txBody>
                    <a:bodyPr/>
                    <a:lstStyle/>
                    <a:p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1.0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1.0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T w="7620">
                      <a:solidFill>
                        <a:srgbClr val="221E1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236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236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0.30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0.34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0.04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236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0.322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0.334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0.012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23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0.3286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0.3322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0.0036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6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0.33184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0.33220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0.00036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83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Coding 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42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1" name="object 9"/>
          <p:cNvSpPr txBox="1"/>
          <p:nvPr/>
        </p:nvSpPr>
        <p:spPr>
          <a:xfrm>
            <a:off x="582369" y="1260088"/>
            <a:ext cx="7855949" cy="55979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Arithmetic  Coding  Decoder</a:t>
            </a: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1204202" y="1817459"/>
            <a:ext cx="6985634" cy="49295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50" dirty="0" smtClean="0">
                <a:solidFill>
                  <a:srgbClr val="231F20"/>
                </a:solidFill>
                <a:latin typeface="Arial"/>
                <a:cs typeface="Arial"/>
              </a:rPr>
              <a:t>BEGIN</a:t>
            </a:r>
            <a:endParaRPr sz="1950" dirty="0">
              <a:latin typeface="Arial"/>
              <a:cs typeface="Arial"/>
            </a:endParaRPr>
          </a:p>
          <a:p>
            <a:pPr marL="949325" marR="2286635" indent="-535305">
              <a:lnSpc>
                <a:spcPct val="119000"/>
              </a:lnSpc>
              <a:tabLst>
                <a:tab pos="949325" algn="l"/>
                <a:tab pos="1884680" algn="l"/>
                <a:tab pos="2018664" algn="l"/>
                <a:tab pos="2553335" algn="l"/>
                <a:tab pos="2821305" algn="l"/>
                <a:tab pos="3089275" algn="l"/>
                <a:tab pos="4158615" algn="l"/>
              </a:tabLst>
            </a:pPr>
            <a:r>
              <a:rPr sz="1950" dirty="0" smtClean="0">
                <a:solidFill>
                  <a:srgbClr val="231F20"/>
                </a:solidFill>
                <a:latin typeface="Arial"/>
                <a:cs typeface="Arial"/>
              </a:rPr>
              <a:t>get	binary	code	and	convert	to decimal	value	=	value(code);</a:t>
            </a:r>
            <a:endParaRPr sz="1950" dirty="0">
              <a:latin typeface="Arial"/>
              <a:cs typeface="Arial"/>
            </a:endParaRPr>
          </a:p>
          <a:p>
            <a:pPr marL="414655">
              <a:lnSpc>
                <a:spcPct val="100000"/>
              </a:lnSpc>
              <a:spcBef>
                <a:spcPts val="455"/>
              </a:spcBef>
            </a:pPr>
            <a:r>
              <a:rPr sz="1950" dirty="0" smtClean="0">
                <a:solidFill>
                  <a:srgbClr val="231F20"/>
                </a:solidFill>
                <a:latin typeface="Arial"/>
                <a:cs typeface="Arial"/>
              </a:rPr>
              <a:t>Do</a:t>
            </a:r>
            <a:endParaRPr sz="1950" dirty="0">
              <a:latin typeface="Arial"/>
              <a:cs typeface="Arial"/>
            </a:endParaRPr>
          </a:p>
          <a:p>
            <a:pPr marL="949325">
              <a:lnSpc>
                <a:spcPct val="100000"/>
              </a:lnSpc>
              <a:spcBef>
                <a:spcPts val="445"/>
              </a:spcBef>
              <a:tabLst>
                <a:tab pos="1216025" algn="l"/>
                <a:tab pos="1885314" algn="l"/>
                <a:tab pos="2153285" algn="l"/>
                <a:tab pos="3089910" algn="l"/>
                <a:tab pos="3356610" algn="l"/>
                <a:tab pos="3759200" algn="l"/>
              </a:tabLst>
            </a:pPr>
            <a:r>
              <a:rPr sz="1950" dirty="0" smtClean="0">
                <a:solidFill>
                  <a:srgbClr val="231F20"/>
                </a:solidFill>
                <a:latin typeface="Arial"/>
                <a:cs typeface="Arial"/>
              </a:rPr>
              <a:t>{	find	a	symbol	s	so	that</a:t>
            </a:r>
            <a:endParaRPr sz="1950" dirty="0">
              <a:latin typeface="Arial"/>
              <a:cs typeface="Arial"/>
            </a:endParaRPr>
          </a:p>
          <a:p>
            <a:pPr marL="1216660" marR="12700" indent="668655">
              <a:lnSpc>
                <a:spcPct val="119000"/>
              </a:lnSpc>
              <a:spcBef>
                <a:spcPts val="10"/>
              </a:spcBef>
              <a:tabLst>
                <a:tab pos="2153285" algn="l"/>
                <a:tab pos="3624579" algn="l"/>
                <a:tab pos="4025265" algn="l"/>
                <a:tab pos="4827905" algn="l"/>
                <a:tab pos="5096510" algn="l"/>
              </a:tabLst>
            </a:pPr>
            <a:r>
              <a:rPr sz="1950" dirty="0" smtClean="0">
                <a:solidFill>
                  <a:srgbClr val="231F20"/>
                </a:solidFill>
                <a:latin typeface="Arial"/>
                <a:cs typeface="Arial"/>
              </a:rPr>
              <a:t>Range_low(s)	&lt;=	value	&lt;	Range_high(s); output	s;</a:t>
            </a:r>
            <a:endParaRPr sz="1950" dirty="0">
              <a:latin typeface="Arial"/>
              <a:cs typeface="Arial"/>
            </a:endParaRPr>
          </a:p>
          <a:p>
            <a:pPr marL="1216660" marR="2955290">
              <a:lnSpc>
                <a:spcPct val="119300"/>
              </a:lnSpc>
              <a:spcBef>
                <a:spcPts val="5"/>
              </a:spcBef>
              <a:tabLst>
                <a:tab pos="1752600" algn="l"/>
                <a:tab pos="1885314" algn="l"/>
                <a:tab pos="2019300" algn="l"/>
                <a:tab pos="2153285" algn="l"/>
                <a:tab pos="2287270" algn="l"/>
                <a:tab pos="2955925" algn="l"/>
                <a:tab pos="3222625" algn="l"/>
              </a:tabLst>
            </a:pPr>
            <a:r>
              <a:rPr sz="1950" dirty="0" smtClean="0">
                <a:solidFill>
                  <a:srgbClr val="231F20"/>
                </a:solidFill>
                <a:latin typeface="Arial"/>
                <a:cs typeface="Arial"/>
              </a:rPr>
              <a:t>low	=	Rang_low(s); high		=		Range_high(s); range	=		high	-	low;</a:t>
            </a:r>
            <a:endParaRPr sz="1950" dirty="0">
              <a:latin typeface="Arial"/>
              <a:cs typeface="Arial"/>
            </a:endParaRPr>
          </a:p>
          <a:p>
            <a:pPr marL="1216660">
              <a:lnSpc>
                <a:spcPct val="100000"/>
              </a:lnSpc>
              <a:spcBef>
                <a:spcPts val="445"/>
              </a:spcBef>
              <a:tabLst>
                <a:tab pos="2019300" algn="l"/>
                <a:tab pos="2287270" algn="l"/>
                <a:tab pos="3222625" algn="l"/>
                <a:tab pos="3490595" algn="l"/>
                <a:tab pos="4159250" algn="l"/>
                <a:tab pos="4427855" algn="l"/>
              </a:tabLst>
            </a:pPr>
            <a:r>
              <a:rPr sz="1950" dirty="0" smtClean="0">
                <a:solidFill>
                  <a:srgbClr val="FF0000"/>
                </a:solidFill>
                <a:latin typeface="Arial"/>
                <a:cs typeface="Arial"/>
              </a:rPr>
              <a:t>value	=	[value	-	low]	/	range;</a:t>
            </a:r>
            <a:endParaRPr sz="195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949325">
              <a:lnSpc>
                <a:spcPct val="100000"/>
              </a:lnSpc>
              <a:spcBef>
                <a:spcPts val="455"/>
              </a:spcBef>
            </a:pPr>
            <a:r>
              <a:rPr sz="1950" dirty="0" smtClean="0">
                <a:solidFill>
                  <a:srgbClr val="231F20"/>
                </a:solidFill>
                <a:latin typeface="Arial"/>
                <a:cs typeface="Arial"/>
              </a:rPr>
              <a:t>}</a:t>
            </a:r>
            <a:endParaRPr sz="1950" dirty="0">
              <a:latin typeface="Arial"/>
              <a:cs typeface="Arial"/>
            </a:endParaRPr>
          </a:p>
          <a:p>
            <a:pPr marL="12700" marR="2554605" indent="401955">
              <a:lnSpc>
                <a:spcPts val="2800"/>
              </a:lnSpc>
              <a:spcBef>
                <a:spcPts val="155"/>
              </a:spcBef>
              <a:tabLst>
                <a:tab pos="1216025" algn="l"/>
                <a:tab pos="2152650" algn="l"/>
                <a:tab pos="2420620" algn="l"/>
                <a:tab pos="2821305" algn="l"/>
                <a:tab pos="3089910" algn="l"/>
              </a:tabLst>
            </a:pPr>
            <a:r>
              <a:rPr sz="1950" dirty="0" smtClean="0">
                <a:solidFill>
                  <a:srgbClr val="231F20"/>
                </a:solidFill>
                <a:latin typeface="Arial"/>
                <a:cs typeface="Arial"/>
              </a:rPr>
              <a:t>Until	symbol	s	is	a	terminator END</a:t>
            </a:r>
            <a:endParaRPr sz="1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62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Coding 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43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1" name="object 9"/>
          <p:cNvSpPr txBox="1"/>
          <p:nvPr/>
        </p:nvSpPr>
        <p:spPr>
          <a:xfrm>
            <a:off x="582369" y="1260088"/>
            <a:ext cx="7855949" cy="55979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Decode  </a:t>
            </a: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symbols  “CAEE</a:t>
            </a: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$”</a:t>
            </a: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 smtClean="0">
                <a:latin typeface="Cambria" panose="02040503050406030204" pitchFamily="18" charset="0"/>
                <a:cs typeface="PMingLiU" charset="-122"/>
              </a:rPr>
              <a:t>0.01010101</a:t>
            </a:r>
            <a:r>
              <a:rPr lang="en-US" altLang="zh-CN" sz="2800" dirty="0" smtClean="0">
                <a:latin typeface="Cambria" panose="02040503050406030204" pitchFamily="18" charset="0"/>
                <a:cs typeface="PMingLiU" charset="-122"/>
                <a:sym typeface="Wingdings" panose="05000000000000000000" pitchFamily="2" charset="2"/>
              </a:rPr>
              <a:t> </a:t>
            </a:r>
            <a:r>
              <a:rPr lang="en-US" altLang="zh-CN" sz="2800" dirty="0">
                <a:latin typeface="Cambria" panose="02040503050406030204" pitchFamily="18" charset="0"/>
                <a:cs typeface="PMingLiU" charset="-122"/>
                <a:sym typeface="Wingdings" panose="05000000000000000000" pitchFamily="2" charset="2"/>
              </a:rPr>
              <a:t>0.33203125</a:t>
            </a:r>
            <a:endParaRPr lang="en-US" altLang="zh-CN" sz="2800" dirty="0">
              <a:latin typeface="Cambria" panose="02040503050406030204" pitchFamily="18" charset="0"/>
              <a:cs typeface="PMingLiU" charset="-122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556978"/>
              </p:ext>
            </p:extLst>
          </p:nvPr>
        </p:nvGraphicFramePr>
        <p:xfrm>
          <a:off x="847968" y="3249228"/>
          <a:ext cx="7115554" cy="2747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1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1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3296">
                <a:tc>
                  <a:txBody>
                    <a:bodyPr/>
                    <a:lstStyle/>
                    <a:p>
                      <a:pPr marL="353695">
                        <a:lnSpc>
                          <a:spcPct val="100000"/>
                        </a:lnSpc>
                      </a:pPr>
                      <a:r>
                        <a:rPr sz="1950" b="1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1950" b="1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Output </a:t>
                      </a:r>
                      <a:r>
                        <a:rPr sz="1950" b="1" spc="-1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b="1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Sym</a:t>
                      </a:r>
                      <a:r>
                        <a:rPr sz="1950" b="1" spc="7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950" b="1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1950" b="1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950" b="1" spc="-6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950" b="1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w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1950" b="1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high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</a:pPr>
                      <a:r>
                        <a:rPr sz="1950" b="1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476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0.33203125</a:t>
                      </a:r>
                      <a:endParaRPr sz="195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48"/>
                        </a:spcBef>
                      </a:pPr>
                      <a:endParaRPr sz="1200" dirty="0"/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0.16015625</a:t>
                      </a:r>
                      <a:endParaRPr sz="195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48"/>
                        </a:spcBef>
                      </a:pPr>
                      <a:endParaRPr sz="1200" dirty="0"/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0.80078125</a:t>
                      </a:r>
                      <a:endParaRPr sz="195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36"/>
                        </a:spcBef>
                      </a:pPr>
                      <a:endParaRPr sz="1200" dirty="0"/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0.8359375</a:t>
                      </a:r>
                      <a:endParaRPr sz="195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47"/>
                        </a:spcBef>
                      </a:pPr>
                      <a:endParaRPr sz="1200" dirty="0"/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0.953125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5060" marR="1115060" algn="just">
                        <a:lnSpc>
                          <a:spcPct val="1532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 A E E</a:t>
                      </a:r>
                      <a:endParaRPr sz="19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47"/>
                        </a:spcBef>
                      </a:pPr>
                      <a:endParaRPr sz="1200"/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9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48"/>
                        </a:spcBef>
                      </a:pPr>
                      <a:endParaRPr sz="1200"/>
                    </a:p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19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48"/>
                        </a:spcBef>
                      </a:pPr>
                      <a:endParaRPr sz="1200"/>
                    </a:p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0.55</a:t>
                      </a:r>
                      <a:endParaRPr sz="19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36"/>
                        </a:spcBef>
                      </a:pPr>
                      <a:endParaRPr sz="1200"/>
                    </a:p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0.55</a:t>
                      </a:r>
                      <a:endParaRPr sz="19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47"/>
                        </a:spcBef>
                      </a:pPr>
                      <a:endParaRPr sz="1200"/>
                    </a:p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0.9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9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48"/>
                        </a:spcBef>
                      </a:pPr>
                      <a:endParaRPr sz="1200"/>
                    </a:p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9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48"/>
                        </a:spcBef>
                      </a:pPr>
                      <a:endParaRPr sz="1200"/>
                    </a:p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0.85</a:t>
                      </a:r>
                      <a:endParaRPr sz="19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36"/>
                        </a:spcBef>
                      </a:pPr>
                      <a:endParaRPr sz="1200"/>
                    </a:p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0.85</a:t>
                      </a:r>
                      <a:endParaRPr sz="19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47"/>
                        </a:spcBef>
                      </a:pPr>
                      <a:endParaRPr sz="1200"/>
                    </a:p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1.0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95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48"/>
                        </a:spcBef>
                      </a:pPr>
                      <a:endParaRPr sz="1200" dirty="0"/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95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48"/>
                        </a:spcBef>
                      </a:pPr>
                      <a:endParaRPr sz="1200" dirty="0"/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95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36"/>
                        </a:spcBef>
                      </a:pPr>
                      <a:endParaRPr sz="1200" dirty="0"/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95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47"/>
                        </a:spcBef>
                      </a:pPr>
                      <a:endParaRPr sz="1200" dirty="0"/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459" y="674632"/>
            <a:ext cx="3758728" cy="238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6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Coding 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44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1" name="object 9"/>
          <p:cNvSpPr txBox="1"/>
          <p:nvPr/>
        </p:nvSpPr>
        <p:spPr>
          <a:xfrm>
            <a:off x="582369" y="1260088"/>
            <a:ext cx="7855949" cy="55979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zh-CN" altLang="zh-CN" sz="2400" dirty="0"/>
              <a:t>请使用算术编码对字符串</a:t>
            </a:r>
            <a:r>
              <a:rPr lang="en-US" altLang="zh-CN" sz="2400" dirty="0"/>
              <a:t>games</a:t>
            </a:r>
            <a:r>
              <a:rPr lang="zh-CN" altLang="zh-CN" sz="2400" dirty="0"/>
              <a:t>进行编码。假设各字符的概率和初始编码间隔如表</a:t>
            </a:r>
            <a:r>
              <a:rPr lang="en-US" altLang="zh-CN" sz="2400" dirty="0"/>
              <a:t>1</a:t>
            </a:r>
            <a:r>
              <a:rPr lang="zh-CN" altLang="zh-CN" sz="2400" dirty="0"/>
              <a:t>所示。请写出编码过程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编码后字符串所在的区间为多少</a:t>
            </a:r>
            <a:r>
              <a:rPr lang="zh-CN" altLang="zh-CN" sz="2400" dirty="0" smtClean="0"/>
              <a:t>？</a:t>
            </a:r>
            <a:endParaRPr lang="en-US" altLang="zh-CN" sz="24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064907" y="2857544"/>
          <a:ext cx="6709585" cy="1356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4925">
                  <a:extLst>
                    <a:ext uri="{9D8B030D-6E8A-4147-A177-3AD203B41FA5}">
                      <a16:colId xmlns:a16="http://schemas.microsoft.com/office/drawing/2014/main" val="1733851990"/>
                    </a:ext>
                  </a:extLst>
                </a:gridCol>
                <a:gridCol w="1194741">
                  <a:extLst>
                    <a:ext uri="{9D8B030D-6E8A-4147-A177-3AD203B41FA5}">
                      <a16:colId xmlns:a16="http://schemas.microsoft.com/office/drawing/2014/main" val="4002045348"/>
                    </a:ext>
                  </a:extLst>
                </a:gridCol>
                <a:gridCol w="1181236">
                  <a:extLst>
                    <a:ext uri="{9D8B030D-6E8A-4147-A177-3AD203B41FA5}">
                      <a16:colId xmlns:a16="http://schemas.microsoft.com/office/drawing/2014/main" val="364168451"/>
                    </a:ext>
                  </a:extLst>
                </a:gridCol>
                <a:gridCol w="1206086">
                  <a:extLst>
                    <a:ext uri="{9D8B030D-6E8A-4147-A177-3AD203B41FA5}">
                      <a16:colId xmlns:a16="http://schemas.microsoft.com/office/drawing/2014/main" val="859597056"/>
                    </a:ext>
                  </a:extLst>
                </a:gridCol>
                <a:gridCol w="1116009">
                  <a:extLst>
                    <a:ext uri="{9D8B030D-6E8A-4147-A177-3AD203B41FA5}">
                      <a16:colId xmlns:a16="http://schemas.microsoft.com/office/drawing/2014/main" val="3012305774"/>
                    </a:ext>
                  </a:extLst>
                </a:gridCol>
                <a:gridCol w="986588">
                  <a:extLst>
                    <a:ext uri="{9D8B030D-6E8A-4147-A177-3AD203B41FA5}">
                      <a16:colId xmlns:a16="http://schemas.microsoft.com/office/drawing/2014/main" val="3806979812"/>
                    </a:ext>
                  </a:extLst>
                </a:gridCol>
              </a:tblGrid>
              <a:tr h="441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字符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100929"/>
                  </a:ext>
                </a:extLst>
              </a:tr>
              <a:tr h="2920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概率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0.2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0.4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2342403"/>
                  </a:ext>
                </a:extLst>
              </a:tr>
              <a:tr h="5840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初始编码间隔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[0 , 0.1)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[0.1, 0.2)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[0.2 , 0.4)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[0.4 , 0.6)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[0.6 , 1)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3856888"/>
                  </a:ext>
                </a:extLst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998580" y="2411699"/>
            <a:ext cx="114683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表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3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Coding 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45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1" name="object 9"/>
          <p:cNvSpPr txBox="1"/>
          <p:nvPr/>
        </p:nvSpPr>
        <p:spPr>
          <a:xfrm>
            <a:off x="582369" y="1260088"/>
            <a:ext cx="7855949" cy="55979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400" dirty="0" smtClean="0"/>
              <a:t>games</a:t>
            </a: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920528" y="1798765"/>
          <a:ext cx="6709585" cy="1356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4925">
                  <a:extLst>
                    <a:ext uri="{9D8B030D-6E8A-4147-A177-3AD203B41FA5}">
                      <a16:colId xmlns:a16="http://schemas.microsoft.com/office/drawing/2014/main" val="1733851990"/>
                    </a:ext>
                  </a:extLst>
                </a:gridCol>
                <a:gridCol w="1194741">
                  <a:extLst>
                    <a:ext uri="{9D8B030D-6E8A-4147-A177-3AD203B41FA5}">
                      <a16:colId xmlns:a16="http://schemas.microsoft.com/office/drawing/2014/main" val="4002045348"/>
                    </a:ext>
                  </a:extLst>
                </a:gridCol>
                <a:gridCol w="1181236">
                  <a:extLst>
                    <a:ext uri="{9D8B030D-6E8A-4147-A177-3AD203B41FA5}">
                      <a16:colId xmlns:a16="http://schemas.microsoft.com/office/drawing/2014/main" val="364168451"/>
                    </a:ext>
                  </a:extLst>
                </a:gridCol>
                <a:gridCol w="1206086">
                  <a:extLst>
                    <a:ext uri="{9D8B030D-6E8A-4147-A177-3AD203B41FA5}">
                      <a16:colId xmlns:a16="http://schemas.microsoft.com/office/drawing/2014/main" val="859597056"/>
                    </a:ext>
                  </a:extLst>
                </a:gridCol>
                <a:gridCol w="1116009">
                  <a:extLst>
                    <a:ext uri="{9D8B030D-6E8A-4147-A177-3AD203B41FA5}">
                      <a16:colId xmlns:a16="http://schemas.microsoft.com/office/drawing/2014/main" val="3012305774"/>
                    </a:ext>
                  </a:extLst>
                </a:gridCol>
                <a:gridCol w="986588">
                  <a:extLst>
                    <a:ext uri="{9D8B030D-6E8A-4147-A177-3AD203B41FA5}">
                      <a16:colId xmlns:a16="http://schemas.microsoft.com/office/drawing/2014/main" val="3806979812"/>
                    </a:ext>
                  </a:extLst>
                </a:gridCol>
              </a:tblGrid>
              <a:tr h="441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字符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100929"/>
                  </a:ext>
                </a:extLst>
              </a:tr>
              <a:tr h="2920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概率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0.2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0.4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2342403"/>
                  </a:ext>
                </a:extLst>
              </a:tr>
              <a:tr h="5840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初始编码间隔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[0 , 0.1)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[0.1, 0.2)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[0.2 , 0.4)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[0.4 , 0.6)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[0.6 , 1)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3856888"/>
                  </a:ext>
                </a:extLst>
              </a:tr>
            </a:tbl>
          </a:graphicData>
        </a:graphic>
      </p:graphicFrame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478" y="3194408"/>
            <a:ext cx="5863043" cy="257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419" y="5848281"/>
            <a:ext cx="6703160" cy="89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4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文件夹压缩是什么原理？比如压缩成 ‘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rar</a:t>
            </a:r>
            <a:r>
              <a:rPr lang="zh-CN" altLang="en-US" dirty="0" smtClean="0"/>
              <a:t>’</a:t>
            </a:r>
            <a:r>
              <a:rPr lang="en-US" altLang="zh-CN" dirty="0" smtClean="0"/>
              <a:t>,’.zip’</a:t>
            </a:r>
            <a:r>
              <a:rPr lang="zh-CN" altLang="en-US" smtClean="0"/>
              <a:t>格式？ 是否有信息丢失？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06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666" y="159956"/>
            <a:ext cx="7126941" cy="605118"/>
          </a:xfrm>
        </p:spPr>
        <p:txBody>
          <a:bodyPr/>
          <a:lstStyle/>
          <a:p>
            <a:r>
              <a:rPr lang="en-US" altLang="zh-CN" dirty="0"/>
              <a:t>Lossless vs </a:t>
            </a:r>
            <a:r>
              <a:rPr lang="en-US" altLang="zh-CN" dirty="0" err="1"/>
              <a:t>Lossy</a:t>
            </a:r>
            <a:r>
              <a:rPr lang="en-US" altLang="zh-CN" dirty="0"/>
              <a:t> Compression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6787" y="1231878"/>
            <a:ext cx="7534402" cy="43416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3100" dirty="0">
                <a:latin typeface="Cambria" panose="02040503050406030204" pitchFamily="18" charset="0"/>
                <a:ea typeface="Cambria" panose="02040503050406030204" pitchFamily="18" charset="0"/>
              </a:rPr>
              <a:t>Compression can be categorized in two broad ways: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1765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6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Lossless </a:t>
            </a:r>
            <a:r>
              <a:rPr lang="en-US" altLang="zh-CN" sz="26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Compression</a:t>
            </a:r>
            <a:r>
              <a:rPr lang="zh-CN" altLang="en-US" sz="26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（无损）</a:t>
            </a:r>
            <a:r>
              <a:rPr lang="en-US" altLang="zh-CN" sz="2600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altLang="zh-CN" sz="2600" dirty="0">
                <a:latin typeface="Cambria" panose="02040503050406030204" pitchFamily="18" charset="0"/>
                <a:ea typeface="Cambria" panose="02040503050406030204" pitchFamily="18" charset="0"/>
              </a:rPr>
              <a:t>after decompression gives an exact copy of the original data. </a:t>
            </a:r>
            <a:endParaRPr lang="en-US" altLang="zh-CN" sz="26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6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There is no </a:t>
            </a:r>
            <a:r>
              <a:rPr lang="en-US" altLang="zh-CN" sz="2600" dirty="0">
                <a:latin typeface="Cambria" panose="02040503050406030204" pitchFamily="18" charset="0"/>
                <a:ea typeface="Cambria" panose="02040503050406030204" pitchFamily="18" charset="0"/>
              </a:rPr>
              <a:t>information loss </a:t>
            </a:r>
            <a:r>
              <a:rPr lang="en-US" altLang="zh-CN" sz="26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zh-CN" sz="2600" dirty="0" smtClean="0">
                <a:latin typeface="Cambria" panose="02040503050406030204" pitchFamily="18" charset="0"/>
                <a:ea typeface="Cambria" panose="02040503050406030204" pitchFamily="18" charset="0"/>
              </a:rPr>
              <a:t>Example</a:t>
            </a:r>
            <a:r>
              <a:rPr lang="zh-CN" altLang="en-US" sz="2600" dirty="0" smtClean="0">
                <a:latin typeface="Cambria" panose="02040503050406030204" pitchFamily="18" charset="0"/>
              </a:rPr>
              <a:t>：</a:t>
            </a:r>
            <a:r>
              <a:rPr lang="en-US" altLang="zh-CN" sz="2600" dirty="0" smtClean="0">
                <a:latin typeface="Cambria" panose="02040503050406030204" pitchFamily="18" charset="0"/>
                <a:ea typeface="Cambria" panose="02040503050406030204" pitchFamily="18" charset="0"/>
              </a:rPr>
              <a:t>Entropy encoding schemes (Shannon-</a:t>
            </a:r>
            <a:r>
              <a:rPr lang="en-US" altLang="zh-CN" sz="2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Fano</a:t>
            </a:r>
            <a:r>
              <a:rPr lang="en-US" altLang="zh-CN" sz="2600" dirty="0" smtClean="0">
                <a:latin typeface="Cambria" panose="02040503050406030204" pitchFamily="18" charset="0"/>
                <a:ea typeface="Cambria" panose="02040503050406030204" pitchFamily="18" charset="0"/>
              </a:rPr>
              <a:t>, Human coding), arithmetic coding, LZW algorithm</a:t>
            </a:r>
          </a:p>
          <a:p>
            <a:pPr lvl="1">
              <a:lnSpc>
                <a:spcPct val="120000"/>
              </a:lnSpc>
            </a:pPr>
            <a:endParaRPr lang="en-US" altLang="zh-CN" sz="2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600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Lossy</a:t>
            </a:r>
            <a:r>
              <a:rPr lang="en-US" altLang="zh-CN" sz="26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26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Compression</a:t>
            </a:r>
            <a:r>
              <a:rPr lang="zh-CN" altLang="en-US" sz="26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（有损）</a:t>
            </a:r>
            <a:r>
              <a:rPr lang="en-US" altLang="zh-CN" sz="2600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altLang="zh-CN" sz="2600" dirty="0">
                <a:latin typeface="Cambria" panose="02040503050406030204" pitchFamily="18" charset="0"/>
                <a:ea typeface="Cambria" panose="02040503050406030204" pitchFamily="18" charset="0"/>
              </a:rPr>
              <a:t>after decompression gives ideally a </a:t>
            </a:r>
            <a:r>
              <a:rPr lang="zh-CN" altLang="en-US" sz="2600" dirty="0">
                <a:latin typeface="Cambria" panose="02040503050406030204" pitchFamily="18" charset="0"/>
              </a:rPr>
              <a:t>“</a:t>
            </a:r>
            <a:r>
              <a:rPr lang="en-US" altLang="zh-CN" sz="26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close</a:t>
            </a:r>
            <a:r>
              <a:rPr lang="zh-CN" altLang="en-US" sz="2600" dirty="0">
                <a:latin typeface="Cambria" panose="02040503050406030204" pitchFamily="18" charset="0"/>
              </a:rPr>
              <a:t>”</a:t>
            </a:r>
            <a:r>
              <a:rPr lang="en-US" altLang="zh-CN" sz="2600" dirty="0">
                <a:latin typeface="Cambria" panose="02040503050406030204" pitchFamily="18" charset="0"/>
                <a:ea typeface="Cambria" panose="02040503050406030204" pitchFamily="18" charset="0"/>
              </a:rPr>
              <a:t> approximation of the original </a:t>
            </a:r>
            <a:r>
              <a:rPr lang="en-US" altLang="zh-CN" sz="26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data. </a:t>
            </a:r>
          </a:p>
          <a:p>
            <a:pPr lvl="1">
              <a:lnSpc>
                <a:spcPct val="120000"/>
              </a:lnSpc>
            </a:pPr>
            <a:r>
              <a:rPr lang="en-US" altLang="zh-CN" sz="26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There </a:t>
            </a:r>
            <a:r>
              <a:rPr lang="en-US" altLang="zh-CN" sz="2600" dirty="0">
                <a:latin typeface="Cambria" panose="02040503050406030204" pitchFamily="18" charset="0"/>
                <a:ea typeface="Cambria" panose="02040503050406030204" pitchFamily="18" charset="0"/>
              </a:rPr>
              <a:t>is </a:t>
            </a:r>
            <a:r>
              <a:rPr lang="en-US" altLang="zh-CN" sz="2600" dirty="0" smtClean="0">
                <a:latin typeface="Cambria" panose="02040503050406030204" pitchFamily="18" charset="0"/>
                <a:ea typeface="Cambria" panose="02040503050406030204" pitchFamily="18" charset="0"/>
              </a:rPr>
              <a:t>information </a:t>
            </a:r>
            <a:r>
              <a:rPr lang="en-US" altLang="zh-CN" sz="2600" dirty="0">
                <a:latin typeface="Cambria" panose="02040503050406030204" pitchFamily="18" charset="0"/>
                <a:ea typeface="Cambria" panose="02040503050406030204" pitchFamily="18" charset="0"/>
              </a:rPr>
              <a:t>loss </a:t>
            </a:r>
            <a:r>
              <a:rPr lang="en-US" altLang="zh-CN" sz="2600" dirty="0" smtClean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lvl="1">
              <a:lnSpc>
                <a:spcPct val="120000"/>
              </a:lnSpc>
            </a:pPr>
            <a:r>
              <a:rPr lang="en-US" altLang="zh-CN" sz="2600" dirty="0" smtClean="0">
                <a:latin typeface="Cambria" panose="02040503050406030204" pitchFamily="18" charset="0"/>
                <a:ea typeface="Cambria" panose="02040503050406030204" pitchFamily="18" charset="0"/>
              </a:rPr>
              <a:t>Example</a:t>
            </a:r>
            <a:r>
              <a:rPr lang="en-US" altLang="zh-CN" sz="2600" dirty="0">
                <a:latin typeface="Cambria" panose="02040503050406030204" pitchFamily="18" charset="0"/>
                <a:ea typeface="Cambria" panose="02040503050406030204" pitchFamily="18" charset="0"/>
              </a:rPr>
              <a:t>: JPEG/MPEG</a:t>
            </a:r>
            <a:endParaRPr lang="zh-CN" altLang="en-US" sz="2600" dirty="0">
              <a:latin typeface="Cambria" panose="02040503050406030204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95" y="5418137"/>
            <a:ext cx="685641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2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 Ratio</a:t>
            </a:r>
            <a:endParaRPr lang="en-US" altLang="zh-TW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Compression ratio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 smtClean="0">
                <a:latin typeface="Cambria" panose="02040503050406030204" pitchFamily="18" charset="0"/>
                <a:cs typeface="PMingLiU" pitchFamily="18" charset="-120"/>
              </a:rPr>
              <a:t>Compression ratio = B</a:t>
            </a:r>
            <a:r>
              <a:rPr lang="en-US" altLang="zh-TW" sz="2200" baseline="-25000" dirty="0" smtClean="0">
                <a:latin typeface="Cambria" panose="02040503050406030204" pitchFamily="18" charset="0"/>
                <a:cs typeface="PMingLiU" pitchFamily="18" charset="-120"/>
              </a:rPr>
              <a:t>0</a:t>
            </a:r>
            <a:r>
              <a:rPr lang="en-US" altLang="zh-TW" sz="2200" dirty="0" smtClean="0">
                <a:latin typeface="Cambria" panose="02040503050406030204" pitchFamily="18" charset="0"/>
                <a:cs typeface="PMingLiU" pitchFamily="18" charset="-120"/>
              </a:rPr>
              <a:t>/B</a:t>
            </a:r>
            <a:r>
              <a:rPr lang="en-US" altLang="zh-TW" sz="2200" baseline="-25000" dirty="0" smtClean="0">
                <a:latin typeface="Cambria" panose="02040503050406030204" pitchFamily="18" charset="0"/>
                <a:cs typeface="PMingLiU" pitchFamily="18" charset="-120"/>
              </a:rPr>
              <a:t>1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 smtClean="0">
                <a:latin typeface="Cambria" panose="02040503050406030204" pitchFamily="18" charset="0"/>
                <a:cs typeface="PMingLiU" pitchFamily="18" charset="-120"/>
              </a:rPr>
              <a:t>B</a:t>
            </a:r>
            <a:r>
              <a:rPr lang="en-US" altLang="zh-TW" sz="2200" baseline="-25000" dirty="0" smtClean="0">
                <a:latin typeface="Cambria" panose="02040503050406030204" pitchFamily="18" charset="0"/>
                <a:cs typeface="PMingLiU" pitchFamily="18" charset="-120"/>
              </a:rPr>
              <a:t>0</a:t>
            </a:r>
            <a:r>
              <a:rPr lang="en-US" altLang="zh-TW" sz="2200" dirty="0" smtClean="0">
                <a:latin typeface="Cambria" panose="02040503050406030204" pitchFamily="18" charset="0"/>
                <a:cs typeface="PMingLiU" pitchFamily="18" charset="-120"/>
              </a:rPr>
              <a:t>: number of bits before compression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 smtClean="0">
                <a:latin typeface="Cambria" panose="02040503050406030204" pitchFamily="18" charset="0"/>
                <a:cs typeface="PMingLiU" pitchFamily="18" charset="-120"/>
              </a:rPr>
              <a:t>B</a:t>
            </a:r>
            <a:r>
              <a:rPr lang="en-US" altLang="zh-TW" sz="2200" baseline="-25000" dirty="0" smtClean="0">
                <a:latin typeface="Cambria" panose="02040503050406030204" pitchFamily="18" charset="0"/>
                <a:cs typeface="PMingLiU" pitchFamily="18" charset="-120"/>
              </a:rPr>
              <a:t>1</a:t>
            </a:r>
            <a:r>
              <a:rPr lang="en-US" altLang="zh-TW" sz="2200" dirty="0" smtClean="0">
                <a:latin typeface="Cambria" panose="02040503050406030204" pitchFamily="18" charset="0"/>
                <a:cs typeface="PMingLiU" pitchFamily="18" charset="-120"/>
              </a:rPr>
              <a:t>: number of bits after compression</a:t>
            </a: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 dirty="0">
                <a:latin typeface="Cambria" panose="02040503050406030204" pitchFamily="18" charset="0"/>
                <a:cs typeface="PMingLiU" pitchFamily="18" charset="-120"/>
              </a:rPr>
              <a:t>有一</a:t>
            </a:r>
            <a:r>
              <a:rPr lang="zh-CN" altLang="en-US" sz="2200" dirty="0" smtClean="0">
                <a:latin typeface="Cambria" panose="02040503050406030204" pitchFamily="18" charset="0"/>
                <a:cs typeface="PMingLiU" pitchFamily="18" charset="-120"/>
              </a:rPr>
              <a:t>个字符串，压缩前每个字符长度为</a:t>
            </a:r>
            <a:r>
              <a:rPr lang="en-US" altLang="zh-CN" sz="2200" dirty="0" smtClean="0">
                <a:latin typeface="Cambria" panose="02040503050406030204" pitchFamily="18" charset="0"/>
                <a:cs typeface="PMingLiU" pitchFamily="18" charset="-120"/>
              </a:rPr>
              <a:t>8bit</a:t>
            </a:r>
            <a:r>
              <a:rPr lang="zh-CN" altLang="en-US" sz="2200" dirty="0" smtClean="0">
                <a:latin typeface="Cambria" panose="02040503050406030204" pitchFamily="18" charset="0"/>
                <a:cs typeface="PMingLiU" pitchFamily="18" charset="-120"/>
              </a:rPr>
              <a:t>，压缩后每个字符的平均长度为</a:t>
            </a:r>
            <a:r>
              <a:rPr lang="en-US" altLang="zh-CN" sz="2200" dirty="0" smtClean="0">
                <a:latin typeface="Cambria" panose="02040503050406030204" pitchFamily="18" charset="0"/>
                <a:cs typeface="PMingLiU" pitchFamily="18" charset="-120"/>
              </a:rPr>
              <a:t>3bit</a:t>
            </a:r>
            <a:r>
              <a:rPr lang="zh-CN" altLang="en-US" sz="2200" dirty="0" smtClean="0">
                <a:latin typeface="Cambria" panose="02040503050406030204" pitchFamily="18" charset="0"/>
                <a:cs typeface="PMingLiU" pitchFamily="18" charset="-120"/>
              </a:rPr>
              <a:t>，压缩率为多少？</a:t>
            </a:r>
            <a:endParaRPr lang="en-US" altLang="zh-CN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 dirty="0" smtClean="0">
                <a:latin typeface="Cambria" panose="02040503050406030204" pitchFamily="18" charset="0"/>
                <a:cs typeface="PMingLiU" pitchFamily="18" charset="-120"/>
              </a:rPr>
              <a:t>压缩率为</a:t>
            </a:r>
            <a:r>
              <a:rPr lang="en-US" altLang="zh-TW" sz="2200" dirty="0" smtClean="0">
                <a:latin typeface="Cambria" panose="02040503050406030204" pitchFamily="18" charset="0"/>
                <a:cs typeface="PMingLiU" pitchFamily="18" charset="-120"/>
              </a:rPr>
              <a:t>8/3</a:t>
            </a: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6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2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PMingLiU" pitchFamily="18" charset="-120"/>
              </a:rPr>
              <a:t>Outline</a:t>
            </a:r>
            <a:endParaRPr lang="en-US" altLang="zh-TW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Introduction to Compression 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（压缩）</a:t>
            </a:r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 lvl="1"/>
            <a:r>
              <a:rPr lang="en-US" altLang="zh-TW" sz="2200" dirty="0">
                <a:latin typeface="Cambria" panose="02040503050406030204" pitchFamily="18" charset="0"/>
                <a:cs typeface="PMingLiU" pitchFamily="18" charset="-120"/>
              </a:rPr>
              <a:t>The need for data </a:t>
            </a:r>
            <a:r>
              <a:rPr lang="en-US" altLang="zh-TW" sz="2200" dirty="0" smtClean="0">
                <a:latin typeface="Cambria" panose="02040503050406030204" pitchFamily="18" charset="0"/>
                <a:cs typeface="PMingLiU" pitchFamily="18" charset="-120"/>
              </a:rPr>
              <a:t>compression</a:t>
            </a:r>
          </a:p>
          <a:p>
            <a:pPr lvl="1"/>
            <a:r>
              <a:rPr lang="en-US" altLang="zh-TW" sz="2200" dirty="0">
                <a:latin typeface="Cambria" panose="02040503050406030204" pitchFamily="18" charset="0"/>
                <a:cs typeface="PMingLiU" pitchFamily="18" charset="-120"/>
              </a:rPr>
              <a:t>Lossless vs </a:t>
            </a:r>
            <a:r>
              <a:rPr lang="en-US" altLang="zh-TW" sz="2200" dirty="0" err="1" smtClean="0">
                <a:latin typeface="Cambria" panose="02040503050406030204" pitchFamily="18" charset="0"/>
                <a:cs typeface="PMingLiU" pitchFamily="18" charset="-120"/>
              </a:rPr>
              <a:t>lossy</a:t>
            </a:r>
            <a:r>
              <a:rPr lang="en-US" altLang="zh-TW" sz="2200" dirty="0" smtClean="0">
                <a:latin typeface="Cambria" panose="02040503050406030204" pitchFamily="18" charset="0"/>
                <a:cs typeface="PMingLiU" pitchFamily="18" charset="-120"/>
              </a:rPr>
              <a:t> </a:t>
            </a:r>
            <a:r>
              <a:rPr lang="en-US" altLang="zh-TW" sz="2200" dirty="0">
                <a:latin typeface="Cambria" panose="02040503050406030204" pitchFamily="18" charset="0"/>
                <a:cs typeface="PMingLiU" pitchFamily="18" charset="-120"/>
              </a:rPr>
              <a:t>compression</a:t>
            </a:r>
          </a:p>
          <a:p>
            <a:pPr lvl="1"/>
            <a:r>
              <a:rPr lang="en-US" altLang="zh-TW" sz="2200" dirty="0">
                <a:latin typeface="Cambria" panose="02040503050406030204" pitchFamily="18" charset="0"/>
                <a:cs typeface="PMingLiU" pitchFamily="18" charset="-120"/>
              </a:rPr>
              <a:t>Compression  ratio</a:t>
            </a: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r>
              <a:rPr lang="en-US" altLang="zh-TW" sz="2600" dirty="0" smtClean="0">
                <a:solidFill>
                  <a:srgbClr val="FF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Basics of Information Theory </a:t>
            </a:r>
            <a:r>
              <a:rPr lang="zh-CN" altLang="en-US" sz="2600" dirty="0">
                <a:solidFill>
                  <a:srgbClr val="FF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（信息论基础）</a:t>
            </a: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Variable-Length	Coding  (VLC) </a:t>
            </a:r>
            <a:r>
              <a:rPr lang="zh-TW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变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长编码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）</a:t>
            </a:r>
            <a:endParaRPr lang="en-US" altLang="zh-CN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 lvl="1"/>
            <a:r>
              <a:rPr lang="en-US" altLang="zh-CN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Shannon-</a:t>
            </a:r>
            <a:r>
              <a:rPr lang="en-US" altLang="zh-CN" sz="2400" dirty="0" err="1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Fano</a:t>
            </a:r>
            <a:r>
              <a:rPr lang="en-US" altLang="zh-CN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Algorithm</a:t>
            </a:r>
          </a:p>
          <a:p>
            <a:pPr lvl="1"/>
            <a:r>
              <a:rPr lang="en-US" altLang="zh-CN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Huffman </a:t>
            </a:r>
            <a:r>
              <a:rPr lang="en-US" altLang="zh-CN" sz="24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Coding</a:t>
            </a:r>
            <a:endParaRPr lang="zh-CN" altLang="en-US" sz="26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Dictionary-based Coding </a:t>
            </a:r>
            <a:r>
              <a:rPr lang="zh-TW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基于字典的编码）</a:t>
            </a: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Arithmetic  Coding </a:t>
            </a:r>
            <a:r>
              <a:rPr lang="zh-TW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算术编码）</a:t>
            </a:r>
          </a:p>
          <a:p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7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0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Basics of Information Theory</a:t>
            </a:r>
            <a:endParaRPr lang="en-US" altLang="zh-TW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8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graphicFrame>
        <p:nvGraphicFramePr>
          <p:cNvPr id="83" name="内容占位符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8982745"/>
              </p:ext>
            </p:extLst>
          </p:nvPr>
        </p:nvGraphicFramePr>
        <p:xfrm>
          <a:off x="889000" y="2082417"/>
          <a:ext cx="2921000" cy="77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199524935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735983066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34742"/>
                  </a:ext>
                </a:extLst>
              </a:tr>
            </a:tbl>
          </a:graphicData>
        </a:graphic>
      </p:graphicFrame>
      <p:graphicFrame>
        <p:nvGraphicFramePr>
          <p:cNvPr id="85" name="内容占位符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1477169"/>
              </p:ext>
            </p:extLst>
          </p:nvPr>
        </p:nvGraphicFramePr>
        <p:xfrm>
          <a:off x="889000" y="2068554"/>
          <a:ext cx="2921000" cy="77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199524935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735983066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34742"/>
                  </a:ext>
                </a:extLst>
              </a:tr>
            </a:tbl>
          </a:graphicData>
        </a:graphic>
      </p:graphicFrame>
      <p:graphicFrame>
        <p:nvGraphicFramePr>
          <p:cNvPr id="102" name="内容占位符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386359"/>
              </p:ext>
            </p:extLst>
          </p:nvPr>
        </p:nvGraphicFramePr>
        <p:xfrm>
          <a:off x="5264150" y="2062356"/>
          <a:ext cx="2921000" cy="77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605">
                  <a:extLst>
                    <a:ext uri="{9D8B030D-6E8A-4147-A177-3AD203B41FA5}">
                      <a16:colId xmlns:a16="http://schemas.microsoft.com/office/drawing/2014/main" val="2199524935"/>
                    </a:ext>
                  </a:extLst>
                </a:gridCol>
                <a:gridCol w="1468395">
                  <a:extLst>
                    <a:ext uri="{9D8B030D-6E8A-4147-A177-3AD203B41FA5}">
                      <a16:colId xmlns:a16="http://schemas.microsoft.com/office/drawing/2014/main" val="1735983066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34742"/>
                  </a:ext>
                </a:extLst>
              </a:tr>
            </a:tbl>
          </a:graphicData>
        </a:graphic>
      </p:graphicFrame>
      <p:graphicFrame>
        <p:nvGraphicFramePr>
          <p:cNvPr id="15" name="内容占位符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6295674"/>
              </p:ext>
            </p:extLst>
          </p:nvPr>
        </p:nvGraphicFramePr>
        <p:xfrm>
          <a:off x="889000" y="2054691"/>
          <a:ext cx="2921000" cy="77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199524935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735983066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34742"/>
                  </a:ext>
                </a:extLst>
              </a:tr>
            </a:tbl>
          </a:graphicData>
        </a:graphic>
      </p:graphicFrame>
      <p:graphicFrame>
        <p:nvGraphicFramePr>
          <p:cNvPr id="17" name="内容占位符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637309"/>
              </p:ext>
            </p:extLst>
          </p:nvPr>
        </p:nvGraphicFramePr>
        <p:xfrm>
          <a:off x="889000" y="2054691"/>
          <a:ext cx="2921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199524935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735983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34742"/>
                  </a:ext>
                </a:extLst>
              </a:tr>
            </a:tbl>
          </a:graphicData>
        </a:graphic>
      </p:graphicFrame>
      <p:graphicFrame>
        <p:nvGraphicFramePr>
          <p:cNvPr id="65" name="内容占位符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859640"/>
              </p:ext>
            </p:extLst>
          </p:nvPr>
        </p:nvGraphicFramePr>
        <p:xfrm>
          <a:off x="889000" y="2048341"/>
          <a:ext cx="2921000" cy="77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199524935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735983066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34742"/>
                  </a:ext>
                </a:extLst>
              </a:tr>
            </a:tbl>
          </a:graphicData>
        </a:graphic>
      </p:graphicFrame>
      <p:graphicFrame>
        <p:nvGraphicFramePr>
          <p:cNvPr id="104" name="内容占位符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989327"/>
              </p:ext>
            </p:extLst>
          </p:nvPr>
        </p:nvGraphicFramePr>
        <p:xfrm>
          <a:off x="889000" y="2051516"/>
          <a:ext cx="2921000" cy="77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199524935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735983066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34742"/>
                  </a:ext>
                </a:extLst>
              </a:tr>
            </a:tbl>
          </a:graphicData>
        </a:graphic>
      </p:graphicFrame>
      <p:graphicFrame>
        <p:nvGraphicFramePr>
          <p:cNvPr id="105" name="内容占位符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2292087"/>
              </p:ext>
            </p:extLst>
          </p:nvPr>
        </p:nvGraphicFramePr>
        <p:xfrm>
          <a:off x="889000" y="2034478"/>
          <a:ext cx="2921000" cy="77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199524935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735983066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34742"/>
                  </a:ext>
                </a:extLst>
              </a:tr>
            </a:tbl>
          </a:graphicData>
        </a:graphic>
      </p:graphicFrame>
      <p:graphicFrame>
        <p:nvGraphicFramePr>
          <p:cNvPr id="106" name="内容占位符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118147"/>
              </p:ext>
            </p:extLst>
          </p:nvPr>
        </p:nvGraphicFramePr>
        <p:xfrm>
          <a:off x="889000" y="2041991"/>
          <a:ext cx="2921000" cy="77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199524935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735983066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34742"/>
                  </a:ext>
                </a:extLst>
              </a:tr>
            </a:tbl>
          </a:graphicData>
        </a:graphic>
      </p:graphicFrame>
      <p:graphicFrame>
        <p:nvGraphicFramePr>
          <p:cNvPr id="107" name="内容占位符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232584"/>
              </p:ext>
            </p:extLst>
          </p:nvPr>
        </p:nvGraphicFramePr>
        <p:xfrm>
          <a:off x="889000" y="2026965"/>
          <a:ext cx="2921000" cy="77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199524935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735983066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34742"/>
                  </a:ext>
                </a:extLst>
              </a:tr>
            </a:tbl>
          </a:graphicData>
        </a:graphic>
      </p:graphicFrame>
      <p:graphicFrame>
        <p:nvGraphicFramePr>
          <p:cNvPr id="108" name="内容占位符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951442"/>
              </p:ext>
            </p:extLst>
          </p:nvPr>
        </p:nvGraphicFramePr>
        <p:xfrm>
          <a:off x="889000" y="2040828"/>
          <a:ext cx="2921000" cy="77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199524935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735983066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34742"/>
                  </a:ext>
                </a:extLst>
              </a:tr>
            </a:tbl>
          </a:graphicData>
        </a:graphic>
      </p:graphicFrame>
      <p:graphicFrame>
        <p:nvGraphicFramePr>
          <p:cNvPr id="109" name="内容占位符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180673"/>
              </p:ext>
            </p:extLst>
          </p:nvPr>
        </p:nvGraphicFramePr>
        <p:xfrm>
          <a:off x="5264150" y="2054691"/>
          <a:ext cx="2921000" cy="77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605">
                  <a:extLst>
                    <a:ext uri="{9D8B030D-6E8A-4147-A177-3AD203B41FA5}">
                      <a16:colId xmlns:a16="http://schemas.microsoft.com/office/drawing/2014/main" val="2199524935"/>
                    </a:ext>
                  </a:extLst>
                </a:gridCol>
                <a:gridCol w="1468395">
                  <a:extLst>
                    <a:ext uri="{9D8B030D-6E8A-4147-A177-3AD203B41FA5}">
                      <a16:colId xmlns:a16="http://schemas.microsoft.com/office/drawing/2014/main" val="1735983066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34742"/>
                  </a:ext>
                </a:extLst>
              </a:tr>
            </a:tbl>
          </a:graphicData>
        </a:graphic>
      </p:graphicFrame>
      <p:graphicFrame>
        <p:nvGraphicFramePr>
          <p:cNvPr id="110" name="内容占位符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719853"/>
              </p:ext>
            </p:extLst>
          </p:nvPr>
        </p:nvGraphicFramePr>
        <p:xfrm>
          <a:off x="5264150" y="2062356"/>
          <a:ext cx="2921000" cy="77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605">
                  <a:extLst>
                    <a:ext uri="{9D8B030D-6E8A-4147-A177-3AD203B41FA5}">
                      <a16:colId xmlns:a16="http://schemas.microsoft.com/office/drawing/2014/main" val="2199524935"/>
                    </a:ext>
                  </a:extLst>
                </a:gridCol>
                <a:gridCol w="1468395">
                  <a:extLst>
                    <a:ext uri="{9D8B030D-6E8A-4147-A177-3AD203B41FA5}">
                      <a16:colId xmlns:a16="http://schemas.microsoft.com/office/drawing/2014/main" val="1735983066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34742"/>
                  </a:ext>
                </a:extLst>
              </a:tr>
            </a:tbl>
          </a:graphicData>
        </a:graphic>
      </p:graphicFrame>
      <p:graphicFrame>
        <p:nvGraphicFramePr>
          <p:cNvPr id="111" name="内容占位符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846770"/>
              </p:ext>
            </p:extLst>
          </p:nvPr>
        </p:nvGraphicFramePr>
        <p:xfrm>
          <a:off x="5264150" y="2070021"/>
          <a:ext cx="2921000" cy="77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605">
                  <a:extLst>
                    <a:ext uri="{9D8B030D-6E8A-4147-A177-3AD203B41FA5}">
                      <a16:colId xmlns:a16="http://schemas.microsoft.com/office/drawing/2014/main" val="2199524935"/>
                    </a:ext>
                  </a:extLst>
                </a:gridCol>
                <a:gridCol w="1468395">
                  <a:extLst>
                    <a:ext uri="{9D8B030D-6E8A-4147-A177-3AD203B41FA5}">
                      <a16:colId xmlns:a16="http://schemas.microsoft.com/office/drawing/2014/main" val="1735983066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34742"/>
                  </a:ext>
                </a:extLst>
              </a:tr>
            </a:tbl>
          </a:graphicData>
        </a:graphic>
      </p:graphicFrame>
      <p:graphicFrame>
        <p:nvGraphicFramePr>
          <p:cNvPr id="112" name="内容占位符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186161"/>
              </p:ext>
            </p:extLst>
          </p:nvPr>
        </p:nvGraphicFramePr>
        <p:xfrm>
          <a:off x="5264150" y="2062356"/>
          <a:ext cx="2921000" cy="77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605">
                  <a:extLst>
                    <a:ext uri="{9D8B030D-6E8A-4147-A177-3AD203B41FA5}">
                      <a16:colId xmlns:a16="http://schemas.microsoft.com/office/drawing/2014/main" val="2199524935"/>
                    </a:ext>
                  </a:extLst>
                </a:gridCol>
                <a:gridCol w="1468395">
                  <a:extLst>
                    <a:ext uri="{9D8B030D-6E8A-4147-A177-3AD203B41FA5}">
                      <a16:colId xmlns:a16="http://schemas.microsoft.com/office/drawing/2014/main" val="1735983066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34742"/>
                  </a:ext>
                </a:extLst>
              </a:tr>
            </a:tbl>
          </a:graphicData>
        </a:graphic>
      </p:graphicFrame>
      <p:graphicFrame>
        <p:nvGraphicFramePr>
          <p:cNvPr id="113" name="内容占位符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913022"/>
              </p:ext>
            </p:extLst>
          </p:nvPr>
        </p:nvGraphicFramePr>
        <p:xfrm>
          <a:off x="5264150" y="2070021"/>
          <a:ext cx="2921000" cy="77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605">
                  <a:extLst>
                    <a:ext uri="{9D8B030D-6E8A-4147-A177-3AD203B41FA5}">
                      <a16:colId xmlns:a16="http://schemas.microsoft.com/office/drawing/2014/main" val="2199524935"/>
                    </a:ext>
                  </a:extLst>
                </a:gridCol>
                <a:gridCol w="1468395">
                  <a:extLst>
                    <a:ext uri="{9D8B030D-6E8A-4147-A177-3AD203B41FA5}">
                      <a16:colId xmlns:a16="http://schemas.microsoft.com/office/drawing/2014/main" val="1735983066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34742"/>
                  </a:ext>
                </a:extLst>
              </a:tr>
            </a:tbl>
          </a:graphicData>
        </a:graphic>
      </p:graphicFrame>
      <p:graphicFrame>
        <p:nvGraphicFramePr>
          <p:cNvPr id="114" name="内容占位符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8852009"/>
              </p:ext>
            </p:extLst>
          </p:nvPr>
        </p:nvGraphicFramePr>
        <p:xfrm>
          <a:off x="5264150" y="2082417"/>
          <a:ext cx="2921000" cy="77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605">
                  <a:extLst>
                    <a:ext uri="{9D8B030D-6E8A-4147-A177-3AD203B41FA5}">
                      <a16:colId xmlns:a16="http://schemas.microsoft.com/office/drawing/2014/main" val="2199524935"/>
                    </a:ext>
                  </a:extLst>
                </a:gridCol>
                <a:gridCol w="1468395">
                  <a:extLst>
                    <a:ext uri="{9D8B030D-6E8A-4147-A177-3AD203B41FA5}">
                      <a16:colId xmlns:a16="http://schemas.microsoft.com/office/drawing/2014/main" val="1735983066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4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34742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231900" y="3532138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两位数字相同</a:t>
            </a:r>
            <a:endParaRPr lang="en-US" altLang="zh-CN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r>
              <a:rPr lang="zh-CN" altLang="en-US" dirty="0">
                <a:latin typeface="Cambria" panose="02040503050406030204" pitchFamily="18" charset="0"/>
              </a:rPr>
              <a:t>有</a:t>
            </a:r>
            <a:r>
              <a:rPr lang="zh-CN" altLang="en-US" dirty="0" smtClean="0">
                <a:latin typeface="Cambria" panose="02040503050406030204" pitchFamily="18" charset="0"/>
              </a:rPr>
              <a:t>几种取值？？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5913303" y="3520976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两位数字随机</a:t>
            </a:r>
            <a:endParaRPr lang="en-US" altLang="zh-CN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r>
              <a:rPr lang="zh-CN" altLang="en-US" dirty="0" smtClean="0">
                <a:latin typeface="Cambria" panose="02040503050406030204" pitchFamily="18" charset="0"/>
              </a:rPr>
              <a:t>有几种取值？？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1231899" y="4530324"/>
            <a:ext cx="2529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每个取值的概率：</a:t>
            </a:r>
            <a:r>
              <a:rPr lang="en-US" altLang="zh-CN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1/10</a:t>
            </a:r>
            <a:endParaRPr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5484499" y="4461834"/>
            <a:ext cx="2658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每个取值的概率：</a:t>
            </a:r>
            <a:r>
              <a:rPr lang="en-US" altLang="zh-CN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1/100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1231899" y="5251511"/>
            <a:ext cx="27238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用二进制编码需要几位？</a:t>
            </a:r>
            <a:endParaRPr lang="en-US" altLang="zh-CN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endParaRPr lang="en-US" altLang="zh-CN" dirty="0">
              <a:latin typeface="Cambria" panose="02040503050406030204" pitchFamily="18" charset="0"/>
              <a:ea typeface="PMingLiU" pitchFamily="18" charset="-120"/>
            </a:endParaRPr>
          </a:p>
          <a:p>
            <a:r>
              <a:rPr lang="en-US" altLang="zh-CN" dirty="0" smtClean="0">
                <a:latin typeface="Cambria" panose="02040503050406030204" pitchFamily="18" charset="0"/>
                <a:ea typeface="PMingLiU" pitchFamily="18" charset="-120"/>
              </a:rPr>
              <a:t>Log2</a:t>
            </a:r>
            <a:r>
              <a:rPr lang="zh-CN" altLang="en-US" dirty="0" smtClean="0">
                <a:latin typeface="Cambria" panose="02040503050406030204" pitchFamily="18" charset="0"/>
                <a:ea typeface="PMingLiU" pitchFamily="18" charset="-120"/>
              </a:rPr>
              <a:t>（</a:t>
            </a:r>
            <a:r>
              <a:rPr lang="en-US" altLang="zh-CN" dirty="0" smtClean="0">
                <a:latin typeface="Cambria" panose="02040503050406030204" pitchFamily="18" charset="0"/>
                <a:ea typeface="PMingLiU" pitchFamily="18" charset="-120"/>
              </a:rPr>
              <a:t>10</a:t>
            </a:r>
            <a:r>
              <a:rPr lang="zh-CN" altLang="en-US" dirty="0" smtClean="0">
                <a:latin typeface="Cambria" panose="02040503050406030204" pitchFamily="18" charset="0"/>
                <a:ea typeface="PMingLiU" pitchFamily="18" charset="-120"/>
              </a:rPr>
              <a:t>）</a:t>
            </a:r>
            <a:r>
              <a:rPr lang="en-US" altLang="zh-CN" dirty="0" smtClean="0">
                <a:latin typeface="Cambria" panose="02040503050406030204" pitchFamily="18" charset="0"/>
                <a:ea typeface="PMingLiU" pitchFamily="18" charset="-120"/>
              </a:rPr>
              <a:t>=3.3</a:t>
            </a:r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5484499" y="5177070"/>
            <a:ext cx="27238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用二进制编码需要几位？</a:t>
            </a:r>
            <a:endParaRPr lang="en-US" altLang="zh-CN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endParaRPr lang="en-US" altLang="zh-CN" dirty="0" smtClean="0">
              <a:latin typeface="Cambria" panose="02040503050406030204" pitchFamily="18" charset="0"/>
              <a:ea typeface="PMingLiU" pitchFamily="18" charset="-120"/>
            </a:endParaRPr>
          </a:p>
          <a:p>
            <a:r>
              <a:rPr lang="en-US" altLang="zh-CN" dirty="0" smtClean="0">
                <a:latin typeface="Cambria" panose="02040503050406030204" pitchFamily="18" charset="0"/>
                <a:ea typeface="PMingLiU" pitchFamily="18" charset="-120"/>
              </a:rPr>
              <a:t>Log2</a:t>
            </a:r>
            <a:r>
              <a:rPr lang="zh-CN" altLang="en-US" dirty="0" smtClean="0">
                <a:latin typeface="Cambria" panose="02040503050406030204" pitchFamily="18" charset="0"/>
                <a:ea typeface="PMingLiU" pitchFamily="18" charset="-120"/>
              </a:rPr>
              <a:t>（</a:t>
            </a:r>
            <a:r>
              <a:rPr lang="en-US" altLang="zh-CN" dirty="0" smtClean="0">
                <a:latin typeface="Cambria" panose="02040503050406030204" pitchFamily="18" charset="0"/>
                <a:ea typeface="PMingLiU" pitchFamily="18" charset="-120"/>
              </a:rPr>
              <a:t>100</a:t>
            </a:r>
            <a:r>
              <a:rPr lang="zh-CN" altLang="en-US" dirty="0" smtClean="0">
                <a:latin typeface="Cambria" panose="02040503050406030204" pitchFamily="18" charset="0"/>
                <a:ea typeface="PMingLiU" pitchFamily="18" charset="-120"/>
              </a:rPr>
              <a:t>）</a:t>
            </a:r>
            <a:r>
              <a:rPr lang="en-US" altLang="zh-CN" dirty="0" smtClean="0">
                <a:latin typeface="Cambria" panose="02040503050406030204" pitchFamily="18" charset="0"/>
                <a:ea typeface="PMingLiU" pitchFamily="18" charset="-120"/>
              </a:rPr>
              <a:t>=6.6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2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6" grpId="0"/>
      <p:bldP spid="117" grpId="0"/>
      <p:bldP spid="118" grpId="0"/>
      <p:bldP spid="119" grpId="0"/>
      <p:bldP spid="1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Basics of Information Theory</a:t>
            </a:r>
            <a:endParaRPr lang="en-US" altLang="zh-TW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199"/>
                <a:ext cx="8229600" cy="5416731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tabLst>
                    <a:tab pos="273050" algn="l"/>
                    <a:tab pos="2266315" algn="l"/>
                  </a:tabLst>
                </a:pPr>
                <a:r>
                  <a:rPr lang="en-US" altLang="zh-CN" sz="2600" dirty="0" smtClean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From scientist </a:t>
                </a:r>
                <a:r>
                  <a:rPr lang="en-US" altLang="zh-CN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Shannon, of Bell </a:t>
                </a:r>
                <a:r>
                  <a:rPr lang="en-US" altLang="zh-CN" sz="2600" dirty="0" smtClean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Labs</a:t>
                </a:r>
                <a:r>
                  <a:rPr lang="zh-CN" altLang="en-US" sz="2600" dirty="0" smtClean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，</a:t>
                </a:r>
                <a:r>
                  <a:rPr lang="en-US" altLang="zh-CN" sz="2600" dirty="0" smtClean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the  entropy (</a:t>
                </a:r>
                <a:r>
                  <a:rPr lang="zh-CN" altLang="en-US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熵</a:t>
                </a:r>
                <a:r>
                  <a:rPr lang="en-US" altLang="zh-CN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) </a:t>
                </a:r>
                <a:r>
                  <a:rPr lang="en-US" altLang="zh-CN" sz="2600" i="1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η</a:t>
                </a:r>
                <a:r>
                  <a:rPr lang="en-US" altLang="zh-CN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 of  an  information  source  </a:t>
                </a:r>
                <a:r>
                  <a:rPr lang="en-US" altLang="zh-CN" sz="2600" dirty="0" smtClean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is</a:t>
                </a:r>
                <a:r>
                  <a:rPr lang="en-US" altLang="zh-CN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:</a:t>
                </a:r>
              </a:p>
              <a:p>
                <a:pPr marL="273050" indent="-260985">
                  <a:lnSpc>
                    <a:spcPct val="100000"/>
                  </a:lnSpc>
                  <a:buClr>
                    <a:srgbClr val="231F20"/>
                  </a:buClr>
                  <a:buFont typeface="Meiryo"/>
                  <a:buChar char="•"/>
                  <a:tabLst>
                    <a:tab pos="273050" algn="l"/>
                    <a:tab pos="2266315" algn="l"/>
                  </a:tabLst>
                </a:pPr>
                <a:endParaRPr lang="en-US" altLang="zh-CN" dirty="0">
                  <a:latin typeface="Arial"/>
                  <a:cs typeface="Arial"/>
                </a:endParaRPr>
              </a:p>
              <a:p>
                <a:pPr lvl="1">
                  <a:lnSpc>
                    <a:spcPct val="90000"/>
                  </a:lnSpc>
                </a:pPr>
                <a:endParaRPr lang="en-US" altLang="zh-TW" sz="2200" dirty="0" smtClean="0">
                  <a:latin typeface="Cambria" panose="02040503050406030204" pitchFamily="18" charset="0"/>
                  <a:cs typeface="PMingLiU" pitchFamily="18" charset="-120"/>
                </a:endParaRPr>
              </a:p>
              <a:p>
                <a:pPr lvl="1">
                  <a:lnSpc>
                    <a:spcPct val="90000"/>
                  </a:lnSpc>
                </a:pPr>
                <a:endParaRPr lang="en-US" altLang="zh-TW" sz="2200" dirty="0">
                  <a:latin typeface="Cambria" panose="02040503050406030204" pitchFamily="18" charset="0"/>
                  <a:cs typeface="PMingLiU" pitchFamily="18" charset="-120"/>
                </a:endParaRPr>
              </a:p>
              <a:p>
                <a:pPr lvl="1">
                  <a:lnSpc>
                    <a:spcPct val="90000"/>
                  </a:lnSpc>
                </a:pPr>
                <a:endParaRPr lang="en-US" altLang="zh-TW" sz="2200" dirty="0">
                  <a:latin typeface="Cambria" panose="02040503050406030204" pitchFamily="18" charset="0"/>
                  <a:cs typeface="PMingLiU" pitchFamily="18" charset="-120"/>
                </a:endParaRPr>
              </a:p>
              <a:p>
                <a:r>
                  <a:rPr lang="en-US" altLang="zh-TW" sz="2600" dirty="0" smtClean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Alphabet</a:t>
                </a:r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:		S = { s</a:t>
                </a:r>
                <a:r>
                  <a:rPr lang="en-US" altLang="zh-TW" sz="2600" baseline="-250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1</a:t>
                </a:r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, s</a:t>
                </a:r>
                <a:r>
                  <a:rPr lang="en-US" altLang="zh-TW" sz="2600" baseline="-250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2</a:t>
                </a:r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, … … </a:t>
                </a:r>
                <a:r>
                  <a:rPr lang="en-US" altLang="zh-TW" sz="2600" dirty="0" err="1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s</a:t>
                </a:r>
                <a:r>
                  <a:rPr lang="en-US" altLang="zh-TW" sz="2600" baseline="-25000" dirty="0" err="1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n</a:t>
                </a:r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 }</a:t>
                </a:r>
              </a:p>
              <a:p>
                <a:pPr lvl="1"/>
                <a:r>
                  <a:rPr lang="en-US" altLang="zh-TW" sz="2200" dirty="0">
                    <a:latin typeface="Cambria" panose="02040503050406030204" pitchFamily="18" charset="0"/>
                    <a:cs typeface="PMingLiU" pitchFamily="18" charset="-120"/>
                  </a:rPr>
                  <a:t>Possible values of the information source</a:t>
                </a:r>
              </a:p>
              <a:p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Probability: 	P = { p</a:t>
                </a:r>
                <a:r>
                  <a:rPr lang="en-US" altLang="zh-TW" sz="2600" baseline="-250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1</a:t>
                </a:r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, p</a:t>
                </a:r>
                <a:r>
                  <a:rPr lang="en-US" altLang="zh-TW" sz="2600" baseline="-250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2</a:t>
                </a:r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, … … </a:t>
                </a:r>
                <a:r>
                  <a:rPr lang="en-US" altLang="zh-TW" sz="2600" dirty="0" err="1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p</a:t>
                </a:r>
                <a:r>
                  <a:rPr lang="en-US" altLang="zh-TW" sz="2600" baseline="-25000" dirty="0" err="1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n</a:t>
                </a:r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}</a:t>
                </a:r>
              </a:p>
              <a:p>
                <a:pPr lvl="1"/>
                <a:r>
                  <a:rPr lang="en-US" altLang="zh-TW" sz="2200" dirty="0">
                    <a:latin typeface="Cambria" panose="02040503050406030204" pitchFamily="18" charset="0"/>
                    <a:cs typeface="PMingLiU" pitchFamily="18" charset="-120"/>
                  </a:rPr>
                  <a:t>Relevant probability that the </a:t>
                </a:r>
                <a:r>
                  <a:rPr lang="en-US" altLang="zh-TW" sz="2200" dirty="0" err="1">
                    <a:latin typeface="Cambria" panose="02040503050406030204" pitchFamily="18" charset="0"/>
                    <a:cs typeface="PMingLiU" pitchFamily="18" charset="-120"/>
                  </a:rPr>
                  <a:t>s</a:t>
                </a:r>
                <a:r>
                  <a:rPr lang="en-US" altLang="zh-TW" sz="2200" baseline="-25000" dirty="0" err="1">
                    <a:latin typeface="Cambria" panose="02040503050406030204" pitchFamily="18" charset="0"/>
                    <a:cs typeface="PMingLiU" pitchFamily="18" charset="-120"/>
                  </a:rPr>
                  <a:t>i</a:t>
                </a:r>
                <a:r>
                  <a:rPr lang="en-US" altLang="zh-TW" sz="2200" dirty="0">
                    <a:latin typeface="Cambria" panose="02040503050406030204" pitchFamily="18" charset="0"/>
                    <a:cs typeface="PMingLiU" pitchFamily="18" charset="-120"/>
                  </a:rPr>
                  <a:t> </a:t>
                </a:r>
                <a:r>
                  <a:rPr lang="en-US" altLang="zh-TW" sz="2200" dirty="0" smtClean="0">
                    <a:latin typeface="Cambria" panose="02040503050406030204" pitchFamily="18" charset="0"/>
                    <a:cs typeface="PMingLiU" pitchFamily="18" charset="-120"/>
                  </a:rPr>
                  <a:t>occurs in S</a:t>
                </a:r>
                <a:endParaRPr lang="en-US" altLang="zh-TW" sz="2200" dirty="0">
                  <a:latin typeface="Cambria" panose="02040503050406030204" pitchFamily="18" charset="0"/>
                  <a:cs typeface="PMingLiU" pitchFamily="18" charset="-120"/>
                </a:endParaRPr>
              </a:p>
              <a:p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Self-information</a:t>
                </a:r>
                <a:r>
                  <a:rPr lang="en-US" altLang="zh-TW" sz="2600" dirty="0" smtClean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: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600" i="1" smtClean="0">
                            <a:latin typeface="Cambria Math" panose="02040503050406030204" pitchFamily="18" charset="0"/>
                            <a:ea typeface="PMingLiU" pitchFamily="18" charset="-120"/>
                            <a:cs typeface="PMingLiU" pitchFamily="18" charset="-12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sz="2600" i="1" smtClean="0">
                                <a:latin typeface="Cambria Math" panose="02040503050406030204" pitchFamily="18" charset="0"/>
                                <a:ea typeface="PMingLiU" pitchFamily="18" charset="-120"/>
                                <a:cs typeface="PMingLiU" pitchFamily="18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600" i="0" smtClean="0">
                                <a:latin typeface="Cambria Math" panose="02040503050406030204" pitchFamily="18" charset="0"/>
                                <a:ea typeface="PMingLiU" pitchFamily="18" charset="-120"/>
                                <a:cs typeface="PMingLiU" pitchFamily="18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  <a:ea typeface="PMingLiU" pitchFamily="18" charset="-120"/>
                                <a:cs typeface="PMingLiU" pitchFamily="18" charset="-12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zh-TW" sz="2600" i="1" smtClean="0">
                                <a:latin typeface="Cambria Math" panose="02040503050406030204" pitchFamily="18" charset="0"/>
                                <a:ea typeface="PMingLiU" pitchFamily="18" charset="-120"/>
                              </a:rPr>
                            </m:ctrlPr>
                          </m:fPr>
                          <m:num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  <a:ea typeface="PMingLiU" pitchFamily="18" charset="-12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2600" i="1" smtClean="0">
                                    <a:latin typeface="Cambria Math" panose="02040503050406030204" pitchFamily="18" charset="0"/>
                                    <a:ea typeface="PMingLiU" pitchFamily="18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  <a:ea typeface="PMingLiU" pitchFamily="18" charset="-12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  <a:ea typeface="PMingLiU" pitchFamily="18" charset="-12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altLang="zh-TW" sz="2600" baseline="-25000" dirty="0">
                  <a:latin typeface="Cambria" panose="02040503050406030204" pitchFamily="18" charset="0"/>
                  <a:ea typeface="PMingLiU" pitchFamily="18" charset="-120"/>
                  <a:cs typeface="PMingLiU" pitchFamily="18" charset="-120"/>
                </a:endParaRPr>
              </a:p>
              <a:p>
                <a:pPr lvl="1"/>
                <a:r>
                  <a:rPr lang="en-US" altLang="zh-TW" sz="2200" dirty="0">
                    <a:latin typeface="Cambria" panose="02040503050406030204" pitchFamily="18" charset="0"/>
                    <a:cs typeface="PMingLiU" pitchFamily="18" charset="-120"/>
                  </a:rPr>
                  <a:t>The amount of information contained in </a:t>
                </a:r>
                <a:r>
                  <a:rPr lang="en-US" altLang="zh-TW" sz="2200" dirty="0" err="1">
                    <a:latin typeface="Cambria" panose="02040503050406030204" pitchFamily="18" charset="0"/>
                    <a:cs typeface="PMingLiU" pitchFamily="18" charset="-120"/>
                  </a:rPr>
                  <a:t>s</a:t>
                </a:r>
                <a:r>
                  <a:rPr lang="en-US" altLang="zh-TW" sz="2200" baseline="-25000" dirty="0" err="1">
                    <a:latin typeface="Cambria" panose="02040503050406030204" pitchFamily="18" charset="0"/>
                    <a:cs typeface="PMingLiU" pitchFamily="18" charset="-120"/>
                  </a:rPr>
                  <a:t>i</a:t>
                </a:r>
                <a:endParaRPr lang="en-US" altLang="zh-TW" sz="2200" baseline="-25000" dirty="0">
                  <a:latin typeface="Cambria" panose="02040503050406030204" pitchFamily="18" charset="0"/>
                  <a:cs typeface="PMingLiU" pitchFamily="18" charset="-120"/>
                </a:endParaRPr>
              </a:p>
              <a:p>
                <a:pPr lvl="1"/>
                <a:r>
                  <a:rPr lang="en-US" altLang="zh-TW" sz="2200" dirty="0" smtClean="0">
                    <a:latin typeface="Cambria" panose="02040503050406030204" pitchFamily="18" charset="0"/>
                    <a:cs typeface="PMingLiU" pitchFamily="18" charset="-120"/>
                  </a:rPr>
                  <a:t>Corresponds to  </a:t>
                </a:r>
                <a:r>
                  <a:rPr lang="en-US" altLang="zh-TW" sz="2200" dirty="0">
                    <a:latin typeface="Cambria" panose="02040503050406030204" pitchFamily="18" charset="0"/>
                    <a:cs typeface="PMingLiU" pitchFamily="18" charset="-120"/>
                  </a:rPr>
                  <a:t>the  number  of  bits  needed  to  encode  </a:t>
                </a:r>
                <a:r>
                  <a:rPr lang="en-US" altLang="zh-TW" sz="2200" dirty="0" err="1">
                    <a:latin typeface="Cambria" panose="02040503050406030204" pitchFamily="18" charset="0"/>
                    <a:cs typeface="PMingLiU" pitchFamily="18" charset="-120"/>
                  </a:rPr>
                  <a:t>s</a:t>
                </a:r>
                <a:r>
                  <a:rPr lang="en-US" altLang="zh-TW" sz="2200" baseline="-25000" dirty="0" err="1">
                    <a:latin typeface="Cambria" panose="02040503050406030204" pitchFamily="18" charset="0"/>
                    <a:cs typeface="PMingLiU" pitchFamily="18" charset="-120"/>
                  </a:rPr>
                  <a:t>i</a:t>
                </a:r>
                <a:endParaRPr lang="en-US" altLang="zh-TW" sz="2200" baseline="-25000" dirty="0">
                  <a:latin typeface="Cambria" panose="02040503050406030204" pitchFamily="18" charset="0"/>
                  <a:cs typeface="PMingLiU" pitchFamily="18" charset="-120"/>
                </a:endParaRPr>
              </a:p>
              <a:p>
                <a:pPr lvl="1"/>
                <a:r>
                  <a:rPr lang="en-US" altLang="zh-TW" sz="2200" dirty="0" smtClean="0">
                    <a:latin typeface="Cambria" panose="02040503050406030204" pitchFamily="18" charset="0"/>
                    <a:cs typeface="PMingLiU" pitchFamily="18" charset="-120"/>
                  </a:rPr>
                  <a:t>High </a:t>
                </a:r>
                <a:r>
                  <a:rPr lang="en-US" altLang="zh-TW" sz="2200" dirty="0">
                    <a:latin typeface="Cambria" panose="02040503050406030204" pitchFamily="18" charset="0"/>
                    <a:cs typeface="PMingLiU" pitchFamily="18" charset="-120"/>
                  </a:rPr>
                  <a:t>probability </a:t>
                </a:r>
                <a:r>
                  <a:rPr lang="en-US" altLang="zh-TW" sz="2200" dirty="0" smtClean="0">
                    <a:latin typeface="Cambria" panose="02040503050406030204" pitchFamily="18" charset="0"/>
                    <a:cs typeface="PMingLiU" pitchFamily="18" charset="-120"/>
                  </a:rPr>
                  <a:t>means very </a:t>
                </a:r>
                <a:r>
                  <a:rPr lang="en-US" altLang="zh-TW" sz="2200" dirty="0">
                    <a:latin typeface="Cambria" panose="02040503050406030204" pitchFamily="18" charset="0"/>
                    <a:cs typeface="PMingLiU" pitchFamily="18" charset="-120"/>
                  </a:rPr>
                  <a:t>little information</a:t>
                </a:r>
              </a:p>
              <a:p>
                <a:r>
                  <a:rPr lang="en-US" altLang="zh-TW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The </a:t>
                </a:r>
                <a:r>
                  <a:rPr lang="en-US" altLang="zh-TW" dirty="0" smtClean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entropy </a:t>
                </a:r>
                <a:r>
                  <a:rPr lang="en-US" altLang="zh-TW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(</a:t>
                </a:r>
                <a:r>
                  <a:rPr lang="zh-CN" altLang="en-US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熵</a:t>
                </a:r>
                <a:r>
                  <a:rPr lang="en-US" altLang="zh-CN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) </a:t>
                </a:r>
                <a:r>
                  <a:rPr lang="en-US" altLang="zh-TW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is an expression of disorder (</a:t>
                </a:r>
                <a:r>
                  <a:rPr lang="zh-CN" altLang="en-US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无序性</a:t>
                </a:r>
                <a:r>
                  <a:rPr lang="en-US" altLang="zh-CN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endParaRPr lang="en-US" altLang="zh-TW" dirty="0" smtClean="0">
                  <a:latin typeface="Cambria" panose="02040503050406030204" pitchFamily="18" charset="0"/>
                  <a:ea typeface="PMingLiU" pitchFamily="18" charset="-120"/>
                  <a:cs typeface="PMingLiU" pitchFamily="18" charset="-120"/>
                </a:endParaRPr>
              </a:p>
            </p:txBody>
          </p:sp>
        </mc:Choice>
        <mc:Fallback xmlns="">
          <p:sp>
            <p:nvSpPr>
              <p:cNvPr id="1229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199"/>
                <a:ext cx="8229600" cy="5416731"/>
              </a:xfrm>
              <a:blipFill>
                <a:blip r:embed="rId3"/>
                <a:stretch>
                  <a:fillRect l="-444" t="-3150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9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t="-1" b="55922"/>
          <a:stretch/>
        </p:blipFill>
        <p:spPr>
          <a:xfrm>
            <a:off x="1126900" y="2039125"/>
            <a:ext cx="4260209" cy="8346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37092" t="47987" r="8737" b="735"/>
          <a:stretch/>
        </p:blipFill>
        <p:spPr>
          <a:xfrm>
            <a:off x="4798424" y="1900357"/>
            <a:ext cx="2307772" cy="97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3924</TotalTime>
  <Words>3468</Words>
  <Application>Microsoft Office PowerPoint</Application>
  <PresentationFormat>全屏显示(4:3)</PresentationFormat>
  <Paragraphs>1131</Paragraphs>
  <Slides>46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5" baseType="lpstr">
      <vt:lpstr>04b</vt:lpstr>
      <vt:lpstr>CMSS12</vt:lpstr>
      <vt:lpstr>CMSS8</vt:lpstr>
      <vt:lpstr>Meiryo</vt:lpstr>
      <vt:lpstr>ＭＳ Ｐゴシック</vt:lpstr>
      <vt:lpstr>PMingLiU</vt:lpstr>
      <vt:lpstr>PMingLiU</vt:lpstr>
      <vt:lpstr>等线</vt:lpstr>
      <vt:lpstr>宋体</vt:lpstr>
      <vt:lpstr>微软雅黑</vt:lpstr>
      <vt:lpstr>Arial</vt:lpstr>
      <vt:lpstr>Calibri</vt:lpstr>
      <vt:lpstr>Calibri Light</vt:lpstr>
      <vt:lpstr>Cambria</vt:lpstr>
      <vt:lpstr>Cambria Math</vt:lpstr>
      <vt:lpstr>Garamond</vt:lpstr>
      <vt:lpstr>Times New Roman</vt:lpstr>
      <vt:lpstr>Wingdings</vt:lpstr>
      <vt:lpstr>Office 主题</vt:lpstr>
      <vt:lpstr>无损压缩算法 Lossless Compression Algorithms </vt:lpstr>
      <vt:lpstr>Outline</vt:lpstr>
      <vt:lpstr>The Need for Compression</vt:lpstr>
      <vt:lpstr>Compression in Multimedia Data</vt:lpstr>
      <vt:lpstr>Lossless vs Lossy Compression</vt:lpstr>
      <vt:lpstr>Compression  Ratio</vt:lpstr>
      <vt:lpstr>Outline</vt:lpstr>
      <vt:lpstr>Basics of Information Theory</vt:lpstr>
      <vt:lpstr>Basics of Information Theory</vt:lpstr>
      <vt:lpstr>Example of Entropy Calculation</vt:lpstr>
      <vt:lpstr>Example of Entropy Calculation</vt:lpstr>
      <vt:lpstr>Example of Entropy Calculation</vt:lpstr>
      <vt:lpstr>Basics of Information Theory</vt:lpstr>
      <vt:lpstr>Basics of Information Theory</vt:lpstr>
      <vt:lpstr>Outline</vt:lpstr>
      <vt:lpstr>Variable-Length Coding (VLC) </vt:lpstr>
      <vt:lpstr>Shannon-Fano Algorithm</vt:lpstr>
      <vt:lpstr>Shannon-Fano Algorithm</vt:lpstr>
      <vt:lpstr>Shannon-Fano Algorithm</vt:lpstr>
      <vt:lpstr>Shannon-Fano Algorithm</vt:lpstr>
      <vt:lpstr>Huffman Coding </vt:lpstr>
      <vt:lpstr>Huffman Coding </vt:lpstr>
      <vt:lpstr>Huffman Coding </vt:lpstr>
      <vt:lpstr>Huffman Coding </vt:lpstr>
      <vt:lpstr>Huffman Coding </vt:lpstr>
      <vt:lpstr>Huffman Coding </vt:lpstr>
      <vt:lpstr>Huffman Coding </vt:lpstr>
      <vt:lpstr>Huffman Coding </vt:lpstr>
      <vt:lpstr>Outline</vt:lpstr>
      <vt:lpstr>Dictionary-based Coding </vt:lpstr>
      <vt:lpstr>Dictionary-based Coding </vt:lpstr>
      <vt:lpstr>Dictionary-based Coding </vt:lpstr>
      <vt:lpstr>Dictionary-based Coding </vt:lpstr>
      <vt:lpstr>Dictionary-based Coding </vt:lpstr>
      <vt:lpstr>Dictionary-based Coding </vt:lpstr>
      <vt:lpstr>Outline</vt:lpstr>
      <vt:lpstr>Arithmetic Coding </vt:lpstr>
      <vt:lpstr>Arithmetic Coding </vt:lpstr>
      <vt:lpstr>Arithmetic Coding </vt:lpstr>
      <vt:lpstr>Dictionary-based Coding </vt:lpstr>
      <vt:lpstr>Arithmetic Coding </vt:lpstr>
      <vt:lpstr>Arithmetic Coding </vt:lpstr>
      <vt:lpstr>Arithmetic Coding </vt:lpstr>
      <vt:lpstr>Arithmetic Coding </vt:lpstr>
      <vt:lpstr>Arithmetic Coding </vt:lpstr>
      <vt:lpstr>思考题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Ruizhen Hu</dc:creator>
  <cp:lastModifiedBy>xyz</cp:lastModifiedBy>
  <cp:revision>692</cp:revision>
  <dcterms:created xsi:type="dcterms:W3CDTF">2016-08-04T07:29:19Z</dcterms:created>
  <dcterms:modified xsi:type="dcterms:W3CDTF">2021-04-08T10:06:41Z</dcterms:modified>
</cp:coreProperties>
</file>