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300" r:id="rId2"/>
    <p:sldId id="310" r:id="rId3"/>
    <p:sldId id="316" r:id="rId4"/>
    <p:sldId id="319" r:id="rId5"/>
    <p:sldId id="321" r:id="rId6"/>
    <p:sldId id="325" r:id="rId7"/>
    <p:sldId id="329" r:id="rId8"/>
    <p:sldId id="334" r:id="rId9"/>
    <p:sldId id="374" r:id="rId10"/>
    <p:sldId id="375" r:id="rId11"/>
    <p:sldId id="339" r:id="rId12"/>
    <p:sldId id="340" r:id="rId13"/>
    <p:sldId id="341" r:id="rId14"/>
    <p:sldId id="342" r:id="rId15"/>
    <p:sldId id="343" r:id="rId16"/>
    <p:sldId id="344" r:id="rId17"/>
    <p:sldId id="345" r:id="rId18"/>
    <p:sldId id="346" r:id="rId19"/>
    <p:sldId id="347" r:id="rId20"/>
    <p:sldId id="348" r:id="rId21"/>
    <p:sldId id="364" r:id="rId22"/>
    <p:sldId id="349" r:id="rId23"/>
    <p:sldId id="351" r:id="rId24"/>
    <p:sldId id="353" r:id="rId25"/>
    <p:sldId id="354" r:id="rId26"/>
    <p:sldId id="355" r:id="rId27"/>
    <p:sldId id="356" r:id="rId28"/>
    <p:sldId id="357" r:id="rId29"/>
    <p:sldId id="358" r:id="rId30"/>
    <p:sldId id="376" r:id="rId31"/>
    <p:sldId id="365" r:id="rId32"/>
    <p:sldId id="366" r:id="rId33"/>
    <p:sldId id="368" r:id="rId34"/>
    <p:sldId id="369" r:id="rId35"/>
    <p:sldId id="370" r:id="rId36"/>
    <p:sldId id="371" r:id="rId37"/>
    <p:sldId id="372" r:id="rId38"/>
    <p:sldId id="37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3F"/>
    <a:srgbClr val="D5A6DF"/>
    <a:srgbClr val="FF91C8"/>
    <a:srgbClr val="0000FF"/>
    <a:srgbClr val="464DD9"/>
    <a:srgbClr val="92D050"/>
    <a:srgbClr val="BDD7EE"/>
    <a:srgbClr val="A50021"/>
    <a:srgbClr val="7030A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44" autoAdjust="0"/>
    <p:restoredTop sz="93883" autoAdjust="0"/>
  </p:normalViewPr>
  <p:slideViewPr>
    <p:cSldViewPr snapToGrid="0">
      <p:cViewPr varScale="1">
        <p:scale>
          <a:sx n="118" d="100"/>
          <a:sy n="118" d="100"/>
        </p:scale>
        <p:origin x="9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2021/5/20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Calibri" panose="020F0502020204030204" pitchFamily="34" charset="0"/>
              <a:ea typeface="PMingLiU" pitchFamily="18" charset="-120"/>
              <a:cs typeface="PMingLiU" pitchFamily="18" charset="-12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76FBF065-7EDA-4D65-A884-9BA16DE86650}" type="slidenum">
              <a:rPr lang="zh-TW" altLang="en-US" smtClean="0">
                <a:latin typeface="Calibri" panose="020F0502020204030204" pitchFamily="34" charset="0"/>
                <a:ea typeface="PMingLiU" pitchFamily="18" charset="-120"/>
              </a:rPr>
              <a:pPr>
                <a:spcBef>
                  <a:spcPct val="0"/>
                </a:spcBef>
              </a:pPr>
              <a:t>2</a:t>
            </a:fld>
            <a:endParaRPr lang="en-US" altLang="zh-TW" smtClean="0">
              <a:latin typeface="Calibri" panose="020F0502020204030204" pitchFamily="34" charset="0"/>
              <a:ea typeface="PMingLiU" pitchFamily="18" charset="-120"/>
            </a:endParaRPr>
          </a:p>
        </p:txBody>
      </p:sp>
    </p:spTree>
    <p:extLst>
      <p:ext uri="{BB962C8B-B14F-4D97-AF65-F5344CB8AC3E}">
        <p14:creationId xmlns:p14="http://schemas.microsoft.com/office/powerpoint/2010/main" val="340700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35</a:t>
            </a:fld>
            <a:endParaRPr lang="zh-CN" altLang="en-US"/>
          </a:p>
        </p:txBody>
      </p:sp>
    </p:spTree>
    <p:extLst>
      <p:ext uri="{BB962C8B-B14F-4D97-AF65-F5344CB8AC3E}">
        <p14:creationId xmlns:p14="http://schemas.microsoft.com/office/powerpoint/2010/main" val="343691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36</a:t>
            </a:fld>
            <a:endParaRPr lang="zh-CN" altLang="en-US"/>
          </a:p>
        </p:txBody>
      </p:sp>
    </p:spTree>
    <p:extLst>
      <p:ext uri="{BB962C8B-B14F-4D97-AF65-F5344CB8AC3E}">
        <p14:creationId xmlns:p14="http://schemas.microsoft.com/office/powerpoint/2010/main" val="387354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37</a:t>
            </a:fld>
            <a:endParaRPr lang="zh-CN" altLang="en-US"/>
          </a:p>
        </p:txBody>
      </p:sp>
    </p:spTree>
    <p:extLst>
      <p:ext uri="{BB962C8B-B14F-4D97-AF65-F5344CB8AC3E}">
        <p14:creationId xmlns:p14="http://schemas.microsoft.com/office/powerpoint/2010/main" val="369664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一是新兴媒体格式的出现，包括</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等。另外是新兴媒体的体验，比如沉浸式媒体、</a:t>
            </a:r>
            <a:r>
              <a:rPr lang="en-US" altLang="zh-CN" sz="1200" b="0" i="0" kern="1200" dirty="0" smtClean="0">
                <a:solidFill>
                  <a:schemeClr val="tx1"/>
                </a:solidFill>
                <a:effectLst/>
                <a:latin typeface="+mn-lt"/>
                <a:ea typeface="+mn-ea"/>
                <a:cs typeface="+mn-cs"/>
              </a:rPr>
              <a:t>VR</a:t>
            </a:r>
            <a:r>
              <a:rPr lang="zh-CN" altLang="en-US" sz="1200" b="0" i="0" kern="1200" dirty="0" smtClean="0">
                <a:solidFill>
                  <a:schemeClr val="tx1"/>
                </a:solidFill>
                <a:effectLst/>
                <a:latin typeface="+mn-lt"/>
                <a:ea typeface="+mn-ea"/>
                <a:cs typeface="+mn-cs"/>
              </a:rPr>
              <a:t>、增强现实</a:t>
            </a:r>
            <a:r>
              <a:rPr lang="en-US" altLang="zh-CN" sz="1200" b="0" i="0" kern="1200" dirty="0" smtClean="0">
                <a:solidFill>
                  <a:schemeClr val="tx1"/>
                </a:solidFill>
                <a:effectLst/>
                <a:latin typeface="+mn-lt"/>
                <a:ea typeface="+mn-ea"/>
                <a:cs typeface="+mn-cs"/>
              </a:rPr>
              <a:t>AR</a:t>
            </a:r>
            <a:r>
              <a:rPr lang="zh-CN" altLang="en-US" sz="1200" b="0" i="0" kern="1200" dirty="0" smtClean="0">
                <a:solidFill>
                  <a:schemeClr val="tx1"/>
                </a:solidFill>
                <a:effectLst/>
                <a:latin typeface="+mn-lt"/>
                <a:ea typeface="+mn-ea"/>
                <a:cs typeface="+mn-cs"/>
              </a:rPr>
              <a:t>、云游戏等都需要很强的带宽和低延时等网络的需求。比如自动驾驶，需要很高的网络可靠性。控制的连接设备、新兴媒体的运营模式，</a:t>
            </a:r>
            <a:r>
              <a:rPr lang="en-US" altLang="zh-CN" sz="1200" b="0" i="0" kern="1200" dirty="0" smtClean="0">
                <a:solidFill>
                  <a:schemeClr val="tx1"/>
                </a:solidFill>
                <a:effectLst/>
                <a:latin typeface="+mn-lt"/>
                <a:ea typeface="+mn-ea"/>
                <a:cs typeface="+mn-cs"/>
              </a:rPr>
              <a:t>OTT</a:t>
            </a:r>
            <a:r>
              <a:rPr lang="zh-CN" altLang="en-US" sz="1200" b="0" i="0" kern="1200" dirty="0" smtClean="0">
                <a:solidFill>
                  <a:schemeClr val="tx1"/>
                </a:solidFill>
                <a:effectLst/>
                <a:latin typeface="+mn-lt"/>
                <a:ea typeface="+mn-ea"/>
                <a:cs typeface="+mn-cs"/>
              </a:rPr>
              <a:t>运营比如像</a:t>
            </a:r>
            <a:r>
              <a:rPr lang="en-US" altLang="zh-CN" sz="1200" b="0" i="0" kern="1200" dirty="0" smtClean="0">
                <a:solidFill>
                  <a:schemeClr val="tx1"/>
                </a:solidFill>
                <a:effectLst/>
                <a:latin typeface="+mn-lt"/>
                <a:ea typeface="+mn-ea"/>
                <a:cs typeface="+mn-cs"/>
              </a:rPr>
              <a:t>YouTube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NetFlix</a:t>
            </a:r>
            <a:r>
              <a:rPr lang="zh-CN" altLang="en-US" sz="1200" b="0" i="0" kern="1200" dirty="0" smtClean="0">
                <a:solidFill>
                  <a:schemeClr val="tx1"/>
                </a:solidFill>
                <a:effectLst/>
                <a:latin typeface="+mn-lt"/>
                <a:ea typeface="+mn-ea"/>
                <a:cs typeface="+mn-cs"/>
              </a:rPr>
              <a:t>，国内的优酷等。美国</a:t>
            </a:r>
            <a:r>
              <a:rPr lang="en-US" altLang="zh-CN" sz="1200" b="0" i="0" kern="1200" dirty="0" err="1" smtClean="0">
                <a:solidFill>
                  <a:schemeClr val="tx1"/>
                </a:solidFill>
                <a:effectLst/>
                <a:latin typeface="+mn-lt"/>
                <a:ea typeface="+mn-ea"/>
                <a:cs typeface="+mn-cs"/>
              </a:rPr>
              <a:t>NeFflix</a:t>
            </a:r>
            <a:r>
              <a:rPr lang="zh-CN" altLang="en-US" sz="1200" b="0" i="0" kern="1200" dirty="0" smtClean="0">
                <a:solidFill>
                  <a:schemeClr val="tx1"/>
                </a:solidFill>
                <a:effectLst/>
                <a:latin typeface="+mn-lt"/>
                <a:ea typeface="+mn-ea"/>
                <a:cs typeface="+mn-cs"/>
              </a:rPr>
              <a:t>在高峰期时视频流量可以占全球</a:t>
            </a:r>
            <a:r>
              <a:rPr lang="en-US" altLang="zh-CN" sz="1200" b="0" i="0" kern="1200" dirty="0" smtClean="0">
                <a:solidFill>
                  <a:schemeClr val="tx1"/>
                </a:solidFill>
                <a:effectLst/>
                <a:latin typeface="+mn-lt"/>
                <a:ea typeface="+mn-ea"/>
                <a:cs typeface="+mn-cs"/>
              </a:rPr>
              <a:t>65%</a:t>
            </a:r>
            <a:r>
              <a:rPr lang="zh-CN" altLang="en-US" sz="1200" b="0" i="0" kern="1200" dirty="0" smtClean="0">
                <a:solidFill>
                  <a:schemeClr val="tx1"/>
                </a:solidFill>
                <a:effectLst/>
                <a:latin typeface="+mn-lt"/>
                <a:ea typeface="+mn-ea"/>
                <a:cs typeface="+mn-cs"/>
              </a:rPr>
              <a:t>。随着网络带宽越来越高，视频流量会越来越高，我们想要体验更高的多媒体流量只会越来越难。</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38</a:t>
            </a:fld>
            <a:endParaRPr lang="zh-CN" altLang="en-US"/>
          </a:p>
        </p:txBody>
      </p:sp>
    </p:spTree>
    <p:extLst>
      <p:ext uri="{BB962C8B-B14F-4D97-AF65-F5344CB8AC3E}">
        <p14:creationId xmlns:p14="http://schemas.microsoft.com/office/powerpoint/2010/main" val="73981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11</a:t>
            </a:fld>
            <a:endParaRPr lang="zh-CN" altLang="en-US"/>
          </a:p>
        </p:txBody>
      </p:sp>
    </p:spTree>
    <p:extLst>
      <p:ext uri="{BB962C8B-B14F-4D97-AF65-F5344CB8AC3E}">
        <p14:creationId xmlns:p14="http://schemas.microsoft.com/office/powerpoint/2010/main" val="226107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1990 </a:t>
            </a:r>
            <a:r>
              <a:rPr lang="zh-CN" altLang="en-US" dirty="0" smtClean="0"/>
              <a:t>年被采纳为国际标准。</a:t>
            </a:r>
            <a:r>
              <a:rPr lang="en-US" altLang="zh-CN" dirty="0" smtClean="0"/>
              <a:t>ISDN</a:t>
            </a:r>
            <a:r>
              <a:rPr lang="zh-CN" altLang="en-US" sz="1200" b="0" i="0" kern="1200" dirty="0" smtClean="0">
                <a:solidFill>
                  <a:schemeClr val="tx1"/>
                </a:solidFill>
                <a:effectLst/>
                <a:latin typeface="+mn-lt"/>
                <a:ea typeface="+mn-ea"/>
                <a:cs typeface="+mn-cs"/>
              </a:rPr>
              <a:t>是一个数字电话网络国际标准</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12</a:t>
            </a:fld>
            <a:endParaRPr lang="zh-CN" altLang="en-US"/>
          </a:p>
        </p:txBody>
      </p:sp>
    </p:spTree>
    <p:extLst>
      <p:ext uri="{BB962C8B-B14F-4D97-AF65-F5344CB8AC3E}">
        <p14:creationId xmlns:p14="http://schemas.microsoft.com/office/powerpoint/2010/main" val="379790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21</a:t>
            </a:fld>
            <a:endParaRPr lang="zh-CN" altLang="en-US"/>
          </a:p>
        </p:txBody>
      </p:sp>
    </p:spTree>
    <p:extLst>
      <p:ext uri="{BB962C8B-B14F-4D97-AF65-F5344CB8AC3E}">
        <p14:creationId xmlns:p14="http://schemas.microsoft.com/office/powerpoint/2010/main" val="109100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该专家组建于</a:t>
            </a:r>
            <a:r>
              <a:rPr lang="en-US" altLang="zh-CN" dirty="0" smtClean="0"/>
              <a:t>1988</a:t>
            </a:r>
            <a:r>
              <a:rPr lang="zh-CN" altLang="en-US" dirty="0" smtClean="0"/>
              <a:t>年，专门负责为</a:t>
            </a:r>
            <a:r>
              <a:rPr lang="en-US" altLang="zh-CN" dirty="0" smtClean="0"/>
              <a:t>CD</a:t>
            </a:r>
            <a:r>
              <a:rPr lang="zh-CN" altLang="en-US" dirty="0" smtClean="0"/>
              <a:t>建立视频和音频标准，而成员都是为视频、音频及系统领域的技术专家。及后，他们成功将声音和影像的记录脱离了传统的模拟方式，建立了</a:t>
            </a:r>
            <a:r>
              <a:rPr lang="en-US" altLang="zh-CN" dirty="0" smtClean="0"/>
              <a:t>ISO/IEC11172</a:t>
            </a:r>
            <a:r>
              <a:rPr lang="zh-CN" altLang="en-US" dirty="0" smtClean="0"/>
              <a:t>压缩编码标准，并制定出</a:t>
            </a:r>
            <a:r>
              <a:rPr lang="en-US" altLang="zh-CN" dirty="0" smtClean="0"/>
              <a:t>MPEG-</a:t>
            </a:r>
            <a:r>
              <a:rPr lang="zh-CN" altLang="en-US" dirty="0" smtClean="0"/>
              <a:t>格式，令视听传播方面进入了数码化时代。</a:t>
            </a:r>
            <a:endParaRPr lang="en-US" altLang="zh-CN" dirty="0" smtClean="0"/>
          </a:p>
          <a:p>
            <a:endParaRPr lang="en-US" altLang="zh-CN" dirty="0" smtClean="0"/>
          </a:p>
          <a:p>
            <a:r>
              <a:rPr lang="en-US" altLang="zh-CN" dirty="0" smtClean="0"/>
              <a:t>MPEG</a:t>
            </a:r>
            <a:r>
              <a:rPr lang="zh-CN" altLang="en-US" dirty="0" smtClean="0"/>
              <a:t>标准的视频压缩编码技术主要利用了具有运动补偿的帧间压缩编码技术以减小时间冗余度，利用</a:t>
            </a:r>
            <a:r>
              <a:rPr lang="en-US" altLang="zh-CN" dirty="0" smtClean="0"/>
              <a:t>DCT</a:t>
            </a:r>
            <a:r>
              <a:rPr lang="zh-CN" altLang="en-US" dirty="0" smtClean="0"/>
              <a:t>技术以减小图像的空间冗余度，利用熵编码则在信息表示方面减小了统计冗余度。这几种技术的综合运用，大大增强了压缩性能。</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22</a:t>
            </a:fld>
            <a:endParaRPr lang="zh-CN" altLang="en-US"/>
          </a:p>
        </p:txBody>
      </p:sp>
    </p:spTree>
    <p:extLst>
      <p:ext uri="{BB962C8B-B14F-4D97-AF65-F5344CB8AC3E}">
        <p14:creationId xmlns:p14="http://schemas.microsoft.com/office/powerpoint/2010/main" val="6269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31</a:t>
            </a:fld>
            <a:endParaRPr lang="zh-CN" altLang="en-US"/>
          </a:p>
        </p:txBody>
      </p:sp>
    </p:spTree>
    <p:extLst>
      <p:ext uri="{BB962C8B-B14F-4D97-AF65-F5344CB8AC3E}">
        <p14:creationId xmlns:p14="http://schemas.microsoft.com/office/powerpoint/2010/main" val="6982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32</a:t>
            </a:fld>
            <a:endParaRPr lang="zh-CN" altLang="en-US"/>
          </a:p>
        </p:txBody>
      </p:sp>
    </p:spTree>
    <p:extLst>
      <p:ext uri="{BB962C8B-B14F-4D97-AF65-F5344CB8AC3E}">
        <p14:creationId xmlns:p14="http://schemas.microsoft.com/office/powerpoint/2010/main" val="81726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33</a:t>
            </a:fld>
            <a:endParaRPr lang="zh-CN" altLang="en-US"/>
          </a:p>
        </p:txBody>
      </p:sp>
    </p:spTree>
    <p:extLst>
      <p:ext uri="{BB962C8B-B14F-4D97-AF65-F5344CB8AC3E}">
        <p14:creationId xmlns:p14="http://schemas.microsoft.com/office/powerpoint/2010/main" val="164808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34</a:t>
            </a:fld>
            <a:endParaRPr lang="zh-CN" altLang="en-US"/>
          </a:p>
        </p:txBody>
      </p:sp>
    </p:spTree>
    <p:extLst>
      <p:ext uri="{BB962C8B-B14F-4D97-AF65-F5344CB8AC3E}">
        <p14:creationId xmlns:p14="http://schemas.microsoft.com/office/powerpoint/2010/main" val="24610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DA74F4-7A2A-464D-AD92-27658FAA9AEC}"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92" indent="-342892">
              <a:spcAft>
                <a:spcPts val="0"/>
              </a:spcAft>
              <a:buFont typeface="Arial" panose="020B0604020202020204" pitchFamily="34" charset="0"/>
              <a:buChar char="•"/>
              <a:defRPr sz="3200">
                <a:latin typeface="+mj-lt"/>
                <a:cs typeface="Arial"/>
              </a:defRPr>
            </a:lvl1pPr>
            <a:lvl2pPr marL="685783" marR="0" indent="-342892" algn="l" defTabSz="685783"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52"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43"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74" marR="0" indent="-21430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83" marR="0" lvl="1" indent="-342892"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52" marR="0" lvl="2"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43" marR="0" lvl="3"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74" marR="0" lvl="4" indent="-21430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8222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87"/>
            <a:ext cx="7886700" cy="532945"/>
          </a:xfrm>
        </p:spPr>
        <p:txBody>
          <a:bodyPr/>
          <a:lstStyle>
            <a:lvl1pPr>
              <a:defRPr>
                <a:solidFill>
                  <a:srgbClr val="94003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
        <p:nvSpPr>
          <p:cNvPr id="8" name="矩形: 圆角 7">
            <a:extLst>
              <a:ext uri="{FF2B5EF4-FFF2-40B4-BE49-F238E27FC236}">
                <a16:creationId xmlns="" xmlns:a16="http://schemas.microsoft.com/office/drawing/2014/main" id="{C462250D-7816-4698-AB06-D55CC1575AE0}"/>
              </a:ext>
            </a:extLst>
          </p:cNvPr>
          <p:cNvSpPr/>
          <p:nvPr userDrawn="1"/>
        </p:nvSpPr>
        <p:spPr>
          <a:xfrm>
            <a:off x="304799" y="132161"/>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5/20/2021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5/20/2021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5/20/2021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783800F-2EDC-054D-B04D-A89CE5DA3858}" type="datetime1">
              <a:rPr lang="en-US" altLang="zh-CN" smtClean="0"/>
              <a:t>5/20/2021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v.qq.com/x/page/a0559imqg4y.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v.qq.com/x/page/a0559imqg4y.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2B0737-0771-45C8-9CD7-A3CBF1E811D3}"/>
              </a:ext>
            </a:extLst>
          </p:cNvPr>
          <p:cNvSpPr>
            <a:spLocks noGrp="1"/>
          </p:cNvSpPr>
          <p:nvPr>
            <p:ph type="ctrTitle"/>
          </p:nvPr>
        </p:nvSpPr>
        <p:spPr>
          <a:xfrm>
            <a:off x="685800" y="1122363"/>
            <a:ext cx="7772400" cy="2387600"/>
          </a:xfrm>
        </p:spPr>
        <p:txBody>
          <a:bodyPr/>
          <a:lstStyle/>
          <a:p>
            <a:r>
              <a:rPr lang="zh-CN" altLang="en-US" sz="3200" dirty="0" smtClean="0">
                <a:solidFill>
                  <a:srgbClr val="94003F"/>
                </a:solidFill>
              </a:rPr>
              <a:t>视频压缩</a:t>
            </a:r>
            <a:r>
              <a:rPr lang="zh-CN" altLang="en-US" sz="3200" dirty="0" smtClean="0">
                <a:solidFill>
                  <a:srgbClr val="94003F"/>
                </a:solidFill>
              </a:rPr>
              <a:t>技术 </a:t>
            </a:r>
            <a:r>
              <a:rPr lang="en-US" altLang="zh-CN" sz="3200" dirty="0" smtClean="0">
                <a:solidFill>
                  <a:srgbClr val="94003F"/>
                </a:solidFill>
              </a:rPr>
              <a:t>II</a:t>
            </a:r>
            <a:r>
              <a:rPr lang="en-US" altLang="zh-CN" sz="3200" dirty="0" smtClean="0">
                <a:solidFill>
                  <a:srgbClr val="94003F"/>
                </a:solidFill>
              </a:rPr>
              <a:t/>
            </a:r>
            <a:br>
              <a:rPr lang="en-US" altLang="zh-CN" sz="3200" dirty="0" smtClean="0">
                <a:solidFill>
                  <a:srgbClr val="94003F"/>
                </a:solidFill>
              </a:rPr>
            </a:br>
            <a:r>
              <a:rPr lang="en-US" altLang="zh-CN" sz="3200" dirty="0" smtClean="0">
                <a:solidFill>
                  <a:srgbClr val="94003F"/>
                </a:solidFill>
              </a:rPr>
              <a:t>Basic Video Compression Techniques</a:t>
            </a:r>
            <a:endParaRPr lang="zh-CN" altLang="en-US" sz="3200" dirty="0">
              <a:solidFill>
                <a:srgbClr val="94003F"/>
              </a:solidFill>
            </a:endParaRPr>
          </a:p>
        </p:txBody>
      </p:sp>
      <p:sp>
        <p:nvSpPr>
          <p:cNvPr id="3" name="副标题 2">
            <a:extLst>
              <a:ext uri="{FF2B5EF4-FFF2-40B4-BE49-F238E27FC236}">
                <a16:creationId xmlns="" xmlns:a16="http://schemas.microsoft.com/office/drawing/2014/main" id="{3C307A8E-1E70-4269-B64B-7B4FE2CB43D8}"/>
              </a:ext>
            </a:extLst>
          </p:cNvPr>
          <p:cNvSpPr>
            <a:spLocks noGrp="1"/>
          </p:cNvSpPr>
          <p:nvPr>
            <p:ph type="subTitle" idx="1"/>
          </p:nvPr>
        </p:nvSpPr>
        <p:spPr>
          <a:xfrm>
            <a:off x="1143000" y="3602038"/>
            <a:ext cx="6858000" cy="1655762"/>
          </a:xfrm>
        </p:spPr>
        <p:txBody>
          <a:bodyPr>
            <a:normAutofit lnSpcReduction="10000"/>
          </a:bodyPr>
          <a:lstStyle/>
          <a:p>
            <a:endParaRPr lang="en-US" altLang="zh-TW" dirty="0"/>
          </a:p>
          <a:p>
            <a:r>
              <a:rPr lang="zh-CN" altLang="en-US" dirty="0"/>
              <a:t>授课教师</a:t>
            </a:r>
            <a:r>
              <a:rPr lang="zh-CN" altLang="en-US" dirty="0" smtClean="0"/>
              <a:t>：张小燕</a:t>
            </a:r>
            <a:endParaRPr lang="en-US" altLang="zh-CN" dirty="0" smtClean="0"/>
          </a:p>
          <a:p>
            <a:r>
              <a:rPr lang="zh-CN" altLang="en-US" dirty="0" smtClean="0"/>
              <a:t>邮箱：</a:t>
            </a:r>
            <a:r>
              <a:rPr lang="en-US" altLang="zh-CN" dirty="0" smtClean="0"/>
              <a:t>xyzhang15@szu.edu.cn</a:t>
            </a:r>
          </a:p>
          <a:p>
            <a:r>
              <a:rPr lang="en-US" altLang="zh-CN" dirty="0" smtClean="0"/>
              <a:t>2021</a:t>
            </a:r>
            <a:r>
              <a:rPr lang="zh-CN" altLang="en-US" dirty="0" smtClean="0"/>
              <a:t>年</a:t>
            </a:r>
            <a:r>
              <a:rPr lang="zh-CN" altLang="en-US" dirty="0"/>
              <a:t>春季课程</a:t>
            </a:r>
          </a:p>
        </p:txBody>
      </p:sp>
      <p:pic>
        <p:nvPicPr>
          <p:cNvPr id="6" name="图片 10">
            <a:extLst>
              <a:ext uri="{FF2B5EF4-FFF2-40B4-BE49-F238E27FC236}">
                <a16:creationId xmlns="" xmlns:a16="http://schemas.microsoft.com/office/drawing/2014/main" id="{3A5016C3-5892-442E-ABFD-D52AFF38D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 xmlns:a16="http://schemas.microsoft.com/office/drawing/2014/main" id="{B961E0DD-8BFE-4D16-AFD0-6C0D6CD188CD}"/>
              </a:ext>
            </a:extLst>
          </p:cNvPr>
          <p:cNvPicPr>
            <a:picLocks noChangeAspect="1"/>
          </p:cNvPicPr>
          <p:nvPr/>
        </p:nvPicPr>
        <p:blipFill rotWithShape="1">
          <a:blip r:embed="rId3"/>
          <a:srcRect l="952" r="11334" b="15673"/>
          <a:stretch/>
        </p:blipFill>
        <p:spPr>
          <a:xfrm>
            <a:off x="1587252" y="435758"/>
            <a:ext cx="5982790" cy="671692"/>
          </a:xfrm>
          <a:prstGeom prst="rect">
            <a:avLst/>
          </a:prstGeom>
        </p:spPr>
      </p:pic>
      <p:pic>
        <p:nvPicPr>
          <p:cNvPr id="2050" name="Picture 2">
            <a:extLst>
              <a:ext uri="{FF2B5EF4-FFF2-40B4-BE49-F238E27FC236}">
                <a16:creationId xmlns="" xmlns:a16="http://schemas.microsoft.com/office/drawing/2014/main" id="{45AF210B-38FD-403E-B32F-0243E3095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1446"/>
          <a:stretch/>
        </p:blipFill>
        <p:spPr bwMode="auto">
          <a:xfrm>
            <a:off x="7716202" y="240061"/>
            <a:ext cx="1028437" cy="97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300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ea typeface="ＭＳ Ｐゴシック" panose="020B0600070205080204" pitchFamily="34" charset="-128"/>
                <a:cs typeface="PMingLiU" pitchFamily="18" charset="-120"/>
              </a:rPr>
              <a:t>练习题</a:t>
            </a:r>
          </a:p>
        </p:txBody>
      </p:sp>
      <p:sp>
        <p:nvSpPr>
          <p:cNvPr id="50179" name="内容占位符 2"/>
          <p:cNvSpPr>
            <a:spLocks noGrp="1"/>
          </p:cNvSpPr>
          <p:nvPr>
            <p:ph idx="1"/>
          </p:nvPr>
        </p:nvSpPr>
        <p:spPr/>
        <p:txBody>
          <a:bodyPr/>
          <a:lstStyle/>
          <a:p>
            <a:endParaRPr lang="zh-CN" altLang="en-US" smtClean="0">
              <a:ea typeface="ＭＳ Ｐゴシック" panose="020B0600070205080204" pitchFamily="34" charset="-128"/>
              <a:cs typeface="PMingLiU" pitchFamily="18" charset="-120"/>
            </a:endParaRPr>
          </a:p>
        </p:txBody>
      </p:sp>
      <p:sp>
        <p:nvSpPr>
          <p:cNvPr id="2" name="矩形 1"/>
          <p:cNvSpPr>
            <a:spLocks noRot="1" noChangeAspect="1" noMove="1" noResize="1" noEditPoints="1" noAdjustHandles="1" noChangeArrowheads="1" noChangeShapeType="1" noTextEdit="1"/>
          </p:cNvSpPr>
          <p:nvPr/>
        </p:nvSpPr>
        <p:spPr>
          <a:xfrm>
            <a:off x="609600" y="4684849"/>
            <a:ext cx="7467600" cy="1329788"/>
          </a:xfrm>
          <a:prstGeom prst="rect">
            <a:avLst/>
          </a:prstGeom>
          <a:blipFill rotWithShape="0">
            <a:blip r:embed="rId2"/>
            <a:stretch>
              <a:fillRect l="-653" b="-917"/>
            </a:stretch>
          </a:blipFill>
        </p:spPr>
        <p:txBody>
          <a:bodyPr/>
          <a:lstStyle/>
          <a:p>
            <a:pPr>
              <a:defRPr/>
            </a:pPr>
            <a:r>
              <a:rPr lang="zh-CN" altLang="en-US">
                <a:noFill/>
              </a:rPr>
              <a:t> </a:t>
            </a:r>
          </a:p>
        </p:txBody>
      </p:sp>
      <p:pic>
        <p:nvPicPr>
          <p:cNvPr id="50181" name="图片 6"/>
          <p:cNvPicPr>
            <a:picLocks noChangeAspect="1"/>
          </p:cNvPicPr>
          <p:nvPr/>
        </p:nvPicPr>
        <p:blipFill>
          <a:blip r:embed="rId3">
            <a:extLst>
              <a:ext uri="{28A0092B-C50C-407E-A947-70E740481C1C}">
                <a14:useLocalDpi xmlns:a14="http://schemas.microsoft.com/office/drawing/2010/main" val="0"/>
              </a:ext>
            </a:extLst>
          </a:blip>
          <a:srcRect l="16682" t="35789" r="16611" b="14848"/>
          <a:stretch>
            <a:fillRect/>
          </a:stretch>
        </p:blipFill>
        <p:spPr bwMode="auto">
          <a:xfrm>
            <a:off x="1295400" y="1374775"/>
            <a:ext cx="57689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 7"/>
          <p:cNvSpPr/>
          <p:nvPr/>
        </p:nvSpPr>
        <p:spPr>
          <a:xfrm>
            <a:off x="2713038" y="2573338"/>
            <a:ext cx="90487" cy="103187"/>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grpSp>
        <p:nvGrpSpPr>
          <p:cNvPr id="3" name="组合 2"/>
          <p:cNvGrpSpPr>
            <a:grpSpLocks/>
          </p:cNvGrpSpPr>
          <p:nvPr/>
        </p:nvGrpSpPr>
        <p:grpSpPr bwMode="auto">
          <a:xfrm>
            <a:off x="2116138" y="1936750"/>
            <a:ext cx="1285875" cy="1376363"/>
            <a:chOff x="2170805" y="1978843"/>
            <a:chExt cx="1286156" cy="1375880"/>
          </a:xfrm>
        </p:grpSpPr>
        <p:sp>
          <p:nvSpPr>
            <p:cNvPr id="50208" name="文本框 33"/>
            <p:cNvSpPr txBox="1">
              <a:spLocks noChangeArrowheads="1"/>
            </p:cNvSpPr>
            <p:nvPr/>
          </p:nvSpPr>
          <p:spPr bwMode="auto">
            <a:xfrm>
              <a:off x="2654822" y="19788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09" name="文本框 34"/>
            <p:cNvSpPr txBox="1">
              <a:spLocks noChangeArrowheads="1"/>
            </p:cNvSpPr>
            <p:nvPr/>
          </p:nvSpPr>
          <p:spPr bwMode="auto">
            <a:xfrm>
              <a:off x="2170805" y="24771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0" name="文本框 35"/>
            <p:cNvSpPr txBox="1">
              <a:spLocks noChangeArrowheads="1"/>
            </p:cNvSpPr>
            <p:nvPr/>
          </p:nvSpPr>
          <p:spPr bwMode="auto">
            <a:xfrm>
              <a:off x="2185007" y="19788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1" name="文本框 36"/>
            <p:cNvSpPr txBox="1">
              <a:spLocks noChangeArrowheads="1"/>
            </p:cNvSpPr>
            <p:nvPr/>
          </p:nvSpPr>
          <p:spPr bwMode="auto">
            <a:xfrm>
              <a:off x="2185007" y="297552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2" name="文本框 37"/>
            <p:cNvSpPr txBox="1">
              <a:spLocks noChangeArrowheads="1"/>
            </p:cNvSpPr>
            <p:nvPr/>
          </p:nvSpPr>
          <p:spPr bwMode="auto">
            <a:xfrm>
              <a:off x="2654822" y="29760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3" name="文本框 38"/>
            <p:cNvSpPr txBox="1">
              <a:spLocks noChangeArrowheads="1"/>
            </p:cNvSpPr>
            <p:nvPr/>
          </p:nvSpPr>
          <p:spPr bwMode="auto">
            <a:xfrm>
              <a:off x="3144055" y="2985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4" name="文本框 39"/>
            <p:cNvSpPr txBox="1">
              <a:spLocks noChangeArrowheads="1"/>
            </p:cNvSpPr>
            <p:nvPr/>
          </p:nvSpPr>
          <p:spPr bwMode="auto">
            <a:xfrm>
              <a:off x="3131369" y="24771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1</a:t>
              </a:r>
              <a:endParaRPr lang="zh-CN" altLang="en-US"/>
            </a:p>
          </p:txBody>
        </p:sp>
        <p:sp>
          <p:nvSpPr>
            <p:cNvPr id="50215" name="文本框 40"/>
            <p:cNvSpPr txBox="1">
              <a:spLocks noChangeArrowheads="1"/>
            </p:cNvSpPr>
            <p:nvPr/>
          </p:nvSpPr>
          <p:spPr bwMode="auto">
            <a:xfrm>
              <a:off x="3121700" y="19788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FF0000"/>
                  </a:solidFill>
                </a:rPr>
                <a:t>1</a:t>
              </a:r>
              <a:endParaRPr lang="zh-CN" altLang="en-US">
                <a:solidFill>
                  <a:srgbClr val="FF0000"/>
                </a:solidFill>
              </a:endParaRPr>
            </a:p>
          </p:txBody>
        </p:sp>
      </p:grpSp>
      <p:grpSp>
        <p:nvGrpSpPr>
          <p:cNvPr id="10" name="组合 9"/>
          <p:cNvGrpSpPr>
            <a:grpSpLocks/>
          </p:cNvGrpSpPr>
          <p:nvPr/>
        </p:nvGrpSpPr>
        <p:grpSpPr bwMode="auto">
          <a:xfrm>
            <a:off x="2759075" y="1622425"/>
            <a:ext cx="1008063" cy="1030288"/>
            <a:chOff x="6252391" y="2178927"/>
            <a:chExt cx="1038376" cy="1068955"/>
          </a:xfrm>
        </p:grpSpPr>
        <p:sp>
          <p:nvSpPr>
            <p:cNvPr id="50200" name="文本框 25"/>
            <p:cNvSpPr txBox="1">
              <a:spLocks noChangeArrowheads="1"/>
            </p:cNvSpPr>
            <p:nvPr/>
          </p:nvSpPr>
          <p:spPr bwMode="auto">
            <a:xfrm>
              <a:off x="6604082" y="2192139"/>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1" name="文本框 26"/>
            <p:cNvSpPr txBox="1">
              <a:spLocks noChangeArrowheads="1"/>
            </p:cNvSpPr>
            <p:nvPr/>
          </p:nvSpPr>
          <p:spPr bwMode="auto">
            <a:xfrm>
              <a:off x="6252391" y="2523030"/>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2" name="文本框 27"/>
            <p:cNvSpPr txBox="1">
              <a:spLocks noChangeArrowheads="1"/>
            </p:cNvSpPr>
            <p:nvPr/>
          </p:nvSpPr>
          <p:spPr bwMode="auto">
            <a:xfrm>
              <a:off x="6256611" y="2192139"/>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3" name="文本框 28"/>
            <p:cNvSpPr txBox="1">
              <a:spLocks noChangeArrowheads="1"/>
            </p:cNvSpPr>
            <p:nvPr/>
          </p:nvSpPr>
          <p:spPr bwMode="auto">
            <a:xfrm>
              <a:off x="6274823" y="2834768"/>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4" name="文本框 29"/>
            <p:cNvSpPr txBox="1">
              <a:spLocks noChangeArrowheads="1"/>
            </p:cNvSpPr>
            <p:nvPr/>
          </p:nvSpPr>
          <p:spPr bwMode="auto">
            <a:xfrm>
              <a:off x="6951553" y="2178927"/>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5" name="文本框 30"/>
            <p:cNvSpPr txBox="1">
              <a:spLocks noChangeArrowheads="1"/>
            </p:cNvSpPr>
            <p:nvPr/>
          </p:nvSpPr>
          <p:spPr bwMode="auto">
            <a:xfrm>
              <a:off x="6949446" y="2517080"/>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FF0000"/>
                  </a:solidFill>
                </a:rPr>
                <a:t>2</a:t>
              </a:r>
              <a:endParaRPr lang="zh-CN" altLang="en-US">
                <a:solidFill>
                  <a:srgbClr val="FF0000"/>
                </a:solidFill>
              </a:endParaRPr>
            </a:p>
          </p:txBody>
        </p:sp>
        <p:sp>
          <p:nvSpPr>
            <p:cNvPr id="50206" name="文本框 31"/>
            <p:cNvSpPr txBox="1">
              <a:spLocks noChangeArrowheads="1"/>
            </p:cNvSpPr>
            <p:nvPr/>
          </p:nvSpPr>
          <p:spPr bwMode="auto">
            <a:xfrm>
              <a:off x="6612135" y="2850235"/>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sp>
          <p:nvSpPr>
            <p:cNvPr id="50207" name="文本框 32"/>
            <p:cNvSpPr txBox="1">
              <a:spLocks noChangeArrowheads="1"/>
            </p:cNvSpPr>
            <p:nvPr/>
          </p:nvSpPr>
          <p:spPr bwMode="auto">
            <a:xfrm>
              <a:off x="6949446" y="2864879"/>
              <a:ext cx="339214"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2"/>
                  </a:solidFill>
                </a:rPr>
                <a:t>2</a:t>
              </a:r>
              <a:endParaRPr lang="zh-CN" altLang="en-US">
                <a:solidFill>
                  <a:schemeClr val="accent2"/>
                </a:solidFill>
              </a:endParaRPr>
            </a:p>
          </p:txBody>
        </p:sp>
      </p:grpSp>
      <p:grpSp>
        <p:nvGrpSpPr>
          <p:cNvPr id="11" name="组合 10"/>
          <p:cNvGrpSpPr>
            <a:grpSpLocks/>
          </p:cNvGrpSpPr>
          <p:nvPr/>
        </p:nvGrpSpPr>
        <p:grpSpPr bwMode="auto">
          <a:xfrm>
            <a:off x="3248025" y="1789113"/>
            <a:ext cx="595313" cy="709612"/>
            <a:chOff x="7214392" y="2417830"/>
            <a:chExt cx="793506" cy="946452"/>
          </a:xfrm>
        </p:grpSpPr>
        <p:sp>
          <p:nvSpPr>
            <p:cNvPr id="50190" name="文本框 15"/>
            <p:cNvSpPr txBox="1">
              <a:spLocks noChangeArrowheads="1"/>
            </p:cNvSpPr>
            <p:nvPr/>
          </p:nvSpPr>
          <p:spPr bwMode="auto">
            <a:xfrm>
              <a:off x="7224283" y="2626622"/>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FF0000"/>
                  </a:solidFill>
                </a:rPr>
                <a:t>3</a:t>
              </a:r>
              <a:endParaRPr lang="zh-CN" altLang="en-US">
                <a:solidFill>
                  <a:srgbClr val="FF0000"/>
                </a:solidFill>
              </a:endParaRPr>
            </a:p>
          </p:txBody>
        </p:sp>
        <p:grpSp>
          <p:nvGrpSpPr>
            <p:cNvPr id="50191" name="组合 16"/>
            <p:cNvGrpSpPr>
              <a:grpSpLocks/>
            </p:cNvGrpSpPr>
            <p:nvPr/>
          </p:nvGrpSpPr>
          <p:grpSpPr bwMode="auto">
            <a:xfrm>
              <a:off x="7214392" y="2417830"/>
              <a:ext cx="793506" cy="946452"/>
              <a:chOff x="7214392" y="2417830"/>
              <a:chExt cx="793506" cy="946452"/>
            </a:xfrm>
          </p:grpSpPr>
          <p:sp>
            <p:nvSpPr>
              <p:cNvPr id="50192" name="文本框 17"/>
              <p:cNvSpPr txBox="1">
                <a:spLocks noChangeArrowheads="1"/>
              </p:cNvSpPr>
              <p:nvPr/>
            </p:nvSpPr>
            <p:spPr bwMode="auto">
              <a:xfrm>
                <a:off x="7667247" y="2655692"/>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grpSp>
            <p:nvGrpSpPr>
              <p:cNvPr id="50193" name="组合 18"/>
              <p:cNvGrpSpPr>
                <a:grpSpLocks/>
              </p:cNvGrpSpPr>
              <p:nvPr/>
            </p:nvGrpSpPr>
            <p:grpSpPr bwMode="auto">
              <a:xfrm>
                <a:off x="7214392" y="2417830"/>
                <a:ext cx="793506" cy="946452"/>
                <a:chOff x="7214392" y="2417830"/>
                <a:chExt cx="793506" cy="946452"/>
              </a:xfrm>
            </p:grpSpPr>
            <p:sp>
              <p:nvSpPr>
                <p:cNvPr id="50194" name="文本框 19"/>
                <p:cNvSpPr txBox="1">
                  <a:spLocks noChangeArrowheads="1"/>
                </p:cNvSpPr>
                <p:nvPr/>
              </p:nvSpPr>
              <p:spPr bwMode="auto">
                <a:xfrm>
                  <a:off x="7428247" y="2426442"/>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sp>
              <p:nvSpPr>
                <p:cNvPr id="50195" name="文本框 20"/>
                <p:cNvSpPr txBox="1">
                  <a:spLocks noChangeArrowheads="1"/>
                </p:cNvSpPr>
                <p:nvPr/>
              </p:nvSpPr>
              <p:spPr bwMode="auto">
                <a:xfrm>
                  <a:off x="7214392" y="2425030"/>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sp>
              <p:nvSpPr>
                <p:cNvPr id="50196" name="文本框 21"/>
                <p:cNvSpPr txBox="1">
                  <a:spLocks noChangeArrowheads="1"/>
                </p:cNvSpPr>
                <p:nvPr/>
              </p:nvSpPr>
              <p:spPr bwMode="auto">
                <a:xfrm>
                  <a:off x="7224283" y="2848437"/>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sp>
              <p:nvSpPr>
                <p:cNvPr id="50197" name="文本框 22"/>
                <p:cNvSpPr txBox="1">
                  <a:spLocks noChangeArrowheads="1"/>
                </p:cNvSpPr>
                <p:nvPr/>
              </p:nvSpPr>
              <p:spPr bwMode="auto">
                <a:xfrm>
                  <a:off x="7457355" y="2848438"/>
                  <a:ext cx="3392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sp>
              <p:nvSpPr>
                <p:cNvPr id="50198" name="文本框 23"/>
                <p:cNvSpPr txBox="1">
                  <a:spLocks noChangeArrowheads="1"/>
                </p:cNvSpPr>
                <p:nvPr/>
              </p:nvSpPr>
              <p:spPr bwMode="auto">
                <a:xfrm>
                  <a:off x="7668683" y="2871840"/>
                  <a:ext cx="33921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sp>
              <p:nvSpPr>
                <p:cNvPr id="50199" name="文本框 24"/>
                <p:cNvSpPr txBox="1">
                  <a:spLocks noChangeArrowheads="1"/>
                </p:cNvSpPr>
                <p:nvPr/>
              </p:nvSpPr>
              <p:spPr bwMode="auto">
                <a:xfrm>
                  <a:off x="7657465" y="2417830"/>
                  <a:ext cx="3392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solidFill>
                        <a:schemeClr val="accent1"/>
                      </a:solidFill>
                    </a:rPr>
                    <a:t>3</a:t>
                  </a:r>
                  <a:endParaRPr lang="zh-CN" altLang="en-US">
                    <a:solidFill>
                      <a:schemeClr val="accent1"/>
                    </a:solidFill>
                  </a:endParaRPr>
                </a:p>
              </p:txBody>
            </p:sp>
          </p:grpSp>
        </p:grpSp>
      </p:grpSp>
      <p:cxnSp>
        <p:nvCxnSpPr>
          <p:cNvPr id="12" name="直接箭头连接符 11"/>
          <p:cNvCxnSpPr/>
          <p:nvPr/>
        </p:nvCxnSpPr>
        <p:spPr>
          <a:xfrm>
            <a:off x="1663700" y="1374775"/>
            <a:ext cx="222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029075" y="1576388"/>
            <a:ext cx="44450" cy="2374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188" name="文本框 13"/>
          <p:cNvSpPr txBox="1">
            <a:spLocks noChangeArrowheads="1"/>
          </p:cNvSpPr>
          <p:nvPr/>
        </p:nvSpPr>
        <p:spPr bwMode="auto">
          <a:xfrm>
            <a:off x="3136900" y="1096963"/>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x</a:t>
            </a:r>
            <a:endParaRPr lang="zh-CN" altLang="en-US"/>
          </a:p>
        </p:txBody>
      </p:sp>
      <p:sp>
        <p:nvSpPr>
          <p:cNvPr id="50189" name="文本框 14"/>
          <p:cNvSpPr txBox="1">
            <a:spLocks noChangeArrowheads="1"/>
          </p:cNvSpPr>
          <p:nvPr/>
        </p:nvSpPr>
        <p:spPr bwMode="auto">
          <a:xfrm>
            <a:off x="4119563" y="298767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a:t>y</a:t>
            </a:r>
            <a:endParaRPr lang="zh-CN" altLang="en-US"/>
          </a:p>
        </p:txBody>
      </p:sp>
    </p:spTree>
    <p:extLst>
      <p:ext uri="{BB962C8B-B14F-4D97-AF65-F5344CB8AC3E}">
        <p14:creationId xmlns:p14="http://schemas.microsoft.com/office/powerpoint/2010/main" val="228450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编码标准</a:t>
            </a:r>
            <a:endParaRPr lang="zh-CN" altLang="en-US" dirty="0"/>
          </a:p>
        </p:txBody>
      </p:sp>
      <p:sp>
        <p:nvSpPr>
          <p:cNvPr id="3" name="内容占位符 2"/>
          <p:cNvSpPr>
            <a:spLocks noGrp="1"/>
          </p:cNvSpPr>
          <p:nvPr>
            <p:ph idx="1"/>
          </p:nvPr>
        </p:nvSpPr>
        <p:spPr>
          <a:xfrm>
            <a:off x="417066" y="1327105"/>
            <a:ext cx="8309867" cy="4351338"/>
          </a:xfrm>
        </p:spPr>
        <p:txBody>
          <a:bodyPr/>
          <a:lstStyle/>
          <a:p>
            <a:r>
              <a:rPr lang="en-US" altLang="zh-CN" dirty="0">
                <a:solidFill>
                  <a:srgbClr val="C00000"/>
                </a:solidFill>
              </a:rPr>
              <a:t>H.261</a:t>
            </a:r>
            <a:r>
              <a:rPr lang="zh-CN" altLang="en-US" dirty="0">
                <a:solidFill>
                  <a:srgbClr val="C00000"/>
                </a:solidFill>
              </a:rPr>
              <a:t>编码标准介绍</a:t>
            </a:r>
            <a:r>
              <a:rPr lang="en-US" altLang="zh-CN" dirty="0">
                <a:solidFill>
                  <a:srgbClr val="C00000"/>
                </a:solidFill>
              </a:rPr>
              <a:t>; </a:t>
            </a:r>
            <a:r>
              <a:rPr lang="en-US" altLang="zh-CN" dirty="0" smtClean="0">
                <a:solidFill>
                  <a:srgbClr val="C00000"/>
                </a:solidFill>
              </a:rPr>
              <a:t>H.261</a:t>
            </a:r>
            <a:r>
              <a:rPr lang="zh-CN" altLang="en-US" dirty="0">
                <a:solidFill>
                  <a:srgbClr val="C00000"/>
                </a:solidFill>
              </a:rPr>
              <a:t>里面的</a:t>
            </a:r>
            <a:r>
              <a:rPr lang="en-US" altLang="zh-CN" dirty="0">
                <a:solidFill>
                  <a:srgbClr val="C00000"/>
                </a:solidFill>
              </a:rPr>
              <a:t>I </a:t>
            </a:r>
            <a:r>
              <a:rPr lang="en-US" altLang="zh-CN" dirty="0" smtClean="0">
                <a:solidFill>
                  <a:srgbClr val="C00000"/>
                </a:solidFill>
              </a:rPr>
              <a:t>FRAME</a:t>
            </a:r>
            <a:r>
              <a:rPr lang="zh-CN" altLang="en-US" dirty="0" smtClean="0">
                <a:solidFill>
                  <a:srgbClr val="C00000"/>
                </a:solidFill>
              </a:rPr>
              <a:t>，</a:t>
            </a:r>
            <a:r>
              <a:rPr lang="zh-CN" altLang="en-US" dirty="0">
                <a:solidFill>
                  <a:srgbClr val="C00000"/>
                </a:solidFill>
              </a:rPr>
              <a:t>和</a:t>
            </a:r>
            <a:r>
              <a:rPr lang="en-US" altLang="zh-CN" dirty="0">
                <a:solidFill>
                  <a:srgbClr val="C00000"/>
                </a:solidFill>
              </a:rPr>
              <a:t>P FRAME </a:t>
            </a:r>
            <a:r>
              <a:rPr lang="zh-CN" altLang="en-US" dirty="0">
                <a:solidFill>
                  <a:srgbClr val="C00000"/>
                </a:solidFill>
              </a:rPr>
              <a:t>概念和编码</a:t>
            </a:r>
            <a:r>
              <a:rPr lang="zh-CN" altLang="en-US" dirty="0" smtClean="0">
                <a:solidFill>
                  <a:srgbClr val="C00000"/>
                </a:solidFill>
              </a:rPr>
              <a:t>过程。</a:t>
            </a:r>
            <a:endParaRPr lang="en-US" altLang="zh-CN" dirty="0" smtClean="0">
              <a:solidFill>
                <a:srgbClr val="C00000"/>
              </a:solidFill>
            </a:endParaRPr>
          </a:p>
          <a:p>
            <a:endParaRPr lang="en-US" altLang="zh-CN" dirty="0" smtClean="0">
              <a:solidFill>
                <a:srgbClr val="C00000"/>
              </a:solidFill>
            </a:endParaRPr>
          </a:p>
          <a:p>
            <a:r>
              <a:rPr lang="zh-CN" altLang="en-US" dirty="0"/>
              <a:t>介绍</a:t>
            </a:r>
            <a:r>
              <a:rPr lang="en-US" altLang="zh-CN" dirty="0"/>
              <a:t>MPEG</a:t>
            </a:r>
            <a:r>
              <a:rPr lang="zh-CN" altLang="en-US" dirty="0"/>
              <a:t>编码</a:t>
            </a:r>
            <a:r>
              <a:rPr lang="zh-CN" altLang="en-US" dirty="0" smtClean="0"/>
              <a:t>，</a:t>
            </a:r>
            <a:r>
              <a:rPr lang="en-US" altLang="zh-CN" dirty="0" smtClean="0"/>
              <a:t>MPEG-1</a:t>
            </a:r>
            <a:r>
              <a:rPr lang="zh-CN" altLang="en-US" dirty="0"/>
              <a:t>编码中的运动补偿，与</a:t>
            </a:r>
            <a:r>
              <a:rPr lang="en-US" altLang="zh-CN" dirty="0"/>
              <a:t>H.261</a:t>
            </a:r>
            <a:r>
              <a:rPr lang="zh-CN" altLang="en-US" dirty="0"/>
              <a:t>的主要</a:t>
            </a:r>
            <a:r>
              <a:rPr lang="zh-CN" altLang="en-US" dirty="0" smtClean="0"/>
              <a:t>区别</a:t>
            </a:r>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11</a:t>
            </a:fld>
            <a:endParaRPr lang="zh-CN" altLang="en-US" dirty="0"/>
          </a:p>
        </p:txBody>
      </p:sp>
    </p:spTree>
    <p:extLst>
      <p:ext uri="{BB962C8B-B14F-4D97-AF65-F5344CB8AC3E}">
        <p14:creationId xmlns:p14="http://schemas.microsoft.com/office/powerpoint/2010/main" val="586996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27125" y="1895475"/>
            <a:ext cx="2417763" cy="352425"/>
          </a:xfrm>
          <a:prstGeom prst="rect">
            <a:avLst/>
          </a:prstGeom>
        </p:spPr>
        <p:txBody>
          <a:bodyPr lIns="0" tIns="0" rIns="0" bIns="0"/>
          <a:lstStyle/>
          <a:p>
            <a:pPr marL="240939" indent="-230293" eaLnBrk="1" hangingPunct="1">
              <a:buClr>
                <a:srgbClr val="231F20"/>
              </a:buClr>
              <a:buFont typeface="Meiryo"/>
              <a:buChar char="•"/>
              <a:tabLst>
                <a:tab pos="240939" algn="l"/>
                <a:tab pos="1272496" algn="l"/>
                <a:tab pos="1726919" algn="l"/>
              </a:tabLst>
              <a:defRPr/>
            </a:pPr>
            <a:r>
              <a:rPr sz="1721" b="1" spc="243" dirty="0">
                <a:solidFill>
                  <a:srgbClr val="231F20"/>
                </a:solidFill>
                <a:latin typeface="Arial"/>
                <a:cs typeface="Arial"/>
              </a:rPr>
              <a:t>H.26</a:t>
            </a:r>
            <a:r>
              <a:rPr sz="1721" b="1" spc="265" dirty="0">
                <a:solidFill>
                  <a:srgbClr val="231F20"/>
                </a:solidFill>
                <a:latin typeface="Arial"/>
                <a:cs typeface="Arial"/>
              </a:rPr>
              <a:t>1</a:t>
            </a:r>
            <a:r>
              <a:rPr sz="1721" spc="124" dirty="0">
                <a:solidFill>
                  <a:srgbClr val="231F20"/>
                </a:solidFill>
                <a:latin typeface="Arial"/>
                <a:cs typeface="Arial"/>
              </a:rPr>
              <a:t>:	</a:t>
            </a:r>
            <a:r>
              <a:rPr sz="1721" spc="251" dirty="0">
                <a:solidFill>
                  <a:srgbClr val="231F20"/>
                </a:solidFill>
                <a:latin typeface="Arial"/>
                <a:cs typeface="Arial"/>
              </a:rPr>
              <a:t>A</a:t>
            </a:r>
            <a:r>
              <a:rPr sz="1721" spc="132" dirty="0">
                <a:solidFill>
                  <a:srgbClr val="231F20"/>
                </a:solidFill>
                <a:latin typeface="Arial"/>
                <a:cs typeface="Arial"/>
              </a:rPr>
              <a:t>n	</a:t>
            </a:r>
            <a:r>
              <a:rPr sz="1721" spc="9" dirty="0">
                <a:solidFill>
                  <a:srgbClr val="231F20"/>
                </a:solidFill>
                <a:latin typeface="Arial"/>
                <a:cs typeface="Arial"/>
              </a:rPr>
              <a:t>e</a:t>
            </a:r>
            <a:r>
              <a:rPr sz="1721" spc="4" dirty="0">
                <a:solidFill>
                  <a:srgbClr val="231F20"/>
                </a:solidFill>
                <a:latin typeface="Arial"/>
                <a:cs typeface="Arial"/>
              </a:rPr>
              <a:t>a</a:t>
            </a:r>
            <a:r>
              <a:rPr sz="1721" spc="101" dirty="0">
                <a:solidFill>
                  <a:srgbClr val="231F20"/>
                </a:solidFill>
                <a:latin typeface="Arial"/>
                <a:cs typeface="Arial"/>
              </a:rPr>
              <a:t>rlier</a:t>
            </a:r>
            <a:endParaRPr sz="1721" dirty="0">
              <a:latin typeface="Arial"/>
              <a:cs typeface="Arial"/>
            </a:endParaRPr>
          </a:p>
        </p:txBody>
      </p:sp>
      <p:sp>
        <p:nvSpPr>
          <p:cNvPr id="6" name="object 6"/>
          <p:cNvSpPr txBox="1"/>
          <p:nvPr/>
        </p:nvSpPr>
        <p:spPr>
          <a:xfrm>
            <a:off x="3657600" y="1895475"/>
            <a:ext cx="1439863" cy="273050"/>
          </a:xfrm>
          <a:prstGeom prst="rect">
            <a:avLst/>
          </a:prstGeom>
        </p:spPr>
        <p:txBody>
          <a:bodyPr lIns="0" tIns="0" rIns="0" bIns="0"/>
          <a:lstStyle/>
          <a:p>
            <a:pPr marL="11206" eaLnBrk="1" hangingPunct="1">
              <a:tabLst>
                <a:tab pos="841606" algn="l"/>
              </a:tabLst>
              <a:defRPr/>
            </a:pPr>
            <a:r>
              <a:rPr sz="1721" spc="132" dirty="0">
                <a:solidFill>
                  <a:srgbClr val="231F20"/>
                </a:solidFill>
                <a:latin typeface="Arial"/>
                <a:cs typeface="Arial"/>
              </a:rPr>
              <a:t>digital	</a:t>
            </a:r>
            <a:r>
              <a:rPr sz="1721" spc="97" dirty="0">
                <a:solidFill>
                  <a:srgbClr val="231F20"/>
                </a:solidFill>
                <a:latin typeface="Arial"/>
                <a:cs typeface="Arial"/>
              </a:rPr>
              <a:t>video</a:t>
            </a:r>
            <a:endParaRPr sz="1721">
              <a:latin typeface="Arial"/>
              <a:cs typeface="Arial"/>
            </a:endParaRPr>
          </a:p>
        </p:txBody>
      </p:sp>
      <p:sp>
        <p:nvSpPr>
          <p:cNvPr id="7" name="object 7"/>
          <p:cNvSpPr txBox="1"/>
          <p:nvPr/>
        </p:nvSpPr>
        <p:spPr>
          <a:xfrm>
            <a:off x="5210175" y="1895475"/>
            <a:ext cx="1400175" cy="273050"/>
          </a:xfrm>
          <a:prstGeom prst="rect">
            <a:avLst/>
          </a:prstGeom>
        </p:spPr>
        <p:txBody>
          <a:bodyPr lIns="0" tIns="0" rIns="0" bIns="0"/>
          <a:lstStyle/>
          <a:p>
            <a:pPr marL="11206" eaLnBrk="1" hangingPunct="1">
              <a:defRPr/>
            </a:pPr>
            <a:r>
              <a:rPr sz="1721" spc="159" dirty="0">
                <a:solidFill>
                  <a:srgbClr val="231F20"/>
                </a:solidFill>
                <a:latin typeface="Arial"/>
                <a:cs typeface="Arial"/>
              </a:rPr>
              <a:t>com</a:t>
            </a:r>
            <a:r>
              <a:rPr sz="1721" spc="75" dirty="0">
                <a:solidFill>
                  <a:srgbClr val="231F20"/>
                </a:solidFill>
                <a:latin typeface="Arial"/>
                <a:cs typeface="Arial"/>
              </a:rPr>
              <a:t>p</a:t>
            </a:r>
            <a:r>
              <a:rPr sz="1721" spc="71" dirty="0">
                <a:solidFill>
                  <a:srgbClr val="231F20"/>
                </a:solidFill>
                <a:latin typeface="Arial"/>
                <a:cs typeface="Arial"/>
              </a:rPr>
              <a:t>ression</a:t>
            </a:r>
            <a:endParaRPr sz="1721">
              <a:latin typeface="Arial"/>
              <a:cs typeface="Arial"/>
            </a:endParaRPr>
          </a:p>
        </p:txBody>
      </p:sp>
      <p:sp>
        <p:nvSpPr>
          <p:cNvPr id="8" name="object 8"/>
          <p:cNvSpPr txBox="1"/>
          <p:nvPr/>
        </p:nvSpPr>
        <p:spPr>
          <a:xfrm>
            <a:off x="6726238" y="1895475"/>
            <a:ext cx="1485900" cy="273050"/>
          </a:xfrm>
          <a:prstGeom prst="rect">
            <a:avLst/>
          </a:prstGeom>
        </p:spPr>
        <p:txBody>
          <a:bodyPr lIns="0" tIns="0" rIns="0" bIns="0"/>
          <a:lstStyle/>
          <a:p>
            <a:pPr marL="11206" eaLnBrk="1" hangingPunct="1">
              <a:tabLst>
                <a:tab pos="1206378" algn="l"/>
              </a:tabLst>
              <a:defRPr/>
            </a:pPr>
            <a:r>
              <a:rPr sz="1721" spc="106" dirty="0">
                <a:solidFill>
                  <a:srgbClr val="231F20"/>
                </a:solidFill>
                <a:latin typeface="Arial"/>
                <a:cs typeface="Arial"/>
              </a:rPr>
              <a:t>stand</a:t>
            </a:r>
            <a:r>
              <a:rPr sz="1721" spc="62" dirty="0">
                <a:solidFill>
                  <a:srgbClr val="231F20"/>
                </a:solidFill>
                <a:latin typeface="Arial"/>
                <a:cs typeface="Arial"/>
              </a:rPr>
              <a:t>a</a:t>
            </a:r>
            <a:r>
              <a:rPr sz="1721" spc="132" dirty="0">
                <a:solidFill>
                  <a:srgbClr val="231F20"/>
                </a:solidFill>
                <a:latin typeface="Arial"/>
                <a:cs typeface="Arial"/>
              </a:rPr>
              <a:t>rd,	</a:t>
            </a:r>
            <a:r>
              <a:rPr sz="1721" spc="97" dirty="0">
                <a:solidFill>
                  <a:srgbClr val="231F20"/>
                </a:solidFill>
                <a:latin typeface="Arial"/>
                <a:cs typeface="Arial"/>
              </a:rPr>
              <a:t>i</a:t>
            </a:r>
            <a:r>
              <a:rPr sz="1721" spc="137" dirty="0">
                <a:solidFill>
                  <a:srgbClr val="231F20"/>
                </a:solidFill>
                <a:latin typeface="Arial"/>
                <a:cs typeface="Arial"/>
              </a:rPr>
              <a:t>ts</a:t>
            </a:r>
            <a:endParaRPr sz="1721">
              <a:latin typeface="Arial"/>
              <a:cs typeface="Arial"/>
            </a:endParaRPr>
          </a:p>
        </p:txBody>
      </p:sp>
      <p:sp>
        <p:nvSpPr>
          <p:cNvPr id="9" name="object 9"/>
          <p:cNvSpPr txBox="1"/>
          <p:nvPr/>
        </p:nvSpPr>
        <p:spPr>
          <a:xfrm>
            <a:off x="1357313" y="2206625"/>
            <a:ext cx="4111625" cy="274638"/>
          </a:xfrm>
          <a:prstGeom prst="rect">
            <a:avLst/>
          </a:prstGeom>
        </p:spPr>
        <p:txBody>
          <a:bodyPr lIns="0" tIns="0" rIns="0" bIns="0"/>
          <a:lstStyle/>
          <a:p>
            <a:pPr marL="11206" eaLnBrk="1" hangingPunct="1">
              <a:tabLst>
                <a:tab pos="1085908" algn="l"/>
                <a:tab pos="1449558" algn="l"/>
                <a:tab pos="2723735" algn="l"/>
              </a:tabLst>
              <a:defRPr/>
            </a:pPr>
            <a:r>
              <a:rPr sz="1721" spc="62" dirty="0">
                <a:solidFill>
                  <a:srgbClr val="231F20"/>
                </a:solidFill>
                <a:latin typeface="Arial"/>
                <a:cs typeface="Arial"/>
              </a:rPr>
              <a:t>p</a:t>
            </a:r>
            <a:r>
              <a:rPr sz="1721" spc="101" dirty="0">
                <a:solidFill>
                  <a:srgbClr val="231F20"/>
                </a:solidFill>
                <a:latin typeface="Arial"/>
                <a:cs typeface="Arial"/>
              </a:rPr>
              <a:t>rinciple	</a:t>
            </a:r>
            <a:r>
              <a:rPr sz="1721" spc="154" dirty="0">
                <a:solidFill>
                  <a:srgbClr val="231F20"/>
                </a:solidFill>
                <a:latin typeface="Arial"/>
                <a:cs typeface="Arial"/>
              </a:rPr>
              <a:t>of	</a:t>
            </a:r>
            <a:r>
              <a:rPr sz="1721" spc="115" dirty="0">
                <a:solidFill>
                  <a:srgbClr val="231F20"/>
                </a:solidFill>
                <a:latin typeface="Arial"/>
                <a:cs typeface="Arial"/>
              </a:rPr>
              <a:t>MC-based	</a:t>
            </a:r>
            <a:r>
              <a:rPr sz="1721" spc="159" dirty="0">
                <a:solidFill>
                  <a:srgbClr val="231F20"/>
                </a:solidFill>
                <a:latin typeface="Arial"/>
                <a:cs typeface="Arial"/>
              </a:rPr>
              <a:t>com</a:t>
            </a:r>
            <a:r>
              <a:rPr sz="1721" spc="75" dirty="0">
                <a:solidFill>
                  <a:srgbClr val="231F20"/>
                </a:solidFill>
                <a:latin typeface="Arial"/>
                <a:cs typeface="Arial"/>
              </a:rPr>
              <a:t>p</a:t>
            </a:r>
            <a:r>
              <a:rPr sz="1721" spc="71" dirty="0">
                <a:solidFill>
                  <a:srgbClr val="231F20"/>
                </a:solidFill>
                <a:latin typeface="Arial"/>
                <a:cs typeface="Arial"/>
              </a:rPr>
              <a:t>ression</a:t>
            </a:r>
            <a:endParaRPr sz="1721" dirty="0">
              <a:latin typeface="Arial"/>
              <a:cs typeface="Arial"/>
            </a:endParaRPr>
          </a:p>
        </p:txBody>
      </p:sp>
      <p:sp>
        <p:nvSpPr>
          <p:cNvPr id="10" name="object 10"/>
          <p:cNvSpPr txBox="1"/>
          <p:nvPr/>
        </p:nvSpPr>
        <p:spPr>
          <a:xfrm>
            <a:off x="5588000" y="2206625"/>
            <a:ext cx="1241425" cy="274638"/>
          </a:xfrm>
          <a:prstGeom prst="rect">
            <a:avLst/>
          </a:prstGeom>
        </p:spPr>
        <p:txBody>
          <a:bodyPr lIns="0" tIns="0" rIns="0" bIns="0"/>
          <a:lstStyle/>
          <a:p>
            <a:pPr marL="11206" eaLnBrk="1" hangingPunct="1">
              <a:tabLst>
                <a:tab pos="318824" algn="l"/>
              </a:tabLst>
              <a:defRPr/>
            </a:pPr>
            <a:r>
              <a:rPr sz="1721" spc="35" dirty="0">
                <a:solidFill>
                  <a:srgbClr val="231F20"/>
                </a:solidFill>
                <a:latin typeface="Arial"/>
                <a:cs typeface="Arial"/>
              </a:rPr>
              <a:t>is	</a:t>
            </a:r>
            <a:r>
              <a:rPr sz="1721" spc="115" dirty="0">
                <a:solidFill>
                  <a:srgbClr val="231F20"/>
                </a:solidFill>
                <a:latin typeface="Arial"/>
                <a:cs typeface="Arial"/>
              </a:rPr>
              <a:t>retained</a:t>
            </a:r>
            <a:endParaRPr sz="1721" dirty="0">
              <a:latin typeface="Arial"/>
              <a:cs typeface="Arial"/>
            </a:endParaRPr>
          </a:p>
        </p:txBody>
      </p:sp>
      <p:sp>
        <p:nvSpPr>
          <p:cNvPr id="11" name="object 11"/>
          <p:cNvSpPr txBox="1"/>
          <p:nvPr/>
        </p:nvSpPr>
        <p:spPr>
          <a:xfrm>
            <a:off x="6945313" y="2206625"/>
            <a:ext cx="617537" cy="274638"/>
          </a:xfrm>
          <a:prstGeom prst="rect">
            <a:avLst/>
          </a:prstGeom>
        </p:spPr>
        <p:txBody>
          <a:bodyPr lIns="0" tIns="0" rIns="0" bIns="0"/>
          <a:lstStyle/>
          <a:p>
            <a:pPr marL="11206" eaLnBrk="1" hangingPunct="1">
              <a:tabLst>
                <a:tab pos="351323" algn="l"/>
              </a:tabLst>
              <a:defRPr/>
            </a:pPr>
            <a:r>
              <a:rPr sz="1721" spc="97" dirty="0">
                <a:solidFill>
                  <a:srgbClr val="231F20"/>
                </a:solidFill>
                <a:latin typeface="Arial"/>
                <a:cs typeface="Arial"/>
              </a:rPr>
              <a:t>i</a:t>
            </a:r>
            <a:r>
              <a:rPr sz="1721" spc="132" dirty="0">
                <a:solidFill>
                  <a:srgbClr val="231F20"/>
                </a:solidFill>
                <a:latin typeface="Arial"/>
                <a:cs typeface="Arial"/>
              </a:rPr>
              <a:t>n	</a:t>
            </a:r>
            <a:r>
              <a:rPr sz="1721" spc="71" dirty="0">
                <a:solidFill>
                  <a:srgbClr val="231F20"/>
                </a:solidFill>
                <a:latin typeface="Arial"/>
                <a:cs typeface="Arial"/>
              </a:rPr>
              <a:t>a</a:t>
            </a:r>
            <a:r>
              <a:rPr sz="1721" spc="97" dirty="0">
                <a:solidFill>
                  <a:srgbClr val="231F20"/>
                </a:solidFill>
                <a:latin typeface="Arial"/>
                <a:cs typeface="Arial"/>
              </a:rPr>
              <a:t>ll</a:t>
            </a:r>
            <a:endParaRPr sz="1721">
              <a:latin typeface="Arial"/>
              <a:cs typeface="Arial"/>
            </a:endParaRPr>
          </a:p>
        </p:txBody>
      </p:sp>
      <p:sp>
        <p:nvSpPr>
          <p:cNvPr id="12" name="object 12"/>
          <p:cNvSpPr txBox="1"/>
          <p:nvPr/>
        </p:nvSpPr>
        <p:spPr>
          <a:xfrm>
            <a:off x="7678738" y="2206625"/>
            <a:ext cx="531812" cy="274638"/>
          </a:xfrm>
          <a:prstGeom prst="rect">
            <a:avLst/>
          </a:prstGeom>
        </p:spPr>
        <p:txBody>
          <a:bodyPr lIns="0" tIns="0" rIns="0" bIns="0"/>
          <a:lstStyle/>
          <a:p>
            <a:pPr marL="11206" eaLnBrk="1" hangingPunct="1">
              <a:defRPr/>
            </a:pPr>
            <a:r>
              <a:rPr sz="1721" spc="124" dirty="0">
                <a:solidFill>
                  <a:srgbClr val="231F20"/>
                </a:solidFill>
                <a:latin typeface="Arial"/>
                <a:cs typeface="Arial"/>
              </a:rPr>
              <a:t>later</a:t>
            </a:r>
            <a:endParaRPr sz="1721">
              <a:latin typeface="Arial"/>
              <a:cs typeface="Arial"/>
            </a:endParaRPr>
          </a:p>
        </p:txBody>
      </p:sp>
      <p:sp>
        <p:nvSpPr>
          <p:cNvPr id="7179" name="object 13"/>
          <p:cNvSpPr txBox="1">
            <a:spLocks noChangeArrowheads="1"/>
          </p:cNvSpPr>
          <p:nvPr/>
        </p:nvSpPr>
        <p:spPr bwMode="auto">
          <a:xfrm>
            <a:off x="1357313" y="2520950"/>
            <a:ext cx="71818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1700" dirty="0">
                <a:solidFill>
                  <a:srgbClr val="231F20"/>
                </a:solidFill>
                <a:cs typeface="Arial" panose="020B0604020202020204" pitchFamily="34" charset="0"/>
              </a:rPr>
              <a:t>video  compression  standards.</a:t>
            </a:r>
            <a:endParaRPr lang="zh-CN" altLang="zh-CN" sz="1700" dirty="0">
              <a:cs typeface="Arial" panose="020B0604020202020204" pitchFamily="34" charset="0"/>
            </a:endParaRPr>
          </a:p>
          <a:p>
            <a:pPr eaLnBrk="1" hangingPunct="1">
              <a:lnSpc>
                <a:spcPts val="888"/>
              </a:lnSpc>
            </a:pPr>
            <a:endParaRPr lang="zh-CN" altLang="zh-CN" sz="800" dirty="0"/>
          </a:p>
          <a:p>
            <a:pPr eaLnBrk="1" hangingPunct="1">
              <a:lnSpc>
                <a:spcPts val="1063"/>
              </a:lnSpc>
              <a:spcBef>
                <a:spcPts val="25"/>
              </a:spcBef>
            </a:pPr>
            <a:endParaRPr lang="zh-CN" altLang="zh-CN" sz="1000" dirty="0"/>
          </a:p>
          <a:p>
            <a:pPr algn="just" eaLnBrk="1" hangingPunct="1">
              <a:lnSpc>
                <a:spcPct val="120000"/>
              </a:lnSpc>
              <a:buClr>
                <a:srgbClr val="231F20"/>
              </a:buClr>
              <a:buFont typeface="Arial" panose="020B0604020202020204" pitchFamily="34" charset="0"/>
              <a:buChar char="–"/>
            </a:pPr>
            <a:r>
              <a:rPr lang="zh-CN" altLang="zh-CN" sz="1700" dirty="0">
                <a:solidFill>
                  <a:srgbClr val="231F20"/>
                </a:solidFill>
                <a:cs typeface="Arial" panose="020B0604020202020204" pitchFamily="34" charset="0"/>
              </a:rPr>
              <a:t>The  standard  was  designed  for  videophone,  video  </a:t>
            </a:r>
            <a:r>
              <a:rPr lang="zh-CN" altLang="zh-CN" sz="1700" dirty="0" smtClean="0">
                <a:solidFill>
                  <a:srgbClr val="231F20"/>
                </a:solidFill>
                <a:cs typeface="Arial" panose="020B0604020202020204" pitchFamily="34" charset="0"/>
              </a:rPr>
              <a:t>conferencing  </a:t>
            </a:r>
            <a:r>
              <a:rPr lang="zh-CN" altLang="zh-CN" sz="1700" dirty="0">
                <a:solidFill>
                  <a:srgbClr val="231F20"/>
                </a:solidFill>
                <a:cs typeface="Arial" panose="020B0604020202020204" pitchFamily="34" charset="0"/>
              </a:rPr>
              <a:t>and  other  audiovisual  services  over  ISDN</a:t>
            </a:r>
            <a:r>
              <a:rPr lang="zh-CN" altLang="en-US" sz="1700" dirty="0">
                <a:solidFill>
                  <a:srgbClr val="231F20"/>
                </a:solidFill>
                <a:cs typeface="Arial" panose="020B0604020202020204" pitchFamily="34" charset="0"/>
              </a:rPr>
              <a:t>（综合业务数字网）</a:t>
            </a:r>
            <a:r>
              <a:rPr lang="zh-CN" altLang="zh-CN" sz="1700" dirty="0">
                <a:solidFill>
                  <a:srgbClr val="231F20"/>
                </a:solidFill>
                <a:cs typeface="Arial" panose="020B0604020202020204" pitchFamily="34" charset="0"/>
              </a:rPr>
              <a:t>.</a:t>
            </a:r>
            <a:endParaRPr lang="zh-CN" altLang="zh-CN" sz="1700" dirty="0">
              <a:cs typeface="Arial" panose="020B0604020202020204" pitchFamily="34" charset="0"/>
            </a:endParaRPr>
          </a:p>
          <a:p>
            <a:pPr eaLnBrk="1" hangingPunct="1">
              <a:lnSpc>
                <a:spcPts val="888"/>
              </a:lnSpc>
              <a:buClr>
                <a:srgbClr val="231F20"/>
              </a:buClr>
              <a:buFont typeface="Arial" panose="020B0604020202020204" pitchFamily="34" charset="0"/>
              <a:buChar char="–"/>
            </a:pPr>
            <a:endParaRPr lang="zh-CN" altLang="zh-CN" sz="800" dirty="0"/>
          </a:p>
          <a:p>
            <a:pPr eaLnBrk="1" hangingPunct="1">
              <a:lnSpc>
                <a:spcPts val="975"/>
              </a:lnSpc>
              <a:spcBef>
                <a:spcPts val="25"/>
              </a:spcBef>
              <a:buClr>
                <a:srgbClr val="231F20"/>
              </a:buClr>
              <a:buFont typeface="Arial" panose="020B0604020202020204" pitchFamily="34" charset="0"/>
              <a:buChar char="–"/>
            </a:pPr>
            <a:endParaRPr lang="zh-CN" altLang="zh-CN" sz="900" dirty="0"/>
          </a:p>
          <a:p>
            <a:pPr eaLnBrk="1" hangingPunct="1">
              <a:buClr>
                <a:srgbClr val="231F20"/>
              </a:buClr>
              <a:buFont typeface="Arial" panose="020B0604020202020204" pitchFamily="34" charset="0"/>
              <a:buChar char="–"/>
            </a:pPr>
            <a:r>
              <a:rPr lang="zh-CN" altLang="zh-CN" sz="1700" dirty="0">
                <a:solidFill>
                  <a:srgbClr val="231F20"/>
                </a:solidFill>
                <a:cs typeface="Arial" panose="020B0604020202020204" pitchFamily="34" charset="0"/>
              </a:rPr>
              <a:t>The  video codec  supports  bit-rates of  </a:t>
            </a:r>
            <a:r>
              <a:rPr lang="zh-CN" altLang="zh-CN" sz="1700" i="1" dirty="0">
                <a:solidFill>
                  <a:srgbClr val="231F20"/>
                </a:solidFill>
                <a:latin typeface="Times New Roman" panose="02020603050405020304" pitchFamily="18" charset="0"/>
                <a:cs typeface="Times New Roman" panose="02020603050405020304" pitchFamily="18" charset="0"/>
              </a:rPr>
              <a:t>p </a:t>
            </a:r>
            <a:r>
              <a:rPr lang="zh-CN" altLang="zh-CN" sz="1700" i="1" dirty="0">
                <a:solidFill>
                  <a:srgbClr val="231F20"/>
                </a:solidFill>
                <a:latin typeface="Meiryo" pitchFamily="34" charset="-128"/>
                <a:ea typeface="Meiryo" pitchFamily="34" charset="-128"/>
              </a:rPr>
              <a:t>× </a:t>
            </a:r>
            <a:r>
              <a:rPr lang="zh-CN" altLang="zh-CN" sz="1700" dirty="0">
                <a:solidFill>
                  <a:srgbClr val="231F20"/>
                </a:solidFill>
                <a:cs typeface="Arial" panose="020B0604020202020204" pitchFamily="34" charset="0"/>
              </a:rPr>
              <a:t>64  kbps,  where</a:t>
            </a:r>
            <a:endParaRPr lang="zh-CN" altLang="zh-CN" sz="1700" dirty="0">
              <a:cs typeface="Arial" panose="020B0604020202020204" pitchFamily="34" charset="0"/>
            </a:endParaRPr>
          </a:p>
          <a:p>
            <a:pPr eaLnBrk="1" hangingPunct="1">
              <a:spcBef>
                <a:spcPts val="388"/>
              </a:spcBef>
            </a:pPr>
            <a:r>
              <a:rPr lang="zh-CN" altLang="zh-CN" sz="1700" i="1" dirty="0">
                <a:solidFill>
                  <a:srgbClr val="231F20"/>
                </a:solidFill>
                <a:cs typeface="Arial" panose="020B0604020202020204" pitchFamily="34" charset="0"/>
              </a:rPr>
              <a:t>p  </a:t>
            </a:r>
            <a:r>
              <a:rPr lang="zh-CN" altLang="zh-CN" sz="1700" dirty="0">
                <a:solidFill>
                  <a:srgbClr val="231F20"/>
                </a:solidFill>
                <a:cs typeface="Arial" panose="020B0604020202020204" pitchFamily="34" charset="0"/>
              </a:rPr>
              <a:t>ranges  from  1  to  30  (Hence  also  known  as  </a:t>
            </a:r>
            <a:r>
              <a:rPr lang="zh-CN" altLang="zh-CN" sz="1700" i="1" dirty="0">
                <a:solidFill>
                  <a:srgbClr val="231F20"/>
                </a:solidFill>
                <a:latin typeface="Times New Roman" panose="02020603050405020304" pitchFamily="18" charset="0"/>
                <a:cs typeface="Times New Roman" panose="02020603050405020304" pitchFamily="18" charset="0"/>
              </a:rPr>
              <a:t>p </a:t>
            </a:r>
            <a:r>
              <a:rPr lang="zh-CN" altLang="zh-CN" sz="1700" i="1" dirty="0">
                <a:solidFill>
                  <a:srgbClr val="231F20"/>
                </a:solidFill>
                <a:latin typeface="Meiryo" pitchFamily="34" charset="-128"/>
                <a:ea typeface="Meiryo" pitchFamily="34" charset="-128"/>
              </a:rPr>
              <a:t>∗ </a:t>
            </a:r>
            <a:r>
              <a:rPr lang="zh-CN" altLang="zh-CN" sz="1700" dirty="0">
                <a:solidFill>
                  <a:srgbClr val="231F20"/>
                </a:solidFill>
                <a:cs typeface="Arial" panose="020B0604020202020204" pitchFamily="34" charset="0"/>
              </a:rPr>
              <a:t>64).</a:t>
            </a:r>
            <a:endParaRPr lang="zh-CN" altLang="zh-CN" sz="1700" dirty="0">
              <a:cs typeface="Arial" panose="020B0604020202020204" pitchFamily="34" charset="0"/>
            </a:endParaRPr>
          </a:p>
          <a:p>
            <a:pPr eaLnBrk="1" hangingPunct="1">
              <a:lnSpc>
                <a:spcPts val="575"/>
              </a:lnSpc>
              <a:spcBef>
                <a:spcPts val="25"/>
              </a:spcBef>
            </a:pPr>
            <a:endParaRPr lang="zh-CN" altLang="zh-CN" sz="500" dirty="0"/>
          </a:p>
          <a:p>
            <a:pPr eaLnBrk="1" hangingPunct="1">
              <a:lnSpc>
                <a:spcPts val="888"/>
              </a:lnSpc>
            </a:pPr>
            <a:endParaRPr lang="zh-CN" altLang="zh-CN" sz="800" dirty="0"/>
          </a:p>
          <a:p>
            <a:pPr algn="just" eaLnBrk="1" hangingPunct="1">
              <a:lnSpc>
                <a:spcPct val="119000"/>
              </a:lnSpc>
              <a:buClr>
                <a:srgbClr val="231F20"/>
              </a:buClr>
              <a:buFont typeface="Arial" panose="020B0604020202020204" pitchFamily="34" charset="0"/>
              <a:buChar char="–"/>
            </a:pPr>
            <a:r>
              <a:rPr lang="zh-CN" altLang="zh-CN" sz="1700" dirty="0">
                <a:solidFill>
                  <a:srgbClr val="231F20"/>
                </a:solidFill>
                <a:cs typeface="Arial" panose="020B0604020202020204" pitchFamily="34" charset="0"/>
              </a:rPr>
              <a:t>Require  that  the  delay  of  the  video  encoder  be  less  than 150  msec  so  that  the  video  can  be  used  for  real-time  bi- directional  video  conferencing.</a:t>
            </a:r>
            <a:endParaRPr lang="zh-CN" altLang="zh-CN" sz="1700" dirty="0">
              <a:cs typeface="Arial" panose="020B0604020202020204" pitchFamily="34" charset="0"/>
            </a:endParaRPr>
          </a:p>
        </p:txBody>
      </p:sp>
      <p:sp>
        <p:nvSpPr>
          <p:cNvPr id="7180" name="object 14"/>
          <p:cNvSpPr>
            <a:spLocks/>
          </p:cNvSpPr>
          <p:nvPr/>
        </p:nvSpPr>
        <p:spPr bwMode="auto">
          <a:xfrm>
            <a:off x="944563" y="6156325"/>
            <a:ext cx="7258050" cy="0"/>
          </a:xfrm>
          <a:custGeom>
            <a:avLst/>
            <a:gdLst>
              <a:gd name="T0" fmla="*/ 0 w 8225028"/>
              <a:gd name="T1" fmla="*/ 4400989 w 8225028"/>
              <a:gd name="T2" fmla="*/ 0 60000 65536"/>
              <a:gd name="T3" fmla="*/ 0 60000 65536"/>
            </a:gdLst>
            <a:ahLst/>
            <a:cxnLst>
              <a:cxn ang="T2">
                <a:pos x="T0" y="0"/>
              </a:cxn>
              <a:cxn ang="T3">
                <a:pos x="T1" y="0"/>
              </a:cxn>
            </a:cxnLst>
            <a:rect l="0" t="0" r="r" b="b"/>
            <a:pathLst>
              <a:path w="8225028">
                <a:moveTo>
                  <a:pt x="0" y="0"/>
                </a:moveTo>
                <a:lnTo>
                  <a:pt x="8225028" y="0"/>
                </a:lnTo>
              </a:path>
            </a:pathLst>
          </a:custGeom>
          <a:noFill/>
          <a:ln w="6095">
            <a:solidFill>
              <a:srgbClr val="221E1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18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fld id="{F5363BF5-0E6A-43EC-B9B0-44E4F65DC011}" type="slidenum">
              <a:rPr kumimoji="0" lang="en-US" altLang="zh-TW" smtClean="0">
                <a:latin typeface="Garamond" panose="02020404030301010803" pitchFamily="18" charset="0"/>
                <a:ea typeface="PMingLiU" pitchFamily="18" charset="-120"/>
              </a:rPr>
              <a:pPr/>
              <a:t>12</a:t>
            </a:fld>
            <a:endParaRPr kumimoji="0" lang="en-US" altLang="zh-TW" smtClean="0">
              <a:latin typeface="Garamond" panose="02020404030301010803" pitchFamily="18" charset="0"/>
              <a:ea typeface="PMingLiU" pitchFamily="18" charset="-120"/>
            </a:endParaRPr>
          </a:p>
        </p:txBody>
      </p:sp>
      <p:sp>
        <p:nvSpPr>
          <p:cNvPr id="16" name="标题 1"/>
          <p:cNvSpPr>
            <a:spLocks noGrp="1"/>
          </p:cNvSpPr>
          <p:nvPr>
            <p:ph type="title"/>
          </p:nvPr>
        </p:nvSpPr>
        <p:spPr>
          <a:xfrm>
            <a:off x="631861" y="155575"/>
            <a:ext cx="7696200" cy="1139825"/>
          </a:xfrm>
        </p:spPr>
        <p:txBody>
          <a:bodyPr/>
          <a:lstStyle/>
          <a:p>
            <a:r>
              <a:rPr lang="en-US" altLang="zh-CN" sz="4000" dirty="0" smtClean="0">
                <a:latin typeface="Calibri" panose="020F0502020204030204" pitchFamily="34" charset="0"/>
                <a:cs typeface="PMingLiU" pitchFamily="18" charset="-120"/>
              </a:rPr>
              <a:t>H.261 Frame Sequence</a:t>
            </a:r>
          </a:p>
        </p:txBody>
      </p:sp>
    </p:spTree>
    <p:extLst>
      <p:ext uri="{BB962C8B-B14F-4D97-AF65-F5344CB8AC3E}">
        <p14:creationId xmlns:p14="http://schemas.microsoft.com/office/powerpoint/2010/main" val="3830569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31861" y="155575"/>
            <a:ext cx="7696200" cy="1139825"/>
          </a:xfrm>
        </p:spPr>
        <p:txBody>
          <a:bodyPr/>
          <a:lstStyle/>
          <a:p>
            <a:r>
              <a:rPr lang="en-US" altLang="zh-CN" sz="4000" dirty="0" smtClean="0">
                <a:latin typeface="Calibri" panose="020F0502020204030204" pitchFamily="34" charset="0"/>
                <a:cs typeface="PMingLiU" pitchFamily="18" charset="-120"/>
              </a:rPr>
              <a:t>H.261 Frame Sequence</a:t>
            </a: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054D30E8-3264-4EBE-A4D9-D8DDD1CBEB63}" type="slidenum">
              <a:rPr kumimoji="0" lang="en-US" altLang="zh-CN" sz="1200" smtClean="0">
                <a:latin typeface="Garamond" panose="02020404030301010803" pitchFamily="18" charset="0"/>
              </a:rPr>
              <a:pPr>
                <a:spcBef>
                  <a:spcPct val="0"/>
                </a:spcBef>
                <a:buClrTx/>
                <a:buSzTx/>
                <a:buFontTx/>
                <a:buNone/>
              </a:pPr>
              <a:t>13</a:t>
            </a:fld>
            <a:endParaRPr kumimoji="0" lang="en-US" altLang="zh-CN" sz="1200" smtClean="0">
              <a:latin typeface="Garamond" panose="02020404030301010803" pitchFamily="18" charset="0"/>
            </a:endParaRPr>
          </a:p>
        </p:txBody>
      </p:sp>
      <p:sp>
        <p:nvSpPr>
          <p:cNvPr id="8196" name="内容占位符 2"/>
          <p:cNvSpPr>
            <a:spLocks noGrp="1"/>
          </p:cNvSpPr>
          <p:nvPr>
            <p:ph idx="1"/>
          </p:nvPr>
        </p:nvSpPr>
        <p:spPr>
          <a:xfrm>
            <a:off x="457200" y="1295400"/>
            <a:ext cx="8229600" cy="4876800"/>
          </a:xfrm>
        </p:spPr>
        <p:txBody>
          <a:bodyPr/>
          <a:lstStyle/>
          <a:p>
            <a:r>
              <a:rPr lang="en-US" altLang="zh-CN" sz="2800" dirty="0" smtClean="0">
                <a:latin typeface="Cambria" panose="02040503050406030204" pitchFamily="18" charset="0"/>
                <a:ea typeface="黑体" panose="02010609060101010101" pitchFamily="49" charset="-122"/>
                <a:cs typeface="PMingLiU" pitchFamily="18" charset="-120"/>
              </a:rPr>
              <a:t>Two types of image frames: Intra-frames (I-frames</a:t>
            </a:r>
            <a:r>
              <a:rPr lang="zh-CN" altLang="en-US" sz="2800" dirty="0" smtClean="0">
                <a:latin typeface="Cambria" panose="02040503050406030204" pitchFamily="18" charset="0"/>
                <a:ea typeface="黑体" panose="02010609060101010101" pitchFamily="49" charset="-122"/>
                <a:cs typeface="PMingLiU" pitchFamily="18" charset="-120"/>
              </a:rPr>
              <a:t>，帧内编码</a:t>
            </a:r>
            <a:r>
              <a:rPr lang="en-US" altLang="zh-CN" sz="2800" dirty="0" smtClean="0">
                <a:latin typeface="Cambria" panose="02040503050406030204" pitchFamily="18" charset="0"/>
                <a:ea typeface="黑体" panose="02010609060101010101" pitchFamily="49" charset="-122"/>
                <a:cs typeface="PMingLiU" pitchFamily="18" charset="-120"/>
              </a:rPr>
              <a:t>) and Inter-frames (P-frames</a:t>
            </a:r>
            <a:r>
              <a:rPr lang="zh-CN" altLang="en-US" sz="2800" dirty="0" smtClean="0">
                <a:latin typeface="Cambria" panose="02040503050406030204" pitchFamily="18" charset="0"/>
                <a:ea typeface="黑体" panose="02010609060101010101" pitchFamily="49" charset="-122"/>
                <a:cs typeface="PMingLiU" pitchFamily="18" charset="-120"/>
              </a:rPr>
              <a:t>，</a:t>
            </a:r>
            <a:r>
              <a:rPr lang="zh-CN" altLang="en-US" dirty="0" smtClean="0">
                <a:latin typeface="Cambria" panose="02040503050406030204" pitchFamily="18" charset="0"/>
                <a:ea typeface="黑体" panose="02010609060101010101" pitchFamily="49" charset="-122"/>
                <a:cs typeface="PMingLiU" pitchFamily="18" charset="-120"/>
              </a:rPr>
              <a:t>帧间编码</a:t>
            </a:r>
            <a:r>
              <a:rPr lang="en-US" altLang="zh-CN" sz="2800" dirty="0" smtClean="0">
                <a:latin typeface="Cambria" panose="02040503050406030204" pitchFamily="18" charset="0"/>
                <a:ea typeface="黑体" panose="02010609060101010101" pitchFamily="49" charset="-122"/>
                <a:cs typeface="PMingLiU" pitchFamily="18" charset="-120"/>
              </a:rPr>
              <a:t>)</a:t>
            </a:r>
          </a:p>
          <a:p>
            <a:pPr lvl="1"/>
            <a:r>
              <a:rPr lang="en-US" altLang="zh-CN" sz="2400" dirty="0" smtClean="0">
                <a:latin typeface="Cambria" panose="02040503050406030204" pitchFamily="18" charset="0"/>
                <a:ea typeface="黑体" panose="02010609060101010101" pitchFamily="49" charset="-122"/>
                <a:cs typeface="PMingLiU" pitchFamily="18" charset="-120"/>
              </a:rPr>
              <a:t>I-frames are treated as independent (spatial redundancy removal)</a:t>
            </a:r>
          </a:p>
          <a:p>
            <a:pPr lvl="1"/>
            <a:r>
              <a:rPr lang="en-US" altLang="zh-CN" sz="2400" dirty="0" smtClean="0">
                <a:latin typeface="Cambria" panose="02040503050406030204" pitchFamily="18" charset="0"/>
                <a:ea typeface="黑体" panose="02010609060101010101" pitchFamily="49" charset="-122"/>
                <a:cs typeface="PMingLiU" pitchFamily="18" charset="-120"/>
              </a:rPr>
              <a:t>P-frames are not independent: coded by a forward predictive coding method (prediction from a previous I-frame or P-frame)</a:t>
            </a:r>
          </a:p>
          <a:p>
            <a:pPr lvl="1"/>
            <a:r>
              <a:rPr lang="en-US" altLang="zh-CN" sz="2400" dirty="0" smtClean="0">
                <a:latin typeface="Cambria" panose="02040503050406030204" pitchFamily="18" charset="0"/>
                <a:ea typeface="黑体" panose="02010609060101010101" pitchFamily="49" charset="-122"/>
                <a:cs typeface="PMingLiU" pitchFamily="18" charset="-120"/>
              </a:rPr>
              <a:t>P-frame coding includes spatial redundancy removal and temporal redundancy removal, whereas I-frame coding includes spatial redundancy removal</a:t>
            </a:r>
          </a:p>
          <a:p>
            <a:pPr lvl="1"/>
            <a:r>
              <a:rPr lang="en-US" altLang="zh-CN" sz="2400" i="1" dirty="0" smtClean="0">
                <a:latin typeface="Cambria" panose="02040503050406030204" pitchFamily="18" charset="0"/>
                <a:ea typeface="黑体" panose="02010609060101010101" pitchFamily="49" charset="-122"/>
                <a:cs typeface="PMingLiU" pitchFamily="18" charset="-120"/>
              </a:rPr>
              <a:t>p</a:t>
            </a:r>
            <a:r>
              <a:rPr lang="en-US" altLang="zh-CN" sz="2400" dirty="0" smtClean="0">
                <a:latin typeface="Cambria" panose="02040503050406030204" pitchFamily="18" charset="0"/>
                <a:ea typeface="黑体" panose="02010609060101010101" pitchFamily="49" charset="-122"/>
                <a:cs typeface="PMingLiU" pitchFamily="18" charset="-120"/>
              </a:rPr>
              <a:t> = 15 in motion vectors of H.261 </a:t>
            </a:r>
          </a:p>
          <a:p>
            <a:endParaRPr lang="en-US" altLang="zh-CN" sz="2400" dirty="0" smtClean="0">
              <a:latin typeface="Cambria" panose="02040503050406030204" pitchFamily="18" charset="0"/>
              <a:ea typeface="黑体" panose="02010609060101010101" pitchFamily="49" charset="-122"/>
              <a:cs typeface="PMingLiU" pitchFamily="18" charset="-120"/>
            </a:endParaRPr>
          </a:p>
          <a:p>
            <a:pPr lvl="1"/>
            <a:endParaRPr lang="en-US" altLang="zh-CN" sz="2400" dirty="0" smtClean="0">
              <a:latin typeface="Cambria" panose="02040503050406030204" pitchFamily="18" charset="0"/>
              <a:ea typeface="黑体" panose="02010609060101010101" pitchFamily="49" charset="-122"/>
              <a:cs typeface="PMingLiU" pitchFamily="18" charset="-120"/>
            </a:endParaRPr>
          </a:p>
        </p:txBody>
      </p:sp>
    </p:spTree>
    <p:extLst>
      <p:ext uri="{BB962C8B-B14F-4D97-AF65-F5344CB8AC3E}">
        <p14:creationId xmlns:p14="http://schemas.microsoft.com/office/powerpoint/2010/main" val="3644872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90764" y="113427"/>
            <a:ext cx="7696200" cy="1139825"/>
          </a:xfrm>
        </p:spPr>
        <p:txBody>
          <a:bodyPr/>
          <a:lstStyle/>
          <a:p>
            <a:r>
              <a:rPr lang="en-US" altLang="zh-CN" sz="4000" dirty="0" smtClean="0">
                <a:latin typeface="Calibri" panose="020F0502020204030204" pitchFamily="34" charset="0"/>
                <a:cs typeface="PMingLiU" pitchFamily="18" charset="-120"/>
              </a:rPr>
              <a:t>H.261 Frame Sequence</a:t>
            </a: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BEF85023-FD6D-415E-9057-6665E5FA383F}" type="slidenum">
              <a:rPr kumimoji="0" lang="en-US" altLang="zh-CN" sz="1200" smtClean="0">
                <a:latin typeface="Garamond" panose="02020404030301010803" pitchFamily="18" charset="0"/>
              </a:rPr>
              <a:pPr>
                <a:spcBef>
                  <a:spcPct val="0"/>
                </a:spcBef>
                <a:buClrTx/>
                <a:buSzTx/>
                <a:buFontTx/>
                <a:buNone/>
              </a:pPr>
              <a:t>14</a:t>
            </a:fld>
            <a:endParaRPr kumimoji="0" lang="en-US" altLang="zh-CN" sz="1200" smtClean="0">
              <a:latin typeface="Garamond" panose="02020404030301010803" pitchFamily="18" charset="0"/>
            </a:endParaRPr>
          </a:p>
        </p:txBody>
      </p:sp>
      <p:pic>
        <p:nvPicPr>
          <p:cNvPr id="922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1574800"/>
            <a:ext cx="58928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64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92363" y="889000"/>
            <a:ext cx="4362450" cy="328613"/>
          </a:xfrm>
          <a:prstGeom prst="rect">
            <a:avLst/>
          </a:prstGeom>
        </p:spPr>
        <p:txBody>
          <a:bodyPr lIns="0" tIns="0" rIns="0" bIns="0"/>
          <a:lstStyle/>
          <a:p>
            <a:pPr marL="11206" eaLnBrk="1" hangingPunct="1">
              <a:tabLst>
                <a:tab pos="1817131" algn="l"/>
                <a:tab pos="3299748" algn="l"/>
              </a:tabLst>
              <a:defRPr/>
            </a:pPr>
            <a:r>
              <a:rPr sz="2074" b="1" spc="216" dirty="0">
                <a:solidFill>
                  <a:srgbClr val="231F20"/>
                </a:solidFill>
                <a:latin typeface="Arial"/>
                <a:cs typeface="Arial"/>
              </a:rPr>
              <a:t>Intra-frame	</a:t>
            </a:r>
            <a:r>
              <a:rPr sz="2074" b="1" spc="256" dirty="0">
                <a:solidFill>
                  <a:srgbClr val="231F20"/>
                </a:solidFill>
                <a:latin typeface="Arial"/>
                <a:cs typeface="Arial"/>
              </a:rPr>
              <a:t>(I-frame)	</a:t>
            </a:r>
            <a:r>
              <a:rPr sz="2074" b="1" spc="340" dirty="0">
                <a:solidFill>
                  <a:srgbClr val="231F20"/>
                </a:solidFill>
                <a:latin typeface="Arial"/>
                <a:cs typeface="Arial"/>
              </a:rPr>
              <a:t>C</a:t>
            </a:r>
            <a:r>
              <a:rPr sz="2074" b="1" spc="247" dirty="0">
                <a:solidFill>
                  <a:srgbClr val="231F20"/>
                </a:solidFill>
                <a:latin typeface="Arial"/>
                <a:cs typeface="Arial"/>
              </a:rPr>
              <a:t>o</a:t>
            </a:r>
            <a:r>
              <a:rPr sz="2074" b="1" spc="150" dirty="0">
                <a:solidFill>
                  <a:srgbClr val="231F20"/>
                </a:solidFill>
                <a:latin typeface="Arial"/>
                <a:cs typeface="Arial"/>
              </a:rPr>
              <a:t>d</a:t>
            </a:r>
            <a:r>
              <a:rPr sz="2074" b="1" spc="110" dirty="0">
                <a:solidFill>
                  <a:srgbClr val="231F20"/>
                </a:solidFill>
                <a:latin typeface="Arial"/>
                <a:cs typeface="Arial"/>
              </a:rPr>
              <a:t>ing</a:t>
            </a:r>
            <a:endParaRPr sz="2074">
              <a:latin typeface="Arial"/>
              <a:cs typeface="Arial"/>
            </a:endParaRPr>
          </a:p>
        </p:txBody>
      </p:sp>
      <p:sp>
        <p:nvSpPr>
          <p:cNvPr id="10243" name="object 5"/>
          <p:cNvSpPr txBox="1">
            <a:spLocks noChangeArrowheads="1"/>
          </p:cNvSpPr>
          <p:nvPr/>
        </p:nvSpPr>
        <p:spPr bwMode="auto">
          <a:xfrm>
            <a:off x="3413125" y="1617663"/>
            <a:ext cx="822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indent="12065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ct val="120000"/>
              </a:lnSpc>
            </a:pPr>
            <a:r>
              <a:rPr lang="zh-CN" altLang="zh-CN" sz="1300">
                <a:latin typeface="Times New Roman" panose="02020603050405020304" pitchFamily="18" charset="0"/>
                <a:cs typeface="Times New Roman" panose="02020603050405020304" pitchFamily="18" charset="0"/>
              </a:rPr>
              <a:t>For each macroblock</a:t>
            </a:r>
          </a:p>
        </p:txBody>
      </p:sp>
      <p:sp>
        <p:nvSpPr>
          <p:cNvPr id="10244" name="object 6"/>
          <p:cNvSpPr>
            <a:spLocks/>
          </p:cNvSpPr>
          <p:nvPr/>
        </p:nvSpPr>
        <p:spPr bwMode="auto">
          <a:xfrm>
            <a:off x="5395913" y="1898650"/>
            <a:ext cx="157162" cy="569913"/>
          </a:xfrm>
          <a:custGeom>
            <a:avLst/>
            <a:gdLst>
              <a:gd name="T0" fmla="*/ 0 w 178308"/>
              <a:gd name="T1" fmla="*/ 0 h 644651"/>
              <a:gd name="T2" fmla="*/ 4864 w 178308"/>
              <a:gd name="T3" fmla="*/ 4938 h 644651"/>
              <a:gd name="T4" fmla="*/ 9242 w 178308"/>
              <a:gd name="T5" fmla="*/ 10370 h 644651"/>
              <a:gd name="T6" fmla="*/ 20916 w 178308"/>
              <a:gd name="T7" fmla="*/ 24197 h 644651"/>
              <a:gd name="T8" fmla="*/ 34537 w 178308"/>
              <a:gd name="T9" fmla="*/ 43455 h 644651"/>
              <a:gd name="T10" fmla="*/ 44265 w 178308"/>
              <a:gd name="T11" fmla="*/ 66664 h 644651"/>
              <a:gd name="T12" fmla="*/ 48643 w 178308"/>
              <a:gd name="T13" fmla="*/ 87403 h 644651"/>
              <a:gd name="T14" fmla="*/ 51561 w 178308"/>
              <a:gd name="T15" fmla="*/ 103205 h 644651"/>
              <a:gd name="T16" fmla="*/ 53020 w 178308"/>
              <a:gd name="T17" fmla="*/ 110611 h 644651"/>
              <a:gd name="T18" fmla="*/ 57886 w 178308"/>
              <a:gd name="T19" fmla="*/ 131353 h 644651"/>
              <a:gd name="T20" fmla="*/ 69072 w 178308"/>
              <a:gd name="T21" fmla="*/ 152586 h 644651"/>
              <a:gd name="T22" fmla="*/ 86585 w 178308"/>
              <a:gd name="T23" fmla="*/ 168881 h 644651"/>
              <a:gd name="T24" fmla="*/ 89990 w 178308"/>
              <a:gd name="T25" fmla="*/ 171844 h 644651"/>
              <a:gd name="T26" fmla="*/ 92422 w 178308"/>
              <a:gd name="T27" fmla="*/ 174807 h 644651"/>
              <a:gd name="T28" fmla="*/ 94367 w 178308"/>
              <a:gd name="T29" fmla="*/ 177769 h 644651"/>
              <a:gd name="T30" fmla="*/ 94854 w 178308"/>
              <a:gd name="T31" fmla="*/ 180239 h 644651"/>
              <a:gd name="T32" fmla="*/ 94367 w 178308"/>
              <a:gd name="T33" fmla="*/ 183202 h 644651"/>
              <a:gd name="T34" fmla="*/ 78315 w 178308"/>
              <a:gd name="T35" fmla="*/ 202460 h 644651"/>
              <a:gd name="T36" fmla="*/ 73937 w 178308"/>
              <a:gd name="T37" fmla="*/ 207398 h 644651"/>
              <a:gd name="T38" fmla="*/ 61290 w 178308"/>
              <a:gd name="T39" fmla="*/ 228631 h 644651"/>
              <a:gd name="T40" fmla="*/ 58371 w 178308"/>
              <a:gd name="T41" fmla="*/ 239495 h 644651"/>
              <a:gd name="T42" fmla="*/ 56911 w 178308"/>
              <a:gd name="T43" fmla="*/ 245915 h 644651"/>
              <a:gd name="T44" fmla="*/ 55939 w 178308"/>
              <a:gd name="T45" fmla="*/ 252827 h 644651"/>
              <a:gd name="T46" fmla="*/ 54965 w 178308"/>
              <a:gd name="T47" fmla="*/ 259247 h 644651"/>
              <a:gd name="T48" fmla="*/ 53994 w 178308"/>
              <a:gd name="T49" fmla="*/ 266161 h 644651"/>
              <a:gd name="T50" fmla="*/ 48643 w 178308"/>
              <a:gd name="T51" fmla="*/ 296283 h 644651"/>
              <a:gd name="T52" fmla="*/ 34050 w 178308"/>
              <a:gd name="T53" fmla="*/ 320480 h 644651"/>
              <a:gd name="T54" fmla="*/ 14593 w 178308"/>
              <a:gd name="T55" fmla="*/ 341220 h 644651"/>
              <a:gd name="T56" fmla="*/ 9728 w 178308"/>
              <a:gd name="T57" fmla="*/ 345663 h 644651"/>
              <a:gd name="T58" fmla="*/ 7783 w 178308"/>
              <a:gd name="T59" fmla="*/ 347638 h 644651"/>
              <a:gd name="T60" fmla="*/ 7295 w 178308"/>
              <a:gd name="T61" fmla="*/ 348132 h 6446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78308" h="644651">
                <a:moveTo>
                  <a:pt x="0" y="0"/>
                </a:moveTo>
                <a:lnTo>
                  <a:pt x="9143" y="9144"/>
                </a:lnTo>
                <a:lnTo>
                  <a:pt x="17373" y="19202"/>
                </a:lnTo>
                <a:lnTo>
                  <a:pt x="39319" y="44805"/>
                </a:lnTo>
                <a:lnTo>
                  <a:pt x="64922" y="80467"/>
                </a:lnTo>
                <a:lnTo>
                  <a:pt x="83210" y="123444"/>
                </a:lnTo>
                <a:lnTo>
                  <a:pt x="91439" y="161848"/>
                </a:lnTo>
                <a:lnTo>
                  <a:pt x="96926" y="191109"/>
                </a:lnTo>
                <a:lnTo>
                  <a:pt x="99669" y="204825"/>
                </a:lnTo>
                <a:lnTo>
                  <a:pt x="108813" y="243230"/>
                </a:lnTo>
                <a:lnTo>
                  <a:pt x="129844" y="282549"/>
                </a:lnTo>
                <a:lnTo>
                  <a:pt x="162763" y="312724"/>
                </a:lnTo>
                <a:lnTo>
                  <a:pt x="169163" y="318211"/>
                </a:lnTo>
                <a:lnTo>
                  <a:pt x="173736" y="323697"/>
                </a:lnTo>
                <a:lnTo>
                  <a:pt x="177393" y="329184"/>
                </a:lnTo>
                <a:lnTo>
                  <a:pt x="178308" y="333755"/>
                </a:lnTo>
                <a:lnTo>
                  <a:pt x="177393" y="339242"/>
                </a:lnTo>
                <a:lnTo>
                  <a:pt x="147218" y="374903"/>
                </a:lnTo>
                <a:lnTo>
                  <a:pt x="138988" y="384048"/>
                </a:lnTo>
                <a:lnTo>
                  <a:pt x="115214" y="423367"/>
                </a:lnTo>
                <a:lnTo>
                  <a:pt x="109727" y="443484"/>
                </a:lnTo>
                <a:lnTo>
                  <a:pt x="106984" y="455371"/>
                </a:lnTo>
                <a:lnTo>
                  <a:pt x="105155" y="468172"/>
                </a:lnTo>
                <a:lnTo>
                  <a:pt x="103327" y="480060"/>
                </a:lnTo>
                <a:lnTo>
                  <a:pt x="101498" y="492861"/>
                </a:lnTo>
                <a:lnTo>
                  <a:pt x="91439" y="548639"/>
                </a:lnTo>
                <a:lnTo>
                  <a:pt x="64008" y="593445"/>
                </a:lnTo>
                <a:lnTo>
                  <a:pt x="27432" y="631850"/>
                </a:lnTo>
                <a:lnTo>
                  <a:pt x="18287" y="640079"/>
                </a:lnTo>
                <a:lnTo>
                  <a:pt x="14630" y="643737"/>
                </a:lnTo>
                <a:lnTo>
                  <a:pt x="13715" y="644651"/>
                </a:lnTo>
              </a:path>
            </a:pathLst>
          </a:custGeom>
          <a:noFill/>
          <a:ln w="68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45" name="object 7"/>
          <p:cNvSpPr>
            <a:spLocks/>
          </p:cNvSpPr>
          <p:nvPr/>
        </p:nvSpPr>
        <p:spPr bwMode="auto">
          <a:xfrm>
            <a:off x="1728788" y="1827213"/>
            <a:ext cx="968375" cy="725487"/>
          </a:xfrm>
          <a:custGeom>
            <a:avLst/>
            <a:gdLst>
              <a:gd name="T0" fmla="*/ 0 w 1097279"/>
              <a:gd name="T1" fmla="*/ 438160 h 822960"/>
              <a:gd name="T2" fmla="*/ 0 w 1097279"/>
              <a:gd name="T3" fmla="*/ 0 h 822960"/>
              <a:gd name="T4" fmla="*/ 587421 w 1097279"/>
              <a:gd name="T5" fmla="*/ 0 h 822960"/>
              <a:gd name="T6" fmla="*/ 587421 w 1097279"/>
              <a:gd name="T7" fmla="*/ 438160 h 822960"/>
              <a:gd name="T8" fmla="*/ 0 w 1097279"/>
              <a:gd name="T9" fmla="*/ 438160 h 822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822960">
                <a:moveTo>
                  <a:pt x="0" y="822960"/>
                </a:moveTo>
                <a:lnTo>
                  <a:pt x="0" y="0"/>
                </a:lnTo>
                <a:lnTo>
                  <a:pt x="1097279" y="0"/>
                </a:lnTo>
                <a:lnTo>
                  <a:pt x="1097279" y="822960"/>
                </a:lnTo>
                <a:lnTo>
                  <a:pt x="0" y="822960"/>
                </a:lnTo>
                <a:close/>
              </a:path>
            </a:pathLst>
          </a:custGeom>
          <a:noFill/>
          <a:ln w="68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46" name="object 8"/>
          <p:cNvSpPr>
            <a:spLocks/>
          </p:cNvSpPr>
          <p:nvPr/>
        </p:nvSpPr>
        <p:spPr bwMode="auto">
          <a:xfrm>
            <a:off x="2817813" y="2251075"/>
            <a:ext cx="484187" cy="361950"/>
          </a:xfrm>
          <a:custGeom>
            <a:avLst/>
            <a:gdLst>
              <a:gd name="T0" fmla="*/ 0 w 548640"/>
              <a:gd name="T1" fmla="*/ 216697 h 411479"/>
              <a:gd name="T2" fmla="*/ 0 w 548640"/>
              <a:gd name="T3" fmla="*/ 0 h 411479"/>
              <a:gd name="T4" fmla="*/ 293708 w 548640"/>
              <a:gd name="T5" fmla="*/ 0 h 411479"/>
              <a:gd name="T6" fmla="*/ 293708 w 548640"/>
              <a:gd name="T7" fmla="*/ 216697 h 411479"/>
              <a:gd name="T8" fmla="*/ 0 w 548640"/>
              <a:gd name="T9" fmla="*/ 216697 h 411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8640" h="411479">
                <a:moveTo>
                  <a:pt x="0" y="411479"/>
                </a:moveTo>
                <a:lnTo>
                  <a:pt x="0" y="0"/>
                </a:lnTo>
                <a:lnTo>
                  <a:pt x="548640" y="0"/>
                </a:lnTo>
                <a:lnTo>
                  <a:pt x="548640" y="411479"/>
                </a:lnTo>
                <a:lnTo>
                  <a:pt x="0" y="411479"/>
                </a:lnTo>
                <a:close/>
              </a:path>
            </a:pathLst>
          </a:custGeom>
          <a:noFill/>
          <a:ln w="68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47" name="object 9"/>
          <p:cNvSpPr>
            <a:spLocks/>
          </p:cNvSpPr>
          <p:nvPr/>
        </p:nvSpPr>
        <p:spPr bwMode="auto">
          <a:xfrm>
            <a:off x="2817813" y="1766888"/>
            <a:ext cx="484187" cy="361950"/>
          </a:xfrm>
          <a:custGeom>
            <a:avLst/>
            <a:gdLst>
              <a:gd name="T0" fmla="*/ 0 w 548640"/>
              <a:gd name="T1" fmla="*/ 216697 h 411479"/>
              <a:gd name="T2" fmla="*/ 0 w 548640"/>
              <a:gd name="T3" fmla="*/ 0 h 411479"/>
              <a:gd name="T4" fmla="*/ 293708 w 548640"/>
              <a:gd name="T5" fmla="*/ 0 h 411479"/>
              <a:gd name="T6" fmla="*/ 293708 w 548640"/>
              <a:gd name="T7" fmla="*/ 216697 h 411479"/>
              <a:gd name="T8" fmla="*/ 0 w 548640"/>
              <a:gd name="T9" fmla="*/ 216697 h 411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8640" h="411479">
                <a:moveTo>
                  <a:pt x="0" y="411479"/>
                </a:moveTo>
                <a:lnTo>
                  <a:pt x="0" y="0"/>
                </a:lnTo>
                <a:lnTo>
                  <a:pt x="548640" y="0"/>
                </a:lnTo>
                <a:lnTo>
                  <a:pt x="548640" y="411479"/>
                </a:lnTo>
                <a:lnTo>
                  <a:pt x="0" y="411479"/>
                </a:lnTo>
                <a:close/>
              </a:path>
            </a:pathLst>
          </a:custGeom>
          <a:noFill/>
          <a:ln w="68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48" name="object 10"/>
          <p:cNvSpPr>
            <a:spLocks/>
          </p:cNvSpPr>
          <p:nvPr/>
        </p:nvSpPr>
        <p:spPr bwMode="auto">
          <a:xfrm>
            <a:off x="3302000" y="2189163"/>
            <a:ext cx="955675" cy="0"/>
          </a:xfrm>
          <a:custGeom>
            <a:avLst/>
            <a:gdLst>
              <a:gd name="T0" fmla="*/ 0 w 1081735"/>
              <a:gd name="T1" fmla="*/ 582194 w 1081735"/>
              <a:gd name="T2" fmla="*/ 0 60000 65536"/>
              <a:gd name="T3" fmla="*/ 0 60000 65536"/>
            </a:gdLst>
            <a:ahLst/>
            <a:cxnLst>
              <a:cxn ang="T2">
                <a:pos x="T0" y="0"/>
              </a:cxn>
              <a:cxn ang="T3">
                <a:pos x="T1" y="0"/>
              </a:cxn>
            </a:cxnLst>
            <a:rect l="0" t="0" r="r" b="b"/>
            <a:pathLst>
              <a:path w="1081735">
                <a:moveTo>
                  <a:pt x="0" y="0"/>
                </a:moveTo>
                <a:lnTo>
                  <a:pt x="1081735" y="0"/>
                </a:lnTo>
              </a:path>
            </a:pathLst>
          </a:custGeom>
          <a:noFill/>
          <a:ln w="68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49" name="object 11"/>
          <p:cNvSpPr>
            <a:spLocks/>
          </p:cNvSpPr>
          <p:nvPr/>
        </p:nvSpPr>
        <p:spPr bwMode="auto">
          <a:xfrm>
            <a:off x="4160838" y="2165350"/>
            <a:ext cx="96837" cy="49213"/>
          </a:xfrm>
          <a:custGeom>
            <a:avLst/>
            <a:gdLst>
              <a:gd name="T0" fmla="*/ 0 w 109728"/>
              <a:gd name="T1" fmla="*/ 31863 h 54863"/>
              <a:gd name="T2" fmla="*/ 58740 w 109728"/>
              <a:gd name="T3" fmla="*/ 15932 h 54863"/>
              <a:gd name="T4" fmla="*/ 0 w 109728"/>
              <a:gd name="T5" fmla="*/ 0 h 54863"/>
              <a:gd name="T6" fmla="*/ 0 60000 65536"/>
              <a:gd name="T7" fmla="*/ 0 60000 65536"/>
              <a:gd name="T8" fmla="*/ 0 60000 65536"/>
            </a:gdLst>
            <a:ahLst/>
            <a:cxnLst>
              <a:cxn ang="T6">
                <a:pos x="T0" y="T1"/>
              </a:cxn>
              <a:cxn ang="T7">
                <a:pos x="T2" y="T3"/>
              </a:cxn>
              <a:cxn ang="T8">
                <a:pos x="T4" y="T5"/>
              </a:cxn>
            </a:cxnLst>
            <a:rect l="0" t="0" r="r" b="b"/>
            <a:pathLst>
              <a:path w="109728" h="54863">
                <a:moveTo>
                  <a:pt x="0" y="54863"/>
                </a:moveTo>
                <a:lnTo>
                  <a:pt x="109728" y="27432"/>
                </a:lnTo>
                <a:lnTo>
                  <a:pt x="0" y="0"/>
                </a:lnTo>
              </a:path>
            </a:pathLst>
          </a:custGeom>
          <a:noFill/>
          <a:ln w="68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50" name="object 13"/>
          <p:cNvSpPr>
            <a:spLocks/>
          </p:cNvSpPr>
          <p:nvPr/>
        </p:nvSpPr>
        <p:spPr bwMode="auto">
          <a:xfrm>
            <a:off x="4997450" y="2214563"/>
            <a:ext cx="241300" cy="230187"/>
          </a:xfrm>
          <a:custGeom>
            <a:avLst/>
            <a:gdLst>
              <a:gd name="T0" fmla="*/ 0 w 274320"/>
              <a:gd name="T1" fmla="*/ 140116 h 260603"/>
              <a:gd name="T2" fmla="*/ 0 w 274320"/>
              <a:gd name="T3" fmla="*/ 0 h 260603"/>
              <a:gd name="T4" fmla="*/ 144463 w 274320"/>
              <a:gd name="T5" fmla="*/ 0 h 260603"/>
              <a:gd name="T6" fmla="*/ 144463 w 274320"/>
              <a:gd name="T7" fmla="*/ 140116 h 260603"/>
              <a:gd name="T8" fmla="*/ 0 w 274320"/>
              <a:gd name="T9" fmla="*/ 140116 h 260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320" h="260603">
                <a:moveTo>
                  <a:pt x="0" y="260603"/>
                </a:moveTo>
                <a:lnTo>
                  <a:pt x="0" y="0"/>
                </a:lnTo>
                <a:lnTo>
                  <a:pt x="274320" y="0"/>
                </a:lnTo>
                <a:lnTo>
                  <a:pt x="274320" y="260603"/>
                </a:lnTo>
                <a:lnTo>
                  <a:pt x="0" y="260603"/>
                </a:lnTo>
                <a:close/>
              </a:path>
            </a:pathLst>
          </a:custGeom>
          <a:noFill/>
          <a:ln w="68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51" name="object 14"/>
          <p:cNvSpPr>
            <a:spLocks/>
          </p:cNvSpPr>
          <p:nvPr/>
        </p:nvSpPr>
        <p:spPr bwMode="auto">
          <a:xfrm>
            <a:off x="4997450" y="1924050"/>
            <a:ext cx="241300" cy="230188"/>
          </a:xfrm>
          <a:custGeom>
            <a:avLst/>
            <a:gdLst>
              <a:gd name="T0" fmla="*/ 0 w 274320"/>
              <a:gd name="T1" fmla="*/ 140119 h 260603"/>
              <a:gd name="T2" fmla="*/ 0 w 274320"/>
              <a:gd name="T3" fmla="*/ 0 h 260603"/>
              <a:gd name="T4" fmla="*/ 144463 w 274320"/>
              <a:gd name="T5" fmla="*/ 0 h 260603"/>
              <a:gd name="T6" fmla="*/ 144463 w 274320"/>
              <a:gd name="T7" fmla="*/ 140119 h 260603"/>
              <a:gd name="T8" fmla="*/ 0 w 274320"/>
              <a:gd name="T9" fmla="*/ 140119 h 260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320" h="260603">
                <a:moveTo>
                  <a:pt x="0" y="260603"/>
                </a:moveTo>
                <a:lnTo>
                  <a:pt x="0" y="0"/>
                </a:lnTo>
                <a:lnTo>
                  <a:pt x="274320" y="0"/>
                </a:lnTo>
                <a:lnTo>
                  <a:pt x="274320" y="260603"/>
                </a:lnTo>
                <a:lnTo>
                  <a:pt x="0" y="260603"/>
                </a:lnTo>
                <a:close/>
              </a:path>
            </a:pathLst>
          </a:custGeom>
          <a:noFill/>
          <a:ln w="68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252" name="object 16"/>
          <p:cNvSpPr txBox="1">
            <a:spLocks noChangeArrowheads="1"/>
          </p:cNvSpPr>
          <p:nvPr/>
        </p:nvSpPr>
        <p:spPr bwMode="auto">
          <a:xfrm>
            <a:off x="2279650" y="2306638"/>
            <a:ext cx="51260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87388">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1400" i="1">
                <a:latin typeface="Times New Roman" panose="02020603050405020304" pitchFamily="18" charset="0"/>
                <a:cs typeface="Times New Roman" panose="02020603050405020304" pitchFamily="18" charset="0"/>
              </a:rPr>
              <a:t>C</a:t>
            </a:r>
            <a:r>
              <a:rPr lang="zh-CN" altLang="zh-CN" sz="1500" i="1" baseline="-9000">
                <a:latin typeface="Times New Roman" panose="02020603050405020304" pitchFamily="18" charset="0"/>
                <a:cs typeface="Times New Roman" panose="02020603050405020304" pitchFamily="18" charset="0"/>
              </a:rPr>
              <a:t>r</a:t>
            </a:r>
            <a:endParaRPr lang="zh-CN" altLang="zh-CN" sz="1500" baseline="-9000">
              <a:latin typeface="Times New Roman" panose="02020603050405020304" pitchFamily="18" charset="0"/>
              <a:cs typeface="Times New Roman" panose="02020603050405020304" pitchFamily="18" charset="0"/>
            </a:endParaRPr>
          </a:p>
          <a:p>
            <a:pPr eaLnBrk="1" hangingPunct="1">
              <a:lnSpc>
                <a:spcPts val="888"/>
              </a:lnSpc>
            </a:pPr>
            <a:endParaRPr lang="zh-CN" altLang="zh-CN" sz="800"/>
          </a:p>
          <a:p>
            <a:pPr eaLnBrk="1" hangingPunct="1">
              <a:lnSpc>
                <a:spcPts val="1063"/>
              </a:lnSpc>
              <a:spcBef>
                <a:spcPts val="75"/>
              </a:spcBef>
            </a:pPr>
            <a:endParaRPr lang="zh-CN" altLang="zh-CN" sz="1000"/>
          </a:p>
          <a:p>
            <a:pPr eaLnBrk="1" hangingPunct="1"/>
            <a:r>
              <a:rPr lang="zh-CN" altLang="zh-CN" sz="1500">
                <a:latin typeface="Times New Roman" panose="02020603050405020304" pitchFamily="18" charset="0"/>
                <a:cs typeface="Times New Roman" panose="02020603050405020304" pitchFamily="18" charset="0"/>
              </a:rPr>
              <a:t>I − frame</a:t>
            </a:r>
            <a:endParaRPr lang="en-US" altLang="zh-CN" sz="1500">
              <a:latin typeface="Times New Roman" panose="02020603050405020304" pitchFamily="18" charset="0"/>
              <a:cs typeface="Times New Roman" panose="02020603050405020304" pitchFamily="18" charset="0"/>
            </a:endParaRPr>
          </a:p>
          <a:p>
            <a:pPr eaLnBrk="1" hangingPunct="1"/>
            <a:endParaRPr lang="zh-CN" altLang="zh-CN" sz="1500">
              <a:latin typeface="Times New Roman" panose="02020603050405020304" pitchFamily="18" charset="0"/>
              <a:cs typeface="Times New Roman" panose="02020603050405020304" pitchFamily="18" charset="0"/>
            </a:endParaRPr>
          </a:p>
          <a:p>
            <a:pPr eaLnBrk="1" hangingPunct="1">
              <a:lnSpc>
                <a:spcPts val="888"/>
              </a:lnSpc>
            </a:pPr>
            <a:endParaRPr lang="zh-CN" altLang="zh-CN" sz="800"/>
          </a:p>
          <a:p>
            <a:pPr eaLnBrk="1" hangingPunct="1">
              <a:lnSpc>
                <a:spcPts val="888"/>
              </a:lnSpc>
            </a:pPr>
            <a:endParaRPr lang="zh-CN" altLang="zh-CN" sz="800"/>
          </a:p>
          <a:p>
            <a:pPr eaLnBrk="1" hangingPunct="1">
              <a:lnSpc>
                <a:spcPts val="888"/>
              </a:lnSpc>
            </a:pPr>
            <a:endParaRPr lang="zh-CN" altLang="zh-CN" sz="800"/>
          </a:p>
          <a:p>
            <a:pPr eaLnBrk="1" hangingPunct="1">
              <a:lnSpc>
                <a:spcPts val="888"/>
              </a:lnSpc>
            </a:pPr>
            <a:endParaRPr lang="zh-CN" altLang="zh-CN" sz="800"/>
          </a:p>
          <a:p>
            <a:pPr eaLnBrk="1" hangingPunct="1">
              <a:lnSpc>
                <a:spcPts val="888"/>
              </a:lnSpc>
              <a:spcBef>
                <a:spcPts val="38"/>
              </a:spcBef>
            </a:pPr>
            <a:endParaRPr lang="zh-CN" altLang="zh-CN" sz="800"/>
          </a:p>
          <a:p>
            <a:pPr algn="r" eaLnBrk="1" hangingPunct="1"/>
            <a:r>
              <a:rPr lang="zh-CN" altLang="zh-CN" sz="1400">
                <a:cs typeface="Arial" panose="020B0604020202020204" pitchFamily="34" charset="0"/>
              </a:rPr>
              <a:t>1010010 </a:t>
            </a:r>
            <a:r>
              <a:rPr lang="zh-CN" altLang="zh-CN" sz="1400" i="1">
                <a:latin typeface="Meiryo" pitchFamily="34" charset="-128"/>
                <a:ea typeface="Meiryo" pitchFamily="34" charset="-128"/>
              </a:rPr>
              <a:t>··· </a:t>
            </a:r>
            <a:endParaRPr lang="zh-CN" altLang="zh-CN" sz="1400">
              <a:latin typeface="Meiryo" pitchFamily="34" charset="-128"/>
              <a:ea typeface="Meiryo" pitchFamily="34" charset="-128"/>
            </a:endParaRPr>
          </a:p>
        </p:txBody>
      </p:sp>
      <p:sp>
        <p:nvSpPr>
          <p:cNvPr id="10253" name="object 17"/>
          <p:cNvSpPr txBox="1">
            <a:spLocks noChangeArrowheads="1"/>
          </p:cNvSpPr>
          <p:nvPr/>
        </p:nvSpPr>
        <p:spPr bwMode="auto">
          <a:xfrm>
            <a:off x="5708650" y="1504950"/>
            <a:ext cx="9001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algn="ctr" eaLnBrk="1" hangingPunct="1"/>
            <a:r>
              <a:rPr lang="zh-CN" altLang="zh-CN" sz="1300">
                <a:latin typeface="Times New Roman" panose="02020603050405020304" pitchFamily="18" charset="0"/>
                <a:cs typeface="Times New Roman" panose="02020603050405020304" pitchFamily="18" charset="0"/>
              </a:rPr>
              <a:t>For each</a:t>
            </a:r>
          </a:p>
          <a:p>
            <a:pPr eaLnBrk="1" hangingPunct="1">
              <a:lnSpc>
                <a:spcPts val="438"/>
              </a:lnSpc>
              <a:spcBef>
                <a:spcPts val="13"/>
              </a:spcBef>
            </a:pPr>
            <a:endParaRPr lang="zh-CN" altLang="zh-CN" sz="400"/>
          </a:p>
          <a:p>
            <a:pPr algn="ctr" eaLnBrk="1" hangingPunct="1"/>
            <a:r>
              <a:rPr lang="zh-CN" altLang="zh-CN" sz="1100">
                <a:cs typeface="Arial" panose="020B0604020202020204" pitchFamily="34" charset="0"/>
              </a:rPr>
              <a:t>8 </a:t>
            </a:r>
            <a:r>
              <a:rPr lang="zh-CN" altLang="zh-CN" sz="1100" i="1">
                <a:latin typeface="Meiryo" pitchFamily="34" charset="-128"/>
                <a:ea typeface="Meiryo" pitchFamily="34" charset="-128"/>
              </a:rPr>
              <a:t>× </a:t>
            </a:r>
            <a:r>
              <a:rPr lang="zh-CN" altLang="zh-CN" sz="1100">
                <a:cs typeface="Arial" panose="020B0604020202020204" pitchFamily="34" charset="0"/>
              </a:rPr>
              <a:t>8  block</a:t>
            </a:r>
          </a:p>
        </p:txBody>
      </p:sp>
      <p:sp>
        <p:nvSpPr>
          <p:cNvPr id="20" name="object 20"/>
          <p:cNvSpPr txBox="1"/>
          <p:nvPr/>
        </p:nvSpPr>
        <p:spPr>
          <a:xfrm>
            <a:off x="2944813" y="1824038"/>
            <a:ext cx="223837" cy="258762"/>
          </a:xfrm>
          <a:prstGeom prst="rect">
            <a:avLst/>
          </a:prstGeom>
        </p:spPr>
        <p:txBody>
          <a:bodyPr lIns="0" tIns="0" rIns="0" bIns="0"/>
          <a:lstStyle/>
          <a:p>
            <a:pPr marL="11206" eaLnBrk="1" hangingPunct="1">
              <a:defRPr/>
            </a:pPr>
            <a:r>
              <a:rPr sz="1456" i="1" spc="119" dirty="0">
                <a:latin typeface="Times New Roman"/>
                <a:cs typeface="Times New Roman"/>
              </a:rPr>
              <a:t>C</a:t>
            </a:r>
            <a:r>
              <a:rPr sz="1588" i="1" spc="-79" baseline="-11574" dirty="0">
                <a:latin typeface="Times New Roman"/>
                <a:cs typeface="Times New Roman"/>
              </a:rPr>
              <a:t>b</a:t>
            </a:r>
            <a:endParaRPr sz="1588" baseline="-11574">
              <a:latin typeface="Times New Roman"/>
              <a:cs typeface="Times New Roman"/>
            </a:endParaRPr>
          </a:p>
        </p:txBody>
      </p:sp>
      <p:sp>
        <p:nvSpPr>
          <p:cNvPr id="21" name="object 21"/>
          <p:cNvSpPr txBox="1"/>
          <p:nvPr/>
        </p:nvSpPr>
        <p:spPr>
          <a:xfrm>
            <a:off x="2122488" y="2066925"/>
            <a:ext cx="136525" cy="241300"/>
          </a:xfrm>
          <a:prstGeom prst="rect">
            <a:avLst/>
          </a:prstGeom>
        </p:spPr>
        <p:txBody>
          <a:bodyPr lIns="0" tIns="0" rIns="0" bIns="0"/>
          <a:lstStyle/>
          <a:p>
            <a:pPr marL="11206" eaLnBrk="1" hangingPunct="1">
              <a:defRPr/>
            </a:pPr>
            <a:r>
              <a:rPr sz="1456" i="1" spc="79" dirty="0">
                <a:latin typeface="Times New Roman"/>
                <a:cs typeface="Times New Roman"/>
              </a:rPr>
              <a:t>Y</a:t>
            </a:r>
            <a:endParaRPr sz="1456">
              <a:latin typeface="Times New Roman"/>
              <a:cs typeface="Times New Roman"/>
            </a:endParaRPr>
          </a:p>
        </p:txBody>
      </p:sp>
      <p:sp>
        <p:nvSpPr>
          <p:cNvPr id="22" name="object 22"/>
          <p:cNvSpPr txBox="1"/>
          <p:nvPr/>
        </p:nvSpPr>
        <p:spPr>
          <a:xfrm>
            <a:off x="2992438" y="4060825"/>
            <a:ext cx="1160462" cy="273050"/>
          </a:xfrm>
          <a:prstGeom prst="rect">
            <a:avLst/>
          </a:prstGeom>
        </p:spPr>
        <p:txBody>
          <a:bodyPr lIns="0" tIns="0" rIns="0" bIns="0"/>
          <a:lstStyle/>
          <a:p>
            <a:pPr marL="11206" eaLnBrk="1" hangingPunct="1">
              <a:tabLst>
                <a:tab pos="578254" algn="l"/>
              </a:tabLst>
              <a:defRPr/>
            </a:pPr>
            <a:r>
              <a:rPr sz="1721" spc="150" dirty="0">
                <a:solidFill>
                  <a:srgbClr val="231F20"/>
                </a:solidFill>
                <a:latin typeface="Arial"/>
                <a:cs typeface="Arial"/>
              </a:rPr>
              <a:t>Fig.	</a:t>
            </a:r>
            <a:r>
              <a:rPr sz="1721" spc="128" dirty="0">
                <a:solidFill>
                  <a:srgbClr val="231F20"/>
                </a:solidFill>
                <a:latin typeface="Arial"/>
                <a:cs typeface="Arial"/>
              </a:rPr>
              <a:t>10.5:</a:t>
            </a:r>
            <a:endParaRPr sz="1721">
              <a:latin typeface="Arial"/>
              <a:cs typeface="Arial"/>
            </a:endParaRPr>
          </a:p>
        </p:txBody>
      </p:sp>
      <p:sp>
        <p:nvSpPr>
          <p:cNvPr id="23" name="object 23"/>
          <p:cNvSpPr txBox="1"/>
          <p:nvPr/>
        </p:nvSpPr>
        <p:spPr>
          <a:xfrm>
            <a:off x="4348163" y="4060825"/>
            <a:ext cx="2406650" cy="273050"/>
          </a:xfrm>
          <a:prstGeom prst="rect">
            <a:avLst/>
          </a:prstGeom>
        </p:spPr>
        <p:txBody>
          <a:bodyPr lIns="0" tIns="0" rIns="0" bIns="0"/>
          <a:lstStyle/>
          <a:p>
            <a:pPr marL="11206" eaLnBrk="1" hangingPunct="1">
              <a:defRPr/>
            </a:pPr>
            <a:r>
              <a:rPr sz="1721" spc="132" dirty="0">
                <a:solidFill>
                  <a:srgbClr val="231F20"/>
                </a:solidFill>
                <a:latin typeface="Arial"/>
                <a:cs typeface="Arial"/>
              </a:rPr>
              <a:t>I-frame </a:t>
            </a:r>
            <a:r>
              <a:rPr sz="1721" spc="-243" dirty="0">
                <a:solidFill>
                  <a:srgbClr val="231F20"/>
                </a:solidFill>
                <a:latin typeface="Arial"/>
                <a:cs typeface="Arial"/>
              </a:rPr>
              <a:t> </a:t>
            </a:r>
            <a:r>
              <a:rPr sz="1721" spc="159" dirty="0">
                <a:solidFill>
                  <a:srgbClr val="231F20"/>
                </a:solidFill>
                <a:latin typeface="Arial"/>
                <a:cs typeface="Arial"/>
              </a:rPr>
              <a:t>C</a:t>
            </a:r>
            <a:r>
              <a:rPr sz="1721" spc="185" dirty="0">
                <a:solidFill>
                  <a:srgbClr val="231F20"/>
                </a:solidFill>
                <a:latin typeface="Arial"/>
                <a:cs typeface="Arial"/>
              </a:rPr>
              <a:t>o</a:t>
            </a:r>
            <a:r>
              <a:rPr sz="1721" spc="124" dirty="0">
                <a:solidFill>
                  <a:srgbClr val="231F20"/>
                </a:solidFill>
                <a:latin typeface="Arial"/>
                <a:cs typeface="Arial"/>
              </a:rPr>
              <a:t>ding.</a:t>
            </a:r>
            <a:endParaRPr sz="1721" dirty="0">
              <a:latin typeface="Arial"/>
              <a:cs typeface="Arial"/>
            </a:endParaRPr>
          </a:p>
        </p:txBody>
      </p:sp>
      <p:sp>
        <p:nvSpPr>
          <p:cNvPr id="10258" name="object 24"/>
          <p:cNvSpPr txBox="1">
            <a:spLocks noChangeArrowheads="1"/>
          </p:cNvSpPr>
          <p:nvPr/>
        </p:nvSpPr>
        <p:spPr bwMode="auto">
          <a:xfrm>
            <a:off x="1147763" y="4826000"/>
            <a:ext cx="74580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0663" indent="-209550">
              <a:tabLst>
                <a:tab pos="22066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2066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2066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2066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2066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2066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2066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2066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20663" algn="l"/>
              </a:tabLst>
              <a:defRPr kumimoji="1">
                <a:solidFill>
                  <a:schemeClr val="tx1"/>
                </a:solidFill>
                <a:latin typeface="Arial" panose="020B0604020202020204" pitchFamily="34" charset="0"/>
                <a:ea typeface="MS PGothic" panose="020B0600070205080204" pitchFamily="34" charset="-128"/>
              </a:defRPr>
            </a:lvl9pPr>
          </a:lstStyle>
          <a:p>
            <a:pPr algn="just" eaLnBrk="1" hangingPunct="1">
              <a:lnSpc>
                <a:spcPts val="1675"/>
              </a:lnSpc>
              <a:buClr>
                <a:srgbClr val="231F20"/>
              </a:buClr>
              <a:buFont typeface="Meiryo" pitchFamily="34" charset="-128"/>
              <a:buChar char="•"/>
            </a:pPr>
            <a:r>
              <a:rPr lang="zh-CN" altLang="zh-CN" sz="1400" b="1">
                <a:solidFill>
                  <a:srgbClr val="231F20"/>
                </a:solidFill>
                <a:cs typeface="Arial" panose="020B0604020202020204" pitchFamily="34" charset="0"/>
              </a:rPr>
              <a:t>Macroblocks  </a:t>
            </a:r>
            <a:r>
              <a:rPr lang="zh-CN" altLang="zh-CN" sz="1400">
                <a:solidFill>
                  <a:srgbClr val="231F20"/>
                </a:solidFill>
                <a:cs typeface="Arial" panose="020B0604020202020204" pitchFamily="34" charset="0"/>
              </a:rPr>
              <a:t>are  of  size  16 </a:t>
            </a:r>
            <a:r>
              <a:rPr lang="zh-CN" altLang="zh-CN" sz="1400" i="1">
                <a:solidFill>
                  <a:srgbClr val="231F20"/>
                </a:solidFill>
                <a:latin typeface="Meiryo" pitchFamily="34" charset="-128"/>
                <a:ea typeface="Meiryo" pitchFamily="34" charset="-128"/>
              </a:rPr>
              <a:t>× </a:t>
            </a:r>
            <a:r>
              <a:rPr lang="zh-CN" altLang="zh-CN" sz="1400">
                <a:solidFill>
                  <a:srgbClr val="231F20"/>
                </a:solidFill>
                <a:cs typeface="Arial" panose="020B0604020202020204" pitchFamily="34" charset="0"/>
              </a:rPr>
              <a:t>16  pixels  for  the  Y  frame,  and  8 </a:t>
            </a:r>
            <a:r>
              <a:rPr lang="zh-CN" altLang="zh-CN" sz="1400" i="1">
                <a:solidFill>
                  <a:srgbClr val="231F20"/>
                </a:solidFill>
                <a:latin typeface="Meiryo" pitchFamily="34" charset="-128"/>
                <a:ea typeface="Meiryo" pitchFamily="34" charset="-128"/>
              </a:rPr>
              <a:t>× </a:t>
            </a:r>
            <a:r>
              <a:rPr lang="zh-CN" altLang="zh-CN" sz="1400">
                <a:solidFill>
                  <a:srgbClr val="231F20"/>
                </a:solidFill>
                <a:cs typeface="Arial" panose="020B0604020202020204" pitchFamily="34" charset="0"/>
              </a:rPr>
              <a:t>8  for Cb and Cr frames, since 4:2:0 chroma subsampling is employed.  A macroblock  consists  of  four Y, one  Cb, and  one  Cr  8 </a:t>
            </a:r>
            <a:r>
              <a:rPr lang="zh-CN" altLang="zh-CN" sz="1400" i="1">
                <a:solidFill>
                  <a:srgbClr val="231F20"/>
                </a:solidFill>
                <a:latin typeface="Meiryo" pitchFamily="34" charset="-128"/>
                <a:ea typeface="Meiryo" pitchFamily="34" charset="-128"/>
              </a:rPr>
              <a:t>× </a:t>
            </a:r>
            <a:r>
              <a:rPr lang="zh-CN" altLang="zh-CN" sz="1400">
                <a:solidFill>
                  <a:srgbClr val="231F20"/>
                </a:solidFill>
                <a:cs typeface="Arial" panose="020B0604020202020204" pitchFamily="34" charset="0"/>
              </a:rPr>
              <a:t>8  blocks.</a:t>
            </a:r>
            <a:endParaRPr lang="zh-CN" altLang="zh-CN" sz="1400">
              <a:cs typeface="Arial" panose="020B0604020202020204" pitchFamily="34" charset="0"/>
            </a:endParaRPr>
          </a:p>
          <a:p>
            <a:pPr eaLnBrk="1" hangingPunct="1">
              <a:lnSpc>
                <a:spcPts val="700"/>
              </a:lnSpc>
              <a:spcBef>
                <a:spcPts val="13"/>
              </a:spcBef>
              <a:buClr>
                <a:srgbClr val="231F20"/>
              </a:buClr>
              <a:buFont typeface="Meiryo" pitchFamily="34" charset="-128"/>
              <a:buChar char="•"/>
            </a:pPr>
            <a:endParaRPr lang="zh-CN" altLang="zh-CN" sz="700"/>
          </a:p>
          <a:p>
            <a:pPr algn="just" eaLnBrk="1" hangingPunct="1">
              <a:lnSpc>
                <a:spcPts val="1675"/>
              </a:lnSpc>
              <a:buClr>
                <a:srgbClr val="231F20"/>
              </a:buClr>
              <a:buFont typeface="Meiryo" pitchFamily="34" charset="-128"/>
              <a:buChar char="•"/>
            </a:pPr>
            <a:r>
              <a:rPr lang="zh-CN" altLang="zh-CN" sz="1400">
                <a:solidFill>
                  <a:srgbClr val="231F20"/>
                </a:solidFill>
                <a:cs typeface="Arial" panose="020B0604020202020204" pitchFamily="34" charset="0"/>
              </a:rPr>
              <a:t>For  each  8 </a:t>
            </a:r>
            <a:r>
              <a:rPr lang="zh-CN" altLang="zh-CN" sz="1400" i="1">
                <a:solidFill>
                  <a:srgbClr val="231F20"/>
                </a:solidFill>
                <a:latin typeface="Meiryo" pitchFamily="34" charset="-128"/>
                <a:ea typeface="Meiryo" pitchFamily="34" charset="-128"/>
              </a:rPr>
              <a:t>× </a:t>
            </a:r>
            <a:r>
              <a:rPr lang="zh-CN" altLang="zh-CN" sz="1400">
                <a:solidFill>
                  <a:srgbClr val="231F20"/>
                </a:solidFill>
                <a:cs typeface="Arial" panose="020B0604020202020204" pitchFamily="34" charset="0"/>
              </a:rPr>
              <a:t>8  block  a  DCT  transform  is  applied,  the  DCT  coefficients then  go through  quantization  zigzag  scan  and entropy  coding.</a:t>
            </a:r>
            <a:endParaRPr lang="zh-CN" altLang="zh-CN" sz="1400">
              <a:cs typeface="Arial" panose="020B0604020202020204" pitchFamily="34" charset="0"/>
            </a:endParaRPr>
          </a:p>
        </p:txBody>
      </p:sp>
      <p:sp>
        <p:nvSpPr>
          <p:cNvPr id="10259" name="object 25"/>
          <p:cNvSpPr>
            <a:spLocks/>
          </p:cNvSpPr>
          <p:nvPr/>
        </p:nvSpPr>
        <p:spPr bwMode="auto">
          <a:xfrm>
            <a:off x="944563" y="6156325"/>
            <a:ext cx="7258050" cy="0"/>
          </a:xfrm>
          <a:custGeom>
            <a:avLst/>
            <a:gdLst>
              <a:gd name="T0" fmla="*/ 0 w 8225028"/>
              <a:gd name="T1" fmla="*/ 4400989 w 8225028"/>
              <a:gd name="T2" fmla="*/ 0 60000 65536"/>
              <a:gd name="T3" fmla="*/ 0 60000 65536"/>
            </a:gdLst>
            <a:ahLst/>
            <a:cxnLst>
              <a:cxn ang="T2">
                <a:pos x="T0" y="0"/>
              </a:cxn>
              <a:cxn ang="T3">
                <a:pos x="T1" y="0"/>
              </a:cxn>
            </a:cxnLst>
            <a:rect l="0" t="0" r="r" b="b"/>
            <a:pathLst>
              <a:path w="8225028">
                <a:moveTo>
                  <a:pt x="0" y="0"/>
                </a:moveTo>
                <a:lnTo>
                  <a:pt x="8225028" y="0"/>
                </a:lnTo>
              </a:path>
            </a:pathLst>
          </a:custGeom>
          <a:noFill/>
          <a:ln w="6095">
            <a:solidFill>
              <a:srgbClr val="221E1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18" name="object 18"/>
          <p:cNvGraphicFramePr>
            <a:graphicFrameLocks noGrp="1"/>
          </p:cNvGraphicFramePr>
          <p:nvPr/>
        </p:nvGraphicFramePr>
        <p:xfrm>
          <a:off x="5592763" y="2195513"/>
          <a:ext cx="1874837" cy="1657350"/>
        </p:xfrm>
        <a:graphic>
          <a:graphicData uri="http://schemas.openxmlformats.org/drawingml/2006/table">
            <a:tbl>
              <a:tblPr firstRow="1" bandRow="1">
                <a:tableStyleId>{2D5ABB26-0587-4C30-8999-92F81FD0307C}</a:tableStyleId>
              </a:tblPr>
              <a:tblGrid>
                <a:gridCol w="423351">
                  <a:extLst>
                    <a:ext uri="{9D8B030D-6E8A-4147-A177-3AD203B41FA5}"/>
                  </a:extLst>
                </a:gridCol>
                <a:gridCol w="725743">
                  <a:extLst>
                    <a:ext uri="{9D8B030D-6E8A-4147-A177-3AD203B41FA5}"/>
                  </a:extLst>
                </a:gridCol>
                <a:gridCol w="725743">
                  <a:extLst>
                    <a:ext uri="{9D8B030D-6E8A-4147-A177-3AD203B41FA5}"/>
                  </a:extLst>
                </a:gridCol>
              </a:tblGrid>
              <a:tr h="241791">
                <a:tc gridSpan="2">
                  <a:txBody>
                    <a:bodyPr/>
                    <a:lstStyle/>
                    <a:p>
                      <a:endParaRPr sz="1200" dirty="0">
                        <a:latin typeface="Arial"/>
                        <a:cs typeface="Arial"/>
                      </a:endParaRPr>
                    </a:p>
                  </a:txBody>
                  <a:tcPr marL="0" marR="0" marT="0" marB="0">
                    <a:lnT w="6858">
                      <a:solidFill>
                        <a:srgbClr val="000000"/>
                      </a:solidFill>
                      <a:prstDash val="solid"/>
                    </a:lnT>
                  </a:tcPr>
                </a:tc>
                <a:tc hMerge="1">
                  <a:txBody>
                    <a:bodyPr/>
                    <a:lstStyle/>
                    <a:p>
                      <a:endParaRPr/>
                    </a:p>
                  </a:txBody>
                  <a:tcPr marL="0" marR="0" marT="0" marB="0"/>
                </a:tc>
                <a:tc>
                  <a:txBody>
                    <a:bodyPr/>
                    <a:lstStyle/>
                    <a:p>
                      <a:endParaRPr sz="1200" dirty="0">
                        <a:latin typeface="Arial"/>
                        <a:cs typeface="Arial"/>
                      </a:endParaRPr>
                    </a:p>
                  </a:txBody>
                  <a:tcPr marL="0" marR="0" marT="0" marB="0">
                    <a:lnB w="6858">
                      <a:solidFill>
                        <a:srgbClr val="000000"/>
                      </a:solidFill>
                      <a:prstDash val="solid"/>
                    </a:lnB>
                  </a:tcPr>
                </a:tc>
                <a:extLst>
                  <a:ext uri="{0D108BD9-81ED-4DB2-BD59-A6C34878D82A}"/>
                </a:extLst>
              </a:tr>
              <a:tr h="1066573">
                <a:tc>
                  <a:txBody>
                    <a:bodyPr/>
                    <a:lstStyle/>
                    <a:p>
                      <a:endParaRPr sz="1200">
                        <a:latin typeface="Arial"/>
                        <a:cs typeface="Arial"/>
                      </a:endParaRPr>
                    </a:p>
                  </a:txBody>
                  <a:tcPr marL="0" marR="0" marT="0" marB="0">
                    <a:lnR w="6858">
                      <a:solidFill>
                        <a:srgbClr val="000000"/>
                      </a:solidFill>
                      <a:prstDash val="solid"/>
                    </a:lnR>
                  </a:tcPr>
                </a:tc>
                <a:tc gridSpan="2">
                  <a:txBody>
                    <a:bodyPr/>
                    <a:lstStyle/>
                    <a:p>
                      <a:pPr algn="ctr">
                        <a:lnSpc>
                          <a:spcPct val="100000"/>
                        </a:lnSpc>
                        <a:tabLst>
                          <a:tab pos="613410" algn="l"/>
                          <a:tab pos="1642110" algn="l"/>
                        </a:tabLst>
                      </a:pPr>
                      <a:r>
                        <a:rPr sz="1300" u="sng" dirty="0" smtClean="0">
                          <a:latin typeface="Times New Roman"/>
                          <a:cs typeface="Times New Roman"/>
                        </a:rPr>
                        <a:t> DCT </a:t>
                      </a:r>
                      <a:endParaRPr lang="en-US" sz="1300" u="sng" dirty="0" smtClean="0">
                        <a:latin typeface="Times New Roman"/>
                        <a:cs typeface="Times New Roman"/>
                      </a:endParaRPr>
                    </a:p>
                    <a:p>
                      <a:pPr algn="ctr">
                        <a:lnSpc>
                          <a:spcPct val="100000"/>
                        </a:lnSpc>
                        <a:tabLst>
                          <a:tab pos="613410" algn="l"/>
                          <a:tab pos="1642110" algn="l"/>
                        </a:tabLst>
                      </a:pPr>
                      <a:r>
                        <a:rPr sz="1300" u="sng" dirty="0" smtClean="0">
                          <a:latin typeface="Times New Roman"/>
                          <a:cs typeface="Times New Roman"/>
                        </a:rPr>
                        <a:t>Quantization </a:t>
                      </a:r>
                      <a:endParaRPr sz="1300" dirty="0">
                        <a:latin typeface="Times New Roman"/>
                        <a:cs typeface="Times New Roman"/>
                      </a:endParaRPr>
                    </a:p>
                    <a:p>
                      <a:pPr marR="0" algn="ctr">
                        <a:lnSpc>
                          <a:spcPct val="100000"/>
                        </a:lnSpc>
                        <a:spcBef>
                          <a:spcPts val="465"/>
                        </a:spcBef>
                      </a:pPr>
                      <a:r>
                        <a:rPr sz="1300" u="sng" dirty="0" smtClean="0">
                          <a:latin typeface="Times New Roman"/>
                          <a:cs typeface="Times New Roman"/>
                        </a:rPr>
                        <a:t>Entropy coding</a:t>
                      </a:r>
                      <a:endParaRPr sz="1300" u="sng" dirty="0">
                        <a:latin typeface="Times New Roman"/>
                        <a:cs typeface="Times New Roman"/>
                      </a:endParaRPr>
                    </a:p>
                  </a:txBody>
                  <a:tcPr marL="0" marR="0" marT="0" marB="0">
                    <a:lnL w="6858">
                      <a:solidFill>
                        <a:srgbClr val="000000"/>
                      </a:solidFill>
                      <a:prstDash val="solid"/>
                    </a:lnL>
                    <a:lnR w="6858">
                      <a:solidFill>
                        <a:srgbClr val="000000"/>
                      </a:solidFill>
                      <a:prstDash val="solid"/>
                    </a:lnR>
                    <a:lnT w="6858">
                      <a:solidFill>
                        <a:srgbClr val="000000"/>
                      </a:solidFill>
                      <a:prstDash val="solid"/>
                    </a:lnT>
                    <a:lnB w="6858">
                      <a:solidFill>
                        <a:srgbClr val="000000"/>
                      </a:solidFill>
                      <a:prstDash val="solid"/>
                    </a:lnB>
                  </a:tcPr>
                </a:tc>
                <a:tc hMerge="1">
                  <a:txBody>
                    <a:bodyPr/>
                    <a:lstStyle/>
                    <a:p>
                      <a:endParaRPr/>
                    </a:p>
                  </a:txBody>
                  <a:tcPr marL="0" marR="0" marT="0" marB="0"/>
                </a:tc>
                <a:extLst>
                  <a:ext uri="{0D108BD9-81ED-4DB2-BD59-A6C34878D82A}"/>
                </a:extLst>
              </a:tr>
              <a:tr h="348986">
                <a:tc gridSpan="2">
                  <a:txBody>
                    <a:bodyPr/>
                    <a:lstStyle/>
                    <a:p>
                      <a:endParaRPr sz="1300" dirty="0">
                        <a:latin typeface="Times New Roman"/>
                        <a:cs typeface="Times New Roman"/>
                      </a:endParaRPr>
                    </a:p>
                  </a:txBody>
                  <a:tcPr marL="0" marR="0" marT="0" marB="0">
                    <a:lnR w="6857">
                      <a:solidFill>
                        <a:srgbClr val="000000"/>
                      </a:solidFill>
                      <a:prstDash val="solid"/>
                    </a:lnR>
                  </a:tcPr>
                </a:tc>
                <a:tc hMerge="1">
                  <a:txBody>
                    <a:bodyPr/>
                    <a:lstStyle/>
                    <a:p>
                      <a:endParaRPr/>
                    </a:p>
                  </a:txBody>
                  <a:tcPr marL="0" marR="0" marT="0" marB="0"/>
                </a:tc>
                <a:tc>
                  <a:txBody>
                    <a:bodyPr/>
                    <a:lstStyle/>
                    <a:p>
                      <a:endParaRPr sz="1300" dirty="0">
                        <a:latin typeface="Times New Roman"/>
                        <a:cs typeface="Times New Roman"/>
                      </a:endParaRPr>
                    </a:p>
                  </a:txBody>
                  <a:tcPr marL="0" marR="0" marT="0" marB="0">
                    <a:lnL w="6857">
                      <a:solidFill>
                        <a:srgbClr val="000000"/>
                      </a:solidFill>
                      <a:prstDash val="solid"/>
                    </a:lnL>
                    <a:lnT w="6858">
                      <a:solidFill>
                        <a:srgbClr val="000000"/>
                      </a:solidFill>
                      <a:prstDash val="solid"/>
                    </a:lnT>
                  </a:tcPr>
                </a:tc>
                <a:extLst>
                  <a:ext uri="{0D108BD9-81ED-4DB2-BD59-A6C34878D82A}"/>
                </a:extLst>
              </a:tr>
            </a:tbl>
          </a:graphicData>
        </a:graphic>
      </p:graphicFrame>
      <p:graphicFrame>
        <p:nvGraphicFramePr>
          <p:cNvPr id="19" name="object 19"/>
          <p:cNvGraphicFramePr>
            <a:graphicFrameLocks noGrp="1"/>
          </p:cNvGraphicFramePr>
          <p:nvPr/>
        </p:nvGraphicFramePr>
        <p:xfrm>
          <a:off x="4389438" y="1944688"/>
          <a:ext cx="484187" cy="484187"/>
        </p:xfrm>
        <a:graphic>
          <a:graphicData uri="http://schemas.openxmlformats.org/drawingml/2006/table">
            <a:tbl>
              <a:tblPr firstRow="1" bandRow="1">
                <a:tableStyleId>{2D5ABB26-0587-4C30-8999-92F81FD0307C}</a:tableStyleId>
              </a:tblPr>
              <a:tblGrid>
                <a:gridCol w="242094">
                  <a:extLst>
                    <a:ext uri="{9D8B030D-6E8A-4147-A177-3AD203B41FA5}"/>
                  </a:extLst>
                </a:gridCol>
                <a:gridCol w="242093">
                  <a:extLst>
                    <a:ext uri="{9D8B030D-6E8A-4147-A177-3AD203B41FA5}"/>
                  </a:extLst>
                </a:gridCol>
              </a:tblGrid>
              <a:tr h="242093">
                <a:tc>
                  <a:txBody>
                    <a:bodyPr/>
                    <a:lstStyle/>
                    <a:p>
                      <a:endParaRPr sz="1300">
                        <a:latin typeface="Times New Roman"/>
                        <a:cs typeface="Times New Roman"/>
                      </a:endParaRPr>
                    </a:p>
                  </a:txBody>
                  <a:tcPr marL="0" marR="0" marT="0" marB="0">
                    <a:lnL w="6858">
                      <a:solidFill>
                        <a:srgbClr val="000000"/>
                      </a:solidFill>
                      <a:prstDash val="solid"/>
                    </a:lnL>
                    <a:lnR w="6858">
                      <a:solidFill>
                        <a:srgbClr val="000000"/>
                      </a:solidFill>
                      <a:prstDash val="solid"/>
                    </a:lnR>
                    <a:lnT w="6858">
                      <a:solidFill>
                        <a:srgbClr val="000000"/>
                      </a:solidFill>
                      <a:prstDash val="solid"/>
                    </a:lnT>
                    <a:lnB w="6858">
                      <a:solidFill>
                        <a:srgbClr val="000000"/>
                      </a:solidFill>
                      <a:prstDash val="solid"/>
                    </a:lnB>
                  </a:tcPr>
                </a:tc>
                <a:tc>
                  <a:txBody>
                    <a:bodyPr/>
                    <a:lstStyle/>
                    <a:p>
                      <a:endParaRPr sz="1300">
                        <a:latin typeface="Times New Roman"/>
                        <a:cs typeface="Times New Roman"/>
                      </a:endParaRPr>
                    </a:p>
                  </a:txBody>
                  <a:tcPr marL="0" marR="0" marT="0" marB="0">
                    <a:lnL w="6858">
                      <a:solidFill>
                        <a:srgbClr val="000000"/>
                      </a:solidFill>
                      <a:prstDash val="solid"/>
                    </a:lnL>
                    <a:lnR w="6858">
                      <a:solidFill>
                        <a:srgbClr val="000000"/>
                      </a:solidFill>
                      <a:prstDash val="solid"/>
                    </a:lnR>
                    <a:lnT w="6858">
                      <a:solidFill>
                        <a:srgbClr val="000000"/>
                      </a:solidFill>
                      <a:prstDash val="solid"/>
                    </a:lnT>
                    <a:lnB w="6858">
                      <a:solidFill>
                        <a:srgbClr val="000000"/>
                      </a:solidFill>
                      <a:prstDash val="solid"/>
                    </a:lnB>
                  </a:tcPr>
                </a:tc>
                <a:extLst>
                  <a:ext uri="{0D108BD9-81ED-4DB2-BD59-A6C34878D82A}"/>
                </a:extLst>
              </a:tr>
              <a:tr h="242094">
                <a:tc>
                  <a:txBody>
                    <a:bodyPr/>
                    <a:lstStyle/>
                    <a:p>
                      <a:endParaRPr sz="1300">
                        <a:latin typeface="Times New Roman"/>
                        <a:cs typeface="Times New Roman"/>
                      </a:endParaRPr>
                    </a:p>
                  </a:txBody>
                  <a:tcPr marL="0" marR="0" marT="0" marB="0">
                    <a:lnL w="6858">
                      <a:solidFill>
                        <a:srgbClr val="000000"/>
                      </a:solidFill>
                      <a:prstDash val="solid"/>
                    </a:lnL>
                    <a:lnR w="6858">
                      <a:solidFill>
                        <a:srgbClr val="000000"/>
                      </a:solidFill>
                      <a:prstDash val="solid"/>
                    </a:lnR>
                    <a:lnT w="6858">
                      <a:solidFill>
                        <a:srgbClr val="000000"/>
                      </a:solidFill>
                      <a:prstDash val="solid"/>
                    </a:lnT>
                    <a:lnB w="6858">
                      <a:solidFill>
                        <a:srgbClr val="000000"/>
                      </a:solidFill>
                      <a:prstDash val="solid"/>
                    </a:lnB>
                  </a:tcPr>
                </a:tc>
                <a:tc>
                  <a:txBody>
                    <a:bodyPr/>
                    <a:lstStyle/>
                    <a:p>
                      <a:endParaRPr sz="1300" dirty="0">
                        <a:latin typeface="Times New Roman"/>
                        <a:cs typeface="Times New Roman"/>
                      </a:endParaRPr>
                    </a:p>
                  </a:txBody>
                  <a:tcPr marL="0" marR="0" marT="0" marB="0">
                    <a:lnL w="6858">
                      <a:solidFill>
                        <a:srgbClr val="000000"/>
                      </a:solidFill>
                      <a:prstDash val="solid"/>
                    </a:lnL>
                    <a:lnR w="6858">
                      <a:solidFill>
                        <a:srgbClr val="000000"/>
                      </a:solidFill>
                      <a:prstDash val="solid"/>
                    </a:lnR>
                    <a:lnT w="6858">
                      <a:solidFill>
                        <a:srgbClr val="000000"/>
                      </a:solidFill>
                      <a:prstDash val="solid"/>
                    </a:lnT>
                    <a:lnB w="6858">
                      <a:solidFill>
                        <a:srgbClr val="000000"/>
                      </a:solidFill>
                      <a:prstDash val="solid"/>
                    </a:lnB>
                  </a:tcPr>
                </a:tc>
                <a:extLst>
                  <a:ext uri="{0D108BD9-81ED-4DB2-BD59-A6C34878D82A}"/>
                </a:extLst>
              </a:tr>
            </a:tbl>
          </a:graphicData>
        </a:graphic>
      </p:graphicFrame>
      <p:sp>
        <p:nvSpPr>
          <p:cNvPr id="102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fld id="{19A6CBDB-10B8-4B1F-A598-48C7BE19264A}" type="slidenum">
              <a:rPr kumimoji="0" lang="en-US" altLang="zh-TW" smtClean="0">
                <a:latin typeface="Garamond" panose="02020404030301010803" pitchFamily="18" charset="0"/>
                <a:ea typeface="PMingLiU" pitchFamily="18" charset="-120"/>
              </a:rPr>
              <a:pPr/>
              <a:t>15</a:t>
            </a:fld>
            <a:endParaRPr kumimoji="0" lang="en-US" altLang="zh-TW" smtClean="0">
              <a:latin typeface="Garamond" panose="02020404030301010803" pitchFamily="18" charset="0"/>
              <a:ea typeface="PMingLiU" pitchFamily="18" charset="-120"/>
            </a:endParaRPr>
          </a:p>
        </p:txBody>
      </p:sp>
      <p:cxnSp>
        <p:nvCxnSpPr>
          <p:cNvPr id="10285" name="直接箭头连接符 2"/>
          <p:cNvCxnSpPr>
            <a:cxnSpLocks noChangeShapeType="1"/>
          </p:cNvCxnSpPr>
          <p:nvPr/>
        </p:nvCxnSpPr>
        <p:spPr bwMode="auto">
          <a:xfrm>
            <a:off x="6754813" y="2189163"/>
            <a:ext cx="0" cy="2397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121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601038" y="133974"/>
            <a:ext cx="7696200" cy="1139825"/>
          </a:xfrm>
        </p:spPr>
        <p:txBody>
          <a:bodyPr/>
          <a:lstStyle/>
          <a:p>
            <a:r>
              <a:rPr lang="en-US" altLang="zh-CN" sz="4000" dirty="0" smtClean="0">
                <a:latin typeface="Calibri" panose="020F0502020204030204" pitchFamily="34" charset="0"/>
                <a:cs typeface="PMingLiU" pitchFamily="18" charset="-120"/>
              </a:rPr>
              <a:t>Inter-frame (P-frame) Coding</a:t>
            </a:r>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F7DFAFDC-16A4-49AB-8A56-4ABD24ADC70A}" type="slidenum">
              <a:rPr kumimoji="0" lang="en-US" altLang="zh-CN" sz="1200" smtClean="0">
                <a:latin typeface="Garamond" panose="02020404030301010803" pitchFamily="18" charset="0"/>
              </a:rPr>
              <a:pPr>
                <a:spcBef>
                  <a:spcPct val="0"/>
                </a:spcBef>
                <a:buClrTx/>
                <a:buSzTx/>
                <a:buFontTx/>
                <a:buNone/>
              </a:pPr>
              <a:t>16</a:t>
            </a:fld>
            <a:endParaRPr kumimoji="0" lang="en-US" altLang="zh-CN" sz="1200" smtClean="0">
              <a:latin typeface="Garamond" panose="02020404030301010803" pitchFamily="18" charset="0"/>
            </a:endParaRPr>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4788" y="703886"/>
            <a:ext cx="61087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66812" y="5293213"/>
            <a:ext cx="8130426" cy="1564787"/>
          </a:xfrm>
          <a:prstGeom prst="rect">
            <a:avLst/>
          </a:prstGeom>
        </p:spPr>
        <p:txBody>
          <a:bodyPr wrap="square">
            <a:spAutoFit/>
          </a:bodyPr>
          <a:lstStyle/>
          <a:p>
            <a:pPr lvl="1">
              <a:lnSpc>
                <a:spcPct val="119000"/>
              </a:lnSpc>
              <a:buClr>
                <a:srgbClr val="231F20"/>
              </a:buClr>
              <a:buFont typeface="Arial" panose="020B0604020202020204" pitchFamily="34" charset="0"/>
              <a:buChar char="–"/>
            </a:pPr>
            <a:r>
              <a:rPr lang="zh-CN" altLang="zh-CN" sz="1600" dirty="0">
                <a:solidFill>
                  <a:srgbClr val="231F20"/>
                </a:solidFill>
                <a:cs typeface="Arial" panose="020B0604020202020204" pitchFamily="34" charset="0"/>
              </a:rPr>
              <a:t>For each macroblock in the Target frame, a motion vector is allocated by one of the search methods discussed earlier</a:t>
            </a:r>
            <a:r>
              <a:rPr lang="zh-CN" altLang="zh-CN" sz="1600" dirty="0" smtClean="0">
                <a:solidFill>
                  <a:srgbClr val="231F20"/>
                </a:solidFill>
                <a:cs typeface="Arial" panose="020B0604020202020204" pitchFamily="34" charset="0"/>
              </a:rPr>
              <a:t>.</a:t>
            </a:r>
            <a:endParaRPr lang="zh-CN" altLang="zh-CN" sz="1600" dirty="0"/>
          </a:p>
          <a:p>
            <a:pPr lvl="1">
              <a:lnSpc>
                <a:spcPct val="120000"/>
              </a:lnSpc>
              <a:buClr>
                <a:srgbClr val="231F20"/>
              </a:buClr>
              <a:buFont typeface="Arial" panose="020B0604020202020204" pitchFamily="34" charset="0"/>
              <a:buChar char="–"/>
            </a:pPr>
            <a:r>
              <a:rPr lang="en-US" altLang="zh-CN" sz="1600" dirty="0" smtClean="0">
                <a:solidFill>
                  <a:srgbClr val="231F20"/>
                </a:solidFill>
                <a:cs typeface="Arial" panose="020B0604020202020204" pitchFamily="34" charset="0"/>
              </a:rPr>
              <a:t>A</a:t>
            </a:r>
            <a:r>
              <a:rPr lang="zh-CN" altLang="zh-CN" sz="1600" dirty="0" smtClean="0">
                <a:solidFill>
                  <a:srgbClr val="231F20"/>
                </a:solidFill>
                <a:cs typeface="Arial" panose="020B0604020202020204" pitchFamily="34" charset="0"/>
              </a:rPr>
              <a:t> </a:t>
            </a:r>
            <a:r>
              <a:rPr lang="zh-CN" altLang="zh-CN" sz="1600" i="1" dirty="0">
                <a:solidFill>
                  <a:srgbClr val="231F20"/>
                </a:solidFill>
                <a:cs typeface="Arial" panose="020B0604020202020204" pitchFamily="34" charset="0"/>
              </a:rPr>
              <a:t>difference macroblock </a:t>
            </a:r>
            <a:r>
              <a:rPr lang="zh-CN" altLang="zh-CN" sz="1600" dirty="0">
                <a:solidFill>
                  <a:srgbClr val="231F20"/>
                </a:solidFill>
                <a:cs typeface="Arial" panose="020B0604020202020204" pitchFamily="34" charset="0"/>
              </a:rPr>
              <a:t>is derived to measure  the  </a:t>
            </a:r>
            <a:r>
              <a:rPr lang="zh-CN" altLang="zh-CN" sz="1600" i="1" dirty="0">
                <a:solidFill>
                  <a:srgbClr val="231F20"/>
                </a:solidFill>
                <a:cs typeface="Arial" panose="020B0604020202020204" pitchFamily="34" charset="0"/>
              </a:rPr>
              <a:t>prediction  error</a:t>
            </a:r>
            <a:r>
              <a:rPr lang="zh-CN" altLang="zh-CN" sz="1600" dirty="0" smtClean="0">
                <a:solidFill>
                  <a:srgbClr val="231F20"/>
                </a:solidFill>
                <a:cs typeface="Arial" panose="020B0604020202020204" pitchFamily="34" charset="0"/>
              </a:rPr>
              <a:t>.</a:t>
            </a:r>
            <a:endParaRPr lang="zh-CN" altLang="zh-CN" sz="1600" dirty="0"/>
          </a:p>
          <a:p>
            <a:pPr lvl="1">
              <a:lnSpc>
                <a:spcPct val="120000"/>
              </a:lnSpc>
              <a:buClr>
                <a:srgbClr val="231F20"/>
              </a:buClr>
              <a:buFont typeface="Arial" panose="020B0604020202020204" pitchFamily="34" charset="0"/>
              <a:buChar char="–"/>
            </a:pPr>
            <a:r>
              <a:rPr lang="zh-CN" altLang="zh-CN" sz="1600" dirty="0">
                <a:solidFill>
                  <a:srgbClr val="231F20"/>
                </a:solidFill>
                <a:cs typeface="Arial" panose="020B0604020202020204" pitchFamily="34" charset="0"/>
              </a:rPr>
              <a:t>Each of these 8 </a:t>
            </a:r>
            <a:r>
              <a:rPr lang="zh-CN" altLang="zh-CN" sz="1600" i="1" dirty="0">
                <a:solidFill>
                  <a:srgbClr val="231F20"/>
                </a:solidFill>
                <a:latin typeface="Meiryo" pitchFamily="34" charset="-128"/>
                <a:ea typeface="Meiryo" pitchFamily="34" charset="-128"/>
              </a:rPr>
              <a:t>× </a:t>
            </a:r>
            <a:r>
              <a:rPr lang="zh-CN" altLang="zh-CN" sz="1600" dirty="0">
                <a:solidFill>
                  <a:srgbClr val="231F20"/>
                </a:solidFill>
                <a:cs typeface="Arial" panose="020B0604020202020204" pitchFamily="34" charset="0"/>
              </a:rPr>
              <a:t>8 blocks go through DCT, quantization, zigzag  scan  and  entropy  coding  procedures.</a:t>
            </a:r>
            <a:endParaRPr lang="zh-CN" altLang="zh-CN" sz="1600" dirty="0">
              <a:cs typeface="Arial" panose="020B0604020202020204" pitchFamily="34" charset="0"/>
            </a:endParaRPr>
          </a:p>
        </p:txBody>
      </p:sp>
    </p:spTree>
    <p:extLst>
      <p:ext uri="{BB962C8B-B14F-4D97-AF65-F5344CB8AC3E}">
        <p14:creationId xmlns:p14="http://schemas.microsoft.com/office/powerpoint/2010/main" val="1621074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标题 1"/>
          <p:cNvSpPr>
            <a:spLocks noGrp="1"/>
          </p:cNvSpPr>
          <p:nvPr>
            <p:ph type="title"/>
          </p:nvPr>
        </p:nvSpPr>
        <p:spPr>
          <a:xfrm>
            <a:off x="550863" y="155575"/>
            <a:ext cx="7696200" cy="1139825"/>
          </a:xfrm>
        </p:spPr>
        <p:txBody>
          <a:bodyPr/>
          <a:lstStyle/>
          <a:p>
            <a:r>
              <a:rPr lang="en-US" altLang="zh-CN" sz="4000" dirty="0" smtClean="0">
                <a:latin typeface="Calibri" panose="020F0502020204030204" pitchFamily="34" charset="0"/>
                <a:cs typeface="PMingLiU" pitchFamily="18" charset="-120"/>
              </a:rPr>
              <a:t>Quantization in H.261</a:t>
            </a:r>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A6363C1F-261A-4686-87EB-65D59206ACA5}" type="slidenum">
              <a:rPr kumimoji="0" lang="en-US" altLang="zh-CN" sz="1200" smtClean="0">
                <a:latin typeface="Garamond" panose="02020404030301010803" pitchFamily="18" charset="0"/>
              </a:rPr>
              <a:pPr>
                <a:spcBef>
                  <a:spcPct val="0"/>
                </a:spcBef>
                <a:buClrTx/>
                <a:buSzTx/>
                <a:buFontTx/>
                <a:buNone/>
              </a:pPr>
              <a:t>17</a:t>
            </a:fld>
            <a:endParaRPr kumimoji="0" lang="en-US" altLang="zh-CN" sz="1200" smtClean="0">
              <a:latin typeface="Garamond" panose="02020404030301010803" pitchFamily="18" charset="0"/>
            </a:endParaRPr>
          </a:p>
        </p:txBody>
      </p:sp>
      <p:sp>
        <p:nvSpPr>
          <p:cNvPr id="28676" name="内容占位符 2"/>
          <p:cNvSpPr>
            <a:spLocks noGrp="1"/>
          </p:cNvSpPr>
          <p:nvPr>
            <p:ph idx="1"/>
          </p:nvPr>
        </p:nvSpPr>
        <p:spPr>
          <a:xfrm>
            <a:off x="457200" y="1295400"/>
            <a:ext cx="8458200" cy="4876800"/>
          </a:xfrm>
        </p:spPr>
        <p:txBody>
          <a:bodyPr/>
          <a:lstStyle/>
          <a:p>
            <a:pPr>
              <a:defRPr/>
            </a:pPr>
            <a:r>
              <a:rPr lang="en-US" altLang="zh-CN" sz="2800" dirty="0" smtClean="0">
                <a:latin typeface="Cambria" panose="02040503050406030204" pitchFamily="18" charset="0"/>
                <a:ea typeface="黑体" panose="02010609060101010101" pitchFamily="49" charset="-122"/>
                <a:cs typeface="PMingLiU" panose="02020500000000000000" pitchFamily="18" charset="-120"/>
              </a:rPr>
              <a:t>The quantization in H.261 uses a constant </a:t>
            </a:r>
            <a:r>
              <a:rPr lang="en-US" altLang="zh-CN" sz="2800" dirty="0" err="1" smtClean="0">
                <a:latin typeface="Cambria" panose="02040503050406030204" pitchFamily="18" charset="0"/>
                <a:ea typeface="黑体" panose="02010609060101010101" pitchFamily="49" charset="-122"/>
                <a:cs typeface="PMingLiU" panose="02020500000000000000" pitchFamily="18" charset="-120"/>
              </a:rPr>
              <a:t>step_size</a:t>
            </a:r>
            <a:r>
              <a:rPr lang="en-US" altLang="zh-CN" sz="2800" dirty="0" smtClean="0">
                <a:latin typeface="Cambria" panose="02040503050406030204" pitchFamily="18" charset="0"/>
                <a:ea typeface="黑体" panose="02010609060101010101" pitchFamily="49" charset="-122"/>
                <a:cs typeface="PMingLiU" panose="02020500000000000000" pitchFamily="18" charset="-120"/>
              </a:rPr>
              <a:t>, for all DCT coefficients within a </a:t>
            </a:r>
            <a:r>
              <a:rPr lang="en-US" altLang="zh-CN" sz="2800" dirty="0" err="1" smtClean="0">
                <a:latin typeface="Cambria" panose="02040503050406030204" pitchFamily="18" charset="0"/>
                <a:ea typeface="黑体" panose="02010609060101010101" pitchFamily="49" charset="-122"/>
                <a:cs typeface="PMingLiU" panose="02020500000000000000" pitchFamily="18" charset="-120"/>
              </a:rPr>
              <a:t>macroblock</a:t>
            </a:r>
            <a:r>
              <a:rPr lang="en-US" altLang="zh-CN" sz="2800" dirty="0" smtClean="0">
                <a:latin typeface="Cambria" panose="02040503050406030204" pitchFamily="18" charset="0"/>
                <a:ea typeface="黑体" panose="02010609060101010101" pitchFamily="49" charset="-122"/>
                <a:cs typeface="PMingLiU" panose="02020500000000000000" pitchFamily="18" charset="-120"/>
              </a:rPr>
              <a:t> </a:t>
            </a:r>
          </a:p>
          <a:p>
            <a:pPr marL="0" indent="0">
              <a:buFont typeface="Wingdings" panose="05000000000000000000" pitchFamily="2" charset="2"/>
              <a:buNone/>
              <a:defRPr/>
            </a:pPr>
            <a:r>
              <a:rPr lang="en-US" altLang="zh-CN" sz="2800" dirty="0" smtClean="0">
                <a:latin typeface="Cambria" panose="02040503050406030204" pitchFamily="18" charset="0"/>
                <a:ea typeface="黑体" panose="02010609060101010101" pitchFamily="49" charset="-122"/>
                <a:cs typeface="PMingLiU" panose="02020500000000000000" pitchFamily="18" charset="-120"/>
              </a:rPr>
              <a:t> for DC coefficients</a:t>
            </a:r>
          </a:p>
          <a:p>
            <a:pPr marL="342900" lvl="1" indent="0">
              <a:buFont typeface="Wingdings" panose="05000000000000000000" pitchFamily="2" charset="2"/>
              <a:buNone/>
              <a:defRPr/>
            </a:pPr>
            <a:endParaRPr lang="en-US" altLang="zh-CN" sz="2400" dirty="0" smtClean="0">
              <a:latin typeface="Cambria" panose="02040503050406030204" pitchFamily="18" charset="0"/>
              <a:ea typeface="黑体" panose="02010609060101010101" pitchFamily="49" charset="-122"/>
              <a:cs typeface="PMingLiU" panose="02020500000000000000" pitchFamily="18" charset="-120"/>
            </a:endParaRPr>
          </a:p>
        </p:txBody>
      </p:sp>
      <p:pic>
        <p:nvPicPr>
          <p:cNvPr id="27653"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63" y="2798763"/>
            <a:ext cx="82708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32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554038" y="73025"/>
            <a:ext cx="7696200" cy="1139825"/>
          </a:xfrm>
        </p:spPr>
        <p:txBody>
          <a:bodyPr/>
          <a:lstStyle/>
          <a:p>
            <a:r>
              <a:rPr lang="en-US" altLang="zh-CN" sz="4000" dirty="0" smtClean="0">
                <a:latin typeface="Calibri" panose="020F0502020204030204" pitchFamily="34" charset="0"/>
                <a:cs typeface="PMingLiU" pitchFamily="18" charset="-120"/>
              </a:rPr>
              <a:t>H.261 Encoder</a:t>
            </a:r>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35467DBD-6D9B-4259-B91F-F7C44D7172E4}" type="slidenum">
              <a:rPr kumimoji="0" lang="en-US" altLang="zh-CN" sz="1200" smtClean="0">
                <a:latin typeface="Garamond" panose="02020404030301010803" pitchFamily="18" charset="0"/>
              </a:rPr>
              <a:pPr>
                <a:spcBef>
                  <a:spcPct val="0"/>
                </a:spcBef>
                <a:buClrTx/>
                <a:buSzTx/>
                <a:buFontTx/>
                <a:buNone/>
              </a:pPr>
              <a:t>18</a:t>
            </a:fld>
            <a:endParaRPr kumimoji="0" lang="en-US" altLang="zh-CN" sz="1200" smtClean="0">
              <a:latin typeface="Garamond" panose="02020404030301010803" pitchFamily="18" charset="0"/>
            </a:endParaRPr>
          </a:p>
        </p:txBody>
      </p:sp>
      <p:sp>
        <p:nvSpPr>
          <p:cNvPr id="30724" name="object 4"/>
          <p:cNvSpPr>
            <a:spLocks/>
          </p:cNvSpPr>
          <p:nvPr/>
        </p:nvSpPr>
        <p:spPr bwMode="auto">
          <a:xfrm>
            <a:off x="2573338" y="3548063"/>
            <a:ext cx="444500" cy="0"/>
          </a:xfrm>
          <a:custGeom>
            <a:avLst/>
            <a:gdLst>
              <a:gd name="T0" fmla="*/ 0 w 444246"/>
              <a:gd name="T1" fmla="*/ 445008 w 444246"/>
              <a:gd name="T2" fmla="*/ 0 60000 65536"/>
              <a:gd name="T3" fmla="*/ 0 60000 65536"/>
            </a:gdLst>
            <a:ahLst/>
            <a:cxnLst>
              <a:cxn ang="T2">
                <a:pos x="T0" y="0"/>
              </a:cxn>
              <a:cxn ang="T3">
                <a:pos x="T1" y="0"/>
              </a:cxn>
            </a:cxnLst>
            <a:rect l="0" t="0" r="r" b="b"/>
            <a:pathLst>
              <a:path w="444246">
                <a:moveTo>
                  <a:pt x="0" y="0"/>
                </a:moveTo>
                <a:lnTo>
                  <a:pt x="44424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25" name="object 5"/>
          <p:cNvSpPr>
            <a:spLocks/>
          </p:cNvSpPr>
          <p:nvPr/>
        </p:nvSpPr>
        <p:spPr bwMode="auto">
          <a:xfrm>
            <a:off x="2927350" y="352583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26" name="object 6"/>
          <p:cNvSpPr>
            <a:spLocks/>
          </p:cNvSpPr>
          <p:nvPr/>
        </p:nvSpPr>
        <p:spPr bwMode="auto">
          <a:xfrm>
            <a:off x="2173288" y="3890963"/>
            <a:ext cx="868362" cy="0"/>
          </a:xfrm>
          <a:custGeom>
            <a:avLst/>
            <a:gdLst>
              <a:gd name="T0" fmla="*/ 0 w 867156"/>
              <a:gd name="T1" fmla="*/ 870779 w 867156"/>
              <a:gd name="T2" fmla="*/ 0 60000 65536"/>
              <a:gd name="T3" fmla="*/ 0 60000 65536"/>
            </a:gdLst>
            <a:ahLst/>
            <a:cxnLst>
              <a:cxn ang="T2">
                <a:pos x="T0" y="0"/>
              </a:cxn>
              <a:cxn ang="T3">
                <a:pos x="T1" y="0"/>
              </a:cxn>
            </a:cxnLst>
            <a:rect l="0" t="0" r="r" b="b"/>
            <a:pathLst>
              <a:path w="867156">
                <a:moveTo>
                  <a:pt x="0" y="0"/>
                </a:moveTo>
                <a:lnTo>
                  <a:pt x="86715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27" name="object 7"/>
          <p:cNvSpPr>
            <a:spLocks/>
          </p:cNvSpPr>
          <p:nvPr/>
        </p:nvSpPr>
        <p:spPr bwMode="auto">
          <a:xfrm>
            <a:off x="2949575" y="3868738"/>
            <a:ext cx="92075" cy="46037"/>
          </a:xfrm>
          <a:custGeom>
            <a:avLst/>
            <a:gdLst>
              <a:gd name="T0" fmla="*/ 0 w 91440"/>
              <a:gd name="T1" fmla="*/ 46679 h 45719"/>
              <a:gd name="T2" fmla="*/ 93358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28" name="object 8"/>
          <p:cNvSpPr>
            <a:spLocks/>
          </p:cNvSpPr>
          <p:nvPr/>
        </p:nvSpPr>
        <p:spPr bwMode="auto">
          <a:xfrm>
            <a:off x="1773238" y="1947863"/>
            <a:ext cx="2273300" cy="3086100"/>
          </a:xfrm>
          <a:custGeom>
            <a:avLst/>
            <a:gdLst>
              <a:gd name="T0" fmla="*/ 0 w 2273046"/>
              <a:gd name="T1" fmla="*/ 0 h 3086100"/>
              <a:gd name="T2" fmla="*/ 0 w 2273046"/>
              <a:gd name="T3" fmla="*/ 3086100 h 3086100"/>
              <a:gd name="T4" fmla="*/ 2273807 w 2273046"/>
              <a:gd name="T5" fmla="*/ 3086100 h 3086100"/>
              <a:gd name="T6" fmla="*/ 0 60000 65536"/>
              <a:gd name="T7" fmla="*/ 0 60000 65536"/>
              <a:gd name="T8" fmla="*/ 0 60000 65536"/>
            </a:gdLst>
            <a:ahLst/>
            <a:cxnLst>
              <a:cxn ang="T6">
                <a:pos x="T0" y="T1"/>
              </a:cxn>
              <a:cxn ang="T7">
                <a:pos x="T2" y="T3"/>
              </a:cxn>
              <a:cxn ang="T8">
                <a:pos x="T4" y="T5"/>
              </a:cxn>
            </a:cxnLst>
            <a:rect l="0" t="0" r="r" b="b"/>
            <a:pathLst>
              <a:path w="2273046" h="3086100">
                <a:moveTo>
                  <a:pt x="0" y="0"/>
                </a:moveTo>
                <a:lnTo>
                  <a:pt x="0" y="3086100"/>
                </a:lnTo>
                <a:lnTo>
                  <a:pt x="2273045" y="308610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29" name="object 9"/>
          <p:cNvSpPr>
            <a:spLocks/>
          </p:cNvSpPr>
          <p:nvPr/>
        </p:nvSpPr>
        <p:spPr bwMode="auto">
          <a:xfrm>
            <a:off x="3956050" y="5011738"/>
            <a:ext cx="90488" cy="46037"/>
          </a:xfrm>
          <a:custGeom>
            <a:avLst/>
            <a:gdLst>
              <a:gd name="T0" fmla="*/ 0 w 91439"/>
              <a:gd name="T1" fmla="*/ 46677 h 45720"/>
              <a:gd name="T2" fmla="*/ 88616 w 91439"/>
              <a:gd name="T3" fmla="*/ 23340 h 45720"/>
              <a:gd name="T4" fmla="*/ 0 w 91439"/>
              <a:gd name="T5" fmla="*/ 0 h 45720"/>
              <a:gd name="T6" fmla="*/ 0 60000 65536"/>
              <a:gd name="T7" fmla="*/ 0 60000 65536"/>
              <a:gd name="T8" fmla="*/ 0 60000 65536"/>
            </a:gdLst>
            <a:ahLst/>
            <a:cxnLst>
              <a:cxn ang="T6">
                <a:pos x="T0" y="T1"/>
              </a:cxn>
              <a:cxn ang="T7">
                <a:pos x="T2" y="T3"/>
              </a:cxn>
              <a:cxn ang="T8">
                <a:pos x="T4" y="T5"/>
              </a:cxn>
            </a:cxnLst>
            <a:rect l="0" t="0" r="r" b="b"/>
            <a:pathLst>
              <a:path w="91439" h="45720">
                <a:moveTo>
                  <a:pt x="0" y="45720"/>
                </a:moveTo>
                <a:lnTo>
                  <a:pt x="91439" y="22860"/>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0" name="object 10"/>
          <p:cNvSpPr>
            <a:spLocks/>
          </p:cNvSpPr>
          <p:nvPr/>
        </p:nvSpPr>
        <p:spPr bwMode="auto">
          <a:xfrm>
            <a:off x="1773238" y="1604963"/>
            <a:ext cx="1268412" cy="342900"/>
          </a:xfrm>
          <a:custGeom>
            <a:avLst/>
            <a:gdLst>
              <a:gd name="T0" fmla="*/ 0 w 1267206"/>
              <a:gd name="T1" fmla="*/ 342900 h 342900"/>
              <a:gd name="T2" fmla="*/ 0 w 1267206"/>
              <a:gd name="T3" fmla="*/ 0 h 342900"/>
              <a:gd name="T4" fmla="*/ 1270827 w 1267206"/>
              <a:gd name="T5" fmla="*/ 0 h 342900"/>
              <a:gd name="T6" fmla="*/ 0 60000 65536"/>
              <a:gd name="T7" fmla="*/ 0 60000 65536"/>
              <a:gd name="T8" fmla="*/ 0 60000 65536"/>
            </a:gdLst>
            <a:ahLst/>
            <a:cxnLst>
              <a:cxn ang="T6">
                <a:pos x="T0" y="T1"/>
              </a:cxn>
              <a:cxn ang="T7">
                <a:pos x="T2" y="T3"/>
              </a:cxn>
              <a:cxn ang="T8">
                <a:pos x="T4" y="T5"/>
              </a:cxn>
            </a:cxnLst>
            <a:rect l="0" t="0" r="r" b="b"/>
            <a:pathLst>
              <a:path w="1267206" h="342900">
                <a:moveTo>
                  <a:pt x="0" y="342900"/>
                </a:moveTo>
                <a:lnTo>
                  <a:pt x="0" y="0"/>
                </a:lnTo>
                <a:lnTo>
                  <a:pt x="126720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1" name="object 11"/>
          <p:cNvSpPr>
            <a:spLocks/>
          </p:cNvSpPr>
          <p:nvPr/>
        </p:nvSpPr>
        <p:spPr bwMode="auto">
          <a:xfrm>
            <a:off x="2949575" y="1582738"/>
            <a:ext cx="92075" cy="46037"/>
          </a:xfrm>
          <a:custGeom>
            <a:avLst/>
            <a:gdLst>
              <a:gd name="T0" fmla="*/ 0 w 91440"/>
              <a:gd name="T1" fmla="*/ 46679 h 45719"/>
              <a:gd name="T2" fmla="*/ 93358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2" name="object 12"/>
          <p:cNvSpPr>
            <a:spLocks/>
          </p:cNvSpPr>
          <p:nvPr/>
        </p:nvSpPr>
        <p:spPr bwMode="auto">
          <a:xfrm>
            <a:off x="2344738" y="1947863"/>
            <a:ext cx="696912" cy="0"/>
          </a:xfrm>
          <a:custGeom>
            <a:avLst/>
            <a:gdLst>
              <a:gd name="T0" fmla="*/ 0 w 695706"/>
              <a:gd name="T1" fmla="*/ 699330 w 695706"/>
              <a:gd name="T2" fmla="*/ 0 60000 65536"/>
              <a:gd name="T3" fmla="*/ 0 60000 65536"/>
            </a:gdLst>
            <a:ahLst/>
            <a:cxnLst>
              <a:cxn ang="T2">
                <a:pos x="T0" y="0"/>
              </a:cxn>
              <a:cxn ang="T3">
                <a:pos x="T1" y="0"/>
              </a:cxn>
            </a:cxnLst>
            <a:rect l="0" t="0" r="r" b="b"/>
            <a:pathLst>
              <a:path w="695706">
                <a:moveTo>
                  <a:pt x="0" y="0"/>
                </a:moveTo>
                <a:lnTo>
                  <a:pt x="69570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3" name="object 13"/>
          <p:cNvSpPr>
            <a:spLocks/>
          </p:cNvSpPr>
          <p:nvPr/>
        </p:nvSpPr>
        <p:spPr bwMode="auto">
          <a:xfrm>
            <a:off x="2949575" y="1925638"/>
            <a:ext cx="92075" cy="46037"/>
          </a:xfrm>
          <a:custGeom>
            <a:avLst/>
            <a:gdLst>
              <a:gd name="T0" fmla="*/ 0 w 91440"/>
              <a:gd name="T1" fmla="*/ 46679 h 45719"/>
              <a:gd name="T2" fmla="*/ 93358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4" name="object 14"/>
          <p:cNvSpPr>
            <a:spLocks/>
          </p:cNvSpPr>
          <p:nvPr/>
        </p:nvSpPr>
        <p:spPr bwMode="auto">
          <a:xfrm>
            <a:off x="2173288" y="2224088"/>
            <a:ext cx="1885950" cy="2066925"/>
          </a:xfrm>
          <a:custGeom>
            <a:avLst/>
            <a:gdLst>
              <a:gd name="T0" fmla="*/ 1885950 w 1885950"/>
              <a:gd name="T1" fmla="*/ 2066165 h 2067305"/>
              <a:gd name="T2" fmla="*/ 0 w 1885950"/>
              <a:gd name="T3" fmla="*/ 2066165 h 2067305"/>
              <a:gd name="T4" fmla="*/ 0 w 1885950"/>
              <a:gd name="T5" fmla="*/ 0 h 2067305"/>
              <a:gd name="T6" fmla="*/ 0 60000 65536"/>
              <a:gd name="T7" fmla="*/ 0 60000 65536"/>
              <a:gd name="T8" fmla="*/ 0 60000 65536"/>
            </a:gdLst>
            <a:ahLst/>
            <a:cxnLst>
              <a:cxn ang="T6">
                <a:pos x="T0" y="T1"/>
              </a:cxn>
              <a:cxn ang="T7">
                <a:pos x="T2" y="T3"/>
              </a:cxn>
              <a:cxn ang="T8">
                <a:pos x="T4" y="T5"/>
              </a:cxn>
            </a:cxnLst>
            <a:rect l="0" t="0" r="r" b="b"/>
            <a:pathLst>
              <a:path w="1885950" h="2067305">
                <a:moveTo>
                  <a:pt x="1885950" y="2067305"/>
                </a:moveTo>
                <a:lnTo>
                  <a:pt x="0" y="2067305"/>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5" name="object 15"/>
          <p:cNvSpPr>
            <a:spLocks/>
          </p:cNvSpPr>
          <p:nvPr/>
        </p:nvSpPr>
        <p:spPr bwMode="auto">
          <a:xfrm>
            <a:off x="2173288" y="2132013"/>
            <a:ext cx="0" cy="92075"/>
          </a:xfrm>
          <a:custGeom>
            <a:avLst/>
            <a:gdLst>
              <a:gd name="T0" fmla="*/ 93360 h 91439"/>
              <a:gd name="T1" fmla="*/ 0 h 91439"/>
              <a:gd name="T2" fmla="*/ 0 60000 65536"/>
              <a:gd name="T3" fmla="*/ 0 60000 65536"/>
            </a:gdLst>
            <a:ahLst/>
            <a:cxnLst>
              <a:cxn ang="T2">
                <a:pos x="0" y="T0"/>
              </a:cxn>
              <a:cxn ang="T3">
                <a:pos x="0" y="T1"/>
              </a:cxn>
            </a:cxnLst>
            <a:rect l="0" t="0" r="r" b="b"/>
            <a:pathLst>
              <a:path h="91439">
                <a:moveTo>
                  <a:pt x="0" y="91439"/>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6" name="object 16"/>
          <p:cNvSpPr>
            <a:spLocks/>
          </p:cNvSpPr>
          <p:nvPr/>
        </p:nvSpPr>
        <p:spPr bwMode="auto">
          <a:xfrm>
            <a:off x="2151063" y="2132013"/>
            <a:ext cx="46037" cy="92075"/>
          </a:xfrm>
          <a:custGeom>
            <a:avLst/>
            <a:gdLst>
              <a:gd name="T0" fmla="*/ 46677 w 45720"/>
              <a:gd name="T1" fmla="*/ 93360 h 91439"/>
              <a:gd name="T2" fmla="*/ 23338 w 45720"/>
              <a:gd name="T3" fmla="*/ 0 h 91439"/>
              <a:gd name="T4" fmla="*/ 0 w 45720"/>
              <a:gd name="T5" fmla="*/ 93360 h 91439"/>
              <a:gd name="T6" fmla="*/ 0 60000 65536"/>
              <a:gd name="T7" fmla="*/ 0 60000 65536"/>
              <a:gd name="T8" fmla="*/ 0 60000 65536"/>
            </a:gdLst>
            <a:ahLst/>
            <a:cxnLst>
              <a:cxn ang="T6">
                <a:pos x="T0" y="T1"/>
              </a:cxn>
              <a:cxn ang="T7">
                <a:pos x="T2" y="T3"/>
              </a:cxn>
              <a:cxn ang="T8">
                <a:pos x="T4" y="T5"/>
              </a:cxn>
            </a:cxnLst>
            <a:rect l="0" t="0" r="r" b="b"/>
            <a:pathLst>
              <a:path w="45720" h="91439">
                <a:moveTo>
                  <a:pt x="45720" y="91439"/>
                </a:moveTo>
                <a:lnTo>
                  <a:pt x="22859" y="0"/>
                </a:lnTo>
                <a:lnTo>
                  <a:pt x="0" y="9143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7" name="object 17"/>
          <p:cNvSpPr>
            <a:spLocks/>
          </p:cNvSpPr>
          <p:nvPr/>
        </p:nvSpPr>
        <p:spPr bwMode="auto">
          <a:xfrm>
            <a:off x="4973638" y="1376363"/>
            <a:ext cx="857250" cy="66675"/>
          </a:xfrm>
          <a:custGeom>
            <a:avLst/>
            <a:gdLst>
              <a:gd name="T0" fmla="*/ 857250 w 857250"/>
              <a:gd name="T1" fmla="*/ 0 h 67056"/>
              <a:gd name="T2" fmla="*/ 0 w 857250"/>
              <a:gd name="T3" fmla="*/ 0 h 67056"/>
              <a:gd name="T4" fmla="*/ 0 w 857250"/>
              <a:gd name="T5" fmla="*/ 65919 h 67056"/>
              <a:gd name="T6" fmla="*/ 0 60000 65536"/>
              <a:gd name="T7" fmla="*/ 0 60000 65536"/>
              <a:gd name="T8" fmla="*/ 0 60000 65536"/>
            </a:gdLst>
            <a:ahLst/>
            <a:cxnLst>
              <a:cxn ang="T6">
                <a:pos x="T0" y="T1"/>
              </a:cxn>
              <a:cxn ang="T7">
                <a:pos x="T2" y="T3"/>
              </a:cxn>
              <a:cxn ang="T8">
                <a:pos x="T4" y="T5"/>
              </a:cxn>
            </a:cxnLst>
            <a:rect l="0" t="0" r="r" b="b"/>
            <a:pathLst>
              <a:path w="857250" h="67056">
                <a:moveTo>
                  <a:pt x="857250" y="0"/>
                </a:moveTo>
                <a:lnTo>
                  <a:pt x="0" y="0"/>
                </a:lnTo>
                <a:lnTo>
                  <a:pt x="0" y="670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8" name="object 18"/>
          <p:cNvSpPr>
            <a:spLocks/>
          </p:cNvSpPr>
          <p:nvPr/>
        </p:nvSpPr>
        <p:spPr bwMode="auto">
          <a:xfrm>
            <a:off x="4973638" y="14430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39" name="object 19"/>
          <p:cNvSpPr>
            <a:spLocks/>
          </p:cNvSpPr>
          <p:nvPr/>
        </p:nvSpPr>
        <p:spPr bwMode="auto">
          <a:xfrm>
            <a:off x="4951413" y="14430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0" name="object 20"/>
          <p:cNvSpPr>
            <a:spLocks/>
          </p:cNvSpPr>
          <p:nvPr/>
        </p:nvSpPr>
        <p:spPr bwMode="auto">
          <a:xfrm>
            <a:off x="7945438" y="1776413"/>
            <a:ext cx="444500" cy="0"/>
          </a:xfrm>
          <a:custGeom>
            <a:avLst/>
            <a:gdLst>
              <a:gd name="T0" fmla="*/ 0 w 444245"/>
              <a:gd name="T1" fmla="*/ 445010 w 444245"/>
              <a:gd name="T2" fmla="*/ 0 60000 65536"/>
              <a:gd name="T3" fmla="*/ 0 60000 65536"/>
            </a:gdLst>
            <a:ahLst/>
            <a:cxnLst>
              <a:cxn ang="T2">
                <a:pos x="T0" y="0"/>
              </a:cxn>
              <a:cxn ang="T3">
                <a:pos x="T1" y="0"/>
              </a:cxn>
            </a:cxnLst>
            <a:rect l="0" t="0" r="r" b="b"/>
            <a:pathLst>
              <a:path w="444245">
                <a:moveTo>
                  <a:pt x="0" y="0"/>
                </a:moveTo>
                <a:lnTo>
                  <a:pt x="4442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1" name="object 21"/>
          <p:cNvSpPr>
            <a:spLocks/>
          </p:cNvSpPr>
          <p:nvPr/>
        </p:nvSpPr>
        <p:spPr bwMode="auto">
          <a:xfrm>
            <a:off x="82994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2" name="object 22"/>
          <p:cNvSpPr>
            <a:spLocks/>
          </p:cNvSpPr>
          <p:nvPr/>
        </p:nvSpPr>
        <p:spPr bwMode="auto">
          <a:xfrm>
            <a:off x="1316038" y="1947863"/>
            <a:ext cx="719137" cy="0"/>
          </a:xfrm>
          <a:custGeom>
            <a:avLst/>
            <a:gdLst>
              <a:gd name="T0" fmla="*/ 0 w 718566"/>
              <a:gd name="T1" fmla="*/ 720280 w 718566"/>
              <a:gd name="T2" fmla="*/ 0 60000 65536"/>
              <a:gd name="T3" fmla="*/ 0 60000 65536"/>
            </a:gdLst>
            <a:ahLst/>
            <a:cxnLst>
              <a:cxn ang="T2">
                <a:pos x="T0" y="0"/>
              </a:cxn>
              <a:cxn ang="T3">
                <a:pos x="T1" y="0"/>
              </a:cxn>
            </a:cxnLst>
            <a:rect l="0" t="0" r="r" b="b"/>
            <a:pathLst>
              <a:path w="718566">
                <a:moveTo>
                  <a:pt x="0" y="0"/>
                </a:moveTo>
                <a:lnTo>
                  <a:pt x="71856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3" name="object 23"/>
          <p:cNvSpPr>
            <a:spLocks/>
          </p:cNvSpPr>
          <p:nvPr/>
        </p:nvSpPr>
        <p:spPr bwMode="auto">
          <a:xfrm>
            <a:off x="1943100" y="1925638"/>
            <a:ext cx="92075" cy="46037"/>
          </a:xfrm>
          <a:custGeom>
            <a:avLst/>
            <a:gdLst>
              <a:gd name="T0" fmla="*/ 0 w 91440"/>
              <a:gd name="T1" fmla="*/ 46679 h 45719"/>
              <a:gd name="T2" fmla="*/ 93358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4" name="object 24"/>
          <p:cNvSpPr>
            <a:spLocks/>
          </p:cNvSpPr>
          <p:nvPr/>
        </p:nvSpPr>
        <p:spPr bwMode="auto">
          <a:xfrm>
            <a:off x="3024188" y="3733800"/>
            <a:ext cx="377825" cy="125413"/>
          </a:xfrm>
          <a:custGeom>
            <a:avLst/>
            <a:gdLst>
              <a:gd name="T0" fmla="*/ 379100 w 377189"/>
              <a:gd name="T1" fmla="*/ 0 h 125729"/>
              <a:gd name="T2" fmla="*/ 0 w 377189"/>
              <a:gd name="T3" fmla="*/ 124784 h 125729"/>
              <a:gd name="T4" fmla="*/ 0 60000 65536"/>
              <a:gd name="T5" fmla="*/ 0 60000 65536"/>
            </a:gdLst>
            <a:ahLst/>
            <a:cxnLst>
              <a:cxn ang="T4">
                <a:pos x="T0" y="T1"/>
              </a:cxn>
              <a:cxn ang="T5">
                <a:pos x="T2" y="T3"/>
              </a:cxn>
            </a:cxnLst>
            <a:rect l="0" t="0" r="r" b="b"/>
            <a:pathLst>
              <a:path w="377189" h="125729">
                <a:moveTo>
                  <a:pt x="377189" y="0"/>
                </a:moveTo>
                <a:lnTo>
                  <a:pt x="0" y="125729"/>
                </a:lnTo>
              </a:path>
            </a:pathLst>
          </a:custGeom>
          <a:noFill/>
          <a:ln w="114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5" name="object 25"/>
          <p:cNvSpPr>
            <a:spLocks/>
          </p:cNvSpPr>
          <p:nvPr/>
        </p:nvSpPr>
        <p:spPr bwMode="auto">
          <a:xfrm>
            <a:off x="3024188" y="1779588"/>
            <a:ext cx="377825" cy="125412"/>
          </a:xfrm>
          <a:custGeom>
            <a:avLst/>
            <a:gdLst>
              <a:gd name="T0" fmla="*/ 379098 w 377190"/>
              <a:gd name="T1" fmla="*/ 0 h 125730"/>
              <a:gd name="T2" fmla="*/ 0 w 377190"/>
              <a:gd name="T3" fmla="*/ 124779 h 125730"/>
              <a:gd name="T4" fmla="*/ 0 60000 65536"/>
              <a:gd name="T5" fmla="*/ 0 60000 65536"/>
            </a:gdLst>
            <a:ahLst/>
            <a:cxnLst>
              <a:cxn ang="T4">
                <a:pos x="T0" y="T1"/>
              </a:cxn>
              <a:cxn ang="T5">
                <a:pos x="T2" y="T3"/>
              </a:cxn>
            </a:cxnLst>
            <a:rect l="0" t="0" r="r" b="b"/>
            <a:pathLst>
              <a:path w="377190" h="125730">
                <a:moveTo>
                  <a:pt x="377190" y="0"/>
                </a:moveTo>
                <a:lnTo>
                  <a:pt x="0" y="125730"/>
                </a:lnTo>
              </a:path>
            </a:pathLst>
          </a:custGeom>
          <a:noFill/>
          <a:ln w="114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6" name="object 26"/>
          <p:cNvSpPr>
            <a:spLocks/>
          </p:cNvSpPr>
          <p:nvPr/>
        </p:nvSpPr>
        <p:spPr bwMode="auto">
          <a:xfrm>
            <a:off x="5316538" y="1776413"/>
            <a:ext cx="1016000" cy="0"/>
          </a:xfrm>
          <a:custGeom>
            <a:avLst/>
            <a:gdLst>
              <a:gd name="T0" fmla="*/ 0 w 1015745"/>
              <a:gd name="T1" fmla="*/ 1016510 w 1015745"/>
              <a:gd name="T2" fmla="*/ 0 60000 65536"/>
              <a:gd name="T3" fmla="*/ 0 60000 65536"/>
            </a:gdLst>
            <a:ahLst/>
            <a:cxnLst>
              <a:cxn ang="T2">
                <a:pos x="T0" y="0"/>
              </a:cxn>
              <a:cxn ang="T3">
                <a:pos x="T1" y="0"/>
              </a:cxn>
            </a:cxnLst>
            <a:rect l="0" t="0" r="r" b="b"/>
            <a:pathLst>
              <a:path w="1015745">
                <a:moveTo>
                  <a:pt x="0" y="0"/>
                </a:moveTo>
                <a:lnTo>
                  <a:pt x="10157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7" name="object 27"/>
          <p:cNvSpPr>
            <a:spLocks/>
          </p:cNvSpPr>
          <p:nvPr/>
        </p:nvSpPr>
        <p:spPr bwMode="auto">
          <a:xfrm>
            <a:off x="62420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8" name="object 28"/>
          <p:cNvSpPr>
            <a:spLocks/>
          </p:cNvSpPr>
          <p:nvPr/>
        </p:nvSpPr>
        <p:spPr bwMode="auto">
          <a:xfrm>
            <a:off x="4402138" y="1776413"/>
            <a:ext cx="215900" cy="0"/>
          </a:xfrm>
          <a:custGeom>
            <a:avLst/>
            <a:gdLst>
              <a:gd name="T0" fmla="*/ 0 w 215645"/>
              <a:gd name="T1" fmla="*/ 216411 w 215645"/>
              <a:gd name="T2" fmla="*/ 0 60000 65536"/>
              <a:gd name="T3" fmla="*/ 0 60000 65536"/>
            </a:gdLst>
            <a:ahLst/>
            <a:cxnLst>
              <a:cxn ang="T2">
                <a:pos x="T0" y="0"/>
              </a:cxn>
              <a:cxn ang="T3">
                <a:pos x="T1" y="0"/>
              </a:cxn>
            </a:cxnLst>
            <a:rect l="0" t="0" r="r" b="b"/>
            <a:pathLst>
              <a:path w="215645">
                <a:moveTo>
                  <a:pt x="0" y="0"/>
                </a:moveTo>
                <a:lnTo>
                  <a:pt x="2156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49" name="object 29"/>
          <p:cNvSpPr>
            <a:spLocks/>
          </p:cNvSpPr>
          <p:nvPr/>
        </p:nvSpPr>
        <p:spPr bwMode="auto">
          <a:xfrm>
            <a:off x="45275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0" name="object 30"/>
          <p:cNvSpPr>
            <a:spLocks/>
          </p:cNvSpPr>
          <p:nvPr/>
        </p:nvSpPr>
        <p:spPr bwMode="auto">
          <a:xfrm>
            <a:off x="4573588" y="1890713"/>
            <a:ext cx="1758950" cy="2800350"/>
          </a:xfrm>
          <a:custGeom>
            <a:avLst/>
            <a:gdLst>
              <a:gd name="T0" fmla="*/ 0 w 1758696"/>
              <a:gd name="T1" fmla="*/ 2800350 h 2800350"/>
              <a:gd name="T2" fmla="*/ 1600893 w 1758696"/>
              <a:gd name="T3" fmla="*/ 2800350 h 2800350"/>
              <a:gd name="T4" fmla="*/ 1600893 w 1758696"/>
              <a:gd name="T5" fmla="*/ 0 h 2800350"/>
              <a:gd name="T6" fmla="*/ 1759457 w 1758696"/>
              <a:gd name="T7" fmla="*/ 0 h 280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8696" h="2800350">
                <a:moveTo>
                  <a:pt x="0" y="2800350"/>
                </a:moveTo>
                <a:lnTo>
                  <a:pt x="1600200" y="2800350"/>
                </a:lnTo>
                <a:lnTo>
                  <a:pt x="1600200" y="0"/>
                </a:lnTo>
                <a:lnTo>
                  <a:pt x="175869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1" name="object 31"/>
          <p:cNvSpPr>
            <a:spLocks/>
          </p:cNvSpPr>
          <p:nvPr/>
        </p:nvSpPr>
        <p:spPr bwMode="auto">
          <a:xfrm>
            <a:off x="6242050" y="1868488"/>
            <a:ext cx="90488" cy="46037"/>
          </a:xfrm>
          <a:custGeom>
            <a:avLst/>
            <a:gdLst>
              <a:gd name="T0" fmla="*/ 0 w 91440"/>
              <a:gd name="T1" fmla="*/ 46679 h 45719"/>
              <a:gd name="T2" fmla="*/ 88614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2" name="object 32"/>
          <p:cNvSpPr>
            <a:spLocks/>
          </p:cNvSpPr>
          <p:nvPr/>
        </p:nvSpPr>
        <p:spPr bwMode="auto">
          <a:xfrm>
            <a:off x="4573588" y="4532313"/>
            <a:ext cx="0" cy="273050"/>
          </a:xfrm>
          <a:custGeom>
            <a:avLst/>
            <a:gdLst>
              <a:gd name="T0" fmla="*/ 273560 h 272795"/>
              <a:gd name="T1" fmla="*/ 91696 h 272795"/>
              <a:gd name="T2" fmla="*/ 91696 h 272795"/>
              <a:gd name="T3" fmla="*/ 0 h 27279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72795">
                <a:moveTo>
                  <a:pt x="0" y="272795"/>
                </a:moveTo>
                <a:lnTo>
                  <a:pt x="0" y="91439"/>
                </a:lnTo>
              </a:path>
              <a:path h="272795">
                <a:moveTo>
                  <a:pt x="0" y="91439"/>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3" name="object 33"/>
          <p:cNvSpPr>
            <a:spLocks/>
          </p:cNvSpPr>
          <p:nvPr/>
        </p:nvSpPr>
        <p:spPr bwMode="auto">
          <a:xfrm>
            <a:off x="4551363" y="4532313"/>
            <a:ext cx="46037" cy="92075"/>
          </a:xfrm>
          <a:custGeom>
            <a:avLst/>
            <a:gdLst>
              <a:gd name="T0" fmla="*/ 46679 w 45719"/>
              <a:gd name="T1" fmla="*/ 93357 h 91440"/>
              <a:gd name="T2" fmla="*/ 23340 w 45719"/>
              <a:gd name="T3" fmla="*/ 0 h 91440"/>
              <a:gd name="T4" fmla="*/ 0 w 45719"/>
              <a:gd name="T5" fmla="*/ 93357 h 91440"/>
              <a:gd name="T6" fmla="*/ 0 60000 65536"/>
              <a:gd name="T7" fmla="*/ 0 60000 65536"/>
              <a:gd name="T8" fmla="*/ 0 60000 65536"/>
            </a:gdLst>
            <a:ahLst/>
            <a:cxnLst>
              <a:cxn ang="T6">
                <a:pos x="T0" y="T1"/>
              </a:cxn>
              <a:cxn ang="T7">
                <a:pos x="T2" y="T3"/>
              </a:cxn>
              <a:cxn ang="T8">
                <a:pos x="T4" y="T5"/>
              </a:cxn>
            </a:cxnLst>
            <a:rect l="0" t="0" r="r" b="b"/>
            <a:pathLst>
              <a:path w="45719" h="91440">
                <a:moveTo>
                  <a:pt x="45719" y="91439"/>
                </a:moveTo>
                <a:lnTo>
                  <a:pt x="22860" y="0"/>
                </a:lnTo>
                <a:lnTo>
                  <a:pt x="0" y="9143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4" name="object 34"/>
          <p:cNvSpPr>
            <a:spLocks/>
          </p:cNvSpPr>
          <p:nvPr/>
        </p:nvSpPr>
        <p:spPr bwMode="auto">
          <a:xfrm>
            <a:off x="3419475" y="3719513"/>
            <a:ext cx="2079625" cy="0"/>
          </a:xfrm>
          <a:custGeom>
            <a:avLst/>
            <a:gdLst>
              <a:gd name="T0" fmla="*/ 0 w 2078735"/>
              <a:gd name="T1" fmla="*/ 2081407 w 2078735"/>
              <a:gd name="T2" fmla="*/ 0 60000 65536"/>
              <a:gd name="T3" fmla="*/ 0 60000 65536"/>
            </a:gdLst>
            <a:ahLst/>
            <a:cxnLst>
              <a:cxn ang="T2">
                <a:pos x="T0" y="0"/>
              </a:cxn>
              <a:cxn ang="T3">
                <a:pos x="T1" y="0"/>
              </a:cxn>
            </a:cxnLst>
            <a:rect l="0" t="0" r="r" b="b"/>
            <a:pathLst>
              <a:path w="2078735">
                <a:moveTo>
                  <a:pt x="0" y="0"/>
                </a:moveTo>
                <a:lnTo>
                  <a:pt x="207873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5" name="object 35"/>
          <p:cNvSpPr>
            <a:spLocks/>
          </p:cNvSpPr>
          <p:nvPr/>
        </p:nvSpPr>
        <p:spPr bwMode="auto">
          <a:xfrm>
            <a:off x="5407025" y="3697288"/>
            <a:ext cx="92075" cy="46037"/>
          </a:xfrm>
          <a:custGeom>
            <a:avLst/>
            <a:gdLst>
              <a:gd name="T0" fmla="*/ 0 w 91439"/>
              <a:gd name="T1" fmla="*/ 46679 h 45719"/>
              <a:gd name="T2" fmla="*/ 93360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56" name="object 36"/>
          <p:cNvSpPr txBox="1">
            <a:spLocks noChangeArrowheads="1"/>
          </p:cNvSpPr>
          <p:nvPr/>
        </p:nvSpPr>
        <p:spPr bwMode="auto">
          <a:xfrm>
            <a:off x="5372100" y="4097338"/>
            <a:ext cx="5762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6985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Frame Memory</a:t>
            </a:r>
          </a:p>
        </p:txBody>
      </p:sp>
      <p:sp>
        <p:nvSpPr>
          <p:cNvPr id="38" name="object 37"/>
          <p:cNvSpPr txBox="1"/>
          <p:nvPr/>
        </p:nvSpPr>
        <p:spPr>
          <a:xfrm>
            <a:off x="5461000" y="3046413"/>
            <a:ext cx="398463" cy="203200"/>
          </a:xfrm>
          <a:prstGeom prst="rect">
            <a:avLst/>
          </a:prstGeom>
        </p:spPr>
        <p:txBody>
          <a:bodyPr lIns="0" tIns="0" rIns="0" bIns="0"/>
          <a:lstStyle/>
          <a:p>
            <a:pPr marL="12700" eaLnBrk="1" hangingPunct="1">
              <a:defRPr/>
            </a:pPr>
            <a:r>
              <a:rPr sz="1250" dirty="0">
                <a:latin typeface="Times New Roman"/>
                <a:cs typeface="Times New Roman"/>
              </a:rPr>
              <a:t>IDCT</a:t>
            </a:r>
            <a:endParaRPr sz="1250">
              <a:latin typeface="Times New Roman"/>
              <a:cs typeface="Times New Roman"/>
            </a:endParaRPr>
          </a:p>
        </p:txBody>
      </p:sp>
      <p:sp>
        <p:nvSpPr>
          <p:cNvPr id="30758" name="object 38"/>
          <p:cNvSpPr txBox="1">
            <a:spLocks noChangeArrowheads="1"/>
          </p:cNvSpPr>
          <p:nvPr/>
        </p:nvSpPr>
        <p:spPr bwMode="auto">
          <a:xfrm>
            <a:off x="4214813" y="4840288"/>
            <a:ext cx="7191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09538">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Motion Estimation</a:t>
            </a:r>
          </a:p>
        </p:txBody>
      </p:sp>
      <p:sp>
        <p:nvSpPr>
          <p:cNvPr id="30759" name="object 39"/>
          <p:cNvSpPr txBox="1">
            <a:spLocks noChangeArrowheads="1"/>
          </p:cNvSpPr>
          <p:nvPr/>
        </p:nvSpPr>
        <p:spPr bwMode="auto">
          <a:xfrm>
            <a:off x="7367588" y="1628775"/>
            <a:ext cx="4714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 indent="-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Output Buffer</a:t>
            </a:r>
          </a:p>
        </p:txBody>
      </p:sp>
      <p:sp>
        <p:nvSpPr>
          <p:cNvPr id="41" name="object 40"/>
          <p:cNvSpPr txBox="1"/>
          <p:nvPr/>
        </p:nvSpPr>
        <p:spPr>
          <a:xfrm>
            <a:off x="5991225" y="4703763"/>
            <a:ext cx="936625" cy="203200"/>
          </a:xfrm>
          <a:prstGeom prst="rect">
            <a:avLst/>
          </a:prstGeom>
        </p:spPr>
        <p:txBody>
          <a:bodyPr lIns="0" tIns="0" rIns="0" bIns="0"/>
          <a:lstStyle/>
          <a:p>
            <a:pPr marL="12700" eaLnBrk="1" hangingPunct="1">
              <a:defRPr/>
            </a:pPr>
            <a:r>
              <a:rPr sz="1250" dirty="0">
                <a:latin typeface="Times New Roman"/>
                <a:cs typeface="Times New Roman"/>
              </a:rPr>
              <a:t>Motion vector</a:t>
            </a:r>
            <a:endParaRPr sz="1250">
              <a:latin typeface="Times New Roman"/>
              <a:cs typeface="Times New Roman"/>
            </a:endParaRPr>
          </a:p>
        </p:txBody>
      </p:sp>
      <p:sp>
        <p:nvSpPr>
          <p:cNvPr id="30761" name="object 41"/>
          <p:cNvSpPr txBox="1">
            <a:spLocks noChangeArrowheads="1"/>
          </p:cNvSpPr>
          <p:nvPr/>
        </p:nvSpPr>
        <p:spPr bwMode="auto">
          <a:xfrm>
            <a:off x="4210050" y="4097338"/>
            <a:ext cx="7286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MC−based Prediction</a:t>
            </a:r>
          </a:p>
        </p:txBody>
      </p:sp>
      <p:sp>
        <p:nvSpPr>
          <p:cNvPr id="43" name="object 42"/>
          <p:cNvSpPr txBox="1"/>
          <p:nvPr/>
        </p:nvSpPr>
        <p:spPr>
          <a:xfrm>
            <a:off x="6519863" y="1674813"/>
            <a:ext cx="336550" cy="203200"/>
          </a:xfrm>
          <a:prstGeom prst="rect">
            <a:avLst/>
          </a:prstGeom>
        </p:spPr>
        <p:txBody>
          <a:bodyPr lIns="0" tIns="0" rIns="0" bIns="0"/>
          <a:lstStyle/>
          <a:p>
            <a:pPr marL="12700" eaLnBrk="1" hangingPunct="1">
              <a:defRPr/>
            </a:pPr>
            <a:r>
              <a:rPr sz="1250" dirty="0">
                <a:latin typeface="Times New Roman"/>
                <a:cs typeface="Times New Roman"/>
              </a:rPr>
              <a:t>VLE</a:t>
            </a:r>
            <a:endParaRPr sz="1250">
              <a:latin typeface="Times New Roman"/>
              <a:cs typeface="Times New Roman"/>
            </a:endParaRPr>
          </a:p>
        </p:txBody>
      </p:sp>
      <p:sp>
        <p:nvSpPr>
          <p:cNvPr id="44" name="object 43"/>
          <p:cNvSpPr txBox="1"/>
          <p:nvPr/>
        </p:nvSpPr>
        <p:spPr>
          <a:xfrm>
            <a:off x="4281488" y="5541963"/>
            <a:ext cx="928687" cy="227012"/>
          </a:xfrm>
          <a:prstGeom prst="rect">
            <a:avLst/>
          </a:prstGeom>
        </p:spPr>
        <p:txBody>
          <a:bodyPr lIns="0" tIns="0" rIns="0" bIns="0"/>
          <a:lstStyle/>
          <a:p>
            <a:pPr marL="12700" eaLnBrk="1" hangingPunct="1">
              <a:defRPr/>
            </a:pPr>
            <a:r>
              <a:rPr sz="1400" spc="10" dirty="0">
                <a:latin typeface="Times New Roman"/>
                <a:cs typeface="Times New Roman"/>
              </a:rPr>
              <a:t>(a) </a:t>
            </a:r>
            <a:r>
              <a:rPr sz="1400" spc="20" dirty="0">
                <a:latin typeface="Times New Roman"/>
                <a:cs typeface="Times New Roman"/>
              </a:rPr>
              <a:t> </a:t>
            </a:r>
            <a:r>
              <a:rPr sz="1400" spc="10" dirty="0">
                <a:latin typeface="Times New Roman"/>
                <a:cs typeface="Times New Roman"/>
              </a:rPr>
              <a:t>Encoder</a:t>
            </a:r>
            <a:endParaRPr sz="1400">
              <a:latin typeface="Times New Roman"/>
              <a:cs typeface="Times New Roman"/>
            </a:endParaRPr>
          </a:p>
        </p:txBody>
      </p:sp>
      <p:sp>
        <p:nvSpPr>
          <p:cNvPr id="45" name="object 44"/>
          <p:cNvSpPr txBox="1"/>
          <p:nvPr/>
        </p:nvSpPr>
        <p:spPr>
          <a:xfrm>
            <a:off x="1157288" y="1960563"/>
            <a:ext cx="433387" cy="203200"/>
          </a:xfrm>
          <a:prstGeom prst="rect">
            <a:avLst/>
          </a:prstGeom>
        </p:spPr>
        <p:txBody>
          <a:bodyPr lIns="0" tIns="0" rIns="0" bIns="0"/>
          <a:lstStyle/>
          <a:p>
            <a:pPr marL="12700" eaLnBrk="1" hangingPunct="1">
              <a:defRPr/>
            </a:pPr>
            <a:r>
              <a:rPr sz="1250" dirty="0">
                <a:latin typeface="Times New Roman"/>
                <a:cs typeface="Times New Roman"/>
              </a:rPr>
              <a:t>Frame</a:t>
            </a:r>
            <a:endParaRPr sz="1250">
              <a:latin typeface="Times New Roman"/>
              <a:cs typeface="Times New Roman"/>
            </a:endParaRPr>
          </a:p>
        </p:txBody>
      </p:sp>
      <p:sp>
        <p:nvSpPr>
          <p:cNvPr id="46" name="object 45"/>
          <p:cNvSpPr txBox="1"/>
          <p:nvPr/>
        </p:nvSpPr>
        <p:spPr>
          <a:xfrm>
            <a:off x="2400300" y="3427413"/>
            <a:ext cx="117475" cy="227012"/>
          </a:xfrm>
          <a:prstGeom prst="rect">
            <a:avLst/>
          </a:prstGeom>
        </p:spPr>
        <p:txBody>
          <a:bodyPr lIns="0" tIns="0" rIns="0" bIns="0"/>
          <a:lstStyle/>
          <a:p>
            <a:pPr marL="12700" eaLnBrk="1" hangingPunct="1">
              <a:defRPr/>
            </a:pPr>
            <a:r>
              <a:rPr sz="1400" spc="10" dirty="0">
                <a:latin typeface="Times New Roman"/>
                <a:cs typeface="Times New Roman"/>
              </a:rPr>
              <a:t>0</a:t>
            </a:r>
            <a:endParaRPr sz="1400">
              <a:latin typeface="Times New Roman"/>
              <a:cs typeface="Times New Roman"/>
            </a:endParaRPr>
          </a:p>
        </p:txBody>
      </p:sp>
      <p:sp>
        <p:nvSpPr>
          <p:cNvPr id="47" name="object 46"/>
          <p:cNvSpPr txBox="1"/>
          <p:nvPr/>
        </p:nvSpPr>
        <p:spPr>
          <a:xfrm>
            <a:off x="2749550" y="3960813"/>
            <a:ext cx="792163" cy="203200"/>
          </a:xfrm>
          <a:prstGeom prst="rect">
            <a:avLst/>
          </a:prstGeom>
        </p:spPr>
        <p:txBody>
          <a:bodyPr lIns="0" tIns="0" rIns="0" bIns="0"/>
          <a:lstStyle/>
          <a:p>
            <a:pPr marL="12700" eaLnBrk="1" hangingPunct="1">
              <a:defRPr/>
            </a:pPr>
            <a:r>
              <a:rPr sz="1250" dirty="0">
                <a:latin typeface="Times New Roman"/>
                <a:cs typeface="Times New Roman"/>
              </a:rPr>
              <a:t>Inter−frame</a:t>
            </a:r>
            <a:endParaRPr sz="1250">
              <a:latin typeface="Times New Roman"/>
              <a:cs typeface="Times New Roman"/>
            </a:endParaRPr>
          </a:p>
        </p:txBody>
      </p:sp>
      <p:sp>
        <p:nvSpPr>
          <p:cNvPr id="48" name="object 47"/>
          <p:cNvSpPr txBox="1"/>
          <p:nvPr/>
        </p:nvSpPr>
        <p:spPr>
          <a:xfrm>
            <a:off x="2749550" y="3275013"/>
            <a:ext cx="792163" cy="203200"/>
          </a:xfrm>
          <a:prstGeom prst="rect">
            <a:avLst/>
          </a:prstGeom>
        </p:spPr>
        <p:txBody>
          <a:bodyPr lIns="0" tIns="0" rIns="0" bIns="0"/>
          <a:lstStyle/>
          <a:p>
            <a:pPr marL="12700" eaLnBrk="1" hangingPunct="1">
              <a:defRPr/>
            </a:pPr>
            <a:r>
              <a:rPr sz="1250" dirty="0">
                <a:latin typeface="Times New Roman"/>
                <a:cs typeface="Times New Roman"/>
              </a:rPr>
              <a:t>Intra−frame</a:t>
            </a:r>
            <a:endParaRPr sz="1250">
              <a:latin typeface="Times New Roman"/>
              <a:cs typeface="Times New Roman"/>
            </a:endParaRPr>
          </a:p>
        </p:txBody>
      </p:sp>
      <p:sp>
        <p:nvSpPr>
          <p:cNvPr id="49" name="object 48"/>
          <p:cNvSpPr txBox="1"/>
          <p:nvPr/>
        </p:nvSpPr>
        <p:spPr>
          <a:xfrm>
            <a:off x="2749550" y="2017713"/>
            <a:ext cx="792163" cy="203200"/>
          </a:xfrm>
          <a:prstGeom prst="rect">
            <a:avLst/>
          </a:prstGeom>
        </p:spPr>
        <p:txBody>
          <a:bodyPr lIns="0" tIns="0" rIns="0" bIns="0"/>
          <a:lstStyle/>
          <a:p>
            <a:pPr marL="12700" eaLnBrk="1" hangingPunct="1">
              <a:defRPr/>
            </a:pPr>
            <a:r>
              <a:rPr sz="1250" dirty="0">
                <a:latin typeface="Times New Roman"/>
                <a:cs typeface="Times New Roman"/>
              </a:rPr>
              <a:t>Inter−frame</a:t>
            </a:r>
            <a:endParaRPr sz="1250">
              <a:latin typeface="Times New Roman"/>
              <a:cs typeface="Times New Roman"/>
            </a:endParaRPr>
          </a:p>
        </p:txBody>
      </p:sp>
      <p:sp>
        <p:nvSpPr>
          <p:cNvPr id="30769" name="object 49"/>
          <p:cNvSpPr txBox="1">
            <a:spLocks noChangeArrowheads="1"/>
          </p:cNvSpPr>
          <p:nvPr/>
        </p:nvSpPr>
        <p:spPr bwMode="auto">
          <a:xfrm>
            <a:off x="2749550" y="1182688"/>
            <a:ext cx="46212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32385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Quantization Control Intra−frame</a:t>
            </a:r>
          </a:p>
        </p:txBody>
      </p:sp>
      <p:sp>
        <p:nvSpPr>
          <p:cNvPr id="51" name="object 50"/>
          <p:cNvSpPr txBox="1"/>
          <p:nvPr/>
        </p:nvSpPr>
        <p:spPr>
          <a:xfrm>
            <a:off x="8093075" y="1503363"/>
            <a:ext cx="849313" cy="203200"/>
          </a:xfrm>
          <a:prstGeom prst="rect">
            <a:avLst/>
          </a:prstGeom>
        </p:spPr>
        <p:txBody>
          <a:bodyPr lIns="0" tIns="0" rIns="0" bIns="0"/>
          <a:lstStyle/>
          <a:p>
            <a:pPr marL="12700" eaLnBrk="1" hangingPunct="1">
              <a:defRPr/>
            </a:pPr>
            <a:r>
              <a:rPr sz="1250" dirty="0">
                <a:latin typeface="Times New Roman"/>
                <a:cs typeface="Times New Roman"/>
              </a:rPr>
              <a:t>Output Code</a:t>
            </a:r>
            <a:endParaRPr sz="1250">
              <a:latin typeface="Times New Roman"/>
              <a:cs typeface="Times New Roman"/>
            </a:endParaRPr>
          </a:p>
        </p:txBody>
      </p:sp>
      <p:sp>
        <p:nvSpPr>
          <p:cNvPr id="30771" name="object 51"/>
          <p:cNvSpPr>
            <a:spLocks/>
          </p:cNvSpPr>
          <p:nvPr/>
        </p:nvSpPr>
        <p:spPr bwMode="auto">
          <a:xfrm>
            <a:off x="3430588" y="1776413"/>
            <a:ext cx="273050" cy="0"/>
          </a:xfrm>
          <a:custGeom>
            <a:avLst/>
            <a:gdLst>
              <a:gd name="T0" fmla="*/ 0 w 272796"/>
              <a:gd name="T1" fmla="*/ 273558 w 272796"/>
              <a:gd name="T2" fmla="*/ 0 60000 65536"/>
              <a:gd name="T3" fmla="*/ 0 60000 65536"/>
            </a:gdLst>
            <a:ahLst/>
            <a:cxnLst>
              <a:cxn ang="T2">
                <a:pos x="T0" y="0"/>
              </a:cxn>
              <a:cxn ang="T3">
                <a:pos x="T1" y="0"/>
              </a:cxn>
            </a:cxnLst>
            <a:rect l="0" t="0" r="r" b="b"/>
            <a:pathLst>
              <a:path w="272796">
                <a:moveTo>
                  <a:pt x="0" y="0"/>
                </a:moveTo>
                <a:lnTo>
                  <a:pt x="27279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2" name="object 52"/>
          <p:cNvSpPr>
            <a:spLocks/>
          </p:cNvSpPr>
          <p:nvPr/>
        </p:nvSpPr>
        <p:spPr bwMode="auto">
          <a:xfrm>
            <a:off x="36131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3" name="object 53"/>
          <p:cNvSpPr>
            <a:spLocks/>
          </p:cNvSpPr>
          <p:nvPr/>
        </p:nvSpPr>
        <p:spPr bwMode="auto">
          <a:xfrm>
            <a:off x="1751013" y="1927225"/>
            <a:ext cx="46037" cy="42863"/>
          </a:xfrm>
          <a:custGeom>
            <a:avLst/>
            <a:gdLst>
              <a:gd name="T0" fmla="*/ 0 w 45704"/>
              <a:gd name="T1" fmla="*/ 22196 h 42858"/>
              <a:gd name="T2" fmla="*/ 3788 w 45704"/>
              <a:gd name="T3" fmla="*/ 33282 h 42858"/>
              <a:gd name="T4" fmla="*/ 14207 w 45704"/>
              <a:gd name="T5" fmla="*/ 40810 h 42858"/>
              <a:gd name="T6" fmla="*/ 31227 w 45704"/>
              <a:gd name="T7" fmla="*/ 42873 h 42858"/>
              <a:gd name="T8" fmla="*/ 42352 w 45704"/>
              <a:gd name="T9" fmla="*/ 34639 h 42858"/>
              <a:gd name="T10" fmla="*/ 46710 w 45704"/>
              <a:gd name="T11" fmla="*/ 21337 h 42858"/>
              <a:gd name="T12" fmla="*/ 46671 w 45704"/>
              <a:gd name="T13" fmla="*/ 20007 h 42858"/>
              <a:gd name="T14" fmla="*/ 42695 w 45704"/>
              <a:gd name="T15" fmla="*/ 9156 h 42858"/>
              <a:gd name="T16" fmla="*/ 32149 w 45704"/>
              <a:gd name="T17" fmla="*/ 1862 h 42858"/>
              <a:gd name="T18" fmla="*/ 14958 w 45704"/>
              <a:gd name="T19" fmla="*/ 0 h 42858"/>
              <a:gd name="T20" fmla="*/ 4190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74" name="object 54"/>
          <p:cNvSpPr>
            <a:spLocks/>
          </p:cNvSpPr>
          <p:nvPr/>
        </p:nvSpPr>
        <p:spPr bwMode="auto">
          <a:xfrm>
            <a:off x="1751013" y="1927225"/>
            <a:ext cx="46037" cy="42863"/>
          </a:xfrm>
          <a:custGeom>
            <a:avLst/>
            <a:gdLst>
              <a:gd name="T0" fmla="*/ 46710 w 45704"/>
              <a:gd name="T1" fmla="*/ 21337 h 42858"/>
              <a:gd name="T2" fmla="*/ 42352 w 45704"/>
              <a:gd name="T3" fmla="*/ 34639 h 42858"/>
              <a:gd name="T4" fmla="*/ 31227 w 45704"/>
              <a:gd name="T5" fmla="*/ 42873 h 42858"/>
              <a:gd name="T6" fmla="*/ 14207 w 45704"/>
              <a:gd name="T7" fmla="*/ 40810 h 42858"/>
              <a:gd name="T8" fmla="*/ 3788 w 45704"/>
              <a:gd name="T9" fmla="*/ 33282 h 42858"/>
              <a:gd name="T10" fmla="*/ 0 w 45704"/>
              <a:gd name="T11" fmla="*/ 22196 h 42858"/>
              <a:gd name="T12" fmla="*/ 4190 w 45704"/>
              <a:gd name="T13" fmla="*/ 8450 h 42858"/>
              <a:gd name="T14" fmla="*/ 14958 w 45704"/>
              <a:gd name="T15" fmla="*/ 0 h 42858"/>
              <a:gd name="T16" fmla="*/ 32149 w 45704"/>
              <a:gd name="T17" fmla="*/ 1862 h 42858"/>
              <a:gd name="T18" fmla="*/ 42695 w 45704"/>
              <a:gd name="T19" fmla="*/ 9156 h 42858"/>
              <a:gd name="T20" fmla="*/ 46671 w 45704"/>
              <a:gd name="T21" fmla="*/ 20007 h 42858"/>
              <a:gd name="T22" fmla="*/ 46710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5" name="object 55"/>
          <p:cNvSpPr>
            <a:spLocks/>
          </p:cNvSpPr>
          <p:nvPr/>
        </p:nvSpPr>
        <p:spPr bwMode="auto">
          <a:xfrm>
            <a:off x="3338513" y="3686175"/>
            <a:ext cx="92075" cy="90488"/>
          </a:xfrm>
          <a:custGeom>
            <a:avLst/>
            <a:gdLst>
              <a:gd name="T0" fmla="*/ 0 w 91375"/>
              <a:gd name="T1" fmla="*/ 46774 h 91300"/>
              <a:gd name="T2" fmla="*/ 20171 w 91375"/>
              <a:gd name="T3" fmla="*/ 80828 h 91300"/>
              <a:gd name="T4" fmla="*/ 48095 w 91375"/>
              <a:gd name="T5" fmla="*/ 88885 h 91300"/>
              <a:gd name="T6" fmla="*/ 62485 w 91375"/>
              <a:gd name="T7" fmla="*/ 86308 h 91300"/>
              <a:gd name="T8" fmla="*/ 74952 w 91375"/>
              <a:gd name="T9" fmla="*/ 79871 h 91300"/>
              <a:gd name="T10" fmla="*/ 84764 w 91375"/>
              <a:gd name="T11" fmla="*/ 70277 h 91300"/>
              <a:gd name="T12" fmla="*/ 91187 w 91375"/>
              <a:gd name="T13" fmla="*/ 58219 h 91300"/>
              <a:gd name="T14" fmla="*/ 93491 w 91375"/>
              <a:gd name="T15" fmla="*/ 44393 h 91300"/>
              <a:gd name="T16" fmla="*/ 93308 w 91375"/>
              <a:gd name="T17" fmla="*/ 40441 h 91300"/>
              <a:gd name="T18" fmla="*/ 72237 w 91375"/>
              <a:gd name="T19" fmla="*/ 7644 h 91300"/>
              <a:gd name="T20" fmla="*/ 43299 w 91375"/>
              <a:gd name="T21" fmla="*/ 0 h 91300"/>
              <a:gd name="T22" fmla="*/ 29486 w 91375"/>
              <a:gd name="T23" fmla="*/ 3034 h 91300"/>
              <a:gd name="T24" fmla="*/ 17574 w 91375"/>
              <a:gd name="T25" fmla="*/ 9770 h 91300"/>
              <a:gd name="T26" fmla="*/ 8237 w 91375"/>
              <a:gd name="T27" fmla="*/ 19666 h 91300"/>
              <a:gd name="T28" fmla="*/ 2152 w 91375"/>
              <a:gd name="T29" fmla="*/ 32182 h 91300"/>
              <a:gd name="T30" fmla="*/ 0 w 91375"/>
              <a:gd name="T31" fmla="*/ 46774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0" y="48045"/>
                </a:moveTo>
                <a:lnTo>
                  <a:pt x="19715" y="83023"/>
                </a:lnTo>
                <a:lnTo>
                  <a:pt x="47006" y="91300"/>
                </a:lnTo>
                <a:lnTo>
                  <a:pt x="61071" y="88651"/>
                </a:lnTo>
                <a:lnTo>
                  <a:pt x="73256" y="82041"/>
                </a:lnTo>
                <a:lnTo>
                  <a:pt x="82845" y="72186"/>
                </a:lnTo>
                <a:lnTo>
                  <a:pt x="89123" y="59800"/>
                </a:lnTo>
                <a:lnTo>
                  <a:pt x="91375" y="45599"/>
                </a:lnTo>
                <a:lnTo>
                  <a:pt x="91196" y="41539"/>
                </a:lnTo>
                <a:lnTo>
                  <a:pt x="70602" y="7852"/>
                </a:lnTo>
                <a:lnTo>
                  <a:pt x="42319" y="0"/>
                </a:lnTo>
                <a:lnTo>
                  <a:pt x="28819" y="3116"/>
                </a:lnTo>
                <a:lnTo>
                  <a:pt x="17175" y="10035"/>
                </a:lnTo>
                <a:lnTo>
                  <a:pt x="8050" y="20200"/>
                </a:lnTo>
                <a:lnTo>
                  <a:pt x="2104" y="33056"/>
                </a:lnTo>
                <a:lnTo>
                  <a:pt x="0" y="48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76" name="object 56"/>
          <p:cNvSpPr>
            <a:spLocks/>
          </p:cNvSpPr>
          <p:nvPr/>
        </p:nvSpPr>
        <p:spPr bwMode="auto">
          <a:xfrm>
            <a:off x="3338513" y="3686175"/>
            <a:ext cx="92075" cy="90488"/>
          </a:xfrm>
          <a:custGeom>
            <a:avLst/>
            <a:gdLst>
              <a:gd name="T0" fmla="*/ 93491 w 91375"/>
              <a:gd name="T1" fmla="*/ 44393 h 91300"/>
              <a:gd name="T2" fmla="*/ 74952 w 91375"/>
              <a:gd name="T3" fmla="*/ 79871 h 91300"/>
              <a:gd name="T4" fmla="*/ 48095 w 91375"/>
              <a:gd name="T5" fmla="*/ 88885 h 91300"/>
              <a:gd name="T6" fmla="*/ 33113 w 91375"/>
              <a:gd name="T7" fmla="*/ 86764 h 91300"/>
              <a:gd name="T8" fmla="*/ 20171 w 91375"/>
              <a:gd name="T9" fmla="*/ 80828 h 91300"/>
              <a:gd name="T10" fmla="*/ 9912 w 91375"/>
              <a:gd name="T11" fmla="*/ 71738 h 91300"/>
              <a:gd name="T12" fmla="*/ 2975 w 91375"/>
              <a:gd name="T13" fmla="*/ 60164 h 91300"/>
              <a:gd name="T14" fmla="*/ 0 w 91375"/>
              <a:gd name="T15" fmla="*/ 46774 h 91300"/>
              <a:gd name="T16" fmla="*/ 2152 w 91375"/>
              <a:gd name="T17" fmla="*/ 32182 h 91300"/>
              <a:gd name="T18" fmla="*/ 8237 w 91375"/>
              <a:gd name="T19" fmla="*/ 19666 h 91300"/>
              <a:gd name="T20" fmla="*/ 17574 w 91375"/>
              <a:gd name="T21" fmla="*/ 9770 h 91300"/>
              <a:gd name="T22" fmla="*/ 29486 w 91375"/>
              <a:gd name="T23" fmla="*/ 3034 h 91300"/>
              <a:gd name="T24" fmla="*/ 43299 w 91375"/>
              <a:gd name="T25" fmla="*/ 0 h 91300"/>
              <a:gd name="T26" fmla="*/ 58913 w 91375"/>
              <a:gd name="T27" fmla="*/ 1982 h 91300"/>
              <a:gd name="T28" fmla="*/ 89950 w 91375"/>
              <a:gd name="T29" fmla="*/ 27500 h 91300"/>
              <a:gd name="T30" fmla="*/ 93491 w 91375"/>
              <a:gd name="T31" fmla="*/ 44393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7" name="object 57"/>
          <p:cNvSpPr>
            <a:spLocks/>
          </p:cNvSpPr>
          <p:nvPr/>
        </p:nvSpPr>
        <p:spPr bwMode="auto">
          <a:xfrm>
            <a:off x="3054350" y="3856038"/>
            <a:ext cx="90488" cy="92075"/>
          </a:xfrm>
          <a:custGeom>
            <a:avLst/>
            <a:gdLst>
              <a:gd name="T0" fmla="*/ 88740 w 91375"/>
              <a:gd name="T1" fmla="*/ 46770 h 91300"/>
              <a:gd name="T2" fmla="*/ 71144 w 91375"/>
              <a:gd name="T3" fmla="*/ 84147 h 91300"/>
              <a:gd name="T4" fmla="*/ 45651 w 91375"/>
              <a:gd name="T5" fmla="*/ 93645 h 91300"/>
              <a:gd name="T6" fmla="*/ 31430 w 91375"/>
              <a:gd name="T7" fmla="*/ 91411 h 91300"/>
              <a:gd name="T8" fmla="*/ 19146 w 91375"/>
              <a:gd name="T9" fmla="*/ 85156 h 91300"/>
              <a:gd name="T10" fmla="*/ 9409 w 91375"/>
              <a:gd name="T11" fmla="*/ 75579 h 91300"/>
              <a:gd name="T12" fmla="*/ 2824 w 91375"/>
              <a:gd name="T13" fmla="*/ 63387 h 91300"/>
              <a:gd name="T14" fmla="*/ 0 w 91375"/>
              <a:gd name="T15" fmla="*/ 49279 h 91300"/>
              <a:gd name="T16" fmla="*/ 2044 w 91375"/>
              <a:gd name="T17" fmla="*/ 33905 h 91300"/>
              <a:gd name="T18" fmla="*/ 7818 w 91375"/>
              <a:gd name="T19" fmla="*/ 20718 h 91300"/>
              <a:gd name="T20" fmla="*/ 16680 w 91375"/>
              <a:gd name="T21" fmla="*/ 10293 h 91300"/>
              <a:gd name="T22" fmla="*/ 27988 w 91375"/>
              <a:gd name="T23" fmla="*/ 3196 h 91300"/>
              <a:gd name="T24" fmla="*/ 41098 w 91375"/>
              <a:gd name="T25" fmla="*/ 0 h 91300"/>
              <a:gd name="T26" fmla="*/ 55919 w 91375"/>
              <a:gd name="T27" fmla="*/ 2088 h 91300"/>
              <a:gd name="T28" fmla="*/ 85379 w 91375"/>
              <a:gd name="T29" fmla="*/ 28973 h 91300"/>
              <a:gd name="T30" fmla="*/ 88740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8" name="object 58"/>
          <p:cNvSpPr>
            <a:spLocks/>
          </p:cNvSpPr>
          <p:nvPr/>
        </p:nvSpPr>
        <p:spPr bwMode="auto">
          <a:xfrm>
            <a:off x="3054350" y="3513138"/>
            <a:ext cx="90488" cy="92075"/>
          </a:xfrm>
          <a:custGeom>
            <a:avLst/>
            <a:gdLst>
              <a:gd name="T0" fmla="*/ 88740 w 91375"/>
              <a:gd name="T1" fmla="*/ 46770 h 91300"/>
              <a:gd name="T2" fmla="*/ 71144 w 91375"/>
              <a:gd name="T3" fmla="*/ 84147 h 91300"/>
              <a:gd name="T4" fmla="*/ 45651 w 91375"/>
              <a:gd name="T5" fmla="*/ 93645 h 91300"/>
              <a:gd name="T6" fmla="*/ 31430 w 91375"/>
              <a:gd name="T7" fmla="*/ 91411 h 91300"/>
              <a:gd name="T8" fmla="*/ 19146 w 91375"/>
              <a:gd name="T9" fmla="*/ 85156 h 91300"/>
              <a:gd name="T10" fmla="*/ 9409 w 91375"/>
              <a:gd name="T11" fmla="*/ 75579 h 91300"/>
              <a:gd name="T12" fmla="*/ 2824 w 91375"/>
              <a:gd name="T13" fmla="*/ 63387 h 91300"/>
              <a:gd name="T14" fmla="*/ 0 w 91375"/>
              <a:gd name="T15" fmla="*/ 49279 h 91300"/>
              <a:gd name="T16" fmla="*/ 2044 w 91375"/>
              <a:gd name="T17" fmla="*/ 33905 h 91300"/>
              <a:gd name="T18" fmla="*/ 7818 w 91375"/>
              <a:gd name="T19" fmla="*/ 20718 h 91300"/>
              <a:gd name="T20" fmla="*/ 16680 w 91375"/>
              <a:gd name="T21" fmla="*/ 10293 h 91300"/>
              <a:gd name="T22" fmla="*/ 27988 w 91375"/>
              <a:gd name="T23" fmla="*/ 3196 h 91300"/>
              <a:gd name="T24" fmla="*/ 41098 w 91375"/>
              <a:gd name="T25" fmla="*/ 0 h 91300"/>
              <a:gd name="T26" fmla="*/ 55919 w 91375"/>
              <a:gd name="T27" fmla="*/ 2088 h 91300"/>
              <a:gd name="T28" fmla="*/ 85379 w 91375"/>
              <a:gd name="T29" fmla="*/ 28973 h 91300"/>
              <a:gd name="T30" fmla="*/ 88740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79" name="object 59"/>
          <p:cNvSpPr>
            <a:spLocks/>
          </p:cNvSpPr>
          <p:nvPr/>
        </p:nvSpPr>
        <p:spPr bwMode="auto">
          <a:xfrm>
            <a:off x="3338513" y="1730375"/>
            <a:ext cx="92075" cy="92075"/>
          </a:xfrm>
          <a:custGeom>
            <a:avLst/>
            <a:gdLst>
              <a:gd name="T0" fmla="*/ 0 w 91375"/>
              <a:gd name="T1" fmla="*/ 49279 h 91300"/>
              <a:gd name="T2" fmla="*/ 20171 w 91375"/>
              <a:gd name="T3" fmla="*/ 85156 h 91300"/>
              <a:gd name="T4" fmla="*/ 48095 w 91375"/>
              <a:gd name="T5" fmla="*/ 93645 h 91300"/>
              <a:gd name="T6" fmla="*/ 62485 w 91375"/>
              <a:gd name="T7" fmla="*/ 90928 h 91300"/>
              <a:gd name="T8" fmla="*/ 74952 w 91375"/>
              <a:gd name="T9" fmla="*/ 84147 h 91300"/>
              <a:gd name="T10" fmla="*/ 84764 w 91375"/>
              <a:gd name="T11" fmla="*/ 74040 h 91300"/>
              <a:gd name="T12" fmla="*/ 91187 w 91375"/>
              <a:gd name="T13" fmla="*/ 61336 h 91300"/>
              <a:gd name="T14" fmla="*/ 93491 w 91375"/>
              <a:gd name="T15" fmla="*/ 46770 h 91300"/>
              <a:gd name="T16" fmla="*/ 93308 w 91375"/>
              <a:gd name="T17" fmla="*/ 42607 h 91300"/>
              <a:gd name="T18" fmla="*/ 72237 w 91375"/>
              <a:gd name="T19" fmla="*/ 8054 h 91300"/>
              <a:gd name="T20" fmla="*/ 43299 w 91375"/>
              <a:gd name="T21" fmla="*/ 0 h 91300"/>
              <a:gd name="T22" fmla="*/ 29486 w 91375"/>
              <a:gd name="T23" fmla="*/ 3196 h 91300"/>
              <a:gd name="T24" fmla="*/ 17574 w 91375"/>
              <a:gd name="T25" fmla="*/ 10293 h 91300"/>
              <a:gd name="T26" fmla="*/ 8237 w 91375"/>
              <a:gd name="T27" fmla="*/ 20718 h 91300"/>
              <a:gd name="T28" fmla="*/ 2152 w 91375"/>
              <a:gd name="T29" fmla="*/ 33905 h 91300"/>
              <a:gd name="T30" fmla="*/ 0 w 91375"/>
              <a:gd name="T31" fmla="*/ 49279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0" y="48045"/>
                </a:moveTo>
                <a:lnTo>
                  <a:pt x="19715" y="83023"/>
                </a:lnTo>
                <a:lnTo>
                  <a:pt x="47006" y="91300"/>
                </a:lnTo>
                <a:lnTo>
                  <a:pt x="61071" y="88651"/>
                </a:lnTo>
                <a:lnTo>
                  <a:pt x="73256" y="82041"/>
                </a:lnTo>
                <a:lnTo>
                  <a:pt x="82845" y="72186"/>
                </a:lnTo>
                <a:lnTo>
                  <a:pt x="89123" y="59800"/>
                </a:lnTo>
                <a:lnTo>
                  <a:pt x="91375" y="45599"/>
                </a:lnTo>
                <a:lnTo>
                  <a:pt x="91196" y="41539"/>
                </a:lnTo>
                <a:lnTo>
                  <a:pt x="70602" y="7852"/>
                </a:lnTo>
                <a:lnTo>
                  <a:pt x="42319" y="0"/>
                </a:lnTo>
                <a:lnTo>
                  <a:pt x="28819" y="3116"/>
                </a:lnTo>
                <a:lnTo>
                  <a:pt x="17175" y="10035"/>
                </a:lnTo>
                <a:lnTo>
                  <a:pt x="8050" y="20200"/>
                </a:lnTo>
                <a:lnTo>
                  <a:pt x="2104" y="33056"/>
                </a:lnTo>
                <a:lnTo>
                  <a:pt x="0" y="48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80" name="object 60"/>
          <p:cNvSpPr>
            <a:spLocks/>
          </p:cNvSpPr>
          <p:nvPr/>
        </p:nvSpPr>
        <p:spPr bwMode="auto">
          <a:xfrm>
            <a:off x="3338513" y="1730375"/>
            <a:ext cx="92075" cy="92075"/>
          </a:xfrm>
          <a:custGeom>
            <a:avLst/>
            <a:gdLst>
              <a:gd name="T0" fmla="*/ 93491 w 91375"/>
              <a:gd name="T1" fmla="*/ 46770 h 91300"/>
              <a:gd name="T2" fmla="*/ 74952 w 91375"/>
              <a:gd name="T3" fmla="*/ 84147 h 91300"/>
              <a:gd name="T4" fmla="*/ 48095 w 91375"/>
              <a:gd name="T5" fmla="*/ 93645 h 91300"/>
              <a:gd name="T6" fmla="*/ 33113 w 91375"/>
              <a:gd name="T7" fmla="*/ 91411 h 91300"/>
              <a:gd name="T8" fmla="*/ 20171 w 91375"/>
              <a:gd name="T9" fmla="*/ 85156 h 91300"/>
              <a:gd name="T10" fmla="*/ 9912 w 91375"/>
              <a:gd name="T11" fmla="*/ 75579 h 91300"/>
              <a:gd name="T12" fmla="*/ 2975 w 91375"/>
              <a:gd name="T13" fmla="*/ 63387 h 91300"/>
              <a:gd name="T14" fmla="*/ 0 w 91375"/>
              <a:gd name="T15" fmla="*/ 49279 h 91300"/>
              <a:gd name="T16" fmla="*/ 2152 w 91375"/>
              <a:gd name="T17" fmla="*/ 33905 h 91300"/>
              <a:gd name="T18" fmla="*/ 8237 w 91375"/>
              <a:gd name="T19" fmla="*/ 20718 h 91300"/>
              <a:gd name="T20" fmla="*/ 17574 w 91375"/>
              <a:gd name="T21" fmla="*/ 10293 h 91300"/>
              <a:gd name="T22" fmla="*/ 29486 w 91375"/>
              <a:gd name="T23" fmla="*/ 3196 h 91300"/>
              <a:gd name="T24" fmla="*/ 43299 w 91375"/>
              <a:gd name="T25" fmla="*/ 0 h 91300"/>
              <a:gd name="T26" fmla="*/ 58913 w 91375"/>
              <a:gd name="T27" fmla="*/ 2088 h 91300"/>
              <a:gd name="T28" fmla="*/ 89950 w 91375"/>
              <a:gd name="T29" fmla="*/ 28973 h 91300"/>
              <a:gd name="T30" fmla="*/ 93491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81" name="object 61"/>
          <p:cNvSpPr>
            <a:spLocks/>
          </p:cNvSpPr>
          <p:nvPr/>
        </p:nvSpPr>
        <p:spPr bwMode="auto">
          <a:xfrm>
            <a:off x="3054350" y="1903413"/>
            <a:ext cx="90488" cy="90487"/>
          </a:xfrm>
          <a:custGeom>
            <a:avLst/>
            <a:gdLst>
              <a:gd name="T0" fmla="*/ 88740 w 91375"/>
              <a:gd name="T1" fmla="*/ 44392 h 91300"/>
              <a:gd name="T2" fmla="*/ 71144 w 91375"/>
              <a:gd name="T3" fmla="*/ 79868 h 91300"/>
              <a:gd name="T4" fmla="*/ 45651 w 91375"/>
              <a:gd name="T5" fmla="*/ 88882 h 91300"/>
              <a:gd name="T6" fmla="*/ 31430 w 91375"/>
              <a:gd name="T7" fmla="*/ 86761 h 91300"/>
              <a:gd name="T8" fmla="*/ 19146 w 91375"/>
              <a:gd name="T9" fmla="*/ 80825 h 91300"/>
              <a:gd name="T10" fmla="*/ 9409 w 91375"/>
              <a:gd name="T11" fmla="*/ 71736 h 91300"/>
              <a:gd name="T12" fmla="*/ 2824 w 91375"/>
              <a:gd name="T13" fmla="*/ 60163 h 91300"/>
              <a:gd name="T14" fmla="*/ 0 w 91375"/>
              <a:gd name="T15" fmla="*/ 46773 h 91300"/>
              <a:gd name="T16" fmla="*/ 2044 w 91375"/>
              <a:gd name="T17" fmla="*/ 32181 h 91300"/>
              <a:gd name="T18" fmla="*/ 7818 w 91375"/>
              <a:gd name="T19" fmla="*/ 19665 h 91300"/>
              <a:gd name="T20" fmla="*/ 16680 w 91375"/>
              <a:gd name="T21" fmla="*/ 9769 h 91300"/>
              <a:gd name="T22" fmla="*/ 27988 w 91375"/>
              <a:gd name="T23" fmla="*/ 3034 h 91300"/>
              <a:gd name="T24" fmla="*/ 41098 w 91375"/>
              <a:gd name="T25" fmla="*/ 0 h 91300"/>
              <a:gd name="T26" fmla="*/ 55919 w 91375"/>
              <a:gd name="T27" fmla="*/ 1982 h 91300"/>
              <a:gd name="T28" fmla="*/ 85379 w 91375"/>
              <a:gd name="T29" fmla="*/ 27499 h 91300"/>
              <a:gd name="T30" fmla="*/ 88740 w 91375"/>
              <a:gd name="T31" fmla="*/ 44392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82" name="object 62"/>
          <p:cNvSpPr>
            <a:spLocks/>
          </p:cNvSpPr>
          <p:nvPr/>
        </p:nvSpPr>
        <p:spPr bwMode="auto">
          <a:xfrm>
            <a:off x="3054350" y="1560513"/>
            <a:ext cx="90488" cy="90487"/>
          </a:xfrm>
          <a:custGeom>
            <a:avLst/>
            <a:gdLst>
              <a:gd name="T0" fmla="*/ 88740 w 91375"/>
              <a:gd name="T1" fmla="*/ 44392 h 91300"/>
              <a:gd name="T2" fmla="*/ 71144 w 91375"/>
              <a:gd name="T3" fmla="*/ 79868 h 91300"/>
              <a:gd name="T4" fmla="*/ 45651 w 91375"/>
              <a:gd name="T5" fmla="*/ 88882 h 91300"/>
              <a:gd name="T6" fmla="*/ 31430 w 91375"/>
              <a:gd name="T7" fmla="*/ 86761 h 91300"/>
              <a:gd name="T8" fmla="*/ 19146 w 91375"/>
              <a:gd name="T9" fmla="*/ 80825 h 91300"/>
              <a:gd name="T10" fmla="*/ 9409 w 91375"/>
              <a:gd name="T11" fmla="*/ 71736 h 91300"/>
              <a:gd name="T12" fmla="*/ 2824 w 91375"/>
              <a:gd name="T13" fmla="*/ 60163 h 91300"/>
              <a:gd name="T14" fmla="*/ 0 w 91375"/>
              <a:gd name="T15" fmla="*/ 46773 h 91300"/>
              <a:gd name="T16" fmla="*/ 2044 w 91375"/>
              <a:gd name="T17" fmla="*/ 32181 h 91300"/>
              <a:gd name="T18" fmla="*/ 7818 w 91375"/>
              <a:gd name="T19" fmla="*/ 19665 h 91300"/>
              <a:gd name="T20" fmla="*/ 16680 w 91375"/>
              <a:gd name="T21" fmla="*/ 9769 h 91300"/>
              <a:gd name="T22" fmla="*/ 27988 w 91375"/>
              <a:gd name="T23" fmla="*/ 3034 h 91300"/>
              <a:gd name="T24" fmla="*/ 41098 w 91375"/>
              <a:gd name="T25" fmla="*/ 0 h 91300"/>
              <a:gd name="T26" fmla="*/ 55919 w 91375"/>
              <a:gd name="T27" fmla="*/ 1982 h 91300"/>
              <a:gd name="T28" fmla="*/ 85379 w 91375"/>
              <a:gd name="T29" fmla="*/ 27499 h 91300"/>
              <a:gd name="T30" fmla="*/ 88740 w 91375"/>
              <a:gd name="T31" fmla="*/ 44392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83" name="object 63"/>
          <p:cNvSpPr>
            <a:spLocks/>
          </p:cNvSpPr>
          <p:nvPr/>
        </p:nvSpPr>
        <p:spPr bwMode="auto">
          <a:xfrm>
            <a:off x="2041525" y="1797050"/>
            <a:ext cx="303213" cy="303213"/>
          </a:xfrm>
          <a:custGeom>
            <a:avLst/>
            <a:gdLst>
              <a:gd name="T0" fmla="*/ 300908 w 304372"/>
              <a:gd name="T1" fmla="*/ 151146 h 303868"/>
              <a:gd name="T2" fmla="*/ 294866 w 304372"/>
              <a:gd name="T3" fmla="*/ 193710 h 303868"/>
              <a:gd name="T4" fmla="*/ 277887 w 304372"/>
              <a:gd name="T5" fmla="*/ 231593 h 303868"/>
              <a:gd name="T6" fmla="*/ 251687 w 304372"/>
              <a:gd name="T7" fmla="*/ 263069 h 303868"/>
              <a:gd name="T8" fmla="*/ 217985 w 304372"/>
              <a:gd name="T9" fmla="*/ 286414 h 303868"/>
              <a:gd name="T10" fmla="*/ 178498 w 304372"/>
              <a:gd name="T11" fmla="*/ 299901 h 303868"/>
              <a:gd name="T12" fmla="*/ 164348 w 304372"/>
              <a:gd name="T13" fmla="*/ 301907 h 303868"/>
              <a:gd name="T14" fmla="*/ 148258 w 304372"/>
              <a:gd name="T15" fmla="*/ 301380 h 303868"/>
              <a:gd name="T16" fmla="*/ 103764 w 304372"/>
              <a:gd name="T17" fmla="*/ 292591 h 303868"/>
              <a:gd name="T18" fmla="*/ 65778 w 304372"/>
              <a:gd name="T19" fmla="*/ 274165 h 303868"/>
              <a:gd name="T20" fmla="*/ 35374 w 304372"/>
              <a:gd name="T21" fmla="*/ 247616 h 303868"/>
              <a:gd name="T22" fmla="*/ 13636 w 304372"/>
              <a:gd name="T23" fmla="*/ 214451 h 303868"/>
              <a:gd name="T24" fmla="*/ 1645 w 304372"/>
              <a:gd name="T25" fmla="*/ 176181 h 303868"/>
              <a:gd name="T26" fmla="*/ 0 w 304372"/>
              <a:gd name="T27" fmla="*/ 162551 h 303868"/>
              <a:gd name="T28" fmla="*/ 573 w 304372"/>
              <a:gd name="T29" fmla="*/ 146670 h 303868"/>
              <a:gd name="T30" fmla="*/ 9575 w 304372"/>
              <a:gd name="T31" fmla="*/ 102610 h 303868"/>
              <a:gd name="T32" fmla="*/ 28304 w 304372"/>
              <a:gd name="T33" fmla="*/ 64861 h 303868"/>
              <a:gd name="T34" fmla="*/ 55219 w 304372"/>
              <a:gd name="T35" fmla="*/ 34619 h 303868"/>
              <a:gd name="T36" fmla="*/ 88779 w 304372"/>
              <a:gd name="T37" fmla="*/ 13089 h 303868"/>
              <a:gd name="T38" fmla="*/ 127442 w 304372"/>
              <a:gd name="T39" fmla="*/ 1465 h 303868"/>
              <a:gd name="T40" fmla="*/ 141197 w 304372"/>
              <a:gd name="T41" fmla="*/ 0 h 303868"/>
              <a:gd name="T42" fmla="*/ 156754 w 304372"/>
              <a:gd name="T43" fmla="*/ 612 h 303868"/>
              <a:gd name="T44" fmla="*/ 200038 w 304372"/>
              <a:gd name="T45" fmla="*/ 9863 h 303868"/>
              <a:gd name="T46" fmla="*/ 237242 w 304372"/>
              <a:gd name="T47" fmla="*/ 29008 h 303868"/>
              <a:gd name="T48" fmla="*/ 267072 w 304372"/>
              <a:gd name="T49" fmla="*/ 56470 h 303868"/>
              <a:gd name="T50" fmla="*/ 288238 w 304372"/>
              <a:gd name="T51" fmla="*/ 90665 h 303868"/>
              <a:gd name="T52" fmla="*/ 299443 w 304372"/>
              <a:gd name="T53" fmla="*/ 130009 h 303868"/>
              <a:gd name="T54" fmla="*/ 300908 w 304372"/>
              <a:gd name="T55" fmla="*/ 151146 h 3038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4372" h="303868">
                <a:moveTo>
                  <a:pt x="304372" y="152128"/>
                </a:moveTo>
                <a:lnTo>
                  <a:pt x="298260" y="194967"/>
                </a:lnTo>
                <a:lnTo>
                  <a:pt x="281085" y="233096"/>
                </a:lnTo>
                <a:lnTo>
                  <a:pt x="254584" y="264778"/>
                </a:lnTo>
                <a:lnTo>
                  <a:pt x="220494" y="288274"/>
                </a:lnTo>
                <a:lnTo>
                  <a:pt x="180553" y="301849"/>
                </a:lnTo>
                <a:lnTo>
                  <a:pt x="166240" y="303868"/>
                </a:lnTo>
                <a:lnTo>
                  <a:pt x="149965" y="303337"/>
                </a:lnTo>
                <a:lnTo>
                  <a:pt x="104959" y="294491"/>
                </a:lnTo>
                <a:lnTo>
                  <a:pt x="66534" y="275946"/>
                </a:lnTo>
                <a:lnTo>
                  <a:pt x="35781" y="249224"/>
                </a:lnTo>
                <a:lnTo>
                  <a:pt x="13793" y="215843"/>
                </a:lnTo>
                <a:lnTo>
                  <a:pt x="1663" y="177325"/>
                </a:lnTo>
                <a:lnTo>
                  <a:pt x="0" y="163607"/>
                </a:lnTo>
                <a:lnTo>
                  <a:pt x="579" y="147623"/>
                </a:lnTo>
                <a:lnTo>
                  <a:pt x="9686" y="103277"/>
                </a:lnTo>
                <a:lnTo>
                  <a:pt x="28630" y="65282"/>
                </a:lnTo>
                <a:lnTo>
                  <a:pt x="55855" y="34844"/>
                </a:lnTo>
                <a:lnTo>
                  <a:pt x="89801" y="13173"/>
                </a:lnTo>
                <a:lnTo>
                  <a:pt x="128909" y="1474"/>
                </a:lnTo>
                <a:lnTo>
                  <a:pt x="142823" y="0"/>
                </a:lnTo>
                <a:lnTo>
                  <a:pt x="158558" y="615"/>
                </a:lnTo>
                <a:lnTo>
                  <a:pt x="202341" y="9926"/>
                </a:lnTo>
                <a:lnTo>
                  <a:pt x="239973" y="29197"/>
                </a:lnTo>
                <a:lnTo>
                  <a:pt x="270147" y="56837"/>
                </a:lnTo>
                <a:lnTo>
                  <a:pt x="291556" y="91254"/>
                </a:lnTo>
                <a:lnTo>
                  <a:pt x="302890" y="130853"/>
                </a:lnTo>
                <a:lnTo>
                  <a:pt x="304372" y="152128"/>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84" name="object 64"/>
          <p:cNvSpPr>
            <a:spLocks/>
          </p:cNvSpPr>
          <p:nvPr/>
        </p:nvSpPr>
        <p:spPr bwMode="auto">
          <a:xfrm>
            <a:off x="5508625" y="3567113"/>
            <a:ext cx="303213" cy="303212"/>
          </a:xfrm>
          <a:custGeom>
            <a:avLst/>
            <a:gdLst>
              <a:gd name="T0" fmla="*/ 300908 w 304372"/>
              <a:gd name="T1" fmla="*/ 151145 h 303868"/>
              <a:gd name="T2" fmla="*/ 294866 w 304372"/>
              <a:gd name="T3" fmla="*/ 193707 h 303868"/>
              <a:gd name="T4" fmla="*/ 277887 w 304372"/>
              <a:gd name="T5" fmla="*/ 231590 h 303868"/>
              <a:gd name="T6" fmla="*/ 251687 w 304372"/>
              <a:gd name="T7" fmla="*/ 263067 h 303868"/>
              <a:gd name="T8" fmla="*/ 217985 w 304372"/>
              <a:gd name="T9" fmla="*/ 286411 h 303868"/>
              <a:gd name="T10" fmla="*/ 178498 w 304372"/>
              <a:gd name="T11" fmla="*/ 299898 h 303868"/>
              <a:gd name="T12" fmla="*/ 164348 w 304372"/>
              <a:gd name="T13" fmla="*/ 301904 h 303868"/>
              <a:gd name="T14" fmla="*/ 148258 w 304372"/>
              <a:gd name="T15" fmla="*/ 301377 h 303868"/>
              <a:gd name="T16" fmla="*/ 103764 w 304372"/>
              <a:gd name="T17" fmla="*/ 292588 h 303868"/>
              <a:gd name="T18" fmla="*/ 65778 w 304372"/>
              <a:gd name="T19" fmla="*/ 274163 h 303868"/>
              <a:gd name="T20" fmla="*/ 35374 w 304372"/>
              <a:gd name="T21" fmla="*/ 247613 h 303868"/>
              <a:gd name="T22" fmla="*/ 13636 w 304372"/>
              <a:gd name="T23" fmla="*/ 214448 h 303868"/>
              <a:gd name="T24" fmla="*/ 1645 w 304372"/>
              <a:gd name="T25" fmla="*/ 176179 h 303868"/>
              <a:gd name="T26" fmla="*/ 0 w 304372"/>
              <a:gd name="T27" fmla="*/ 162550 h 303868"/>
              <a:gd name="T28" fmla="*/ 573 w 304372"/>
              <a:gd name="T29" fmla="*/ 146669 h 303868"/>
              <a:gd name="T30" fmla="*/ 9575 w 304372"/>
              <a:gd name="T31" fmla="*/ 102610 h 303868"/>
              <a:gd name="T32" fmla="*/ 28304 w 304372"/>
              <a:gd name="T33" fmla="*/ 64860 h 303868"/>
              <a:gd name="T34" fmla="*/ 55219 w 304372"/>
              <a:gd name="T35" fmla="*/ 34619 h 303868"/>
              <a:gd name="T36" fmla="*/ 88779 w 304372"/>
              <a:gd name="T37" fmla="*/ 13089 h 303868"/>
              <a:gd name="T38" fmla="*/ 127442 w 304372"/>
              <a:gd name="T39" fmla="*/ 1465 h 303868"/>
              <a:gd name="T40" fmla="*/ 141197 w 304372"/>
              <a:gd name="T41" fmla="*/ 0 h 303868"/>
              <a:gd name="T42" fmla="*/ 156754 w 304372"/>
              <a:gd name="T43" fmla="*/ 612 h 303868"/>
              <a:gd name="T44" fmla="*/ 200038 w 304372"/>
              <a:gd name="T45" fmla="*/ 9863 h 303868"/>
              <a:gd name="T46" fmla="*/ 237242 w 304372"/>
              <a:gd name="T47" fmla="*/ 29008 h 303868"/>
              <a:gd name="T48" fmla="*/ 267072 w 304372"/>
              <a:gd name="T49" fmla="*/ 56470 h 303868"/>
              <a:gd name="T50" fmla="*/ 288238 w 304372"/>
              <a:gd name="T51" fmla="*/ 90664 h 303868"/>
              <a:gd name="T52" fmla="*/ 299443 w 304372"/>
              <a:gd name="T53" fmla="*/ 130008 h 303868"/>
              <a:gd name="T54" fmla="*/ 300908 w 304372"/>
              <a:gd name="T55" fmla="*/ 151145 h 3038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4372" h="303868">
                <a:moveTo>
                  <a:pt x="304372" y="152128"/>
                </a:moveTo>
                <a:lnTo>
                  <a:pt x="298260" y="194967"/>
                </a:lnTo>
                <a:lnTo>
                  <a:pt x="281085" y="233096"/>
                </a:lnTo>
                <a:lnTo>
                  <a:pt x="254584" y="264778"/>
                </a:lnTo>
                <a:lnTo>
                  <a:pt x="220494" y="288274"/>
                </a:lnTo>
                <a:lnTo>
                  <a:pt x="180553" y="301849"/>
                </a:lnTo>
                <a:lnTo>
                  <a:pt x="166240" y="303868"/>
                </a:lnTo>
                <a:lnTo>
                  <a:pt x="149965" y="303337"/>
                </a:lnTo>
                <a:lnTo>
                  <a:pt x="104959" y="294491"/>
                </a:lnTo>
                <a:lnTo>
                  <a:pt x="66534" y="275946"/>
                </a:lnTo>
                <a:lnTo>
                  <a:pt x="35781" y="249224"/>
                </a:lnTo>
                <a:lnTo>
                  <a:pt x="13793" y="215843"/>
                </a:lnTo>
                <a:lnTo>
                  <a:pt x="1663" y="177325"/>
                </a:lnTo>
                <a:lnTo>
                  <a:pt x="0" y="163607"/>
                </a:lnTo>
                <a:lnTo>
                  <a:pt x="579" y="147623"/>
                </a:lnTo>
                <a:lnTo>
                  <a:pt x="9686" y="103277"/>
                </a:lnTo>
                <a:lnTo>
                  <a:pt x="28630" y="65282"/>
                </a:lnTo>
                <a:lnTo>
                  <a:pt x="55855" y="34844"/>
                </a:lnTo>
                <a:lnTo>
                  <a:pt x="89801" y="13173"/>
                </a:lnTo>
                <a:lnTo>
                  <a:pt x="128909" y="1474"/>
                </a:lnTo>
                <a:lnTo>
                  <a:pt x="142823" y="0"/>
                </a:lnTo>
                <a:lnTo>
                  <a:pt x="158558" y="615"/>
                </a:lnTo>
                <a:lnTo>
                  <a:pt x="202341" y="9926"/>
                </a:lnTo>
                <a:lnTo>
                  <a:pt x="239973" y="29197"/>
                </a:lnTo>
                <a:lnTo>
                  <a:pt x="270147" y="56837"/>
                </a:lnTo>
                <a:lnTo>
                  <a:pt x="291556" y="91254"/>
                </a:lnTo>
                <a:lnTo>
                  <a:pt x="302890" y="130853"/>
                </a:lnTo>
                <a:lnTo>
                  <a:pt x="304372" y="152128"/>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6" name="object 65"/>
          <p:cNvSpPr txBox="1"/>
          <p:nvPr/>
        </p:nvSpPr>
        <p:spPr>
          <a:xfrm>
            <a:off x="1116013" y="1731963"/>
            <a:ext cx="825500" cy="203200"/>
          </a:xfrm>
          <a:prstGeom prst="rect">
            <a:avLst/>
          </a:prstGeom>
        </p:spPr>
        <p:txBody>
          <a:bodyPr lIns="0" tIns="0" rIns="0" bIns="0"/>
          <a:lstStyle/>
          <a:p>
            <a:pPr marL="12700" eaLnBrk="1" hangingPunct="1">
              <a:tabLst>
                <a:tab pos="730885" algn="l"/>
              </a:tabLst>
              <a:defRPr/>
            </a:pPr>
            <a:r>
              <a:rPr sz="1250" dirty="0">
                <a:latin typeface="Times New Roman"/>
                <a:cs typeface="Times New Roman"/>
              </a:rPr>
              <a:t>Current	1</a:t>
            </a:r>
            <a:endParaRPr sz="1250">
              <a:latin typeface="Times New Roman"/>
              <a:cs typeface="Times New Roman"/>
            </a:endParaRPr>
          </a:p>
        </p:txBody>
      </p:sp>
      <p:sp>
        <p:nvSpPr>
          <p:cNvPr id="67" name="object 66"/>
          <p:cNvSpPr txBox="1"/>
          <p:nvPr/>
        </p:nvSpPr>
        <p:spPr>
          <a:xfrm>
            <a:off x="2232025" y="4303713"/>
            <a:ext cx="682625" cy="203200"/>
          </a:xfrm>
          <a:prstGeom prst="rect">
            <a:avLst/>
          </a:prstGeom>
        </p:spPr>
        <p:txBody>
          <a:bodyPr lIns="0" tIns="0" rIns="0" bIns="0"/>
          <a:lstStyle/>
          <a:p>
            <a:pPr marL="12700" eaLnBrk="1" hangingPunct="1">
              <a:defRPr/>
            </a:pPr>
            <a:r>
              <a:rPr sz="1250" dirty="0">
                <a:latin typeface="Times New Roman"/>
                <a:cs typeface="Times New Roman"/>
              </a:rPr>
              <a:t>Prediction</a:t>
            </a:r>
            <a:endParaRPr sz="1250">
              <a:latin typeface="Times New Roman"/>
              <a:cs typeface="Times New Roman"/>
            </a:endParaRPr>
          </a:p>
        </p:txBody>
      </p:sp>
      <p:sp>
        <p:nvSpPr>
          <p:cNvPr id="68" name="object 67"/>
          <p:cNvSpPr txBox="1"/>
          <p:nvPr/>
        </p:nvSpPr>
        <p:spPr>
          <a:xfrm>
            <a:off x="3886200" y="1674813"/>
            <a:ext cx="346075" cy="203200"/>
          </a:xfrm>
          <a:prstGeom prst="rect">
            <a:avLst/>
          </a:prstGeom>
        </p:spPr>
        <p:txBody>
          <a:bodyPr lIns="0" tIns="0" rIns="0" bIns="0"/>
          <a:lstStyle/>
          <a:p>
            <a:pPr marL="12700" eaLnBrk="1" hangingPunct="1">
              <a:defRPr/>
            </a:pPr>
            <a:r>
              <a:rPr sz="1250" dirty="0">
                <a:latin typeface="Times New Roman"/>
                <a:cs typeface="Times New Roman"/>
              </a:rPr>
              <a:t>DCT</a:t>
            </a:r>
            <a:endParaRPr sz="1250">
              <a:latin typeface="Times New Roman"/>
              <a:cs typeface="Times New Roman"/>
            </a:endParaRPr>
          </a:p>
        </p:txBody>
      </p:sp>
      <p:sp>
        <p:nvSpPr>
          <p:cNvPr id="30788" name="object 68"/>
          <p:cNvSpPr>
            <a:spLocks/>
          </p:cNvSpPr>
          <p:nvPr/>
        </p:nvSpPr>
        <p:spPr bwMode="auto">
          <a:xfrm>
            <a:off x="1797050" y="1743075"/>
            <a:ext cx="182563" cy="182563"/>
          </a:xfrm>
          <a:custGeom>
            <a:avLst/>
            <a:gdLst>
              <a:gd name="T0" fmla="*/ 182187 w 182751"/>
              <a:gd name="T1" fmla="*/ 91145 h 182600"/>
              <a:gd name="T2" fmla="*/ 172353 w 182751"/>
              <a:gd name="T3" fmla="*/ 132449 h 182600"/>
              <a:gd name="T4" fmla="*/ 146060 w 182751"/>
              <a:gd name="T5" fmla="*/ 163984 h 182600"/>
              <a:gd name="T6" fmla="*/ 108124 w 182751"/>
              <a:gd name="T7" fmla="*/ 180920 h 182600"/>
              <a:gd name="T8" fmla="*/ 93722 w 182751"/>
              <a:gd name="T9" fmla="*/ 182489 h 182600"/>
              <a:gd name="T10" fmla="*/ 78705 w 182751"/>
              <a:gd name="T11" fmla="*/ 181377 h 182600"/>
              <a:gd name="T12" fmla="*/ 39308 w 182751"/>
              <a:gd name="T13" fmla="*/ 165944 h 182600"/>
              <a:gd name="T14" fmla="*/ 11671 w 182751"/>
              <a:gd name="T15" fmla="*/ 135955 h 182600"/>
              <a:gd name="T16" fmla="*/ 0 w 182751"/>
              <a:gd name="T17" fmla="*/ 96033 h 182600"/>
              <a:gd name="T18" fmla="*/ 1058 w 182751"/>
              <a:gd name="T19" fmla="*/ 80589 h 182600"/>
              <a:gd name="T20" fmla="*/ 16049 w 182751"/>
              <a:gd name="T21" fmla="*/ 40377 h 182600"/>
              <a:gd name="T22" fmla="*/ 45307 w 182751"/>
              <a:gd name="T23" fmla="*/ 12264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 name="object 69"/>
          <p:cNvSpPr txBox="1"/>
          <p:nvPr/>
        </p:nvSpPr>
        <p:spPr>
          <a:xfrm>
            <a:off x="4921250" y="3503613"/>
            <a:ext cx="104775" cy="203200"/>
          </a:xfrm>
          <a:prstGeom prst="rect">
            <a:avLst/>
          </a:prstGeom>
        </p:spPr>
        <p:txBody>
          <a:bodyPr lIns="0" tIns="0" rIns="0" bIns="0"/>
          <a:lstStyle/>
          <a:p>
            <a:pPr marL="12700" eaLnBrk="1" hangingPunct="1">
              <a:defRPr/>
            </a:pPr>
            <a:r>
              <a:rPr sz="1250" dirty="0">
                <a:latin typeface="Times New Roman"/>
                <a:cs typeface="Times New Roman"/>
              </a:rPr>
              <a:t>5</a:t>
            </a:r>
            <a:endParaRPr sz="1250">
              <a:latin typeface="Times New Roman"/>
              <a:cs typeface="Times New Roman"/>
            </a:endParaRPr>
          </a:p>
        </p:txBody>
      </p:sp>
      <p:sp>
        <p:nvSpPr>
          <p:cNvPr id="30790" name="object 70"/>
          <p:cNvSpPr>
            <a:spLocks/>
          </p:cNvSpPr>
          <p:nvPr/>
        </p:nvSpPr>
        <p:spPr bwMode="auto">
          <a:xfrm>
            <a:off x="4883150" y="3513138"/>
            <a:ext cx="182563" cy="182562"/>
          </a:xfrm>
          <a:custGeom>
            <a:avLst/>
            <a:gdLst>
              <a:gd name="T0" fmla="*/ 182187 w 182751"/>
              <a:gd name="T1" fmla="*/ 91142 h 182600"/>
              <a:gd name="T2" fmla="*/ 172353 w 182751"/>
              <a:gd name="T3" fmla="*/ 132446 h 182600"/>
              <a:gd name="T4" fmla="*/ 146060 w 182751"/>
              <a:gd name="T5" fmla="*/ 163981 h 182600"/>
              <a:gd name="T6" fmla="*/ 108124 w 182751"/>
              <a:gd name="T7" fmla="*/ 180917 h 182600"/>
              <a:gd name="T8" fmla="*/ 93722 w 182751"/>
              <a:gd name="T9" fmla="*/ 182486 h 182600"/>
              <a:gd name="T10" fmla="*/ 78705 w 182751"/>
              <a:gd name="T11" fmla="*/ 181374 h 182600"/>
              <a:gd name="T12" fmla="*/ 39308 w 182751"/>
              <a:gd name="T13" fmla="*/ 165941 h 182600"/>
              <a:gd name="T14" fmla="*/ 11671 w 182751"/>
              <a:gd name="T15" fmla="*/ 135955 h 182600"/>
              <a:gd name="T16" fmla="*/ 0 w 182751"/>
              <a:gd name="T17" fmla="*/ 96030 h 182600"/>
              <a:gd name="T18" fmla="*/ 1058 w 182751"/>
              <a:gd name="T19" fmla="*/ 80586 h 182600"/>
              <a:gd name="T20" fmla="*/ 16049 w 182751"/>
              <a:gd name="T21" fmla="*/ 40377 h 182600"/>
              <a:gd name="T22" fmla="*/ 45307 w 182751"/>
              <a:gd name="T23" fmla="*/ 12261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2" name="object 71"/>
          <p:cNvSpPr txBox="1"/>
          <p:nvPr/>
        </p:nvSpPr>
        <p:spPr>
          <a:xfrm>
            <a:off x="5778500" y="3846513"/>
            <a:ext cx="104775" cy="203200"/>
          </a:xfrm>
          <a:prstGeom prst="rect">
            <a:avLst/>
          </a:prstGeom>
        </p:spPr>
        <p:txBody>
          <a:bodyPr lIns="0" tIns="0" rIns="0" bIns="0"/>
          <a:lstStyle/>
          <a:p>
            <a:pPr marL="12700" eaLnBrk="1" hangingPunct="1">
              <a:defRPr/>
            </a:pPr>
            <a:r>
              <a:rPr sz="1250" dirty="0">
                <a:latin typeface="Times New Roman"/>
                <a:cs typeface="Times New Roman"/>
              </a:rPr>
              <a:t>6</a:t>
            </a:r>
            <a:endParaRPr sz="1250">
              <a:latin typeface="Times New Roman"/>
              <a:cs typeface="Times New Roman"/>
            </a:endParaRPr>
          </a:p>
        </p:txBody>
      </p:sp>
      <p:sp>
        <p:nvSpPr>
          <p:cNvPr id="30792" name="object 72"/>
          <p:cNvSpPr>
            <a:spLocks/>
          </p:cNvSpPr>
          <p:nvPr/>
        </p:nvSpPr>
        <p:spPr bwMode="auto">
          <a:xfrm>
            <a:off x="5738813" y="3856038"/>
            <a:ext cx="184150" cy="182562"/>
          </a:xfrm>
          <a:custGeom>
            <a:avLst/>
            <a:gdLst>
              <a:gd name="T0" fmla="*/ 186981 w 182751"/>
              <a:gd name="T1" fmla="*/ 91142 h 182600"/>
              <a:gd name="T2" fmla="*/ 176887 w 182751"/>
              <a:gd name="T3" fmla="*/ 132446 h 182600"/>
              <a:gd name="T4" fmla="*/ 149903 w 182751"/>
              <a:gd name="T5" fmla="*/ 163981 h 182600"/>
              <a:gd name="T6" fmla="*/ 110968 w 182751"/>
              <a:gd name="T7" fmla="*/ 180917 h 182600"/>
              <a:gd name="T8" fmla="*/ 96189 w 182751"/>
              <a:gd name="T9" fmla="*/ 182486 h 182600"/>
              <a:gd name="T10" fmla="*/ 80775 w 182751"/>
              <a:gd name="T11" fmla="*/ 181374 h 182600"/>
              <a:gd name="T12" fmla="*/ 40342 w 182751"/>
              <a:gd name="T13" fmla="*/ 165941 h 182600"/>
              <a:gd name="T14" fmla="*/ 11978 w 182751"/>
              <a:gd name="T15" fmla="*/ 135955 h 182600"/>
              <a:gd name="T16" fmla="*/ 0 w 182751"/>
              <a:gd name="T17" fmla="*/ 96030 h 182600"/>
              <a:gd name="T18" fmla="*/ 1085 w 182751"/>
              <a:gd name="T19" fmla="*/ 80586 h 182600"/>
              <a:gd name="T20" fmla="*/ 16472 w 182751"/>
              <a:gd name="T21" fmla="*/ 40377 h 182600"/>
              <a:gd name="T22" fmla="*/ 46500 w 182751"/>
              <a:gd name="T23" fmla="*/ 12261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 name="object 73"/>
          <p:cNvSpPr txBox="1"/>
          <p:nvPr/>
        </p:nvSpPr>
        <p:spPr>
          <a:xfrm>
            <a:off x="5778500" y="3389313"/>
            <a:ext cx="104775" cy="203200"/>
          </a:xfrm>
          <a:prstGeom prst="rect">
            <a:avLst/>
          </a:prstGeom>
        </p:spPr>
        <p:txBody>
          <a:bodyPr lIns="0" tIns="0" rIns="0" bIns="0"/>
          <a:lstStyle/>
          <a:p>
            <a:pPr marL="12700" eaLnBrk="1" hangingPunct="1">
              <a:defRPr/>
            </a:pPr>
            <a:r>
              <a:rPr sz="1250" dirty="0">
                <a:latin typeface="Times New Roman"/>
                <a:cs typeface="Times New Roman"/>
              </a:rPr>
              <a:t>4</a:t>
            </a:r>
            <a:endParaRPr sz="1250">
              <a:latin typeface="Times New Roman"/>
              <a:cs typeface="Times New Roman"/>
            </a:endParaRPr>
          </a:p>
        </p:txBody>
      </p:sp>
      <p:sp>
        <p:nvSpPr>
          <p:cNvPr id="30794" name="object 74"/>
          <p:cNvSpPr>
            <a:spLocks/>
          </p:cNvSpPr>
          <p:nvPr/>
        </p:nvSpPr>
        <p:spPr bwMode="auto">
          <a:xfrm>
            <a:off x="5738813" y="3398838"/>
            <a:ext cx="184150" cy="182562"/>
          </a:xfrm>
          <a:custGeom>
            <a:avLst/>
            <a:gdLst>
              <a:gd name="T0" fmla="*/ 186981 w 182751"/>
              <a:gd name="T1" fmla="*/ 91142 h 182600"/>
              <a:gd name="T2" fmla="*/ 176887 w 182751"/>
              <a:gd name="T3" fmla="*/ 132446 h 182600"/>
              <a:gd name="T4" fmla="*/ 149903 w 182751"/>
              <a:gd name="T5" fmla="*/ 163981 h 182600"/>
              <a:gd name="T6" fmla="*/ 110968 w 182751"/>
              <a:gd name="T7" fmla="*/ 180917 h 182600"/>
              <a:gd name="T8" fmla="*/ 96189 w 182751"/>
              <a:gd name="T9" fmla="*/ 182486 h 182600"/>
              <a:gd name="T10" fmla="*/ 80775 w 182751"/>
              <a:gd name="T11" fmla="*/ 181374 h 182600"/>
              <a:gd name="T12" fmla="*/ 40342 w 182751"/>
              <a:gd name="T13" fmla="*/ 165941 h 182600"/>
              <a:gd name="T14" fmla="*/ 11978 w 182751"/>
              <a:gd name="T15" fmla="*/ 135955 h 182600"/>
              <a:gd name="T16" fmla="*/ 0 w 182751"/>
              <a:gd name="T17" fmla="*/ 96030 h 182600"/>
              <a:gd name="T18" fmla="*/ 1085 w 182751"/>
              <a:gd name="T19" fmla="*/ 80586 h 182600"/>
              <a:gd name="T20" fmla="*/ 16472 w 182751"/>
              <a:gd name="T21" fmla="*/ 40377 h 182600"/>
              <a:gd name="T22" fmla="*/ 46500 w 182751"/>
              <a:gd name="T23" fmla="*/ 12261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6" name="object 75"/>
          <p:cNvSpPr txBox="1"/>
          <p:nvPr/>
        </p:nvSpPr>
        <p:spPr>
          <a:xfrm>
            <a:off x="3606800" y="4303713"/>
            <a:ext cx="104775" cy="203200"/>
          </a:xfrm>
          <a:prstGeom prst="rect">
            <a:avLst/>
          </a:prstGeom>
        </p:spPr>
        <p:txBody>
          <a:bodyPr lIns="0" tIns="0" rIns="0" bIns="0"/>
          <a:lstStyle/>
          <a:p>
            <a:pPr marL="12700" eaLnBrk="1" hangingPunct="1">
              <a:defRPr/>
            </a:pPr>
            <a:r>
              <a:rPr sz="1250" dirty="0">
                <a:latin typeface="Times New Roman"/>
                <a:cs typeface="Times New Roman"/>
              </a:rPr>
              <a:t>2</a:t>
            </a:r>
            <a:endParaRPr sz="1250">
              <a:latin typeface="Times New Roman"/>
              <a:cs typeface="Times New Roman"/>
            </a:endParaRPr>
          </a:p>
        </p:txBody>
      </p:sp>
      <p:sp>
        <p:nvSpPr>
          <p:cNvPr id="30796" name="object 76"/>
          <p:cNvSpPr>
            <a:spLocks/>
          </p:cNvSpPr>
          <p:nvPr/>
        </p:nvSpPr>
        <p:spPr bwMode="auto">
          <a:xfrm>
            <a:off x="3567113" y="4313238"/>
            <a:ext cx="184150" cy="182562"/>
          </a:xfrm>
          <a:custGeom>
            <a:avLst/>
            <a:gdLst>
              <a:gd name="T0" fmla="*/ 186981 w 182751"/>
              <a:gd name="T1" fmla="*/ 91142 h 182600"/>
              <a:gd name="T2" fmla="*/ 176887 w 182751"/>
              <a:gd name="T3" fmla="*/ 132446 h 182600"/>
              <a:gd name="T4" fmla="*/ 149903 w 182751"/>
              <a:gd name="T5" fmla="*/ 163981 h 182600"/>
              <a:gd name="T6" fmla="*/ 110968 w 182751"/>
              <a:gd name="T7" fmla="*/ 180917 h 182600"/>
              <a:gd name="T8" fmla="*/ 96189 w 182751"/>
              <a:gd name="T9" fmla="*/ 182486 h 182600"/>
              <a:gd name="T10" fmla="*/ 80775 w 182751"/>
              <a:gd name="T11" fmla="*/ 181374 h 182600"/>
              <a:gd name="T12" fmla="*/ 40342 w 182751"/>
              <a:gd name="T13" fmla="*/ 165941 h 182600"/>
              <a:gd name="T14" fmla="*/ 11978 w 182751"/>
              <a:gd name="T15" fmla="*/ 135955 h 182600"/>
              <a:gd name="T16" fmla="*/ 0 w 182751"/>
              <a:gd name="T17" fmla="*/ 96030 h 182600"/>
              <a:gd name="T18" fmla="*/ 1085 w 182751"/>
              <a:gd name="T19" fmla="*/ 80586 h 182600"/>
              <a:gd name="T20" fmla="*/ 16472 w 182751"/>
              <a:gd name="T21" fmla="*/ 40377 h 182600"/>
              <a:gd name="T22" fmla="*/ 46500 w 182751"/>
              <a:gd name="T23" fmla="*/ 12261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8" name="object 77"/>
          <p:cNvSpPr txBox="1"/>
          <p:nvPr/>
        </p:nvSpPr>
        <p:spPr>
          <a:xfrm>
            <a:off x="2463800" y="1731963"/>
            <a:ext cx="104775" cy="203200"/>
          </a:xfrm>
          <a:prstGeom prst="rect">
            <a:avLst/>
          </a:prstGeom>
        </p:spPr>
        <p:txBody>
          <a:bodyPr lIns="0" tIns="0" rIns="0" bIns="0"/>
          <a:lstStyle/>
          <a:p>
            <a:pPr marL="12700" eaLnBrk="1" hangingPunct="1">
              <a:defRPr/>
            </a:pPr>
            <a:r>
              <a:rPr sz="1250" dirty="0">
                <a:latin typeface="Times New Roman"/>
                <a:cs typeface="Times New Roman"/>
              </a:rPr>
              <a:t>3</a:t>
            </a:r>
            <a:endParaRPr sz="1250">
              <a:latin typeface="Times New Roman"/>
              <a:cs typeface="Times New Roman"/>
            </a:endParaRPr>
          </a:p>
        </p:txBody>
      </p:sp>
      <p:sp>
        <p:nvSpPr>
          <p:cNvPr id="30798" name="object 78"/>
          <p:cNvSpPr>
            <a:spLocks/>
          </p:cNvSpPr>
          <p:nvPr/>
        </p:nvSpPr>
        <p:spPr bwMode="auto">
          <a:xfrm>
            <a:off x="2424113" y="1743075"/>
            <a:ext cx="184150" cy="182563"/>
          </a:xfrm>
          <a:custGeom>
            <a:avLst/>
            <a:gdLst>
              <a:gd name="T0" fmla="*/ 186981 w 182751"/>
              <a:gd name="T1" fmla="*/ 91145 h 182600"/>
              <a:gd name="T2" fmla="*/ 176887 w 182751"/>
              <a:gd name="T3" fmla="*/ 132449 h 182600"/>
              <a:gd name="T4" fmla="*/ 149903 w 182751"/>
              <a:gd name="T5" fmla="*/ 163984 h 182600"/>
              <a:gd name="T6" fmla="*/ 110968 w 182751"/>
              <a:gd name="T7" fmla="*/ 180920 h 182600"/>
              <a:gd name="T8" fmla="*/ 96189 w 182751"/>
              <a:gd name="T9" fmla="*/ 182489 h 182600"/>
              <a:gd name="T10" fmla="*/ 80775 w 182751"/>
              <a:gd name="T11" fmla="*/ 181377 h 182600"/>
              <a:gd name="T12" fmla="*/ 40342 w 182751"/>
              <a:gd name="T13" fmla="*/ 165944 h 182600"/>
              <a:gd name="T14" fmla="*/ 11978 w 182751"/>
              <a:gd name="T15" fmla="*/ 135955 h 182600"/>
              <a:gd name="T16" fmla="*/ 0 w 182751"/>
              <a:gd name="T17" fmla="*/ 96033 h 182600"/>
              <a:gd name="T18" fmla="*/ 1085 w 182751"/>
              <a:gd name="T19" fmla="*/ 80589 h 182600"/>
              <a:gd name="T20" fmla="*/ 16472 w 182751"/>
              <a:gd name="T21" fmla="*/ 40377 h 182600"/>
              <a:gd name="T22" fmla="*/ 46500 w 182751"/>
              <a:gd name="T23" fmla="*/ 12264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799" name="object 79"/>
          <p:cNvSpPr>
            <a:spLocks/>
          </p:cNvSpPr>
          <p:nvPr/>
        </p:nvSpPr>
        <p:spPr bwMode="auto">
          <a:xfrm>
            <a:off x="5808663" y="1355725"/>
            <a:ext cx="44450" cy="42863"/>
          </a:xfrm>
          <a:custGeom>
            <a:avLst/>
            <a:gdLst>
              <a:gd name="T0" fmla="*/ 0 w 45704"/>
              <a:gd name="T1" fmla="*/ 22196 h 42858"/>
              <a:gd name="T2" fmla="*/ 3410 w 45704"/>
              <a:gd name="T3" fmla="*/ 33282 h 42858"/>
              <a:gd name="T4" fmla="*/ 12788 w 45704"/>
              <a:gd name="T5" fmla="*/ 40810 h 42858"/>
              <a:gd name="T6" fmla="*/ 28108 w 45704"/>
              <a:gd name="T7" fmla="*/ 42873 h 42858"/>
              <a:gd name="T8" fmla="*/ 38122 w 45704"/>
              <a:gd name="T9" fmla="*/ 34639 h 42858"/>
              <a:gd name="T10" fmla="*/ 42044 w 45704"/>
              <a:gd name="T11" fmla="*/ 21337 h 42858"/>
              <a:gd name="T12" fmla="*/ 42008 w 45704"/>
              <a:gd name="T13" fmla="*/ 20007 h 42858"/>
              <a:gd name="T14" fmla="*/ 38430 w 45704"/>
              <a:gd name="T15" fmla="*/ 9156 h 42858"/>
              <a:gd name="T16" fmla="*/ 28938 w 45704"/>
              <a:gd name="T17" fmla="*/ 1862 h 42858"/>
              <a:gd name="T18" fmla="*/ 13463 w 45704"/>
              <a:gd name="T19" fmla="*/ 0 h 42858"/>
              <a:gd name="T20" fmla="*/ 3773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800" name="object 80"/>
          <p:cNvSpPr>
            <a:spLocks/>
          </p:cNvSpPr>
          <p:nvPr/>
        </p:nvSpPr>
        <p:spPr bwMode="auto">
          <a:xfrm>
            <a:off x="5808663" y="1355725"/>
            <a:ext cx="44450" cy="42863"/>
          </a:xfrm>
          <a:custGeom>
            <a:avLst/>
            <a:gdLst>
              <a:gd name="T0" fmla="*/ 42044 w 45704"/>
              <a:gd name="T1" fmla="*/ 21337 h 42858"/>
              <a:gd name="T2" fmla="*/ 38122 w 45704"/>
              <a:gd name="T3" fmla="*/ 34639 h 42858"/>
              <a:gd name="T4" fmla="*/ 28108 w 45704"/>
              <a:gd name="T5" fmla="*/ 42873 h 42858"/>
              <a:gd name="T6" fmla="*/ 12788 w 45704"/>
              <a:gd name="T7" fmla="*/ 40810 h 42858"/>
              <a:gd name="T8" fmla="*/ 3410 w 45704"/>
              <a:gd name="T9" fmla="*/ 33282 h 42858"/>
              <a:gd name="T10" fmla="*/ 0 w 45704"/>
              <a:gd name="T11" fmla="*/ 22196 h 42858"/>
              <a:gd name="T12" fmla="*/ 3773 w 45704"/>
              <a:gd name="T13" fmla="*/ 8450 h 42858"/>
              <a:gd name="T14" fmla="*/ 13463 w 45704"/>
              <a:gd name="T15" fmla="*/ 0 h 42858"/>
              <a:gd name="T16" fmla="*/ 28938 w 45704"/>
              <a:gd name="T17" fmla="*/ 1862 h 42858"/>
              <a:gd name="T18" fmla="*/ 38430 w 45704"/>
              <a:gd name="T19" fmla="*/ 9156 h 42858"/>
              <a:gd name="T20" fmla="*/ 42008 w 45704"/>
              <a:gd name="T21" fmla="*/ 20007 h 42858"/>
              <a:gd name="T22" fmla="*/ 42044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1" name="object 81"/>
          <p:cNvSpPr>
            <a:spLocks/>
          </p:cNvSpPr>
          <p:nvPr/>
        </p:nvSpPr>
        <p:spPr bwMode="auto">
          <a:xfrm>
            <a:off x="3716338" y="1547813"/>
            <a:ext cx="685800" cy="457200"/>
          </a:xfrm>
          <a:custGeom>
            <a:avLst/>
            <a:gdLst>
              <a:gd name="T0" fmla="*/ 685800 w 685800"/>
              <a:gd name="T1" fmla="*/ 457200 h 457200"/>
              <a:gd name="T2" fmla="*/ 685800 w 685800"/>
              <a:gd name="T3" fmla="*/ 0 h 457200"/>
              <a:gd name="T4" fmla="*/ 0 w 685800"/>
              <a:gd name="T5" fmla="*/ 0 h 457200"/>
              <a:gd name="T6" fmla="*/ 0 w 685800"/>
              <a:gd name="T7" fmla="*/ 457200 h 457200"/>
              <a:gd name="T8" fmla="*/ 68580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685800" y="457200"/>
                </a:moveTo>
                <a:lnTo>
                  <a:pt x="685800" y="0"/>
                </a:lnTo>
                <a:lnTo>
                  <a:pt x="0" y="0"/>
                </a:lnTo>
                <a:lnTo>
                  <a:pt x="0" y="457200"/>
                </a:lnTo>
                <a:lnTo>
                  <a:pt x="6858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2" name="object 82"/>
          <p:cNvSpPr>
            <a:spLocks/>
          </p:cNvSpPr>
          <p:nvPr/>
        </p:nvSpPr>
        <p:spPr bwMode="auto">
          <a:xfrm>
            <a:off x="4630738" y="1547813"/>
            <a:ext cx="685800" cy="457200"/>
          </a:xfrm>
          <a:custGeom>
            <a:avLst/>
            <a:gdLst>
              <a:gd name="T0" fmla="*/ 685800 w 685800"/>
              <a:gd name="T1" fmla="*/ 457200 h 457200"/>
              <a:gd name="T2" fmla="*/ 685800 w 685800"/>
              <a:gd name="T3" fmla="*/ 0 h 457200"/>
              <a:gd name="T4" fmla="*/ 0 w 685800"/>
              <a:gd name="T5" fmla="*/ 0 h 457200"/>
              <a:gd name="T6" fmla="*/ 0 w 685800"/>
              <a:gd name="T7" fmla="*/ 457200 h 457200"/>
              <a:gd name="T8" fmla="*/ 68580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685800" y="457200"/>
                </a:moveTo>
                <a:lnTo>
                  <a:pt x="685800" y="0"/>
                </a:lnTo>
                <a:lnTo>
                  <a:pt x="0" y="0"/>
                </a:lnTo>
                <a:lnTo>
                  <a:pt x="0" y="457200"/>
                </a:lnTo>
                <a:lnTo>
                  <a:pt x="6858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3" name="object 83"/>
          <p:cNvSpPr>
            <a:spLocks/>
          </p:cNvSpPr>
          <p:nvPr/>
        </p:nvSpPr>
        <p:spPr bwMode="auto">
          <a:xfrm>
            <a:off x="5830888" y="1376363"/>
            <a:ext cx="1771650" cy="752475"/>
          </a:xfrm>
          <a:custGeom>
            <a:avLst/>
            <a:gdLst>
              <a:gd name="T0" fmla="*/ 1771650 w 1771650"/>
              <a:gd name="T1" fmla="*/ 171189 h 752856"/>
              <a:gd name="T2" fmla="*/ 1771650 w 1771650"/>
              <a:gd name="T3" fmla="*/ 0 h 752856"/>
              <a:gd name="T4" fmla="*/ 0 w 1771650"/>
              <a:gd name="T5" fmla="*/ 0 h 752856"/>
              <a:gd name="T6" fmla="*/ 0 w 1771650"/>
              <a:gd name="T7" fmla="*/ 751713 h 7528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1650" h="752856">
                <a:moveTo>
                  <a:pt x="1771650" y="171450"/>
                </a:moveTo>
                <a:lnTo>
                  <a:pt x="1771650" y="0"/>
                </a:lnTo>
                <a:lnTo>
                  <a:pt x="0" y="0"/>
                </a:lnTo>
                <a:lnTo>
                  <a:pt x="0" y="7528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4" name="object 84"/>
          <p:cNvSpPr>
            <a:spLocks/>
          </p:cNvSpPr>
          <p:nvPr/>
        </p:nvSpPr>
        <p:spPr bwMode="auto">
          <a:xfrm>
            <a:off x="5830888" y="21288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5" name="object 85"/>
          <p:cNvSpPr>
            <a:spLocks/>
          </p:cNvSpPr>
          <p:nvPr/>
        </p:nvSpPr>
        <p:spPr bwMode="auto">
          <a:xfrm>
            <a:off x="5808663" y="21288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6" name="object 86"/>
          <p:cNvSpPr>
            <a:spLocks/>
          </p:cNvSpPr>
          <p:nvPr/>
        </p:nvSpPr>
        <p:spPr bwMode="auto">
          <a:xfrm>
            <a:off x="5659438" y="1776413"/>
            <a:ext cx="685800" cy="352425"/>
          </a:xfrm>
          <a:custGeom>
            <a:avLst/>
            <a:gdLst>
              <a:gd name="T0" fmla="*/ 685800 w 685800"/>
              <a:gd name="T1" fmla="*/ 0 h 352806"/>
              <a:gd name="T2" fmla="*/ 0 w 685800"/>
              <a:gd name="T3" fmla="*/ 0 h 352806"/>
              <a:gd name="T4" fmla="*/ 0 w 685800"/>
              <a:gd name="T5" fmla="*/ 351664 h 352806"/>
              <a:gd name="T6" fmla="*/ 0 60000 65536"/>
              <a:gd name="T7" fmla="*/ 0 60000 65536"/>
              <a:gd name="T8" fmla="*/ 0 60000 65536"/>
            </a:gdLst>
            <a:ahLst/>
            <a:cxnLst>
              <a:cxn ang="T6">
                <a:pos x="T0" y="T1"/>
              </a:cxn>
              <a:cxn ang="T7">
                <a:pos x="T2" y="T3"/>
              </a:cxn>
              <a:cxn ang="T8">
                <a:pos x="T4" y="T5"/>
              </a:cxn>
            </a:cxnLst>
            <a:rect l="0" t="0" r="r" b="b"/>
            <a:pathLst>
              <a:path w="685800" h="352806">
                <a:moveTo>
                  <a:pt x="685800" y="0"/>
                </a:moveTo>
                <a:lnTo>
                  <a:pt x="0" y="0"/>
                </a:lnTo>
                <a:lnTo>
                  <a:pt x="0" y="35280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7" name="object 87"/>
          <p:cNvSpPr>
            <a:spLocks/>
          </p:cNvSpPr>
          <p:nvPr/>
        </p:nvSpPr>
        <p:spPr bwMode="auto">
          <a:xfrm>
            <a:off x="5659438" y="21288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8" name="object 88"/>
          <p:cNvSpPr>
            <a:spLocks/>
          </p:cNvSpPr>
          <p:nvPr/>
        </p:nvSpPr>
        <p:spPr bwMode="auto">
          <a:xfrm>
            <a:off x="5637213" y="21288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09" name="object 89"/>
          <p:cNvSpPr>
            <a:spLocks/>
          </p:cNvSpPr>
          <p:nvPr/>
        </p:nvSpPr>
        <p:spPr bwMode="auto">
          <a:xfrm>
            <a:off x="5670550" y="3890963"/>
            <a:ext cx="0" cy="158750"/>
          </a:xfrm>
          <a:custGeom>
            <a:avLst/>
            <a:gdLst>
              <a:gd name="T0" fmla="*/ 67380 h 158495"/>
              <a:gd name="T1" fmla="*/ 0 h 158495"/>
              <a:gd name="T2" fmla="*/ 159261 h 158495"/>
              <a:gd name="T3" fmla="*/ 67380 h 15849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58495">
                <a:moveTo>
                  <a:pt x="0" y="67056"/>
                </a:moveTo>
                <a:lnTo>
                  <a:pt x="0" y="0"/>
                </a:lnTo>
              </a:path>
              <a:path h="158495">
                <a:moveTo>
                  <a:pt x="0" y="158495"/>
                </a:moveTo>
                <a:lnTo>
                  <a:pt x="0" y="670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0" name="object 90"/>
          <p:cNvSpPr>
            <a:spLocks/>
          </p:cNvSpPr>
          <p:nvPr/>
        </p:nvSpPr>
        <p:spPr bwMode="auto">
          <a:xfrm>
            <a:off x="5648325" y="3957638"/>
            <a:ext cx="46038" cy="92075"/>
          </a:xfrm>
          <a:custGeom>
            <a:avLst/>
            <a:gdLst>
              <a:gd name="T0" fmla="*/ 0 w 45720"/>
              <a:gd name="T1" fmla="*/ 0 h 91439"/>
              <a:gd name="T2" fmla="*/ 23340 w 45720"/>
              <a:gd name="T3" fmla="*/ 93360 h 91439"/>
              <a:gd name="T4" fmla="*/ 46680 w 45720"/>
              <a:gd name="T5" fmla="*/ 0 h 91439"/>
              <a:gd name="T6" fmla="*/ 0 60000 65536"/>
              <a:gd name="T7" fmla="*/ 0 60000 65536"/>
              <a:gd name="T8" fmla="*/ 0 60000 65536"/>
            </a:gdLst>
            <a:ahLst/>
            <a:cxnLst>
              <a:cxn ang="T6">
                <a:pos x="T0" y="T1"/>
              </a:cxn>
              <a:cxn ang="T7">
                <a:pos x="T2" y="T3"/>
              </a:cxn>
              <a:cxn ang="T8">
                <a:pos x="T4" y="T5"/>
              </a:cxn>
            </a:cxnLst>
            <a:rect l="0" t="0" r="r" b="b"/>
            <a:pathLst>
              <a:path w="45720" h="91439">
                <a:moveTo>
                  <a:pt x="0" y="0"/>
                </a:moveTo>
                <a:lnTo>
                  <a:pt x="22860" y="91439"/>
                </a:lnTo>
                <a:lnTo>
                  <a:pt x="4572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1" name="object 91"/>
          <p:cNvSpPr>
            <a:spLocks/>
          </p:cNvSpPr>
          <p:nvPr/>
        </p:nvSpPr>
        <p:spPr bwMode="auto">
          <a:xfrm>
            <a:off x="5659438" y="3376613"/>
            <a:ext cx="0" cy="180975"/>
          </a:xfrm>
          <a:custGeom>
            <a:avLst/>
            <a:gdLst>
              <a:gd name="T0" fmla="*/ 89352 h 181355"/>
              <a:gd name="T1" fmla="*/ 0 h 181355"/>
              <a:gd name="T2" fmla="*/ 180218 h 181355"/>
              <a:gd name="T3" fmla="*/ 89352 h 18135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81355">
                <a:moveTo>
                  <a:pt x="0" y="89916"/>
                </a:moveTo>
                <a:lnTo>
                  <a:pt x="0" y="0"/>
                </a:lnTo>
              </a:path>
              <a:path h="181355">
                <a:moveTo>
                  <a:pt x="0" y="181355"/>
                </a:moveTo>
                <a:lnTo>
                  <a:pt x="0" y="8991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2" name="object 92"/>
          <p:cNvSpPr>
            <a:spLocks/>
          </p:cNvSpPr>
          <p:nvPr/>
        </p:nvSpPr>
        <p:spPr bwMode="auto">
          <a:xfrm>
            <a:off x="5637213" y="3467100"/>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3" name="object 93"/>
          <p:cNvSpPr>
            <a:spLocks/>
          </p:cNvSpPr>
          <p:nvPr/>
        </p:nvSpPr>
        <p:spPr bwMode="auto">
          <a:xfrm>
            <a:off x="5100638" y="4291013"/>
            <a:ext cx="215900" cy="0"/>
          </a:xfrm>
          <a:custGeom>
            <a:avLst/>
            <a:gdLst>
              <a:gd name="T0" fmla="*/ 216408 w 215646"/>
              <a:gd name="T1" fmla="*/ 0 w 215646"/>
              <a:gd name="T2" fmla="*/ 0 60000 65536"/>
              <a:gd name="T3" fmla="*/ 0 60000 65536"/>
            </a:gdLst>
            <a:ahLst/>
            <a:cxnLst>
              <a:cxn ang="T2">
                <a:pos x="T0" y="0"/>
              </a:cxn>
              <a:cxn ang="T3">
                <a:pos x="T1" y="0"/>
              </a:cxn>
            </a:cxnLst>
            <a:rect l="0" t="0" r="r" b="b"/>
            <a:pathLst>
              <a:path w="215646">
                <a:moveTo>
                  <a:pt x="215645" y="0"/>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4" name="object 94"/>
          <p:cNvSpPr>
            <a:spLocks/>
          </p:cNvSpPr>
          <p:nvPr/>
        </p:nvSpPr>
        <p:spPr bwMode="auto">
          <a:xfrm>
            <a:off x="5100638" y="4268788"/>
            <a:ext cx="92075" cy="46037"/>
          </a:xfrm>
          <a:custGeom>
            <a:avLst/>
            <a:gdLst>
              <a:gd name="T0" fmla="*/ 93360 w 91439"/>
              <a:gd name="T1" fmla="*/ 0 h 45719"/>
              <a:gd name="T2" fmla="*/ 0 w 91439"/>
              <a:gd name="T3" fmla="*/ 23339 h 45719"/>
              <a:gd name="T4" fmla="*/ 93360 w 91439"/>
              <a:gd name="T5" fmla="*/ 46679 h 45719"/>
              <a:gd name="T6" fmla="*/ 0 60000 65536"/>
              <a:gd name="T7" fmla="*/ 0 60000 65536"/>
              <a:gd name="T8" fmla="*/ 0 60000 65536"/>
            </a:gdLst>
            <a:ahLst/>
            <a:cxnLst>
              <a:cxn ang="T6">
                <a:pos x="T0" y="T1"/>
              </a:cxn>
              <a:cxn ang="T7">
                <a:pos x="T2" y="T3"/>
              </a:cxn>
              <a:cxn ang="T8">
                <a:pos x="T4" y="T5"/>
              </a:cxn>
            </a:cxnLst>
            <a:rect l="0" t="0" r="r" b="b"/>
            <a:pathLst>
              <a:path w="91439" h="45719">
                <a:moveTo>
                  <a:pt x="91439" y="0"/>
                </a:moveTo>
                <a:lnTo>
                  <a:pt x="0" y="22859"/>
                </a:lnTo>
                <a:lnTo>
                  <a:pt x="91439" y="4571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5" name="object 95"/>
          <p:cNvSpPr>
            <a:spLocks/>
          </p:cNvSpPr>
          <p:nvPr/>
        </p:nvSpPr>
        <p:spPr bwMode="auto">
          <a:xfrm>
            <a:off x="5659438" y="2690813"/>
            <a:ext cx="0" cy="215900"/>
          </a:xfrm>
          <a:custGeom>
            <a:avLst/>
            <a:gdLst>
              <a:gd name="T0" fmla="*/ 124647 h 215645"/>
              <a:gd name="T1" fmla="*/ 0 h 215645"/>
              <a:gd name="T2" fmla="*/ 216411 h 215645"/>
              <a:gd name="T3" fmla="*/ 124647 h 21564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15645">
                <a:moveTo>
                  <a:pt x="0" y="124206"/>
                </a:moveTo>
                <a:lnTo>
                  <a:pt x="0" y="0"/>
                </a:lnTo>
              </a:path>
              <a:path h="215645">
                <a:moveTo>
                  <a:pt x="0" y="215645"/>
                </a:moveTo>
                <a:lnTo>
                  <a:pt x="0" y="12420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6" name="object 96"/>
          <p:cNvSpPr>
            <a:spLocks/>
          </p:cNvSpPr>
          <p:nvPr/>
        </p:nvSpPr>
        <p:spPr bwMode="auto">
          <a:xfrm>
            <a:off x="5637213" y="28146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7" name="object 97"/>
          <p:cNvSpPr>
            <a:spLocks/>
          </p:cNvSpPr>
          <p:nvPr/>
        </p:nvSpPr>
        <p:spPr bwMode="auto">
          <a:xfrm>
            <a:off x="7942263" y="1947863"/>
            <a:ext cx="6350" cy="0"/>
          </a:xfrm>
          <a:custGeom>
            <a:avLst/>
            <a:gdLst>
              <a:gd name="T0" fmla="*/ 0 w 6096"/>
              <a:gd name="T1" fmla="*/ 6891 w 6096"/>
              <a:gd name="T2" fmla="*/ 0 60000 65536"/>
              <a:gd name="T3" fmla="*/ 0 60000 65536"/>
            </a:gdLst>
            <a:ahLst/>
            <a:cxnLst>
              <a:cxn ang="T2">
                <a:pos x="T0" y="0"/>
              </a:cxn>
              <a:cxn ang="T3">
                <a:pos x="T1" y="0"/>
              </a:cxn>
            </a:cxnLst>
            <a:rect l="0" t="0" r="r" b="b"/>
            <a:pathLst>
              <a:path w="6096">
                <a:moveTo>
                  <a:pt x="0" y="0"/>
                </a:moveTo>
                <a:lnTo>
                  <a:pt x="609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8" name="object 98"/>
          <p:cNvSpPr>
            <a:spLocks/>
          </p:cNvSpPr>
          <p:nvPr/>
        </p:nvSpPr>
        <p:spPr bwMode="auto">
          <a:xfrm>
            <a:off x="7031038" y="1776413"/>
            <a:ext cx="215900" cy="0"/>
          </a:xfrm>
          <a:custGeom>
            <a:avLst/>
            <a:gdLst>
              <a:gd name="T0" fmla="*/ 0 w 215645"/>
              <a:gd name="T1" fmla="*/ 216411 w 215645"/>
              <a:gd name="T2" fmla="*/ 0 60000 65536"/>
              <a:gd name="T3" fmla="*/ 0 60000 65536"/>
            </a:gdLst>
            <a:ahLst/>
            <a:cxnLst>
              <a:cxn ang="T2">
                <a:pos x="T0" y="0"/>
              </a:cxn>
              <a:cxn ang="T3">
                <a:pos x="T1" y="0"/>
              </a:cxn>
            </a:cxnLst>
            <a:rect l="0" t="0" r="r" b="b"/>
            <a:pathLst>
              <a:path w="215645">
                <a:moveTo>
                  <a:pt x="0" y="0"/>
                </a:moveTo>
                <a:lnTo>
                  <a:pt x="2156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19" name="object 99"/>
          <p:cNvSpPr>
            <a:spLocks/>
          </p:cNvSpPr>
          <p:nvPr/>
        </p:nvSpPr>
        <p:spPr bwMode="auto">
          <a:xfrm>
            <a:off x="71564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0" name="object 100"/>
          <p:cNvSpPr>
            <a:spLocks/>
          </p:cNvSpPr>
          <p:nvPr/>
        </p:nvSpPr>
        <p:spPr bwMode="auto">
          <a:xfrm>
            <a:off x="4059238" y="4062413"/>
            <a:ext cx="1028700" cy="457200"/>
          </a:xfrm>
          <a:custGeom>
            <a:avLst/>
            <a:gdLst>
              <a:gd name="T0" fmla="*/ 1028700 w 1028700"/>
              <a:gd name="T1" fmla="*/ 457200 h 457200"/>
              <a:gd name="T2" fmla="*/ 1028700 w 1028700"/>
              <a:gd name="T3" fmla="*/ 0 h 457200"/>
              <a:gd name="T4" fmla="*/ 0 w 1028700"/>
              <a:gd name="T5" fmla="*/ 0 h 457200"/>
              <a:gd name="T6" fmla="*/ 0 w 1028700"/>
              <a:gd name="T7" fmla="*/ 457200 h 457200"/>
              <a:gd name="T8" fmla="*/ 1028700 w 10287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8700" h="457200">
                <a:moveTo>
                  <a:pt x="1028700" y="457200"/>
                </a:moveTo>
                <a:lnTo>
                  <a:pt x="1028700" y="0"/>
                </a:lnTo>
                <a:lnTo>
                  <a:pt x="0" y="0"/>
                </a:lnTo>
                <a:lnTo>
                  <a:pt x="0" y="457200"/>
                </a:lnTo>
                <a:lnTo>
                  <a:pt x="10287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1" name="object 101"/>
          <p:cNvSpPr>
            <a:spLocks/>
          </p:cNvSpPr>
          <p:nvPr/>
        </p:nvSpPr>
        <p:spPr bwMode="auto">
          <a:xfrm>
            <a:off x="5316538" y="40624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2" name="object 102"/>
          <p:cNvSpPr>
            <a:spLocks/>
          </p:cNvSpPr>
          <p:nvPr/>
        </p:nvSpPr>
        <p:spPr bwMode="auto">
          <a:xfrm>
            <a:off x="7259638" y="1547813"/>
            <a:ext cx="685800" cy="457200"/>
          </a:xfrm>
          <a:custGeom>
            <a:avLst/>
            <a:gdLst>
              <a:gd name="T0" fmla="*/ 0 w 685800"/>
              <a:gd name="T1" fmla="*/ 457200 h 457200"/>
              <a:gd name="T2" fmla="*/ 0 w 685800"/>
              <a:gd name="T3" fmla="*/ 0 h 457200"/>
              <a:gd name="T4" fmla="*/ 685799 w 685800"/>
              <a:gd name="T5" fmla="*/ 0 h 457200"/>
              <a:gd name="T6" fmla="*/ 685799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799" y="0"/>
                </a:lnTo>
                <a:lnTo>
                  <a:pt x="685799"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3" name="object 103"/>
          <p:cNvSpPr>
            <a:spLocks/>
          </p:cNvSpPr>
          <p:nvPr/>
        </p:nvSpPr>
        <p:spPr bwMode="auto">
          <a:xfrm>
            <a:off x="6345238" y="15478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4" name="object 104"/>
          <p:cNvSpPr>
            <a:spLocks/>
          </p:cNvSpPr>
          <p:nvPr/>
        </p:nvSpPr>
        <p:spPr bwMode="auto">
          <a:xfrm>
            <a:off x="5316538" y="22336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5" name="object 105"/>
          <p:cNvSpPr>
            <a:spLocks/>
          </p:cNvSpPr>
          <p:nvPr/>
        </p:nvSpPr>
        <p:spPr bwMode="auto">
          <a:xfrm>
            <a:off x="5316538" y="29194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6" name="object 106"/>
          <p:cNvSpPr>
            <a:spLocks/>
          </p:cNvSpPr>
          <p:nvPr/>
        </p:nvSpPr>
        <p:spPr bwMode="auto">
          <a:xfrm>
            <a:off x="5659438" y="4519613"/>
            <a:ext cx="0" cy="492125"/>
          </a:xfrm>
          <a:custGeom>
            <a:avLst/>
            <a:gdLst>
              <a:gd name="T0" fmla="*/ 0 h 491490"/>
              <a:gd name="T1" fmla="*/ 493398 h 491490"/>
              <a:gd name="T2" fmla="*/ 0 60000 65536"/>
              <a:gd name="T3" fmla="*/ 0 60000 65536"/>
            </a:gdLst>
            <a:ahLst/>
            <a:cxnLst>
              <a:cxn ang="T2">
                <a:pos x="0" y="T0"/>
              </a:cxn>
              <a:cxn ang="T3">
                <a:pos x="0" y="T1"/>
              </a:cxn>
            </a:cxnLst>
            <a:rect l="0" t="0" r="r" b="b"/>
            <a:pathLst>
              <a:path h="491490">
                <a:moveTo>
                  <a:pt x="0" y="0"/>
                </a:moveTo>
                <a:lnTo>
                  <a:pt x="0" y="49149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7" name="object 107"/>
          <p:cNvSpPr>
            <a:spLocks/>
          </p:cNvSpPr>
          <p:nvPr/>
        </p:nvSpPr>
        <p:spPr bwMode="auto">
          <a:xfrm>
            <a:off x="5100638" y="5011738"/>
            <a:ext cx="558800" cy="22225"/>
          </a:xfrm>
          <a:custGeom>
            <a:avLst/>
            <a:gdLst>
              <a:gd name="T0" fmla="*/ 559310 w 558545"/>
              <a:gd name="T1" fmla="*/ 0 h 22860"/>
              <a:gd name="T2" fmla="*/ 559310 w 558545"/>
              <a:gd name="T3" fmla="*/ 21008 h 22860"/>
              <a:gd name="T4" fmla="*/ 0 w 558545"/>
              <a:gd name="T5" fmla="*/ 21008 h 22860"/>
              <a:gd name="T6" fmla="*/ 0 60000 65536"/>
              <a:gd name="T7" fmla="*/ 0 60000 65536"/>
              <a:gd name="T8" fmla="*/ 0 60000 65536"/>
            </a:gdLst>
            <a:ahLst/>
            <a:cxnLst>
              <a:cxn ang="T6">
                <a:pos x="T0" y="T1"/>
              </a:cxn>
              <a:cxn ang="T7">
                <a:pos x="T2" y="T3"/>
              </a:cxn>
              <a:cxn ang="T8">
                <a:pos x="T4" y="T5"/>
              </a:cxn>
            </a:cxnLst>
            <a:rect l="0" t="0" r="r" b="b"/>
            <a:pathLst>
              <a:path w="558545" h="22860">
                <a:moveTo>
                  <a:pt x="558545" y="0"/>
                </a:moveTo>
                <a:lnTo>
                  <a:pt x="558545" y="22860"/>
                </a:lnTo>
                <a:lnTo>
                  <a:pt x="0" y="2286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8" name="object 108"/>
          <p:cNvSpPr>
            <a:spLocks/>
          </p:cNvSpPr>
          <p:nvPr/>
        </p:nvSpPr>
        <p:spPr bwMode="auto">
          <a:xfrm>
            <a:off x="5100638" y="5011738"/>
            <a:ext cx="92075" cy="46037"/>
          </a:xfrm>
          <a:custGeom>
            <a:avLst/>
            <a:gdLst>
              <a:gd name="T0" fmla="*/ 93360 w 91439"/>
              <a:gd name="T1" fmla="*/ 0 h 45720"/>
              <a:gd name="T2" fmla="*/ 0 w 91439"/>
              <a:gd name="T3" fmla="*/ 23340 h 45720"/>
              <a:gd name="T4" fmla="*/ 93360 w 91439"/>
              <a:gd name="T5" fmla="*/ 46676 h 45720"/>
              <a:gd name="T6" fmla="*/ 0 60000 65536"/>
              <a:gd name="T7" fmla="*/ 0 60000 65536"/>
              <a:gd name="T8" fmla="*/ 0 60000 65536"/>
            </a:gdLst>
            <a:ahLst/>
            <a:cxnLst>
              <a:cxn ang="T6">
                <a:pos x="T0" y="T1"/>
              </a:cxn>
              <a:cxn ang="T7">
                <a:pos x="T2" y="T3"/>
              </a:cxn>
              <a:cxn ang="T8">
                <a:pos x="T4" y="T5"/>
              </a:cxn>
            </a:cxnLst>
            <a:rect l="0" t="0" r="r" b="b"/>
            <a:pathLst>
              <a:path w="91439" h="45720">
                <a:moveTo>
                  <a:pt x="91439" y="0"/>
                </a:moveTo>
                <a:lnTo>
                  <a:pt x="0" y="22860"/>
                </a:lnTo>
                <a:lnTo>
                  <a:pt x="91439" y="4571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29" name="object 109"/>
          <p:cNvSpPr>
            <a:spLocks/>
          </p:cNvSpPr>
          <p:nvPr/>
        </p:nvSpPr>
        <p:spPr bwMode="auto">
          <a:xfrm>
            <a:off x="4059238" y="4805363"/>
            <a:ext cx="1028700" cy="457200"/>
          </a:xfrm>
          <a:custGeom>
            <a:avLst/>
            <a:gdLst>
              <a:gd name="T0" fmla="*/ 0 w 1028700"/>
              <a:gd name="T1" fmla="*/ 457199 h 457200"/>
              <a:gd name="T2" fmla="*/ 0 w 1028700"/>
              <a:gd name="T3" fmla="*/ 0 h 457200"/>
              <a:gd name="T4" fmla="*/ 1028700 w 1028700"/>
              <a:gd name="T5" fmla="*/ 0 h 457200"/>
              <a:gd name="T6" fmla="*/ 1028700 w 1028700"/>
              <a:gd name="T7" fmla="*/ 457199 h 457200"/>
              <a:gd name="T8" fmla="*/ 0 w 1028700"/>
              <a:gd name="T9" fmla="*/ 457199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8700" h="457200">
                <a:moveTo>
                  <a:pt x="0" y="457199"/>
                </a:moveTo>
                <a:lnTo>
                  <a:pt x="0" y="0"/>
                </a:lnTo>
                <a:lnTo>
                  <a:pt x="1028700" y="0"/>
                </a:lnTo>
                <a:lnTo>
                  <a:pt x="1028700" y="457199"/>
                </a:lnTo>
                <a:lnTo>
                  <a:pt x="0" y="457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30" name="object 110"/>
          <p:cNvSpPr>
            <a:spLocks/>
          </p:cNvSpPr>
          <p:nvPr/>
        </p:nvSpPr>
        <p:spPr bwMode="auto">
          <a:xfrm>
            <a:off x="2151063" y="3870325"/>
            <a:ext cx="44450" cy="42863"/>
          </a:xfrm>
          <a:custGeom>
            <a:avLst/>
            <a:gdLst>
              <a:gd name="T0" fmla="*/ 0 w 45704"/>
              <a:gd name="T1" fmla="*/ 22196 h 42858"/>
              <a:gd name="T2" fmla="*/ 3410 w 45704"/>
              <a:gd name="T3" fmla="*/ 33282 h 42858"/>
              <a:gd name="T4" fmla="*/ 12788 w 45704"/>
              <a:gd name="T5" fmla="*/ 40810 h 42858"/>
              <a:gd name="T6" fmla="*/ 28108 w 45704"/>
              <a:gd name="T7" fmla="*/ 42873 h 42858"/>
              <a:gd name="T8" fmla="*/ 38122 w 45704"/>
              <a:gd name="T9" fmla="*/ 34639 h 42858"/>
              <a:gd name="T10" fmla="*/ 42044 w 45704"/>
              <a:gd name="T11" fmla="*/ 21337 h 42858"/>
              <a:gd name="T12" fmla="*/ 42008 w 45704"/>
              <a:gd name="T13" fmla="*/ 20007 h 42858"/>
              <a:gd name="T14" fmla="*/ 38430 w 45704"/>
              <a:gd name="T15" fmla="*/ 9156 h 42858"/>
              <a:gd name="T16" fmla="*/ 28938 w 45704"/>
              <a:gd name="T17" fmla="*/ 1862 h 42858"/>
              <a:gd name="T18" fmla="*/ 13463 w 45704"/>
              <a:gd name="T19" fmla="*/ 0 h 42858"/>
              <a:gd name="T20" fmla="*/ 3773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831" name="object 111"/>
          <p:cNvSpPr>
            <a:spLocks/>
          </p:cNvSpPr>
          <p:nvPr/>
        </p:nvSpPr>
        <p:spPr bwMode="auto">
          <a:xfrm>
            <a:off x="2151063" y="3870325"/>
            <a:ext cx="44450" cy="42863"/>
          </a:xfrm>
          <a:custGeom>
            <a:avLst/>
            <a:gdLst>
              <a:gd name="T0" fmla="*/ 42044 w 45704"/>
              <a:gd name="T1" fmla="*/ 21337 h 42858"/>
              <a:gd name="T2" fmla="*/ 38122 w 45704"/>
              <a:gd name="T3" fmla="*/ 34639 h 42858"/>
              <a:gd name="T4" fmla="*/ 28108 w 45704"/>
              <a:gd name="T5" fmla="*/ 42873 h 42858"/>
              <a:gd name="T6" fmla="*/ 12788 w 45704"/>
              <a:gd name="T7" fmla="*/ 40810 h 42858"/>
              <a:gd name="T8" fmla="*/ 3410 w 45704"/>
              <a:gd name="T9" fmla="*/ 33282 h 42858"/>
              <a:gd name="T10" fmla="*/ 0 w 45704"/>
              <a:gd name="T11" fmla="*/ 22196 h 42858"/>
              <a:gd name="T12" fmla="*/ 3773 w 45704"/>
              <a:gd name="T13" fmla="*/ 8450 h 42858"/>
              <a:gd name="T14" fmla="*/ 13463 w 45704"/>
              <a:gd name="T15" fmla="*/ 0 h 42858"/>
              <a:gd name="T16" fmla="*/ 28938 w 45704"/>
              <a:gd name="T17" fmla="*/ 1862 h 42858"/>
              <a:gd name="T18" fmla="*/ 38430 w 45704"/>
              <a:gd name="T19" fmla="*/ 9156 h 42858"/>
              <a:gd name="T20" fmla="*/ 42008 w 45704"/>
              <a:gd name="T21" fmla="*/ 20007 h 42858"/>
              <a:gd name="T22" fmla="*/ 42044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32" name="object 112"/>
          <p:cNvSpPr>
            <a:spLocks/>
          </p:cNvSpPr>
          <p:nvPr/>
        </p:nvSpPr>
        <p:spPr bwMode="auto">
          <a:xfrm>
            <a:off x="4551363" y="4670425"/>
            <a:ext cx="44450" cy="42863"/>
          </a:xfrm>
          <a:custGeom>
            <a:avLst/>
            <a:gdLst>
              <a:gd name="T0" fmla="*/ 0 w 45704"/>
              <a:gd name="T1" fmla="*/ 22196 h 42858"/>
              <a:gd name="T2" fmla="*/ 3410 w 45704"/>
              <a:gd name="T3" fmla="*/ 33282 h 42858"/>
              <a:gd name="T4" fmla="*/ 12788 w 45704"/>
              <a:gd name="T5" fmla="*/ 40810 h 42858"/>
              <a:gd name="T6" fmla="*/ 28108 w 45704"/>
              <a:gd name="T7" fmla="*/ 42873 h 42858"/>
              <a:gd name="T8" fmla="*/ 38122 w 45704"/>
              <a:gd name="T9" fmla="*/ 34639 h 42858"/>
              <a:gd name="T10" fmla="*/ 42044 w 45704"/>
              <a:gd name="T11" fmla="*/ 21337 h 42858"/>
              <a:gd name="T12" fmla="*/ 42008 w 45704"/>
              <a:gd name="T13" fmla="*/ 20007 h 42858"/>
              <a:gd name="T14" fmla="*/ 38430 w 45704"/>
              <a:gd name="T15" fmla="*/ 9156 h 42858"/>
              <a:gd name="T16" fmla="*/ 28938 w 45704"/>
              <a:gd name="T17" fmla="*/ 1862 h 42858"/>
              <a:gd name="T18" fmla="*/ 13463 w 45704"/>
              <a:gd name="T19" fmla="*/ 0 h 42858"/>
              <a:gd name="T20" fmla="*/ 3773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833" name="object 113"/>
          <p:cNvSpPr>
            <a:spLocks/>
          </p:cNvSpPr>
          <p:nvPr/>
        </p:nvSpPr>
        <p:spPr bwMode="auto">
          <a:xfrm>
            <a:off x="4551363" y="4670425"/>
            <a:ext cx="44450" cy="42863"/>
          </a:xfrm>
          <a:custGeom>
            <a:avLst/>
            <a:gdLst>
              <a:gd name="T0" fmla="*/ 42044 w 45704"/>
              <a:gd name="T1" fmla="*/ 21337 h 42858"/>
              <a:gd name="T2" fmla="*/ 38122 w 45704"/>
              <a:gd name="T3" fmla="*/ 34639 h 42858"/>
              <a:gd name="T4" fmla="*/ 28108 w 45704"/>
              <a:gd name="T5" fmla="*/ 42873 h 42858"/>
              <a:gd name="T6" fmla="*/ 12788 w 45704"/>
              <a:gd name="T7" fmla="*/ 40810 h 42858"/>
              <a:gd name="T8" fmla="*/ 3410 w 45704"/>
              <a:gd name="T9" fmla="*/ 33282 h 42858"/>
              <a:gd name="T10" fmla="*/ 0 w 45704"/>
              <a:gd name="T11" fmla="*/ 22196 h 42858"/>
              <a:gd name="T12" fmla="*/ 3773 w 45704"/>
              <a:gd name="T13" fmla="*/ 8450 h 42858"/>
              <a:gd name="T14" fmla="*/ 13463 w 45704"/>
              <a:gd name="T15" fmla="*/ 0 h 42858"/>
              <a:gd name="T16" fmla="*/ 28938 w 45704"/>
              <a:gd name="T17" fmla="*/ 1862 h 42858"/>
              <a:gd name="T18" fmla="*/ 38430 w 45704"/>
              <a:gd name="T19" fmla="*/ 9156 h 42858"/>
              <a:gd name="T20" fmla="*/ 42008 w 45704"/>
              <a:gd name="T21" fmla="*/ 20007 h 42858"/>
              <a:gd name="T22" fmla="*/ 42044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34" name="object 114"/>
          <p:cNvSpPr>
            <a:spLocks/>
          </p:cNvSpPr>
          <p:nvPr/>
        </p:nvSpPr>
        <p:spPr bwMode="auto">
          <a:xfrm>
            <a:off x="5637213" y="1754188"/>
            <a:ext cx="46037" cy="42862"/>
          </a:xfrm>
          <a:custGeom>
            <a:avLst/>
            <a:gdLst>
              <a:gd name="T0" fmla="*/ 0 w 45704"/>
              <a:gd name="T1" fmla="*/ 22193 h 42858"/>
              <a:gd name="T2" fmla="*/ 3788 w 45704"/>
              <a:gd name="T3" fmla="*/ 33279 h 42858"/>
              <a:gd name="T4" fmla="*/ 14207 w 45704"/>
              <a:gd name="T5" fmla="*/ 40807 h 42858"/>
              <a:gd name="T6" fmla="*/ 31227 w 45704"/>
              <a:gd name="T7" fmla="*/ 42870 h 42858"/>
              <a:gd name="T8" fmla="*/ 42352 w 45704"/>
              <a:gd name="T9" fmla="*/ 34636 h 42858"/>
              <a:gd name="T10" fmla="*/ 46710 w 45704"/>
              <a:gd name="T11" fmla="*/ 21337 h 42858"/>
              <a:gd name="T12" fmla="*/ 46671 w 45704"/>
              <a:gd name="T13" fmla="*/ 20007 h 42858"/>
              <a:gd name="T14" fmla="*/ 42695 w 45704"/>
              <a:gd name="T15" fmla="*/ 9156 h 42858"/>
              <a:gd name="T16" fmla="*/ 32149 w 45704"/>
              <a:gd name="T17" fmla="*/ 1862 h 42858"/>
              <a:gd name="T18" fmla="*/ 14958 w 45704"/>
              <a:gd name="T19" fmla="*/ 0 h 42858"/>
              <a:gd name="T20" fmla="*/ 4190 w 45704"/>
              <a:gd name="T21" fmla="*/ 8450 h 42858"/>
              <a:gd name="T22" fmla="*/ 0 w 45704"/>
              <a:gd name="T23" fmla="*/ 22193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835" name="object 115"/>
          <p:cNvSpPr>
            <a:spLocks/>
          </p:cNvSpPr>
          <p:nvPr/>
        </p:nvSpPr>
        <p:spPr bwMode="auto">
          <a:xfrm>
            <a:off x="5637213" y="1754188"/>
            <a:ext cx="46037" cy="42862"/>
          </a:xfrm>
          <a:custGeom>
            <a:avLst/>
            <a:gdLst>
              <a:gd name="T0" fmla="*/ 46710 w 45704"/>
              <a:gd name="T1" fmla="*/ 21337 h 42858"/>
              <a:gd name="T2" fmla="*/ 42352 w 45704"/>
              <a:gd name="T3" fmla="*/ 34636 h 42858"/>
              <a:gd name="T4" fmla="*/ 31227 w 45704"/>
              <a:gd name="T5" fmla="*/ 42870 h 42858"/>
              <a:gd name="T6" fmla="*/ 14207 w 45704"/>
              <a:gd name="T7" fmla="*/ 40807 h 42858"/>
              <a:gd name="T8" fmla="*/ 3788 w 45704"/>
              <a:gd name="T9" fmla="*/ 33279 h 42858"/>
              <a:gd name="T10" fmla="*/ 0 w 45704"/>
              <a:gd name="T11" fmla="*/ 22193 h 42858"/>
              <a:gd name="T12" fmla="*/ 4190 w 45704"/>
              <a:gd name="T13" fmla="*/ 8450 h 42858"/>
              <a:gd name="T14" fmla="*/ 14958 w 45704"/>
              <a:gd name="T15" fmla="*/ 0 h 42858"/>
              <a:gd name="T16" fmla="*/ 32149 w 45704"/>
              <a:gd name="T17" fmla="*/ 1862 h 42858"/>
              <a:gd name="T18" fmla="*/ 42695 w 45704"/>
              <a:gd name="T19" fmla="*/ 9156 h 42858"/>
              <a:gd name="T20" fmla="*/ 46671 w 45704"/>
              <a:gd name="T21" fmla="*/ 20007 h 42858"/>
              <a:gd name="T22" fmla="*/ 46710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836" name="object 116"/>
          <p:cNvSpPr txBox="1">
            <a:spLocks noChangeArrowheads="1"/>
          </p:cNvSpPr>
          <p:nvPr/>
        </p:nvSpPr>
        <p:spPr bwMode="auto">
          <a:xfrm>
            <a:off x="5478463" y="2286000"/>
            <a:ext cx="3571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2000" i="1" baseline="-21000">
                <a:latin typeface="Times New Roman" panose="02020603050405020304" pitchFamily="18" charset="0"/>
                <a:cs typeface="Times New Roman" panose="02020603050405020304" pitchFamily="18" charset="0"/>
              </a:rPr>
              <a:t>Q</a:t>
            </a:r>
            <a:r>
              <a:rPr lang="zh-CN" altLang="zh-CN" sz="1000" i="1">
                <a:latin typeface="Meiryo" pitchFamily="34" charset="-128"/>
                <a:ea typeface="Meiryo" pitchFamily="34" charset="-128"/>
              </a:rPr>
              <a:t>−</a:t>
            </a:r>
            <a:r>
              <a:rPr lang="zh-CN" altLang="zh-CN" sz="1000">
                <a:cs typeface="Arial" panose="020B0604020202020204" pitchFamily="34" charset="0"/>
              </a:rPr>
              <a:t>1</a:t>
            </a:r>
          </a:p>
        </p:txBody>
      </p:sp>
      <p:sp>
        <p:nvSpPr>
          <p:cNvPr id="30837" name="object 117"/>
          <p:cNvSpPr txBox="1">
            <a:spLocks noChangeArrowheads="1"/>
          </p:cNvSpPr>
          <p:nvPr/>
        </p:nvSpPr>
        <p:spPr bwMode="auto">
          <a:xfrm>
            <a:off x="2116138" y="1819275"/>
            <a:ext cx="1698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1300" i="1">
                <a:latin typeface="Meiryo" pitchFamily="34" charset="-128"/>
                <a:ea typeface="Meiryo" pitchFamily="34" charset="-128"/>
              </a:rPr>
              <a:t>−</a:t>
            </a:r>
            <a:endParaRPr lang="zh-CN" altLang="zh-CN" sz="1300">
              <a:latin typeface="Meiryo" pitchFamily="34" charset="-128"/>
              <a:ea typeface="Meiryo" pitchFamily="34" charset="-128"/>
            </a:endParaRPr>
          </a:p>
        </p:txBody>
      </p:sp>
      <p:sp>
        <p:nvSpPr>
          <p:cNvPr id="119" name="object 118"/>
          <p:cNvSpPr txBox="1"/>
          <p:nvPr/>
        </p:nvSpPr>
        <p:spPr>
          <a:xfrm>
            <a:off x="5576888" y="3586163"/>
            <a:ext cx="195262" cy="219075"/>
          </a:xfrm>
          <a:prstGeom prst="rect">
            <a:avLst/>
          </a:prstGeom>
        </p:spPr>
        <p:txBody>
          <a:bodyPr lIns="0" tIns="0" rIns="0" bIns="0"/>
          <a:lstStyle/>
          <a:p>
            <a:pPr marL="12700" eaLnBrk="1" hangingPunct="1">
              <a:defRPr/>
            </a:pPr>
            <a:r>
              <a:rPr sz="1350" spc="540" dirty="0">
                <a:latin typeface="Arial"/>
                <a:cs typeface="Arial"/>
              </a:rPr>
              <a:t>+</a:t>
            </a:r>
            <a:endParaRPr sz="1350">
              <a:latin typeface="Arial"/>
              <a:cs typeface="Arial"/>
            </a:endParaRPr>
          </a:p>
        </p:txBody>
      </p:sp>
      <p:sp>
        <p:nvSpPr>
          <p:cNvPr id="120" name="object 119"/>
          <p:cNvSpPr txBox="1"/>
          <p:nvPr/>
        </p:nvSpPr>
        <p:spPr>
          <a:xfrm>
            <a:off x="4887913" y="1663700"/>
            <a:ext cx="171450" cy="227013"/>
          </a:xfrm>
          <a:prstGeom prst="rect">
            <a:avLst/>
          </a:prstGeom>
        </p:spPr>
        <p:txBody>
          <a:bodyPr lIns="0" tIns="0" rIns="0" bIns="0"/>
          <a:lstStyle/>
          <a:p>
            <a:pPr marL="12700" eaLnBrk="1" hangingPunct="1">
              <a:defRPr/>
            </a:pPr>
            <a:r>
              <a:rPr sz="1350" i="1" spc="165" dirty="0">
                <a:latin typeface="Times New Roman"/>
                <a:cs typeface="Times New Roman"/>
              </a:rPr>
              <a:t>Q</a:t>
            </a:r>
            <a:endParaRPr sz="1350">
              <a:latin typeface="Times New Roman"/>
              <a:cs typeface="Times New Roman"/>
            </a:endParaRPr>
          </a:p>
        </p:txBody>
      </p:sp>
    </p:spTree>
    <p:extLst>
      <p:ext uri="{BB962C8B-B14F-4D97-AF65-F5344CB8AC3E}">
        <p14:creationId xmlns:p14="http://schemas.microsoft.com/office/powerpoint/2010/main" val="409573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54038" y="73026"/>
            <a:ext cx="7696200" cy="1139825"/>
          </a:xfrm>
        </p:spPr>
        <p:txBody>
          <a:bodyPr/>
          <a:lstStyle/>
          <a:p>
            <a:r>
              <a:rPr lang="en-US" altLang="zh-CN" sz="4000" smtClean="0">
                <a:latin typeface="Calibri" panose="020F0502020204030204" pitchFamily="34" charset="0"/>
                <a:cs typeface="PMingLiU" pitchFamily="18" charset="-120"/>
              </a:rPr>
              <a:t>H.261 Encoder</a:t>
            </a: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55EDC4E8-A96B-447F-9F35-8862F45CEEFF}" type="slidenum">
              <a:rPr kumimoji="0" lang="en-US" altLang="zh-CN" sz="1200" smtClean="0">
                <a:latin typeface="Garamond" panose="02020404030301010803" pitchFamily="18" charset="0"/>
              </a:rPr>
              <a:pPr>
                <a:spcBef>
                  <a:spcPct val="0"/>
                </a:spcBef>
                <a:buClrTx/>
                <a:buSzTx/>
                <a:buFontTx/>
                <a:buNone/>
              </a:pPr>
              <a:t>19</a:t>
            </a:fld>
            <a:endParaRPr kumimoji="0" lang="en-US" altLang="zh-CN" sz="1200" smtClean="0">
              <a:latin typeface="Garamond" panose="02020404030301010803" pitchFamily="18" charset="0"/>
            </a:endParaRPr>
          </a:p>
        </p:txBody>
      </p:sp>
      <p:sp>
        <p:nvSpPr>
          <p:cNvPr id="31748" name="object 4"/>
          <p:cNvSpPr>
            <a:spLocks/>
          </p:cNvSpPr>
          <p:nvPr/>
        </p:nvSpPr>
        <p:spPr bwMode="auto">
          <a:xfrm>
            <a:off x="2573338" y="3548063"/>
            <a:ext cx="444500" cy="0"/>
          </a:xfrm>
          <a:custGeom>
            <a:avLst/>
            <a:gdLst>
              <a:gd name="T0" fmla="*/ 0 w 444246"/>
              <a:gd name="T1" fmla="*/ 445008 w 444246"/>
              <a:gd name="T2" fmla="*/ 0 60000 65536"/>
              <a:gd name="T3" fmla="*/ 0 60000 65536"/>
            </a:gdLst>
            <a:ahLst/>
            <a:cxnLst>
              <a:cxn ang="T2">
                <a:pos x="T0" y="0"/>
              </a:cxn>
              <a:cxn ang="T3">
                <a:pos x="T1" y="0"/>
              </a:cxn>
            </a:cxnLst>
            <a:rect l="0" t="0" r="r" b="b"/>
            <a:pathLst>
              <a:path w="444246">
                <a:moveTo>
                  <a:pt x="0" y="0"/>
                </a:moveTo>
                <a:lnTo>
                  <a:pt x="44424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49" name="object 5"/>
          <p:cNvSpPr>
            <a:spLocks/>
          </p:cNvSpPr>
          <p:nvPr/>
        </p:nvSpPr>
        <p:spPr bwMode="auto">
          <a:xfrm>
            <a:off x="2927350" y="352583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0" name="object 10"/>
          <p:cNvSpPr>
            <a:spLocks/>
          </p:cNvSpPr>
          <p:nvPr/>
        </p:nvSpPr>
        <p:spPr bwMode="auto">
          <a:xfrm>
            <a:off x="1773238" y="1604963"/>
            <a:ext cx="1268412" cy="342900"/>
          </a:xfrm>
          <a:custGeom>
            <a:avLst/>
            <a:gdLst>
              <a:gd name="T0" fmla="*/ 0 w 1267206"/>
              <a:gd name="T1" fmla="*/ 342900 h 342900"/>
              <a:gd name="T2" fmla="*/ 0 w 1267206"/>
              <a:gd name="T3" fmla="*/ 0 h 342900"/>
              <a:gd name="T4" fmla="*/ 1270827 w 1267206"/>
              <a:gd name="T5" fmla="*/ 0 h 342900"/>
              <a:gd name="T6" fmla="*/ 0 60000 65536"/>
              <a:gd name="T7" fmla="*/ 0 60000 65536"/>
              <a:gd name="T8" fmla="*/ 0 60000 65536"/>
            </a:gdLst>
            <a:ahLst/>
            <a:cxnLst>
              <a:cxn ang="T6">
                <a:pos x="T0" y="T1"/>
              </a:cxn>
              <a:cxn ang="T7">
                <a:pos x="T2" y="T3"/>
              </a:cxn>
              <a:cxn ang="T8">
                <a:pos x="T4" y="T5"/>
              </a:cxn>
            </a:cxnLst>
            <a:rect l="0" t="0" r="r" b="b"/>
            <a:pathLst>
              <a:path w="1267206" h="342900">
                <a:moveTo>
                  <a:pt x="0" y="342900"/>
                </a:moveTo>
                <a:lnTo>
                  <a:pt x="0" y="0"/>
                </a:lnTo>
                <a:lnTo>
                  <a:pt x="126720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1" name="object 11"/>
          <p:cNvSpPr>
            <a:spLocks/>
          </p:cNvSpPr>
          <p:nvPr/>
        </p:nvSpPr>
        <p:spPr bwMode="auto">
          <a:xfrm>
            <a:off x="2949575" y="1582738"/>
            <a:ext cx="92075" cy="46037"/>
          </a:xfrm>
          <a:custGeom>
            <a:avLst/>
            <a:gdLst>
              <a:gd name="T0" fmla="*/ 0 w 91440"/>
              <a:gd name="T1" fmla="*/ 46679 h 45719"/>
              <a:gd name="T2" fmla="*/ 93358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2" name="object 17"/>
          <p:cNvSpPr>
            <a:spLocks/>
          </p:cNvSpPr>
          <p:nvPr/>
        </p:nvSpPr>
        <p:spPr bwMode="auto">
          <a:xfrm>
            <a:off x="4973638" y="1376363"/>
            <a:ext cx="857250" cy="66675"/>
          </a:xfrm>
          <a:custGeom>
            <a:avLst/>
            <a:gdLst>
              <a:gd name="T0" fmla="*/ 857250 w 857250"/>
              <a:gd name="T1" fmla="*/ 0 h 67056"/>
              <a:gd name="T2" fmla="*/ 0 w 857250"/>
              <a:gd name="T3" fmla="*/ 0 h 67056"/>
              <a:gd name="T4" fmla="*/ 0 w 857250"/>
              <a:gd name="T5" fmla="*/ 65919 h 67056"/>
              <a:gd name="T6" fmla="*/ 0 60000 65536"/>
              <a:gd name="T7" fmla="*/ 0 60000 65536"/>
              <a:gd name="T8" fmla="*/ 0 60000 65536"/>
            </a:gdLst>
            <a:ahLst/>
            <a:cxnLst>
              <a:cxn ang="T6">
                <a:pos x="T0" y="T1"/>
              </a:cxn>
              <a:cxn ang="T7">
                <a:pos x="T2" y="T3"/>
              </a:cxn>
              <a:cxn ang="T8">
                <a:pos x="T4" y="T5"/>
              </a:cxn>
            </a:cxnLst>
            <a:rect l="0" t="0" r="r" b="b"/>
            <a:pathLst>
              <a:path w="857250" h="67056">
                <a:moveTo>
                  <a:pt x="857250" y="0"/>
                </a:moveTo>
                <a:lnTo>
                  <a:pt x="0" y="0"/>
                </a:lnTo>
                <a:lnTo>
                  <a:pt x="0" y="670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3" name="object 18"/>
          <p:cNvSpPr>
            <a:spLocks/>
          </p:cNvSpPr>
          <p:nvPr/>
        </p:nvSpPr>
        <p:spPr bwMode="auto">
          <a:xfrm>
            <a:off x="4973638" y="14430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4" name="object 19"/>
          <p:cNvSpPr>
            <a:spLocks/>
          </p:cNvSpPr>
          <p:nvPr/>
        </p:nvSpPr>
        <p:spPr bwMode="auto">
          <a:xfrm>
            <a:off x="4951413" y="14430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5" name="object 20"/>
          <p:cNvSpPr>
            <a:spLocks/>
          </p:cNvSpPr>
          <p:nvPr/>
        </p:nvSpPr>
        <p:spPr bwMode="auto">
          <a:xfrm>
            <a:off x="7945438" y="1776413"/>
            <a:ext cx="444500" cy="0"/>
          </a:xfrm>
          <a:custGeom>
            <a:avLst/>
            <a:gdLst>
              <a:gd name="T0" fmla="*/ 0 w 444245"/>
              <a:gd name="T1" fmla="*/ 445010 w 444245"/>
              <a:gd name="T2" fmla="*/ 0 60000 65536"/>
              <a:gd name="T3" fmla="*/ 0 60000 65536"/>
            </a:gdLst>
            <a:ahLst/>
            <a:cxnLst>
              <a:cxn ang="T2">
                <a:pos x="T0" y="0"/>
              </a:cxn>
              <a:cxn ang="T3">
                <a:pos x="T1" y="0"/>
              </a:cxn>
            </a:cxnLst>
            <a:rect l="0" t="0" r="r" b="b"/>
            <a:pathLst>
              <a:path w="444245">
                <a:moveTo>
                  <a:pt x="0" y="0"/>
                </a:moveTo>
                <a:lnTo>
                  <a:pt x="4442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6" name="object 21"/>
          <p:cNvSpPr>
            <a:spLocks/>
          </p:cNvSpPr>
          <p:nvPr/>
        </p:nvSpPr>
        <p:spPr bwMode="auto">
          <a:xfrm>
            <a:off x="82994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7" name="object 22"/>
          <p:cNvSpPr>
            <a:spLocks/>
          </p:cNvSpPr>
          <p:nvPr/>
        </p:nvSpPr>
        <p:spPr bwMode="auto">
          <a:xfrm>
            <a:off x="1316038" y="1947863"/>
            <a:ext cx="719137" cy="0"/>
          </a:xfrm>
          <a:custGeom>
            <a:avLst/>
            <a:gdLst>
              <a:gd name="T0" fmla="*/ 0 w 718566"/>
              <a:gd name="T1" fmla="*/ 720280 w 718566"/>
              <a:gd name="T2" fmla="*/ 0 60000 65536"/>
              <a:gd name="T3" fmla="*/ 0 60000 65536"/>
            </a:gdLst>
            <a:ahLst/>
            <a:cxnLst>
              <a:cxn ang="T2">
                <a:pos x="T0" y="0"/>
              </a:cxn>
              <a:cxn ang="T3">
                <a:pos x="T1" y="0"/>
              </a:cxn>
            </a:cxnLst>
            <a:rect l="0" t="0" r="r" b="b"/>
            <a:pathLst>
              <a:path w="718566">
                <a:moveTo>
                  <a:pt x="0" y="0"/>
                </a:moveTo>
                <a:lnTo>
                  <a:pt x="71856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8" name="object 24"/>
          <p:cNvSpPr>
            <a:spLocks/>
          </p:cNvSpPr>
          <p:nvPr/>
        </p:nvSpPr>
        <p:spPr bwMode="auto">
          <a:xfrm rot="3185968">
            <a:off x="3037681" y="3569495"/>
            <a:ext cx="377825" cy="125412"/>
          </a:xfrm>
          <a:custGeom>
            <a:avLst/>
            <a:gdLst>
              <a:gd name="T0" fmla="*/ 379100 w 377189"/>
              <a:gd name="T1" fmla="*/ 0 h 125729"/>
              <a:gd name="T2" fmla="*/ 0 w 377189"/>
              <a:gd name="T3" fmla="*/ 124784 h 125729"/>
              <a:gd name="T4" fmla="*/ 0 60000 65536"/>
              <a:gd name="T5" fmla="*/ 0 60000 65536"/>
            </a:gdLst>
            <a:ahLst/>
            <a:cxnLst>
              <a:cxn ang="T4">
                <a:pos x="T0" y="T1"/>
              </a:cxn>
              <a:cxn ang="T5">
                <a:pos x="T2" y="T3"/>
              </a:cxn>
            </a:cxnLst>
            <a:rect l="0" t="0" r="r" b="b"/>
            <a:pathLst>
              <a:path w="377189" h="125729">
                <a:moveTo>
                  <a:pt x="377189" y="0"/>
                </a:moveTo>
                <a:lnTo>
                  <a:pt x="0" y="125729"/>
                </a:lnTo>
              </a:path>
            </a:pathLst>
          </a:custGeom>
          <a:noFill/>
          <a:ln w="114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59" name="object 25"/>
          <p:cNvSpPr>
            <a:spLocks/>
          </p:cNvSpPr>
          <p:nvPr/>
        </p:nvSpPr>
        <p:spPr bwMode="auto">
          <a:xfrm rot="3150280">
            <a:off x="3048000" y="1614488"/>
            <a:ext cx="377825" cy="168275"/>
          </a:xfrm>
          <a:custGeom>
            <a:avLst/>
            <a:gdLst>
              <a:gd name="T0" fmla="*/ 379098 w 377190"/>
              <a:gd name="T1" fmla="*/ 0 h 125730"/>
              <a:gd name="T2" fmla="*/ 0 w 377190"/>
              <a:gd name="T3" fmla="*/ 166836 h 125730"/>
              <a:gd name="T4" fmla="*/ 0 60000 65536"/>
              <a:gd name="T5" fmla="*/ 0 60000 65536"/>
            </a:gdLst>
            <a:ahLst/>
            <a:cxnLst>
              <a:cxn ang="T4">
                <a:pos x="T0" y="T1"/>
              </a:cxn>
              <a:cxn ang="T5">
                <a:pos x="T2" y="T3"/>
              </a:cxn>
            </a:cxnLst>
            <a:rect l="0" t="0" r="r" b="b"/>
            <a:pathLst>
              <a:path w="377190" h="125730">
                <a:moveTo>
                  <a:pt x="377190" y="0"/>
                </a:moveTo>
                <a:lnTo>
                  <a:pt x="0" y="125730"/>
                </a:lnTo>
              </a:path>
            </a:pathLst>
          </a:custGeom>
          <a:noFill/>
          <a:ln w="114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0" name="object 26"/>
          <p:cNvSpPr>
            <a:spLocks/>
          </p:cNvSpPr>
          <p:nvPr/>
        </p:nvSpPr>
        <p:spPr bwMode="auto">
          <a:xfrm>
            <a:off x="5316538" y="1776413"/>
            <a:ext cx="1016000" cy="0"/>
          </a:xfrm>
          <a:custGeom>
            <a:avLst/>
            <a:gdLst>
              <a:gd name="T0" fmla="*/ 0 w 1015745"/>
              <a:gd name="T1" fmla="*/ 1016510 w 1015745"/>
              <a:gd name="T2" fmla="*/ 0 60000 65536"/>
              <a:gd name="T3" fmla="*/ 0 60000 65536"/>
            </a:gdLst>
            <a:ahLst/>
            <a:cxnLst>
              <a:cxn ang="T2">
                <a:pos x="T0" y="0"/>
              </a:cxn>
              <a:cxn ang="T3">
                <a:pos x="T1" y="0"/>
              </a:cxn>
            </a:cxnLst>
            <a:rect l="0" t="0" r="r" b="b"/>
            <a:pathLst>
              <a:path w="1015745">
                <a:moveTo>
                  <a:pt x="0" y="0"/>
                </a:moveTo>
                <a:lnTo>
                  <a:pt x="10157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1" name="object 27"/>
          <p:cNvSpPr>
            <a:spLocks/>
          </p:cNvSpPr>
          <p:nvPr/>
        </p:nvSpPr>
        <p:spPr bwMode="auto">
          <a:xfrm>
            <a:off x="62420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2" name="object 28"/>
          <p:cNvSpPr>
            <a:spLocks/>
          </p:cNvSpPr>
          <p:nvPr/>
        </p:nvSpPr>
        <p:spPr bwMode="auto">
          <a:xfrm>
            <a:off x="4402138" y="1776413"/>
            <a:ext cx="215900" cy="0"/>
          </a:xfrm>
          <a:custGeom>
            <a:avLst/>
            <a:gdLst>
              <a:gd name="T0" fmla="*/ 0 w 215645"/>
              <a:gd name="T1" fmla="*/ 216411 w 215645"/>
              <a:gd name="T2" fmla="*/ 0 60000 65536"/>
              <a:gd name="T3" fmla="*/ 0 60000 65536"/>
            </a:gdLst>
            <a:ahLst/>
            <a:cxnLst>
              <a:cxn ang="T2">
                <a:pos x="T0" y="0"/>
              </a:cxn>
              <a:cxn ang="T3">
                <a:pos x="T1" y="0"/>
              </a:cxn>
            </a:cxnLst>
            <a:rect l="0" t="0" r="r" b="b"/>
            <a:pathLst>
              <a:path w="215645">
                <a:moveTo>
                  <a:pt x="0" y="0"/>
                </a:moveTo>
                <a:lnTo>
                  <a:pt x="2156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3" name="object 29"/>
          <p:cNvSpPr>
            <a:spLocks/>
          </p:cNvSpPr>
          <p:nvPr/>
        </p:nvSpPr>
        <p:spPr bwMode="auto">
          <a:xfrm>
            <a:off x="45275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4" name="object 30"/>
          <p:cNvSpPr>
            <a:spLocks/>
          </p:cNvSpPr>
          <p:nvPr/>
        </p:nvSpPr>
        <p:spPr bwMode="auto">
          <a:xfrm>
            <a:off x="4573588" y="1890713"/>
            <a:ext cx="1758950" cy="2800350"/>
          </a:xfrm>
          <a:custGeom>
            <a:avLst/>
            <a:gdLst>
              <a:gd name="T0" fmla="*/ 0 w 1758696"/>
              <a:gd name="T1" fmla="*/ 2800350 h 2800350"/>
              <a:gd name="T2" fmla="*/ 1600893 w 1758696"/>
              <a:gd name="T3" fmla="*/ 2800350 h 2800350"/>
              <a:gd name="T4" fmla="*/ 1600893 w 1758696"/>
              <a:gd name="T5" fmla="*/ 0 h 2800350"/>
              <a:gd name="T6" fmla="*/ 1759457 w 1758696"/>
              <a:gd name="T7" fmla="*/ 0 h 280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8696" h="2800350">
                <a:moveTo>
                  <a:pt x="0" y="2800350"/>
                </a:moveTo>
                <a:lnTo>
                  <a:pt x="1600200" y="2800350"/>
                </a:lnTo>
                <a:lnTo>
                  <a:pt x="1600200" y="0"/>
                </a:lnTo>
                <a:lnTo>
                  <a:pt x="175869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5" name="object 31"/>
          <p:cNvSpPr>
            <a:spLocks/>
          </p:cNvSpPr>
          <p:nvPr/>
        </p:nvSpPr>
        <p:spPr bwMode="auto">
          <a:xfrm>
            <a:off x="6242050" y="1868488"/>
            <a:ext cx="90488" cy="46037"/>
          </a:xfrm>
          <a:custGeom>
            <a:avLst/>
            <a:gdLst>
              <a:gd name="T0" fmla="*/ 0 w 91440"/>
              <a:gd name="T1" fmla="*/ 46679 h 45719"/>
              <a:gd name="T2" fmla="*/ 88614 w 91440"/>
              <a:gd name="T3" fmla="*/ 23339 h 45719"/>
              <a:gd name="T4" fmla="*/ 0 w 91440"/>
              <a:gd name="T5" fmla="*/ 0 h 45719"/>
              <a:gd name="T6" fmla="*/ 0 60000 65536"/>
              <a:gd name="T7" fmla="*/ 0 60000 65536"/>
              <a:gd name="T8" fmla="*/ 0 60000 65536"/>
            </a:gdLst>
            <a:ahLst/>
            <a:cxnLst>
              <a:cxn ang="T6">
                <a:pos x="T0" y="T1"/>
              </a:cxn>
              <a:cxn ang="T7">
                <a:pos x="T2" y="T3"/>
              </a:cxn>
              <a:cxn ang="T8">
                <a:pos x="T4" y="T5"/>
              </a:cxn>
            </a:cxnLst>
            <a:rect l="0" t="0" r="r" b="b"/>
            <a:pathLst>
              <a:path w="91440" h="45719">
                <a:moveTo>
                  <a:pt x="0" y="45719"/>
                </a:moveTo>
                <a:lnTo>
                  <a:pt x="91440"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6" name="object 34"/>
          <p:cNvSpPr>
            <a:spLocks/>
          </p:cNvSpPr>
          <p:nvPr/>
        </p:nvSpPr>
        <p:spPr bwMode="auto">
          <a:xfrm>
            <a:off x="3419475" y="3719513"/>
            <a:ext cx="2079625" cy="0"/>
          </a:xfrm>
          <a:custGeom>
            <a:avLst/>
            <a:gdLst>
              <a:gd name="T0" fmla="*/ 0 w 2078735"/>
              <a:gd name="T1" fmla="*/ 2081407 w 2078735"/>
              <a:gd name="T2" fmla="*/ 0 60000 65536"/>
              <a:gd name="T3" fmla="*/ 0 60000 65536"/>
            </a:gdLst>
            <a:ahLst/>
            <a:cxnLst>
              <a:cxn ang="T2">
                <a:pos x="T0" y="0"/>
              </a:cxn>
              <a:cxn ang="T3">
                <a:pos x="T1" y="0"/>
              </a:cxn>
            </a:cxnLst>
            <a:rect l="0" t="0" r="r" b="b"/>
            <a:pathLst>
              <a:path w="2078735">
                <a:moveTo>
                  <a:pt x="0" y="0"/>
                </a:moveTo>
                <a:lnTo>
                  <a:pt x="207873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7" name="object 35"/>
          <p:cNvSpPr>
            <a:spLocks/>
          </p:cNvSpPr>
          <p:nvPr/>
        </p:nvSpPr>
        <p:spPr bwMode="auto">
          <a:xfrm>
            <a:off x="5407025" y="3697288"/>
            <a:ext cx="92075" cy="46037"/>
          </a:xfrm>
          <a:custGeom>
            <a:avLst/>
            <a:gdLst>
              <a:gd name="T0" fmla="*/ 0 w 91439"/>
              <a:gd name="T1" fmla="*/ 46679 h 45719"/>
              <a:gd name="T2" fmla="*/ 93360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68" name="object 36"/>
          <p:cNvSpPr txBox="1">
            <a:spLocks noChangeArrowheads="1"/>
          </p:cNvSpPr>
          <p:nvPr/>
        </p:nvSpPr>
        <p:spPr bwMode="auto">
          <a:xfrm>
            <a:off x="5372100" y="4097338"/>
            <a:ext cx="5762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6985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Frame Memory</a:t>
            </a:r>
          </a:p>
        </p:txBody>
      </p:sp>
      <p:sp>
        <p:nvSpPr>
          <p:cNvPr id="38" name="object 37"/>
          <p:cNvSpPr txBox="1"/>
          <p:nvPr/>
        </p:nvSpPr>
        <p:spPr>
          <a:xfrm>
            <a:off x="5461000" y="3046413"/>
            <a:ext cx="398463" cy="203200"/>
          </a:xfrm>
          <a:prstGeom prst="rect">
            <a:avLst/>
          </a:prstGeom>
        </p:spPr>
        <p:txBody>
          <a:bodyPr lIns="0" tIns="0" rIns="0" bIns="0"/>
          <a:lstStyle/>
          <a:p>
            <a:pPr marL="12700" eaLnBrk="1" hangingPunct="1">
              <a:defRPr/>
            </a:pPr>
            <a:r>
              <a:rPr sz="1250" dirty="0">
                <a:latin typeface="Times New Roman"/>
                <a:cs typeface="Times New Roman"/>
              </a:rPr>
              <a:t>IDCT</a:t>
            </a:r>
            <a:endParaRPr sz="1250">
              <a:latin typeface="Times New Roman"/>
              <a:cs typeface="Times New Roman"/>
            </a:endParaRPr>
          </a:p>
        </p:txBody>
      </p:sp>
      <p:sp>
        <p:nvSpPr>
          <p:cNvPr id="31770" name="object 39"/>
          <p:cNvSpPr txBox="1">
            <a:spLocks noChangeArrowheads="1"/>
          </p:cNvSpPr>
          <p:nvPr/>
        </p:nvSpPr>
        <p:spPr bwMode="auto">
          <a:xfrm>
            <a:off x="7367588" y="1628775"/>
            <a:ext cx="4714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 indent="-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Output Buffer</a:t>
            </a:r>
          </a:p>
        </p:txBody>
      </p:sp>
      <p:sp>
        <p:nvSpPr>
          <p:cNvPr id="41" name="object 40"/>
          <p:cNvSpPr txBox="1"/>
          <p:nvPr/>
        </p:nvSpPr>
        <p:spPr>
          <a:xfrm>
            <a:off x="5991225" y="4703763"/>
            <a:ext cx="936625" cy="203200"/>
          </a:xfrm>
          <a:prstGeom prst="rect">
            <a:avLst/>
          </a:prstGeom>
        </p:spPr>
        <p:txBody>
          <a:bodyPr lIns="0" tIns="0" rIns="0" bIns="0"/>
          <a:lstStyle/>
          <a:p>
            <a:pPr marL="12700" eaLnBrk="1" hangingPunct="1">
              <a:defRPr/>
            </a:pPr>
            <a:r>
              <a:rPr sz="1250" dirty="0">
                <a:latin typeface="Times New Roman"/>
                <a:cs typeface="Times New Roman"/>
              </a:rPr>
              <a:t>Motion vector</a:t>
            </a:r>
            <a:endParaRPr sz="1250">
              <a:latin typeface="Times New Roman"/>
              <a:cs typeface="Times New Roman"/>
            </a:endParaRPr>
          </a:p>
        </p:txBody>
      </p:sp>
      <p:sp>
        <p:nvSpPr>
          <p:cNvPr id="43" name="object 42"/>
          <p:cNvSpPr txBox="1"/>
          <p:nvPr/>
        </p:nvSpPr>
        <p:spPr>
          <a:xfrm>
            <a:off x="6519863" y="1674813"/>
            <a:ext cx="336550" cy="203200"/>
          </a:xfrm>
          <a:prstGeom prst="rect">
            <a:avLst/>
          </a:prstGeom>
        </p:spPr>
        <p:txBody>
          <a:bodyPr lIns="0" tIns="0" rIns="0" bIns="0"/>
          <a:lstStyle/>
          <a:p>
            <a:pPr marL="12700" eaLnBrk="1" hangingPunct="1">
              <a:defRPr/>
            </a:pPr>
            <a:r>
              <a:rPr sz="1250" dirty="0">
                <a:latin typeface="Times New Roman"/>
                <a:cs typeface="Times New Roman"/>
              </a:rPr>
              <a:t>VLE</a:t>
            </a:r>
            <a:endParaRPr sz="1250">
              <a:latin typeface="Times New Roman"/>
              <a:cs typeface="Times New Roman"/>
            </a:endParaRPr>
          </a:p>
        </p:txBody>
      </p:sp>
      <p:sp>
        <p:nvSpPr>
          <p:cNvPr id="44" name="object 43"/>
          <p:cNvSpPr txBox="1"/>
          <p:nvPr/>
        </p:nvSpPr>
        <p:spPr>
          <a:xfrm>
            <a:off x="4281488" y="5541963"/>
            <a:ext cx="928687" cy="227012"/>
          </a:xfrm>
          <a:prstGeom prst="rect">
            <a:avLst/>
          </a:prstGeom>
        </p:spPr>
        <p:txBody>
          <a:bodyPr lIns="0" tIns="0" rIns="0" bIns="0"/>
          <a:lstStyle/>
          <a:p>
            <a:pPr marL="12700" eaLnBrk="1" hangingPunct="1">
              <a:defRPr/>
            </a:pPr>
            <a:r>
              <a:rPr sz="1400" spc="10" dirty="0">
                <a:latin typeface="Times New Roman"/>
                <a:cs typeface="Times New Roman"/>
              </a:rPr>
              <a:t>(a) </a:t>
            </a:r>
            <a:r>
              <a:rPr sz="1400" spc="20" dirty="0">
                <a:latin typeface="Times New Roman"/>
                <a:cs typeface="Times New Roman"/>
              </a:rPr>
              <a:t> </a:t>
            </a:r>
            <a:r>
              <a:rPr sz="1400" spc="10" dirty="0">
                <a:latin typeface="Times New Roman"/>
                <a:cs typeface="Times New Roman"/>
              </a:rPr>
              <a:t>Encoder</a:t>
            </a:r>
            <a:endParaRPr sz="1400">
              <a:latin typeface="Times New Roman"/>
              <a:cs typeface="Times New Roman"/>
            </a:endParaRPr>
          </a:p>
        </p:txBody>
      </p:sp>
      <p:sp>
        <p:nvSpPr>
          <p:cNvPr id="45" name="object 44"/>
          <p:cNvSpPr txBox="1"/>
          <p:nvPr/>
        </p:nvSpPr>
        <p:spPr>
          <a:xfrm>
            <a:off x="1157288" y="1960563"/>
            <a:ext cx="433387" cy="203200"/>
          </a:xfrm>
          <a:prstGeom prst="rect">
            <a:avLst/>
          </a:prstGeom>
        </p:spPr>
        <p:txBody>
          <a:bodyPr lIns="0" tIns="0" rIns="0" bIns="0"/>
          <a:lstStyle/>
          <a:p>
            <a:pPr marL="12700" eaLnBrk="1" hangingPunct="1">
              <a:defRPr/>
            </a:pPr>
            <a:r>
              <a:rPr sz="1250" dirty="0">
                <a:latin typeface="Times New Roman"/>
                <a:cs typeface="Times New Roman"/>
              </a:rPr>
              <a:t>Frame</a:t>
            </a:r>
            <a:endParaRPr sz="1250">
              <a:latin typeface="Times New Roman"/>
              <a:cs typeface="Times New Roman"/>
            </a:endParaRPr>
          </a:p>
        </p:txBody>
      </p:sp>
      <p:sp>
        <p:nvSpPr>
          <p:cNvPr id="46" name="object 45"/>
          <p:cNvSpPr txBox="1"/>
          <p:nvPr/>
        </p:nvSpPr>
        <p:spPr>
          <a:xfrm>
            <a:off x="2400300" y="3427413"/>
            <a:ext cx="117475" cy="227012"/>
          </a:xfrm>
          <a:prstGeom prst="rect">
            <a:avLst/>
          </a:prstGeom>
        </p:spPr>
        <p:txBody>
          <a:bodyPr lIns="0" tIns="0" rIns="0" bIns="0"/>
          <a:lstStyle/>
          <a:p>
            <a:pPr marL="12700" eaLnBrk="1" hangingPunct="1">
              <a:defRPr/>
            </a:pPr>
            <a:r>
              <a:rPr sz="1400" spc="10" dirty="0">
                <a:latin typeface="Times New Roman"/>
                <a:cs typeface="Times New Roman"/>
              </a:rPr>
              <a:t>0</a:t>
            </a:r>
            <a:endParaRPr sz="1400">
              <a:latin typeface="Times New Roman"/>
              <a:cs typeface="Times New Roman"/>
            </a:endParaRPr>
          </a:p>
        </p:txBody>
      </p:sp>
      <p:sp>
        <p:nvSpPr>
          <p:cNvPr id="48" name="object 47"/>
          <p:cNvSpPr txBox="1"/>
          <p:nvPr/>
        </p:nvSpPr>
        <p:spPr>
          <a:xfrm>
            <a:off x="2749550" y="3275013"/>
            <a:ext cx="792163" cy="203200"/>
          </a:xfrm>
          <a:prstGeom prst="rect">
            <a:avLst/>
          </a:prstGeom>
        </p:spPr>
        <p:txBody>
          <a:bodyPr lIns="0" tIns="0" rIns="0" bIns="0"/>
          <a:lstStyle/>
          <a:p>
            <a:pPr marL="12700" eaLnBrk="1" hangingPunct="1">
              <a:defRPr/>
            </a:pPr>
            <a:r>
              <a:rPr sz="1250" dirty="0">
                <a:latin typeface="Times New Roman"/>
                <a:cs typeface="Times New Roman"/>
              </a:rPr>
              <a:t>Intra−frame</a:t>
            </a:r>
            <a:endParaRPr sz="1250">
              <a:latin typeface="Times New Roman"/>
              <a:cs typeface="Times New Roman"/>
            </a:endParaRPr>
          </a:p>
        </p:txBody>
      </p:sp>
      <p:sp>
        <p:nvSpPr>
          <p:cNvPr id="31777" name="object 49"/>
          <p:cNvSpPr txBox="1">
            <a:spLocks noChangeArrowheads="1"/>
          </p:cNvSpPr>
          <p:nvPr/>
        </p:nvSpPr>
        <p:spPr bwMode="auto">
          <a:xfrm>
            <a:off x="2749550" y="1182688"/>
            <a:ext cx="46212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32385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Quantization Control Intra−frame</a:t>
            </a:r>
          </a:p>
        </p:txBody>
      </p:sp>
      <p:sp>
        <p:nvSpPr>
          <p:cNvPr id="51" name="object 50"/>
          <p:cNvSpPr txBox="1"/>
          <p:nvPr/>
        </p:nvSpPr>
        <p:spPr>
          <a:xfrm>
            <a:off x="8093075" y="1503363"/>
            <a:ext cx="849313" cy="203200"/>
          </a:xfrm>
          <a:prstGeom prst="rect">
            <a:avLst/>
          </a:prstGeom>
        </p:spPr>
        <p:txBody>
          <a:bodyPr lIns="0" tIns="0" rIns="0" bIns="0"/>
          <a:lstStyle/>
          <a:p>
            <a:pPr marL="12700" eaLnBrk="1" hangingPunct="1">
              <a:defRPr/>
            </a:pPr>
            <a:r>
              <a:rPr sz="1250" dirty="0">
                <a:latin typeface="Times New Roman"/>
                <a:cs typeface="Times New Roman"/>
              </a:rPr>
              <a:t>Output Code</a:t>
            </a:r>
            <a:endParaRPr sz="1250">
              <a:latin typeface="Times New Roman"/>
              <a:cs typeface="Times New Roman"/>
            </a:endParaRPr>
          </a:p>
        </p:txBody>
      </p:sp>
      <p:sp>
        <p:nvSpPr>
          <p:cNvPr id="31779" name="object 51"/>
          <p:cNvSpPr>
            <a:spLocks/>
          </p:cNvSpPr>
          <p:nvPr/>
        </p:nvSpPr>
        <p:spPr bwMode="auto">
          <a:xfrm>
            <a:off x="3430588" y="1776413"/>
            <a:ext cx="273050" cy="0"/>
          </a:xfrm>
          <a:custGeom>
            <a:avLst/>
            <a:gdLst>
              <a:gd name="T0" fmla="*/ 0 w 272796"/>
              <a:gd name="T1" fmla="*/ 273558 w 272796"/>
              <a:gd name="T2" fmla="*/ 0 60000 65536"/>
              <a:gd name="T3" fmla="*/ 0 60000 65536"/>
            </a:gdLst>
            <a:ahLst/>
            <a:cxnLst>
              <a:cxn ang="T2">
                <a:pos x="T0" y="0"/>
              </a:cxn>
              <a:cxn ang="T3">
                <a:pos x="T1" y="0"/>
              </a:cxn>
            </a:cxnLst>
            <a:rect l="0" t="0" r="r" b="b"/>
            <a:pathLst>
              <a:path w="272796">
                <a:moveTo>
                  <a:pt x="0" y="0"/>
                </a:moveTo>
                <a:lnTo>
                  <a:pt x="27279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0" name="object 52"/>
          <p:cNvSpPr>
            <a:spLocks/>
          </p:cNvSpPr>
          <p:nvPr/>
        </p:nvSpPr>
        <p:spPr bwMode="auto">
          <a:xfrm>
            <a:off x="36131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1" name="object 53"/>
          <p:cNvSpPr>
            <a:spLocks/>
          </p:cNvSpPr>
          <p:nvPr/>
        </p:nvSpPr>
        <p:spPr bwMode="auto">
          <a:xfrm>
            <a:off x="1751013" y="1927225"/>
            <a:ext cx="46037" cy="42863"/>
          </a:xfrm>
          <a:custGeom>
            <a:avLst/>
            <a:gdLst>
              <a:gd name="T0" fmla="*/ 0 w 45704"/>
              <a:gd name="T1" fmla="*/ 22196 h 42858"/>
              <a:gd name="T2" fmla="*/ 3788 w 45704"/>
              <a:gd name="T3" fmla="*/ 33282 h 42858"/>
              <a:gd name="T4" fmla="*/ 14207 w 45704"/>
              <a:gd name="T5" fmla="*/ 40810 h 42858"/>
              <a:gd name="T6" fmla="*/ 31227 w 45704"/>
              <a:gd name="T7" fmla="*/ 42873 h 42858"/>
              <a:gd name="T8" fmla="*/ 42352 w 45704"/>
              <a:gd name="T9" fmla="*/ 34639 h 42858"/>
              <a:gd name="T10" fmla="*/ 46710 w 45704"/>
              <a:gd name="T11" fmla="*/ 21337 h 42858"/>
              <a:gd name="T12" fmla="*/ 46671 w 45704"/>
              <a:gd name="T13" fmla="*/ 20007 h 42858"/>
              <a:gd name="T14" fmla="*/ 42695 w 45704"/>
              <a:gd name="T15" fmla="*/ 9156 h 42858"/>
              <a:gd name="T16" fmla="*/ 32149 w 45704"/>
              <a:gd name="T17" fmla="*/ 1862 h 42858"/>
              <a:gd name="T18" fmla="*/ 14958 w 45704"/>
              <a:gd name="T19" fmla="*/ 0 h 42858"/>
              <a:gd name="T20" fmla="*/ 4190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782" name="object 54"/>
          <p:cNvSpPr>
            <a:spLocks/>
          </p:cNvSpPr>
          <p:nvPr/>
        </p:nvSpPr>
        <p:spPr bwMode="auto">
          <a:xfrm>
            <a:off x="1751013" y="1927225"/>
            <a:ext cx="46037" cy="42863"/>
          </a:xfrm>
          <a:custGeom>
            <a:avLst/>
            <a:gdLst>
              <a:gd name="T0" fmla="*/ 46710 w 45704"/>
              <a:gd name="T1" fmla="*/ 21337 h 42858"/>
              <a:gd name="T2" fmla="*/ 42352 w 45704"/>
              <a:gd name="T3" fmla="*/ 34639 h 42858"/>
              <a:gd name="T4" fmla="*/ 31227 w 45704"/>
              <a:gd name="T5" fmla="*/ 42873 h 42858"/>
              <a:gd name="T6" fmla="*/ 14207 w 45704"/>
              <a:gd name="T7" fmla="*/ 40810 h 42858"/>
              <a:gd name="T8" fmla="*/ 3788 w 45704"/>
              <a:gd name="T9" fmla="*/ 33282 h 42858"/>
              <a:gd name="T10" fmla="*/ 0 w 45704"/>
              <a:gd name="T11" fmla="*/ 22196 h 42858"/>
              <a:gd name="T12" fmla="*/ 4190 w 45704"/>
              <a:gd name="T13" fmla="*/ 8450 h 42858"/>
              <a:gd name="T14" fmla="*/ 14958 w 45704"/>
              <a:gd name="T15" fmla="*/ 0 h 42858"/>
              <a:gd name="T16" fmla="*/ 32149 w 45704"/>
              <a:gd name="T17" fmla="*/ 1862 h 42858"/>
              <a:gd name="T18" fmla="*/ 42695 w 45704"/>
              <a:gd name="T19" fmla="*/ 9156 h 42858"/>
              <a:gd name="T20" fmla="*/ 46671 w 45704"/>
              <a:gd name="T21" fmla="*/ 20007 h 42858"/>
              <a:gd name="T22" fmla="*/ 46710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3" name="object 55"/>
          <p:cNvSpPr>
            <a:spLocks/>
          </p:cNvSpPr>
          <p:nvPr/>
        </p:nvSpPr>
        <p:spPr bwMode="auto">
          <a:xfrm>
            <a:off x="3338513" y="3686175"/>
            <a:ext cx="92075" cy="90488"/>
          </a:xfrm>
          <a:custGeom>
            <a:avLst/>
            <a:gdLst>
              <a:gd name="T0" fmla="*/ 0 w 91375"/>
              <a:gd name="T1" fmla="*/ 46774 h 91300"/>
              <a:gd name="T2" fmla="*/ 20171 w 91375"/>
              <a:gd name="T3" fmla="*/ 80828 h 91300"/>
              <a:gd name="T4" fmla="*/ 48095 w 91375"/>
              <a:gd name="T5" fmla="*/ 88885 h 91300"/>
              <a:gd name="T6" fmla="*/ 62485 w 91375"/>
              <a:gd name="T7" fmla="*/ 86308 h 91300"/>
              <a:gd name="T8" fmla="*/ 74952 w 91375"/>
              <a:gd name="T9" fmla="*/ 79871 h 91300"/>
              <a:gd name="T10" fmla="*/ 84764 w 91375"/>
              <a:gd name="T11" fmla="*/ 70277 h 91300"/>
              <a:gd name="T12" fmla="*/ 91187 w 91375"/>
              <a:gd name="T13" fmla="*/ 58219 h 91300"/>
              <a:gd name="T14" fmla="*/ 93491 w 91375"/>
              <a:gd name="T15" fmla="*/ 44393 h 91300"/>
              <a:gd name="T16" fmla="*/ 93308 w 91375"/>
              <a:gd name="T17" fmla="*/ 40441 h 91300"/>
              <a:gd name="T18" fmla="*/ 72237 w 91375"/>
              <a:gd name="T19" fmla="*/ 7644 h 91300"/>
              <a:gd name="T20" fmla="*/ 43299 w 91375"/>
              <a:gd name="T21" fmla="*/ 0 h 91300"/>
              <a:gd name="T22" fmla="*/ 29486 w 91375"/>
              <a:gd name="T23" fmla="*/ 3034 h 91300"/>
              <a:gd name="T24" fmla="*/ 17574 w 91375"/>
              <a:gd name="T25" fmla="*/ 9770 h 91300"/>
              <a:gd name="T26" fmla="*/ 8237 w 91375"/>
              <a:gd name="T27" fmla="*/ 19666 h 91300"/>
              <a:gd name="T28" fmla="*/ 2152 w 91375"/>
              <a:gd name="T29" fmla="*/ 32182 h 91300"/>
              <a:gd name="T30" fmla="*/ 0 w 91375"/>
              <a:gd name="T31" fmla="*/ 46774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0" y="48045"/>
                </a:moveTo>
                <a:lnTo>
                  <a:pt x="19715" y="83023"/>
                </a:lnTo>
                <a:lnTo>
                  <a:pt x="47006" y="91300"/>
                </a:lnTo>
                <a:lnTo>
                  <a:pt x="61071" y="88651"/>
                </a:lnTo>
                <a:lnTo>
                  <a:pt x="73256" y="82041"/>
                </a:lnTo>
                <a:lnTo>
                  <a:pt x="82845" y="72186"/>
                </a:lnTo>
                <a:lnTo>
                  <a:pt x="89123" y="59800"/>
                </a:lnTo>
                <a:lnTo>
                  <a:pt x="91375" y="45599"/>
                </a:lnTo>
                <a:lnTo>
                  <a:pt x="91196" y="41539"/>
                </a:lnTo>
                <a:lnTo>
                  <a:pt x="70602" y="7852"/>
                </a:lnTo>
                <a:lnTo>
                  <a:pt x="42319" y="0"/>
                </a:lnTo>
                <a:lnTo>
                  <a:pt x="28819" y="3116"/>
                </a:lnTo>
                <a:lnTo>
                  <a:pt x="17175" y="10035"/>
                </a:lnTo>
                <a:lnTo>
                  <a:pt x="8050" y="20200"/>
                </a:lnTo>
                <a:lnTo>
                  <a:pt x="2104" y="33056"/>
                </a:lnTo>
                <a:lnTo>
                  <a:pt x="0" y="48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784" name="object 56"/>
          <p:cNvSpPr>
            <a:spLocks/>
          </p:cNvSpPr>
          <p:nvPr/>
        </p:nvSpPr>
        <p:spPr bwMode="auto">
          <a:xfrm>
            <a:off x="3338513" y="3686175"/>
            <a:ext cx="92075" cy="90488"/>
          </a:xfrm>
          <a:custGeom>
            <a:avLst/>
            <a:gdLst>
              <a:gd name="T0" fmla="*/ 93491 w 91375"/>
              <a:gd name="T1" fmla="*/ 44393 h 91300"/>
              <a:gd name="T2" fmla="*/ 74952 w 91375"/>
              <a:gd name="T3" fmla="*/ 79871 h 91300"/>
              <a:gd name="T4" fmla="*/ 48095 w 91375"/>
              <a:gd name="T5" fmla="*/ 88885 h 91300"/>
              <a:gd name="T6" fmla="*/ 33113 w 91375"/>
              <a:gd name="T7" fmla="*/ 86764 h 91300"/>
              <a:gd name="T8" fmla="*/ 20171 w 91375"/>
              <a:gd name="T9" fmla="*/ 80828 h 91300"/>
              <a:gd name="T10" fmla="*/ 9912 w 91375"/>
              <a:gd name="T11" fmla="*/ 71738 h 91300"/>
              <a:gd name="T12" fmla="*/ 2975 w 91375"/>
              <a:gd name="T13" fmla="*/ 60164 h 91300"/>
              <a:gd name="T14" fmla="*/ 0 w 91375"/>
              <a:gd name="T15" fmla="*/ 46774 h 91300"/>
              <a:gd name="T16" fmla="*/ 2152 w 91375"/>
              <a:gd name="T17" fmla="*/ 32182 h 91300"/>
              <a:gd name="T18" fmla="*/ 8237 w 91375"/>
              <a:gd name="T19" fmla="*/ 19666 h 91300"/>
              <a:gd name="T20" fmla="*/ 17574 w 91375"/>
              <a:gd name="T21" fmla="*/ 9770 h 91300"/>
              <a:gd name="T22" fmla="*/ 29486 w 91375"/>
              <a:gd name="T23" fmla="*/ 3034 h 91300"/>
              <a:gd name="T24" fmla="*/ 43299 w 91375"/>
              <a:gd name="T25" fmla="*/ 0 h 91300"/>
              <a:gd name="T26" fmla="*/ 58913 w 91375"/>
              <a:gd name="T27" fmla="*/ 1982 h 91300"/>
              <a:gd name="T28" fmla="*/ 89950 w 91375"/>
              <a:gd name="T29" fmla="*/ 27500 h 91300"/>
              <a:gd name="T30" fmla="*/ 93491 w 91375"/>
              <a:gd name="T31" fmla="*/ 44393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5" name="object 58"/>
          <p:cNvSpPr>
            <a:spLocks/>
          </p:cNvSpPr>
          <p:nvPr/>
        </p:nvSpPr>
        <p:spPr bwMode="auto">
          <a:xfrm>
            <a:off x="3054350" y="3513138"/>
            <a:ext cx="90488" cy="92075"/>
          </a:xfrm>
          <a:custGeom>
            <a:avLst/>
            <a:gdLst>
              <a:gd name="T0" fmla="*/ 88740 w 91375"/>
              <a:gd name="T1" fmla="*/ 46770 h 91300"/>
              <a:gd name="T2" fmla="*/ 71144 w 91375"/>
              <a:gd name="T3" fmla="*/ 84147 h 91300"/>
              <a:gd name="T4" fmla="*/ 45651 w 91375"/>
              <a:gd name="T5" fmla="*/ 93645 h 91300"/>
              <a:gd name="T6" fmla="*/ 31430 w 91375"/>
              <a:gd name="T7" fmla="*/ 91411 h 91300"/>
              <a:gd name="T8" fmla="*/ 19146 w 91375"/>
              <a:gd name="T9" fmla="*/ 85156 h 91300"/>
              <a:gd name="T10" fmla="*/ 9409 w 91375"/>
              <a:gd name="T11" fmla="*/ 75579 h 91300"/>
              <a:gd name="T12" fmla="*/ 2824 w 91375"/>
              <a:gd name="T13" fmla="*/ 63387 h 91300"/>
              <a:gd name="T14" fmla="*/ 0 w 91375"/>
              <a:gd name="T15" fmla="*/ 49279 h 91300"/>
              <a:gd name="T16" fmla="*/ 2044 w 91375"/>
              <a:gd name="T17" fmla="*/ 33905 h 91300"/>
              <a:gd name="T18" fmla="*/ 7818 w 91375"/>
              <a:gd name="T19" fmla="*/ 20718 h 91300"/>
              <a:gd name="T20" fmla="*/ 16680 w 91375"/>
              <a:gd name="T21" fmla="*/ 10293 h 91300"/>
              <a:gd name="T22" fmla="*/ 27988 w 91375"/>
              <a:gd name="T23" fmla="*/ 3196 h 91300"/>
              <a:gd name="T24" fmla="*/ 41098 w 91375"/>
              <a:gd name="T25" fmla="*/ 0 h 91300"/>
              <a:gd name="T26" fmla="*/ 55919 w 91375"/>
              <a:gd name="T27" fmla="*/ 2088 h 91300"/>
              <a:gd name="T28" fmla="*/ 85379 w 91375"/>
              <a:gd name="T29" fmla="*/ 28973 h 91300"/>
              <a:gd name="T30" fmla="*/ 88740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6" name="object 59"/>
          <p:cNvSpPr>
            <a:spLocks/>
          </p:cNvSpPr>
          <p:nvPr/>
        </p:nvSpPr>
        <p:spPr bwMode="auto">
          <a:xfrm>
            <a:off x="3338513" y="1730375"/>
            <a:ext cx="92075" cy="92075"/>
          </a:xfrm>
          <a:custGeom>
            <a:avLst/>
            <a:gdLst>
              <a:gd name="T0" fmla="*/ 0 w 91375"/>
              <a:gd name="T1" fmla="*/ 49279 h 91300"/>
              <a:gd name="T2" fmla="*/ 20171 w 91375"/>
              <a:gd name="T3" fmla="*/ 85156 h 91300"/>
              <a:gd name="T4" fmla="*/ 48095 w 91375"/>
              <a:gd name="T5" fmla="*/ 93645 h 91300"/>
              <a:gd name="T6" fmla="*/ 62485 w 91375"/>
              <a:gd name="T7" fmla="*/ 90928 h 91300"/>
              <a:gd name="T8" fmla="*/ 74952 w 91375"/>
              <a:gd name="T9" fmla="*/ 84147 h 91300"/>
              <a:gd name="T10" fmla="*/ 84764 w 91375"/>
              <a:gd name="T11" fmla="*/ 74040 h 91300"/>
              <a:gd name="T12" fmla="*/ 91187 w 91375"/>
              <a:gd name="T13" fmla="*/ 61336 h 91300"/>
              <a:gd name="T14" fmla="*/ 93491 w 91375"/>
              <a:gd name="T15" fmla="*/ 46770 h 91300"/>
              <a:gd name="T16" fmla="*/ 93308 w 91375"/>
              <a:gd name="T17" fmla="*/ 42607 h 91300"/>
              <a:gd name="T18" fmla="*/ 72237 w 91375"/>
              <a:gd name="T19" fmla="*/ 8054 h 91300"/>
              <a:gd name="T20" fmla="*/ 43299 w 91375"/>
              <a:gd name="T21" fmla="*/ 0 h 91300"/>
              <a:gd name="T22" fmla="*/ 29486 w 91375"/>
              <a:gd name="T23" fmla="*/ 3196 h 91300"/>
              <a:gd name="T24" fmla="*/ 17574 w 91375"/>
              <a:gd name="T25" fmla="*/ 10293 h 91300"/>
              <a:gd name="T26" fmla="*/ 8237 w 91375"/>
              <a:gd name="T27" fmla="*/ 20718 h 91300"/>
              <a:gd name="T28" fmla="*/ 2152 w 91375"/>
              <a:gd name="T29" fmla="*/ 33905 h 91300"/>
              <a:gd name="T30" fmla="*/ 0 w 91375"/>
              <a:gd name="T31" fmla="*/ 49279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0" y="48045"/>
                </a:moveTo>
                <a:lnTo>
                  <a:pt x="19715" y="83023"/>
                </a:lnTo>
                <a:lnTo>
                  <a:pt x="47006" y="91300"/>
                </a:lnTo>
                <a:lnTo>
                  <a:pt x="61071" y="88651"/>
                </a:lnTo>
                <a:lnTo>
                  <a:pt x="73256" y="82041"/>
                </a:lnTo>
                <a:lnTo>
                  <a:pt x="82845" y="72186"/>
                </a:lnTo>
                <a:lnTo>
                  <a:pt x="89123" y="59800"/>
                </a:lnTo>
                <a:lnTo>
                  <a:pt x="91375" y="45599"/>
                </a:lnTo>
                <a:lnTo>
                  <a:pt x="91196" y="41539"/>
                </a:lnTo>
                <a:lnTo>
                  <a:pt x="70602" y="7852"/>
                </a:lnTo>
                <a:lnTo>
                  <a:pt x="42319" y="0"/>
                </a:lnTo>
                <a:lnTo>
                  <a:pt x="28819" y="3116"/>
                </a:lnTo>
                <a:lnTo>
                  <a:pt x="17175" y="10035"/>
                </a:lnTo>
                <a:lnTo>
                  <a:pt x="8050" y="20200"/>
                </a:lnTo>
                <a:lnTo>
                  <a:pt x="2104" y="33056"/>
                </a:lnTo>
                <a:lnTo>
                  <a:pt x="0" y="48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787" name="object 60"/>
          <p:cNvSpPr>
            <a:spLocks/>
          </p:cNvSpPr>
          <p:nvPr/>
        </p:nvSpPr>
        <p:spPr bwMode="auto">
          <a:xfrm>
            <a:off x="3338513" y="1730375"/>
            <a:ext cx="92075" cy="92075"/>
          </a:xfrm>
          <a:custGeom>
            <a:avLst/>
            <a:gdLst>
              <a:gd name="T0" fmla="*/ 93491 w 91375"/>
              <a:gd name="T1" fmla="*/ 46770 h 91300"/>
              <a:gd name="T2" fmla="*/ 74952 w 91375"/>
              <a:gd name="T3" fmla="*/ 84147 h 91300"/>
              <a:gd name="T4" fmla="*/ 48095 w 91375"/>
              <a:gd name="T5" fmla="*/ 93645 h 91300"/>
              <a:gd name="T6" fmla="*/ 33113 w 91375"/>
              <a:gd name="T7" fmla="*/ 91411 h 91300"/>
              <a:gd name="T8" fmla="*/ 20171 w 91375"/>
              <a:gd name="T9" fmla="*/ 85156 h 91300"/>
              <a:gd name="T10" fmla="*/ 9912 w 91375"/>
              <a:gd name="T11" fmla="*/ 75579 h 91300"/>
              <a:gd name="T12" fmla="*/ 2975 w 91375"/>
              <a:gd name="T13" fmla="*/ 63387 h 91300"/>
              <a:gd name="T14" fmla="*/ 0 w 91375"/>
              <a:gd name="T15" fmla="*/ 49279 h 91300"/>
              <a:gd name="T16" fmla="*/ 2152 w 91375"/>
              <a:gd name="T17" fmla="*/ 33905 h 91300"/>
              <a:gd name="T18" fmla="*/ 8237 w 91375"/>
              <a:gd name="T19" fmla="*/ 20718 h 91300"/>
              <a:gd name="T20" fmla="*/ 17574 w 91375"/>
              <a:gd name="T21" fmla="*/ 10293 h 91300"/>
              <a:gd name="T22" fmla="*/ 29486 w 91375"/>
              <a:gd name="T23" fmla="*/ 3196 h 91300"/>
              <a:gd name="T24" fmla="*/ 43299 w 91375"/>
              <a:gd name="T25" fmla="*/ 0 h 91300"/>
              <a:gd name="T26" fmla="*/ 58913 w 91375"/>
              <a:gd name="T27" fmla="*/ 2088 h 91300"/>
              <a:gd name="T28" fmla="*/ 89950 w 91375"/>
              <a:gd name="T29" fmla="*/ 28973 h 91300"/>
              <a:gd name="T30" fmla="*/ 93491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8" name="object 62"/>
          <p:cNvSpPr>
            <a:spLocks/>
          </p:cNvSpPr>
          <p:nvPr/>
        </p:nvSpPr>
        <p:spPr bwMode="auto">
          <a:xfrm>
            <a:off x="3054350" y="1560513"/>
            <a:ext cx="90488" cy="90487"/>
          </a:xfrm>
          <a:custGeom>
            <a:avLst/>
            <a:gdLst>
              <a:gd name="T0" fmla="*/ 88740 w 91375"/>
              <a:gd name="T1" fmla="*/ 44392 h 91300"/>
              <a:gd name="T2" fmla="*/ 71144 w 91375"/>
              <a:gd name="T3" fmla="*/ 79868 h 91300"/>
              <a:gd name="T4" fmla="*/ 45651 w 91375"/>
              <a:gd name="T5" fmla="*/ 88882 h 91300"/>
              <a:gd name="T6" fmla="*/ 31430 w 91375"/>
              <a:gd name="T7" fmla="*/ 86761 h 91300"/>
              <a:gd name="T8" fmla="*/ 19146 w 91375"/>
              <a:gd name="T9" fmla="*/ 80825 h 91300"/>
              <a:gd name="T10" fmla="*/ 9409 w 91375"/>
              <a:gd name="T11" fmla="*/ 71736 h 91300"/>
              <a:gd name="T12" fmla="*/ 2824 w 91375"/>
              <a:gd name="T13" fmla="*/ 60163 h 91300"/>
              <a:gd name="T14" fmla="*/ 0 w 91375"/>
              <a:gd name="T15" fmla="*/ 46773 h 91300"/>
              <a:gd name="T16" fmla="*/ 2044 w 91375"/>
              <a:gd name="T17" fmla="*/ 32181 h 91300"/>
              <a:gd name="T18" fmla="*/ 7818 w 91375"/>
              <a:gd name="T19" fmla="*/ 19665 h 91300"/>
              <a:gd name="T20" fmla="*/ 16680 w 91375"/>
              <a:gd name="T21" fmla="*/ 9769 h 91300"/>
              <a:gd name="T22" fmla="*/ 27988 w 91375"/>
              <a:gd name="T23" fmla="*/ 3034 h 91300"/>
              <a:gd name="T24" fmla="*/ 41098 w 91375"/>
              <a:gd name="T25" fmla="*/ 0 h 91300"/>
              <a:gd name="T26" fmla="*/ 55919 w 91375"/>
              <a:gd name="T27" fmla="*/ 1982 h 91300"/>
              <a:gd name="T28" fmla="*/ 85379 w 91375"/>
              <a:gd name="T29" fmla="*/ 27499 h 91300"/>
              <a:gd name="T30" fmla="*/ 88740 w 91375"/>
              <a:gd name="T31" fmla="*/ 44392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89" name="object 64"/>
          <p:cNvSpPr>
            <a:spLocks/>
          </p:cNvSpPr>
          <p:nvPr/>
        </p:nvSpPr>
        <p:spPr bwMode="auto">
          <a:xfrm>
            <a:off x="5508625" y="3567113"/>
            <a:ext cx="303213" cy="303212"/>
          </a:xfrm>
          <a:custGeom>
            <a:avLst/>
            <a:gdLst>
              <a:gd name="T0" fmla="*/ 300908 w 304372"/>
              <a:gd name="T1" fmla="*/ 151145 h 303868"/>
              <a:gd name="T2" fmla="*/ 294866 w 304372"/>
              <a:gd name="T3" fmla="*/ 193707 h 303868"/>
              <a:gd name="T4" fmla="*/ 277887 w 304372"/>
              <a:gd name="T5" fmla="*/ 231590 h 303868"/>
              <a:gd name="T6" fmla="*/ 251687 w 304372"/>
              <a:gd name="T7" fmla="*/ 263067 h 303868"/>
              <a:gd name="T8" fmla="*/ 217985 w 304372"/>
              <a:gd name="T9" fmla="*/ 286411 h 303868"/>
              <a:gd name="T10" fmla="*/ 178498 w 304372"/>
              <a:gd name="T11" fmla="*/ 299898 h 303868"/>
              <a:gd name="T12" fmla="*/ 164348 w 304372"/>
              <a:gd name="T13" fmla="*/ 301904 h 303868"/>
              <a:gd name="T14" fmla="*/ 148258 w 304372"/>
              <a:gd name="T15" fmla="*/ 301377 h 303868"/>
              <a:gd name="T16" fmla="*/ 103764 w 304372"/>
              <a:gd name="T17" fmla="*/ 292588 h 303868"/>
              <a:gd name="T18" fmla="*/ 65778 w 304372"/>
              <a:gd name="T19" fmla="*/ 274163 h 303868"/>
              <a:gd name="T20" fmla="*/ 35374 w 304372"/>
              <a:gd name="T21" fmla="*/ 247613 h 303868"/>
              <a:gd name="T22" fmla="*/ 13636 w 304372"/>
              <a:gd name="T23" fmla="*/ 214448 h 303868"/>
              <a:gd name="T24" fmla="*/ 1645 w 304372"/>
              <a:gd name="T25" fmla="*/ 176179 h 303868"/>
              <a:gd name="T26" fmla="*/ 0 w 304372"/>
              <a:gd name="T27" fmla="*/ 162550 h 303868"/>
              <a:gd name="T28" fmla="*/ 573 w 304372"/>
              <a:gd name="T29" fmla="*/ 146669 h 303868"/>
              <a:gd name="T30" fmla="*/ 9575 w 304372"/>
              <a:gd name="T31" fmla="*/ 102610 h 303868"/>
              <a:gd name="T32" fmla="*/ 28304 w 304372"/>
              <a:gd name="T33" fmla="*/ 64860 h 303868"/>
              <a:gd name="T34" fmla="*/ 55219 w 304372"/>
              <a:gd name="T35" fmla="*/ 34619 h 303868"/>
              <a:gd name="T36" fmla="*/ 88779 w 304372"/>
              <a:gd name="T37" fmla="*/ 13089 h 303868"/>
              <a:gd name="T38" fmla="*/ 127442 w 304372"/>
              <a:gd name="T39" fmla="*/ 1465 h 303868"/>
              <a:gd name="T40" fmla="*/ 141197 w 304372"/>
              <a:gd name="T41" fmla="*/ 0 h 303868"/>
              <a:gd name="T42" fmla="*/ 156754 w 304372"/>
              <a:gd name="T43" fmla="*/ 612 h 303868"/>
              <a:gd name="T44" fmla="*/ 200038 w 304372"/>
              <a:gd name="T45" fmla="*/ 9863 h 303868"/>
              <a:gd name="T46" fmla="*/ 237242 w 304372"/>
              <a:gd name="T47" fmla="*/ 29008 h 303868"/>
              <a:gd name="T48" fmla="*/ 267072 w 304372"/>
              <a:gd name="T49" fmla="*/ 56470 h 303868"/>
              <a:gd name="T50" fmla="*/ 288238 w 304372"/>
              <a:gd name="T51" fmla="*/ 90664 h 303868"/>
              <a:gd name="T52" fmla="*/ 299443 w 304372"/>
              <a:gd name="T53" fmla="*/ 130008 h 303868"/>
              <a:gd name="T54" fmla="*/ 300908 w 304372"/>
              <a:gd name="T55" fmla="*/ 151145 h 3038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4372" h="303868">
                <a:moveTo>
                  <a:pt x="304372" y="152128"/>
                </a:moveTo>
                <a:lnTo>
                  <a:pt x="298260" y="194967"/>
                </a:lnTo>
                <a:lnTo>
                  <a:pt x="281085" y="233096"/>
                </a:lnTo>
                <a:lnTo>
                  <a:pt x="254584" y="264778"/>
                </a:lnTo>
                <a:lnTo>
                  <a:pt x="220494" y="288274"/>
                </a:lnTo>
                <a:lnTo>
                  <a:pt x="180553" y="301849"/>
                </a:lnTo>
                <a:lnTo>
                  <a:pt x="166240" y="303868"/>
                </a:lnTo>
                <a:lnTo>
                  <a:pt x="149965" y="303337"/>
                </a:lnTo>
                <a:lnTo>
                  <a:pt x="104959" y="294491"/>
                </a:lnTo>
                <a:lnTo>
                  <a:pt x="66534" y="275946"/>
                </a:lnTo>
                <a:lnTo>
                  <a:pt x="35781" y="249224"/>
                </a:lnTo>
                <a:lnTo>
                  <a:pt x="13793" y="215843"/>
                </a:lnTo>
                <a:lnTo>
                  <a:pt x="1663" y="177325"/>
                </a:lnTo>
                <a:lnTo>
                  <a:pt x="0" y="163607"/>
                </a:lnTo>
                <a:lnTo>
                  <a:pt x="579" y="147623"/>
                </a:lnTo>
                <a:lnTo>
                  <a:pt x="9686" y="103277"/>
                </a:lnTo>
                <a:lnTo>
                  <a:pt x="28630" y="65282"/>
                </a:lnTo>
                <a:lnTo>
                  <a:pt x="55855" y="34844"/>
                </a:lnTo>
                <a:lnTo>
                  <a:pt x="89801" y="13173"/>
                </a:lnTo>
                <a:lnTo>
                  <a:pt x="128909" y="1474"/>
                </a:lnTo>
                <a:lnTo>
                  <a:pt x="142823" y="0"/>
                </a:lnTo>
                <a:lnTo>
                  <a:pt x="158558" y="615"/>
                </a:lnTo>
                <a:lnTo>
                  <a:pt x="202341" y="9926"/>
                </a:lnTo>
                <a:lnTo>
                  <a:pt x="239973" y="29197"/>
                </a:lnTo>
                <a:lnTo>
                  <a:pt x="270147" y="56837"/>
                </a:lnTo>
                <a:lnTo>
                  <a:pt x="291556" y="91254"/>
                </a:lnTo>
                <a:lnTo>
                  <a:pt x="302890" y="130853"/>
                </a:lnTo>
                <a:lnTo>
                  <a:pt x="304372" y="152128"/>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6" name="object 65"/>
          <p:cNvSpPr txBox="1"/>
          <p:nvPr/>
        </p:nvSpPr>
        <p:spPr>
          <a:xfrm>
            <a:off x="1116013" y="1731963"/>
            <a:ext cx="825500" cy="203200"/>
          </a:xfrm>
          <a:prstGeom prst="rect">
            <a:avLst/>
          </a:prstGeom>
        </p:spPr>
        <p:txBody>
          <a:bodyPr lIns="0" tIns="0" rIns="0" bIns="0"/>
          <a:lstStyle/>
          <a:p>
            <a:pPr marL="12700" eaLnBrk="1" hangingPunct="1">
              <a:tabLst>
                <a:tab pos="730885" algn="l"/>
              </a:tabLst>
              <a:defRPr/>
            </a:pPr>
            <a:r>
              <a:rPr sz="1250" dirty="0">
                <a:latin typeface="Times New Roman"/>
                <a:cs typeface="Times New Roman"/>
              </a:rPr>
              <a:t>Current	1</a:t>
            </a:r>
          </a:p>
        </p:txBody>
      </p:sp>
      <p:sp>
        <p:nvSpPr>
          <p:cNvPr id="68" name="object 67"/>
          <p:cNvSpPr txBox="1"/>
          <p:nvPr/>
        </p:nvSpPr>
        <p:spPr>
          <a:xfrm>
            <a:off x="3886200" y="1674813"/>
            <a:ext cx="346075" cy="203200"/>
          </a:xfrm>
          <a:prstGeom prst="rect">
            <a:avLst/>
          </a:prstGeom>
        </p:spPr>
        <p:txBody>
          <a:bodyPr lIns="0" tIns="0" rIns="0" bIns="0"/>
          <a:lstStyle/>
          <a:p>
            <a:pPr marL="12700" eaLnBrk="1" hangingPunct="1">
              <a:defRPr/>
            </a:pPr>
            <a:r>
              <a:rPr sz="1250" dirty="0">
                <a:latin typeface="Times New Roman"/>
                <a:cs typeface="Times New Roman"/>
              </a:rPr>
              <a:t>DCT</a:t>
            </a:r>
            <a:endParaRPr sz="1250">
              <a:latin typeface="Times New Roman"/>
              <a:cs typeface="Times New Roman"/>
            </a:endParaRPr>
          </a:p>
        </p:txBody>
      </p:sp>
      <p:sp>
        <p:nvSpPr>
          <p:cNvPr id="70" name="object 69"/>
          <p:cNvSpPr txBox="1"/>
          <p:nvPr/>
        </p:nvSpPr>
        <p:spPr>
          <a:xfrm>
            <a:off x="4921250" y="3503613"/>
            <a:ext cx="104775" cy="203200"/>
          </a:xfrm>
          <a:prstGeom prst="rect">
            <a:avLst/>
          </a:prstGeom>
        </p:spPr>
        <p:txBody>
          <a:bodyPr lIns="0" tIns="0" rIns="0" bIns="0"/>
          <a:lstStyle/>
          <a:p>
            <a:pPr marL="12700" eaLnBrk="1" hangingPunct="1">
              <a:defRPr/>
            </a:pPr>
            <a:r>
              <a:rPr sz="1250" dirty="0">
                <a:latin typeface="Times New Roman"/>
                <a:cs typeface="Times New Roman"/>
              </a:rPr>
              <a:t>5</a:t>
            </a:r>
            <a:endParaRPr sz="1250">
              <a:latin typeface="Times New Roman"/>
              <a:cs typeface="Times New Roman"/>
            </a:endParaRPr>
          </a:p>
        </p:txBody>
      </p:sp>
      <p:sp>
        <p:nvSpPr>
          <p:cNvPr id="31793" name="object 70"/>
          <p:cNvSpPr>
            <a:spLocks/>
          </p:cNvSpPr>
          <p:nvPr/>
        </p:nvSpPr>
        <p:spPr bwMode="auto">
          <a:xfrm>
            <a:off x="4883150" y="3513138"/>
            <a:ext cx="182563" cy="182562"/>
          </a:xfrm>
          <a:custGeom>
            <a:avLst/>
            <a:gdLst>
              <a:gd name="T0" fmla="*/ 182187 w 182751"/>
              <a:gd name="T1" fmla="*/ 91142 h 182600"/>
              <a:gd name="T2" fmla="*/ 172353 w 182751"/>
              <a:gd name="T3" fmla="*/ 132446 h 182600"/>
              <a:gd name="T4" fmla="*/ 146060 w 182751"/>
              <a:gd name="T5" fmla="*/ 163981 h 182600"/>
              <a:gd name="T6" fmla="*/ 108124 w 182751"/>
              <a:gd name="T7" fmla="*/ 180917 h 182600"/>
              <a:gd name="T8" fmla="*/ 93722 w 182751"/>
              <a:gd name="T9" fmla="*/ 182486 h 182600"/>
              <a:gd name="T10" fmla="*/ 78705 w 182751"/>
              <a:gd name="T11" fmla="*/ 181374 h 182600"/>
              <a:gd name="T12" fmla="*/ 39308 w 182751"/>
              <a:gd name="T13" fmla="*/ 165941 h 182600"/>
              <a:gd name="T14" fmla="*/ 11671 w 182751"/>
              <a:gd name="T15" fmla="*/ 135955 h 182600"/>
              <a:gd name="T16" fmla="*/ 0 w 182751"/>
              <a:gd name="T17" fmla="*/ 96030 h 182600"/>
              <a:gd name="T18" fmla="*/ 1058 w 182751"/>
              <a:gd name="T19" fmla="*/ 80586 h 182600"/>
              <a:gd name="T20" fmla="*/ 16049 w 182751"/>
              <a:gd name="T21" fmla="*/ 40377 h 182600"/>
              <a:gd name="T22" fmla="*/ 45307 w 182751"/>
              <a:gd name="T23" fmla="*/ 12261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2" name="object 71"/>
          <p:cNvSpPr txBox="1"/>
          <p:nvPr/>
        </p:nvSpPr>
        <p:spPr>
          <a:xfrm>
            <a:off x="5778500" y="3846513"/>
            <a:ext cx="104775" cy="203200"/>
          </a:xfrm>
          <a:prstGeom prst="rect">
            <a:avLst/>
          </a:prstGeom>
        </p:spPr>
        <p:txBody>
          <a:bodyPr lIns="0" tIns="0" rIns="0" bIns="0"/>
          <a:lstStyle/>
          <a:p>
            <a:pPr marL="12700" eaLnBrk="1" hangingPunct="1">
              <a:defRPr/>
            </a:pPr>
            <a:r>
              <a:rPr sz="1250" dirty="0">
                <a:latin typeface="Times New Roman"/>
                <a:cs typeface="Times New Roman"/>
              </a:rPr>
              <a:t>6</a:t>
            </a:r>
            <a:endParaRPr sz="1250">
              <a:latin typeface="Times New Roman"/>
              <a:cs typeface="Times New Roman"/>
            </a:endParaRPr>
          </a:p>
        </p:txBody>
      </p:sp>
      <p:sp>
        <p:nvSpPr>
          <p:cNvPr id="31795" name="object 72"/>
          <p:cNvSpPr>
            <a:spLocks/>
          </p:cNvSpPr>
          <p:nvPr/>
        </p:nvSpPr>
        <p:spPr bwMode="auto">
          <a:xfrm>
            <a:off x="5738813" y="3856038"/>
            <a:ext cx="184150" cy="182562"/>
          </a:xfrm>
          <a:custGeom>
            <a:avLst/>
            <a:gdLst>
              <a:gd name="T0" fmla="*/ 186981 w 182751"/>
              <a:gd name="T1" fmla="*/ 91142 h 182600"/>
              <a:gd name="T2" fmla="*/ 176887 w 182751"/>
              <a:gd name="T3" fmla="*/ 132446 h 182600"/>
              <a:gd name="T4" fmla="*/ 149903 w 182751"/>
              <a:gd name="T5" fmla="*/ 163981 h 182600"/>
              <a:gd name="T6" fmla="*/ 110968 w 182751"/>
              <a:gd name="T7" fmla="*/ 180917 h 182600"/>
              <a:gd name="T8" fmla="*/ 96189 w 182751"/>
              <a:gd name="T9" fmla="*/ 182486 h 182600"/>
              <a:gd name="T10" fmla="*/ 80775 w 182751"/>
              <a:gd name="T11" fmla="*/ 181374 h 182600"/>
              <a:gd name="T12" fmla="*/ 40342 w 182751"/>
              <a:gd name="T13" fmla="*/ 165941 h 182600"/>
              <a:gd name="T14" fmla="*/ 11978 w 182751"/>
              <a:gd name="T15" fmla="*/ 135955 h 182600"/>
              <a:gd name="T16" fmla="*/ 0 w 182751"/>
              <a:gd name="T17" fmla="*/ 96030 h 182600"/>
              <a:gd name="T18" fmla="*/ 1085 w 182751"/>
              <a:gd name="T19" fmla="*/ 80586 h 182600"/>
              <a:gd name="T20" fmla="*/ 16472 w 182751"/>
              <a:gd name="T21" fmla="*/ 40377 h 182600"/>
              <a:gd name="T22" fmla="*/ 46500 w 182751"/>
              <a:gd name="T23" fmla="*/ 12261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 name="object 73"/>
          <p:cNvSpPr txBox="1"/>
          <p:nvPr/>
        </p:nvSpPr>
        <p:spPr>
          <a:xfrm>
            <a:off x="5778500" y="3389313"/>
            <a:ext cx="104775" cy="203200"/>
          </a:xfrm>
          <a:prstGeom prst="rect">
            <a:avLst/>
          </a:prstGeom>
        </p:spPr>
        <p:txBody>
          <a:bodyPr lIns="0" tIns="0" rIns="0" bIns="0"/>
          <a:lstStyle/>
          <a:p>
            <a:pPr marL="12700" eaLnBrk="1" hangingPunct="1">
              <a:defRPr/>
            </a:pPr>
            <a:r>
              <a:rPr sz="1250" dirty="0">
                <a:latin typeface="Times New Roman"/>
                <a:cs typeface="Times New Roman"/>
              </a:rPr>
              <a:t>4</a:t>
            </a:r>
            <a:endParaRPr sz="1250">
              <a:latin typeface="Times New Roman"/>
              <a:cs typeface="Times New Roman"/>
            </a:endParaRPr>
          </a:p>
        </p:txBody>
      </p:sp>
      <p:sp>
        <p:nvSpPr>
          <p:cNvPr id="31797" name="object 74"/>
          <p:cNvSpPr>
            <a:spLocks/>
          </p:cNvSpPr>
          <p:nvPr/>
        </p:nvSpPr>
        <p:spPr bwMode="auto">
          <a:xfrm>
            <a:off x="5738813" y="3398838"/>
            <a:ext cx="184150" cy="182562"/>
          </a:xfrm>
          <a:custGeom>
            <a:avLst/>
            <a:gdLst>
              <a:gd name="T0" fmla="*/ 186981 w 182751"/>
              <a:gd name="T1" fmla="*/ 91142 h 182600"/>
              <a:gd name="T2" fmla="*/ 176887 w 182751"/>
              <a:gd name="T3" fmla="*/ 132446 h 182600"/>
              <a:gd name="T4" fmla="*/ 149903 w 182751"/>
              <a:gd name="T5" fmla="*/ 163981 h 182600"/>
              <a:gd name="T6" fmla="*/ 110968 w 182751"/>
              <a:gd name="T7" fmla="*/ 180917 h 182600"/>
              <a:gd name="T8" fmla="*/ 96189 w 182751"/>
              <a:gd name="T9" fmla="*/ 182486 h 182600"/>
              <a:gd name="T10" fmla="*/ 80775 w 182751"/>
              <a:gd name="T11" fmla="*/ 181374 h 182600"/>
              <a:gd name="T12" fmla="*/ 40342 w 182751"/>
              <a:gd name="T13" fmla="*/ 165941 h 182600"/>
              <a:gd name="T14" fmla="*/ 11978 w 182751"/>
              <a:gd name="T15" fmla="*/ 135955 h 182600"/>
              <a:gd name="T16" fmla="*/ 0 w 182751"/>
              <a:gd name="T17" fmla="*/ 96030 h 182600"/>
              <a:gd name="T18" fmla="*/ 1085 w 182751"/>
              <a:gd name="T19" fmla="*/ 80586 h 182600"/>
              <a:gd name="T20" fmla="*/ 16472 w 182751"/>
              <a:gd name="T21" fmla="*/ 40377 h 182600"/>
              <a:gd name="T22" fmla="*/ 46500 w 182751"/>
              <a:gd name="T23" fmla="*/ 12261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2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798" name="object 79"/>
          <p:cNvSpPr>
            <a:spLocks/>
          </p:cNvSpPr>
          <p:nvPr/>
        </p:nvSpPr>
        <p:spPr bwMode="auto">
          <a:xfrm>
            <a:off x="5808663" y="1355725"/>
            <a:ext cx="44450" cy="42863"/>
          </a:xfrm>
          <a:custGeom>
            <a:avLst/>
            <a:gdLst>
              <a:gd name="T0" fmla="*/ 0 w 45704"/>
              <a:gd name="T1" fmla="*/ 22196 h 42858"/>
              <a:gd name="T2" fmla="*/ 3410 w 45704"/>
              <a:gd name="T3" fmla="*/ 33282 h 42858"/>
              <a:gd name="T4" fmla="*/ 12788 w 45704"/>
              <a:gd name="T5" fmla="*/ 40810 h 42858"/>
              <a:gd name="T6" fmla="*/ 28108 w 45704"/>
              <a:gd name="T7" fmla="*/ 42873 h 42858"/>
              <a:gd name="T8" fmla="*/ 38122 w 45704"/>
              <a:gd name="T9" fmla="*/ 34639 h 42858"/>
              <a:gd name="T10" fmla="*/ 42044 w 45704"/>
              <a:gd name="T11" fmla="*/ 21337 h 42858"/>
              <a:gd name="T12" fmla="*/ 42008 w 45704"/>
              <a:gd name="T13" fmla="*/ 20007 h 42858"/>
              <a:gd name="T14" fmla="*/ 38430 w 45704"/>
              <a:gd name="T15" fmla="*/ 9156 h 42858"/>
              <a:gd name="T16" fmla="*/ 28938 w 45704"/>
              <a:gd name="T17" fmla="*/ 1862 h 42858"/>
              <a:gd name="T18" fmla="*/ 13463 w 45704"/>
              <a:gd name="T19" fmla="*/ 0 h 42858"/>
              <a:gd name="T20" fmla="*/ 3773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799" name="object 80"/>
          <p:cNvSpPr>
            <a:spLocks/>
          </p:cNvSpPr>
          <p:nvPr/>
        </p:nvSpPr>
        <p:spPr bwMode="auto">
          <a:xfrm>
            <a:off x="5808663" y="1355725"/>
            <a:ext cx="44450" cy="42863"/>
          </a:xfrm>
          <a:custGeom>
            <a:avLst/>
            <a:gdLst>
              <a:gd name="T0" fmla="*/ 42044 w 45704"/>
              <a:gd name="T1" fmla="*/ 21337 h 42858"/>
              <a:gd name="T2" fmla="*/ 38122 w 45704"/>
              <a:gd name="T3" fmla="*/ 34639 h 42858"/>
              <a:gd name="T4" fmla="*/ 28108 w 45704"/>
              <a:gd name="T5" fmla="*/ 42873 h 42858"/>
              <a:gd name="T6" fmla="*/ 12788 w 45704"/>
              <a:gd name="T7" fmla="*/ 40810 h 42858"/>
              <a:gd name="T8" fmla="*/ 3410 w 45704"/>
              <a:gd name="T9" fmla="*/ 33282 h 42858"/>
              <a:gd name="T10" fmla="*/ 0 w 45704"/>
              <a:gd name="T11" fmla="*/ 22196 h 42858"/>
              <a:gd name="T12" fmla="*/ 3773 w 45704"/>
              <a:gd name="T13" fmla="*/ 8450 h 42858"/>
              <a:gd name="T14" fmla="*/ 13463 w 45704"/>
              <a:gd name="T15" fmla="*/ 0 h 42858"/>
              <a:gd name="T16" fmla="*/ 28938 w 45704"/>
              <a:gd name="T17" fmla="*/ 1862 h 42858"/>
              <a:gd name="T18" fmla="*/ 38430 w 45704"/>
              <a:gd name="T19" fmla="*/ 9156 h 42858"/>
              <a:gd name="T20" fmla="*/ 42008 w 45704"/>
              <a:gd name="T21" fmla="*/ 20007 h 42858"/>
              <a:gd name="T22" fmla="*/ 42044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0" name="object 81"/>
          <p:cNvSpPr>
            <a:spLocks/>
          </p:cNvSpPr>
          <p:nvPr/>
        </p:nvSpPr>
        <p:spPr bwMode="auto">
          <a:xfrm>
            <a:off x="3716338" y="1547813"/>
            <a:ext cx="685800" cy="457200"/>
          </a:xfrm>
          <a:custGeom>
            <a:avLst/>
            <a:gdLst>
              <a:gd name="T0" fmla="*/ 685800 w 685800"/>
              <a:gd name="T1" fmla="*/ 457200 h 457200"/>
              <a:gd name="T2" fmla="*/ 685800 w 685800"/>
              <a:gd name="T3" fmla="*/ 0 h 457200"/>
              <a:gd name="T4" fmla="*/ 0 w 685800"/>
              <a:gd name="T5" fmla="*/ 0 h 457200"/>
              <a:gd name="T6" fmla="*/ 0 w 685800"/>
              <a:gd name="T7" fmla="*/ 457200 h 457200"/>
              <a:gd name="T8" fmla="*/ 68580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685800" y="457200"/>
                </a:moveTo>
                <a:lnTo>
                  <a:pt x="685800" y="0"/>
                </a:lnTo>
                <a:lnTo>
                  <a:pt x="0" y="0"/>
                </a:lnTo>
                <a:lnTo>
                  <a:pt x="0" y="457200"/>
                </a:lnTo>
                <a:lnTo>
                  <a:pt x="6858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1" name="object 82"/>
          <p:cNvSpPr>
            <a:spLocks/>
          </p:cNvSpPr>
          <p:nvPr/>
        </p:nvSpPr>
        <p:spPr bwMode="auto">
          <a:xfrm>
            <a:off x="4630738" y="1547813"/>
            <a:ext cx="685800" cy="457200"/>
          </a:xfrm>
          <a:custGeom>
            <a:avLst/>
            <a:gdLst>
              <a:gd name="T0" fmla="*/ 685800 w 685800"/>
              <a:gd name="T1" fmla="*/ 457200 h 457200"/>
              <a:gd name="T2" fmla="*/ 685800 w 685800"/>
              <a:gd name="T3" fmla="*/ 0 h 457200"/>
              <a:gd name="T4" fmla="*/ 0 w 685800"/>
              <a:gd name="T5" fmla="*/ 0 h 457200"/>
              <a:gd name="T6" fmla="*/ 0 w 685800"/>
              <a:gd name="T7" fmla="*/ 457200 h 457200"/>
              <a:gd name="T8" fmla="*/ 68580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685800" y="457200"/>
                </a:moveTo>
                <a:lnTo>
                  <a:pt x="685800" y="0"/>
                </a:lnTo>
                <a:lnTo>
                  <a:pt x="0" y="0"/>
                </a:lnTo>
                <a:lnTo>
                  <a:pt x="0" y="457200"/>
                </a:lnTo>
                <a:lnTo>
                  <a:pt x="6858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2" name="object 83"/>
          <p:cNvSpPr>
            <a:spLocks/>
          </p:cNvSpPr>
          <p:nvPr/>
        </p:nvSpPr>
        <p:spPr bwMode="auto">
          <a:xfrm>
            <a:off x="5830888" y="1376363"/>
            <a:ext cx="1771650" cy="752475"/>
          </a:xfrm>
          <a:custGeom>
            <a:avLst/>
            <a:gdLst>
              <a:gd name="T0" fmla="*/ 1771650 w 1771650"/>
              <a:gd name="T1" fmla="*/ 171189 h 752856"/>
              <a:gd name="T2" fmla="*/ 1771650 w 1771650"/>
              <a:gd name="T3" fmla="*/ 0 h 752856"/>
              <a:gd name="T4" fmla="*/ 0 w 1771650"/>
              <a:gd name="T5" fmla="*/ 0 h 752856"/>
              <a:gd name="T6" fmla="*/ 0 w 1771650"/>
              <a:gd name="T7" fmla="*/ 751713 h 7528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1650" h="752856">
                <a:moveTo>
                  <a:pt x="1771650" y="171450"/>
                </a:moveTo>
                <a:lnTo>
                  <a:pt x="1771650" y="0"/>
                </a:lnTo>
                <a:lnTo>
                  <a:pt x="0" y="0"/>
                </a:lnTo>
                <a:lnTo>
                  <a:pt x="0" y="7528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3" name="object 84"/>
          <p:cNvSpPr>
            <a:spLocks/>
          </p:cNvSpPr>
          <p:nvPr/>
        </p:nvSpPr>
        <p:spPr bwMode="auto">
          <a:xfrm>
            <a:off x="5830888" y="21288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4" name="object 85"/>
          <p:cNvSpPr>
            <a:spLocks/>
          </p:cNvSpPr>
          <p:nvPr/>
        </p:nvSpPr>
        <p:spPr bwMode="auto">
          <a:xfrm>
            <a:off x="5808663" y="21288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5" name="object 86"/>
          <p:cNvSpPr>
            <a:spLocks/>
          </p:cNvSpPr>
          <p:nvPr/>
        </p:nvSpPr>
        <p:spPr bwMode="auto">
          <a:xfrm>
            <a:off x="5659438" y="1776413"/>
            <a:ext cx="685800" cy="352425"/>
          </a:xfrm>
          <a:custGeom>
            <a:avLst/>
            <a:gdLst>
              <a:gd name="T0" fmla="*/ 685800 w 685800"/>
              <a:gd name="T1" fmla="*/ 0 h 352806"/>
              <a:gd name="T2" fmla="*/ 0 w 685800"/>
              <a:gd name="T3" fmla="*/ 0 h 352806"/>
              <a:gd name="T4" fmla="*/ 0 w 685800"/>
              <a:gd name="T5" fmla="*/ 351664 h 352806"/>
              <a:gd name="T6" fmla="*/ 0 60000 65536"/>
              <a:gd name="T7" fmla="*/ 0 60000 65536"/>
              <a:gd name="T8" fmla="*/ 0 60000 65536"/>
            </a:gdLst>
            <a:ahLst/>
            <a:cxnLst>
              <a:cxn ang="T6">
                <a:pos x="T0" y="T1"/>
              </a:cxn>
              <a:cxn ang="T7">
                <a:pos x="T2" y="T3"/>
              </a:cxn>
              <a:cxn ang="T8">
                <a:pos x="T4" y="T5"/>
              </a:cxn>
            </a:cxnLst>
            <a:rect l="0" t="0" r="r" b="b"/>
            <a:pathLst>
              <a:path w="685800" h="352806">
                <a:moveTo>
                  <a:pt x="685800" y="0"/>
                </a:moveTo>
                <a:lnTo>
                  <a:pt x="0" y="0"/>
                </a:lnTo>
                <a:lnTo>
                  <a:pt x="0" y="35280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6" name="object 87"/>
          <p:cNvSpPr>
            <a:spLocks/>
          </p:cNvSpPr>
          <p:nvPr/>
        </p:nvSpPr>
        <p:spPr bwMode="auto">
          <a:xfrm>
            <a:off x="5659438" y="2128838"/>
            <a:ext cx="0" cy="92075"/>
          </a:xfrm>
          <a:custGeom>
            <a:avLst/>
            <a:gdLst>
              <a:gd name="T0" fmla="*/ 0 h 91439"/>
              <a:gd name="T1" fmla="*/ 93361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7" name="object 88"/>
          <p:cNvSpPr>
            <a:spLocks/>
          </p:cNvSpPr>
          <p:nvPr/>
        </p:nvSpPr>
        <p:spPr bwMode="auto">
          <a:xfrm>
            <a:off x="5637213" y="21288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8" name="object 89"/>
          <p:cNvSpPr>
            <a:spLocks/>
          </p:cNvSpPr>
          <p:nvPr/>
        </p:nvSpPr>
        <p:spPr bwMode="auto">
          <a:xfrm>
            <a:off x="5670550" y="3890963"/>
            <a:ext cx="0" cy="158750"/>
          </a:xfrm>
          <a:custGeom>
            <a:avLst/>
            <a:gdLst>
              <a:gd name="T0" fmla="*/ 67380 h 158495"/>
              <a:gd name="T1" fmla="*/ 0 h 158495"/>
              <a:gd name="T2" fmla="*/ 159261 h 158495"/>
              <a:gd name="T3" fmla="*/ 67380 h 15849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58495">
                <a:moveTo>
                  <a:pt x="0" y="67056"/>
                </a:moveTo>
                <a:lnTo>
                  <a:pt x="0" y="0"/>
                </a:lnTo>
              </a:path>
              <a:path h="158495">
                <a:moveTo>
                  <a:pt x="0" y="158495"/>
                </a:moveTo>
                <a:lnTo>
                  <a:pt x="0" y="670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09" name="object 90"/>
          <p:cNvSpPr>
            <a:spLocks/>
          </p:cNvSpPr>
          <p:nvPr/>
        </p:nvSpPr>
        <p:spPr bwMode="auto">
          <a:xfrm>
            <a:off x="5648325" y="3957638"/>
            <a:ext cx="46038" cy="92075"/>
          </a:xfrm>
          <a:custGeom>
            <a:avLst/>
            <a:gdLst>
              <a:gd name="T0" fmla="*/ 0 w 45720"/>
              <a:gd name="T1" fmla="*/ 0 h 91439"/>
              <a:gd name="T2" fmla="*/ 23340 w 45720"/>
              <a:gd name="T3" fmla="*/ 93360 h 91439"/>
              <a:gd name="T4" fmla="*/ 46680 w 45720"/>
              <a:gd name="T5" fmla="*/ 0 h 91439"/>
              <a:gd name="T6" fmla="*/ 0 60000 65536"/>
              <a:gd name="T7" fmla="*/ 0 60000 65536"/>
              <a:gd name="T8" fmla="*/ 0 60000 65536"/>
            </a:gdLst>
            <a:ahLst/>
            <a:cxnLst>
              <a:cxn ang="T6">
                <a:pos x="T0" y="T1"/>
              </a:cxn>
              <a:cxn ang="T7">
                <a:pos x="T2" y="T3"/>
              </a:cxn>
              <a:cxn ang="T8">
                <a:pos x="T4" y="T5"/>
              </a:cxn>
            </a:cxnLst>
            <a:rect l="0" t="0" r="r" b="b"/>
            <a:pathLst>
              <a:path w="45720" h="91439">
                <a:moveTo>
                  <a:pt x="0" y="0"/>
                </a:moveTo>
                <a:lnTo>
                  <a:pt x="22860" y="91439"/>
                </a:lnTo>
                <a:lnTo>
                  <a:pt x="4572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0" name="object 91"/>
          <p:cNvSpPr>
            <a:spLocks/>
          </p:cNvSpPr>
          <p:nvPr/>
        </p:nvSpPr>
        <p:spPr bwMode="auto">
          <a:xfrm>
            <a:off x="5659438" y="3376613"/>
            <a:ext cx="0" cy="180975"/>
          </a:xfrm>
          <a:custGeom>
            <a:avLst/>
            <a:gdLst>
              <a:gd name="T0" fmla="*/ 89352 h 181355"/>
              <a:gd name="T1" fmla="*/ 0 h 181355"/>
              <a:gd name="T2" fmla="*/ 180218 h 181355"/>
              <a:gd name="T3" fmla="*/ 89352 h 18135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81355">
                <a:moveTo>
                  <a:pt x="0" y="89916"/>
                </a:moveTo>
                <a:lnTo>
                  <a:pt x="0" y="0"/>
                </a:lnTo>
              </a:path>
              <a:path h="181355">
                <a:moveTo>
                  <a:pt x="0" y="181355"/>
                </a:moveTo>
                <a:lnTo>
                  <a:pt x="0" y="8991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1" name="object 92"/>
          <p:cNvSpPr>
            <a:spLocks/>
          </p:cNvSpPr>
          <p:nvPr/>
        </p:nvSpPr>
        <p:spPr bwMode="auto">
          <a:xfrm>
            <a:off x="5637213" y="3467100"/>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2" name="object 93"/>
          <p:cNvSpPr>
            <a:spLocks/>
          </p:cNvSpPr>
          <p:nvPr/>
        </p:nvSpPr>
        <p:spPr bwMode="auto">
          <a:xfrm>
            <a:off x="5100638" y="4291013"/>
            <a:ext cx="215900" cy="0"/>
          </a:xfrm>
          <a:custGeom>
            <a:avLst/>
            <a:gdLst>
              <a:gd name="T0" fmla="*/ 216408 w 215646"/>
              <a:gd name="T1" fmla="*/ 0 w 215646"/>
              <a:gd name="T2" fmla="*/ 0 60000 65536"/>
              <a:gd name="T3" fmla="*/ 0 60000 65536"/>
            </a:gdLst>
            <a:ahLst/>
            <a:cxnLst>
              <a:cxn ang="T2">
                <a:pos x="T0" y="0"/>
              </a:cxn>
              <a:cxn ang="T3">
                <a:pos x="T1" y="0"/>
              </a:cxn>
            </a:cxnLst>
            <a:rect l="0" t="0" r="r" b="b"/>
            <a:pathLst>
              <a:path w="215646">
                <a:moveTo>
                  <a:pt x="215645" y="0"/>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3" name="object 94"/>
          <p:cNvSpPr>
            <a:spLocks/>
          </p:cNvSpPr>
          <p:nvPr/>
        </p:nvSpPr>
        <p:spPr bwMode="auto">
          <a:xfrm>
            <a:off x="5100638" y="4268788"/>
            <a:ext cx="92075" cy="46037"/>
          </a:xfrm>
          <a:custGeom>
            <a:avLst/>
            <a:gdLst>
              <a:gd name="T0" fmla="*/ 93360 w 91439"/>
              <a:gd name="T1" fmla="*/ 0 h 45719"/>
              <a:gd name="T2" fmla="*/ 0 w 91439"/>
              <a:gd name="T3" fmla="*/ 23339 h 45719"/>
              <a:gd name="T4" fmla="*/ 93360 w 91439"/>
              <a:gd name="T5" fmla="*/ 46679 h 45719"/>
              <a:gd name="T6" fmla="*/ 0 60000 65536"/>
              <a:gd name="T7" fmla="*/ 0 60000 65536"/>
              <a:gd name="T8" fmla="*/ 0 60000 65536"/>
            </a:gdLst>
            <a:ahLst/>
            <a:cxnLst>
              <a:cxn ang="T6">
                <a:pos x="T0" y="T1"/>
              </a:cxn>
              <a:cxn ang="T7">
                <a:pos x="T2" y="T3"/>
              </a:cxn>
              <a:cxn ang="T8">
                <a:pos x="T4" y="T5"/>
              </a:cxn>
            </a:cxnLst>
            <a:rect l="0" t="0" r="r" b="b"/>
            <a:pathLst>
              <a:path w="91439" h="45719">
                <a:moveTo>
                  <a:pt x="91439" y="0"/>
                </a:moveTo>
                <a:lnTo>
                  <a:pt x="0" y="22859"/>
                </a:lnTo>
                <a:lnTo>
                  <a:pt x="91439" y="4571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4" name="object 95"/>
          <p:cNvSpPr>
            <a:spLocks/>
          </p:cNvSpPr>
          <p:nvPr/>
        </p:nvSpPr>
        <p:spPr bwMode="auto">
          <a:xfrm>
            <a:off x="5659438" y="2690813"/>
            <a:ext cx="0" cy="215900"/>
          </a:xfrm>
          <a:custGeom>
            <a:avLst/>
            <a:gdLst>
              <a:gd name="T0" fmla="*/ 124647 h 215645"/>
              <a:gd name="T1" fmla="*/ 0 h 215645"/>
              <a:gd name="T2" fmla="*/ 216411 h 215645"/>
              <a:gd name="T3" fmla="*/ 124647 h 21564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15645">
                <a:moveTo>
                  <a:pt x="0" y="124206"/>
                </a:moveTo>
                <a:lnTo>
                  <a:pt x="0" y="0"/>
                </a:lnTo>
              </a:path>
              <a:path h="215645">
                <a:moveTo>
                  <a:pt x="0" y="215645"/>
                </a:moveTo>
                <a:lnTo>
                  <a:pt x="0" y="12420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5" name="object 96"/>
          <p:cNvSpPr>
            <a:spLocks/>
          </p:cNvSpPr>
          <p:nvPr/>
        </p:nvSpPr>
        <p:spPr bwMode="auto">
          <a:xfrm>
            <a:off x="5637213" y="2814638"/>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6" name="object 97"/>
          <p:cNvSpPr>
            <a:spLocks/>
          </p:cNvSpPr>
          <p:nvPr/>
        </p:nvSpPr>
        <p:spPr bwMode="auto">
          <a:xfrm>
            <a:off x="7942263" y="1947863"/>
            <a:ext cx="6350" cy="0"/>
          </a:xfrm>
          <a:custGeom>
            <a:avLst/>
            <a:gdLst>
              <a:gd name="T0" fmla="*/ 0 w 6096"/>
              <a:gd name="T1" fmla="*/ 6891 w 6096"/>
              <a:gd name="T2" fmla="*/ 0 60000 65536"/>
              <a:gd name="T3" fmla="*/ 0 60000 65536"/>
            </a:gdLst>
            <a:ahLst/>
            <a:cxnLst>
              <a:cxn ang="T2">
                <a:pos x="T0" y="0"/>
              </a:cxn>
              <a:cxn ang="T3">
                <a:pos x="T1" y="0"/>
              </a:cxn>
            </a:cxnLst>
            <a:rect l="0" t="0" r="r" b="b"/>
            <a:pathLst>
              <a:path w="6096">
                <a:moveTo>
                  <a:pt x="0" y="0"/>
                </a:moveTo>
                <a:lnTo>
                  <a:pt x="609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7" name="object 98"/>
          <p:cNvSpPr>
            <a:spLocks/>
          </p:cNvSpPr>
          <p:nvPr/>
        </p:nvSpPr>
        <p:spPr bwMode="auto">
          <a:xfrm>
            <a:off x="7031038" y="1776413"/>
            <a:ext cx="215900" cy="0"/>
          </a:xfrm>
          <a:custGeom>
            <a:avLst/>
            <a:gdLst>
              <a:gd name="T0" fmla="*/ 0 w 215645"/>
              <a:gd name="T1" fmla="*/ 216411 w 215645"/>
              <a:gd name="T2" fmla="*/ 0 60000 65536"/>
              <a:gd name="T3" fmla="*/ 0 60000 65536"/>
            </a:gdLst>
            <a:ahLst/>
            <a:cxnLst>
              <a:cxn ang="T2">
                <a:pos x="T0" y="0"/>
              </a:cxn>
              <a:cxn ang="T3">
                <a:pos x="T1" y="0"/>
              </a:cxn>
            </a:cxnLst>
            <a:rect l="0" t="0" r="r" b="b"/>
            <a:pathLst>
              <a:path w="215645">
                <a:moveTo>
                  <a:pt x="0" y="0"/>
                </a:moveTo>
                <a:lnTo>
                  <a:pt x="215645"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8" name="object 99"/>
          <p:cNvSpPr>
            <a:spLocks/>
          </p:cNvSpPr>
          <p:nvPr/>
        </p:nvSpPr>
        <p:spPr bwMode="auto">
          <a:xfrm>
            <a:off x="7156450" y="1754188"/>
            <a:ext cx="90488" cy="46037"/>
          </a:xfrm>
          <a:custGeom>
            <a:avLst/>
            <a:gdLst>
              <a:gd name="T0" fmla="*/ 0 w 91439"/>
              <a:gd name="T1" fmla="*/ 46679 h 45719"/>
              <a:gd name="T2" fmla="*/ 88616 w 91439"/>
              <a:gd name="T3" fmla="*/ 23339 h 45719"/>
              <a:gd name="T4" fmla="*/ 0 w 91439"/>
              <a:gd name="T5" fmla="*/ 0 h 45719"/>
              <a:gd name="T6" fmla="*/ 0 60000 65536"/>
              <a:gd name="T7" fmla="*/ 0 60000 65536"/>
              <a:gd name="T8" fmla="*/ 0 60000 65536"/>
            </a:gdLst>
            <a:ahLst/>
            <a:cxnLst>
              <a:cxn ang="T6">
                <a:pos x="T0" y="T1"/>
              </a:cxn>
              <a:cxn ang="T7">
                <a:pos x="T2" y="T3"/>
              </a:cxn>
              <a:cxn ang="T8">
                <a:pos x="T4" y="T5"/>
              </a:cxn>
            </a:cxnLst>
            <a:rect l="0" t="0" r="r" b="b"/>
            <a:pathLst>
              <a:path w="91439" h="45719">
                <a:moveTo>
                  <a:pt x="0" y="45719"/>
                </a:moveTo>
                <a:lnTo>
                  <a:pt x="91439" y="22859"/>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19" name="object 101"/>
          <p:cNvSpPr>
            <a:spLocks/>
          </p:cNvSpPr>
          <p:nvPr/>
        </p:nvSpPr>
        <p:spPr bwMode="auto">
          <a:xfrm>
            <a:off x="5316538" y="40624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0" name="object 102"/>
          <p:cNvSpPr>
            <a:spLocks/>
          </p:cNvSpPr>
          <p:nvPr/>
        </p:nvSpPr>
        <p:spPr bwMode="auto">
          <a:xfrm>
            <a:off x="7259638" y="1547813"/>
            <a:ext cx="685800" cy="457200"/>
          </a:xfrm>
          <a:custGeom>
            <a:avLst/>
            <a:gdLst>
              <a:gd name="T0" fmla="*/ 0 w 685800"/>
              <a:gd name="T1" fmla="*/ 457200 h 457200"/>
              <a:gd name="T2" fmla="*/ 0 w 685800"/>
              <a:gd name="T3" fmla="*/ 0 h 457200"/>
              <a:gd name="T4" fmla="*/ 685799 w 685800"/>
              <a:gd name="T5" fmla="*/ 0 h 457200"/>
              <a:gd name="T6" fmla="*/ 685799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799" y="0"/>
                </a:lnTo>
                <a:lnTo>
                  <a:pt x="685799"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1" name="object 103"/>
          <p:cNvSpPr>
            <a:spLocks/>
          </p:cNvSpPr>
          <p:nvPr/>
        </p:nvSpPr>
        <p:spPr bwMode="auto">
          <a:xfrm>
            <a:off x="6345238" y="15478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2" name="object 104"/>
          <p:cNvSpPr>
            <a:spLocks/>
          </p:cNvSpPr>
          <p:nvPr/>
        </p:nvSpPr>
        <p:spPr bwMode="auto">
          <a:xfrm>
            <a:off x="5316538" y="22336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3" name="object 105"/>
          <p:cNvSpPr>
            <a:spLocks/>
          </p:cNvSpPr>
          <p:nvPr/>
        </p:nvSpPr>
        <p:spPr bwMode="auto">
          <a:xfrm>
            <a:off x="5316538" y="291941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4" name="object 106"/>
          <p:cNvSpPr>
            <a:spLocks/>
          </p:cNvSpPr>
          <p:nvPr/>
        </p:nvSpPr>
        <p:spPr bwMode="auto">
          <a:xfrm>
            <a:off x="5659438" y="4519613"/>
            <a:ext cx="0" cy="492125"/>
          </a:xfrm>
          <a:custGeom>
            <a:avLst/>
            <a:gdLst>
              <a:gd name="T0" fmla="*/ 0 h 491490"/>
              <a:gd name="T1" fmla="*/ 493398 h 491490"/>
              <a:gd name="T2" fmla="*/ 0 60000 65536"/>
              <a:gd name="T3" fmla="*/ 0 60000 65536"/>
            </a:gdLst>
            <a:ahLst/>
            <a:cxnLst>
              <a:cxn ang="T2">
                <a:pos x="0" y="T0"/>
              </a:cxn>
              <a:cxn ang="T3">
                <a:pos x="0" y="T1"/>
              </a:cxn>
            </a:cxnLst>
            <a:rect l="0" t="0" r="r" b="b"/>
            <a:pathLst>
              <a:path h="491490">
                <a:moveTo>
                  <a:pt x="0" y="0"/>
                </a:moveTo>
                <a:lnTo>
                  <a:pt x="0" y="49149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5" name="object 107"/>
          <p:cNvSpPr>
            <a:spLocks/>
          </p:cNvSpPr>
          <p:nvPr/>
        </p:nvSpPr>
        <p:spPr bwMode="auto">
          <a:xfrm>
            <a:off x="5100638" y="5011738"/>
            <a:ext cx="558800" cy="22225"/>
          </a:xfrm>
          <a:custGeom>
            <a:avLst/>
            <a:gdLst>
              <a:gd name="T0" fmla="*/ 559310 w 558545"/>
              <a:gd name="T1" fmla="*/ 0 h 22860"/>
              <a:gd name="T2" fmla="*/ 559310 w 558545"/>
              <a:gd name="T3" fmla="*/ 21008 h 22860"/>
              <a:gd name="T4" fmla="*/ 0 w 558545"/>
              <a:gd name="T5" fmla="*/ 21008 h 22860"/>
              <a:gd name="T6" fmla="*/ 0 60000 65536"/>
              <a:gd name="T7" fmla="*/ 0 60000 65536"/>
              <a:gd name="T8" fmla="*/ 0 60000 65536"/>
            </a:gdLst>
            <a:ahLst/>
            <a:cxnLst>
              <a:cxn ang="T6">
                <a:pos x="T0" y="T1"/>
              </a:cxn>
              <a:cxn ang="T7">
                <a:pos x="T2" y="T3"/>
              </a:cxn>
              <a:cxn ang="T8">
                <a:pos x="T4" y="T5"/>
              </a:cxn>
            </a:cxnLst>
            <a:rect l="0" t="0" r="r" b="b"/>
            <a:pathLst>
              <a:path w="558545" h="22860">
                <a:moveTo>
                  <a:pt x="558545" y="0"/>
                </a:moveTo>
                <a:lnTo>
                  <a:pt x="558545" y="22860"/>
                </a:lnTo>
                <a:lnTo>
                  <a:pt x="0" y="2286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6" name="object 108"/>
          <p:cNvSpPr>
            <a:spLocks/>
          </p:cNvSpPr>
          <p:nvPr/>
        </p:nvSpPr>
        <p:spPr bwMode="auto">
          <a:xfrm>
            <a:off x="5100638" y="5011738"/>
            <a:ext cx="92075" cy="46037"/>
          </a:xfrm>
          <a:custGeom>
            <a:avLst/>
            <a:gdLst>
              <a:gd name="T0" fmla="*/ 93360 w 91439"/>
              <a:gd name="T1" fmla="*/ 0 h 45720"/>
              <a:gd name="T2" fmla="*/ 0 w 91439"/>
              <a:gd name="T3" fmla="*/ 23340 h 45720"/>
              <a:gd name="T4" fmla="*/ 93360 w 91439"/>
              <a:gd name="T5" fmla="*/ 46676 h 45720"/>
              <a:gd name="T6" fmla="*/ 0 60000 65536"/>
              <a:gd name="T7" fmla="*/ 0 60000 65536"/>
              <a:gd name="T8" fmla="*/ 0 60000 65536"/>
            </a:gdLst>
            <a:ahLst/>
            <a:cxnLst>
              <a:cxn ang="T6">
                <a:pos x="T0" y="T1"/>
              </a:cxn>
              <a:cxn ang="T7">
                <a:pos x="T2" y="T3"/>
              </a:cxn>
              <a:cxn ang="T8">
                <a:pos x="T4" y="T5"/>
              </a:cxn>
            </a:cxnLst>
            <a:rect l="0" t="0" r="r" b="b"/>
            <a:pathLst>
              <a:path w="91439" h="45720">
                <a:moveTo>
                  <a:pt x="91439" y="0"/>
                </a:moveTo>
                <a:lnTo>
                  <a:pt x="0" y="22860"/>
                </a:lnTo>
                <a:lnTo>
                  <a:pt x="91439" y="4571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7" name="object 114"/>
          <p:cNvSpPr>
            <a:spLocks/>
          </p:cNvSpPr>
          <p:nvPr/>
        </p:nvSpPr>
        <p:spPr bwMode="auto">
          <a:xfrm>
            <a:off x="5637213" y="1754188"/>
            <a:ext cx="46037" cy="42862"/>
          </a:xfrm>
          <a:custGeom>
            <a:avLst/>
            <a:gdLst>
              <a:gd name="T0" fmla="*/ 0 w 45704"/>
              <a:gd name="T1" fmla="*/ 22193 h 42858"/>
              <a:gd name="T2" fmla="*/ 3788 w 45704"/>
              <a:gd name="T3" fmla="*/ 33279 h 42858"/>
              <a:gd name="T4" fmla="*/ 14207 w 45704"/>
              <a:gd name="T5" fmla="*/ 40807 h 42858"/>
              <a:gd name="T6" fmla="*/ 31227 w 45704"/>
              <a:gd name="T7" fmla="*/ 42870 h 42858"/>
              <a:gd name="T8" fmla="*/ 42352 w 45704"/>
              <a:gd name="T9" fmla="*/ 34636 h 42858"/>
              <a:gd name="T10" fmla="*/ 46710 w 45704"/>
              <a:gd name="T11" fmla="*/ 21337 h 42858"/>
              <a:gd name="T12" fmla="*/ 46671 w 45704"/>
              <a:gd name="T13" fmla="*/ 20007 h 42858"/>
              <a:gd name="T14" fmla="*/ 42695 w 45704"/>
              <a:gd name="T15" fmla="*/ 9156 h 42858"/>
              <a:gd name="T16" fmla="*/ 32149 w 45704"/>
              <a:gd name="T17" fmla="*/ 1862 h 42858"/>
              <a:gd name="T18" fmla="*/ 14958 w 45704"/>
              <a:gd name="T19" fmla="*/ 0 h 42858"/>
              <a:gd name="T20" fmla="*/ 4190 w 45704"/>
              <a:gd name="T21" fmla="*/ 8450 h 42858"/>
              <a:gd name="T22" fmla="*/ 0 w 45704"/>
              <a:gd name="T23" fmla="*/ 22193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828" name="object 115"/>
          <p:cNvSpPr>
            <a:spLocks/>
          </p:cNvSpPr>
          <p:nvPr/>
        </p:nvSpPr>
        <p:spPr bwMode="auto">
          <a:xfrm>
            <a:off x="5637213" y="1754188"/>
            <a:ext cx="46037" cy="42862"/>
          </a:xfrm>
          <a:custGeom>
            <a:avLst/>
            <a:gdLst>
              <a:gd name="T0" fmla="*/ 46710 w 45704"/>
              <a:gd name="T1" fmla="*/ 21337 h 42858"/>
              <a:gd name="T2" fmla="*/ 42352 w 45704"/>
              <a:gd name="T3" fmla="*/ 34636 h 42858"/>
              <a:gd name="T4" fmla="*/ 31227 w 45704"/>
              <a:gd name="T5" fmla="*/ 42870 h 42858"/>
              <a:gd name="T6" fmla="*/ 14207 w 45704"/>
              <a:gd name="T7" fmla="*/ 40807 h 42858"/>
              <a:gd name="T8" fmla="*/ 3788 w 45704"/>
              <a:gd name="T9" fmla="*/ 33279 h 42858"/>
              <a:gd name="T10" fmla="*/ 0 w 45704"/>
              <a:gd name="T11" fmla="*/ 22193 h 42858"/>
              <a:gd name="T12" fmla="*/ 4190 w 45704"/>
              <a:gd name="T13" fmla="*/ 8450 h 42858"/>
              <a:gd name="T14" fmla="*/ 14958 w 45704"/>
              <a:gd name="T15" fmla="*/ 0 h 42858"/>
              <a:gd name="T16" fmla="*/ 32149 w 45704"/>
              <a:gd name="T17" fmla="*/ 1862 h 42858"/>
              <a:gd name="T18" fmla="*/ 42695 w 45704"/>
              <a:gd name="T19" fmla="*/ 9156 h 42858"/>
              <a:gd name="T20" fmla="*/ 46671 w 45704"/>
              <a:gd name="T21" fmla="*/ 20007 h 42858"/>
              <a:gd name="T22" fmla="*/ 46710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829" name="object 116"/>
          <p:cNvSpPr txBox="1">
            <a:spLocks noChangeArrowheads="1"/>
          </p:cNvSpPr>
          <p:nvPr/>
        </p:nvSpPr>
        <p:spPr bwMode="auto">
          <a:xfrm>
            <a:off x="5478463" y="2286000"/>
            <a:ext cx="3571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2000" i="1" baseline="-21000">
                <a:latin typeface="Times New Roman" panose="02020603050405020304" pitchFamily="18" charset="0"/>
                <a:cs typeface="Times New Roman" panose="02020603050405020304" pitchFamily="18" charset="0"/>
              </a:rPr>
              <a:t>Q</a:t>
            </a:r>
            <a:r>
              <a:rPr lang="zh-CN" altLang="zh-CN" sz="1000" i="1">
                <a:latin typeface="Meiryo" pitchFamily="34" charset="-128"/>
                <a:ea typeface="Meiryo" pitchFamily="34" charset="-128"/>
              </a:rPr>
              <a:t>−</a:t>
            </a:r>
            <a:r>
              <a:rPr lang="zh-CN" altLang="zh-CN" sz="1000">
                <a:cs typeface="Arial" panose="020B0604020202020204" pitchFamily="34" charset="0"/>
              </a:rPr>
              <a:t>1</a:t>
            </a:r>
          </a:p>
        </p:txBody>
      </p:sp>
      <p:sp>
        <p:nvSpPr>
          <p:cNvPr id="119" name="object 118"/>
          <p:cNvSpPr txBox="1"/>
          <p:nvPr/>
        </p:nvSpPr>
        <p:spPr>
          <a:xfrm>
            <a:off x="5576888" y="3586163"/>
            <a:ext cx="195262" cy="219075"/>
          </a:xfrm>
          <a:prstGeom prst="rect">
            <a:avLst/>
          </a:prstGeom>
        </p:spPr>
        <p:txBody>
          <a:bodyPr lIns="0" tIns="0" rIns="0" bIns="0"/>
          <a:lstStyle/>
          <a:p>
            <a:pPr marL="12700" eaLnBrk="1" hangingPunct="1">
              <a:defRPr/>
            </a:pPr>
            <a:r>
              <a:rPr sz="1350" spc="540" dirty="0">
                <a:latin typeface="Arial"/>
                <a:cs typeface="Arial"/>
              </a:rPr>
              <a:t>+</a:t>
            </a:r>
            <a:endParaRPr sz="1350">
              <a:latin typeface="Arial"/>
              <a:cs typeface="Arial"/>
            </a:endParaRPr>
          </a:p>
        </p:txBody>
      </p:sp>
      <p:sp>
        <p:nvSpPr>
          <p:cNvPr id="120" name="object 119"/>
          <p:cNvSpPr txBox="1"/>
          <p:nvPr/>
        </p:nvSpPr>
        <p:spPr>
          <a:xfrm>
            <a:off x="4887913" y="1663700"/>
            <a:ext cx="171450" cy="227013"/>
          </a:xfrm>
          <a:prstGeom prst="rect">
            <a:avLst/>
          </a:prstGeom>
        </p:spPr>
        <p:txBody>
          <a:bodyPr lIns="0" tIns="0" rIns="0" bIns="0"/>
          <a:lstStyle/>
          <a:p>
            <a:pPr marL="12700" eaLnBrk="1" hangingPunct="1">
              <a:defRPr/>
            </a:pPr>
            <a:r>
              <a:rPr sz="1350" i="1" spc="165" dirty="0">
                <a:latin typeface="Times New Roman"/>
                <a:cs typeface="Times New Roman"/>
              </a:rPr>
              <a:t>Q</a:t>
            </a:r>
            <a:endParaRPr sz="1350">
              <a:latin typeface="Times New Roman"/>
              <a:cs typeface="Times New Roman"/>
            </a:endParaRPr>
          </a:p>
        </p:txBody>
      </p:sp>
      <p:sp>
        <p:nvSpPr>
          <p:cNvPr id="31832" name="object 68"/>
          <p:cNvSpPr>
            <a:spLocks/>
          </p:cNvSpPr>
          <p:nvPr/>
        </p:nvSpPr>
        <p:spPr bwMode="auto">
          <a:xfrm>
            <a:off x="1797050" y="1743075"/>
            <a:ext cx="182563" cy="182563"/>
          </a:xfrm>
          <a:custGeom>
            <a:avLst/>
            <a:gdLst>
              <a:gd name="T0" fmla="*/ 182187 w 182751"/>
              <a:gd name="T1" fmla="*/ 91145 h 182600"/>
              <a:gd name="T2" fmla="*/ 172353 w 182751"/>
              <a:gd name="T3" fmla="*/ 132449 h 182600"/>
              <a:gd name="T4" fmla="*/ 146060 w 182751"/>
              <a:gd name="T5" fmla="*/ 163984 h 182600"/>
              <a:gd name="T6" fmla="*/ 108124 w 182751"/>
              <a:gd name="T7" fmla="*/ 180920 h 182600"/>
              <a:gd name="T8" fmla="*/ 93722 w 182751"/>
              <a:gd name="T9" fmla="*/ 182489 h 182600"/>
              <a:gd name="T10" fmla="*/ 78705 w 182751"/>
              <a:gd name="T11" fmla="*/ 181377 h 182600"/>
              <a:gd name="T12" fmla="*/ 39308 w 182751"/>
              <a:gd name="T13" fmla="*/ 165944 h 182600"/>
              <a:gd name="T14" fmla="*/ 11671 w 182751"/>
              <a:gd name="T15" fmla="*/ 135955 h 182600"/>
              <a:gd name="T16" fmla="*/ 0 w 182751"/>
              <a:gd name="T17" fmla="*/ 96033 h 182600"/>
              <a:gd name="T18" fmla="*/ 1058 w 182751"/>
              <a:gd name="T19" fmla="*/ 80589 h 182600"/>
              <a:gd name="T20" fmla="*/ 16049 w 182751"/>
              <a:gd name="T21" fmla="*/ 40377 h 182600"/>
              <a:gd name="T22" fmla="*/ 45307 w 182751"/>
              <a:gd name="T23" fmla="*/ 12264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extLst>
      <p:ext uri="{BB962C8B-B14F-4D97-AF65-F5344CB8AC3E}">
        <p14:creationId xmlns:p14="http://schemas.microsoft.com/office/powerpoint/2010/main" val="2984112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a:latin typeface="Calibri" panose="020F0502020204030204" pitchFamily="34" charset="0"/>
                <a:ea typeface="ＭＳ Ｐゴシック" panose="020B0600070205080204" pitchFamily="34" charset="-128"/>
                <a:cs typeface="PMingLiU" pitchFamily="18" charset="-120"/>
              </a:rPr>
              <a:t>知识点回顾</a:t>
            </a:r>
            <a:endParaRPr lang="en-US" altLang="zh-TW" dirty="0" smtClean="0">
              <a:latin typeface="Calibri" panose="020F0502020204030204" pitchFamily="34" charset="0"/>
              <a:ea typeface="PMingLiU" pitchFamily="18" charset="-120"/>
              <a:cs typeface="PMingLiU" pitchFamily="18" charset="-120"/>
            </a:endParaRPr>
          </a:p>
        </p:txBody>
      </p:sp>
      <p:sp>
        <p:nvSpPr>
          <p:cNvPr id="16387" name="内容占位符 2"/>
          <p:cNvSpPr>
            <a:spLocks noGrp="1"/>
          </p:cNvSpPr>
          <p:nvPr>
            <p:ph idx="1"/>
          </p:nvPr>
        </p:nvSpPr>
        <p:spPr>
          <a:xfrm>
            <a:off x="457200" y="1295400"/>
            <a:ext cx="8229600" cy="4876800"/>
          </a:xfrm>
        </p:spPr>
        <p:txBody>
          <a:bodyPr/>
          <a:lstStyle/>
          <a:p>
            <a:r>
              <a:rPr lang="en-US" altLang="zh-CN" sz="2800" dirty="0" smtClean="0">
                <a:latin typeface="Cambria" panose="02040503050406030204" pitchFamily="18" charset="0"/>
                <a:ea typeface="黑体" panose="02010609060101010101" pitchFamily="49" charset="-122"/>
                <a:cs typeface="PMingLiU" pitchFamily="18" charset="-120"/>
              </a:rPr>
              <a:t>Introduction to Video Compression</a:t>
            </a:r>
          </a:p>
          <a:p>
            <a:r>
              <a:rPr lang="en-US" altLang="zh-CN" sz="2800" dirty="0" smtClean="0">
                <a:latin typeface="Cambria" panose="02040503050406030204" pitchFamily="18" charset="0"/>
                <a:ea typeface="黑体" panose="02010609060101010101" pitchFamily="49" charset="-122"/>
                <a:cs typeface="PMingLiU" pitchFamily="18" charset="-120"/>
              </a:rPr>
              <a:t>Video Compression with Motion Compensation</a:t>
            </a:r>
          </a:p>
          <a:p>
            <a:r>
              <a:rPr lang="en-US" altLang="zh-CN" sz="2800" dirty="0" smtClean="0">
                <a:latin typeface="Cambria" panose="02040503050406030204" pitchFamily="18" charset="0"/>
                <a:ea typeface="黑体" panose="02010609060101010101" pitchFamily="49" charset="-122"/>
                <a:cs typeface="PMingLiU" pitchFamily="18" charset="-120"/>
              </a:rPr>
              <a:t>Motion Compensation</a:t>
            </a:r>
          </a:p>
          <a:p>
            <a:r>
              <a:rPr lang="en-US" altLang="zh-CN" sz="2800" dirty="0" smtClean="0">
                <a:latin typeface="Cambria" panose="02040503050406030204" pitchFamily="18" charset="0"/>
                <a:ea typeface="黑体" panose="02010609060101010101" pitchFamily="49" charset="-122"/>
                <a:cs typeface="PMingLiU" pitchFamily="18" charset="-120"/>
              </a:rPr>
              <a:t>Sequential Search</a:t>
            </a:r>
          </a:p>
          <a:p>
            <a:r>
              <a:rPr lang="en-US" altLang="zh-CN" sz="2800" dirty="0" smtClean="0">
                <a:latin typeface="Cambria" panose="02040503050406030204" pitchFamily="18" charset="0"/>
                <a:ea typeface="黑体" panose="02010609060101010101" pitchFamily="49" charset="-122"/>
                <a:cs typeface="PMingLiU" pitchFamily="18" charset="-120"/>
              </a:rPr>
              <a:t>Logarithmic Search</a:t>
            </a:r>
          </a:p>
          <a:p>
            <a:r>
              <a:rPr lang="en-US" altLang="zh-CN" sz="2800" dirty="0" smtClean="0">
                <a:latin typeface="Cambria" panose="02040503050406030204" pitchFamily="18" charset="0"/>
                <a:ea typeface="黑体" panose="02010609060101010101" pitchFamily="49" charset="-122"/>
                <a:cs typeface="PMingLiU" pitchFamily="18" charset="-120"/>
              </a:rPr>
              <a:t>Hierarchical Search</a:t>
            </a: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D75A4A6C-1F4E-4EAB-ABE0-AB4EFD8A53A7}" type="slidenum">
              <a:rPr kumimoji="0" lang="en-US" altLang="zh-CN" sz="1200" smtClean="0">
                <a:latin typeface="Garamond" panose="02020404030301010803" pitchFamily="18" charset="0"/>
              </a:rPr>
              <a:pPr>
                <a:spcBef>
                  <a:spcPct val="0"/>
                </a:spcBef>
                <a:buClrTx/>
                <a:buSzTx/>
                <a:buFontTx/>
                <a:buNone/>
              </a:pPr>
              <a:t>2</a:t>
            </a:fld>
            <a:endParaRPr kumimoji="0" lang="en-US" altLang="zh-CN" sz="1200" smtClean="0">
              <a:latin typeface="Garamond" panose="02020404030301010803" pitchFamily="18" charset="0"/>
            </a:endParaRPr>
          </a:p>
        </p:txBody>
      </p:sp>
    </p:spTree>
    <p:extLst>
      <p:ext uri="{BB962C8B-B14F-4D97-AF65-F5344CB8AC3E}">
        <p14:creationId xmlns:p14="http://schemas.microsoft.com/office/powerpoint/2010/main" val="1474138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595313" y="82551"/>
            <a:ext cx="7696200" cy="1139825"/>
          </a:xfrm>
        </p:spPr>
        <p:txBody>
          <a:bodyPr/>
          <a:lstStyle/>
          <a:p>
            <a:r>
              <a:rPr lang="en-US" altLang="zh-CN" sz="4000" dirty="0" smtClean="0">
                <a:latin typeface="Calibri" panose="020F0502020204030204" pitchFamily="34" charset="0"/>
                <a:cs typeface="PMingLiU" pitchFamily="18" charset="-120"/>
              </a:rPr>
              <a:t>H.261 Decoder</a:t>
            </a:r>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35245DFD-91AE-4445-8FA7-9C0D4B4B82AB}" type="slidenum">
              <a:rPr kumimoji="0" lang="en-US" altLang="zh-CN" sz="1200" smtClean="0">
                <a:latin typeface="Garamond" panose="02020404030301010803" pitchFamily="18" charset="0"/>
              </a:rPr>
              <a:pPr>
                <a:spcBef>
                  <a:spcPct val="0"/>
                </a:spcBef>
                <a:buClrTx/>
                <a:buSzTx/>
                <a:buFontTx/>
                <a:buNone/>
              </a:pPr>
              <a:t>20</a:t>
            </a:fld>
            <a:endParaRPr kumimoji="0" lang="en-US" altLang="zh-CN" sz="1200" smtClean="0">
              <a:latin typeface="Garamond" panose="02020404030301010803" pitchFamily="18" charset="0"/>
            </a:endParaRPr>
          </a:p>
        </p:txBody>
      </p:sp>
      <p:sp>
        <p:nvSpPr>
          <p:cNvPr id="32772" name="object 4"/>
          <p:cNvSpPr>
            <a:spLocks/>
          </p:cNvSpPr>
          <p:nvPr/>
        </p:nvSpPr>
        <p:spPr bwMode="auto">
          <a:xfrm>
            <a:off x="5221288" y="4113213"/>
            <a:ext cx="2730500" cy="0"/>
          </a:xfrm>
          <a:custGeom>
            <a:avLst/>
            <a:gdLst>
              <a:gd name="T0" fmla="*/ 0 w 2730246"/>
              <a:gd name="T1" fmla="*/ 2731008 w 2730246"/>
              <a:gd name="T2" fmla="*/ 0 60000 65536"/>
              <a:gd name="T3" fmla="*/ 0 60000 65536"/>
            </a:gdLst>
            <a:ahLst/>
            <a:cxnLst>
              <a:cxn ang="T2">
                <a:pos x="T0" y="0"/>
              </a:cxn>
              <a:cxn ang="T3">
                <a:pos x="T1" y="0"/>
              </a:cxn>
            </a:cxnLst>
            <a:rect l="0" t="0" r="r" b="b"/>
            <a:pathLst>
              <a:path w="2730246">
                <a:moveTo>
                  <a:pt x="0" y="0"/>
                </a:moveTo>
                <a:lnTo>
                  <a:pt x="273024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3" name="object 5"/>
          <p:cNvSpPr>
            <a:spLocks/>
          </p:cNvSpPr>
          <p:nvPr/>
        </p:nvSpPr>
        <p:spPr bwMode="auto">
          <a:xfrm>
            <a:off x="7861300" y="4090988"/>
            <a:ext cx="90488" cy="46037"/>
          </a:xfrm>
          <a:custGeom>
            <a:avLst/>
            <a:gdLst>
              <a:gd name="T0" fmla="*/ 0 w 91440"/>
              <a:gd name="T1" fmla="*/ 46677 h 45720"/>
              <a:gd name="T2" fmla="*/ 88613 w 91440"/>
              <a:gd name="T3" fmla="*/ 23340 h 45720"/>
              <a:gd name="T4" fmla="*/ 0 w 91440"/>
              <a:gd name="T5" fmla="*/ 0 h 45720"/>
              <a:gd name="T6" fmla="*/ 0 60000 65536"/>
              <a:gd name="T7" fmla="*/ 0 60000 65536"/>
              <a:gd name="T8" fmla="*/ 0 60000 65536"/>
            </a:gdLst>
            <a:ahLst/>
            <a:cxnLst>
              <a:cxn ang="T6">
                <a:pos x="T0" y="T1"/>
              </a:cxn>
              <a:cxn ang="T7">
                <a:pos x="T2" y="T3"/>
              </a:cxn>
              <a:cxn ang="T8">
                <a:pos x="T4" y="T5"/>
              </a:cxn>
            </a:cxnLst>
            <a:rect l="0" t="0" r="r" b="b"/>
            <a:pathLst>
              <a:path w="91440" h="45720">
                <a:moveTo>
                  <a:pt x="0" y="45720"/>
                </a:moveTo>
                <a:lnTo>
                  <a:pt x="91439" y="22860"/>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4" name="object 6"/>
          <p:cNvSpPr>
            <a:spLocks/>
          </p:cNvSpPr>
          <p:nvPr/>
        </p:nvSpPr>
        <p:spPr bwMode="auto">
          <a:xfrm>
            <a:off x="5735638" y="1998663"/>
            <a:ext cx="171450" cy="2732087"/>
          </a:xfrm>
          <a:custGeom>
            <a:avLst/>
            <a:gdLst>
              <a:gd name="T0" fmla="*/ 171450 w 171450"/>
              <a:gd name="T1" fmla="*/ 0 h 2731770"/>
              <a:gd name="T2" fmla="*/ 0 w 171450"/>
              <a:gd name="T3" fmla="*/ 0 h 2731770"/>
              <a:gd name="T4" fmla="*/ 0 w 171450"/>
              <a:gd name="T5" fmla="*/ 2732721 h 2731770"/>
              <a:gd name="T6" fmla="*/ 0 60000 65536"/>
              <a:gd name="T7" fmla="*/ 0 60000 65536"/>
              <a:gd name="T8" fmla="*/ 0 60000 65536"/>
            </a:gdLst>
            <a:ahLst/>
            <a:cxnLst>
              <a:cxn ang="T6">
                <a:pos x="T0" y="T1"/>
              </a:cxn>
              <a:cxn ang="T7">
                <a:pos x="T2" y="T3"/>
              </a:cxn>
              <a:cxn ang="T8">
                <a:pos x="T4" y="T5"/>
              </a:cxn>
            </a:cxnLst>
            <a:rect l="0" t="0" r="r" b="b"/>
            <a:pathLst>
              <a:path w="171450" h="2731770">
                <a:moveTo>
                  <a:pt x="171450" y="0"/>
                </a:moveTo>
                <a:lnTo>
                  <a:pt x="0" y="0"/>
                </a:lnTo>
                <a:lnTo>
                  <a:pt x="0" y="273177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5" name="object 7"/>
          <p:cNvSpPr>
            <a:spLocks/>
          </p:cNvSpPr>
          <p:nvPr/>
        </p:nvSpPr>
        <p:spPr bwMode="auto">
          <a:xfrm>
            <a:off x="4135438" y="4846638"/>
            <a:ext cx="1600200" cy="66675"/>
          </a:xfrm>
          <a:custGeom>
            <a:avLst/>
            <a:gdLst>
              <a:gd name="T0" fmla="*/ 1600200 w 1600200"/>
              <a:gd name="T1" fmla="*/ 0 h 67056"/>
              <a:gd name="T2" fmla="*/ 1600200 w 1600200"/>
              <a:gd name="T3" fmla="*/ 65919 h 67056"/>
              <a:gd name="T4" fmla="*/ 0 w 1600200"/>
              <a:gd name="T5" fmla="*/ 65919 h 67056"/>
              <a:gd name="T6" fmla="*/ 0 w 1600200"/>
              <a:gd name="T7" fmla="*/ 0 h 67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0200" h="67056">
                <a:moveTo>
                  <a:pt x="1600200" y="0"/>
                </a:moveTo>
                <a:lnTo>
                  <a:pt x="1600200" y="67056"/>
                </a:lnTo>
                <a:lnTo>
                  <a:pt x="0" y="67056"/>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6" name="object 8"/>
          <p:cNvSpPr>
            <a:spLocks/>
          </p:cNvSpPr>
          <p:nvPr/>
        </p:nvSpPr>
        <p:spPr bwMode="auto">
          <a:xfrm>
            <a:off x="4135438" y="4756150"/>
            <a:ext cx="0" cy="90488"/>
          </a:xfrm>
          <a:custGeom>
            <a:avLst/>
            <a:gdLst>
              <a:gd name="T0" fmla="*/ 88616 h 91439"/>
              <a:gd name="T1" fmla="*/ 0 h 91439"/>
              <a:gd name="T2" fmla="*/ 0 60000 65536"/>
              <a:gd name="T3" fmla="*/ 0 60000 65536"/>
            </a:gdLst>
            <a:ahLst/>
            <a:cxnLst>
              <a:cxn ang="T2">
                <a:pos x="0" y="T0"/>
              </a:cxn>
              <a:cxn ang="T3">
                <a:pos x="0" y="T1"/>
              </a:cxn>
            </a:cxnLst>
            <a:rect l="0" t="0" r="r" b="b"/>
            <a:pathLst>
              <a:path h="91439">
                <a:moveTo>
                  <a:pt x="0" y="91439"/>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7" name="object 9"/>
          <p:cNvSpPr>
            <a:spLocks/>
          </p:cNvSpPr>
          <p:nvPr/>
        </p:nvSpPr>
        <p:spPr bwMode="auto">
          <a:xfrm>
            <a:off x="5735638" y="4730750"/>
            <a:ext cx="0" cy="115888"/>
          </a:xfrm>
          <a:custGeom>
            <a:avLst/>
            <a:gdLst>
              <a:gd name="T0" fmla="*/ 0 h 115824"/>
              <a:gd name="T1" fmla="*/ 116015 h 115824"/>
              <a:gd name="T2" fmla="*/ 0 60000 65536"/>
              <a:gd name="T3" fmla="*/ 0 60000 65536"/>
            </a:gdLst>
            <a:ahLst/>
            <a:cxnLst>
              <a:cxn ang="T2">
                <a:pos x="0" y="T0"/>
              </a:cxn>
              <a:cxn ang="T3">
                <a:pos x="0" y="T1"/>
              </a:cxn>
            </a:cxnLst>
            <a:rect l="0" t="0" r="r" b="b"/>
            <a:pathLst>
              <a:path h="115824">
                <a:moveTo>
                  <a:pt x="0" y="0"/>
                </a:moveTo>
                <a:lnTo>
                  <a:pt x="0" y="115823"/>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8" name="object 10"/>
          <p:cNvSpPr>
            <a:spLocks/>
          </p:cNvSpPr>
          <p:nvPr/>
        </p:nvSpPr>
        <p:spPr bwMode="auto">
          <a:xfrm>
            <a:off x="4113213" y="4756150"/>
            <a:ext cx="46037" cy="90488"/>
          </a:xfrm>
          <a:custGeom>
            <a:avLst/>
            <a:gdLst>
              <a:gd name="T0" fmla="*/ 46679 w 45719"/>
              <a:gd name="T1" fmla="*/ 88616 h 91439"/>
              <a:gd name="T2" fmla="*/ 23340 w 45719"/>
              <a:gd name="T3" fmla="*/ 0 h 91439"/>
              <a:gd name="T4" fmla="*/ 0 w 45719"/>
              <a:gd name="T5" fmla="*/ 88616 h 91439"/>
              <a:gd name="T6" fmla="*/ 0 60000 65536"/>
              <a:gd name="T7" fmla="*/ 0 60000 65536"/>
              <a:gd name="T8" fmla="*/ 0 60000 65536"/>
            </a:gdLst>
            <a:ahLst/>
            <a:cxnLst>
              <a:cxn ang="T6">
                <a:pos x="T0" y="T1"/>
              </a:cxn>
              <a:cxn ang="T7">
                <a:pos x="T2" y="T3"/>
              </a:cxn>
              <a:cxn ang="T8">
                <a:pos x="T4" y="T5"/>
              </a:cxn>
            </a:cxnLst>
            <a:rect l="0" t="0" r="r" b="b"/>
            <a:pathLst>
              <a:path w="45719" h="91439">
                <a:moveTo>
                  <a:pt x="45719" y="91439"/>
                </a:moveTo>
                <a:lnTo>
                  <a:pt x="22860" y="0"/>
                </a:lnTo>
                <a:lnTo>
                  <a:pt x="0" y="91439"/>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79" name="object 11"/>
          <p:cNvSpPr>
            <a:spLocks/>
          </p:cNvSpPr>
          <p:nvPr/>
        </p:nvSpPr>
        <p:spPr bwMode="auto">
          <a:xfrm>
            <a:off x="1563688" y="3998913"/>
            <a:ext cx="2057400" cy="514350"/>
          </a:xfrm>
          <a:custGeom>
            <a:avLst/>
            <a:gdLst>
              <a:gd name="T0" fmla="*/ 2057400 w 2057400"/>
              <a:gd name="T1" fmla="*/ 514350 h 514350"/>
              <a:gd name="T2" fmla="*/ 0 w 2057400"/>
              <a:gd name="T3" fmla="*/ 514350 h 514350"/>
              <a:gd name="T4" fmla="*/ 0 w 2057400"/>
              <a:gd name="T5" fmla="*/ 0 h 514350"/>
              <a:gd name="T6" fmla="*/ 1038606 w 2057400"/>
              <a:gd name="T7" fmla="*/ 0 h 514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7400" h="514350">
                <a:moveTo>
                  <a:pt x="2057400" y="514350"/>
                </a:moveTo>
                <a:lnTo>
                  <a:pt x="0" y="514350"/>
                </a:lnTo>
                <a:lnTo>
                  <a:pt x="0" y="0"/>
                </a:lnTo>
                <a:lnTo>
                  <a:pt x="103860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0" name="object 12"/>
          <p:cNvSpPr>
            <a:spLocks/>
          </p:cNvSpPr>
          <p:nvPr/>
        </p:nvSpPr>
        <p:spPr bwMode="auto">
          <a:xfrm>
            <a:off x="2511425" y="3976688"/>
            <a:ext cx="92075" cy="46037"/>
          </a:xfrm>
          <a:custGeom>
            <a:avLst/>
            <a:gdLst>
              <a:gd name="T0" fmla="*/ 0 w 91440"/>
              <a:gd name="T1" fmla="*/ 46677 h 45720"/>
              <a:gd name="T2" fmla="*/ 93358 w 91440"/>
              <a:gd name="T3" fmla="*/ 23340 h 45720"/>
              <a:gd name="T4" fmla="*/ 0 w 91440"/>
              <a:gd name="T5" fmla="*/ 0 h 45720"/>
              <a:gd name="T6" fmla="*/ 0 60000 65536"/>
              <a:gd name="T7" fmla="*/ 0 60000 65536"/>
              <a:gd name="T8" fmla="*/ 0 60000 65536"/>
            </a:gdLst>
            <a:ahLst/>
            <a:cxnLst>
              <a:cxn ang="T6">
                <a:pos x="T0" y="T1"/>
              </a:cxn>
              <a:cxn ang="T7">
                <a:pos x="T2" y="T3"/>
              </a:cxn>
              <a:cxn ang="T8">
                <a:pos x="T4" y="T5"/>
              </a:cxn>
            </a:cxnLst>
            <a:rect l="0" t="0" r="r" b="b"/>
            <a:pathLst>
              <a:path w="91440" h="45720">
                <a:moveTo>
                  <a:pt x="0" y="45720"/>
                </a:moveTo>
                <a:lnTo>
                  <a:pt x="91440" y="22860"/>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1" name="object 13"/>
          <p:cNvSpPr>
            <a:spLocks/>
          </p:cNvSpPr>
          <p:nvPr/>
        </p:nvSpPr>
        <p:spPr bwMode="auto">
          <a:xfrm>
            <a:off x="2135188" y="3656013"/>
            <a:ext cx="444500" cy="0"/>
          </a:xfrm>
          <a:custGeom>
            <a:avLst/>
            <a:gdLst>
              <a:gd name="T0" fmla="*/ 0 w 444246"/>
              <a:gd name="T1" fmla="*/ 445008 w 444246"/>
              <a:gd name="T2" fmla="*/ 0 60000 65536"/>
              <a:gd name="T3" fmla="*/ 0 60000 65536"/>
            </a:gdLst>
            <a:ahLst/>
            <a:cxnLst>
              <a:cxn ang="T2">
                <a:pos x="T0" y="0"/>
              </a:cxn>
              <a:cxn ang="T3">
                <a:pos x="T1" y="0"/>
              </a:cxn>
            </a:cxnLst>
            <a:rect l="0" t="0" r="r" b="b"/>
            <a:pathLst>
              <a:path w="444246">
                <a:moveTo>
                  <a:pt x="0" y="0"/>
                </a:moveTo>
                <a:lnTo>
                  <a:pt x="44424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2" name="object 14"/>
          <p:cNvSpPr>
            <a:spLocks/>
          </p:cNvSpPr>
          <p:nvPr/>
        </p:nvSpPr>
        <p:spPr bwMode="auto">
          <a:xfrm>
            <a:off x="2489200" y="3633788"/>
            <a:ext cx="90488" cy="46037"/>
          </a:xfrm>
          <a:custGeom>
            <a:avLst/>
            <a:gdLst>
              <a:gd name="T0" fmla="*/ 0 w 91439"/>
              <a:gd name="T1" fmla="*/ 46677 h 45720"/>
              <a:gd name="T2" fmla="*/ 88616 w 91439"/>
              <a:gd name="T3" fmla="*/ 23340 h 45720"/>
              <a:gd name="T4" fmla="*/ 0 w 91439"/>
              <a:gd name="T5" fmla="*/ 0 h 45720"/>
              <a:gd name="T6" fmla="*/ 0 60000 65536"/>
              <a:gd name="T7" fmla="*/ 0 60000 65536"/>
              <a:gd name="T8" fmla="*/ 0 60000 65536"/>
            </a:gdLst>
            <a:ahLst/>
            <a:cxnLst>
              <a:cxn ang="T6">
                <a:pos x="T0" y="T1"/>
              </a:cxn>
              <a:cxn ang="T7">
                <a:pos x="T2" y="T3"/>
              </a:cxn>
              <a:cxn ang="T8">
                <a:pos x="T4" y="T5"/>
              </a:cxn>
            </a:cxnLst>
            <a:rect l="0" t="0" r="r" b="b"/>
            <a:pathLst>
              <a:path w="91439" h="45720">
                <a:moveTo>
                  <a:pt x="0" y="45720"/>
                </a:moveTo>
                <a:lnTo>
                  <a:pt x="91439" y="22860"/>
                </a:lnTo>
                <a:lnTo>
                  <a:pt x="0" y="0"/>
                </a:lnTo>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3" name="object 15"/>
          <p:cNvSpPr>
            <a:spLocks/>
          </p:cNvSpPr>
          <p:nvPr/>
        </p:nvSpPr>
        <p:spPr bwMode="auto">
          <a:xfrm>
            <a:off x="4878388" y="428466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4" name="object 16"/>
          <p:cNvSpPr>
            <a:spLocks/>
          </p:cNvSpPr>
          <p:nvPr/>
        </p:nvSpPr>
        <p:spPr bwMode="auto">
          <a:xfrm>
            <a:off x="3621088" y="4284663"/>
            <a:ext cx="1028700" cy="457200"/>
          </a:xfrm>
          <a:custGeom>
            <a:avLst/>
            <a:gdLst>
              <a:gd name="T0" fmla="*/ 1028700 w 1028700"/>
              <a:gd name="T1" fmla="*/ 457200 h 457200"/>
              <a:gd name="T2" fmla="*/ 1028700 w 1028700"/>
              <a:gd name="T3" fmla="*/ 0 h 457200"/>
              <a:gd name="T4" fmla="*/ 0 w 1028700"/>
              <a:gd name="T5" fmla="*/ 0 h 457200"/>
              <a:gd name="T6" fmla="*/ 0 w 1028700"/>
              <a:gd name="T7" fmla="*/ 457200 h 457200"/>
              <a:gd name="T8" fmla="*/ 1028700 w 10287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8700" h="457200">
                <a:moveTo>
                  <a:pt x="1028700" y="457200"/>
                </a:moveTo>
                <a:lnTo>
                  <a:pt x="1028700" y="0"/>
                </a:lnTo>
                <a:lnTo>
                  <a:pt x="0" y="0"/>
                </a:lnTo>
                <a:lnTo>
                  <a:pt x="0" y="457200"/>
                </a:lnTo>
                <a:lnTo>
                  <a:pt x="102870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5" name="object 17"/>
          <p:cNvSpPr>
            <a:spLocks/>
          </p:cNvSpPr>
          <p:nvPr/>
        </p:nvSpPr>
        <p:spPr bwMode="auto">
          <a:xfrm>
            <a:off x="4662488" y="4513263"/>
            <a:ext cx="215900" cy="0"/>
          </a:xfrm>
          <a:custGeom>
            <a:avLst/>
            <a:gdLst>
              <a:gd name="T0" fmla="*/ 216408 w 215646"/>
              <a:gd name="T1" fmla="*/ 0 w 215646"/>
              <a:gd name="T2" fmla="*/ 0 60000 65536"/>
              <a:gd name="T3" fmla="*/ 0 60000 65536"/>
            </a:gdLst>
            <a:ahLst/>
            <a:cxnLst>
              <a:cxn ang="T2">
                <a:pos x="T0" y="0"/>
              </a:cxn>
              <a:cxn ang="T3">
                <a:pos x="T1" y="0"/>
              </a:cxn>
            </a:cxnLst>
            <a:rect l="0" t="0" r="r" b="b"/>
            <a:pathLst>
              <a:path w="215646">
                <a:moveTo>
                  <a:pt x="215645" y="0"/>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786" name="object 18"/>
          <p:cNvSpPr>
            <a:spLocks/>
          </p:cNvSpPr>
          <p:nvPr/>
        </p:nvSpPr>
        <p:spPr bwMode="auto">
          <a:xfrm>
            <a:off x="4662488" y="4491038"/>
            <a:ext cx="92075" cy="46037"/>
          </a:xfrm>
          <a:custGeom>
            <a:avLst/>
            <a:gdLst>
              <a:gd name="T0" fmla="*/ 93360 w 91439"/>
              <a:gd name="T1" fmla="*/ 0 h 45720"/>
              <a:gd name="T2" fmla="*/ 0 w 91439"/>
              <a:gd name="T3" fmla="*/ 23340 h 45720"/>
              <a:gd name="T4" fmla="*/ 93360 w 91439"/>
              <a:gd name="T5" fmla="*/ 46677 h 45720"/>
              <a:gd name="T6" fmla="*/ 0 60000 65536"/>
              <a:gd name="T7" fmla="*/ 0 60000 65536"/>
              <a:gd name="T8" fmla="*/ 0 60000 65536"/>
            </a:gdLst>
            <a:ahLst/>
            <a:cxnLst>
              <a:cxn ang="T6">
                <a:pos x="T0" y="T1"/>
              </a:cxn>
              <a:cxn ang="T7">
                <a:pos x="T2" y="T3"/>
              </a:cxn>
              <a:cxn ang="T8">
                <a:pos x="T4" y="T5"/>
              </a:cxn>
            </a:cxnLst>
            <a:rect l="0" t="0" r="r" b="b"/>
            <a:pathLst>
              <a:path w="91439" h="45720">
                <a:moveTo>
                  <a:pt x="91439" y="0"/>
                </a:moveTo>
                <a:lnTo>
                  <a:pt x="0" y="22860"/>
                </a:lnTo>
                <a:lnTo>
                  <a:pt x="91439" y="4572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19"/>
          <p:cNvSpPr txBox="1"/>
          <p:nvPr/>
        </p:nvSpPr>
        <p:spPr>
          <a:xfrm>
            <a:off x="3832225" y="4926013"/>
            <a:ext cx="1973263" cy="608012"/>
          </a:xfrm>
          <a:prstGeom prst="rect">
            <a:avLst/>
          </a:prstGeom>
        </p:spPr>
        <p:txBody>
          <a:bodyPr lIns="0" tIns="0" rIns="0" bIns="0"/>
          <a:lstStyle/>
          <a:p>
            <a:pPr marL="1047750" eaLnBrk="1" hangingPunct="1">
              <a:defRPr/>
            </a:pPr>
            <a:r>
              <a:rPr sz="1250" dirty="0">
                <a:latin typeface="Times New Roman"/>
                <a:cs typeface="Times New Roman"/>
              </a:rPr>
              <a:t>Motion vector</a:t>
            </a:r>
            <a:endParaRPr sz="1250">
              <a:latin typeface="Times New Roman"/>
              <a:cs typeface="Times New Roman"/>
            </a:endParaRPr>
          </a:p>
          <a:p>
            <a:pPr eaLnBrk="1" hangingPunct="1">
              <a:lnSpc>
                <a:spcPts val="1500"/>
              </a:lnSpc>
              <a:defRPr/>
            </a:pPr>
            <a:endParaRPr sz="1500"/>
          </a:p>
          <a:p>
            <a:pPr marL="12700" eaLnBrk="1" hangingPunct="1">
              <a:defRPr/>
            </a:pPr>
            <a:r>
              <a:rPr sz="1400" spc="10" dirty="0">
                <a:latin typeface="Times New Roman"/>
                <a:cs typeface="Times New Roman"/>
              </a:rPr>
              <a:t>(b) </a:t>
            </a:r>
            <a:r>
              <a:rPr sz="1400" spc="20" dirty="0">
                <a:latin typeface="Times New Roman"/>
                <a:cs typeface="Times New Roman"/>
              </a:rPr>
              <a:t> </a:t>
            </a:r>
            <a:r>
              <a:rPr sz="1400" spc="10" dirty="0">
                <a:latin typeface="Times New Roman"/>
                <a:cs typeface="Times New Roman"/>
              </a:rPr>
              <a:t>Decoder</a:t>
            </a:r>
            <a:endParaRPr sz="1400">
              <a:latin typeface="Times New Roman"/>
              <a:cs typeface="Times New Roman"/>
            </a:endParaRPr>
          </a:p>
        </p:txBody>
      </p:sp>
      <p:sp>
        <p:nvSpPr>
          <p:cNvPr id="21" name="object 20"/>
          <p:cNvSpPr txBox="1"/>
          <p:nvPr/>
        </p:nvSpPr>
        <p:spPr>
          <a:xfrm>
            <a:off x="5022850" y="3154363"/>
            <a:ext cx="398463" cy="203200"/>
          </a:xfrm>
          <a:prstGeom prst="rect">
            <a:avLst/>
          </a:prstGeom>
        </p:spPr>
        <p:txBody>
          <a:bodyPr lIns="0" tIns="0" rIns="0" bIns="0"/>
          <a:lstStyle/>
          <a:p>
            <a:pPr marL="12700" eaLnBrk="1" hangingPunct="1">
              <a:defRPr/>
            </a:pPr>
            <a:r>
              <a:rPr sz="1250" dirty="0">
                <a:latin typeface="Times New Roman"/>
                <a:cs typeface="Times New Roman"/>
              </a:rPr>
              <a:t>IDCT</a:t>
            </a:r>
            <a:endParaRPr sz="1250">
              <a:latin typeface="Times New Roman"/>
              <a:cs typeface="Times New Roman"/>
            </a:endParaRPr>
          </a:p>
        </p:txBody>
      </p:sp>
      <p:sp>
        <p:nvSpPr>
          <p:cNvPr id="22" name="object 21"/>
          <p:cNvSpPr txBox="1"/>
          <p:nvPr/>
        </p:nvSpPr>
        <p:spPr>
          <a:xfrm>
            <a:off x="5551488" y="1268413"/>
            <a:ext cx="1381125" cy="203200"/>
          </a:xfrm>
          <a:prstGeom prst="rect">
            <a:avLst/>
          </a:prstGeom>
        </p:spPr>
        <p:txBody>
          <a:bodyPr lIns="0" tIns="0" rIns="0" bIns="0"/>
          <a:lstStyle/>
          <a:p>
            <a:pPr marL="12700" eaLnBrk="1" hangingPunct="1">
              <a:defRPr/>
            </a:pPr>
            <a:r>
              <a:rPr sz="1250" dirty="0">
                <a:latin typeface="Times New Roman"/>
                <a:cs typeface="Times New Roman"/>
              </a:rPr>
              <a:t>Quantization Control</a:t>
            </a:r>
            <a:endParaRPr sz="1250">
              <a:latin typeface="Times New Roman"/>
              <a:cs typeface="Times New Roman"/>
            </a:endParaRPr>
          </a:p>
        </p:txBody>
      </p:sp>
      <p:sp>
        <p:nvSpPr>
          <p:cNvPr id="23" name="object 22"/>
          <p:cNvSpPr txBox="1"/>
          <p:nvPr/>
        </p:nvSpPr>
        <p:spPr>
          <a:xfrm>
            <a:off x="7766050" y="1611313"/>
            <a:ext cx="741363" cy="203200"/>
          </a:xfrm>
          <a:prstGeom prst="rect">
            <a:avLst/>
          </a:prstGeom>
        </p:spPr>
        <p:txBody>
          <a:bodyPr lIns="0" tIns="0" rIns="0" bIns="0"/>
          <a:lstStyle/>
          <a:p>
            <a:pPr marL="12700" eaLnBrk="1" hangingPunct="1">
              <a:defRPr/>
            </a:pPr>
            <a:r>
              <a:rPr sz="1250" dirty="0">
                <a:latin typeface="Times New Roman"/>
                <a:cs typeface="Times New Roman"/>
              </a:rPr>
              <a:t>Input Code</a:t>
            </a:r>
            <a:endParaRPr sz="1250">
              <a:latin typeface="Times New Roman"/>
              <a:cs typeface="Times New Roman"/>
            </a:endParaRPr>
          </a:p>
        </p:txBody>
      </p:sp>
      <p:sp>
        <p:nvSpPr>
          <p:cNvPr id="24" name="object 23"/>
          <p:cNvSpPr txBox="1"/>
          <p:nvPr/>
        </p:nvSpPr>
        <p:spPr>
          <a:xfrm>
            <a:off x="7443788" y="3840163"/>
            <a:ext cx="1042987" cy="203200"/>
          </a:xfrm>
          <a:prstGeom prst="rect">
            <a:avLst/>
          </a:prstGeom>
        </p:spPr>
        <p:txBody>
          <a:bodyPr lIns="0" tIns="0" rIns="0" bIns="0"/>
          <a:lstStyle/>
          <a:p>
            <a:pPr marL="12700" eaLnBrk="1" hangingPunct="1">
              <a:defRPr/>
            </a:pPr>
            <a:r>
              <a:rPr sz="1250" dirty="0">
                <a:latin typeface="Times New Roman"/>
                <a:cs typeface="Times New Roman"/>
              </a:rPr>
              <a:t>Decoded Frame</a:t>
            </a:r>
            <a:endParaRPr sz="1250">
              <a:latin typeface="Times New Roman"/>
              <a:cs typeface="Times New Roman"/>
            </a:endParaRPr>
          </a:p>
        </p:txBody>
      </p:sp>
      <p:sp>
        <p:nvSpPr>
          <p:cNvPr id="25" name="object 24"/>
          <p:cNvSpPr txBox="1"/>
          <p:nvPr/>
        </p:nvSpPr>
        <p:spPr>
          <a:xfrm>
            <a:off x="2311400" y="3382963"/>
            <a:ext cx="792163" cy="203200"/>
          </a:xfrm>
          <a:prstGeom prst="rect">
            <a:avLst/>
          </a:prstGeom>
        </p:spPr>
        <p:txBody>
          <a:bodyPr lIns="0" tIns="0" rIns="0" bIns="0"/>
          <a:lstStyle/>
          <a:p>
            <a:pPr marL="12700" eaLnBrk="1" hangingPunct="1">
              <a:defRPr/>
            </a:pPr>
            <a:r>
              <a:rPr sz="1250" dirty="0">
                <a:latin typeface="Times New Roman"/>
                <a:cs typeface="Times New Roman"/>
              </a:rPr>
              <a:t>Intra−frame</a:t>
            </a:r>
            <a:endParaRPr sz="1250">
              <a:latin typeface="Times New Roman"/>
              <a:cs typeface="Times New Roman"/>
            </a:endParaRPr>
          </a:p>
        </p:txBody>
      </p:sp>
      <p:sp>
        <p:nvSpPr>
          <p:cNvPr id="26" name="object 25"/>
          <p:cNvSpPr txBox="1"/>
          <p:nvPr/>
        </p:nvSpPr>
        <p:spPr>
          <a:xfrm>
            <a:off x="2311400" y="4068763"/>
            <a:ext cx="792163" cy="203200"/>
          </a:xfrm>
          <a:prstGeom prst="rect">
            <a:avLst/>
          </a:prstGeom>
        </p:spPr>
        <p:txBody>
          <a:bodyPr lIns="0" tIns="0" rIns="0" bIns="0"/>
          <a:lstStyle/>
          <a:p>
            <a:pPr marL="12700" eaLnBrk="1" hangingPunct="1">
              <a:defRPr/>
            </a:pPr>
            <a:r>
              <a:rPr sz="1250" dirty="0">
                <a:latin typeface="Times New Roman"/>
                <a:cs typeface="Times New Roman"/>
              </a:rPr>
              <a:t>Inter−frame</a:t>
            </a:r>
            <a:endParaRPr sz="1250">
              <a:latin typeface="Times New Roman"/>
              <a:cs typeface="Times New Roman"/>
            </a:endParaRPr>
          </a:p>
        </p:txBody>
      </p:sp>
      <p:sp>
        <p:nvSpPr>
          <p:cNvPr id="27" name="object 26"/>
          <p:cNvSpPr txBox="1"/>
          <p:nvPr/>
        </p:nvSpPr>
        <p:spPr>
          <a:xfrm>
            <a:off x="1622425" y="4525963"/>
            <a:ext cx="682625" cy="203200"/>
          </a:xfrm>
          <a:prstGeom prst="rect">
            <a:avLst/>
          </a:prstGeom>
        </p:spPr>
        <p:txBody>
          <a:bodyPr lIns="0" tIns="0" rIns="0" bIns="0"/>
          <a:lstStyle/>
          <a:p>
            <a:pPr marL="12700" eaLnBrk="1" hangingPunct="1">
              <a:defRPr/>
            </a:pPr>
            <a:r>
              <a:rPr sz="1250" dirty="0">
                <a:latin typeface="Times New Roman"/>
                <a:cs typeface="Times New Roman"/>
              </a:rPr>
              <a:t>Prediction</a:t>
            </a:r>
            <a:endParaRPr sz="1250">
              <a:latin typeface="Times New Roman"/>
              <a:cs typeface="Times New Roman"/>
            </a:endParaRPr>
          </a:p>
        </p:txBody>
      </p:sp>
      <p:sp>
        <p:nvSpPr>
          <p:cNvPr id="28" name="object 27"/>
          <p:cNvSpPr txBox="1"/>
          <p:nvPr/>
        </p:nvSpPr>
        <p:spPr>
          <a:xfrm>
            <a:off x="1962150" y="3529013"/>
            <a:ext cx="117475" cy="233362"/>
          </a:xfrm>
          <a:prstGeom prst="rect">
            <a:avLst/>
          </a:prstGeom>
        </p:spPr>
        <p:txBody>
          <a:bodyPr lIns="0" tIns="0" rIns="0" bIns="0"/>
          <a:lstStyle/>
          <a:p>
            <a:pPr marL="12700" eaLnBrk="1" hangingPunct="1">
              <a:defRPr/>
            </a:pPr>
            <a:r>
              <a:rPr sz="1450" spc="-10" dirty="0">
                <a:latin typeface="Times New Roman"/>
                <a:cs typeface="Times New Roman"/>
              </a:rPr>
              <a:t>0</a:t>
            </a:r>
            <a:endParaRPr sz="1450">
              <a:latin typeface="Times New Roman"/>
              <a:cs typeface="Times New Roman"/>
            </a:endParaRPr>
          </a:p>
        </p:txBody>
      </p:sp>
      <p:sp>
        <p:nvSpPr>
          <p:cNvPr id="29" name="object 28"/>
          <p:cNvSpPr txBox="1"/>
          <p:nvPr/>
        </p:nvSpPr>
        <p:spPr>
          <a:xfrm>
            <a:off x="6081713" y="1782763"/>
            <a:ext cx="336550" cy="203200"/>
          </a:xfrm>
          <a:prstGeom prst="rect">
            <a:avLst/>
          </a:prstGeom>
        </p:spPr>
        <p:txBody>
          <a:bodyPr lIns="0" tIns="0" rIns="0" bIns="0"/>
          <a:lstStyle/>
          <a:p>
            <a:pPr marL="12700" eaLnBrk="1" hangingPunct="1">
              <a:defRPr/>
            </a:pPr>
            <a:r>
              <a:rPr sz="1250" dirty="0">
                <a:latin typeface="Times New Roman"/>
                <a:cs typeface="Times New Roman"/>
              </a:rPr>
              <a:t>VLE</a:t>
            </a:r>
            <a:endParaRPr sz="1250">
              <a:latin typeface="Times New Roman"/>
              <a:cs typeface="Times New Roman"/>
            </a:endParaRPr>
          </a:p>
        </p:txBody>
      </p:sp>
      <p:sp>
        <p:nvSpPr>
          <p:cNvPr id="32797" name="object 29"/>
          <p:cNvSpPr txBox="1">
            <a:spLocks noChangeArrowheads="1"/>
          </p:cNvSpPr>
          <p:nvPr/>
        </p:nvSpPr>
        <p:spPr bwMode="auto">
          <a:xfrm>
            <a:off x="4933950" y="4319588"/>
            <a:ext cx="5762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6985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Frame Memory</a:t>
            </a:r>
          </a:p>
        </p:txBody>
      </p:sp>
      <p:sp>
        <p:nvSpPr>
          <p:cNvPr id="32798" name="object 30"/>
          <p:cNvSpPr txBox="1">
            <a:spLocks noChangeArrowheads="1"/>
          </p:cNvSpPr>
          <p:nvPr/>
        </p:nvSpPr>
        <p:spPr bwMode="auto">
          <a:xfrm>
            <a:off x="3771900" y="4319588"/>
            <a:ext cx="7286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MC−based Prediction</a:t>
            </a:r>
          </a:p>
        </p:txBody>
      </p:sp>
      <p:sp>
        <p:nvSpPr>
          <p:cNvPr id="32799" name="object 31"/>
          <p:cNvSpPr txBox="1">
            <a:spLocks noChangeArrowheads="1"/>
          </p:cNvSpPr>
          <p:nvPr/>
        </p:nvSpPr>
        <p:spPr bwMode="auto">
          <a:xfrm>
            <a:off x="6943725" y="1736725"/>
            <a:ext cx="4429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26988">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ts val="1350"/>
              </a:lnSpc>
            </a:pPr>
            <a:r>
              <a:rPr lang="zh-CN" altLang="zh-CN" sz="1200">
                <a:latin typeface="Times New Roman" panose="02020603050405020304" pitchFamily="18" charset="0"/>
                <a:cs typeface="Times New Roman" panose="02020603050405020304" pitchFamily="18" charset="0"/>
              </a:rPr>
              <a:t>Input Buffer</a:t>
            </a:r>
          </a:p>
        </p:txBody>
      </p:sp>
      <p:sp>
        <p:nvSpPr>
          <p:cNvPr id="32800" name="object 32"/>
          <p:cNvSpPr>
            <a:spLocks/>
          </p:cNvSpPr>
          <p:nvPr/>
        </p:nvSpPr>
        <p:spPr bwMode="auto">
          <a:xfrm>
            <a:off x="7519988" y="1884363"/>
            <a:ext cx="444500" cy="0"/>
          </a:xfrm>
          <a:custGeom>
            <a:avLst/>
            <a:gdLst>
              <a:gd name="T0" fmla="*/ 445007 w 444246"/>
              <a:gd name="T1" fmla="*/ 0 w 444246"/>
              <a:gd name="T2" fmla="*/ 0 60000 65536"/>
              <a:gd name="T3" fmla="*/ 0 60000 65536"/>
            </a:gdLst>
            <a:ahLst/>
            <a:cxnLst>
              <a:cxn ang="T2">
                <a:pos x="T0" y="0"/>
              </a:cxn>
              <a:cxn ang="T3">
                <a:pos x="T1" y="0"/>
              </a:cxn>
            </a:cxnLst>
            <a:rect l="0" t="0" r="r" b="b"/>
            <a:pathLst>
              <a:path w="444246">
                <a:moveTo>
                  <a:pt x="444245" y="0"/>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01" name="object 33"/>
          <p:cNvSpPr>
            <a:spLocks/>
          </p:cNvSpPr>
          <p:nvPr/>
        </p:nvSpPr>
        <p:spPr bwMode="auto">
          <a:xfrm>
            <a:off x="7519988" y="1862138"/>
            <a:ext cx="92075" cy="46037"/>
          </a:xfrm>
          <a:custGeom>
            <a:avLst/>
            <a:gdLst>
              <a:gd name="T0" fmla="*/ 93360 w 91439"/>
              <a:gd name="T1" fmla="*/ 0 h 45720"/>
              <a:gd name="T2" fmla="*/ 0 w 91439"/>
              <a:gd name="T3" fmla="*/ 23340 h 45720"/>
              <a:gd name="T4" fmla="*/ 93360 w 91439"/>
              <a:gd name="T5" fmla="*/ 46677 h 45720"/>
              <a:gd name="T6" fmla="*/ 0 60000 65536"/>
              <a:gd name="T7" fmla="*/ 0 60000 65536"/>
              <a:gd name="T8" fmla="*/ 0 60000 65536"/>
            </a:gdLst>
            <a:ahLst/>
            <a:cxnLst>
              <a:cxn ang="T6">
                <a:pos x="T0" y="T1"/>
              </a:cxn>
              <a:cxn ang="T7">
                <a:pos x="T2" y="T3"/>
              </a:cxn>
              <a:cxn ang="T8">
                <a:pos x="T4" y="T5"/>
              </a:cxn>
            </a:cxnLst>
            <a:rect l="0" t="0" r="r" b="b"/>
            <a:pathLst>
              <a:path w="91439" h="45720">
                <a:moveTo>
                  <a:pt x="91439" y="0"/>
                </a:moveTo>
                <a:lnTo>
                  <a:pt x="0" y="22860"/>
                </a:lnTo>
                <a:lnTo>
                  <a:pt x="91439" y="4572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02" name="object 34"/>
          <p:cNvSpPr>
            <a:spLocks/>
          </p:cNvSpPr>
          <p:nvPr/>
        </p:nvSpPr>
        <p:spPr bwMode="auto">
          <a:xfrm>
            <a:off x="5302250" y="3508375"/>
            <a:ext cx="182563" cy="182563"/>
          </a:xfrm>
          <a:custGeom>
            <a:avLst/>
            <a:gdLst>
              <a:gd name="T0" fmla="*/ 182187 w 182751"/>
              <a:gd name="T1" fmla="*/ 91145 h 182600"/>
              <a:gd name="T2" fmla="*/ 172353 w 182751"/>
              <a:gd name="T3" fmla="*/ 132449 h 182600"/>
              <a:gd name="T4" fmla="*/ 146060 w 182751"/>
              <a:gd name="T5" fmla="*/ 163984 h 182600"/>
              <a:gd name="T6" fmla="*/ 108124 w 182751"/>
              <a:gd name="T7" fmla="*/ 180920 h 182600"/>
              <a:gd name="T8" fmla="*/ 93722 w 182751"/>
              <a:gd name="T9" fmla="*/ 182489 h 182600"/>
              <a:gd name="T10" fmla="*/ 78705 w 182751"/>
              <a:gd name="T11" fmla="*/ 181377 h 182600"/>
              <a:gd name="T12" fmla="*/ 39308 w 182751"/>
              <a:gd name="T13" fmla="*/ 165944 h 182600"/>
              <a:gd name="T14" fmla="*/ 11671 w 182751"/>
              <a:gd name="T15" fmla="*/ 135955 h 182600"/>
              <a:gd name="T16" fmla="*/ 0 w 182751"/>
              <a:gd name="T17" fmla="*/ 96033 h 182600"/>
              <a:gd name="T18" fmla="*/ 1058 w 182751"/>
              <a:gd name="T19" fmla="*/ 80589 h 182600"/>
              <a:gd name="T20" fmla="*/ 16049 w 182751"/>
              <a:gd name="T21" fmla="*/ 40377 h 182600"/>
              <a:gd name="T22" fmla="*/ 45307 w 182751"/>
              <a:gd name="T23" fmla="*/ 12264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6" name="object 35"/>
          <p:cNvSpPr txBox="1"/>
          <p:nvPr/>
        </p:nvSpPr>
        <p:spPr>
          <a:xfrm>
            <a:off x="5340350" y="3497263"/>
            <a:ext cx="104775" cy="203200"/>
          </a:xfrm>
          <a:prstGeom prst="rect">
            <a:avLst/>
          </a:prstGeom>
        </p:spPr>
        <p:txBody>
          <a:bodyPr lIns="0" tIns="0" rIns="0" bIns="0"/>
          <a:lstStyle/>
          <a:p>
            <a:pPr marL="12700" eaLnBrk="1" hangingPunct="1">
              <a:defRPr/>
            </a:pPr>
            <a:r>
              <a:rPr sz="1250" dirty="0">
                <a:latin typeface="Times New Roman"/>
                <a:cs typeface="Times New Roman"/>
              </a:rPr>
              <a:t>1</a:t>
            </a:r>
            <a:endParaRPr sz="1250">
              <a:latin typeface="Times New Roman"/>
              <a:cs typeface="Times New Roman"/>
            </a:endParaRPr>
          </a:p>
        </p:txBody>
      </p:sp>
      <p:sp>
        <p:nvSpPr>
          <p:cNvPr id="32804" name="object 36"/>
          <p:cNvSpPr>
            <a:spLocks/>
          </p:cNvSpPr>
          <p:nvPr/>
        </p:nvSpPr>
        <p:spPr bwMode="auto">
          <a:xfrm>
            <a:off x="3130550" y="4537075"/>
            <a:ext cx="182563" cy="182563"/>
          </a:xfrm>
          <a:custGeom>
            <a:avLst/>
            <a:gdLst>
              <a:gd name="T0" fmla="*/ 182187 w 182751"/>
              <a:gd name="T1" fmla="*/ 91145 h 182600"/>
              <a:gd name="T2" fmla="*/ 172353 w 182751"/>
              <a:gd name="T3" fmla="*/ 132449 h 182600"/>
              <a:gd name="T4" fmla="*/ 146060 w 182751"/>
              <a:gd name="T5" fmla="*/ 163984 h 182600"/>
              <a:gd name="T6" fmla="*/ 108124 w 182751"/>
              <a:gd name="T7" fmla="*/ 180920 h 182600"/>
              <a:gd name="T8" fmla="*/ 93722 w 182751"/>
              <a:gd name="T9" fmla="*/ 182489 h 182600"/>
              <a:gd name="T10" fmla="*/ 78705 w 182751"/>
              <a:gd name="T11" fmla="*/ 181377 h 182600"/>
              <a:gd name="T12" fmla="*/ 39308 w 182751"/>
              <a:gd name="T13" fmla="*/ 165944 h 182600"/>
              <a:gd name="T14" fmla="*/ 11671 w 182751"/>
              <a:gd name="T15" fmla="*/ 135955 h 182600"/>
              <a:gd name="T16" fmla="*/ 0 w 182751"/>
              <a:gd name="T17" fmla="*/ 96033 h 182600"/>
              <a:gd name="T18" fmla="*/ 1058 w 182751"/>
              <a:gd name="T19" fmla="*/ 80589 h 182600"/>
              <a:gd name="T20" fmla="*/ 16049 w 182751"/>
              <a:gd name="T21" fmla="*/ 40377 h 182600"/>
              <a:gd name="T22" fmla="*/ 45307 w 182751"/>
              <a:gd name="T23" fmla="*/ 12264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8" name="object 37"/>
          <p:cNvSpPr txBox="1"/>
          <p:nvPr/>
        </p:nvSpPr>
        <p:spPr>
          <a:xfrm>
            <a:off x="3168650" y="4525963"/>
            <a:ext cx="104775" cy="203200"/>
          </a:xfrm>
          <a:prstGeom prst="rect">
            <a:avLst/>
          </a:prstGeom>
        </p:spPr>
        <p:txBody>
          <a:bodyPr lIns="0" tIns="0" rIns="0" bIns="0"/>
          <a:lstStyle/>
          <a:p>
            <a:pPr marL="12700" eaLnBrk="1" hangingPunct="1">
              <a:defRPr/>
            </a:pPr>
            <a:r>
              <a:rPr sz="1250" dirty="0">
                <a:latin typeface="Times New Roman"/>
                <a:cs typeface="Times New Roman"/>
              </a:rPr>
              <a:t>2</a:t>
            </a:r>
            <a:endParaRPr sz="1250">
              <a:latin typeface="Times New Roman"/>
              <a:cs typeface="Times New Roman"/>
            </a:endParaRPr>
          </a:p>
        </p:txBody>
      </p:sp>
      <p:sp>
        <p:nvSpPr>
          <p:cNvPr id="32806" name="object 38"/>
          <p:cNvSpPr>
            <a:spLocks/>
          </p:cNvSpPr>
          <p:nvPr/>
        </p:nvSpPr>
        <p:spPr bwMode="auto">
          <a:xfrm>
            <a:off x="4443413" y="3622675"/>
            <a:ext cx="184150" cy="182563"/>
          </a:xfrm>
          <a:custGeom>
            <a:avLst/>
            <a:gdLst>
              <a:gd name="T0" fmla="*/ 186981 w 182751"/>
              <a:gd name="T1" fmla="*/ 91145 h 182600"/>
              <a:gd name="T2" fmla="*/ 176887 w 182751"/>
              <a:gd name="T3" fmla="*/ 132449 h 182600"/>
              <a:gd name="T4" fmla="*/ 149903 w 182751"/>
              <a:gd name="T5" fmla="*/ 163984 h 182600"/>
              <a:gd name="T6" fmla="*/ 110968 w 182751"/>
              <a:gd name="T7" fmla="*/ 180920 h 182600"/>
              <a:gd name="T8" fmla="*/ 96189 w 182751"/>
              <a:gd name="T9" fmla="*/ 182489 h 182600"/>
              <a:gd name="T10" fmla="*/ 80775 w 182751"/>
              <a:gd name="T11" fmla="*/ 181377 h 182600"/>
              <a:gd name="T12" fmla="*/ 40342 w 182751"/>
              <a:gd name="T13" fmla="*/ 165944 h 182600"/>
              <a:gd name="T14" fmla="*/ 11978 w 182751"/>
              <a:gd name="T15" fmla="*/ 135955 h 182600"/>
              <a:gd name="T16" fmla="*/ 0 w 182751"/>
              <a:gd name="T17" fmla="*/ 96033 h 182600"/>
              <a:gd name="T18" fmla="*/ 1085 w 182751"/>
              <a:gd name="T19" fmla="*/ 80589 h 182600"/>
              <a:gd name="T20" fmla="*/ 16472 w 182751"/>
              <a:gd name="T21" fmla="*/ 40377 h 182600"/>
              <a:gd name="T22" fmla="*/ 46500 w 182751"/>
              <a:gd name="T23" fmla="*/ 12264 h 182600"/>
              <a:gd name="T24" fmla="*/ 86598 w 182751"/>
              <a:gd name="T25" fmla="*/ 0 h 182600"/>
              <a:gd name="T26" fmla="*/ 102720 w 182751"/>
              <a:gd name="T27" fmla="*/ 1010 h 182600"/>
              <a:gd name="T28" fmla="*/ 144473 w 182751"/>
              <a:gd name="T29" fmla="*/ 15695 h 182600"/>
              <a:gd name="T30" fmla="*/ 173597 w 182751"/>
              <a:gd name="T31" fmla="*/ 44482 h 182600"/>
              <a:gd name="T32" fmla="*/ 186614 w 182751"/>
              <a:gd name="T33" fmla="*/ 83028 h 182600"/>
              <a:gd name="T34" fmla="*/ 186981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0" name="object 39"/>
          <p:cNvSpPr txBox="1"/>
          <p:nvPr/>
        </p:nvSpPr>
        <p:spPr>
          <a:xfrm>
            <a:off x="4483100" y="3611563"/>
            <a:ext cx="104775" cy="203200"/>
          </a:xfrm>
          <a:prstGeom prst="rect">
            <a:avLst/>
          </a:prstGeom>
        </p:spPr>
        <p:txBody>
          <a:bodyPr lIns="0" tIns="0" rIns="0" bIns="0"/>
          <a:lstStyle/>
          <a:p>
            <a:pPr marL="12700" eaLnBrk="1" hangingPunct="1">
              <a:defRPr/>
            </a:pPr>
            <a:r>
              <a:rPr sz="1250" dirty="0">
                <a:latin typeface="Times New Roman"/>
                <a:cs typeface="Times New Roman"/>
              </a:rPr>
              <a:t>3</a:t>
            </a:r>
            <a:endParaRPr sz="1250">
              <a:latin typeface="Times New Roman"/>
              <a:cs typeface="Times New Roman"/>
            </a:endParaRPr>
          </a:p>
        </p:txBody>
      </p:sp>
      <p:sp>
        <p:nvSpPr>
          <p:cNvPr id="32808" name="object 40"/>
          <p:cNvSpPr>
            <a:spLocks/>
          </p:cNvSpPr>
          <p:nvPr/>
        </p:nvSpPr>
        <p:spPr bwMode="auto">
          <a:xfrm>
            <a:off x="5302250" y="3908425"/>
            <a:ext cx="182563" cy="182563"/>
          </a:xfrm>
          <a:custGeom>
            <a:avLst/>
            <a:gdLst>
              <a:gd name="T0" fmla="*/ 182187 w 182751"/>
              <a:gd name="T1" fmla="*/ 91145 h 182600"/>
              <a:gd name="T2" fmla="*/ 172353 w 182751"/>
              <a:gd name="T3" fmla="*/ 132449 h 182600"/>
              <a:gd name="T4" fmla="*/ 146060 w 182751"/>
              <a:gd name="T5" fmla="*/ 163984 h 182600"/>
              <a:gd name="T6" fmla="*/ 108124 w 182751"/>
              <a:gd name="T7" fmla="*/ 180920 h 182600"/>
              <a:gd name="T8" fmla="*/ 93722 w 182751"/>
              <a:gd name="T9" fmla="*/ 182489 h 182600"/>
              <a:gd name="T10" fmla="*/ 78705 w 182751"/>
              <a:gd name="T11" fmla="*/ 181377 h 182600"/>
              <a:gd name="T12" fmla="*/ 39308 w 182751"/>
              <a:gd name="T13" fmla="*/ 165944 h 182600"/>
              <a:gd name="T14" fmla="*/ 11671 w 182751"/>
              <a:gd name="T15" fmla="*/ 135955 h 182600"/>
              <a:gd name="T16" fmla="*/ 0 w 182751"/>
              <a:gd name="T17" fmla="*/ 96033 h 182600"/>
              <a:gd name="T18" fmla="*/ 1058 w 182751"/>
              <a:gd name="T19" fmla="*/ 80589 h 182600"/>
              <a:gd name="T20" fmla="*/ 16049 w 182751"/>
              <a:gd name="T21" fmla="*/ 40377 h 182600"/>
              <a:gd name="T22" fmla="*/ 45307 w 182751"/>
              <a:gd name="T23" fmla="*/ 12264 h 182600"/>
              <a:gd name="T24" fmla="*/ 84378 w 182751"/>
              <a:gd name="T25" fmla="*/ 0 h 182600"/>
              <a:gd name="T26" fmla="*/ 100088 w 182751"/>
              <a:gd name="T27" fmla="*/ 1010 h 182600"/>
              <a:gd name="T28" fmla="*/ 140770 w 182751"/>
              <a:gd name="T29" fmla="*/ 15695 h 182600"/>
              <a:gd name="T30" fmla="*/ 169147 w 182751"/>
              <a:gd name="T31" fmla="*/ 44482 h 182600"/>
              <a:gd name="T32" fmla="*/ 181831 w 182751"/>
              <a:gd name="T33" fmla="*/ 83028 h 182600"/>
              <a:gd name="T34" fmla="*/ 182187 w 182751"/>
              <a:gd name="T35" fmla="*/ 91145 h 182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751" h="182600">
                <a:moveTo>
                  <a:pt x="182751" y="91199"/>
                </a:moveTo>
                <a:lnTo>
                  <a:pt x="172886" y="132530"/>
                </a:lnTo>
                <a:lnTo>
                  <a:pt x="146512" y="164083"/>
                </a:lnTo>
                <a:lnTo>
                  <a:pt x="108458" y="181031"/>
                </a:lnTo>
                <a:lnTo>
                  <a:pt x="94013" y="182600"/>
                </a:lnTo>
                <a:lnTo>
                  <a:pt x="78948" y="181488"/>
                </a:lnTo>
                <a:lnTo>
                  <a:pt x="39430" y="166046"/>
                </a:lnTo>
                <a:lnTo>
                  <a:pt x="11707" y="136039"/>
                </a:lnTo>
                <a:lnTo>
                  <a:pt x="0" y="96090"/>
                </a:lnTo>
                <a:lnTo>
                  <a:pt x="1061" y="80637"/>
                </a:lnTo>
                <a:lnTo>
                  <a:pt x="16100" y="40401"/>
                </a:lnTo>
                <a:lnTo>
                  <a:pt x="45448" y="12270"/>
                </a:lnTo>
                <a:lnTo>
                  <a:pt x="84639" y="0"/>
                </a:lnTo>
                <a:lnTo>
                  <a:pt x="100397" y="1010"/>
                </a:lnTo>
                <a:lnTo>
                  <a:pt x="141205" y="15704"/>
                </a:lnTo>
                <a:lnTo>
                  <a:pt x="169670" y="44509"/>
                </a:lnTo>
                <a:lnTo>
                  <a:pt x="182393" y="83079"/>
                </a:lnTo>
                <a:lnTo>
                  <a:pt x="182751" y="911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2" name="object 41"/>
          <p:cNvSpPr txBox="1"/>
          <p:nvPr/>
        </p:nvSpPr>
        <p:spPr>
          <a:xfrm>
            <a:off x="5340350" y="3897313"/>
            <a:ext cx="104775" cy="203200"/>
          </a:xfrm>
          <a:prstGeom prst="rect">
            <a:avLst/>
          </a:prstGeom>
        </p:spPr>
        <p:txBody>
          <a:bodyPr lIns="0" tIns="0" rIns="0" bIns="0"/>
          <a:lstStyle/>
          <a:p>
            <a:pPr marL="12700" eaLnBrk="1" hangingPunct="1">
              <a:defRPr/>
            </a:pPr>
            <a:r>
              <a:rPr sz="1250" dirty="0">
                <a:latin typeface="Times New Roman"/>
                <a:cs typeface="Times New Roman"/>
              </a:rPr>
              <a:t>4</a:t>
            </a:r>
            <a:endParaRPr sz="1250">
              <a:latin typeface="Times New Roman"/>
              <a:cs typeface="Times New Roman"/>
            </a:endParaRPr>
          </a:p>
        </p:txBody>
      </p:sp>
      <p:sp>
        <p:nvSpPr>
          <p:cNvPr id="32810" name="object 42"/>
          <p:cNvSpPr>
            <a:spLocks/>
          </p:cNvSpPr>
          <p:nvPr/>
        </p:nvSpPr>
        <p:spPr bwMode="auto">
          <a:xfrm>
            <a:off x="5199063" y="4092575"/>
            <a:ext cx="44450" cy="42863"/>
          </a:xfrm>
          <a:custGeom>
            <a:avLst/>
            <a:gdLst>
              <a:gd name="T0" fmla="*/ 0 w 45704"/>
              <a:gd name="T1" fmla="*/ 22196 h 42858"/>
              <a:gd name="T2" fmla="*/ 3410 w 45704"/>
              <a:gd name="T3" fmla="*/ 33282 h 42858"/>
              <a:gd name="T4" fmla="*/ 12788 w 45704"/>
              <a:gd name="T5" fmla="*/ 40810 h 42858"/>
              <a:gd name="T6" fmla="*/ 28108 w 45704"/>
              <a:gd name="T7" fmla="*/ 42873 h 42858"/>
              <a:gd name="T8" fmla="*/ 38122 w 45704"/>
              <a:gd name="T9" fmla="*/ 34639 h 42858"/>
              <a:gd name="T10" fmla="*/ 42044 w 45704"/>
              <a:gd name="T11" fmla="*/ 21337 h 42858"/>
              <a:gd name="T12" fmla="*/ 42008 w 45704"/>
              <a:gd name="T13" fmla="*/ 20007 h 42858"/>
              <a:gd name="T14" fmla="*/ 38430 w 45704"/>
              <a:gd name="T15" fmla="*/ 9156 h 42858"/>
              <a:gd name="T16" fmla="*/ 28938 w 45704"/>
              <a:gd name="T17" fmla="*/ 1862 h 42858"/>
              <a:gd name="T18" fmla="*/ 13463 w 45704"/>
              <a:gd name="T19" fmla="*/ 0 h 42858"/>
              <a:gd name="T20" fmla="*/ 3773 w 45704"/>
              <a:gd name="T21" fmla="*/ 8450 h 42858"/>
              <a:gd name="T22" fmla="*/ 0 w 45704"/>
              <a:gd name="T23" fmla="*/ 22196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0" y="22187"/>
                </a:moveTo>
                <a:lnTo>
                  <a:pt x="3707" y="33270"/>
                </a:lnTo>
                <a:lnTo>
                  <a:pt x="13901" y="40795"/>
                </a:lnTo>
                <a:lnTo>
                  <a:pt x="30554" y="42858"/>
                </a:lnTo>
                <a:lnTo>
                  <a:pt x="41440" y="34627"/>
                </a:lnTo>
                <a:lnTo>
                  <a:pt x="45704" y="21331"/>
                </a:lnTo>
                <a:lnTo>
                  <a:pt x="45665" y="20001"/>
                </a:lnTo>
                <a:lnTo>
                  <a:pt x="41775" y="9153"/>
                </a:lnTo>
                <a:lnTo>
                  <a:pt x="31456" y="1862"/>
                </a:lnTo>
                <a:lnTo>
                  <a:pt x="14636" y="0"/>
                </a:lnTo>
                <a:lnTo>
                  <a:pt x="4100" y="8447"/>
                </a:lnTo>
                <a:lnTo>
                  <a:pt x="0" y="22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811" name="object 43"/>
          <p:cNvSpPr>
            <a:spLocks/>
          </p:cNvSpPr>
          <p:nvPr/>
        </p:nvSpPr>
        <p:spPr bwMode="auto">
          <a:xfrm>
            <a:off x="5199063" y="4092575"/>
            <a:ext cx="44450" cy="42863"/>
          </a:xfrm>
          <a:custGeom>
            <a:avLst/>
            <a:gdLst>
              <a:gd name="T0" fmla="*/ 42044 w 45704"/>
              <a:gd name="T1" fmla="*/ 21337 h 42858"/>
              <a:gd name="T2" fmla="*/ 38122 w 45704"/>
              <a:gd name="T3" fmla="*/ 34639 h 42858"/>
              <a:gd name="T4" fmla="*/ 28108 w 45704"/>
              <a:gd name="T5" fmla="*/ 42873 h 42858"/>
              <a:gd name="T6" fmla="*/ 12788 w 45704"/>
              <a:gd name="T7" fmla="*/ 40810 h 42858"/>
              <a:gd name="T8" fmla="*/ 3410 w 45704"/>
              <a:gd name="T9" fmla="*/ 33282 h 42858"/>
              <a:gd name="T10" fmla="*/ 0 w 45704"/>
              <a:gd name="T11" fmla="*/ 22196 h 42858"/>
              <a:gd name="T12" fmla="*/ 3773 w 45704"/>
              <a:gd name="T13" fmla="*/ 8450 h 42858"/>
              <a:gd name="T14" fmla="*/ 13463 w 45704"/>
              <a:gd name="T15" fmla="*/ 0 h 42858"/>
              <a:gd name="T16" fmla="*/ 28938 w 45704"/>
              <a:gd name="T17" fmla="*/ 1862 h 42858"/>
              <a:gd name="T18" fmla="*/ 38430 w 45704"/>
              <a:gd name="T19" fmla="*/ 9156 h 42858"/>
              <a:gd name="T20" fmla="*/ 42008 w 45704"/>
              <a:gd name="T21" fmla="*/ 20007 h 42858"/>
              <a:gd name="T22" fmla="*/ 42044 w 45704"/>
              <a:gd name="T23" fmla="*/ 21337 h 42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04" h="42858">
                <a:moveTo>
                  <a:pt x="45704" y="21331"/>
                </a:moveTo>
                <a:lnTo>
                  <a:pt x="41440" y="34627"/>
                </a:lnTo>
                <a:lnTo>
                  <a:pt x="30554" y="42858"/>
                </a:lnTo>
                <a:lnTo>
                  <a:pt x="13901" y="40795"/>
                </a:lnTo>
                <a:lnTo>
                  <a:pt x="3707" y="33270"/>
                </a:lnTo>
                <a:lnTo>
                  <a:pt x="0" y="22187"/>
                </a:lnTo>
                <a:lnTo>
                  <a:pt x="4100" y="8447"/>
                </a:lnTo>
                <a:lnTo>
                  <a:pt x="14636" y="0"/>
                </a:lnTo>
                <a:lnTo>
                  <a:pt x="31456" y="1862"/>
                </a:lnTo>
                <a:lnTo>
                  <a:pt x="41775" y="9153"/>
                </a:lnTo>
                <a:lnTo>
                  <a:pt x="45665" y="20001"/>
                </a:lnTo>
                <a:lnTo>
                  <a:pt x="45704" y="21331"/>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2" name="object 44"/>
          <p:cNvSpPr>
            <a:spLocks/>
          </p:cNvSpPr>
          <p:nvPr/>
        </p:nvSpPr>
        <p:spPr bwMode="auto">
          <a:xfrm>
            <a:off x="5068888" y="3675063"/>
            <a:ext cx="304800" cy="304800"/>
          </a:xfrm>
          <a:custGeom>
            <a:avLst/>
            <a:gdLst>
              <a:gd name="T0" fmla="*/ 305658 w 304372"/>
              <a:gd name="T1" fmla="*/ 153532 h 303868"/>
              <a:gd name="T2" fmla="*/ 299520 w 304372"/>
              <a:gd name="T3" fmla="*/ 196767 h 303868"/>
              <a:gd name="T4" fmla="*/ 282272 w 304372"/>
              <a:gd name="T5" fmla="*/ 235247 h 303868"/>
              <a:gd name="T6" fmla="*/ 255659 w 304372"/>
              <a:gd name="T7" fmla="*/ 267222 h 303868"/>
              <a:gd name="T8" fmla="*/ 221425 w 304372"/>
              <a:gd name="T9" fmla="*/ 290935 h 303868"/>
              <a:gd name="T10" fmla="*/ 181316 w 304372"/>
              <a:gd name="T11" fmla="*/ 304635 h 303868"/>
              <a:gd name="T12" fmla="*/ 166942 w 304372"/>
              <a:gd name="T13" fmla="*/ 306673 h 303868"/>
              <a:gd name="T14" fmla="*/ 150598 w 304372"/>
              <a:gd name="T15" fmla="*/ 306136 h 303868"/>
              <a:gd name="T16" fmla="*/ 105403 w 304372"/>
              <a:gd name="T17" fmla="*/ 297209 h 303868"/>
              <a:gd name="T18" fmla="*/ 66816 w 304372"/>
              <a:gd name="T19" fmla="*/ 278493 h 303868"/>
              <a:gd name="T20" fmla="*/ 35931 w 304372"/>
              <a:gd name="T21" fmla="*/ 251524 h 303868"/>
              <a:gd name="T22" fmla="*/ 13850 w 304372"/>
              <a:gd name="T23" fmla="*/ 217835 h 303868"/>
              <a:gd name="T24" fmla="*/ 1669 w 304372"/>
              <a:gd name="T25" fmla="*/ 178962 h 303868"/>
              <a:gd name="T26" fmla="*/ 0 w 304372"/>
              <a:gd name="T27" fmla="*/ 165117 h 303868"/>
              <a:gd name="T28" fmla="*/ 582 w 304372"/>
              <a:gd name="T29" fmla="*/ 148986 h 303868"/>
              <a:gd name="T30" fmla="*/ 9728 w 304372"/>
              <a:gd name="T31" fmla="*/ 104231 h 303868"/>
              <a:gd name="T32" fmla="*/ 28750 w 304372"/>
              <a:gd name="T33" fmla="*/ 65884 h 303868"/>
              <a:gd name="T34" fmla="*/ 56092 w 304372"/>
              <a:gd name="T35" fmla="*/ 35166 h 303868"/>
              <a:gd name="T36" fmla="*/ 90180 w 304372"/>
              <a:gd name="T37" fmla="*/ 13295 h 303868"/>
              <a:gd name="T38" fmla="*/ 129454 w 304372"/>
              <a:gd name="T39" fmla="*/ 1489 h 303868"/>
              <a:gd name="T40" fmla="*/ 143426 w 304372"/>
              <a:gd name="T41" fmla="*/ 0 h 303868"/>
              <a:gd name="T42" fmla="*/ 159228 w 304372"/>
              <a:gd name="T43" fmla="*/ 621 h 303868"/>
              <a:gd name="T44" fmla="*/ 203196 w 304372"/>
              <a:gd name="T45" fmla="*/ 10018 h 303868"/>
              <a:gd name="T46" fmla="*/ 240986 w 304372"/>
              <a:gd name="T47" fmla="*/ 29467 h 303868"/>
              <a:gd name="T48" fmla="*/ 271288 w 304372"/>
              <a:gd name="T49" fmla="*/ 57361 h 303868"/>
              <a:gd name="T50" fmla="*/ 292788 w 304372"/>
              <a:gd name="T51" fmla="*/ 92097 h 303868"/>
              <a:gd name="T52" fmla="*/ 304170 w 304372"/>
              <a:gd name="T53" fmla="*/ 132061 h 303868"/>
              <a:gd name="T54" fmla="*/ 305658 w 304372"/>
              <a:gd name="T55" fmla="*/ 153532 h 3038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4372" h="303868">
                <a:moveTo>
                  <a:pt x="304372" y="152128"/>
                </a:moveTo>
                <a:lnTo>
                  <a:pt x="298260" y="194967"/>
                </a:lnTo>
                <a:lnTo>
                  <a:pt x="281085" y="233096"/>
                </a:lnTo>
                <a:lnTo>
                  <a:pt x="254584" y="264778"/>
                </a:lnTo>
                <a:lnTo>
                  <a:pt x="220494" y="288274"/>
                </a:lnTo>
                <a:lnTo>
                  <a:pt x="180553" y="301849"/>
                </a:lnTo>
                <a:lnTo>
                  <a:pt x="166240" y="303868"/>
                </a:lnTo>
                <a:lnTo>
                  <a:pt x="149965" y="303337"/>
                </a:lnTo>
                <a:lnTo>
                  <a:pt x="104959" y="294491"/>
                </a:lnTo>
                <a:lnTo>
                  <a:pt x="66534" y="275946"/>
                </a:lnTo>
                <a:lnTo>
                  <a:pt x="35781" y="249224"/>
                </a:lnTo>
                <a:lnTo>
                  <a:pt x="13793" y="215843"/>
                </a:lnTo>
                <a:lnTo>
                  <a:pt x="1663" y="177325"/>
                </a:lnTo>
                <a:lnTo>
                  <a:pt x="0" y="163607"/>
                </a:lnTo>
                <a:lnTo>
                  <a:pt x="579" y="147623"/>
                </a:lnTo>
                <a:lnTo>
                  <a:pt x="9686" y="103277"/>
                </a:lnTo>
                <a:lnTo>
                  <a:pt x="28630" y="65282"/>
                </a:lnTo>
                <a:lnTo>
                  <a:pt x="55855" y="34844"/>
                </a:lnTo>
                <a:lnTo>
                  <a:pt x="89801" y="13173"/>
                </a:lnTo>
                <a:lnTo>
                  <a:pt x="128909" y="1474"/>
                </a:lnTo>
                <a:lnTo>
                  <a:pt x="142823" y="0"/>
                </a:lnTo>
                <a:lnTo>
                  <a:pt x="158558" y="615"/>
                </a:lnTo>
                <a:lnTo>
                  <a:pt x="202341" y="9926"/>
                </a:lnTo>
                <a:lnTo>
                  <a:pt x="239973" y="29197"/>
                </a:lnTo>
                <a:lnTo>
                  <a:pt x="270147" y="56837"/>
                </a:lnTo>
                <a:lnTo>
                  <a:pt x="291556" y="91254"/>
                </a:lnTo>
                <a:lnTo>
                  <a:pt x="302890" y="130853"/>
                </a:lnTo>
                <a:lnTo>
                  <a:pt x="304372" y="152128"/>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3" name="object 45"/>
          <p:cNvSpPr>
            <a:spLocks/>
          </p:cNvSpPr>
          <p:nvPr/>
        </p:nvSpPr>
        <p:spPr bwMode="auto">
          <a:xfrm>
            <a:off x="2614613" y="3598863"/>
            <a:ext cx="92075" cy="92075"/>
          </a:xfrm>
          <a:custGeom>
            <a:avLst/>
            <a:gdLst>
              <a:gd name="T0" fmla="*/ 93491 w 91375"/>
              <a:gd name="T1" fmla="*/ 46770 h 91300"/>
              <a:gd name="T2" fmla="*/ 74952 w 91375"/>
              <a:gd name="T3" fmla="*/ 84147 h 91300"/>
              <a:gd name="T4" fmla="*/ 48095 w 91375"/>
              <a:gd name="T5" fmla="*/ 93645 h 91300"/>
              <a:gd name="T6" fmla="*/ 33113 w 91375"/>
              <a:gd name="T7" fmla="*/ 91411 h 91300"/>
              <a:gd name="T8" fmla="*/ 20171 w 91375"/>
              <a:gd name="T9" fmla="*/ 85156 h 91300"/>
              <a:gd name="T10" fmla="*/ 9912 w 91375"/>
              <a:gd name="T11" fmla="*/ 75579 h 91300"/>
              <a:gd name="T12" fmla="*/ 2975 w 91375"/>
              <a:gd name="T13" fmla="*/ 63387 h 91300"/>
              <a:gd name="T14" fmla="*/ 0 w 91375"/>
              <a:gd name="T15" fmla="*/ 49279 h 91300"/>
              <a:gd name="T16" fmla="*/ 2152 w 91375"/>
              <a:gd name="T17" fmla="*/ 33905 h 91300"/>
              <a:gd name="T18" fmla="*/ 8237 w 91375"/>
              <a:gd name="T19" fmla="*/ 20718 h 91300"/>
              <a:gd name="T20" fmla="*/ 17574 w 91375"/>
              <a:gd name="T21" fmla="*/ 10293 h 91300"/>
              <a:gd name="T22" fmla="*/ 29486 w 91375"/>
              <a:gd name="T23" fmla="*/ 3196 h 91300"/>
              <a:gd name="T24" fmla="*/ 43299 w 91375"/>
              <a:gd name="T25" fmla="*/ 0 h 91300"/>
              <a:gd name="T26" fmla="*/ 58913 w 91375"/>
              <a:gd name="T27" fmla="*/ 2088 h 91300"/>
              <a:gd name="T28" fmla="*/ 89950 w 91375"/>
              <a:gd name="T29" fmla="*/ 28973 h 91300"/>
              <a:gd name="T30" fmla="*/ 93491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4" name="object 46"/>
          <p:cNvSpPr>
            <a:spLocks/>
          </p:cNvSpPr>
          <p:nvPr/>
        </p:nvSpPr>
        <p:spPr bwMode="auto">
          <a:xfrm>
            <a:off x="2614613" y="3941763"/>
            <a:ext cx="92075" cy="92075"/>
          </a:xfrm>
          <a:custGeom>
            <a:avLst/>
            <a:gdLst>
              <a:gd name="T0" fmla="*/ 93491 w 91375"/>
              <a:gd name="T1" fmla="*/ 46770 h 91300"/>
              <a:gd name="T2" fmla="*/ 74952 w 91375"/>
              <a:gd name="T3" fmla="*/ 84147 h 91300"/>
              <a:gd name="T4" fmla="*/ 48095 w 91375"/>
              <a:gd name="T5" fmla="*/ 93645 h 91300"/>
              <a:gd name="T6" fmla="*/ 33113 w 91375"/>
              <a:gd name="T7" fmla="*/ 91411 h 91300"/>
              <a:gd name="T8" fmla="*/ 20171 w 91375"/>
              <a:gd name="T9" fmla="*/ 85156 h 91300"/>
              <a:gd name="T10" fmla="*/ 9912 w 91375"/>
              <a:gd name="T11" fmla="*/ 75579 h 91300"/>
              <a:gd name="T12" fmla="*/ 2975 w 91375"/>
              <a:gd name="T13" fmla="*/ 63387 h 91300"/>
              <a:gd name="T14" fmla="*/ 0 w 91375"/>
              <a:gd name="T15" fmla="*/ 49279 h 91300"/>
              <a:gd name="T16" fmla="*/ 2152 w 91375"/>
              <a:gd name="T17" fmla="*/ 33905 h 91300"/>
              <a:gd name="T18" fmla="*/ 8237 w 91375"/>
              <a:gd name="T19" fmla="*/ 20718 h 91300"/>
              <a:gd name="T20" fmla="*/ 17574 w 91375"/>
              <a:gd name="T21" fmla="*/ 10293 h 91300"/>
              <a:gd name="T22" fmla="*/ 29486 w 91375"/>
              <a:gd name="T23" fmla="*/ 3196 h 91300"/>
              <a:gd name="T24" fmla="*/ 43299 w 91375"/>
              <a:gd name="T25" fmla="*/ 0 h 91300"/>
              <a:gd name="T26" fmla="*/ 58913 w 91375"/>
              <a:gd name="T27" fmla="*/ 2088 h 91300"/>
              <a:gd name="T28" fmla="*/ 89950 w 91375"/>
              <a:gd name="T29" fmla="*/ 28973 h 91300"/>
              <a:gd name="T30" fmla="*/ 93491 w 91375"/>
              <a:gd name="T31" fmla="*/ 46770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5" name="object 47"/>
          <p:cNvSpPr>
            <a:spLocks/>
          </p:cNvSpPr>
          <p:nvPr/>
        </p:nvSpPr>
        <p:spPr bwMode="auto">
          <a:xfrm>
            <a:off x="2901950" y="3771900"/>
            <a:ext cx="90488" cy="90488"/>
          </a:xfrm>
          <a:custGeom>
            <a:avLst/>
            <a:gdLst>
              <a:gd name="T0" fmla="*/ 0 w 91375"/>
              <a:gd name="T1" fmla="*/ 46774 h 91300"/>
              <a:gd name="T2" fmla="*/ 19146 w 91375"/>
              <a:gd name="T3" fmla="*/ 80828 h 91300"/>
              <a:gd name="T4" fmla="*/ 45651 w 91375"/>
              <a:gd name="T5" fmla="*/ 88885 h 91300"/>
              <a:gd name="T6" fmla="*/ 59310 w 91375"/>
              <a:gd name="T7" fmla="*/ 86308 h 91300"/>
              <a:gd name="T8" fmla="*/ 71144 w 91375"/>
              <a:gd name="T9" fmla="*/ 79871 h 91300"/>
              <a:gd name="T10" fmla="*/ 80456 w 91375"/>
              <a:gd name="T11" fmla="*/ 70277 h 91300"/>
              <a:gd name="T12" fmla="*/ 86553 w 91375"/>
              <a:gd name="T13" fmla="*/ 58219 h 91300"/>
              <a:gd name="T14" fmla="*/ 88740 w 91375"/>
              <a:gd name="T15" fmla="*/ 44393 h 91300"/>
              <a:gd name="T16" fmla="*/ 88566 w 91375"/>
              <a:gd name="T17" fmla="*/ 40441 h 91300"/>
              <a:gd name="T18" fmla="*/ 68566 w 91375"/>
              <a:gd name="T19" fmla="*/ 7644 h 91300"/>
              <a:gd name="T20" fmla="*/ 41098 w 91375"/>
              <a:gd name="T21" fmla="*/ 0 h 91300"/>
              <a:gd name="T22" fmla="*/ 27988 w 91375"/>
              <a:gd name="T23" fmla="*/ 3034 h 91300"/>
              <a:gd name="T24" fmla="*/ 16680 w 91375"/>
              <a:gd name="T25" fmla="*/ 9770 h 91300"/>
              <a:gd name="T26" fmla="*/ 7818 w 91375"/>
              <a:gd name="T27" fmla="*/ 19666 h 91300"/>
              <a:gd name="T28" fmla="*/ 2044 w 91375"/>
              <a:gd name="T29" fmla="*/ 32182 h 91300"/>
              <a:gd name="T30" fmla="*/ 0 w 91375"/>
              <a:gd name="T31" fmla="*/ 46774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0" y="48045"/>
                </a:moveTo>
                <a:lnTo>
                  <a:pt x="19715" y="83023"/>
                </a:lnTo>
                <a:lnTo>
                  <a:pt x="47006" y="91300"/>
                </a:lnTo>
                <a:lnTo>
                  <a:pt x="61071" y="88651"/>
                </a:lnTo>
                <a:lnTo>
                  <a:pt x="73256" y="82041"/>
                </a:lnTo>
                <a:lnTo>
                  <a:pt x="82845" y="72186"/>
                </a:lnTo>
                <a:lnTo>
                  <a:pt x="89123" y="59800"/>
                </a:lnTo>
                <a:lnTo>
                  <a:pt x="91375" y="45599"/>
                </a:lnTo>
                <a:lnTo>
                  <a:pt x="91196" y="41539"/>
                </a:lnTo>
                <a:lnTo>
                  <a:pt x="70602" y="7852"/>
                </a:lnTo>
                <a:lnTo>
                  <a:pt x="42319" y="0"/>
                </a:lnTo>
                <a:lnTo>
                  <a:pt x="28819" y="3116"/>
                </a:lnTo>
                <a:lnTo>
                  <a:pt x="17175" y="10035"/>
                </a:lnTo>
                <a:lnTo>
                  <a:pt x="8050" y="20200"/>
                </a:lnTo>
                <a:lnTo>
                  <a:pt x="2104" y="33056"/>
                </a:lnTo>
                <a:lnTo>
                  <a:pt x="0" y="48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816" name="object 48"/>
          <p:cNvSpPr>
            <a:spLocks/>
          </p:cNvSpPr>
          <p:nvPr/>
        </p:nvSpPr>
        <p:spPr bwMode="auto">
          <a:xfrm>
            <a:off x="2901950" y="3771900"/>
            <a:ext cx="90488" cy="90488"/>
          </a:xfrm>
          <a:custGeom>
            <a:avLst/>
            <a:gdLst>
              <a:gd name="T0" fmla="*/ 88740 w 91375"/>
              <a:gd name="T1" fmla="*/ 44393 h 91300"/>
              <a:gd name="T2" fmla="*/ 71144 w 91375"/>
              <a:gd name="T3" fmla="*/ 79871 h 91300"/>
              <a:gd name="T4" fmla="*/ 45651 w 91375"/>
              <a:gd name="T5" fmla="*/ 88885 h 91300"/>
              <a:gd name="T6" fmla="*/ 31430 w 91375"/>
              <a:gd name="T7" fmla="*/ 86764 h 91300"/>
              <a:gd name="T8" fmla="*/ 19146 w 91375"/>
              <a:gd name="T9" fmla="*/ 80828 h 91300"/>
              <a:gd name="T10" fmla="*/ 9409 w 91375"/>
              <a:gd name="T11" fmla="*/ 71738 h 91300"/>
              <a:gd name="T12" fmla="*/ 2824 w 91375"/>
              <a:gd name="T13" fmla="*/ 60164 h 91300"/>
              <a:gd name="T14" fmla="*/ 0 w 91375"/>
              <a:gd name="T15" fmla="*/ 46774 h 91300"/>
              <a:gd name="T16" fmla="*/ 2044 w 91375"/>
              <a:gd name="T17" fmla="*/ 32182 h 91300"/>
              <a:gd name="T18" fmla="*/ 7818 w 91375"/>
              <a:gd name="T19" fmla="*/ 19666 h 91300"/>
              <a:gd name="T20" fmla="*/ 16680 w 91375"/>
              <a:gd name="T21" fmla="*/ 9770 h 91300"/>
              <a:gd name="T22" fmla="*/ 27988 w 91375"/>
              <a:gd name="T23" fmla="*/ 3034 h 91300"/>
              <a:gd name="T24" fmla="*/ 41098 w 91375"/>
              <a:gd name="T25" fmla="*/ 0 h 91300"/>
              <a:gd name="T26" fmla="*/ 55919 w 91375"/>
              <a:gd name="T27" fmla="*/ 1982 h 91300"/>
              <a:gd name="T28" fmla="*/ 85379 w 91375"/>
              <a:gd name="T29" fmla="*/ 27500 h 91300"/>
              <a:gd name="T30" fmla="*/ 88740 w 91375"/>
              <a:gd name="T31" fmla="*/ 44393 h 913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1375" h="91300">
                <a:moveTo>
                  <a:pt x="91375" y="45599"/>
                </a:moveTo>
                <a:lnTo>
                  <a:pt x="73256" y="82041"/>
                </a:lnTo>
                <a:lnTo>
                  <a:pt x="47006" y="91300"/>
                </a:lnTo>
                <a:lnTo>
                  <a:pt x="32363" y="89122"/>
                </a:lnTo>
                <a:lnTo>
                  <a:pt x="19715" y="83023"/>
                </a:lnTo>
                <a:lnTo>
                  <a:pt x="9688" y="73687"/>
                </a:lnTo>
                <a:lnTo>
                  <a:pt x="2908" y="61799"/>
                </a:lnTo>
                <a:lnTo>
                  <a:pt x="0" y="48045"/>
                </a:lnTo>
                <a:lnTo>
                  <a:pt x="2104" y="33056"/>
                </a:lnTo>
                <a:lnTo>
                  <a:pt x="8050" y="20200"/>
                </a:lnTo>
                <a:lnTo>
                  <a:pt x="17175" y="10035"/>
                </a:lnTo>
                <a:lnTo>
                  <a:pt x="28819" y="3116"/>
                </a:lnTo>
                <a:lnTo>
                  <a:pt x="42319" y="0"/>
                </a:lnTo>
                <a:lnTo>
                  <a:pt x="57580" y="2036"/>
                </a:lnTo>
                <a:lnTo>
                  <a:pt x="87914" y="28247"/>
                </a:lnTo>
                <a:lnTo>
                  <a:pt x="91375" y="45599"/>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7" name="object 49"/>
          <p:cNvSpPr>
            <a:spLocks/>
          </p:cNvSpPr>
          <p:nvPr/>
        </p:nvSpPr>
        <p:spPr bwMode="auto">
          <a:xfrm>
            <a:off x="4878388" y="302736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8" name="object 50"/>
          <p:cNvSpPr>
            <a:spLocks/>
          </p:cNvSpPr>
          <p:nvPr/>
        </p:nvSpPr>
        <p:spPr bwMode="auto">
          <a:xfrm>
            <a:off x="4878388" y="234156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19" name="object 51"/>
          <p:cNvSpPr>
            <a:spLocks/>
          </p:cNvSpPr>
          <p:nvPr/>
        </p:nvSpPr>
        <p:spPr bwMode="auto">
          <a:xfrm>
            <a:off x="5907088" y="1655763"/>
            <a:ext cx="685800" cy="457200"/>
          </a:xfrm>
          <a:custGeom>
            <a:avLst/>
            <a:gdLst>
              <a:gd name="T0" fmla="*/ 0 w 685800"/>
              <a:gd name="T1" fmla="*/ 457200 h 457200"/>
              <a:gd name="T2" fmla="*/ 0 w 685800"/>
              <a:gd name="T3" fmla="*/ 0 h 457200"/>
              <a:gd name="T4" fmla="*/ 685800 w 685800"/>
              <a:gd name="T5" fmla="*/ 0 h 457200"/>
              <a:gd name="T6" fmla="*/ 685800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800" y="0"/>
                </a:lnTo>
                <a:lnTo>
                  <a:pt x="685800"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0" name="object 52"/>
          <p:cNvSpPr>
            <a:spLocks/>
          </p:cNvSpPr>
          <p:nvPr/>
        </p:nvSpPr>
        <p:spPr bwMode="auto">
          <a:xfrm>
            <a:off x="6821488" y="1655763"/>
            <a:ext cx="685800" cy="457200"/>
          </a:xfrm>
          <a:custGeom>
            <a:avLst/>
            <a:gdLst>
              <a:gd name="T0" fmla="*/ 0 w 685800"/>
              <a:gd name="T1" fmla="*/ 457200 h 457200"/>
              <a:gd name="T2" fmla="*/ 0 w 685800"/>
              <a:gd name="T3" fmla="*/ 0 h 457200"/>
              <a:gd name="T4" fmla="*/ 685799 w 685800"/>
              <a:gd name="T5" fmla="*/ 0 h 457200"/>
              <a:gd name="T6" fmla="*/ 685799 w 685800"/>
              <a:gd name="T7" fmla="*/ 457200 h 457200"/>
              <a:gd name="T8" fmla="*/ 0 w 6858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457200">
                <a:moveTo>
                  <a:pt x="0" y="457200"/>
                </a:moveTo>
                <a:lnTo>
                  <a:pt x="0" y="0"/>
                </a:lnTo>
                <a:lnTo>
                  <a:pt x="685799" y="0"/>
                </a:lnTo>
                <a:lnTo>
                  <a:pt x="685799" y="457200"/>
                </a:lnTo>
                <a:lnTo>
                  <a:pt x="0" y="457200"/>
                </a:lnTo>
                <a:close/>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1" name="object 53"/>
          <p:cNvSpPr>
            <a:spLocks/>
          </p:cNvSpPr>
          <p:nvPr/>
        </p:nvSpPr>
        <p:spPr bwMode="auto">
          <a:xfrm>
            <a:off x="7504113" y="2055813"/>
            <a:ext cx="6350" cy="0"/>
          </a:xfrm>
          <a:custGeom>
            <a:avLst/>
            <a:gdLst>
              <a:gd name="T0" fmla="*/ 0 w 6096"/>
              <a:gd name="T1" fmla="*/ 6891 w 6096"/>
              <a:gd name="T2" fmla="*/ 0 60000 65536"/>
              <a:gd name="T3" fmla="*/ 0 60000 65536"/>
            </a:gdLst>
            <a:ahLst/>
            <a:cxnLst>
              <a:cxn ang="T2">
                <a:pos x="T0" y="0"/>
              </a:cxn>
              <a:cxn ang="T3">
                <a:pos x="T1" y="0"/>
              </a:cxn>
            </a:cxnLst>
            <a:rect l="0" t="0" r="r" b="b"/>
            <a:pathLst>
              <a:path w="6096">
                <a:moveTo>
                  <a:pt x="0" y="0"/>
                </a:moveTo>
                <a:lnTo>
                  <a:pt x="609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2" name="object 54"/>
          <p:cNvSpPr>
            <a:spLocks/>
          </p:cNvSpPr>
          <p:nvPr/>
        </p:nvSpPr>
        <p:spPr bwMode="auto">
          <a:xfrm>
            <a:off x="5221288" y="2798763"/>
            <a:ext cx="0" cy="215900"/>
          </a:xfrm>
          <a:custGeom>
            <a:avLst/>
            <a:gdLst>
              <a:gd name="T0" fmla="*/ 124647 h 215645"/>
              <a:gd name="T1" fmla="*/ 0 h 215645"/>
              <a:gd name="T2" fmla="*/ 216411 h 215645"/>
              <a:gd name="T3" fmla="*/ 124647 h 21564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15645">
                <a:moveTo>
                  <a:pt x="0" y="124206"/>
                </a:moveTo>
                <a:lnTo>
                  <a:pt x="0" y="0"/>
                </a:lnTo>
              </a:path>
              <a:path h="215645">
                <a:moveTo>
                  <a:pt x="0" y="215645"/>
                </a:moveTo>
                <a:lnTo>
                  <a:pt x="0" y="12420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3" name="object 55"/>
          <p:cNvSpPr>
            <a:spLocks/>
          </p:cNvSpPr>
          <p:nvPr/>
        </p:nvSpPr>
        <p:spPr bwMode="auto">
          <a:xfrm>
            <a:off x="5199063" y="2924175"/>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4" name="object 56"/>
          <p:cNvSpPr>
            <a:spLocks/>
          </p:cNvSpPr>
          <p:nvPr/>
        </p:nvSpPr>
        <p:spPr bwMode="auto">
          <a:xfrm>
            <a:off x="5221288" y="3484563"/>
            <a:ext cx="0" cy="182562"/>
          </a:xfrm>
          <a:custGeom>
            <a:avLst/>
            <a:gdLst>
              <a:gd name="T0" fmla="*/ 91722 h 181355"/>
              <a:gd name="T1" fmla="*/ 0 h 181355"/>
              <a:gd name="T2" fmla="*/ 185000 h 181355"/>
              <a:gd name="T3" fmla="*/ 91722 h 18135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81355">
                <a:moveTo>
                  <a:pt x="0" y="89916"/>
                </a:moveTo>
                <a:lnTo>
                  <a:pt x="0" y="0"/>
                </a:lnTo>
              </a:path>
              <a:path h="181355">
                <a:moveTo>
                  <a:pt x="0" y="181355"/>
                </a:moveTo>
                <a:lnTo>
                  <a:pt x="0" y="8991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5" name="object 57"/>
          <p:cNvSpPr>
            <a:spLocks/>
          </p:cNvSpPr>
          <p:nvPr/>
        </p:nvSpPr>
        <p:spPr bwMode="auto">
          <a:xfrm>
            <a:off x="5199063" y="3575050"/>
            <a:ext cx="46037" cy="92075"/>
          </a:xfrm>
          <a:custGeom>
            <a:avLst/>
            <a:gdLst>
              <a:gd name="T0" fmla="*/ 0 w 45719"/>
              <a:gd name="T1" fmla="*/ 0 h 91439"/>
              <a:gd name="T2" fmla="*/ 23340 w 45719"/>
              <a:gd name="T3" fmla="*/ 93360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6" name="object 58"/>
          <p:cNvSpPr>
            <a:spLocks/>
          </p:cNvSpPr>
          <p:nvPr/>
        </p:nvSpPr>
        <p:spPr bwMode="auto">
          <a:xfrm>
            <a:off x="5221288" y="1884363"/>
            <a:ext cx="685800" cy="354012"/>
          </a:xfrm>
          <a:custGeom>
            <a:avLst/>
            <a:gdLst>
              <a:gd name="T0" fmla="*/ 685800 w 685800"/>
              <a:gd name="T1" fmla="*/ 0 h 352805"/>
              <a:gd name="T2" fmla="*/ 0 w 685800"/>
              <a:gd name="T3" fmla="*/ 0 h 352805"/>
              <a:gd name="T4" fmla="*/ 0 w 685800"/>
              <a:gd name="T5" fmla="*/ 356438 h 352805"/>
              <a:gd name="T6" fmla="*/ 0 60000 65536"/>
              <a:gd name="T7" fmla="*/ 0 60000 65536"/>
              <a:gd name="T8" fmla="*/ 0 60000 65536"/>
            </a:gdLst>
            <a:ahLst/>
            <a:cxnLst>
              <a:cxn ang="T6">
                <a:pos x="T0" y="T1"/>
              </a:cxn>
              <a:cxn ang="T7">
                <a:pos x="T2" y="T3"/>
              </a:cxn>
              <a:cxn ang="T8">
                <a:pos x="T4" y="T5"/>
              </a:cxn>
            </a:cxnLst>
            <a:rect l="0" t="0" r="r" b="b"/>
            <a:pathLst>
              <a:path w="685800" h="352805">
                <a:moveTo>
                  <a:pt x="685800" y="0"/>
                </a:moveTo>
                <a:lnTo>
                  <a:pt x="0" y="0"/>
                </a:lnTo>
                <a:lnTo>
                  <a:pt x="0" y="352805"/>
                </a:lnTo>
              </a:path>
            </a:pathLst>
          </a:custGeom>
          <a:noFill/>
          <a:ln w="57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7" name="object 59"/>
          <p:cNvSpPr>
            <a:spLocks/>
          </p:cNvSpPr>
          <p:nvPr/>
        </p:nvSpPr>
        <p:spPr bwMode="auto">
          <a:xfrm>
            <a:off x="5221288" y="2238375"/>
            <a:ext cx="0" cy="90488"/>
          </a:xfrm>
          <a:custGeom>
            <a:avLst/>
            <a:gdLst>
              <a:gd name="T0" fmla="*/ 0 h 91439"/>
              <a:gd name="T1" fmla="*/ 88617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8" name="object 60"/>
          <p:cNvSpPr>
            <a:spLocks/>
          </p:cNvSpPr>
          <p:nvPr/>
        </p:nvSpPr>
        <p:spPr bwMode="auto">
          <a:xfrm>
            <a:off x="5199063" y="2238375"/>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29" name="object 61"/>
          <p:cNvSpPr>
            <a:spLocks/>
          </p:cNvSpPr>
          <p:nvPr/>
        </p:nvSpPr>
        <p:spPr bwMode="auto">
          <a:xfrm>
            <a:off x="5392738" y="1484313"/>
            <a:ext cx="1771650" cy="754062"/>
          </a:xfrm>
          <a:custGeom>
            <a:avLst/>
            <a:gdLst>
              <a:gd name="T0" fmla="*/ 1771650 w 1771650"/>
              <a:gd name="T1" fmla="*/ 172276 h 752855"/>
              <a:gd name="T2" fmla="*/ 1771650 w 1771650"/>
              <a:gd name="T3" fmla="*/ 0 h 752855"/>
              <a:gd name="T4" fmla="*/ 0 w 1771650"/>
              <a:gd name="T5" fmla="*/ 0 h 752855"/>
              <a:gd name="T6" fmla="*/ 0 w 1771650"/>
              <a:gd name="T7" fmla="*/ 756482 h 7528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1650" h="752855">
                <a:moveTo>
                  <a:pt x="1771650" y="171450"/>
                </a:moveTo>
                <a:lnTo>
                  <a:pt x="1771650" y="0"/>
                </a:lnTo>
                <a:lnTo>
                  <a:pt x="0" y="0"/>
                </a:lnTo>
                <a:lnTo>
                  <a:pt x="0" y="752855"/>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0" name="object 62"/>
          <p:cNvSpPr>
            <a:spLocks/>
          </p:cNvSpPr>
          <p:nvPr/>
        </p:nvSpPr>
        <p:spPr bwMode="auto">
          <a:xfrm>
            <a:off x="5392738" y="2238375"/>
            <a:ext cx="0" cy="90488"/>
          </a:xfrm>
          <a:custGeom>
            <a:avLst/>
            <a:gdLst>
              <a:gd name="T0" fmla="*/ 0 h 91439"/>
              <a:gd name="T1" fmla="*/ 88617 h 91439"/>
              <a:gd name="T2" fmla="*/ 0 60000 65536"/>
              <a:gd name="T3" fmla="*/ 0 60000 65536"/>
            </a:gdLst>
            <a:ahLst/>
            <a:cxnLst>
              <a:cxn ang="T2">
                <a:pos x="0" y="T0"/>
              </a:cxn>
              <a:cxn ang="T3">
                <a:pos x="0" y="T1"/>
              </a:cxn>
            </a:cxnLst>
            <a:rect l="0" t="0" r="r" b="b"/>
            <a:pathLst>
              <a:path h="91439">
                <a:moveTo>
                  <a:pt x="0" y="0"/>
                </a:moveTo>
                <a:lnTo>
                  <a:pt x="0" y="9144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1" name="object 63"/>
          <p:cNvSpPr>
            <a:spLocks/>
          </p:cNvSpPr>
          <p:nvPr/>
        </p:nvSpPr>
        <p:spPr bwMode="auto">
          <a:xfrm>
            <a:off x="5370513" y="2238375"/>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2" name="object 64"/>
          <p:cNvSpPr>
            <a:spLocks/>
          </p:cNvSpPr>
          <p:nvPr/>
        </p:nvSpPr>
        <p:spPr bwMode="auto">
          <a:xfrm>
            <a:off x="2970213" y="3827463"/>
            <a:ext cx="2090737" cy="0"/>
          </a:xfrm>
          <a:custGeom>
            <a:avLst/>
            <a:gdLst>
              <a:gd name="T0" fmla="*/ 0 w 2090165"/>
              <a:gd name="T1" fmla="*/ 2091882 w 2090165"/>
              <a:gd name="T2" fmla="*/ 0 60000 65536"/>
              <a:gd name="T3" fmla="*/ 0 60000 65536"/>
            </a:gdLst>
            <a:ahLst/>
            <a:cxnLst>
              <a:cxn ang="T2">
                <a:pos x="T0" y="0"/>
              </a:cxn>
              <a:cxn ang="T3">
                <a:pos x="T1" y="0"/>
              </a:cxn>
            </a:cxnLst>
            <a:rect l="0" t="0" r="r" b="b"/>
            <a:pathLst>
              <a:path w="2090165">
                <a:moveTo>
                  <a:pt x="0" y="0"/>
                </a:moveTo>
                <a:lnTo>
                  <a:pt x="2090166"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3" name="object 65"/>
          <p:cNvSpPr>
            <a:spLocks/>
          </p:cNvSpPr>
          <p:nvPr/>
        </p:nvSpPr>
        <p:spPr bwMode="auto">
          <a:xfrm>
            <a:off x="4968875" y="3805238"/>
            <a:ext cx="92075" cy="46037"/>
          </a:xfrm>
          <a:custGeom>
            <a:avLst/>
            <a:gdLst>
              <a:gd name="T0" fmla="*/ 0 w 91439"/>
              <a:gd name="T1" fmla="*/ 46677 h 45720"/>
              <a:gd name="T2" fmla="*/ 93360 w 91439"/>
              <a:gd name="T3" fmla="*/ 23340 h 45720"/>
              <a:gd name="T4" fmla="*/ 0 w 91439"/>
              <a:gd name="T5" fmla="*/ 0 h 45720"/>
              <a:gd name="T6" fmla="*/ 0 60000 65536"/>
              <a:gd name="T7" fmla="*/ 0 60000 65536"/>
              <a:gd name="T8" fmla="*/ 0 60000 65536"/>
            </a:gdLst>
            <a:ahLst/>
            <a:cxnLst>
              <a:cxn ang="T6">
                <a:pos x="T0" y="T1"/>
              </a:cxn>
              <a:cxn ang="T7">
                <a:pos x="T2" y="T3"/>
              </a:cxn>
              <a:cxn ang="T8">
                <a:pos x="T4" y="T5"/>
              </a:cxn>
            </a:cxnLst>
            <a:rect l="0" t="0" r="r" b="b"/>
            <a:pathLst>
              <a:path w="91439" h="45720">
                <a:moveTo>
                  <a:pt x="0" y="45720"/>
                </a:moveTo>
                <a:lnTo>
                  <a:pt x="91439" y="22860"/>
                </a:ln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4" name="object 66"/>
          <p:cNvSpPr>
            <a:spLocks/>
          </p:cNvSpPr>
          <p:nvPr/>
        </p:nvSpPr>
        <p:spPr bwMode="auto">
          <a:xfrm>
            <a:off x="5221288" y="3998913"/>
            <a:ext cx="0" cy="273050"/>
          </a:xfrm>
          <a:custGeom>
            <a:avLst/>
            <a:gdLst>
              <a:gd name="T0" fmla="*/ 181866 h 272795"/>
              <a:gd name="T1" fmla="*/ 0 h 272795"/>
              <a:gd name="T2" fmla="*/ 273560 h 272795"/>
              <a:gd name="T3" fmla="*/ 181866 h 27279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72795">
                <a:moveTo>
                  <a:pt x="0" y="181356"/>
                </a:moveTo>
                <a:lnTo>
                  <a:pt x="0" y="0"/>
                </a:lnTo>
              </a:path>
              <a:path h="272795">
                <a:moveTo>
                  <a:pt x="0" y="272795"/>
                </a:moveTo>
                <a:lnTo>
                  <a:pt x="0" y="181356"/>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5" name="object 67"/>
          <p:cNvSpPr>
            <a:spLocks/>
          </p:cNvSpPr>
          <p:nvPr/>
        </p:nvSpPr>
        <p:spPr bwMode="auto">
          <a:xfrm>
            <a:off x="5199063" y="4181475"/>
            <a:ext cx="46037" cy="90488"/>
          </a:xfrm>
          <a:custGeom>
            <a:avLst/>
            <a:gdLst>
              <a:gd name="T0" fmla="*/ 0 w 45719"/>
              <a:gd name="T1" fmla="*/ 0 h 91439"/>
              <a:gd name="T2" fmla="*/ 23340 w 45719"/>
              <a:gd name="T3" fmla="*/ 88616 h 91439"/>
              <a:gd name="T4" fmla="*/ 46679 w 45719"/>
              <a:gd name="T5" fmla="*/ 0 h 91439"/>
              <a:gd name="T6" fmla="*/ 0 60000 65536"/>
              <a:gd name="T7" fmla="*/ 0 60000 65536"/>
              <a:gd name="T8" fmla="*/ 0 60000 65536"/>
            </a:gdLst>
            <a:ahLst/>
            <a:cxnLst>
              <a:cxn ang="T6">
                <a:pos x="T0" y="T1"/>
              </a:cxn>
              <a:cxn ang="T7">
                <a:pos x="T2" y="T3"/>
              </a:cxn>
              <a:cxn ang="T8">
                <a:pos x="T4" y="T5"/>
              </a:cxn>
            </a:cxnLst>
            <a:rect l="0" t="0" r="r" b="b"/>
            <a:pathLst>
              <a:path w="45719" h="91439">
                <a:moveTo>
                  <a:pt x="0" y="0"/>
                </a:moveTo>
                <a:lnTo>
                  <a:pt x="22860" y="91439"/>
                </a:lnTo>
                <a:lnTo>
                  <a:pt x="45719"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6" name="object 68"/>
          <p:cNvSpPr>
            <a:spLocks/>
          </p:cNvSpPr>
          <p:nvPr/>
        </p:nvSpPr>
        <p:spPr bwMode="auto">
          <a:xfrm>
            <a:off x="6605588" y="1884363"/>
            <a:ext cx="215900" cy="0"/>
          </a:xfrm>
          <a:custGeom>
            <a:avLst/>
            <a:gdLst>
              <a:gd name="T0" fmla="*/ 216408 w 215646"/>
              <a:gd name="T1" fmla="*/ 0 w 215646"/>
              <a:gd name="T2" fmla="*/ 0 60000 65536"/>
              <a:gd name="T3" fmla="*/ 0 60000 65536"/>
            </a:gdLst>
            <a:ahLst/>
            <a:cxnLst>
              <a:cxn ang="T2">
                <a:pos x="T0" y="0"/>
              </a:cxn>
              <a:cxn ang="T3">
                <a:pos x="T1" y="0"/>
              </a:cxn>
            </a:cxnLst>
            <a:rect l="0" t="0" r="r" b="b"/>
            <a:pathLst>
              <a:path w="215646">
                <a:moveTo>
                  <a:pt x="215645" y="0"/>
                </a:moveTo>
                <a:lnTo>
                  <a:pt x="0" y="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7" name="object 69"/>
          <p:cNvSpPr>
            <a:spLocks/>
          </p:cNvSpPr>
          <p:nvPr/>
        </p:nvSpPr>
        <p:spPr bwMode="auto">
          <a:xfrm>
            <a:off x="6605588" y="1862138"/>
            <a:ext cx="92075" cy="46037"/>
          </a:xfrm>
          <a:custGeom>
            <a:avLst/>
            <a:gdLst>
              <a:gd name="T0" fmla="*/ 93357 w 91440"/>
              <a:gd name="T1" fmla="*/ 0 h 45720"/>
              <a:gd name="T2" fmla="*/ 0 w 91440"/>
              <a:gd name="T3" fmla="*/ 23340 h 45720"/>
              <a:gd name="T4" fmla="*/ 93357 w 91440"/>
              <a:gd name="T5" fmla="*/ 46677 h 45720"/>
              <a:gd name="T6" fmla="*/ 0 60000 65536"/>
              <a:gd name="T7" fmla="*/ 0 60000 65536"/>
              <a:gd name="T8" fmla="*/ 0 60000 65536"/>
            </a:gdLst>
            <a:ahLst/>
            <a:cxnLst>
              <a:cxn ang="T6">
                <a:pos x="T0" y="T1"/>
              </a:cxn>
              <a:cxn ang="T7">
                <a:pos x="T2" y="T3"/>
              </a:cxn>
              <a:cxn ang="T8">
                <a:pos x="T4" y="T5"/>
              </a:cxn>
            </a:cxnLst>
            <a:rect l="0" t="0" r="r" b="b"/>
            <a:pathLst>
              <a:path w="91440" h="45720">
                <a:moveTo>
                  <a:pt x="91439" y="0"/>
                </a:moveTo>
                <a:lnTo>
                  <a:pt x="0" y="22860"/>
                </a:lnTo>
                <a:lnTo>
                  <a:pt x="91439" y="45720"/>
                </a:lnTo>
              </a:path>
            </a:pathLst>
          </a:custGeom>
          <a:noFill/>
          <a:ln w="57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8" name="object 70"/>
          <p:cNvSpPr>
            <a:spLocks/>
          </p:cNvSpPr>
          <p:nvPr/>
        </p:nvSpPr>
        <p:spPr bwMode="auto">
          <a:xfrm>
            <a:off x="2586038" y="3819525"/>
            <a:ext cx="377825" cy="125413"/>
          </a:xfrm>
          <a:custGeom>
            <a:avLst/>
            <a:gdLst>
              <a:gd name="T0" fmla="*/ 379100 w 377189"/>
              <a:gd name="T1" fmla="*/ 0 h 125730"/>
              <a:gd name="T2" fmla="*/ 0 w 377189"/>
              <a:gd name="T3" fmla="*/ 124782 h 125730"/>
              <a:gd name="T4" fmla="*/ 0 60000 65536"/>
              <a:gd name="T5" fmla="*/ 0 60000 65536"/>
            </a:gdLst>
            <a:ahLst/>
            <a:cxnLst>
              <a:cxn ang="T4">
                <a:pos x="T0" y="T1"/>
              </a:cxn>
              <a:cxn ang="T5">
                <a:pos x="T2" y="T3"/>
              </a:cxn>
            </a:cxnLst>
            <a:rect l="0" t="0" r="r" b="b"/>
            <a:pathLst>
              <a:path w="377189" h="125730">
                <a:moveTo>
                  <a:pt x="377189" y="0"/>
                </a:moveTo>
                <a:lnTo>
                  <a:pt x="0" y="125730"/>
                </a:lnTo>
              </a:path>
            </a:pathLst>
          </a:custGeom>
          <a:noFill/>
          <a:ln w="114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839" name="object 71"/>
          <p:cNvSpPr txBox="1">
            <a:spLocks noChangeArrowheads="1"/>
          </p:cNvSpPr>
          <p:nvPr/>
        </p:nvSpPr>
        <p:spPr bwMode="auto">
          <a:xfrm>
            <a:off x="5040313" y="2395538"/>
            <a:ext cx="3556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2000" i="1" baseline="-21000">
                <a:latin typeface="Times New Roman" panose="02020603050405020304" pitchFamily="18" charset="0"/>
                <a:cs typeface="Times New Roman" panose="02020603050405020304" pitchFamily="18" charset="0"/>
              </a:rPr>
              <a:t>Q</a:t>
            </a:r>
            <a:r>
              <a:rPr lang="zh-CN" altLang="zh-CN" sz="1000" i="1">
                <a:latin typeface="Meiryo" pitchFamily="34" charset="-128"/>
                <a:ea typeface="Meiryo" pitchFamily="34" charset="-128"/>
              </a:rPr>
              <a:t>−</a:t>
            </a:r>
            <a:r>
              <a:rPr lang="zh-CN" altLang="zh-CN" sz="1000">
                <a:cs typeface="Arial" panose="020B0604020202020204" pitchFamily="34" charset="0"/>
              </a:rPr>
              <a:t>1</a:t>
            </a:r>
          </a:p>
        </p:txBody>
      </p:sp>
      <p:sp>
        <p:nvSpPr>
          <p:cNvPr id="73" name="object 72"/>
          <p:cNvSpPr txBox="1"/>
          <p:nvPr/>
        </p:nvSpPr>
        <p:spPr>
          <a:xfrm>
            <a:off x="5138738" y="3695700"/>
            <a:ext cx="195262" cy="217488"/>
          </a:xfrm>
          <a:prstGeom prst="rect">
            <a:avLst/>
          </a:prstGeom>
        </p:spPr>
        <p:txBody>
          <a:bodyPr lIns="0" tIns="0" rIns="0" bIns="0"/>
          <a:lstStyle/>
          <a:p>
            <a:pPr marL="12700" eaLnBrk="1" hangingPunct="1">
              <a:defRPr/>
            </a:pPr>
            <a:r>
              <a:rPr sz="1350" spc="540" dirty="0">
                <a:latin typeface="Arial"/>
                <a:cs typeface="Arial"/>
              </a:rPr>
              <a:t>+</a:t>
            </a:r>
            <a:endParaRPr sz="1350">
              <a:latin typeface="Arial"/>
              <a:cs typeface="Arial"/>
            </a:endParaRPr>
          </a:p>
        </p:txBody>
      </p:sp>
    </p:spTree>
    <p:extLst>
      <p:ext uri="{BB962C8B-B14F-4D97-AF65-F5344CB8AC3E}">
        <p14:creationId xmlns:p14="http://schemas.microsoft.com/office/powerpoint/2010/main" val="3739066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编码标准</a:t>
            </a:r>
            <a:endParaRPr lang="zh-CN" altLang="en-US" dirty="0"/>
          </a:p>
        </p:txBody>
      </p:sp>
      <p:sp>
        <p:nvSpPr>
          <p:cNvPr id="3" name="内容占位符 2"/>
          <p:cNvSpPr>
            <a:spLocks noGrp="1"/>
          </p:cNvSpPr>
          <p:nvPr>
            <p:ph idx="1"/>
          </p:nvPr>
        </p:nvSpPr>
        <p:spPr>
          <a:xfrm>
            <a:off x="417066" y="1327105"/>
            <a:ext cx="8309867" cy="4351338"/>
          </a:xfrm>
        </p:spPr>
        <p:txBody>
          <a:bodyPr/>
          <a:lstStyle/>
          <a:p>
            <a:r>
              <a:rPr lang="en-US" altLang="zh-CN" dirty="0"/>
              <a:t>H.261</a:t>
            </a:r>
            <a:r>
              <a:rPr lang="zh-CN" altLang="en-US" dirty="0"/>
              <a:t>编码标准介绍</a:t>
            </a:r>
            <a:r>
              <a:rPr lang="en-US" altLang="zh-CN" dirty="0"/>
              <a:t>; </a:t>
            </a:r>
            <a:r>
              <a:rPr lang="en-US" altLang="zh-CN" dirty="0" smtClean="0"/>
              <a:t>H.261</a:t>
            </a:r>
            <a:r>
              <a:rPr lang="zh-CN" altLang="en-US" dirty="0"/>
              <a:t>里面的</a:t>
            </a:r>
            <a:r>
              <a:rPr lang="en-US" altLang="zh-CN" dirty="0"/>
              <a:t>I </a:t>
            </a:r>
            <a:r>
              <a:rPr lang="en-US" altLang="zh-CN" dirty="0" smtClean="0"/>
              <a:t>FRAME</a:t>
            </a:r>
            <a:r>
              <a:rPr lang="zh-CN" altLang="en-US" dirty="0" smtClean="0"/>
              <a:t>，</a:t>
            </a:r>
            <a:r>
              <a:rPr lang="zh-CN" altLang="en-US" dirty="0"/>
              <a:t>和</a:t>
            </a:r>
            <a:r>
              <a:rPr lang="en-US" altLang="zh-CN" dirty="0"/>
              <a:t>P FRAME </a:t>
            </a:r>
            <a:r>
              <a:rPr lang="zh-CN" altLang="en-US" dirty="0"/>
              <a:t>概念和编码</a:t>
            </a:r>
            <a:r>
              <a:rPr lang="zh-CN" altLang="en-US" dirty="0" smtClean="0"/>
              <a:t>过程。</a:t>
            </a:r>
            <a:endParaRPr lang="en-US" altLang="zh-CN" dirty="0" smtClean="0"/>
          </a:p>
          <a:p>
            <a:endParaRPr lang="en-US" altLang="zh-CN" dirty="0" smtClean="0">
              <a:solidFill>
                <a:srgbClr val="C00000"/>
              </a:solidFill>
            </a:endParaRPr>
          </a:p>
          <a:p>
            <a:r>
              <a:rPr lang="zh-CN" altLang="en-US" dirty="0">
                <a:solidFill>
                  <a:srgbClr val="C00000"/>
                </a:solidFill>
              </a:rPr>
              <a:t>介绍</a:t>
            </a:r>
            <a:r>
              <a:rPr lang="en-US" altLang="zh-CN" dirty="0">
                <a:solidFill>
                  <a:srgbClr val="C00000"/>
                </a:solidFill>
              </a:rPr>
              <a:t>MPEG</a:t>
            </a:r>
            <a:r>
              <a:rPr lang="zh-CN" altLang="en-US" dirty="0">
                <a:solidFill>
                  <a:srgbClr val="C00000"/>
                </a:solidFill>
              </a:rPr>
              <a:t>编码，</a:t>
            </a:r>
            <a:r>
              <a:rPr lang="en-US" altLang="zh-CN" dirty="0">
                <a:solidFill>
                  <a:srgbClr val="C00000"/>
                </a:solidFill>
              </a:rPr>
              <a:t>MPEG-1</a:t>
            </a:r>
            <a:r>
              <a:rPr lang="zh-CN" altLang="en-US" dirty="0">
                <a:solidFill>
                  <a:srgbClr val="C00000"/>
                </a:solidFill>
              </a:rPr>
              <a:t>编码中的运动补偿，与</a:t>
            </a:r>
            <a:r>
              <a:rPr lang="en-US" altLang="zh-CN" dirty="0">
                <a:solidFill>
                  <a:srgbClr val="C00000"/>
                </a:solidFill>
              </a:rPr>
              <a:t>H.261</a:t>
            </a:r>
            <a:r>
              <a:rPr lang="zh-CN" altLang="en-US" dirty="0">
                <a:solidFill>
                  <a:srgbClr val="C00000"/>
                </a:solidFill>
              </a:rPr>
              <a:t>的主要区别</a:t>
            </a:r>
            <a:endParaRPr lang="en-US" altLang="zh-CN" dirty="0">
              <a:solidFill>
                <a:srgbClr val="C00000"/>
              </a:solidFill>
            </a:endParaRPr>
          </a:p>
          <a:p>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21</a:t>
            </a:fld>
            <a:endParaRPr lang="zh-CN" altLang="en-US" dirty="0"/>
          </a:p>
        </p:txBody>
      </p:sp>
    </p:spTree>
    <p:extLst>
      <p:ext uri="{BB962C8B-B14F-4D97-AF65-F5344CB8AC3E}">
        <p14:creationId xmlns:p14="http://schemas.microsoft.com/office/powerpoint/2010/main" val="3562573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90764" y="155575"/>
            <a:ext cx="7696200" cy="1139825"/>
          </a:xfrm>
        </p:spPr>
        <p:txBody>
          <a:bodyPr/>
          <a:lstStyle/>
          <a:p>
            <a:r>
              <a:rPr lang="en-US" altLang="zh-CN" sz="4000" dirty="0" smtClean="0">
                <a:latin typeface="Calibri" panose="020F0502020204030204" pitchFamily="34" charset="0"/>
                <a:cs typeface="PMingLiU" pitchFamily="18" charset="-120"/>
              </a:rPr>
              <a:t>MPEG Overview</a:t>
            </a:r>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B0215FE0-95E4-4DEF-B3C9-E187F43186BD}" type="slidenum">
              <a:rPr kumimoji="0" lang="en-US" altLang="zh-CN" sz="1200" smtClean="0">
                <a:latin typeface="Garamond" panose="02020404030301010803" pitchFamily="18" charset="0"/>
              </a:rPr>
              <a:pPr>
                <a:spcBef>
                  <a:spcPct val="0"/>
                </a:spcBef>
                <a:buClrTx/>
                <a:buSzTx/>
                <a:buFontTx/>
                <a:buNone/>
              </a:pPr>
              <a:t>22</a:t>
            </a:fld>
            <a:endParaRPr kumimoji="0" lang="en-US" altLang="zh-CN" sz="1200" smtClean="0">
              <a:latin typeface="Garamond" panose="02020404030301010803" pitchFamily="18" charset="0"/>
            </a:endParaRPr>
          </a:p>
        </p:txBody>
      </p:sp>
      <p:sp>
        <p:nvSpPr>
          <p:cNvPr id="14340" name="内容占位符 2"/>
          <p:cNvSpPr>
            <a:spLocks noGrp="1"/>
          </p:cNvSpPr>
          <p:nvPr>
            <p:ph idx="1"/>
          </p:nvPr>
        </p:nvSpPr>
        <p:spPr>
          <a:xfrm>
            <a:off x="457200" y="1295400"/>
            <a:ext cx="8229600" cy="4876800"/>
          </a:xfrm>
        </p:spPr>
        <p:txBody>
          <a:bodyPr/>
          <a:lstStyle/>
          <a:p>
            <a:r>
              <a:rPr lang="en-US" altLang="zh-CN" sz="2800" dirty="0" smtClean="0">
                <a:latin typeface="Cambria" panose="02040503050406030204" pitchFamily="18" charset="0"/>
                <a:ea typeface="黑体" panose="02010609060101010101" pitchFamily="49" charset="-122"/>
                <a:cs typeface="PMingLiU" pitchFamily="18" charset="-120"/>
              </a:rPr>
              <a:t>MPEG: Moving Pictures Expert Group(</a:t>
            </a:r>
            <a:r>
              <a:rPr lang="zh-CN" altLang="en-US" sz="2800" dirty="0" smtClean="0">
                <a:latin typeface="Cambria" panose="02040503050406030204" pitchFamily="18" charset="0"/>
                <a:ea typeface="黑体" panose="02010609060101010101" pitchFamily="49" charset="-122"/>
                <a:cs typeface="PMingLiU" pitchFamily="18" charset="-120"/>
              </a:rPr>
              <a:t>运动图像专家组</a:t>
            </a:r>
            <a:r>
              <a:rPr lang="en-US" altLang="zh-CN" sz="2800" dirty="0" smtClean="0">
                <a:latin typeface="Cambria" panose="02040503050406030204" pitchFamily="18" charset="0"/>
                <a:ea typeface="黑体" panose="02010609060101010101" pitchFamily="49" charset="-122"/>
                <a:cs typeface="PMingLiU" pitchFamily="18" charset="-120"/>
              </a:rPr>
              <a:t>), established in 1998 for the development of digital video</a:t>
            </a:r>
          </a:p>
          <a:p>
            <a:r>
              <a:rPr lang="en-US" altLang="zh-CN" sz="2800" dirty="0" smtClean="0">
                <a:latin typeface="Cambria" panose="02040503050406030204" pitchFamily="18" charset="0"/>
                <a:ea typeface="黑体" panose="02010609060101010101" pitchFamily="49" charset="-122"/>
                <a:cs typeface="PMingLiU" pitchFamily="18" charset="-120"/>
              </a:rPr>
              <a:t>It is appropriately recognized that proprietary interests need to be maintained within the family of MPEG standards </a:t>
            </a:r>
          </a:p>
          <a:p>
            <a:pPr lvl="1"/>
            <a:r>
              <a:rPr lang="en-US" altLang="zh-CN" sz="2400" dirty="0" smtClean="0">
                <a:latin typeface="Times New Roman" panose="02020603050405020304" pitchFamily="18" charset="0"/>
                <a:cs typeface="Times New Roman" panose="02020603050405020304" pitchFamily="18" charset="0"/>
              </a:rPr>
              <a:t>Accomplished by defining only a compressed </a:t>
            </a:r>
            <a:r>
              <a:rPr lang="en-US" altLang="zh-CN" sz="2400" dirty="0" err="1" smtClean="0">
                <a:latin typeface="Times New Roman" panose="02020603050405020304" pitchFamily="18" charset="0"/>
                <a:cs typeface="Times New Roman" panose="02020603050405020304" pitchFamily="18" charset="0"/>
              </a:rPr>
              <a:t>bitstream</a:t>
            </a:r>
            <a:r>
              <a:rPr lang="en-US" altLang="zh-CN" sz="2400" dirty="0" smtClean="0">
                <a:latin typeface="Times New Roman" panose="02020603050405020304" pitchFamily="18" charset="0"/>
                <a:cs typeface="Times New Roman" panose="02020603050405020304" pitchFamily="18" charset="0"/>
              </a:rPr>
              <a:t> that implicitly defines the decoder</a:t>
            </a:r>
          </a:p>
          <a:p>
            <a:pPr lvl="1"/>
            <a:r>
              <a:rPr lang="en-US" altLang="zh-CN" sz="2400" dirty="0" smtClean="0">
                <a:latin typeface="Times New Roman" panose="02020603050405020304" pitchFamily="18" charset="0"/>
                <a:cs typeface="Times New Roman" panose="02020603050405020304" pitchFamily="18" charset="0"/>
              </a:rPr>
              <a:t>The compression algorithms, and thus the encoders, are completely up to the manufacturers</a:t>
            </a:r>
          </a:p>
          <a:p>
            <a:pPr lvl="1"/>
            <a:r>
              <a:rPr lang="en-US" altLang="zh-CN" sz="2400" dirty="0" smtClean="0">
                <a:latin typeface="Times New Roman" panose="02020603050405020304" pitchFamily="18" charset="0"/>
                <a:cs typeface="Times New Roman" panose="02020603050405020304" pitchFamily="18" charset="0"/>
              </a:rPr>
              <a:t>MPEG</a:t>
            </a:r>
            <a:r>
              <a:rPr lang="zh-CN" altLang="en-US" sz="2400" dirty="0" smtClean="0">
                <a:latin typeface="Times New Roman" panose="02020603050405020304" pitchFamily="18" charset="0"/>
                <a:cs typeface="Times New Roman" panose="02020603050405020304" pitchFamily="18" charset="0"/>
              </a:rPr>
              <a:t>标准主要有以下五个，</a:t>
            </a:r>
            <a:r>
              <a:rPr lang="en-US" altLang="zh-CN" sz="2400" dirty="0" smtClean="0">
                <a:latin typeface="Times New Roman" panose="02020603050405020304" pitchFamily="18" charset="0"/>
                <a:cs typeface="Times New Roman" panose="02020603050405020304" pitchFamily="18" charset="0"/>
              </a:rPr>
              <a:t>MPEG-1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MPEG-2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MPEG-4</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MPEG-7</a:t>
            </a:r>
            <a:r>
              <a:rPr lang="zh-CN" altLang="en-US" sz="2400" dirty="0" smtClean="0">
                <a:latin typeface="Times New Roman" panose="02020603050405020304" pitchFamily="18" charset="0"/>
                <a:cs typeface="Times New Roman" panose="02020603050405020304" pitchFamily="18" charset="0"/>
              </a:rPr>
              <a:t>及</a:t>
            </a:r>
            <a:r>
              <a:rPr lang="en-US" altLang="zh-CN" sz="2400" dirty="0" smtClean="0">
                <a:latin typeface="Times New Roman" panose="02020603050405020304" pitchFamily="18" charset="0"/>
                <a:cs typeface="Times New Roman" panose="02020603050405020304" pitchFamily="18" charset="0"/>
              </a:rPr>
              <a:t>MPEG-21</a:t>
            </a:r>
            <a:r>
              <a:rPr lang="zh-CN" altLang="en-US" sz="2400" dirty="0" smtClean="0">
                <a:latin typeface="Times New Roman" panose="02020603050405020304" pitchFamily="18" charset="0"/>
                <a:cs typeface="Times New Roman" panose="02020603050405020304" pitchFamily="18" charset="0"/>
              </a:rPr>
              <a:t>等</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79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70216" y="155575"/>
            <a:ext cx="7696200" cy="1139825"/>
          </a:xfrm>
        </p:spPr>
        <p:txBody>
          <a:bodyPr/>
          <a:lstStyle/>
          <a:p>
            <a:r>
              <a:rPr lang="en-US" altLang="zh-CN" sz="4000" dirty="0" smtClean="0">
                <a:latin typeface="Calibri" panose="020F0502020204030204" pitchFamily="34" charset="0"/>
                <a:cs typeface="PMingLiU" pitchFamily="18" charset="-120"/>
              </a:rPr>
              <a:t>MPEG-1</a:t>
            </a:r>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B43546C1-ED00-4D93-9841-2E9A58281F2F}" type="slidenum">
              <a:rPr kumimoji="0" lang="en-US" altLang="zh-CN" sz="1200" smtClean="0">
                <a:latin typeface="Garamond" panose="02020404030301010803" pitchFamily="18" charset="0"/>
              </a:rPr>
              <a:pPr>
                <a:spcBef>
                  <a:spcPct val="0"/>
                </a:spcBef>
                <a:buClrTx/>
                <a:buSzTx/>
                <a:buFontTx/>
                <a:buNone/>
              </a:pPr>
              <a:t>23</a:t>
            </a:fld>
            <a:endParaRPr kumimoji="0" lang="en-US" altLang="zh-CN" sz="1200" smtClean="0">
              <a:latin typeface="Garamond" panose="02020404030301010803" pitchFamily="18" charset="0"/>
            </a:endParaRPr>
          </a:p>
        </p:txBody>
      </p:sp>
      <p:sp>
        <p:nvSpPr>
          <p:cNvPr id="24579" name="内容占位符 2"/>
          <p:cNvSpPr>
            <a:spLocks noGrp="1"/>
          </p:cNvSpPr>
          <p:nvPr>
            <p:ph idx="1"/>
          </p:nvPr>
        </p:nvSpPr>
        <p:spPr>
          <a:xfrm>
            <a:off x="457200" y="1295400"/>
            <a:ext cx="8229600" cy="4876800"/>
          </a:xfrm>
        </p:spPr>
        <p:txBody>
          <a:bodyPr>
            <a:normAutofit fontScale="92500" lnSpcReduction="10000"/>
          </a:bodyPr>
          <a:lstStyle/>
          <a:p>
            <a:pPr>
              <a:defRPr/>
            </a:pPr>
            <a:r>
              <a:rPr lang="en-US" altLang="zh-CN" sz="2800" dirty="0"/>
              <a:t>The MPEG-1 </a:t>
            </a:r>
            <a:r>
              <a:rPr lang="en-US" altLang="zh-CN" sz="2800" dirty="0" smtClean="0"/>
              <a:t>was </a:t>
            </a:r>
            <a:r>
              <a:rPr lang="en-US" altLang="zh-CN" sz="2800" dirty="0"/>
              <a:t>approved by </a:t>
            </a:r>
            <a:r>
              <a:rPr lang="en-US" altLang="zh-CN" sz="2800" dirty="0" smtClean="0"/>
              <a:t>the (</a:t>
            </a:r>
            <a:r>
              <a:rPr lang="en-US" altLang="zh-CN" sz="2800" dirty="0"/>
              <a:t>ISO/IEC) MPEG group in November 1991 </a:t>
            </a:r>
            <a:endParaRPr lang="en-US" altLang="zh-CN" sz="2800" dirty="0" smtClean="0"/>
          </a:p>
          <a:p>
            <a:pPr>
              <a:defRPr/>
            </a:pPr>
            <a:r>
              <a:rPr lang="en-US" altLang="zh-CN" sz="2800" dirty="0" smtClean="0"/>
              <a:t>Coding </a:t>
            </a:r>
            <a:r>
              <a:rPr lang="en-US" altLang="zh-CN" sz="2800" dirty="0"/>
              <a:t>of Moving </a:t>
            </a:r>
            <a:r>
              <a:rPr lang="en-US" altLang="zh-CN" sz="2800" dirty="0" smtClean="0"/>
              <a:t>Pictures and Associated Audio for Digital Storage Media </a:t>
            </a:r>
            <a:r>
              <a:rPr lang="zh-CN" altLang="en-US" sz="2800" dirty="0" smtClean="0"/>
              <a:t>，</a:t>
            </a:r>
            <a:r>
              <a:rPr lang="en-US" altLang="zh-CN" sz="2400" dirty="0" smtClean="0"/>
              <a:t>CDs </a:t>
            </a:r>
            <a:r>
              <a:rPr lang="zh-CN" altLang="en-US" sz="2400" dirty="0" smtClean="0"/>
              <a:t>，</a:t>
            </a:r>
            <a:r>
              <a:rPr lang="en-US" altLang="zh-CN" sz="2400" dirty="0"/>
              <a:t>VCDs</a:t>
            </a:r>
            <a:endParaRPr lang="en-US" altLang="zh-CN" sz="2800" dirty="0" smtClean="0"/>
          </a:p>
          <a:p>
            <a:pPr>
              <a:defRPr/>
            </a:pPr>
            <a:r>
              <a:rPr lang="en-US" altLang="zh-CN" sz="2800" dirty="0" smtClean="0"/>
              <a:t>at up to about 1.5 Mbit/s</a:t>
            </a:r>
            <a:endParaRPr lang="en-US" altLang="zh-CN" sz="2800" dirty="0" smtClean="0">
              <a:latin typeface="Times New Roman" panose="02020603050405020304" pitchFamily="18" charset="0"/>
              <a:ea typeface="黑体" panose="02010609060101010101" pitchFamily="49" charset="-122"/>
            </a:endParaRPr>
          </a:p>
          <a:p>
            <a:pPr>
              <a:lnSpc>
                <a:spcPct val="90000"/>
              </a:lnSpc>
              <a:defRPr/>
            </a:pPr>
            <a:r>
              <a:rPr lang="en-US" altLang="zh-CN" sz="2800" dirty="0" smtClean="0">
                <a:latin typeface="Times New Roman" panose="02020603050405020304" pitchFamily="18" charset="0"/>
                <a:ea typeface="黑体" panose="02010609060101010101" pitchFamily="49" charset="-122"/>
              </a:rPr>
              <a:t>MPEG-1 adopts the CCIR601 digital TV format also known as SIF (Source Input Format) </a:t>
            </a:r>
          </a:p>
          <a:p>
            <a:pPr>
              <a:lnSpc>
                <a:spcPct val="90000"/>
              </a:lnSpc>
              <a:defRPr/>
            </a:pPr>
            <a:r>
              <a:rPr lang="en-US" altLang="zh-CN" sz="2800" dirty="0" smtClean="0">
                <a:latin typeface="Times New Roman" panose="02020603050405020304" pitchFamily="18" charset="0"/>
                <a:ea typeface="黑体" panose="02010609060101010101" pitchFamily="49" charset="-122"/>
              </a:rPr>
              <a:t>MPEG-1 supports only non-interlaced (</a:t>
            </a:r>
            <a:r>
              <a:rPr lang="zh-CN" altLang="en-US" sz="2800" dirty="0" smtClean="0">
                <a:latin typeface="Times New Roman" panose="02020603050405020304" pitchFamily="18" charset="0"/>
                <a:ea typeface="黑体" panose="02010609060101010101" pitchFamily="49" charset="-122"/>
              </a:rPr>
              <a:t>非隔行</a:t>
            </a:r>
            <a:r>
              <a:rPr lang="en-US" altLang="ja-JP" sz="2800" dirty="0" smtClean="0">
                <a:latin typeface="Times New Roman" panose="02020603050405020304" pitchFamily="18" charset="0"/>
                <a:ea typeface="黑体" panose="02010609060101010101" pitchFamily="49" charset="-122"/>
                <a:cs typeface="Times New Roman" panose="02020603050405020304" pitchFamily="18" charset="0"/>
              </a:rPr>
              <a:t>) video. </a:t>
            </a:r>
            <a:r>
              <a:rPr lang="da-DK" altLang="zh-CN" sz="2400" dirty="0" smtClean="0">
                <a:latin typeface="Times New Roman" panose="02020603050405020304" pitchFamily="18" charset="0"/>
                <a:cs typeface="Times New Roman" panose="02020603050405020304" pitchFamily="18" charset="0"/>
              </a:rPr>
              <a:t>It uses 4:2:0 chroma subsampling</a:t>
            </a:r>
          </a:p>
          <a:p>
            <a:pPr>
              <a:lnSpc>
                <a:spcPct val="90000"/>
              </a:lnSpc>
              <a:defRPr/>
            </a:pPr>
            <a:r>
              <a:rPr lang="da-DK" altLang="zh-CN" sz="2800" dirty="0" smtClean="0">
                <a:latin typeface="Times New Roman" panose="02020603050405020304" pitchFamily="18" charset="0"/>
                <a:cs typeface="Times New Roman" panose="02020603050405020304" pitchFamily="18" charset="0"/>
              </a:rPr>
              <a:t>The MPEG-1 standard is also referred to as ISO/IEC 11172. It has five parts: 11172-1 Systems, 11172-2 Video, 11172-3 Audio, 11172-4 Conformance, and 11172-5 Software </a:t>
            </a:r>
          </a:p>
          <a:p>
            <a:pPr>
              <a:lnSpc>
                <a:spcPct val="90000"/>
              </a:lnSpc>
              <a:defRPr/>
            </a:pPr>
            <a:endParaRPr lang="da-DK" altLang="zh-CN" sz="2800" dirty="0" smtClean="0">
              <a:latin typeface="Times New Roman" panose="02020603050405020304" pitchFamily="18" charset="0"/>
              <a:cs typeface="Times New Roman" panose="02020603050405020304" pitchFamily="18" charset="0"/>
            </a:endParaRPr>
          </a:p>
          <a:p>
            <a:pPr lvl="1">
              <a:lnSpc>
                <a:spcPct val="90000"/>
              </a:lnSpc>
              <a:buFont typeface="Wingdings" panose="05000000000000000000" pitchFamily="2" charset="2"/>
              <a:buNone/>
              <a:defRPr/>
            </a:pPr>
            <a:endParaRPr lang="da-DK" altLang="zh-CN" sz="2400" dirty="0" smtClean="0">
              <a:cs typeface="PMingLiU" panose="02020500000000000000" pitchFamily="18" charset="-120"/>
            </a:endParaRPr>
          </a:p>
        </p:txBody>
      </p:sp>
    </p:spTree>
    <p:extLst>
      <p:ext uri="{BB962C8B-B14F-4D97-AF65-F5344CB8AC3E}">
        <p14:creationId xmlns:p14="http://schemas.microsoft.com/office/powerpoint/2010/main" val="2920176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09600" y="155575"/>
            <a:ext cx="7696200" cy="1139825"/>
          </a:xfrm>
        </p:spPr>
        <p:txBody>
          <a:bodyPr/>
          <a:lstStyle/>
          <a:p>
            <a:r>
              <a:rPr lang="en-US" altLang="zh-CN" sz="4000" dirty="0" smtClean="0">
                <a:latin typeface="Calibri" panose="020F0502020204030204" pitchFamily="34" charset="0"/>
                <a:cs typeface="PMingLiU" pitchFamily="18" charset="-120"/>
              </a:rPr>
              <a:t>Motion Compensation in MPEG-1</a:t>
            </a:r>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65141B15-7BEB-44C8-9E77-827BBF5544FF}" type="slidenum">
              <a:rPr kumimoji="0" lang="en-US" altLang="zh-CN" sz="1200" smtClean="0">
                <a:latin typeface="Garamond" panose="02020404030301010803" pitchFamily="18" charset="0"/>
              </a:rPr>
              <a:pPr>
                <a:spcBef>
                  <a:spcPct val="0"/>
                </a:spcBef>
                <a:buClrTx/>
                <a:buSzTx/>
                <a:buFontTx/>
                <a:buNone/>
              </a:pPr>
              <a:t>24</a:t>
            </a:fld>
            <a:endParaRPr kumimoji="0" lang="en-US" altLang="zh-CN" sz="1200" smtClean="0">
              <a:latin typeface="Garamond" panose="02020404030301010803" pitchFamily="18" charset="0"/>
            </a:endParaRPr>
          </a:p>
        </p:txBody>
      </p:sp>
      <p:sp>
        <p:nvSpPr>
          <p:cNvPr id="20484" name="内容占位符 2"/>
          <p:cNvSpPr>
            <a:spLocks noGrp="1"/>
          </p:cNvSpPr>
          <p:nvPr>
            <p:ph idx="1"/>
          </p:nvPr>
        </p:nvSpPr>
        <p:spPr>
          <a:xfrm>
            <a:off x="457200" y="1295400"/>
            <a:ext cx="8229600" cy="4876800"/>
          </a:xfrm>
        </p:spPr>
        <p:txBody>
          <a:bodyPr/>
          <a:lstStyle/>
          <a:p>
            <a:r>
              <a:rPr lang="en-US" altLang="zh-CN" sz="2800" smtClean="0">
                <a:latin typeface="Times New Roman" panose="02020603050405020304" pitchFamily="18" charset="0"/>
                <a:ea typeface="黑体" panose="02010609060101010101" pitchFamily="49" charset="-122"/>
                <a:cs typeface="Times New Roman" panose="02020603050405020304" pitchFamily="18" charset="0"/>
              </a:rPr>
              <a:t>Motion  Compensation  (MC)  based  video  encoding  in  H.261 works  as  follows:</a:t>
            </a:r>
          </a:p>
          <a:p>
            <a:pPr>
              <a:buFont typeface="Wingdings" panose="05000000000000000000" pitchFamily="2" charset="2"/>
              <a:buNone/>
            </a:pPr>
            <a:endParaRPr lang="da-DK" altLang="zh-CN" sz="280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0">
              <a:buFont typeface="Wingdings" panose="05000000000000000000" pitchFamily="2" charset="2"/>
              <a:buNone/>
            </a:pPr>
            <a:endParaRPr lang="da-DK" altLang="zh-CN" sz="2400" smtClean="0">
              <a:cs typeface="Times New Roman" panose="02020603050405020304" pitchFamily="18" charset="0"/>
            </a:endParaRPr>
          </a:p>
        </p:txBody>
      </p:sp>
      <p:sp>
        <p:nvSpPr>
          <p:cNvPr id="20485" name="矩形 1"/>
          <p:cNvSpPr>
            <a:spLocks noChangeArrowheads="1"/>
          </p:cNvSpPr>
          <p:nvPr/>
        </p:nvSpPr>
        <p:spPr bwMode="auto">
          <a:xfrm>
            <a:off x="304800" y="2286000"/>
            <a:ext cx="83058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52463" algn="l"/>
              </a:tabLst>
              <a:defRPr kumimoji="1">
                <a:solidFill>
                  <a:schemeClr val="tx1"/>
                </a:solidFill>
                <a:latin typeface="Arial" panose="020B0604020202020204" pitchFamily="34" charset="0"/>
                <a:ea typeface="MS PGothic" panose="020B0600070205080204" pitchFamily="34" charset="-128"/>
              </a:defRPr>
            </a:lvl1pPr>
            <a:lvl2pPr marL="652463" indent="-298450">
              <a:tabLst>
                <a:tab pos="65246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65246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65246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65246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5246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5246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5246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52463" algn="l"/>
              </a:tabLst>
              <a:defRPr kumimoji="1">
                <a:solidFill>
                  <a:schemeClr val="tx1"/>
                </a:solidFill>
                <a:latin typeface="Arial" panose="020B0604020202020204" pitchFamily="34" charset="0"/>
                <a:ea typeface="MS PGothic" panose="020B0600070205080204" pitchFamily="34" charset="-128"/>
              </a:defRPr>
            </a:lvl9pPr>
          </a:lstStyle>
          <a:p>
            <a:pPr lvl="1" algn="just" eaLnBrk="1" hangingPunct="1">
              <a:lnSpc>
                <a:spcPct val="119000"/>
              </a:lnSpc>
              <a:buClr>
                <a:srgbClr val="231F20"/>
              </a:buClr>
              <a:buFont typeface="Arial" panose="020B0604020202020204" pitchFamily="34" charset="0"/>
              <a:buChar char="–"/>
            </a:pPr>
            <a:r>
              <a:rPr lang="en-US" altLang="zh-CN" sz="1900">
                <a:solidFill>
                  <a:srgbClr val="231F20"/>
                </a:solidFill>
                <a:cs typeface="Arial" panose="020B0604020202020204" pitchFamily="34" charset="0"/>
              </a:rPr>
              <a:t>In  Motion  Estimation  (ME),  each  macroblock  (MB)  of the Target P-frame is assigned a best matching MB from the  previously  coded  I  or  P  frame  - </a:t>
            </a:r>
            <a:r>
              <a:rPr lang="en-US" altLang="zh-CN" sz="1900" b="1">
                <a:solidFill>
                  <a:srgbClr val="231F20"/>
                </a:solidFill>
                <a:cs typeface="Arial" panose="020B0604020202020204" pitchFamily="34" charset="0"/>
              </a:rPr>
              <a:t>prediction</a:t>
            </a:r>
            <a:r>
              <a:rPr lang="en-US" altLang="zh-CN" sz="1900">
                <a:solidFill>
                  <a:srgbClr val="231F20"/>
                </a:solidFill>
                <a:cs typeface="Arial" panose="020B0604020202020204" pitchFamily="34" charset="0"/>
              </a:rPr>
              <a:t>.</a:t>
            </a:r>
            <a:endParaRPr lang="en-US" altLang="zh-CN" sz="1900">
              <a:cs typeface="Arial" panose="020B0604020202020204" pitchFamily="34" charset="0"/>
            </a:endParaRPr>
          </a:p>
          <a:p>
            <a:pPr lvl="1" eaLnBrk="1" hangingPunct="1">
              <a:lnSpc>
                <a:spcPts val="1300"/>
              </a:lnSpc>
              <a:spcBef>
                <a:spcPts val="88"/>
              </a:spcBef>
              <a:buClr>
                <a:srgbClr val="231F20"/>
              </a:buClr>
              <a:buFont typeface="Arial" panose="020B0604020202020204" pitchFamily="34" charset="0"/>
              <a:buChar char="–"/>
            </a:pPr>
            <a:endParaRPr lang="en-US" altLang="zh-CN" sz="1300"/>
          </a:p>
          <a:p>
            <a:pPr lvl="1" algn="just" eaLnBrk="1" hangingPunct="1">
              <a:lnSpc>
                <a:spcPct val="119000"/>
              </a:lnSpc>
              <a:buClr>
                <a:srgbClr val="231F20"/>
              </a:buClr>
              <a:buFont typeface="Arial" panose="020B0604020202020204" pitchFamily="34" charset="0"/>
              <a:buChar char="–"/>
            </a:pPr>
            <a:r>
              <a:rPr lang="en-US" altLang="zh-CN" sz="1900" b="1">
                <a:solidFill>
                  <a:srgbClr val="231F20"/>
                </a:solidFill>
                <a:cs typeface="Arial" panose="020B0604020202020204" pitchFamily="34" charset="0"/>
              </a:rPr>
              <a:t>prediction  error:  </a:t>
            </a:r>
            <a:r>
              <a:rPr lang="en-US" altLang="zh-CN" sz="1900">
                <a:solidFill>
                  <a:srgbClr val="231F20"/>
                </a:solidFill>
                <a:cs typeface="Arial" panose="020B0604020202020204" pitchFamily="34" charset="0"/>
              </a:rPr>
              <a:t>The difference between the MB and its matching  MB,  sent  to  DCT  and  its  subsequent  encoding steps.</a:t>
            </a:r>
            <a:endParaRPr lang="en-US" altLang="zh-CN" sz="1900">
              <a:cs typeface="Arial" panose="020B0604020202020204" pitchFamily="34" charset="0"/>
            </a:endParaRPr>
          </a:p>
          <a:p>
            <a:pPr lvl="1" eaLnBrk="1" hangingPunct="1">
              <a:lnSpc>
                <a:spcPts val="1400"/>
              </a:lnSpc>
              <a:buClr>
                <a:srgbClr val="231F20"/>
              </a:buClr>
              <a:buFont typeface="Arial" panose="020B0604020202020204" pitchFamily="34" charset="0"/>
              <a:buChar char="–"/>
            </a:pPr>
            <a:endParaRPr lang="en-US" altLang="zh-CN" sz="1400"/>
          </a:p>
          <a:p>
            <a:pPr lvl="1" algn="just" eaLnBrk="1" hangingPunct="1">
              <a:lnSpc>
                <a:spcPct val="119000"/>
              </a:lnSpc>
              <a:buClr>
                <a:srgbClr val="231F20"/>
              </a:buClr>
              <a:buFont typeface="Arial" panose="020B0604020202020204" pitchFamily="34" charset="0"/>
              <a:buChar char="–"/>
            </a:pPr>
            <a:r>
              <a:rPr lang="en-US" altLang="zh-CN" sz="1900">
                <a:solidFill>
                  <a:srgbClr val="231F20"/>
                </a:solidFill>
                <a:cs typeface="Arial" panose="020B0604020202020204" pitchFamily="34" charset="0"/>
              </a:rPr>
              <a:t>The  prediction  is  from  a  previous  frame  —  </a:t>
            </a:r>
            <a:r>
              <a:rPr lang="en-US" altLang="zh-CN" sz="1900" b="1">
                <a:solidFill>
                  <a:srgbClr val="231F20"/>
                </a:solidFill>
                <a:cs typeface="Arial" panose="020B0604020202020204" pitchFamily="34" charset="0"/>
              </a:rPr>
              <a:t>forward  prediction</a:t>
            </a:r>
            <a:r>
              <a:rPr lang="en-US" altLang="zh-CN" sz="1900">
                <a:solidFill>
                  <a:srgbClr val="231F20"/>
                </a:solidFill>
                <a:cs typeface="Arial" panose="020B0604020202020204" pitchFamily="34" charset="0"/>
              </a:rPr>
              <a:t>.</a:t>
            </a:r>
            <a:endParaRPr lang="en-US" altLang="zh-CN" sz="1900">
              <a:cs typeface="Arial" panose="020B0604020202020204" pitchFamily="34" charset="0"/>
            </a:endParaRPr>
          </a:p>
        </p:txBody>
      </p:sp>
    </p:spTree>
    <p:extLst>
      <p:ext uri="{BB962C8B-B14F-4D97-AF65-F5344CB8AC3E}">
        <p14:creationId xmlns:p14="http://schemas.microsoft.com/office/powerpoint/2010/main" val="1781281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87375" y="155575"/>
            <a:ext cx="7696200" cy="1139825"/>
          </a:xfrm>
        </p:spPr>
        <p:txBody>
          <a:bodyPr/>
          <a:lstStyle/>
          <a:p>
            <a:r>
              <a:rPr lang="en-US" altLang="zh-CN" sz="4000" dirty="0" smtClean="0">
                <a:latin typeface="Calibri" panose="020F0502020204030204" pitchFamily="34" charset="0"/>
                <a:cs typeface="PMingLiU" pitchFamily="18" charset="-120"/>
              </a:rPr>
              <a:t>The Need for Bidirectional Search</a:t>
            </a:r>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BC130466-1AD1-4425-A798-A547227496A3}" type="slidenum">
              <a:rPr kumimoji="0" lang="en-US" altLang="zh-CN" sz="1200" smtClean="0">
                <a:latin typeface="Garamond" panose="02020404030301010803" pitchFamily="18" charset="0"/>
              </a:rPr>
              <a:pPr>
                <a:spcBef>
                  <a:spcPct val="0"/>
                </a:spcBef>
                <a:buClrTx/>
                <a:buSzTx/>
                <a:buFontTx/>
                <a:buNone/>
              </a:pPr>
              <a:t>25</a:t>
            </a:fld>
            <a:endParaRPr kumimoji="0" lang="en-US" altLang="zh-CN" sz="1200" smtClean="0">
              <a:latin typeface="Garamond" panose="02020404030301010803" pitchFamily="18" charset="0"/>
            </a:endParaRPr>
          </a:p>
        </p:txBody>
      </p:sp>
      <p:sp>
        <p:nvSpPr>
          <p:cNvPr id="21508" name="object 4"/>
          <p:cNvSpPr>
            <a:spLocks/>
          </p:cNvSpPr>
          <p:nvPr/>
        </p:nvSpPr>
        <p:spPr bwMode="auto">
          <a:xfrm>
            <a:off x="4157663" y="2160588"/>
            <a:ext cx="555625" cy="555625"/>
          </a:xfrm>
          <a:custGeom>
            <a:avLst/>
            <a:gdLst>
              <a:gd name="T0" fmla="*/ 0 w 555167"/>
              <a:gd name="T1" fmla="*/ 277805 h 555180"/>
              <a:gd name="T2" fmla="*/ 3638 w 555167"/>
              <a:gd name="T3" fmla="*/ 322852 h 555180"/>
              <a:gd name="T4" fmla="*/ 14171 w 555167"/>
              <a:gd name="T5" fmla="*/ 365590 h 555180"/>
              <a:gd name="T6" fmla="*/ 31024 w 555167"/>
              <a:gd name="T7" fmla="*/ 405447 h 555180"/>
              <a:gd name="T8" fmla="*/ 53624 w 555167"/>
              <a:gd name="T9" fmla="*/ 441850 h 555180"/>
              <a:gd name="T10" fmla="*/ 81399 w 555167"/>
              <a:gd name="T11" fmla="*/ 474226 h 555180"/>
              <a:gd name="T12" fmla="*/ 113774 w 555167"/>
              <a:gd name="T13" fmla="*/ 502001 h 555180"/>
              <a:gd name="T14" fmla="*/ 150177 w 555167"/>
              <a:gd name="T15" fmla="*/ 524601 h 555180"/>
              <a:gd name="T16" fmla="*/ 190033 w 555167"/>
              <a:gd name="T17" fmla="*/ 541455 h 555180"/>
              <a:gd name="T18" fmla="*/ 232769 w 555167"/>
              <a:gd name="T19" fmla="*/ 551987 h 555180"/>
              <a:gd name="T20" fmla="*/ 277812 w 555167"/>
              <a:gd name="T21" fmla="*/ 555625 h 555180"/>
              <a:gd name="T22" fmla="*/ 300589 w 555167"/>
              <a:gd name="T23" fmla="*/ 554703 h 555180"/>
              <a:gd name="T24" fmla="*/ 344552 w 555167"/>
              <a:gd name="T25" fmla="*/ 547547 h 555180"/>
              <a:gd name="T26" fmla="*/ 385921 w 555167"/>
              <a:gd name="T27" fmla="*/ 533783 h 555180"/>
              <a:gd name="T28" fmla="*/ 424123 w 555167"/>
              <a:gd name="T29" fmla="*/ 513984 h 555180"/>
              <a:gd name="T30" fmla="*/ 458583 w 555167"/>
              <a:gd name="T31" fmla="*/ 488724 h 555180"/>
              <a:gd name="T32" fmla="*/ 488728 w 555167"/>
              <a:gd name="T33" fmla="*/ 458577 h 555180"/>
              <a:gd name="T34" fmla="*/ 513987 w 555167"/>
              <a:gd name="T35" fmla="*/ 424117 h 555180"/>
              <a:gd name="T36" fmla="*/ 533784 w 555167"/>
              <a:gd name="T37" fmla="*/ 385914 h 555180"/>
              <a:gd name="T38" fmla="*/ 547547 w 555167"/>
              <a:gd name="T39" fmla="*/ 344545 h 555180"/>
              <a:gd name="T40" fmla="*/ 554704 w 555167"/>
              <a:gd name="T41" fmla="*/ 300582 h 555180"/>
              <a:gd name="T42" fmla="*/ 555625 w 555167"/>
              <a:gd name="T43" fmla="*/ 277805 h 555180"/>
              <a:gd name="T44" fmla="*/ 554704 w 555167"/>
              <a:gd name="T45" fmla="*/ 255034 h 555180"/>
              <a:gd name="T46" fmla="*/ 547547 w 555167"/>
              <a:gd name="T47" fmla="*/ 211076 h 555180"/>
              <a:gd name="T48" fmla="*/ 533784 w 555167"/>
              <a:gd name="T49" fmla="*/ 169710 h 555180"/>
              <a:gd name="T50" fmla="*/ 513987 w 555167"/>
              <a:gd name="T51" fmla="*/ 131510 h 555180"/>
              <a:gd name="T52" fmla="*/ 488728 w 555167"/>
              <a:gd name="T53" fmla="*/ 97051 h 555180"/>
              <a:gd name="T54" fmla="*/ 458583 w 555167"/>
              <a:gd name="T55" fmla="*/ 66904 h 555180"/>
              <a:gd name="T56" fmla="*/ 424123 w 555167"/>
              <a:gd name="T57" fmla="*/ 41643 h 555180"/>
              <a:gd name="T58" fmla="*/ 385921 w 555167"/>
              <a:gd name="T59" fmla="*/ 21843 h 555180"/>
              <a:gd name="T60" fmla="*/ 344552 w 555167"/>
              <a:gd name="T61" fmla="*/ 8078 h 555180"/>
              <a:gd name="T62" fmla="*/ 300589 w 555167"/>
              <a:gd name="T63" fmla="*/ 921 h 555180"/>
              <a:gd name="T64" fmla="*/ 277812 w 555167"/>
              <a:gd name="T65" fmla="*/ 0 h 555180"/>
              <a:gd name="T66" fmla="*/ 255038 w 555167"/>
              <a:gd name="T67" fmla="*/ 921 h 555180"/>
              <a:gd name="T68" fmla="*/ 211077 w 555167"/>
              <a:gd name="T69" fmla="*/ 8078 h 555180"/>
              <a:gd name="T70" fmla="*/ 169709 w 555167"/>
              <a:gd name="T71" fmla="*/ 21843 h 555180"/>
              <a:gd name="T72" fmla="*/ 131507 w 555167"/>
              <a:gd name="T73" fmla="*/ 41643 h 555180"/>
              <a:gd name="T74" fmla="*/ 97047 w 555167"/>
              <a:gd name="T75" fmla="*/ 66904 h 555180"/>
              <a:gd name="T76" fmla="*/ 66901 w 555167"/>
              <a:gd name="T77" fmla="*/ 97051 h 555180"/>
              <a:gd name="T78" fmla="*/ 41641 w 555167"/>
              <a:gd name="T79" fmla="*/ 131510 h 555180"/>
              <a:gd name="T80" fmla="*/ 21843 w 555167"/>
              <a:gd name="T81" fmla="*/ 169710 h 555180"/>
              <a:gd name="T82" fmla="*/ 8078 w 555167"/>
              <a:gd name="T83" fmla="*/ 211076 h 555180"/>
              <a:gd name="T84" fmla="*/ 921 w 555167"/>
              <a:gd name="T85" fmla="*/ 255034 h 555180"/>
              <a:gd name="T86" fmla="*/ 0 w 555167"/>
              <a:gd name="T87" fmla="*/ 277805 h 5551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67" h="555180">
                <a:moveTo>
                  <a:pt x="0" y="277583"/>
                </a:moveTo>
                <a:lnTo>
                  <a:pt x="3635" y="322593"/>
                </a:lnTo>
                <a:lnTo>
                  <a:pt x="14159" y="365297"/>
                </a:lnTo>
                <a:lnTo>
                  <a:pt x="30998" y="405122"/>
                </a:lnTo>
                <a:lnTo>
                  <a:pt x="53580" y="441496"/>
                </a:lnTo>
                <a:lnTo>
                  <a:pt x="81332" y="473846"/>
                </a:lnTo>
                <a:lnTo>
                  <a:pt x="113680" y="501599"/>
                </a:lnTo>
                <a:lnTo>
                  <a:pt x="150053" y="524181"/>
                </a:lnTo>
                <a:lnTo>
                  <a:pt x="189876" y="541021"/>
                </a:lnTo>
                <a:lnTo>
                  <a:pt x="232577" y="551545"/>
                </a:lnTo>
                <a:lnTo>
                  <a:pt x="277583" y="555180"/>
                </a:lnTo>
                <a:lnTo>
                  <a:pt x="300341" y="554259"/>
                </a:lnTo>
                <a:lnTo>
                  <a:pt x="344268" y="547108"/>
                </a:lnTo>
                <a:lnTo>
                  <a:pt x="385603" y="533355"/>
                </a:lnTo>
                <a:lnTo>
                  <a:pt x="423773" y="513572"/>
                </a:lnTo>
                <a:lnTo>
                  <a:pt x="458205" y="488333"/>
                </a:lnTo>
                <a:lnTo>
                  <a:pt x="488325" y="458210"/>
                </a:lnTo>
                <a:lnTo>
                  <a:pt x="513563" y="423777"/>
                </a:lnTo>
                <a:lnTo>
                  <a:pt x="533344" y="385605"/>
                </a:lnTo>
                <a:lnTo>
                  <a:pt x="547096" y="344269"/>
                </a:lnTo>
                <a:lnTo>
                  <a:pt x="554247" y="300341"/>
                </a:lnTo>
                <a:lnTo>
                  <a:pt x="555167" y="277583"/>
                </a:lnTo>
                <a:lnTo>
                  <a:pt x="554247" y="254830"/>
                </a:lnTo>
                <a:lnTo>
                  <a:pt x="547096" y="210907"/>
                </a:lnTo>
                <a:lnTo>
                  <a:pt x="533344" y="169574"/>
                </a:lnTo>
                <a:lnTo>
                  <a:pt x="513563" y="131405"/>
                </a:lnTo>
                <a:lnTo>
                  <a:pt x="488325" y="96973"/>
                </a:lnTo>
                <a:lnTo>
                  <a:pt x="458205" y="66850"/>
                </a:lnTo>
                <a:lnTo>
                  <a:pt x="423773" y="41610"/>
                </a:lnTo>
                <a:lnTo>
                  <a:pt x="385603" y="21826"/>
                </a:lnTo>
                <a:lnTo>
                  <a:pt x="344268" y="8072"/>
                </a:lnTo>
                <a:lnTo>
                  <a:pt x="300341" y="920"/>
                </a:lnTo>
                <a:lnTo>
                  <a:pt x="277583" y="0"/>
                </a:lnTo>
                <a:lnTo>
                  <a:pt x="254828" y="920"/>
                </a:lnTo>
                <a:lnTo>
                  <a:pt x="210903" y="8072"/>
                </a:lnTo>
                <a:lnTo>
                  <a:pt x="169569" y="21826"/>
                </a:lnTo>
                <a:lnTo>
                  <a:pt x="131399" y="41610"/>
                </a:lnTo>
                <a:lnTo>
                  <a:pt x="96967" y="66850"/>
                </a:lnTo>
                <a:lnTo>
                  <a:pt x="66846" y="96973"/>
                </a:lnTo>
                <a:lnTo>
                  <a:pt x="41607" y="131405"/>
                </a:lnTo>
                <a:lnTo>
                  <a:pt x="21825" y="169574"/>
                </a:lnTo>
                <a:lnTo>
                  <a:pt x="8071" y="210907"/>
                </a:lnTo>
                <a:lnTo>
                  <a:pt x="920" y="254830"/>
                </a:lnTo>
                <a:lnTo>
                  <a:pt x="0" y="2775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09" name="object 5"/>
          <p:cNvSpPr>
            <a:spLocks/>
          </p:cNvSpPr>
          <p:nvPr/>
        </p:nvSpPr>
        <p:spPr bwMode="auto">
          <a:xfrm>
            <a:off x="4157663" y="2160588"/>
            <a:ext cx="555625" cy="555625"/>
          </a:xfrm>
          <a:custGeom>
            <a:avLst/>
            <a:gdLst>
              <a:gd name="T0" fmla="*/ 555625 w 555167"/>
              <a:gd name="T1" fmla="*/ 277805 h 555180"/>
              <a:gd name="T2" fmla="*/ 551987 w 555167"/>
              <a:gd name="T3" fmla="*/ 322852 h 555180"/>
              <a:gd name="T4" fmla="*/ 541455 w 555167"/>
              <a:gd name="T5" fmla="*/ 365590 h 555180"/>
              <a:gd name="T6" fmla="*/ 524603 w 555167"/>
              <a:gd name="T7" fmla="*/ 405447 h 555180"/>
              <a:gd name="T8" fmla="*/ 502004 w 555167"/>
              <a:gd name="T9" fmla="*/ 441850 h 555180"/>
              <a:gd name="T10" fmla="*/ 474231 w 555167"/>
              <a:gd name="T11" fmla="*/ 474226 h 555180"/>
              <a:gd name="T12" fmla="*/ 441856 w 555167"/>
              <a:gd name="T13" fmla="*/ 502001 h 555180"/>
              <a:gd name="T14" fmla="*/ 405454 w 555167"/>
              <a:gd name="T15" fmla="*/ 524601 h 555180"/>
              <a:gd name="T16" fmla="*/ 365597 w 555167"/>
              <a:gd name="T17" fmla="*/ 541455 h 555180"/>
              <a:gd name="T18" fmla="*/ 322859 w 555167"/>
              <a:gd name="T19" fmla="*/ 551987 h 555180"/>
              <a:gd name="T20" fmla="*/ 277812 w 555167"/>
              <a:gd name="T21" fmla="*/ 555625 h 555180"/>
              <a:gd name="T22" fmla="*/ 255038 w 555167"/>
              <a:gd name="T23" fmla="*/ 554703 h 555180"/>
              <a:gd name="T24" fmla="*/ 211077 w 555167"/>
              <a:gd name="T25" fmla="*/ 547547 h 555180"/>
              <a:gd name="T26" fmla="*/ 169709 w 555167"/>
              <a:gd name="T27" fmla="*/ 533783 h 555180"/>
              <a:gd name="T28" fmla="*/ 131507 w 555167"/>
              <a:gd name="T29" fmla="*/ 513984 h 555180"/>
              <a:gd name="T30" fmla="*/ 97047 w 555167"/>
              <a:gd name="T31" fmla="*/ 488724 h 555180"/>
              <a:gd name="T32" fmla="*/ 66901 w 555167"/>
              <a:gd name="T33" fmla="*/ 458577 h 555180"/>
              <a:gd name="T34" fmla="*/ 41641 w 555167"/>
              <a:gd name="T35" fmla="*/ 424117 h 555180"/>
              <a:gd name="T36" fmla="*/ 21843 w 555167"/>
              <a:gd name="T37" fmla="*/ 385914 h 555180"/>
              <a:gd name="T38" fmla="*/ 8078 w 555167"/>
              <a:gd name="T39" fmla="*/ 344545 h 555180"/>
              <a:gd name="T40" fmla="*/ 921 w 555167"/>
              <a:gd name="T41" fmla="*/ 300582 h 555180"/>
              <a:gd name="T42" fmla="*/ 0 w 555167"/>
              <a:gd name="T43" fmla="*/ 277805 h 555180"/>
              <a:gd name="T44" fmla="*/ 921 w 555167"/>
              <a:gd name="T45" fmla="*/ 255034 h 555180"/>
              <a:gd name="T46" fmla="*/ 8078 w 555167"/>
              <a:gd name="T47" fmla="*/ 211076 h 555180"/>
              <a:gd name="T48" fmla="*/ 21843 w 555167"/>
              <a:gd name="T49" fmla="*/ 169710 h 555180"/>
              <a:gd name="T50" fmla="*/ 41641 w 555167"/>
              <a:gd name="T51" fmla="*/ 131510 h 555180"/>
              <a:gd name="T52" fmla="*/ 66901 w 555167"/>
              <a:gd name="T53" fmla="*/ 97051 h 555180"/>
              <a:gd name="T54" fmla="*/ 97047 w 555167"/>
              <a:gd name="T55" fmla="*/ 66904 h 555180"/>
              <a:gd name="T56" fmla="*/ 131507 w 555167"/>
              <a:gd name="T57" fmla="*/ 41643 h 555180"/>
              <a:gd name="T58" fmla="*/ 169709 w 555167"/>
              <a:gd name="T59" fmla="*/ 21843 h 555180"/>
              <a:gd name="T60" fmla="*/ 211077 w 555167"/>
              <a:gd name="T61" fmla="*/ 8078 h 555180"/>
              <a:gd name="T62" fmla="*/ 255038 w 555167"/>
              <a:gd name="T63" fmla="*/ 921 h 555180"/>
              <a:gd name="T64" fmla="*/ 277812 w 555167"/>
              <a:gd name="T65" fmla="*/ 0 h 555180"/>
              <a:gd name="T66" fmla="*/ 300589 w 555167"/>
              <a:gd name="T67" fmla="*/ 921 h 555180"/>
              <a:gd name="T68" fmla="*/ 344552 w 555167"/>
              <a:gd name="T69" fmla="*/ 8078 h 555180"/>
              <a:gd name="T70" fmla="*/ 385921 w 555167"/>
              <a:gd name="T71" fmla="*/ 21843 h 555180"/>
              <a:gd name="T72" fmla="*/ 424123 w 555167"/>
              <a:gd name="T73" fmla="*/ 41643 h 555180"/>
              <a:gd name="T74" fmla="*/ 458583 w 555167"/>
              <a:gd name="T75" fmla="*/ 66904 h 555180"/>
              <a:gd name="T76" fmla="*/ 488728 w 555167"/>
              <a:gd name="T77" fmla="*/ 97051 h 555180"/>
              <a:gd name="T78" fmla="*/ 513987 w 555167"/>
              <a:gd name="T79" fmla="*/ 131510 h 555180"/>
              <a:gd name="T80" fmla="*/ 533784 w 555167"/>
              <a:gd name="T81" fmla="*/ 169710 h 555180"/>
              <a:gd name="T82" fmla="*/ 547547 w 555167"/>
              <a:gd name="T83" fmla="*/ 211076 h 555180"/>
              <a:gd name="T84" fmla="*/ 554704 w 555167"/>
              <a:gd name="T85" fmla="*/ 255034 h 555180"/>
              <a:gd name="T86" fmla="*/ 555625 w 555167"/>
              <a:gd name="T87" fmla="*/ 277805 h 5551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67" h="555180">
                <a:moveTo>
                  <a:pt x="555167" y="277583"/>
                </a:moveTo>
                <a:lnTo>
                  <a:pt x="551532" y="322593"/>
                </a:lnTo>
                <a:lnTo>
                  <a:pt x="541009" y="365297"/>
                </a:lnTo>
                <a:lnTo>
                  <a:pt x="524171" y="405122"/>
                </a:lnTo>
                <a:lnTo>
                  <a:pt x="501590" y="441496"/>
                </a:lnTo>
                <a:lnTo>
                  <a:pt x="473840" y="473846"/>
                </a:lnTo>
                <a:lnTo>
                  <a:pt x="441492" y="501599"/>
                </a:lnTo>
                <a:lnTo>
                  <a:pt x="405120" y="524181"/>
                </a:lnTo>
                <a:lnTo>
                  <a:pt x="365296" y="541021"/>
                </a:lnTo>
                <a:lnTo>
                  <a:pt x="322593" y="551545"/>
                </a:lnTo>
                <a:lnTo>
                  <a:pt x="277583" y="555180"/>
                </a:lnTo>
                <a:lnTo>
                  <a:pt x="254828" y="554259"/>
                </a:lnTo>
                <a:lnTo>
                  <a:pt x="210903" y="547108"/>
                </a:lnTo>
                <a:lnTo>
                  <a:pt x="169569" y="533355"/>
                </a:lnTo>
                <a:lnTo>
                  <a:pt x="131399" y="513572"/>
                </a:lnTo>
                <a:lnTo>
                  <a:pt x="96967" y="488333"/>
                </a:lnTo>
                <a:lnTo>
                  <a:pt x="66846" y="458210"/>
                </a:lnTo>
                <a:lnTo>
                  <a:pt x="41607" y="423777"/>
                </a:lnTo>
                <a:lnTo>
                  <a:pt x="21825" y="385605"/>
                </a:lnTo>
                <a:lnTo>
                  <a:pt x="8071" y="344269"/>
                </a:lnTo>
                <a:lnTo>
                  <a:pt x="920" y="300341"/>
                </a:lnTo>
                <a:lnTo>
                  <a:pt x="0" y="277583"/>
                </a:lnTo>
                <a:lnTo>
                  <a:pt x="920" y="254830"/>
                </a:lnTo>
                <a:lnTo>
                  <a:pt x="8071" y="210907"/>
                </a:lnTo>
                <a:lnTo>
                  <a:pt x="21825" y="169574"/>
                </a:lnTo>
                <a:lnTo>
                  <a:pt x="41607" y="131405"/>
                </a:lnTo>
                <a:lnTo>
                  <a:pt x="66846" y="96973"/>
                </a:lnTo>
                <a:lnTo>
                  <a:pt x="96967" y="66850"/>
                </a:lnTo>
                <a:lnTo>
                  <a:pt x="131399" y="41610"/>
                </a:lnTo>
                <a:lnTo>
                  <a:pt x="169569" y="21826"/>
                </a:lnTo>
                <a:lnTo>
                  <a:pt x="210903" y="8072"/>
                </a:lnTo>
                <a:lnTo>
                  <a:pt x="254828" y="920"/>
                </a:lnTo>
                <a:lnTo>
                  <a:pt x="277583" y="0"/>
                </a:lnTo>
                <a:lnTo>
                  <a:pt x="300341" y="920"/>
                </a:lnTo>
                <a:lnTo>
                  <a:pt x="344268" y="8072"/>
                </a:lnTo>
                <a:lnTo>
                  <a:pt x="385603" y="21826"/>
                </a:lnTo>
                <a:lnTo>
                  <a:pt x="423773" y="41610"/>
                </a:lnTo>
                <a:lnTo>
                  <a:pt x="458205" y="66850"/>
                </a:lnTo>
                <a:lnTo>
                  <a:pt x="488325" y="96973"/>
                </a:lnTo>
                <a:lnTo>
                  <a:pt x="513563" y="131405"/>
                </a:lnTo>
                <a:lnTo>
                  <a:pt x="533344" y="169574"/>
                </a:lnTo>
                <a:lnTo>
                  <a:pt x="547096" y="210907"/>
                </a:lnTo>
                <a:lnTo>
                  <a:pt x="554247" y="254830"/>
                </a:lnTo>
                <a:lnTo>
                  <a:pt x="555167" y="277583"/>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0" name="object 6"/>
          <p:cNvSpPr>
            <a:spLocks/>
          </p:cNvSpPr>
          <p:nvPr/>
        </p:nvSpPr>
        <p:spPr bwMode="auto">
          <a:xfrm>
            <a:off x="7237413" y="2314575"/>
            <a:ext cx="555625" cy="555625"/>
          </a:xfrm>
          <a:custGeom>
            <a:avLst/>
            <a:gdLst>
              <a:gd name="T0" fmla="*/ 0 w 555193"/>
              <a:gd name="T1" fmla="*/ 277812 h 555193"/>
              <a:gd name="T2" fmla="*/ 3638 w 555193"/>
              <a:gd name="T3" fmla="*/ 322857 h 555193"/>
              <a:gd name="T4" fmla="*/ 14171 w 555193"/>
              <a:gd name="T5" fmla="*/ 365594 h 555193"/>
              <a:gd name="T6" fmla="*/ 31025 w 555193"/>
              <a:gd name="T7" fmla="*/ 405450 h 555193"/>
              <a:gd name="T8" fmla="*/ 53627 w 555193"/>
              <a:gd name="T9" fmla="*/ 441853 h 555193"/>
              <a:gd name="T10" fmla="*/ 81403 w 555193"/>
              <a:gd name="T11" fmla="*/ 474228 h 555193"/>
              <a:gd name="T12" fmla="*/ 113779 w 555193"/>
              <a:gd name="T13" fmla="*/ 502001 h 555193"/>
              <a:gd name="T14" fmla="*/ 150184 w 555193"/>
              <a:gd name="T15" fmla="*/ 524602 h 555193"/>
              <a:gd name="T16" fmla="*/ 190042 w 555193"/>
              <a:gd name="T17" fmla="*/ 541455 h 555193"/>
              <a:gd name="T18" fmla="*/ 232780 w 555193"/>
              <a:gd name="T19" fmla="*/ 551986 h 555193"/>
              <a:gd name="T20" fmla="*/ 277825 w 555193"/>
              <a:gd name="T21" fmla="*/ 555625 h 555193"/>
              <a:gd name="T22" fmla="*/ 300598 w 555193"/>
              <a:gd name="T23" fmla="*/ 554703 h 555193"/>
              <a:gd name="T24" fmla="*/ 344557 w 555193"/>
              <a:gd name="T25" fmla="*/ 547547 h 555193"/>
              <a:gd name="T26" fmla="*/ 385923 w 555193"/>
              <a:gd name="T27" fmla="*/ 533782 h 555193"/>
              <a:gd name="T28" fmla="*/ 424123 w 555193"/>
              <a:gd name="T29" fmla="*/ 513985 h 555193"/>
              <a:gd name="T30" fmla="*/ 458582 w 555193"/>
              <a:gd name="T31" fmla="*/ 488725 h 555193"/>
              <a:gd name="T32" fmla="*/ 488727 w 555193"/>
              <a:gd name="T33" fmla="*/ 458580 h 555193"/>
              <a:gd name="T34" fmla="*/ 513985 w 555193"/>
              <a:gd name="T35" fmla="*/ 424119 h 555193"/>
              <a:gd name="T36" fmla="*/ 533783 w 555193"/>
              <a:gd name="T37" fmla="*/ 385918 h 555193"/>
              <a:gd name="T38" fmla="*/ 547547 w 555193"/>
              <a:gd name="T39" fmla="*/ 344550 h 555193"/>
              <a:gd name="T40" fmla="*/ 554703 w 555193"/>
              <a:gd name="T41" fmla="*/ 300587 h 555193"/>
              <a:gd name="T42" fmla="*/ 555625 w 555193"/>
              <a:gd name="T43" fmla="*/ 277812 h 555193"/>
              <a:gd name="T44" fmla="*/ 554703 w 555193"/>
              <a:gd name="T45" fmla="*/ 255035 h 555193"/>
              <a:gd name="T46" fmla="*/ 547547 w 555193"/>
              <a:gd name="T47" fmla="*/ 211070 h 555193"/>
              <a:gd name="T48" fmla="*/ 533783 w 555193"/>
              <a:gd name="T49" fmla="*/ 169701 h 555193"/>
              <a:gd name="T50" fmla="*/ 513985 w 555193"/>
              <a:gd name="T51" fmla="*/ 131499 h 555193"/>
              <a:gd name="T52" fmla="*/ 488727 w 555193"/>
              <a:gd name="T53" fmla="*/ 97039 h 555193"/>
              <a:gd name="T54" fmla="*/ 458582 w 555193"/>
              <a:gd name="T55" fmla="*/ 66894 h 555193"/>
              <a:gd name="T56" fmla="*/ 424123 w 555193"/>
              <a:gd name="T57" fmla="*/ 41637 h 555193"/>
              <a:gd name="T58" fmla="*/ 385923 w 555193"/>
              <a:gd name="T59" fmla="*/ 21840 h 555193"/>
              <a:gd name="T60" fmla="*/ 344557 w 555193"/>
              <a:gd name="T61" fmla="*/ 8077 h 555193"/>
              <a:gd name="T62" fmla="*/ 300598 w 555193"/>
              <a:gd name="T63" fmla="*/ 921 h 555193"/>
              <a:gd name="T64" fmla="*/ 277825 w 555193"/>
              <a:gd name="T65" fmla="*/ 0 h 555193"/>
              <a:gd name="T66" fmla="*/ 255050 w 555193"/>
              <a:gd name="T67" fmla="*/ 921 h 555193"/>
              <a:gd name="T68" fmla="*/ 211086 w 555193"/>
              <a:gd name="T69" fmla="*/ 8077 h 555193"/>
              <a:gd name="T70" fmla="*/ 169717 w 555193"/>
              <a:gd name="T71" fmla="*/ 21840 h 555193"/>
              <a:gd name="T72" fmla="*/ 131514 w 555193"/>
              <a:gd name="T73" fmla="*/ 41637 h 555193"/>
              <a:gd name="T74" fmla="*/ 97052 w 555193"/>
              <a:gd name="T75" fmla="*/ 66894 h 555193"/>
              <a:gd name="T76" fmla="*/ 66904 w 555193"/>
              <a:gd name="T77" fmla="*/ 97039 h 555193"/>
              <a:gd name="T78" fmla="*/ 41643 w 555193"/>
              <a:gd name="T79" fmla="*/ 131499 h 555193"/>
              <a:gd name="T80" fmla="*/ 21844 w 555193"/>
              <a:gd name="T81" fmla="*/ 169701 h 555193"/>
              <a:gd name="T82" fmla="*/ 8078 w 555193"/>
              <a:gd name="T83" fmla="*/ 211070 h 555193"/>
              <a:gd name="T84" fmla="*/ 921 w 555193"/>
              <a:gd name="T85" fmla="*/ 255035 h 555193"/>
              <a:gd name="T86" fmla="*/ 0 w 555193"/>
              <a:gd name="T87" fmla="*/ 277812 h 5551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93" h="555193">
                <a:moveTo>
                  <a:pt x="0" y="277596"/>
                </a:moveTo>
                <a:lnTo>
                  <a:pt x="3635" y="322606"/>
                </a:lnTo>
                <a:lnTo>
                  <a:pt x="14160" y="365310"/>
                </a:lnTo>
                <a:lnTo>
                  <a:pt x="31001" y="405135"/>
                </a:lnTo>
                <a:lnTo>
                  <a:pt x="53585" y="441509"/>
                </a:lnTo>
                <a:lnTo>
                  <a:pt x="81340" y="473859"/>
                </a:lnTo>
                <a:lnTo>
                  <a:pt x="113691" y="501611"/>
                </a:lnTo>
                <a:lnTo>
                  <a:pt x="150067" y="524194"/>
                </a:lnTo>
                <a:lnTo>
                  <a:pt x="189894" y="541034"/>
                </a:lnTo>
                <a:lnTo>
                  <a:pt x="232599" y="551557"/>
                </a:lnTo>
                <a:lnTo>
                  <a:pt x="277609" y="555193"/>
                </a:lnTo>
                <a:lnTo>
                  <a:pt x="300364" y="554272"/>
                </a:lnTo>
                <a:lnTo>
                  <a:pt x="344289" y="547121"/>
                </a:lnTo>
                <a:lnTo>
                  <a:pt x="385623" y="533367"/>
                </a:lnTo>
                <a:lnTo>
                  <a:pt x="423793" y="513585"/>
                </a:lnTo>
                <a:lnTo>
                  <a:pt x="458225" y="488345"/>
                </a:lnTo>
                <a:lnTo>
                  <a:pt x="488347" y="458223"/>
                </a:lnTo>
                <a:lnTo>
                  <a:pt x="513585" y="423789"/>
                </a:lnTo>
                <a:lnTo>
                  <a:pt x="533368" y="385618"/>
                </a:lnTo>
                <a:lnTo>
                  <a:pt x="547121" y="344282"/>
                </a:lnTo>
                <a:lnTo>
                  <a:pt x="554272" y="300353"/>
                </a:lnTo>
                <a:lnTo>
                  <a:pt x="555193" y="277596"/>
                </a:lnTo>
                <a:lnTo>
                  <a:pt x="554272" y="254837"/>
                </a:lnTo>
                <a:lnTo>
                  <a:pt x="547121" y="210906"/>
                </a:lnTo>
                <a:lnTo>
                  <a:pt x="533368" y="169569"/>
                </a:lnTo>
                <a:lnTo>
                  <a:pt x="513585" y="131397"/>
                </a:lnTo>
                <a:lnTo>
                  <a:pt x="488347" y="96964"/>
                </a:lnTo>
                <a:lnTo>
                  <a:pt x="458225" y="66842"/>
                </a:lnTo>
                <a:lnTo>
                  <a:pt x="423793" y="41605"/>
                </a:lnTo>
                <a:lnTo>
                  <a:pt x="385623" y="21823"/>
                </a:lnTo>
                <a:lnTo>
                  <a:pt x="344289" y="8071"/>
                </a:lnTo>
                <a:lnTo>
                  <a:pt x="300364" y="920"/>
                </a:lnTo>
                <a:lnTo>
                  <a:pt x="277609" y="0"/>
                </a:lnTo>
                <a:lnTo>
                  <a:pt x="254852" y="920"/>
                </a:lnTo>
                <a:lnTo>
                  <a:pt x="210922" y="8071"/>
                </a:lnTo>
                <a:lnTo>
                  <a:pt x="169585" y="21823"/>
                </a:lnTo>
                <a:lnTo>
                  <a:pt x="131412" y="41605"/>
                </a:lnTo>
                <a:lnTo>
                  <a:pt x="96977" y="66842"/>
                </a:lnTo>
                <a:lnTo>
                  <a:pt x="66852" y="96964"/>
                </a:lnTo>
                <a:lnTo>
                  <a:pt x="41611" y="131397"/>
                </a:lnTo>
                <a:lnTo>
                  <a:pt x="21827" y="169569"/>
                </a:lnTo>
                <a:lnTo>
                  <a:pt x="8072" y="210906"/>
                </a:lnTo>
                <a:lnTo>
                  <a:pt x="920" y="254837"/>
                </a:lnTo>
                <a:lnTo>
                  <a:pt x="0" y="27759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11" name="object 7"/>
          <p:cNvSpPr>
            <a:spLocks/>
          </p:cNvSpPr>
          <p:nvPr/>
        </p:nvSpPr>
        <p:spPr bwMode="auto">
          <a:xfrm>
            <a:off x="7237413" y="2314575"/>
            <a:ext cx="555625" cy="555625"/>
          </a:xfrm>
          <a:custGeom>
            <a:avLst/>
            <a:gdLst>
              <a:gd name="T0" fmla="*/ 555625 w 555193"/>
              <a:gd name="T1" fmla="*/ 277812 h 555193"/>
              <a:gd name="T2" fmla="*/ 551986 w 555193"/>
              <a:gd name="T3" fmla="*/ 322857 h 555193"/>
              <a:gd name="T4" fmla="*/ 541455 w 555193"/>
              <a:gd name="T5" fmla="*/ 365594 h 555193"/>
              <a:gd name="T6" fmla="*/ 524602 w 555193"/>
              <a:gd name="T7" fmla="*/ 405450 h 555193"/>
              <a:gd name="T8" fmla="*/ 502002 w 555193"/>
              <a:gd name="T9" fmla="*/ 441853 h 555193"/>
              <a:gd name="T10" fmla="*/ 474229 w 555193"/>
              <a:gd name="T11" fmla="*/ 474228 h 555193"/>
              <a:gd name="T12" fmla="*/ 441856 w 555193"/>
              <a:gd name="T13" fmla="*/ 502001 h 555193"/>
              <a:gd name="T14" fmla="*/ 405454 w 555193"/>
              <a:gd name="T15" fmla="*/ 524602 h 555193"/>
              <a:gd name="T16" fmla="*/ 365600 w 555193"/>
              <a:gd name="T17" fmla="*/ 541455 h 555193"/>
              <a:gd name="T18" fmla="*/ 322866 w 555193"/>
              <a:gd name="T19" fmla="*/ 551986 h 555193"/>
              <a:gd name="T20" fmla="*/ 277825 w 555193"/>
              <a:gd name="T21" fmla="*/ 555625 h 555193"/>
              <a:gd name="T22" fmla="*/ 255050 w 555193"/>
              <a:gd name="T23" fmla="*/ 554703 h 555193"/>
              <a:gd name="T24" fmla="*/ 211086 w 555193"/>
              <a:gd name="T25" fmla="*/ 547547 h 555193"/>
              <a:gd name="T26" fmla="*/ 169717 w 555193"/>
              <a:gd name="T27" fmla="*/ 533782 h 555193"/>
              <a:gd name="T28" fmla="*/ 131514 w 555193"/>
              <a:gd name="T29" fmla="*/ 513985 h 555193"/>
              <a:gd name="T30" fmla="*/ 97052 w 555193"/>
              <a:gd name="T31" fmla="*/ 488725 h 555193"/>
              <a:gd name="T32" fmla="*/ 66904 w 555193"/>
              <a:gd name="T33" fmla="*/ 458580 h 555193"/>
              <a:gd name="T34" fmla="*/ 41643 w 555193"/>
              <a:gd name="T35" fmla="*/ 424119 h 555193"/>
              <a:gd name="T36" fmla="*/ 21844 w 555193"/>
              <a:gd name="T37" fmla="*/ 385918 h 555193"/>
              <a:gd name="T38" fmla="*/ 8078 w 555193"/>
              <a:gd name="T39" fmla="*/ 344550 h 555193"/>
              <a:gd name="T40" fmla="*/ 921 w 555193"/>
              <a:gd name="T41" fmla="*/ 300587 h 555193"/>
              <a:gd name="T42" fmla="*/ 0 w 555193"/>
              <a:gd name="T43" fmla="*/ 277812 h 555193"/>
              <a:gd name="T44" fmla="*/ 921 w 555193"/>
              <a:gd name="T45" fmla="*/ 255035 h 555193"/>
              <a:gd name="T46" fmla="*/ 8078 w 555193"/>
              <a:gd name="T47" fmla="*/ 211070 h 555193"/>
              <a:gd name="T48" fmla="*/ 21844 w 555193"/>
              <a:gd name="T49" fmla="*/ 169701 h 555193"/>
              <a:gd name="T50" fmla="*/ 41643 w 555193"/>
              <a:gd name="T51" fmla="*/ 131499 h 555193"/>
              <a:gd name="T52" fmla="*/ 66904 w 555193"/>
              <a:gd name="T53" fmla="*/ 97039 h 555193"/>
              <a:gd name="T54" fmla="*/ 97052 w 555193"/>
              <a:gd name="T55" fmla="*/ 66894 h 555193"/>
              <a:gd name="T56" fmla="*/ 131514 w 555193"/>
              <a:gd name="T57" fmla="*/ 41637 h 555193"/>
              <a:gd name="T58" fmla="*/ 169717 w 555193"/>
              <a:gd name="T59" fmla="*/ 21840 h 555193"/>
              <a:gd name="T60" fmla="*/ 211086 w 555193"/>
              <a:gd name="T61" fmla="*/ 8077 h 555193"/>
              <a:gd name="T62" fmla="*/ 255050 w 555193"/>
              <a:gd name="T63" fmla="*/ 921 h 555193"/>
              <a:gd name="T64" fmla="*/ 277825 w 555193"/>
              <a:gd name="T65" fmla="*/ 0 h 555193"/>
              <a:gd name="T66" fmla="*/ 300598 w 555193"/>
              <a:gd name="T67" fmla="*/ 921 h 555193"/>
              <a:gd name="T68" fmla="*/ 344557 w 555193"/>
              <a:gd name="T69" fmla="*/ 8077 h 555193"/>
              <a:gd name="T70" fmla="*/ 385923 w 555193"/>
              <a:gd name="T71" fmla="*/ 21840 h 555193"/>
              <a:gd name="T72" fmla="*/ 424123 w 555193"/>
              <a:gd name="T73" fmla="*/ 41637 h 555193"/>
              <a:gd name="T74" fmla="*/ 458582 w 555193"/>
              <a:gd name="T75" fmla="*/ 66894 h 555193"/>
              <a:gd name="T76" fmla="*/ 488727 w 555193"/>
              <a:gd name="T77" fmla="*/ 97039 h 555193"/>
              <a:gd name="T78" fmla="*/ 513985 w 555193"/>
              <a:gd name="T79" fmla="*/ 131499 h 555193"/>
              <a:gd name="T80" fmla="*/ 533783 w 555193"/>
              <a:gd name="T81" fmla="*/ 169701 h 555193"/>
              <a:gd name="T82" fmla="*/ 547547 w 555193"/>
              <a:gd name="T83" fmla="*/ 211070 h 555193"/>
              <a:gd name="T84" fmla="*/ 554703 w 555193"/>
              <a:gd name="T85" fmla="*/ 255035 h 555193"/>
              <a:gd name="T86" fmla="*/ 555625 w 555193"/>
              <a:gd name="T87" fmla="*/ 277812 h 5551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93" h="555193">
                <a:moveTo>
                  <a:pt x="555193" y="277596"/>
                </a:moveTo>
                <a:lnTo>
                  <a:pt x="551557" y="322606"/>
                </a:lnTo>
                <a:lnTo>
                  <a:pt x="541034" y="365310"/>
                </a:lnTo>
                <a:lnTo>
                  <a:pt x="524194" y="405135"/>
                </a:lnTo>
                <a:lnTo>
                  <a:pt x="501612" y="441509"/>
                </a:lnTo>
                <a:lnTo>
                  <a:pt x="473860" y="473859"/>
                </a:lnTo>
                <a:lnTo>
                  <a:pt x="441512" y="501611"/>
                </a:lnTo>
                <a:lnTo>
                  <a:pt x="405139" y="524194"/>
                </a:lnTo>
                <a:lnTo>
                  <a:pt x="365316" y="541034"/>
                </a:lnTo>
                <a:lnTo>
                  <a:pt x="322615" y="551557"/>
                </a:lnTo>
                <a:lnTo>
                  <a:pt x="277609" y="555193"/>
                </a:lnTo>
                <a:lnTo>
                  <a:pt x="254852" y="554272"/>
                </a:lnTo>
                <a:lnTo>
                  <a:pt x="210922" y="547121"/>
                </a:lnTo>
                <a:lnTo>
                  <a:pt x="169585" y="533367"/>
                </a:lnTo>
                <a:lnTo>
                  <a:pt x="131412" y="513585"/>
                </a:lnTo>
                <a:lnTo>
                  <a:pt x="96977" y="488345"/>
                </a:lnTo>
                <a:lnTo>
                  <a:pt x="66852" y="458223"/>
                </a:lnTo>
                <a:lnTo>
                  <a:pt x="41611" y="423789"/>
                </a:lnTo>
                <a:lnTo>
                  <a:pt x="21827" y="385618"/>
                </a:lnTo>
                <a:lnTo>
                  <a:pt x="8072" y="344282"/>
                </a:lnTo>
                <a:lnTo>
                  <a:pt x="920" y="300353"/>
                </a:lnTo>
                <a:lnTo>
                  <a:pt x="0" y="277596"/>
                </a:lnTo>
                <a:lnTo>
                  <a:pt x="920" y="254837"/>
                </a:lnTo>
                <a:lnTo>
                  <a:pt x="8072" y="210906"/>
                </a:lnTo>
                <a:lnTo>
                  <a:pt x="21827" y="169569"/>
                </a:lnTo>
                <a:lnTo>
                  <a:pt x="41611" y="131397"/>
                </a:lnTo>
                <a:lnTo>
                  <a:pt x="66852" y="96964"/>
                </a:lnTo>
                <a:lnTo>
                  <a:pt x="96977" y="66842"/>
                </a:lnTo>
                <a:lnTo>
                  <a:pt x="131412" y="41605"/>
                </a:lnTo>
                <a:lnTo>
                  <a:pt x="169585" y="21823"/>
                </a:lnTo>
                <a:lnTo>
                  <a:pt x="210922" y="8071"/>
                </a:lnTo>
                <a:lnTo>
                  <a:pt x="254852" y="920"/>
                </a:lnTo>
                <a:lnTo>
                  <a:pt x="277609" y="0"/>
                </a:lnTo>
                <a:lnTo>
                  <a:pt x="300364" y="920"/>
                </a:lnTo>
                <a:lnTo>
                  <a:pt x="344289" y="8071"/>
                </a:lnTo>
                <a:lnTo>
                  <a:pt x="385623" y="21823"/>
                </a:lnTo>
                <a:lnTo>
                  <a:pt x="423793" y="41605"/>
                </a:lnTo>
                <a:lnTo>
                  <a:pt x="458225" y="66842"/>
                </a:lnTo>
                <a:lnTo>
                  <a:pt x="488347" y="96964"/>
                </a:lnTo>
                <a:lnTo>
                  <a:pt x="513585" y="131397"/>
                </a:lnTo>
                <a:lnTo>
                  <a:pt x="533368" y="169569"/>
                </a:lnTo>
                <a:lnTo>
                  <a:pt x="547121" y="210906"/>
                </a:lnTo>
                <a:lnTo>
                  <a:pt x="554272" y="254837"/>
                </a:lnTo>
                <a:lnTo>
                  <a:pt x="555193" y="277596"/>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2" name="object 8"/>
          <p:cNvSpPr>
            <a:spLocks/>
          </p:cNvSpPr>
          <p:nvPr/>
        </p:nvSpPr>
        <p:spPr bwMode="auto">
          <a:xfrm>
            <a:off x="963613" y="2341563"/>
            <a:ext cx="554037" cy="554037"/>
          </a:xfrm>
          <a:custGeom>
            <a:avLst/>
            <a:gdLst>
              <a:gd name="T0" fmla="*/ 0 w 555180"/>
              <a:gd name="T1" fmla="*/ 277024 h 555180"/>
              <a:gd name="T2" fmla="*/ 3628 w 555180"/>
              <a:gd name="T3" fmla="*/ 321935 h 555180"/>
              <a:gd name="T4" fmla="*/ 14131 w 555180"/>
              <a:gd name="T5" fmla="*/ 364547 h 555180"/>
              <a:gd name="T6" fmla="*/ 30937 w 555180"/>
              <a:gd name="T7" fmla="*/ 404287 h 555180"/>
              <a:gd name="T8" fmla="*/ 53475 w 555180"/>
              <a:gd name="T9" fmla="*/ 440585 h 555180"/>
              <a:gd name="T10" fmla="*/ 81171 w 555180"/>
              <a:gd name="T11" fmla="*/ 472867 h 555180"/>
              <a:gd name="T12" fmla="*/ 113455 w 555180"/>
              <a:gd name="T13" fmla="*/ 500563 h 555180"/>
              <a:gd name="T14" fmla="*/ 149754 w 555180"/>
              <a:gd name="T15" fmla="*/ 523100 h 555180"/>
              <a:gd name="T16" fmla="*/ 189496 w 555180"/>
              <a:gd name="T17" fmla="*/ 539906 h 555180"/>
              <a:gd name="T18" fmla="*/ 232111 w 555180"/>
              <a:gd name="T19" fmla="*/ 550408 h 555180"/>
              <a:gd name="T20" fmla="*/ 277024 w 555180"/>
              <a:gd name="T21" fmla="*/ 554037 h 555180"/>
              <a:gd name="T22" fmla="*/ 299735 w 555180"/>
              <a:gd name="T23" fmla="*/ 553118 h 555180"/>
              <a:gd name="T24" fmla="*/ 343572 w 555180"/>
              <a:gd name="T25" fmla="*/ 545981 h 555180"/>
              <a:gd name="T26" fmla="*/ 384822 w 555180"/>
              <a:gd name="T27" fmla="*/ 532255 h 555180"/>
              <a:gd name="T28" fmla="*/ 422914 w 555180"/>
              <a:gd name="T29" fmla="*/ 512512 h 555180"/>
              <a:gd name="T30" fmla="*/ 457274 w 555180"/>
              <a:gd name="T31" fmla="*/ 487325 h 555180"/>
              <a:gd name="T32" fmla="*/ 487333 w 555180"/>
              <a:gd name="T33" fmla="*/ 457264 h 555180"/>
              <a:gd name="T34" fmla="*/ 512519 w 555180"/>
              <a:gd name="T35" fmla="*/ 422902 h 555180"/>
              <a:gd name="T36" fmla="*/ 532259 w 555180"/>
              <a:gd name="T37" fmla="*/ 384811 h 555180"/>
              <a:gd name="T38" fmla="*/ 545983 w 555180"/>
              <a:gd name="T39" fmla="*/ 343564 h 555180"/>
              <a:gd name="T40" fmla="*/ 553118 w 555180"/>
              <a:gd name="T41" fmla="*/ 299732 h 555180"/>
              <a:gd name="T42" fmla="*/ 554037 w 555180"/>
              <a:gd name="T43" fmla="*/ 277024 h 555180"/>
              <a:gd name="T44" fmla="*/ 553118 w 555180"/>
              <a:gd name="T45" fmla="*/ 254314 h 555180"/>
              <a:gd name="T46" fmla="*/ 545983 w 555180"/>
              <a:gd name="T47" fmla="*/ 210477 h 555180"/>
              <a:gd name="T48" fmla="*/ 532259 w 555180"/>
              <a:gd name="T49" fmla="*/ 169225 h 555180"/>
              <a:gd name="T50" fmla="*/ 512519 w 555180"/>
              <a:gd name="T51" fmla="*/ 131132 h 555180"/>
              <a:gd name="T52" fmla="*/ 487333 w 555180"/>
              <a:gd name="T53" fmla="*/ 96769 h 555180"/>
              <a:gd name="T54" fmla="*/ 457274 w 555180"/>
              <a:gd name="T55" fmla="*/ 66709 h 555180"/>
              <a:gd name="T56" fmla="*/ 422914 w 555180"/>
              <a:gd name="T57" fmla="*/ 41522 h 555180"/>
              <a:gd name="T58" fmla="*/ 384822 w 555180"/>
              <a:gd name="T59" fmla="*/ 21780 h 555180"/>
              <a:gd name="T60" fmla="*/ 343572 w 555180"/>
              <a:gd name="T61" fmla="*/ 8054 h 555180"/>
              <a:gd name="T62" fmla="*/ 299735 w 555180"/>
              <a:gd name="T63" fmla="*/ 918 h 555180"/>
              <a:gd name="T64" fmla="*/ 277024 w 555180"/>
              <a:gd name="T65" fmla="*/ 0 h 555180"/>
              <a:gd name="T66" fmla="*/ 254316 w 555180"/>
              <a:gd name="T67" fmla="*/ 918 h 555180"/>
              <a:gd name="T68" fmla="*/ 210481 w 555180"/>
              <a:gd name="T69" fmla="*/ 8054 h 555180"/>
              <a:gd name="T70" fmla="*/ 169231 w 555180"/>
              <a:gd name="T71" fmla="*/ 21780 h 555180"/>
              <a:gd name="T72" fmla="*/ 131138 w 555180"/>
              <a:gd name="T73" fmla="*/ 41522 h 555180"/>
              <a:gd name="T74" fmla="*/ 96775 w 555180"/>
              <a:gd name="T75" fmla="*/ 66709 h 555180"/>
              <a:gd name="T76" fmla="*/ 66713 w 555180"/>
              <a:gd name="T77" fmla="*/ 96769 h 555180"/>
              <a:gd name="T78" fmla="*/ 41525 w 555180"/>
              <a:gd name="T79" fmla="*/ 131132 h 555180"/>
              <a:gd name="T80" fmla="*/ 21782 w 555180"/>
              <a:gd name="T81" fmla="*/ 169225 h 555180"/>
              <a:gd name="T82" fmla="*/ 8055 w 555180"/>
              <a:gd name="T83" fmla="*/ 210477 h 555180"/>
              <a:gd name="T84" fmla="*/ 918 w 555180"/>
              <a:gd name="T85" fmla="*/ 254314 h 555180"/>
              <a:gd name="T86" fmla="*/ 0 w 555180"/>
              <a:gd name="T87" fmla="*/ 277024 h 5551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80" h="555180">
                <a:moveTo>
                  <a:pt x="0" y="277596"/>
                </a:moveTo>
                <a:lnTo>
                  <a:pt x="3635" y="322599"/>
                </a:lnTo>
                <a:lnTo>
                  <a:pt x="14160" y="365299"/>
                </a:lnTo>
                <a:lnTo>
                  <a:pt x="31001" y="405121"/>
                </a:lnTo>
                <a:lnTo>
                  <a:pt x="53585" y="441494"/>
                </a:lnTo>
                <a:lnTo>
                  <a:pt x="81338" y="473843"/>
                </a:lnTo>
                <a:lnTo>
                  <a:pt x="113689" y="501596"/>
                </a:lnTo>
                <a:lnTo>
                  <a:pt x="150063" y="524179"/>
                </a:lnTo>
                <a:lnTo>
                  <a:pt x="189887" y="541020"/>
                </a:lnTo>
                <a:lnTo>
                  <a:pt x="232590" y="551544"/>
                </a:lnTo>
                <a:lnTo>
                  <a:pt x="277596" y="555180"/>
                </a:lnTo>
                <a:lnTo>
                  <a:pt x="300353" y="554259"/>
                </a:lnTo>
                <a:lnTo>
                  <a:pt x="344281" y="547107"/>
                </a:lnTo>
                <a:lnTo>
                  <a:pt x="385616" y="533353"/>
                </a:lnTo>
                <a:lnTo>
                  <a:pt x="423786" y="513569"/>
                </a:lnTo>
                <a:lnTo>
                  <a:pt x="458217" y="488330"/>
                </a:lnTo>
                <a:lnTo>
                  <a:pt x="488338" y="458207"/>
                </a:lnTo>
                <a:lnTo>
                  <a:pt x="513576" y="423774"/>
                </a:lnTo>
                <a:lnTo>
                  <a:pt x="533357" y="385605"/>
                </a:lnTo>
                <a:lnTo>
                  <a:pt x="547109" y="344273"/>
                </a:lnTo>
                <a:lnTo>
                  <a:pt x="554259" y="300350"/>
                </a:lnTo>
                <a:lnTo>
                  <a:pt x="555180" y="277596"/>
                </a:lnTo>
                <a:lnTo>
                  <a:pt x="554259" y="254839"/>
                </a:lnTo>
                <a:lnTo>
                  <a:pt x="547109" y="210911"/>
                </a:lnTo>
                <a:lnTo>
                  <a:pt x="533357" y="169574"/>
                </a:lnTo>
                <a:lnTo>
                  <a:pt x="513576" y="131403"/>
                </a:lnTo>
                <a:lnTo>
                  <a:pt x="488338" y="96969"/>
                </a:lnTo>
                <a:lnTo>
                  <a:pt x="458217" y="66847"/>
                </a:lnTo>
                <a:lnTo>
                  <a:pt x="423786" y="41608"/>
                </a:lnTo>
                <a:lnTo>
                  <a:pt x="385616" y="21825"/>
                </a:lnTo>
                <a:lnTo>
                  <a:pt x="344281" y="8071"/>
                </a:lnTo>
                <a:lnTo>
                  <a:pt x="300353" y="920"/>
                </a:lnTo>
                <a:lnTo>
                  <a:pt x="277596" y="0"/>
                </a:lnTo>
                <a:lnTo>
                  <a:pt x="254841" y="920"/>
                </a:lnTo>
                <a:lnTo>
                  <a:pt x="210915" y="8071"/>
                </a:lnTo>
                <a:lnTo>
                  <a:pt x="169580" y="21825"/>
                </a:lnTo>
                <a:lnTo>
                  <a:pt x="131409" y="41608"/>
                </a:lnTo>
                <a:lnTo>
                  <a:pt x="96975" y="66847"/>
                </a:lnTo>
                <a:lnTo>
                  <a:pt x="66851" y="96969"/>
                </a:lnTo>
                <a:lnTo>
                  <a:pt x="41611" y="131403"/>
                </a:lnTo>
                <a:lnTo>
                  <a:pt x="21827" y="169574"/>
                </a:lnTo>
                <a:lnTo>
                  <a:pt x="8072" y="210911"/>
                </a:lnTo>
                <a:lnTo>
                  <a:pt x="920" y="254839"/>
                </a:lnTo>
                <a:lnTo>
                  <a:pt x="0" y="27759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13" name="object 9"/>
          <p:cNvSpPr>
            <a:spLocks/>
          </p:cNvSpPr>
          <p:nvPr/>
        </p:nvSpPr>
        <p:spPr bwMode="auto">
          <a:xfrm>
            <a:off x="963613" y="2341563"/>
            <a:ext cx="554037" cy="554037"/>
          </a:xfrm>
          <a:custGeom>
            <a:avLst/>
            <a:gdLst>
              <a:gd name="T0" fmla="*/ 554037 w 555180"/>
              <a:gd name="T1" fmla="*/ 277024 h 555180"/>
              <a:gd name="T2" fmla="*/ 550409 w 555180"/>
              <a:gd name="T3" fmla="*/ 321935 h 555180"/>
              <a:gd name="T4" fmla="*/ 539908 w 555180"/>
              <a:gd name="T5" fmla="*/ 364547 h 555180"/>
              <a:gd name="T6" fmla="*/ 523105 w 555180"/>
              <a:gd name="T7" fmla="*/ 404287 h 555180"/>
              <a:gd name="T8" fmla="*/ 500570 w 555180"/>
              <a:gd name="T9" fmla="*/ 440585 h 555180"/>
              <a:gd name="T10" fmla="*/ 472876 w 555180"/>
              <a:gd name="T11" fmla="*/ 472867 h 555180"/>
              <a:gd name="T12" fmla="*/ 440596 w 555180"/>
              <a:gd name="T13" fmla="*/ 500563 h 555180"/>
              <a:gd name="T14" fmla="*/ 404298 w 555180"/>
              <a:gd name="T15" fmla="*/ 523100 h 555180"/>
              <a:gd name="T16" fmla="*/ 364556 w 555180"/>
              <a:gd name="T17" fmla="*/ 539906 h 555180"/>
              <a:gd name="T18" fmla="*/ 321941 w 555180"/>
              <a:gd name="T19" fmla="*/ 550408 h 555180"/>
              <a:gd name="T20" fmla="*/ 277024 w 555180"/>
              <a:gd name="T21" fmla="*/ 554037 h 555180"/>
              <a:gd name="T22" fmla="*/ 254316 w 555180"/>
              <a:gd name="T23" fmla="*/ 553118 h 555180"/>
              <a:gd name="T24" fmla="*/ 210481 w 555180"/>
              <a:gd name="T25" fmla="*/ 545981 h 555180"/>
              <a:gd name="T26" fmla="*/ 169231 w 555180"/>
              <a:gd name="T27" fmla="*/ 532255 h 555180"/>
              <a:gd name="T28" fmla="*/ 131138 w 555180"/>
              <a:gd name="T29" fmla="*/ 512512 h 555180"/>
              <a:gd name="T30" fmla="*/ 96775 w 555180"/>
              <a:gd name="T31" fmla="*/ 487325 h 555180"/>
              <a:gd name="T32" fmla="*/ 66713 w 555180"/>
              <a:gd name="T33" fmla="*/ 457264 h 555180"/>
              <a:gd name="T34" fmla="*/ 41525 w 555180"/>
              <a:gd name="T35" fmla="*/ 422902 h 555180"/>
              <a:gd name="T36" fmla="*/ 21782 w 555180"/>
              <a:gd name="T37" fmla="*/ 384811 h 555180"/>
              <a:gd name="T38" fmla="*/ 8055 w 555180"/>
              <a:gd name="T39" fmla="*/ 343564 h 555180"/>
              <a:gd name="T40" fmla="*/ 918 w 555180"/>
              <a:gd name="T41" fmla="*/ 299732 h 555180"/>
              <a:gd name="T42" fmla="*/ 0 w 555180"/>
              <a:gd name="T43" fmla="*/ 277024 h 555180"/>
              <a:gd name="T44" fmla="*/ 918 w 555180"/>
              <a:gd name="T45" fmla="*/ 254314 h 555180"/>
              <a:gd name="T46" fmla="*/ 8055 w 555180"/>
              <a:gd name="T47" fmla="*/ 210477 h 555180"/>
              <a:gd name="T48" fmla="*/ 21782 w 555180"/>
              <a:gd name="T49" fmla="*/ 169225 h 555180"/>
              <a:gd name="T50" fmla="*/ 41525 w 555180"/>
              <a:gd name="T51" fmla="*/ 131132 h 555180"/>
              <a:gd name="T52" fmla="*/ 66713 w 555180"/>
              <a:gd name="T53" fmla="*/ 96769 h 555180"/>
              <a:gd name="T54" fmla="*/ 96775 w 555180"/>
              <a:gd name="T55" fmla="*/ 66709 h 555180"/>
              <a:gd name="T56" fmla="*/ 131138 w 555180"/>
              <a:gd name="T57" fmla="*/ 41522 h 555180"/>
              <a:gd name="T58" fmla="*/ 169231 w 555180"/>
              <a:gd name="T59" fmla="*/ 21780 h 555180"/>
              <a:gd name="T60" fmla="*/ 210481 w 555180"/>
              <a:gd name="T61" fmla="*/ 8054 h 555180"/>
              <a:gd name="T62" fmla="*/ 254316 w 555180"/>
              <a:gd name="T63" fmla="*/ 918 h 555180"/>
              <a:gd name="T64" fmla="*/ 277024 w 555180"/>
              <a:gd name="T65" fmla="*/ 0 h 555180"/>
              <a:gd name="T66" fmla="*/ 299735 w 555180"/>
              <a:gd name="T67" fmla="*/ 918 h 555180"/>
              <a:gd name="T68" fmla="*/ 343572 w 555180"/>
              <a:gd name="T69" fmla="*/ 8054 h 555180"/>
              <a:gd name="T70" fmla="*/ 384822 w 555180"/>
              <a:gd name="T71" fmla="*/ 21780 h 555180"/>
              <a:gd name="T72" fmla="*/ 422914 w 555180"/>
              <a:gd name="T73" fmla="*/ 41522 h 555180"/>
              <a:gd name="T74" fmla="*/ 457274 w 555180"/>
              <a:gd name="T75" fmla="*/ 66709 h 555180"/>
              <a:gd name="T76" fmla="*/ 487333 w 555180"/>
              <a:gd name="T77" fmla="*/ 96769 h 555180"/>
              <a:gd name="T78" fmla="*/ 512519 w 555180"/>
              <a:gd name="T79" fmla="*/ 131132 h 555180"/>
              <a:gd name="T80" fmla="*/ 532259 w 555180"/>
              <a:gd name="T81" fmla="*/ 169225 h 555180"/>
              <a:gd name="T82" fmla="*/ 545983 w 555180"/>
              <a:gd name="T83" fmla="*/ 210477 h 555180"/>
              <a:gd name="T84" fmla="*/ 553118 w 555180"/>
              <a:gd name="T85" fmla="*/ 254314 h 555180"/>
              <a:gd name="T86" fmla="*/ 554037 w 555180"/>
              <a:gd name="T87" fmla="*/ 277024 h 5551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5180" h="555180">
                <a:moveTo>
                  <a:pt x="555180" y="277596"/>
                </a:moveTo>
                <a:lnTo>
                  <a:pt x="551545" y="322599"/>
                </a:lnTo>
                <a:lnTo>
                  <a:pt x="541022" y="365299"/>
                </a:lnTo>
                <a:lnTo>
                  <a:pt x="524184" y="405121"/>
                </a:lnTo>
                <a:lnTo>
                  <a:pt x="501603" y="441494"/>
                </a:lnTo>
                <a:lnTo>
                  <a:pt x="473852" y="473843"/>
                </a:lnTo>
                <a:lnTo>
                  <a:pt x="441505" y="501596"/>
                </a:lnTo>
                <a:lnTo>
                  <a:pt x="405132" y="524179"/>
                </a:lnTo>
                <a:lnTo>
                  <a:pt x="365308" y="541020"/>
                </a:lnTo>
                <a:lnTo>
                  <a:pt x="322605" y="551544"/>
                </a:lnTo>
                <a:lnTo>
                  <a:pt x="277596" y="555180"/>
                </a:lnTo>
                <a:lnTo>
                  <a:pt x="254841" y="554259"/>
                </a:lnTo>
                <a:lnTo>
                  <a:pt x="210915" y="547107"/>
                </a:lnTo>
                <a:lnTo>
                  <a:pt x="169580" y="533353"/>
                </a:lnTo>
                <a:lnTo>
                  <a:pt x="131409" y="513569"/>
                </a:lnTo>
                <a:lnTo>
                  <a:pt x="96975" y="488330"/>
                </a:lnTo>
                <a:lnTo>
                  <a:pt x="66851" y="458207"/>
                </a:lnTo>
                <a:lnTo>
                  <a:pt x="41611" y="423774"/>
                </a:lnTo>
                <a:lnTo>
                  <a:pt x="21827" y="385605"/>
                </a:lnTo>
                <a:lnTo>
                  <a:pt x="8072" y="344273"/>
                </a:lnTo>
                <a:lnTo>
                  <a:pt x="920" y="300350"/>
                </a:lnTo>
                <a:lnTo>
                  <a:pt x="0" y="277596"/>
                </a:lnTo>
                <a:lnTo>
                  <a:pt x="920" y="254839"/>
                </a:lnTo>
                <a:lnTo>
                  <a:pt x="8072" y="210911"/>
                </a:lnTo>
                <a:lnTo>
                  <a:pt x="21827" y="169574"/>
                </a:lnTo>
                <a:lnTo>
                  <a:pt x="41611" y="131403"/>
                </a:lnTo>
                <a:lnTo>
                  <a:pt x="66851" y="96969"/>
                </a:lnTo>
                <a:lnTo>
                  <a:pt x="96975" y="66847"/>
                </a:lnTo>
                <a:lnTo>
                  <a:pt x="131409" y="41608"/>
                </a:lnTo>
                <a:lnTo>
                  <a:pt x="169580" y="21825"/>
                </a:lnTo>
                <a:lnTo>
                  <a:pt x="210915" y="8071"/>
                </a:lnTo>
                <a:lnTo>
                  <a:pt x="254841" y="920"/>
                </a:lnTo>
                <a:lnTo>
                  <a:pt x="277596" y="0"/>
                </a:lnTo>
                <a:lnTo>
                  <a:pt x="300353" y="920"/>
                </a:lnTo>
                <a:lnTo>
                  <a:pt x="344281" y="8071"/>
                </a:lnTo>
                <a:lnTo>
                  <a:pt x="385616" y="21825"/>
                </a:lnTo>
                <a:lnTo>
                  <a:pt x="423786" y="41608"/>
                </a:lnTo>
                <a:lnTo>
                  <a:pt x="458217" y="66847"/>
                </a:lnTo>
                <a:lnTo>
                  <a:pt x="488338" y="96969"/>
                </a:lnTo>
                <a:lnTo>
                  <a:pt x="513576" y="131403"/>
                </a:lnTo>
                <a:lnTo>
                  <a:pt x="533357" y="169574"/>
                </a:lnTo>
                <a:lnTo>
                  <a:pt x="547109" y="210911"/>
                </a:lnTo>
                <a:lnTo>
                  <a:pt x="554259" y="254839"/>
                </a:lnTo>
                <a:lnTo>
                  <a:pt x="555180" y="277596"/>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4" name="object 10"/>
          <p:cNvSpPr>
            <a:spLocks/>
          </p:cNvSpPr>
          <p:nvPr/>
        </p:nvSpPr>
        <p:spPr bwMode="auto">
          <a:xfrm>
            <a:off x="3486150" y="1857375"/>
            <a:ext cx="1982788" cy="1487488"/>
          </a:xfrm>
          <a:custGeom>
            <a:avLst/>
            <a:gdLst>
              <a:gd name="T0" fmla="*/ 0 w 1982774"/>
              <a:gd name="T1" fmla="*/ 1487488 h 1487093"/>
              <a:gd name="T2" fmla="*/ 0 w 1982774"/>
              <a:gd name="T3" fmla="*/ 0 h 1487093"/>
              <a:gd name="T4" fmla="*/ 1982788 w 1982774"/>
              <a:gd name="T5" fmla="*/ 0 h 1487093"/>
              <a:gd name="T6" fmla="*/ 1982788 w 1982774"/>
              <a:gd name="T7" fmla="*/ 1487488 h 1487093"/>
              <a:gd name="T8" fmla="*/ 0 w 1982774"/>
              <a:gd name="T9" fmla="*/ 1487488 h 14870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2774" h="1487093">
                <a:moveTo>
                  <a:pt x="0" y="1487093"/>
                </a:moveTo>
                <a:lnTo>
                  <a:pt x="0" y="0"/>
                </a:lnTo>
                <a:lnTo>
                  <a:pt x="1982774" y="0"/>
                </a:lnTo>
                <a:lnTo>
                  <a:pt x="1982774" y="1487093"/>
                </a:lnTo>
                <a:lnTo>
                  <a:pt x="0" y="1487093"/>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5" name="object 11"/>
          <p:cNvSpPr>
            <a:spLocks/>
          </p:cNvSpPr>
          <p:nvPr/>
        </p:nvSpPr>
        <p:spPr bwMode="auto">
          <a:xfrm>
            <a:off x="3898900" y="2352675"/>
            <a:ext cx="1570038" cy="0"/>
          </a:xfrm>
          <a:custGeom>
            <a:avLst/>
            <a:gdLst>
              <a:gd name="T0" fmla="*/ 0 w 1569694"/>
              <a:gd name="T1" fmla="*/ 1570038 w 1569694"/>
              <a:gd name="T2" fmla="*/ 0 60000 65536"/>
              <a:gd name="T3" fmla="*/ 0 60000 65536"/>
            </a:gdLst>
            <a:ahLst/>
            <a:cxnLst>
              <a:cxn ang="T2">
                <a:pos x="T0" y="0"/>
              </a:cxn>
              <a:cxn ang="T3">
                <a:pos x="T1" y="0"/>
              </a:cxn>
            </a:cxnLst>
            <a:rect l="0" t="0" r="r" b="b"/>
            <a:pathLst>
              <a:path w="1569694">
                <a:moveTo>
                  <a:pt x="0" y="0"/>
                </a:moveTo>
                <a:lnTo>
                  <a:pt x="1569694"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6" name="object 12"/>
          <p:cNvSpPr>
            <a:spLocks/>
          </p:cNvSpPr>
          <p:nvPr/>
        </p:nvSpPr>
        <p:spPr bwMode="auto">
          <a:xfrm>
            <a:off x="3486150" y="2352675"/>
            <a:ext cx="66675" cy="0"/>
          </a:xfrm>
          <a:custGeom>
            <a:avLst/>
            <a:gdLst>
              <a:gd name="T0" fmla="*/ 0 w 66090"/>
              <a:gd name="T1" fmla="*/ 66675 w 66090"/>
              <a:gd name="T2" fmla="*/ 0 60000 65536"/>
              <a:gd name="T3" fmla="*/ 0 60000 65536"/>
            </a:gdLst>
            <a:ahLst/>
            <a:cxnLst>
              <a:cxn ang="T2">
                <a:pos x="T0" y="0"/>
              </a:cxn>
              <a:cxn ang="T3">
                <a:pos x="T1" y="0"/>
              </a:cxn>
            </a:cxnLst>
            <a:rect l="0" t="0" r="r" b="b"/>
            <a:pathLst>
              <a:path w="66090">
                <a:moveTo>
                  <a:pt x="0" y="0"/>
                </a:moveTo>
                <a:lnTo>
                  <a:pt x="66090"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7" name="object 13"/>
          <p:cNvSpPr>
            <a:spLocks/>
          </p:cNvSpPr>
          <p:nvPr/>
        </p:nvSpPr>
        <p:spPr bwMode="auto">
          <a:xfrm>
            <a:off x="3898900" y="2849563"/>
            <a:ext cx="1570038" cy="0"/>
          </a:xfrm>
          <a:custGeom>
            <a:avLst/>
            <a:gdLst>
              <a:gd name="T0" fmla="*/ 0 w 1569694"/>
              <a:gd name="T1" fmla="*/ 1570038 w 1569694"/>
              <a:gd name="T2" fmla="*/ 0 60000 65536"/>
              <a:gd name="T3" fmla="*/ 0 60000 65536"/>
            </a:gdLst>
            <a:ahLst/>
            <a:cxnLst>
              <a:cxn ang="T2">
                <a:pos x="T0" y="0"/>
              </a:cxn>
              <a:cxn ang="T3">
                <a:pos x="T1" y="0"/>
              </a:cxn>
            </a:cxnLst>
            <a:rect l="0" t="0" r="r" b="b"/>
            <a:pathLst>
              <a:path w="1569694">
                <a:moveTo>
                  <a:pt x="0" y="0"/>
                </a:moveTo>
                <a:lnTo>
                  <a:pt x="1569694"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8" name="object 14"/>
          <p:cNvSpPr>
            <a:spLocks/>
          </p:cNvSpPr>
          <p:nvPr/>
        </p:nvSpPr>
        <p:spPr bwMode="auto">
          <a:xfrm>
            <a:off x="3486150" y="2849563"/>
            <a:ext cx="66675" cy="0"/>
          </a:xfrm>
          <a:custGeom>
            <a:avLst/>
            <a:gdLst>
              <a:gd name="T0" fmla="*/ 0 w 66090"/>
              <a:gd name="T1" fmla="*/ 66675 w 66090"/>
              <a:gd name="T2" fmla="*/ 0 60000 65536"/>
              <a:gd name="T3" fmla="*/ 0 60000 65536"/>
            </a:gdLst>
            <a:ahLst/>
            <a:cxnLst>
              <a:cxn ang="T2">
                <a:pos x="T0" y="0"/>
              </a:cxn>
              <a:cxn ang="T3">
                <a:pos x="T1" y="0"/>
              </a:cxn>
            </a:cxnLst>
            <a:rect l="0" t="0" r="r" b="b"/>
            <a:pathLst>
              <a:path w="66090">
                <a:moveTo>
                  <a:pt x="0" y="0"/>
                </a:moveTo>
                <a:lnTo>
                  <a:pt x="66090"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19" name="object 15"/>
          <p:cNvSpPr>
            <a:spLocks/>
          </p:cNvSpPr>
          <p:nvPr/>
        </p:nvSpPr>
        <p:spPr bwMode="auto">
          <a:xfrm>
            <a:off x="4478338"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0" name="object 16"/>
          <p:cNvSpPr>
            <a:spLocks/>
          </p:cNvSpPr>
          <p:nvPr/>
        </p:nvSpPr>
        <p:spPr bwMode="auto">
          <a:xfrm>
            <a:off x="3981450"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1" name="object 17"/>
          <p:cNvSpPr>
            <a:spLocks/>
          </p:cNvSpPr>
          <p:nvPr/>
        </p:nvSpPr>
        <p:spPr bwMode="auto">
          <a:xfrm>
            <a:off x="4973638"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2" name="object 18"/>
          <p:cNvSpPr>
            <a:spLocks/>
          </p:cNvSpPr>
          <p:nvPr/>
        </p:nvSpPr>
        <p:spPr bwMode="auto">
          <a:xfrm>
            <a:off x="842963" y="1857375"/>
            <a:ext cx="1982787" cy="1487488"/>
          </a:xfrm>
          <a:custGeom>
            <a:avLst/>
            <a:gdLst>
              <a:gd name="T0" fmla="*/ 0 w 1982800"/>
              <a:gd name="T1" fmla="*/ 1487488 h 1487093"/>
              <a:gd name="T2" fmla="*/ 0 w 1982800"/>
              <a:gd name="T3" fmla="*/ 0 h 1487093"/>
              <a:gd name="T4" fmla="*/ 1982787 w 1982800"/>
              <a:gd name="T5" fmla="*/ 0 h 1487093"/>
              <a:gd name="T6" fmla="*/ 1982787 w 1982800"/>
              <a:gd name="T7" fmla="*/ 1487488 h 1487093"/>
              <a:gd name="T8" fmla="*/ 0 w 1982800"/>
              <a:gd name="T9" fmla="*/ 1487488 h 14870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2800" h="1487093">
                <a:moveTo>
                  <a:pt x="0" y="1487093"/>
                </a:moveTo>
                <a:lnTo>
                  <a:pt x="0" y="0"/>
                </a:lnTo>
                <a:lnTo>
                  <a:pt x="1982800" y="0"/>
                </a:lnTo>
                <a:lnTo>
                  <a:pt x="1982800" y="1487093"/>
                </a:lnTo>
                <a:lnTo>
                  <a:pt x="0" y="1487093"/>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3" name="object 19"/>
          <p:cNvSpPr>
            <a:spLocks/>
          </p:cNvSpPr>
          <p:nvPr/>
        </p:nvSpPr>
        <p:spPr bwMode="auto">
          <a:xfrm>
            <a:off x="1271588" y="2352675"/>
            <a:ext cx="1554162" cy="0"/>
          </a:xfrm>
          <a:custGeom>
            <a:avLst/>
            <a:gdLst>
              <a:gd name="T0" fmla="*/ 0 w 1553184"/>
              <a:gd name="T1" fmla="*/ 1554162 w 1553184"/>
              <a:gd name="T2" fmla="*/ 0 60000 65536"/>
              <a:gd name="T3" fmla="*/ 0 60000 65536"/>
            </a:gdLst>
            <a:ahLst/>
            <a:cxnLst>
              <a:cxn ang="T2">
                <a:pos x="T0" y="0"/>
              </a:cxn>
              <a:cxn ang="T3">
                <a:pos x="T1" y="0"/>
              </a:cxn>
            </a:cxnLst>
            <a:rect l="0" t="0" r="r" b="b"/>
            <a:pathLst>
              <a:path w="1553184">
                <a:moveTo>
                  <a:pt x="0" y="0"/>
                </a:moveTo>
                <a:lnTo>
                  <a:pt x="1553184"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4" name="object 20"/>
          <p:cNvSpPr>
            <a:spLocks/>
          </p:cNvSpPr>
          <p:nvPr/>
        </p:nvSpPr>
        <p:spPr bwMode="auto">
          <a:xfrm>
            <a:off x="842963" y="2352675"/>
            <a:ext cx="82550" cy="0"/>
          </a:xfrm>
          <a:custGeom>
            <a:avLst/>
            <a:gdLst>
              <a:gd name="T0" fmla="*/ 0 w 82613"/>
              <a:gd name="T1" fmla="*/ 82550 w 82613"/>
              <a:gd name="T2" fmla="*/ 0 60000 65536"/>
              <a:gd name="T3" fmla="*/ 0 60000 65536"/>
            </a:gdLst>
            <a:ahLst/>
            <a:cxnLst>
              <a:cxn ang="T2">
                <a:pos x="T0" y="0"/>
              </a:cxn>
              <a:cxn ang="T3">
                <a:pos x="T1" y="0"/>
              </a:cxn>
            </a:cxnLst>
            <a:rect l="0" t="0" r="r" b="b"/>
            <a:pathLst>
              <a:path w="82613">
                <a:moveTo>
                  <a:pt x="0" y="0"/>
                </a:moveTo>
                <a:lnTo>
                  <a:pt x="82613"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5" name="object 21"/>
          <p:cNvSpPr>
            <a:spLocks/>
          </p:cNvSpPr>
          <p:nvPr/>
        </p:nvSpPr>
        <p:spPr bwMode="auto">
          <a:xfrm>
            <a:off x="1271588" y="2849563"/>
            <a:ext cx="1554162" cy="0"/>
          </a:xfrm>
          <a:custGeom>
            <a:avLst/>
            <a:gdLst>
              <a:gd name="T0" fmla="*/ 0 w 1553184"/>
              <a:gd name="T1" fmla="*/ 1554162 w 1553184"/>
              <a:gd name="T2" fmla="*/ 0 60000 65536"/>
              <a:gd name="T3" fmla="*/ 0 60000 65536"/>
            </a:gdLst>
            <a:ahLst/>
            <a:cxnLst>
              <a:cxn ang="T2">
                <a:pos x="T0" y="0"/>
              </a:cxn>
              <a:cxn ang="T3">
                <a:pos x="T1" y="0"/>
              </a:cxn>
            </a:cxnLst>
            <a:rect l="0" t="0" r="r" b="b"/>
            <a:pathLst>
              <a:path w="1553184">
                <a:moveTo>
                  <a:pt x="0" y="0"/>
                </a:moveTo>
                <a:lnTo>
                  <a:pt x="1553184"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6" name="object 22"/>
          <p:cNvSpPr>
            <a:spLocks/>
          </p:cNvSpPr>
          <p:nvPr/>
        </p:nvSpPr>
        <p:spPr bwMode="auto">
          <a:xfrm>
            <a:off x="842963" y="2849563"/>
            <a:ext cx="82550" cy="0"/>
          </a:xfrm>
          <a:custGeom>
            <a:avLst/>
            <a:gdLst>
              <a:gd name="T0" fmla="*/ 0 w 82613"/>
              <a:gd name="T1" fmla="*/ 82550 w 82613"/>
              <a:gd name="T2" fmla="*/ 0 60000 65536"/>
              <a:gd name="T3" fmla="*/ 0 60000 65536"/>
            </a:gdLst>
            <a:ahLst/>
            <a:cxnLst>
              <a:cxn ang="T2">
                <a:pos x="T0" y="0"/>
              </a:cxn>
              <a:cxn ang="T3">
                <a:pos x="T1" y="0"/>
              </a:cxn>
            </a:cxnLst>
            <a:rect l="0" t="0" r="r" b="b"/>
            <a:pathLst>
              <a:path w="82613">
                <a:moveTo>
                  <a:pt x="0" y="0"/>
                </a:moveTo>
                <a:lnTo>
                  <a:pt x="82613"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7" name="object 23"/>
          <p:cNvSpPr>
            <a:spLocks/>
          </p:cNvSpPr>
          <p:nvPr/>
        </p:nvSpPr>
        <p:spPr bwMode="auto">
          <a:xfrm>
            <a:off x="1833563"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8" name="object 24"/>
          <p:cNvSpPr>
            <a:spLocks/>
          </p:cNvSpPr>
          <p:nvPr/>
        </p:nvSpPr>
        <p:spPr bwMode="auto">
          <a:xfrm>
            <a:off x="1338263"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29" name="object 25"/>
          <p:cNvSpPr>
            <a:spLocks/>
          </p:cNvSpPr>
          <p:nvPr/>
        </p:nvSpPr>
        <p:spPr bwMode="auto">
          <a:xfrm>
            <a:off x="2328863"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0" name="object 26"/>
          <p:cNvSpPr>
            <a:spLocks/>
          </p:cNvSpPr>
          <p:nvPr/>
        </p:nvSpPr>
        <p:spPr bwMode="auto">
          <a:xfrm>
            <a:off x="6129338" y="1857375"/>
            <a:ext cx="1982787" cy="1487488"/>
          </a:xfrm>
          <a:custGeom>
            <a:avLst/>
            <a:gdLst>
              <a:gd name="T0" fmla="*/ 0 w 1982800"/>
              <a:gd name="T1" fmla="*/ 1487488 h 1487093"/>
              <a:gd name="T2" fmla="*/ 0 w 1982800"/>
              <a:gd name="T3" fmla="*/ 0 h 1487093"/>
              <a:gd name="T4" fmla="*/ 1982787 w 1982800"/>
              <a:gd name="T5" fmla="*/ 0 h 1487093"/>
              <a:gd name="T6" fmla="*/ 1982787 w 1982800"/>
              <a:gd name="T7" fmla="*/ 1487488 h 1487093"/>
              <a:gd name="T8" fmla="*/ 0 w 1982800"/>
              <a:gd name="T9" fmla="*/ 1487488 h 14870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2800" h="1487093">
                <a:moveTo>
                  <a:pt x="0" y="1487093"/>
                </a:moveTo>
                <a:lnTo>
                  <a:pt x="0" y="0"/>
                </a:lnTo>
                <a:lnTo>
                  <a:pt x="1982800" y="0"/>
                </a:lnTo>
                <a:lnTo>
                  <a:pt x="1982800" y="1487093"/>
                </a:lnTo>
                <a:lnTo>
                  <a:pt x="0" y="1487093"/>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1" name="object 27"/>
          <p:cNvSpPr>
            <a:spLocks/>
          </p:cNvSpPr>
          <p:nvPr/>
        </p:nvSpPr>
        <p:spPr bwMode="auto">
          <a:xfrm>
            <a:off x="6543675" y="2352675"/>
            <a:ext cx="1568450" cy="0"/>
          </a:xfrm>
          <a:custGeom>
            <a:avLst/>
            <a:gdLst>
              <a:gd name="T0" fmla="*/ 0 w 1569707"/>
              <a:gd name="T1" fmla="*/ 1568450 w 1569707"/>
              <a:gd name="T2" fmla="*/ 0 60000 65536"/>
              <a:gd name="T3" fmla="*/ 0 60000 65536"/>
            </a:gdLst>
            <a:ahLst/>
            <a:cxnLst>
              <a:cxn ang="T2">
                <a:pos x="T0" y="0"/>
              </a:cxn>
              <a:cxn ang="T3">
                <a:pos x="T1" y="0"/>
              </a:cxn>
            </a:cxnLst>
            <a:rect l="0" t="0" r="r" b="b"/>
            <a:pathLst>
              <a:path w="1569707">
                <a:moveTo>
                  <a:pt x="0" y="0"/>
                </a:moveTo>
                <a:lnTo>
                  <a:pt x="1569707"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2" name="object 28"/>
          <p:cNvSpPr>
            <a:spLocks/>
          </p:cNvSpPr>
          <p:nvPr/>
        </p:nvSpPr>
        <p:spPr bwMode="auto">
          <a:xfrm>
            <a:off x="6129338" y="2352675"/>
            <a:ext cx="66675" cy="0"/>
          </a:xfrm>
          <a:custGeom>
            <a:avLst/>
            <a:gdLst>
              <a:gd name="T0" fmla="*/ 0 w 66103"/>
              <a:gd name="T1" fmla="*/ 66675 w 66103"/>
              <a:gd name="T2" fmla="*/ 0 60000 65536"/>
              <a:gd name="T3" fmla="*/ 0 60000 65536"/>
            </a:gdLst>
            <a:ahLst/>
            <a:cxnLst>
              <a:cxn ang="T2">
                <a:pos x="T0" y="0"/>
              </a:cxn>
              <a:cxn ang="T3">
                <a:pos x="T1" y="0"/>
              </a:cxn>
            </a:cxnLst>
            <a:rect l="0" t="0" r="r" b="b"/>
            <a:pathLst>
              <a:path w="66103">
                <a:moveTo>
                  <a:pt x="0" y="0"/>
                </a:moveTo>
                <a:lnTo>
                  <a:pt x="66103"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3" name="object 29"/>
          <p:cNvSpPr>
            <a:spLocks/>
          </p:cNvSpPr>
          <p:nvPr/>
        </p:nvSpPr>
        <p:spPr bwMode="auto">
          <a:xfrm>
            <a:off x="6543675" y="2849563"/>
            <a:ext cx="1568450" cy="0"/>
          </a:xfrm>
          <a:custGeom>
            <a:avLst/>
            <a:gdLst>
              <a:gd name="T0" fmla="*/ 0 w 1569707"/>
              <a:gd name="T1" fmla="*/ 1568450 w 1569707"/>
              <a:gd name="T2" fmla="*/ 0 60000 65536"/>
              <a:gd name="T3" fmla="*/ 0 60000 65536"/>
            </a:gdLst>
            <a:ahLst/>
            <a:cxnLst>
              <a:cxn ang="T2">
                <a:pos x="T0" y="0"/>
              </a:cxn>
              <a:cxn ang="T3">
                <a:pos x="T1" y="0"/>
              </a:cxn>
            </a:cxnLst>
            <a:rect l="0" t="0" r="r" b="b"/>
            <a:pathLst>
              <a:path w="1569707">
                <a:moveTo>
                  <a:pt x="0" y="0"/>
                </a:moveTo>
                <a:lnTo>
                  <a:pt x="1569707"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4" name="object 30"/>
          <p:cNvSpPr>
            <a:spLocks/>
          </p:cNvSpPr>
          <p:nvPr/>
        </p:nvSpPr>
        <p:spPr bwMode="auto">
          <a:xfrm>
            <a:off x="6129338" y="2849563"/>
            <a:ext cx="66675" cy="0"/>
          </a:xfrm>
          <a:custGeom>
            <a:avLst/>
            <a:gdLst>
              <a:gd name="T0" fmla="*/ 0 w 66103"/>
              <a:gd name="T1" fmla="*/ 66675 w 66103"/>
              <a:gd name="T2" fmla="*/ 0 60000 65536"/>
              <a:gd name="T3" fmla="*/ 0 60000 65536"/>
            </a:gdLst>
            <a:ahLst/>
            <a:cxnLst>
              <a:cxn ang="T2">
                <a:pos x="T0" y="0"/>
              </a:cxn>
              <a:cxn ang="T3">
                <a:pos x="T1" y="0"/>
              </a:cxn>
            </a:cxnLst>
            <a:rect l="0" t="0" r="r" b="b"/>
            <a:pathLst>
              <a:path w="66103">
                <a:moveTo>
                  <a:pt x="0" y="0"/>
                </a:moveTo>
                <a:lnTo>
                  <a:pt x="66103" y="0"/>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5" name="object 31"/>
          <p:cNvSpPr>
            <a:spLocks/>
          </p:cNvSpPr>
          <p:nvPr/>
        </p:nvSpPr>
        <p:spPr bwMode="auto">
          <a:xfrm>
            <a:off x="7121525"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6" name="object 32"/>
          <p:cNvSpPr>
            <a:spLocks/>
          </p:cNvSpPr>
          <p:nvPr/>
        </p:nvSpPr>
        <p:spPr bwMode="auto">
          <a:xfrm>
            <a:off x="7616825"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7" name="object 33"/>
          <p:cNvSpPr>
            <a:spLocks/>
          </p:cNvSpPr>
          <p:nvPr/>
        </p:nvSpPr>
        <p:spPr bwMode="auto">
          <a:xfrm>
            <a:off x="3981450" y="2352675"/>
            <a:ext cx="496888" cy="496888"/>
          </a:xfrm>
          <a:custGeom>
            <a:avLst/>
            <a:gdLst>
              <a:gd name="T0" fmla="*/ 0 w 495693"/>
              <a:gd name="T1" fmla="*/ 496888 h 495706"/>
              <a:gd name="T2" fmla="*/ 0 w 495693"/>
              <a:gd name="T3" fmla="*/ 0 h 495706"/>
              <a:gd name="T4" fmla="*/ 496888 w 495693"/>
              <a:gd name="T5" fmla="*/ 0 h 495706"/>
              <a:gd name="T6" fmla="*/ 496888 w 495693"/>
              <a:gd name="T7" fmla="*/ 496888 h 495706"/>
              <a:gd name="T8" fmla="*/ 0 w 495693"/>
              <a:gd name="T9" fmla="*/ 496888 h 4957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693" h="495706">
                <a:moveTo>
                  <a:pt x="0" y="495706"/>
                </a:moveTo>
                <a:lnTo>
                  <a:pt x="0" y="0"/>
                </a:lnTo>
                <a:lnTo>
                  <a:pt x="495693" y="0"/>
                </a:lnTo>
                <a:lnTo>
                  <a:pt x="495693" y="495706"/>
                </a:lnTo>
                <a:lnTo>
                  <a:pt x="0" y="495706"/>
                </a:lnTo>
                <a:close/>
              </a:path>
            </a:pathLst>
          </a:custGeom>
          <a:noFill/>
          <a:ln w="446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8" name="object 34"/>
          <p:cNvSpPr>
            <a:spLocks/>
          </p:cNvSpPr>
          <p:nvPr/>
        </p:nvSpPr>
        <p:spPr bwMode="auto">
          <a:xfrm>
            <a:off x="7054850" y="2501900"/>
            <a:ext cx="496888" cy="495300"/>
          </a:xfrm>
          <a:custGeom>
            <a:avLst/>
            <a:gdLst>
              <a:gd name="T0" fmla="*/ 0 w 495706"/>
              <a:gd name="T1" fmla="*/ 495300 h 495706"/>
              <a:gd name="T2" fmla="*/ 0 w 495706"/>
              <a:gd name="T3" fmla="*/ 0 h 495706"/>
              <a:gd name="T4" fmla="*/ 496888 w 495706"/>
              <a:gd name="T5" fmla="*/ 0 h 495706"/>
              <a:gd name="T6" fmla="*/ 496888 w 495706"/>
              <a:gd name="T7" fmla="*/ 495300 h 495706"/>
              <a:gd name="T8" fmla="*/ 0 w 495706"/>
              <a:gd name="T9" fmla="*/ 495300 h 4957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706" h="495706">
                <a:moveTo>
                  <a:pt x="0" y="495706"/>
                </a:moveTo>
                <a:lnTo>
                  <a:pt x="0" y="0"/>
                </a:lnTo>
                <a:lnTo>
                  <a:pt x="495706" y="0"/>
                </a:lnTo>
                <a:lnTo>
                  <a:pt x="495706" y="495706"/>
                </a:lnTo>
                <a:lnTo>
                  <a:pt x="0" y="495706"/>
                </a:lnTo>
                <a:close/>
              </a:path>
            </a:pathLst>
          </a:custGeom>
          <a:noFill/>
          <a:ln w="446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39" name="object 35"/>
          <p:cNvSpPr>
            <a:spLocks/>
          </p:cNvSpPr>
          <p:nvPr/>
        </p:nvSpPr>
        <p:spPr bwMode="auto">
          <a:xfrm>
            <a:off x="6626225" y="1857375"/>
            <a:ext cx="0" cy="1487488"/>
          </a:xfrm>
          <a:custGeom>
            <a:avLst/>
            <a:gdLst>
              <a:gd name="T0" fmla="*/ 0 h 1487093"/>
              <a:gd name="T1" fmla="*/ 1487488 h 1487093"/>
              <a:gd name="T2" fmla="*/ 0 60000 65536"/>
              <a:gd name="T3" fmla="*/ 0 60000 65536"/>
            </a:gdLst>
            <a:ahLst/>
            <a:cxnLst>
              <a:cxn ang="T2">
                <a:pos x="0" y="T0"/>
              </a:cxn>
              <a:cxn ang="T3">
                <a:pos x="0" y="T1"/>
              </a:cxn>
            </a:cxnLst>
            <a:rect l="0" t="0" r="r" b="b"/>
            <a:pathLst>
              <a:path h="1487093">
                <a:moveTo>
                  <a:pt x="0" y="0"/>
                </a:moveTo>
                <a:lnTo>
                  <a:pt x="0" y="1487093"/>
                </a:lnTo>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40" name="object 36"/>
          <p:cNvSpPr>
            <a:spLocks/>
          </p:cNvSpPr>
          <p:nvPr/>
        </p:nvSpPr>
        <p:spPr bwMode="auto">
          <a:xfrm>
            <a:off x="925513" y="1939925"/>
            <a:ext cx="346075" cy="1322388"/>
          </a:xfrm>
          <a:custGeom>
            <a:avLst/>
            <a:gdLst>
              <a:gd name="T0" fmla="*/ 0 w 346989"/>
              <a:gd name="T1" fmla="*/ 1322388 h 1321854"/>
              <a:gd name="T2" fmla="*/ 0 w 346989"/>
              <a:gd name="T3" fmla="*/ 0 h 1321854"/>
              <a:gd name="T4" fmla="*/ 346075 w 346989"/>
              <a:gd name="T5" fmla="*/ 0 h 1321854"/>
              <a:gd name="T6" fmla="*/ 346075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41" name="object 37"/>
          <p:cNvSpPr>
            <a:spLocks/>
          </p:cNvSpPr>
          <p:nvPr/>
        </p:nvSpPr>
        <p:spPr bwMode="auto">
          <a:xfrm>
            <a:off x="925513" y="1939925"/>
            <a:ext cx="346075" cy="1322388"/>
          </a:xfrm>
          <a:custGeom>
            <a:avLst/>
            <a:gdLst>
              <a:gd name="T0" fmla="*/ 0 w 346989"/>
              <a:gd name="T1" fmla="*/ 1322388 h 1321854"/>
              <a:gd name="T2" fmla="*/ 0 w 346989"/>
              <a:gd name="T3" fmla="*/ 0 h 1321854"/>
              <a:gd name="T4" fmla="*/ 346075 w 346989"/>
              <a:gd name="T5" fmla="*/ 0 h 1321854"/>
              <a:gd name="T6" fmla="*/ 346075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42" name="object 38"/>
          <p:cNvSpPr>
            <a:spLocks/>
          </p:cNvSpPr>
          <p:nvPr/>
        </p:nvSpPr>
        <p:spPr bwMode="auto">
          <a:xfrm>
            <a:off x="3552825" y="1939925"/>
            <a:ext cx="346075" cy="1322388"/>
          </a:xfrm>
          <a:custGeom>
            <a:avLst/>
            <a:gdLst>
              <a:gd name="T0" fmla="*/ 0 w 346989"/>
              <a:gd name="T1" fmla="*/ 1322388 h 1321854"/>
              <a:gd name="T2" fmla="*/ 0 w 346989"/>
              <a:gd name="T3" fmla="*/ 0 h 1321854"/>
              <a:gd name="T4" fmla="*/ 346075 w 346989"/>
              <a:gd name="T5" fmla="*/ 0 h 1321854"/>
              <a:gd name="T6" fmla="*/ 346075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43" name="object 39"/>
          <p:cNvSpPr>
            <a:spLocks/>
          </p:cNvSpPr>
          <p:nvPr/>
        </p:nvSpPr>
        <p:spPr bwMode="auto">
          <a:xfrm>
            <a:off x="3552825" y="1939925"/>
            <a:ext cx="346075" cy="1322388"/>
          </a:xfrm>
          <a:custGeom>
            <a:avLst/>
            <a:gdLst>
              <a:gd name="T0" fmla="*/ 0 w 346989"/>
              <a:gd name="T1" fmla="*/ 1322388 h 1321854"/>
              <a:gd name="T2" fmla="*/ 0 w 346989"/>
              <a:gd name="T3" fmla="*/ 0 h 1321854"/>
              <a:gd name="T4" fmla="*/ 346075 w 346989"/>
              <a:gd name="T5" fmla="*/ 0 h 1321854"/>
              <a:gd name="T6" fmla="*/ 346075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544" name="object 40"/>
          <p:cNvSpPr>
            <a:spLocks/>
          </p:cNvSpPr>
          <p:nvPr/>
        </p:nvSpPr>
        <p:spPr bwMode="auto">
          <a:xfrm>
            <a:off x="6196013" y="1939925"/>
            <a:ext cx="347662" cy="1322388"/>
          </a:xfrm>
          <a:custGeom>
            <a:avLst/>
            <a:gdLst>
              <a:gd name="T0" fmla="*/ 0 w 346989"/>
              <a:gd name="T1" fmla="*/ 1322388 h 1321854"/>
              <a:gd name="T2" fmla="*/ 0 w 346989"/>
              <a:gd name="T3" fmla="*/ 0 h 1321854"/>
              <a:gd name="T4" fmla="*/ 347662 w 346989"/>
              <a:gd name="T5" fmla="*/ 0 h 1321854"/>
              <a:gd name="T6" fmla="*/ 347662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45" name="object 41"/>
          <p:cNvSpPr>
            <a:spLocks/>
          </p:cNvSpPr>
          <p:nvPr/>
        </p:nvSpPr>
        <p:spPr bwMode="auto">
          <a:xfrm>
            <a:off x="6196013" y="1939925"/>
            <a:ext cx="347662" cy="1322388"/>
          </a:xfrm>
          <a:custGeom>
            <a:avLst/>
            <a:gdLst>
              <a:gd name="T0" fmla="*/ 0 w 346989"/>
              <a:gd name="T1" fmla="*/ 1322388 h 1321854"/>
              <a:gd name="T2" fmla="*/ 0 w 346989"/>
              <a:gd name="T3" fmla="*/ 0 h 1321854"/>
              <a:gd name="T4" fmla="*/ 347662 w 346989"/>
              <a:gd name="T5" fmla="*/ 0 h 1321854"/>
              <a:gd name="T6" fmla="*/ 347662 w 346989"/>
              <a:gd name="T7" fmla="*/ 1322388 h 1321854"/>
              <a:gd name="T8" fmla="*/ 0 w 346989"/>
              <a:gd name="T9" fmla="*/ 1322388 h 1321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989" h="1321854">
                <a:moveTo>
                  <a:pt x="0" y="1321854"/>
                </a:moveTo>
                <a:lnTo>
                  <a:pt x="0" y="0"/>
                </a:lnTo>
                <a:lnTo>
                  <a:pt x="346989" y="0"/>
                </a:lnTo>
                <a:lnTo>
                  <a:pt x="346989" y="1321854"/>
                </a:lnTo>
                <a:lnTo>
                  <a:pt x="0" y="1321854"/>
                </a:lnTo>
                <a:close/>
              </a:path>
            </a:pathLst>
          </a:custGeom>
          <a:noFill/>
          <a:ln w="11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 name="object 42"/>
          <p:cNvSpPr txBox="1"/>
          <p:nvPr/>
        </p:nvSpPr>
        <p:spPr>
          <a:xfrm>
            <a:off x="1143000" y="1524000"/>
            <a:ext cx="1382713" cy="279400"/>
          </a:xfrm>
          <a:prstGeom prst="rect">
            <a:avLst/>
          </a:prstGeom>
        </p:spPr>
        <p:txBody>
          <a:bodyPr lIns="0" tIns="0" rIns="0" bIns="0"/>
          <a:lstStyle/>
          <a:p>
            <a:pPr marL="12700" eaLnBrk="1" hangingPunct="1">
              <a:defRPr/>
            </a:pPr>
            <a:r>
              <a:rPr sz="1750" dirty="0">
                <a:latin typeface="Times New Roman"/>
                <a:cs typeface="Times New Roman"/>
              </a:rPr>
              <a:t>Previous frame</a:t>
            </a:r>
            <a:endParaRPr sz="1750">
              <a:latin typeface="Times New Roman"/>
              <a:cs typeface="Times New Roman"/>
            </a:endParaRPr>
          </a:p>
        </p:txBody>
      </p:sp>
      <p:sp>
        <p:nvSpPr>
          <p:cNvPr id="44" name="object 43"/>
          <p:cNvSpPr txBox="1"/>
          <p:nvPr/>
        </p:nvSpPr>
        <p:spPr>
          <a:xfrm>
            <a:off x="6604000" y="1524000"/>
            <a:ext cx="1035050" cy="279400"/>
          </a:xfrm>
          <a:prstGeom prst="rect">
            <a:avLst/>
          </a:prstGeom>
        </p:spPr>
        <p:txBody>
          <a:bodyPr lIns="0" tIns="0" rIns="0" bIns="0"/>
          <a:lstStyle/>
          <a:p>
            <a:pPr marL="12700" eaLnBrk="1" hangingPunct="1">
              <a:defRPr/>
            </a:pPr>
            <a:r>
              <a:rPr sz="1750" dirty="0">
                <a:latin typeface="Times New Roman"/>
                <a:cs typeface="Times New Roman"/>
              </a:rPr>
              <a:t>Next frame</a:t>
            </a:r>
            <a:endParaRPr sz="1750">
              <a:latin typeface="Times New Roman"/>
              <a:cs typeface="Times New Roman"/>
            </a:endParaRPr>
          </a:p>
        </p:txBody>
      </p:sp>
      <p:sp>
        <p:nvSpPr>
          <p:cNvPr id="45" name="object 44"/>
          <p:cNvSpPr txBox="1"/>
          <p:nvPr/>
        </p:nvSpPr>
        <p:spPr>
          <a:xfrm>
            <a:off x="3886200" y="1524000"/>
            <a:ext cx="1182688" cy="279400"/>
          </a:xfrm>
          <a:prstGeom prst="rect">
            <a:avLst/>
          </a:prstGeom>
        </p:spPr>
        <p:txBody>
          <a:bodyPr lIns="0" tIns="0" rIns="0" bIns="0"/>
          <a:lstStyle/>
          <a:p>
            <a:pPr marL="12700" eaLnBrk="1" hangingPunct="1">
              <a:defRPr/>
            </a:pPr>
            <a:r>
              <a:rPr sz="1750" dirty="0">
                <a:latin typeface="Times New Roman"/>
                <a:cs typeface="Times New Roman"/>
              </a:rPr>
              <a:t>Target frame</a:t>
            </a:r>
            <a:endParaRPr sz="1750">
              <a:latin typeface="Times New Roman"/>
              <a:cs typeface="Times New Roman"/>
            </a:endParaRPr>
          </a:p>
        </p:txBody>
      </p:sp>
      <p:sp>
        <p:nvSpPr>
          <p:cNvPr id="21549" name="object 45"/>
          <p:cNvSpPr txBox="1">
            <a:spLocks noChangeArrowheads="1"/>
          </p:cNvSpPr>
          <p:nvPr/>
        </p:nvSpPr>
        <p:spPr bwMode="auto">
          <a:xfrm>
            <a:off x="352425" y="3830638"/>
            <a:ext cx="82518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57288">
              <a:tabLst>
                <a:tab pos="2465388"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465388"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465388"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465388"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465388"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465388"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465388"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465388"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465388" algn="l"/>
              </a:tabLst>
              <a:defRPr kumimoji="1">
                <a:solidFill>
                  <a:schemeClr val="tx1"/>
                </a:solidFill>
                <a:latin typeface="Arial" panose="020B0604020202020204" pitchFamily="34" charset="0"/>
                <a:ea typeface="MS PGothic" panose="020B0600070205080204" pitchFamily="34" charset="-128"/>
              </a:defRPr>
            </a:lvl9pPr>
          </a:lstStyle>
          <a:p>
            <a:pPr eaLnBrk="1" hangingPunct="1"/>
            <a:r>
              <a:rPr lang="zh-CN" altLang="zh-CN" sz="1900" dirty="0" smtClean="0">
                <a:solidFill>
                  <a:srgbClr val="231F20"/>
                </a:solidFill>
                <a:cs typeface="Arial" panose="020B0604020202020204" pitchFamily="34" charset="0"/>
              </a:rPr>
              <a:t>The  </a:t>
            </a:r>
            <a:r>
              <a:rPr lang="zh-CN" altLang="zh-CN" sz="1900" dirty="0">
                <a:solidFill>
                  <a:srgbClr val="231F20"/>
                </a:solidFill>
                <a:cs typeface="Arial" panose="020B0604020202020204" pitchFamily="34" charset="0"/>
              </a:rPr>
              <a:t>Need  for  Bidirectional  Search.</a:t>
            </a:r>
            <a:endParaRPr lang="zh-CN" altLang="zh-CN" sz="1900" dirty="0">
              <a:cs typeface="Arial" panose="020B0604020202020204" pitchFamily="34" charset="0"/>
            </a:endParaRPr>
          </a:p>
          <a:p>
            <a:pPr eaLnBrk="1" hangingPunct="1">
              <a:lnSpc>
                <a:spcPts val="1400"/>
              </a:lnSpc>
              <a:spcBef>
                <a:spcPts val="38"/>
              </a:spcBef>
            </a:pPr>
            <a:endParaRPr lang="zh-CN" altLang="zh-CN" sz="1400" dirty="0"/>
          </a:p>
          <a:p>
            <a:pPr algn="just" eaLnBrk="1" hangingPunct="1">
              <a:lnSpc>
                <a:spcPct val="141000"/>
              </a:lnSpc>
            </a:pPr>
            <a:r>
              <a:rPr lang="zh-CN" altLang="zh-CN" sz="1600" dirty="0">
                <a:solidFill>
                  <a:srgbClr val="231F20"/>
                </a:solidFill>
                <a:cs typeface="Arial" panose="020B0604020202020204" pitchFamily="34" charset="0"/>
              </a:rPr>
              <a:t>The  MB  containing  part  of  a  ball  in  the  Target  frame  cannot  find  a  good matching  MB  in  the  previous  frame  because  half  of  the  ball  was  occluded by  another  object.  A  match  however  can  readily  be  obtained  from  the  next frame.</a:t>
            </a:r>
            <a:endParaRPr lang="zh-CN" altLang="zh-CN" sz="1600" dirty="0">
              <a:cs typeface="Arial" panose="020B0604020202020204" pitchFamily="34" charset="0"/>
            </a:endParaRPr>
          </a:p>
        </p:txBody>
      </p:sp>
    </p:spTree>
    <p:extLst>
      <p:ext uri="{BB962C8B-B14F-4D97-AF65-F5344CB8AC3E}">
        <p14:creationId xmlns:p14="http://schemas.microsoft.com/office/powerpoint/2010/main" val="2036515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25475" y="155575"/>
            <a:ext cx="7696200" cy="1139825"/>
          </a:xfrm>
        </p:spPr>
        <p:txBody>
          <a:bodyPr/>
          <a:lstStyle/>
          <a:p>
            <a:r>
              <a:rPr lang="en-US" altLang="zh-CN" sz="4000" dirty="0" smtClean="0">
                <a:latin typeface="Calibri" panose="020F0502020204030204" pitchFamily="34" charset="0"/>
                <a:cs typeface="PMingLiU" pitchFamily="18" charset="-120"/>
              </a:rPr>
              <a:t>Motion Compensation in MPEG-1</a:t>
            </a:r>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2F365C73-7495-4BDB-BDE9-3CCFF0BD8F7A}" type="slidenum">
              <a:rPr kumimoji="0" lang="en-US" altLang="zh-CN" sz="1200" smtClean="0">
                <a:latin typeface="Garamond" panose="02020404030301010803" pitchFamily="18" charset="0"/>
              </a:rPr>
              <a:pPr>
                <a:spcBef>
                  <a:spcPct val="0"/>
                </a:spcBef>
                <a:buClrTx/>
                <a:buSzTx/>
                <a:buFontTx/>
                <a:buNone/>
              </a:pPr>
              <a:t>26</a:t>
            </a:fld>
            <a:endParaRPr kumimoji="0" lang="en-US" altLang="zh-CN" sz="1200" smtClean="0">
              <a:latin typeface="Garamond" panose="02020404030301010803" pitchFamily="18" charset="0"/>
            </a:endParaRPr>
          </a:p>
        </p:txBody>
      </p:sp>
      <p:sp>
        <p:nvSpPr>
          <p:cNvPr id="22532" name="object 5"/>
          <p:cNvSpPr txBox="1">
            <a:spLocks noChangeArrowheads="1"/>
          </p:cNvSpPr>
          <p:nvPr/>
        </p:nvSpPr>
        <p:spPr bwMode="auto">
          <a:xfrm>
            <a:off x="288925" y="1295400"/>
            <a:ext cx="803275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3050" indent="-260350">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1pPr>
            <a:lvl2pPr marL="650875" indent="-269875">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73050" algn="l"/>
                <a:tab pos="1263650" algn="l"/>
                <a:tab pos="2722563" algn="l"/>
                <a:tab pos="3001963" algn="l"/>
                <a:tab pos="3736975" algn="l"/>
                <a:tab pos="4602163" algn="l"/>
                <a:tab pos="5283200" algn="l"/>
                <a:tab pos="5727700" algn="l"/>
                <a:tab pos="7118350" algn="l"/>
                <a:tab pos="7712075" algn="l"/>
              </a:tabLst>
              <a:defRPr kumimoji="1">
                <a:solidFill>
                  <a:schemeClr val="tx1"/>
                </a:solidFill>
                <a:latin typeface="Arial" panose="020B0604020202020204" pitchFamily="34" charset="0"/>
                <a:ea typeface="MS PGothic" panose="020B0600070205080204" pitchFamily="34" charset="-128"/>
              </a:defRPr>
            </a:lvl9pPr>
          </a:lstStyle>
          <a:p>
            <a:pPr eaLnBrk="1" hangingPunct="1">
              <a:lnSpc>
                <a:spcPct val="119000"/>
              </a:lnSpc>
              <a:buClr>
                <a:srgbClr val="231F20"/>
              </a:buClr>
              <a:buFont typeface="Meiryo" pitchFamily="34" charset="-128"/>
              <a:buChar char="•"/>
            </a:pPr>
            <a:r>
              <a:rPr lang="zh-CN" altLang="zh-CN" sz="1900" dirty="0">
                <a:solidFill>
                  <a:srgbClr val="231F20"/>
                </a:solidFill>
                <a:cs typeface="Arial" panose="020B0604020202020204" pitchFamily="34" charset="0"/>
              </a:rPr>
              <a:t>MPEG	introduces	a	third	frame	type	—	</a:t>
            </a:r>
            <a:r>
              <a:rPr lang="zh-CN" altLang="zh-CN" sz="1900" i="1" dirty="0">
                <a:solidFill>
                  <a:srgbClr val="FF0000"/>
                </a:solidFill>
                <a:cs typeface="Arial" panose="020B0604020202020204" pitchFamily="34" charset="0"/>
              </a:rPr>
              <a:t>B-frames</a:t>
            </a:r>
            <a:r>
              <a:rPr lang="zh-CN" altLang="zh-CN" sz="1900" dirty="0">
                <a:solidFill>
                  <a:srgbClr val="231F20"/>
                </a:solidFill>
                <a:cs typeface="Arial" panose="020B0604020202020204" pitchFamily="34" charset="0"/>
              </a:rPr>
              <a:t>,	and	its accompanying  bi-directional  motion  compensation.</a:t>
            </a:r>
            <a:endParaRPr lang="zh-CN" altLang="zh-CN" sz="1900" dirty="0">
              <a:cs typeface="Arial" panose="020B0604020202020204" pitchFamily="34" charset="0"/>
            </a:endParaRPr>
          </a:p>
          <a:p>
            <a:pPr eaLnBrk="1" hangingPunct="1">
              <a:lnSpc>
                <a:spcPts val="1000"/>
              </a:lnSpc>
              <a:buClr>
                <a:srgbClr val="231F20"/>
              </a:buClr>
              <a:buFont typeface="Meiryo" pitchFamily="34" charset="-128"/>
              <a:buChar char="•"/>
            </a:pPr>
            <a:endParaRPr lang="zh-CN" altLang="zh-CN" sz="1000" dirty="0"/>
          </a:p>
          <a:p>
            <a:pPr eaLnBrk="1" hangingPunct="1">
              <a:lnSpc>
                <a:spcPts val="1100"/>
              </a:lnSpc>
              <a:buClr>
                <a:srgbClr val="231F20"/>
              </a:buClr>
              <a:buFont typeface="Meiryo" pitchFamily="34" charset="-128"/>
              <a:buChar char="•"/>
            </a:pPr>
            <a:endParaRPr lang="zh-CN" altLang="zh-CN" sz="1100" dirty="0"/>
          </a:p>
          <a:p>
            <a:pPr eaLnBrk="1" hangingPunct="1">
              <a:buClr>
                <a:srgbClr val="231F20"/>
              </a:buClr>
              <a:buFont typeface="Meiryo" pitchFamily="34" charset="-128"/>
              <a:buChar char="•"/>
            </a:pPr>
            <a:r>
              <a:rPr lang="zh-CN" altLang="zh-CN" sz="1900" dirty="0">
                <a:solidFill>
                  <a:srgbClr val="231F20"/>
                </a:solidFill>
                <a:cs typeface="Arial" panose="020B0604020202020204" pitchFamily="34" charset="0"/>
              </a:rPr>
              <a:t>The MC-based B-frame coding idea is </a:t>
            </a:r>
            <a:r>
              <a:rPr lang="zh-CN" altLang="zh-CN" sz="1900" dirty="0" smtClean="0">
                <a:solidFill>
                  <a:srgbClr val="231F20"/>
                </a:solidFill>
                <a:cs typeface="Arial" panose="020B0604020202020204" pitchFamily="34" charset="0"/>
              </a:rPr>
              <a:t>:</a:t>
            </a:r>
            <a:endParaRPr lang="zh-CN" altLang="zh-CN" sz="1900" dirty="0">
              <a:cs typeface="Arial" panose="020B0604020202020204" pitchFamily="34" charset="0"/>
            </a:endParaRPr>
          </a:p>
          <a:p>
            <a:pPr eaLnBrk="1" hangingPunct="1">
              <a:lnSpc>
                <a:spcPts val="1000"/>
              </a:lnSpc>
              <a:buClr>
                <a:srgbClr val="231F20"/>
              </a:buClr>
              <a:buFont typeface="Meiryo" pitchFamily="34" charset="-128"/>
              <a:buChar char="•"/>
            </a:pPr>
            <a:endParaRPr lang="zh-CN" altLang="zh-CN" sz="1000" dirty="0"/>
          </a:p>
          <a:p>
            <a:pPr eaLnBrk="1" hangingPunct="1">
              <a:lnSpc>
                <a:spcPts val="1200"/>
              </a:lnSpc>
              <a:spcBef>
                <a:spcPts val="50"/>
              </a:spcBef>
              <a:buClr>
                <a:srgbClr val="231F20"/>
              </a:buClr>
              <a:buFont typeface="Meiryo" pitchFamily="34" charset="-128"/>
              <a:buChar char="•"/>
            </a:pPr>
            <a:endParaRPr lang="zh-CN" altLang="zh-CN" sz="1200" dirty="0"/>
          </a:p>
          <a:p>
            <a:pPr lvl="1" algn="just" eaLnBrk="1" hangingPunct="1">
              <a:lnSpc>
                <a:spcPts val="1875"/>
              </a:lnSpc>
              <a:buClr>
                <a:srgbClr val="231F20"/>
              </a:buClr>
              <a:buFont typeface="Arial" panose="020B0604020202020204" pitchFamily="34" charset="0"/>
              <a:buChar char="–"/>
            </a:pPr>
            <a:r>
              <a:rPr lang="zh-CN" altLang="zh-CN" sz="1600" dirty="0">
                <a:solidFill>
                  <a:srgbClr val="231F20"/>
                </a:solidFill>
                <a:cs typeface="Arial" panose="020B0604020202020204" pitchFamily="34" charset="0"/>
              </a:rPr>
              <a:t>Each MB from a B-frame will  have up to </a:t>
            </a:r>
            <a:r>
              <a:rPr lang="zh-CN" altLang="zh-CN" sz="1600" b="1" i="1" dirty="0">
                <a:solidFill>
                  <a:srgbClr val="231F20"/>
                </a:solidFill>
                <a:cs typeface="Arial" panose="020B0604020202020204" pitchFamily="34" charset="0"/>
              </a:rPr>
              <a:t>two </a:t>
            </a:r>
            <a:r>
              <a:rPr lang="zh-CN" altLang="zh-CN" sz="1600" b="1" dirty="0">
                <a:solidFill>
                  <a:srgbClr val="231F20"/>
                </a:solidFill>
                <a:cs typeface="Arial" panose="020B0604020202020204" pitchFamily="34" charset="0"/>
              </a:rPr>
              <a:t>motion  vectors</a:t>
            </a:r>
            <a:r>
              <a:rPr lang="zh-CN" altLang="zh-CN" sz="1600" dirty="0">
                <a:solidFill>
                  <a:srgbClr val="231F20"/>
                </a:solidFill>
                <a:cs typeface="Arial" panose="020B0604020202020204" pitchFamily="34" charset="0"/>
              </a:rPr>
              <a:t> (MVs) (one  from  the  forward  and one  from the  backward  prediction).</a:t>
            </a:r>
            <a:endParaRPr lang="zh-CN" altLang="zh-CN" sz="1600" dirty="0">
              <a:cs typeface="Arial" panose="020B0604020202020204" pitchFamily="34" charset="0"/>
            </a:endParaRPr>
          </a:p>
          <a:p>
            <a:pPr lvl="1" eaLnBrk="1" hangingPunct="1">
              <a:lnSpc>
                <a:spcPts val="600"/>
              </a:lnSpc>
              <a:spcBef>
                <a:spcPts val="38"/>
              </a:spcBef>
              <a:buClr>
                <a:srgbClr val="231F20"/>
              </a:buClr>
              <a:buFont typeface="Arial" panose="020B0604020202020204" pitchFamily="34" charset="0"/>
              <a:buChar char="–"/>
            </a:pPr>
            <a:endParaRPr lang="zh-CN" altLang="zh-CN" sz="600" dirty="0"/>
          </a:p>
          <a:p>
            <a:pPr lvl="1" eaLnBrk="1" hangingPunct="1">
              <a:lnSpc>
                <a:spcPts val="1000"/>
              </a:lnSpc>
              <a:buClr>
                <a:srgbClr val="231F20"/>
              </a:buClr>
              <a:buFont typeface="Arial" panose="020B0604020202020204" pitchFamily="34" charset="0"/>
              <a:buChar char="–"/>
            </a:pPr>
            <a:endParaRPr lang="zh-CN" altLang="zh-CN" sz="1000" dirty="0"/>
          </a:p>
          <a:p>
            <a:pPr lvl="1" algn="just" eaLnBrk="1" hangingPunct="1">
              <a:lnSpc>
                <a:spcPct val="96000"/>
              </a:lnSpc>
              <a:buClr>
                <a:srgbClr val="231F20"/>
              </a:buClr>
              <a:buFont typeface="Arial" panose="020B0604020202020204" pitchFamily="34" charset="0"/>
              <a:buChar char="–"/>
            </a:pPr>
            <a:r>
              <a:rPr lang="zh-CN" altLang="zh-CN" sz="1600" dirty="0">
                <a:solidFill>
                  <a:srgbClr val="231F20"/>
                </a:solidFill>
                <a:cs typeface="Arial" panose="020B0604020202020204" pitchFamily="34" charset="0"/>
              </a:rPr>
              <a:t>If matching in both directions is successful, then two MVs will be sent and the two corresponding matching MBs are </a:t>
            </a:r>
            <a:r>
              <a:rPr lang="zh-CN" altLang="zh-CN" sz="1600" b="1" dirty="0">
                <a:solidFill>
                  <a:srgbClr val="231F20"/>
                </a:solidFill>
                <a:cs typeface="Arial" panose="020B0604020202020204" pitchFamily="34" charset="0"/>
              </a:rPr>
              <a:t>averaged</a:t>
            </a:r>
            <a:r>
              <a:rPr lang="zh-CN" altLang="zh-CN" sz="1600" dirty="0">
                <a:solidFill>
                  <a:srgbClr val="231F20"/>
                </a:solidFill>
                <a:cs typeface="Arial" panose="020B0604020202020204" pitchFamily="34" charset="0"/>
              </a:rPr>
              <a:t> (indicated by ‘%’ in the figure) before comparing to the Target MB for generating the  prediction  error.</a:t>
            </a:r>
            <a:endParaRPr lang="zh-CN" altLang="zh-CN" sz="1600" dirty="0">
              <a:cs typeface="Arial" panose="020B0604020202020204" pitchFamily="34" charset="0"/>
            </a:endParaRPr>
          </a:p>
          <a:p>
            <a:pPr lvl="1" eaLnBrk="1" hangingPunct="1">
              <a:lnSpc>
                <a:spcPts val="700"/>
              </a:lnSpc>
              <a:spcBef>
                <a:spcPts val="13"/>
              </a:spcBef>
              <a:buClr>
                <a:srgbClr val="231F20"/>
              </a:buClr>
              <a:buFont typeface="Arial" panose="020B0604020202020204" pitchFamily="34" charset="0"/>
              <a:buChar char="–"/>
            </a:pPr>
            <a:endParaRPr lang="zh-CN" altLang="zh-CN" sz="700" dirty="0"/>
          </a:p>
          <a:p>
            <a:pPr lvl="1" eaLnBrk="1" hangingPunct="1">
              <a:lnSpc>
                <a:spcPts val="1000"/>
              </a:lnSpc>
              <a:buClr>
                <a:srgbClr val="231F20"/>
              </a:buClr>
              <a:buFont typeface="Arial" panose="020B0604020202020204" pitchFamily="34" charset="0"/>
              <a:buChar char="–"/>
            </a:pPr>
            <a:endParaRPr lang="zh-CN" altLang="zh-CN" sz="1000" dirty="0"/>
          </a:p>
          <a:p>
            <a:pPr lvl="1" algn="just" eaLnBrk="1" hangingPunct="1">
              <a:lnSpc>
                <a:spcPts val="1900"/>
              </a:lnSpc>
              <a:buClr>
                <a:srgbClr val="231F20"/>
              </a:buClr>
              <a:buFont typeface="Arial" panose="020B0604020202020204" pitchFamily="34" charset="0"/>
              <a:buChar char="–"/>
            </a:pPr>
            <a:r>
              <a:rPr lang="zh-CN" altLang="zh-CN" sz="1600" dirty="0">
                <a:solidFill>
                  <a:srgbClr val="231F20"/>
                </a:solidFill>
                <a:cs typeface="Arial" panose="020B0604020202020204" pitchFamily="34" charset="0"/>
              </a:rPr>
              <a:t>If  an  acceptable  match  can  be  found  in  only  one  of  the  reference frames,	then  only  one  MV  and  its  corresponding  MB  will  be  used from  either the  forward  or  backward  prediction.</a:t>
            </a:r>
            <a:endParaRPr lang="zh-CN" altLang="zh-CN" sz="1600" dirty="0">
              <a:cs typeface="Arial" panose="020B0604020202020204" pitchFamily="34" charset="0"/>
            </a:endParaRPr>
          </a:p>
        </p:txBody>
      </p:sp>
    </p:spTree>
    <p:extLst>
      <p:ext uri="{BB962C8B-B14F-4D97-AF65-F5344CB8AC3E}">
        <p14:creationId xmlns:p14="http://schemas.microsoft.com/office/powerpoint/2010/main" val="235346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54050" y="92878"/>
            <a:ext cx="7986516" cy="1139825"/>
          </a:xfrm>
        </p:spPr>
        <p:txBody>
          <a:bodyPr/>
          <a:lstStyle/>
          <a:p>
            <a:r>
              <a:rPr lang="en-US" altLang="zh-CN" sz="4000" dirty="0" smtClean="0">
                <a:latin typeface="Calibri" panose="020F0502020204030204" pitchFamily="34" charset="0"/>
                <a:cs typeface="PMingLiU" pitchFamily="18" charset="-120"/>
              </a:rPr>
              <a:t>B-frame Coding Based on Bidirectional Motion Compensation</a:t>
            </a:r>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5108D36E-A7B1-4399-8F2C-FEEF25EE134B}" type="slidenum">
              <a:rPr kumimoji="0" lang="en-US" altLang="zh-CN" sz="1200" smtClean="0">
                <a:latin typeface="Garamond" panose="02020404030301010803" pitchFamily="18" charset="0"/>
              </a:rPr>
              <a:pPr>
                <a:spcBef>
                  <a:spcPct val="0"/>
                </a:spcBef>
                <a:buClrTx/>
                <a:buSzTx/>
                <a:buFontTx/>
                <a:buNone/>
              </a:pPr>
              <a:t>27</a:t>
            </a:fld>
            <a:endParaRPr kumimoji="0" lang="en-US" altLang="zh-CN" sz="1200" smtClean="0">
              <a:latin typeface="Garamond" panose="02020404030301010803" pitchFamily="18" charset="0"/>
            </a:endParaRPr>
          </a:p>
        </p:txBody>
      </p:sp>
      <p:pic>
        <p:nvPicPr>
          <p:cNvPr id="2355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98613"/>
            <a:ext cx="57912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200" y="4343400"/>
            <a:ext cx="4425950" cy="338138"/>
          </a:xfrm>
          <a:prstGeom prst="rect">
            <a:avLst/>
          </a:prstGeom>
        </p:spPr>
        <p:txBody>
          <a:bodyPr wrap="none">
            <a:spAutoFit/>
          </a:bodyPr>
          <a:lstStyle/>
          <a:p>
            <a:pPr eaLnBrk="1" hangingPunct="1">
              <a:defRPr/>
            </a:pPr>
            <a:r>
              <a:rPr lang="en-US" altLang="zh-CN" sz="1600" spc="60" dirty="0">
                <a:solidFill>
                  <a:srgbClr val="231F20"/>
                </a:solidFill>
                <a:latin typeface="Arial"/>
                <a:cs typeface="Arial"/>
              </a:rPr>
              <a:t>have</a:t>
            </a:r>
            <a:r>
              <a:rPr lang="en-US" altLang="zh-CN" sz="1600" spc="220" dirty="0">
                <a:solidFill>
                  <a:srgbClr val="231F20"/>
                </a:solidFill>
                <a:latin typeface="Arial"/>
                <a:cs typeface="Arial"/>
              </a:rPr>
              <a:t> </a:t>
            </a:r>
            <a:r>
              <a:rPr lang="en-US" altLang="zh-CN" sz="1600" spc="110" dirty="0">
                <a:solidFill>
                  <a:srgbClr val="231F20"/>
                </a:solidFill>
                <a:latin typeface="Arial"/>
                <a:cs typeface="Arial"/>
              </a:rPr>
              <a:t>up</a:t>
            </a:r>
            <a:r>
              <a:rPr lang="en-US" altLang="zh-CN" sz="1600" spc="210" dirty="0">
                <a:solidFill>
                  <a:srgbClr val="231F20"/>
                </a:solidFill>
                <a:latin typeface="Arial"/>
                <a:cs typeface="Arial"/>
              </a:rPr>
              <a:t> </a:t>
            </a:r>
            <a:r>
              <a:rPr lang="en-US" altLang="zh-CN" sz="1600" spc="195" dirty="0">
                <a:solidFill>
                  <a:srgbClr val="231F20"/>
                </a:solidFill>
                <a:latin typeface="Arial"/>
                <a:cs typeface="Arial"/>
              </a:rPr>
              <a:t>to</a:t>
            </a:r>
            <a:r>
              <a:rPr lang="en-US" altLang="zh-CN" sz="1600" spc="210" dirty="0">
                <a:solidFill>
                  <a:srgbClr val="231F20"/>
                </a:solidFill>
                <a:latin typeface="Arial"/>
                <a:cs typeface="Arial"/>
              </a:rPr>
              <a:t> </a:t>
            </a:r>
            <a:r>
              <a:rPr lang="en-US" altLang="zh-CN" sz="1600" b="1" i="1" spc="114" dirty="0">
                <a:solidFill>
                  <a:srgbClr val="231F20"/>
                </a:solidFill>
                <a:latin typeface="Arial"/>
                <a:cs typeface="Arial"/>
              </a:rPr>
              <a:t>tw</a:t>
            </a:r>
            <a:r>
              <a:rPr lang="en-US" altLang="zh-CN" sz="1600" b="1" i="1" spc="200" dirty="0">
                <a:solidFill>
                  <a:srgbClr val="231F20"/>
                </a:solidFill>
                <a:latin typeface="Arial"/>
                <a:cs typeface="Arial"/>
              </a:rPr>
              <a:t>o</a:t>
            </a:r>
            <a:r>
              <a:rPr lang="en-US" altLang="zh-CN" sz="1600" b="1" i="1" spc="225" dirty="0">
                <a:solidFill>
                  <a:srgbClr val="231F20"/>
                </a:solidFill>
                <a:latin typeface="Arial"/>
                <a:cs typeface="Arial"/>
              </a:rPr>
              <a:t> </a:t>
            </a:r>
            <a:r>
              <a:rPr lang="en-US" altLang="zh-CN" sz="1600" b="1" spc="155" dirty="0">
                <a:solidFill>
                  <a:srgbClr val="231F20"/>
                </a:solidFill>
                <a:latin typeface="Arial"/>
                <a:cs typeface="Arial"/>
              </a:rPr>
              <a:t>motion </a:t>
            </a:r>
            <a:r>
              <a:rPr lang="en-US" altLang="zh-CN" sz="1600" b="1" spc="-225" dirty="0">
                <a:solidFill>
                  <a:srgbClr val="231F20"/>
                </a:solidFill>
                <a:latin typeface="Arial"/>
                <a:cs typeface="Arial"/>
              </a:rPr>
              <a:t> </a:t>
            </a:r>
            <a:r>
              <a:rPr lang="en-US" altLang="zh-CN" sz="1600" b="1" spc="105" dirty="0">
                <a:solidFill>
                  <a:srgbClr val="231F20"/>
                </a:solidFill>
                <a:latin typeface="Arial"/>
                <a:cs typeface="Arial"/>
              </a:rPr>
              <a:t>vect</a:t>
            </a:r>
            <a:r>
              <a:rPr lang="en-US" altLang="zh-CN" sz="1600" b="1" spc="65" dirty="0">
                <a:solidFill>
                  <a:srgbClr val="231F20"/>
                </a:solidFill>
                <a:latin typeface="Arial"/>
                <a:cs typeface="Arial"/>
              </a:rPr>
              <a:t>o</a:t>
            </a:r>
            <a:r>
              <a:rPr lang="en-US" altLang="zh-CN" sz="1600" b="1" spc="130" dirty="0">
                <a:solidFill>
                  <a:srgbClr val="231F20"/>
                </a:solidFill>
                <a:latin typeface="Arial"/>
                <a:cs typeface="Arial"/>
              </a:rPr>
              <a:t>r</a:t>
            </a:r>
            <a:r>
              <a:rPr lang="en-US" altLang="zh-CN" sz="1600" b="1" spc="-45" dirty="0">
                <a:solidFill>
                  <a:srgbClr val="231F20"/>
                </a:solidFill>
                <a:latin typeface="Arial"/>
                <a:cs typeface="Arial"/>
              </a:rPr>
              <a:t>s</a:t>
            </a:r>
            <a:r>
              <a:rPr lang="en-US" altLang="zh-CN" sz="1600" spc="210" dirty="0">
                <a:solidFill>
                  <a:srgbClr val="231F20"/>
                </a:solidFill>
                <a:latin typeface="Arial"/>
                <a:cs typeface="Arial"/>
              </a:rPr>
              <a:t> </a:t>
            </a:r>
            <a:r>
              <a:rPr lang="en-US" altLang="zh-CN" sz="1600" spc="250" dirty="0">
                <a:solidFill>
                  <a:srgbClr val="231F20"/>
                </a:solidFill>
                <a:latin typeface="Arial"/>
                <a:cs typeface="Arial"/>
              </a:rPr>
              <a:t>(</a:t>
            </a:r>
            <a:r>
              <a:rPr lang="en-US" altLang="zh-CN" sz="1600" spc="180" dirty="0">
                <a:solidFill>
                  <a:srgbClr val="231F20"/>
                </a:solidFill>
                <a:latin typeface="Arial"/>
                <a:cs typeface="Arial"/>
              </a:rPr>
              <a:t>MVs)</a:t>
            </a:r>
            <a:r>
              <a:rPr lang="en-US" altLang="zh-CN" sz="1600" spc="85" dirty="0">
                <a:solidFill>
                  <a:srgbClr val="231F20"/>
                </a:solidFill>
                <a:latin typeface="Arial"/>
                <a:cs typeface="Arial"/>
              </a:rPr>
              <a:t> </a:t>
            </a:r>
            <a:endParaRPr lang="zh-CN" altLang="en-US" sz="1600" dirty="0"/>
          </a:p>
        </p:txBody>
      </p:sp>
      <p:sp>
        <p:nvSpPr>
          <p:cNvPr id="6" name="矩形 5"/>
          <p:cNvSpPr/>
          <p:nvPr/>
        </p:nvSpPr>
        <p:spPr>
          <a:xfrm>
            <a:off x="63500" y="4779963"/>
            <a:ext cx="4762500" cy="585787"/>
          </a:xfrm>
          <a:prstGeom prst="rect">
            <a:avLst/>
          </a:prstGeom>
        </p:spPr>
        <p:txBody>
          <a:bodyPr>
            <a:spAutoFit/>
          </a:bodyPr>
          <a:lstStyle/>
          <a:p>
            <a:pPr eaLnBrk="1" hangingPunct="1">
              <a:defRPr/>
            </a:pPr>
            <a:r>
              <a:rPr lang="en-US" altLang="zh-CN" sz="1600" spc="215" dirty="0">
                <a:solidFill>
                  <a:srgbClr val="231F20"/>
                </a:solidFill>
                <a:latin typeface="Arial"/>
                <a:cs typeface="Arial"/>
              </a:rPr>
              <a:t>t</a:t>
            </a:r>
            <a:r>
              <a:rPr lang="en-US" altLang="zh-CN" sz="1600" spc="114" dirty="0">
                <a:solidFill>
                  <a:srgbClr val="231F20"/>
                </a:solidFill>
                <a:latin typeface="Arial"/>
                <a:cs typeface="Arial"/>
              </a:rPr>
              <a:t>w</a:t>
            </a:r>
            <a:r>
              <a:rPr lang="en-US" altLang="zh-CN" sz="1600" spc="110" dirty="0">
                <a:solidFill>
                  <a:srgbClr val="231F20"/>
                </a:solidFill>
                <a:latin typeface="Arial"/>
                <a:cs typeface="Arial"/>
              </a:rPr>
              <a:t>o</a:t>
            </a:r>
            <a:r>
              <a:rPr lang="en-US" altLang="zh-CN" sz="1600" spc="175" dirty="0">
                <a:solidFill>
                  <a:srgbClr val="231F20"/>
                </a:solidFill>
                <a:latin typeface="Arial"/>
                <a:cs typeface="Arial"/>
              </a:rPr>
              <a:t> </a:t>
            </a:r>
            <a:r>
              <a:rPr lang="en-US" altLang="zh-CN" sz="1600" spc="95" dirty="0">
                <a:solidFill>
                  <a:srgbClr val="231F20"/>
                </a:solidFill>
                <a:latin typeface="Arial"/>
                <a:cs typeface="Arial"/>
              </a:rPr>
              <a:t>c</a:t>
            </a:r>
            <a:r>
              <a:rPr lang="en-US" altLang="zh-CN" sz="1600" spc="45" dirty="0">
                <a:solidFill>
                  <a:srgbClr val="231F20"/>
                </a:solidFill>
                <a:latin typeface="Arial"/>
                <a:cs typeface="Arial"/>
              </a:rPr>
              <a:t>o</a:t>
            </a:r>
            <a:r>
              <a:rPr lang="en-US" altLang="zh-CN" sz="1600" spc="60" dirty="0">
                <a:solidFill>
                  <a:srgbClr val="231F20"/>
                </a:solidFill>
                <a:latin typeface="Arial"/>
                <a:cs typeface="Arial"/>
              </a:rPr>
              <a:t>rres</a:t>
            </a:r>
            <a:r>
              <a:rPr lang="en-US" altLang="zh-CN" sz="1600" spc="140" dirty="0">
                <a:solidFill>
                  <a:srgbClr val="231F20"/>
                </a:solidFill>
                <a:latin typeface="Arial"/>
                <a:cs typeface="Arial"/>
              </a:rPr>
              <a:t>p</a:t>
            </a:r>
            <a:r>
              <a:rPr lang="en-US" altLang="zh-CN" sz="1600" spc="105" dirty="0">
                <a:solidFill>
                  <a:srgbClr val="231F20"/>
                </a:solidFill>
                <a:latin typeface="Arial"/>
                <a:cs typeface="Arial"/>
              </a:rPr>
              <a:t>onding</a:t>
            </a:r>
            <a:r>
              <a:rPr lang="en-US" altLang="zh-CN" sz="1600" spc="165" dirty="0">
                <a:solidFill>
                  <a:srgbClr val="231F20"/>
                </a:solidFill>
                <a:latin typeface="Arial"/>
                <a:cs typeface="Arial"/>
              </a:rPr>
              <a:t> </a:t>
            </a:r>
            <a:r>
              <a:rPr lang="en-US" altLang="zh-CN" sz="1600" spc="130" dirty="0">
                <a:solidFill>
                  <a:srgbClr val="231F20"/>
                </a:solidFill>
                <a:latin typeface="Arial"/>
                <a:cs typeface="Arial"/>
              </a:rPr>
              <a:t>matching</a:t>
            </a:r>
            <a:r>
              <a:rPr lang="en-US" altLang="zh-CN" sz="1600" spc="175" dirty="0">
                <a:solidFill>
                  <a:srgbClr val="231F20"/>
                </a:solidFill>
                <a:latin typeface="Arial"/>
                <a:cs typeface="Arial"/>
              </a:rPr>
              <a:t> MBs</a:t>
            </a:r>
            <a:r>
              <a:rPr lang="en-US" altLang="zh-CN" sz="1600" spc="150" dirty="0">
                <a:solidFill>
                  <a:srgbClr val="231F20"/>
                </a:solidFill>
                <a:latin typeface="Arial"/>
                <a:cs typeface="Arial"/>
              </a:rPr>
              <a:t> </a:t>
            </a:r>
            <a:r>
              <a:rPr lang="en-US" altLang="zh-CN" sz="1600" spc="-10" dirty="0">
                <a:solidFill>
                  <a:srgbClr val="231F20"/>
                </a:solidFill>
                <a:latin typeface="Arial"/>
                <a:cs typeface="Arial"/>
              </a:rPr>
              <a:t>a</a:t>
            </a:r>
            <a:r>
              <a:rPr lang="en-US" altLang="zh-CN" sz="1600" spc="65" dirty="0">
                <a:solidFill>
                  <a:srgbClr val="231F20"/>
                </a:solidFill>
                <a:latin typeface="Arial"/>
                <a:cs typeface="Arial"/>
              </a:rPr>
              <a:t>re</a:t>
            </a:r>
            <a:r>
              <a:rPr lang="en-US" altLang="zh-CN" sz="1600" spc="185" dirty="0">
                <a:solidFill>
                  <a:srgbClr val="231F20"/>
                </a:solidFill>
                <a:latin typeface="Arial"/>
                <a:cs typeface="Arial"/>
              </a:rPr>
              <a:t> </a:t>
            </a:r>
            <a:r>
              <a:rPr lang="en-US" altLang="zh-CN" sz="1600" i="1" spc="65" dirty="0">
                <a:solidFill>
                  <a:srgbClr val="231F20"/>
                </a:solidFill>
                <a:latin typeface="Arial"/>
                <a:cs typeface="Arial"/>
              </a:rPr>
              <a:t>averaged</a:t>
            </a:r>
            <a:r>
              <a:rPr lang="en-US" altLang="zh-CN" sz="1600" spc="155" dirty="0">
                <a:solidFill>
                  <a:srgbClr val="231F20"/>
                </a:solidFill>
                <a:latin typeface="Arial"/>
                <a:cs typeface="Arial"/>
              </a:rPr>
              <a:t> </a:t>
            </a:r>
            <a:endParaRPr lang="zh-CN" altLang="en-US" sz="1600" dirty="0"/>
          </a:p>
        </p:txBody>
      </p:sp>
    </p:spTree>
    <p:extLst>
      <p:ext uri="{BB962C8B-B14F-4D97-AF65-F5344CB8AC3E}">
        <p14:creationId xmlns:p14="http://schemas.microsoft.com/office/powerpoint/2010/main" val="3013346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86891" y="111919"/>
            <a:ext cx="8239054" cy="1139825"/>
          </a:xfrm>
        </p:spPr>
        <p:txBody>
          <a:bodyPr/>
          <a:lstStyle/>
          <a:p>
            <a:r>
              <a:rPr lang="en-US" altLang="zh-CN" sz="4000" dirty="0" smtClean="0">
                <a:latin typeface="Calibri" panose="020F0502020204030204" pitchFamily="34" charset="0"/>
                <a:cs typeface="PMingLiU" pitchFamily="18" charset="-120"/>
              </a:rPr>
              <a:t>B-frame Coding Based on Bidirectional Motion Compensation</a:t>
            </a: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099209EF-3D5B-4DC3-8663-07788A36FB12}" type="slidenum">
              <a:rPr kumimoji="0" lang="en-US" altLang="zh-CN" sz="1200" smtClean="0">
                <a:latin typeface="Garamond" panose="02020404030301010803" pitchFamily="18" charset="0"/>
              </a:rPr>
              <a:pPr>
                <a:spcBef>
                  <a:spcPct val="0"/>
                </a:spcBef>
                <a:buClrTx/>
                <a:buSzTx/>
                <a:buFontTx/>
                <a:buNone/>
              </a:pPr>
              <a:t>28</a:t>
            </a:fld>
            <a:endParaRPr kumimoji="0" lang="en-US" altLang="zh-CN" sz="1200" smtClean="0">
              <a:latin typeface="Garamond" panose="02020404030301010803" pitchFamily="18" charset="0"/>
            </a:endParaRPr>
          </a:p>
        </p:txBody>
      </p:sp>
      <p:sp>
        <p:nvSpPr>
          <p:cNvPr id="5" name="object 4"/>
          <p:cNvSpPr txBox="1"/>
          <p:nvPr/>
        </p:nvSpPr>
        <p:spPr>
          <a:xfrm>
            <a:off x="2211388" y="4370388"/>
            <a:ext cx="98425" cy="263525"/>
          </a:xfrm>
          <a:prstGeom prst="rect">
            <a:avLst/>
          </a:prstGeom>
        </p:spPr>
        <p:txBody>
          <a:bodyPr lIns="0" tIns="0" rIns="0" bIns="0"/>
          <a:lstStyle/>
          <a:p>
            <a:pPr marL="12700" eaLnBrk="1" hangingPunct="1">
              <a:defRPr/>
            </a:pPr>
            <a:r>
              <a:rPr sz="1650" spc="10" dirty="0">
                <a:latin typeface="Times New Roman"/>
                <a:cs typeface="Times New Roman"/>
              </a:rPr>
              <a:t>I</a:t>
            </a:r>
            <a:endParaRPr sz="1650">
              <a:latin typeface="Times New Roman"/>
              <a:cs typeface="Times New Roman"/>
            </a:endParaRPr>
          </a:p>
        </p:txBody>
      </p:sp>
      <p:sp>
        <p:nvSpPr>
          <p:cNvPr id="24581" name="object 5"/>
          <p:cNvSpPr>
            <a:spLocks/>
          </p:cNvSpPr>
          <p:nvPr/>
        </p:nvSpPr>
        <p:spPr bwMode="auto">
          <a:xfrm>
            <a:off x="3276600" y="1866900"/>
            <a:ext cx="1577975" cy="0"/>
          </a:xfrm>
          <a:custGeom>
            <a:avLst/>
            <a:gdLst>
              <a:gd name="T0" fmla="*/ 0 w 1577746"/>
              <a:gd name="T1" fmla="*/ 1577975 w 1577746"/>
              <a:gd name="T2" fmla="*/ 0 60000 65536"/>
              <a:gd name="T3" fmla="*/ 0 60000 65536"/>
            </a:gdLst>
            <a:ahLst/>
            <a:cxnLst>
              <a:cxn ang="T2">
                <a:pos x="T0" y="0"/>
              </a:cxn>
              <a:cxn ang="T3">
                <a:pos x="T1" y="0"/>
              </a:cxn>
            </a:cxnLst>
            <a:rect l="0" t="0" r="r" b="b"/>
            <a:pathLst>
              <a:path w="1577746">
                <a:moveTo>
                  <a:pt x="0" y="0"/>
                </a:moveTo>
                <a:lnTo>
                  <a:pt x="1577746" y="0"/>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82" name="object 6"/>
          <p:cNvSpPr>
            <a:spLocks/>
          </p:cNvSpPr>
          <p:nvPr/>
        </p:nvSpPr>
        <p:spPr bwMode="auto">
          <a:xfrm>
            <a:off x="2224088" y="2136775"/>
            <a:ext cx="788987" cy="1839913"/>
          </a:xfrm>
          <a:custGeom>
            <a:avLst/>
            <a:gdLst>
              <a:gd name="T0" fmla="*/ 0 w 788885"/>
              <a:gd name="T1" fmla="*/ 525691 h 1840712"/>
              <a:gd name="T2" fmla="*/ 0 w 788885"/>
              <a:gd name="T3" fmla="*/ 1839913 h 1840712"/>
              <a:gd name="T4" fmla="*/ 788987 w 788885"/>
              <a:gd name="T5" fmla="*/ 1314234 h 1840712"/>
              <a:gd name="T6" fmla="*/ 788987 w 788885"/>
              <a:gd name="T7" fmla="*/ 0 h 1840712"/>
              <a:gd name="T8" fmla="*/ 0 w 788885"/>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0" y="525919"/>
                </a:moveTo>
                <a:lnTo>
                  <a:pt x="0" y="1840712"/>
                </a:lnTo>
                <a:lnTo>
                  <a:pt x="788885" y="1314805"/>
                </a:lnTo>
                <a:lnTo>
                  <a:pt x="788885" y="0"/>
                </a:lnTo>
                <a:lnTo>
                  <a:pt x="0" y="5259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83" name="object 7"/>
          <p:cNvSpPr>
            <a:spLocks/>
          </p:cNvSpPr>
          <p:nvPr/>
        </p:nvSpPr>
        <p:spPr bwMode="auto">
          <a:xfrm>
            <a:off x="2224088" y="2136775"/>
            <a:ext cx="788987" cy="1839913"/>
          </a:xfrm>
          <a:custGeom>
            <a:avLst/>
            <a:gdLst>
              <a:gd name="T0" fmla="*/ 0 w 788885"/>
              <a:gd name="T1" fmla="*/ 525691 h 1840712"/>
              <a:gd name="T2" fmla="*/ 788987 w 788885"/>
              <a:gd name="T3" fmla="*/ 0 h 1840712"/>
              <a:gd name="T4" fmla="*/ 788987 w 788885"/>
              <a:gd name="T5" fmla="*/ 1314234 h 1840712"/>
              <a:gd name="T6" fmla="*/ 0 w 788885"/>
              <a:gd name="T7" fmla="*/ 1839913 h 1840712"/>
              <a:gd name="T8" fmla="*/ 0 w 788885"/>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0" y="525919"/>
                </a:moveTo>
                <a:lnTo>
                  <a:pt x="788885" y="0"/>
                </a:lnTo>
                <a:lnTo>
                  <a:pt x="788885" y="1314805"/>
                </a:lnTo>
                <a:lnTo>
                  <a:pt x="0" y="1840712"/>
                </a:lnTo>
                <a:lnTo>
                  <a:pt x="0" y="525919"/>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84" name="object 8"/>
          <p:cNvSpPr>
            <a:spLocks/>
          </p:cNvSpPr>
          <p:nvPr/>
        </p:nvSpPr>
        <p:spPr bwMode="auto">
          <a:xfrm>
            <a:off x="2751138" y="2136775"/>
            <a:ext cx="788987" cy="1839913"/>
          </a:xfrm>
          <a:custGeom>
            <a:avLst/>
            <a:gdLst>
              <a:gd name="T0" fmla="*/ 0 w 788885"/>
              <a:gd name="T1" fmla="*/ 525691 h 1840712"/>
              <a:gd name="T2" fmla="*/ 0 w 788885"/>
              <a:gd name="T3" fmla="*/ 1839913 h 1840712"/>
              <a:gd name="T4" fmla="*/ 788987 w 788885"/>
              <a:gd name="T5" fmla="*/ 1314234 h 1840712"/>
              <a:gd name="T6" fmla="*/ 788987 w 788885"/>
              <a:gd name="T7" fmla="*/ 0 h 1840712"/>
              <a:gd name="T8" fmla="*/ 0 w 788885"/>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0" y="525919"/>
                </a:moveTo>
                <a:lnTo>
                  <a:pt x="0" y="1840712"/>
                </a:lnTo>
                <a:lnTo>
                  <a:pt x="788885" y="1314805"/>
                </a:lnTo>
                <a:lnTo>
                  <a:pt x="788885"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85" name="object 9"/>
          <p:cNvSpPr>
            <a:spLocks/>
          </p:cNvSpPr>
          <p:nvPr/>
        </p:nvSpPr>
        <p:spPr bwMode="auto">
          <a:xfrm>
            <a:off x="2751138" y="2136775"/>
            <a:ext cx="788987" cy="1839913"/>
          </a:xfrm>
          <a:custGeom>
            <a:avLst/>
            <a:gdLst>
              <a:gd name="T0" fmla="*/ 788987 w 788885"/>
              <a:gd name="T1" fmla="*/ 0 h 1840712"/>
              <a:gd name="T2" fmla="*/ 0 w 788885"/>
              <a:gd name="T3" fmla="*/ 525691 h 1840712"/>
              <a:gd name="T4" fmla="*/ 0 w 788885"/>
              <a:gd name="T5" fmla="*/ 1839913 h 1840712"/>
              <a:gd name="T6" fmla="*/ 788987 w 788885"/>
              <a:gd name="T7" fmla="*/ 1314234 h 1840712"/>
              <a:gd name="T8" fmla="*/ 788987 w 788885"/>
              <a:gd name="T9" fmla="*/ 0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788885" y="0"/>
                </a:moveTo>
                <a:lnTo>
                  <a:pt x="0" y="525919"/>
                </a:lnTo>
                <a:lnTo>
                  <a:pt x="0" y="1840712"/>
                </a:lnTo>
                <a:lnTo>
                  <a:pt x="788885" y="1314805"/>
                </a:lnTo>
                <a:lnTo>
                  <a:pt x="788885" y="0"/>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86" name="object 10"/>
          <p:cNvSpPr>
            <a:spLocks/>
          </p:cNvSpPr>
          <p:nvPr/>
        </p:nvSpPr>
        <p:spPr bwMode="auto">
          <a:xfrm>
            <a:off x="3276600" y="2136775"/>
            <a:ext cx="788988" cy="1839913"/>
          </a:xfrm>
          <a:custGeom>
            <a:avLst/>
            <a:gdLst>
              <a:gd name="T0" fmla="*/ 0 w 788885"/>
              <a:gd name="T1" fmla="*/ 525691 h 1840712"/>
              <a:gd name="T2" fmla="*/ 0 w 788885"/>
              <a:gd name="T3" fmla="*/ 1839913 h 1840712"/>
              <a:gd name="T4" fmla="*/ 788988 w 788885"/>
              <a:gd name="T5" fmla="*/ 1314234 h 1840712"/>
              <a:gd name="T6" fmla="*/ 788988 w 788885"/>
              <a:gd name="T7" fmla="*/ 0 h 1840712"/>
              <a:gd name="T8" fmla="*/ 0 w 788885"/>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0" y="525919"/>
                </a:moveTo>
                <a:lnTo>
                  <a:pt x="0" y="1840712"/>
                </a:lnTo>
                <a:lnTo>
                  <a:pt x="788885" y="1314805"/>
                </a:lnTo>
                <a:lnTo>
                  <a:pt x="788885"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87" name="object 11"/>
          <p:cNvSpPr>
            <a:spLocks/>
          </p:cNvSpPr>
          <p:nvPr/>
        </p:nvSpPr>
        <p:spPr bwMode="auto">
          <a:xfrm>
            <a:off x="3276600" y="2136775"/>
            <a:ext cx="788988" cy="1839913"/>
          </a:xfrm>
          <a:custGeom>
            <a:avLst/>
            <a:gdLst>
              <a:gd name="T0" fmla="*/ 0 w 788885"/>
              <a:gd name="T1" fmla="*/ 525691 h 1840712"/>
              <a:gd name="T2" fmla="*/ 788988 w 788885"/>
              <a:gd name="T3" fmla="*/ 0 h 1840712"/>
              <a:gd name="T4" fmla="*/ 788988 w 788885"/>
              <a:gd name="T5" fmla="*/ 1314234 h 1840712"/>
              <a:gd name="T6" fmla="*/ 0 w 788885"/>
              <a:gd name="T7" fmla="*/ 1839913 h 1840712"/>
              <a:gd name="T8" fmla="*/ 0 w 788885"/>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85" h="1840712">
                <a:moveTo>
                  <a:pt x="0" y="525919"/>
                </a:moveTo>
                <a:lnTo>
                  <a:pt x="788885" y="0"/>
                </a:lnTo>
                <a:lnTo>
                  <a:pt x="788885" y="1314805"/>
                </a:lnTo>
                <a:lnTo>
                  <a:pt x="0" y="1840712"/>
                </a:lnTo>
                <a:lnTo>
                  <a:pt x="0" y="525919"/>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88" name="object 12"/>
          <p:cNvSpPr>
            <a:spLocks/>
          </p:cNvSpPr>
          <p:nvPr/>
        </p:nvSpPr>
        <p:spPr bwMode="auto">
          <a:xfrm>
            <a:off x="3802063" y="2136775"/>
            <a:ext cx="788987" cy="1839913"/>
          </a:xfrm>
          <a:custGeom>
            <a:avLst/>
            <a:gdLst>
              <a:gd name="T0" fmla="*/ 0 w 788873"/>
              <a:gd name="T1" fmla="*/ 525691 h 1840712"/>
              <a:gd name="T2" fmla="*/ 0 w 788873"/>
              <a:gd name="T3" fmla="*/ 1839913 h 1840712"/>
              <a:gd name="T4" fmla="*/ 788987 w 788873"/>
              <a:gd name="T5" fmla="*/ 1314234 h 1840712"/>
              <a:gd name="T6" fmla="*/ 788987 w 788873"/>
              <a:gd name="T7" fmla="*/ 0 h 1840712"/>
              <a:gd name="T8" fmla="*/ 0 w 788873"/>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525919"/>
                </a:moveTo>
                <a:lnTo>
                  <a:pt x="0" y="1840712"/>
                </a:lnTo>
                <a:lnTo>
                  <a:pt x="788873" y="1314805"/>
                </a:lnTo>
                <a:lnTo>
                  <a:pt x="788873" y="0"/>
                </a:lnTo>
                <a:lnTo>
                  <a:pt x="0" y="52591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89" name="object 13"/>
          <p:cNvSpPr>
            <a:spLocks/>
          </p:cNvSpPr>
          <p:nvPr/>
        </p:nvSpPr>
        <p:spPr bwMode="auto">
          <a:xfrm>
            <a:off x="3802063" y="2136775"/>
            <a:ext cx="788987" cy="1839913"/>
          </a:xfrm>
          <a:custGeom>
            <a:avLst/>
            <a:gdLst>
              <a:gd name="T0" fmla="*/ 788987 w 788873"/>
              <a:gd name="T1" fmla="*/ 0 h 1840712"/>
              <a:gd name="T2" fmla="*/ 0 w 788873"/>
              <a:gd name="T3" fmla="*/ 525691 h 1840712"/>
              <a:gd name="T4" fmla="*/ 0 w 788873"/>
              <a:gd name="T5" fmla="*/ 1839913 h 1840712"/>
              <a:gd name="T6" fmla="*/ 788987 w 788873"/>
              <a:gd name="T7" fmla="*/ 1314234 h 1840712"/>
              <a:gd name="T8" fmla="*/ 788987 w 788873"/>
              <a:gd name="T9" fmla="*/ 0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788873" y="0"/>
                </a:moveTo>
                <a:lnTo>
                  <a:pt x="0" y="525919"/>
                </a:lnTo>
                <a:lnTo>
                  <a:pt x="0" y="1840712"/>
                </a:lnTo>
                <a:lnTo>
                  <a:pt x="788873" y="1314805"/>
                </a:lnTo>
                <a:lnTo>
                  <a:pt x="788873" y="0"/>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90" name="object 14"/>
          <p:cNvSpPr>
            <a:spLocks/>
          </p:cNvSpPr>
          <p:nvPr/>
        </p:nvSpPr>
        <p:spPr bwMode="auto">
          <a:xfrm>
            <a:off x="4329113" y="2136775"/>
            <a:ext cx="788987" cy="1839913"/>
          </a:xfrm>
          <a:custGeom>
            <a:avLst/>
            <a:gdLst>
              <a:gd name="T0" fmla="*/ 0 w 788873"/>
              <a:gd name="T1" fmla="*/ 525691 h 1840712"/>
              <a:gd name="T2" fmla="*/ 0 w 788873"/>
              <a:gd name="T3" fmla="*/ 1839913 h 1840712"/>
              <a:gd name="T4" fmla="*/ 788987 w 788873"/>
              <a:gd name="T5" fmla="*/ 1314234 h 1840712"/>
              <a:gd name="T6" fmla="*/ 788987 w 788873"/>
              <a:gd name="T7" fmla="*/ 0 h 1840712"/>
              <a:gd name="T8" fmla="*/ 0 w 788873"/>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525919"/>
                </a:moveTo>
                <a:lnTo>
                  <a:pt x="0" y="1840712"/>
                </a:lnTo>
                <a:lnTo>
                  <a:pt x="788873" y="1314805"/>
                </a:lnTo>
                <a:lnTo>
                  <a:pt x="788873"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91" name="object 15"/>
          <p:cNvSpPr>
            <a:spLocks/>
          </p:cNvSpPr>
          <p:nvPr/>
        </p:nvSpPr>
        <p:spPr bwMode="auto">
          <a:xfrm>
            <a:off x="4329113" y="2136775"/>
            <a:ext cx="788987" cy="1839913"/>
          </a:xfrm>
          <a:custGeom>
            <a:avLst/>
            <a:gdLst>
              <a:gd name="T0" fmla="*/ 0 w 788873"/>
              <a:gd name="T1" fmla="*/ 1839913 h 1840712"/>
              <a:gd name="T2" fmla="*/ 0 w 788873"/>
              <a:gd name="T3" fmla="*/ 525691 h 1840712"/>
              <a:gd name="T4" fmla="*/ 788987 w 788873"/>
              <a:gd name="T5" fmla="*/ 0 h 1840712"/>
              <a:gd name="T6" fmla="*/ 788987 w 788873"/>
              <a:gd name="T7" fmla="*/ 1314234 h 1840712"/>
              <a:gd name="T8" fmla="*/ 0 w 788873"/>
              <a:gd name="T9" fmla="*/ 1839913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1840712"/>
                </a:moveTo>
                <a:lnTo>
                  <a:pt x="0" y="525919"/>
                </a:lnTo>
                <a:lnTo>
                  <a:pt x="788873" y="0"/>
                </a:lnTo>
                <a:lnTo>
                  <a:pt x="788873" y="1314805"/>
                </a:lnTo>
                <a:lnTo>
                  <a:pt x="0" y="1840712"/>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92" name="object 16"/>
          <p:cNvSpPr>
            <a:spLocks/>
          </p:cNvSpPr>
          <p:nvPr/>
        </p:nvSpPr>
        <p:spPr bwMode="auto">
          <a:xfrm>
            <a:off x="4854575" y="2136775"/>
            <a:ext cx="788988" cy="1839913"/>
          </a:xfrm>
          <a:custGeom>
            <a:avLst/>
            <a:gdLst>
              <a:gd name="T0" fmla="*/ 0 w 788898"/>
              <a:gd name="T1" fmla="*/ 525691 h 1840712"/>
              <a:gd name="T2" fmla="*/ 0 w 788898"/>
              <a:gd name="T3" fmla="*/ 1839913 h 1840712"/>
              <a:gd name="T4" fmla="*/ 788988 w 788898"/>
              <a:gd name="T5" fmla="*/ 1314234 h 1840712"/>
              <a:gd name="T6" fmla="*/ 788988 w 788898"/>
              <a:gd name="T7" fmla="*/ 0 h 1840712"/>
              <a:gd name="T8" fmla="*/ 0 w 788898"/>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98" h="1840712">
                <a:moveTo>
                  <a:pt x="0" y="525919"/>
                </a:moveTo>
                <a:lnTo>
                  <a:pt x="0" y="1840712"/>
                </a:lnTo>
                <a:lnTo>
                  <a:pt x="788898" y="1314805"/>
                </a:lnTo>
                <a:lnTo>
                  <a:pt x="788898"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93" name="object 17"/>
          <p:cNvSpPr>
            <a:spLocks/>
          </p:cNvSpPr>
          <p:nvPr/>
        </p:nvSpPr>
        <p:spPr bwMode="auto">
          <a:xfrm>
            <a:off x="4854575" y="2136775"/>
            <a:ext cx="788988" cy="1839913"/>
          </a:xfrm>
          <a:custGeom>
            <a:avLst/>
            <a:gdLst>
              <a:gd name="T0" fmla="*/ 0 w 788898"/>
              <a:gd name="T1" fmla="*/ 1839913 h 1840712"/>
              <a:gd name="T2" fmla="*/ 0 w 788898"/>
              <a:gd name="T3" fmla="*/ 525691 h 1840712"/>
              <a:gd name="T4" fmla="*/ 788988 w 788898"/>
              <a:gd name="T5" fmla="*/ 0 h 1840712"/>
              <a:gd name="T6" fmla="*/ 788988 w 788898"/>
              <a:gd name="T7" fmla="*/ 1314234 h 1840712"/>
              <a:gd name="T8" fmla="*/ 0 w 788898"/>
              <a:gd name="T9" fmla="*/ 1839913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98" h="1840712">
                <a:moveTo>
                  <a:pt x="0" y="1840712"/>
                </a:moveTo>
                <a:lnTo>
                  <a:pt x="0" y="525919"/>
                </a:lnTo>
                <a:lnTo>
                  <a:pt x="788898" y="0"/>
                </a:lnTo>
                <a:lnTo>
                  <a:pt x="788898" y="1314805"/>
                </a:lnTo>
                <a:lnTo>
                  <a:pt x="0" y="1840712"/>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94" name="object 18"/>
          <p:cNvSpPr>
            <a:spLocks/>
          </p:cNvSpPr>
          <p:nvPr/>
        </p:nvSpPr>
        <p:spPr bwMode="auto">
          <a:xfrm>
            <a:off x="5380038" y="2136775"/>
            <a:ext cx="788987" cy="1839913"/>
          </a:xfrm>
          <a:custGeom>
            <a:avLst/>
            <a:gdLst>
              <a:gd name="T0" fmla="*/ 0 w 788873"/>
              <a:gd name="T1" fmla="*/ 525691 h 1840712"/>
              <a:gd name="T2" fmla="*/ 0 w 788873"/>
              <a:gd name="T3" fmla="*/ 1839913 h 1840712"/>
              <a:gd name="T4" fmla="*/ 788987 w 788873"/>
              <a:gd name="T5" fmla="*/ 1314234 h 1840712"/>
              <a:gd name="T6" fmla="*/ 788987 w 788873"/>
              <a:gd name="T7" fmla="*/ 0 h 1840712"/>
              <a:gd name="T8" fmla="*/ 0 w 788873"/>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525919"/>
                </a:moveTo>
                <a:lnTo>
                  <a:pt x="0" y="1840712"/>
                </a:lnTo>
                <a:lnTo>
                  <a:pt x="788873" y="1314805"/>
                </a:lnTo>
                <a:lnTo>
                  <a:pt x="788873" y="0"/>
                </a:lnTo>
                <a:lnTo>
                  <a:pt x="0" y="52591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95" name="object 19"/>
          <p:cNvSpPr>
            <a:spLocks/>
          </p:cNvSpPr>
          <p:nvPr/>
        </p:nvSpPr>
        <p:spPr bwMode="auto">
          <a:xfrm>
            <a:off x="5380038" y="2136775"/>
            <a:ext cx="788987" cy="1839913"/>
          </a:xfrm>
          <a:custGeom>
            <a:avLst/>
            <a:gdLst>
              <a:gd name="T0" fmla="*/ 788987 w 788873"/>
              <a:gd name="T1" fmla="*/ 0 h 1840712"/>
              <a:gd name="T2" fmla="*/ 0 w 788873"/>
              <a:gd name="T3" fmla="*/ 525691 h 1840712"/>
              <a:gd name="T4" fmla="*/ 0 w 788873"/>
              <a:gd name="T5" fmla="*/ 1839913 h 1840712"/>
              <a:gd name="T6" fmla="*/ 788987 w 788873"/>
              <a:gd name="T7" fmla="*/ 1314234 h 1840712"/>
              <a:gd name="T8" fmla="*/ 788987 w 788873"/>
              <a:gd name="T9" fmla="*/ 0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788873" y="0"/>
                </a:moveTo>
                <a:lnTo>
                  <a:pt x="0" y="525919"/>
                </a:lnTo>
                <a:lnTo>
                  <a:pt x="0" y="1840712"/>
                </a:lnTo>
                <a:lnTo>
                  <a:pt x="788873" y="1314805"/>
                </a:lnTo>
                <a:lnTo>
                  <a:pt x="788873" y="0"/>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96" name="object 20"/>
          <p:cNvSpPr>
            <a:spLocks/>
          </p:cNvSpPr>
          <p:nvPr/>
        </p:nvSpPr>
        <p:spPr bwMode="auto">
          <a:xfrm>
            <a:off x="5905500" y="2136775"/>
            <a:ext cx="788988" cy="1839913"/>
          </a:xfrm>
          <a:custGeom>
            <a:avLst/>
            <a:gdLst>
              <a:gd name="T0" fmla="*/ 0 w 788873"/>
              <a:gd name="T1" fmla="*/ 525691 h 1840712"/>
              <a:gd name="T2" fmla="*/ 0 w 788873"/>
              <a:gd name="T3" fmla="*/ 1839913 h 1840712"/>
              <a:gd name="T4" fmla="*/ 788988 w 788873"/>
              <a:gd name="T5" fmla="*/ 1314234 h 1840712"/>
              <a:gd name="T6" fmla="*/ 788988 w 788873"/>
              <a:gd name="T7" fmla="*/ 0 h 1840712"/>
              <a:gd name="T8" fmla="*/ 0 w 788873"/>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525919"/>
                </a:moveTo>
                <a:lnTo>
                  <a:pt x="0" y="1840712"/>
                </a:lnTo>
                <a:lnTo>
                  <a:pt x="788873" y="1314805"/>
                </a:lnTo>
                <a:lnTo>
                  <a:pt x="788873"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97" name="object 21"/>
          <p:cNvSpPr>
            <a:spLocks/>
          </p:cNvSpPr>
          <p:nvPr/>
        </p:nvSpPr>
        <p:spPr bwMode="auto">
          <a:xfrm>
            <a:off x="5905500" y="2136775"/>
            <a:ext cx="788988" cy="1839913"/>
          </a:xfrm>
          <a:custGeom>
            <a:avLst/>
            <a:gdLst>
              <a:gd name="T0" fmla="*/ 0 w 788873"/>
              <a:gd name="T1" fmla="*/ 1839913 h 1840712"/>
              <a:gd name="T2" fmla="*/ 0 w 788873"/>
              <a:gd name="T3" fmla="*/ 525691 h 1840712"/>
              <a:gd name="T4" fmla="*/ 788988 w 788873"/>
              <a:gd name="T5" fmla="*/ 0 h 1840712"/>
              <a:gd name="T6" fmla="*/ 788988 w 788873"/>
              <a:gd name="T7" fmla="*/ 1314234 h 1840712"/>
              <a:gd name="T8" fmla="*/ 0 w 788873"/>
              <a:gd name="T9" fmla="*/ 1839913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1840712"/>
                </a:moveTo>
                <a:lnTo>
                  <a:pt x="0" y="525919"/>
                </a:lnTo>
                <a:lnTo>
                  <a:pt x="788873" y="0"/>
                </a:lnTo>
                <a:lnTo>
                  <a:pt x="788873" y="1314805"/>
                </a:lnTo>
                <a:lnTo>
                  <a:pt x="0" y="1840712"/>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598" name="object 22"/>
          <p:cNvSpPr>
            <a:spLocks/>
          </p:cNvSpPr>
          <p:nvPr/>
        </p:nvSpPr>
        <p:spPr bwMode="auto">
          <a:xfrm>
            <a:off x="6432550" y="2136775"/>
            <a:ext cx="788988" cy="1839913"/>
          </a:xfrm>
          <a:custGeom>
            <a:avLst/>
            <a:gdLst>
              <a:gd name="T0" fmla="*/ 0 w 788873"/>
              <a:gd name="T1" fmla="*/ 525691 h 1840712"/>
              <a:gd name="T2" fmla="*/ 0 w 788873"/>
              <a:gd name="T3" fmla="*/ 1839913 h 1840712"/>
              <a:gd name="T4" fmla="*/ 788988 w 788873"/>
              <a:gd name="T5" fmla="*/ 1314234 h 1840712"/>
              <a:gd name="T6" fmla="*/ 788988 w 788873"/>
              <a:gd name="T7" fmla="*/ 0 h 1840712"/>
              <a:gd name="T8" fmla="*/ 0 w 788873"/>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525919"/>
                </a:moveTo>
                <a:lnTo>
                  <a:pt x="0" y="1840712"/>
                </a:lnTo>
                <a:lnTo>
                  <a:pt x="788873" y="1314805"/>
                </a:lnTo>
                <a:lnTo>
                  <a:pt x="788873" y="0"/>
                </a:lnTo>
                <a:lnTo>
                  <a:pt x="0" y="52591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99" name="object 23"/>
          <p:cNvSpPr>
            <a:spLocks/>
          </p:cNvSpPr>
          <p:nvPr/>
        </p:nvSpPr>
        <p:spPr bwMode="auto">
          <a:xfrm>
            <a:off x="6432550" y="2136775"/>
            <a:ext cx="788988" cy="1839913"/>
          </a:xfrm>
          <a:custGeom>
            <a:avLst/>
            <a:gdLst>
              <a:gd name="T0" fmla="*/ 0 w 788873"/>
              <a:gd name="T1" fmla="*/ 1839913 h 1840712"/>
              <a:gd name="T2" fmla="*/ 0 w 788873"/>
              <a:gd name="T3" fmla="*/ 525691 h 1840712"/>
              <a:gd name="T4" fmla="*/ 788988 w 788873"/>
              <a:gd name="T5" fmla="*/ 0 h 1840712"/>
              <a:gd name="T6" fmla="*/ 788988 w 788873"/>
              <a:gd name="T7" fmla="*/ 1314234 h 1840712"/>
              <a:gd name="T8" fmla="*/ 0 w 788873"/>
              <a:gd name="T9" fmla="*/ 1839913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73" h="1840712">
                <a:moveTo>
                  <a:pt x="0" y="1840712"/>
                </a:moveTo>
                <a:lnTo>
                  <a:pt x="0" y="525919"/>
                </a:lnTo>
                <a:lnTo>
                  <a:pt x="788873" y="0"/>
                </a:lnTo>
                <a:lnTo>
                  <a:pt x="788873" y="1314805"/>
                </a:lnTo>
                <a:lnTo>
                  <a:pt x="0" y="1840712"/>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00" name="object 24"/>
          <p:cNvSpPr>
            <a:spLocks/>
          </p:cNvSpPr>
          <p:nvPr/>
        </p:nvSpPr>
        <p:spPr bwMode="auto">
          <a:xfrm>
            <a:off x="6958013" y="2136775"/>
            <a:ext cx="788987" cy="1839913"/>
          </a:xfrm>
          <a:custGeom>
            <a:avLst/>
            <a:gdLst>
              <a:gd name="T0" fmla="*/ 0 w 788898"/>
              <a:gd name="T1" fmla="*/ 525691 h 1840712"/>
              <a:gd name="T2" fmla="*/ 0 w 788898"/>
              <a:gd name="T3" fmla="*/ 1839913 h 1840712"/>
              <a:gd name="T4" fmla="*/ 788987 w 788898"/>
              <a:gd name="T5" fmla="*/ 1314234 h 1840712"/>
              <a:gd name="T6" fmla="*/ 788987 w 788898"/>
              <a:gd name="T7" fmla="*/ 0 h 1840712"/>
              <a:gd name="T8" fmla="*/ 0 w 788898"/>
              <a:gd name="T9" fmla="*/ 525691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98" h="1840712">
                <a:moveTo>
                  <a:pt x="0" y="525919"/>
                </a:moveTo>
                <a:lnTo>
                  <a:pt x="0" y="1840712"/>
                </a:lnTo>
                <a:lnTo>
                  <a:pt x="788898" y="1314805"/>
                </a:lnTo>
                <a:lnTo>
                  <a:pt x="788898" y="0"/>
                </a:lnTo>
                <a:lnTo>
                  <a:pt x="0" y="5259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01" name="object 25"/>
          <p:cNvSpPr>
            <a:spLocks/>
          </p:cNvSpPr>
          <p:nvPr/>
        </p:nvSpPr>
        <p:spPr bwMode="auto">
          <a:xfrm>
            <a:off x="6958013" y="2136775"/>
            <a:ext cx="788987" cy="1839913"/>
          </a:xfrm>
          <a:custGeom>
            <a:avLst/>
            <a:gdLst>
              <a:gd name="T0" fmla="*/ 0 w 788898"/>
              <a:gd name="T1" fmla="*/ 1839913 h 1840712"/>
              <a:gd name="T2" fmla="*/ 0 w 788898"/>
              <a:gd name="T3" fmla="*/ 525691 h 1840712"/>
              <a:gd name="T4" fmla="*/ 788987 w 788898"/>
              <a:gd name="T5" fmla="*/ 0 h 1840712"/>
              <a:gd name="T6" fmla="*/ 788987 w 788898"/>
              <a:gd name="T7" fmla="*/ 1314234 h 1840712"/>
              <a:gd name="T8" fmla="*/ 0 w 788898"/>
              <a:gd name="T9" fmla="*/ 1839913 h 1840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898" h="1840712">
                <a:moveTo>
                  <a:pt x="0" y="1840712"/>
                </a:moveTo>
                <a:lnTo>
                  <a:pt x="0" y="525919"/>
                </a:lnTo>
                <a:lnTo>
                  <a:pt x="788898" y="0"/>
                </a:lnTo>
                <a:lnTo>
                  <a:pt x="788898" y="1314805"/>
                </a:lnTo>
                <a:lnTo>
                  <a:pt x="0" y="1840712"/>
                </a:lnTo>
                <a:close/>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02" name="object 26"/>
          <p:cNvSpPr txBox="1">
            <a:spLocks noChangeArrowheads="1"/>
          </p:cNvSpPr>
          <p:nvPr/>
        </p:nvSpPr>
        <p:spPr bwMode="auto">
          <a:xfrm>
            <a:off x="436563" y="4321175"/>
            <a:ext cx="1617662"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lnSpc>
                <a:spcPct val="119000"/>
              </a:lnSpc>
            </a:pPr>
            <a:r>
              <a:rPr lang="zh-CN" altLang="zh-CN" sz="1600">
                <a:latin typeface="Times New Roman" panose="02020603050405020304" pitchFamily="18" charset="0"/>
                <a:cs typeface="Times New Roman" panose="02020603050405020304" pitchFamily="18" charset="0"/>
              </a:rPr>
              <a:t>Display order Coding and</a:t>
            </a:r>
          </a:p>
          <a:p>
            <a:pPr eaLnBrk="1" hangingPunct="1">
              <a:lnSpc>
                <a:spcPts val="1550"/>
              </a:lnSpc>
            </a:pPr>
            <a:r>
              <a:rPr lang="zh-CN" altLang="zh-CN" sz="1600">
                <a:latin typeface="Times New Roman" panose="02020603050405020304" pitchFamily="18" charset="0"/>
                <a:cs typeface="Times New Roman" panose="02020603050405020304" pitchFamily="18" charset="0"/>
              </a:rPr>
              <a:t>transmission order</a:t>
            </a:r>
          </a:p>
        </p:txBody>
      </p:sp>
      <p:sp>
        <p:nvSpPr>
          <p:cNvPr id="28" name="object 27"/>
          <p:cNvSpPr txBox="1"/>
          <p:nvPr/>
        </p:nvSpPr>
        <p:spPr>
          <a:xfrm>
            <a:off x="5105400" y="1722438"/>
            <a:ext cx="477838" cy="265112"/>
          </a:xfrm>
          <a:prstGeom prst="rect">
            <a:avLst/>
          </a:prstGeom>
        </p:spPr>
        <p:txBody>
          <a:bodyPr lIns="0" tIns="0" rIns="0" bIns="0"/>
          <a:lstStyle/>
          <a:p>
            <a:pPr marL="12700" eaLnBrk="1" hangingPunct="1">
              <a:defRPr/>
            </a:pPr>
            <a:r>
              <a:rPr sz="1650" spc="15" dirty="0">
                <a:latin typeface="Times New Roman"/>
                <a:cs typeface="Times New Roman"/>
              </a:rPr>
              <a:t>Time</a:t>
            </a:r>
            <a:endParaRPr sz="1650">
              <a:latin typeface="Times New Roman"/>
              <a:cs typeface="Times New Roman"/>
            </a:endParaRPr>
          </a:p>
        </p:txBody>
      </p:sp>
      <p:sp>
        <p:nvSpPr>
          <p:cNvPr id="24604" name="object 28"/>
          <p:cNvSpPr>
            <a:spLocks/>
          </p:cNvSpPr>
          <p:nvPr/>
        </p:nvSpPr>
        <p:spPr bwMode="auto">
          <a:xfrm>
            <a:off x="4830763" y="1827213"/>
            <a:ext cx="127000" cy="79375"/>
          </a:xfrm>
          <a:custGeom>
            <a:avLst/>
            <a:gdLst>
              <a:gd name="T0" fmla="*/ 0 w 126342"/>
              <a:gd name="T1" fmla="*/ 78712 h 79044"/>
              <a:gd name="T2" fmla="*/ 1315 w 126342"/>
              <a:gd name="T3" fmla="*/ 79375 h 79044"/>
              <a:gd name="T4" fmla="*/ 65060 w 126342"/>
              <a:gd name="T5" fmla="*/ 54151 h 79044"/>
              <a:gd name="T6" fmla="*/ 78190 w 126342"/>
              <a:gd name="T7" fmla="*/ 51252 h 79044"/>
              <a:gd name="T8" fmla="*/ 91132 w 126342"/>
              <a:gd name="T9" fmla="*/ 48310 h 79044"/>
              <a:gd name="T10" fmla="*/ 103703 w 126342"/>
              <a:gd name="T11" fmla="*/ 45286 h 79044"/>
              <a:gd name="T12" fmla="*/ 115720 w 126342"/>
              <a:gd name="T13" fmla="*/ 42141 h 79044"/>
              <a:gd name="T14" fmla="*/ 127000 w 126342"/>
              <a:gd name="T15" fmla="*/ 38836 h 79044"/>
              <a:gd name="T16" fmla="*/ 64660 w 126342"/>
              <a:gd name="T17" fmla="*/ 25136 h 79044"/>
              <a:gd name="T18" fmla="*/ 23617 w 126342"/>
              <a:gd name="T19" fmla="*/ 8850 h 79044"/>
              <a:gd name="T20" fmla="*/ 23617 w 126342"/>
              <a:gd name="T21" fmla="*/ 39688 h 79044"/>
              <a:gd name="T22" fmla="*/ 0 w 126342"/>
              <a:gd name="T23" fmla="*/ 78712 h 79044"/>
              <a:gd name="T24" fmla="*/ 0 w 126342"/>
              <a:gd name="T25" fmla="*/ 892 h 79044"/>
              <a:gd name="T26" fmla="*/ 23617 w 126342"/>
              <a:gd name="T27" fmla="*/ 39688 h 79044"/>
              <a:gd name="T28" fmla="*/ 23617 w 126342"/>
              <a:gd name="T29" fmla="*/ 8850 h 79044"/>
              <a:gd name="T30" fmla="*/ 1315 w 126342"/>
              <a:gd name="T31" fmla="*/ 0 h 79044"/>
              <a:gd name="T32" fmla="*/ 0 w 126342"/>
              <a:gd name="T33" fmla="*/ 892 h 790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342" h="79044">
                <a:moveTo>
                  <a:pt x="0" y="78384"/>
                </a:moveTo>
                <a:lnTo>
                  <a:pt x="1308" y="79044"/>
                </a:lnTo>
                <a:lnTo>
                  <a:pt x="64723" y="53925"/>
                </a:lnTo>
                <a:lnTo>
                  <a:pt x="77785" y="51038"/>
                </a:lnTo>
                <a:lnTo>
                  <a:pt x="90660" y="48109"/>
                </a:lnTo>
                <a:lnTo>
                  <a:pt x="103166" y="45097"/>
                </a:lnTo>
                <a:lnTo>
                  <a:pt x="115120" y="41965"/>
                </a:lnTo>
                <a:lnTo>
                  <a:pt x="126342" y="38674"/>
                </a:lnTo>
                <a:lnTo>
                  <a:pt x="64325" y="25031"/>
                </a:lnTo>
                <a:lnTo>
                  <a:pt x="23495" y="8813"/>
                </a:lnTo>
                <a:lnTo>
                  <a:pt x="23495" y="39522"/>
                </a:lnTo>
                <a:lnTo>
                  <a:pt x="0" y="78384"/>
                </a:lnTo>
                <a:close/>
              </a:path>
              <a:path w="126342" h="79044">
                <a:moveTo>
                  <a:pt x="0" y="888"/>
                </a:moveTo>
                <a:lnTo>
                  <a:pt x="23495" y="39522"/>
                </a:lnTo>
                <a:lnTo>
                  <a:pt x="23495" y="8813"/>
                </a:lnTo>
                <a:lnTo>
                  <a:pt x="1308" y="0"/>
                </a:lnTo>
                <a:lnTo>
                  <a:pt x="0" y="8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05" name="object 29"/>
          <p:cNvSpPr>
            <a:spLocks/>
          </p:cNvSpPr>
          <p:nvPr/>
        </p:nvSpPr>
        <p:spPr bwMode="auto">
          <a:xfrm>
            <a:off x="2224088" y="2327275"/>
            <a:ext cx="1485900" cy="334963"/>
          </a:xfrm>
          <a:custGeom>
            <a:avLst/>
            <a:gdLst>
              <a:gd name="T0" fmla="*/ 0 w 1485671"/>
              <a:gd name="T1" fmla="*/ 334963 h 335608"/>
              <a:gd name="T2" fmla="*/ 98801 w 1485671"/>
              <a:gd name="T3" fmla="*/ 272054 h 335608"/>
              <a:gd name="T4" fmla="*/ 188336 w 1485671"/>
              <a:gd name="T5" fmla="*/ 215744 h 335608"/>
              <a:gd name="T6" fmla="*/ 269720 w 1485671"/>
              <a:gd name="T7" fmla="*/ 166007 h 335608"/>
              <a:gd name="T8" fmla="*/ 344066 w 1485671"/>
              <a:gd name="T9" fmla="*/ 122823 h 335608"/>
              <a:gd name="T10" fmla="*/ 412490 w 1485671"/>
              <a:gd name="T11" fmla="*/ 86168 h 335608"/>
              <a:gd name="T12" fmla="*/ 476104 w 1485671"/>
              <a:gd name="T13" fmla="*/ 56017 h 335608"/>
              <a:gd name="T14" fmla="*/ 536026 w 1485671"/>
              <a:gd name="T15" fmla="*/ 32348 h 335608"/>
              <a:gd name="T16" fmla="*/ 593366 w 1485671"/>
              <a:gd name="T17" fmla="*/ 15138 h 335608"/>
              <a:gd name="T18" fmla="*/ 649242 w 1485671"/>
              <a:gd name="T19" fmla="*/ 4363 h 335608"/>
              <a:gd name="T20" fmla="*/ 704768 w 1485671"/>
              <a:gd name="T21" fmla="*/ 0 h 335608"/>
              <a:gd name="T22" fmla="*/ 761056 w 1485671"/>
              <a:gd name="T23" fmla="*/ 2025 h 335608"/>
              <a:gd name="T24" fmla="*/ 819223 w 1485671"/>
              <a:gd name="T25" fmla="*/ 10416 h 335608"/>
              <a:gd name="T26" fmla="*/ 880383 w 1485671"/>
              <a:gd name="T27" fmla="*/ 25149 h 335608"/>
              <a:gd name="T28" fmla="*/ 945649 w 1485671"/>
              <a:gd name="T29" fmla="*/ 46199 h 335608"/>
              <a:gd name="T30" fmla="*/ 1016137 w 1485671"/>
              <a:gd name="T31" fmla="*/ 73546 h 335608"/>
              <a:gd name="T32" fmla="*/ 1092960 w 1485671"/>
              <a:gd name="T33" fmla="*/ 107165 h 335608"/>
              <a:gd name="T34" fmla="*/ 1177233 w 1485671"/>
              <a:gd name="T35" fmla="*/ 147033 h 335608"/>
              <a:gd name="T36" fmla="*/ 1270072 w 1485671"/>
              <a:gd name="T37" fmla="*/ 193126 h 335608"/>
              <a:gd name="T38" fmla="*/ 1372590 w 1485671"/>
              <a:gd name="T39" fmla="*/ 245421 h 335608"/>
              <a:gd name="T40" fmla="*/ 1485900 w 1485671"/>
              <a:gd name="T41" fmla="*/ 303895 h 3356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85671" h="335608">
                <a:moveTo>
                  <a:pt x="0" y="335608"/>
                </a:moveTo>
                <a:lnTo>
                  <a:pt x="98786" y="272578"/>
                </a:lnTo>
                <a:lnTo>
                  <a:pt x="188307" y="216159"/>
                </a:lnTo>
                <a:lnTo>
                  <a:pt x="269678" y="166327"/>
                </a:lnTo>
                <a:lnTo>
                  <a:pt x="344013" y="123060"/>
                </a:lnTo>
                <a:lnTo>
                  <a:pt x="412426" y="86334"/>
                </a:lnTo>
                <a:lnTo>
                  <a:pt x="476031" y="56125"/>
                </a:lnTo>
                <a:lnTo>
                  <a:pt x="535943" y="32410"/>
                </a:lnTo>
                <a:lnTo>
                  <a:pt x="593275" y="15167"/>
                </a:lnTo>
                <a:lnTo>
                  <a:pt x="649142" y="4371"/>
                </a:lnTo>
                <a:lnTo>
                  <a:pt x="704659" y="0"/>
                </a:lnTo>
                <a:lnTo>
                  <a:pt x="760939" y="2029"/>
                </a:lnTo>
                <a:lnTo>
                  <a:pt x="819097" y="10436"/>
                </a:lnTo>
                <a:lnTo>
                  <a:pt x="880247" y="25197"/>
                </a:lnTo>
                <a:lnTo>
                  <a:pt x="945503" y="46288"/>
                </a:lnTo>
                <a:lnTo>
                  <a:pt x="1015980" y="73688"/>
                </a:lnTo>
                <a:lnTo>
                  <a:pt x="1092792" y="107371"/>
                </a:lnTo>
                <a:lnTo>
                  <a:pt x="1177052" y="147316"/>
                </a:lnTo>
                <a:lnTo>
                  <a:pt x="1269876" y="193498"/>
                </a:lnTo>
                <a:lnTo>
                  <a:pt x="1372378" y="245894"/>
                </a:lnTo>
                <a:lnTo>
                  <a:pt x="1485671" y="304480"/>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06" name="object 30"/>
          <p:cNvSpPr>
            <a:spLocks/>
          </p:cNvSpPr>
          <p:nvPr/>
        </p:nvSpPr>
        <p:spPr bwMode="auto">
          <a:xfrm>
            <a:off x="3662363" y="2581275"/>
            <a:ext cx="130175" cy="92075"/>
          </a:xfrm>
          <a:custGeom>
            <a:avLst/>
            <a:gdLst>
              <a:gd name="T0" fmla="*/ 0 w 130461"/>
              <a:gd name="T1" fmla="*/ 69167 h 91851"/>
              <a:gd name="T2" fmla="*/ 874 w 130461"/>
              <a:gd name="T3" fmla="*/ 70363 h 91851"/>
              <a:gd name="T4" fmla="*/ 68580 w 130461"/>
              <a:gd name="T5" fmla="*/ 77242 h 91851"/>
              <a:gd name="T6" fmla="*/ 81494 w 130461"/>
              <a:gd name="T7" fmla="*/ 80695 h 91851"/>
              <a:gd name="T8" fmla="*/ 94232 w 130461"/>
              <a:gd name="T9" fmla="*/ 84019 h 91851"/>
              <a:gd name="T10" fmla="*/ 106695 w 130461"/>
              <a:gd name="T11" fmla="*/ 87107 h 91851"/>
              <a:gd name="T12" fmla="*/ 118724 w 130461"/>
              <a:gd name="T13" fmla="*/ 89832 h 91851"/>
              <a:gd name="T14" fmla="*/ 130175 w 130461"/>
              <a:gd name="T15" fmla="*/ 92075 h 91851"/>
              <a:gd name="T16" fmla="*/ 81479 w 130461"/>
              <a:gd name="T17" fmla="*/ 51313 h 91851"/>
              <a:gd name="T18" fmla="*/ 38662 w 130461"/>
              <a:gd name="T19" fmla="*/ 1745 h 91851"/>
              <a:gd name="T20" fmla="*/ 38662 w 130461"/>
              <a:gd name="T21" fmla="*/ 45410 h 91851"/>
              <a:gd name="T22" fmla="*/ 0 w 130461"/>
              <a:gd name="T23" fmla="*/ 69167 h 91851"/>
              <a:gd name="T24" fmla="*/ 35583 w 130461"/>
              <a:gd name="T25" fmla="*/ 177 h 91851"/>
              <a:gd name="T26" fmla="*/ 38662 w 130461"/>
              <a:gd name="T27" fmla="*/ 45410 h 91851"/>
              <a:gd name="T28" fmla="*/ 38662 w 130461"/>
              <a:gd name="T29" fmla="*/ 1745 h 91851"/>
              <a:gd name="T30" fmla="*/ 37154 w 130461"/>
              <a:gd name="T31" fmla="*/ 0 h 91851"/>
              <a:gd name="T32" fmla="*/ 35583 w 130461"/>
              <a:gd name="T33" fmla="*/ 177 h 918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461" h="91851">
                <a:moveTo>
                  <a:pt x="0" y="68999"/>
                </a:moveTo>
                <a:lnTo>
                  <a:pt x="876" y="70192"/>
                </a:lnTo>
                <a:lnTo>
                  <a:pt x="68731" y="77054"/>
                </a:lnTo>
                <a:lnTo>
                  <a:pt x="81673" y="80499"/>
                </a:lnTo>
                <a:lnTo>
                  <a:pt x="94439" y="83815"/>
                </a:lnTo>
                <a:lnTo>
                  <a:pt x="106929" y="86895"/>
                </a:lnTo>
                <a:lnTo>
                  <a:pt x="118985" y="89613"/>
                </a:lnTo>
                <a:lnTo>
                  <a:pt x="130461" y="91851"/>
                </a:lnTo>
                <a:lnTo>
                  <a:pt x="81658" y="51188"/>
                </a:lnTo>
                <a:lnTo>
                  <a:pt x="38747" y="1741"/>
                </a:lnTo>
                <a:lnTo>
                  <a:pt x="38747" y="45300"/>
                </a:lnTo>
                <a:lnTo>
                  <a:pt x="0" y="68999"/>
                </a:lnTo>
                <a:close/>
              </a:path>
              <a:path w="130461" h="91851">
                <a:moveTo>
                  <a:pt x="35661" y="177"/>
                </a:moveTo>
                <a:lnTo>
                  <a:pt x="38747" y="45300"/>
                </a:lnTo>
                <a:lnTo>
                  <a:pt x="38747" y="1741"/>
                </a:lnTo>
                <a:lnTo>
                  <a:pt x="37236" y="0"/>
                </a:lnTo>
                <a:lnTo>
                  <a:pt x="35661"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07" name="object 31"/>
          <p:cNvSpPr>
            <a:spLocks/>
          </p:cNvSpPr>
          <p:nvPr/>
        </p:nvSpPr>
        <p:spPr bwMode="auto">
          <a:xfrm>
            <a:off x="3802063" y="2327275"/>
            <a:ext cx="1485900" cy="334963"/>
          </a:xfrm>
          <a:custGeom>
            <a:avLst/>
            <a:gdLst>
              <a:gd name="T0" fmla="*/ 0 w 1485671"/>
              <a:gd name="T1" fmla="*/ 334963 h 335608"/>
              <a:gd name="T2" fmla="*/ 98803 w 1485671"/>
              <a:gd name="T3" fmla="*/ 272054 h 335608"/>
              <a:gd name="T4" fmla="*/ 188340 w 1485671"/>
              <a:gd name="T5" fmla="*/ 215744 h 335608"/>
              <a:gd name="T6" fmla="*/ 269725 w 1485671"/>
              <a:gd name="T7" fmla="*/ 166007 h 335608"/>
              <a:gd name="T8" fmla="*/ 344072 w 1485671"/>
              <a:gd name="T9" fmla="*/ 122823 h 335608"/>
              <a:gd name="T10" fmla="*/ 412497 w 1485671"/>
              <a:gd name="T11" fmla="*/ 86168 h 335608"/>
              <a:gd name="T12" fmla="*/ 476112 w 1485671"/>
              <a:gd name="T13" fmla="*/ 56017 h 335608"/>
              <a:gd name="T14" fmla="*/ 536034 w 1485671"/>
              <a:gd name="T15" fmla="*/ 32348 h 335608"/>
              <a:gd name="T16" fmla="*/ 593375 w 1485671"/>
              <a:gd name="T17" fmla="*/ 15138 h 335608"/>
              <a:gd name="T18" fmla="*/ 649252 w 1485671"/>
              <a:gd name="T19" fmla="*/ 4363 h 335608"/>
              <a:gd name="T20" fmla="*/ 704778 w 1485671"/>
              <a:gd name="T21" fmla="*/ 0 h 335608"/>
              <a:gd name="T22" fmla="*/ 761066 w 1485671"/>
              <a:gd name="T23" fmla="*/ 2025 h 335608"/>
              <a:gd name="T24" fmla="*/ 819232 w 1485671"/>
              <a:gd name="T25" fmla="*/ 10416 h 335608"/>
              <a:gd name="T26" fmla="*/ 880392 w 1485671"/>
              <a:gd name="T27" fmla="*/ 25149 h 335608"/>
              <a:gd name="T28" fmla="*/ 945657 w 1485671"/>
              <a:gd name="T29" fmla="*/ 46199 h 335608"/>
              <a:gd name="T30" fmla="*/ 1016144 w 1485671"/>
              <a:gd name="T31" fmla="*/ 73546 h 335608"/>
              <a:gd name="T32" fmla="*/ 1092966 w 1485671"/>
              <a:gd name="T33" fmla="*/ 107165 h 335608"/>
              <a:gd name="T34" fmla="*/ 1177238 w 1485671"/>
              <a:gd name="T35" fmla="*/ 147033 h 335608"/>
              <a:gd name="T36" fmla="*/ 1270076 w 1485671"/>
              <a:gd name="T37" fmla="*/ 193126 h 335608"/>
              <a:gd name="T38" fmla="*/ 1372591 w 1485671"/>
              <a:gd name="T39" fmla="*/ 245421 h 335608"/>
              <a:gd name="T40" fmla="*/ 1485900 w 1485671"/>
              <a:gd name="T41" fmla="*/ 303895 h 3356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85671" h="335608">
                <a:moveTo>
                  <a:pt x="0" y="335608"/>
                </a:moveTo>
                <a:lnTo>
                  <a:pt x="98788" y="272578"/>
                </a:lnTo>
                <a:lnTo>
                  <a:pt x="188311" y="216159"/>
                </a:lnTo>
                <a:lnTo>
                  <a:pt x="269683" y="166327"/>
                </a:lnTo>
                <a:lnTo>
                  <a:pt x="344019" y="123060"/>
                </a:lnTo>
                <a:lnTo>
                  <a:pt x="412433" y="86334"/>
                </a:lnTo>
                <a:lnTo>
                  <a:pt x="476039" y="56125"/>
                </a:lnTo>
                <a:lnTo>
                  <a:pt x="535951" y="32410"/>
                </a:lnTo>
                <a:lnTo>
                  <a:pt x="593284" y="15167"/>
                </a:lnTo>
                <a:lnTo>
                  <a:pt x="649152" y="4371"/>
                </a:lnTo>
                <a:lnTo>
                  <a:pt x="704669" y="0"/>
                </a:lnTo>
                <a:lnTo>
                  <a:pt x="760949" y="2029"/>
                </a:lnTo>
                <a:lnTo>
                  <a:pt x="819106" y="10436"/>
                </a:lnTo>
                <a:lnTo>
                  <a:pt x="880256" y="25197"/>
                </a:lnTo>
                <a:lnTo>
                  <a:pt x="945511" y="46288"/>
                </a:lnTo>
                <a:lnTo>
                  <a:pt x="1015987" y="73688"/>
                </a:lnTo>
                <a:lnTo>
                  <a:pt x="1092798" y="107371"/>
                </a:lnTo>
                <a:lnTo>
                  <a:pt x="1177057" y="147316"/>
                </a:lnTo>
                <a:lnTo>
                  <a:pt x="1269880" y="193498"/>
                </a:lnTo>
                <a:lnTo>
                  <a:pt x="1372379" y="245894"/>
                </a:lnTo>
                <a:lnTo>
                  <a:pt x="1485671" y="304480"/>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08" name="object 32"/>
          <p:cNvSpPr>
            <a:spLocks/>
          </p:cNvSpPr>
          <p:nvPr/>
        </p:nvSpPr>
        <p:spPr bwMode="auto">
          <a:xfrm>
            <a:off x="5240338" y="2581275"/>
            <a:ext cx="130175" cy="92075"/>
          </a:xfrm>
          <a:custGeom>
            <a:avLst/>
            <a:gdLst>
              <a:gd name="T0" fmla="*/ 0 w 130454"/>
              <a:gd name="T1" fmla="*/ 69172 h 91845"/>
              <a:gd name="T2" fmla="*/ 874 w 130454"/>
              <a:gd name="T3" fmla="*/ 70368 h 91845"/>
              <a:gd name="T4" fmla="*/ 68575 w 130454"/>
              <a:gd name="T5" fmla="*/ 77245 h 91845"/>
              <a:gd name="T6" fmla="*/ 81485 w 130454"/>
              <a:gd name="T7" fmla="*/ 80700 h 91845"/>
              <a:gd name="T8" fmla="*/ 94221 w 130454"/>
              <a:gd name="T9" fmla="*/ 84024 h 91845"/>
              <a:gd name="T10" fmla="*/ 106688 w 130454"/>
              <a:gd name="T11" fmla="*/ 87111 h 91845"/>
              <a:gd name="T12" fmla="*/ 118723 w 130454"/>
              <a:gd name="T13" fmla="*/ 89834 h 91845"/>
              <a:gd name="T14" fmla="*/ 130175 w 130454"/>
              <a:gd name="T15" fmla="*/ 92075 h 91845"/>
              <a:gd name="T16" fmla="*/ 81466 w 130454"/>
              <a:gd name="T17" fmla="*/ 51312 h 91845"/>
              <a:gd name="T18" fmla="*/ 38664 w 130454"/>
              <a:gd name="T19" fmla="*/ 1760 h 91845"/>
              <a:gd name="T20" fmla="*/ 38664 w 130454"/>
              <a:gd name="T21" fmla="*/ 45413 h 91845"/>
              <a:gd name="T22" fmla="*/ 0 w 130454"/>
              <a:gd name="T23" fmla="*/ 69172 h 91845"/>
              <a:gd name="T24" fmla="*/ 35572 w 130454"/>
              <a:gd name="T25" fmla="*/ 177 h 91845"/>
              <a:gd name="T26" fmla="*/ 38664 w 130454"/>
              <a:gd name="T27" fmla="*/ 45413 h 91845"/>
              <a:gd name="T28" fmla="*/ 38664 w 130454"/>
              <a:gd name="T29" fmla="*/ 1760 h 91845"/>
              <a:gd name="T30" fmla="*/ 37143 w 130454"/>
              <a:gd name="T31" fmla="*/ 0 h 91845"/>
              <a:gd name="T32" fmla="*/ 35572 w 130454"/>
              <a:gd name="T33" fmla="*/ 177 h 918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454" h="91845">
                <a:moveTo>
                  <a:pt x="0" y="68999"/>
                </a:moveTo>
                <a:lnTo>
                  <a:pt x="876" y="70192"/>
                </a:lnTo>
                <a:lnTo>
                  <a:pt x="68722" y="77052"/>
                </a:lnTo>
                <a:lnTo>
                  <a:pt x="81660" y="80498"/>
                </a:lnTo>
                <a:lnTo>
                  <a:pt x="94423" y="83814"/>
                </a:lnTo>
                <a:lnTo>
                  <a:pt x="106917" y="86893"/>
                </a:lnTo>
                <a:lnTo>
                  <a:pt x="118977" y="89610"/>
                </a:lnTo>
                <a:lnTo>
                  <a:pt x="130454" y="91845"/>
                </a:lnTo>
                <a:lnTo>
                  <a:pt x="81641" y="51184"/>
                </a:lnTo>
                <a:lnTo>
                  <a:pt x="38747" y="1756"/>
                </a:lnTo>
                <a:lnTo>
                  <a:pt x="38747" y="45300"/>
                </a:lnTo>
                <a:lnTo>
                  <a:pt x="0" y="68999"/>
                </a:lnTo>
                <a:close/>
              </a:path>
              <a:path w="130454" h="91845">
                <a:moveTo>
                  <a:pt x="35648" y="177"/>
                </a:moveTo>
                <a:lnTo>
                  <a:pt x="38747" y="45300"/>
                </a:lnTo>
                <a:lnTo>
                  <a:pt x="38747" y="1756"/>
                </a:lnTo>
                <a:lnTo>
                  <a:pt x="37223" y="0"/>
                </a:lnTo>
                <a:lnTo>
                  <a:pt x="35648"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09" name="object 33"/>
          <p:cNvSpPr>
            <a:spLocks/>
          </p:cNvSpPr>
          <p:nvPr/>
        </p:nvSpPr>
        <p:spPr bwMode="auto">
          <a:xfrm>
            <a:off x="2224088" y="3976688"/>
            <a:ext cx="434975" cy="152400"/>
          </a:xfrm>
          <a:custGeom>
            <a:avLst/>
            <a:gdLst>
              <a:gd name="T0" fmla="*/ 434975 w 434505"/>
              <a:gd name="T1" fmla="*/ 73439 h 152515"/>
              <a:gd name="T2" fmla="*/ 390762 w 434505"/>
              <a:gd name="T3" fmla="*/ 101926 h 152515"/>
              <a:gd name="T4" fmla="*/ 349093 w 434505"/>
              <a:gd name="T5" fmla="*/ 123474 h 152515"/>
              <a:gd name="T6" fmla="*/ 309940 w 434505"/>
              <a:gd name="T7" fmla="*/ 138673 h 152515"/>
              <a:gd name="T8" fmla="*/ 239055 w 434505"/>
              <a:gd name="T9" fmla="*/ 152400 h 152515"/>
              <a:gd name="T10" fmla="*/ 207265 w 434505"/>
              <a:gd name="T11" fmla="*/ 152112 h 152515"/>
              <a:gd name="T12" fmla="*/ 150838 w 434505"/>
              <a:gd name="T13" fmla="*/ 140194 h 152515"/>
              <a:gd name="T14" fmla="*/ 103750 w 434505"/>
              <a:gd name="T15" fmla="*/ 117107 h 152515"/>
              <a:gd name="T16" fmla="*/ 65761 w 434505"/>
              <a:gd name="T17" fmla="*/ 87588 h 152515"/>
              <a:gd name="T18" fmla="*/ 36631 w 434505"/>
              <a:gd name="T19" fmla="*/ 56377 h 152515"/>
              <a:gd name="T20" fmla="*/ 9023 w 434505"/>
              <a:gd name="T21" fmla="*/ 16760 h 152515"/>
              <a:gd name="T22" fmla="*/ 992 w 434505"/>
              <a:gd name="T23" fmla="*/ 2059 h 152515"/>
              <a:gd name="T24" fmla="*/ 0 w 434505"/>
              <a:gd name="T25" fmla="*/ 0 h 152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05" h="152515">
                <a:moveTo>
                  <a:pt x="434505" y="73494"/>
                </a:moveTo>
                <a:lnTo>
                  <a:pt x="390340" y="102003"/>
                </a:lnTo>
                <a:lnTo>
                  <a:pt x="348716" y="123567"/>
                </a:lnTo>
                <a:lnTo>
                  <a:pt x="309605" y="138778"/>
                </a:lnTo>
                <a:lnTo>
                  <a:pt x="238797" y="152515"/>
                </a:lnTo>
                <a:lnTo>
                  <a:pt x="207041" y="152227"/>
                </a:lnTo>
                <a:lnTo>
                  <a:pt x="150675" y="140300"/>
                </a:lnTo>
                <a:lnTo>
                  <a:pt x="103638" y="117195"/>
                </a:lnTo>
                <a:lnTo>
                  <a:pt x="65690" y="87654"/>
                </a:lnTo>
                <a:lnTo>
                  <a:pt x="36591" y="56420"/>
                </a:lnTo>
                <a:lnTo>
                  <a:pt x="9013" y="16773"/>
                </a:lnTo>
                <a:lnTo>
                  <a:pt x="991" y="2061"/>
                </a:lnTo>
                <a:lnTo>
                  <a:pt x="0" y="0"/>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10" name="object 34"/>
          <p:cNvSpPr>
            <a:spLocks/>
          </p:cNvSpPr>
          <p:nvPr/>
        </p:nvSpPr>
        <p:spPr bwMode="auto">
          <a:xfrm>
            <a:off x="2608263" y="3997325"/>
            <a:ext cx="125412" cy="104775"/>
          </a:xfrm>
          <a:custGeom>
            <a:avLst/>
            <a:gdLst>
              <a:gd name="T0" fmla="*/ 0 w 124957"/>
              <a:gd name="T1" fmla="*/ 41914 h 105416"/>
              <a:gd name="T2" fmla="*/ 41667 w 124957"/>
              <a:gd name="T3" fmla="*/ 59762 h 105416"/>
              <a:gd name="T4" fmla="*/ 44955 w 124957"/>
              <a:gd name="T5" fmla="*/ 104775 h 105416"/>
              <a:gd name="T6" fmla="*/ 46421 w 124957"/>
              <a:gd name="T7" fmla="*/ 104547 h 105416"/>
              <a:gd name="T8" fmla="*/ 83786 w 124957"/>
              <a:gd name="T9" fmla="*/ 47763 h 105416"/>
              <a:gd name="T10" fmla="*/ 92809 w 124957"/>
              <a:gd name="T11" fmla="*/ 37916 h 105416"/>
              <a:gd name="T12" fmla="*/ 101654 w 124957"/>
              <a:gd name="T13" fmla="*/ 28145 h 105416"/>
              <a:gd name="T14" fmla="*/ 110152 w 124957"/>
              <a:gd name="T15" fmla="*/ 18521 h 105416"/>
              <a:gd name="T16" fmla="*/ 118128 w 124957"/>
              <a:gd name="T17" fmla="*/ 9115 h 105416"/>
              <a:gd name="T18" fmla="*/ 125412 w 124957"/>
              <a:gd name="T19" fmla="*/ 0 h 105416"/>
              <a:gd name="T20" fmla="*/ 66701 w 124957"/>
              <a:gd name="T21" fmla="*/ 24558 h 105416"/>
              <a:gd name="T22" fmla="*/ 573 w 124957"/>
              <a:gd name="T23" fmla="*/ 40437 h 105416"/>
              <a:gd name="T24" fmla="*/ 0 w 124957"/>
              <a:gd name="T25" fmla="*/ 41914 h 1054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957" h="105416">
                <a:moveTo>
                  <a:pt x="0" y="42170"/>
                </a:moveTo>
                <a:lnTo>
                  <a:pt x="41516" y="60128"/>
                </a:lnTo>
                <a:lnTo>
                  <a:pt x="44792" y="105416"/>
                </a:lnTo>
                <a:lnTo>
                  <a:pt x="46253" y="105187"/>
                </a:lnTo>
                <a:lnTo>
                  <a:pt x="83482" y="48055"/>
                </a:lnTo>
                <a:lnTo>
                  <a:pt x="92472" y="38148"/>
                </a:lnTo>
                <a:lnTo>
                  <a:pt x="101285" y="28317"/>
                </a:lnTo>
                <a:lnTo>
                  <a:pt x="109752" y="18634"/>
                </a:lnTo>
                <a:lnTo>
                  <a:pt x="117699" y="9171"/>
                </a:lnTo>
                <a:lnTo>
                  <a:pt x="124957" y="0"/>
                </a:lnTo>
                <a:lnTo>
                  <a:pt x="66459" y="24708"/>
                </a:lnTo>
                <a:lnTo>
                  <a:pt x="571" y="40684"/>
                </a:lnTo>
                <a:lnTo>
                  <a:pt x="0" y="42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11" name="object 35"/>
          <p:cNvSpPr>
            <a:spLocks/>
          </p:cNvSpPr>
          <p:nvPr/>
        </p:nvSpPr>
        <p:spPr bwMode="auto">
          <a:xfrm>
            <a:off x="3802063" y="3970338"/>
            <a:ext cx="434975" cy="227012"/>
          </a:xfrm>
          <a:custGeom>
            <a:avLst/>
            <a:gdLst>
              <a:gd name="T0" fmla="*/ 0 w 434517"/>
              <a:gd name="T1" fmla="*/ 0 h 226075"/>
              <a:gd name="T2" fmla="*/ 18819 w 434517"/>
              <a:gd name="T3" fmla="*/ 41220 h 226075"/>
              <a:gd name="T4" fmla="*/ 35990 w 434517"/>
              <a:gd name="T5" fmla="*/ 78159 h 226075"/>
              <a:gd name="T6" fmla="*/ 66688 w 434517"/>
              <a:gd name="T7" fmla="*/ 139408 h 226075"/>
              <a:gd name="T8" fmla="*/ 94706 w 434517"/>
              <a:gd name="T9" fmla="*/ 184191 h 226075"/>
              <a:gd name="T10" fmla="*/ 122651 w 434517"/>
              <a:gd name="T11" fmla="*/ 212950 h 226075"/>
              <a:gd name="T12" fmla="*/ 170145 w 434517"/>
              <a:gd name="T13" fmla="*/ 227012 h 226075"/>
              <a:gd name="T14" fmla="*/ 188768 w 434517"/>
              <a:gd name="T15" fmla="*/ 224167 h 226075"/>
              <a:gd name="T16" fmla="*/ 232157 w 434517"/>
              <a:gd name="T17" fmla="*/ 207512 h 226075"/>
              <a:gd name="T18" fmla="*/ 285916 w 434517"/>
              <a:gd name="T19" fmla="*/ 176603 h 226075"/>
              <a:gd name="T20" fmla="*/ 352652 w 434517"/>
              <a:gd name="T21" fmla="*/ 131884 h 226075"/>
              <a:gd name="T22" fmla="*/ 391702 w 434517"/>
              <a:gd name="T23" fmla="*/ 104485 h 226075"/>
              <a:gd name="T24" fmla="*/ 434975 w 434517"/>
              <a:gd name="T25" fmla="*/ 73799 h 2260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17" h="226075">
                <a:moveTo>
                  <a:pt x="0" y="0"/>
                </a:moveTo>
                <a:lnTo>
                  <a:pt x="18799" y="41050"/>
                </a:lnTo>
                <a:lnTo>
                  <a:pt x="35952" y="77836"/>
                </a:lnTo>
                <a:lnTo>
                  <a:pt x="66618" y="138833"/>
                </a:lnTo>
                <a:lnTo>
                  <a:pt x="94606" y="183431"/>
                </a:lnTo>
                <a:lnTo>
                  <a:pt x="122522" y="212071"/>
                </a:lnTo>
                <a:lnTo>
                  <a:pt x="169966" y="226075"/>
                </a:lnTo>
                <a:lnTo>
                  <a:pt x="188569" y="223242"/>
                </a:lnTo>
                <a:lnTo>
                  <a:pt x="231913" y="206655"/>
                </a:lnTo>
                <a:lnTo>
                  <a:pt x="285615" y="175874"/>
                </a:lnTo>
                <a:lnTo>
                  <a:pt x="352281" y="131340"/>
                </a:lnTo>
                <a:lnTo>
                  <a:pt x="391290" y="104054"/>
                </a:lnTo>
                <a:lnTo>
                  <a:pt x="434517" y="7349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12" name="object 36"/>
          <p:cNvSpPr>
            <a:spLocks/>
          </p:cNvSpPr>
          <p:nvPr/>
        </p:nvSpPr>
        <p:spPr bwMode="auto">
          <a:xfrm>
            <a:off x="4186238" y="3990975"/>
            <a:ext cx="125412" cy="104775"/>
          </a:xfrm>
          <a:custGeom>
            <a:avLst/>
            <a:gdLst>
              <a:gd name="T0" fmla="*/ 0 w 124955"/>
              <a:gd name="T1" fmla="*/ 41910 h 105431"/>
              <a:gd name="T2" fmla="*/ 41655 w 124955"/>
              <a:gd name="T3" fmla="*/ 59769 h 105431"/>
              <a:gd name="T4" fmla="*/ 44944 w 124955"/>
              <a:gd name="T5" fmla="*/ 104775 h 105431"/>
              <a:gd name="T6" fmla="*/ 46409 w 124955"/>
              <a:gd name="T7" fmla="*/ 104547 h 105431"/>
              <a:gd name="T8" fmla="*/ 83794 w 124955"/>
              <a:gd name="T9" fmla="*/ 47764 h 105431"/>
              <a:gd name="T10" fmla="*/ 92814 w 124955"/>
              <a:gd name="T11" fmla="*/ 37918 h 105431"/>
              <a:gd name="T12" fmla="*/ 101656 w 124955"/>
              <a:gd name="T13" fmla="*/ 28147 h 105431"/>
              <a:gd name="T14" fmla="*/ 110149 w 124955"/>
              <a:gd name="T15" fmla="*/ 18521 h 105431"/>
              <a:gd name="T16" fmla="*/ 118124 w 124955"/>
              <a:gd name="T17" fmla="*/ 9115 h 105431"/>
              <a:gd name="T18" fmla="*/ 125412 w 124955"/>
              <a:gd name="T19" fmla="*/ 0 h 105431"/>
              <a:gd name="T20" fmla="*/ 66702 w 124955"/>
              <a:gd name="T21" fmla="*/ 24556 h 105431"/>
              <a:gd name="T22" fmla="*/ 560 w 124955"/>
              <a:gd name="T23" fmla="*/ 40446 h 105431"/>
              <a:gd name="T24" fmla="*/ 0 w 124955"/>
              <a:gd name="T25" fmla="*/ 41910 h 1054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955" h="105431">
                <a:moveTo>
                  <a:pt x="0" y="42172"/>
                </a:moveTo>
                <a:lnTo>
                  <a:pt x="41503" y="60143"/>
                </a:lnTo>
                <a:lnTo>
                  <a:pt x="44780" y="105431"/>
                </a:lnTo>
                <a:lnTo>
                  <a:pt x="46240" y="105202"/>
                </a:lnTo>
                <a:lnTo>
                  <a:pt x="83489" y="48063"/>
                </a:lnTo>
                <a:lnTo>
                  <a:pt x="92476" y="38155"/>
                </a:lnTo>
                <a:lnTo>
                  <a:pt x="101286" y="28323"/>
                </a:lnTo>
                <a:lnTo>
                  <a:pt x="109748" y="18637"/>
                </a:lnTo>
                <a:lnTo>
                  <a:pt x="117694" y="9172"/>
                </a:lnTo>
                <a:lnTo>
                  <a:pt x="124955" y="0"/>
                </a:lnTo>
                <a:lnTo>
                  <a:pt x="66459" y="24710"/>
                </a:lnTo>
                <a:lnTo>
                  <a:pt x="558" y="40699"/>
                </a:lnTo>
                <a:lnTo>
                  <a:pt x="0" y="42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13" name="object 37"/>
          <p:cNvSpPr>
            <a:spLocks/>
          </p:cNvSpPr>
          <p:nvPr/>
        </p:nvSpPr>
        <p:spPr bwMode="auto">
          <a:xfrm>
            <a:off x="5373688" y="3973513"/>
            <a:ext cx="434975" cy="225425"/>
          </a:xfrm>
          <a:custGeom>
            <a:avLst/>
            <a:gdLst>
              <a:gd name="T0" fmla="*/ 0 w 434517"/>
              <a:gd name="T1" fmla="*/ 0 h 226075"/>
              <a:gd name="T2" fmla="*/ 18819 w 434517"/>
              <a:gd name="T3" fmla="*/ 40932 h 226075"/>
              <a:gd name="T4" fmla="*/ 35990 w 434517"/>
              <a:gd name="T5" fmla="*/ 77612 h 226075"/>
              <a:gd name="T6" fmla="*/ 66688 w 434517"/>
              <a:gd name="T7" fmla="*/ 138434 h 226075"/>
              <a:gd name="T8" fmla="*/ 94706 w 434517"/>
              <a:gd name="T9" fmla="*/ 182904 h 226075"/>
              <a:gd name="T10" fmla="*/ 122651 w 434517"/>
              <a:gd name="T11" fmla="*/ 211461 h 226075"/>
              <a:gd name="T12" fmla="*/ 170145 w 434517"/>
              <a:gd name="T13" fmla="*/ 225425 h 226075"/>
              <a:gd name="T14" fmla="*/ 188768 w 434517"/>
              <a:gd name="T15" fmla="*/ 222600 h 226075"/>
              <a:gd name="T16" fmla="*/ 232157 w 434517"/>
              <a:gd name="T17" fmla="*/ 206061 h 226075"/>
              <a:gd name="T18" fmla="*/ 285916 w 434517"/>
              <a:gd name="T19" fmla="*/ 175368 h 226075"/>
              <a:gd name="T20" fmla="*/ 352652 w 434517"/>
              <a:gd name="T21" fmla="*/ 130962 h 226075"/>
              <a:gd name="T22" fmla="*/ 391702 w 434517"/>
              <a:gd name="T23" fmla="*/ 103755 h 226075"/>
              <a:gd name="T24" fmla="*/ 434975 w 434517"/>
              <a:gd name="T25" fmla="*/ 73283 h 2260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17" h="226075">
                <a:moveTo>
                  <a:pt x="0" y="0"/>
                </a:moveTo>
                <a:lnTo>
                  <a:pt x="18799" y="41050"/>
                </a:lnTo>
                <a:lnTo>
                  <a:pt x="35952" y="77836"/>
                </a:lnTo>
                <a:lnTo>
                  <a:pt x="66618" y="138833"/>
                </a:lnTo>
                <a:lnTo>
                  <a:pt x="94606" y="183431"/>
                </a:lnTo>
                <a:lnTo>
                  <a:pt x="122522" y="212071"/>
                </a:lnTo>
                <a:lnTo>
                  <a:pt x="169966" y="226075"/>
                </a:lnTo>
                <a:lnTo>
                  <a:pt x="188569" y="223242"/>
                </a:lnTo>
                <a:lnTo>
                  <a:pt x="231913" y="206655"/>
                </a:lnTo>
                <a:lnTo>
                  <a:pt x="285615" y="175874"/>
                </a:lnTo>
                <a:lnTo>
                  <a:pt x="352281" y="131340"/>
                </a:lnTo>
                <a:lnTo>
                  <a:pt x="391290" y="104054"/>
                </a:lnTo>
                <a:lnTo>
                  <a:pt x="434517" y="7349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14" name="object 38"/>
          <p:cNvSpPr>
            <a:spLocks/>
          </p:cNvSpPr>
          <p:nvPr/>
        </p:nvSpPr>
        <p:spPr bwMode="auto">
          <a:xfrm>
            <a:off x="5757863" y="3992563"/>
            <a:ext cx="125412" cy="106362"/>
          </a:xfrm>
          <a:custGeom>
            <a:avLst/>
            <a:gdLst>
              <a:gd name="T0" fmla="*/ 0 w 124951"/>
              <a:gd name="T1" fmla="*/ 42541 h 105425"/>
              <a:gd name="T2" fmla="*/ 41656 w 124951"/>
              <a:gd name="T3" fmla="*/ 60671 h 105425"/>
              <a:gd name="T4" fmla="*/ 44957 w 124951"/>
              <a:gd name="T5" fmla="*/ 106362 h 105425"/>
              <a:gd name="T6" fmla="*/ 46411 w 124951"/>
              <a:gd name="T7" fmla="*/ 106131 h 105425"/>
              <a:gd name="T8" fmla="*/ 83792 w 124951"/>
              <a:gd name="T9" fmla="*/ 48489 h 105425"/>
              <a:gd name="T10" fmla="*/ 92814 w 124951"/>
              <a:gd name="T11" fmla="*/ 38493 h 105425"/>
              <a:gd name="T12" fmla="*/ 101660 w 124951"/>
              <a:gd name="T13" fmla="*/ 28572 h 105425"/>
              <a:gd name="T14" fmla="*/ 110156 w 124951"/>
              <a:gd name="T15" fmla="*/ 18801 h 105425"/>
              <a:gd name="T16" fmla="*/ 118130 w 124951"/>
              <a:gd name="T17" fmla="*/ 9252 h 105425"/>
              <a:gd name="T18" fmla="*/ 125412 w 124951"/>
              <a:gd name="T19" fmla="*/ 0 h 105425"/>
              <a:gd name="T20" fmla="*/ 66704 w 124951"/>
              <a:gd name="T21" fmla="*/ 24936 h 105425"/>
              <a:gd name="T22" fmla="*/ 548 w 124951"/>
              <a:gd name="T23" fmla="*/ 41055 h 105425"/>
              <a:gd name="T24" fmla="*/ 0 w 124951"/>
              <a:gd name="T25" fmla="*/ 42541 h 1054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951" h="105425">
                <a:moveTo>
                  <a:pt x="0" y="42166"/>
                </a:moveTo>
                <a:lnTo>
                  <a:pt x="41503" y="60137"/>
                </a:lnTo>
                <a:lnTo>
                  <a:pt x="44792" y="105425"/>
                </a:lnTo>
                <a:lnTo>
                  <a:pt x="46240" y="105196"/>
                </a:lnTo>
                <a:lnTo>
                  <a:pt x="83484" y="48062"/>
                </a:lnTo>
                <a:lnTo>
                  <a:pt x="92473" y="38154"/>
                </a:lnTo>
                <a:lnTo>
                  <a:pt x="101286" y="28320"/>
                </a:lnTo>
                <a:lnTo>
                  <a:pt x="109751" y="18635"/>
                </a:lnTo>
                <a:lnTo>
                  <a:pt x="117696" y="9170"/>
                </a:lnTo>
                <a:lnTo>
                  <a:pt x="124951" y="0"/>
                </a:lnTo>
                <a:lnTo>
                  <a:pt x="66459" y="24716"/>
                </a:lnTo>
                <a:lnTo>
                  <a:pt x="546" y="40693"/>
                </a:lnTo>
                <a:lnTo>
                  <a:pt x="0" y="42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15" name="object 39"/>
          <p:cNvSpPr>
            <a:spLocks/>
          </p:cNvSpPr>
          <p:nvPr/>
        </p:nvSpPr>
        <p:spPr bwMode="auto">
          <a:xfrm>
            <a:off x="6516688" y="3973513"/>
            <a:ext cx="434975" cy="225425"/>
          </a:xfrm>
          <a:custGeom>
            <a:avLst/>
            <a:gdLst>
              <a:gd name="T0" fmla="*/ 434975 w 434517"/>
              <a:gd name="T1" fmla="*/ 0 h 226075"/>
              <a:gd name="T2" fmla="*/ 416156 w 434517"/>
              <a:gd name="T3" fmla="*/ 40932 h 226075"/>
              <a:gd name="T4" fmla="*/ 398985 w 434517"/>
              <a:gd name="T5" fmla="*/ 77612 h 226075"/>
              <a:gd name="T6" fmla="*/ 368287 w 434517"/>
              <a:gd name="T7" fmla="*/ 138434 h 226075"/>
              <a:gd name="T8" fmla="*/ 340269 w 434517"/>
              <a:gd name="T9" fmla="*/ 182904 h 226075"/>
              <a:gd name="T10" fmla="*/ 312324 w 434517"/>
              <a:gd name="T11" fmla="*/ 211461 h 226075"/>
              <a:gd name="T12" fmla="*/ 264830 w 434517"/>
              <a:gd name="T13" fmla="*/ 225425 h 226075"/>
              <a:gd name="T14" fmla="*/ 246207 w 434517"/>
              <a:gd name="T15" fmla="*/ 222600 h 226075"/>
              <a:gd name="T16" fmla="*/ 202817 w 434517"/>
              <a:gd name="T17" fmla="*/ 206061 h 226075"/>
              <a:gd name="T18" fmla="*/ 149059 w 434517"/>
              <a:gd name="T19" fmla="*/ 175368 h 226075"/>
              <a:gd name="T20" fmla="*/ 82323 w 434517"/>
              <a:gd name="T21" fmla="*/ 130962 h 226075"/>
              <a:gd name="T22" fmla="*/ 43273 w 434517"/>
              <a:gd name="T23" fmla="*/ 103755 h 226075"/>
              <a:gd name="T24" fmla="*/ 0 w 434517"/>
              <a:gd name="T25" fmla="*/ 73283 h 2260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17" h="226075">
                <a:moveTo>
                  <a:pt x="434517" y="0"/>
                </a:moveTo>
                <a:lnTo>
                  <a:pt x="415718" y="41050"/>
                </a:lnTo>
                <a:lnTo>
                  <a:pt x="398565" y="77836"/>
                </a:lnTo>
                <a:lnTo>
                  <a:pt x="367899" y="138833"/>
                </a:lnTo>
                <a:lnTo>
                  <a:pt x="339911" y="183431"/>
                </a:lnTo>
                <a:lnTo>
                  <a:pt x="311995" y="212071"/>
                </a:lnTo>
                <a:lnTo>
                  <a:pt x="264551" y="226075"/>
                </a:lnTo>
                <a:lnTo>
                  <a:pt x="245948" y="223242"/>
                </a:lnTo>
                <a:lnTo>
                  <a:pt x="202603" y="206655"/>
                </a:lnTo>
                <a:lnTo>
                  <a:pt x="148902" y="175874"/>
                </a:lnTo>
                <a:lnTo>
                  <a:pt x="82236" y="131340"/>
                </a:lnTo>
                <a:lnTo>
                  <a:pt x="43227" y="104054"/>
                </a:lnTo>
                <a:lnTo>
                  <a:pt x="0" y="7349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16" name="object 40"/>
          <p:cNvSpPr>
            <a:spLocks/>
          </p:cNvSpPr>
          <p:nvPr/>
        </p:nvSpPr>
        <p:spPr bwMode="auto">
          <a:xfrm>
            <a:off x="6442075" y="3992563"/>
            <a:ext cx="125413" cy="106362"/>
          </a:xfrm>
          <a:custGeom>
            <a:avLst/>
            <a:gdLst>
              <a:gd name="T0" fmla="*/ 0 w 124941"/>
              <a:gd name="T1" fmla="*/ 0 h 105421"/>
              <a:gd name="T2" fmla="*/ 32595 w 124941"/>
              <a:gd name="T3" fmla="*/ 38497 h 105421"/>
              <a:gd name="T4" fmla="*/ 41620 w 124941"/>
              <a:gd name="T5" fmla="*/ 48495 h 105421"/>
              <a:gd name="T6" fmla="*/ 78997 w 124941"/>
              <a:gd name="T7" fmla="*/ 106131 h 105421"/>
              <a:gd name="T8" fmla="*/ 80451 w 124941"/>
              <a:gd name="T9" fmla="*/ 106362 h 105421"/>
              <a:gd name="T10" fmla="*/ 83752 w 124941"/>
              <a:gd name="T11" fmla="*/ 60669 h 105421"/>
              <a:gd name="T12" fmla="*/ 125413 w 124941"/>
              <a:gd name="T13" fmla="*/ 42538 h 105421"/>
              <a:gd name="T14" fmla="*/ 124864 w 124941"/>
              <a:gd name="T15" fmla="*/ 41052 h 105421"/>
              <a:gd name="T16" fmla="*/ 58715 w 124941"/>
              <a:gd name="T17" fmla="*/ 24933 h 105421"/>
              <a:gd name="T18" fmla="*/ 0 w 124941"/>
              <a:gd name="T19" fmla="*/ 0 h 1054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941" h="105421">
                <a:moveTo>
                  <a:pt x="0" y="0"/>
                </a:moveTo>
                <a:lnTo>
                  <a:pt x="32472" y="38156"/>
                </a:lnTo>
                <a:lnTo>
                  <a:pt x="41463" y="48066"/>
                </a:lnTo>
                <a:lnTo>
                  <a:pt x="78700" y="105192"/>
                </a:lnTo>
                <a:lnTo>
                  <a:pt x="80148" y="105421"/>
                </a:lnTo>
                <a:lnTo>
                  <a:pt x="83437" y="60132"/>
                </a:lnTo>
                <a:lnTo>
                  <a:pt x="124941" y="42162"/>
                </a:lnTo>
                <a:lnTo>
                  <a:pt x="124394" y="40689"/>
                </a:lnTo>
                <a:lnTo>
                  <a:pt x="58494" y="247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17" name="object 41"/>
          <p:cNvSpPr>
            <a:spLocks/>
          </p:cNvSpPr>
          <p:nvPr/>
        </p:nvSpPr>
        <p:spPr bwMode="auto">
          <a:xfrm>
            <a:off x="4940300" y="3973513"/>
            <a:ext cx="433388" cy="225425"/>
          </a:xfrm>
          <a:custGeom>
            <a:avLst/>
            <a:gdLst>
              <a:gd name="T0" fmla="*/ 433388 w 434505"/>
              <a:gd name="T1" fmla="*/ 0 h 226075"/>
              <a:gd name="T2" fmla="*/ 414638 w 434505"/>
              <a:gd name="T3" fmla="*/ 40932 h 226075"/>
              <a:gd name="T4" fmla="*/ 397531 w 434505"/>
              <a:gd name="T5" fmla="*/ 77612 h 226075"/>
              <a:gd name="T6" fmla="*/ 366946 w 434505"/>
              <a:gd name="T7" fmla="*/ 138434 h 226075"/>
              <a:gd name="T8" fmla="*/ 339033 w 434505"/>
              <a:gd name="T9" fmla="*/ 182904 h 226075"/>
              <a:gd name="T10" fmla="*/ 311190 w 434505"/>
              <a:gd name="T11" fmla="*/ 211461 h 226075"/>
              <a:gd name="T12" fmla="*/ 263870 w 434505"/>
              <a:gd name="T13" fmla="*/ 225425 h 226075"/>
              <a:gd name="T14" fmla="*/ 245315 w 434505"/>
              <a:gd name="T15" fmla="*/ 222600 h 226075"/>
              <a:gd name="T16" fmla="*/ 202082 w 434505"/>
              <a:gd name="T17" fmla="*/ 206061 h 226075"/>
              <a:gd name="T18" fmla="*/ 148519 w 434505"/>
              <a:gd name="T19" fmla="*/ 175368 h 226075"/>
              <a:gd name="T20" fmla="*/ 82025 w 434505"/>
              <a:gd name="T21" fmla="*/ 130962 h 226075"/>
              <a:gd name="T22" fmla="*/ 43116 w 434505"/>
              <a:gd name="T23" fmla="*/ 103755 h 226075"/>
              <a:gd name="T24" fmla="*/ 0 w 434505"/>
              <a:gd name="T25" fmla="*/ 73283 h 2260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05" h="226075">
                <a:moveTo>
                  <a:pt x="434505" y="0"/>
                </a:moveTo>
                <a:lnTo>
                  <a:pt x="415707" y="41050"/>
                </a:lnTo>
                <a:lnTo>
                  <a:pt x="398556" y="77836"/>
                </a:lnTo>
                <a:lnTo>
                  <a:pt x="367892" y="138833"/>
                </a:lnTo>
                <a:lnTo>
                  <a:pt x="339907" y="183431"/>
                </a:lnTo>
                <a:lnTo>
                  <a:pt x="311992" y="212071"/>
                </a:lnTo>
                <a:lnTo>
                  <a:pt x="264550" y="226075"/>
                </a:lnTo>
                <a:lnTo>
                  <a:pt x="245947" y="223242"/>
                </a:lnTo>
                <a:lnTo>
                  <a:pt x="202603" y="206655"/>
                </a:lnTo>
                <a:lnTo>
                  <a:pt x="148902" y="175874"/>
                </a:lnTo>
                <a:lnTo>
                  <a:pt x="82236" y="131340"/>
                </a:lnTo>
                <a:lnTo>
                  <a:pt x="43227" y="104054"/>
                </a:lnTo>
                <a:lnTo>
                  <a:pt x="0" y="7349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18" name="object 42"/>
          <p:cNvSpPr>
            <a:spLocks/>
          </p:cNvSpPr>
          <p:nvPr/>
        </p:nvSpPr>
        <p:spPr bwMode="auto">
          <a:xfrm>
            <a:off x="4865688" y="3992563"/>
            <a:ext cx="123825" cy="106362"/>
          </a:xfrm>
          <a:custGeom>
            <a:avLst/>
            <a:gdLst>
              <a:gd name="T0" fmla="*/ 0 w 124939"/>
              <a:gd name="T1" fmla="*/ 0 h 105421"/>
              <a:gd name="T2" fmla="*/ 32181 w 124939"/>
              <a:gd name="T3" fmla="*/ 38497 h 105421"/>
              <a:gd name="T4" fmla="*/ 41092 w 124939"/>
              <a:gd name="T5" fmla="*/ 48496 h 105421"/>
              <a:gd name="T6" fmla="*/ 78009 w 124939"/>
              <a:gd name="T7" fmla="*/ 106131 h 105421"/>
              <a:gd name="T8" fmla="*/ 79431 w 124939"/>
              <a:gd name="T9" fmla="*/ 106362 h 105421"/>
              <a:gd name="T10" fmla="*/ 82691 w 124939"/>
              <a:gd name="T11" fmla="*/ 60669 h 105421"/>
              <a:gd name="T12" fmla="*/ 123825 w 124939"/>
              <a:gd name="T13" fmla="*/ 42538 h 105421"/>
              <a:gd name="T14" fmla="*/ 123283 w 124939"/>
              <a:gd name="T15" fmla="*/ 41052 h 105421"/>
              <a:gd name="T16" fmla="*/ 57970 w 124939"/>
              <a:gd name="T17" fmla="*/ 24933 h 105421"/>
              <a:gd name="T18" fmla="*/ 0 w 124939"/>
              <a:gd name="T19" fmla="*/ 0 h 1054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939" h="105421">
                <a:moveTo>
                  <a:pt x="0" y="0"/>
                </a:moveTo>
                <a:lnTo>
                  <a:pt x="32471" y="38156"/>
                </a:lnTo>
                <a:lnTo>
                  <a:pt x="41462" y="48067"/>
                </a:lnTo>
                <a:lnTo>
                  <a:pt x="78711" y="105192"/>
                </a:lnTo>
                <a:lnTo>
                  <a:pt x="80146" y="105421"/>
                </a:lnTo>
                <a:lnTo>
                  <a:pt x="83435" y="60132"/>
                </a:lnTo>
                <a:lnTo>
                  <a:pt x="124939" y="42162"/>
                </a:lnTo>
                <a:lnTo>
                  <a:pt x="124392" y="40689"/>
                </a:lnTo>
                <a:lnTo>
                  <a:pt x="58492" y="247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19" name="object 43"/>
          <p:cNvSpPr>
            <a:spLocks/>
          </p:cNvSpPr>
          <p:nvPr/>
        </p:nvSpPr>
        <p:spPr bwMode="auto">
          <a:xfrm>
            <a:off x="3368675" y="3970338"/>
            <a:ext cx="433388" cy="227012"/>
          </a:xfrm>
          <a:custGeom>
            <a:avLst/>
            <a:gdLst>
              <a:gd name="T0" fmla="*/ 433388 w 434505"/>
              <a:gd name="T1" fmla="*/ 0 h 226075"/>
              <a:gd name="T2" fmla="*/ 414638 w 434505"/>
              <a:gd name="T3" fmla="*/ 41220 h 226075"/>
              <a:gd name="T4" fmla="*/ 397531 w 434505"/>
              <a:gd name="T5" fmla="*/ 78159 h 226075"/>
              <a:gd name="T6" fmla="*/ 366946 w 434505"/>
              <a:gd name="T7" fmla="*/ 139408 h 226075"/>
              <a:gd name="T8" fmla="*/ 339033 w 434505"/>
              <a:gd name="T9" fmla="*/ 184191 h 226075"/>
              <a:gd name="T10" fmla="*/ 311190 w 434505"/>
              <a:gd name="T11" fmla="*/ 212950 h 226075"/>
              <a:gd name="T12" fmla="*/ 263870 w 434505"/>
              <a:gd name="T13" fmla="*/ 227012 h 226075"/>
              <a:gd name="T14" fmla="*/ 245315 w 434505"/>
              <a:gd name="T15" fmla="*/ 224167 h 226075"/>
              <a:gd name="T16" fmla="*/ 202082 w 434505"/>
              <a:gd name="T17" fmla="*/ 207512 h 226075"/>
              <a:gd name="T18" fmla="*/ 148519 w 434505"/>
              <a:gd name="T19" fmla="*/ 176603 h 226075"/>
              <a:gd name="T20" fmla="*/ 82025 w 434505"/>
              <a:gd name="T21" fmla="*/ 131884 h 226075"/>
              <a:gd name="T22" fmla="*/ 43116 w 434505"/>
              <a:gd name="T23" fmla="*/ 104485 h 226075"/>
              <a:gd name="T24" fmla="*/ 0 w 434505"/>
              <a:gd name="T25" fmla="*/ 73799 h 2260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4505" h="226075">
                <a:moveTo>
                  <a:pt x="434505" y="0"/>
                </a:moveTo>
                <a:lnTo>
                  <a:pt x="415707" y="41050"/>
                </a:lnTo>
                <a:lnTo>
                  <a:pt x="398556" y="77836"/>
                </a:lnTo>
                <a:lnTo>
                  <a:pt x="367892" y="138833"/>
                </a:lnTo>
                <a:lnTo>
                  <a:pt x="339907" y="183431"/>
                </a:lnTo>
                <a:lnTo>
                  <a:pt x="311992" y="212071"/>
                </a:lnTo>
                <a:lnTo>
                  <a:pt x="264550" y="226075"/>
                </a:lnTo>
                <a:lnTo>
                  <a:pt x="245947" y="223242"/>
                </a:lnTo>
                <a:lnTo>
                  <a:pt x="202603" y="206655"/>
                </a:lnTo>
                <a:lnTo>
                  <a:pt x="148902" y="175874"/>
                </a:lnTo>
                <a:lnTo>
                  <a:pt x="82236" y="131340"/>
                </a:lnTo>
                <a:lnTo>
                  <a:pt x="43227" y="104054"/>
                </a:lnTo>
                <a:lnTo>
                  <a:pt x="0" y="7349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20" name="object 44"/>
          <p:cNvSpPr>
            <a:spLocks/>
          </p:cNvSpPr>
          <p:nvPr/>
        </p:nvSpPr>
        <p:spPr bwMode="auto">
          <a:xfrm>
            <a:off x="3294063" y="3990975"/>
            <a:ext cx="123825" cy="104775"/>
          </a:xfrm>
          <a:custGeom>
            <a:avLst/>
            <a:gdLst>
              <a:gd name="T0" fmla="*/ 0 w 124943"/>
              <a:gd name="T1" fmla="*/ 0 h 105422"/>
              <a:gd name="T2" fmla="*/ 32182 w 124943"/>
              <a:gd name="T3" fmla="*/ 37922 h 105422"/>
              <a:gd name="T4" fmla="*/ 41092 w 124943"/>
              <a:gd name="T5" fmla="*/ 47770 h 105422"/>
              <a:gd name="T6" fmla="*/ 78011 w 124943"/>
              <a:gd name="T7" fmla="*/ 104548 h 105422"/>
              <a:gd name="T8" fmla="*/ 79446 w 124943"/>
              <a:gd name="T9" fmla="*/ 104775 h 105422"/>
              <a:gd name="T10" fmla="*/ 82692 w 124943"/>
              <a:gd name="T11" fmla="*/ 59765 h 105422"/>
              <a:gd name="T12" fmla="*/ 123825 w 124943"/>
              <a:gd name="T13" fmla="*/ 41905 h 105422"/>
              <a:gd name="T14" fmla="*/ 123284 w 124943"/>
              <a:gd name="T15" fmla="*/ 40440 h 105422"/>
              <a:gd name="T16" fmla="*/ 57973 w 124943"/>
              <a:gd name="T17" fmla="*/ 24549 h 105422"/>
              <a:gd name="T18" fmla="*/ 0 w 124943"/>
              <a:gd name="T19" fmla="*/ 0 h 1054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943" h="105422">
                <a:moveTo>
                  <a:pt x="0" y="0"/>
                </a:moveTo>
                <a:lnTo>
                  <a:pt x="32473" y="38156"/>
                </a:lnTo>
                <a:lnTo>
                  <a:pt x="41463" y="48065"/>
                </a:lnTo>
                <a:lnTo>
                  <a:pt x="78715" y="105194"/>
                </a:lnTo>
                <a:lnTo>
                  <a:pt x="80163" y="105422"/>
                </a:lnTo>
                <a:lnTo>
                  <a:pt x="83439" y="60134"/>
                </a:lnTo>
                <a:lnTo>
                  <a:pt x="124943" y="42164"/>
                </a:lnTo>
                <a:lnTo>
                  <a:pt x="124397" y="40690"/>
                </a:lnTo>
                <a:lnTo>
                  <a:pt x="58496" y="247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21" name="object 45"/>
          <p:cNvSpPr>
            <a:spLocks/>
          </p:cNvSpPr>
          <p:nvPr/>
        </p:nvSpPr>
        <p:spPr bwMode="auto">
          <a:xfrm>
            <a:off x="2224088" y="3976688"/>
            <a:ext cx="971550" cy="300037"/>
          </a:xfrm>
          <a:custGeom>
            <a:avLst/>
            <a:gdLst>
              <a:gd name="T0" fmla="*/ 0 w 970318"/>
              <a:gd name="T1" fmla="*/ 0 h 299550"/>
              <a:gd name="T2" fmla="*/ 61376 w 970318"/>
              <a:gd name="T3" fmla="*/ 55990 h 299550"/>
              <a:gd name="T4" fmla="*/ 117032 w 970318"/>
              <a:gd name="T5" fmla="*/ 106119 h 299550"/>
              <a:gd name="T6" fmla="*/ 167699 w 970318"/>
              <a:gd name="T7" fmla="*/ 150420 h 299550"/>
              <a:gd name="T8" fmla="*/ 214102 w 970318"/>
              <a:gd name="T9" fmla="*/ 188925 h 299550"/>
              <a:gd name="T10" fmla="*/ 256974 w 970318"/>
              <a:gd name="T11" fmla="*/ 221666 h 299550"/>
              <a:gd name="T12" fmla="*/ 297041 w 970318"/>
              <a:gd name="T13" fmla="*/ 248674 h 299550"/>
              <a:gd name="T14" fmla="*/ 335032 w 970318"/>
              <a:gd name="T15" fmla="*/ 269983 h 299550"/>
              <a:gd name="T16" fmla="*/ 371675 w 970318"/>
              <a:gd name="T17" fmla="*/ 285626 h 299550"/>
              <a:gd name="T18" fmla="*/ 443835 w 970318"/>
              <a:gd name="T19" fmla="*/ 300037 h 299550"/>
              <a:gd name="T20" fmla="*/ 480809 w 970318"/>
              <a:gd name="T21" fmla="*/ 298870 h 299550"/>
              <a:gd name="T22" fmla="*/ 519351 w 970318"/>
              <a:gd name="T23" fmla="*/ 292166 h 299550"/>
              <a:gd name="T24" fmla="*/ 560188 w 970318"/>
              <a:gd name="T25" fmla="*/ 279956 h 299550"/>
              <a:gd name="T26" fmla="*/ 604050 w 970318"/>
              <a:gd name="T27" fmla="*/ 262273 h 299550"/>
              <a:gd name="T28" fmla="*/ 651666 w 970318"/>
              <a:gd name="T29" fmla="*/ 239148 h 299550"/>
              <a:gd name="T30" fmla="*/ 703764 w 970318"/>
              <a:gd name="T31" fmla="*/ 210614 h 299550"/>
              <a:gd name="T32" fmla="*/ 761072 w 970318"/>
              <a:gd name="T33" fmla="*/ 176703 h 299550"/>
              <a:gd name="T34" fmla="*/ 824320 w 970318"/>
              <a:gd name="T35" fmla="*/ 137448 h 299550"/>
              <a:gd name="T36" fmla="*/ 894237 w 970318"/>
              <a:gd name="T37" fmla="*/ 92881 h 299550"/>
              <a:gd name="T38" fmla="*/ 971550 w 970318"/>
              <a:gd name="T39" fmla="*/ 43034 h 299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18" h="299550">
                <a:moveTo>
                  <a:pt x="0" y="0"/>
                </a:moveTo>
                <a:lnTo>
                  <a:pt x="61298" y="55899"/>
                </a:lnTo>
                <a:lnTo>
                  <a:pt x="116884" y="105947"/>
                </a:lnTo>
                <a:lnTo>
                  <a:pt x="167486" y="150176"/>
                </a:lnTo>
                <a:lnTo>
                  <a:pt x="213831" y="188618"/>
                </a:lnTo>
                <a:lnTo>
                  <a:pt x="256648" y="221306"/>
                </a:lnTo>
                <a:lnTo>
                  <a:pt x="296664" y="248270"/>
                </a:lnTo>
                <a:lnTo>
                  <a:pt x="334607" y="269545"/>
                </a:lnTo>
                <a:lnTo>
                  <a:pt x="371204" y="285162"/>
                </a:lnTo>
                <a:lnTo>
                  <a:pt x="443272" y="299550"/>
                </a:lnTo>
                <a:lnTo>
                  <a:pt x="480199" y="298385"/>
                </a:lnTo>
                <a:lnTo>
                  <a:pt x="518692" y="291692"/>
                </a:lnTo>
                <a:lnTo>
                  <a:pt x="559478" y="279502"/>
                </a:lnTo>
                <a:lnTo>
                  <a:pt x="603284" y="261847"/>
                </a:lnTo>
                <a:lnTo>
                  <a:pt x="650840" y="238760"/>
                </a:lnTo>
                <a:lnTo>
                  <a:pt x="702872" y="210272"/>
                </a:lnTo>
                <a:lnTo>
                  <a:pt x="760107" y="176416"/>
                </a:lnTo>
                <a:lnTo>
                  <a:pt x="823275" y="137225"/>
                </a:lnTo>
                <a:lnTo>
                  <a:pt x="893103" y="92730"/>
                </a:lnTo>
                <a:lnTo>
                  <a:pt x="970318" y="4296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22" name="object 46"/>
          <p:cNvSpPr>
            <a:spLocks/>
          </p:cNvSpPr>
          <p:nvPr/>
        </p:nvSpPr>
        <p:spPr bwMode="auto">
          <a:xfrm>
            <a:off x="3144838" y="3968750"/>
            <a:ext cx="127000" cy="103188"/>
          </a:xfrm>
          <a:custGeom>
            <a:avLst/>
            <a:gdLst>
              <a:gd name="T0" fmla="*/ 0 w 126646"/>
              <a:gd name="T1" fmla="*/ 37243 h 101884"/>
              <a:gd name="T2" fmla="*/ 40804 w 126646"/>
              <a:gd name="T3" fmla="*/ 57218 h 101884"/>
              <a:gd name="T4" fmla="*/ 42155 w 126646"/>
              <a:gd name="T5" fmla="*/ 103188 h 101884"/>
              <a:gd name="T6" fmla="*/ 43619 w 126646"/>
              <a:gd name="T7" fmla="*/ 103034 h 101884"/>
              <a:gd name="T8" fmla="*/ 83378 w 126646"/>
              <a:gd name="T9" fmla="*/ 46823 h 101884"/>
              <a:gd name="T10" fmla="*/ 92812 w 126646"/>
              <a:gd name="T11" fmla="*/ 37191 h 101884"/>
              <a:gd name="T12" fmla="*/ 102065 w 126646"/>
              <a:gd name="T13" fmla="*/ 27627 h 101884"/>
              <a:gd name="T14" fmla="*/ 110964 w 126646"/>
              <a:gd name="T15" fmla="*/ 18196 h 101884"/>
              <a:gd name="T16" fmla="*/ 119334 w 126646"/>
              <a:gd name="T17" fmla="*/ 8965 h 101884"/>
              <a:gd name="T18" fmla="*/ 127000 w 126646"/>
              <a:gd name="T19" fmla="*/ 0 h 101884"/>
              <a:gd name="T20" fmla="*/ 67332 w 126646"/>
              <a:gd name="T21" fmla="*/ 22463 h 101884"/>
              <a:gd name="T22" fmla="*/ 637 w 126646"/>
              <a:gd name="T23" fmla="*/ 35776 h 101884"/>
              <a:gd name="T24" fmla="*/ 0 w 126646"/>
              <a:gd name="T25" fmla="*/ 37243 h 101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6" h="101884">
                <a:moveTo>
                  <a:pt x="0" y="36772"/>
                </a:moveTo>
                <a:lnTo>
                  <a:pt x="40690" y="56495"/>
                </a:lnTo>
                <a:lnTo>
                  <a:pt x="42037" y="101884"/>
                </a:lnTo>
                <a:lnTo>
                  <a:pt x="43497" y="101732"/>
                </a:lnTo>
                <a:lnTo>
                  <a:pt x="83146" y="46231"/>
                </a:lnTo>
                <a:lnTo>
                  <a:pt x="92553" y="36721"/>
                </a:lnTo>
                <a:lnTo>
                  <a:pt x="101781" y="27278"/>
                </a:lnTo>
                <a:lnTo>
                  <a:pt x="110655" y="17966"/>
                </a:lnTo>
                <a:lnTo>
                  <a:pt x="119001" y="8852"/>
                </a:lnTo>
                <a:lnTo>
                  <a:pt x="126646" y="0"/>
                </a:lnTo>
                <a:lnTo>
                  <a:pt x="67144" y="22179"/>
                </a:lnTo>
                <a:lnTo>
                  <a:pt x="635" y="35324"/>
                </a:lnTo>
                <a:lnTo>
                  <a:pt x="0" y="367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23" name="object 47"/>
          <p:cNvSpPr>
            <a:spLocks/>
          </p:cNvSpPr>
          <p:nvPr/>
        </p:nvSpPr>
        <p:spPr bwMode="auto">
          <a:xfrm>
            <a:off x="3802063" y="3976688"/>
            <a:ext cx="971550" cy="300037"/>
          </a:xfrm>
          <a:custGeom>
            <a:avLst/>
            <a:gdLst>
              <a:gd name="T0" fmla="*/ 0 w 970318"/>
              <a:gd name="T1" fmla="*/ 0 h 299550"/>
              <a:gd name="T2" fmla="*/ 61377 w 970318"/>
              <a:gd name="T3" fmla="*/ 55990 h 299550"/>
              <a:gd name="T4" fmla="*/ 117035 w 970318"/>
              <a:gd name="T5" fmla="*/ 106119 h 299550"/>
              <a:gd name="T6" fmla="*/ 167704 w 970318"/>
              <a:gd name="T7" fmla="*/ 150420 h 299550"/>
              <a:gd name="T8" fmla="*/ 214109 w 970318"/>
              <a:gd name="T9" fmla="*/ 188925 h 299550"/>
              <a:gd name="T10" fmla="*/ 256981 w 970318"/>
              <a:gd name="T11" fmla="*/ 221666 h 299550"/>
              <a:gd name="T12" fmla="*/ 297049 w 970318"/>
              <a:gd name="T13" fmla="*/ 248674 h 299550"/>
              <a:gd name="T14" fmla="*/ 335040 w 970318"/>
              <a:gd name="T15" fmla="*/ 269983 h 299550"/>
              <a:gd name="T16" fmla="*/ 371684 w 970318"/>
              <a:gd name="T17" fmla="*/ 285626 h 299550"/>
              <a:gd name="T18" fmla="*/ 443845 w 970318"/>
              <a:gd name="T19" fmla="*/ 300037 h 299550"/>
              <a:gd name="T20" fmla="*/ 480819 w 970318"/>
              <a:gd name="T21" fmla="*/ 298870 h 299550"/>
              <a:gd name="T22" fmla="*/ 519360 w 970318"/>
              <a:gd name="T23" fmla="*/ 292166 h 299550"/>
              <a:gd name="T24" fmla="*/ 560196 w 970318"/>
              <a:gd name="T25" fmla="*/ 279956 h 299550"/>
              <a:gd name="T26" fmla="*/ 604058 w 970318"/>
              <a:gd name="T27" fmla="*/ 262273 h 299550"/>
              <a:gd name="T28" fmla="*/ 651673 w 970318"/>
              <a:gd name="T29" fmla="*/ 239148 h 299550"/>
              <a:gd name="T30" fmla="*/ 703770 w 970318"/>
              <a:gd name="T31" fmla="*/ 210614 h 299550"/>
              <a:gd name="T32" fmla="*/ 761077 w 970318"/>
              <a:gd name="T33" fmla="*/ 176703 h 299550"/>
              <a:gd name="T34" fmla="*/ 824324 w 970318"/>
              <a:gd name="T35" fmla="*/ 137448 h 299550"/>
              <a:gd name="T36" fmla="*/ 894239 w 970318"/>
              <a:gd name="T37" fmla="*/ 92881 h 299550"/>
              <a:gd name="T38" fmla="*/ 971550 w 970318"/>
              <a:gd name="T39" fmla="*/ 43034 h 299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18" h="299550">
                <a:moveTo>
                  <a:pt x="0" y="0"/>
                </a:moveTo>
                <a:lnTo>
                  <a:pt x="61299" y="55899"/>
                </a:lnTo>
                <a:lnTo>
                  <a:pt x="116887" y="105947"/>
                </a:lnTo>
                <a:lnTo>
                  <a:pt x="167491" y="150176"/>
                </a:lnTo>
                <a:lnTo>
                  <a:pt x="213837" y="188618"/>
                </a:lnTo>
                <a:lnTo>
                  <a:pt x="256655" y="221306"/>
                </a:lnTo>
                <a:lnTo>
                  <a:pt x="296672" y="248270"/>
                </a:lnTo>
                <a:lnTo>
                  <a:pt x="334615" y="269545"/>
                </a:lnTo>
                <a:lnTo>
                  <a:pt x="371213" y="285162"/>
                </a:lnTo>
                <a:lnTo>
                  <a:pt x="443282" y="299550"/>
                </a:lnTo>
                <a:lnTo>
                  <a:pt x="480209" y="298385"/>
                </a:lnTo>
                <a:lnTo>
                  <a:pt x="518701" y="291692"/>
                </a:lnTo>
                <a:lnTo>
                  <a:pt x="559486" y="279502"/>
                </a:lnTo>
                <a:lnTo>
                  <a:pt x="603292" y="261847"/>
                </a:lnTo>
                <a:lnTo>
                  <a:pt x="650847" y="238760"/>
                </a:lnTo>
                <a:lnTo>
                  <a:pt x="702878" y="210272"/>
                </a:lnTo>
                <a:lnTo>
                  <a:pt x="760112" y="176416"/>
                </a:lnTo>
                <a:lnTo>
                  <a:pt x="823279" y="137225"/>
                </a:lnTo>
                <a:lnTo>
                  <a:pt x="893105" y="92730"/>
                </a:lnTo>
                <a:lnTo>
                  <a:pt x="970318" y="4296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24" name="object 48"/>
          <p:cNvSpPr>
            <a:spLocks/>
          </p:cNvSpPr>
          <p:nvPr/>
        </p:nvSpPr>
        <p:spPr bwMode="auto">
          <a:xfrm>
            <a:off x="4722813" y="3968750"/>
            <a:ext cx="127000" cy="103188"/>
          </a:xfrm>
          <a:custGeom>
            <a:avLst/>
            <a:gdLst>
              <a:gd name="T0" fmla="*/ 0 w 126648"/>
              <a:gd name="T1" fmla="*/ 37243 h 101884"/>
              <a:gd name="T2" fmla="*/ 40816 w 126648"/>
              <a:gd name="T3" fmla="*/ 57218 h 101884"/>
              <a:gd name="T4" fmla="*/ 42166 w 126648"/>
              <a:gd name="T5" fmla="*/ 103188 h 101884"/>
              <a:gd name="T6" fmla="*/ 43631 w 126648"/>
              <a:gd name="T7" fmla="*/ 103034 h 101884"/>
              <a:gd name="T8" fmla="*/ 83372 w 126648"/>
              <a:gd name="T9" fmla="*/ 46816 h 101884"/>
              <a:gd name="T10" fmla="*/ 92812 w 126648"/>
              <a:gd name="T11" fmla="*/ 37185 h 101884"/>
              <a:gd name="T12" fmla="*/ 102073 w 126648"/>
              <a:gd name="T13" fmla="*/ 27622 h 101884"/>
              <a:gd name="T14" fmla="*/ 110976 w 126648"/>
              <a:gd name="T15" fmla="*/ 18193 h 101884"/>
              <a:gd name="T16" fmla="*/ 119344 w 126648"/>
              <a:gd name="T17" fmla="*/ 8963 h 101884"/>
              <a:gd name="T18" fmla="*/ 127000 w 126648"/>
              <a:gd name="T19" fmla="*/ 0 h 101884"/>
              <a:gd name="T20" fmla="*/ 67331 w 126648"/>
              <a:gd name="T21" fmla="*/ 22463 h 101884"/>
              <a:gd name="T22" fmla="*/ 637 w 126648"/>
              <a:gd name="T23" fmla="*/ 35776 h 101884"/>
              <a:gd name="T24" fmla="*/ 0 w 126648"/>
              <a:gd name="T25" fmla="*/ 37243 h 101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8" h="101884">
                <a:moveTo>
                  <a:pt x="0" y="36772"/>
                </a:moveTo>
                <a:lnTo>
                  <a:pt x="40703" y="56495"/>
                </a:lnTo>
                <a:lnTo>
                  <a:pt x="42049" y="101884"/>
                </a:lnTo>
                <a:lnTo>
                  <a:pt x="43510" y="101732"/>
                </a:lnTo>
                <a:lnTo>
                  <a:pt x="83141" y="46224"/>
                </a:lnTo>
                <a:lnTo>
                  <a:pt x="92555" y="36715"/>
                </a:lnTo>
                <a:lnTo>
                  <a:pt x="101790" y="27273"/>
                </a:lnTo>
                <a:lnTo>
                  <a:pt x="110668" y="17963"/>
                </a:lnTo>
                <a:lnTo>
                  <a:pt x="119013" y="8850"/>
                </a:lnTo>
                <a:lnTo>
                  <a:pt x="126648" y="0"/>
                </a:lnTo>
                <a:lnTo>
                  <a:pt x="67144" y="22179"/>
                </a:lnTo>
                <a:lnTo>
                  <a:pt x="635" y="35324"/>
                </a:lnTo>
                <a:lnTo>
                  <a:pt x="0" y="367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25" name="object 49"/>
          <p:cNvSpPr>
            <a:spLocks/>
          </p:cNvSpPr>
          <p:nvPr/>
        </p:nvSpPr>
        <p:spPr bwMode="auto">
          <a:xfrm>
            <a:off x="5373688" y="3973513"/>
            <a:ext cx="971550" cy="300037"/>
          </a:xfrm>
          <a:custGeom>
            <a:avLst/>
            <a:gdLst>
              <a:gd name="T0" fmla="*/ 0 w 970343"/>
              <a:gd name="T1" fmla="*/ 0 h 299550"/>
              <a:gd name="T2" fmla="*/ 61375 w 970343"/>
              <a:gd name="T3" fmla="*/ 55990 h 299550"/>
              <a:gd name="T4" fmla="*/ 117032 w 970343"/>
              <a:gd name="T5" fmla="*/ 106119 h 299550"/>
              <a:gd name="T6" fmla="*/ 167699 w 970343"/>
              <a:gd name="T7" fmla="*/ 150420 h 299550"/>
              <a:gd name="T8" fmla="*/ 214104 w 970343"/>
              <a:gd name="T9" fmla="*/ 188925 h 299550"/>
              <a:gd name="T10" fmla="*/ 256975 w 970343"/>
              <a:gd name="T11" fmla="*/ 221666 h 299550"/>
              <a:gd name="T12" fmla="*/ 297042 w 970343"/>
              <a:gd name="T13" fmla="*/ 248674 h 299550"/>
              <a:gd name="T14" fmla="*/ 335032 w 970343"/>
              <a:gd name="T15" fmla="*/ 269983 h 299550"/>
              <a:gd name="T16" fmla="*/ 371676 w 970343"/>
              <a:gd name="T17" fmla="*/ 285626 h 299550"/>
              <a:gd name="T18" fmla="*/ 443836 w 970343"/>
              <a:gd name="T19" fmla="*/ 300037 h 299550"/>
              <a:gd name="T20" fmla="*/ 480810 w 970343"/>
              <a:gd name="T21" fmla="*/ 298870 h 299550"/>
              <a:gd name="T22" fmla="*/ 519352 w 970343"/>
              <a:gd name="T23" fmla="*/ 292166 h 299550"/>
              <a:gd name="T24" fmla="*/ 560189 w 970343"/>
              <a:gd name="T25" fmla="*/ 279956 h 299550"/>
              <a:gd name="T26" fmla="*/ 604051 w 970343"/>
              <a:gd name="T27" fmla="*/ 262273 h 299550"/>
              <a:gd name="T28" fmla="*/ 651668 w 970343"/>
              <a:gd name="T29" fmla="*/ 239148 h 299550"/>
              <a:gd name="T30" fmla="*/ 703765 w 970343"/>
              <a:gd name="T31" fmla="*/ 210614 h 299550"/>
              <a:gd name="T32" fmla="*/ 761074 w 970343"/>
              <a:gd name="T33" fmla="*/ 176703 h 299550"/>
              <a:gd name="T34" fmla="*/ 824321 w 970343"/>
              <a:gd name="T35" fmla="*/ 137448 h 299550"/>
              <a:gd name="T36" fmla="*/ 894237 w 970343"/>
              <a:gd name="T37" fmla="*/ 92881 h 299550"/>
              <a:gd name="T38" fmla="*/ 971550 w 970343"/>
              <a:gd name="T39" fmla="*/ 43034 h 299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43" h="299550">
                <a:moveTo>
                  <a:pt x="0" y="0"/>
                </a:moveTo>
                <a:lnTo>
                  <a:pt x="61299" y="55899"/>
                </a:lnTo>
                <a:lnTo>
                  <a:pt x="116887" y="105947"/>
                </a:lnTo>
                <a:lnTo>
                  <a:pt x="167491" y="150176"/>
                </a:lnTo>
                <a:lnTo>
                  <a:pt x="213838" y="188618"/>
                </a:lnTo>
                <a:lnTo>
                  <a:pt x="256656" y="221306"/>
                </a:lnTo>
                <a:lnTo>
                  <a:pt x="296673" y="248270"/>
                </a:lnTo>
                <a:lnTo>
                  <a:pt x="334616" y="269545"/>
                </a:lnTo>
                <a:lnTo>
                  <a:pt x="371214" y="285162"/>
                </a:lnTo>
                <a:lnTo>
                  <a:pt x="443285" y="299550"/>
                </a:lnTo>
                <a:lnTo>
                  <a:pt x="480213" y="298385"/>
                </a:lnTo>
                <a:lnTo>
                  <a:pt x="518707" y="291692"/>
                </a:lnTo>
                <a:lnTo>
                  <a:pt x="559493" y="279502"/>
                </a:lnTo>
                <a:lnTo>
                  <a:pt x="603301" y="261847"/>
                </a:lnTo>
                <a:lnTo>
                  <a:pt x="650858" y="238760"/>
                </a:lnTo>
                <a:lnTo>
                  <a:pt x="702891" y="210272"/>
                </a:lnTo>
                <a:lnTo>
                  <a:pt x="760128" y="176416"/>
                </a:lnTo>
                <a:lnTo>
                  <a:pt x="823297" y="137225"/>
                </a:lnTo>
                <a:lnTo>
                  <a:pt x="893126" y="92730"/>
                </a:lnTo>
                <a:lnTo>
                  <a:pt x="970343" y="42964"/>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26" name="object 50"/>
          <p:cNvSpPr>
            <a:spLocks/>
          </p:cNvSpPr>
          <p:nvPr/>
        </p:nvSpPr>
        <p:spPr bwMode="auto">
          <a:xfrm>
            <a:off x="6294438" y="3965575"/>
            <a:ext cx="127000" cy="101600"/>
          </a:xfrm>
          <a:custGeom>
            <a:avLst/>
            <a:gdLst>
              <a:gd name="T0" fmla="*/ 0 w 126644"/>
              <a:gd name="T1" fmla="*/ 36663 h 101895"/>
              <a:gd name="T2" fmla="*/ 40804 w 126644"/>
              <a:gd name="T3" fmla="*/ 56341 h 101895"/>
              <a:gd name="T4" fmla="*/ 42142 w 126644"/>
              <a:gd name="T5" fmla="*/ 101600 h 101895"/>
              <a:gd name="T6" fmla="*/ 43619 w 126644"/>
              <a:gd name="T7" fmla="*/ 101435 h 101895"/>
              <a:gd name="T8" fmla="*/ 83391 w 126644"/>
              <a:gd name="T9" fmla="*/ 46110 h 101895"/>
              <a:gd name="T10" fmla="*/ 92818 w 126644"/>
              <a:gd name="T11" fmla="*/ 36626 h 101895"/>
              <a:gd name="T12" fmla="*/ 102068 w 126644"/>
              <a:gd name="T13" fmla="*/ 27206 h 101895"/>
              <a:gd name="T14" fmla="*/ 110966 w 126644"/>
              <a:gd name="T15" fmla="*/ 17918 h 101895"/>
              <a:gd name="T16" fmla="*/ 119335 w 126644"/>
              <a:gd name="T17" fmla="*/ 8826 h 101895"/>
              <a:gd name="T18" fmla="*/ 127000 w 126644"/>
              <a:gd name="T19" fmla="*/ 0 h 101895"/>
              <a:gd name="T20" fmla="*/ 67333 w 126644"/>
              <a:gd name="T21" fmla="*/ 22113 h 101895"/>
              <a:gd name="T22" fmla="*/ 636 w 126644"/>
              <a:gd name="T23" fmla="*/ 35220 h 101895"/>
              <a:gd name="T24" fmla="*/ 0 w 126644"/>
              <a:gd name="T25" fmla="*/ 36663 h 101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4" h="101895">
                <a:moveTo>
                  <a:pt x="0" y="36769"/>
                </a:moveTo>
                <a:lnTo>
                  <a:pt x="40690" y="56505"/>
                </a:lnTo>
                <a:lnTo>
                  <a:pt x="42024" y="101895"/>
                </a:lnTo>
                <a:lnTo>
                  <a:pt x="43497" y="101730"/>
                </a:lnTo>
                <a:lnTo>
                  <a:pt x="83157" y="46244"/>
                </a:lnTo>
                <a:lnTo>
                  <a:pt x="92558" y="36732"/>
                </a:lnTo>
                <a:lnTo>
                  <a:pt x="101782" y="27285"/>
                </a:lnTo>
                <a:lnTo>
                  <a:pt x="110655" y="17970"/>
                </a:lnTo>
                <a:lnTo>
                  <a:pt x="119000" y="8852"/>
                </a:lnTo>
                <a:lnTo>
                  <a:pt x="126644" y="0"/>
                </a:lnTo>
                <a:lnTo>
                  <a:pt x="67144" y="22177"/>
                </a:lnTo>
                <a:lnTo>
                  <a:pt x="634" y="35322"/>
                </a:lnTo>
                <a:lnTo>
                  <a:pt x="0" y="367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27" name="object 51"/>
          <p:cNvSpPr>
            <a:spLocks/>
          </p:cNvSpPr>
          <p:nvPr/>
        </p:nvSpPr>
        <p:spPr bwMode="auto">
          <a:xfrm>
            <a:off x="5986463" y="3668713"/>
            <a:ext cx="969962" cy="300037"/>
          </a:xfrm>
          <a:custGeom>
            <a:avLst/>
            <a:gdLst>
              <a:gd name="T0" fmla="*/ 969962 w 970343"/>
              <a:gd name="T1" fmla="*/ 300037 h 299550"/>
              <a:gd name="T2" fmla="*/ 908686 w 970343"/>
              <a:gd name="T3" fmla="*/ 244046 h 299550"/>
              <a:gd name="T4" fmla="*/ 853120 w 970343"/>
              <a:gd name="T5" fmla="*/ 193917 h 299550"/>
              <a:gd name="T6" fmla="*/ 802537 w 970343"/>
              <a:gd name="T7" fmla="*/ 149616 h 299550"/>
              <a:gd name="T8" fmla="*/ 756208 w 970343"/>
              <a:gd name="T9" fmla="*/ 111111 h 299550"/>
              <a:gd name="T10" fmla="*/ 713407 w 970343"/>
              <a:gd name="T11" fmla="*/ 78371 h 299550"/>
              <a:gd name="T12" fmla="*/ 673405 w 970343"/>
              <a:gd name="T13" fmla="*/ 51362 h 299550"/>
              <a:gd name="T14" fmla="*/ 635476 w 970343"/>
              <a:gd name="T15" fmla="*/ 30053 h 299550"/>
              <a:gd name="T16" fmla="*/ 598893 w 970343"/>
              <a:gd name="T17" fmla="*/ 14410 h 299550"/>
              <a:gd name="T18" fmla="*/ 526850 w 970343"/>
              <a:gd name="T19" fmla="*/ 0 h 299550"/>
              <a:gd name="T20" fmla="*/ 489937 w 970343"/>
              <a:gd name="T21" fmla="*/ 1166 h 299550"/>
              <a:gd name="T22" fmla="*/ 451459 w 970343"/>
              <a:gd name="T23" fmla="*/ 7870 h 299550"/>
              <a:gd name="T24" fmla="*/ 410688 w 970343"/>
              <a:gd name="T25" fmla="*/ 20080 h 299550"/>
              <a:gd name="T26" fmla="*/ 366897 w 970343"/>
              <a:gd name="T27" fmla="*/ 37763 h 299550"/>
              <a:gd name="T28" fmla="*/ 319360 w 970343"/>
              <a:gd name="T29" fmla="*/ 60888 h 299550"/>
              <a:gd name="T30" fmla="*/ 267347 w 970343"/>
              <a:gd name="T31" fmla="*/ 89422 h 299550"/>
              <a:gd name="T32" fmla="*/ 210132 w 970343"/>
              <a:gd name="T33" fmla="*/ 123333 h 299550"/>
              <a:gd name="T34" fmla="*/ 146987 w 970343"/>
              <a:gd name="T35" fmla="*/ 162588 h 299550"/>
              <a:gd name="T36" fmla="*/ 77186 w 970343"/>
              <a:gd name="T37" fmla="*/ 207155 h 299550"/>
              <a:gd name="T38" fmla="*/ 0 w 970343"/>
              <a:gd name="T39" fmla="*/ 257003 h 299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43" h="299550">
                <a:moveTo>
                  <a:pt x="970343" y="299550"/>
                </a:moveTo>
                <a:lnTo>
                  <a:pt x="909043" y="243650"/>
                </a:lnTo>
                <a:lnTo>
                  <a:pt x="853455" y="193602"/>
                </a:lnTo>
                <a:lnTo>
                  <a:pt x="802852" y="149373"/>
                </a:lnTo>
                <a:lnTo>
                  <a:pt x="756505" y="110931"/>
                </a:lnTo>
                <a:lnTo>
                  <a:pt x="713687" y="78244"/>
                </a:lnTo>
                <a:lnTo>
                  <a:pt x="673670" y="51279"/>
                </a:lnTo>
                <a:lnTo>
                  <a:pt x="635726" y="30004"/>
                </a:lnTo>
                <a:lnTo>
                  <a:pt x="599128" y="14387"/>
                </a:lnTo>
                <a:lnTo>
                  <a:pt x="527057" y="0"/>
                </a:lnTo>
                <a:lnTo>
                  <a:pt x="490129" y="1164"/>
                </a:lnTo>
                <a:lnTo>
                  <a:pt x="451636" y="7857"/>
                </a:lnTo>
                <a:lnTo>
                  <a:pt x="410849" y="20047"/>
                </a:lnTo>
                <a:lnTo>
                  <a:pt x="367041" y="37702"/>
                </a:lnTo>
                <a:lnTo>
                  <a:pt x="319485" y="60789"/>
                </a:lnTo>
                <a:lnTo>
                  <a:pt x="267452" y="89277"/>
                </a:lnTo>
                <a:lnTo>
                  <a:pt x="210215" y="123133"/>
                </a:lnTo>
                <a:lnTo>
                  <a:pt x="147045" y="162324"/>
                </a:lnTo>
                <a:lnTo>
                  <a:pt x="77216" y="206819"/>
                </a:lnTo>
                <a:lnTo>
                  <a:pt x="0" y="256586"/>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28" name="object 52"/>
          <p:cNvSpPr>
            <a:spLocks/>
          </p:cNvSpPr>
          <p:nvPr/>
        </p:nvSpPr>
        <p:spPr bwMode="auto">
          <a:xfrm>
            <a:off x="5910263" y="3873500"/>
            <a:ext cx="127000" cy="101600"/>
          </a:xfrm>
          <a:custGeom>
            <a:avLst/>
            <a:gdLst>
              <a:gd name="T0" fmla="*/ 0 w 126644"/>
              <a:gd name="T1" fmla="*/ 101600 h 101884"/>
              <a:gd name="T2" fmla="*/ 59666 w 126644"/>
              <a:gd name="T3" fmla="*/ 79483 h 101884"/>
              <a:gd name="T4" fmla="*/ 126363 w 126644"/>
              <a:gd name="T5" fmla="*/ 66374 h 101884"/>
              <a:gd name="T6" fmla="*/ 127000 w 126644"/>
              <a:gd name="T7" fmla="*/ 64943 h 101884"/>
              <a:gd name="T8" fmla="*/ 86195 w 126644"/>
              <a:gd name="T9" fmla="*/ 45262 h 101884"/>
              <a:gd name="T10" fmla="*/ 84857 w 126644"/>
              <a:gd name="T11" fmla="*/ 0 h 101884"/>
              <a:gd name="T12" fmla="*/ 83380 w 126644"/>
              <a:gd name="T13" fmla="*/ 152 h 101884"/>
              <a:gd name="T14" fmla="*/ 43614 w 126644"/>
              <a:gd name="T15" fmla="*/ 55490 h 101884"/>
              <a:gd name="T16" fmla="*/ 34186 w 126644"/>
              <a:gd name="T17" fmla="*/ 64970 h 101884"/>
              <a:gd name="T18" fmla="*/ 24934 w 126644"/>
              <a:gd name="T19" fmla="*/ 74388 h 101884"/>
              <a:gd name="T20" fmla="*/ 16036 w 126644"/>
              <a:gd name="T21" fmla="*/ 83677 h 101884"/>
              <a:gd name="T22" fmla="*/ 7665 w 126644"/>
              <a:gd name="T23" fmla="*/ 92770 h 101884"/>
              <a:gd name="T24" fmla="*/ 0 w 126644"/>
              <a:gd name="T25" fmla="*/ 101600 h 101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4" h="101884">
                <a:moveTo>
                  <a:pt x="0" y="101884"/>
                </a:moveTo>
                <a:lnTo>
                  <a:pt x="59499" y="79705"/>
                </a:lnTo>
                <a:lnTo>
                  <a:pt x="126009" y="66560"/>
                </a:lnTo>
                <a:lnTo>
                  <a:pt x="126644" y="65125"/>
                </a:lnTo>
                <a:lnTo>
                  <a:pt x="85953" y="45389"/>
                </a:lnTo>
                <a:lnTo>
                  <a:pt x="84619" y="0"/>
                </a:lnTo>
                <a:lnTo>
                  <a:pt x="83146" y="152"/>
                </a:lnTo>
                <a:lnTo>
                  <a:pt x="43492" y="55645"/>
                </a:lnTo>
                <a:lnTo>
                  <a:pt x="34090" y="65152"/>
                </a:lnTo>
                <a:lnTo>
                  <a:pt x="24864" y="74596"/>
                </a:lnTo>
                <a:lnTo>
                  <a:pt x="15991" y="83911"/>
                </a:lnTo>
                <a:lnTo>
                  <a:pt x="7644" y="93029"/>
                </a:lnTo>
                <a:lnTo>
                  <a:pt x="0" y="1018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29" name="object 53"/>
          <p:cNvSpPr>
            <a:spLocks/>
          </p:cNvSpPr>
          <p:nvPr/>
        </p:nvSpPr>
        <p:spPr bwMode="auto">
          <a:xfrm>
            <a:off x="4403725" y="3673475"/>
            <a:ext cx="969963" cy="300038"/>
          </a:xfrm>
          <a:custGeom>
            <a:avLst/>
            <a:gdLst>
              <a:gd name="T0" fmla="*/ 969963 w 970330"/>
              <a:gd name="T1" fmla="*/ 300038 h 299548"/>
              <a:gd name="T2" fmla="*/ 908688 w 970330"/>
              <a:gd name="T3" fmla="*/ 244048 h 299548"/>
              <a:gd name="T4" fmla="*/ 853123 w 970330"/>
              <a:gd name="T5" fmla="*/ 193917 h 299548"/>
              <a:gd name="T6" fmla="*/ 802540 w 970330"/>
              <a:gd name="T7" fmla="*/ 149615 h 299548"/>
              <a:gd name="T8" fmla="*/ 756212 w 970330"/>
              <a:gd name="T9" fmla="*/ 111110 h 299548"/>
              <a:gd name="T10" fmla="*/ 713412 w 970330"/>
              <a:gd name="T11" fmla="*/ 78370 h 299548"/>
              <a:gd name="T12" fmla="*/ 673411 w 970330"/>
              <a:gd name="T13" fmla="*/ 51361 h 299548"/>
              <a:gd name="T14" fmla="*/ 635483 w 970330"/>
              <a:gd name="T15" fmla="*/ 30052 h 299548"/>
              <a:gd name="T16" fmla="*/ 598898 w 970330"/>
              <a:gd name="T17" fmla="*/ 14411 h 299548"/>
              <a:gd name="T18" fmla="*/ 526857 w 970330"/>
              <a:gd name="T19" fmla="*/ 0 h 299548"/>
              <a:gd name="T20" fmla="*/ 489943 w 970330"/>
              <a:gd name="T21" fmla="*/ 1166 h 299548"/>
              <a:gd name="T22" fmla="*/ 451464 w 970330"/>
              <a:gd name="T23" fmla="*/ 7871 h 299548"/>
              <a:gd name="T24" fmla="*/ 410694 w 970330"/>
              <a:gd name="T25" fmla="*/ 20082 h 299548"/>
              <a:gd name="T26" fmla="*/ 366902 w 970330"/>
              <a:gd name="T27" fmla="*/ 37767 h 299548"/>
              <a:gd name="T28" fmla="*/ 319364 w 970330"/>
              <a:gd name="T29" fmla="*/ 60892 h 299548"/>
              <a:gd name="T30" fmla="*/ 267351 w 970330"/>
              <a:gd name="T31" fmla="*/ 89428 h 299548"/>
              <a:gd name="T32" fmla="*/ 210135 w 970330"/>
              <a:gd name="T33" fmla="*/ 123340 h 299548"/>
              <a:gd name="T34" fmla="*/ 146989 w 970330"/>
              <a:gd name="T35" fmla="*/ 162598 h 299548"/>
              <a:gd name="T36" fmla="*/ 77187 w 970330"/>
              <a:gd name="T37" fmla="*/ 207166 h 299548"/>
              <a:gd name="T38" fmla="*/ 0 w 970330"/>
              <a:gd name="T39" fmla="*/ 257017 h 299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30" h="299548">
                <a:moveTo>
                  <a:pt x="970330" y="299548"/>
                </a:moveTo>
                <a:lnTo>
                  <a:pt x="909032" y="243649"/>
                </a:lnTo>
                <a:lnTo>
                  <a:pt x="853446" y="193600"/>
                </a:lnTo>
                <a:lnTo>
                  <a:pt x="802844" y="149371"/>
                </a:lnTo>
                <a:lnTo>
                  <a:pt x="756498" y="110929"/>
                </a:lnTo>
                <a:lnTo>
                  <a:pt x="713682" y="78242"/>
                </a:lnTo>
                <a:lnTo>
                  <a:pt x="673666" y="51277"/>
                </a:lnTo>
                <a:lnTo>
                  <a:pt x="635723" y="30003"/>
                </a:lnTo>
                <a:lnTo>
                  <a:pt x="599125" y="14387"/>
                </a:lnTo>
                <a:lnTo>
                  <a:pt x="527056" y="0"/>
                </a:lnTo>
                <a:lnTo>
                  <a:pt x="490128" y="1164"/>
                </a:lnTo>
                <a:lnTo>
                  <a:pt x="451635" y="7858"/>
                </a:lnTo>
                <a:lnTo>
                  <a:pt x="410849" y="20049"/>
                </a:lnTo>
                <a:lnTo>
                  <a:pt x="367041" y="37705"/>
                </a:lnTo>
                <a:lnTo>
                  <a:pt x="319485" y="60793"/>
                </a:lnTo>
                <a:lnTo>
                  <a:pt x="267452" y="89282"/>
                </a:lnTo>
                <a:lnTo>
                  <a:pt x="210215" y="123139"/>
                </a:lnTo>
                <a:lnTo>
                  <a:pt x="147045" y="162332"/>
                </a:lnTo>
                <a:lnTo>
                  <a:pt x="77216" y="206828"/>
                </a:lnTo>
                <a:lnTo>
                  <a:pt x="0" y="256597"/>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30" name="object 54"/>
          <p:cNvSpPr>
            <a:spLocks/>
          </p:cNvSpPr>
          <p:nvPr/>
        </p:nvSpPr>
        <p:spPr bwMode="auto">
          <a:xfrm>
            <a:off x="4327525" y="3879850"/>
            <a:ext cx="125413" cy="101600"/>
          </a:xfrm>
          <a:custGeom>
            <a:avLst/>
            <a:gdLst>
              <a:gd name="T0" fmla="*/ 0 w 126644"/>
              <a:gd name="T1" fmla="*/ 101600 h 101899"/>
              <a:gd name="T2" fmla="*/ 58921 w 126644"/>
              <a:gd name="T3" fmla="*/ 79483 h 101899"/>
              <a:gd name="T4" fmla="*/ 124796 w 126644"/>
              <a:gd name="T5" fmla="*/ 66378 h 101899"/>
              <a:gd name="T6" fmla="*/ 125413 w 126644"/>
              <a:gd name="T7" fmla="*/ 64934 h 101899"/>
              <a:gd name="T8" fmla="*/ 85129 w 126644"/>
              <a:gd name="T9" fmla="*/ 45256 h 101899"/>
              <a:gd name="T10" fmla="*/ 83796 w 126644"/>
              <a:gd name="T11" fmla="*/ 0 h 101899"/>
              <a:gd name="T12" fmla="*/ 82351 w 126644"/>
              <a:gd name="T13" fmla="*/ 152 h 101899"/>
              <a:gd name="T14" fmla="*/ 43061 w 126644"/>
              <a:gd name="T15" fmla="*/ 55490 h 101899"/>
              <a:gd name="T16" fmla="*/ 33754 w 126644"/>
              <a:gd name="T17" fmla="*/ 64974 h 101899"/>
              <a:gd name="T18" fmla="*/ 24621 w 126644"/>
              <a:gd name="T19" fmla="*/ 74392 h 101899"/>
              <a:gd name="T20" fmla="*/ 15838 w 126644"/>
              <a:gd name="T21" fmla="*/ 83680 h 101899"/>
              <a:gd name="T22" fmla="*/ 7574 w 126644"/>
              <a:gd name="T23" fmla="*/ 92771 h 101899"/>
              <a:gd name="T24" fmla="*/ 0 w 126644"/>
              <a:gd name="T25" fmla="*/ 101600 h 1018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4" h="101899">
                <a:moveTo>
                  <a:pt x="0" y="101899"/>
                </a:moveTo>
                <a:lnTo>
                  <a:pt x="59499" y="79717"/>
                </a:lnTo>
                <a:lnTo>
                  <a:pt x="126021" y="66573"/>
                </a:lnTo>
                <a:lnTo>
                  <a:pt x="126644" y="65125"/>
                </a:lnTo>
                <a:lnTo>
                  <a:pt x="85965" y="45389"/>
                </a:lnTo>
                <a:lnTo>
                  <a:pt x="84619" y="0"/>
                </a:lnTo>
                <a:lnTo>
                  <a:pt x="83159" y="152"/>
                </a:lnTo>
                <a:lnTo>
                  <a:pt x="43484" y="55653"/>
                </a:lnTo>
                <a:lnTo>
                  <a:pt x="34085" y="65165"/>
                </a:lnTo>
                <a:lnTo>
                  <a:pt x="24863" y="74611"/>
                </a:lnTo>
                <a:lnTo>
                  <a:pt x="15993" y="83926"/>
                </a:lnTo>
                <a:lnTo>
                  <a:pt x="7648" y="93044"/>
                </a:lnTo>
                <a:lnTo>
                  <a:pt x="0" y="1018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31" name="object 55"/>
          <p:cNvSpPr>
            <a:spLocks/>
          </p:cNvSpPr>
          <p:nvPr/>
        </p:nvSpPr>
        <p:spPr bwMode="auto">
          <a:xfrm>
            <a:off x="2832100" y="3678238"/>
            <a:ext cx="969963" cy="298450"/>
          </a:xfrm>
          <a:custGeom>
            <a:avLst/>
            <a:gdLst>
              <a:gd name="T0" fmla="*/ 969963 w 970330"/>
              <a:gd name="T1" fmla="*/ 298450 h 299539"/>
              <a:gd name="T2" fmla="*/ 908688 w 970330"/>
              <a:gd name="T3" fmla="*/ 242755 h 299539"/>
              <a:gd name="T4" fmla="*/ 853123 w 970330"/>
              <a:gd name="T5" fmla="*/ 192890 h 299539"/>
              <a:gd name="T6" fmla="*/ 802540 w 970330"/>
              <a:gd name="T7" fmla="*/ 148824 h 299539"/>
              <a:gd name="T8" fmla="*/ 756212 w 970330"/>
              <a:gd name="T9" fmla="*/ 110523 h 299539"/>
              <a:gd name="T10" fmla="*/ 713412 w 970330"/>
              <a:gd name="T11" fmla="*/ 77956 h 299539"/>
              <a:gd name="T12" fmla="*/ 673411 w 970330"/>
              <a:gd name="T13" fmla="*/ 51090 h 299539"/>
              <a:gd name="T14" fmla="*/ 635483 w 970330"/>
              <a:gd name="T15" fmla="*/ 29893 h 299539"/>
              <a:gd name="T16" fmla="*/ 598898 w 970330"/>
              <a:gd name="T17" fmla="*/ 14334 h 299539"/>
              <a:gd name="T18" fmla="*/ 526857 w 970330"/>
              <a:gd name="T19" fmla="*/ 0 h 299539"/>
              <a:gd name="T20" fmla="*/ 489943 w 970330"/>
              <a:gd name="T21" fmla="*/ 1160 h 299539"/>
              <a:gd name="T22" fmla="*/ 451464 w 970330"/>
              <a:gd name="T23" fmla="*/ 7829 h 299539"/>
              <a:gd name="T24" fmla="*/ 410694 w 970330"/>
              <a:gd name="T25" fmla="*/ 19975 h 299539"/>
              <a:gd name="T26" fmla="*/ 366902 w 970330"/>
              <a:gd name="T27" fmla="*/ 37566 h 299539"/>
              <a:gd name="T28" fmla="*/ 319364 w 970330"/>
              <a:gd name="T29" fmla="*/ 60570 h 299539"/>
              <a:gd name="T30" fmla="*/ 267351 w 970330"/>
              <a:gd name="T31" fmla="*/ 88954 h 299539"/>
              <a:gd name="T32" fmla="*/ 210135 w 970330"/>
              <a:gd name="T33" fmla="*/ 122686 h 299539"/>
              <a:gd name="T34" fmla="*/ 146989 w 970330"/>
              <a:gd name="T35" fmla="*/ 161736 h 299539"/>
              <a:gd name="T36" fmla="*/ 77187 w 970330"/>
              <a:gd name="T37" fmla="*/ 206069 h 299539"/>
              <a:gd name="T38" fmla="*/ 0 w 970330"/>
              <a:gd name="T39" fmla="*/ 255654 h 2995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70330" h="299539">
                <a:moveTo>
                  <a:pt x="970330" y="299539"/>
                </a:moveTo>
                <a:lnTo>
                  <a:pt x="909032" y="243641"/>
                </a:lnTo>
                <a:lnTo>
                  <a:pt x="853446" y="193594"/>
                </a:lnTo>
                <a:lnTo>
                  <a:pt x="802844" y="149367"/>
                </a:lnTo>
                <a:lnTo>
                  <a:pt x="756498" y="110926"/>
                </a:lnTo>
                <a:lnTo>
                  <a:pt x="713682" y="78240"/>
                </a:lnTo>
                <a:lnTo>
                  <a:pt x="673666" y="51276"/>
                </a:lnTo>
                <a:lnTo>
                  <a:pt x="635723" y="30002"/>
                </a:lnTo>
                <a:lnTo>
                  <a:pt x="599125" y="14386"/>
                </a:lnTo>
                <a:lnTo>
                  <a:pt x="527056" y="0"/>
                </a:lnTo>
                <a:lnTo>
                  <a:pt x="490128" y="1164"/>
                </a:lnTo>
                <a:lnTo>
                  <a:pt x="451635" y="7858"/>
                </a:lnTo>
                <a:lnTo>
                  <a:pt x="410849" y="20048"/>
                </a:lnTo>
                <a:lnTo>
                  <a:pt x="367041" y="37703"/>
                </a:lnTo>
                <a:lnTo>
                  <a:pt x="319485" y="60791"/>
                </a:lnTo>
                <a:lnTo>
                  <a:pt x="267452" y="89279"/>
                </a:lnTo>
                <a:lnTo>
                  <a:pt x="210215" y="123134"/>
                </a:lnTo>
                <a:lnTo>
                  <a:pt x="147045" y="162326"/>
                </a:lnTo>
                <a:lnTo>
                  <a:pt x="77216" y="206821"/>
                </a:lnTo>
                <a:lnTo>
                  <a:pt x="0" y="256587"/>
                </a:lnTo>
              </a:path>
            </a:pathLst>
          </a:custGeom>
          <a:noFill/>
          <a:ln w="107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632" name="object 56"/>
          <p:cNvSpPr>
            <a:spLocks/>
          </p:cNvSpPr>
          <p:nvPr/>
        </p:nvSpPr>
        <p:spPr bwMode="auto">
          <a:xfrm>
            <a:off x="2755900" y="3883025"/>
            <a:ext cx="125413" cy="101600"/>
          </a:xfrm>
          <a:custGeom>
            <a:avLst/>
            <a:gdLst>
              <a:gd name="T0" fmla="*/ 0 w 126644"/>
              <a:gd name="T1" fmla="*/ 101600 h 101886"/>
              <a:gd name="T2" fmla="*/ 58921 w 126644"/>
              <a:gd name="T3" fmla="*/ 79481 h 101886"/>
              <a:gd name="T4" fmla="*/ 124796 w 126644"/>
              <a:gd name="T5" fmla="*/ 66373 h 101886"/>
              <a:gd name="T6" fmla="*/ 125413 w 126644"/>
              <a:gd name="T7" fmla="*/ 64929 h 101886"/>
              <a:gd name="T8" fmla="*/ 85129 w 126644"/>
              <a:gd name="T9" fmla="*/ 45250 h 101886"/>
              <a:gd name="T10" fmla="*/ 83796 w 126644"/>
              <a:gd name="T11" fmla="*/ 0 h 101886"/>
              <a:gd name="T12" fmla="*/ 82351 w 126644"/>
              <a:gd name="T13" fmla="*/ 152 h 101886"/>
              <a:gd name="T14" fmla="*/ 43061 w 126644"/>
              <a:gd name="T15" fmla="*/ 55484 h 101886"/>
              <a:gd name="T16" fmla="*/ 33754 w 126644"/>
              <a:gd name="T17" fmla="*/ 64969 h 101886"/>
              <a:gd name="T18" fmla="*/ 24621 w 126644"/>
              <a:gd name="T19" fmla="*/ 74390 h 101886"/>
              <a:gd name="T20" fmla="*/ 15838 w 126644"/>
              <a:gd name="T21" fmla="*/ 83678 h 101886"/>
              <a:gd name="T22" fmla="*/ 7574 w 126644"/>
              <a:gd name="T23" fmla="*/ 92771 h 101886"/>
              <a:gd name="T24" fmla="*/ 0 w 126644"/>
              <a:gd name="T25" fmla="*/ 101600 h 1018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6644" h="101886">
                <a:moveTo>
                  <a:pt x="0" y="101886"/>
                </a:moveTo>
                <a:lnTo>
                  <a:pt x="59499" y="79705"/>
                </a:lnTo>
                <a:lnTo>
                  <a:pt x="126021" y="66560"/>
                </a:lnTo>
                <a:lnTo>
                  <a:pt x="126644" y="65112"/>
                </a:lnTo>
                <a:lnTo>
                  <a:pt x="85965" y="45377"/>
                </a:lnTo>
                <a:lnTo>
                  <a:pt x="84619" y="0"/>
                </a:lnTo>
                <a:lnTo>
                  <a:pt x="83159" y="152"/>
                </a:lnTo>
                <a:lnTo>
                  <a:pt x="43484" y="55640"/>
                </a:lnTo>
                <a:lnTo>
                  <a:pt x="34085" y="65152"/>
                </a:lnTo>
                <a:lnTo>
                  <a:pt x="24863" y="74599"/>
                </a:lnTo>
                <a:lnTo>
                  <a:pt x="15993" y="83914"/>
                </a:lnTo>
                <a:lnTo>
                  <a:pt x="7648" y="93032"/>
                </a:lnTo>
                <a:lnTo>
                  <a:pt x="0" y="1018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 name="object 57"/>
          <p:cNvSpPr txBox="1"/>
          <p:nvPr/>
        </p:nvSpPr>
        <p:spPr>
          <a:xfrm>
            <a:off x="6919913" y="4370388"/>
            <a:ext cx="96837" cy="263525"/>
          </a:xfrm>
          <a:prstGeom prst="rect">
            <a:avLst/>
          </a:prstGeom>
        </p:spPr>
        <p:txBody>
          <a:bodyPr lIns="0" tIns="0" rIns="0" bIns="0"/>
          <a:lstStyle/>
          <a:p>
            <a:pPr marL="12700" eaLnBrk="1" hangingPunct="1">
              <a:defRPr/>
            </a:pPr>
            <a:r>
              <a:rPr sz="1650" spc="10" dirty="0">
                <a:latin typeface="Times New Roman"/>
                <a:cs typeface="Times New Roman"/>
              </a:rPr>
              <a:t>I</a:t>
            </a:r>
            <a:endParaRPr sz="1650">
              <a:latin typeface="Times New Roman"/>
              <a:cs typeface="Times New Roman"/>
            </a:endParaRPr>
          </a:p>
        </p:txBody>
      </p:sp>
      <p:sp>
        <p:nvSpPr>
          <p:cNvPr id="59" name="object 58"/>
          <p:cNvSpPr txBox="1"/>
          <p:nvPr/>
        </p:nvSpPr>
        <p:spPr>
          <a:xfrm>
            <a:off x="5138738" y="4762500"/>
            <a:ext cx="1141412" cy="263525"/>
          </a:xfrm>
          <a:prstGeom prst="rect">
            <a:avLst/>
          </a:prstGeom>
        </p:spPr>
        <p:txBody>
          <a:bodyPr lIns="0" tIns="0" rIns="0" bIns="0"/>
          <a:lstStyle/>
          <a:p>
            <a:pPr marL="12700" eaLnBrk="1" hangingPunct="1">
              <a:tabLst>
                <a:tab pos="541655" algn="l"/>
                <a:tab pos="1056640" algn="l"/>
              </a:tabLst>
              <a:defRPr/>
            </a:pPr>
            <a:r>
              <a:rPr sz="1650" spc="20" dirty="0">
                <a:solidFill>
                  <a:srgbClr val="231F20"/>
                </a:solidFill>
                <a:latin typeface="Times New Roman"/>
                <a:cs typeface="Times New Roman"/>
              </a:rPr>
              <a:t>B	B	</a:t>
            </a:r>
            <a:r>
              <a:rPr sz="1650" spc="10" dirty="0">
                <a:latin typeface="Times New Roman"/>
                <a:cs typeface="Times New Roman"/>
              </a:rPr>
              <a:t>I</a:t>
            </a:r>
            <a:endParaRPr sz="1650">
              <a:latin typeface="Times New Roman"/>
              <a:cs typeface="Times New Roman"/>
            </a:endParaRPr>
          </a:p>
        </p:txBody>
      </p:sp>
      <p:sp>
        <p:nvSpPr>
          <p:cNvPr id="60" name="object 59"/>
          <p:cNvSpPr txBox="1"/>
          <p:nvPr/>
        </p:nvSpPr>
        <p:spPr>
          <a:xfrm>
            <a:off x="2535238" y="4762500"/>
            <a:ext cx="98425" cy="263525"/>
          </a:xfrm>
          <a:prstGeom prst="rect">
            <a:avLst/>
          </a:prstGeom>
        </p:spPr>
        <p:txBody>
          <a:bodyPr lIns="0" tIns="0" rIns="0" bIns="0"/>
          <a:lstStyle/>
          <a:p>
            <a:pPr marL="12700" eaLnBrk="1" hangingPunct="1">
              <a:defRPr/>
            </a:pPr>
            <a:r>
              <a:rPr sz="1650" spc="10" dirty="0">
                <a:latin typeface="Times New Roman"/>
                <a:cs typeface="Times New Roman"/>
              </a:rPr>
              <a:t>I</a:t>
            </a:r>
            <a:endParaRPr sz="1650">
              <a:latin typeface="Times New Roman"/>
              <a:cs typeface="Times New Roman"/>
            </a:endParaRPr>
          </a:p>
        </p:txBody>
      </p:sp>
      <p:sp>
        <p:nvSpPr>
          <p:cNvPr id="61" name="object 60"/>
          <p:cNvSpPr txBox="1"/>
          <p:nvPr/>
        </p:nvSpPr>
        <p:spPr>
          <a:xfrm>
            <a:off x="3573463" y="4762500"/>
            <a:ext cx="1195387" cy="263525"/>
          </a:xfrm>
          <a:prstGeom prst="rect">
            <a:avLst/>
          </a:prstGeom>
        </p:spPr>
        <p:txBody>
          <a:bodyPr lIns="0" tIns="0" rIns="0" bIns="0"/>
          <a:lstStyle/>
          <a:p>
            <a:pPr marL="12700" eaLnBrk="1" hangingPunct="1">
              <a:tabLst>
                <a:tab pos="541655" algn="l"/>
                <a:tab pos="1063625" algn="l"/>
              </a:tabLst>
              <a:defRPr/>
            </a:pPr>
            <a:r>
              <a:rPr sz="1650" spc="20" dirty="0">
                <a:solidFill>
                  <a:srgbClr val="231F20"/>
                </a:solidFill>
                <a:latin typeface="Times New Roman"/>
                <a:cs typeface="Times New Roman"/>
              </a:rPr>
              <a:t>B	B	</a:t>
            </a:r>
            <a:r>
              <a:rPr sz="1650" spc="15" dirty="0">
                <a:solidFill>
                  <a:srgbClr val="231F20"/>
                </a:solidFill>
                <a:latin typeface="Times New Roman"/>
                <a:cs typeface="Times New Roman"/>
              </a:rPr>
              <a:t>P</a:t>
            </a:r>
            <a:endParaRPr sz="1650">
              <a:latin typeface="Times New Roman"/>
              <a:cs typeface="Times New Roman"/>
            </a:endParaRPr>
          </a:p>
        </p:txBody>
      </p:sp>
      <p:sp>
        <p:nvSpPr>
          <p:cNvPr id="62" name="object 61"/>
          <p:cNvSpPr txBox="1"/>
          <p:nvPr/>
        </p:nvSpPr>
        <p:spPr>
          <a:xfrm>
            <a:off x="3271838" y="4370388"/>
            <a:ext cx="1714500" cy="263525"/>
          </a:xfrm>
          <a:prstGeom prst="rect">
            <a:avLst/>
          </a:prstGeom>
        </p:spPr>
        <p:txBody>
          <a:bodyPr lIns="0" tIns="0" rIns="0" bIns="0"/>
          <a:lstStyle/>
          <a:p>
            <a:pPr marL="12700" eaLnBrk="1" hangingPunct="1">
              <a:tabLst>
                <a:tab pos="541655" algn="l"/>
                <a:tab pos="1035050" algn="l"/>
                <a:tab pos="1557020" algn="l"/>
              </a:tabLst>
              <a:defRPr/>
            </a:pPr>
            <a:r>
              <a:rPr sz="1650" spc="20" dirty="0">
                <a:solidFill>
                  <a:srgbClr val="231F20"/>
                </a:solidFill>
                <a:latin typeface="Times New Roman"/>
                <a:cs typeface="Times New Roman"/>
              </a:rPr>
              <a:t>B	</a:t>
            </a:r>
            <a:r>
              <a:rPr sz="1650" spc="15" dirty="0">
                <a:solidFill>
                  <a:srgbClr val="231F20"/>
                </a:solidFill>
                <a:latin typeface="Times New Roman"/>
                <a:cs typeface="Times New Roman"/>
              </a:rPr>
              <a:t>P	</a:t>
            </a:r>
            <a:r>
              <a:rPr sz="1650" spc="20" dirty="0">
                <a:solidFill>
                  <a:srgbClr val="231F20"/>
                </a:solidFill>
                <a:latin typeface="Times New Roman"/>
                <a:cs typeface="Times New Roman"/>
              </a:rPr>
              <a:t>B	B</a:t>
            </a:r>
            <a:endParaRPr sz="1650">
              <a:latin typeface="Times New Roman"/>
              <a:cs typeface="Times New Roman"/>
            </a:endParaRPr>
          </a:p>
        </p:txBody>
      </p:sp>
      <p:sp>
        <p:nvSpPr>
          <p:cNvPr id="63" name="object 62"/>
          <p:cNvSpPr txBox="1"/>
          <p:nvPr/>
        </p:nvSpPr>
        <p:spPr>
          <a:xfrm>
            <a:off x="5353050" y="4370388"/>
            <a:ext cx="1177925" cy="263525"/>
          </a:xfrm>
          <a:prstGeom prst="rect">
            <a:avLst/>
          </a:prstGeom>
        </p:spPr>
        <p:txBody>
          <a:bodyPr lIns="0" tIns="0" rIns="0" bIns="0"/>
          <a:lstStyle/>
          <a:p>
            <a:pPr marL="12700" eaLnBrk="1" hangingPunct="1">
              <a:tabLst>
                <a:tab pos="498475" algn="l"/>
                <a:tab pos="1020444" algn="l"/>
              </a:tabLst>
              <a:defRPr/>
            </a:pPr>
            <a:r>
              <a:rPr sz="1650" spc="15" dirty="0">
                <a:solidFill>
                  <a:srgbClr val="231F20"/>
                </a:solidFill>
                <a:latin typeface="Times New Roman"/>
                <a:cs typeface="Times New Roman"/>
              </a:rPr>
              <a:t>P	</a:t>
            </a:r>
            <a:r>
              <a:rPr sz="1650" spc="20" dirty="0">
                <a:solidFill>
                  <a:srgbClr val="231F20"/>
                </a:solidFill>
                <a:latin typeface="Times New Roman"/>
                <a:cs typeface="Times New Roman"/>
              </a:rPr>
              <a:t>B	B</a:t>
            </a:r>
            <a:endParaRPr sz="1650">
              <a:latin typeface="Times New Roman"/>
              <a:cs typeface="Times New Roman"/>
            </a:endParaRPr>
          </a:p>
        </p:txBody>
      </p:sp>
      <p:sp>
        <p:nvSpPr>
          <p:cNvPr id="64" name="object 63"/>
          <p:cNvSpPr txBox="1"/>
          <p:nvPr/>
        </p:nvSpPr>
        <p:spPr>
          <a:xfrm>
            <a:off x="3057525" y="4762500"/>
            <a:ext cx="144463" cy="263525"/>
          </a:xfrm>
          <a:prstGeom prst="rect">
            <a:avLst/>
          </a:prstGeom>
        </p:spPr>
        <p:txBody>
          <a:bodyPr lIns="0" tIns="0" rIns="0" bIns="0"/>
          <a:lstStyle/>
          <a:p>
            <a:pPr marL="12700" eaLnBrk="1" hangingPunct="1">
              <a:defRPr/>
            </a:pPr>
            <a:r>
              <a:rPr sz="1650" spc="15" dirty="0">
                <a:solidFill>
                  <a:srgbClr val="231F20"/>
                </a:solidFill>
                <a:latin typeface="Times New Roman"/>
                <a:cs typeface="Times New Roman"/>
              </a:rPr>
              <a:t>P</a:t>
            </a:r>
            <a:endParaRPr sz="1650">
              <a:latin typeface="Times New Roman"/>
              <a:cs typeface="Times New Roman"/>
            </a:endParaRPr>
          </a:p>
        </p:txBody>
      </p:sp>
      <p:sp>
        <p:nvSpPr>
          <p:cNvPr id="65" name="object 64"/>
          <p:cNvSpPr txBox="1"/>
          <p:nvPr/>
        </p:nvSpPr>
        <p:spPr>
          <a:xfrm>
            <a:off x="6689725" y="4762500"/>
            <a:ext cx="169863" cy="263525"/>
          </a:xfrm>
          <a:prstGeom prst="rect">
            <a:avLst/>
          </a:prstGeom>
        </p:spPr>
        <p:txBody>
          <a:bodyPr lIns="0" tIns="0" rIns="0" bIns="0"/>
          <a:lstStyle/>
          <a:p>
            <a:pPr marL="12700" eaLnBrk="1" hangingPunct="1">
              <a:defRPr/>
            </a:pPr>
            <a:r>
              <a:rPr sz="1650" spc="20" dirty="0">
                <a:solidFill>
                  <a:srgbClr val="231F20"/>
                </a:solidFill>
                <a:latin typeface="Times New Roman"/>
                <a:cs typeface="Times New Roman"/>
              </a:rPr>
              <a:t>B</a:t>
            </a:r>
            <a:endParaRPr sz="1650">
              <a:latin typeface="Times New Roman"/>
              <a:cs typeface="Times New Roman"/>
            </a:endParaRPr>
          </a:p>
        </p:txBody>
      </p:sp>
      <p:sp>
        <p:nvSpPr>
          <p:cNvPr id="66" name="object 65"/>
          <p:cNvSpPr txBox="1"/>
          <p:nvPr/>
        </p:nvSpPr>
        <p:spPr>
          <a:xfrm>
            <a:off x="7240588" y="4762500"/>
            <a:ext cx="169862" cy="263525"/>
          </a:xfrm>
          <a:prstGeom prst="rect">
            <a:avLst/>
          </a:prstGeom>
        </p:spPr>
        <p:txBody>
          <a:bodyPr lIns="0" tIns="0" rIns="0" bIns="0"/>
          <a:lstStyle/>
          <a:p>
            <a:pPr marL="12700" eaLnBrk="1" hangingPunct="1">
              <a:defRPr/>
            </a:pPr>
            <a:r>
              <a:rPr sz="1650" spc="20" dirty="0">
                <a:solidFill>
                  <a:srgbClr val="231F20"/>
                </a:solidFill>
                <a:latin typeface="Times New Roman"/>
                <a:cs typeface="Times New Roman"/>
              </a:rPr>
              <a:t>B</a:t>
            </a:r>
            <a:endParaRPr sz="1650">
              <a:latin typeface="Times New Roman"/>
              <a:cs typeface="Times New Roman"/>
            </a:endParaRPr>
          </a:p>
        </p:txBody>
      </p:sp>
      <p:sp>
        <p:nvSpPr>
          <p:cNvPr id="67" name="object 66"/>
          <p:cNvSpPr txBox="1"/>
          <p:nvPr/>
        </p:nvSpPr>
        <p:spPr>
          <a:xfrm>
            <a:off x="2728913" y="4370388"/>
            <a:ext cx="168275" cy="263525"/>
          </a:xfrm>
          <a:prstGeom prst="rect">
            <a:avLst/>
          </a:prstGeom>
        </p:spPr>
        <p:txBody>
          <a:bodyPr lIns="0" tIns="0" rIns="0" bIns="0"/>
          <a:lstStyle/>
          <a:p>
            <a:pPr marL="12700" eaLnBrk="1" hangingPunct="1">
              <a:defRPr/>
            </a:pPr>
            <a:r>
              <a:rPr sz="1650" spc="20" dirty="0">
                <a:solidFill>
                  <a:srgbClr val="231F20"/>
                </a:solidFill>
                <a:latin typeface="Times New Roman"/>
                <a:cs typeface="Times New Roman"/>
              </a:rPr>
              <a:t>B</a:t>
            </a:r>
            <a:endParaRPr sz="1650">
              <a:latin typeface="Times New Roman"/>
              <a:cs typeface="Times New Roman"/>
            </a:endParaRPr>
          </a:p>
        </p:txBody>
      </p:sp>
      <p:sp>
        <p:nvSpPr>
          <p:cNvPr id="68" name="object 67"/>
          <p:cNvSpPr txBox="1"/>
          <p:nvPr/>
        </p:nvSpPr>
        <p:spPr>
          <a:xfrm>
            <a:off x="1778000" y="5600700"/>
            <a:ext cx="5141913" cy="309563"/>
          </a:xfrm>
          <a:prstGeom prst="rect">
            <a:avLst/>
          </a:prstGeom>
        </p:spPr>
        <p:txBody>
          <a:bodyPr lIns="0" tIns="0" rIns="0" bIns="0"/>
          <a:lstStyle/>
          <a:p>
            <a:pPr marL="12700" eaLnBrk="1" hangingPunct="1">
              <a:tabLst>
                <a:tab pos="1319530" algn="l"/>
              </a:tabLst>
              <a:defRPr/>
            </a:pPr>
            <a:r>
              <a:rPr sz="1950" spc="145" dirty="0">
                <a:solidFill>
                  <a:srgbClr val="231F20"/>
                </a:solidFill>
                <a:latin typeface="Arial"/>
                <a:cs typeface="Arial"/>
              </a:rPr>
              <a:t>	</a:t>
            </a:r>
            <a:r>
              <a:rPr sz="1950" spc="240" dirty="0">
                <a:solidFill>
                  <a:srgbClr val="231F20"/>
                </a:solidFill>
                <a:latin typeface="Arial"/>
                <a:cs typeface="Arial"/>
              </a:rPr>
              <a:t>MPEG </a:t>
            </a:r>
            <a:r>
              <a:rPr sz="1950" spc="-275" dirty="0">
                <a:solidFill>
                  <a:srgbClr val="231F20"/>
                </a:solidFill>
                <a:latin typeface="Arial"/>
                <a:cs typeface="Arial"/>
              </a:rPr>
              <a:t> </a:t>
            </a:r>
            <a:r>
              <a:rPr sz="1950" spc="200" dirty="0">
                <a:solidFill>
                  <a:srgbClr val="231F20"/>
                </a:solidFill>
                <a:latin typeface="Arial"/>
                <a:cs typeface="Arial"/>
              </a:rPr>
              <a:t>F</a:t>
            </a:r>
            <a:r>
              <a:rPr sz="1950" spc="140" dirty="0">
                <a:solidFill>
                  <a:srgbClr val="231F20"/>
                </a:solidFill>
                <a:latin typeface="Arial"/>
                <a:cs typeface="Arial"/>
              </a:rPr>
              <a:t>rame </a:t>
            </a:r>
            <a:r>
              <a:rPr sz="1950" spc="-265" dirty="0">
                <a:solidFill>
                  <a:srgbClr val="231F20"/>
                </a:solidFill>
                <a:latin typeface="Arial"/>
                <a:cs typeface="Arial"/>
              </a:rPr>
              <a:t> </a:t>
            </a:r>
            <a:r>
              <a:rPr sz="1950" spc="90" dirty="0">
                <a:solidFill>
                  <a:srgbClr val="231F20"/>
                </a:solidFill>
                <a:latin typeface="Arial"/>
                <a:cs typeface="Arial"/>
              </a:rPr>
              <a:t>Sequence.</a:t>
            </a:r>
            <a:endParaRPr sz="1950" dirty="0">
              <a:latin typeface="Arial"/>
              <a:cs typeface="Arial"/>
            </a:endParaRPr>
          </a:p>
        </p:txBody>
      </p:sp>
      <p:grpSp>
        <p:nvGrpSpPr>
          <p:cNvPr id="69" name="组合 68"/>
          <p:cNvGrpSpPr>
            <a:grpSpLocks/>
          </p:cNvGrpSpPr>
          <p:nvPr/>
        </p:nvGrpSpPr>
        <p:grpSpPr bwMode="auto">
          <a:xfrm>
            <a:off x="2108200" y="4071938"/>
            <a:ext cx="5111750" cy="436562"/>
            <a:chOff x="3034895" y="3863481"/>
            <a:chExt cx="5111105" cy="436332"/>
          </a:xfrm>
        </p:grpSpPr>
        <p:sp>
          <p:nvSpPr>
            <p:cNvPr id="24646" name="文本框 69"/>
            <p:cNvSpPr txBox="1">
              <a:spLocks noChangeArrowheads="1"/>
            </p:cNvSpPr>
            <p:nvPr/>
          </p:nvSpPr>
          <p:spPr bwMode="auto">
            <a:xfrm>
              <a:off x="3034895" y="3863481"/>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1</a:t>
              </a:r>
              <a:endParaRPr lang="zh-CN" altLang="en-US">
                <a:solidFill>
                  <a:srgbClr val="FF0000"/>
                </a:solidFill>
              </a:endParaRPr>
            </a:p>
          </p:txBody>
        </p:sp>
        <p:sp>
          <p:nvSpPr>
            <p:cNvPr id="24647" name="文本框 70"/>
            <p:cNvSpPr txBox="1">
              <a:spLocks noChangeArrowheads="1"/>
            </p:cNvSpPr>
            <p:nvPr/>
          </p:nvSpPr>
          <p:spPr bwMode="auto">
            <a:xfrm>
              <a:off x="3609923" y="3930481"/>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2</a:t>
              </a:r>
              <a:endParaRPr lang="zh-CN" altLang="en-US">
                <a:solidFill>
                  <a:srgbClr val="FF0000"/>
                </a:solidFill>
              </a:endParaRPr>
            </a:p>
          </p:txBody>
        </p:sp>
        <p:sp>
          <p:nvSpPr>
            <p:cNvPr id="24648" name="文本框 71"/>
            <p:cNvSpPr txBox="1">
              <a:spLocks noChangeArrowheads="1"/>
            </p:cNvSpPr>
            <p:nvPr/>
          </p:nvSpPr>
          <p:spPr bwMode="auto">
            <a:xfrm>
              <a:off x="4127798" y="3909432"/>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3</a:t>
              </a:r>
              <a:endParaRPr lang="zh-CN" altLang="en-US">
                <a:solidFill>
                  <a:srgbClr val="FF0000"/>
                </a:solidFill>
              </a:endParaRPr>
            </a:p>
          </p:txBody>
        </p:sp>
        <p:sp>
          <p:nvSpPr>
            <p:cNvPr id="24649" name="文本框 72"/>
            <p:cNvSpPr txBox="1">
              <a:spLocks noChangeArrowheads="1"/>
            </p:cNvSpPr>
            <p:nvPr/>
          </p:nvSpPr>
          <p:spPr bwMode="auto">
            <a:xfrm>
              <a:off x="4620880" y="3917933"/>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4</a:t>
              </a:r>
              <a:endParaRPr lang="zh-CN" altLang="en-US">
                <a:solidFill>
                  <a:srgbClr val="FF0000"/>
                </a:solidFill>
              </a:endParaRPr>
            </a:p>
          </p:txBody>
        </p:sp>
        <p:sp>
          <p:nvSpPr>
            <p:cNvPr id="24650" name="文本框 73"/>
            <p:cNvSpPr txBox="1">
              <a:spLocks noChangeArrowheads="1"/>
            </p:cNvSpPr>
            <p:nvPr/>
          </p:nvSpPr>
          <p:spPr bwMode="auto">
            <a:xfrm>
              <a:off x="5134108" y="3900391"/>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5</a:t>
              </a:r>
              <a:endParaRPr lang="zh-CN" altLang="en-US">
                <a:solidFill>
                  <a:srgbClr val="FF0000"/>
                </a:solidFill>
              </a:endParaRPr>
            </a:p>
          </p:txBody>
        </p:sp>
        <p:sp>
          <p:nvSpPr>
            <p:cNvPr id="24651" name="文本框 74"/>
            <p:cNvSpPr txBox="1">
              <a:spLocks noChangeArrowheads="1"/>
            </p:cNvSpPr>
            <p:nvPr/>
          </p:nvSpPr>
          <p:spPr bwMode="auto">
            <a:xfrm>
              <a:off x="5681974" y="3882658"/>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6</a:t>
              </a:r>
              <a:endParaRPr lang="zh-CN" altLang="en-US">
                <a:solidFill>
                  <a:srgbClr val="FF0000"/>
                </a:solidFill>
              </a:endParaRPr>
            </a:p>
          </p:txBody>
        </p:sp>
        <p:sp>
          <p:nvSpPr>
            <p:cNvPr id="24652" name="文本框 75"/>
            <p:cNvSpPr txBox="1">
              <a:spLocks noChangeArrowheads="1"/>
            </p:cNvSpPr>
            <p:nvPr/>
          </p:nvSpPr>
          <p:spPr bwMode="auto">
            <a:xfrm>
              <a:off x="6183267" y="387564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7</a:t>
              </a:r>
              <a:endParaRPr lang="zh-CN" altLang="en-US">
                <a:solidFill>
                  <a:srgbClr val="FF0000"/>
                </a:solidFill>
              </a:endParaRPr>
            </a:p>
          </p:txBody>
        </p:sp>
        <p:sp>
          <p:nvSpPr>
            <p:cNvPr id="24653" name="文本框 76"/>
            <p:cNvSpPr txBox="1">
              <a:spLocks noChangeArrowheads="1"/>
            </p:cNvSpPr>
            <p:nvPr/>
          </p:nvSpPr>
          <p:spPr bwMode="auto">
            <a:xfrm>
              <a:off x="6673960" y="387564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8</a:t>
              </a:r>
              <a:endParaRPr lang="zh-CN" altLang="en-US">
                <a:solidFill>
                  <a:srgbClr val="FF0000"/>
                </a:solidFill>
              </a:endParaRPr>
            </a:p>
          </p:txBody>
        </p:sp>
        <p:sp>
          <p:nvSpPr>
            <p:cNvPr id="24654" name="文本框 77"/>
            <p:cNvSpPr txBox="1">
              <a:spLocks noChangeArrowheads="1"/>
            </p:cNvSpPr>
            <p:nvPr/>
          </p:nvSpPr>
          <p:spPr bwMode="auto">
            <a:xfrm>
              <a:off x="7210232" y="3891405"/>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9</a:t>
              </a:r>
              <a:endParaRPr lang="zh-CN" altLang="en-US">
                <a:solidFill>
                  <a:srgbClr val="FF0000"/>
                </a:solidFill>
              </a:endParaRPr>
            </a:p>
          </p:txBody>
        </p:sp>
        <p:sp>
          <p:nvSpPr>
            <p:cNvPr id="24655" name="文本框 78"/>
            <p:cNvSpPr txBox="1">
              <a:spLocks noChangeArrowheads="1"/>
            </p:cNvSpPr>
            <p:nvPr/>
          </p:nvSpPr>
          <p:spPr bwMode="auto">
            <a:xfrm>
              <a:off x="7727296" y="3866529"/>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10</a:t>
              </a:r>
              <a:endParaRPr lang="zh-CN" altLang="en-US">
                <a:solidFill>
                  <a:srgbClr val="FF0000"/>
                </a:solidFill>
              </a:endParaRPr>
            </a:p>
          </p:txBody>
        </p:sp>
      </p:grpSp>
      <p:sp>
        <p:nvSpPr>
          <p:cNvPr id="80" name="文本框 79"/>
          <p:cNvSpPr txBox="1">
            <a:spLocks noChangeArrowheads="1"/>
          </p:cNvSpPr>
          <p:nvPr/>
        </p:nvSpPr>
        <p:spPr bwMode="auto">
          <a:xfrm>
            <a:off x="2392363" y="4964113"/>
            <a:ext cx="517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pPr eaLnBrk="1" hangingPunct="1"/>
            <a:r>
              <a:rPr lang="en-US" altLang="zh-CN">
                <a:solidFill>
                  <a:srgbClr val="FF0000"/>
                </a:solidFill>
              </a:rPr>
              <a:t>1         4       2         3       7        5        6       10       8        9</a:t>
            </a:r>
            <a:endParaRPr lang="zh-CN" altLang="en-US">
              <a:solidFill>
                <a:srgbClr val="FF0000"/>
              </a:solidFill>
            </a:endParaRPr>
          </a:p>
        </p:txBody>
      </p:sp>
    </p:spTree>
    <p:extLst>
      <p:ext uri="{BB962C8B-B14F-4D97-AF65-F5344CB8AC3E}">
        <p14:creationId xmlns:p14="http://schemas.microsoft.com/office/powerpoint/2010/main" val="3042435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additive="base">
                                        <p:cTn id="14" dur="500" fill="hold"/>
                                        <p:tgtEl>
                                          <p:spTgt spid="80"/>
                                        </p:tgtEl>
                                        <p:attrNameLst>
                                          <p:attrName>ppt_x</p:attrName>
                                        </p:attrNameLst>
                                      </p:cBhvr>
                                      <p:tavLst>
                                        <p:tav tm="0">
                                          <p:val>
                                            <p:strVal val="#ppt_x"/>
                                          </p:val>
                                        </p:tav>
                                        <p:tav tm="100000">
                                          <p:val>
                                            <p:strVal val="#ppt_x"/>
                                          </p:val>
                                        </p:tav>
                                      </p:tavLst>
                                    </p:anim>
                                    <p:anim calcmode="lin" valueType="num">
                                      <p:cBhvr additive="base">
                                        <p:cTn id="15"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03" name="object 5"/>
          <p:cNvSpPr txBox="1">
            <a:spLocks noChangeArrowheads="1"/>
          </p:cNvSpPr>
          <p:nvPr/>
        </p:nvSpPr>
        <p:spPr bwMode="auto">
          <a:xfrm>
            <a:off x="914400" y="1576388"/>
            <a:ext cx="7199313"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zh-CN" altLang="zh-CN" sz="2000" dirty="0">
                <a:latin typeface="微软雅黑" panose="020B0503020204020204" pitchFamily="34" charset="-122"/>
                <a:ea typeface="微软雅黑" panose="020B0503020204020204" pitchFamily="34" charset="-122"/>
              </a:rPr>
              <a:t>The typical size of compressed P-frames is significantly smaller than that of I-frames — because temporal redundancy is ex- ploited  in  inter-frame  compression.</a:t>
            </a:r>
          </a:p>
          <a:p>
            <a:pPr marL="360000" indent="-360000" algn="just">
              <a:lnSpc>
                <a:spcPct val="90000"/>
              </a:lnSpc>
              <a:spcBef>
                <a:spcPts val="1000"/>
              </a:spcBef>
              <a:buClr>
                <a:srgbClr val="94003F"/>
              </a:buClr>
              <a:buSzPct val="70000"/>
              <a:buFont typeface="Wingdings" panose="05000000000000000000" pitchFamily="2" charset="2"/>
              <a:buChar char="u"/>
            </a:pPr>
            <a:r>
              <a:rPr lang="zh-CN" altLang="zh-CN" sz="2000" dirty="0" smtClean="0">
                <a:latin typeface="微软雅黑" panose="020B0503020204020204" pitchFamily="34" charset="-122"/>
                <a:ea typeface="微软雅黑" panose="020B0503020204020204" pitchFamily="34" charset="-122"/>
              </a:rPr>
              <a:t>B</a:t>
            </a:r>
            <a:r>
              <a:rPr lang="zh-CN" altLang="zh-CN" sz="2000" dirty="0">
                <a:latin typeface="微软雅黑" panose="020B0503020204020204" pitchFamily="34" charset="-122"/>
                <a:ea typeface="微软雅黑" panose="020B0503020204020204" pitchFamily="34" charset="-122"/>
              </a:rPr>
              <a:t>-frames  are  even  smaller  than  P-frames  —  because  of  (a) the advantage of bi-directional prediction and (b) the lowest priority  given  to  B-frames.</a:t>
            </a:r>
          </a:p>
          <a:p>
            <a:pPr eaLnBrk="1" hangingPunct="1">
              <a:lnSpc>
                <a:spcPts val="888"/>
              </a:lnSpc>
            </a:pPr>
            <a:endParaRPr lang="zh-CN" altLang="zh-CN" sz="800" dirty="0"/>
          </a:p>
          <a:p>
            <a:pPr eaLnBrk="1" hangingPunct="1">
              <a:lnSpc>
                <a:spcPts val="1063"/>
              </a:lnSpc>
              <a:spcBef>
                <a:spcPts val="38"/>
              </a:spcBef>
            </a:pPr>
            <a:endParaRPr lang="zh-CN" altLang="zh-CN" sz="1000" dirty="0"/>
          </a:p>
          <a:p>
            <a:pPr eaLnBrk="1" hangingPunct="1"/>
            <a:r>
              <a:rPr lang="zh-CN" altLang="zh-CN" sz="1400" dirty="0">
                <a:solidFill>
                  <a:srgbClr val="231F20"/>
                </a:solidFill>
                <a:cs typeface="Arial" panose="020B0604020202020204" pitchFamily="34" charset="0"/>
              </a:rPr>
              <a:t>Table  11.4:	Typical Compression  Performance  of  MPEG-1  Frames</a:t>
            </a:r>
            <a:endParaRPr lang="zh-CN" altLang="zh-CN" sz="1400" dirty="0">
              <a:cs typeface="Arial" panose="020B0604020202020204" pitchFamily="34" charset="0"/>
            </a:endParaRPr>
          </a:p>
        </p:txBody>
      </p:sp>
      <p:graphicFrame>
        <p:nvGraphicFramePr>
          <p:cNvPr id="6" name="object 6"/>
          <p:cNvGraphicFramePr>
            <a:graphicFrameLocks noGrp="1"/>
          </p:cNvGraphicFramePr>
          <p:nvPr/>
        </p:nvGraphicFramePr>
        <p:xfrm>
          <a:off x="2438400" y="4530725"/>
          <a:ext cx="3432175" cy="1358902"/>
        </p:xfrm>
        <a:graphic>
          <a:graphicData uri="http://schemas.openxmlformats.org/drawingml/2006/table">
            <a:tbl>
              <a:tblPr/>
              <a:tblGrid>
                <a:gridCol w="792163"/>
                <a:gridCol w="984250"/>
                <a:gridCol w="1655762"/>
              </a:tblGrid>
              <a:tr h="276225">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Type</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29210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29210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Size</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Compression</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r>
              <a:tr h="26193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I</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c>
                  <a:txBody>
                    <a:bodyPr/>
                    <a:lstStyle>
                      <a:lvl1pPr marL="16510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6510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18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7:1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r>
              <a:tr h="26828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P</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marL="244475">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244475"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6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20:1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r>
              <a:tr h="26828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2.5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50:1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r>
              <a:tr h="284163">
                <a:tc>
                  <a:txBody>
                    <a:bodyPr/>
                    <a:lstStyle>
                      <a:lvl1pPr marL="193675">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93675"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Avg</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4.8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27:1</a:t>
                      </a:r>
                      <a:endParaRPr kumimoji="0" lang="zh-CN" altLang="zh-CN" sz="1700" b="0" i="0" u="none" strike="noStrike" cap="none" normalizeH="0" baseline="0" dirty="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r>
            </a:tbl>
          </a:graphicData>
        </a:graphic>
      </p:graphicFrame>
      <p:sp>
        <p:nvSpPr>
          <p:cNvPr id="25629" name="标题 1"/>
          <p:cNvSpPr>
            <a:spLocks noGrp="1"/>
          </p:cNvSpPr>
          <p:nvPr>
            <p:ph type="title"/>
          </p:nvPr>
        </p:nvSpPr>
        <p:spPr>
          <a:xfrm>
            <a:off x="676579" y="185738"/>
            <a:ext cx="8275637" cy="1139825"/>
          </a:xfrm>
        </p:spPr>
        <p:txBody>
          <a:bodyPr/>
          <a:lstStyle/>
          <a:p>
            <a:r>
              <a:rPr lang="en-US" altLang="zh-CN" sz="4000" dirty="0" smtClean="0">
                <a:latin typeface="Calibri" panose="020F0502020204030204" pitchFamily="34" charset="0"/>
                <a:cs typeface="PMingLiU" pitchFamily="18" charset="-120"/>
              </a:rPr>
              <a:t>Typical Sizes of MPEG-1 Frames</a:t>
            </a:r>
          </a:p>
        </p:txBody>
      </p:sp>
    </p:spTree>
    <p:extLst>
      <p:ext uri="{BB962C8B-B14F-4D97-AF65-F5344CB8AC3E}">
        <p14:creationId xmlns:p14="http://schemas.microsoft.com/office/powerpoint/2010/main" val="204670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52994" y="94933"/>
            <a:ext cx="7696200" cy="1139825"/>
          </a:xfrm>
        </p:spPr>
        <p:txBody>
          <a:bodyPr/>
          <a:lstStyle/>
          <a:p>
            <a:r>
              <a:rPr lang="en-US" altLang="zh-CN" sz="3800" dirty="0" smtClean="0">
                <a:latin typeface="Calibri" panose="020F0502020204030204" pitchFamily="34" charset="0"/>
                <a:ea typeface="ＭＳ Ｐゴシック" panose="020B0600070205080204" pitchFamily="34" charset="-128"/>
                <a:cs typeface="PMingLiU" pitchFamily="18" charset="-120"/>
              </a:rPr>
              <a:t>Video Compression with Motion Compensation (</a:t>
            </a:r>
            <a:r>
              <a:rPr lang="zh-CN" altLang="en-US" sz="4000" dirty="0" smtClean="0">
                <a:ea typeface="ＭＳ Ｐゴシック" panose="020B0600070205080204" pitchFamily="34" charset="-128"/>
                <a:cs typeface="PMingLiU" pitchFamily="18" charset="-120"/>
              </a:rPr>
              <a:t>运动</a:t>
            </a:r>
            <a:r>
              <a:rPr lang="zh-CN" altLang="en-US" sz="3800" dirty="0" smtClean="0">
                <a:latin typeface="Calibri" panose="020F0502020204030204" pitchFamily="34" charset="0"/>
                <a:ea typeface="ＭＳ Ｐゴシック" panose="020B0600070205080204" pitchFamily="34" charset="-128"/>
                <a:cs typeface="PMingLiU" pitchFamily="18" charset="-120"/>
              </a:rPr>
              <a:t>补偿</a:t>
            </a:r>
            <a:r>
              <a:rPr lang="en-US" altLang="ja-JP" sz="3800" dirty="0" smtClean="0">
                <a:latin typeface="Calibri" panose="020F0502020204030204" pitchFamily="34" charset="0"/>
                <a:ea typeface="ＭＳ Ｐゴシック" panose="020B0600070205080204" pitchFamily="34" charset="-128"/>
                <a:cs typeface="PMingLiU" pitchFamily="18" charset="-120"/>
              </a:rPr>
              <a:t>)</a:t>
            </a:r>
            <a:endParaRPr lang="en-US" altLang="zh-CN" sz="3800" dirty="0" smtClean="0">
              <a:latin typeface="Calibri" panose="020F0502020204030204" pitchFamily="34" charset="0"/>
              <a:ea typeface="ＭＳ Ｐゴシック" panose="020B0600070205080204" pitchFamily="34" charset="-128"/>
              <a:cs typeface="PMingLiU" pitchFamily="18" charset="-120"/>
            </a:endParaRP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4EC2681F-F5F5-4485-BA1C-90C492DC156F}" type="slidenum">
              <a:rPr kumimoji="0" lang="en-US" altLang="zh-CN" sz="1200" smtClean="0">
                <a:latin typeface="Garamond" panose="02020404030301010803" pitchFamily="18" charset="0"/>
              </a:rPr>
              <a:pPr>
                <a:spcBef>
                  <a:spcPct val="0"/>
                </a:spcBef>
                <a:buClrTx/>
                <a:buSzTx/>
                <a:buFontTx/>
                <a:buNone/>
              </a:pPr>
              <a:t>3</a:t>
            </a:fld>
            <a:endParaRPr kumimoji="0" lang="en-US" altLang="zh-CN" sz="1200" smtClean="0">
              <a:latin typeface="Garamond" panose="02020404030301010803" pitchFamily="18" charset="0"/>
            </a:endParaRPr>
          </a:p>
        </p:txBody>
      </p:sp>
      <p:sp>
        <p:nvSpPr>
          <p:cNvPr id="24580" name="内容占位符 2"/>
          <p:cNvSpPr>
            <a:spLocks noGrp="1"/>
          </p:cNvSpPr>
          <p:nvPr>
            <p:ph idx="1"/>
          </p:nvPr>
        </p:nvSpPr>
        <p:spPr>
          <a:xfrm>
            <a:off x="457200" y="1447800"/>
            <a:ext cx="8229600" cy="4724400"/>
          </a:xfrm>
        </p:spPr>
        <p:txBody>
          <a:bodyPr/>
          <a:lstStyle/>
          <a:p>
            <a:r>
              <a:rPr lang="en-US" altLang="zh-CN" sz="2800" dirty="0" smtClean="0">
                <a:latin typeface="Cambria" panose="02040503050406030204" pitchFamily="18" charset="0"/>
                <a:ea typeface="黑体" panose="02010609060101010101" pitchFamily="49" charset="-122"/>
                <a:cs typeface="PMingLiU" pitchFamily="18" charset="-120"/>
              </a:rPr>
              <a:t>Temporal redundancy (</a:t>
            </a:r>
            <a:r>
              <a:rPr lang="zh-CN" altLang="en-US" sz="2800" dirty="0" smtClean="0">
                <a:latin typeface="Cambria" panose="02040503050406030204" pitchFamily="18" charset="0"/>
                <a:ea typeface="黑体" panose="02010609060101010101" pitchFamily="49" charset="-122"/>
                <a:cs typeface="PMingLiU" pitchFamily="18" charset="-120"/>
              </a:rPr>
              <a:t>时间冗余</a:t>
            </a:r>
            <a:r>
              <a:rPr lang="en-US" altLang="ja-JP" sz="2800" dirty="0" smtClean="0">
                <a:latin typeface="Cambria" panose="02040503050406030204" pitchFamily="18" charset="0"/>
                <a:ea typeface="黑体" panose="02010609060101010101" pitchFamily="49" charset="-122"/>
                <a:cs typeface="PMingLiU" pitchFamily="18" charset="-120"/>
              </a:rPr>
              <a:t>) exists between consecutive (</a:t>
            </a:r>
            <a:r>
              <a:rPr lang="zh-CN" altLang="en-US" sz="2800" dirty="0" smtClean="0">
                <a:latin typeface="Cambria" panose="02040503050406030204" pitchFamily="18" charset="0"/>
                <a:ea typeface="黑体" panose="02010609060101010101" pitchFamily="49" charset="-122"/>
                <a:cs typeface="PMingLiU" pitchFamily="18" charset="-120"/>
              </a:rPr>
              <a:t>连续的</a:t>
            </a:r>
            <a:r>
              <a:rPr lang="en-US" altLang="ja-JP" sz="2800" dirty="0" smtClean="0">
                <a:latin typeface="Cambria" panose="02040503050406030204" pitchFamily="18" charset="0"/>
                <a:ea typeface="黑体" panose="02010609060101010101" pitchFamily="49" charset="-122"/>
                <a:cs typeface="PMingLiU" pitchFamily="18" charset="-120"/>
              </a:rPr>
              <a:t>) frames</a:t>
            </a:r>
          </a:p>
          <a:p>
            <a:pPr lvl="1"/>
            <a:r>
              <a:rPr lang="en-US" altLang="zh-CN" sz="2400" dirty="0" smtClean="0">
                <a:latin typeface="Cambria" panose="02040503050406030204" pitchFamily="18" charset="0"/>
                <a:ea typeface="黑体" panose="02010609060101010101" pitchFamily="49" charset="-122"/>
                <a:cs typeface="PMingLiU" pitchFamily="18" charset="-120"/>
              </a:rPr>
              <a:t>Not every frame of the video needs to be coded independently (</a:t>
            </a:r>
            <a:r>
              <a:rPr lang="zh-CN" altLang="en-US" sz="2400" dirty="0" smtClean="0">
                <a:latin typeface="Cambria" panose="02040503050406030204" pitchFamily="18" charset="0"/>
                <a:ea typeface="黑体" panose="02010609060101010101" pitchFamily="49" charset="-122"/>
                <a:cs typeface="PMingLiU" pitchFamily="18" charset="-120"/>
              </a:rPr>
              <a:t>独立的</a:t>
            </a:r>
            <a:r>
              <a:rPr lang="en-US" altLang="ja-JP" sz="2400" dirty="0" smtClean="0">
                <a:latin typeface="Cambria" panose="02040503050406030204" pitchFamily="18" charset="0"/>
                <a:ea typeface="黑体" panose="02010609060101010101" pitchFamily="49" charset="-122"/>
                <a:cs typeface="PMingLiU" pitchFamily="18" charset="-120"/>
              </a:rPr>
              <a:t>) as a new image</a:t>
            </a:r>
          </a:p>
          <a:p>
            <a:pPr lvl="1"/>
            <a:r>
              <a:rPr lang="en-US" altLang="ja-JP" sz="2400" dirty="0" smtClean="0">
                <a:latin typeface="Cambria" panose="02040503050406030204" pitchFamily="18" charset="0"/>
                <a:ea typeface="黑体" panose="02010609060101010101" pitchFamily="49" charset="-122"/>
                <a:cs typeface="PMingLiU" pitchFamily="18" charset="-120"/>
              </a:rPr>
              <a:t>The </a:t>
            </a:r>
            <a:r>
              <a:rPr lang="en-US" altLang="ja-JP" sz="2400" dirty="0" smtClean="0">
                <a:solidFill>
                  <a:srgbClr val="FF0000"/>
                </a:solidFill>
                <a:latin typeface="Cambria" panose="02040503050406030204" pitchFamily="18" charset="0"/>
                <a:ea typeface="黑体" panose="02010609060101010101" pitchFamily="49" charset="-122"/>
                <a:cs typeface="PMingLiU" pitchFamily="18" charset="-120"/>
              </a:rPr>
              <a:t>difference</a:t>
            </a:r>
            <a:r>
              <a:rPr lang="en-US" altLang="ja-JP" sz="2400" dirty="0" smtClean="0">
                <a:latin typeface="Cambria" panose="02040503050406030204" pitchFamily="18" charset="0"/>
                <a:ea typeface="黑体" panose="02010609060101010101" pitchFamily="49" charset="-122"/>
                <a:cs typeface="PMingLiU" pitchFamily="18" charset="-120"/>
              </a:rPr>
              <a:t> between the current frame and other frame(s) in the sequence will be coded.</a:t>
            </a:r>
          </a:p>
          <a:p>
            <a:r>
              <a:rPr lang="en-US" altLang="zh-CN" sz="2800" dirty="0" smtClean="0">
                <a:latin typeface="Cambria" panose="02040503050406030204" pitchFamily="18" charset="0"/>
                <a:ea typeface="黑体" panose="02010609060101010101" pitchFamily="49" charset="-122"/>
                <a:cs typeface="PMingLiU" pitchFamily="18" charset="-120"/>
              </a:rPr>
              <a:t>Steps of video compression based motion compensation (MC)</a:t>
            </a:r>
          </a:p>
          <a:p>
            <a:pPr lvl="1"/>
            <a:r>
              <a:rPr lang="en-US" altLang="zh-CN" sz="2200" dirty="0" smtClean="0">
                <a:latin typeface="Cambria" panose="02040503050406030204" pitchFamily="18" charset="0"/>
                <a:ea typeface="黑体" panose="02010609060101010101" pitchFamily="49" charset="-122"/>
                <a:cs typeface="PMingLiU" pitchFamily="18" charset="-120"/>
              </a:rPr>
              <a:t>Motion estimation</a:t>
            </a:r>
          </a:p>
          <a:p>
            <a:pPr lvl="1"/>
            <a:r>
              <a:rPr lang="en-US" altLang="zh-CN" sz="2200" dirty="0" smtClean="0">
                <a:latin typeface="Cambria" panose="02040503050406030204" pitchFamily="18" charset="0"/>
                <a:ea typeface="黑体" panose="02010609060101010101" pitchFamily="49" charset="-122"/>
                <a:cs typeface="PMingLiU" pitchFamily="18" charset="-120"/>
              </a:rPr>
              <a:t>MC-based prediction</a:t>
            </a:r>
          </a:p>
          <a:p>
            <a:pPr lvl="1"/>
            <a:r>
              <a:rPr lang="en-US" altLang="zh-CN" sz="2200" dirty="0" smtClean="0">
                <a:latin typeface="Cambria" panose="02040503050406030204" pitchFamily="18" charset="0"/>
                <a:ea typeface="黑体" panose="02010609060101010101" pitchFamily="49" charset="-122"/>
                <a:cs typeface="PMingLiU" pitchFamily="18" charset="-120"/>
              </a:rPr>
              <a:t>Derivation of the prediction error</a:t>
            </a:r>
          </a:p>
        </p:txBody>
      </p:sp>
    </p:spTree>
    <p:extLst>
      <p:ext uri="{BB962C8B-B14F-4D97-AF65-F5344CB8AC3E}">
        <p14:creationId xmlns:p14="http://schemas.microsoft.com/office/powerpoint/2010/main" val="3720152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pitchFamily="34" charset="0"/>
                <a:cs typeface="PMingLiU" pitchFamily="18" charset="-120"/>
              </a:rPr>
              <a:t>Typical Sizes of MPEG-1 Frames</a:t>
            </a: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30</a:t>
            </a:fld>
            <a:endParaRPr lang="zh-CN" altLang="en-US" dirty="0"/>
          </a:p>
        </p:txBody>
      </p:sp>
      <p:sp>
        <p:nvSpPr>
          <p:cNvPr id="5" name="object 5"/>
          <p:cNvSpPr txBox="1">
            <a:spLocks noRot="1" noChangeAspect="1" noMove="1" noResize="1" noEditPoints="1" noAdjustHandles="1" noChangeArrowheads="1" noChangeShapeType="1" noTextEdit="1"/>
          </p:cNvSpPr>
          <p:nvPr/>
        </p:nvSpPr>
        <p:spPr>
          <a:xfrm>
            <a:off x="1133608" y="3630706"/>
            <a:ext cx="7199779" cy="2151529"/>
          </a:xfrm>
          <a:prstGeom prst="rect">
            <a:avLst/>
          </a:prstGeom>
          <a:blipFill rotWithShape="0">
            <a:blip r:embed="rId2"/>
            <a:stretch>
              <a:fillRect b="-1133"/>
            </a:stretch>
          </a:blipFill>
        </p:spPr>
        <p:txBody>
          <a:bodyPr/>
          <a:lstStyle/>
          <a:p>
            <a:pPr>
              <a:defRPr/>
            </a:pPr>
            <a:r>
              <a:rPr lang="zh-CN" altLang="en-US">
                <a:noFill/>
                <a:ea typeface="MS PGothic" panose="020B0600070205080204" pitchFamily="34" charset="-128"/>
              </a:rPr>
              <a:t> </a:t>
            </a:r>
          </a:p>
        </p:txBody>
      </p:sp>
      <p:graphicFrame>
        <p:nvGraphicFramePr>
          <p:cNvPr id="6" name="object 6"/>
          <p:cNvGraphicFramePr>
            <a:graphicFrameLocks noGrp="1"/>
          </p:cNvGraphicFramePr>
          <p:nvPr>
            <p:extLst>
              <p:ext uri="{D42A27DB-BD31-4B8C-83A1-F6EECF244321}">
                <p14:modId xmlns:p14="http://schemas.microsoft.com/office/powerpoint/2010/main" val="1503170690"/>
              </p:ext>
            </p:extLst>
          </p:nvPr>
        </p:nvGraphicFramePr>
        <p:xfrm>
          <a:off x="2793734" y="1545400"/>
          <a:ext cx="3432175" cy="1358902"/>
        </p:xfrm>
        <a:graphic>
          <a:graphicData uri="http://schemas.openxmlformats.org/drawingml/2006/table">
            <a:tbl>
              <a:tblPr/>
              <a:tblGrid>
                <a:gridCol w="792162"/>
                <a:gridCol w="984250"/>
                <a:gridCol w="1655763"/>
              </a:tblGrid>
              <a:tr h="276225">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Type</a:t>
                      </a:r>
                      <a:endParaRPr kumimoji="0" lang="zh-CN" altLang="zh-CN" sz="1700" b="0" i="0" u="none" strike="noStrike" cap="none" normalizeH="0" baseline="0" dirty="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29210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29210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Size</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Compression</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lnTlToBr>
                      <a:noFill/>
                    </a:lnTlToBr>
                    <a:lnBlToTr>
                      <a:noFill/>
                    </a:lnBlToTr>
                    <a:noFill/>
                  </a:tcPr>
                </a:tc>
              </a:tr>
              <a:tr h="26193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I</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c>
                  <a:txBody>
                    <a:bodyPr/>
                    <a:lstStyle>
                      <a:lvl1pPr marL="16510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6510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18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7:1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w="7620" cap="flat" cmpd="sng" algn="ctr">
                      <a:solidFill>
                        <a:srgbClr val="221E1F"/>
                      </a:solidFill>
                      <a:prstDash val="solid"/>
                      <a:round/>
                      <a:headEnd type="none" w="med" len="med"/>
                      <a:tailEnd type="none" w="med" len="med"/>
                    </a:lnT>
                    <a:lnB>
                      <a:noFill/>
                    </a:lnB>
                    <a:lnTlToBr>
                      <a:noFill/>
                    </a:lnTlToBr>
                    <a:lnBlToTr>
                      <a:noFill/>
                    </a:lnBlToTr>
                    <a:noFill/>
                  </a:tcPr>
                </a:tc>
              </a:tr>
              <a:tr h="26828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P</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marL="244475">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244475"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6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20:1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r>
              <a:tr h="268288">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2.5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50:1</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a:noFill/>
                    </a:lnB>
                    <a:lnTlToBr>
                      <a:noFill/>
                    </a:lnTlToBr>
                    <a:lnBlToTr>
                      <a:noFill/>
                    </a:lnBlToTr>
                    <a:noFill/>
                  </a:tcPr>
                </a:tc>
              </a:tr>
              <a:tr h="284163">
                <a:tc>
                  <a:txBody>
                    <a:bodyPr/>
                    <a:lstStyle>
                      <a:lvl1pPr marL="193675">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93675"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Avg</a:t>
                      </a:r>
                      <a:endParaRPr kumimoji="0" lang="zh-CN" altLang="zh-CN" sz="1700" b="0" i="0" u="none" strike="noStrike" cap="none" normalizeH="0" baseline="0" dirty="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marL="12065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12065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4.8  kB</a:t>
                      </a:r>
                      <a:endParaRPr kumimoji="0" lang="zh-CN" altLang="zh-CN" sz="17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cs typeface="PMingLiU" panose="02020500000000000000" pitchFamily="18" charset="-120"/>
                        </a:defRPr>
                      </a:lvl1pPr>
                      <a:lvl2pPr marL="742950" indent="-28575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rgbClr val="231F20"/>
                          </a:solidFill>
                          <a:effectLst/>
                          <a:latin typeface="Arial" panose="020B0604020202020204" pitchFamily="34" charset="0"/>
                          <a:ea typeface="PMingLiU" panose="02020500000000000000" pitchFamily="18" charset="-120"/>
                          <a:cs typeface="Arial" panose="020B0604020202020204" pitchFamily="34" charset="0"/>
                        </a:rPr>
                        <a:t>27:1</a:t>
                      </a:r>
                      <a:endParaRPr kumimoji="0" lang="zh-CN" altLang="zh-CN" sz="1700" b="0" i="0" u="none" strike="noStrike" cap="none" normalizeH="0" baseline="0" dirty="0" smtClean="0">
                        <a:ln>
                          <a:noFill/>
                        </a:ln>
                        <a:solidFill>
                          <a:schemeClr val="tx1"/>
                        </a:solidFill>
                        <a:effectLst/>
                        <a:latin typeface="Arial" panose="020B0604020202020204" pitchFamily="34" charset="0"/>
                        <a:ea typeface="PMingLiU" panose="02020500000000000000" pitchFamily="18" charset="-120"/>
                        <a:cs typeface="Arial" panose="020B0604020202020204" pitchFamily="34" charset="0"/>
                      </a:endParaRPr>
                    </a:p>
                  </a:txBody>
                  <a:tcPr marL="0" marR="0" marT="0" marB="0" horzOverflow="overflow">
                    <a:lnL w="7620" cap="flat" cmpd="sng" algn="ctr">
                      <a:solidFill>
                        <a:srgbClr val="221E1F"/>
                      </a:solidFill>
                      <a:prstDash val="solid"/>
                      <a:round/>
                      <a:headEnd type="none" w="med" len="med"/>
                      <a:tailEnd type="none" w="med" len="med"/>
                    </a:lnL>
                    <a:lnR w="7620" cap="flat" cmpd="sng" algn="ctr">
                      <a:solidFill>
                        <a:srgbClr val="221E1F"/>
                      </a:solidFill>
                      <a:prstDash val="solid"/>
                      <a:round/>
                      <a:headEnd type="none" w="med" len="med"/>
                      <a:tailEnd type="none" w="med" len="med"/>
                    </a:lnR>
                    <a:lnT>
                      <a:noFill/>
                    </a:lnT>
                    <a:lnB w="7620" cap="flat" cmpd="sng" algn="ctr">
                      <a:solidFill>
                        <a:srgbClr val="221E1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7186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编码标准</a:t>
            </a:r>
            <a:endParaRPr lang="zh-CN" altLang="en-US" dirty="0"/>
          </a:p>
        </p:txBody>
      </p:sp>
      <p:sp>
        <p:nvSpPr>
          <p:cNvPr id="3" name="内容占位符 2"/>
          <p:cNvSpPr>
            <a:spLocks noGrp="1"/>
          </p:cNvSpPr>
          <p:nvPr>
            <p:ph idx="1"/>
          </p:nvPr>
        </p:nvSpPr>
        <p:spPr>
          <a:xfrm>
            <a:off x="417066" y="1327105"/>
            <a:ext cx="8309867" cy="4351338"/>
          </a:xfrm>
        </p:spPr>
        <p:txBody>
          <a:bodyPr/>
          <a:lstStyle/>
          <a:p>
            <a:r>
              <a:rPr lang="en-US" altLang="zh-CN" dirty="0"/>
              <a:t>H.261</a:t>
            </a:r>
            <a:r>
              <a:rPr lang="zh-CN" altLang="en-US" dirty="0"/>
              <a:t>编码标准介绍</a:t>
            </a:r>
            <a:r>
              <a:rPr lang="en-US" altLang="zh-CN" dirty="0"/>
              <a:t>; </a:t>
            </a:r>
            <a:r>
              <a:rPr lang="en-US" altLang="zh-CN" dirty="0" smtClean="0"/>
              <a:t>H.261</a:t>
            </a:r>
            <a:r>
              <a:rPr lang="zh-CN" altLang="en-US" dirty="0"/>
              <a:t>里面的</a:t>
            </a:r>
            <a:r>
              <a:rPr lang="en-US" altLang="zh-CN" dirty="0"/>
              <a:t>I </a:t>
            </a:r>
            <a:r>
              <a:rPr lang="en-US" altLang="zh-CN" dirty="0" smtClean="0"/>
              <a:t>FRAME</a:t>
            </a:r>
            <a:r>
              <a:rPr lang="zh-CN" altLang="en-US" dirty="0" smtClean="0"/>
              <a:t>，</a:t>
            </a:r>
            <a:r>
              <a:rPr lang="zh-CN" altLang="en-US" dirty="0"/>
              <a:t>和</a:t>
            </a:r>
            <a:r>
              <a:rPr lang="en-US" altLang="zh-CN" dirty="0"/>
              <a:t>P FRAME </a:t>
            </a:r>
            <a:r>
              <a:rPr lang="zh-CN" altLang="en-US" dirty="0"/>
              <a:t>概念和编码过程，</a:t>
            </a:r>
            <a:r>
              <a:rPr lang="en-US" altLang="zh-CN" dirty="0"/>
              <a:t>H.261</a:t>
            </a:r>
            <a:r>
              <a:rPr lang="zh-CN" altLang="en-US" dirty="0"/>
              <a:t>的量化过程</a:t>
            </a:r>
            <a:r>
              <a:rPr lang="zh-CN" altLang="en-US" dirty="0" smtClean="0"/>
              <a:t>。</a:t>
            </a:r>
            <a:endParaRPr lang="en-US" altLang="zh-CN" dirty="0" smtClean="0"/>
          </a:p>
          <a:p>
            <a:endParaRPr lang="en-US" altLang="zh-CN" dirty="0" smtClean="0">
              <a:solidFill>
                <a:srgbClr val="C00000"/>
              </a:solidFill>
            </a:endParaRPr>
          </a:p>
          <a:p>
            <a:r>
              <a:rPr lang="zh-CN" altLang="en-US" dirty="0"/>
              <a:t>介绍</a:t>
            </a:r>
            <a:r>
              <a:rPr lang="en-US" altLang="zh-CN" dirty="0"/>
              <a:t>MPEG</a:t>
            </a:r>
            <a:r>
              <a:rPr lang="zh-CN" altLang="en-US" dirty="0"/>
              <a:t>编码，</a:t>
            </a:r>
            <a:r>
              <a:rPr lang="en-US" altLang="zh-CN" dirty="0"/>
              <a:t>MPEG-1</a:t>
            </a:r>
            <a:r>
              <a:rPr lang="zh-CN" altLang="en-US" dirty="0"/>
              <a:t>编码中的运动补偿，与</a:t>
            </a:r>
            <a:r>
              <a:rPr lang="en-US" altLang="zh-CN" dirty="0"/>
              <a:t>H.261</a:t>
            </a:r>
            <a:r>
              <a:rPr lang="zh-CN" altLang="en-US" dirty="0"/>
              <a:t>的主要区别</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31</a:t>
            </a:fld>
            <a:endParaRPr lang="zh-CN" altLang="en-US" dirty="0"/>
          </a:p>
        </p:txBody>
      </p:sp>
    </p:spTree>
    <p:extLst>
      <p:ext uri="{BB962C8B-B14F-4D97-AF65-F5344CB8AC3E}">
        <p14:creationId xmlns:p14="http://schemas.microsoft.com/office/powerpoint/2010/main" val="3509544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en-US" altLang="zh-CN" sz="4000" dirty="0">
                <a:latin typeface="Calibri" panose="020F0502020204030204" pitchFamily="34" charset="0"/>
                <a:cs typeface="PMingLiU" pitchFamily="18" charset="-120"/>
              </a:rPr>
              <a:t>Overview of MPEG-4</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914400" y="1576388"/>
            <a:ext cx="7199313"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MPEG-4: a newer standard. Besides compression, </a:t>
            </a:r>
            <a:r>
              <a:rPr lang="en-US" altLang="zh-CN" sz="2000" dirty="0" smtClean="0">
                <a:latin typeface="微软雅黑" panose="020B0503020204020204" pitchFamily="34" charset="-122"/>
                <a:ea typeface="微软雅黑" panose="020B0503020204020204" pitchFamily="34" charset="-122"/>
              </a:rPr>
              <a:t>pays great </a:t>
            </a:r>
            <a:r>
              <a:rPr lang="en-US" altLang="zh-CN" sz="2000" dirty="0">
                <a:latin typeface="微软雅黑" panose="020B0503020204020204" pitchFamily="34" charset="-122"/>
                <a:ea typeface="微软雅黑" panose="020B0503020204020204" pitchFamily="34" charset="-122"/>
              </a:rPr>
              <a:t>attention to issues about user interactivities</a:t>
            </a:r>
            <a:r>
              <a:rPr lang="en-US" altLang="zh-CN" sz="2000" dirty="0" smtClean="0">
                <a:latin typeface="微软雅黑" panose="020B0503020204020204" pitchFamily="34" charset="-122"/>
                <a:ea typeface="微软雅黑" panose="020B0503020204020204" pitchFamily="34" charset="-122"/>
              </a:rPr>
              <a:t>.</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MPEG-4 departs from its predecessors in adopting a </a:t>
            </a:r>
            <a:r>
              <a:rPr lang="en-US" altLang="zh-CN" sz="2000" dirty="0" smtClean="0">
                <a:latin typeface="微软雅黑" panose="020B0503020204020204" pitchFamily="34" charset="-122"/>
                <a:ea typeface="微软雅黑" panose="020B0503020204020204" pitchFamily="34" charset="-122"/>
              </a:rPr>
              <a:t>new object-based coding.</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The bit-rate for MPEG-4 video now covers a large </a:t>
            </a:r>
            <a:r>
              <a:rPr lang="en-US" altLang="zh-CN" sz="2000" dirty="0" smtClean="0">
                <a:latin typeface="微软雅黑" panose="020B0503020204020204" pitchFamily="34" charset="-122"/>
                <a:ea typeface="微软雅黑" panose="020B0503020204020204" pitchFamily="34" charset="-122"/>
              </a:rPr>
              <a:t>range between </a:t>
            </a:r>
            <a:r>
              <a:rPr lang="en-US" altLang="zh-CN" sz="2000" dirty="0">
                <a:latin typeface="微软雅黑" panose="020B0503020204020204" pitchFamily="34" charset="-122"/>
                <a:ea typeface="微软雅黑" panose="020B0503020204020204" pitchFamily="34" charset="-122"/>
              </a:rPr>
              <a:t>5 kbps to 10 Mbps.</a:t>
            </a:r>
            <a:endParaRPr lang="zh-CN" altLang="zh-CN" sz="2000" dirty="0">
              <a:latin typeface="微软雅黑" panose="020B0503020204020204" pitchFamily="34" charset="-122"/>
              <a:ea typeface="微软雅黑" panose="020B0503020204020204" pitchFamily="34" charset="-122"/>
            </a:endParaRPr>
          </a:p>
          <a:p>
            <a:pPr eaLnBrk="1" hangingPunct="1">
              <a:lnSpc>
                <a:spcPts val="1063"/>
              </a:lnSpc>
              <a:spcBef>
                <a:spcPts val="38"/>
              </a:spcBef>
            </a:pPr>
            <a:endParaRPr lang="zh-CN" altLang="zh-CN" sz="1000" dirty="0"/>
          </a:p>
        </p:txBody>
      </p:sp>
      <p:pic>
        <p:nvPicPr>
          <p:cNvPr id="2" name="图片 1"/>
          <p:cNvPicPr>
            <a:picLocks noChangeAspect="1"/>
          </p:cNvPicPr>
          <p:nvPr/>
        </p:nvPicPr>
        <p:blipFill rotWithShape="1">
          <a:blip r:embed="rId3"/>
          <a:srcRect b="2292"/>
          <a:stretch/>
        </p:blipFill>
        <p:spPr>
          <a:xfrm>
            <a:off x="1677042" y="3473873"/>
            <a:ext cx="5406383" cy="3389264"/>
          </a:xfrm>
          <a:prstGeom prst="rect">
            <a:avLst/>
          </a:prstGeom>
        </p:spPr>
      </p:pic>
    </p:spTree>
    <p:extLst>
      <p:ext uri="{BB962C8B-B14F-4D97-AF65-F5344CB8AC3E}">
        <p14:creationId xmlns:p14="http://schemas.microsoft.com/office/powerpoint/2010/main" val="872977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en-US" altLang="zh-CN" sz="4000" dirty="0">
                <a:latin typeface="Calibri" panose="020F0502020204030204" pitchFamily="34" charset="0"/>
                <a:cs typeface="PMingLiU" pitchFamily="18" charset="-120"/>
              </a:rPr>
              <a:t>2D Mesh Object Coding</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914400" y="1576388"/>
            <a:ext cx="7405141"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vertices of the polygons are referred to as nodes </a:t>
            </a:r>
            <a:r>
              <a:rPr lang="en-US" altLang="zh-CN" sz="2000" dirty="0" smtClean="0">
                <a:latin typeface="微软雅黑" panose="020B0503020204020204" pitchFamily="34" charset="-122"/>
                <a:ea typeface="微软雅黑" panose="020B0503020204020204" pitchFamily="34" charset="-122"/>
              </a:rPr>
              <a:t>of the </a:t>
            </a:r>
            <a:r>
              <a:rPr lang="en-US" altLang="zh-CN" sz="2000" dirty="0">
                <a:latin typeface="微软雅黑" panose="020B0503020204020204" pitchFamily="34" charset="-122"/>
                <a:ea typeface="微软雅黑" panose="020B0503020204020204" pitchFamily="34" charset="-122"/>
              </a:rPr>
              <a:t>mesh.</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most popular meshes are triangular meshes where </a:t>
            </a:r>
            <a:r>
              <a:rPr lang="en-US" altLang="zh-CN" sz="2000" dirty="0" smtClean="0">
                <a:latin typeface="微软雅黑" panose="020B0503020204020204" pitchFamily="34" charset="-122"/>
                <a:ea typeface="微软雅黑" panose="020B0503020204020204" pitchFamily="34" charset="-122"/>
              </a:rPr>
              <a:t>all polygons </a:t>
            </a:r>
            <a:r>
              <a:rPr lang="en-US" altLang="zh-CN" sz="2000" dirty="0">
                <a:latin typeface="微软雅黑" panose="020B0503020204020204" pitchFamily="34" charset="-122"/>
                <a:ea typeface="微软雅黑" panose="020B0503020204020204" pitchFamily="34" charset="-122"/>
              </a:rPr>
              <a:t>are triangles.</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MPEG-4 standard makes use of two types of </a:t>
            </a:r>
            <a:r>
              <a:rPr lang="en-US" altLang="zh-CN" sz="2000" dirty="0" smtClean="0">
                <a:latin typeface="微软雅黑" panose="020B0503020204020204" pitchFamily="34" charset="-122"/>
                <a:ea typeface="微软雅黑" panose="020B0503020204020204" pitchFamily="34" charset="-122"/>
              </a:rPr>
              <a:t>2D mesh</a:t>
            </a:r>
            <a:r>
              <a:rPr lang="en-US" altLang="zh-CN" sz="2000" dirty="0">
                <a:latin typeface="微软雅黑" panose="020B0503020204020204" pitchFamily="34" charset="-122"/>
                <a:ea typeface="微软雅黑" panose="020B0503020204020204" pitchFamily="34" charset="-122"/>
              </a:rPr>
              <a:t>: uniform mesh and Delaunay mesh</a:t>
            </a:r>
            <a:endParaRPr lang="zh-CN" altLang="zh-CN" sz="1000" dirty="0"/>
          </a:p>
        </p:txBody>
      </p:sp>
      <p:pic>
        <p:nvPicPr>
          <p:cNvPr id="3" name="图片 2"/>
          <p:cNvPicPr>
            <a:picLocks noChangeAspect="1"/>
          </p:cNvPicPr>
          <p:nvPr/>
        </p:nvPicPr>
        <p:blipFill>
          <a:blip r:embed="rId3"/>
          <a:stretch>
            <a:fillRect/>
          </a:stretch>
        </p:blipFill>
        <p:spPr>
          <a:xfrm>
            <a:off x="480219" y="3736178"/>
            <a:ext cx="8471997" cy="2621601"/>
          </a:xfrm>
          <a:prstGeom prst="rect">
            <a:avLst/>
          </a:prstGeom>
        </p:spPr>
      </p:pic>
      <p:sp>
        <p:nvSpPr>
          <p:cNvPr id="5" name="矩形 4"/>
          <p:cNvSpPr/>
          <p:nvPr/>
        </p:nvSpPr>
        <p:spPr>
          <a:xfrm>
            <a:off x="2257395" y="6255024"/>
            <a:ext cx="761747" cy="369332"/>
          </a:xfrm>
          <a:prstGeom prst="rect">
            <a:avLst/>
          </a:prstGeom>
        </p:spPr>
        <p:txBody>
          <a:bodyPr wrap="none">
            <a:spAutoFit/>
          </a:bodyPr>
          <a:lstStyle/>
          <a:p>
            <a:r>
              <a:rPr lang="en-US" altLang="zh-CN" dirty="0" smtClean="0">
                <a:latin typeface="LCMSS8"/>
              </a:rPr>
              <a:t>Nodes</a:t>
            </a:r>
            <a:endParaRPr lang="zh-CN" altLang="en-US" dirty="0"/>
          </a:p>
        </p:txBody>
      </p:sp>
      <p:sp>
        <p:nvSpPr>
          <p:cNvPr id="6" name="矩形 5"/>
          <p:cNvSpPr/>
          <p:nvPr/>
        </p:nvSpPr>
        <p:spPr>
          <a:xfrm>
            <a:off x="6240886" y="6255024"/>
            <a:ext cx="1685077" cy="369332"/>
          </a:xfrm>
          <a:prstGeom prst="rect">
            <a:avLst/>
          </a:prstGeom>
        </p:spPr>
        <p:txBody>
          <a:bodyPr wrap="none">
            <a:spAutoFit/>
          </a:bodyPr>
          <a:lstStyle/>
          <a:p>
            <a:r>
              <a:rPr lang="en-US" altLang="zh-CN" dirty="0">
                <a:latin typeface="LCMSS8"/>
              </a:rPr>
              <a:t>Delaunay Mesh</a:t>
            </a:r>
            <a:endParaRPr lang="zh-CN" altLang="en-US" dirty="0"/>
          </a:p>
        </p:txBody>
      </p:sp>
    </p:spTree>
    <p:extLst>
      <p:ext uri="{BB962C8B-B14F-4D97-AF65-F5344CB8AC3E}">
        <p14:creationId xmlns:p14="http://schemas.microsoft.com/office/powerpoint/2010/main" val="2122550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en-US" altLang="zh-CN" sz="4000" dirty="0">
                <a:latin typeface="Calibri" panose="020F0502020204030204" pitchFamily="34" charset="0"/>
                <a:cs typeface="PMingLiU" pitchFamily="18" charset="-120"/>
              </a:rPr>
              <a:t>2D Mesh Object Coding</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509665" y="4733142"/>
            <a:ext cx="81546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Mesh geometry coding:</a:t>
            </a:r>
            <a:endParaRPr lang="en-US" altLang="zh-CN" sz="2000" dirty="0">
              <a:latin typeface="微软雅黑" panose="020B0503020204020204" pitchFamily="34" charset="-122"/>
              <a:ea typeface="微软雅黑" panose="020B0503020204020204" pitchFamily="34" charset="-122"/>
            </a:endParaRPr>
          </a:p>
          <a:p>
            <a:pPr marL="0" indent="0">
              <a:lnSpc>
                <a:spcPct val="90000"/>
              </a:lnSpc>
              <a:spcBef>
                <a:spcPts val="1000"/>
              </a:spcBef>
              <a:buClr>
                <a:srgbClr val="94003F"/>
              </a:buClr>
              <a:buSzPct val="70000"/>
            </a:pPr>
            <a:r>
              <a:rPr lang="en-US" altLang="zh-CN" sz="2000" dirty="0">
                <a:latin typeface="微软雅黑" panose="020B0503020204020204" pitchFamily="34" charset="-122"/>
                <a:ea typeface="微软雅黑" panose="020B0503020204020204" pitchFamily="34" charset="-122"/>
              </a:rPr>
              <a:t>Except for the </a:t>
            </a:r>
            <a:r>
              <a:rPr lang="en-US" altLang="zh-CN" sz="2000" dirty="0" smtClean="0">
                <a:latin typeface="微软雅黑" panose="020B0503020204020204" pitchFamily="34" charset="-122"/>
                <a:ea typeface="微软雅黑" panose="020B0503020204020204" pitchFamily="34" charset="-122"/>
              </a:rPr>
              <a:t>first </a:t>
            </a:r>
            <a:r>
              <a:rPr lang="en-US" altLang="zh-CN" sz="2000" dirty="0">
                <a:latin typeface="微软雅黑" panose="020B0503020204020204" pitchFamily="34" charset="-122"/>
                <a:ea typeface="微软雅黑" panose="020B0503020204020204" pitchFamily="34" charset="-122"/>
              </a:rPr>
              <a:t>location (x0; y0), all subsequent </a:t>
            </a:r>
            <a:r>
              <a:rPr lang="en-US" altLang="zh-CN" sz="2000" dirty="0" smtClean="0">
                <a:latin typeface="微软雅黑" panose="020B0503020204020204" pitchFamily="34" charset="-122"/>
                <a:ea typeface="微软雅黑" panose="020B0503020204020204" pitchFamily="34" charset="-122"/>
              </a:rPr>
              <a:t>coordinates are </a:t>
            </a:r>
            <a:r>
              <a:rPr lang="en-US" altLang="zh-CN" sz="2000" dirty="0">
                <a:latin typeface="微软雅黑" panose="020B0503020204020204" pitchFamily="34" charset="-122"/>
                <a:ea typeface="微软雅黑" panose="020B0503020204020204" pitchFamily="34" charset="-122"/>
              </a:rPr>
              <a:t>coded </a:t>
            </a:r>
            <a:r>
              <a:rPr lang="en-US" altLang="zh-CN" sz="2000" dirty="0" smtClean="0">
                <a:latin typeface="微软雅黑" panose="020B0503020204020204" pitchFamily="34" charset="-122"/>
                <a:ea typeface="微软雅黑" panose="020B0503020204020204" pitchFamily="34" charset="-122"/>
              </a:rPr>
              <a:t>deferentially—— </a:t>
            </a:r>
            <a:r>
              <a:rPr lang="en-US" altLang="zh-CN" sz="2000" dirty="0">
                <a:latin typeface="微软雅黑" panose="020B0503020204020204" pitchFamily="34" charset="-122"/>
                <a:ea typeface="微软雅黑" panose="020B0503020204020204" pitchFamily="34" charset="-122"/>
              </a:rPr>
              <a:t>that is, for n </a:t>
            </a:r>
            <a:r>
              <a:rPr lang="en-US" altLang="zh-CN" sz="2000" dirty="0" smtClean="0">
                <a:latin typeface="微软雅黑" panose="020B0503020204020204" pitchFamily="34" charset="-122"/>
                <a:ea typeface="微软雅黑" panose="020B0503020204020204" pitchFamily="34" charset="-122"/>
              </a:rPr>
              <a:t>&gt; </a:t>
            </a:r>
            <a:r>
              <a:rPr lang="en-US" altLang="zh-CN" sz="2000" dirty="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0" y="755650"/>
            <a:ext cx="9144000" cy="3694831"/>
          </a:xfrm>
          <a:prstGeom prst="rect">
            <a:avLst/>
          </a:prstGeom>
        </p:spPr>
      </p:pic>
      <p:pic>
        <p:nvPicPr>
          <p:cNvPr id="8" name="图片 7"/>
          <p:cNvPicPr>
            <a:picLocks noChangeAspect="1"/>
          </p:cNvPicPr>
          <p:nvPr/>
        </p:nvPicPr>
        <p:blipFill>
          <a:blip r:embed="rId4"/>
          <a:stretch>
            <a:fillRect/>
          </a:stretch>
        </p:blipFill>
        <p:spPr>
          <a:xfrm>
            <a:off x="945852" y="5740498"/>
            <a:ext cx="6682670" cy="688800"/>
          </a:xfrm>
          <a:prstGeom prst="rect">
            <a:avLst/>
          </a:prstGeom>
        </p:spPr>
      </p:pic>
    </p:spTree>
    <p:extLst>
      <p:ext uri="{BB962C8B-B14F-4D97-AF65-F5344CB8AC3E}">
        <p14:creationId xmlns:p14="http://schemas.microsoft.com/office/powerpoint/2010/main" val="739928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en-US" altLang="zh-CN" sz="4000" dirty="0">
                <a:latin typeface="Calibri" panose="020F0502020204030204" pitchFamily="34" charset="0"/>
                <a:cs typeface="PMingLiU" pitchFamily="18" charset="-120"/>
              </a:rPr>
              <a:t>2D Mesh Object Coding</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464695" y="4733142"/>
            <a:ext cx="81546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Mesh motion coding:</a:t>
            </a:r>
            <a:endParaRPr lang="en-US" altLang="zh-CN" sz="2000" dirty="0">
              <a:latin typeface="微软雅黑" panose="020B0503020204020204" pitchFamily="34" charset="-122"/>
              <a:ea typeface="微软雅黑" panose="020B0503020204020204" pitchFamily="34" charset="-122"/>
            </a:endParaRPr>
          </a:p>
          <a:p>
            <a:r>
              <a:rPr lang="en-US" altLang="zh-CN" sz="2000" dirty="0"/>
              <a:t>For any MOP triangle (</a:t>
            </a:r>
            <a:r>
              <a:rPr lang="en-US" altLang="zh-CN" sz="2000" i="1" dirty="0"/>
              <a:t>Pi; </a:t>
            </a:r>
            <a:r>
              <a:rPr lang="en-US" altLang="zh-CN" sz="2000" i="1" dirty="0" err="1"/>
              <a:t>Pj</a:t>
            </a:r>
            <a:r>
              <a:rPr lang="en-US" altLang="zh-CN" sz="2000" i="1" dirty="0"/>
              <a:t>; </a:t>
            </a:r>
            <a:r>
              <a:rPr lang="en-US" altLang="zh-CN" sz="2000" i="1" dirty="0" err="1"/>
              <a:t>Pk</a:t>
            </a:r>
            <a:r>
              <a:rPr lang="en-US" altLang="zh-CN" sz="2000" dirty="0"/>
              <a:t>), if the motion vectors </a:t>
            </a:r>
            <a:r>
              <a:rPr lang="en-US" altLang="zh-CN" sz="2000" dirty="0" smtClean="0"/>
              <a:t>for </a:t>
            </a:r>
            <a:r>
              <a:rPr lang="en-US" altLang="zh-CN" sz="2000" i="1" dirty="0" smtClean="0"/>
              <a:t>Pi </a:t>
            </a:r>
            <a:r>
              <a:rPr lang="en-US" altLang="zh-CN" sz="2000" dirty="0"/>
              <a:t>and </a:t>
            </a:r>
            <a:r>
              <a:rPr lang="en-US" altLang="zh-CN" sz="2000" i="1" dirty="0" err="1"/>
              <a:t>Pj</a:t>
            </a:r>
            <a:r>
              <a:rPr lang="en-US" altLang="zh-CN" sz="2000" i="1" dirty="0"/>
              <a:t> </a:t>
            </a:r>
            <a:r>
              <a:rPr lang="en-US" altLang="zh-CN" sz="2000" dirty="0" smtClean="0"/>
              <a:t>are known </a:t>
            </a:r>
            <a:r>
              <a:rPr lang="en-US" altLang="zh-CN" sz="2000" dirty="0"/>
              <a:t>to be </a:t>
            </a:r>
            <a:r>
              <a:rPr lang="en-US" altLang="zh-CN" sz="2000" b="1" dirty="0" err="1"/>
              <a:t>MV</a:t>
            </a:r>
            <a:r>
              <a:rPr lang="en-US" altLang="zh-CN" sz="1400" b="1" dirty="0" err="1"/>
              <a:t>i</a:t>
            </a:r>
            <a:r>
              <a:rPr lang="en-US" altLang="zh-CN" sz="2000" b="1" dirty="0"/>
              <a:t> </a:t>
            </a:r>
            <a:r>
              <a:rPr lang="en-US" altLang="zh-CN" sz="2000" dirty="0"/>
              <a:t>and </a:t>
            </a:r>
            <a:r>
              <a:rPr lang="en-US" altLang="zh-CN" sz="2000" b="1" dirty="0" err="1" smtClean="0"/>
              <a:t>MV</a:t>
            </a:r>
            <a:r>
              <a:rPr lang="en-US" altLang="zh-CN" sz="1400" b="1" dirty="0" err="1" smtClean="0"/>
              <a:t>j</a:t>
            </a:r>
            <a:r>
              <a:rPr lang="en-US" altLang="zh-CN" sz="2000" b="1" dirty="0" smtClean="0"/>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Pred</a:t>
            </a:r>
            <a:r>
              <a:rPr lang="en-US" altLang="zh-CN" sz="1200" b="1" dirty="0" err="1" smtClean="0">
                <a:latin typeface="微软雅黑" panose="020B0503020204020204" pitchFamily="34" charset="-122"/>
                <a:ea typeface="微软雅黑" panose="020B0503020204020204" pitchFamily="34" charset="-122"/>
              </a:rPr>
              <a:t>k</a:t>
            </a:r>
            <a:r>
              <a:rPr lang="en-US" altLang="zh-CN" sz="2000" b="1" dirty="0" smtClean="0">
                <a:latin typeface="微软雅黑" panose="020B0503020204020204" pitchFamily="34" charset="-122"/>
                <a:ea typeface="微软雅黑" panose="020B0503020204020204" pitchFamily="34" charset="-122"/>
              </a:rPr>
              <a:t>=0.5(</a:t>
            </a:r>
            <a:r>
              <a:rPr lang="en-US" altLang="zh-CN" sz="2000" b="1" dirty="0" err="1" smtClean="0">
                <a:latin typeface="微软雅黑" panose="020B0503020204020204" pitchFamily="34" charset="-122"/>
                <a:ea typeface="微软雅黑" panose="020B0503020204020204" pitchFamily="34" charset="-122"/>
              </a:rPr>
              <a:t>MV</a:t>
            </a:r>
            <a:r>
              <a:rPr lang="en-US" altLang="zh-CN" sz="1200" b="1" dirty="0" err="1" smtClean="0">
                <a:latin typeface="微软雅黑" panose="020B0503020204020204" pitchFamily="34" charset="-122"/>
                <a:ea typeface="微软雅黑" panose="020B0503020204020204" pitchFamily="34" charset="-122"/>
              </a:rPr>
              <a:t>i</a:t>
            </a:r>
            <a:r>
              <a:rPr lang="en-US" altLang="zh-CN" sz="2000" b="1" dirty="0" err="1" smtClean="0">
                <a:latin typeface="微软雅黑" panose="020B0503020204020204" pitchFamily="34" charset="-122"/>
                <a:ea typeface="微软雅黑" panose="020B0503020204020204" pitchFamily="34" charset="-122"/>
              </a:rPr>
              <a:t>+MV</a:t>
            </a:r>
            <a:r>
              <a:rPr lang="en-US" altLang="zh-CN" sz="1200" b="1" dirty="0" err="1" smtClean="0">
                <a:latin typeface="微软雅黑" panose="020B0503020204020204" pitchFamily="34" charset="-122"/>
                <a:ea typeface="微软雅黑" panose="020B0503020204020204" pitchFamily="34" charset="-122"/>
              </a:rPr>
              <a:t>j</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dirty="0">
              <a:latin typeface="微软雅黑" panose="020B0503020204020204" pitchFamily="34" charset="-122"/>
              <a:ea typeface="微软雅黑" panose="020B0503020204020204" pitchFamily="34" charset="-122"/>
            </a:endParaRPr>
          </a:p>
          <a:p>
            <a:r>
              <a:rPr lang="en-US" altLang="zh-CN" sz="2000" dirty="0"/>
              <a:t>The prediction error </a:t>
            </a:r>
            <a:r>
              <a:rPr lang="en-US" altLang="zh-CN" sz="2000" b="1" dirty="0" err="1"/>
              <a:t>e</a:t>
            </a:r>
            <a:r>
              <a:rPr lang="en-US" altLang="zh-CN" sz="1400" b="1" dirty="0" err="1"/>
              <a:t>k</a:t>
            </a:r>
            <a:r>
              <a:rPr lang="en-US" altLang="zh-CN" sz="2000" b="1" dirty="0"/>
              <a:t> </a:t>
            </a:r>
            <a:r>
              <a:rPr lang="en-US" altLang="zh-CN" sz="2000" dirty="0"/>
              <a:t>is coded </a:t>
            </a:r>
            <a:r>
              <a:rPr lang="en-US" altLang="zh-CN" sz="2000" dirty="0" smtClean="0"/>
              <a:t>as, </a:t>
            </a:r>
            <a:r>
              <a:rPr lang="en-US" altLang="zh-CN" sz="2000" dirty="0" err="1" smtClean="0"/>
              <a:t>ek</a:t>
            </a:r>
            <a:r>
              <a:rPr lang="en-US" altLang="zh-CN" sz="2000" dirty="0" smtClean="0"/>
              <a:t>=</a:t>
            </a:r>
            <a:r>
              <a:rPr lang="en-US" altLang="zh-CN" sz="2000" b="1" dirty="0" err="1" smtClean="0">
                <a:latin typeface="微软雅黑" panose="020B0503020204020204" pitchFamily="34" charset="-122"/>
                <a:ea typeface="微软雅黑" panose="020B0503020204020204" pitchFamily="34" charset="-122"/>
              </a:rPr>
              <a:t>MV</a:t>
            </a:r>
            <a:r>
              <a:rPr lang="en-US" altLang="zh-CN" sz="1200" b="1" dirty="0" err="1" smtClean="0">
                <a:latin typeface="微软雅黑" panose="020B0503020204020204" pitchFamily="34" charset="-122"/>
                <a:ea typeface="微软雅黑" panose="020B0503020204020204" pitchFamily="34" charset="-122"/>
              </a:rPr>
              <a:t>k</a:t>
            </a:r>
            <a:r>
              <a:rPr lang="en-US" altLang="zh-CN" sz="2000" b="1" dirty="0" err="1" smtClean="0">
                <a:latin typeface="微软雅黑" panose="020B0503020204020204" pitchFamily="34" charset="-122"/>
                <a:ea typeface="微软雅黑" panose="020B0503020204020204" pitchFamily="34" charset="-122"/>
              </a:rPr>
              <a:t>-Pred</a:t>
            </a:r>
            <a:r>
              <a:rPr lang="en-US" altLang="zh-CN" sz="1400" b="1" dirty="0" err="1">
                <a:latin typeface="微软雅黑" panose="020B0503020204020204" pitchFamily="34" charset="-122"/>
                <a:ea typeface="微软雅黑" panose="020B0503020204020204" pitchFamily="34" charset="-122"/>
              </a:rPr>
              <a:t>k</a:t>
            </a:r>
            <a:endParaRPr lang="en-US" altLang="zh-CN" sz="1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0" y="755650"/>
            <a:ext cx="9144000" cy="3694831"/>
          </a:xfrm>
          <a:prstGeom prst="rect">
            <a:avLst/>
          </a:prstGeom>
        </p:spPr>
      </p:pic>
    </p:spTree>
    <p:extLst>
      <p:ext uri="{BB962C8B-B14F-4D97-AF65-F5344CB8AC3E}">
        <p14:creationId xmlns:p14="http://schemas.microsoft.com/office/powerpoint/2010/main" val="354987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en-US" altLang="zh-CN" sz="4000" dirty="0">
                <a:latin typeface="Calibri" panose="020F0502020204030204" pitchFamily="34" charset="0"/>
                <a:cs typeface="PMingLiU" pitchFamily="18" charset="-120"/>
              </a:rPr>
              <a:t>3D Model-Based Coding</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914400" y="1576388"/>
            <a:ext cx="8037816"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MPEG-4 has adopted a generic default face model, </a:t>
            </a:r>
            <a:r>
              <a:rPr lang="en-US" altLang="zh-CN" sz="2000" dirty="0" smtClean="0">
                <a:latin typeface="微软雅黑" panose="020B0503020204020204" pitchFamily="34" charset="-122"/>
                <a:ea typeface="微软雅黑" panose="020B0503020204020204" pitchFamily="34" charset="-122"/>
              </a:rPr>
              <a:t>which was </a:t>
            </a:r>
            <a:r>
              <a:rPr lang="en-US" altLang="zh-CN" sz="2000" dirty="0">
                <a:latin typeface="微软雅黑" panose="020B0503020204020204" pitchFamily="34" charset="-122"/>
                <a:ea typeface="微软雅黑" panose="020B0503020204020204" pitchFamily="34" charset="-122"/>
              </a:rPr>
              <a:t>developed by VRML Consortium</a:t>
            </a:r>
            <a:r>
              <a:rPr lang="en-US" altLang="zh-CN" sz="2000" dirty="0" smtClean="0">
                <a:latin typeface="微软雅黑" panose="020B0503020204020204" pitchFamily="34" charset="-122"/>
                <a:ea typeface="微软雅黑" panose="020B0503020204020204" pitchFamily="34" charset="-122"/>
              </a:rPr>
              <a:t>.</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Face Animation Parameters (FAPs) can be </a:t>
            </a:r>
            <a:r>
              <a:rPr lang="en-US" altLang="zh-CN" sz="2000" dirty="0" smtClean="0">
                <a:latin typeface="微软雅黑" panose="020B0503020204020204" pitchFamily="34" charset="-122"/>
                <a:ea typeface="微软雅黑" panose="020B0503020204020204" pitchFamily="34" charset="-122"/>
              </a:rPr>
              <a:t>specified to achieve </a:t>
            </a:r>
            <a:r>
              <a:rPr lang="en-US" altLang="zh-CN" sz="2000" dirty="0">
                <a:latin typeface="微软雅黑" panose="020B0503020204020204" pitchFamily="34" charset="-122"/>
                <a:ea typeface="微软雅黑" panose="020B0503020204020204" pitchFamily="34" charset="-122"/>
              </a:rPr>
              <a:t>desirable </a:t>
            </a:r>
            <a:r>
              <a:rPr lang="en-US" altLang="zh-CN" sz="2000" dirty="0" smtClean="0">
                <a:latin typeface="微软雅黑" panose="020B0503020204020204" pitchFamily="34" charset="-122"/>
                <a:ea typeface="微软雅黑" panose="020B0503020204020204" pitchFamily="34" charset="-122"/>
              </a:rPr>
              <a:t>animations</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deviations </a:t>
            </a:r>
            <a:r>
              <a:rPr lang="en-US" altLang="zh-CN" sz="2000" dirty="0">
                <a:latin typeface="微软雅黑" panose="020B0503020204020204" pitchFamily="34" charset="-122"/>
                <a:ea typeface="微软雅黑" panose="020B0503020204020204" pitchFamily="34" charset="-122"/>
              </a:rPr>
              <a:t>from the </a:t>
            </a:r>
            <a:r>
              <a:rPr lang="en-US" altLang="zh-CN" sz="2000" dirty="0" smtClean="0">
                <a:latin typeface="微软雅黑" panose="020B0503020204020204" pitchFamily="34" charset="-122"/>
                <a:ea typeface="微软雅黑" panose="020B0503020204020204" pitchFamily="34" charset="-122"/>
              </a:rPr>
              <a:t>original neutral face.</a:t>
            </a:r>
          </a:p>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For compression, the FAPs are coded using predictive </a:t>
            </a:r>
            <a:r>
              <a:rPr lang="en-US" altLang="zh-CN" sz="2000" dirty="0" smtClean="0">
                <a:latin typeface="微软雅黑" panose="020B0503020204020204" pitchFamily="34" charset="-122"/>
                <a:ea typeface="微软雅黑" panose="020B0503020204020204" pitchFamily="34" charset="-122"/>
              </a:rPr>
              <a:t>coding.</a:t>
            </a:r>
            <a:endParaRPr lang="zh-CN"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62573" y="3259289"/>
            <a:ext cx="5903647" cy="3598711"/>
          </a:xfrm>
          <a:prstGeom prst="rect">
            <a:avLst/>
          </a:prstGeom>
        </p:spPr>
      </p:pic>
    </p:spTree>
    <p:extLst>
      <p:ext uri="{BB962C8B-B14F-4D97-AF65-F5344CB8AC3E}">
        <p14:creationId xmlns:p14="http://schemas.microsoft.com/office/powerpoint/2010/main" val="4192517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zh-CN" altLang="en-US" sz="4000" dirty="0" smtClean="0">
                <a:latin typeface="Calibri" panose="020F0502020204030204" pitchFamily="34" charset="0"/>
                <a:cs typeface="PMingLiU" pitchFamily="18" charset="-120"/>
              </a:rPr>
              <a:t>扩展</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914400" y="1576388"/>
            <a:ext cx="8037816"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5G</a:t>
            </a:r>
            <a:r>
              <a:rPr lang="zh-CN" altLang="en-US" sz="2000" dirty="0" smtClean="0">
                <a:latin typeface="微软雅黑" panose="020B0503020204020204" pitchFamily="34" charset="-122"/>
                <a:ea typeface="微软雅黑" panose="020B0503020204020204" pitchFamily="34" charset="-122"/>
              </a:rPr>
              <a:t>网络时代视频压缩</a:t>
            </a:r>
            <a:endParaRPr lang="en-US" altLang="zh-CN" sz="2000" dirty="0" smtClean="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smtClean="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只有</a:t>
            </a:r>
            <a:r>
              <a:rPr lang="en-US" altLang="zh-CN" sz="2000" b="1" dirty="0"/>
              <a:t>5G</a:t>
            </a:r>
            <a:r>
              <a:rPr lang="zh-CN" altLang="en-US" sz="2000" b="1" dirty="0"/>
              <a:t>而没有视频压缩，那么多媒体传输一切都是</a:t>
            </a:r>
            <a:r>
              <a:rPr lang="en-US" altLang="zh-CN" sz="2000" b="1" dirty="0" smtClean="0"/>
              <a:t>0</a:t>
            </a:r>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视频流量一直是占领网络流量的先驱，在</a:t>
            </a:r>
            <a:r>
              <a:rPr lang="en-US" altLang="zh-CN" sz="2000" b="1" dirty="0"/>
              <a:t>5G</a:t>
            </a:r>
            <a:r>
              <a:rPr lang="zh-CN" altLang="en-US" sz="2000" b="1" dirty="0"/>
              <a:t>趋势下会只增</a:t>
            </a:r>
            <a:r>
              <a:rPr lang="zh-CN" altLang="en-US" sz="2000" b="1" dirty="0" smtClean="0"/>
              <a:t>不减</a:t>
            </a:r>
            <a:endParaRPr lang="en-US" altLang="zh-CN" sz="2000" b="1" dirty="0" smtClean="0"/>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到</a:t>
            </a:r>
            <a:r>
              <a:rPr lang="en-US" altLang="zh-CN" sz="2000" b="1" dirty="0"/>
              <a:t>2020</a:t>
            </a:r>
            <a:r>
              <a:rPr lang="zh-CN" altLang="en-US" sz="2000" b="1" dirty="0"/>
              <a:t>年视频流量百分比可以达到</a:t>
            </a:r>
            <a:r>
              <a:rPr lang="en-US" altLang="zh-CN" sz="2000" b="1" dirty="0"/>
              <a:t>82%</a:t>
            </a:r>
            <a:r>
              <a:rPr lang="zh-CN" altLang="en-US" sz="2000" b="1" dirty="0"/>
              <a:t>。到</a:t>
            </a:r>
            <a:r>
              <a:rPr lang="en-US" altLang="zh-CN" sz="2000" b="1" dirty="0"/>
              <a:t>2020</a:t>
            </a:r>
            <a:r>
              <a:rPr lang="zh-CN" altLang="en-US" sz="2000" b="1" dirty="0"/>
              <a:t>年</a:t>
            </a:r>
            <a:r>
              <a:rPr lang="en-US" altLang="zh-CN" sz="2000" b="1" dirty="0"/>
              <a:t>82%</a:t>
            </a:r>
            <a:r>
              <a:rPr lang="zh-CN" altLang="en-US" sz="2000" b="1" dirty="0"/>
              <a:t>的流量是视频传输，包括视频会议、小视频、云游戏类似的服务。</a:t>
            </a:r>
            <a:endParaRPr lang="en-US" altLang="zh-CN" sz="2000" b="1" dirty="0"/>
          </a:p>
          <a:p>
            <a:pPr marL="360000" indent="-360000">
              <a:lnSpc>
                <a:spcPct val="90000"/>
              </a:lnSpc>
              <a:spcBef>
                <a:spcPts val="1000"/>
              </a:spcBef>
              <a:buClr>
                <a:srgbClr val="94003F"/>
              </a:buClr>
              <a:buSzPct val="70000"/>
              <a:buFont typeface="Wingdings" panose="05000000000000000000" pitchFamily="2" charset="2"/>
              <a:buChar char="u"/>
            </a:pPr>
            <a:endParaRPr lang="zh-CN"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1169389" y="2165547"/>
            <a:ext cx="4318875" cy="1477328"/>
          </a:xfrm>
          <a:prstGeom prst="rect">
            <a:avLst/>
          </a:prstGeom>
        </p:spPr>
        <p:txBody>
          <a:bodyPr wrap="none">
            <a:spAutoFit/>
          </a:bodyPr>
          <a:lstStyle/>
          <a:p>
            <a:r>
              <a:rPr lang="en-US" altLang="zh-CN" dirty="0">
                <a:hlinkClick r:id="rId3"/>
              </a:rPr>
              <a:t>https://</a:t>
            </a:r>
            <a:r>
              <a:rPr lang="en-US" altLang="zh-CN" dirty="0" smtClean="0">
                <a:hlinkClick r:id="rId3"/>
              </a:rPr>
              <a:t>v.qq.com/x/page/a0559imqg4y.html</a:t>
            </a:r>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612883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60575" y="893763"/>
            <a:ext cx="5022850" cy="327025"/>
          </a:xfrm>
          <a:prstGeom prst="rect">
            <a:avLst/>
          </a:prstGeom>
        </p:spPr>
        <p:txBody>
          <a:bodyPr lIns="0" tIns="0" rIns="0" bIns="0"/>
          <a:lstStyle/>
          <a:p>
            <a:pPr marL="11206" eaLnBrk="1" hangingPunct="1">
              <a:tabLst>
                <a:tab pos="1201335" algn="l"/>
                <a:tab pos="2072638" algn="l"/>
                <a:tab pos="2490080" algn="l"/>
                <a:tab pos="3921147" algn="l"/>
              </a:tabLst>
              <a:defRPr/>
            </a:pPr>
            <a:endParaRPr sz="2074" dirty="0">
              <a:latin typeface="Arial"/>
              <a:cs typeface="Arial"/>
            </a:endParaRPr>
          </a:p>
        </p:txBody>
      </p:sp>
      <p:sp>
        <p:nvSpPr>
          <p:cNvPr id="25629" name="标题 1"/>
          <p:cNvSpPr>
            <a:spLocks noGrp="1"/>
          </p:cNvSpPr>
          <p:nvPr>
            <p:ph type="title"/>
          </p:nvPr>
        </p:nvSpPr>
        <p:spPr>
          <a:xfrm>
            <a:off x="676579" y="185738"/>
            <a:ext cx="8275637" cy="1139825"/>
          </a:xfrm>
        </p:spPr>
        <p:txBody>
          <a:bodyPr/>
          <a:lstStyle/>
          <a:p>
            <a:r>
              <a:rPr lang="zh-CN" altLang="en-US" sz="4000" dirty="0" smtClean="0">
                <a:latin typeface="Calibri" panose="020F0502020204030204" pitchFamily="34" charset="0"/>
                <a:cs typeface="PMingLiU" pitchFamily="18" charset="-120"/>
              </a:rPr>
              <a:t>扩展</a:t>
            </a:r>
            <a:endParaRPr lang="en-US" altLang="zh-CN" sz="4000" dirty="0" smtClean="0">
              <a:latin typeface="Calibri" panose="020F0502020204030204" pitchFamily="34" charset="0"/>
              <a:cs typeface="PMingLiU" pitchFamily="18" charset="-120"/>
            </a:endParaRPr>
          </a:p>
        </p:txBody>
      </p:sp>
      <p:sp>
        <p:nvSpPr>
          <p:cNvPr id="9" name="object 5"/>
          <p:cNvSpPr txBox="1">
            <a:spLocks noChangeArrowheads="1"/>
          </p:cNvSpPr>
          <p:nvPr/>
        </p:nvSpPr>
        <p:spPr bwMode="auto">
          <a:xfrm>
            <a:off x="914400" y="1576388"/>
            <a:ext cx="8037816"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9713" indent="-230188">
              <a:tabLst>
                <a:tab pos="239713" algn="l"/>
              </a:tabLst>
              <a:defRPr kumimoji="1">
                <a:solidFill>
                  <a:schemeClr val="tx1"/>
                </a:solidFill>
                <a:latin typeface="Arial" panose="020B0604020202020204" pitchFamily="34" charset="0"/>
                <a:ea typeface="MS PGothic" panose="020B0600070205080204" pitchFamily="34" charset="-128"/>
              </a:defRPr>
            </a:lvl1pPr>
            <a:lvl2pPr marL="742950" indent="-285750">
              <a:tabLst>
                <a:tab pos="239713" algn="l"/>
              </a:tabLst>
              <a:defRPr kumimoji="1">
                <a:solidFill>
                  <a:schemeClr val="tx1"/>
                </a:solidFill>
                <a:latin typeface="Arial" panose="020B0604020202020204" pitchFamily="34" charset="0"/>
                <a:ea typeface="MS PGothic" panose="020B0600070205080204" pitchFamily="34" charset="-128"/>
              </a:defRPr>
            </a:lvl2pPr>
            <a:lvl3pPr marL="1143000" indent="-228600">
              <a:tabLst>
                <a:tab pos="239713" algn="l"/>
              </a:tabLst>
              <a:defRPr kumimoji="1">
                <a:solidFill>
                  <a:schemeClr val="tx1"/>
                </a:solidFill>
                <a:latin typeface="Arial" panose="020B0604020202020204" pitchFamily="34" charset="0"/>
                <a:ea typeface="MS PGothic" panose="020B0600070205080204" pitchFamily="34" charset="-128"/>
              </a:defRPr>
            </a:lvl3pPr>
            <a:lvl4pPr marL="1600200" indent="-228600">
              <a:tabLst>
                <a:tab pos="239713" algn="l"/>
              </a:tabLst>
              <a:defRPr kumimoji="1">
                <a:solidFill>
                  <a:schemeClr val="tx1"/>
                </a:solidFill>
                <a:latin typeface="Arial" panose="020B0604020202020204" pitchFamily="34" charset="0"/>
                <a:ea typeface="MS PGothic" panose="020B0600070205080204" pitchFamily="34" charset="-128"/>
              </a:defRPr>
            </a:lvl4pPr>
            <a:lvl5pPr marL="2057400" indent="-228600">
              <a:tabLst>
                <a:tab pos="239713" algn="l"/>
              </a:tabLst>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239713" algn="l"/>
              </a:tabLst>
              <a:defRPr kumimoji="1">
                <a:solidFill>
                  <a:schemeClr val="tx1"/>
                </a:solidFill>
                <a:latin typeface="Arial" panose="020B0604020202020204" pitchFamily="34" charset="0"/>
                <a:ea typeface="MS PGothic" panose="020B0600070205080204" pitchFamily="34" charset="-128"/>
              </a:defRPr>
            </a:lvl9pPr>
          </a:lstStyle>
          <a:p>
            <a:pPr marL="360000" indent="-360000">
              <a:lnSpc>
                <a:spcPct val="90000"/>
              </a:lnSpc>
              <a:spcBef>
                <a:spcPts val="1000"/>
              </a:spcBef>
              <a:buClr>
                <a:srgbClr val="94003F"/>
              </a:buClr>
              <a:buSzPct val="70000"/>
              <a:buFont typeface="Wingdings" panose="05000000000000000000" pitchFamily="2" charset="2"/>
              <a:buChar char="u"/>
            </a:pPr>
            <a:r>
              <a:rPr lang="en-US" altLang="zh-CN" sz="2000" dirty="0" smtClean="0">
                <a:latin typeface="微软雅黑" panose="020B0503020204020204" pitchFamily="34" charset="-122"/>
                <a:ea typeface="微软雅黑" panose="020B0503020204020204" pitchFamily="34" charset="-122"/>
              </a:rPr>
              <a:t>5G</a:t>
            </a:r>
            <a:r>
              <a:rPr lang="zh-CN" altLang="en-US" sz="2000" dirty="0" smtClean="0">
                <a:latin typeface="微软雅黑" panose="020B0503020204020204" pitchFamily="34" charset="-122"/>
                <a:ea typeface="微软雅黑" panose="020B0503020204020204" pitchFamily="34" charset="-122"/>
              </a:rPr>
              <a:t>网络时代视频压缩</a:t>
            </a:r>
            <a:endParaRPr lang="en-US" altLang="zh-CN" sz="2000" dirty="0" smtClean="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smtClean="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只有</a:t>
            </a:r>
            <a:r>
              <a:rPr lang="en-US" altLang="zh-CN" sz="2000" b="1" dirty="0"/>
              <a:t>5G</a:t>
            </a:r>
            <a:r>
              <a:rPr lang="zh-CN" altLang="en-US" sz="2000" b="1" dirty="0"/>
              <a:t>而没有视频压缩，那么多媒体传输一切都是</a:t>
            </a:r>
            <a:r>
              <a:rPr lang="en-US" altLang="zh-CN" sz="2000" b="1" dirty="0" smtClean="0"/>
              <a:t>0</a:t>
            </a:r>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视频流量一直是占领网络流量的先驱，在</a:t>
            </a:r>
            <a:r>
              <a:rPr lang="en-US" altLang="zh-CN" sz="2000" b="1" dirty="0"/>
              <a:t>5G</a:t>
            </a:r>
            <a:r>
              <a:rPr lang="zh-CN" altLang="en-US" sz="2000" b="1" dirty="0"/>
              <a:t>趋势下会只增</a:t>
            </a:r>
            <a:r>
              <a:rPr lang="zh-CN" altLang="en-US" sz="2000" b="1" dirty="0" smtClean="0"/>
              <a:t>不减</a:t>
            </a:r>
            <a:endParaRPr lang="en-US" altLang="zh-CN" sz="2000" b="1" dirty="0" smtClean="0"/>
          </a:p>
          <a:p>
            <a:pPr marL="360000" indent="-360000">
              <a:lnSpc>
                <a:spcPct val="90000"/>
              </a:lnSpc>
              <a:spcBef>
                <a:spcPts val="1000"/>
              </a:spcBef>
              <a:buClr>
                <a:srgbClr val="94003F"/>
              </a:buClr>
              <a:buSzPct val="70000"/>
              <a:buFont typeface="Wingdings" panose="05000000000000000000" pitchFamily="2" charset="2"/>
              <a:buChar char="u"/>
            </a:pPr>
            <a:r>
              <a:rPr lang="zh-CN" altLang="en-US" sz="2000" b="1" dirty="0"/>
              <a:t>到</a:t>
            </a:r>
            <a:r>
              <a:rPr lang="en-US" altLang="zh-CN" sz="2000" b="1" dirty="0"/>
              <a:t>2020</a:t>
            </a:r>
            <a:r>
              <a:rPr lang="zh-CN" altLang="en-US" sz="2000" b="1" dirty="0"/>
              <a:t>年视频流量百分比可以达到</a:t>
            </a:r>
            <a:r>
              <a:rPr lang="en-US" altLang="zh-CN" sz="2000" b="1" dirty="0"/>
              <a:t>82%</a:t>
            </a:r>
            <a:r>
              <a:rPr lang="zh-CN" altLang="en-US" sz="2000" b="1" dirty="0"/>
              <a:t>。到</a:t>
            </a:r>
            <a:r>
              <a:rPr lang="en-US" altLang="zh-CN" sz="2000" b="1" dirty="0"/>
              <a:t>2020</a:t>
            </a:r>
            <a:r>
              <a:rPr lang="zh-CN" altLang="en-US" sz="2000" b="1" dirty="0"/>
              <a:t>年</a:t>
            </a:r>
            <a:r>
              <a:rPr lang="en-US" altLang="zh-CN" sz="2000" b="1" dirty="0"/>
              <a:t>82%</a:t>
            </a:r>
            <a:r>
              <a:rPr lang="zh-CN" altLang="en-US" sz="2000" b="1" dirty="0"/>
              <a:t>的流量是视频传输，包括视频会议、小视频、云游戏类似的服务。</a:t>
            </a:r>
            <a:endParaRPr lang="en-US" altLang="zh-CN" sz="2000" b="1" dirty="0"/>
          </a:p>
          <a:p>
            <a:pPr marL="360000" indent="-360000">
              <a:lnSpc>
                <a:spcPct val="90000"/>
              </a:lnSpc>
              <a:spcBef>
                <a:spcPts val="1000"/>
              </a:spcBef>
              <a:buClr>
                <a:srgbClr val="94003F"/>
              </a:buClr>
              <a:buSzPct val="70000"/>
              <a:buFont typeface="Wingdings" panose="05000000000000000000" pitchFamily="2" charset="2"/>
              <a:buChar char="u"/>
            </a:pPr>
            <a:endParaRPr lang="zh-CN"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1169389" y="2165547"/>
            <a:ext cx="4318875" cy="1477328"/>
          </a:xfrm>
          <a:prstGeom prst="rect">
            <a:avLst/>
          </a:prstGeom>
        </p:spPr>
        <p:txBody>
          <a:bodyPr wrap="none">
            <a:spAutoFit/>
          </a:bodyPr>
          <a:lstStyle/>
          <a:p>
            <a:r>
              <a:rPr lang="en-US" altLang="zh-CN" dirty="0">
                <a:hlinkClick r:id="rId3"/>
              </a:rPr>
              <a:t>https://</a:t>
            </a:r>
            <a:r>
              <a:rPr lang="en-US" altLang="zh-CN" dirty="0" smtClean="0">
                <a:hlinkClick r:id="rId3"/>
              </a:rPr>
              <a:t>v.qq.com/x/page/a0559imqg4y.html</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390" y="1267981"/>
            <a:ext cx="8145851" cy="4582041"/>
          </a:xfrm>
          <a:prstGeom prst="rect">
            <a:avLst/>
          </a:prstGeom>
        </p:spPr>
      </p:pic>
      <p:sp>
        <p:nvSpPr>
          <p:cNvPr id="2" name="矩形 1"/>
          <p:cNvSpPr/>
          <p:nvPr/>
        </p:nvSpPr>
        <p:spPr>
          <a:xfrm>
            <a:off x="1028389" y="5614536"/>
            <a:ext cx="5888150" cy="369332"/>
          </a:xfrm>
          <a:prstGeom prst="rect">
            <a:avLst/>
          </a:prstGeom>
        </p:spPr>
        <p:txBody>
          <a:bodyPr wrap="none">
            <a:spAutoFit/>
          </a:bodyPr>
          <a:lstStyle/>
          <a:p>
            <a:r>
              <a:rPr lang="zh-CN" altLang="en-US" b="1" dirty="0" smtClean="0">
                <a:solidFill>
                  <a:srgbClr val="1A1A1A"/>
                </a:solidFill>
                <a:latin typeface="-apple-system"/>
              </a:rPr>
              <a:t>出现新型视频压缩标准：比如</a:t>
            </a:r>
            <a:r>
              <a:rPr lang="en-US" altLang="zh-CN" b="1" dirty="0" smtClean="0">
                <a:solidFill>
                  <a:srgbClr val="1A1A1A"/>
                </a:solidFill>
                <a:latin typeface="-apple-system"/>
              </a:rPr>
              <a:t>VVC</a:t>
            </a:r>
            <a:r>
              <a:rPr lang="zh-CN" altLang="en-US" b="1" dirty="0">
                <a:solidFill>
                  <a:srgbClr val="1A1A1A"/>
                </a:solidFill>
                <a:latin typeface="-apple-system"/>
              </a:rPr>
              <a:t>（</a:t>
            </a:r>
            <a:r>
              <a:rPr lang="en-US" altLang="zh-CN" b="1" dirty="0">
                <a:solidFill>
                  <a:srgbClr val="1A1A1A"/>
                </a:solidFill>
                <a:latin typeface="-apple-system"/>
              </a:rPr>
              <a:t>H266</a:t>
            </a:r>
            <a:r>
              <a:rPr lang="zh-CN" altLang="en-US" b="1" dirty="0">
                <a:solidFill>
                  <a:srgbClr val="1A1A1A"/>
                </a:solidFill>
                <a:latin typeface="-apple-system"/>
              </a:rPr>
              <a:t>）视频压缩标准</a:t>
            </a:r>
            <a:endParaRPr lang="zh-CN" altLang="en-US" b="1" i="0" dirty="0">
              <a:solidFill>
                <a:srgbClr val="1A1A1A"/>
              </a:solidFill>
              <a:effectLst/>
              <a:latin typeface="-apple-system"/>
            </a:endParaRPr>
          </a:p>
        </p:txBody>
      </p:sp>
    </p:spTree>
    <p:extLst>
      <p:ext uri="{BB962C8B-B14F-4D97-AF65-F5344CB8AC3E}">
        <p14:creationId xmlns:p14="http://schemas.microsoft.com/office/powerpoint/2010/main" val="3352940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596537" y="142875"/>
            <a:ext cx="7696200" cy="1139825"/>
          </a:xfrm>
        </p:spPr>
        <p:txBody>
          <a:bodyPr/>
          <a:lstStyle/>
          <a:p>
            <a:r>
              <a:rPr lang="en-US" altLang="zh-CN" sz="3800" dirty="0" smtClean="0">
                <a:latin typeface="Calibri" panose="020F0502020204030204" pitchFamily="34" charset="0"/>
                <a:ea typeface="ＭＳ Ｐゴシック" panose="020B0600070205080204" pitchFamily="34" charset="-128"/>
                <a:cs typeface="PMingLiU" pitchFamily="18" charset="-120"/>
              </a:rPr>
              <a:t>Macroblocks and Motion Vector in Video Compression</a:t>
            </a:r>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3F2A662A-37BD-472C-8EB0-C98A401F0D79}" type="slidenum">
              <a:rPr kumimoji="0" lang="en-US" altLang="zh-CN" sz="1200" smtClean="0">
                <a:latin typeface="Garamond" panose="02020404030301010803" pitchFamily="18" charset="0"/>
              </a:rPr>
              <a:pPr>
                <a:spcBef>
                  <a:spcPct val="0"/>
                </a:spcBef>
                <a:buClrTx/>
                <a:buSzTx/>
                <a:buFontTx/>
                <a:buNone/>
              </a:pPr>
              <a:t>4</a:t>
            </a:fld>
            <a:endParaRPr kumimoji="0" lang="en-US" altLang="zh-CN" sz="1200" smtClean="0">
              <a:latin typeface="Garamond" panose="02020404030301010803" pitchFamily="18" charset="0"/>
            </a:endParaRPr>
          </a:p>
        </p:txBody>
      </p:sp>
      <p:pic>
        <p:nvPicPr>
          <p:cNvPr id="2867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6040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object 75"/>
          <p:cNvSpPr txBox="1">
            <a:spLocks noChangeArrowheads="1"/>
          </p:cNvSpPr>
          <p:nvPr/>
        </p:nvSpPr>
        <p:spPr bwMode="auto">
          <a:xfrm>
            <a:off x="457200" y="4800600"/>
            <a:ext cx="822483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49238" indent="-238125">
              <a:tabLst>
                <a:tab pos="249238" algn="l"/>
              </a:tabLst>
              <a:defRPr kumimoji="1">
                <a:solidFill>
                  <a:schemeClr val="tx1"/>
                </a:solidFill>
                <a:latin typeface="Arial" panose="020B0604020202020204" pitchFamily="34" charset="0"/>
                <a:ea typeface="ＭＳ Ｐゴシック" panose="020B0600070205080204" pitchFamily="34" charset="-128"/>
              </a:defRPr>
            </a:lvl1pPr>
            <a:lvl2pPr marL="742950" indent="-285750">
              <a:tabLst>
                <a:tab pos="249238" algn="l"/>
              </a:tabLst>
              <a:defRPr kumimoji="1">
                <a:solidFill>
                  <a:schemeClr val="tx1"/>
                </a:solidFill>
                <a:latin typeface="Arial" panose="020B0604020202020204" pitchFamily="34" charset="0"/>
                <a:ea typeface="ＭＳ Ｐゴシック" panose="020B0600070205080204" pitchFamily="34" charset="-128"/>
              </a:defRPr>
            </a:lvl2pPr>
            <a:lvl3pPr marL="1143000" indent="-228600">
              <a:tabLst>
                <a:tab pos="249238" algn="l"/>
              </a:tabLst>
              <a:defRPr kumimoji="1">
                <a:solidFill>
                  <a:schemeClr val="tx1"/>
                </a:solidFill>
                <a:latin typeface="Arial" panose="020B0604020202020204" pitchFamily="34" charset="0"/>
                <a:ea typeface="ＭＳ Ｐゴシック" panose="020B0600070205080204" pitchFamily="34" charset="-128"/>
              </a:defRPr>
            </a:lvl3pPr>
            <a:lvl4pPr marL="1600200" indent="-228600">
              <a:tabLst>
                <a:tab pos="249238" algn="l"/>
              </a:tabLst>
              <a:defRPr kumimoji="1">
                <a:solidFill>
                  <a:schemeClr val="tx1"/>
                </a:solidFill>
                <a:latin typeface="Arial" panose="020B0604020202020204" pitchFamily="34" charset="0"/>
                <a:ea typeface="ＭＳ Ｐゴシック" panose="020B0600070205080204" pitchFamily="34" charset="-128"/>
              </a:defRPr>
            </a:lvl4pPr>
            <a:lvl5pPr marL="2057400" indent="-228600">
              <a:tabLst>
                <a:tab pos="249238" algn="l"/>
              </a:tabLst>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49238" algn="l"/>
              </a:tabLs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49238" algn="l"/>
              </a:tabLs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49238" algn="l"/>
              </a:tabLs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49238" algn="l"/>
              </a:tabLst>
              <a:defRPr kumimoji="1">
                <a:solidFill>
                  <a:schemeClr val="tx1"/>
                </a:solidFill>
                <a:latin typeface="Arial" panose="020B0604020202020204" pitchFamily="34" charset="0"/>
                <a:ea typeface="ＭＳ Ｐゴシック" panose="020B0600070205080204" pitchFamily="34" charset="-128"/>
              </a:defRPr>
            </a:lvl9pPr>
          </a:lstStyle>
          <a:p>
            <a:pPr eaLnBrk="1" hangingPunct="1">
              <a:lnSpc>
                <a:spcPts val="1900"/>
              </a:lnSpc>
              <a:buClr>
                <a:srgbClr val="231F20"/>
              </a:buClr>
              <a:buFont typeface="Meiryo" pitchFamily="34" charset="-128"/>
              <a:buChar char="•"/>
            </a:pPr>
            <a:r>
              <a:rPr lang="zh-CN" altLang="zh-CN" sz="1600">
                <a:solidFill>
                  <a:srgbClr val="231F20"/>
                </a:solidFill>
                <a:cs typeface="Arial" panose="020B0604020202020204" pitchFamily="34" charset="0"/>
              </a:rPr>
              <a:t>MV search is usually limited to a small immediate neighborhood — both horizontal  and  vertical  displacements  in  the  range  [</a:t>
            </a:r>
            <a:r>
              <a:rPr lang="zh-CN" altLang="zh-CN" sz="1600" i="1">
                <a:solidFill>
                  <a:srgbClr val="231F20"/>
                </a:solidFill>
                <a:latin typeface="Meiryo" pitchFamily="34" charset="-128"/>
                <a:ea typeface="Meiryo" pitchFamily="34" charset="-128"/>
              </a:rPr>
              <a:t>−</a:t>
            </a:r>
            <a:r>
              <a:rPr lang="zh-CN" altLang="zh-CN" sz="1600" i="1">
                <a:solidFill>
                  <a:srgbClr val="231F20"/>
                </a:solidFill>
                <a:latin typeface="Times New Roman" panose="02020603050405020304" pitchFamily="18" charset="0"/>
                <a:cs typeface="Times New Roman" panose="02020603050405020304" pitchFamily="18" charset="0"/>
              </a:rPr>
              <a:t>p, p</a:t>
            </a:r>
            <a:r>
              <a:rPr lang="zh-CN" altLang="zh-CN" sz="1600">
                <a:solidFill>
                  <a:srgbClr val="231F20"/>
                </a:solidFill>
                <a:cs typeface="Arial" panose="020B0604020202020204" pitchFamily="34" charset="0"/>
              </a:rPr>
              <a:t>]</a:t>
            </a:r>
            <a:r>
              <a:rPr lang="zh-CN" altLang="zh-CN" sz="1600" i="1">
                <a:solidFill>
                  <a:srgbClr val="231F20"/>
                </a:solidFill>
                <a:latin typeface="Times New Roman" panose="02020603050405020304" pitchFamily="18" charset="0"/>
                <a:cs typeface="Times New Roman" panose="02020603050405020304" pitchFamily="18" charset="0"/>
              </a:rPr>
              <a:t>.</a:t>
            </a:r>
            <a:endParaRPr lang="zh-CN" altLang="zh-CN" sz="1600">
              <a:latin typeface="Times New Roman" panose="02020603050405020304" pitchFamily="18" charset="0"/>
              <a:cs typeface="Times New Roman" panose="02020603050405020304" pitchFamily="18" charset="0"/>
            </a:endParaRPr>
          </a:p>
          <a:p>
            <a:pPr eaLnBrk="1" hangingPunct="1">
              <a:lnSpc>
                <a:spcPts val="600"/>
              </a:lnSpc>
              <a:spcBef>
                <a:spcPts val="13"/>
              </a:spcBef>
            </a:pPr>
            <a:endParaRPr lang="zh-CN" altLang="zh-CN" sz="600"/>
          </a:p>
          <a:p>
            <a:pPr eaLnBrk="1" hangingPunct="1"/>
            <a:r>
              <a:rPr lang="zh-CN" altLang="zh-CN" sz="1600">
                <a:solidFill>
                  <a:srgbClr val="231F20"/>
                </a:solidFill>
                <a:cs typeface="Arial" panose="020B0604020202020204" pitchFamily="34" charset="0"/>
              </a:rPr>
              <a:t>This  makes  a  search window  of  size  (2</a:t>
            </a:r>
            <a:r>
              <a:rPr lang="zh-CN" altLang="zh-CN" sz="1600" i="1">
                <a:solidFill>
                  <a:srgbClr val="231F20"/>
                </a:solidFill>
                <a:latin typeface="Times New Roman" panose="02020603050405020304" pitchFamily="18" charset="0"/>
                <a:cs typeface="Times New Roman" panose="02020603050405020304" pitchFamily="18" charset="0"/>
              </a:rPr>
              <a:t>p </a:t>
            </a:r>
            <a:r>
              <a:rPr lang="zh-CN" altLang="zh-CN" sz="1600">
                <a:solidFill>
                  <a:srgbClr val="231F20"/>
                </a:solidFill>
                <a:cs typeface="Arial" panose="020B0604020202020204" pitchFamily="34" charset="0"/>
              </a:rPr>
              <a:t>+ 1) </a:t>
            </a:r>
            <a:r>
              <a:rPr lang="zh-CN" altLang="zh-CN" sz="1600" i="1">
                <a:solidFill>
                  <a:srgbClr val="231F20"/>
                </a:solidFill>
                <a:latin typeface="Meiryo" pitchFamily="34" charset="-128"/>
                <a:ea typeface="Meiryo" pitchFamily="34" charset="-128"/>
              </a:rPr>
              <a:t>× </a:t>
            </a:r>
            <a:r>
              <a:rPr lang="zh-CN" altLang="zh-CN" sz="1600">
                <a:solidFill>
                  <a:srgbClr val="231F20"/>
                </a:solidFill>
                <a:cs typeface="Arial" panose="020B0604020202020204" pitchFamily="34" charset="0"/>
              </a:rPr>
              <a:t>(2</a:t>
            </a:r>
            <a:r>
              <a:rPr lang="zh-CN" altLang="zh-CN" sz="1600" i="1">
                <a:solidFill>
                  <a:srgbClr val="231F20"/>
                </a:solidFill>
                <a:latin typeface="Times New Roman" panose="02020603050405020304" pitchFamily="18" charset="0"/>
                <a:cs typeface="Times New Roman" panose="02020603050405020304" pitchFamily="18" charset="0"/>
              </a:rPr>
              <a:t>p </a:t>
            </a:r>
            <a:r>
              <a:rPr lang="zh-CN" altLang="zh-CN" sz="1600">
                <a:solidFill>
                  <a:srgbClr val="231F20"/>
                </a:solidFill>
                <a:cs typeface="Arial" panose="020B0604020202020204" pitchFamily="34" charset="0"/>
              </a:rPr>
              <a:t>+ 1).</a:t>
            </a:r>
            <a:endParaRPr lang="zh-CN" altLang="zh-CN" sz="1600">
              <a:cs typeface="Arial" panose="020B0604020202020204" pitchFamily="34" charset="0"/>
            </a:endParaRPr>
          </a:p>
        </p:txBody>
      </p:sp>
    </p:spTree>
    <p:extLst>
      <p:ext uri="{BB962C8B-B14F-4D97-AF65-F5344CB8AC3E}">
        <p14:creationId xmlns:p14="http://schemas.microsoft.com/office/powerpoint/2010/main" val="1613888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15950" y="79375"/>
            <a:ext cx="7696200" cy="1139825"/>
          </a:xfrm>
        </p:spPr>
        <p:txBody>
          <a:bodyPr/>
          <a:lstStyle/>
          <a:p>
            <a:r>
              <a:rPr lang="en-US" altLang="zh-CN" sz="4000" smtClean="0">
                <a:latin typeface="Calibri" panose="020F0502020204030204" pitchFamily="34" charset="0"/>
                <a:ea typeface="ＭＳ Ｐゴシック" panose="020B0600070205080204" pitchFamily="34" charset="-128"/>
                <a:cs typeface="PMingLiU" pitchFamily="18" charset="-120"/>
              </a:rPr>
              <a:t>Search for Motion Vectors</a:t>
            </a:r>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0DC1AAAE-03ED-411F-980F-3903CE3D9722}" type="slidenum">
              <a:rPr kumimoji="0" lang="en-US" altLang="zh-CN" sz="1200" smtClean="0">
                <a:latin typeface="Garamond" panose="02020404030301010803" pitchFamily="18" charset="0"/>
              </a:rPr>
              <a:pPr>
                <a:spcBef>
                  <a:spcPct val="0"/>
                </a:spcBef>
                <a:buClrTx/>
                <a:buSzTx/>
                <a:buFontTx/>
                <a:buNone/>
              </a:pPr>
              <a:t>5</a:t>
            </a:fld>
            <a:endParaRPr kumimoji="0" lang="en-US" altLang="zh-CN" sz="1200" smtClean="0">
              <a:latin typeface="Garamond" panose="02020404030301010803" pitchFamily="18" charset="0"/>
            </a:endParaRPr>
          </a:p>
        </p:txBody>
      </p:sp>
      <p:sp>
        <p:nvSpPr>
          <p:cNvPr id="30724" name="内容占位符 2"/>
          <p:cNvSpPr>
            <a:spLocks noGrp="1"/>
          </p:cNvSpPr>
          <p:nvPr>
            <p:ph idx="1"/>
          </p:nvPr>
        </p:nvSpPr>
        <p:spPr>
          <a:xfrm>
            <a:off x="457200" y="1219200"/>
            <a:ext cx="8686800" cy="4953000"/>
          </a:xfrm>
        </p:spPr>
        <p:txBody>
          <a:bodyPr/>
          <a:lstStyle/>
          <a:p>
            <a:r>
              <a:rPr lang="en-US" altLang="zh-CN" sz="2600" smtClean="0">
                <a:latin typeface="Cambria" panose="02040503050406030204" pitchFamily="18" charset="0"/>
                <a:ea typeface="黑体" panose="02010609060101010101" pitchFamily="49" charset="-122"/>
                <a:cs typeface="PMingLiU" pitchFamily="18" charset="-120"/>
              </a:rPr>
              <a:t>The difference between two macroblocks can be measured by Mean Absolute Difference (MAD)</a:t>
            </a:r>
            <a:r>
              <a:rPr lang="zh-CN" altLang="en-US" sz="2600" smtClean="0">
                <a:latin typeface="Cambria" panose="02040503050406030204" pitchFamily="18" charset="0"/>
                <a:ea typeface="黑体" panose="02010609060101010101" pitchFamily="49" charset="-122"/>
                <a:cs typeface="PMingLiU" pitchFamily="18" charset="-120"/>
              </a:rPr>
              <a:t>，</a:t>
            </a:r>
            <a:r>
              <a:rPr lang="zh-CN" altLang="en-US" sz="1600" smtClean="0">
                <a:latin typeface="Adobe 宋体 Std L" panose="02020300000000000000" pitchFamily="18" charset="-122"/>
                <a:ea typeface="Adobe 宋体 Std L" panose="02020300000000000000" pitchFamily="18" charset="-122"/>
                <a:cs typeface="PMingLiU" pitchFamily="18" charset="-120"/>
              </a:rPr>
              <a:t>平均绝对误差</a:t>
            </a:r>
          </a:p>
          <a:p>
            <a:endParaRPr lang="en-US" altLang="zh-CN" sz="1600" smtClean="0">
              <a:latin typeface="Cambria" panose="02040503050406030204" pitchFamily="18" charset="0"/>
              <a:ea typeface="黑体" panose="02010609060101010101" pitchFamily="49" charset="-122"/>
              <a:cs typeface="PMingLiU" pitchFamily="18" charset="-120"/>
            </a:endParaRPr>
          </a:p>
          <a:p>
            <a:endParaRPr lang="en-US" altLang="zh-CN" sz="2800" smtClean="0">
              <a:latin typeface="Cambria" panose="02040503050406030204" pitchFamily="18" charset="0"/>
              <a:ea typeface="黑体" panose="02010609060101010101" pitchFamily="49" charset="-122"/>
              <a:cs typeface="PMingLiU" pitchFamily="18" charset="-120"/>
            </a:endParaRPr>
          </a:p>
          <a:p>
            <a:endParaRPr lang="en-US" altLang="zh-CN" sz="2800" smtClean="0">
              <a:latin typeface="Cambria" panose="02040503050406030204" pitchFamily="18" charset="0"/>
              <a:ea typeface="黑体" panose="02010609060101010101" pitchFamily="49" charset="-122"/>
              <a:cs typeface="PMingLiU" pitchFamily="18" charset="-120"/>
            </a:endParaRPr>
          </a:p>
          <a:p>
            <a:endParaRPr lang="en-US" altLang="zh-CN" sz="2800" smtClean="0">
              <a:latin typeface="Cambria" panose="02040503050406030204" pitchFamily="18" charset="0"/>
              <a:ea typeface="黑体" panose="02010609060101010101" pitchFamily="49" charset="-122"/>
              <a:cs typeface="PMingLiU" pitchFamily="18" charset="-120"/>
            </a:endParaRPr>
          </a:p>
          <a:p>
            <a:endParaRPr lang="en-US" altLang="zh-CN" sz="2800" smtClean="0">
              <a:latin typeface="Cambria" panose="02040503050406030204" pitchFamily="18" charset="0"/>
              <a:ea typeface="黑体" panose="02010609060101010101" pitchFamily="49" charset="-122"/>
              <a:cs typeface="PMingLiU" pitchFamily="18" charset="-120"/>
            </a:endParaRPr>
          </a:p>
          <a:p>
            <a:endParaRPr lang="en-US" altLang="zh-CN" sz="2600" smtClean="0">
              <a:latin typeface="Cambria" panose="02040503050406030204" pitchFamily="18" charset="0"/>
              <a:ea typeface="黑体" panose="02010609060101010101" pitchFamily="49" charset="-122"/>
              <a:cs typeface="PMingLiU" pitchFamily="18" charset="-120"/>
            </a:endParaRPr>
          </a:p>
          <a:p>
            <a:r>
              <a:rPr lang="en-US" altLang="zh-CN" sz="2400" smtClean="0">
                <a:latin typeface="Cambria" panose="02040503050406030204" pitchFamily="18" charset="0"/>
                <a:ea typeface="黑体" panose="02010609060101010101" pitchFamily="49" charset="-122"/>
                <a:cs typeface="PMingLiU" pitchFamily="18" charset="-120"/>
              </a:rPr>
              <a:t>The goal of the search is to find a vector (</a:t>
            </a:r>
            <a:r>
              <a:rPr lang="en-US" altLang="zh-CN" sz="2400" i="1" smtClean="0">
                <a:latin typeface="Cambria" panose="02040503050406030204" pitchFamily="18" charset="0"/>
                <a:ea typeface="黑体" panose="02010609060101010101" pitchFamily="49" charset="-122"/>
                <a:cs typeface="PMingLiU" pitchFamily="18" charset="-120"/>
              </a:rPr>
              <a:t>i</a:t>
            </a:r>
            <a:r>
              <a:rPr lang="en-US" altLang="zh-CN" sz="2400" smtClean="0">
                <a:latin typeface="Cambria" panose="02040503050406030204" pitchFamily="18" charset="0"/>
                <a:ea typeface="黑体" panose="02010609060101010101" pitchFamily="49" charset="-122"/>
                <a:cs typeface="PMingLiU" pitchFamily="18" charset="-120"/>
              </a:rPr>
              <a:t>, </a:t>
            </a:r>
            <a:r>
              <a:rPr lang="en-US" altLang="zh-CN" sz="2400" i="1" smtClean="0">
                <a:latin typeface="Cambria" panose="02040503050406030204" pitchFamily="18" charset="0"/>
                <a:ea typeface="黑体" panose="02010609060101010101" pitchFamily="49" charset="-122"/>
                <a:cs typeface="PMingLiU" pitchFamily="18" charset="-120"/>
              </a:rPr>
              <a:t>j</a:t>
            </a:r>
            <a:r>
              <a:rPr lang="en-US" altLang="zh-CN" sz="2400" smtClean="0">
                <a:latin typeface="Cambria" panose="02040503050406030204" pitchFamily="18" charset="0"/>
                <a:ea typeface="黑体" panose="02010609060101010101" pitchFamily="49" charset="-122"/>
                <a:cs typeface="PMingLiU" pitchFamily="18" charset="-120"/>
              </a:rPr>
              <a:t>) as the motion vector MV = (u,v), such that MAD(</a:t>
            </a:r>
            <a:r>
              <a:rPr lang="en-US" altLang="zh-CN" sz="2400" i="1" smtClean="0">
                <a:latin typeface="Cambria" panose="02040503050406030204" pitchFamily="18" charset="0"/>
                <a:ea typeface="黑体" panose="02010609060101010101" pitchFamily="49" charset="-122"/>
                <a:cs typeface="PMingLiU" pitchFamily="18" charset="-120"/>
              </a:rPr>
              <a:t>i</a:t>
            </a:r>
            <a:r>
              <a:rPr lang="en-US" altLang="zh-CN" sz="2400" smtClean="0">
                <a:latin typeface="Cambria" panose="02040503050406030204" pitchFamily="18" charset="0"/>
                <a:ea typeface="黑体" panose="02010609060101010101" pitchFamily="49" charset="-122"/>
                <a:cs typeface="PMingLiU" pitchFamily="18" charset="-120"/>
              </a:rPr>
              <a:t>, </a:t>
            </a:r>
            <a:r>
              <a:rPr lang="en-US" altLang="zh-CN" sz="2400" i="1" smtClean="0">
                <a:latin typeface="Cambria" panose="02040503050406030204" pitchFamily="18" charset="0"/>
                <a:ea typeface="黑体" panose="02010609060101010101" pitchFamily="49" charset="-122"/>
                <a:cs typeface="PMingLiU" pitchFamily="18" charset="-120"/>
              </a:rPr>
              <a:t>j</a:t>
            </a:r>
            <a:r>
              <a:rPr lang="en-US" altLang="zh-CN" sz="2400" smtClean="0">
                <a:latin typeface="Cambria" panose="02040503050406030204" pitchFamily="18" charset="0"/>
                <a:ea typeface="黑体" panose="02010609060101010101" pitchFamily="49" charset="-122"/>
                <a:cs typeface="PMingLiU" pitchFamily="18" charset="-120"/>
              </a:rPr>
              <a:t>) is minimum</a:t>
            </a:r>
          </a:p>
          <a:p>
            <a:pPr marL="342900" lvl="1" indent="0">
              <a:buFont typeface="Wingdings" panose="05000000000000000000" pitchFamily="2" charset="2"/>
              <a:buNone/>
            </a:pPr>
            <a:endParaRPr lang="en-US" altLang="zh-CN" sz="2400" smtClean="0">
              <a:latin typeface="Cambria" panose="02040503050406030204" pitchFamily="18" charset="0"/>
              <a:ea typeface="黑体" panose="02010609060101010101" pitchFamily="49" charset="-122"/>
              <a:cs typeface="PMingLiU" pitchFamily="18" charset="-120"/>
            </a:endParaRPr>
          </a:p>
        </p:txBody>
      </p:sp>
      <p:pic>
        <p:nvPicPr>
          <p:cNvPr id="30725" name="图片 6"/>
          <p:cNvPicPr>
            <a:picLocks noChangeAspect="1"/>
          </p:cNvPicPr>
          <p:nvPr/>
        </p:nvPicPr>
        <p:blipFill>
          <a:blip r:embed="rId2">
            <a:extLst>
              <a:ext uri="{28A0092B-C50C-407E-A947-70E740481C1C}">
                <a14:useLocalDpi xmlns:a14="http://schemas.microsoft.com/office/drawing/2010/main" val="0"/>
              </a:ext>
            </a:extLst>
          </a:blip>
          <a:srcRect r="12764" b="8725"/>
          <a:stretch>
            <a:fillRect/>
          </a:stretch>
        </p:blipFill>
        <p:spPr bwMode="auto">
          <a:xfrm>
            <a:off x="681038" y="2057400"/>
            <a:ext cx="7291387"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object 9"/>
          <p:cNvSpPr txBox="1">
            <a:spLocks noChangeArrowheads="1"/>
          </p:cNvSpPr>
          <p:nvPr/>
        </p:nvSpPr>
        <p:spPr bwMode="auto">
          <a:xfrm>
            <a:off x="981075" y="5840413"/>
            <a:ext cx="69659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1pPr>
            <a:lvl2pPr marL="742950" indent="-285750">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2pPr>
            <a:lvl3pPr marL="1143000" indent="-228600">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3pPr>
            <a:lvl4pPr marL="1600200" indent="-228600">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4pPr>
            <a:lvl5pPr marL="2057400" indent="-228600">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016250" algn="l"/>
                <a:tab pos="3351213" algn="l"/>
                <a:tab pos="4589463" algn="l"/>
              </a:tabLs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u, v</a:t>
            </a:r>
            <a:r>
              <a:rPr lang="zh-CN" altLang="zh-CN" sz="2400" baseline="2000" dirty="0">
                <a:solidFill>
                  <a:srgbClr val="231F20"/>
                </a:solidFill>
                <a:cs typeface="Arial" panose="020B0604020202020204" pitchFamily="34" charset="0"/>
              </a:rPr>
              <a:t>) = </a:t>
            </a:r>
            <a:r>
              <a:rPr lang="zh-CN" altLang="zh-CN" sz="1600" dirty="0" smtClean="0">
                <a:solidFill>
                  <a:srgbClr val="231F20"/>
                </a:solidFill>
                <a:cs typeface="Arial" panose="020B0604020202020204" pitchFamily="34" charset="0"/>
              </a:rPr>
              <a:t>[ </a:t>
            </a:r>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i, j</a:t>
            </a:r>
            <a:r>
              <a:rPr lang="zh-CN" altLang="zh-CN" sz="2400" baseline="2000" dirty="0">
                <a:solidFill>
                  <a:srgbClr val="231F20"/>
                </a:solidFill>
                <a:cs typeface="Arial" panose="020B0604020202020204" pitchFamily="34" charset="0"/>
              </a:rPr>
              <a:t>)  </a:t>
            </a:r>
            <a:r>
              <a:rPr lang="zh-CN" altLang="zh-CN" sz="2400" i="1" baseline="2000" dirty="0">
                <a:solidFill>
                  <a:srgbClr val="231F20"/>
                </a:solidFill>
                <a:latin typeface="Meiryo" pitchFamily="34" charset="-128"/>
                <a:ea typeface="Meiryo" pitchFamily="34" charset="-128"/>
              </a:rPr>
              <a:t>| </a:t>
            </a:r>
            <a:r>
              <a:rPr lang="zh-CN" altLang="zh-CN" sz="2400" i="1" baseline="2000" dirty="0">
                <a:solidFill>
                  <a:srgbClr val="231F20"/>
                </a:solidFill>
                <a:latin typeface="Times New Roman" panose="02020603050405020304" pitchFamily="18" charset="0"/>
                <a:cs typeface="Times New Roman" panose="02020603050405020304" pitchFamily="18" charset="0"/>
              </a:rPr>
              <a:t>M AD</a:t>
            </a:r>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i, j</a:t>
            </a:r>
            <a:r>
              <a:rPr lang="zh-CN" altLang="zh-CN" sz="2400" baseline="2000" dirty="0" smtClean="0">
                <a:solidFill>
                  <a:srgbClr val="231F20"/>
                </a:solidFill>
                <a:cs typeface="Arial" panose="020B0604020202020204" pitchFamily="34" charset="0"/>
              </a:rPr>
              <a:t>)</a:t>
            </a:r>
            <a:r>
              <a:rPr lang="en-US" altLang="zh-CN" sz="2400" baseline="2000" dirty="0" smtClean="0">
                <a:solidFill>
                  <a:srgbClr val="231F20"/>
                </a:solidFill>
                <a:cs typeface="Arial" panose="020B0604020202020204" pitchFamily="34" charset="0"/>
              </a:rPr>
              <a:t> </a:t>
            </a:r>
            <a:r>
              <a:rPr lang="zh-CN" altLang="zh-CN" sz="2400" baseline="2000" dirty="0" smtClean="0">
                <a:solidFill>
                  <a:srgbClr val="231F20"/>
                </a:solidFill>
                <a:cs typeface="Arial" panose="020B0604020202020204" pitchFamily="34" charset="0"/>
              </a:rPr>
              <a:t>is</a:t>
            </a:r>
            <a:r>
              <a:rPr lang="en-US" altLang="zh-CN" sz="2400" baseline="2000" dirty="0" smtClean="0">
                <a:solidFill>
                  <a:srgbClr val="231F20"/>
                </a:solidFill>
                <a:cs typeface="Arial" panose="020B0604020202020204" pitchFamily="34" charset="0"/>
              </a:rPr>
              <a:t> </a:t>
            </a:r>
            <a:r>
              <a:rPr lang="zh-CN" altLang="zh-CN" sz="2400" baseline="2000" dirty="0" smtClean="0">
                <a:solidFill>
                  <a:srgbClr val="231F20"/>
                </a:solidFill>
                <a:cs typeface="Arial" panose="020B0604020202020204" pitchFamily="34" charset="0"/>
              </a:rPr>
              <a:t>minimum,</a:t>
            </a:r>
            <a:r>
              <a:rPr lang="en-US" altLang="zh-CN" sz="2400" baseline="2000" dirty="0" smtClean="0">
                <a:solidFill>
                  <a:srgbClr val="231F20"/>
                </a:solidFill>
                <a:cs typeface="Arial" panose="020B0604020202020204" pitchFamily="34" charset="0"/>
              </a:rPr>
              <a:t> </a:t>
            </a:r>
            <a:r>
              <a:rPr lang="zh-CN" altLang="zh-CN" sz="2400" i="1" baseline="2000" dirty="0" smtClean="0">
                <a:solidFill>
                  <a:srgbClr val="231F20"/>
                </a:solidFill>
                <a:latin typeface="Times New Roman" panose="02020603050405020304" pitchFamily="18" charset="0"/>
                <a:cs typeface="Times New Roman" panose="02020603050405020304" pitchFamily="18" charset="0"/>
              </a:rPr>
              <a:t>i </a:t>
            </a:r>
            <a:r>
              <a:rPr lang="zh-CN" altLang="zh-CN" sz="2400" i="1" baseline="2000" dirty="0">
                <a:solidFill>
                  <a:srgbClr val="231F20"/>
                </a:solidFill>
                <a:latin typeface="Meiryo" pitchFamily="34" charset="-128"/>
                <a:ea typeface="Meiryo" pitchFamily="34" charset="-128"/>
              </a:rPr>
              <a:t>∈ </a:t>
            </a:r>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Meiryo" pitchFamily="34" charset="-128"/>
                <a:ea typeface="Meiryo" pitchFamily="34" charset="-128"/>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p, p</a:t>
            </a:r>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  j </a:t>
            </a:r>
            <a:r>
              <a:rPr lang="zh-CN" altLang="zh-CN" sz="2400" i="1" baseline="2000" dirty="0">
                <a:solidFill>
                  <a:srgbClr val="231F20"/>
                </a:solidFill>
                <a:latin typeface="Meiryo" pitchFamily="34" charset="-128"/>
                <a:ea typeface="Meiryo" pitchFamily="34" charset="-128"/>
              </a:rPr>
              <a:t>∈ </a:t>
            </a:r>
            <a:r>
              <a:rPr lang="zh-CN" altLang="zh-CN" sz="2400" baseline="2000" dirty="0">
                <a:solidFill>
                  <a:srgbClr val="231F20"/>
                </a:solidFill>
                <a:cs typeface="Arial" panose="020B0604020202020204" pitchFamily="34" charset="0"/>
              </a:rPr>
              <a:t>[</a:t>
            </a:r>
            <a:r>
              <a:rPr lang="zh-CN" altLang="zh-CN" sz="2400" i="1" baseline="2000" dirty="0">
                <a:solidFill>
                  <a:srgbClr val="231F20"/>
                </a:solidFill>
                <a:latin typeface="Meiryo" pitchFamily="34" charset="-128"/>
                <a:ea typeface="Meiryo" pitchFamily="34" charset="-128"/>
              </a:rPr>
              <a:t>−</a:t>
            </a:r>
            <a:r>
              <a:rPr lang="zh-CN" altLang="zh-CN" sz="2400" i="1" baseline="2000" dirty="0">
                <a:solidFill>
                  <a:srgbClr val="231F20"/>
                </a:solidFill>
                <a:latin typeface="Times New Roman" panose="02020603050405020304" pitchFamily="18" charset="0"/>
                <a:cs typeface="Times New Roman" panose="02020603050405020304" pitchFamily="18" charset="0"/>
              </a:rPr>
              <a:t>p, p</a:t>
            </a:r>
            <a:r>
              <a:rPr lang="zh-CN" altLang="zh-CN" sz="2400" baseline="2000" dirty="0">
                <a:solidFill>
                  <a:srgbClr val="231F20"/>
                </a:solidFill>
                <a:cs typeface="Arial" panose="020B0604020202020204" pitchFamily="34" charset="0"/>
              </a:rPr>
              <a:t>] </a:t>
            </a:r>
            <a:r>
              <a:rPr lang="zh-CN" altLang="zh-CN" sz="1600" dirty="0">
                <a:solidFill>
                  <a:srgbClr val="231F20"/>
                </a:solidFill>
                <a:cs typeface="Arial" panose="020B0604020202020204" pitchFamily="34" charset="0"/>
              </a:rPr>
              <a:t>]</a:t>
            </a:r>
            <a:endParaRPr lang="zh-CN" altLang="zh-CN" sz="1600" dirty="0">
              <a:cs typeface="Arial" panose="020B0604020202020204" pitchFamily="34" charset="0"/>
            </a:endParaRPr>
          </a:p>
        </p:txBody>
      </p:sp>
    </p:spTree>
    <p:extLst>
      <p:ext uri="{BB962C8B-B14F-4D97-AF65-F5344CB8AC3E}">
        <p14:creationId xmlns:p14="http://schemas.microsoft.com/office/powerpoint/2010/main" val="290084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71500" y="109228"/>
            <a:ext cx="7696200" cy="1139825"/>
          </a:xfrm>
        </p:spPr>
        <p:txBody>
          <a:bodyPr/>
          <a:lstStyle/>
          <a:p>
            <a:r>
              <a:rPr lang="en-US" altLang="zh-CN" sz="4000" dirty="0" smtClean="0">
                <a:latin typeface="Calibri" panose="020F0502020204030204" pitchFamily="34" charset="0"/>
                <a:ea typeface="ＭＳ Ｐゴシック" panose="020B0600070205080204" pitchFamily="34" charset="-128"/>
                <a:cs typeface="PMingLiU" pitchFamily="18" charset="-120"/>
              </a:rPr>
              <a:t>Sequential Search </a:t>
            </a:r>
            <a:r>
              <a:rPr lang="zh-CN" altLang="en-US" sz="4000" b="1" dirty="0" smtClean="0">
                <a:solidFill>
                  <a:srgbClr val="231F20"/>
                </a:solidFill>
                <a:latin typeface="Arial" panose="020B0604020202020204" pitchFamily="34" charset="0"/>
                <a:ea typeface="ＭＳ Ｐゴシック" panose="020B0600070205080204" pitchFamily="34" charset="-128"/>
                <a:cs typeface="Arial" panose="020B0604020202020204" pitchFamily="34" charset="0"/>
              </a:rPr>
              <a:t>（</a:t>
            </a:r>
            <a:r>
              <a:rPr lang="zh-CN" altLang="en-US" sz="4000" dirty="0" smtClean="0">
                <a:latin typeface="Adobe 宋体 Std L" panose="02020300000000000000" pitchFamily="18" charset="-122"/>
                <a:ea typeface="Adobe 宋体 Std L" panose="02020300000000000000" pitchFamily="18" charset="-122"/>
                <a:cs typeface="PMingLiU" pitchFamily="18" charset="-120"/>
              </a:rPr>
              <a:t>顺序搜索</a:t>
            </a:r>
            <a:r>
              <a:rPr lang="zh-CN" altLang="en-US" sz="4000" b="1" dirty="0" smtClean="0">
                <a:solidFill>
                  <a:srgbClr val="231F20"/>
                </a:solidFill>
                <a:latin typeface="Arial" panose="020B0604020202020204" pitchFamily="34" charset="0"/>
                <a:ea typeface="ＭＳ Ｐゴシック" panose="020B0600070205080204" pitchFamily="34" charset="-128"/>
                <a:cs typeface="Arial" panose="020B0604020202020204" pitchFamily="34" charset="0"/>
              </a:rPr>
              <a:t>）</a:t>
            </a:r>
            <a:r>
              <a:rPr lang="zh-CN" altLang="en-US" sz="4000" dirty="0" smtClean="0">
                <a:latin typeface="Arial" panose="020B0604020202020204" pitchFamily="34" charset="0"/>
                <a:ea typeface="ＭＳ Ｐゴシック" panose="020B0600070205080204" pitchFamily="34" charset="-128"/>
                <a:cs typeface="Arial" panose="020B0604020202020204" pitchFamily="34" charset="0"/>
              </a:rPr>
              <a:t/>
            </a:r>
            <a:br>
              <a:rPr lang="zh-CN" altLang="en-US" sz="4000" dirty="0" smtClean="0">
                <a:latin typeface="Arial" panose="020B0604020202020204" pitchFamily="34" charset="0"/>
                <a:ea typeface="ＭＳ Ｐゴシック" panose="020B0600070205080204" pitchFamily="34" charset="-128"/>
                <a:cs typeface="Arial" panose="020B0604020202020204" pitchFamily="34" charset="0"/>
              </a:rPr>
            </a:br>
            <a:endParaRPr lang="en-US" altLang="zh-CN" sz="4000" dirty="0" smtClean="0">
              <a:latin typeface="Calibri" panose="020F0502020204030204" pitchFamily="34" charset="0"/>
              <a:ea typeface="ＭＳ Ｐゴシック" panose="020B0600070205080204" pitchFamily="34" charset="-128"/>
              <a:cs typeface="PMingLiU" pitchFamily="18" charset="-120"/>
            </a:endParaRPr>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5B76875B-648F-46D8-91EA-D6CBD6B4907D}" type="slidenum">
              <a:rPr kumimoji="0" lang="en-US" altLang="zh-CN" sz="1200" smtClean="0">
                <a:latin typeface="Garamond" panose="02020404030301010803" pitchFamily="18" charset="0"/>
              </a:rPr>
              <a:pPr>
                <a:spcBef>
                  <a:spcPct val="0"/>
                </a:spcBef>
                <a:buClrTx/>
                <a:buSzTx/>
                <a:buFontTx/>
                <a:buNone/>
              </a:pPr>
              <a:t>6</a:t>
            </a:fld>
            <a:endParaRPr kumimoji="0" lang="en-US" altLang="zh-CN" sz="1200" smtClean="0">
              <a:latin typeface="Garamond" panose="02020404030301010803" pitchFamily="18" charset="0"/>
            </a:endParaRPr>
          </a:p>
        </p:txBody>
      </p:sp>
      <p:graphicFrame>
        <p:nvGraphicFramePr>
          <p:cNvPr id="3" name="表格 2"/>
          <p:cNvGraphicFramePr>
            <a:graphicFrameLocks noGrp="1"/>
          </p:cNvGraphicFramePr>
          <p:nvPr/>
        </p:nvGraphicFramePr>
        <p:xfrm>
          <a:off x="1371600" y="1047750"/>
          <a:ext cx="6096000" cy="5486400"/>
        </p:xfrm>
        <a:graphic>
          <a:graphicData uri="http://schemas.openxmlformats.org/drawingml/2006/table">
            <a:tbl>
              <a:tblPr firstRow="1" bandRow="1">
                <a:tableStyleId>{5C22544A-7EE6-4342-B048-85BDC9FD1C3A}</a:tableStyleId>
              </a:tblPr>
              <a:tblGrid>
                <a:gridCol w="304800">
                  <a:extLst>
                    <a:ext uri="{9D8B030D-6E8A-4147-A177-3AD203B41FA5}">
                      <a16:colId xmlns="" xmlns:a16="http://schemas.microsoft.com/office/drawing/2014/main" val="20000"/>
                    </a:ext>
                  </a:extLst>
                </a:gridCol>
                <a:gridCol w="304800">
                  <a:extLst>
                    <a:ext uri="{9D8B030D-6E8A-4147-A177-3AD203B41FA5}">
                      <a16:colId xmlns="" xmlns:a16="http://schemas.microsoft.com/office/drawing/2014/main" val="20001"/>
                    </a:ext>
                  </a:extLst>
                </a:gridCol>
                <a:gridCol w="304800">
                  <a:extLst>
                    <a:ext uri="{9D8B030D-6E8A-4147-A177-3AD203B41FA5}">
                      <a16:colId xmlns="" xmlns:a16="http://schemas.microsoft.com/office/drawing/2014/main" val="20002"/>
                    </a:ext>
                  </a:extLst>
                </a:gridCol>
                <a:gridCol w="304800">
                  <a:extLst>
                    <a:ext uri="{9D8B030D-6E8A-4147-A177-3AD203B41FA5}">
                      <a16:colId xmlns="" xmlns:a16="http://schemas.microsoft.com/office/drawing/2014/main" val="20003"/>
                    </a:ext>
                  </a:extLst>
                </a:gridCol>
                <a:gridCol w="304800">
                  <a:extLst>
                    <a:ext uri="{9D8B030D-6E8A-4147-A177-3AD203B41FA5}">
                      <a16:colId xmlns="" xmlns:a16="http://schemas.microsoft.com/office/drawing/2014/main" val="20004"/>
                    </a:ext>
                  </a:extLst>
                </a:gridCol>
                <a:gridCol w="304800">
                  <a:extLst>
                    <a:ext uri="{9D8B030D-6E8A-4147-A177-3AD203B41FA5}">
                      <a16:colId xmlns="" xmlns:a16="http://schemas.microsoft.com/office/drawing/2014/main" val="20005"/>
                    </a:ext>
                  </a:extLst>
                </a:gridCol>
                <a:gridCol w="304800">
                  <a:extLst>
                    <a:ext uri="{9D8B030D-6E8A-4147-A177-3AD203B41FA5}">
                      <a16:colId xmlns="" xmlns:a16="http://schemas.microsoft.com/office/drawing/2014/main" val="20006"/>
                    </a:ext>
                  </a:extLst>
                </a:gridCol>
                <a:gridCol w="304800">
                  <a:extLst>
                    <a:ext uri="{9D8B030D-6E8A-4147-A177-3AD203B41FA5}">
                      <a16:colId xmlns="" xmlns:a16="http://schemas.microsoft.com/office/drawing/2014/main" val="20007"/>
                    </a:ext>
                  </a:extLst>
                </a:gridCol>
                <a:gridCol w="304800">
                  <a:extLst>
                    <a:ext uri="{9D8B030D-6E8A-4147-A177-3AD203B41FA5}">
                      <a16:colId xmlns="" xmlns:a16="http://schemas.microsoft.com/office/drawing/2014/main" val="20008"/>
                    </a:ext>
                  </a:extLst>
                </a:gridCol>
                <a:gridCol w="304800">
                  <a:extLst>
                    <a:ext uri="{9D8B030D-6E8A-4147-A177-3AD203B41FA5}">
                      <a16:colId xmlns="" xmlns:a16="http://schemas.microsoft.com/office/drawing/2014/main" val="20009"/>
                    </a:ext>
                  </a:extLst>
                </a:gridCol>
                <a:gridCol w="304800">
                  <a:extLst>
                    <a:ext uri="{9D8B030D-6E8A-4147-A177-3AD203B41FA5}">
                      <a16:colId xmlns="" xmlns:a16="http://schemas.microsoft.com/office/drawing/2014/main" val="20010"/>
                    </a:ext>
                  </a:extLst>
                </a:gridCol>
                <a:gridCol w="304800">
                  <a:extLst>
                    <a:ext uri="{9D8B030D-6E8A-4147-A177-3AD203B41FA5}">
                      <a16:colId xmlns="" xmlns:a16="http://schemas.microsoft.com/office/drawing/2014/main" val="20011"/>
                    </a:ext>
                  </a:extLst>
                </a:gridCol>
                <a:gridCol w="304800">
                  <a:extLst>
                    <a:ext uri="{9D8B030D-6E8A-4147-A177-3AD203B41FA5}">
                      <a16:colId xmlns="" xmlns:a16="http://schemas.microsoft.com/office/drawing/2014/main" val="20012"/>
                    </a:ext>
                  </a:extLst>
                </a:gridCol>
                <a:gridCol w="304800">
                  <a:extLst>
                    <a:ext uri="{9D8B030D-6E8A-4147-A177-3AD203B41FA5}">
                      <a16:colId xmlns="" xmlns:a16="http://schemas.microsoft.com/office/drawing/2014/main" val="20013"/>
                    </a:ext>
                  </a:extLst>
                </a:gridCol>
                <a:gridCol w="304800">
                  <a:extLst>
                    <a:ext uri="{9D8B030D-6E8A-4147-A177-3AD203B41FA5}">
                      <a16:colId xmlns="" xmlns:a16="http://schemas.microsoft.com/office/drawing/2014/main" val="20014"/>
                    </a:ext>
                  </a:extLst>
                </a:gridCol>
                <a:gridCol w="304800">
                  <a:extLst>
                    <a:ext uri="{9D8B030D-6E8A-4147-A177-3AD203B41FA5}">
                      <a16:colId xmlns="" xmlns:a16="http://schemas.microsoft.com/office/drawing/2014/main" val="20015"/>
                    </a:ext>
                  </a:extLst>
                </a:gridCol>
                <a:gridCol w="304800">
                  <a:extLst>
                    <a:ext uri="{9D8B030D-6E8A-4147-A177-3AD203B41FA5}">
                      <a16:colId xmlns="" xmlns:a16="http://schemas.microsoft.com/office/drawing/2014/main" val="20016"/>
                    </a:ext>
                  </a:extLst>
                </a:gridCol>
                <a:gridCol w="304800">
                  <a:extLst>
                    <a:ext uri="{9D8B030D-6E8A-4147-A177-3AD203B41FA5}">
                      <a16:colId xmlns="" xmlns:a16="http://schemas.microsoft.com/office/drawing/2014/main" val="20017"/>
                    </a:ext>
                  </a:extLst>
                </a:gridCol>
                <a:gridCol w="304800">
                  <a:extLst>
                    <a:ext uri="{9D8B030D-6E8A-4147-A177-3AD203B41FA5}">
                      <a16:colId xmlns="" xmlns:a16="http://schemas.microsoft.com/office/drawing/2014/main" val="20018"/>
                    </a:ext>
                  </a:extLst>
                </a:gridCol>
                <a:gridCol w="304800">
                  <a:extLst>
                    <a:ext uri="{9D8B030D-6E8A-4147-A177-3AD203B41FA5}">
                      <a16:colId xmlns="" xmlns:a16="http://schemas.microsoft.com/office/drawing/2014/main" val="20019"/>
                    </a:ext>
                  </a:extLst>
                </a:gridCol>
              </a:tblGrid>
              <a:tr h="274320">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4"/>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5"/>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7"/>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8"/>
                  </a:ext>
                </a:extLst>
              </a:tr>
              <a:tr h="274320">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9"/>
                  </a:ext>
                </a:extLst>
              </a:tr>
            </a:tbl>
          </a:graphicData>
        </a:graphic>
      </p:graphicFrame>
      <p:sp>
        <p:nvSpPr>
          <p:cNvPr id="36287" name="矩形 4"/>
          <p:cNvSpPr>
            <a:spLocks noChangeArrowheads="1"/>
          </p:cNvSpPr>
          <p:nvPr/>
        </p:nvSpPr>
        <p:spPr bwMode="auto">
          <a:xfrm>
            <a:off x="2286000" y="1600200"/>
            <a:ext cx="4572000" cy="4114800"/>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ea typeface="PMingLiU" pitchFamily="18" charset="-120"/>
            </a:endParaRPr>
          </a:p>
        </p:txBody>
      </p:sp>
      <p:sp>
        <p:nvSpPr>
          <p:cNvPr id="36288" name="矩形 5"/>
          <p:cNvSpPr>
            <a:spLocks noChangeArrowheads="1"/>
          </p:cNvSpPr>
          <p:nvPr/>
        </p:nvSpPr>
        <p:spPr bwMode="auto">
          <a:xfrm>
            <a:off x="7764463" y="1235075"/>
            <a:ext cx="55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i="1">
                <a:latin typeface="Cambria" panose="02040503050406030204" pitchFamily="18" charset="0"/>
                <a:ea typeface="黑体" panose="02010609060101010101" pitchFamily="49" charset="-122"/>
              </a:rPr>
              <a:t>P=7</a:t>
            </a:r>
            <a:endParaRPr lang="zh-CN" altLang="en-US"/>
          </a:p>
        </p:txBody>
      </p:sp>
      <p:sp>
        <p:nvSpPr>
          <p:cNvPr id="36289" name="椭圆 6"/>
          <p:cNvSpPr>
            <a:spLocks noChangeArrowheads="1"/>
          </p:cNvSpPr>
          <p:nvPr/>
        </p:nvSpPr>
        <p:spPr bwMode="auto">
          <a:xfrm>
            <a:off x="4495800" y="3595688"/>
            <a:ext cx="152400" cy="152400"/>
          </a:xfrm>
          <a:prstGeom prst="ellipse">
            <a:avLst/>
          </a:prstGeom>
          <a:solidFill>
            <a:schemeClr val="accent1"/>
          </a:solidFill>
          <a:ln w="9525" algn="ctr">
            <a:solidFill>
              <a:schemeClr val="tx1"/>
            </a:solidFill>
            <a:round/>
            <a:headEnd/>
            <a:tailEnd/>
          </a:ln>
        </p:spPr>
        <p:txBody>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ea typeface="PMingLiU" pitchFamily="18" charset="-120"/>
            </a:endParaRPr>
          </a:p>
        </p:txBody>
      </p:sp>
      <p:sp>
        <p:nvSpPr>
          <p:cNvPr id="8" name="文本框 7"/>
          <p:cNvSpPr txBox="1">
            <a:spLocks noRot="1" noChangeAspect="1" noMove="1" noResize="1" noEditPoints="1" noAdjustHandles="1" noChangeArrowheads="1" noChangeShapeType="1" noTextEdit="1"/>
          </p:cNvSpPr>
          <p:nvPr/>
        </p:nvSpPr>
        <p:spPr>
          <a:xfrm>
            <a:off x="4171954" y="3686982"/>
            <a:ext cx="800091" cy="276999"/>
          </a:xfrm>
          <a:prstGeom prst="rect">
            <a:avLst/>
          </a:prstGeom>
          <a:blipFill rotWithShape="0">
            <a:blip r:embed="rId2"/>
            <a:stretch>
              <a:fillRect l="-9091" r="-9091" b="-37778"/>
            </a:stretch>
          </a:blipFill>
        </p:spPr>
        <p:txBody>
          <a:bodyPr/>
          <a:lstStyle/>
          <a:p>
            <a:pPr>
              <a:defRPr/>
            </a:pPr>
            <a:r>
              <a:rPr lang="zh-CN" altLang="en-US">
                <a:noFill/>
              </a:rPr>
              <a:t> </a:t>
            </a:r>
          </a:p>
        </p:txBody>
      </p:sp>
      <p:grpSp>
        <p:nvGrpSpPr>
          <p:cNvPr id="10" name="组合 9"/>
          <p:cNvGrpSpPr>
            <a:grpSpLocks/>
          </p:cNvGrpSpPr>
          <p:nvPr/>
        </p:nvGrpSpPr>
        <p:grpSpPr bwMode="auto">
          <a:xfrm>
            <a:off x="1676400" y="1049338"/>
            <a:ext cx="1524000" cy="1371600"/>
            <a:chOff x="1676400" y="1050001"/>
            <a:chExt cx="1524000" cy="1371600"/>
          </a:xfrm>
        </p:grpSpPr>
        <p:sp>
          <p:nvSpPr>
            <p:cNvPr id="36296" name="椭圆 11"/>
            <p:cNvSpPr>
              <a:spLocks noChangeArrowheads="1"/>
            </p:cNvSpPr>
            <p:nvPr/>
          </p:nvSpPr>
          <p:spPr bwMode="auto">
            <a:xfrm>
              <a:off x="2362200" y="1674506"/>
              <a:ext cx="152400" cy="152400"/>
            </a:xfrm>
            <a:prstGeom prst="ellipse">
              <a:avLst/>
            </a:prstGeom>
            <a:solidFill>
              <a:srgbClr val="00B0F0"/>
            </a:solidFill>
            <a:ln w="9525" algn="ctr">
              <a:solidFill>
                <a:schemeClr val="tx1"/>
              </a:solidFill>
              <a:round/>
              <a:headEnd/>
              <a:tailEnd/>
            </a:ln>
          </p:spPr>
          <p:txBody>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ea typeface="PMingLiU" pitchFamily="18" charset="-120"/>
              </a:endParaRPr>
            </a:p>
          </p:txBody>
        </p:sp>
        <p:sp>
          <p:nvSpPr>
            <p:cNvPr id="36297" name="矩形 8"/>
            <p:cNvSpPr>
              <a:spLocks noChangeArrowheads="1"/>
            </p:cNvSpPr>
            <p:nvPr/>
          </p:nvSpPr>
          <p:spPr bwMode="auto">
            <a:xfrm>
              <a:off x="1676400" y="1050001"/>
              <a:ext cx="1524000" cy="1371600"/>
            </a:xfrm>
            <a:prstGeom prst="rect">
              <a:avLst/>
            </a:prstGeom>
            <a:noFill/>
            <a:ln w="28575"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ea typeface="PMingLiU" pitchFamily="18" charset="-120"/>
              </a:endParaRPr>
            </a:p>
          </p:txBody>
        </p:sp>
      </p:grpSp>
      <p:sp>
        <p:nvSpPr>
          <p:cNvPr id="36292" name="矩形 10"/>
          <p:cNvSpPr>
            <a:spLocks noChangeArrowheads="1"/>
          </p:cNvSpPr>
          <p:nvPr/>
        </p:nvSpPr>
        <p:spPr bwMode="auto">
          <a:xfrm>
            <a:off x="7756525" y="1827213"/>
            <a:ext cx="58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i="1">
                <a:latin typeface="Cambria" panose="02040503050406030204" pitchFamily="18" charset="0"/>
                <a:ea typeface="黑体" panose="02010609060101010101" pitchFamily="49" charset="-122"/>
              </a:rPr>
              <a:t>N=5</a:t>
            </a:r>
            <a:endParaRPr lang="zh-CN" altLang="en-US"/>
          </a:p>
        </p:txBody>
      </p:sp>
      <p:sp>
        <p:nvSpPr>
          <p:cNvPr id="36293" name="矩形 12"/>
          <p:cNvSpPr>
            <a:spLocks noChangeArrowheads="1"/>
          </p:cNvSpPr>
          <p:nvPr/>
        </p:nvSpPr>
        <p:spPr bwMode="auto">
          <a:xfrm>
            <a:off x="1974850" y="5643563"/>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i="1">
                <a:latin typeface="Cambria" panose="02040503050406030204" pitchFamily="18" charset="0"/>
                <a:ea typeface="黑体" panose="02010609060101010101" pitchFamily="49" charset="-122"/>
              </a:rPr>
              <a:t>-P</a:t>
            </a:r>
            <a:endParaRPr lang="zh-CN" altLang="en-US"/>
          </a:p>
        </p:txBody>
      </p:sp>
      <p:sp>
        <p:nvSpPr>
          <p:cNvPr id="36294" name="矩形 23"/>
          <p:cNvSpPr>
            <a:spLocks noChangeArrowheads="1"/>
          </p:cNvSpPr>
          <p:nvPr/>
        </p:nvSpPr>
        <p:spPr bwMode="auto">
          <a:xfrm>
            <a:off x="6775450" y="5618163"/>
            <a:ext cx="434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i="1">
                <a:latin typeface="Cambria" panose="02040503050406030204" pitchFamily="18" charset="0"/>
                <a:ea typeface="黑体" panose="02010609060101010101" pitchFamily="49" charset="-122"/>
              </a:rPr>
              <a:t>+P</a:t>
            </a:r>
            <a:endParaRPr lang="zh-CN" altLang="en-US"/>
          </a:p>
        </p:txBody>
      </p:sp>
      <p:sp>
        <p:nvSpPr>
          <p:cNvPr id="36295" name="矩形 25"/>
          <p:cNvSpPr>
            <a:spLocks noChangeArrowheads="1"/>
          </p:cNvSpPr>
          <p:nvPr/>
        </p:nvSpPr>
        <p:spPr bwMode="auto">
          <a:xfrm>
            <a:off x="6813550" y="1285875"/>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i="1">
                <a:latin typeface="Cambria" panose="02040503050406030204" pitchFamily="18" charset="0"/>
                <a:ea typeface="黑体" panose="02010609060101010101" pitchFamily="49" charset="-122"/>
              </a:rPr>
              <a:t>-P</a:t>
            </a:r>
            <a:endParaRPr lang="zh-CN" altLang="en-US"/>
          </a:p>
        </p:txBody>
      </p:sp>
    </p:spTree>
    <p:extLst>
      <p:ext uri="{BB962C8B-B14F-4D97-AF65-F5344CB8AC3E}">
        <p14:creationId xmlns:p14="http://schemas.microsoft.com/office/powerpoint/2010/main" val="1830490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7.40741E-7 L 0.03333 0.00255 " pathEditMode="relative" rAng="0" ptsTypes="AA">
                                      <p:cBhvr>
                                        <p:cTn id="6" dur="2000" fill="hold"/>
                                        <p:tgtEl>
                                          <p:spTgt spid="10"/>
                                        </p:tgtEl>
                                        <p:attrNameLst>
                                          <p:attrName>ppt_x</p:attrName>
                                          <p:attrName>ppt_y</p:attrName>
                                        </p:attrNameLst>
                                      </p:cBhvr>
                                      <p:rCtr x="1667" y="116"/>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0.03333 0.00255 L 0.06666 0.00255 " pathEditMode="relative" rAng="0" ptsTypes="AA">
                                      <p:cBhvr>
                                        <p:cTn id="10" dur="2000" fill="hold"/>
                                        <p:tgtEl>
                                          <p:spTgt spid="10"/>
                                        </p:tgtEl>
                                        <p:attrNameLst>
                                          <p:attrName>ppt_x</p:attrName>
                                          <p:attrName>ppt_y</p:attrName>
                                        </p:attrNameLst>
                                      </p:cBhvr>
                                      <p:rCtr x="1667"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0.06666 0.00255 L 0.1 0.00255 " pathEditMode="relative" rAng="0" ptsTypes="AA">
                                      <p:cBhvr>
                                        <p:cTn id="14" dur="2000" fill="hold"/>
                                        <p:tgtEl>
                                          <p:spTgt spid="10"/>
                                        </p:tgtEl>
                                        <p:attrNameLst>
                                          <p:attrName>ppt_x</p:attrName>
                                          <p:attrName>ppt_y</p:attrName>
                                        </p:attrNameLst>
                                      </p:cBhvr>
                                      <p:rCtr x="1667"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nodeType="clickEffect">
                                  <p:stCondLst>
                                    <p:cond delay="0"/>
                                  </p:stCondLst>
                                  <p:childTnLst>
                                    <p:animMotion origin="layout" path="M 0.1 0.00255 L 0.13333 0.00255 " pathEditMode="relative" rAng="0" ptsTypes="AA">
                                      <p:cBhvr>
                                        <p:cTn id="18" dur="2000" fill="hold"/>
                                        <p:tgtEl>
                                          <p:spTgt spid="10"/>
                                        </p:tgtEl>
                                        <p:attrNameLst>
                                          <p:attrName>ppt_x</p:attrName>
                                          <p:attrName>ppt_y</p:attrName>
                                        </p:attrNameLst>
                                      </p:cBhvr>
                                      <p:rCtr x="1667"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0.13333 0.00255 L 0.16666 0.00255 " pathEditMode="relative" rAng="0" ptsTypes="AA">
                                      <p:cBhvr>
                                        <p:cTn id="22" dur="2000" fill="hold"/>
                                        <p:tgtEl>
                                          <p:spTgt spid="10"/>
                                        </p:tgtEl>
                                        <p:attrNameLst>
                                          <p:attrName>ppt_x</p:attrName>
                                          <p:attrName>ppt_y</p:attrName>
                                        </p:attrNameLst>
                                      </p:cBhvr>
                                      <p:rCtr x="1667"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nodeType="clickEffect">
                                  <p:stCondLst>
                                    <p:cond delay="0"/>
                                  </p:stCondLst>
                                  <p:childTnLst>
                                    <p:animMotion origin="layout" path="M 0.16666 0.00255 L 0.2 0.00255 " pathEditMode="relative" rAng="0" ptsTypes="AA">
                                      <p:cBhvr>
                                        <p:cTn id="26" dur="2000" fill="hold"/>
                                        <p:tgtEl>
                                          <p:spTgt spid="10"/>
                                        </p:tgtEl>
                                        <p:attrNameLst>
                                          <p:attrName>ppt_x</p:attrName>
                                          <p:attrName>ppt_y</p:attrName>
                                        </p:attrNameLst>
                                      </p:cBhvr>
                                      <p:rCtr x="1667" y="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nodeType="clickEffect">
                                  <p:stCondLst>
                                    <p:cond delay="0"/>
                                  </p:stCondLst>
                                  <p:childTnLst>
                                    <p:animMotion origin="layout" path="M 0.2 0.00255 L 0.23333 0.00255 " pathEditMode="relative" rAng="0" ptsTypes="AA">
                                      <p:cBhvr>
                                        <p:cTn id="30" dur="2000" fill="hold"/>
                                        <p:tgtEl>
                                          <p:spTgt spid="10"/>
                                        </p:tgtEl>
                                        <p:attrNameLst>
                                          <p:attrName>ppt_x</p:attrName>
                                          <p:attrName>ppt_y</p:attrName>
                                        </p:attrNameLst>
                                      </p:cBhvr>
                                      <p:rCtr x="1667" y="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path" presetSubtype="0" accel="50000" decel="50000" fill="hold" nodeType="clickEffect">
                                  <p:stCondLst>
                                    <p:cond delay="0"/>
                                  </p:stCondLst>
                                  <p:childTnLst>
                                    <p:animMotion origin="layout" path="M 0.23333 0.00255 L 0.26666 0.00255 " pathEditMode="relative" rAng="0" ptsTypes="AA">
                                      <p:cBhvr>
                                        <p:cTn id="34" dur="2000" fill="hold"/>
                                        <p:tgtEl>
                                          <p:spTgt spid="10"/>
                                        </p:tgtEl>
                                        <p:attrNameLst>
                                          <p:attrName>ppt_x</p:attrName>
                                          <p:attrName>ppt_y</p:attrName>
                                        </p:attrNameLst>
                                      </p:cBhvr>
                                      <p:rCtr x="1667"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nodeType="clickEffect">
                                  <p:stCondLst>
                                    <p:cond delay="0"/>
                                  </p:stCondLst>
                                  <p:childTnLst>
                                    <p:animMotion origin="layout" path="M 0.26666 0.00255 L 0.3 0.00255 " pathEditMode="relative" rAng="0" ptsTypes="AA">
                                      <p:cBhvr>
                                        <p:cTn id="38" dur="2000" fill="hold"/>
                                        <p:tgtEl>
                                          <p:spTgt spid="10"/>
                                        </p:tgtEl>
                                        <p:attrNameLst>
                                          <p:attrName>ppt_x</p:attrName>
                                          <p:attrName>ppt_y</p:attrName>
                                        </p:attrNameLst>
                                      </p:cBhvr>
                                      <p:rCtr x="1667" y="0"/>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path" presetSubtype="0" accel="50000" decel="50000" fill="hold" nodeType="clickEffect">
                                  <p:stCondLst>
                                    <p:cond delay="0"/>
                                  </p:stCondLst>
                                  <p:childTnLst>
                                    <p:animMotion origin="layout" path="M 0.3 0.00255 L 0.33333 0.00255 " pathEditMode="relative" rAng="0" ptsTypes="AA">
                                      <p:cBhvr>
                                        <p:cTn id="42" dur="2000" fill="hold"/>
                                        <p:tgtEl>
                                          <p:spTgt spid="10"/>
                                        </p:tgtEl>
                                        <p:attrNameLst>
                                          <p:attrName>ppt_x</p:attrName>
                                          <p:attrName>ppt_y</p:attrName>
                                        </p:attrNameLst>
                                      </p:cBhvr>
                                      <p:rCtr x="1667" y="0"/>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0.33333 0.00255 L 0.36666 0.00255 " pathEditMode="relative" rAng="0" ptsTypes="AA">
                                      <p:cBhvr>
                                        <p:cTn id="46" dur="2000" fill="hold"/>
                                        <p:tgtEl>
                                          <p:spTgt spid="10"/>
                                        </p:tgtEl>
                                        <p:attrNameLst>
                                          <p:attrName>ppt_x</p:attrName>
                                          <p:attrName>ppt_y</p:attrName>
                                        </p:attrNameLst>
                                      </p:cBhvr>
                                      <p:rCtr x="1667"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nodeType="clickEffect">
                                  <p:stCondLst>
                                    <p:cond delay="0"/>
                                  </p:stCondLst>
                                  <p:childTnLst>
                                    <p:animMotion origin="layout" path="M 0.36666 0.00255 L 0.4 0.00255 " pathEditMode="relative" rAng="0" ptsTypes="AA">
                                      <p:cBhvr>
                                        <p:cTn id="50" dur="2000" fill="hold"/>
                                        <p:tgtEl>
                                          <p:spTgt spid="10"/>
                                        </p:tgtEl>
                                        <p:attrNameLst>
                                          <p:attrName>ppt_x</p:attrName>
                                          <p:attrName>ppt_y</p:attrName>
                                        </p:attrNameLst>
                                      </p:cBhvr>
                                      <p:rCtr x="1667" y="0"/>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nodeType="clickEffect">
                                  <p:stCondLst>
                                    <p:cond delay="0"/>
                                  </p:stCondLst>
                                  <p:childTnLst>
                                    <p:animMotion origin="layout" path="M 0.4 0.00255 L 0.43333 0.00255 " pathEditMode="relative" rAng="0" ptsTypes="AA">
                                      <p:cBhvr>
                                        <p:cTn id="54" dur="2000" fill="hold"/>
                                        <p:tgtEl>
                                          <p:spTgt spid="10"/>
                                        </p:tgtEl>
                                        <p:attrNameLst>
                                          <p:attrName>ppt_x</p:attrName>
                                          <p:attrName>ppt_y</p:attrName>
                                        </p:attrNameLst>
                                      </p:cBhvr>
                                      <p:rCtr x="1667" y="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path" presetSubtype="0" accel="50000" decel="50000" fill="hold" nodeType="clickEffect">
                                  <p:stCondLst>
                                    <p:cond delay="0"/>
                                  </p:stCondLst>
                                  <p:childTnLst>
                                    <p:animMotion origin="layout" path="M 0.43333 0.00255 L 0.46666 0.00255 " pathEditMode="relative" rAng="0" ptsTypes="AA">
                                      <p:cBhvr>
                                        <p:cTn id="58" dur="2000" fill="hold"/>
                                        <p:tgtEl>
                                          <p:spTgt spid="10"/>
                                        </p:tgtEl>
                                        <p:attrNameLst>
                                          <p:attrName>ppt_x</p:attrName>
                                          <p:attrName>ppt_y</p:attrName>
                                        </p:attrNameLst>
                                      </p:cBhvr>
                                      <p:rCtr x="1667" y="0"/>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nodeType="clickEffect">
                                  <p:stCondLst>
                                    <p:cond delay="0"/>
                                  </p:stCondLst>
                                  <p:childTnLst>
                                    <p:animMotion origin="layout" path="M 3.33333E-6 7.40741E-7 L 3.33333E-6 0.08032 " pathEditMode="relative" rAng="0" ptsTypes="AA">
                                      <p:cBhvr>
                                        <p:cTn id="62" dur="2000" fill="hold"/>
                                        <p:tgtEl>
                                          <p:spTgt spid="10"/>
                                        </p:tgtEl>
                                        <p:attrNameLst>
                                          <p:attrName>ppt_x</p:attrName>
                                          <p:attrName>ppt_y</p:attrName>
                                        </p:attrNameLst>
                                      </p:cBhvr>
                                      <p:rCtr x="0" y="4005"/>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nodeType="clickEffect">
                                  <p:stCondLst>
                                    <p:cond delay="0"/>
                                  </p:stCondLst>
                                  <p:childTnLst>
                                    <p:animMotion origin="layout" path="M 3.33333E-6 0.08032 L 0.45833 0.08032 " pathEditMode="relative" rAng="0" ptsTypes="AA">
                                      <p:cBhvr>
                                        <p:cTn id="66" dur="2000" fill="hold"/>
                                        <p:tgtEl>
                                          <p:spTgt spid="10"/>
                                        </p:tgtEl>
                                        <p:attrNameLst>
                                          <p:attrName>ppt_x</p:attrName>
                                          <p:attrName>ppt_y</p:attrName>
                                        </p:attrNameLst>
                                      </p:cBhvr>
                                      <p:rCtr x="22917" y="0"/>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nodeType="clickEffect">
                                  <p:stCondLst>
                                    <p:cond delay="0"/>
                                  </p:stCondLst>
                                  <p:childTnLst>
                                    <p:animMotion origin="layout" path="M 3.33333E-6 0.08032 L 3.33333E-6 0.1581 " pathEditMode="relative" rAng="0" ptsTypes="AA">
                                      <p:cBhvr>
                                        <p:cTn id="70" dur="2000" fill="hold"/>
                                        <p:tgtEl>
                                          <p:spTgt spid="10"/>
                                        </p:tgtEl>
                                        <p:attrNameLst>
                                          <p:attrName>ppt_x</p:attrName>
                                          <p:attrName>ppt_y</p:attrName>
                                        </p:attrNameLst>
                                      </p:cBhvr>
                                      <p:rCtr x="0" y="3889"/>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path" presetSubtype="0" accel="50000" decel="50000" fill="hold" nodeType="clickEffect">
                                  <p:stCondLst>
                                    <p:cond delay="0"/>
                                  </p:stCondLst>
                                  <p:childTnLst>
                                    <p:animMotion origin="layout" path="M 3.33333E-6 0.1581 L 0.46666 0.15185 " pathEditMode="relative" rAng="0" ptsTypes="AA">
                                      <p:cBhvr>
                                        <p:cTn id="74" dur="2000" fill="hold"/>
                                        <p:tgtEl>
                                          <p:spTgt spid="10"/>
                                        </p:tgtEl>
                                        <p:attrNameLst>
                                          <p:attrName>ppt_x</p:attrName>
                                          <p:attrName>ppt_y</p:attrName>
                                        </p:attrNameLst>
                                      </p:cBhvr>
                                      <p:rCtr x="23333" y="0"/>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path" presetSubtype="0" accel="50000" decel="50000" fill="hold" nodeType="clickEffect">
                                  <p:stCondLst>
                                    <p:cond delay="0"/>
                                  </p:stCondLst>
                                  <p:childTnLst>
                                    <p:animMotion origin="layout" path="M 3.33333E-6 0.1581 L 3.33333E-6 0.5581 " pathEditMode="relative" rAng="0" ptsTypes="AA">
                                      <p:cBhvr>
                                        <p:cTn id="78" dur="2000" fill="hold"/>
                                        <p:tgtEl>
                                          <p:spTgt spid="10"/>
                                        </p:tgtEl>
                                        <p:attrNameLst>
                                          <p:attrName>ppt_x</p:attrName>
                                          <p:attrName>ppt_y</p:attrName>
                                        </p:attrNameLst>
                                      </p:cBhvr>
                                      <p:rCtr x="0" y="20000"/>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path" presetSubtype="0" accel="50000" decel="50000" fill="hold" nodeType="clickEffect">
                                  <p:stCondLst>
                                    <p:cond delay="0"/>
                                  </p:stCondLst>
                                  <p:childTnLst>
                                    <p:animMotion origin="layout" path="M 3.33333E-6 0.5581 L 0.46666 0.5581 " pathEditMode="relative" rAng="0" ptsTypes="AA">
                                      <p:cBhvr>
                                        <p:cTn id="82" dur="2000" fill="hold"/>
                                        <p:tgtEl>
                                          <p:spTgt spid="10"/>
                                        </p:tgtEl>
                                        <p:attrNameLst>
                                          <p:attrName>ppt_x</p:attrName>
                                          <p:attrName>ppt_y</p:attrName>
                                        </p:attrNameLst>
                                      </p:cBhvr>
                                      <p:rCtr x="23333"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28650" y="103642"/>
            <a:ext cx="7696200" cy="1139825"/>
          </a:xfrm>
        </p:spPr>
        <p:txBody>
          <a:bodyPr/>
          <a:lstStyle/>
          <a:p>
            <a:r>
              <a:rPr lang="en-US" altLang="zh-CN" sz="4000" dirty="0" smtClean="0">
                <a:latin typeface="Calibri" panose="020F0502020204030204" pitchFamily="34" charset="0"/>
                <a:ea typeface="ＭＳ Ｐゴシック" panose="020B0600070205080204" pitchFamily="34" charset="-128"/>
                <a:cs typeface="PMingLiU" pitchFamily="18" charset="-120"/>
              </a:rPr>
              <a:t>2D Logarithmic Search for Motion Vectors</a:t>
            </a:r>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79749EE1-E7E6-48D3-96A7-053B2D8088BF}" type="slidenum">
              <a:rPr kumimoji="0" lang="en-US" altLang="zh-CN" sz="1200" smtClean="0">
                <a:latin typeface="Garamond" panose="02020404030301010803" pitchFamily="18" charset="0"/>
              </a:rPr>
              <a:pPr>
                <a:spcBef>
                  <a:spcPct val="0"/>
                </a:spcBef>
                <a:buClrTx/>
                <a:buSzTx/>
                <a:buFontTx/>
                <a:buNone/>
              </a:pPr>
              <a:t>7</a:t>
            </a:fld>
            <a:endParaRPr kumimoji="0" lang="en-US" altLang="zh-CN" sz="1200" smtClean="0">
              <a:latin typeface="Garamond" panose="02020404030301010803" pitchFamily="18" charset="0"/>
            </a:endParaRPr>
          </a:p>
        </p:txBody>
      </p:sp>
      <p:pic>
        <p:nvPicPr>
          <p:cNvPr id="4096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l="-21059" r="-21059"/>
          <a:stretch>
            <a:fillRect/>
          </a:stretch>
        </p:blipFill>
        <p:spPr/>
      </p:pic>
      <p:sp>
        <p:nvSpPr>
          <p:cNvPr id="5" name="矩形 1"/>
          <p:cNvSpPr>
            <a:spLocks noChangeArrowheads="1"/>
          </p:cNvSpPr>
          <p:nvPr/>
        </p:nvSpPr>
        <p:spPr bwMode="auto">
          <a:xfrm>
            <a:off x="328286" y="5733522"/>
            <a:ext cx="784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000" dirty="0">
                <a:latin typeface="微软雅黑" panose="020B0503020204020204" pitchFamily="34" charset="-122"/>
                <a:ea typeface="微软雅黑" panose="020B0503020204020204" pitchFamily="34" charset="-122"/>
              </a:rPr>
              <a:t>The total operations per second is dropped to:</a:t>
            </a:r>
            <a:endParaRPr lang="zh-CN" altLang="en-US" sz="2000" dirty="0">
              <a:latin typeface="微软雅黑" panose="020B0503020204020204" pitchFamily="34" charset="-122"/>
              <a:ea typeface="微软雅黑" panose="020B0503020204020204" pitchFamily="34" charset="-122"/>
            </a:endParaRPr>
          </a:p>
        </p:txBody>
      </p:sp>
      <p:sp>
        <p:nvSpPr>
          <p:cNvPr id="6" name="矩形 3"/>
          <p:cNvSpPr>
            <a:spLocks noChangeArrowheads="1"/>
          </p:cNvSpPr>
          <p:nvPr/>
        </p:nvSpPr>
        <p:spPr bwMode="auto">
          <a:xfrm>
            <a:off x="5876578" y="5708045"/>
            <a:ext cx="198804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a:solidFill>
                  <a:schemeClr val="tx1"/>
                </a:solidFill>
                <a:latin typeface="Arial" panose="020B0604020202020204" pitchFamily="34" charset="0"/>
                <a:ea typeface="ＭＳ Ｐゴシック" panose="020B0600070205080204" pitchFamily="34" charset="-128"/>
              </a:defRPr>
            </a:lvl1pPr>
            <a:lvl2pPr marL="34290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lvl="1" algn="just" eaLnBrk="1" hangingPunct="1"/>
            <a:r>
              <a:rPr lang="en-US" altLang="zh-CN" sz="2400" dirty="0" smtClean="0">
                <a:latin typeface="Cambria" panose="02040503050406030204" pitchFamily="18" charset="0"/>
                <a:ea typeface="黑体" panose="02010609060101010101" pitchFamily="49" charset="-122"/>
              </a:rPr>
              <a:t>O(log </a:t>
            </a:r>
            <a:r>
              <a:rPr lang="en-US" altLang="zh-CN" sz="2400" i="1" dirty="0">
                <a:latin typeface="Cambria" panose="02040503050406030204" pitchFamily="18" charset="0"/>
                <a:ea typeface="黑体" panose="02010609060101010101" pitchFamily="49" charset="-122"/>
              </a:rPr>
              <a:t>p</a:t>
            </a:r>
            <a:r>
              <a:rPr lang="en-US" altLang="zh-CN" sz="2400" baseline="30000" dirty="0">
                <a:latin typeface="Cambria" panose="02040503050406030204" pitchFamily="18" charset="0"/>
                <a:ea typeface="黑体" panose="02010609060101010101" pitchFamily="49" charset="-122"/>
              </a:rPr>
              <a:t>*</a:t>
            </a:r>
            <a:r>
              <a:rPr lang="en-US" altLang="zh-CN" sz="2400" i="1" dirty="0">
                <a:latin typeface="Cambria" panose="02040503050406030204" pitchFamily="18" charset="0"/>
                <a:ea typeface="黑体" panose="02010609060101010101" pitchFamily="49" charset="-122"/>
              </a:rPr>
              <a:t>N</a:t>
            </a:r>
            <a:r>
              <a:rPr lang="en-US" altLang="zh-CN" sz="2400" baseline="30000" dirty="0">
                <a:latin typeface="Cambria" panose="02040503050406030204" pitchFamily="18" charset="0"/>
                <a:ea typeface="黑体" panose="02010609060101010101" pitchFamily="49" charset="-122"/>
              </a:rPr>
              <a:t>2</a:t>
            </a:r>
            <a:r>
              <a:rPr lang="en-US" altLang="zh-CN" sz="2400" dirty="0">
                <a:ea typeface="PMingLiU" pitchFamily="18" charset="-120"/>
              </a:rPr>
              <a:t>)</a:t>
            </a:r>
          </a:p>
          <a:p>
            <a:pPr lvl="1" algn="just" eaLnBrk="1" hangingPunct="1"/>
            <a:endParaRPr lang="en-US" altLang="zh-CN" sz="2400" dirty="0">
              <a:ea typeface="PMingLiU" pitchFamily="18" charset="-120"/>
            </a:endParaRPr>
          </a:p>
          <a:p>
            <a:pPr lvl="1" algn="just" eaLnBrk="1" hangingPunct="1"/>
            <a:endParaRPr lang="en-US" altLang="zh-CN" sz="2400" dirty="0">
              <a:ea typeface="PMingLiU" pitchFamily="18" charset="-120"/>
            </a:endParaRPr>
          </a:p>
          <a:p>
            <a:pPr lvl="1" algn="just" eaLnBrk="1" hangingPunct="1"/>
            <a:r>
              <a:rPr lang="en-US" altLang="zh-CN" sz="2400" dirty="0">
                <a:ea typeface="PMingLiU" pitchFamily="18" charset="-120"/>
              </a:rPr>
              <a:t> </a:t>
            </a:r>
          </a:p>
        </p:txBody>
      </p:sp>
      <p:sp>
        <p:nvSpPr>
          <p:cNvPr id="7" name="矩形 1"/>
          <p:cNvSpPr>
            <a:spLocks noChangeArrowheads="1"/>
          </p:cNvSpPr>
          <p:nvPr/>
        </p:nvSpPr>
        <p:spPr bwMode="auto">
          <a:xfrm>
            <a:off x="328286" y="6250807"/>
            <a:ext cx="616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lang="en-US" altLang="zh-CN" dirty="0">
                <a:latin typeface="Cambria" panose="02040503050406030204" pitchFamily="18" charset="0"/>
                <a:ea typeface="黑体" panose="02010609060101010101" pitchFamily="49" charset="-122"/>
                <a:cs typeface="PMingLiU" pitchFamily="18" charset="-120"/>
              </a:rPr>
              <a:t> </a:t>
            </a:r>
            <a:r>
              <a:rPr lang="en-US" altLang="zh-CN" sz="2000" dirty="0">
                <a:latin typeface="微软雅黑" panose="020B0503020204020204" pitchFamily="34" charset="-122"/>
                <a:ea typeface="微软雅黑" panose="020B0503020204020204" pitchFamily="34" charset="-122"/>
              </a:rPr>
              <a:t>Save a  lot cost than sequential search </a:t>
            </a:r>
            <a:r>
              <a:rPr lang="zh-CN" altLang="en-US" sz="2000" dirty="0">
                <a:latin typeface="微软雅黑" panose="020B0503020204020204" pitchFamily="34" charset="-122"/>
                <a:ea typeface="微软雅黑" panose="020B0503020204020204" pitchFamily="34" charset="-122"/>
              </a:rPr>
              <a:t> </a:t>
            </a:r>
            <a:r>
              <a:rPr lang="en-US" altLang="zh-CN" sz="2400" dirty="0">
                <a:latin typeface="Cambria" panose="02040503050406030204" pitchFamily="18" charset="0"/>
                <a:ea typeface="黑体" panose="02010609060101010101" pitchFamily="49" charset="-122"/>
                <a:cs typeface="PMingLiU" pitchFamily="18" charset="-120"/>
              </a:rPr>
              <a:t>O(</a:t>
            </a:r>
            <a:r>
              <a:rPr lang="en-US" altLang="zh-CN" sz="2400" i="1" dirty="0">
                <a:latin typeface="Cambria" panose="02040503050406030204" pitchFamily="18" charset="0"/>
                <a:ea typeface="黑体" panose="02010609060101010101" pitchFamily="49" charset="-122"/>
                <a:cs typeface="PMingLiU" pitchFamily="18" charset="-120"/>
              </a:rPr>
              <a:t>p</a:t>
            </a:r>
            <a:r>
              <a:rPr lang="en-US" altLang="zh-CN" sz="2400" baseline="30000" dirty="0">
                <a:latin typeface="Cambria" panose="02040503050406030204" pitchFamily="18" charset="0"/>
                <a:ea typeface="黑体" panose="02010609060101010101" pitchFamily="49" charset="-122"/>
                <a:cs typeface="PMingLiU" pitchFamily="18" charset="-120"/>
              </a:rPr>
              <a:t>2</a:t>
            </a:r>
            <a:r>
              <a:rPr lang="en-US" altLang="zh-CN" sz="2400" i="1" dirty="0">
                <a:latin typeface="Cambria" panose="02040503050406030204" pitchFamily="18" charset="0"/>
                <a:ea typeface="黑体" panose="02010609060101010101" pitchFamily="49" charset="-122"/>
                <a:cs typeface="PMingLiU" pitchFamily="18" charset="-120"/>
              </a:rPr>
              <a:t>N</a:t>
            </a:r>
            <a:r>
              <a:rPr lang="en-US" altLang="zh-CN" sz="2400" baseline="30000" dirty="0">
                <a:latin typeface="Cambria" panose="02040503050406030204" pitchFamily="18" charset="0"/>
                <a:ea typeface="黑体" panose="02010609060101010101" pitchFamily="49" charset="-122"/>
                <a:cs typeface="PMingLiU" pitchFamily="18" charset="-120"/>
              </a:rPr>
              <a:t>2</a:t>
            </a:r>
            <a:r>
              <a:rPr lang="en-US" altLang="zh-CN" sz="2400" dirty="0">
                <a:ea typeface="PMingLiU" pitchFamily="18" charset="-120"/>
              </a:rPr>
              <a:t>) </a:t>
            </a:r>
            <a:endParaRPr lang="zh-CN" altLang="en-US" sz="2400" dirty="0"/>
          </a:p>
        </p:txBody>
      </p:sp>
    </p:spTree>
    <p:extLst>
      <p:ext uri="{BB962C8B-B14F-4D97-AF65-F5344CB8AC3E}">
        <p14:creationId xmlns:p14="http://schemas.microsoft.com/office/powerpoint/2010/main" val="3730102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638175" y="86224"/>
            <a:ext cx="7696200" cy="1139825"/>
          </a:xfrm>
        </p:spPr>
        <p:txBody>
          <a:bodyPr/>
          <a:lstStyle/>
          <a:p>
            <a:r>
              <a:rPr lang="en-US" altLang="zh-CN" sz="4000" dirty="0" smtClean="0">
                <a:latin typeface="Calibri" panose="020F0502020204030204" pitchFamily="34" charset="0"/>
                <a:ea typeface="ＭＳ Ｐゴシック" panose="020B0600070205080204" pitchFamily="34" charset="-128"/>
                <a:cs typeface="PMingLiU" pitchFamily="18" charset="-120"/>
              </a:rPr>
              <a:t>A Three-level Hierarchical Search for Motion Vectors </a:t>
            </a:r>
            <a:br>
              <a:rPr lang="en-US" altLang="zh-CN" sz="4000" dirty="0" smtClean="0">
                <a:latin typeface="Calibri" panose="020F0502020204030204" pitchFamily="34" charset="0"/>
                <a:ea typeface="ＭＳ Ｐゴシック" panose="020B0600070205080204" pitchFamily="34" charset="-128"/>
                <a:cs typeface="PMingLiU" pitchFamily="18" charset="-120"/>
              </a:rPr>
            </a:br>
            <a:endParaRPr lang="en-US" altLang="zh-CN" sz="4000" dirty="0" smtClean="0">
              <a:latin typeface="Calibri" panose="020F0502020204030204" pitchFamily="34" charset="0"/>
              <a:ea typeface="ＭＳ Ｐゴシック" panose="020B0600070205080204" pitchFamily="34" charset="-128"/>
              <a:cs typeface="PMingLiU" pitchFamily="18" charset="-120"/>
            </a:endParaRPr>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ＭＳ Ｐゴシック"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5195B54F-DEF7-4A7D-A095-5F77A551FCEA}" type="slidenum">
              <a:rPr kumimoji="0" lang="en-US" altLang="zh-CN" sz="1200" smtClean="0">
                <a:latin typeface="Garamond" panose="02020404030301010803" pitchFamily="18" charset="0"/>
              </a:rPr>
              <a:pPr>
                <a:spcBef>
                  <a:spcPct val="0"/>
                </a:spcBef>
                <a:buClrTx/>
                <a:buSzTx/>
                <a:buFontTx/>
                <a:buNone/>
              </a:pPr>
              <a:t>8</a:t>
            </a:fld>
            <a:endParaRPr kumimoji="0" lang="en-US" altLang="zh-CN" sz="1200" smtClean="0">
              <a:latin typeface="Garamond" panose="02020404030301010803" pitchFamily="18" charset="0"/>
            </a:endParaRPr>
          </a:p>
        </p:txBody>
      </p:sp>
      <p:pic>
        <p:nvPicPr>
          <p:cNvPr id="4710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6363" y="1295400"/>
            <a:ext cx="4418012"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矩形 4"/>
          <p:cNvSpPr>
            <a:spLocks noChangeArrowheads="1"/>
          </p:cNvSpPr>
          <p:nvPr/>
        </p:nvSpPr>
        <p:spPr bwMode="auto">
          <a:xfrm>
            <a:off x="276225" y="1487488"/>
            <a:ext cx="3640138" cy="391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19000"/>
              </a:lnSpc>
            </a:pPr>
            <a:r>
              <a:rPr lang="en-US" altLang="zh-CN" dirty="0">
                <a:solidFill>
                  <a:srgbClr val="231F20"/>
                </a:solidFill>
                <a:cs typeface="Arial" panose="020B0604020202020204" pitchFamily="34" charset="0"/>
              </a:rPr>
              <a:t>Original image is at Level 0, images at Levels 1 and 2 are obtained by down-sampling from the previous levels by a factor of  2,  and  the  initial  search  is  conducted  at  Level  2.</a:t>
            </a:r>
            <a:endParaRPr lang="en-US" altLang="zh-CN" dirty="0">
              <a:cs typeface="Arial" panose="020B0604020202020204" pitchFamily="34" charset="0"/>
            </a:endParaRPr>
          </a:p>
          <a:p>
            <a:pPr eaLnBrk="1" hangingPunct="1">
              <a:lnSpc>
                <a:spcPts val="1400"/>
              </a:lnSpc>
              <a:spcBef>
                <a:spcPts val="88"/>
              </a:spcBef>
            </a:pPr>
            <a:endParaRPr lang="en-US" altLang="zh-CN" sz="1200" dirty="0"/>
          </a:p>
          <a:p>
            <a:pPr algn="just" eaLnBrk="1" hangingPunct="1">
              <a:lnSpc>
                <a:spcPct val="119000"/>
              </a:lnSpc>
            </a:pPr>
            <a:r>
              <a:rPr lang="en-US" altLang="zh-CN" dirty="0">
                <a:solidFill>
                  <a:srgbClr val="231F20"/>
                </a:solidFill>
                <a:cs typeface="Arial" panose="020B0604020202020204" pitchFamily="34" charset="0"/>
              </a:rPr>
              <a:t>Since the size of the macroblock is smaller and </a:t>
            </a:r>
            <a:r>
              <a:rPr lang="en-US" altLang="zh-CN" i="1" dirty="0">
                <a:solidFill>
                  <a:srgbClr val="231F20"/>
                </a:solidFill>
                <a:latin typeface="Times New Roman" panose="02020603050405020304" pitchFamily="18" charset="0"/>
                <a:cs typeface="Times New Roman" panose="02020603050405020304" pitchFamily="18" charset="0"/>
              </a:rPr>
              <a:t>p </a:t>
            </a:r>
            <a:r>
              <a:rPr lang="en-US" altLang="zh-CN" dirty="0">
                <a:solidFill>
                  <a:srgbClr val="231F20"/>
                </a:solidFill>
                <a:cs typeface="Arial" panose="020B0604020202020204" pitchFamily="34" charset="0"/>
              </a:rPr>
              <a:t>can also be </a:t>
            </a:r>
            <a:r>
              <a:rPr lang="en-US" altLang="zh-CN" dirty="0" smtClean="0">
                <a:solidFill>
                  <a:srgbClr val="231F20"/>
                </a:solidFill>
                <a:cs typeface="Arial" panose="020B0604020202020204" pitchFamily="34" charset="0"/>
              </a:rPr>
              <a:t>proportionally reduced</a:t>
            </a:r>
            <a:r>
              <a:rPr lang="en-US" altLang="zh-CN" dirty="0">
                <a:solidFill>
                  <a:srgbClr val="231F20"/>
                </a:solidFill>
                <a:cs typeface="Arial" panose="020B0604020202020204" pitchFamily="34" charset="0"/>
              </a:rPr>
              <a:t>, the number of operations required is greatly  reduced.</a:t>
            </a:r>
            <a:endParaRPr lang="en-US" altLang="zh-CN" dirty="0">
              <a:cs typeface="Arial" panose="020B0604020202020204" pitchFamily="34" charset="0"/>
            </a:endParaRPr>
          </a:p>
        </p:txBody>
      </p:sp>
    </p:spTree>
    <p:extLst>
      <p:ext uri="{BB962C8B-B14F-4D97-AF65-F5344CB8AC3E}">
        <p14:creationId xmlns:p14="http://schemas.microsoft.com/office/powerpoint/2010/main" val="3833952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ea typeface="ＭＳ Ｐゴシック" panose="020B0600070205080204" pitchFamily="34" charset="-128"/>
                <a:cs typeface="PMingLiU" pitchFamily="18" charset="-120"/>
              </a:rPr>
              <a:t>练习题</a:t>
            </a:r>
          </a:p>
        </p:txBody>
      </p:sp>
      <p:sp>
        <p:nvSpPr>
          <p:cNvPr id="49155" name="内容占位符 2"/>
          <p:cNvSpPr>
            <a:spLocks noGrp="1"/>
          </p:cNvSpPr>
          <p:nvPr>
            <p:ph idx="1"/>
          </p:nvPr>
        </p:nvSpPr>
        <p:spPr/>
        <p:txBody>
          <a:bodyPr/>
          <a:lstStyle/>
          <a:p>
            <a:endParaRPr lang="zh-CN" altLang="en-US" smtClean="0">
              <a:ea typeface="ＭＳ Ｐゴシック" panose="020B0600070205080204" pitchFamily="34" charset="-128"/>
              <a:cs typeface="PMingLiU" pitchFamily="18" charset="-120"/>
            </a:endParaRPr>
          </a:p>
        </p:txBody>
      </p:sp>
      <p:pic>
        <p:nvPicPr>
          <p:cNvPr id="4915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3500"/>
            <a:ext cx="80010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521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3848</TotalTime>
  <Words>2250</Words>
  <Application>Microsoft Office PowerPoint</Application>
  <PresentationFormat>全屏显示(4:3)</PresentationFormat>
  <Paragraphs>422</Paragraphs>
  <Slides>38</Slides>
  <Notes>13</Notes>
  <HiddenSlides>8</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38</vt:i4>
      </vt:variant>
    </vt:vector>
  </HeadingPairs>
  <TitlesOfParts>
    <vt:vector size="57" baseType="lpstr">
      <vt:lpstr>04b</vt:lpstr>
      <vt:lpstr>Adobe 宋体 Std L</vt:lpstr>
      <vt:lpstr>-apple-system</vt:lpstr>
      <vt:lpstr>LCMSS8</vt:lpstr>
      <vt:lpstr>Meiryo</vt:lpstr>
      <vt:lpstr>ＭＳ Ｐゴシック</vt:lpstr>
      <vt:lpstr>ＭＳ Ｐゴシック</vt:lpstr>
      <vt:lpstr>PMingLiU</vt:lpstr>
      <vt:lpstr>黑体</vt:lpstr>
      <vt:lpstr>宋体</vt:lpstr>
      <vt:lpstr>微软雅黑</vt:lpstr>
      <vt:lpstr>Arial</vt:lpstr>
      <vt:lpstr>Calibri</vt:lpstr>
      <vt:lpstr>Calibri Light</vt:lpstr>
      <vt:lpstr>Cambria</vt:lpstr>
      <vt:lpstr>Garamond</vt:lpstr>
      <vt:lpstr>Times New Roman</vt:lpstr>
      <vt:lpstr>Wingdings</vt:lpstr>
      <vt:lpstr>Office 主题</vt:lpstr>
      <vt:lpstr>视频压缩技术 II Basic Video Compression Techniques</vt:lpstr>
      <vt:lpstr>知识点回顾</vt:lpstr>
      <vt:lpstr>Video Compression with Motion Compensation (运动补偿)</vt:lpstr>
      <vt:lpstr>Macroblocks and Motion Vector in Video Compression</vt:lpstr>
      <vt:lpstr>Search for Motion Vectors</vt:lpstr>
      <vt:lpstr>Sequential Search （顺序搜索） </vt:lpstr>
      <vt:lpstr>2D Logarithmic Search for Motion Vectors</vt:lpstr>
      <vt:lpstr>A Three-level Hierarchical Search for Motion Vectors  </vt:lpstr>
      <vt:lpstr>练习题</vt:lpstr>
      <vt:lpstr>练习题</vt:lpstr>
      <vt:lpstr>编码标准</vt:lpstr>
      <vt:lpstr>H.261 Frame Sequence</vt:lpstr>
      <vt:lpstr>H.261 Frame Sequence</vt:lpstr>
      <vt:lpstr>H.261 Frame Sequence</vt:lpstr>
      <vt:lpstr>PowerPoint 演示文稿</vt:lpstr>
      <vt:lpstr>Inter-frame (P-frame) Coding</vt:lpstr>
      <vt:lpstr>Quantization in H.261</vt:lpstr>
      <vt:lpstr>H.261 Encoder</vt:lpstr>
      <vt:lpstr>H.261 Encoder</vt:lpstr>
      <vt:lpstr>H.261 Decoder</vt:lpstr>
      <vt:lpstr>编码标准</vt:lpstr>
      <vt:lpstr>MPEG Overview</vt:lpstr>
      <vt:lpstr>MPEG-1</vt:lpstr>
      <vt:lpstr>Motion Compensation in MPEG-1</vt:lpstr>
      <vt:lpstr>The Need for Bidirectional Search</vt:lpstr>
      <vt:lpstr>Motion Compensation in MPEG-1</vt:lpstr>
      <vt:lpstr>B-frame Coding Based on Bidirectional Motion Compensation</vt:lpstr>
      <vt:lpstr>B-frame Coding Based on Bidirectional Motion Compensation</vt:lpstr>
      <vt:lpstr>Typical Sizes of MPEG-1 Frames</vt:lpstr>
      <vt:lpstr>Typical Sizes of MPEG-1 Frames</vt:lpstr>
      <vt:lpstr>编码标准</vt:lpstr>
      <vt:lpstr>Overview of MPEG-4</vt:lpstr>
      <vt:lpstr>2D Mesh Object Coding</vt:lpstr>
      <vt:lpstr>2D Mesh Object Coding</vt:lpstr>
      <vt:lpstr>2D Mesh Object Coding</vt:lpstr>
      <vt:lpstr>3D Model-Based Coding</vt:lpstr>
      <vt:lpstr>扩展</vt:lpstr>
      <vt:lpstr>扩展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DELL</cp:lastModifiedBy>
  <cp:revision>605</cp:revision>
  <dcterms:created xsi:type="dcterms:W3CDTF">2016-08-04T07:29:19Z</dcterms:created>
  <dcterms:modified xsi:type="dcterms:W3CDTF">2021-05-20T06:41:21Z</dcterms:modified>
</cp:coreProperties>
</file>