
<file path=[Content_Types].xml><?xml version="1.0" encoding="utf-8"?>
<Types xmlns="http://schemas.openxmlformats.org/package/2006/content-types">
  <Default Extension="png" ContentType="image/png"/>
  <Default Extension="m4a" ContentType="audio/mp4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467" r:id="rId3"/>
    <p:sldId id="481" r:id="rId4"/>
    <p:sldId id="477" r:id="rId5"/>
    <p:sldId id="468" r:id="rId6"/>
    <p:sldId id="469" r:id="rId7"/>
    <p:sldId id="470" r:id="rId8"/>
    <p:sldId id="471" r:id="rId9"/>
    <p:sldId id="473" r:id="rId10"/>
    <p:sldId id="472" r:id="rId11"/>
    <p:sldId id="478" r:id="rId12"/>
    <p:sldId id="480" r:id="rId13"/>
    <p:sldId id="474" r:id="rId14"/>
    <p:sldId id="4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xmlns="" id="{F17A4D7C-2792-49A4-8FC2-B42A63D9F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xmlns="" id="{CCC58FAE-1A53-468C-A14F-BFD7D62F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Multimedia </a:t>
            </a:r>
            <a:r>
              <a:rPr lang="en-US" altLang="zh-TW">
                <a:solidFill>
                  <a:srgbClr val="FF0000"/>
                </a:solidFill>
              </a:rPr>
              <a:t>authoring</a:t>
            </a:r>
            <a:r>
              <a:rPr lang="en-US" altLang="zh-TW"/>
              <a:t>: </a:t>
            </a:r>
            <a:r>
              <a:rPr lang="zh-CN" altLang="en-US"/>
              <a:t>多媒体编著</a:t>
            </a:r>
            <a:endParaRPr lang="en-US" altLang="zh-CN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xmlns="" id="{039A58C4-574C-4142-872F-B662C8D1A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F98F566-F42B-48AB-86C6-163E4749E303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01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1174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3/4/2021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hyperlink" Target="mailto:xyzhang15@sz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94003F"/>
                </a:solidFill>
              </a:rPr>
              <a:t>多媒体系统导论</a:t>
            </a:r>
            <a:r>
              <a:rPr lang="en-US" altLang="zh-CN" dirty="0">
                <a:solidFill>
                  <a:srgbClr val="94003F"/>
                </a:solidFill>
              </a:rPr>
              <a:t/>
            </a:r>
            <a:br>
              <a:rPr lang="en-US" altLang="zh-CN" dirty="0">
                <a:solidFill>
                  <a:srgbClr val="94003F"/>
                </a:solidFill>
              </a:rPr>
            </a:br>
            <a:r>
              <a:rPr lang="en-US" altLang="zh-CN" sz="3200" dirty="0">
                <a:solidFill>
                  <a:srgbClr val="94003F"/>
                </a:solidFill>
              </a:rPr>
              <a:t>Fundamentals of Multimedia System</a:t>
            </a:r>
            <a:endParaRPr lang="zh-CN" altLang="en-US" sz="3200" dirty="0">
              <a:solidFill>
                <a:srgbClr val="94003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98168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CN" altLang="en-US" dirty="0"/>
              <a:t>授课教师</a:t>
            </a:r>
            <a:r>
              <a:rPr lang="zh-CN" altLang="en-US" dirty="0" smtClean="0"/>
              <a:t>：张小燕</a:t>
            </a:r>
            <a:endParaRPr lang="en-US" altLang="zh-CN" dirty="0" smtClean="0"/>
          </a:p>
          <a:p>
            <a:r>
              <a:rPr lang="en-US" altLang="zh-TW" dirty="0" smtClean="0">
                <a:solidFill>
                  <a:srgbClr val="0000FF"/>
                </a:solidFill>
                <a:hlinkClick r:id="rId4"/>
              </a:rPr>
              <a:t>xyzhang15@szu.edu.cn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未来媒体技术与计算</a:t>
            </a:r>
            <a:r>
              <a:rPr lang="zh-CN" altLang="en-US" dirty="0" smtClean="0"/>
              <a:t>研究所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zh-CN" altLang="en-US" dirty="0"/>
              <a:t>春季课程</a:t>
            </a: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55"/>
    </mc:Choice>
    <mc:Fallback xmlns="">
      <p:transition spd="slow" advTm="39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4800" y="838199"/>
            <a:ext cx="8686800" cy="5654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班级分组，每组５人。</a:t>
            </a:r>
            <a:endParaRPr lang="en-US" altLang="zh-CN" sz="20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r>
              <a:rPr lang="zh-CN" altLang="en-US" sz="2000" b="1" dirty="0" smtClean="0">
                <a:ea typeface="宋体" panose="02010600030101010101" pitchFamily="2" charset="-122"/>
              </a:rPr>
              <a:t>小组任务：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600" b="1" dirty="0" smtClean="0">
                <a:ea typeface="宋体" panose="02010600030101010101" pitchFamily="2" charset="-122"/>
              </a:rPr>
              <a:t>实验软件的学习</a:t>
            </a:r>
            <a:r>
              <a:rPr lang="en-US" altLang="zh-CN" sz="1600" b="1" dirty="0" smtClean="0">
                <a:ea typeface="宋体" panose="02010600030101010101" pitchFamily="2" charset="-122"/>
              </a:rPr>
              <a:t>/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使用，要提前一周由一个小组学习</a:t>
            </a:r>
            <a:r>
              <a:rPr lang="zh-CN" altLang="en-US" sz="1600" b="1" dirty="0">
                <a:ea typeface="宋体" panose="02010600030101010101" pitchFamily="2" charset="-122"/>
              </a:rPr>
              <a:t>实验软件</a:t>
            </a:r>
            <a:r>
              <a:rPr lang="zh-CN" altLang="en-US" sz="1600" b="1" dirty="0" smtClean="0">
                <a:ea typeface="宋体" panose="02010600030101010101" pitchFamily="2" charset="-122"/>
              </a:rPr>
              <a:t>的使用方法，然后在每次实验任务开始的一周进行上台演示＼介绍工具的使用。请先做好</a:t>
            </a:r>
            <a:r>
              <a:rPr lang="en-US" altLang="zh-CN" sz="1600" b="1" dirty="0" smtClean="0">
                <a:ea typeface="宋体" panose="02010600030101010101" pitchFamily="2" charset="-122"/>
              </a:rPr>
              <a:t>PPT</a:t>
            </a:r>
            <a:r>
              <a:rPr lang="zh-CN" altLang="en-US" sz="1600" b="1" dirty="0" smtClean="0">
                <a:ea typeface="宋体" panose="02010600030101010101" pitchFamily="2" charset="-122"/>
              </a:rPr>
              <a:t>或自带笔记本电脑演示。</a:t>
            </a:r>
            <a:r>
              <a:rPr lang="zh-CN" altLang="en-US" sz="16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（以小组为单位进行演示，要说明每位成员的贡献，老师会提问每一位小组成员）</a:t>
            </a:r>
            <a:endParaRPr lang="en-US" altLang="zh-CN" sz="16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16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1600" b="1" dirty="0" smtClean="0">
                <a:ea typeface="宋体" panose="02010600030101010101" pitchFamily="2" charset="-122"/>
              </a:rPr>
              <a:t>每个实验任务的最后一周，要求</a:t>
            </a:r>
            <a:r>
              <a:rPr lang="en-US" altLang="zh-CN" sz="1600" b="1" dirty="0" smtClean="0">
                <a:ea typeface="宋体" panose="02010600030101010101" pitchFamily="2" charset="-122"/>
              </a:rPr>
              <a:t>1-2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个小组同学带自己的实验设计到实验室上台演示。</a:t>
            </a:r>
            <a:r>
              <a:rPr lang="zh-CN" altLang="en-US" sz="16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（小组内每位学生独立演示自己的实验）</a:t>
            </a:r>
            <a:endParaRPr lang="en-US" altLang="zh-CN" sz="16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</a:rPr>
              <a:t>为每一位演示的同学打分，作为课堂表现的一部分。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 smtClean="0">
                <a:ea typeface="宋体" panose="02010600030101010101" pitchFamily="2" charset="-122"/>
              </a:rPr>
              <a:t>分组方式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ea typeface="宋体" panose="02010600030101010101" pitchFamily="2" charset="-122"/>
              </a:rPr>
              <a:t>可以自由组队，每队</a:t>
            </a:r>
            <a:r>
              <a:rPr lang="en-US" altLang="zh-CN" b="1" dirty="0" smtClean="0"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ea typeface="宋体" panose="02010600030101010101" pitchFamily="2" charset="-122"/>
              </a:rPr>
              <a:t>人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 smtClean="0">
                <a:ea typeface="宋体" panose="02010600030101010101" pitchFamily="2" charset="-122"/>
              </a:rPr>
              <a:t>没有自由组队的同学，将按照学号顺序统一划分小组。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/>
            <a:endParaRPr lang="en-US" altLang="zh-CN" sz="1800" b="1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7AA01-C2A0-4AE6-82CE-9F60A7A307B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9"/>
    </mc:Choice>
    <mc:Fallback xmlns="">
      <p:transition spd="slow" advTm="559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4800" y="838199"/>
            <a:ext cx="8686800" cy="56546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94003F"/>
                </a:solidFill>
                <a:ea typeface="宋体" panose="02010600030101010101" pitchFamily="2" charset="-122"/>
              </a:rPr>
              <a:t>课堂演讲</a:t>
            </a:r>
            <a:endParaRPr lang="en-US" altLang="zh-CN" sz="2000" b="1" dirty="0" smtClean="0">
              <a:solidFill>
                <a:srgbClr val="94003F"/>
              </a:solidFill>
              <a:ea typeface="宋体" panose="02010600030101010101" pitchFamily="2" charset="-122"/>
            </a:endParaRPr>
          </a:p>
          <a:p>
            <a:pPr eaLnBrk="1" hangingPunct="1"/>
            <a:endParaRPr lang="en-US" altLang="zh-CN" sz="20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为了充分发挥学生们的自学能力和查询资料能力，将安排课堂演讲。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由老师在课堂提出与课程相关的问题，要求学生课后自学和自查资料对问题进行调研分析，做成</a:t>
            </a:r>
            <a:r>
              <a:rPr lang="en-US" altLang="zh-CN" sz="2400" b="1" dirty="0" err="1" smtClean="0">
                <a:ea typeface="宋体" panose="02010600030101010101" pitchFamily="2" charset="-122"/>
              </a:rPr>
              <a:t>ppt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，在课堂进行演讲介绍。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例如：</a:t>
            </a:r>
            <a:r>
              <a:rPr lang="zh-CN" altLang="en-US" b="1" dirty="0" smtClean="0">
                <a:ea typeface="宋体" panose="02010600030101010101" pitchFamily="2" charset="-122"/>
              </a:rPr>
              <a:t>网络上课系统是不是多媒体系统，涉及到什么技术？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b="1" dirty="0" smtClean="0">
                <a:ea typeface="宋体" panose="02010600030101010101" pitchFamily="2" charset="-122"/>
              </a:rPr>
              <a:t>               </a:t>
            </a:r>
            <a:r>
              <a:rPr lang="zh-CN" altLang="en-US" b="1" dirty="0" smtClean="0">
                <a:ea typeface="宋体" panose="02010600030101010101" pitchFamily="2" charset="-122"/>
              </a:rPr>
              <a:t>彩色打印机只有</a:t>
            </a:r>
            <a:r>
              <a:rPr lang="en-US" altLang="zh-CN" b="1" dirty="0" smtClean="0"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ea typeface="宋体" panose="02010600030101010101" pitchFamily="2" charset="-122"/>
              </a:rPr>
              <a:t>种墨，为什么可以打出不同的颜色？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每次演讲时间限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10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分钟以内。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同学们可以根据问题兴趣，主动报名演讲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若无同学报名演讲，将分配给小组完成。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演讲成绩，作为课堂表现的一部分。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endParaRPr lang="en-US" altLang="zh-CN" sz="1800" b="1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7AA01-C2A0-4AE6-82CE-9F60A7A307B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14"/>
    </mc:Choice>
    <mc:Fallback xmlns="">
      <p:transition spd="slow" advTm="44714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17525" y="1235075"/>
            <a:ext cx="8175625" cy="5184775"/>
          </a:xfrm>
        </p:spPr>
        <p:txBody>
          <a:bodyPr>
            <a:normAutofit/>
          </a:bodyPr>
          <a:lstStyle/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实验报告在</a:t>
            </a:r>
            <a:r>
              <a:rPr lang="en-US" altLang="zh-CN" sz="2215" dirty="0">
                <a:latin typeface="宋体" panose="02010600030101010101" pitchFamily="2" charset="-122"/>
                <a:ea typeface="宋体" panose="02010600030101010101" pitchFamily="2" charset="-122"/>
              </a:rPr>
              <a:t>blackboard</a:t>
            </a: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打开后，要另存到本地电脑。</a:t>
            </a:r>
            <a:endParaRPr lang="en-US" altLang="zh-CN" sz="221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提交实验报告和个人制作的文件时，作为附件提交，可以同时添加多个附件。</a:t>
            </a:r>
            <a:endParaRPr lang="en-US" altLang="zh-CN" sz="221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4487" lvl="1" indent="0">
              <a:spcBef>
                <a:spcPts val="554"/>
              </a:spcBef>
              <a:buClrTx/>
              <a:buSzPct val="85000"/>
              <a:buFont typeface="Wingdings" panose="05000000000000000000" pitchFamily="2" charset="2"/>
              <a:buNone/>
              <a:defRPr/>
            </a:pP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554"/>
              </a:spcBef>
              <a:buClrTx/>
              <a:buSzPct val="85000"/>
              <a:defRPr/>
            </a:pPr>
            <a:r>
              <a:rPr lang="zh-CN" altLang="en-US" sz="2215" dirty="0">
                <a:latin typeface="宋体" panose="02010600030101010101" pitchFamily="2" charset="-122"/>
                <a:ea typeface="宋体" panose="02010600030101010101" pitchFamily="2" charset="-122"/>
              </a:rPr>
              <a:t>实验报告评分标准：</a:t>
            </a:r>
            <a:endParaRPr lang="en-US" altLang="zh-CN" sz="221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实验报告命名：名字</a:t>
            </a:r>
            <a:r>
              <a:rPr lang="en-US" altLang="zh-CN" sz="203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学号   </a:t>
            </a:r>
            <a:r>
              <a:rPr lang="en-US" altLang="zh-CN" sz="203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分  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排版 </a:t>
            </a:r>
            <a:r>
              <a:rPr lang="en-US" altLang="zh-CN" sz="203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实验步骤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031" dirty="0">
                <a:latin typeface="宋体" panose="02010600030101010101" pitchFamily="2" charset="-122"/>
                <a:ea typeface="宋体" panose="02010600030101010101" pitchFamily="2" charset="-122"/>
              </a:rPr>
              <a:t>制作的文件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体会 </a:t>
            </a:r>
            <a:r>
              <a:rPr lang="en-US" altLang="zh-CN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3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endParaRPr lang="en-US" altLang="zh-CN" sz="203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316531">
              <a:spcBef>
                <a:spcPts val="554"/>
              </a:spcBef>
              <a:buClrTx/>
              <a:buSzPct val="85000"/>
              <a:defRPr/>
            </a:pPr>
            <a:endParaRPr lang="en-US" altLang="zh-CN" sz="203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69269" lvl="1" indent="0">
              <a:spcBef>
                <a:spcPts val="554"/>
              </a:spcBef>
              <a:buClrTx/>
              <a:buSzPct val="85000"/>
              <a:buNone/>
              <a:defRPr/>
            </a:pPr>
            <a:r>
              <a:rPr lang="zh-CN" altLang="en-US" sz="2031" dirty="0">
                <a:solidFill>
                  <a:srgbClr val="9400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实验代码或制作的</a:t>
            </a:r>
            <a:r>
              <a:rPr lang="zh-CN" altLang="en-US" sz="2031" dirty="0" smtClean="0">
                <a:solidFill>
                  <a:srgbClr val="94003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文件和实验报告一起提交。</a:t>
            </a:r>
            <a:endParaRPr lang="en-US" altLang="zh-CN" sz="2031" dirty="0">
              <a:solidFill>
                <a:srgbClr val="94003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39" name="标题 1"/>
          <p:cNvSpPr>
            <a:spLocks noGrp="1"/>
          </p:cNvSpPr>
          <p:nvPr/>
        </p:nvSpPr>
        <p:spPr bwMode="auto">
          <a:xfrm>
            <a:off x="498475" y="17462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42154961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１－４周的教学安排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多媒体</a:t>
            </a:r>
            <a:r>
              <a:rPr lang="zh-CN" altLang="en-US" dirty="0"/>
              <a:t>系统概论：</a:t>
            </a:r>
            <a:r>
              <a:rPr lang="en-US" altLang="zh-CN" dirty="0" smtClean="0"/>
              <a:t>Lec1</a:t>
            </a:r>
          </a:p>
          <a:p>
            <a:r>
              <a:rPr lang="zh-CN" altLang="en-US" dirty="0" smtClean="0"/>
              <a:t>图形</a:t>
            </a:r>
            <a:r>
              <a:rPr lang="zh-CN" altLang="en-US" dirty="0"/>
              <a:t>和图像数据表示：</a:t>
            </a:r>
            <a:r>
              <a:rPr lang="en-US" altLang="zh-CN" dirty="0" smtClean="0"/>
              <a:t>Lec2</a:t>
            </a:r>
            <a:endParaRPr lang="zh-CN" altLang="en-US" dirty="0"/>
          </a:p>
          <a:p>
            <a:r>
              <a:rPr lang="zh-CN" altLang="en-US" dirty="0"/>
              <a:t>图像和视频中的颜色：</a:t>
            </a:r>
            <a:r>
              <a:rPr lang="en-US" altLang="zh-CN" dirty="0" smtClean="0"/>
              <a:t>Lec3</a:t>
            </a:r>
            <a:endParaRPr lang="zh-CN" altLang="en-US" dirty="0"/>
          </a:p>
          <a:p>
            <a:r>
              <a:rPr lang="zh-CN" altLang="en-US" dirty="0"/>
              <a:t>视频中的基本概念：</a:t>
            </a:r>
            <a:r>
              <a:rPr lang="en-US" altLang="zh-CN" dirty="0" smtClean="0"/>
              <a:t>Lec4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：基于</a:t>
            </a:r>
            <a:r>
              <a:rPr lang="en-US" altLang="zh-CN" dirty="0"/>
              <a:t>Photoshop</a:t>
            </a:r>
            <a:r>
              <a:rPr lang="zh-CN" altLang="en-US" dirty="0"/>
              <a:t>的</a:t>
            </a:r>
            <a:r>
              <a:rPr lang="zh-CN" altLang="en-US" dirty="0" smtClean="0"/>
              <a:t>图像处理</a:t>
            </a:r>
            <a:endParaRPr lang="en-US" altLang="zh-CN" dirty="0"/>
          </a:p>
          <a:p>
            <a:pPr lvl="1"/>
            <a:r>
              <a:rPr lang="en-US" altLang="zh-CN" dirty="0" err="1" smtClean="0"/>
              <a:t>Matlab</a:t>
            </a:r>
            <a:r>
              <a:rPr lang="zh-CN" altLang="en-US" dirty="0"/>
              <a:t>的安装和使用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0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12"/>
    </mc:Choice>
    <mc:Fallback xmlns="">
      <p:transition spd="slow" advTm="7131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尊重版权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没有老师书面允许，不得录音和录视频</a:t>
            </a:r>
            <a:endParaRPr lang="en-US" altLang="zh-CN" dirty="0" smtClean="0"/>
          </a:p>
          <a:p>
            <a:r>
              <a:rPr lang="zh-CN" altLang="en-US" dirty="0" smtClean="0"/>
              <a:t>不得网上转发上课视频</a:t>
            </a:r>
            <a:endParaRPr lang="en-US" altLang="zh-CN" dirty="0" smtClean="0"/>
          </a:p>
          <a:p>
            <a:r>
              <a:rPr lang="zh-CN" altLang="en-US" dirty="0" smtClean="0"/>
              <a:t>不得在互联网上传上课资料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53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课程信息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16831"/>
            <a:ext cx="7886700" cy="53103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dirty="0" smtClean="0"/>
              <a:t>教材</a:t>
            </a:r>
            <a:r>
              <a:rPr lang="en-US" altLang="zh-TW" sz="2600" dirty="0" smtClean="0"/>
              <a:t>: </a:t>
            </a:r>
          </a:p>
          <a:p>
            <a:pPr lvl="1"/>
            <a:r>
              <a:rPr lang="zh-CN" altLang="en-US" sz="1800" dirty="0"/>
              <a:t>（加）李则年等</a:t>
            </a:r>
            <a:r>
              <a:rPr lang="en-US" altLang="zh-CN" sz="1800" dirty="0"/>
              <a:t>. ”</a:t>
            </a:r>
            <a:r>
              <a:rPr lang="zh-CN" altLang="en-US" sz="1800" dirty="0"/>
              <a:t>多媒体技术教程（第</a:t>
            </a:r>
            <a:r>
              <a:rPr lang="en-US" altLang="zh-CN" sz="1800" dirty="0"/>
              <a:t>2</a:t>
            </a:r>
            <a:r>
              <a:rPr lang="zh-CN" altLang="en-US" sz="1800" dirty="0"/>
              <a:t>版）”</a:t>
            </a:r>
            <a:r>
              <a:rPr lang="en-US" altLang="zh-CN" sz="1800" dirty="0"/>
              <a:t>. </a:t>
            </a:r>
            <a:r>
              <a:rPr lang="zh-CN" altLang="en-US" sz="1800" dirty="0"/>
              <a:t>机械工业出版社</a:t>
            </a:r>
            <a:r>
              <a:rPr lang="en-US" altLang="zh-CN" sz="1800" dirty="0"/>
              <a:t>. 2019</a:t>
            </a:r>
            <a:r>
              <a:rPr lang="zh-CN" altLang="en-US" sz="1800" dirty="0"/>
              <a:t>年</a:t>
            </a:r>
            <a:r>
              <a:rPr lang="en-US" altLang="zh-CN" sz="1800" dirty="0" smtClean="0"/>
              <a:t>.  </a:t>
            </a:r>
            <a:endParaRPr lang="en-US" altLang="zh-TW" sz="1800" dirty="0" smtClean="0"/>
          </a:p>
          <a:p>
            <a:pPr lvl="1"/>
            <a:r>
              <a:rPr lang="en-US" altLang="zh-TW" sz="2200" dirty="0"/>
              <a:t>“</a:t>
            </a:r>
            <a:r>
              <a:rPr lang="en-US" altLang="zh-TW" sz="2200" dirty="0" err="1"/>
              <a:t>Ze-Nian</a:t>
            </a:r>
            <a:r>
              <a:rPr lang="en-US" altLang="zh-TW" sz="2200" dirty="0"/>
              <a:t> Li et al. “Fundamentals of </a:t>
            </a:r>
            <a:r>
              <a:rPr lang="en-US" altLang="zh-TW" sz="2200" dirty="0" smtClean="0"/>
              <a:t>Multimedia (</a:t>
            </a:r>
            <a:r>
              <a:rPr lang="en-US" altLang="zh-TW" sz="2200" dirty="0"/>
              <a:t>2rd edition)”. </a:t>
            </a:r>
            <a:r>
              <a:rPr lang="en-US" altLang="zh-TW" sz="2200" dirty="0" smtClean="0"/>
              <a:t>Springer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ＢＢ提供英文</a:t>
            </a:r>
            <a:r>
              <a:rPr lang="zh-CN" altLang="en-US" dirty="0">
                <a:solidFill>
                  <a:srgbClr val="FF0000"/>
                </a:solidFill>
              </a:rPr>
              <a:t>原版第二版（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），中文版第一版（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）（注意保护版权，不要任意转发）</a:t>
            </a:r>
            <a:endParaRPr lang="en-US" altLang="zh-TW" sz="22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600" dirty="0" smtClean="0"/>
              <a:t>参考书</a:t>
            </a:r>
            <a:r>
              <a:rPr lang="en-US" altLang="zh-TW" sz="26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Rafael </a:t>
            </a:r>
            <a:r>
              <a:rPr lang="en-US" altLang="zh-CN" dirty="0"/>
              <a:t>C. Gonzalez, Richard E. Woods: Digital Image Processing. Prentice Hall; 3rd edition, 2007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CN" altLang="en-US" dirty="0"/>
              <a:t>林福宗</a:t>
            </a:r>
            <a:r>
              <a:rPr lang="en-US" altLang="zh-CN" dirty="0"/>
              <a:t>. </a:t>
            </a:r>
            <a:r>
              <a:rPr lang="zh-CN" altLang="en-US" dirty="0"/>
              <a:t>多媒体技术基础（第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). </a:t>
            </a:r>
            <a:r>
              <a:rPr lang="zh-CN" altLang="en-US" dirty="0"/>
              <a:t>清华大学出版社</a:t>
            </a:r>
            <a:r>
              <a:rPr lang="en-US" altLang="zh-CN" dirty="0"/>
              <a:t>.2017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TW" dirty="0" smtClean="0"/>
              <a:t>Rafael </a:t>
            </a:r>
            <a:r>
              <a:rPr lang="en-US" altLang="zh-TW" dirty="0"/>
              <a:t>C. Gonzalez, Richard E. Woods: Digital Image Processing (MATLAB). Prentice Hall; 2nd edition, 2013. 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en-US" altLang="zh-TW" dirty="0"/>
              <a:t>K.S </a:t>
            </a:r>
            <a:r>
              <a:rPr lang="en-US" altLang="zh-TW" dirty="0" err="1"/>
              <a:t>Thyagarajan</a:t>
            </a:r>
            <a:r>
              <a:rPr lang="en-US" altLang="zh-TW" dirty="0"/>
              <a:t>: Still Image and Video Compression by MATLAB, Wiley, 2011.</a:t>
            </a:r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1" eaLnBrk="1" hangingPunct="1"/>
            <a:endParaRPr lang="en-US" altLang="zh-TW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7450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5"/>
    </mc:Choice>
    <mc:Fallback xmlns="">
      <p:transition spd="slow" advTm="65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课程信息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16831"/>
            <a:ext cx="7886700" cy="5310392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600" dirty="0" smtClean="0"/>
              <a:t>课程</a:t>
            </a:r>
            <a:r>
              <a:rPr lang="en-US" altLang="zh-CN" sz="2600" dirty="0" err="1" smtClean="0"/>
              <a:t>ppt</a:t>
            </a:r>
            <a:r>
              <a:rPr lang="zh-CN" altLang="en-US" sz="2600" dirty="0" smtClean="0"/>
              <a:t>为英文版</a:t>
            </a:r>
            <a:endParaRPr lang="en-US" altLang="zh-CN" sz="2600" dirty="0" smtClean="0"/>
          </a:p>
          <a:p>
            <a:pPr lvl="1"/>
            <a:r>
              <a:rPr lang="zh-CN" altLang="en-US" sz="1800" dirty="0" smtClean="0"/>
              <a:t>关键字加中文注释</a:t>
            </a:r>
            <a:endParaRPr lang="en-US" altLang="zh-CN" sz="1800" dirty="0" smtClean="0"/>
          </a:p>
          <a:p>
            <a:pPr eaLnBrk="1" hangingPunct="1"/>
            <a:r>
              <a:rPr lang="zh-CN" altLang="en-US" sz="2600" dirty="0" smtClean="0"/>
              <a:t>辅助材料为中文</a:t>
            </a:r>
            <a:r>
              <a:rPr lang="en-US" altLang="zh-TW" sz="2600" dirty="0" smtClean="0"/>
              <a:t> </a:t>
            </a:r>
          </a:p>
          <a:p>
            <a:pPr eaLnBrk="1" hangingPunct="1"/>
            <a:r>
              <a:rPr lang="zh-CN" altLang="en-US" sz="2600" dirty="0" smtClean="0"/>
              <a:t>考试和作业为中文</a:t>
            </a:r>
            <a:endParaRPr lang="en-US" altLang="zh-CN" sz="2600" dirty="0" smtClean="0"/>
          </a:p>
          <a:p>
            <a:pPr eaLnBrk="1" hangingPunct="1"/>
            <a:endParaRPr lang="en-US" altLang="zh-CN" sz="2600" dirty="0"/>
          </a:p>
          <a:p>
            <a:pPr eaLnBrk="1" hangingPunct="1"/>
            <a:endParaRPr lang="en-US" altLang="zh-CN" sz="2600" dirty="0" smtClean="0"/>
          </a:p>
          <a:p>
            <a:pPr eaLnBrk="1" hangingPunct="1"/>
            <a:r>
              <a:rPr lang="zh-CN" altLang="en-US" sz="2600" dirty="0" smtClean="0"/>
              <a:t>课程</a:t>
            </a:r>
            <a:r>
              <a:rPr lang="zh-CN" altLang="en-US" sz="2600" dirty="0"/>
              <a:t>案例</a:t>
            </a:r>
            <a:r>
              <a:rPr lang="zh-CN" altLang="en-US" sz="2600" dirty="0" smtClean="0"/>
              <a:t>演示选用</a:t>
            </a:r>
            <a:endParaRPr lang="en-US" altLang="zh-CN" sz="2600" dirty="0" smtClean="0"/>
          </a:p>
          <a:p>
            <a:pPr marL="0" indent="0" eaLnBrk="1" hangingPunct="1"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en-US" altLang="zh-CN" sz="2600" dirty="0" err="1" smtClean="0"/>
              <a:t>Matlab</a:t>
            </a:r>
            <a:r>
              <a:rPr lang="zh-CN" altLang="en-US" sz="2600" dirty="0" smtClean="0"/>
              <a:t>程序</a:t>
            </a:r>
            <a:endParaRPr lang="en-US" altLang="zh-CN" sz="2600" dirty="0" smtClean="0"/>
          </a:p>
          <a:p>
            <a:pPr eaLnBrk="1" hangingPunct="1"/>
            <a:endParaRPr lang="en-US" altLang="zh-TW" sz="2600" dirty="0" smtClean="0"/>
          </a:p>
          <a:p>
            <a:pPr lvl="1">
              <a:lnSpc>
                <a:spcPct val="110000"/>
              </a:lnSpc>
            </a:pPr>
            <a:endParaRPr lang="zh-CN" altLang="en-US" dirty="0"/>
          </a:p>
          <a:p>
            <a:pPr lvl="1" eaLnBrk="1" hangingPunct="1"/>
            <a:endParaRPr lang="en-US" altLang="zh-TW" sz="22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200" dirty="0" smtClean="0"/>
          </a:p>
        </p:txBody>
      </p:sp>
      <p:pic>
        <p:nvPicPr>
          <p:cNvPr id="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1585866"/>
            <a:ext cx="4771334" cy="4352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89600" y="1093402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BB</a:t>
            </a:r>
            <a:r>
              <a:rPr lang="zh-CN" altLang="en-US" b="1" dirty="0" smtClean="0"/>
              <a:t>电子资料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8376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5"/>
    </mc:Choice>
    <mc:Fallback xmlns="">
      <p:transition spd="slow" advTm="65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上课时间地点</a:t>
            </a:r>
            <a:endParaRPr lang="en-US" altLang="zh-CN" b="1" dirty="0" smtClean="0"/>
          </a:p>
          <a:p>
            <a:endParaRPr lang="zh-CN" altLang="en-US" dirty="0"/>
          </a:p>
          <a:p>
            <a:pPr lvl="1"/>
            <a:r>
              <a:rPr lang="zh-CN" altLang="en-US" dirty="0"/>
              <a:t>理论课：每</a:t>
            </a:r>
            <a:r>
              <a:rPr lang="zh-CN" altLang="en-US" dirty="0" smtClean="0"/>
              <a:t>周一上午</a:t>
            </a:r>
            <a:r>
              <a:rPr lang="en-US" altLang="zh-CN" dirty="0" smtClean="0"/>
              <a:t>1-2</a:t>
            </a:r>
            <a:r>
              <a:rPr lang="zh-CN" altLang="en-US" dirty="0" smtClean="0"/>
              <a:t>节</a:t>
            </a:r>
            <a:r>
              <a:rPr lang="zh-CN" altLang="en-US" dirty="0"/>
              <a:t>，致理楼</a:t>
            </a:r>
            <a:r>
              <a:rPr lang="en-US" altLang="zh-CN" dirty="0" smtClean="0"/>
              <a:t>L1-202</a:t>
            </a:r>
            <a:endParaRPr lang="en-US" altLang="zh-CN" dirty="0"/>
          </a:p>
          <a:p>
            <a:pPr lvl="1"/>
            <a:r>
              <a:rPr lang="zh-CN" altLang="en-US" dirty="0"/>
              <a:t>实验课：每</a:t>
            </a:r>
            <a:r>
              <a:rPr lang="zh-CN" altLang="en-US" dirty="0" smtClean="0"/>
              <a:t>周一上午</a:t>
            </a:r>
            <a:r>
              <a:rPr lang="en-US" altLang="zh-CN" dirty="0" smtClean="0"/>
              <a:t>3</a:t>
            </a:r>
            <a:r>
              <a:rPr lang="en-US" altLang="zh-CN" dirty="0" smtClean="0"/>
              <a:t>-4</a:t>
            </a:r>
            <a:r>
              <a:rPr lang="zh-CN" altLang="en-US" dirty="0" smtClean="0"/>
              <a:t>节</a:t>
            </a:r>
            <a:r>
              <a:rPr lang="zh-CN" altLang="en-US" dirty="0"/>
              <a:t>，南区计算机</a:t>
            </a:r>
            <a:r>
              <a:rPr lang="zh-CN" altLang="en-US" dirty="0" smtClean="0"/>
              <a:t>大楼</a:t>
            </a:r>
            <a:r>
              <a:rPr lang="en-US" altLang="zh-CN" dirty="0" smtClean="0"/>
              <a:t>418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助教</a:t>
            </a:r>
            <a:endParaRPr lang="en-US" altLang="zh-CN" b="1" dirty="0" smtClean="0"/>
          </a:p>
          <a:p>
            <a:endParaRPr lang="zh-CN" altLang="en-US" dirty="0"/>
          </a:p>
          <a:p>
            <a:pPr lvl="1"/>
            <a:r>
              <a:rPr lang="zh-CN" altLang="en-US" dirty="0" smtClean="0"/>
              <a:t>宋昱锴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360000" lvl="1" indent="-360000"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班级</a:t>
            </a:r>
            <a:r>
              <a:rPr lang="en-US" altLang="zh-CN" sz="2800" b="1" dirty="0"/>
              <a:t>QQ</a:t>
            </a:r>
            <a:r>
              <a:rPr lang="zh-CN" altLang="en-US" sz="2800" b="1" dirty="0"/>
              <a:t>群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567155802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9" b="14659"/>
          <a:stretch/>
        </p:blipFill>
        <p:spPr>
          <a:xfrm>
            <a:off x="5435600" y="2964129"/>
            <a:ext cx="2918051" cy="37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81"/>
    </mc:Choice>
    <mc:Fallback xmlns="">
      <p:transition spd="slow" advTm="9308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979AF131-0EF5-46E1-95D5-6CE52A7EB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</a:t>
            </a:r>
            <a:endParaRPr lang="en-US" altLang="zh-TW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571822C7-9FBF-4A25-8981-97F898885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TW" sz="2600" dirty="0"/>
              <a:t>Multimedia Data </a:t>
            </a:r>
            <a:r>
              <a:rPr lang="en-US" altLang="zh-TW" sz="2600" dirty="0" smtClean="0"/>
              <a:t>Representations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600" dirty="0"/>
              <a:t> </a:t>
            </a:r>
            <a:r>
              <a:rPr lang="en-US" altLang="zh-CN" sz="2600" dirty="0" smtClean="0"/>
              <a:t>   </a:t>
            </a:r>
            <a:r>
              <a:rPr lang="zh-CN" altLang="en-US" sz="2600" dirty="0" smtClean="0"/>
              <a:t>多媒体数据表现</a:t>
            </a:r>
            <a:endParaRPr lang="en-US" altLang="zh-TW" sz="26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Introduction to </a:t>
            </a:r>
            <a:r>
              <a:rPr lang="en-US" altLang="zh-TW" sz="2400" dirty="0" smtClean="0"/>
              <a:t>multimedia 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多媒体介绍</a:t>
            </a:r>
            <a:r>
              <a:rPr lang="en-US" altLang="zh-TW" sz="2400" dirty="0" smtClean="0"/>
              <a:t> 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 dirty="0" smtClean="0"/>
              <a:t>Graphics </a:t>
            </a:r>
            <a:r>
              <a:rPr lang="en-US" altLang="zh-CN" sz="2400" dirty="0"/>
              <a:t>and i</a:t>
            </a:r>
            <a:r>
              <a:rPr lang="en-US" altLang="zh-TW" sz="2400" dirty="0"/>
              <a:t>mage data </a:t>
            </a:r>
            <a:r>
              <a:rPr lang="en-US" altLang="zh-TW" sz="2400" dirty="0" smtClean="0"/>
              <a:t>representations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图形和图像数据表示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Color in image and </a:t>
            </a:r>
            <a:r>
              <a:rPr lang="en-US" altLang="zh-TW" sz="2400" dirty="0" smtClean="0"/>
              <a:t>video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图像和视频中的颜色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Fundamental concepts in </a:t>
            </a:r>
            <a:r>
              <a:rPr lang="en-US" altLang="zh-TW" sz="2400" dirty="0" smtClean="0"/>
              <a:t>video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视频中的基本概念</a:t>
            </a:r>
            <a:endParaRPr lang="en-US" altLang="zh-TW" sz="24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400" dirty="0"/>
              <a:t>Basics of digital </a:t>
            </a:r>
            <a:r>
              <a:rPr lang="en-US" altLang="zh-TW" sz="2400" dirty="0" smtClean="0"/>
              <a:t>audio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数字音频基础</a:t>
            </a:r>
            <a:endParaRPr lang="en-US" altLang="zh-TW" sz="2400" dirty="0"/>
          </a:p>
        </p:txBody>
      </p:sp>
      <p:sp>
        <p:nvSpPr>
          <p:cNvPr id="9220" name="灯片编号占位符 5">
            <a:extLst>
              <a:ext uri="{FF2B5EF4-FFF2-40B4-BE49-F238E27FC236}">
                <a16:creationId xmlns:a16="http://schemas.microsoft.com/office/drawing/2014/main" xmlns="" id="{37DC50A1-DC3C-46CA-991A-60448DDA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A9EB30-24F7-438D-A103-B062F5640D74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48"/>
    </mc:Choice>
    <mc:Fallback xmlns="">
      <p:transition spd="slow" advTm="3144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FCA264C5-2361-4463-B366-CAC6DF413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</a:t>
            </a:r>
            <a:endParaRPr lang="en-US" altLang="zh-TW" dirty="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A552B89F-0C56-4E7E-8994-B5D813AE2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>
                <a:latin typeface="Georgia" panose="02040502050405020303" pitchFamily="18" charset="0"/>
              </a:rPr>
              <a:t>Multimedia Data </a:t>
            </a:r>
            <a:r>
              <a:rPr lang="en-US" altLang="zh-TW" sz="2400" dirty="0" smtClean="0">
                <a:latin typeface="Georgia" panose="02040502050405020303" pitchFamily="18" charset="0"/>
              </a:rPr>
              <a:t>Compression  </a:t>
            </a:r>
          </a:p>
          <a:p>
            <a: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 </a:t>
            </a:r>
            <a:r>
              <a:rPr lang="en-US" altLang="zh-CN" sz="2400" dirty="0" smtClean="0">
                <a:latin typeface="Georgia" panose="02040502050405020303" pitchFamily="18" charset="0"/>
              </a:rPr>
              <a:t>     </a:t>
            </a:r>
            <a:r>
              <a:rPr lang="zh-CN" altLang="en-US" sz="2400" dirty="0" smtClean="0">
                <a:latin typeface="Georgia" panose="02040502050405020303" pitchFamily="18" charset="0"/>
              </a:rPr>
              <a:t>多媒体数据压缩</a:t>
            </a:r>
            <a:endParaRPr lang="en-US" altLang="zh-TW" sz="2400" dirty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Lossless compression algorithms </a:t>
            </a:r>
            <a:endParaRPr lang="en-US" altLang="zh-TW" sz="2200" dirty="0" smtClean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无损</a:t>
            </a:r>
            <a:r>
              <a:rPr lang="zh-CN" altLang="en-US" sz="2200" dirty="0"/>
              <a:t>压缩</a:t>
            </a:r>
            <a:r>
              <a:rPr lang="zh-CN" altLang="en-US" sz="2200" dirty="0" smtClean="0"/>
              <a:t>算法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Lossy compression algorithms </a:t>
            </a:r>
            <a:endParaRPr lang="en-US" altLang="zh-TW" sz="2200" dirty="0" smtClean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有</a:t>
            </a:r>
            <a:r>
              <a:rPr lang="zh-CN" altLang="en-US" sz="2200" dirty="0"/>
              <a:t>损压缩</a:t>
            </a:r>
            <a:r>
              <a:rPr lang="zh-CN" altLang="en-US" sz="2200" dirty="0" smtClean="0"/>
              <a:t>算法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Image compression </a:t>
            </a:r>
            <a:r>
              <a:rPr lang="en-US" altLang="zh-TW" sz="2200" dirty="0" smtClean="0"/>
              <a:t>standards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图像压缩标准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Basic video compression </a:t>
            </a:r>
            <a:r>
              <a:rPr lang="en-US" altLang="zh-TW" sz="2200" dirty="0" smtClean="0"/>
              <a:t>techniques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基本视频压缩技术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MPEG video coding I --- </a:t>
            </a:r>
            <a:r>
              <a:rPr lang="en-US" altLang="zh-TW" sz="2200" dirty="0" smtClean="0"/>
              <a:t>MPEG-1&amp;2 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MPEG</a:t>
            </a:r>
            <a:r>
              <a:rPr lang="zh-CN" altLang="en-US" sz="2200" dirty="0" smtClean="0"/>
              <a:t>视频编码</a:t>
            </a:r>
            <a:r>
              <a:rPr lang="en-US" altLang="zh-CN" sz="2200" dirty="0"/>
              <a:t>1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zh-TW" sz="2200" dirty="0"/>
              <a:t>MPEG video </a:t>
            </a:r>
            <a:r>
              <a:rPr lang="en-US" altLang="zh-CN" sz="2200" dirty="0"/>
              <a:t>c</a:t>
            </a:r>
            <a:r>
              <a:rPr lang="en-US" altLang="zh-TW" sz="2200" dirty="0"/>
              <a:t>oding II --- </a:t>
            </a:r>
            <a:r>
              <a:rPr lang="en-US" altLang="zh-TW" sz="2200" dirty="0" smtClean="0"/>
              <a:t>MPEG-4,7    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MPEG</a:t>
            </a:r>
            <a:r>
              <a:rPr lang="zh-CN" altLang="en-US" sz="2200" dirty="0"/>
              <a:t>视频</a:t>
            </a:r>
            <a:r>
              <a:rPr lang="zh-CN" altLang="en-US" sz="2200" dirty="0" smtClean="0"/>
              <a:t>编码</a:t>
            </a:r>
            <a:r>
              <a:rPr lang="en-US" altLang="zh-CN" sz="2200" dirty="0" smtClean="0"/>
              <a:t>2</a:t>
            </a:r>
            <a:endParaRPr lang="en-US" altLang="zh-TW" sz="2200" dirty="0"/>
          </a:p>
        </p:txBody>
      </p:sp>
      <p:sp>
        <p:nvSpPr>
          <p:cNvPr id="11268" name="灯片编号占位符 5">
            <a:extLst>
              <a:ext uri="{FF2B5EF4-FFF2-40B4-BE49-F238E27FC236}">
                <a16:creationId xmlns:a16="http://schemas.microsoft.com/office/drawing/2014/main" xmlns="" id="{C9FB2D7F-B557-420B-8211-21B8279C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793C1-E136-49B8-A28E-912FC9992600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1"/>
    </mc:Choice>
    <mc:Fallback xmlns="">
      <p:transition spd="slow" advTm="969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F31BC2B-5442-4122-8873-02A3D3ED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课程内容</a:t>
            </a:r>
            <a:endParaRPr lang="en-US" altLang="zh-TW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CDBA8F43-0F00-44DB-8416-926BE7E1B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TW" sz="2400" dirty="0">
                <a:latin typeface="Georgia" panose="02040502050405020303" pitchFamily="18" charset="0"/>
              </a:rPr>
              <a:t>Multimedia Information Sharing and </a:t>
            </a:r>
            <a:r>
              <a:rPr lang="en-US" altLang="zh-TW" sz="2400" dirty="0" smtClean="0">
                <a:latin typeface="Georgia" panose="02040502050405020303" pitchFamily="18" charset="0"/>
              </a:rPr>
              <a:t>Retrieval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400" dirty="0" smtClean="0">
                <a:latin typeface="Georgia" panose="02040502050405020303" pitchFamily="18" charset="0"/>
              </a:rPr>
              <a:t>    多媒体信息分享和检索</a:t>
            </a:r>
            <a:endParaRPr lang="en-US" altLang="zh-TW" sz="2400" dirty="0">
              <a:latin typeface="Georgia" panose="02040502050405020303" pitchFamily="18" charset="0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/>
              <a:t>Content-based multimedia </a:t>
            </a:r>
            <a:r>
              <a:rPr lang="en-US" altLang="zh-TW" sz="2200" dirty="0" smtClean="0"/>
              <a:t>retrieval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基于内容的多媒体检索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/>
              <a:t>Case Study of CBIR </a:t>
            </a:r>
            <a:r>
              <a:rPr lang="en-US" altLang="zh-TW" sz="2200" dirty="0" smtClean="0"/>
              <a:t>systems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200" dirty="0" smtClean="0"/>
              <a:t>   检索系统案例分析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 smtClean="0"/>
              <a:t>Quantifying </a:t>
            </a:r>
            <a:r>
              <a:rPr lang="en-US" altLang="zh-TW" sz="2200" dirty="0"/>
              <a:t>search </a:t>
            </a:r>
            <a:r>
              <a:rPr lang="en-US" altLang="zh-TW" sz="2200" dirty="0" smtClean="0"/>
              <a:t>results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altLang="zh-TW" sz="2200" dirty="0"/>
              <a:t> </a:t>
            </a:r>
            <a:r>
              <a:rPr lang="en-US" altLang="zh-TW" sz="2200" dirty="0" smtClean="0"/>
              <a:t>  </a:t>
            </a:r>
            <a:r>
              <a:rPr lang="zh-CN" altLang="en-US" sz="2200" dirty="0" smtClean="0"/>
              <a:t>检索结果定量评价</a:t>
            </a:r>
            <a:endParaRPr lang="en-US" altLang="zh-TW" sz="2200" dirty="0"/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altLang="zh-TW" sz="2200" dirty="0">
                <a:solidFill>
                  <a:schemeClr val="bg1">
                    <a:lumMod val="50000"/>
                  </a:schemeClr>
                </a:solidFill>
              </a:rPr>
              <a:t>Image retrieval with deep learning </a:t>
            </a: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（选讲）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zh-CN" altLang="en-US" sz="2200" dirty="0" smtClean="0">
                <a:solidFill>
                  <a:schemeClr val="bg1">
                    <a:lumMod val="50000"/>
                  </a:schemeClr>
                </a:solidFill>
              </a:rPr>
              <a:t>  基于深度学习的图像检索</a:t>
            </a:r>
            <a:endParaRPr lang="en-US" altLang="zh-TW" sz="22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12292" name="灯片编号占位符 5">
            <a:extLst>
              <a:ext uri="{FF2B5EF4-FFF2-40B4-BE49-F238E27FC236}">
                <a16:creationId xmlns:a16="http://schemas.microsoft.com/office/drawing/2014/main" xmlns="" id="{F5FA7E29-C552-4F3F-9A7B-883A438E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01D5C-34DC-4E30-9802-98DBE8A20C42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0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37"/>
    </mc:Choice>
    <mc:Fallback xmlns="">
      <p:transition spd="slow" advTm="3643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50758-F926-4355-9C38-B788C6DC8B29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  <p:sp>
        <p:nvSpPr>
          <p:cNvPr id="14341" name="标题 1"/>
          <p:cNvSpPr>
            <a:spLocks noGrp="1"/>
          </p:cNvSpPr>
          <p:nvPr/>
        </p:nvSpPr>
        <p:spPr bwMode="auto">
          <a:xfrm>
            <a:off x="498475" y="174625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3200" b="1" dirty="0">
                <a:ln w="0"/>
                <a:solidFill>
                  <a:srgbClr val="9400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164AA456-D49D-4BC4-9B55-EFC0B973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90" y="1314450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600" dirty="0"/>
          </a:p>
          <a:p>
            <a:r>
              <a:rPr lang="zh-CN" altLang="zh-CN" dirty="0"/>
              <a:t>基于</a:t>
            </a:r>
            <a:r>
              <a:rPr lang="en-US" altLang="zh-CN" dirty="0"/>
              <a:t>Photoshop</a:t>
            </a:r>
            <a:r>
              <a:rPr lang="zh-CN" altLang="zh-CN" dirty="0"/>
              <a:t>的图像处理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en-US" altLang="zh-CN" dirty="0"/>
              <a:t>Premiere</a:t>
            </a:r>
            <a:r>
              <a:rPr lang="zh-CN" altLang="zh-CN" dirty="0"/>
              <a:t>的视频处理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基于</a:t>
            </a:r>
            <a:r>
              <a:rPr lang="en-US" altLang="zh-CN" dirty="0"/>
              <a:t>Audition</a:t>
            </a:r>
            <a:r>
              <a:rPr lang="zh-CN" altLang="zh-CN" dirty="0"/>
              <a:t>的声音处理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图像</a:t>
            </a:r>
            <a:r>
              <a:rPr lang="zh-CN" altLang="en-US" dirty="0"/>
              <a:t>压缩编码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多媒体</a:t>
            </a:r>
            <a:r>
              <a:rPr lang="zh-CN" altLang="en-US" dirty="0"/>
              <a:t>系统设计</a:t>
            </a:r>
            <a:r>
              <a:rPr lang="en-US" altLang="zh-CN" dirty="0"/>
              <a:t> </a:t>
            </a:r>
            <a:r>
              <a:rPr lang="zh-CN" altLang="en-US" dirty="0"/>
              <a:t>。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5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3"/>
    </mc:Choice>
    <mc:Fallback xmlns="">
      <p:transition spd="slow" advTm="92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kumimoji="1" lang="zh-CN" altLang="en-US" dirty="0"/>
              <a:t>课程要求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本门课程的评分分为</a:t>
            </a:r>
            <a:r>
              <a:rPr lang="zh-CN" altLang="en-US" b="1" dirty="0">
                <a:solidFill>
                  <a:srgbClr val="94003F"/>
                </a:solidFill>
              </a:rPr>
              <a:t>平时成绩</a:t>
            </a:r>
            <a:r>
              <a:rPr lang="zh-CN" altLang="en-US" dirty="0"/>
              <a:t>和</a:t>
            </a:r>
            <a:r>
              <a:rPr lang="zh-CN" altLang="en-US" b="1" dirty="0" smtClean="0">
                <a:solidFill>
                  <a:srgbClr val="94003F"/>
                </a:solidFill>
              </a:rPr>
              <a:t>课程考试成绩</a:t>
            </a:r>
            <a:r>
              <a:rPr lang="zh-CN" altLang="en-US" dirty="0"/>
              <a:t>两个部分，每个部分分数分配如下：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平时成绩</a:t>
            </a:r>
            <a:r>
              <a:rPr lang="zh-CN" altLang="en-US" dirty="0" smtClean="0"/>
              <a:t>：实验，课堂表现与</a:t>
            </a:r>
            <a:r>
              <a:rPr lang="zh-CN" altLang="en-US" dirty="0"/>
              <a:t>课程作业：</a:t>
            </a:r>
            <a:r>
              <a:rPr lang="en-US" altLang="zh-CN" dirty="0"/>
              <a:t>40%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实验，每次实验的</a:t>
            </a:r>
            <a:r>
              <a:rPr lang="zh-CN" altLang="en-US" dirty="0"/>
              <a:t>要求会在实验课上介绍。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每次实验需要</a:t>
            </a:r>
            <a:r>
              <a:rPr lang="zh-CN" altLang="en-US" dirty="0"/>
              <a:t>提交实验报告（</a:t>
            </a:r>
            <a:r>
              <a:rPr lang="en-US" altLang="zh-CN" dirty="0" err="1"/>
              <a:t>docx</a:t>
            </a:r>
            <a:r>
              <a:rPr lang="zh-CN" altLang="en-US" dirty="0"/>
              <a:t>），根据实验报告要求，</a:t>
            </a:r>
            <a:r>
              <a:rPr lang="zh-CN" altLang="en-US" dirty="0" smtClean="0">
                <a:solidFill>
                  <a:srgbClr val="FF0000"/>
                </a:solidFill>
              </a:rPr>
              <a:t>提供实验代码或者源文件（如</a:t>
            </a:r>
            <a:r>
              <a:rPr lang="en-US" altLang="zh-CN" dirty="0" smtClean="0">
                <a:solidFill>
                  <a:srgbClr val="FF0000"/>
                </a:solidFill>
              </a:rPr>
              <a:t>Photoshop</a:t>
            </a:r>
            <a:r>
              <a:rPr lang="zh-CN" altLang="en-US" dirty="0" smtClean="0">
                <a:solidFill>
                  <a:srgbClr val="FF0000"/>
                </a:solidFill>
              </a:rPr>
              <a:t>编辑处理图像的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psd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实验报告中需要说明实验内容，</a:t>
            </a:r>
            <a:r>
              <a:rPr lang="zh-CN" altLang="en-US" dirty="0" smtClean="0"/>
              <a:t>实验步骤，</a:t>
            </a:r>
            <a:r>
              <a:rPr lang="zh-CN" altLang="en-US" dirty="0"/>
              <a:t>实验结果。涉及到代码的，需要包含适当的注释。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实验作业</a:t>
            </a:r>
            <a:r>
              <a:rPr lang="zh-CN" altLang="en-US" dirty="0"/>
              <a:t>在截止日期前上传到</a:t>
            </a:r>
            <a:r>
              <a:rPr lang="en-US" altLang="zh-CN" dirty="0"/>
              <a:t>BB</a:t>
            </a:r>
            <a:r>
              <a:rPr lang="zh-CN" altLang="en-US" dirty="0"/>
              <a:t>，压缩包命名格式“</a:t>
            </a:r>
            <a:r>
              <a:rPr lang="zh-CN" altLang="en-US" dirty="0" smtClean="0"/>
              <a:t>实验ｘ</a:t>
            </a:r>
            <a:r>
              <a:rPr lang="en-US" altLang="zh-CN" dirty="0" smtClean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.zip/</a:t>
            </a:r>
            <a:r>
              <a:rPr lang="en-US" altLang="zh-CN" dirty="0" err="1"/>
              <a:t>rar</a:t>
            </a:r>
            <a:r>
              <a:rPr lang="en-US" altLang="zh-CN" dirty="0"/>
              <a:t>”</a:t>
            </a:r>
            <a:r>
              <a:rPr lang="zh-CN" altLang="en-US" dirty="0"/>
              <a:t>。若作业延迟，按照延迟天数</a:t>
            </a:r>
            <a:r>
              <a:rPr lang="en-US" altLang="zh-CN" dirty="0"/>
              <a:t>N</a:t>
            </a:r>
            <a:r>
              <a:rPr lang="zh-CN" altLang="en-US" dirty="0"/>
              <a:t>，扣除</a:t>
            </a:r>
            <a:r>
              <a:rPr lang="en-US" altLang="zh-CN" dirty="0"/>
              <a:t>4N%</a:t>
            </a:r>
            <a:r>
              <a:rPr lang="zh-CN" altLang="en-US" dirty="0"/>
              <a:t>的分数，最多扣除该实验的</a:t>
            </a:r>
            <a:r>
              <a:rPr lang="en-US" altLang="zh-CN" dirty="0"/>
              <a:t>20%</a:t>
            </a:r>
            <a:r>
              <a:rPr lang="zh-CN" altLang="en-US" dirty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请在报告中明确注明参考到的资料。如果发现抄袭（以及提供抄袭），该作业取消成绩。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期末考试：</a:t>
            </a:r>
            <a:r>
              <a:rPr lang="en-US" altLang="zh-CN" dirty="0"/>
              <a:t>60</a:t>
            </a:r>
            <a:r>
              <a:rPr lang="zh-CN" altLang="en-US" dirty="0"/>
              <a:t>％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总成绩由计算得到的平时成绩和</a:t>
            </a:r>
            <a:r>
              <a:rPr lang="zh-CN" altLang="en-US" dirty="0" smtClean="0"/>
              <a:t>课程考试成绩</a:t>
            </a:r>
            <a:r>
              <a:rPr lang="zh-CN" altLang="en-US" dirty="0"/>
              <a:t>加权后四舍五入得到：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94003F"/>
                </a:solidFill>
              </a:rPr>
              <a:t>总成绩 </a:t>
            </a:r>
            <a:r>
              <a:rPr lang="en-US" altLang="zh-CN" b="1" dirty="0">
                <a:solidFill>
                  <a:srgbClr val="94003F"/>
                </a:solidFill>
              </a:rPr>
              <a:t>= </a:t>
            </a:r>
            <a:r>
              <a:rPr lang="zh-CN" altLang="en-US" b="1" dirty="0">
                <a:solidFill>
                  <a:srgbClr val="94003F"/>
                </a:solidFill>
              </a:rPr>
              <a:t>平时成绩</a:t>
            </a:r>
            <a:r>
              <a:rPr lang="en-US" altLang="zh-CN" b="1" dirty="0">
                <a:solidFill>
                  <a:srgbClr val="94003F"/>
                </a:solidFill>
              </a:rPr>
              <a:t>×40% + </a:t>
            </a:r>
            <a:r>
              <a:rPr lang="zh-CN" altLang="en-US" b="1" dirty="0" smtClean="0">
                <a:solidFill>
                  <a:srgbClr val="94003F"/>
                </a:solidFill>
              </a:rPr>
              <a:t>课程考试成绩</a:t>
            </a:r>
            <a:r>
              <a:rPr lang="en-US" altLang="zh-CN" b="1" dirty="0">
                <a:solidFill>
                  <a:srgbClr val="94003F"/>
                </a:solidFill>
              </a:rPr>
              <a:t>×60%</a:t>
            </a:r>
            <a:endParaRPr lang="zh-CN" altLang="en-US" dirty="0">
              <a:solidFill>
                <a:srgbClr val="94003F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7AA01-C2A0-4AE6-82CE-9F60A7A307BA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20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6"/>
    </mc:Choice>
    <mc:Fallback xmlns="">
      <p:transition spd="slow" advTm="157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3537</TotalTime>
  <Words>1089</Words>
  <Application>Microsoft Office PowerPoint</Application>
  <PresentationFormat>全屏显示(4:3)</PresentationFormat>
  <Paragraphs>156</Paragraphs>
  <Slides>14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04b</vt:lpstr>
      <vt:lpstr>PMingLiU</vt:lpstr>
      <vt:lpstr>PMingLiU</vt:lpstr>
      <vt:lpstr>宋体</vt:lpstr>
      <vt:lpstr>微软雅黑</vt:lpstr>
      <vt:lpstr>Arial</vt:lpstr>
      <vt:lpstr>Calibri</vt:lpstr>
      <vt:lpstr>Calibri Light</vt:lpstr>
      <vt:lpstr>Garamond</vt:lpstr>
      <vt:lpstr>Georgia</vt:lpstr>
      <vt:lpstr>Wingdings</vt:lpstr>
      <vt:lpstr>Office 主题</vt:lpstr>
      <vt:lpstr>多媒体系统导论 Fundamentals of Multimedia System</vt:lpstr>
      <vt:lpstr>课程信息</vt:lpstr>
      <vt:lpstr>课程信息</vt:lpstr>
      <vt:lpstr>课程信息</vt:lpstr>
      <vt:lpstr>课程内容</vt:lpstr>
      <vt:lpstr>课程内容</vt:lpstr>
      <vt:lpstr>课程内容</vt:lpstr>
      <vt:lpstr>PowerPoint 演示文稿</vt:lpstr>
      <vt:lpstr>课程要求</vt:lpstr>
      <vt:lpstr>课程要求</vt:lpstr>
      <vt:lpstr>课程要求</vt:lpstr>
      <vt:lpstr>PowerPoint 演示文稿</vt:lpstr>
      <vt:lpstr>１－４周的教学安排</vt:lpstr>
      <vt:lpstr>尊重版权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566</cp:revision>
  <dcterms:created xsi:type="dcterms:W3CDTF">2016-08-04T07:29:19Z</dcterms:created>
  <dcterms:modified xsi:type="dcterms:W3CDTF">2021-03-04T01:49:04Z</dcterms:modified>
</cp:coreProperties>
</file>