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9" r:id="rId3"/>
    <p:sldId id="273" r:id="rId4"/>
    <p:sldId id="304" r:id="rId5"/>
    <p:sldId id="408" r:id="rId6"/>
    <p:sldId id="276" r:id="rId7"/>
    <p:sldId id="410" r:id="rId8"/>
    <p:sldId id="411" r:id="rId9"/>
    <p:sldId id="413" r:id="rId11"/>
    <p:sldId id="414" r:id="rId12"/>
    <p:sldId id="415" r:id="rId13"/>
    <p:sldId id="416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30" r:id="rId23"/>
    <p:sldId id="426" r:id="rId24"/>
    <p:sldId id="435" r:id="rId25"/>
    <p:sldId id="436" r:id="rId26"/>
    <p:sldId id="437" r:id="rId27"/>
    <p:sldId id="272" r:id="rId28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W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303" autoAdjust="0"/>
  </p:normalViewPr>
  <p:slideViewPr>
    <p:cSldViewPr snapToGrid="0" snapToObjects="1">
      <p:cViewPr varScale="1">
        <p:scale>
          <a:sx n="81" d="100"/>
          <a:sy n="81" d="100"/>
        </p:scale>
        <p:origin x="691" y="62"/>
      </p:cViewPr>
      <p:guideLst>
        <p:guide orient="horz" pos="2054"/>
        <p:guide orient="horz" pos="222"/>
        <p:guide orient="horz" pos="4036"/>
        <p:guide pos="3972"/>
        <p:guide pos="6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6B783-5FF8-4D90-8D0F-1E0774ABAB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075CF-16FF-4CA4-A55F-DF04FD4150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理论分析：</a:t>
            </a:r>
            <a:endParaRPr lang="zh-CN" altLang="en-US"/>
          </a:p>
          <a:p>
            <a:r>
              <a:rPr lang="zh-CN" altLang="en-US">
                <a:sym typeface="+mn-ea"/>
              </a:rPr>
              <a:t>单项选择排序一次遍历只能查找到一个最值</a:t>
            </a:r>
            <a:endParaRPr lang="zh-CN" altLang="en-US"/>
          </a:p>
          <a:p>
            <a:r>
              <a:rPr lang="zh-CN" altLang="en-US">
                <a:sym typeface="+mn-ea"/>
              </a:rPr>
              <a:t>双向选择排序</a:t>
            </a:r>
            <a:r>
              <a:rPr lang="zh-CN" altLang="en-US">
                <a:sym typeface="+mn-ea"/>
              </a:rPr>
              <a:t>一次遍历可以查找到两个最值</a:t>
            </a:r>
            <a:endParaRPr lang="zh-CN" altLang="en-US"/>
          </a:p>
          <a:p>
            <a:r>
              <a:rPr lang="zh-CN" altLang="en-US">
                <a:sym typeface="+mn-ea"/>
              </a:rPr>
              <a:t>虽然比较次数，交换次数不变</a:t>
            </a:r>
            <a:endParaRPr lang="zh-CN" altLang="en-US"/>
          </a:p>
          <a:p>
            <a:r>
              <a:rPr lang="zh-CN" altLang="en-US">
                <a:sym typeface="+mn-ea"/>
              </a:rPr>
              <a:t>但是循环次数减半，时间上进行优化。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优化方法：对于基准位置的调整，以及排序方法的</a:t>
            </a:r>
            <a:r>
              <a:rPr lang="zh-CN" altLang="en-US"/>
              <a:t>调整</a:t>
            </a:r>
            <a:endParaRPr lang="zh-CN" altLang="en-US"/>
          </a:p>
          <a:p>
            <a:r>
              <a:rPr lang="zh-CN" altLang="en-US"/>
              <a:t>调整基准位置，对于特殊数列，纯随机提升</a:t>
            </a:r>
            <a:r>
              <a:rPr lang="zh-CN" altLang="en-US"/>
              <a:t>不大</a:t>
            </a:r>
            <a:endParaRPr lang="zh-CN" altLang="en-US"/>
          </a:p>
          <a:p>
            <a:r>
              <a:rPr lang="zh-CN" altLang="en-US"/>
              <a:t>排序非算法</a:t>
            </a:r>
            <a:r>
              <a:rPr lang="zh-CN" altLang="en-US"/>
              <a:t>层面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优化方法：对于基准位置的调整，以及排序方法的</a:t>
            </a:r>
            <a:r>
              <a:rPr lang="zh-CN" altLang="en-US"/>
              <a:t>调整</a:t>
            </a:r>
            <a:endParaRPr lang="zh-CN" altLang="en-US"/>
          </a:p>
          <a:p>
            <a:r>
              <a:rPr lang="zh-CN" altLang="en-US"/>
              <a:t>调整基准位置，对于特殊数列，纯随机提升</a:t>
            </a:r>
            <a:r>
              <a:rPr lang="zh-CN" altLang="en-US"/>
              <a:t>不大</a:t>
            </a:r>
            <a:endParaRPr lang="zh-CN" altLang="en-US"/>
          </a:p>
          <a:p>
            <a:r>
              <a:rPr lang="zh-CN" altLang="en-US"/>
              <a:t>排序非算法</a:t>
            </a:r>
            <a:r>
              <a:rPr lang="zh-CN" altLang="en-US"/>
              <a:t>层面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优化方法：对于基准位置的调整，以及排序方法的</a:t>
            </a:r>
            <a:r>
              <a:rPr lang="zh-CN" altLang="en-US"/>
              <a:t>调整</a:t>
            </a:r>
            <a:endParaRPr lang="zh-CN" altLang="en-US"/>
          </a:p>
          <a:p>
            <a:r>
              <a:rPr lang="zh-CN" altLang="en-US"/>
              <a:t>调整基准位置，对于特殊数列，纯随机提升</a:t>
            </a:r>
            <a:r>
              <a:rPr lang="zh-CN" altLang="en-US"/>
              <a:t>不大</a:t>
            </a:r>
            <a:endParaRPr lang="zh-CN" altLang="en-US"/>
          </a:p>
          <a:p>
            <a:r>
              <a:rPr lang="zh-CN" altLang="en-US"/>
              <a:t>排序非算法</a:t>
            </a:r>
            <a:r>
              <a:rPr lang="zh-CN" altLang="en-US"/>
              <a:t>层面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理论分析：</a:t>
            </a:r>
            <a:endParaRPr lang="zh-CN" altLang="en-US"/>
          </a:p>
          <a:p>
            <a:r>
              <a:rPr lang="en-US" altLang="zh-CN">
                <a:sym typeface="+mn-ea"/>
              </a:rPr>
              <a:t>flag</a:t>
            </a:r>
            <a:r>
              <a:rPr lang="zh-CN" altLang="en-US">
                <a:sym typeface="+mn-ea"/>
              </a:rPr>
              <a:t>标志位的设置，对相对有序序列的影响较大</a:t>
            </a:r>
            <a:endParaRPr lang="zh-CN" altLang="en-US"/>
          </a:p>
          <a:p>
            <a:r>
              <a:rPr lang="zh-CN" altLang="en-US">
                <a:sym typeface="+mn-ea"/>
              </a:rPr>
              <a:t>实验数据集为完全均分分布随机数列</a:t>
            </a:r>
            <a:endParaRPr lang="zh-CN" altLang="en-US"/>
          </a:p>
          <a:p>
            <a:r>
              <a:rPr lang="zh-CN" altLang="en-US"/>
              <a:t>完全随机数列有序可能性极低，而对于</a:t>
            </a:r>
            <a:r>
              <a:rPr lang="en-US" altLang="zh-CN"/>
              <a:t>flag</a:t>
            </a:r>
            <a:r>
              <a:rPr lang="zh-CN" altLang="en-US"/>
              <a:t>标志位的判断反而使排序</a:t>
            </a:r>
            <a:r>
              <a:rPr lang="zh-CN" altLang="en-US"/>
              <a:t>更慢。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理论分析：</a:t>
            </a:r>
            <a:endParaRPr lang="zh-CN" altLang="en-US"/>
          </a:p>
          <a:p>
            <a:r>
              <a:rPr>
                <a:sym typeface="+mn-ea"/>
              </a:rPr>
              <a:t>双向排序时数组的两头都排序好了，我们只需要处理数组的中间部分即可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单向即传统的冒泡排序只有尾部的元素是排好序的，每轮处理都需要从头一直处理到已经排好序元素的前面一个元素。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优化方法：排序方法</a:t>
            </a:r>
            <a:r>
              <a:rPr lang="zh-CN" altLang="en-US"/>
              <a:t>调整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优化方法：对于基准位置的调整，以及排序方法的</a:t>
            </a:r>
            <a:r>
              <a:rPr lang="zh-CN" altLang="en-US"/>
              <a:t>调整</a:t>
            </a:r>
            <a:endParaRPr lang="zh-CN" altLang="en-US"/>
          </a:p>
          <a:p>
            <a:r>
              <a:rPr lang="zh-CN" altLang="en-US"/>
              <a:t>调整基准位置，对于特殊数列，纯随机提升</a:t>
            </a:r>
            <a:r>
              <a:rPr lang="zh-CN" altLang="en-US"/>
              <a:t>不大</a:t>
            </a:r>
            <a:endParaRPr lang="zh-CN" altLang="en-US"/>
          </a:p>
          <a:p>
            <a:r>
              <a:rPr lang="zh-CN" altLang="en-US"/>
              <a:t>排序非算法</a:t>
            </a:r>
            <a:r>
              <a:rPr lang="zh-CN" altLang="en-US"/>
              <a:t>层面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image" Target="../media/image5.jpeg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6.jpeg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image" Target="../media/image7.jpeg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image" Target="../media/image8.jpeg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818783" y="2699344"/>
            <a:ext cx="6130657" cy="1194951"/>
          </a:xfrm>
        </p:spPr>
        <p:txBody>
          <a:bodyPr lIns="101600" tIns="38100" rIns="25400" bIns="38100" anchor="t" anchorCtr="0">
            <a:noAutofit/>
          </a:bodyPr>
          <a:lstStyle>
            <a:lvl1pPr algn="l">
              <a:defRPr sz="5400" spc="6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818783" y="2257424"/>
            <a:ext cx="6130657" cy="353931"/>
          </a:xfrm>
        </p:spPr>
        <p:txBody>
          <a:bodyPr lIns="101600" tIns="38100" rIns="76200" bIns="38100" anchor="b">
            <a:noAutofit/>
          </a:bodyPr>
          <a:lstStyle>
            <a:lvl1pPr marL="0" indent="0" algn="l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600" u="none" strike="noStrike" kern="1200" cap="none" spc="200" normalizeH="0" baseline="0">
                <a:solidFill>
                  <a:schemeClr val="accent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818783" y="5463545"/>
            <a:ext cx="4424363" cy="619125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69882" y="2548901"/>
            <a:ext cx="10852237" cy="1760199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blipFill rotWithShape="1">
            <a:blip r:embed="rId3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485700" y="3498850"/>
            <a:ext cx="7220600" cy="971550"/>
          </a:xfrm>
        </p:spPr>
        <p:txBody>
          <a:bodyPr lIns="101600" tIns="38100" rIns="63500" bIns="38100" anchor="t" anchorCtr="0">
            <a:noAutofit/>
          </a:bodyPr>
          <a:lstStyle>
            <a:lvl1pPr algn="ctr"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7" Type="http://schemas.openxmlformats.org/officeDocument/2006/relationships/theme" Target="../theme/theme1.xml"/><Relationship Id="rId66" Type="http://schemas.openxmlformats.org/officeDocument/2006/relationships/tags" Target="../tags/tag107.xml"/><Relationship Id="rId65" Type="http://schemas.openxmlformats.org/officeDocument/2006/relationships/tags" Target="../tags/tag106.xml"/><Relationship Id="rId64" Type="http://schemas.openxmlformats.org/officeDocument/2006/relationships/tags" Target="../tags/tag105.xml"/><Relationship Id="rId63" Type="http://schemas.openxmlformats.org/officeDocument/2006/relationships/tags" Target="../tags/tag104.xml"/><Relationship Id="rId62" Type="http://schemas.openxmlformats.org/officeDocument/2006/relationships/tags" Target="../tags/tag103.xml"/><Relationship Id="rId61" Type="http://schemas.openxmlformats.org/officeDocument/2006/relationships/tags" Target="../tags/tag102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61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2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6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6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6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/>
          <p:cNvSpPr/>
          <p:nvPr>
            <p:custDataLst>
              <p:tags r:id="rId6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0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3.xml"/><Relationship Id="rId5" Type="http://schemas.openxmlformats.org/officeDocument/2006/relationships/tags" Target="../tags/tag125.xml"/><Relationship Id="rId4" Type="http://schemas.openxmlformats.org/officeDocument/2006/relationships/image" Target="../media/image23.png"/><Relationship Id="rId3" Type="http://schemas.openxmlformats.org/officeDocument/2006/relationships/tags" Target="../tags/tag12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3.xml"/><Relationship Id="rId2" Type="http://schemas.openxmlformats.org/officeDocument/2006/relationships/tags" Target="../tags/tag126.xml"/><Relationship Id="rId1" Type="http://schemas.openxmlformats.org/officeDocument/2006/relationships/image" Target="../media/image24.GIF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28.xml"/><Relationship Id="rId3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tags" Target="../tags/tag127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131.xml"/><Relationship Id="rId1" Type="http://schemas.openxmlformats.org/officeDocument/2006/relationships/image" Target="../media/image28.GIF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33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tags" Target="../tags/tag1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134.xml"/><Relationship Id="rId1" Type="http://schemas.openxmlformats.org/officeDocument/2006/relationships/image" Target="../media/image31.GIF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36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tags" Target="../tags/tag13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3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09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3.xml"/><Relationship Id="rId2" Type="http://schemas.openxmlformats.org/officeDocument/2006/relationships/tags" Target="../tags/tag139.xml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41.xml"/><Relationship Id="rId2" Type="http://schemas.openxmlformats.org/officeDocument/2006/relationships/image" Target="../media/image35.png"/><Relationship Id="rId1" Type="http://schemas.openxmlformats.org/officeDocument/2006/relationships/tags" Target="../tags/tag140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143.xml"/><Relationship Id="rId2" Type="http://schemas.openxmlformats.org/officeDocument/2006/relationships/image" Target="../media/image10.png"/><Relationship Id="rId1" Type="http://schemas.openxmlformats.org/officeDocument/2006/relationships/tags" Target="../tags/tag1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44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image" Target="../media/image36.png"/><Relationship Id="rId1" Type="http://schemas.openxmlformats.org/officeDocument/2006/relationships/tags" Target="../tags/tag14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4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111.xml"/><Relationship Id="rId2" Type="http://schemas.openxmlformats.org/officeDocument/2006/relationships/image" Target="../media/image10.png"/><Relationship Id="rId1" Type="http://schemas.openxmlformats.org/officeDocument/2006/relationships/tags" Target="../tags/tag11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113.xml"/><Relationship Id="rId2" Type="http://schemas.openxmlformats.org/officeDocument/2006/relationships/image" Target="../media/image10.png"/><Relationship Id="rId1" Type="http://schemas.openxmlformats.org/officeDocument/2006/relationships/tags" Target="../tags/tag1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114.xml"/><Relationship Id="rId1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16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11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119.xml"/><Relationship Id="rId1" Type="http://schemas.openxmlformats.org/officeDocument/2006/relationships/image" Target="../media/image16.GIF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2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1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46961" y="1330440"/>
            <a:ext cx="7498080" cy="156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/>
              <a:t>算法设计</a:t>
            </a:r>
            <a:r>
              <a:rPr lang="zh-CN" altLang="en-US" sz="4800" b="1" dirty="0"/>
              <a:t>与分析</a:t>
            </a:r>
            <a:endParaRPr lang="zh-CN" altLang="en-US" sz="4800" b="1" dirty="0"/>
          </a:p>
          <a:p>
            <a:pPr algn="ctr"/>
            <a:r>
              <a:rPr lang="zh-CN" altLang="en-US" sz="4800" b="1" dirty="0"/>
              <a:t>实验一：排序算法性能分析</a:t>
            </a:r>
            <a:endParaRPr lang="zh-CN" altLang="en-US" sz="4800" b="1" dirty="0"/>
          </a:p>
        </p:txBody>
      </p:sp>
      <p:sp>
        <p:nvSpPr>
          <p:cNvPr id="5122" name="副标题 5122"/>
          <p:cNvSpPr>
            <a:spLocks noGrp="1"/>
          </p:cNvSpPr>
          <p:nvPr/>
        </p:nvSpPr>
        <p:spPr>
          <a:xfrm>
            <a:off x="4424045" y="3952240"/>
            <a:ext cx="4259580" cy="16986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1440" tIns="45720" rIns="91440" bIns="45720" anchor="t"/>
          <a:lstStyle>
            <a:lvl1pPr marL="85725" lvl="0" indent="-85725" algn="ctr" rtl="0" fontAlgn="base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ebdings" panose="05030102010509060703" pitchFamily="18" charset="2"/>
              <a:buNone/>
              <a:defRPr sz="20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1pPr>
            <a:lvl2pPr marL="85725" lvl="1" indent="-85725" algn="ctr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6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2pPr>
            <a:lvl3pPr marL="914400" lvl="2" indent="-914400" algn="ctr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4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3pPr>
            <a:lvl4pPr marL="1371600" lvl="3" indent="-1371600" algn="ctr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2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4pPr>
            <a:lvl5pPr marL="1828800" lvl="4" indent="-1828800" algn="ctr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2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algn="l" eaLnBrk="1" hangingPunct="1">
              <a:buSzPct val="100000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姓       名：沈晨玙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-342900" algn="l" eaLnBrk="1" hangingPunct="1">
              <a:buSzPct val="100000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专       业：计算机科学与技术</a:t>
            </a:r>
            <a:endParaRPr lang="zh-CN" altLang="en-US" sz="2400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indent="-342900" algn="l" eaLnBrk="1" hangingPunct="1">
              <a:buSzPct val="100000"/>
            </a:pPr>
            <a:r>
              <a:rPr lang="zh-CN" altLang="en-US" sz="2400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指导老师：杨烜</a:t>
            </a:r>
            <a:endParaRPr lang="zh-CN" altLang="en-US" sz="900" kern="1200" dirty="0">
              <a:solidFill>
                <a:srgbClr val="873713"/>
              </a:solidFill>
              <a:latin typeface="+mn-lt"/>
              <a:ea typeface="幼圆" panose="02010509060101010101" pitchFamily="1" charset="-122"/>
              <a:cs typeface="+mn-cs"/>
            </a:endParaRPr>
          </a:p>
          <a:p>
            <a:pPr indent="-342900" algn="l" eaLnBrk="1" hangingPunct="1">
              <a:buSzPct val="100000"/>
            </a:pPr>
            <a:endParaRPr lang="zh-CN" altLang="en-US" sz="900" kern="1200" dirty="0">
              <a:solidFill>
                <a:srgbClr val="873713"/>
              </a:solidFill>
              <a:latin typeface="+mn-lt"/>
              <a:ea typeface="幼圆" panose="02010509060101010101" pitchFamily="1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6838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TWO </a:t>
            </a:r>
            <a:r>
              <a:rPr lang="zh-CN" altLang="en-US" sz="3200" b="1" dirty="0"/>
              <a:t>冒泡</a:t>
            </a:r>
            <a:r>
              <a:rPr lang="zh-CN" altLang="en-US" sz="3200" b="1" dirty="0">
                <a:latin typeface="+mj-lt"/>
                <a:ea typeface="微软雅黑" panose="020B0503020204020204" charset="-122"/>
                <a:sym typeface="+mn-ea"/>
              </a:rPr>
              <a:t>排序（</a:t>
            </a:r>
            <a:r>
              <a:rPr lang="zh-CN" altLang="en-US" sz="3200" b="1" dirty="0">
                <a:latin typeface="+mj-lt"/>
                <a:ea typeface="微软雅黑" panose="020B0503020204020204" charset="-122"/>
                <a:sym typeface="+mn-ea"/>
              </a:rPr>
              <a:t>优化）</a:t>
            </a:r>
            <a:endParaRPr lang="zh-CN" altLang="en-US" sz="3200" b="1" dirty="0">
              <a:latin typeface="+mj-lt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 rot="10800000" flipH="1" flipV="1">
            <a:off x="107950" y="873760"/>
            <a:ext cx="65709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算法：</a:t>
            </a:r>
            <a:endParaRPr lang="zh-CN" altLang="en-US" sz="2000"/>
          </a:p>
          <a:p>
            <a:r>
              <a:rPr lang="en-US" altLang="zh-CN" sz="2000"/>
              <a:t>1. </a:t>
            </a:r>
            <a:r>
              <a:rPr lang="zh-CN" altLang="en-US" sz="2000"/>
              <a:t>设置</a:t>
            </a:r>
            <a:r>
              <a:rPr lang="en-US" altLang="zh-CN" sz="2000"/>
              <a:t>flag</a:t>
            </a:r>
            <a:r>
              <a:rPr lang="zh-CN" altLang="en-US" sz="2000"/>
              <a:t>标志位，如果已经未发生交换说明已经有序，则跳出循环。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 descr="C:\Users\HW\桌面\Figure_1.pngFigure_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564313" y="519748"/>
            <a:ext cx="5418455" cy="4064000"/>
          </a:xfrm>
          <a:prstGeom prst="rect">
            <a:avLst/>
          </a:prstGeom>
        </p:spPr>
      </p:pic>
      <p:pic>
        <p:nvPicPr>
          <p:cNvPr id="7" name="图片 6" descr="C:\Users\HW\桌面\Figure_1.pngFigure_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597650" y="520065"/>
            <a:ext cx="5394960" cy="40462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7950" y="2754630"/>
            <a:ext cx="61283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理论分析：</a:t>
            </a:r>
            <a:endParaRPr lang="zh-CN" altLang="en-US" sz="2000"/>
          </a:p>
          <a:p>
            <a:r>
              <a:rPr lang="en-US" altLang="zh-CN" sz="2000"/>
              <a:t>flag</a:t>
            </a:r>
            <a:r>
              <a:rPr lang="zh-CN" altLang="en-US" sz="2000"/>
              <a:t>标志位的设置，对相对有序序列的影响较大</a:t>
            </a:r>
            <a:endParaRPr lang="zh-CN" altLang="en-US" sz="2000"/>
          </a:p>
          <a:p>
            <a:r>
              <a:rPr lang="zh-CN" altLang="en-US" sz="2000"/>
              <a:t>实验数据集为完全均分分布随机数列，</a:t>
            </a:r>
            <a:r>
              <a:rPr lang="zh-CN" altLang="en-US" sz="2000">
                <a:sym typeface="+mn-ea"/>
              </a:rPr>
              <a:t>完全随机数列</a:t>
            </a:r>
            <a:r>
              <a:rPr lang="zh-CN" altLang="en-US" sz="2000">
                <a:sym typeface="+mn-ea"/>
              </a:rPr>
              <a:t>部分有序可能性极低。</a:t>
            </a:r>
            <a:endParaRPr lang="zh-CN" altLang="en-US" sz="2000"/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548005" y="4965700"/>
          <a:ext cx="11242040" cy="161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255"/>
                <a:gridCol w="1405255"/>
                <a:gridCol w="1405255"/>
                <a:gridCol w="1405255"/>
                <a:gridCol w="1405255"/>
                <a:gridCol w="1405255"/>
                <a:gridCol w="1405255"/>
                <a:gridCol w="1405255"/>
              </a:tblGrid>
              <a:tr h="3346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数据量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381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优化前时间（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268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1352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3139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5720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9372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375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优化后时间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（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271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1385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3210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5946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9515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6838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TWO </a:t>
            </a:r>
            <a:r>
              <a:rPr lang="zh-CN" altLang="en-US" sz="3200" b="1" dirty="0"/>
              <a:t>冒泡</a:t>
            </a:r>
            <a:r>
              <a:rPr lang="zh-CN" altLang="en-US" sz="3200" b="1" dirty="0">
                <a:latin typeface="+mj-lt"/>
                <a:ea typeface="微软雅黑" panose="020B0503020204020204" charset="-122"/>
                <a:sym typeface="+mn-ea"/>
              </a:rPr>
              <a:t>排序（</a:t>
            </a:r>
            <a:r>
              <a:rPr lang="zh-CN" altLang="en-US" sz="3200" b="1" dirty="0">
                <a:latin typeface="+mj-lt"/>
                <a:ea typeface="微软雅黑" panose="020B0503020204020204" charset="-122"/>
                <a:sym typeface="+mn-ea"/>
              </a:rPr>
              <a:t>优化）</a:t>
            </a:r>
            <a:endParaRPr lang="zh-CN" altLang="en-US" sz="3200" b="1" dirty="0">
              <a:latin typeface="+mj-lt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 rot="10800000" flipH="1" flipV="1">
            <a:off x="107950" y="873760"/>
            <a:ext cx="657098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算法：</a:t>
            </a:r>
            <a:endParaRPr lang="zh-CN" altLang="en-US" sz="2000"/>
          </a:p>
          <a:p>
            <a:r>
              <a:rPr sz="2000"/>
              <a:t>首先从前往后把最大数移到最后，然后反过来从后往前把最小的一个数移动到数组最前面</a:t>
            </a:r>
            <a:endParaRPr sz="2000"/>
          </a:p>
          <a:p>
            <a:endParaRPr sz="2000"/>
          </a:p>
          <a:p>
            <a:r>
              <a:rPr sz="2000"/>
              <a:t>重复这一过程，最终就会把整个数组从小到大排列好。</a:t>
            </a:r>
            <a:endParaRPr sz="2000"/>
          </a:p>
        </p:txBody>
      </p:sp>
      <p:pic>
        <p:nvPicPr>
          <p:cNvPr id="4" name="图片 3" descr="C:\Users\HW\桌面\Figure_1.pngFigure_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564313" y="519748"/>
            <a:ext cx="5418455" cy="4064000"/>
          </a:xfrm>
          <a:prstGeom prst="rect">
            <a:avLst/>
          </a:prstGeom>
        </p:spPr>
      </p:pic>
      <p:pic>
        <p:nvPicPr>
          <p:cNvPr id="7" name="图片 6" descr="C:\Users\HW\桌面\Figure_1.pngFigure_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592570" y="537845"/>
            <a:ext cx="5394960" cy="40462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7950" y="2754630"/>
            <a:ext cx="61283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理论分析：</a:t>
            </a:r>
            <a:endParaRPr lang="zh-CN" altLang="en-US" sz="2000"/>
          </a:p>
          <a:p>
            <a:r>
              <a:rPr sz="2000"/>
              <a:t>双向排序时数组的两头都排序好了，我们只需要处理数组的中间部分即可</a:t>
            </a:r>
            <a:endParaRPr sz="2000"/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548005" y="4965700"/>
          <a:ext cx="11242040" cy="161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255"/>
                <a:gridCol w="1405255"/>
                <a:gridCol w="1405255"/>
                <a:gridCol w="1405255"/>
                <a:gridCol w="1405255"/>
                <a:gridCol w="1405255"/>
                <a:gridCol w="1405255"/>
                <a:gridCol w="1405255"/>
              </a:tblGrid>
              <a:tr h="3346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数据量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381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优化前时间（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288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1406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3164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5528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7408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375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优化后时间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（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876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3652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5843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pic>
        <p:nvPicPr>
          <p:cNvPr id="5" name="图片 4" descr="Figure_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630" y="520065"/>
            <a:ext cx="5440680" cy="408051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058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TWO </a:t>
            </a:r>
            <a:r>
              <a:rPr lang="zh-CN" altLang="en-US" sz="3200" b="1" dirty="0"/>
              <a:t>插入</a:t>
            </a:r>
            <a:r>
              <a:rPr lang="zh-CN" altLang="en-US" sz="3200" b="1" dirty="0">
                <a:latin typeface="+mj-lt"/>
                <a:ea typeface="微软雅黑" panose="020B0503020204020204" charset="-122"/>
                <a:sym typeface="+mn-ea"/>
              </a:rPr>
              <a:t>排序</a:t>
            </a:r>
            <a:endParaRPr lang="zh-CN" altLang="en-US" sz="3200" b="1" dirty="0">
              <a:latin typeface="+mj-lt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8005" y="846455"/>
            <a:ext cx="470789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伪代码实现：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void InsertSort(SqList &amp;L)</a:t>
            </a:r>
            <a:endParaRPr lang="zh-CN" altLang="en-US" sz="2400"/>
          </a:p>
          <a:p>
            <a:r>
              <a:rPr lang="zh-CN" altLang="en-US" sz="2400"/>
              <a:t>{</a:t>
            </a:r>
            <a:endParaRPr lang="zh-CN" altLang="en-US" sz="2400"/>
          </a:p>
          <a:p>
            <a:r>
              <a:rPr lang="zh-CN" altLang="en-US" sz="2400"/>
              <a:t>    for (i = 1; i &lt; L.length; ++i)</a:t>
            </a:r>
            <a:endParaRPr lang="zh-CN" altLang="en-US" sz="2400"/>
          </a:p>
          <a:p>
            <a:r>
              <a:rPr lang="zh-CN" altLang="en-US" sz="2400"/>
              <a:t>    {</a:t>
            </a:r>
            <a:endParaRPr lang="zh-CN" altLang="en-US" sz="2400"/>
          </a:p>
          <a:p>
            <a:r>
              <a:rPr lang="zh-CN" altLang="en-US" sz="2400"/>
              <a:t>        for (j = i; j &gt; 0; --j)</a:t>
            </a:r>
            <a:endParaRPr lang="zh-CN" altLang="en-US" sz="2400"/>
          </a:p>
          <a:p>
            <a:r>
              <a:rPr lang="zh-CN" altLang="en-US" sz="2400"/>
              <a:t>        {</a:t>
            </a:r>
            <a:endParaRPr lang="zh-CN" altLang="en-US" sz="2400"/>
          </a:p>
          <a:p>
            <a:r>
              <a:rPr lang="zh-CN" altLang="en-US" sz="2400"/>
              <a:t>            if (L.r[j] &lt; L.r[j - 1])</a:t>
            </a:r>
            <a:endParaRPr lang="zh-CN" altLang="en-US" sz="2400"/>
          </a:p>
          <a:p>
            <a:r>
              <a:rPr lang="zh-CN" altLang="en-US" sz="2400"/>
              <a:t>                L.r[j]←→L.r[j - 1];</a:t>
            </a:r>
            <a:endParaRPr lang="zh-CN" altLang="en-US" sz="2400"/>
          </a:p>
          <a:p>
            <a:r>
              <a:rPr lang="zh-CN" altLang="en-US" sz="2400"/>
              <a:t>            else</a:t>
            </a:r>
            <a:endParaRPr lang="zh-CN" altLang="en-US" sz="2400"/>
          </a:p>
          <a:p>
            <a:r>
              <a:rPr lang="zh-CN" altLang="en-US" sz="2400"/>
              <a:t>                break;</a:t>
            </a:r>
            <a:endParaRPr lang="zh-CN" altLang="en-US" sz="2400"/>
          </a:p>
          <a:p>
            <a:r>
              <a:rPr lang="zh-CN" altLang="en-US" sz="2400"/>
              <a:t>        }</a:t>
            </a:r>
            <a:endParaRPr lang="zh-CN" altLang="en-US" sz="2400"/>
          </a:p>
          <a:p>
            <a:r>
              <a:rPr lang="zh-CN" altLang="en-US" sz="2400"/>
              <a:t>    }</a:t>
            </a:r>
            <a:endParaRPr lang="zh-CN" altLang="en-US" sz="2400"/>
          </a:p>
          <a:p>
            <a:r>
              <a:rPr lang="zh-CN" altLang="en-US" sz="2400"/>
              <a:t>}</a:t>
            </a:r>
            <a:endParaRPr lang="zh-CN" altLang="en-US" sz="2400"/>
          </a:p>
        </p:txBody>
      </p:sp>
      <p:sp>
        <p:nvSpPr>
          <p:cNvPr id="45" name="文本框 44"/>
          <p:cNvSpPr txBox="1"/>
          <p:nvPr/>
        </p:nvSpPr>
        <p:spPr>
          <a:xfrm rot="10800000" flipH="1" flipV="1">
            <a:off x="5265420" y="4164330"/>
            <a:ext cx="692658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算法步骤：</a:t>
            </a:r>
            <a:endParaRPr lang="zh-CN" altLang="en-US" sz="2000"/>
          </a:p>
          <a:p>
            <a:r>
              <a:rPr sz="2000"/>
              <a:t>将第一待排序序列第一个元素看做一个有序序列，把第二个元素到最后一个元素当成是未排序序列。</a:t>
            </a:r>
            <a:endParaRPr sz="2000"/>
          </a:p>
          <a:p>
            <a:endParaRPr sz="2000"/>
          </a:p>
          <a:p>
            <a:r>
              <a:rPr sz="2000"/>
              <a:t>从头到尾依次扫描未排序序列，将扫描到的每个元素插入有序序列的适当位置。</a:t>
            </a:r>
            <a:endParaRPr sz="2000"/>
          </a:p>
          <a:p>
            <a:endParaRPr sz="2000"/>
          </a:p>
        </p:txBody>
      </p:sp>
      <p:sp>
        <p:nvSpPr>
          <p:cNvPr id="46" name="文本框 45"/>
          <p:cNvSpPr txBox="1"/>
          <p:nvPr/>
        </p:nvSpPr>
        <p:spPr>
          <a:xfrm>
            <a:off x="6432550" y="60325"/>
            <a:ext cx="541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https://www.runoob.com/w3cnote/insertion-sort.html</a:t>
            </a:r>
            <a:endParaRPr lang="zh-CN" altLang="en-US"/>
          </a:p>
        </p:txBody>
      </p:sp>
      <p:pic>
        <p:nvPicPr>
          <p:cNvPr id="3" name="图片 2" descr="C:\Users\HW\桌面\insertionSort.gifinsertionSor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289165" y="846455"/>
            <a:ext cx="4655820" cy="28994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058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TWO </a:t>
            </a:r>
            <a:r>
              <a:rPr lang="zh-CN" altLang="en-US" sz="3200" b="1" dirty="0"/>
              <a:t>插入</a:t>
            </a:r>
            <a:r>
              <a:rPr lang="zh-CN" altLang="en-US" sz="3200" b="1" dirty="0">
                <a:latin typeface="+mj-lt"/>
                <a:ea typeface="微软雅黑" panose="020B0503020204020204" charset="-122"/>
                <a:sym typeface="+mn-ea"/>
              </a:rPr>
              <a:t>排序</a:t>
            </a:r>
            <a:endParaRPr lang="zh-CN" altLang="en-US" sz="3200" b="1" dirty="0">
              <a:latin typeface="+mj-lt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38" name="表格 37"/>
          <p:cNvGraphicFramePr/>
          <p:nvPr>
            <p:custDataLst>
              <p:tags r:id="rId1"/>
            </p:custDataLst>
          </p:nvPr>
        </p:nvGraphicFramePr>
        <p:xfrm>
          <a:off x="548005" y="828675"/>
          <a:ext cx="11242040" cy="161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255"/>
                <a:gridCol w="1405255"/>
                <a:gridCol w="1405255"/>
                <a:gridCol w="1405255"/>
                <a:gridCol w="1405255"/>
                <a:gridCol w="1405255"/>
                <a:gridCol w="1405255"/>
                <a:gridCol w="1405255"/>
              </a:tblGrid>
              <a:tr h="3346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数据量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381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单次排序时间（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342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587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947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375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理论时间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（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0.37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9.25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333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592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925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pic>
        <p:nvPicPr>
          <p:cNvPr id="3" name="图片 2" descr="C:\Users\HW\桌面\Figure_1.pngFigure_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48323" y="2622868"/>
            <a:ext cx="4744720" cy="35585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>
                <a:spLocks noGrp="1"/>
              </p:cNvSpPr>
              <p:nvPr/>
            </p:nvSpPr>
            <p:spPr>
              <a:xfrm>
                <a:off x="5293995" y="3004820"/>
                <a:ext cx="5729605" cy="41205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zh-CN" sz="2000" b="1" dirty="0"/>
                  <a:t>图像上：</a:t>
                </a:r>
                <a:endParaRPr lang="zh-CN" altLang="zh-CN" sz="2000" dirty="0"/>
              </a:p>
              <a:p>
                <a:pPr marL="0" indent="0">
                  <a:buNone/>
                </a:pPr>
                <a:r>
                  <a:rPr lang="zh-CN" altLang="zh-CN" sz="2000" dirty="0"/>
                  <a:t>基本符合</a:t>
                </a:r>
                <a:r>
                  <a:rPr lang="en-US" altLang="zh-CN" sz="2000" dirty="0"/>
                  <a:t> O(n^2) </a:t>
                </a:r>
                <a:r>
                  <a:rPr lang="zh-CN" altLang="zh-CN" sz="2000" dirty="0"/>
                  <a:t>二次</a:t>
                </a:r>
                <a:r>
                  <a:rPr lang="zh-CN" altLang="zh-CN" sz="2000" dirty="0"/>
                  <a:t>曲线</a:t>
                </a:r>
                <a:endParaRPr lang="zh-CN" altLang="zh-CN" sz="2000" dirty="0"/>
              </a:p>
              <a:p>
                <a:pPr marL="0" indent="0">
                  <a:buNone/>
                </a:pP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zh-CN" altLang="zh-CN" sz="2000" b="1" dirty="0"/>
                  <a:t>实际值与理论值：（以</a:t>
                </a:r>
                <a:r>
                  <a:rPr lang="en-US" altLang="zh-CN" sz="2000" b="1" dirty="0"/>
                  <a:t>10</a:t>
                </a:r>
                <a:r>
                  <a:rPr lang="en-US" altLang="zh-CN" sz="2000" b="1" dirty="0"/>
                  <a:t>000</a:t>
                </a:r>
                <a:r>
                  <a:rPr lang="zh-CN" altLang="en-US" sz="2000" b="1" dirty="0"/>
                  <a:t>为基准点）</a:t>
                </a:r>
                <a:endParaRPr lang="zh-CN" altLang="en-US" sz="2000" b="1" dirty="0"/>
              </a:p>
              <a:p>
                <a:pPr marL="0" indent="0">
                  <a:buNone/>
                </a:pPr>
                <a:endParaRPr lang="zh-CN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800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理论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8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基准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×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800" i="1" dirty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zh-CN" altLang="en-US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理论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zh-CN" altLang="en-US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基准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8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800" i="1" dirty="0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995" y="3004820"/>
                <a:ext cx="5729605" cy="4120515"/>
              </a:xfrm>
              <a:prstGeom prst="rect">
                <a:avLst/>
              </a:prstGeom>
              <a:blipFill rotWithShape="1">
                <a:blip r:embed="rId3"/>
                <a:stretch>
                  <a:fillRect t="-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6838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TWO </a:t>
            </a:r>
            <a:r>
              <a:rPr lang="zh-CN" altLang="en-US" sz="3200" b="1" dirty="0"/>
              <a:t>插入</a:t>
            </a:r>
            <a:r>
              <a:rPr lang="zh-CN" altLang="en-US" sz="3200" b="1" dirty="0">
                <a:latin typeface="+mj-lt"/>
                <a:ea typeface="微软雅黑" panose="020B0503020204020204" charset="-122"/>
                <a:sym typeface="+mn-ea"/>
              </a:rPr>
              <a:t>排序（</a:t>
            </a:r>
            <a:r>
              <a:rPr lang="zh-CN" altLang="en-US" sz="3200" b="1" dirty="0">
                <a:latin typeface="+mj-lt"/>
                <a:ea typeface="微软雅黑" panose="020B0503020204020204" charset="-122"/>
                <a:sym typeface="+mn-ea"/>
              </a:rPr>
              <a:t>优化）</a:t>
            </a:r>
            <a:endParaRPr lang="zh-CN" altLang="en-US" sz="3200" b="1" dirty="0">
              <a:latin typeface="+mj-lt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 rot="10800000" flipH="1" flipV="1">
            <a:off x="107950" y="873760"/>
            <a:ext cx="65709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算法：</a:t>
            </a:r>
            <a:endParaRPr lang="zh-CN" altLang="en-US" sz="2000"/>
          </a:p>
          <a:p>
            <a:r>
              <a:rPr lang="en-US" altLang="zh-CN" sz="2000"/>
              <a:t>1. </a:t>
            </a:r>
            <a:r>
              <a:rPr lang="zh-CN" altLang="en-US" sz="2000"/>
              <a:t>将直接交换替换成</a:t>
            </a:r>
            <a:r>
              <a:rPr lang="zh-CN" altLang="en-US" sz="2000"/>
              <a:t>赋值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 descr="C:\Users\HW\桌面\Figure_1.pngFigure_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719253" y="629920"/>
            <a:ext cx="5278755" cy="3959225"/>
          </a:xfrm>
          <a:prstGeom prst="rect">
            <a:avLst/>
          </a:prstGeom>
        </p:spPr>
      </p:pic>
      <p:pic>
        <p:nvPicPr>
          <p:cNvPr id="7" name="图片 6" descr="C:\Users\HW\桌面\Figure_1.pngFigure_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38620" y="639445"/>
            <a:ext cx="5255260" cy="39420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1610" y="3304540"/>
            <a:ext cx="6457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理论分析：</a:t>
            </a:r>
            <a:endParaRPr lang="zh-CN" altLang="en-US" sz="2000"/>
          </a:p>
          <a:p>
            <a:r>
              <a:rPr sz="2000"/>
              <a:t>不再频繁使用交换函数，赋值比交换函数运行速度更快</a:t>
            </a:r>
            <a:endParaRPr sz="2000"/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548005" y="4965700"/>
          <a:ext cx="11242040" cy="161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255"/>
                <a:gridCol w="1405255"/>
                <a:gridCol w="1405255"/>
                <a:gridCol w="1405255"/>
                <a:gridCol w="1405255"/>
                <a:gridCol w="1405255"/>
                <a:gridCol w="1405255"/>
                <a:gridCol w="1405255"/>
              </a:tblGrid>
              <a:tr h="3346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数据量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381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优化前时间（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342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587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947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375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优化后时间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（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268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433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33350" y="1624330"/>
            <a:ext cx="29857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for (j = i; j &gt; 0; j--)</a:t>
            </a:r>
            <a:endParaRPr lang="zh-CN" altLang="en-US"/>
          </a:p>
          <a:p>
            <a:r>
              <a:rPr lang="zh-CN" altLang="en-US"/>
              <a:t>   if (data[j] &lt; data[j - 1])</a:t>
            </a:r>
            <a:endParaRPr lang="zh-CN" altLang="en-US"/>
          </a:p>
          <a:p>
            <a:r>
              <a:rPr lang="zh-CN" altLang="en-US"/>
              <a:t>      swap(data[j], data[j - 1]);</a:t>
            </a:r>
            <a:endParaRPr lang="zh-CN" altLang="en-US"/>
          </a:p>
          <a:p>
            <a:r>
              <a:rPr lang="zh-CN" altLang="en-US"/>
              <a:t>   else</a:t>
            </a:r>
            <a:endParaRPr lang="zh-CN" altLang="en-US"/>
          </a:p>
          <a:p>
            <a:r>
              <a:rPr lang="zh-CN" altLang="en-US"/>
              <a:t>      break;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119120" y="1624330"/>
            <a:ext cx="39262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for (j = i; j &gt; 0 &amp;&amp; data[j - 1] &gt; e; j--)</a:t>
            </a:r>
            <a:endParaRPr lang="zh-CN" altLang="en-US"/>
          </a:p>
          <a:p>
            <a:r>
              <a:rPr lang="zh-CN" altLang="en-US"/>
              <a:t>     data[j] = data[j - 1];</a:t>
            </a:r>
            <a:endParaRPr lang="zh-CN" altLang="en-US"/>
          </a:p>
          <a:p>
            <a:r>
              <a:rPr lang="zh-CN" altLang="en-US"/>
              <a:t>data[j] = e;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058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TWO </a:t>
            </a:r>
            <a:r>
              <a:rPr lang="zh-CN" altLang="en-US" sz="3200" b="1" dirty="0">
                <a:latin typeface="+mj-lt"/>
                <a:ea typeface="微软雅黑" panose="020B0503020204020204" charset="-122"/>
                <a:sym typeface="+mn-ea"/>
              </a:rPr>
              <a:t>合并排序</a:t>
            </a:r>
            <a:endParaRPr lang="zh-CN" altLang="en-US" sz="3200" b="1" dirty="0">
              <a:latin typeface="+mj-lt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8005" y="846455"/>
            <a:ext cx="47078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伪代码实现：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void MergeSort(SqList &amp;L, front, end)</a:t>
            </a:r>
            <a:endParaRPr lang="zh-CN" altLang="en-US" sz="2400"/>
          </a:p>
          <a:p>
            <a:r>
              <a:rPr lang="zh-CN" altLang="en-US" sz="2400"/>
              <a:t>{</a:t>
            </a:r>
            <a:endParaRPr lang="zh-CN" altLang="en-US" sz="2400"/>
          </a:p>
          <a:p>
            <a:r>
              <a:rPr lang="zh-CN" altLang="en-US" sz="2400"/>
              <a:t>    if (front &gt;= end)</a:t>
            </a:r>
            <a:endParaRPr lang="zh-CN" altLang="en-US" sz="2400"/>
          </a:p>
          <a:p>
            <a:r>
              <a:rPr lang="zh-CN" altLang="en-US" sz="2400"/>
              <a:t>        return;</a:t>
            </a:r>
            <a:endParaRPr lang="zh-CN" altLang="en-US" sz="2400"/>
          </a:p>
          <a:p>
            <a:r>
              <a:rPr lang="zh-CN" altLang="en-US" sz="2400"/>
              <a:t>    mid = (front + end) / 2;</a:t>
            </a:r>
            <a:endParaRPr lang="zh-CN" altLang="en-US" sz="2400"/>
          </a:p>
          <a:p>
            <a:r>
              <a:rPr lang="zh-CN" altLang="en-US" sz="2400"/>
              <a:t>    MergeSort(L, front, mid);</a:t>
            </a:r>
            <a:endParaRPr lang="zh-CN" altLang="en-US" sz="2400"/>
          </a:p>
          <a:p>
            <a:r>
              <a:rPr lang="zh-CN" altLang="en-US" sz="2400"/>
              <a:t>    MergeSort(L, mid + 1, end);</a:t>
            </a:r>
            <a:endParaRPr lang="zh-CN" altLang="en-US" sz="2400"/>
          </a:p>
          <a:p>
            <a:r>
              <a:rPr lang="zh-CN" altLang="en-US" sz="2400"/>
              <a:t>    Merge(L, front, mid, end);</a:t>
            </a:r>
            <a:endParaRPr lang="zh-CN" altLang="en-US" sz="2400"/>
          </a:p>
          <a:p>
            <a:r>
              <a:rPr lang="zh-CN" altLang="en-US" sz="2400"/>
              <a:t>}</a:t>
            </a:r>
            <a:endParaRPr lang="zh-CN" altLang="en-US" sz="2400"/>
          </a:p>
        </p:txBody>
      </p:sp>
      <p:sp>
        <p:nvSpPr>
          <p:cNvPr id="45" name="文本框 44"/>
          <p:cNvSpPr txBox="1"/>
          <p:nvPr/>
        </p:nvSpPr>
        <p:spPr>
          <a:xfrm rot="10800000" flipH="1" flipV="1">
            <a:off x="5265420" y="3394710"/>
            <a:ext cx="692658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算法步骤：</a:t>
            </a:r>
            <a:endParaRPr sz="2000"/>
          </a:p>
          <a:p>
            <a:r>
              <a:rPr sz="2000"/>
              <a:t>设定两个指针，最初位置分别为两个已经排序序列的起始位置；</a:t>
            </a:r>
            <a:endParaRPr sz="2000"/>
          </a:p>
          <a:p>
            <a:endParaRPr sz="2000"/>
          </a:p>
          <a:p>
            <a:r>
              <a:rPr sz="2000"/>
              <a:t>比较两个指针所指向的元素，选择相对小的元素放入到合并空间，并移动指针到下一位置；</a:t>
            </a:r>
            <a:endParaRPr sz="2000"/>
          </a:p>
          <a:p>
            <a:endParaRPr sz="2000"/>
          </a:p>
          <a:p>
            <a:r>
              <a:rPr sz="2000"/>
              <a:t>重复步骤 3 直到某一指针达到序列尾；</a:t>
            </a:r>
            <a:endParaRPr sz="2000"/>
          </a:p>
          <a:p>
            <a:endParaRPr sz="2000"/>
          </a:p>
          <a:p>
            <a:r>
              <a:rPr sz="2000"/>
              <a:t>将另一序列剩下的所有元素直接复制到合并序列尾。</a:t>
            </a:r>
            <a:endParaRPr sz="2000"/>
          </a:p>
        </p:txBody>
      </p:sp>
      <p:sp>
        <p:nvSpPr>
          <p:cNvPr id="46" name="文本框 45"/>
          <p:cNvSpPr txBox="1"/>
          <p:nvPr/>
        </p:nvSpPr>
        <p:spPr>
          <a:xfrm>
            <a:off x="6432550" y="60325"/>
            <a:ext cx="519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https://www.runoob.com/w3cnote/merge-sort.html</a:t>
            </a:r>
            <a:endParaRPr lang="zh-CN" altLang="en-US"/>
          </a:p>
        </p:txBody>
      </p:sp>
      <p:pic>
        <p:nvPicPr>
          <p:cNvPr id="3" name="图片 2" descr="C:\Users\HW\桌面\mergeSort.gifmergeSor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482080" y="441325"/>
            <a:ext cx="4692650" cy="29229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058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TWO </a:t>
            </a:r>
            <a:r>
              <a:rPr lang="zh-CN" altLang="en-US" sz="3200" b="1" dirty="0"/>
              <a:t>归并</a:t>
            </a:r>
            <a:r>
              <a:rPr lang="zh-CN" altLang="en-US" sz="3200" b="1" dirty="0">
                <a:latin typeface="+mj-lt"/>
                <a:ea typeface="微软雅黑" panose="020B0503020204020204" charset="-122"/>
                <a:sym typeface="+mn-ea"/>
              </a:rPr>
              <a:t>排序</a:t>
            </a:r>
            <a:endParaRPr lang="zh-CN" altLang="en-US" sz="3200" b="1" dirty="0">
              <a:latin typeface="+mj-lt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38" name="表格 37"/>
          <p:cNvGraphicFramePr/>
          <p:nvPr>
            <p:custDataLst>
              <p:tags r:id="rId1"/>
            </p:custDataLst>
          </p:nvPr>
        </p:nvGraphicFramePr>
        <p:xfrm>
          <a:off x="548005" y="828675"/>
          <a:ext cx="11242040" cy="161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116"/>
                <a:gridCol w="1249115"/>
                <a:gridCol w="1249116"/>
                <a:gridCol w="1249115"/>
                <a:gridCol w="1249116"/>
                <a:gridCol w="1249115"/>
                <a:gridCol w="1249116"/>
                <a:gridCol w="1249115"/>
                <a:gridCol w="1249116"/>
              </a:tblGrid>
              <a:tr h="3346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数据量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381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单次排序时间（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536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1106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2349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5929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375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理论时间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（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535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1120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2336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6159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pic>
        <p:nvPicPr>
          <p:cNvPr id="3" name="图片 2" descr="C:\Users\HW\桌面\Figure_1.pngFigure_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48323" y="2622868"/>
            <a:ext cx="4744720" cy="35585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>
                <a:spLocks noGrp="1"/>
              </p:cNvSpPr>
              <p:nvPr/>
            </p:nvSpPr>
            <p:spPr>
              <a:xfrm>
                <a:off x="5293995" y="3004820"/>
                <a:ext cx="5729605" cy="41205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zh-CN" sz="2000" b="1" dirty="0"/>
                  <a:t>图像上：</a:t>
                </a:r>
                <a:endParaRPr lang="zh-CN" altLang="zh-CN" sz="2000" dirty="0"/>
              </a:p>
              <a:p>
                <a:pPr marL="0" indent="0">
                  <a:buNone/>
                </a:pPr>
                <a:r>
                  <a:rPr lang="zh-CN" altLang="zh-CN" sz="2000" dirty="0"/>
                  <a:t>基本符合</a:t>
                </a:r>
                <a:r>
                  <a:rPr lang="en-US" altLang="zh-CN" sz="2000" dirty="0"/>
                  <a:t> O(nlog(n)) </a:t>
                </a:r>
                <a:r>
                  <a:rPr lang="zh-CN" altLang="zh-CN" sz="2000" dirty="0"/>
                  <a:t>曲线</a:t>
                </a:r>
                <a:endParaRPr lang="zh-CN" altLang="zh-CN" sz="2000" dirty="0"/>
              </a:p>
              <a:p>
                <a:pPr marL="0" indent="0">
                  <a:buNone/>
                </a:pP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zh-CN" altLang="zh-CN" sz="2000" b="1" dirty="0"/>
                  <a:t>实际值与理论值：（以</a:t>
                </a:r>
                <a:r>
                  <a:rPr lang="en-US" altLang="zh-CN" sz="2000" b="1" dirty="0"/>
                  <a:t>100</a:t>
                </a:r>
                <a:r>
                  <a:rPr lang="en-US" altLang="zh-CN" sz="2000" b="1" dirty="0"/>
                  <a:t>000</a:t>
                </a:r>
                <a:r>
                  <a:rPr lang="zh-CN" altLang="en-US" sz="2000" b="1" dirty="0"/>
                  <a:t>为基准点）</a:t>
                </a:r>
                <a:endParaRPr lang="zh-CN" altLang="en-US" sz="2000" b="1" dirty="0"/>
              </a:p>
              <a:p>
                <a:pPr marL="0" indent="0">
                  <a:buNone/>
                </a:pPr>
                <a:endParaRPr lang="zh-CN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800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理论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8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基准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×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CN" sz="2800" i="1" dirty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zh-CN" altLang="en-US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理论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zh-CN" altLang="en-US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基准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8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sz="2800" i="1" dirty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800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sz="2800" i="1" dirty="0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理论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sz="2800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sz="2800" i="1" dirty="0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基准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e>
                      <m:sup/>
                    </m:sSup>
                  </m:oMath>
                </a14:m>
                <a:endParaRPr lang="en-US" altLang="zh-CN" sz="2800" i="1" dirty="0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995" y="3004820"/>
                <a:ext cx="5729605" cy="4120515"/>
              </a:xfrm>
              <a:prstGeom prst="rect">
                <a:avLst/>
              </a:prstGeom>
              <a:blipFill rotWithShape="1">
                <a:blip r:embed="rId3"/>
                <a:stretch>
                  <a:fillRect t="-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058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TWO </a:t>
            </a:r>
            <a:r>
              <a:rPr lang="zh-CN" altLang="en-US" sz="3200" b="1" dirty="0">
                <a:latin typeface="+mj-lt"/>
                <a:ea typeface="微软雅黑" panose="020B0503020204020204" charset="-122"/>
                <a:sym typeface="+mn-ea"/>
              </a:rPr>
              <a:t>快速排序</a:t>
            </a:r>
            <a:endParaRPr lang="zh-CN" altLang="en-US" sz="3200" b="1" dirty="0">
              <a:latin typeface="+mj-lt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8005" y="846455"/>
            <a:ext cx="560260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伪代码实现：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void QuickSort(SqList &amp;L, low, high)</a:t>
            </a:r>
            <a:endParaRPr lang="zh-CN" altLang="en-US" sz="2400"/>
          </a:p>
          <a:p>
            <a:r>
              <a:rPr lang="zh-CN" altLang="en-US" sz="2400"/>
              <a:t>{</a:t>
            </a:r>
            <a:endParaRPr lang="zh-CN" altLang="en-US" sz="2400"/>
          </a:p>
          <a:p>
            <a:r>
              <a:rPr lang="zh-CN" altLang="en-US" sz="2400"/>
              <a:t>    if (low &lt; high)</a:t>
            </a:r>
            <a:endParaRPr lang="zh-CN" altLang="en-US" sz="2400"/>
          </a:p>
          <a:p>
            <a:r>
              <a:rPr lang="zh-CN" altLang="en-US" sz="2400"/>
              <a:t>    {</a:t>
            </a:r>
            <a:endParaRPr lang="zh-CN" altLang="en-US" sz="2400"/>
          </a:p>
          <a:p>
            <a:r>
              <a:rPr lang="zh-CN" altLang="en-US" sz="2400"/>
              <a:t>        pivot = Paritition1(A, low, high);</a:t>
            </a:r>
            <a:endParaRPr lang="zh-CN" altLang="en-US" sz="2400"/>
          </a:p>
          <a:p>
            <a:r>
              <a:rPr lang="zh-CN" altLang="en-US" sz="2400"/>
              <a:t>        quick_sort(A, low, pivot - 1);</a:t>
            </a:r>
            <a:endParaRPr lang="zh-CN" altLang="en-US" sz="2400"/>
          </a:p>
          <a:p>
            <a:r>
              <a:rPr lang="zh-CN" altLang="en-US" sz="2400"/>
              <a:t>        quick_sort(A, pivot + 1, high);</a:t>
            </a:r>
            <a:endParaRPr lang="zh-CN" altLang="en-US" sz="2400"/>
          </a:p>
          <a:p>
            <a:r>
              <a:rPr lang="zh-CN" altLang="en-US" sz="2400"/>
              <a:t>    }</a:t>
            </a:r>
            <a:endParaRPr lang="zh-CN" altLang="en-US" sz="2400"/>
          </a:p>
          <a:p>
            <a:r>
              <a:rPr lang="zh-CN" altLang="en-US" sz="2400"/>
              <a:t>}</a:t>
            </a:r>
            <a:endParaRPr lang="zh-CN" altLang="en-US" sz="2400"/>
          </a:p>
        </p:txBody>
      </p:sp>
      <p:sp>
        <p:nvSpPr>
          <p:cNvPr id="45" name="文本框 44"/>
          <p:cNvSpPr txBox="1"/>
          <p:nvPr/>
        </p:nvSpPr>
        <p:spPr>
          <a:xfrm rot="10800000" flipH="1" flipV="1">
            <a:off x="5611495" y="3394710"/>
            <a:ext cx="628713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算法步骤：</a:t>
            </a:r>
            <a:endParaRPr sz="2000"/>
          </a:p>
          <a:p>
            <a:r>
              <a:rPr sz="2000"/>
              <a:t>从数列中挑出一个元素，称为 "基准";</a:t>
            </a:r>
            <a:endParaRPr sz="2000"/>
          </a:p>
          <a:p>
            <a:endParaRPr sz="2000"/>
          </a:p>
          <a:p>
            <a:r>
              <a:rPr sz="2000"/>
              <a:t>重新排序数列，所有元素比基准值小的摆放在基准前面，所有元素比基准值大的摆在基准的后面。在这个分区退出之后，该基准就处于数列的中间位置。这个称为分区操作；</a:t>
            </a:r>
            <a:endParaRPr sz="2000"/>
          </a:p>
          <a:p>
            <a:endParaRPr sz="2000"/>
          </a:p>
          <a:p>
            <a:r>
              <a:rPr sz="2000"/>
              <a:t>递归地把小于基准值元素的子数列和大于基准值元素的子数列排序；</a:t>
            </a:r>
            <a:endParaRPr sz="2000"/>
          </a:p>
        </p:txBody>
      </p:sp>
      <p:sp>
        <p:nvSpPr>
          <p:cNvPr id="46" name="文本框 45"/>
          <p:cNvSpPr txBox="1"/>
          <p:nvPr/>
        </p:nvSpPr>
        <p:spPr>
          <a:xfrm>
            <a:off x="6432550" y="60325"/>
            <a:ext cx="508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https://www.runoob.com/w3cnote/</a:t>
            </a:r>
            <a:r>
              <a:rPr lang="en-US" altLang="zh-CN"/>
              <a:t>quick</a:t>
            </a:r>
            <a:r>
              <a:rPr lang="zh-CN" altLang="en-US"/>
              <a:t>-sort.html</a:t>
            </a:r>
            <a:endParaRPr lang="zh-CN" altLang="en-US"/>
          </a:p>
        </p:txBody>
      </p:sp>
      <p:pic>
        <p:nvPicPr>
          <p:cNvPr id="3" name="图片 2" descr="C:\Users\HW\桌面\quickSort.gifquickSor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937250" y="876300"/>
            <a:ext cx="5930265" cy="18427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058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TWO </a:t>
            </a:r>
            <a:r>
              <a:rPr lang="zh-CN" altLang="en-US" sz="3200" b="1" dirty="0"/>
              <a:t>快速</a:t>
            </a:r>
            <a:r>
              <a:rPr lang="zh-CN" altLang="en-US" sz="3200" b="1" dirty="0">
                <a:latin typeface="+mj-lt"/>
                <a:ea typeface="微软雅黑" panose="020B0503020204020204" charset="-122"/>
                <a:sym typeface="+mn-ea"/>
              </a:rPr>
              <a:t>排序</a:t>
            </a:r>
            <a:endParaRPr lang="zh-CN" altLang="en-US" sz="3200" b="1" dirty="0">
              <a:latin typeface="+mj-lt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38" name="表格 37"/>
          <p:cNvGraphicFramePr/>
          <p:nvPr>
            <p:custDataLst>
              <p:tags r:id="rId1"/>
            </p:custDataLst>
          </p:nvPr>
        </p:nvGraphicFramePr>
        <p:xfrm>
          <a:off x="548005" y="828675"/>
          <a:ext cx="11242040" cy="161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116"/>
                <a:gridCol w="1249045"/>
                <a:gridCol w="1249186"/>
                <a:gridCol w="1249115"/>
                <a:gridCol w="1249116"/>
                <a:gridCol w="1249115"/>
                <a:gridCol w="1249116"/>
                <a:gridCol w="1249115"/>
                <a:gridCol w="1249116"/>
              </a:tblGrid>
              <a:tr h="3346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数据量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381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单次排序时间（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292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1298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3386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375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理论时间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（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285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596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1244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3279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pic>
        <p:nvPicPr>
          <p:cNvPr id="3" name="图片 2" descr="C:\Users\HW\桌面\Figure_1.pngFigure_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48323" y="2622868"/>
            <a:ext cx="4744720" cy="35585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>
                <a:spLocks noGrp="1"/>
              </p:cNvSpPr>
              <p:nvPr/>
            </p:nvSpPr>
            <p:spPr>
              <a:xfrm>
                <a:off x="5293995" y="3004820"/>
                <a:ext cx="5729605" cy="41205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zh-CN" sz="2000" b="1" dirty="0"/>
                  <a:t>图像上：</a:t>
                </a:r>
                <a:endParaRPr lang="zh-CN" altLang="zh-CN" sz="2000" dirty="0"/>
              </a:p>
              <a:p>
                <a:pPr marL="0" indent="0">
                  <a:buNone/>
                </a:pPr>
                <a:r>
                  <a:rPr lang="zh-CN" altLang="zh-CN" sz="2000" dirty="0"/>
                  <a:t>基本符合</a:t>
                </a:r>
                <a:r>
                  <a:rPr lang="en-US" altLang="zh-CN" sz="2000" dirty="0"/>
                  <a:t> O(n</a:t>
                </a:r>
                <a:r>
                  <a:rPr lang="en-US" altLang="zh-CN" sz="2000" dirty="0"/>
                  <a:t>log(n)) </a:t>
                </a:r>
                <a:r>
                  <a:rPr lang="zh-CN" altLang="zh-CN" sz="2000" dirty="0"/>
                  <a:t>曲线</a:t>
                </a:r>
                <a:endParaRPr lang="zh-CN" altLang="zh-CN" sz="2000" dirty="0"/>
              </a:p>
              <a:p>
                <a:pPr marL="0" indent="0">
                  <a:buNone/>
                </a:pP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zh-CN" altLang="zh-CN" sz="2000" b="1" dirty="0"/>
                  <a:t>实际值与理论值：（以</a:t>
                </a:r>
                <a:r>
                  <a:rPr lang="en-US" altLang="zh-CN" sz="2000" b="1" dirty="0"/>
                  <a:t>300000</a:t>
                </a:r>
                <a:r>
                  <a:rPr lang="zh-CN" altLang="en-US" sz="2000" b="1" dirty="0"/>
                  <a:t>为基准点）</a:t>
                </a:r>
                <a:endParaRPr lang="zh-CN" altLang="en-US" sz="2000" b="1" dirty="0"/>
              </a:p>
              <a:p>
                <a:pPr marL="0" indent="0">
                  <a:buNone/>
                </a:pPr>
                <a:endParaRPr lang="zh-CN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800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理论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8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基准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×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CN" sz="2800" i="1" dirty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zh-CN" altLang="en-US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理论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zh-CN" altLang="en-US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基准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8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sz="2800" i="1" dirty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800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sz="2800" i="1" dirty="0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理论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sz="2800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sz="2800" i="1" dirty="0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基准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e>
                      <m:sup/>
                    </m:sSup>
                  </m:oMath>
                </a14:m>
                <a:endParaRPr lang="en-US" altLang="zh-CN" sz="2800" i="1" dirty="0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995" y="3004820"/>
                <a:ext cx="5729605" cy="4120515"/>
              </a:xfrm>
              <a:prstGeom prst="rect">
                <a:avLst/>
              </a:prstGeom>
              <a:blipFill rotWithShape="1">
                <a:blip r:embed="rId3"/>
                <a:stretch>
                  <a:fillRect t="-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2454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TWO </a:t>
            </a:r>
            <a:r>
              <a:rPr lang="zh-CN" altLang="en-US" sz="3200" b="1" dirty="0"/>
              <a:t>总结</a:t>
            </a:r>
            <a:endParaRPr lang="zh-CN" altLang="en-US" sz="3200" b="1" dirty="0"/>
          </a:p>
        </p:txBody>
      </p:sp>
      <p:graphicFrame>
        <p:nvGraphicFramePr>
          <p:cNvPr id="38" name="表格 37"/>
          <p:cNvGraphicFramePr/>
          <p:nvPr>
            <p:custDataLst>
              <p:tags r:id="rId1"/>
            </p:custDataLst>
          </p:nvPr>
        </p:nvGraphicFramePr>
        <p:xfrm>
          <a:off x="548005" y="828675"/>
          <a:ext cx="11242040" cy="479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255"/>
                <a:gridCol w="1405255"/>
                <a:gridCol w="1405255"/>
                <a:gridCol w="1405255"/>
                <a:gridCol w="1405255"/>
                <a:gridCol w="1405255"/>
                <a:gridCol w="1405255"/>
                <a:gridCol w="1405255"/>
              </a:tblGrid>
              <a:tr h="3346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数据量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381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选择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排序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36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138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540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1199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2130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3416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375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双向选择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排序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299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683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1217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2022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375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冒泡排序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268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1352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3139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5720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9372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375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标志位冒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泡排序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271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1385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3210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5946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9515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375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双向冒泡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排序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876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3652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5843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375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插入排序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342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587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947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375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插入排序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（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优化）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268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433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325"/>
            <a:ext cx="421386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PART ONE </a:t>
            </a:r>
            <a:r>
              <a:rPr lang="zh-CN" altLang="en-US" sz="3200" b="1" dirty="0"/>
              <a:t>开发背景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3949805" y="313315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7169" name="图片 6145" descr="office6\wpsassist\cache\53b24f42035f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8960" y="426085"/>
            <a:ext cx="6030913" cy="575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内容占位符 6147"/>
          <p:cNvSpPr>
            <a:spLocks noGrp="1"/>
          </p:cNvSpPr>
          <p:nvPr/>
        </p:nvSpPr>
        <p:spPr>
          <a:xfrm>
            <a:off x="1362075" y="2357120"/>
            <a:ext cx="7652385" cy="3302000"/>
          </a:xfrm>
          <a:prstGeom prst="flowChartOr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/>
          <a:lstStyle>
            <a:lvl1pPr marL="342900" indent="-257175" algn="l" rtl="0" fontAlgn="base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lvl="1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defRPr sz="16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•"/>
              <a:defRPr sz="1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0" eaLnBrk="1" fontAlgn="base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zh-CN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 </a:t>
            </a:r>
            <a:r>
              <a:rPr lang="zh-CN" altLang="en-US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程序代码：</a:t>
            </a:r>
            <a:r>
              <a:rPr lang="en-US" altLang="zh-CN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C++</a:t>
            </a:r>
            <a:endParaRPr lang="en-US" altLang="zh-CN" sz="2400" b="1" noProof="1">
              <a:solidFill>
                <a:schemeClr val="tx1"/>
              </a:solidFill>
              <a:uFillTx/>
              <a:ea typeface="微软雅黑" panose="020B0503020204020204" charset="-122"/>
            </a:endParaRPr>
          </a:p>
          <a:p>
            <a:pPr marL="1905" indent="0" eaLnBrk="1" fontAlgn="base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zh-CN" altLang="en-US" sz="2400" b="1" noProof="1">
              <a:solidFill>
                <a:schemeClr val="tx1"/>
              </a:solidFill>
              <a:uFillTx/>
              <a:ea typeface="微软雅黑" panose="020B0503020204020204" charset="-122"/>
            </a:endParaRPr>
          </a:p>
          <a:p>
            <a:pPr marL="344805" indent="-342900" algn="l" eaLnBrk="1" fontAlgn="base" hangingPunct="1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绘图工具：</a:t>
            </a:r>
            <a:r>
              <a:rPr lang="en-US" altLang="zh-CN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Python Matplotlib</a:t>
            </a:r>
            <a:endParaRPr lang="zh-CN" altLang="en-US" sz="2400" b="1" noProof="1">
              <a:solidFill>
                <a:schemeClr val="tx1"/>
              </a:solidFill>
              <a:uFillTx/>
              <a:ea typeface="微软雅黑" panose="020B0503020204020204" charset="-122"/>
            </a:endParaRPr>
          </a:p>
          <a:p>
            <a:pPr marL="1905" indent="0" eaLnBrk="1" fontAlgn="base" hangingPunct="1">
              <a:buFont typeface="Wingdings" panose="05000000000000000000" pitchFamily="2" charset="2"/>
              <a:buNone/>
            </a:pPr>
            <a:endParaRPr lang="zh-CN" altLang="en-US" sz="2400" b="1" strike="noStrike" noProof="1">
              <a:solidFill>
                <a:schemeClr val="tx2"/>
              </a:solidFill>
              <a:uFillTx/>
              <a:ea typeface="微软雅黑" panose="020B0503020204020204" charset="-122"/>
              <a:sym typeface="+mn-ea"/>
            </a:endParaRPr>
          </a:p>
          <a:p>
            <a:pPr marL="1905" indent="82550" eaLnBrk="1" fontAlgn="base" hangingPunct="1">
              <a:buFont typeface="Wingdings" panose="05000000000000000000" pitchFamily="2" charset="2"/>
              <a:buChar char="Ø"/>
            </a:pPr>
            <a:endParaRPr lang="en-US" altLang="en-US" sz="2400" b="1" strike="noStrike" noProof="1"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2454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TWO </a:t>
            </a:r>
            <a:r>
              <a:rPr lang="zh-CN" altLang="en-US" sz="3200" b="1" dirty="0"/>
              <a:t>总结</a:t>
            </a:r>
            <a:endParaRPr lang="zh-CN" altLang="en-US" sz="3200" b="1" dirty="0"/>
          </a:p>
        </p:txBody>
      </p:sp>
      <p:pic>
        <p:nvPicPr>
          <p:cNvPr id="3" name="图片 2" descr="C:\Users\HW\桌面\Figure_1.pngFigure_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29870" y="795338"/>
            <a:ext cx="7628255" cy="57207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060055" y="785495"/>
            <a:ext cx="382905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</a:t>
            </a:r>
            <a:endParaRPr lang="zh-CN" altLang="en-US"/>
          </a:p>
          <a:p>
            <a:r>
              <a:rPr lang="zh-CN" altLang="en-US"/>
              <a:t>插入排序</a:t>
            </a:r>
            <a:r>
              <a:rPr lang="en-US" altLang="zh-CN"/>
              <a:t> &lt; </a:t>
            </a:r>
            <a:r>
              <a:rPr lang="zh-CN" altLang="en-US"/>
              <a:t>选择排序</a:t>
            </a:r>
            <a:r>
              <a:rPr lang="en-US" altLang="zh-CN"/>
              <a:t> &lt; </a:t>
            </a:r>
            <a:r>
              <a:rPr lang="zh-CN" altLang="en-US"/>
              <a:t>冒泡排序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分析：</a:t>
            </a:r>
            <a:endParaRPr lang="zh-CN" altLang="en-US"/>
          </a:p>
          <a:p>
            <a:r>
              <a:rPr lang="zh-CN" altLang="en-US"/>
              <a:t>冒泡排序存在大量判断、交换语句，并且</a:t>
            </a:r>
            <a:r>
              <a:rPr lang="zh-CN" altLang="en-US"/>
              <a:t>有许多冗余操作。所以效率相对</a:t>
            </a:r>
            <a:r>
              <a:rPr lang="zh-CN" altLang="en-US"/>
              <a:t>较低。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插入排序与选择排序相近，</a:t>
            </a:r>
            <a:r>
              <a:rPr lang="zh-CN" altLang="zh-CN" dirty="0">
                <a:sym typeface="+mn-ea"/>
              </a:rPr>
              <a:t>每一趟内循环，都能准确的确定一个元素的位置。所以时间效率</a:t>
            </a:r>
            <a:r>
              <a:rPr lang="zh-CN" altLang="en-US"/>
              <a:t>取决与序列的有序</a:t>
            </a:r>
            <a:r>
              <a:rPr lang="zh-CN" altLang="en-US"/>
              <a:t>程度。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2454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TWO </a:t>
            </a:r>
            <a:r>
              <a:rPr lang="zh-CN" altLang="en-US" sz="3200" b="1" dirty="0"/>
              <a:t>总结</a:t>
            </a:r>
            <a:endParaRPr lang="zh-CN" altLang="en-US" sz="3200" b="1" dirty="0"/>
          </a:p>
        </p:txBody>
      </p:sp>
      <p:graphicFrame>
        <p:nvGraphicFramePr>
          <p:cNvPr id="38" name="表格 37"/>
          <p:cNvGraphicFramePr/>
          <p:nvPr>
            <p:custDataLst>
              <p:tags r:id="rId1"/>
            </p:custDataLst>
          </p:nvPr>
        </p:nvGraphicFramePr>
        <p:xfrm>
          <a:off x="548005" y="828675"/>
          <a:ext cx="11242040" cy="479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116"/>
                <a:gridCol w="1249115"/>
                <a:gridCol w="1249116"/>
                <a:gridCol w="1249115"/>
                <a:gridCol w="1249116"/>
                <a:gridCol w="1249115"/>
                <a:gridCol w="1249116"/>
                <a:gridCol w="1249115"/>
                <a:gridCol w="1249116"/>
              </a:tblGrid>
              <a:tr h="3346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数据量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381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归并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排序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536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1106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2349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5929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375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快速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排序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292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1298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3386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pic>
        <p:nvPicPr>
          <p:cNvPr id="3" name="图片 2" descr="Figure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05" y="2696845"/>
            <a:ext cx="5303520" cy="3977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12840" y="2696845"/>
            <a:ext cx="55645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</a:t>
            </a:r>
            <a:endParaRPr lang="zh-CN" altLang="en-US"/>
          </a:p>
          <a:p>
            <a:r>
              <a:rPr lang="zh-CN" altLang="en-US"/>
              <a:t>快速排序</a:t>
            </a:r>
            <a:r>
              <a:rPr lang="en-US" altLang="zh-CN"/>
              <a:t> &lt; </a:t>
            </a:r>
            <a:r>
              <a:rPr lang="zh-CN" altLang="en-US"/>
              <a:t>归并排序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快速排序对于随机数列的排序效率在五种排序</a:t>
            </a:r>
            <a:r>
              <a:rPr lang="zh-CN" altLang="en-US"/>
              <a:t>最高。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08114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THREE </a:t>
            </a:r>
            <a:r>
              <a:rPr lang="zh-CN" altLang="en-US" sz="3200" b="1" dirty="0"/>
              <a:t>问题</a:t>
            </a:r>
            <a:r>
              <a:rPr lang="zh-CN" altLang="en-US" sz="3200" b="1" dirty="0"/>
              <a:t>二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0" name="文本框 9"/>
          <p:cNvSpPr txBox="1"/>
          <p:nvPr/>
        </p:nvSpPr>
        <p:spPr>
          <a:xfrm>
            <a:off x="494030" y="791845"/>
            <a:ext cx="76835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现在有10亿的数据（每个数据四个字节），请快速挑选出最大的十个数，并在小规模数据上验证算法的正确性。</a:t>
            </a:r>
            <a:endParaRPr lang="zh-CN" altLang="en-US" sz="2400"/>
          </a:p>
        </p:txBody>
      </p:sp>
      <p:pic>
        <p:nvPicPr>
          <p:cNvPr id="18" name="图片 17" descr="C:/Users/HW/AppData/Local/Temp/kaimatting/20210321220257/output_aiMatting_20210321220338.pngoutput_aiMatting_202103212203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-479" t="5732" r="44468" b="12565"/>
          <a:stretch>
            <a:fillRect/>
          </a:stretch>
        </p:blipFill>
        <p:spPr>
          <a:xfrm rot="960000">
            <a:off x="8572500" y="2972435"/>
            <a:ext cx="2933700" cy="31318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870" y="1969770"/>
            <a:ext cx="829373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实验思路：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10</a:t>
            </a:r>
            <a:r>
              <a:rPr lang="zh-CN" altLang="en-US" sz="2400"/>
              <a:t>亿数据属于大数据，利用</a:t>
            </a:r>
            <a:r>
              <a:rPr lang="en-US" altLang="zh-CN" sz="2400"/>
              <a:t>O(n^2)</a:t>
            </a:r>
            <a:r>
              <a:rPr lang="zh-CN" altLang="en-US" sz="2400"/>
              <a:t>的复杂度去查找效率很低，又需要遍历全序列所以一定大于</a:t>
            </a:r>
            <a:r>
              <a:rPr lang="en-US" altLang="zh-CN" sz="2400"/>
              <a:t>O(n)</a:t>
            </a:r>
            <a:r>
              <a:rPr lang="zh-CN" altLang="en-US" sz="2400"/>
              <a:t>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O(1) &lt; O(logn) &lt; O(n)</a:t>
            </a:r>
            <a:r>
              <a:rPr lang="en-US" altLang="zh-CN" sz="2400"/>
              <a:t> &lt; O(kn)</a:t>
            </a:r>
            <a:r>
              <a:rPr lang="zh-CN" altLang="en-US" sz="2400"/>
              <a:t> &lt; O(nlogn) &lt; O(n^2) &lt; O(n^3)</a:t>
            </a:r>
            <a:endParaRPr lang="zh-CN" altLang="en-US" sz="2400"/>
          </a:p>
          <a:p>
            <a:endParaRPr lang="zh-CN" altLang="en-US" sz="2400"/>
          </a:p>
          <a:p>
            <a:endParaRPr lang="en-US" altLang="zh-CN" sz="2400"/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74891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THREE</a:t>
            </a:r>
            <a:endParaRPr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50190" y="988695"/>
            <a:ext cx="520446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O (kn) </a:t>
            </a:r>
            <a:r>
              <a:rPr lang="zh-CN" altLang="en-US" sz="2000"/>
              <a:t>算法实现：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10</a:t>
            </a:r>
            <a:r>
              <a:rPr lang="zh-CN" altLang="en-US" sz="2000"/>
              <a:t>轮冒泡，将最大的十个数冒泡到数列尾。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for (i = 0; i &lt; 10; i++)</a:t>
            </a:r>
            <a:endParaRPr lang="zh-CN" altLang="en-US" sz="2000"/>
          </a:p>
          <a:p>
            <a:r>
              <a:rPr lang="zh-CN" altLang="en-US" sz="2000"/>
              <a:t>{</a:t>
            </a:r>
            <a:endParaRPr lang="zh-CN" altLang="en-US" sz="2000"/>
          </a:p>
          <a:p>
            <a:r>
              <a:rPr lang="zh-CN" altLang="en-US" sz="2000"/>
              <a:t>    for (j = 0; j &lt; size - 1 - i; j++)</a:t>
            </a:r>
            <a:endParaRPr lang="zh-CN" altLang="en-US" sz="2000"/>
          </a:p>
          <a:p>
            <a:r>
              <a:rPr lang="zh-CN" altLang="en-US" sz="2000"/>
              <a:t>        if (data[j] &gt; data[j + 1])</a:t>
            </a:r>
            <a:endParaRPr lang="zh-CN" altLang="en-US" sz="2000"/>
          </a:p>
          <a:p>
            <a:r>
              <a:rPr lang="zh-CN" altLang="en-US" sz="2000"/>
              <a:t>        {</a:t>
            </a:r>
            <a:endParaRPr lang="zh-CN" altLang="en-US" sz="2000"/>
          </a:p>
          <a:p>
            <a:r>
              <a:rPr lang="zh-CN" altLang="en-US" sz="2000"/>
              <a:t>            swap(data[j], data[j + 1]);</a:t>
            </a:r>
            <a:endParaRPr lang="zh-CN" altLang="en-US" sz="2000"/>
          </a:p>
          <a:p>
            <a:r>
              <a:rPr lang="zh-CN" altLang="en-US" sz="2000"/>
              <a:t>        }</a:t>
            </a:r>
            <a:endParaRPr lang="zh-CN" altLang="en-US" sz="2000"/>
          </a:p>
          <a:p>
            <a:r>
              <a:rPr lang="zh-CN" altLang="en-US" sz="2000"/>
              <a:t>}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return data [data + size - K, data + size];</a:t>
            </a:r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5986780" y="961390"/>
            <a:ext cx="520446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O (</a:t>
            </a:r>
            <a:r>
              <a:rPr lang="en-US" altLang="zh-CN" sz="2000"/>
              <a:t>nlogn) 算法实现：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快速排序，取数列前十位。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>
                <a:sym typeface="+mn-ea"/>
              </a:rPr>
              <a:t>void QuickSort(SqList &amp;L, low, high)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{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    if (low &lt; high)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    {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        pivot = Paritition1(A, low, high);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        quick_sort(A, low, pivot - 1);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        quick_sort(A, pivot + 1, high);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    }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}</a:t>
            </a:r>
            <a:endParaRPr lang="zh-CN" altLang="en-US" sz="2000"/>
          </a:p>
          <a:p>
            <a:endParaRPr lang="en-US" altLang="zh-CN" sz="2000"/>
          </a:p>
          <a:p>
            <a:r>
              <a:rPr lang="en-US" altLang="zh-CN" sz="2000"/>
              <a:t>return data [data + size - K, data + size];</a:t>
            </a:r>
            <a:endParaRPr lang="en-US" altLang="zh-CN" sz="20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74891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THREE</a:t>
            </a:r>
            <a:endParaRPr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50190" y="988695"/>
            <a:ext cx="540575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O (nlogk) </a:t>
            </a:r>
            <a:r>
              <a:rPr lang="zh-CN" altLang="en-US" sz="2000"/>
              <a:t>算法实现：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维护一个大小为</a:t>
            </a:r>
            <a:r>
              <a:rPr lang="en-US" altLang="zh-CN" sz="2000"/>
              <a:t>K</a:t>
            </a:r>
            <a:r>
              <a:rPr lang="zh-CN" altLang="en-US" sz="2000"/>
              <a:t>小顶堆，如果元素大于小顶堆堆顶元素，则替换堆顶元素并重建小顶堆。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（小顶堆：是一种经过排序的完全二叉树，其中任一非终端节点的数据值均不大于其左子节点和右子节点的值。）</a:t>
            </a:r>
            <a:endParaRPr lang="zh-CN" altLang="en-US" sz="2000"/>
          </a:p>
          <a:p>
            <a:endParaRPr lang="zh-CN" altLang="en-US" sz="2000"/>
          </a:p>
          <a:p>
            <a:r>
              <a:rPr sz="2000"/>
              <a:t>for (i = k; i &lt; len; i++)</a:t>
            </a:r>
            <a:endParaRPr sz="2000"/>
          </a:p>
          <a:p>
            <a:r>
              <a:rPr sz="2000"/>
              <a:t>{</a:t>
            </a:r>
            <a:endParaRPr sz="2000"/>
          </a:p>
          <a:p>
            <a:r>
              <a:rPr sz="2000"/>
              <a:t>    if (nums[i] &gt; res[0])</a:t>
            </a:r>
            <a:endParaRPr sz="2000"/>
          </a:p>
          <a:p>
            <a:r>
              <a:rPr sz="2000"/>
              <a:t>    {</a:t>
            </a:r>
            <a:endParaRPr sz="2000"/>
          </a:p>
          <a:p>
            <a:r>
              <a:rPr sz="2000"/>
              <a:t>        res[0] = nums[i];</a:t>
            </a:r>
            <a:endParaRPr sz="2000"/>
          </a:p>
          <a:p>
            <a:r>
              <a:rPr sz="2000"/>
              <a:t>        adjustMinHeap(res, 0, k);</a:t>
            </a:r>
            <a:endParaRPr sz="2000"/>
          </a:p>
          <a:p>
            <a:r>
              <a:rPr sz="2000"/>
              <a:t>     }</a:t>
            </a:r>
            <a:endParaRPr sz="2000"/>
          </a:p>
          <a:p>
            <a:r>
              <a:rPr sz="2000"/>
              <a:t>}</a:t>
            </a:r>
            <a:endParaRPr sz="2000"/>
          </a:p>
          <a:p>
            <a:r>
              <a:rPr sz="2000"/>
              <a:t>return res;</a:t>
            </a:r>
            <a:endParaRPr sz="2000"/>
          </a:p>
        </p:txBody>
      </p:sp>
      <p:pic>
        <p:nvPicPr>
          <p:cNvPr id="3" name="图片 2" descr="Figure_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55945" y="643890"/>
            <a:ext cx="6005195" cy="4504055"/>
          </a:xfrm>
          <a:prstGeom prst="rect">
            <a:avLst/>
          </a:prstGeom>
        </p:spPr>
      </p:pic>
      <p:graphicFrame>
        <p:nvGraphicFramePr>
          <p:cNvPr id="38" name="表格 37"/>
          <p:cNvGraphicFramePr/>
          <p:nvPr>
            <p:custDataLst>
              <p:tags r:id="rId3"/>
            </p:custDataLst>
          </p:nvPr>
        </p:nvGraphicFramePr>
        <p:xfrm>
          <a:off x="4367530" y="5351780"/>
          <a:ext cx="7489825" cy="1332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975"/>
                <a:gridCol w="1069975"/>
                <a:gridCol w="1069975"/>
                <a:gridCol w="1069975"/>
                <a:gridCol w="1069975"/>
                <a:gridCol w="1069975"/>
                <a:gridCol w="1069975"/>
              </a:tblGrid>
              <a:tr h="3327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data_size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40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nlogn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435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kn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533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327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nlogk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55870" y="2390890"/>
            <a:ext cx="22402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/>
              <a:t>谢谢！</a:t>
            </a:r>
            <a:endParaRPr lang="zh-CN" altLang="en-US" sz="5400" b="1" dirty="0"/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6518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TWO </a:t>
            </a:r>
            <a:r>
              <a:rPr lang="zh-CN" altLang="en-US" sz="3200" b="1" dirty="0"/>
              <a:t>问题</a:t>
            </a:r>
            <a:r>
              <a:rPr lang="zh-CN" altLang="en-US" sz="3200" b="1" dirty="0"/>
              <a:t>一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0" name="文本框 9"/>
          <p:cNvSpPr txBox="1"/>
          <p:nvPr/>
        </p:nvSpPr>
        <p:spPr>
          <a:xfrm>
            <a:off x="494030" y="791845"/>
            <a:ext cx="770382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1、实现选择排序、冒泡排序、合并排序、快速排序、插入排序算法；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2、以待排序数组的大小n为输入规模，固定n，随机产生20组测试样本，统计不同排序算法在20个样本上的平均运行时间；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3、分别以n=10000, n=20000, n=30000, n=40000, n=50000等等，重复2的实验，画出不同排序算法在20个随机样本的平均运行时间与输入规模n的关系，如下图1所示；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4、画出理论效率分析的曲线和实测的效率曲线，注意：由于实测效率是运行时间，而理论效率是基本操作的执行次数，两者需要进行对应关系调整。调整思路：以输入规模为10000的数据运行时间为基准点，计算输入规模为其他值的理论运行时间，画出不同规模数据的理论运行时间曲线，并与实测的效率曲线进行比较。经验分析与理论分析是否一致？如果不一致，请解释存在的原因。</a:t>
            </a:r>
            <a:endParaRPr lang="zh-CN" altLang="en-US" sz="2000"/>
          </a:p>
        </p:txBody>
      </p:sp>
      <p:pic>
        <p:nvPicPr>
          <p:cNvPr id="18" name="图片 17" descr="C:/Users/HW/AppData/Local/Temp/kaimatting/20210321220257/output_aiMatting_20210321220338.pngoutput_aiMatting_202103212203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-479" t="5732" r="44468" b="12565"/>
          <a:stretch>
            <a:fillRect/>
          </a:stretch>
        </p:blipFill>
        <p:spPr>
          <a:xfrm rot="960000">
            <a:off x="8572500" y="2972435"/>
            <a:ext cx="2933700" cy="31318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058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TWO </a:t>
            </a:r>
            <a:r>
              <a:rPr lang="zh-CN" altLang="en-US" sz="3200" b="1" dirty="0"/>
              <a:t>算法</a:t>
            </a:r>
            <a:r>
              <a:rPr lang="zh-CN" altLang="en-US" sz="3200" b="1" dirty="0"/>
              <a:t>对比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0" name="文本框 9"/>
          <p:cNvSpPr txBox="1"/>
          <p:nvPr/>
        </p:nvSpPr>
        <p:spPr>
          <a:xfrm>
            <a:off x="494030" y="782955"/>
            <a:ext cx="770382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选择排序：</a:t>
            </a:r>
            <a:r>
              <a:rPr lang="zh-CN" altLang="zh-CN" sz="2400" dirty="0">
                <a:sym typeface="+mn-ea"/>
              </a:rPr>
              <a:t>选择最值元素交换到区间前面</a:t>
            </a:r>
            <a:endParaRPr lang="zh-CN" altLang="zh-CN" sz="2400" dirty="0">
              <a:sym typeface="+mn-ea"/>
            </a:endParaRPr>
          </a:p>
          <a:p>
            <a:r>
              <a:rPr lang="zh-CN" altLang="zh-CN" sz="2400" dirty="0">
                <a:sym typeface="+mn-ea"/>
              </a:rPr>
              <a:t>时间复杂度：</a:t>
            </a:r>
            <a:r>
              <a:rPr lang="en-US" altLang="zh-CN" sz="2400" dirty="0">
                <a:sym typeface="+mn-ea"/>
              </a:rPr>
              <a:t>O(n²)</a:t>
            </a:r>
            <a:endParaRPr lang="en-US" altLang="zh-CN" sz="2400" dirty="0">
              <a:sym typeface="+mn-ea"/>
            </a:endParaRPr>
          </a:p>
          <a:p>
            <a:endParaRPr lang="en-US" altLang="zh-CN" sz="2400" dirty="0">
              <a:sym typeface="+mn-ea"/>
            </a:endParaRPr>
          </a:p>
          <a:p>
            <a:r>
              <a:rPr lang="zh-CN" altLang="en-US" sz="2400"/>
              <a:t>冒泡排序：比较前后元素大小，并交换</a:t>
            </a:r>
            <a:endParaRPr lang="zh-CN" altLang="en-US" sz="2400"/>
          </a:p>
          <a:p>
            <a:r>
              <a:rPr lang="zh-CN" altLang="zh-CN" sz="2400" dirty="0">
                <a:sym typeface="+mn-ea"/>
              </a:rPr>
              <a:t>时间复杂度：</a:t>
            </a:r>
            <a:r>
              <a:rPr lang="en-US" altLang="zh-CN" sz="2400" dirty="0">
                <a:sym typeface="+mn-ea"/>
              </a:rPr>
              <a:t>O(n²)</a:t>
            </a:r>
            <a:endParaRPr lang="en-US" altLang="zh-CN" sz="2400" dirty="0">
              <a:sym typeface="+mn-ea"/>
            </a:endParaRPr>
          </a:p>
          <a:p>
            <a:endParaRPr lang="en-US" altLang="zh-CN" sz="2400" dirty="0">
              <a:sym typeface="+mn-ea"/>
            </a:endParaRPr>
          </a:p>
          <a:p>
            <a:r>
              <a:rPr lang="zh-CN" altLang="en-US" sz="2400">
                <a:sym typeface="+mn-ea"/>
              </a:rPr>
              <a:t>插入排序：将元素插入已排序序列之中</a:t>
            </a:r>
            <a:endParaRPr lang="zh-CN" altLang="en-US" sz="2400"/>
          </a:p>
          <a:p>
            <a:r>
              <a:rPr lang="zh-CN" altLang="zh-CN" sz="2400" dirty="0">
                <a:sym typeface="+mn-ea"/>
              </a:rPr>
              <a:t>时间复杂度：</a:t>
            </a:r>
            <a:r>
              <a:rPr lang="en-US" altLang="zh-CN" sz="2400" dirty="0">
                <a:sym typeface="+mn-ea"/>
              </a:rPr>
              <a:t>O(n²)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合并排序：分组依次排序</a:t>
            </a:r>
            <a:endParaRPr lang="zh-CN" altLang="en-US" sz="2400"/>
          </a:p>
          <a:p>
            <a:r>
              <a:rPr lang="zh-CN" altLang="zh-CN" sz="2400" dirty="0">
                <a:sym typeface="+mn-ea"/>
              </a:rPr>
              <a:t>时间复杂度：</a:t>
            </a:r>
            <a:r>
              <a:rPr lang="en-US" altLang="zh-CN" sz="2400" dirty="0">
                <a:sym typeface="+mn-ea"/>
              </a:rPr>
              <a:t>O(nlog(n))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快速排序：左右元素与基准元素进行比较</a:t>
            </a:r>
            <a:endParaRPr lang="zh-CN" altLang="en-US" sz="2400"/>
          </a:p>
          <a:p>
            <a:r>
              <a:rPr lang="zh-CN" altLang="zh-CN" sz="2400" dirty="0">
                <a:sym typeface="+mn-ea"/>
              </a:rPr>
              <a:t>时间复杂度：</a:t>
            </a:r>
            <a:r>
              <a:rPr lang="en-US" altLang="zh-CN" sz="2400" dirty="0">
                <a:sym typeface="+mn-ea"/>
              </a:rPr>
              <a:t>O(nlog(n))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18" name="图片 17" descr="C:/Users/HW/AppData/Local/Temp/kaimatting/20210321220257/output_aiMatting_20210321220338.pngoutput_aiMatting_202103212203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-479" t="5732" r="44468" b="12565"/>
          <a:stretch>
            <a:fillRect/>
          </a:stretch>
        </p:blipFill>
        <p:spPr>
          <a:xfrm rot="960000">
            <a:off x="8572500" y="2972435"/>
            <a:ext cx="2933700" cy="31318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058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TWO </a:t>
            </a:r>
            <a:r>
              <a:rPr lang="zh-CN" altLang="en-US" sz="3200" b="1" dirty="0">
                <a:latin typeface="+mj-lt"/>
                <a:ea typeface="微软雅黑" panose="020B0503020204020204" charset="-122"/>
                <a:sym typeface="+mn-ea"/>
              </a:rPr>
              <a:t>选择排序</a:t>
            </a:r>
            <a:endParaRPr lang="zh-CN" altLang="en-US" sz="3200" b="1" dirty="0">
              <a:latin typeface="+mj-lt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60095" y="846455"/>
            <a:ext cx="470789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伪代码实现：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void SelectSort(SqList &amp;L)</a:t>
            </a:r>
            <a:endParaRPr lang="zh-CN" altLang="en-US" sz="2400"/>
          </a:p>
          <a:p>
            <a:r>
              <a:rPr lang="zh-CN" altLang="en-US" sz="2400"/>
              <a:t>{</a:t>
            </a:r>
            <a:endParaRPr lang="zh-CN" altLang="en-US" sz="2400"/>
          </a:p>
          <a:p>
            <a:r>
              <a:rPr lang="zh-CN" altLang="en-US" sz="2400"/>
              <a:t>    for (i = 1; i &lt; L.length; ++i)</a:t>
            </a:r>
            <a:endParaRPr lang="zh-CN" altLang="en-US" sz="2400"/>
          </a:p>
          <a:p>
            <a:r>
              <a:rPr lang="zh-CN" altLang="en-US" sz="2400"/>
              <a:t>    {</a:t>
            </a:r>
            <a:endParaRPr lang="zh-CN" altLang="en-US" sz="2400"/>
          </a:p>
          <a:p>
            <a:r>
              <a:rPr lang="zh-CN" altLang="en-US" sz="2400"/>
              <a:t>        MinPos = SelectMinKey(L, i);</a:t>
            </a:r>
            <a:endParaRPr lang="zh-CN" altLang="en-US" sz="2400"/>
          </a:p>
          <a:p>
            <a:r>
              <a:rPr lang="zh-CN" altLang="en-US" sz="2400"/>
              <a:t>        if (i != MinPos)</a:t>
            </a:r>
            <a:endParaRPr lang="zh-CN" altLang="en-US" sz="2400"/>
          </a:p>
          <a:p>
            <a:r>
              <a:rPr lang="zh-CN" altLang="en-US" sz="2400"/>
              <a:t>            L.r[i]←→L.r[MinPos];</a:t>
            </a:r>
            <a:endParaRPr lang="zh-CN" altLang="en-US" sz="2400"/>
          </a:p>
          <a:p>
            <a:r>
              <a:rPr lang="zh-CN" altLang="en-US" sz="2400"/>
              <a:t>    }</a:t>
            </a:r>
            <a:endParaRPr lang="zh-CN" altLang="en-US" sz="2400"/>
          </a:p>
          <a:p>
            <a:r>
              <a:rPr lang="zh-CN" altLang="en-US" sz="2400"/>
              <a:t>}</a:t>
            </a:r>
            <a:endParaRPr lang="zh-CN" altLang="en-US" sz="2400"/>
          </a:p>
        </p:txBody>
      </p:sp>
      <p:pic>
        <p:nvPicPr>
          <p:cNvPr id="37" name="图片 36" descr="selectionSo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7985" y="846455"/>
            <a:ext cx="6550660" cy="200342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 rot="10800000" flipH="1" flipV="1">
            <a:off x="5447665" y="3394710"/>
            <a:ext cx="657098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算法步骤：</a:t>
            </a:r>
            <a:endParaRPr lang="zh-CN" altLang="en-US" sz="2000"/>
          </a:p>
          <a:p>
            <a:r>
              <a:rPr lang="en-US" altLang="zh-CN" sz="2000"/>
              <a:t>1. </a:t>
            </a:r>
            <a:r>
              <a:rPr lang="zh-CN" altLang="en-US" sz="2000"/>
              <a:t>从未排序元素中寻找最小元素，然后放到已排序序列的末尾。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2. </a:t>
            </a:r>
            <a:r>
              <a:rPr lang="zh-CN" altLang="en-US" sz="2000"/>
              <a:t>重复第</a:t>
            </a:r>
            <a:r>
              <a:rPr lang="zh-CN" altLang="en-US" sz="2000"/>
              <a:t>一步，直到所有元素均排序完毕。</a:t>
            </a:r>
            <a:endParaRPr lang="zh-CN" altLang="en-US" sz="2000"/>
          </a:p>
        </p:txBody>
      </p:sp>
      <p:sp>
        <p:nvSpPr>
          <p:cNvPr id="46" name="文本框 45"/>
          <p:cNvSpPr txBox="1"/>
          <p:nvPr/>
        </p:nvSpPr>
        <p:spPr>
          <a:xfrm>
            <a:off x="6432550" y="60325"/>
            <a:ext cx="545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https://www.runoob.com/w3cnote/selection-sort.html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058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TWO </a:t>
            </a:r>
            <a:r>
              <a:rPr lang="zh-CN" altLang="en-US" sz="3200" b="1" dirty="0">
                <a:latin typeface="+mj-lt"/>
                <a:ea typeface="微软雅黑" panose="020B0503020204020204" charset="-122"/>
                <a:sym typeface="+mn-ea"/>
              </a:rPr>
              <a:t>选择排序</a:t>
            </a:r>
            <a:endParaRPr lang="zh-CN" altLang="en-US" sz="3200" b="1" dirty="0">
              <a:latin typeface="+mj-lt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38" name="表格 37"/>
          <p:cNvGraphicFramePr/>
          <p:nvPr>
            <p:custDataLst>
              <p:tags r:id="rId1"/>
            </p:custDataLst>
          </p:nvPr>
        </p:nvGraphicFramePr>
        <p:xfrm>
          <a:off x="548005" y="855345"/>
          <a:ext cx="11242040" cy="161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255"/>
                <a:gridCol w="1405255"/>
                <a:gridCol w="1405255"/>
                <a:gridCol w="1405255"/>
                <a:gridCol w="1405255"/>
                <a:gridCol w="1405255"/>
                <a:gridCol w="1405255"/>
                <a:gridCol w="1405255"/>
              </a:tblGrid>
              <a:tr h="3346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数据量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30000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381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单次排序时间（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36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138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540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1199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2130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3416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375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理论时间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（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1.38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34.5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138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552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1242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2208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3450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pic>
        <p:nvPicPr>
          <p:cNvPr id="3" name="图片 2" descr="C:\Users\HW\桌面\Figure_1.pngFigure_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48005" y="2627948"/>
            <a:ext cx="4745355" cy="35585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>
                <a:spLocks noGrp="1"/>
              </p:cNvSpPr>
              <p:nvPr/>
            </p:nvSpPr>
            <p:spPr>
              <a:xfrm>
                <a:off x="5293995" y="3004820"/>
                <a:ext cx="5729605" cy="41205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zh-CN" sz="2000" b="1" dirty="0"/>
                  <a:t>图像上：</a:t>
                </a:r>
                <a:endParaRPr lang="zh-CN" altLang="zh-CN" sz="2000" dirty="0"/>
              </a:p>
              <a:p>
                <a:pPr marL="0" indent="0">
                  <a:buNone/>
                </a:pPr>
                <a:r>
                  <a:rPr lang="zh-CN" altLang="zh-CN" sz="2000" dirty="0"/>
                  <a:t>基本符合</a:t>
                </a:r>
                <a:r>
                  <a:rPr lang="en-US" altLang="zh-CN" sz="2000" dirty="0"/>
                  <a:t> O(n^2) </a:t>
                </a:r>
                <a:r>
                  <a:rPr lang="zh-CN" altLang="zh-CN" sz="2000" dirty="0"/>
                  <a:t>二次</a:t>
                </a:r>
                <a:r>
                  <a:rPr lang="zh-CN" altLang="zh-CN" sz="2000" dirty="0"/>
                  <a:t>曲线</a:t>
                </a:r>
                <a:endParaRPr lang="zh-CN" altLang="zh-CN" sz="2000" dirty="0"/>
              </a:p>
              <a:p>
                <a:pPr marL="0" indent="0">
                  <a:buNone/>
                </a:pP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zh-CN" altLang="zh-CN" sz="2000" b="1" dirty="0"/>
                  <a:t>实际值与理论值：（以</a:t>
                </a:r>
                <a:r>
                  <a:rPr lang="en-US" altLang="zh-CN" sz="2000" b="1" dirty="0"/>
                  <a:t>10</a:t>
                </a:r>
                <a:r>
                  <a:rPr lang="en-US" altLang="zh-CN" sz="2000" b="1" dirty="0"/>
                  <a:t>000</a:t>
                </a:r>
                <a:r>
                  <a:rPr lang="zh-CN" altLang="en-US" sz="2000" b="1" dirty="0"/>
                  <a:t>为基准点）</a:t>
                </a:r>
                <a:endParaRPr lang="zh-CN" altLang="en-US" sz="2000" b="1" dirty="0"/>
              </a:p>
              <a:p>
                <a:pPr marL="0" indent="0">
                  <a:buNone/>
                </a:pPr>
                <a:endParaRPr lang="zh-CN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800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理论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8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基准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×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800" i="1" dirty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zh-CN" altLang="en-US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理论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zh-CN" altLang="en-US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基准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8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800" i="1" dirty="0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995" y="3004820"/>
                <a:ext cx="5729605" cy="4120515"/>
              </a:xfrm>
              <a:prstGeom prst="rect">
                <a:avLst/>
              </a:prstGeom>
              <a:blipFill rotWithShape="1">
                <a:blip r:embed="rId3"/>
                <a:stretch>
                  <a:fillRect t="-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6838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TWO </a:t>
            </a:r>
            <a:r>
              <a:rPr lang="zh-CN" altLang="en-US" sz="3200" b="1" dirty="0">
                <a:latin typeface="+mj-lt"/>
                <a:ea typeface="微软雅黑" panose="020B0503020204020204" charset="-122"/>
                <a:sym typeface="+mn-ea"/>
              </a:rPr>
              <a:t>选择排序（</a:t>
            </a:r>
            <a:r>
              <a:rPr lang="zh-CN" altLang="en-US" sz="3200" b="1" dirty="0">
                <a:latin typeface="+mj-lt"/>
                <a:ea typeface="微软雅黑" panose="020B0503020204020204" charset="-122"/>
                <a:sym typeface="+mn-ea"/>
              </a:rPr>
              <a:t>优化）</a:t>
            </a:r>
            <a:endParaRPr lang="zh-CN" altLang="en-US" sz="3200" b="1" dirty="0">
              <a:latin typeface="+mj-lt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 rot="10800000" flipH="1" flipV="1">
            <a:off x="107950" y="873760"/>
            <a:ext cx="657098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算法步骤：</a:t>
            </a:r>
            <a:endParaRPr lang="zh-CN" altLang="en-US" sz="2000"/>
          </a:p>
          <a:p>
            <a:r>
              <a:rPr lang="en-US" altLang="zh-CN" sz="2000"/>
              <a:t>1. </a:t>
            </a:r>
            <a:r>
              <a:rPr lang="zh-CN" altLang="en-US" sz="2000"/>
              <a:t>从未排序元素中寻找最小、最大元素，然后放到已排序序列的末尾、首位。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2. </a:t>
            </a:r>
            <a:r>
              <a:rPr lang="zh-CN" altLang="en-US" sz="2000"/>
              <a:t>重复第一步，直到所有元素均排序完毕。</a:t>
            </a:r>
            <a:endParaRPr lang="zh-CN" altLang="en-US" sz="2000"/>
          </a:p>
        </p:txBody>
      </p:sp>
      <p:pic>
        <p:nvPicPr>
          <p:cNvPr id="4" name="图片 3" descr="C:\Users\HW\桌面\Figure_1.pngFigure_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564313" y="519748"/>
            <a:ext cx="5418455" cy="4064000"/>
          </a:xfrm>
          <a:prstGeom prst="rect">
            <a:avLst/>
          </a:prstGeom>
        </p:spPr>
      </p:pic>
      <p:pic>
        <p:nvPicPr>
          <p:cNvPr id="7" name="图片 6" descr="Figure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665" y="520065"/>
            <a:ext cx="5394960" cy="4046220"/>
          </a:xfrm>
          <a:prstGeom prst="rect">
            <a:avLst/>
          </a:prstGeom>
        </p:spPr>
      </p:pic>
      <p:graphicFrame>
        <p:nvGraphicFramePr>
          <p:cNvPr id="38" name="表格 37"/>
          <p:cNvGraphicFramePr/>
          <p:nvPr>
            <p:custDataLst>
              <p:tags r:id="rId3"/>
            </p:custDataLst>
          </p:nvPr>
        </p:nvGraphicFramePr>
        <p:xfrm>
          <a:off x="309880" y="4989830"/>
          <a:ext cx="11242040" cy="166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255"/>
                <a:gridCol w="1405255"/>
                <a:gridCol w="1405255"/>
                <a:gridCol w="1405255"/>
                <a:gridCol w="1405255"/>
                <a:gridCol w="1405255"/>
                <a:gridCol w="1405255"/>
                <a:gridCol w="1405255"/>
              </a:tblGrid>
              <a:tr h="449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数据量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30000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5422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优化前时间（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36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138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540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1199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2130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3416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531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优化后时间（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299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683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1217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2022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7950" y="2754630"/>
            <a:ext cx="61283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理论分析：</a:t>
            </a:r>
            <a:endParaRPr lang="zh-CN" altLang="en-US" sz="2000"/>
          </a:p>
          <a:p>
            <a:r>
              <a:rPr lang="zh-CN" altLang="en-US" sz="2000"/>
              <a:t>比较次数，交换次数不变</a:t>
            </a:r>
            <a:endParaRPr lang="zh-CN" altLang="en-US" sz="2000"/>
          </a:p>
          <a:p>
            <a:r>
              <a:rPr lang="zh-CN" altLang="en-US" sz="2000"/>
              <a:t>但是循环次数减半，时间上进行优化。</a:t>
            </a:r>
            <a:endParaRPr lang="zh-CN" altLang="en-US" sz="200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058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TWO </a:t>
            </a:r>
            <a:r>
              <a:rPr lang="zh-CN" altLang="en-US" sz="3200" b="1" dirty="0">
                <a:latin typeface="+mj-lt"/>
                <a:ea typeface="微软雅黑" panose="020B0503020204020204" charset="-122"/>
                <a:sym typeface="+mn-ea"/>
              </a:rPr>
              <a:t>冒泡排序</a:t>
            </a:r>
            <a:endParaRPr lang="zh-CN" altLang="en-US" sz="3200" b="1" dirty="0">
              <a:latin typeface="+mj-lt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8005" y="846455"/>
            <a:ext cx="470789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伪代码实现：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void BubbleSort(SqList &amp;L)</a:t>
            </a:r>
            <a:endParaRPr lang="zh-CN" altLang="en-US" sz="2400"/>
          </a:p>
          <a:p>
            <a:r>
              <a:rPr lang="zh-CN" altLang="en-US" sz="2400"/>
              <a:t>{</a:t>
            </a:r>
            <a:endParaRPr lang="zh-CN" altLang="en-US" sz="2400"/>
          </a:p>
          <a:p>
            <a:r>
              <a:rPr lang="zh-CN" altLang="en-US" sz="2400"/>
              <a:t>    for (i = 1; i &lt; L.length; ++i)</a:t>
            </a:r>
            <a:endParaRPr lang="zh-CN" altLang="en-US" sz="2400"/>
          </a:p>
          <a:p>
            <a:r>
              <a:rPr lang="zh-CN" altLang="en-US" sz="2400"/>
              <a:t>    {</a:t>
            </a:r>
            <a:endParaRPr lang="zh-CN" altLang="en-US" sz="2400"/>
          </a:p>
          <a:p>
            <a:r>
              <a:rPr lang="zh-CN" altLang="en-US" sz="2400"/>
              <a:t>        for (j = 1; j &lt; L.length - i; ++j)</a:t>
            </a:r>
            <a:endParaRPr lang="zh-CN" altLang="en-US" sz="2400"/>
          </a:p>
          <a:p>
            <a:r>
              <a:rPr lang="zh-CN" altLang="en-US" sz="2400"/>
              <a:t>        {</a:t>
            </a:r>
            <a:endParaRPr lang="zh-CN" altLang="en-US" sz="2400"/>
          </a:p>
          <a:p>
            <a:r>
              <a:rPr lang="zh-CN" altLang="en-US" sz="2400"/>
              <a:t>            if (L.r[j] &lt; L.r[j - 1])</a:t>
            </a:r>
            <a:endParaRPr lang="zh-CN" altLang="en-US" sz="2400"/>
          </a:p>
          <a:p>
            <a:r>
              <a:rPr lang="zh-CN" altLang="en-US" sz="2400"/>
              <a:t>                L.r[j]←→L.r[j - 1];</a:t>
            </a:r>
            <a:endParaRPr lang="zh-CN" altLang="en-US" sz="2400"/>
          </a:p>
          <a:p>
            <a:r>
              <a:rPr lang="zh-CN" altLang="en-US" sz="2400"/>
              <a:t>        }</a:t>
            </a:r>
            <a:endParaRPr lang="zh-CN" altLang="en-US" sz="2400"/>
          </a:p>
          <a:p>
            <a:r>
              <a:rPr lang="zh-CN" altLang="en-US" sz="2400"/>
              <a:t>    }</a:t>
            </a:r>
            <a:endParaRPr lang="zh-CN" altLang="en-US" sz="2400"/>
          </a:p>
          <a:p>
            <a:r>
              <a:rPr lang="zh-CN" altLang="en-US" sz="2400"/>
              <a:t>}</a:t>
            </a:r>
            <a:endParaRPr lang="zh-CN" altLang="en-US" sz="2400"/>
          </a:p>
        </p:txBody>
      </p:sp>
      <p:sp>
        <p:nvSpPr>
          <p:cNvPr id="45" name="文本框 44"/>
          <p:cNvSpPr txBox="1"/>
          <p:nvPr/>
        </p:nvSpPr>
        <p:spPr>
          <a:xfrm rot="10800000" flipH="1" flipV="1">
            <a:off x="5265420" y="3394710"/>
            <a:ext cx="692658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算法步骤：</a:t>
            </a:r>
            <a:endParaRPr lang="zh-CN" altLang="en-US" sz="2000"/>
          </a:p>
          <a:p>
            <a:r>
              <a:rPr sz="2000"/>
              <a:t>比较相邻的元素。如果第一个比第二个大，就交换他们两个。</a:t>
            </a:r>
            <a:endParaRPr sz="2000"/>
          </a:p>
          <a:p>
            <a:endParaRPr sz="2000"/>
          </a:p>
          <a:p>
            <a:r>
              <a:rPr sz="2000"/>
              <a:t>对每一对相邻元素作同样的工作，从开始第一对到结尾的最后一对。这步做完后，最后的元素会是最大的数。</a:t>
            </a:r>
            <a:endParaRPr sz="2000"/>
          </a:p>
          <a:p>
            <a:endParaRPr sz="2000"/>
          </a:p>
          <a:p>
            <a:r>
              <a:rPr sz="2000"/>
              <a:t>针对所有的元素重复以上的步骤，除了最后一个。</a:t>
            </a:r>
            <a:endParaRPr sz="2000"/>
          </a:p>
          <a:p>
            <a:endParaRPr sz="2000"/>
          </a:p>
          <a:p>
            <a:r>
              <a:rPr sz="2000"/>
              <a:t>持续每次对越来越少的元素重复上面的步骤，直到没有任何一对数字需要比较。</a:t>
            </a:r>
            <a:endParaRPr sz="2000"/>
          </a:p>
        </p:txBody>
      </p:sp>
      <p:sp>
        <p:nvSpPr>
          <p:cNvPr id="46" name="文本框 45"/>
          <p:cNvSpPr txBox="1"/>
          <p:nvPr/>
        </p:nvSpPr>
        <p:spPr>
          <a:xfrm>
            <a:off x="6432550" y="60325"/>
            <a:ext cx="523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https://www.runoob.com/w3cnote/bubble-sort.html</a:t>
            </a:r>
            <a:endParaRPr lang="zh-CN" altLang="en-US"/>
          </a:p>
        </p:txBody>
      </p:sp>
      <p:pic>
        <p:nvPicPr>
          <p:cNvPr id="3" name="图片 2" descr="bubbleSo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7985" y="920750"/>
            <a:ext cx="6584315" cy="20485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0582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TWO </a:t>
            </a:r>
            <a:r>
              <a:rPr lang="zh-CN" altLang="en-US" sz="3200" b="1" dirty="0"/>
              <a:t>冒泡</a:t>
            </a:r>
            <a:r>
              <a:rPr lang="zh-CN" altLang="en-US" sz="3200" b="1" dirty="0">
                <a:latin typeface="+mj-lt"/>
                <a:ea typeface="微软雅黑" panose="020B0503020204020204" charset="-122"/>
                <a:sym typeface="+mn-ea"/>
              </a:rPr>
              <a:t>排序</a:t>
            </a:r>
            <a:endParaRPr lang="zh-CN" altLang="en-US" sz="3200" b="1" dirty="0">
              <a:latin typeface="+mj-lt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38" name="表格 37"/>
          <p:cNvGraphicFramePr/>
          <p:nvPr>
            <p:custDataLst>
              <p:tags r:id="rId1"/>
            </p:custDataLst>
          </p:nvPr>
        </p:nvGraphicFramePr>
        <p:xfrm>
          <a:off x="548005" y="828675"/>
          <a:ext cx="11242040" cy="161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255"/>
                <a:gridCol w="1405255"/>
                <a:gridCol w="1405255"/>
                <a:gridCol w="1405255"/>
                <a:gridCol w="1405255"/>
                <a:gridCol w="1405255"/>
                <a:gridCol w="1405255"/>
                <a:gridCol w="1405255"/>
              </a:tblGrid>
              <a:tr h="3346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数据量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381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单次排序时间（ms）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268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1352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3139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5720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9372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6375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理论时间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（ms）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3.38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84.5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338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1352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3042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5408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8450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pic>
        <p:nvPicPr>
          <p:cNvPr id="3" name="图片 2" descr="C:\Users\HW\桌面\Figure_1.pngFigure_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47688" y="2677478"/>
            <a:ext cx="4744720" cy="35585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>
                <a:spLocks noGrp="1"/>
              </p:cNvSpPr>
              <p:nvPr/>
            </p:nvSpPr>
            <p:spPr>
              <a:xfrm>
                <a:off x="5293995" y="3004820"/>
                <a:ext cx="5729605" cy="41205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panose="05040102010807070707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zh-CN" sz="2000" b="1" dirty="0"/>
                  <a:t>图像上：</a:t>
                </a:r>
                <a:endParaRPr lang="zh-CN" altLang="zh-CN" sz="2000" dirty="0"/>
              </a:p>
              <a:p>
                <a:pPr marL="0" indent="0">
                  <a:buNone/>
                </a:pPr>
                <a:r>
                  <a:rPr lang="zh-CN" altLang="zh-CN" sz="2000" dirty="0"/>
                  <a:t>基本符合</a:t>
                </a:r>
                <a:r>
                  <a:rPr lang="en-US" altLang="zh-CN" sz="2000" dirty="0"/>
                  <a:t> O(n^2) </a:t>
                </a:r>
                <a:r>
                  <a:rPr lang="zh-CN" altLang="zh-CN" sz="2000" dirty="0"/>
                  <a:t>二次</a:t>
                </a:r>
                <a:r>
                  <a:rPr lang="zh-CN" altLang="zh-CN" sz="2000" dirty="0"/>
                  <a:t>曲线</a:t>
                </a:r>
                <a:endParaRPr lang="zh-CN" altLang="zh-CN" sz="2000" dirty="0"/>
              </a:p>
              <a:p>
                <a:pPr marL="0" indent="0">
                  <a:buNone/>
                </a:pPr>
                <a:endPara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zh-CN" altLang="zh-CN" sz="2000" b="1" dirty="0"/>
                  <a:t>实际值与理论值：（以</a:t>
                </a:r>
                <a:r>
                  <a:rPr lang="en-US" altLang="zh-CN" sz="2000" b="1" dirty="0"/>
                  <a:t>20000</a:t>
                </a:r>
                <a:r>
                  <a:rPr lang="zh-CN" altLang="en-US" sz="2000" b="1" dirty="0"/>
                  <a:t>为基准点）</a:t>
                </a:r>
                <a:endParaRPr lang="zh-CN" altLang="en-US" sz="2000" b="1" dirty="0"/>
              </a:p>
              <a:p>
                <a:pPr marL="0" indent="0">
                  <a:buNone/>
                </a:pPr>
                <a:endParaRPr lang="zh-CN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800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理论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8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基准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×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800" i="1" dirty="0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zh-CN" altLang="en-US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理论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zh-CN" altLang="en-US" sz="2800" i="1" dirty="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基准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8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800" i="1" dirty="0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995" y="3004820"/>
                <a:ext cx="5729605" cy="4120515"/>
              </a:xfrm>
              <a:prstGeom prst="rect">
                <a:avLst/>
              </a:prstGeom>
              <a:blipFill rotWithShape="1">
                <a:blip r:embed="rId3"/>
                <a:stretch>
                  <a:fillRect t="-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40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40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640"/>
  <p:tag name="KSO_WM_SPECIAL_SOURCE" val="bdnull"/>
  <p:tag name="KSO_WM_TEMPLATE_THUMBS_INDEX" val="1、4、6、7、10、12、14、17、20、22"/>
</p:tagLst>
</file>

<file path=ppt/tags/tag108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09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PLACING_PICTURE_USER_VIEWPORT" val="{&quot;height&quot;:2850,&quot;width&quot;:4030}"/>
</p:tagLst>
</file>

<file path=ppt/tags/tag111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2.xml><?xml version="1.0" encoding="utf-8"?>
<p:tagLst xmlns:p="http://schemas.openxmlformats.org/presentationml/2006/main">
  <p:tag name="KSO_WM_UNIT_PLACING_PICTURE_USER_VIEWPORT" val="{&quot;height&quot;:2850,&quot;width&quot;:4030}"/>
</p:tagLst>
</file>

<file path=ppt/tags/tag113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4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5.xml><?xml version="1.0" encoding="utf-8"?>
<p:tagLst xmlns:p="http://schemas.openxmlformats.org/presentationml/2006/main">
  <p:tag name="KSO_WM_UNIT_TABLE_BEAUTIFY" val="smartTable{579b38de-28af-4e44-9730-c0e8da137202}"/>
</p:tagLst>
</file>

<file path=ppt/tags/tag116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7.xml><?xml version="1.0" encoding="utf-8"?>
<p:tagLst xmlns:p="http://schemas.openxmlformats.org/presentationml/2006/main">
  <p:tag name="KSO_WM_UNIT_TABLE_BEAUTIFY" val="smartTable{579b38de-28af-4e44-9730-c0e8da137202}"/>
</p:tagLst>
</file>

<file path=ppt/tags/tag118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9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TABLE_BEAUTIFY" val="smartTable{579b38de-28af-4e44-9730-c0e8da137202}"/>
</p:tagLst>
</file>

<file path=ppt/tags/tag121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2.xml><?xml version="1.0" encoding="utf-8"?>
<p:tagLst xmlns:p="http://schemas.openxmlformats.org/presentationml/2006/main">
  <p:tag name="KSO_WM_UNIT_TABLE_BEAUTIFY" val="smartTable{579b38de-28af-4e44-9730-c0e8da137202}"/>
</p:tagLst>
</file>

<file path=ppt/tags/tag123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4.xml><?xml version="1.0" encoding="utf-8"?>
<p:tagLst xmlns:p="http://schemas.openxmlformats.org/presentationml/2006/main">
  <p:tag name="KSO_WM_UNIT_TABLE_BEAUTIFY" val="smartTable{579b38de-28af-4e44-9730-c0e8da137202}"/>
</p:tagLst>
</file>

<file path=ppt/tags/tag125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6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7.xml><?xml version="1.0" encoding="utf-8"?>
<p:tagLst xmlns:p="http://schemas.openxmlformats.org/presentationml/2006/main">
  <p:tag name="KSO_WM_UNIT_TABLE_BEAUTIFY" val="smartTable{579b38de-28af-4e44-9730-c0e8da137202}"/>
</p:tagLst>
</file>

<file path=ppt/tags/tag128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9.xml><?xml version="1.0" encoding="utf-8"?>
<p:tagLst xmlns:p="http://schemas.openxmlformats.org/presentationml/2006/main">
  <p:tag name="KSO_WM_UNIT_TABLE_BEAUTIFY" val="smartTable{579b38de-28af-4e44-9730-c0e8da137202}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1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2.xml><?xml version="1.0" encoding="utf-8"?>
<p:tagLst xmlns:p="http://schemas.openxmlformats.org/presentationml/2006/main">
  <p:tag name="KSO_WM_UNIT_TABLE_BEAUTIFY" val="smartTable{579b38de-28af-4e44-9730-c0e8da137202}"/>
</p:tagLst>
</file>

<file path=ppt/tags/tag133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4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5.xml><?xml version="1.0" encoding="utf-8"?>
<p:tagLst xmlns:p="http://schemas.openxmlformats.org/presentationml/2006/main">
  <p:tag name="KSO_WM_UNIT_TABLE_BEAUTIFY" val="smartTable{579b38de-28af-4e44-9730-c0e8da137202}"/>
</p:tagLst>
</file>

<file path=ppt/tags/tag136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7.xml><?xml version="1.0" encoding="utf-8"?>
<p:tagLst xmlns:p="http://schemas.openxmlformats.org/presentationml/2006/main">
  <p:tag name="KSO_WM_UNIT_TABLE_BEAUTIFY" val="smartTable{579b38de-28af-4e44-9730-c0e8da137202}"/>
</p:tagLst>
</file>

<file path=ppt/tags/tag138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9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TABLE_BEAUTIFY" val="smartTable{579b38de-28af-4e44-9730-c0e8da137202}"/>
</p:tagLst>
</file>

<file path=ppt/tags/tag141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42.xml><?xml version="1.0" encoding="utf-8"?>
<p:tagLst xmlns:p="http://schemas.openxmlformats.org/presentationml/2006/main">
  <p:tag name="KSO_WM_UNIT_PLACING_PICTURE_USER_VIEWPORT" val="{&quot;height&quot;:2850,&quot;width&quot;:4030}"/>
</p:tagLst>
</file>

<file path=ppt/tags/tag143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44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45.xml><?xml version="1.0" encoding="utf-8"?>
<p:tagLst xmlns:p="http://schemas.openxmlformats.org/presentationml/2006/main">
  <p:tag name="KSO_WM_UNIT_PLACING_PICTURE_USER_VIEWPORT" val="{&quot;height&quot;:6912,&quot;width&quot;:9216}"/>
</p:tagLst>
</file>

<file path=ppt/tags/tag146.xml><?xml version="1.0" encoding="utf-8"?>
<p:tagLst xmlns:p="http://schemas.openxmlformats.org/presentationml/2006/main">
  <p:tag name="KSO_WM_UNIT_TABLE_BEAUTIFY" val="smartTable{579b38de-28af-4e44-9730-c0e8da137202}"/>
</p:tagLst>
</file>

<file path=ppt/tags/tag147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48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设计组工作汇报（第2套）4">
      <a:dk1>
        <a:sysClr val="windowText" lastClr="000000"/>
      </a:dk1>
      <a:lt1>
        <a:sysClr val="window" lastClr="FFFFFF"/>
      </a:lt1>
      <a:dk2>
        <a:srgbClr val="FFF0DD"/>
      </a:dk2>
      <a:lt2>
        <a:srgbClr val="FDFAF6"/>
      </a:lt2>
      <a:accent1>
        <a:srgbClr val="C8701A"/>
      </a:accent1>
      <a:accent2>
        <a:srgbClr val="D28434"/>
      </a:accent2>
      <a:accent3>
        <a:srgbClr val="DD984D"/>
      </a:accent3>
      <a:accent4>
        <a:srgbClr val="E7AB67"/>
      </a:accent4>
      <a:accent5>
        <a:srgbClr val="F2BF80"/>
      </a:accent5>
      <a:accent6>
        <a:srgbClr val="FCD39A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6022</Words>
  <Application>WPS 演示</Application>
  <PresentationFormat>宽屏</PresentationFormat>
  <Paragraphs>1043</Paragraphs>
  <Slides>25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Webdings</vt:lpstr>
      <vt:lpstr>幼圆</vt:lpstr>
      <vt:lpstr>Wingdings</vt:lpstr>
      <vt:lpstr>Wingdings 3</vt:lpstr>
      <vt:lpstr>Cambria Math</vt:lpstr>
      <vt:lpstr>MS Mincho</vt:lpstr>
      <vt:lpstr>Arial Unicode MS</vt:lpstr>
      <vt:lpstr>等线</vt:lpstr>
      <vt:lpstr>Segoe Print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清风素材;12sc.taobao.com</dc:creator>
  <cp:keywords>12sc.taobao.com</cp:keywords>
  <dc:description>12sc.taobao.com</dc:description>
  <dc:subject>12sc.taobao.com</dc:subject>
  <cp:category>12sc.taobao.com</cp:category>
  <cp:lastModifiedBy>蛋壳</cp:lastModifiedBy>
  <cp:revision>120</cp:revision>
  <dcterms:created xsi:type="dcterms:W3CDTF">2015-08-18T02:51:00Z</dcterms:created>
  <dcterms:modified xsi:type="dcterms:W3CDTF">2021-03-28T11:37:20Z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KSORubyTemplateID">
    <vt:lpwstr>8</vt:lpwstr>
  </property>
  <property fmtid="{D5CDD505-2E9C-101B-9397-08002B2CF9AE}" pid="4" name="ICV">
    <vt:lpwstr>88AAE692C2B24422B63DB63A9F34C0B1</vt:lpwstr>
  </property>
</Properties>
</file>