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9" r:id="rId3"/>
    <p:sldId id="273" r:id="rId4"/>
    <p:sldId id="304" r:id="rId5"/>
    <p:sldId id="408" r:id="rId6"/>
    <p:sldId id="439" r:id="rId7"/>
    <p:sldId id="426" r:id="rId8"/>
    <p:sldId id="440" r:id="rId10"/>
    <p:sldId id="443" r:id="rId11"/>
    <p:sldId id="444" r:id="rId12"/>
    <p:sldId id="450" r:id="rId13"/>
    <p:sldId id="445" r:id="rId14"/>
    <p:sldId id="446" r:id="rId15"/>
    <p:sldId id="447" r:id="rId16"/>
    <p:sldId id="514" r:id="rId17"/>
    <p:sldId id="456" r:id="rId18"/>
    <p:sldId id="449" r:id="rId19"/>
    <p:sldId id="466" r:id="rId20"/>
    <p:sldId id="486" r:id="rId21"/>
    <p:sldId id="487" r:id="rId22"/>
    <p:sldId id="488" r:id="rId23"/>
    <p:sldId id="494" r:id="rId24"/>
    <p:sldId id="489" r:id="rId25"/>
    <p:sldId id="491" r:id="rId26"/>
    <p:sldId id="492" r:id="rId27"/>
    <p:sldId id="493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9" r:id="rId38"/>
    <p:sldId id="510" r:id="rId39"/>
    <p:sldId id="512" r:id="rId40"/>
    <p:sldId id="272" r:id="rId4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>
      <p:cViewPr varScale="1">
        <p:scale>
          <a:sx n="81" d="100"/>
          <a:sy n="81" d="100"/>
        </p:scale>
        <p:origin x="691" y="62"/>
      </p:cViewPr>
      <p:guideLst>
        <p:guide orient="horz" pos="1984"/>
        <p:guide orient="horz" pos="222"/>
        <p:guide orient="horz" pos="3972"/>
        <p:guide pos="3969"/>
        <p:guide pos="7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9T14:01:43.299" idx="2">
    <p:pos x="5" y="5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B783-5FF8-4D90-8D0F-1E0774ABAB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75CF-16FF-4CA4-A55F-DF04FD4150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5.jpe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6.jpe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7.jpe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8.jpeg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818783" y="2699344"/>
            <a:ext cx="6130657" cy="1194951"/>
          </a:xfrm>
        </p:spPr>
        <p:txBody>
          <a:bodyPr lIns="91440" tIns="45720" rIns="91440" bIns="45720" anchor="t" anchorCtr="0">
            <a:normAutofit/>
          </a:bodyPr>
          <a:lstStyle>
            <a:lvl1pPr algn="l">
              <a:defRPr sz="5400" spc="6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818783" y="2257424"/>
            <a:ext cx="6130657" cy="353931"/>
          </a:xfrm>
        </p:spPr>
        <p:txBody>
          <a:bodyPr lIns="91440" tIns="45720" rIns="91440" bIns="45720" anchor="b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818783" y="5463545"/>
            <a:ext cx="4424363" cy="619125"/>
          </a:xfrm>
        </p:spPr>
        <p:txBody>
          <a:bodyPr lIns="91440" tIns="45720" rIns="91440" bIns="45720">
            <a:normAutofit/>
          </a:bodyPr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69882" y="2548901"/>
            <a:ext cx="10852237" cy="1760199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blipFill rotWithShape="1">
            <a:blip r:embed="rId3" cstate="email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blipFill rotWithShape="1">
            <a:blip r:embed="rId3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85700" y="3498850"/>
            <a:ext cx="7220600" cy="97155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9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0.xml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3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7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9.xml"/><Relationship Id="rId2" Type="http://schemas.openxmlformats.org/officeDocument/2006/relationships/image" Target="../media/image21.png"/><Relationship Id="rId1" Type="http://schemas.openxmlformats.org/officeDocument/2006/relationships/tags" Target="../tags/tag148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1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1931" y="1532370"/>
            <a:ext cx="871728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算法设计</a:t>
            </a:r>
            <a:r>
              <a:rPr lang="zh-CN" altLang="en-US" sz="4800" b="1" dirty="0"/>
              <a:t>与分析</a:t>
            </a:r>
            <a:endParaRPr lang="zh-CN" altLang="en-US" sz="4800" b="1" dirty="0"/>
          </a:p>
          <a:p>
            <a:pPr algn="ctr"/>
            <a:r>
              <a:rPr lang="zh-CN" altLang="en-US" sz="4800" b="1" dirty="0"/>
              <a:t>实验</a:t>
            </a:r>
            <a:r>
              <a:rPr lang="zh-CN" altLang="en-US" sz="4800" b="1" dirty="0"/>
              <a:t>二：分治法求最近点对问题</a:t>
            </a:r>
            <a:endParaRPr lang="zh-CN" altLang="en-US" sz="4800" b="1" dirty="0"/>
          </a:p>
        </p:txBody>
      </p:sp>
      <p:sp>
        <p:nvSpPr>
          <p:cNvPr id="5122" name="副标题 5122"/>
          <p:cNvSpPr>
            <a:spLocks noGrp="1"/>
          </p:cNvSpPr>
          <p:nvPr/>
        </p:nvSpPr>
        <p:spPr>
          <a:xfrm>
            <a:off x="4424045" y="3952240"/>
            <a:ext cx="4259580" cy="16986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/>
          <a:lstStyle>
            <a:lvl1pPr marL="85725" lvl="0" indent="-85725" algn="ctr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None/>
              <a:defRPr sz="20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1pPr>
            <a:lvl2pPr marL="85725" lvl="1" indent="-85725" algn="ct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6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2pPr>
            <a:lvl3pPr marL="914400" lvl="2" indent="-9144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4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3pPr>
            <a:lvl4pPr marL="1371600" lvl="3" indent="-13716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4pPr>
            <a:lvl5pPr marL="1828800" lvl="4" indent="-18288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       名：沈晨玙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       业：计算机科学与技术</a:t>
            </a:r>
            <a:endParaRPr lang="zh-CN" altLang="en-US" sz="24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indent="-342900" algn="l" eaLnBrk="1" hangingPunct="1">
              <a:buSzPct val="100000"/>
            </a:pPr>
            <a:r>
              <a:rPr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指导老师：杨烜</a:t>
            </a: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  <a:p>
            <a:pPr indent="-342900" algn="l" eaLnBrk="1" hangingPunct="1">
              <a:buSzPct val="100000"/>
            </a:pP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35" name="矩形 34"/>
          <p:cNvSpPr/>
          <p:nvPr/>
        </p:nvSpPr>
        <p:spPr>
          <a:xfrm>
            <a:off x="841375" y="1209675"/>
            <a:ext cx="3224530" cy="478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453640" y="744220"/>
            <a:ext cx="0" cy="556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437005" y="1642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252220" y="2404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072005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726565" y="21386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802130" y="3090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437005" y="3688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996440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437005" y="4719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655570" y="22142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215005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290570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31135" y="3241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565525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0670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215005" y="3420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6517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15485" y="205105"/>
            <a:ext cx="6814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1</a:t>
            </a:r>
            <a:r>
              <a:rPr lang="zh-CN" altLang="en-US" sz="2400"/>
              <a:t>：暴力法</a:t>
            </a:r>
            <a:r>
              <a:rPr lang="en-US" altLang="zh-CN" sz="2400"/>
              <a:t>      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cxnSp>
        <p:nvCxnSpPr>
          <p:cNvPr id="36" name="直接连接符 35"/>
          <p:cNvCxnSpPr>
            <a:stCxn id="42" idx="2"/>
            <a:endCxn id="47" idx="7"/>
          </p:cNvCxnSpPr>
          <p:nvPr/>
        </p:nvCxnSpPr>
        <p:spPr>
          <a:xfrm>
            <a:off x="1726565" y="2176780"/>
            <a:ext cx="993775" cy="4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2" idx="2"/>
            <a:endCxn id="49" idx="6"/>
          </p:cNvCxnSpPr>
          <p:nvPr/>
        </p:nvCxnSpPr>
        <p:spPr>
          <a:xfrm flipV="1">
            <a:off x="1726565" y="1755775"/>
            <a:ext cx="1639570" cy="42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2"/>
            <a:endCxn id="48" idx="5"/>
          </p:cNvCxnSpPr>
          <p:nvPr/>
        </p:nvCxnSpPr>
        <p:spPr>
          <a:xfrm>
            <a:off x="1726565" y="2176780"/>
            <a:ext cx="1553210" cy="53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3"/>
            <a:endCxn id="50" idx="5"/>
          </p:cNvCxnSpPr>
          <p:nvPr/>
        </p:nvCxnSpPr>
        <p:spPr>
          <a:xfrm>
            <a:off x="1737360" y="2203450"/>
            <a:ext cx="1058545" cy="1102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53" idx="4"/>
          </p:cNvCxnSpPr>
          <p:nvPr/>
        </p:nvCxnSpPr>
        <p:spPr>
          <a:xfrm>
            <a:off x="1726565" y="2176780"/>
            <a:ext cx="1526540" cy="131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2" idx="2"/>
            <a:endCxn id="52" idx="6"/>
          </p:cNvCxnSpPr>
          <p:nvPr/>
        </p:nvCxnSpPr>
        <p:spPr>
          <a:xfrm>
            <a:off x="1726565" y="2176780"/>
            <a:ext cx="1155700" cy="223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51" idx="0"/>
          </p:cNvCxnSpPr>
          <p:nvPr/>
        </p:nvCxnSpPr>
        <p:spPr>
          <a:xfrm>
            <a:off x="1726565" y="2138680"/>
            <a:ext cx="1877060" cy="202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2035" y="808355"/>
            <a:ext cx="5977255" cy="448373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4359910" y="5488305"/>
          <a:ext cx="7733665" cy="154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/>
                <a:gridCol w="1130935"/>
                <a:gridCol w="1104900"/>
                <a:gridCol w="1104900"/>
                <a:gridCol w="1105535"/>
                <a:gridCol w="1104265"/>
                <a:gridCol w="1104900"/>
              </a:tblGrid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07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单次时间（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1478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2037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3362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35" name="矩形 34"/>
          <p:cNvSpPr/>
          <p:nvPr/>
        </p:nvSpPr>
        <p:spPr>
          <a:xfrm>
            <a:off x="841375" y="1209675"/>
            <a:ext cx="3224530" cy="478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453640" y="744220"/>
            <a:ext cx="0" cy="556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437005" y="1642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252220" y="2404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072005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726565" y="21386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802130" y="3090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437005" y="3688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996440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437005" y="4719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655570" y="22142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215005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290570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31135" y="3241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565525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0670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215005" y="3420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6517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15485" y="196215"/>
            <a:ext cx="681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2</a:t>
            </a:r>
            <a:r>
              <a:rPr lang="zh-CN" altLang="en-US" sz="2400"/>
              <a:t>：优化理论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5962650" y="1229360"/>
            <a:ext cx="3261360" cy="4761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593330" y="946150"/>
            <a:ext cx="0" cy="535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6960235" y="331724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67655" y="1724660"/>
            <a:ext cx="3261360" cy="3261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78165" y="1642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8390" y="22142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441055" y="51231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018780" y="3090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983980" y="3014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18780" y="402526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5" idx="3"/>
          </p:cNvCxnSpPr>
          <p:nvPr/>
        </p:nvCxnSpPr>
        <p:spPr>
          <a:xfrm flipH="1">
            <a:off x="5962650" y="3382010"/>
            <a:ext cx="100838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62650" y="354203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 = 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/>
      <p:bldP spid="35" grpId="1" animBg="1"/>
      <p:bldP spid="39" grpId="1" animBg="1"/>
      <p:bldP spid="40" grpId="1" animBg="1"/>
      <p:bldP spid="41" grpId="1" animBg="1"/>
      <p:bldP spid="42" grpId="1" animBg="1"/>
      <p:bldP spid="43" grpId="1" animBg="1"/>
      <p:bldP spid="44" grpId="1" animBg="1"/>
      <p:bldP spid="45" grpId="1" animBg="1"/>
      <p:bldP spid="46" grpId="1" animBg="1"/>
      <p:bldP spid="47" grpId="1" animBg="1"/>
      <p:bldP spid="48" grpId="1" animBg="1"/>
      <p:bldP spid="49" grpId="1" animBg="1"/>
      <p:bldP spid="50" grpId="1" animBg="1"/>
      <p:bldP spid="51" grpId="1" animBg="1"/>
      <p:bldP spid="52" grpId="1" animBg="1"/>
      <p:bldP spid="53" grpId="1" animBg="1"/>
      <p:bldP spid="55" grpId="1"/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951865" y="1049655"/>
            <a:ext cx="3261360" cy="4761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73020" y="946150"/>
            <a:ext cx="0" cy="535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39925" y="331724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7345" y="1724660"/>
            <a:ext cx="3261360" cy="3261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57855" y="16243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88080" y="219646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20745" y="51054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98470" y="3090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63670" y="29972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998470" y="402526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5" idx="3"/>
          </p:cNvCxnSpPr>
          <p:nvPr/>
        </p:nvCxnSpPr>
        <p:spPr>
          <a:xfrm flipH="1">
            <a:off x="942340" y="3382010"/>
            <a:ext cx="100838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42340" y="354203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 = d</a:t>
            </a:r>
            <a:endParaRPr lang="en-US" altLang="zh-CN"/>
          </a:p>
        </p:txBody>
      </p:sp>
      <p:sp>
        <p:nvSpPr>
          <p:cNvPr id="19" name="任意多边形 18"/>
          <p:cNvSpPr/>
          <p:nvPr/>
        </p:nvSpPr>
        <p:spPr>
          <a:xfrm>
            <a:off x="2955925" y="1442085"/>
            <a:ext cx="1236345" cy="4077970"/>
          </a:xfrm>
          <a:custGeom>
            <a:avLst/>
            <a:gdLst>
              <a:gd name="connisteX0" fmla="*/ 268127 w 1236068"/>
              <a:gd name="connsiteY0" fmla="*/ 53584 h 4077744"/>
              <a:gd name="connisteX1" fmla="*/ 29367 w 1236068"/>
              <a:gd name="connsiteY1" fmla="*/ 172964 h 4077744"/>
              <a:gd name="connisteX2" fmla="*/ 881537 w 1236068"/>
              <a:gd name="connsiteY2" fmla="*/ 1537579 h 4077744"/>
              <a:gd name="connisteX3" fmla="*/ 350042 w 1236068"/>
              <a:gd name="connsiteY3" fmla="*/ 3800084 h 4077744"/>
              <a:gd name="connisteX4" fmla="*/ 716437 w 1236068"/>
              <a:gd name="connsiteY4" fmla="*/ 3671814 h 4077744"/>
              <a:gd name="connisteX5" fmla="*/ 1220627 w 1236068"/>
              <a:gd name="connsiteY5" fmla="*/ 1436614 h 4077744"/>
              <a:gd name="connisteX6" fmla="*/ 203992 w 1236068"/>
              <a:gd name="connsiteY6" fmla="*/ 16754 h 407774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236069" h="4077745">
                <a:moveTo>
                  <a:pt x="268128" y="53585"/>
                </a:moveTo>
                <a:cubicBezTo>
                  <a:pt x="203358" y="50410"/>
                  <a:pt x="-93187" y="-123580"/>
                  <a:pt x="29368" y="172965"/>
                </a:cubicBezTo>
                <a:cubicBezTo>
                  <a:pt x="151923" y="469510"/>
                  <a:pt x="817403" y="812410"/>
                  <a:pt x="881538" y="1537580"/>
                </a:cubicBezTo>
                <a:cubicBezTo>
                  <a:pt x="945673" y="2262750"/>
                  <a:pt x="383063" y="3373365"/>
                  <a:pt x="350043" y="3800085"/>
                </a:cubicBezTo>
                <a:cubicBezTo>
                  <a:pt x="317023" y="4226805"/>
                  <a:pt x="542448" y="4144255"/>
                  <a:pt x="716438" y="3671815"/>
                </a:cubicBezTo>
                <a:cubicBezTo>
                  <a:pt x="890428" y="3199375"/>
                  <a:pt x="1322863" y="2167500"/>
                  <a:pt x="1220628" y="1436615"/>
                </a:cubicBezTo>
                <a:cubicBezTo>
                  <a:pt x="1118393" y="705730"/>
                  <a:pt x="417353" y="256150"/>
                  <a:pt x="203993" y="167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08705" y="1568450"/>
            <a:ext cx="170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无效点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271510" y="34544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678930" y="1861820"/>
            <a:ext cx="3261360" cy="3261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1" idx="3"/>
          </p:cNvCxnSpPr>
          <p:nvPr/>
        </p:nvCxnSpPr>
        <p:spPr>
          <a:xfrm flipH="1">
            <a:off x="7273925" y="3519170"/>
            <a:ext cx="100838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0"/>
            <a:endCxn id="22" idx="4"/>
          </p:cNvCxnSpPr>
          <p:nvPr/>
        </p:nvCxnSpPr>
        <p:spPr>
          <a:xfrm>
            <a:off x="8309610" y="1861820"/>
            <a:ext cx="0" cy="326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8255635" y="178308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232775" y="340868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46745" y="505777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668135" y="218440"/>
            <a:ext cx="3261360" cy="326136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682105" y="3454400"/>
            <a:ext cx="3261360" cy="326136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637395" y="259715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664065" y="420179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3036570" y="3157855"/>
            <a:ext cx="0" cy="93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157855" y="3317240"/>
            <a:ext cx="982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dis &gt; d</a:t>
            </a:r>
            <a:endParaRPr lang="en-US" altLang="zh-CN" sz="2000">
              <a:solidFill>
                <a:srgbClr val="FF0000"/>
              </a:solidFill>
            </a:endParaRPr>
          </a:p>
        </p:txBody>
      </p:sp>
      <p:cxnSp>
        <p:nvCxnSpPr>
          <p:cNvPr id="38" name="直接连接符 37"/>
          <p:cNvCxnSpPr>
            <a:endCxn id="31" idx="0"/>
          </p:cNvCxnSpPr>
          <p:nvPr/>
        </p:nvCxnSpPr>
        <p:spPr>
          <a:xfrm flipH="1">
            <a:off x="8312785" y="1915160"/>
            <a:ext cx="635" cy="15392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312150" y="3518535"/>
            <a:ext cx="635" cy="15392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6" idx="5"/>
            <a:endCxn id="32" idx="1"/>
          </p:cNvCxnSpPr>
          <p:nvPr/>
        </p:nvCxnSpPr>
        <p:spPr>
          <a:xfrm>
            <a:off x="8368665" y="1896110"/>
            <a:ext cx="1287780" cy="72009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2" idx="2"/>
            <a:endCxn id="31" idx="0"/>
          </p:cNvCxnSpPr>
          <p:nvPr/>
        </p:nvCxnSpPr>
        <p:spPr>
          <a:xfrm flipH="1">
            <a:off x="8312785" y="2663190"/>
            <a:ext cx="1324610" cy="79121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33" idx="4"/>
          </p:cNvCxnSpPr>
          <p:nvPr/>
        </p:nvCxnSpPr>
        <p:spPr>
          <a:xfrm>
            <a:off x="8313420" y="3454400"/>
            <a:ext cx="1416685" cy="879475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8" idx="6"/>
          </p:cNvCxnSpPr>
          <p:nvPr/>
        </p:nvCxnSpPr>
        <p:spPr>
          <a:xfrm flipH="1">
            <a:off x="8378825" y="4333875"/>
            <a:ext cx="1351280" cy="7899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9730105" y="2705100"/>
            <a:ext cx="635" cy="15392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3" grpId="0" animBg="1"/>
      <p:bldP spid="8" grpId="0" animBg="1"/>
      <p:bldP spid="16" grpId="0"/>
      <p:bldP spid="5" grpId="0" animBg="1"/>
      <p:bldP spid="3" grpId="1" animBg="1"/>
      <p:bldP spid="9" grpId="1" animBg="1"/>
      <p:bldP spid="10" grpId="1" animBg="1"/>
      <p:bldP spid="11" grpId="1" animBg="1"/>
      <p:bldP spid="13" grpId="1" animBg="1"/>
      <p:bldP spid="8" grpId="1" animBg="1"/>
      <p:bldP spid="16" grpId="1"/>
      <p:bldP spid="5" grpId="1" animBg="1"/>
      <p:bldP spid="20" grpId="0"/>
      <p:bldP spid="19" grpId="0" animBg="1"/>
      <p:bldP spid="20" grpId="1"/>
      <p:bldP spid="19" grpId="1" animBg="1"/>
      <p:bldP spid="14" grpId="0" animBg="1"/>
      <p:bldP spid="12" grpId="0" animBg="1"/>
      <p:bldP spid="14" grpId="1" animBg="1"/>
      <p:bldP spid="12" grpId="1" animBg="1"/>
      <p:bldP spid="36" grpId="0"/>
      <p:bldP spid="36" grpId="1"/>
      <p:bldP spid="21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21" grpId="1" animBg="1"/>
      <p:bldP spid="22" grpId="1" animBg="1"/>
      <p:bldP spid="26" grpId="1" animBg="1"/>
      <p:bldP spid="27" grpId="1" animBg="1"/>
      <p:bldP spid="28" grpId="1" animBg="1"/>
      <p:bldP spid="30" grpId="1" animBg="1"/>
      <p:bldP spid="31" grpId="1" animBg="1"/>
      <p:bldP spid="32" grpId="1" animBg="1"/>
      <p:bldP spid="3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547100" y="1147445"/>
            <a:ext cx="2345055" cy="4690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21" name="椭圆 20"/>
          <p:cNvSpPr/>
          <p:nvPr/>
        </p:nvSpPr>
        <p:spPr>
          <a:xfrm>
            <a:off x="2179955" y="34544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7375" y="1861820"/>
            <a:ext cx="3261360" cy="3261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22" idx="0"/>
            <a:endCxn id="22" idx="4"/>
          </p:cNvCxnSpPr>
          <p:nvPr/>
        </p:nvCxnSpPr>
        <p:spPr>
          <a:xfrm>
            <a:off x="2218055" y="1861820"/>
            <a:ext cx="0" cy="326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164080" y="178308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141220" y="340868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155190" y="505777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545840" y="259715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572510" y="420179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2221230" y="1896110"/>
            <a:ext cx="635" cy="15392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2220595" y="3518535"/>
            <a:ext cx="635" cy="15392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6" idx="5"/>
            <a:endCxn id="32" idx="1"/>
          </p:cNvCxnSpPr>
          <p:nvPr/>
        </p:nvCxnSpPr>
        <p:spPr>
          <a:xfrm>
            <a:off x="2277110" y="1896110"/>
            <a:ext cx="1287780" cy="72009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2" idx="2"/>
            <a:endCxn id="31" idx="0"/>
          </p:cNvCxnSpPr>
          <p:nvPr/>
        </p:nvCxnSpPr>
        <p:spPr>
          <a:xfrm flipH="1">
            <a:off x="2221230" y="2663190"/>
            <a:ext cx="1324610" cy="79121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33" idx="4"/>
          </p:cNvCxnSpPr>
          <p:nvPr/>
        </p:nvCxnSpPr>
        <p:spPr>
          <a:xfrm>
            <a:off x="2221865" y="3454400"/>
            <a:ext cx="1416685" cy="879475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8" idx="6"/>
          </p:cNvCxnSpPr>
          <p:nvPr/>
        </p:nvCxnSpPr>
        <p:spPr>
          <a:xfrm flipH="1">
            <a:off x="2287270" y="4333875"/>
            <a:ext cx="1351280" cy="7899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638550" y="2705100"/>
            <a:ext cx="635" cy="15392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8492490" y="3345815"/>
            <a:ext cx="108585" cy="10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201410" y="1147445"/>
            <a:ext cx="4690110" cy="469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8546465" y="1147445"/>
            <a:ext cx="0" cy="469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8477885" y="1076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8475980" y="333438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8492490" y="576643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0819765" y="105727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820400" y="3362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0811510" y="575754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21" grpId="1" animBg="1"/>
      <p:bldP spid="22" grpId="1" animBg="1"/>
      <p:bldP spid="26" grpId="1" animBg="1"/>
      <p:bldP spid="27" grpId="1" animBg="1"/>
      <p:bldP spid="28" grpId="1" animBg="1"/>
      <p:bldP spid="32" grpId="1" animBg="1"/>
      <p:bldP spid="33" grpId="1" animBg="1"/>
      <p:bldP spid="68" grpId="0" animBg="1"/>
      <p:bldP spid="46" grpId="0" animBg="1"/>
      <p:bldP spid="4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68" grpId="1" animBg="1"/>
      <p:bldP spid="46" grpId="1" animBg="1"/>
      <p:bldP spid="47" grpId="1" animBg="1"/>
      <p:bldP spid="69" grpId="1" animBg="1"/>
      <p:bldP spid="70" grpId="1" animBg="1"/>
      <p:bldP spid="71" grpId="1" animBg="1"/>
      <p:bldP spid="72" grpId="1" animBg="1"/>
      <p:bldP spid="73" grpId="1" animBg="1"/>
      <p:bldP spid="7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950210" y="1147445"/>
            <a:ext cx="2345055" cy="4690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46" name="椭圆 45"/>
          <p:cNvSpPr/>
          <p:nvPr/>
        </p:nvSpPr>
        <p:spPr>
          <a:xfrm>
            <a:off x="2895600" y="3345815"/>
            <a:ext cx="108585" cy="10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04520" y="1147445"/>
            <a:ext cx="4690110" cy="469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2949575" y="1147445"/>
            <a:ext cx="0" cy="469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880995" y="1076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879090" y="333438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895600" y="576643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222875" y="105727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223510" y="3362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5214620" y="575754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48625" y="1146175"/>
            <a:ext cx="2345055" cy="4690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041640" y="2711450"/>
            <a:ext cx="234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068945" y="4265295"/>
            <a:ext cx="2336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9221470" y="1146175"/>
            <a:ext cx="0" cy="465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171690" y="155956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2/3 d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169910" y="81534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 d</a:t>
            </a:r>
            <a:endParaRPr lang="en-US" altLang="zh-CN"/>
          </a:p>
        </p:txBody>
      </p:sp>
      <p:cxnSp>
        <p:nvCxnSpPr>
          <p:cNvPr id="9" name="直接连接符 8"/>
          <p:cNvCxnSpPr>
            <a:stCxn id="3" idx="0"/>
          </p:cNvCxnSpPr>
          <p:nvPr/>
        </p:nvCxnSpPr>
        <p:spPr>
          <a:xfrm flipH="1">
            <a:off x="8068945" y="1146175"/>
            <a:ext cx="1152525" cy="156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46" grpId="0" bldLvl="0" animBg="1"/>
      <p:bldP spid="47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68" grpId="1" animBg="1"/>
      <p:bldP spid="46" grpId="1" animBg="1"/>
      <p:bldP spid="47" grpId="1" animBg="1"/>
      <p:bldP spid="69" grpId="1" animBg="1"/>
      <p:bldP spid="70" grpId="1" animBg="1"/>
      <p:bldP spid="71" grpId="1" animBg="1"/>
      <p:bldP spid="72" grpId="1" animBg="1"/>
      <p:bldP spid="73" grpId="1" animBg="1"/>
      <p:bldP spid="74" grpId="1" animBg="1"/>
      <p:bldP spid="3" grpId="0" bldLvl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160270" y="1504950"/>
            <a:ext cx="2018030" cy="403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46" name="椭圆 45"/>
          <p:cNvSpPr/>
          <p:nvPr/>
        </p:nvSpPr>
        <p:spPr>
          <a:xfrm>
            <a:off x="2105660" y="3383280"/>
            <a:ext cx="93980" cy="93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41605" y="1504950"/>
            <a:ext cx="4036695" cy="4036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2160270" y="1504950"/>
            <a:ext cx="0" cy="403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103120" y="144399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102485" y="337185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103120" y="547243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109085" y="142621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4046220" y="3362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109085" y="546354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515485" y="388620"/>
                <a:ext cx="6814820" cy="5403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/>
                  <a:t>方法</a:t>
                </a:r>
                <a:r>
                  <a:rPr lang="en-US" altLang="zh-CN" sz="2400"/>
                  <a:t>2</a:t>
                </a:r>
                <a:r>
                  <a:rPr lang="zh-CN" altLang="en-US" sz="2400"/>
                  <a:t>：分治</a:t>
                </a:r>
                <a:r>
                  <a:rPr lang="en-US" altLang="zh-CN" sz="2400"/>
                  <a:t>——</a:t>
                </a:r>
                <a:r>
                  <a:rPr lang="zh-CN" altLang="en-US" sz="2400"/>
                  <a:t>多躺</a:t>
                </a:r>
                <a:r>
                  <a:rPr lang="zh-CN" altLang="en-US" sz="2400"/>
                  <a:t>查询</a:t>
                </a:r>
                <a:endParaRPr lang="zh-CN" altLang="en-US" sz="2400"/>
              </a:p>
              <a:p>
                <a:endParaRPr lang="en-US" altLang="zh-CN" sz="2400"/>
              </a:p>
              <a:p>
                <a:r>
                  <a:rPr lang="en-US" altLang="zh-CN" sz="2400"/>
                  <a:t>for i = 1 to left.size</a:t>
                </a:r>
                <a:endParaRPr lang="en-US" altLang="zh-CN" sz="2400"/>
              </a:p>
              <a:p>
                <a:r>
                  <a:rPr lang="en-US" altLang="zh-CN" sz="2400"/>
                  <a:t>     for j = 1 to right.size</a:t>
                </a:r>
                <a:endParaRPr lang="en-US" altLang="zh-CN" sz="2400"/>
              </a:p>
              <a:p>
                <a:r>
                  <a:rPr lang="en-US" altLang="zh-CN" sz="2400"/>
                  <a:t>	</a:t>
                </a:r>
                <a:r>
                  <a:rPr lang="en-US" altLang="zh-CN" sz="2400">
                    <a:sym typeface="+mn-ea"/>
                  </a:rPr>
                  <a:t>if right[j] </a:t>
                </a:r>
                <a:r>
                  <a:rPr lang="zh-CN" altLang="en-US" sz="2400">
                    <a:sym typeface="+mn-ea"/>
                  </a:rPr>
                  <a:t>在相应的矩形内</a:t>
                </a:r>
                <a:endParaRPr lang="en-US" altLang="zh-CN" sz="2400"/>
              </a:p>
              <a:p>
                <a:r>
                  <a:rPr lang="en-US" altLang="zh-CN" sz="2400">
                    <a:sym typeface="+mn-ea"/>
                  </a:rPr>
                  <a:t>                   for k = j to j + 6 </a:t>
                </a:r>
                <a:r>
                  <a:rPr lang="en-US" altLang="zh-CN" sz="2400">
                    <a:sym typeface="+mn-ea"/>
                  </a:rPr>
                  <a:t>and k &lt; right.size</a:t>
                </a:r>
                <a:endParaRPr lang="en-US" altLang="zh-CN" sz="2400">
                  <a:sym typeface="+mn-ea"/>
                </a:endParaRPr>
              </a:p>
              <a:p>
                <a:r>
                  <a:rPr lang="en-US" altLang="zh-CN" sz="2400">
                    <a:sym typeface="+mn-ea"/>
                  </a:rPr>
                  <a:t>	             ans = min(ans, </a:t>
                </a:r>
                <a:r>
                  <a:rPr lang="en-US" altLang="zh-CN" sz="2400">
                    <a:sym typeface="+mn-ea"/>
                  </a:rPr>
                  <a:t>dis(left[i], right[j])</a:t>
                </a:r>
                <a:r>
                  <a:rPr lang="en-US" altLang="zh-CN" sz="2400">
                    <a:sym typeface="+mn-ea"/>
                  </a:rPr>
                  <a:t>)</a:t>
                </a:r>
                <a:endParaRPr lang="en-US" altLang="zh-CN" sz="2400">
                  <a:sym typeface="+mn-ea"/>
                </a:endParaRPr>
              </a:p>
              <a:p>
                <a:endParaRPr lang="en-US" altLang="zh-CN" sz="2400"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递推公式</a:t>
                </a:r>
                <a:endParaRPr lang="zh-CN" altLang="en-US" sz="2400"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平均情况 T(n) = 2T(n/2)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(√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总体</a:t>
                </a:r>
                <a:r>
                  <a:rPr lang="zh-CN" altLang="en-US" sz="2400">
                    <a:sym typeface="+mn-ea"/>
                  </a:rPr>
                  <a:t>时间复杂度O（nlogn)</a:t>
                </a:r>
                <a:endParaRPr lang="zh-CN" altLang="en-US" sz="2400">
                  <a:sym typeface="+mn-ea"/>
                </a:endParaRPr>
              </a:p>
              <a:p>
                <a:endParaRPr lang="zh-CN" altLang="en-US" sz="2400"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最坏情况 </a:t>
                </a:r>
                <a:r>
                  <a:rPr lang="zh-CN" altLang="en-US" sz="2400">
                    <a:sym typeface="+mn-ea"/>
                  </a:rPr>
                  <a:t>T(n) = 2T(n/2)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总体</a:t>
                </a:r>
                <a:r>
                  <a:rPr lang="zh-CN" altLang="en-US" sz="2400">
                    <a:sym typeface="+mn-ea"/>
                  </a:rPr>
                  <a:t>时间复杂度O（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>
                    <a:sym typeface="+mn-ea"/>
                  </a:rPr>
                  <a:t>)</a:t>
                </a:r>
                <a:endParaRPr lang="zh-CN" altLang="en-US" sz="2400"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85" y="388620"/>
                <a:ext cx="6814820" cy="54032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160270" y="1504950"/>
            <a:ext cx="2018030" cy="403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46" name="椭圆 45"/>
          <p:cNvSpPr/>
          <p:nvPr/>
        </p:nvSpPr>
        <p:spPr>
          <a:xfrm>
            <a:off x="2105660" y="3383280"/>
            <a:ext cx="93980" cy="93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41605" y="1504950"/>
            <a:ext cx="4036695" cy="4036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2160270" y="1504950"/>
            <a:ext cx="0" cy="403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103120" y="144399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102485" y="337185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103120" y="547243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109085" y="142621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4046220" y="3362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109085" y="546354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68570" y="196215"/>
            <a:ext cx="681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2</a:t>
            </a:r>
            <a:r>
              <a:rPr lang="zh-CN" altLang="en-US" sz="2400"/>
              <a:t>：优化方法</a:t>
            </a:r>
            <a:r>
              <a:rPr lang="en-US" altLang="zh-CN" sz="2400"/>
              <a:t>1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 descr="re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335" y="849630"/>
            <a:ext cx="6036310" cy="452755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370070" y="5544820"/>
          <a:ext cx="7733665" cy="154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/>
                <a:gridCol w="1130935"/>
                <a:gridCol w="1104900"/>
                <a:gridCol w="1104900"/>
                <a:gridCol w="1105535"/>
                <a:gridCol w="1104265"/>
                <a:gridCol w="1104900"/>
              </a:tblGrid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07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单次排序时间（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1181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1423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2467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2898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71825" y="580072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00020" y="506031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82365" y="40570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H="1" flipV="1">
            <a:off x="3041650" y="4591050"/>
            <a:ext cx="48260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05200" y="4385310"/>
            <a:ext cx="51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325"/>
            <a:ext cx="42138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PART ONE </a:t>
            </a:r>
            <a:r>
              <a:rPr lang="zh-CN" altLang="en-US" sz="3200" b="1" dirty="0"/>
              <a:t>开发背景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3949805" y="313315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7169" name="图片 6145" descr="office6\wpsassist\cache\53b24f42035f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0" y="426085"/>
            <a:ext cx="6030913" cy="575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内容占位符 6147"/>
          <p:cNvSpPr>
            <a:spLocks noGrp="1"/>
          </p:cNvSpPr>
          <p:nvPr/>
        </p:nvSpPr>
        <p:spPr>
          <a:xfrm>
            <a:off x="1362075" y="2357120"/>
            <a:ext cx="7652385" cy="3302000"/>
          </a:xfrm>
          <a:prstGeom prst="flowChartOr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342900" indent="-2571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•"/>
              <a:defRPr sz="1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 </a:t>
            </a: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程序代码：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C++</a:t>
            </a:r>
            <a:endParaRPr lang="en-US" altLang="zh-CN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344805" indent="-342900" algn="l" eaLnBrk="1" fontAlgn="base" hangingPunct="1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绘图工具：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Python Matplotlib</a:t>
            </a: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Font typeface="Wingdings" panose="05000000000000000000" pitchFamily="2" charset="2"/>
              <a:buNone/>
            </a:pPr>
            <a:endParaRPr lang="zh-CN" altLang="en-US" sz="2400" b="1" strike="noStrike" noProof="1">
              <a:solidFill>
                <a:schemeClr val="tx2"/>
              </a:solidFill>
              <a:uFillTx/>
              <a:ea typeface="微软雅黑" panose="020B0503020204020204" charset="-122"/>
              <a:sym typeface="+mn-ea"/>
            </a:endParaRPr>
          </a:p>
          <a:p>
            <a:pPr marL="1905" indent="82550" eaLnBrk="1" fontAlgn="base" hangingPunct="1">
              <a:buFont typeface="Wingdings" panose="05000000000000000000" pitchFamily="2" charset="2"/>
              <a:buChar char="Ø"/>
            </a:pPr>
            <a:endParaRPr lang="en-US" altLang="en-US" sz="2400" b="1" strike="noStrike" noProof="1"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81425" y="3905250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81425" y="3905250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  <p:sp>
        <p:nvSpPr>
          <p:cNvPr id="4" name="矩形 3"/>
          <p:cNvSpPr/>
          <p:nvPr/>
        </p:nvSpPr>
        <p:spPr>
          <a:xfrm>
            <a:off x="2270125" y="3164205"/>
            <a:ext cx="1654175" cy="2495550"/>
          </a:xfrm>
          <a:prstGeom prst="rect">
            <a:avLst/>
          </a:prstGeom>
          <a:noFill/>
          <a:ln w="69850" cmpd="sng">
            <a:solidFill>
              <a:srgbClr val="F23C00"/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07055" y="3392170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42265" y="258254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79420" y="439483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43535" y="257810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10940" y="3905250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965" y="257810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98165" y="3220720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330" y="257746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52775" y="247840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965" y="257810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75585" y="2298700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965" y="257810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20415" y="187007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63855" y="257746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98750" y="13963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245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问题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94030" y="791845"/>
            <a:ext cx="77038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1. 对于平面上给定的N个点，给出所有点对的最短距离，即，输入是平面上的N个点，输出是N点中具有最短距离的两点。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2. 要求随机生成N个点的平面坐标，应用蛮力法编程计算出所有点对的最短距离。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3. 要求随机生成N个点的平面坐标，应用分治法编程计算出所有点对的最短距离。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4. 分别对N=100000—1000000，统计算法运行时间，比较理论效率与实测效率的差异，同时对蛮力法和分治法的算法效率进行分析和比较。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5. 如果能将算法执行过程利用图形界面输出，可获加分。</a:t>
            </a:r>
            <a:endParaRPr lang="zh-CN" altLang="en-US" sz="2000"/>
          </a:p>
        </p:txBody>
      </p:sp>
      <p:pic>
        <p:nvPicPr>
          <p:cNvPr id="32" name="图片 32" descr="C:/Users/HW/AppData/Local/Temp/kaimatting/20210406190602/output_aiMatting_20210406190605.pngoutput_aiMatting_2021040619060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840000">
            <a:off x="8158480" y="3102610"/>
            <a:ext cx="3482340" cy="201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99435" y="230695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58185" y="187007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77160" y="13963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35375" y="13201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35375" y="13201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7720" y="921385"/>
            <a:ext cx="5610225" cy="4207510"/>
          </a:xfrm>
          <a:prstGeom prst="rect">
            <a:avLst/>
          </a:prstGeom>
        </p:spPr>
      </p:pic>
      <p:graphicFrame>
        <p:nvGraphicFramePr>
          <p:cNvPr id="16" name="表格 15"/>
          <p:cNvGraphicFramePr/>
          <p:nvPr>
            <p:custDataLst>
              <p:tags r:id="rId2"/>
            </p:custDataLst>
          </p:nvPr>
        </p:nvGraphicFramePr>
        <p:xfrm>
          <a:off x="4171315" y="5464175"/>
          <a:ext cx="7733665" cy="154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/>
                <a:gridCol w="1130935"/>
                <a:gridCol w="1104900"/>
                <a:gridCol w="1104900"/>
                <a:gridCol w="1105535"/>
                <a:gridCol w="1104265"/>
                <a:gridCol w="1104900"/>
              </a:tblGrid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07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单次排序时间（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1121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2726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问题思考：</a:t>
            </a:r>
            <a:endParaRPr lang="zh-CN" altLang="en-US" sz="32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35375" y="13201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4598035" y="1244600"/>
                <a:ext cx="5805805" cy="456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前提条件：左右区域内的点是依据</a:t>
                </a:r>
                <a:r>
                  <a:rPr lang="en-US" altLang="zh-CN"/>
                  <a:t>y</a:t>
                </a:r>
                <a:r>
                  <a:rPr lang="zh-CN" altLang="en-US"/>
                  <a:t>坐标进行排序</a:t>
                </a:r>
                <a:r>
                  <a:rPr lang="zh-CN" altLang="en-US"/>
                  <a:t>的。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实际条件：</a:t>
                </a:r>
                <a:r>
                  <a:rPr lang="zh-CN" altLang="en-US">
                    <a:sym typeface="+mn-ea"/>
                  </a:rPr>
                  <a:t>左右区域内的点是依据</a:t>
                </a:r>
                <a:r>
                  <a:rPr lang="en-US" altLang="zh-CN">
                    <a:sym typeface="+mn-ea"/>
                  </a:rPr>
                  <a:t>x</a:t>
                </a:r>
                <a:r>
                  <a:rPr lang="zh-CN" altLang="en-US">
                    <a:sym typeface="+mn-ea"/>
                  </a:rPr>
                  <a:t>坐标进行排序的。</a:t>
                </a:r>
                <a:endParaRPr lang="zh-CN" altLang="en-US">
                  <a:sym typeface="+mn-ea"/>
                </a:endParaRPr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每次递归调用都需要执行对</a:t>
                </a:r>
                <a:r>
                  <a:rPr lang="en-US" altLang="zh-CN"/>
                  <a:t>y</a:t>
                </a:r>
                <a:r>
                  <a:rPr lang="zh-CN" altLang="en-US"/>
                  <a:t>坐标的排序。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>
                    <a:sym typeface="+mn-ea"/>
                  </a:rPr>
                  <a:t>递推公式</a:t>
                </a:r>
                <a:endParaRPr lang="zh-CN" altLang="en-US">
                  <a:sym typeface="+mn-ea"/>
                </a:endParaRPr>
              </a:p>
              <a:p>
                <a:r>
                  <a:rPr lang="zh-CN" altLang="en-US">
                    <a:sym typeface="+mn-ea"/>
                  </a:rPr>
                  <a:t>平均情况 T(n) = 2T(n/2) +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charset="0"/>
                        <a:sym typeface="+mn-ea"/>
                      </a:rPr>
                      <m:t>√</m:t>
                    </m:r>
                    <m:r>
                      <a:rPr lang="zh-CN" altLang="en-US">
                        <a:latin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∙</m:t>
                    </m:r>
                    <m:func>
                      <m:funcPr>
                        <m:ctrl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√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>
                    <a:sym typeface="+mn-ea"/>
                  </a:rPr>
                  <a:t> &lt; </a:t>
                </a:r>
                <a:r>
                  <a:rPr lang="zh-CN" altLang="en-US">
                    <a:sym typeface="+mn-ea"/>
                  </a:rPr>
                  <a:t>2T(n/2) +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sym typeface="+mn-ea"/>
                      </a:rPr>
                      <m:t>n</m:t>
                    </m:r>
                  </m:oMath>
                </a14:m>
                <a:endParaRPr lang="en-US" altLang="zh-CN">
                  <a:latin typeface="Cambria Math" panose="02040503050406030204" charset="0"/>
                  <a:sym typeface="+mn-ea"/>
                </a:endParaRPr>
              </a:p>
              <a:p>
                <a:r>
                  <a:rPr lang="zh-CN" altLang="en-US">
                    <a:sym typeface="+mn-ea"/>
                  </a:rPr>
                  <a:t>总体时间复杂度O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func>
                      <m:funcPr>
                        <m:ctrl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zh-CN" altLang="en-US">
                  <a:sym typeface="+mn-ea"/>
                </a:endParaRPr>
              </a:p>
              <a:p>
                <a:endParaRPr lang="zh-CN" altLang="en-US">
                  <a:sym typeface="+mn-ea"/>
                </a:endParaRPr>
              </a:p>
              <a:p>
                <a:r>
                  <a:rPr lang="zh-CN" altLang="en-US">
                    <a:sym typeface="+mn-ea"/>
                  </a:rPr>
                  <a:t>最坏情况 T(n) = 2T(n/2) 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func>
                      <m:funcPr>
                        <m:ctrl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func>
                  </m:oMath>
                </a14:m>
                <a:endParaRPr lang="zh-CN" altLang="en-US">
                  <a:sym typeface="+mn-ea"/>
                </a:endParaRPr>
              </a:p>
              <a:p>
                <a:r>
                  <a:rPr lang="zh-CN" altLang="en-US">
                    <a:sym typeface="+mn-ea"/>
                  </a:rPr>
                  <a:t>总体时间复杂度O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func>
                      <m:funcPr>
                        <m:ctrl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func>
                    <m:func>
                      <m:funcPr>
                        <m:ctrl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zh-CN" altLang="en-US">
                  <a:sym typeface="+mn-ea"/>
                </a:endParaRPr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35" y="1244600"/>
                <a:ext cx="5805805" cy="456184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9706610" y="4631690"/>
                <a:ext cx="2183765" cy="1845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solidFill>
                      <a:srgbClr val="FF0000"/>
                    </a:solidFill>
                  </a:rPr>
                  <a:t>对于均匀分布的大型点集，预计位于该带中的点的个数是非常少的。事实上，容易论证平均只有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O</a:t>
                </a:r>
                <a:r>
                  <a:rPr lang="zh-CN" altLang="en-US" sz="1400">
                    <a:solidFill>
                      <a:srgbClr val="FF0000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sz="1400">
                        <a:solidFill>
                          <a:srgbClr val="FF0000"/>
                        </a:solidFill>
                        <a:latin typeface="Cambria Math" panose="02040503050406030204" charset="0"/>
                        <a:sym typeface="+mn-ea"/>
                      </a:rPr>
                      <m:t>√</m:t>
                    </m:r>
                    <m:r>
                      <a:rPr lang="zh-CN" altLang="en-US" sz="1400">
                        <a:solidFill>
                          <a:srgbClr val="FF0000"/>
                        </a:solidFill>
                        <a:latin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400">
                    <a:solidFill>
                      <a:srgbClr val="FF0000"/>
                    </a:solidFill>
                  </a:rPr>
                  <a:t>）个点是在这个带中的。</a:t>
                </a:r>
                <a:endParaRPr lang="zh-CN" altLang="en-US" sz="1400">
                  <a:solidFill>
                    <a:srgbClr val="FF0000"/>
                  </a:solidFill>
                </a:endParaRPr>
              </a:p>
              <a:p>
                <a:endParaRPr lang="zh-CN" altLang="en-US" sz="1400">
                  <a:solidFill>
                    <a:srgbClr val="FF0000"/>
                  </a:solidFill>
                </a:endParaRPr>
              </a:p>
              <a:p>
                <a:r>
                  <a:rPr lang="en-US" altLang="zh-CN" sz="1400">
                    <a:solidFill>
                      <a:srgbClr val="FF0000"/>
                    </a:solidFill>
                  </a:rPr>
                  <a:t>-----</a:t>
                </a:r>
                <a:r>
                  <a:rPr lang="zh-CN" altLang="en-US" sz="1400">
                    <a:solidFill>
                      <a:srgbClr val="FF0000"/>
                    </a:solidFill>
                  </a:rPr>
                  <a:t>《数据结构与算法分析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-C</a:t>
                </a:r>
                <a:r>
                  <a:rPr lang="zh-CN" altLang="en-US" sz="1400">
                    <a:solidFill>
                      <a:srgbClr val="FF0000"/>
                    </a:solidFill>
                  </a:rPr>
                  <a:t>语言描述》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P280</a:t>
                </a:r>
                <a:endParaRPr lang="en-US" altLang="zh-CN" sz="1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610" y="4631690"/>
                <a:ext cx="2183765" cy="1845310"/>
              </a:xfrm>
              <a:prstGeom prst="rect">
                <a:avLst/>
              </a:prstGeom>
              <a:blipFill rotWithShape="1">
                <a:blip r:embed="rId2"/>
                <a:stretch>
                  <a:fillRect r="-1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问题思考：</a:t>
            </a:r>
            <a:endParaRPr lang="zh-CN" altLang="en-US" sz="32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35375" y="13201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4598035" y="1244600"/>
                <a:ext cx="5805805" cy="4123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解决方案：</a:t>
                </a:r>
                <a:endParaRPr lang="zh-CN" altLang="en-US"/>
              </a:p>
              <a:p>
                <a:r>
                  <a:rPr lang="en-US" altLang="zh-CN" sz="1600">
                    <a:solidFill>
                      <a:srgbClr val="FF0000"/>
                    </a:solidFill>
                  </a:rPr>
                  <a:t>       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我们将保留两个表。一个按照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坐标排序，一个按照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y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坐标排序，成为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。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Pl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Ql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传递给左半部分递归调用，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Pr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Qr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传递给右半部分递归调用。一旦分割线已知，我们依序转到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，把每一个元素放入相应的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Ql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或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Qr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。容易看出，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Ql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Qr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将自动地按照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y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坐标排序。当递归调用返回时，我们扫描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表并删除其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坐标不在带内的所有的点。此时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只含有带中的点，而这些点保证是按照它们的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y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坐标排序的。</a:t>
                </a:r>
                <a:endParaRPr lang="zh-CN" altLang="en-US" sz="1600">
                  <a:solidFill>
                    <a:srgbClr val="FF0000"/>
                  </a:solidFill>
                </a:endParaRPr>
              </a:p>
              <a:p>
                <a:r>
                  <a:rPr lang="en-US" altLang="zh-CN">
                    <a:solidFill>
                      <a:srgbClr val="FF0000"/>
                    </a:solidFill>
                    <a:sym typeface="+mn-ea"/>
                  </a:rPr>
                  <a:t>		</a:t>
                </a:r>
                <a:r>
                  <a:rPr lang="en-US" altLang="zh-CN" sz="1400">
                    <a:solidFill>
                      <a:srgbClr val="FF0000"/>
                    </a:solidFill>
                    <a:sym typeface="+mn-ea"/>
                  </a:rPr>
                  <a:t>-----</a:t>
                </a:r>
                <a:r>
                  <a:rPr lang="zh-CN" altLang="en-US" sz="1400">
                    <a:solidFill>
                      <a:srgbClr val="FF0000"/>
                    </a:solidFill>
                    <a:sym typeface="+mn-ea"/>
                  </a:rPr>
                  <a:t>《数据结构与算法分析</a:t>
                </a:r>
                <a:r>
                  <a:rPr lang="en-US" altLang="zh-CN" sz="1400">
                    <a:solidFill>
                      <a:srgbClr val="FF0000"/>
                    </a:solidFill>
                    <a:sym typeface="+mn-ea"/>
                  </a:rPr>
                  <a:t>-C</a:t>
                </a:r>
                <a:r>
                  <a:rPr lang="zh-CN" altLang="en-US" sz="1400">
                    <a:solidFill>
                      <a:srgbClr val="FF0000"/>
                    </a:solidFill>
                    <a:sym typeface="+mn-ea"/>
                  </a:rPr>
                  <a:t>语言描述》</a:t>
                </a:r>
                <a:r>
                  <a:rPr lang="en-US" altLang="zh-CN" sz="1400">
                    <a:solidFill>
                      <a:srgbClr val="FF0000"/>
                    </a:solidFill>
                    <a:sym typeface="+mn-ea"/>
                  </a:rPr>
                  <a:t>P281</a:t>
                </a:r>
                <a:endParaRPr lang="en-US" altLang="zh-CN" sz="1400">
                  <a:solidFill>
                    <a:srgbClr val="FF0000"/>
                  </a:solidFill>
                </a:endParaRPr>
              </a:p>
              <a:p>
                <a:endParaRPr lang="zh-CN" altLang="en-US"/>
              </a:p>
              <a:p>
                <a:r>
                  <a:rPr lang="zh-CN" altLang="en-US" sz="2000">
                    <a:sym typeface="+mn-ea"/>
                  </a:rPr>
                  <a:t>递推公式</a:t>
                </a:r>
                <a:endParaRPr lang="zh-CN" altLang="en-US" sz="2000">
                  <a:sym typeface="+mn-ea"/>
                </a:endParaRPr>
              </a:p>
              <a:p>
                <a:r>
                  <a:rPr lang="zh-CN" altLang="en-US" sz="2000">
                    <a:sym typeface="+mn-ea"/>
                  </a:rPr>
                  <a:t>T(n) = 2T(n/2) +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endParaRPr lang="zh-CN" altLang="en-US" sz="2000">
                  <a:sym typeface="+mn-ea"/>
                </a:endParaRPr>
              </a:p>
              <a:p>
                <a:r>
                  <a:rPr lang="zh-CN" altLang="en-US" sz="2000">
                    <a:sym typeface="+mn-ea"/>
                  </a:rPr>
                  <a:t>总体时间复杂度O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func>
                      <m:funcPr>
                        <m:ctrlPr>
                          <a:rPr lang="en-US" altLang="zh-CN" sz="200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func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zh-CN" altLang="en-US" sz="2000">
                  <a:sym typeface="+mn-ea"/>
                </a:endParaRPr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35" y="1244600"/>
                <a:ext cx="5805805" cy="41230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综合分析：</a:t>
            </a:r>
            <a:endParaRPr lang="zh-CN" altLang="en-US" sz="3200">
              <a:sym typeface="+mn-ea"/>
            </a:endParaRPr>
          </a:p>
        </p:txBody>
      </p:sp>
      <p:pic>
        <p:nvPicPr>
          <p:cNvPr id="4" name="图片 3" descr="C:\Users\HW\桌面\Figure_1.pngFigure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471488" y="644208"/>
            <a:ext cx="7889240" cy="59169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630285" y="972185"/>
            <a:ext cx="3362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显然，分治法的时间效率是要远远优于</a:t>
            </a:r>
            <a:r>
              <a:rPr lang="zh-CN" altLang="en-US"/>
              <a:t>蛮力法。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每一次的优化，都对于时间效率有着小幅度的</a:t>
            </a:r>
            <a:r>
              <a:rPr lang="zh-CN" altLang="en-US"/>
              <a:t>提升。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055870" y="2390890"/>
            <a:ext cx="2240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/>
              <a:t>谢谢！</a:t>
            </a:r>
            <a:endParaRPr lang="zh-CN" altLang="en-US" sz="5400" b="1" dirty="0"/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4646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蛮力法</a:t>
            </a:r>
            <a:r>
              <a:rPr lang="zh-CN" altLang="en-US" sz="3200" b="1" dirty="0"/>
              <a:t>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94030" y="782955"/>
            <a:ext cx="62179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存在</a:t>
            </a:r>
            <a:r>
              <a:rPr lang="en-US" altLang="zh-CN" sz="2400"/>
              <a:t>N</a:t>
            </a:r>
            <a:r>
              <a:rPr lang="zh-CN" altLang="en-US" sz="2400"/>
              <a:t>个点，那么就存在</a:t>
            </a:r>
            <a:r>
              <a:rPr lang="en-US" altLang="zh-CN" sz="2400"/>
              <a:t>N</a:t>
            </a:r>
            <a:r>
              <a:rPr lang="zh-CN" altLang="en-US" sz="2400"/>
              <a:t>（</a:t>
            </a:r>
            <a:r>
              <a:rPr lang="en-US" altLang="zh-CN" sz="2400"/>
              <a:t>N - 1</a:t>
            </a:r>
            <a:r>
              <a:rPr lang="zh-CN" altLang="en-US" sz="2400"/>
              <a:t>）</a:t>
            </a:r>
            <a:r>
              <a:rPr lang="en-US" altLang="zh-CN" sz="2400"/>
              <a:t>/ 2 </a:t>
            </a:r>
            <a:r>
              <a:rPr lang="zh-CN" altLang="en-US" sz="2400"/>
              <a:t>对点间的距离。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/>
              <a:t>时间复杂度：</a:t>
            </a:r>
            <a:r>
              <a:rPr lang="en-US" altLang="zh-CN" sz="2400"/>
              <a:t>O(N^2)	</a:t>
            </a:r>
            <a:r>
              <a:rPr lang="zh-CN" altLang="en-US" sz="2400"/>
              <a:t>空间复杂度：</a:t>
            </a:r>
            <a:r>
              <a:rPr lang="en-US" altLang="zh-CN" sz="2400"/>
              <a:t>O(1)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for i = 1 to N - 1</a:t>
            </a:r>
            <a:endParaRPr lang="en-US" altLang="zh-CN" sz="2400"/>
          </a:p>
          <a:p>
            <a:r>
              <a:rPr lang="en-US" altLang="zh-CN" sz="2400"/>
              <a:t>     for  j = i + 1 to N</a:t>
            </a:r>
            <a:endParaRPr lang="zh-CN" altLang="en-US" sz="2400"/>
          </a:p>
          <a:p>
            <a:r>
              <a:rPr lang="en-US" altLang="zh-CN" sz="2400"/>
              <a:t>          if ( dis(p[i], p[j]) &lt; min )</a:t>
            </a:r>
            <a:endParaRPr lang="en-US" altLang="zh-CN" sz="2400"/>
          </a:p>
          <a:p>
            <a:r>
              <a:rPr lang="en-US" altLang="zh-CN" sz="2400"/>
              <a:t>               min = </a:t>
            </a:r>
            <a:r>
              <a:rPr lang="en-US" altLang="zh-CN" sz="2400">
                <a:sym typeface="+mn-ea"/>
              </a:rPr>
              <a:t>dis(p[i], p[j])</a:t>
            </a:r>
            <a:endParaRPr lang="en-US" altLang="zh-CN" sz="2400"/>
          </a:p>
        </p:txBody>
      </p:sp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0" y="782955"/>
            <a:ext cx="4675505" cy="3505835"/>
          </a:xfrm>
          <a:prstGeom prst="rect">
            <a:avLst/>
          </a:prstGeom>
        </p:spPr>
      </p:pic>
      <p:graphicFrame>
        <p:nvGraphicFramePr>
          <p:cNvPr id="38" name="表格 37"/>
          <p:cNvGraphicFramePr/>
          <p:nvPr>
            <p:custDataLst>
              <p:tags r:id="rId2"/>
            </p:custDataLst>
          </p:nvPr>
        </p:nvGraphicFramePr>
        <p:xfrm>
          <a:off x="540385" y="4749800"/>
          <a:ext cx="11242040" cy="161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79031"/>
                <a:gridCol w="1249116"/>
                <a:gridCol w="1249115"/>
                <a:gridCol w="1249116"/>
                <a:gridCol w="1249115"/>
                <a:gridCol w="1249116"/>
                <a:gridCol w="1249115"/>
                <a:gridCol w="1249116"/>
              </a:tblGrid>
              <a:tr h="334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8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实际时间（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670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4456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6317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8161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理论时间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6.7825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169.5625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678.25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1526.0625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4239.0625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6104.25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8308.5625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4646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分治法</a:t>
            </a:r>
            <a:r>
              <a:rPr lang="zh-CN" altLang="en-US" sz="3200" b="1" dirty="0"/>
              <a:t>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304800" y="782955"/>
            <a:ext cx="54362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分治法</a:t>
            </a:r>
            <a:r>
              <a:rPr lang="zh-CN" altLang="en-US" sz="2400"/>
              <a:t>思路：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分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将问题分解为规模更小的子问题；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治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将这些规模更小的子问题逐个击破；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合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将已解决的子问题合并，最终得出“母”问题的解；</a:t>
            </a:r>
            <a:endParaRPr lang="zh-CN" altLang="en-US" sz="240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874385" y="3209290"/>
            <a:ext cx="548005" cy="496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422390" y="3560445"/>
            <a:ext cx="54362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本题思路：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分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将整体分为左右</a:t>
            </a:r>
            <a:r>
              <a:rPr lang="zh-CN" altLang="en-US" sz="2400"/>
              <a:t>两个区域；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治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递归计算左右两区域的最短</a:t>
            </a:r>
            <a:r>
              <a:rPr lang="zh-CN" altLang="en-US" sz="2400"/>
              <a:t>距离；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合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合并左右区域，并求合并后的</a:t>
            </a:r>
            <a:r>
              <a:rPr lang="zh-CN" altLang="en-US" sz="2400"/>
              <a:t>最短距离；</a:t>
            </a:r>
            <a:endParaRPr lang="zh-CN" altLang="en-US" sz="24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741035" y="3332480"/>
            <a:ext cx="548005" cy="496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06235" y="408940"/>
            <a:ext cx="5152390" cy="292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022465" y="782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022465" y="13423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54900" y="9188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379335" y="18503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987030" y="10629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784465" y="2433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089900" y="14789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370185" y="13423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02800" y="9944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4465" y="12045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1675" y="21043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778365" y="1832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239375" y="226822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079990" y="276352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366125" y="28390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640445" y="1925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221470" y="2433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0565130" y="782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120120" y="123952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290935" y="782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120120" y="276352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102725" y="17570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351010" y="16814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8"/>
            <a:ext cx="677545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分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将整体分为左右两个区域</a:t>
            </a:r>
            <a:endParaRPr lang="zh-CN" altLang="en-US" sz="3200">
              <a:sym typeface="+mn-ea"/>
            </a:endParaRPr>
          </a:p>
          <a:p>
            <a:pPr algn="l"/>
            <a:r>
              <a:rPr lang="zh-CN" altLang="en-US" sz="3200">
                <a:sym typeface="+mn-ea"/>
              </a:rPr>
              <a:t>治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递归计算左右两区域的最短距离</a:t>
            </a:r>
            <a:endParaRPr lang="zh-CN" altLang="en-US" sz="3200" b="1" dirty="0"/>
          </a:p>
          <a:p>
            <a:pPr algn="l"/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578485" y="2214245"/>
            <a:ext cx="5152390" cy="292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9150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4715" y="3147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2715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51585" y="3655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59280" y="2868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56715" y="4239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62150" y="328422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42435" y="3147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75050" y="2799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26715" y="30099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33925" y="3909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650615" y="36379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1625" y="40735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240" y="4568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238375" y="46443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512695" y="3731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93720" y="4239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37380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992370" y="3044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163185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992370" y="4568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74975" y="35623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223260" y="34867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154680" y="1881505"/>
            <a:ext cx="0" cy="347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01740" y="2124075"/>
            <a:ext cx="412242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思路：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</a:t>
            </a:r>
            <a:r>
              <a:rPr lang="en-US" altLang="zh-CN"/>
              <a:t>x</a:t>
            </a:r>
            <a:r>
              <a:rPr lang="zh-CN" altLang="en-US"/>
              <a:t>坐标进行排序，</a:t>
            </a:r>
            <a:r>
              <a:rPr lang="zh-CN" altLang="en-US"/>
              <a:t>取中间点。</a:t>
            </a:r>
            <a:endParaRPr lang="zh-CN" altLang="en-US"/>
          </a:p>
          <a:p>
            <a:r>
              <a:rPr lang="zh-CN" altLang="en-US"/>
              <a:t>算法时间复杂度下限：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nlogn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>
                <a:solidFill>
                  <a:srgbClr val="FF0000"/>
                </a:solidFill>
              </a:rPr>
              <a:t>mid = (l + r) / 2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1800"/>
              <a:t>做到左右区域点集数目基本相同，降低数据随机性带来的影响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578485" y="2214245"/>
            <a:ext cx="5152390" cy="292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9150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4715" y="3147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2715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51585" y="3655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59280" y="2868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56715" y="4239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62150" y="328422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42435" y="3147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75050" y="2799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26715" y="30099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33925" y="3909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650615" y="36379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1625" y="40735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240" y="4568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238375" y="46443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512695" y="3731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93720" y="4239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37380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992370" y="3044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163185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992370" y="4568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74975" y="35623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223260" y="34867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154680" y="1881505"/>
            <a:ext cx="0" cy="347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92850" y="2121535"/>
            <a:ext cx="52025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问题转化为：已知左右区域各自最短距离，求合并后的最短距离。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sz="2400"/>
              <a:t>合并之后两点的选择一共有三种情况</a:t>
            </a:r>
            <a:r>
              <a:rPr lang="en-US" altLang="zh-CN" sz="2400"/>
              <a:t> </a:t>
            </a:r>
            <a:r>
              <a:rPr lang="zh-CN" altLang="en-US" sz="2400"/>
              <a:t>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左</a:t>
            </a:r>
            <a:r>
              <a:rPr lang="en-US" altLang="zh-CN" sz="2400"/>
              <a:t>+</a:t>
            </a:r>
            <a:r>
              <a:rPr lang="zh-CN" altLang="en-US" sz="2400"/>
              <a:t>右</a:t>
            </a:r>
            <a:endParaRPr lang="zh-CN" altLang="en-US" sz="2400"/>
          </a:p>
          <a:p>
            <a:r>
              <a:rPr lang="zh-CN" altLang="en-US" sz="2400"/>
              <a:t>左</a:t>
            </a:r>
            <a:r>
              <a:rPr lang="en-US" altLang="zh-CN" sz="2400"/>
              <a:t>+</a:t>
            </a:r>
            <a:r>
              <a:rPr lang="zh-CN" altLang="en-US" sz="2400"/>
              <a:t>左</a:t>
            </a:r>
            <a:endParaRPr lang="zh-CN" altLang="en-US" sz="2400"/>
          </a:p>
          <a:p>
            <a:r>
              <a:rPr lang="zh-CN" altLang="en-US" sz="2400"/>
              <a:t>右</a:t>
            </a:r>
            <a:r>
              <a:rPr lang="en-US" altLang="zh-CN" sz="2400"/>
              <a:t>+</a:t>
            </a:r>
            <a:r>
              <a:rPr lang="zh-CN" altLang="en-US" sz="2400"/>
              <a:t>右</a:t>
            </a:r>
            <a:endParaRPr lang="zh-CN" altLang="en-US" sz="2400"/>
          </a:p>
        </p:txBody>
      </p:sp>
      <p:cxnSp>
        <p:nvCxnSpPr>
          <p:cNvPr id="3" name="肘形连接符 2"/>
          <p:cNvCxnSpPr>
            <a:stCxn id="12" idx="1"/>
            <a:endCxn id="14" idx="0"/>
          </p:cNvCxnSpPr>
          <p:nvPr/>
        </p:nvCxnSpPr>
        <p:spPr>
          <a:xfrm rot="16200000" flipH="1">
            <a:off x="1550670" y="2522220"/>
            <a:ext cx="133350" cy="559435"/>
          </a:xfrm>
          <a:prstGeom prst="bentConnector3">
            <a:avLst>
              <a:gd name="adj1" fmla="val -1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33" idx="1"/>
            <a:endCxn id="21" idx="7"/>
          </p:cNvCxnSpPr>
          <p:nvPr/>
        </p:nvCxnSpPr>
        <p:spPr>
          <a:xfrm rot="16200000" flipH="1">
            <a:off x="3399155" y="3332480"/>
            <a:ext cx="151130" cy="481330"/>
          </a:xfrm>
          <a:prstGeom prst="bentConnector3">
            <a:avLst>
              <a:gd name="adj1" fmla="val -115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22400" y="2262505"/>
            <a:ext cx="57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70250" y="297942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578485" y="2214245"/>
            <a:ext cx="5152390" cy="292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9150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4715" y="3147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2715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51585" y="3655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59280" y="2868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56715" y="4239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62150" y="328422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42435" y="3147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75050" y="2799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26715" y="30099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33925" y="3909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650615" y="36379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1625" y="40735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240" y="4568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238375" y="46443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512695" y="3731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93720" y="4239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37380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992370" y="3044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163185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992370" y="4568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74975" y="35623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223260" y="34867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154680" y="1995170"/>
            <a:ext cx="0" cy="3471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12" idx="1"/>
            <a:endCxn id="14" idx="0"/>
          </p:cNvCxnSpPr>
          <p:nvPr/>
        </p:nvCxnSpPr>
        <p:spPr>
          <a:xfrm rot="16200000" flipH="1">
            <a:off x="1550670" y="2522220"/>
            <a:ext cx="133350" cy="559435"/>
          </a:xfrm>
          <a:prstGeom prst="bentConnector3">
            <a:avLst>
              <a:gd name="adj1" fmla="val -1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33" idx="1"/>
            <a:endCxn id="21" idx="7"/>
          </p:cNvCxnSpPr>
          <p:nvPr/>
        </p:nvCxnSpPr>
        <p:spPr>
          <a:xfrm rot="16200000" flipH="1">
            <a:off x="3399155" y="3332480"/>
            <a:ext cx="151130" cy="481330"/>
          </a:xfrm>
          <a:prstGeom prst="bentConnector3">
            <a:avLst>
              <a:gd name="adj1" fmla="val -115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22400" y="2262505"/>
            <a:ext cx="57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70250" y="297942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d2</a:t>
            </a:r>
            <a:endParaRPr lang="en-US" altLang="zh-CN"/>
          </a:p>
        </p:txBody>
      </p:sp>
      <p:cxnSp>
        <p:nvCxnSpPr>
          <p:cNvPr id="31" name="直接连接符 30"/>
          <p:cNvCxnSpPr/>
          <p:nvPr/>
        </p:nvCxnSpPr>
        <p:spPr>
          <a:xfrm>
            <a:off x="2738120" y="1986280"/>
            <a:ext cx="0" cy="348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506470" y="1929765"/>
            <a:ext cx="0" cy="353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418705" y="1209675"/>
            <a:ext cx="3224530" cy="478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9030970" y="744220"/>
            <a:ext cx="0" cy="556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014335" y="1642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829550" y="2404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649335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303895" y="21386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379460" y="3090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014335" y="3688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573770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014335" y="4719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232900" y="22142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792335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867900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308465" y="3241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0142855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938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9792335" y="3420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34250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cxnSp>
        <p:nvCxnSpPr>
          <p:cNvPr id="36" name="直接连接符 35"/>
          <p:cNvCxnSpPr>
            <a:stCxn id="46" idx="5"/>
            <a:endCxn id="53" idx="3"/>
          </p:cNvCxnSpPr>
          <p:nvPr/>
        </p:nvCxnSpPr>
        <p:spPr>
          <a:xfrm flipV="1">
            <a:off x="8079105" y="3484880"/>
            <a:ext cx="1724025" cy="129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/>
      <p:bldP spid="35" grpId="1" animBg="1"/>
      <p:bldP spid="39" grpId="1" animBg="1"/>
      <p:bldP spid="40" grpId="1" animBg="1"/>
      <p:bldP spid="41" grpId="1" animBg="1"/>
      <p:bldP spid="42" grpId="1" animBg="1"/>
      <p:bldP spid="43" grpId="1" animBg="1"/>
      <p:bldP spid="44" grpId="1" animBg="1"/>
      <p:bldP spid="45" grpId="1" animBg="1"/>
      <p:bldP spid="46" grpId="1" animBg="1"/>
      <p:bldP spid="47" grpId="1" animBg="1"/>
      <p:bldP spid="48" grpId="1" animBg="1"/>
      <p:bldP spid="49" grpId="1" animBg="1"/>
      <p:bldP spid="50" grpId="1" animBg="1"/>
      <p:bldP spid="51" grpId="1" animBg="1"/>
      <p:bldP spid="52" grpId="1" animBg="1"/>
      <p:bldP spid="53" grpId="1" animBg="1"/>
      <p:bldP spid="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35" name="矩形 34"/>
          <p:cNvSpPr/>
          <p:nvPr/>
        </p:nvSpPr>
        <p:spPr>
          <a:xfrm>
            <a:off x="841375" y="1209675"/>
            <a:ext cx="3224530" cy="478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453640" y="744220"/>
            <a:ext cx="0" cy="556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437005" y="1642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252220" y="2404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072005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726565" y="21386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802130" y="3090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437005" y="3688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996440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437005" y="4719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655570" y="22142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215005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290570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31135" y="3241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565525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0670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215005" y="3420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6517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515485" y="205105"/>
                <a:ext cx="4815840" cy="5772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/>
                  <a:t>方法</a:t>
                </a:r>
                <a:r>
                  <a:rPr lang="en-US" altLang="zh-CN" sz="2400"/>
                  <a:t>1</a:t>
                </a:r>
                <a:r>
                  <a:rPr lang="zh-CN" altLang="en-US" sz="2400"/>
                  <a:t>：暴力法</a:t>
                </a:r>
                <a:endParaRPr lang="zh-CN" altLang="en-US" sz="2400"/>
              </a:p>
              <a:p>
                <a:endParaRPr lang="zh-CN" altLang="en-US" sz="2400"/>
              </a:p>
              <a:p>
                <a:r>
                  <a:rPr lang="en-US" altLang="zh-CN" sz="2400"/>
                  <a:t>ans = </a:t>
                </a:r>
                <a:r>
                  <a:rPr lang="zh-CN" altLang="en-US" sz="2400">
                    <a:sym typeface="+mn-ea"/>
                  </a:rPr>
                  <a:t>min(</a:t>
                </a:r>
                <a:r>
                  <a:rPr lang="en-US" altLang="zh-CN" sz="2400">
                    <a:sym typeface="+mn-ea"/>
                  </a:rPr>
                  <a:t>d1,d2)</a:t>
                </a:r>
                <a:endParaRPr lang="zh-CN" altLang="en-US" sz="2400"/>
              </a:p>
              <a:p>
                <a:r>
                  <a:rPr lang="en-US" altLang="zh-CN" sz="2400"/>
                  <a:t>for i = 1 to left.size</a:t>
                </a:r>
                <a:endParaRPr lang="en-US" altLang="zh-CN" sz="2400"/>
              </a:p>
              <a:p>
                <a:r>
                  <a:rPr lang="en-US" altLang="zh-CN" sz="2400"/>
                  <a:t>     for j = 1 to right.size</a:t>
                </a:r>
                <a:endParaRPr lang="en-US" altLang="zh-CN" sz="2400"/>
              </a:p>
              <a:p>
                <a:r>
                  <a:rPr lang="en-US" altLang="zh-CN" sz="2400"/>
                  <a:t>	</a:t>
                </a:r>
                <a:r>
                  <a:rPr lang="en-US" altLang="zh-CN" sz="2400">
                    <a:sym typeface="+mn-ea"/>
                  </a:rPr>
                  <a:t>if ( dis(left[i], right[j]) &lt; ans )</a:t>
                </a:r>
                <a:endParaRPr lang="en-US" altLang="zh-CN" sz="2400"/>
              </a:p>
              <a:p>
                <a:r>
                  <a:rPr lang="en-US" altLang="zh-CN" sz="2400">
                    <a:sym typeface="+mn-ea"/>
                  </a:rPr>
                  <a:t>                   ans = </a:t>
                </a:r>
                <a:r>
                  <a:rPr lang="en-US" altLang="zh-CN" sz="2400">
                    <a:sym typeface="+mn-ea"/>
                  </a:rPr>
                  <a:t>dis(left[i], right[j])</a:t>
                </a:r>
                <a:endParaRPr lang="en-US" altLang="zh-CN" sz="2400">
                  <a:sym typeface="+mn-ea"/>
                </a:endParaRPr>
              </a:p>
              <a:p>
                <a:endParaRPr lang="en-US" altLang="zh-CN" sz="2400"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递推公式</a:t>
                </a:r>
                <a:endParaRPr lang="zh-CN" altLang="en-US" sz="2400"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平均情况 T(n) = 2T(n/2)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(√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总体</a:t>
                </a:r>
                <a:r>
                  <a:rPr lang="zh-CN" altLang="en-US" sz="2400">
                    <a:sym typeface="+mn-ea"/>
                  </a:rPr>
                  <a:t>时间复杂度O（nlogn)</a:t>
                </a:r>
                <a:endParaRPr lang="zh-CN" altLang="en-US" sz="2400">
                  <a:sym typeface="+mn-ea"/>
                </a:endParaRPr>
              </a:p>
              <a:p>
                <a:endParaRPr lang="zh-CN" altLang="en-US" sz="2400"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最坏情况 </a:t>
                </a:r>
                <a:endParaRPr lang="zh-CN" altLang="en-US" sz="2400"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T(n) = 2T(n/2)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总体</a:t>
                </a:r>
                <a:r>
                  <a:rPr lang="zh-CN" altLang="en-US" sz="2400">
                    <a:sym typeface="+mn-ea"/>
                  </a:rPr>
                  <a:t>时间复杂度O（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>
                    <a:sym typeface="+mn-ea"/>
                  </a:rPr>
                  <a:t>)</a:t>
                </a:r>
                <a:endParaRPr lang="zh-CN" altLang="en-US" sz="2400"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85" y="205105"/>
                <a:ext cx="4815840" cy="57721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/>
          <p:cNvCxnSpPr>
            <a:stCxn id="42" idx="2"/>
            <a:endCxn id="47" idx="7"/>
          </p:cNvCxnSpPr>
          <p:nvPr/>
        </p:nvCxnSpPr>
        <p:spPr>
          <a:xfrm>
            <a:off x="1726565" y="2176780"/>
            <a:ext cx="993775" cy="4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2" idx="2"/>
            <a:endCxn id="49" idx="6"/>
          </p:cNvCxnSpPr>
          <p:nvPr/>
        </p:nvCxnSpPr>
        <p:spPr>
          <a:xfrm flipV="1">
            <a:off x="1726565" y="1755775"/>
            <a:ext cx="1639570" cy="42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2"/>
            <a:endCxn id="48" idx="5"/>
          </p:cNvCxnSpPr>
          <p:nvPr/>
        </p:nvCxnSpPr>
        <p:spPr>
          <a:xfrm>
            <a:off x="1726565" y="2176780"/>
            <a:ext cx="1553210" cy="53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3"/>
            <a:endCxn id="50" idx="5"/>
          </p:cNvCxnSpPr>
          <p:nvPr/>
        </p:nvCxnSpPr>
        <p:spPr>
          <a:xfrm>
            <a:off x="1737360" y="2203450"/>
            <a:ext cx="1058545" cy="1102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53" idx="4"/>
          </p:cNvCxnSpPr>
          <p:nvPr/>
        </p:nvCxnSpPr>
        <p:spPr>
          <a:xfrm>
            <a:off x="1726565" y="2176780"/>
            <a:ext cx="1526540" cy="131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2" idx="2"/>
            <a:endCxn id="52" idx="6"/>
          </p:cNvCxnSpPr>
          <p:nvPr/>
        </p:nvCxnSpPr>
        <p:spPr>
          <a:xfrm>
            <a:off x="1726565" y="2176780"/>
            <a:ext cx="1155700" cy="223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51" idx="0"/>
          </p:cNvCxnSpPr>
          <p:nvPr/>
        </p:nvCxnSpPr>
        <p:spPr>
          <a:xfrm>
            <a:off x="1726565" y="2138680"/>
            <a:ext cx="1877060" cy="202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303385" y="3926205"/>
                <a:ext cx="2687320" cy="262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olidFill>
                      <a:srgbClr val="FF0000"/>
                    </a:solidFill>
                  </a:rPr>
                  <a:t>对于均匀分布的大型点集，预计位于该带中的点的个数是非常少的。事实上，容易论证平均只有</a:t>
                </a:r>
                <a:r>
                  <a:rPr lang="en-US" altLang="zh-CN">
                    <a:solidFill>
                      <a:srgbClr val="FF0000"/>
                    </a:solidFill>
                  </a:rPr>
                  <a:t>O</a:t>
                </a:r>
                <a:r>
                  <a:rPr lang="zh-CN" altLang="en-US">
                    <a:solidFill>
                      <a:srgbClr val="FF0000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charset="0"/>
                        <a:sym typeface="+mn-ea"/>
                      </a:rPr>
                      <m:t>√</m:t>
                    </m:r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>
                    <a:solidFill>
                      <a:srgbClr val="FF0000"/>
                    </a:solidFill>
                  </a:rPr>
                  <a:t>）个点是在这个带中的。</a:t>
                </a:r>
                <a:endParaRPr lang="zh-CN" altLang="en-US">
                  <a:solidFill>
                    <a:srgbClr val="FF0000"/>
                  </a:solidFill>
                </a:endParaRPr>
              </a:p>
              <a:p>
                <a:endParaRPr lang="zh-CN" altLang="en-US">
                  <a:solidFill>
                    <a:srgbClr val="FF0000"/>
                  </a:solidFill>
                </a:endParaRPr>
              </a:p>
              <a:p>
                <a:r>
                  <a:rPr lang="en-US" altLang="zh-CN">
                    <a:solidFill>
                      <a:srgbClr val="FF0000"/>
                    </a:solidFill>
                  </a:rPr>
                  <a:t>-----</a:t>
                </a:r>
                <a:r>
                  <a:rPr lang="zh-CN" altLang="en-US">
                    <a:solidFill>
                      <a:srgbClr val="FF0000"/>
                    </a:solidFill>
                  </a:rPr>
                  <a:t>《数据结构与算法分析</a:t>
                </a:r>
                <a:r>
                  <a:rPr lang="en-US" altLang="zh-CN">
                    <a:solidFill>
                      <a:srgbClr val="FF0000"/>
                    </a:solidFill>
                  </a:rPr>
                  <a:t>-C</a:t>
                </a:r>
                <a:r>
                  <a:rPr lang="zh-CN" altLang="en-US">
                    <a:solidFill>
                      <a:srgbClr val="FF0000"/>
                    </a:solidFill>
                  </a:rPr>
                  <a:t>语言描述》</a:t>
                </a:r>
                <a:r>
                  <a:rPr lang="en-US" altLang="zh-CN">
                    <a:solidFill>
                      <a:srgbClr val="FF0000"/>
                    </a:solidFill>
                  </a:rPr>
                  <a:t>P280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385" y="3926205"/>
                <a:ext cx="2687320" cy="26238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0"/>
  <p:tag name="KSO_WM_SPECIAL_SOURCE" val="bdnull"/>
  <p:tag name="KSO_WM_TEMPLATE_THUMBS_INDEX" val="1、4、6、7、10、12、14、17、20、22"/>
</p:tagLst>
</file>

<file path=ppt/tags/tag10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0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1.xml><?xml version="1.0" encoding="utf-8"?>
<p:tagLst xmlns:p="http://schemas.openxmlformats.org/presentationml/2006/main">
  <p:tag name="KSO_WM_UNIT_TABLE_BEAUTIFY" val="smartTable{bcc990be-954d-47dd-b84b-6a0dfd70a936}"/>
</p:tagLst>
</file>

<file path=ppt/tags/tag11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8.xml><?xml version="1.0" encoding="utf-8"?>
<p:tagLst xmlns:p="http://schemas.openxmlformats.org/presentationml/2006/main">
  <p:tag name="KSO_WM_UNIT_TABLE_BEAUTIFY" val="smartTable{bcc990be-954d-47dd-b84b-6a0dfd70a936}"/>
</p:tagLst>
</file>

<file path=ppt/tags/tag11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5.xml><?xml version="1.0" encoding="utf-8"?>
<p:tagLst xmlns:p="http://schemas.openxmlformats.org/presentationml/2006/main">
  <p:tag name="KSO_WM_UNIT_TABLE_BEAUTIFY" val="smartTable{bcc990be-954d-47dd-b84b-6a0dfd70a936}"/>
</p:tagLst>
</file>

<file path=ppt/tags/tag12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4.xml><?xml version="1.0" encoding="utf-8"?>
<p:tagLst xmlns:p="http://schemas.openxmlformats.org/presentationml/2006/main">
  <p:tag name="KSO_WM_UNIT_TABLE_BEAUTIFY" val="smartTable{bcc990be-954d-47dd-b84b-6a0dfd70a936}"/>
</p:tagLst>
</file>

<file path=ppt/tags/tag14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8.xml><?xml version="1.0" encoding="utf-8"?>
<p:tagLst xmlns:p="http://schemas.openxmlformats.org/presentationml/2006/main">
  <p:tag name="KSO_WM_UNIT_PLACING_PICTURE_USER_VIEWPORT" val="{&quot;height&quot;:6912,&quot;width&quot;:9216}"/>
</p:tagLst>
</file>

<file path=ppt/tags/tag14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FULL_TEXT_BEAUTIFY_COPY_ID" val="5"/>
</p:tagLst>
</file>

<file path=ppt/tags/tag151.xml><?xml version="1.0" encoding="utf-8"?>
<p:tagLst xmlns:p="http://schemas.openxmlformats.org/presentationml/2006/main">
  <p:tag name="KSO_WM_FULL_TEXT_BEAUTIFY_COPY_ID" val="9"/>
</p:tagLst>
</file>

<file path=ppt/tags/tag15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设计组工作汇报（第2套）4">
      <a:dk1>
        <a:sysClr val="windowText" lastClr="000000"/>
      </a:dk1>
      <a:lt1>
        <a:sysClr val="window" lastClr="FFFFFF"/>
      </a:lt1>
      <a:dk2>
        <a:srgbClr val="FFF0DD"/>
      </a:dk2>
      <a:lt2>
        <a:srgbClr val="FDFAF6"/>
      </a:lt2>
      <a:accent1>
        <a:srgbClr val="C8701A"/>
      </a:accent1>
      <a:accent2>
        <a:srgbClr val="D28434"/>
      </a:accent2>
      <a:accent3>
        <a:srgbClr val="DD984D"/>
      </a:accent3>
      <a:accent4>
        <a:srgbClr val="E7AB67"/>
      </a:accent4>
      <a:accent5>
        <a:srgbClr val="F2BF80"/>
      </a:accent5>
      <a:accent6>
        <a:srgbClr val="FCD39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7428</Words>
  <Application>WPS 演示</Application>
  <PresentationFormat>宽屏</PresentationFormat>
  <Paragraphs>781</Paragraphs>
  <Slides>38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Webdings</vt:lpstr>
      <vt:lpstr>幼圆</vt:lpstr>
      <vt:lpstr>Wingdings</vt:lpstr>
      <vt:lpstr>Cambria Math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清风素材;12sc.taobao.com</dc:creator>
  <cp:keywords>12sc.taobao.com</cp:keywords>
  <dc:description>12sc.taobao.com</dc:description>
  <dc:subject>12sc.taobao.com</dc:subject>
  <cp:category>12sc.taobao.com</cp:category>
  <cp:lastModifiedBy>蛋壳</cp:lastModifiedBy>
  <cp:revision>135</cp:revision>
  <dcterms:created xsi:type="dcterms:W3CDTF">2015-08-18T02:51:00Z</dcterms:created>
  <dcterms:modified xsi:type="dcterms:W3CDTF">2021-04-09T12:29:57Z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KSORubyTemplateID">
    <vt:lpwstr>8</vt:lpwstr>
  </property>
  <property fmtid="{D5CDD505-2E9C-101B-9397-08002B2CF9AE}" pid="4" name="ICV">
    <vt:lpwstr>1A86D901414944DA92EDADB3C12EF2A5</vt:lpwstr>
  </property>
</Properties>
</file>