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9" r:id="rId3"/>
    <p:sldId id="273" r:id="rId4"/>
    <p:sldId id="304" r:id="rId5"/>
    <p:sldId id="408" r:id="rId6"/>
    <p:sldId id="546" r:id="rId7"/>
    <p:sldId id="615" r:id="rId8"/>
    <p:sldId id="616" r:id="rId9"/>
    <p:sldId id="617" r:id="rId10"/>
    <p:sldId id="618" r:id="rId11"/>
    <p:sldId id="619" r:id="rId12"/>
    <p:sldId id="557" r:id="rId13"/>
    <p:sldId id="620" r:id="rId14"/>
    <p:sldId id="621" r:id="rId15"/>
    <p:sldId id="622" r:id="rId16"/>
    <p:sldId id="624" r:id="rId17"/>
    <p:sldId id="625" r:id="rId18"/>
    <p:sldId id="627" r:id="rId19"/>
    <p:sldId id="628" r:id="rId20"/>
    <p:sldId id="629" r:id="rId21"/>
    <p:sldId id="630" r:id="rId22"/>
    <p:sldId id="631" r:id="rId23"/>
    <p:sldId id="633" r:id="rId24"/>
    <p:sldId id="634" r:id="rId25"/>
    <p:sldId id="635" r:id="rId26"/>
    <p:sldId id="636" r:id="rId27"/>
    <p:sldId id="638" r:id="rId28"/>
    <p:sldId id="639" r:id="rId29"/>
    <p:sldId id="640" r:id="rId30"/>
    <p:sldId id="641" r:id="rId31"/>
    <p:sldId id="642" r:id="rId32"/>
    <p:sldId id="643" r:id="rId33"/>
    <p:sldId id="272" r:id="rId3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81" d="100"/>
          <a:sy n="81" d="100"/>
        </p:scale>
        <p:origin x="691" y="62"/>
      </p:cViewPr>
      <p:guideLst>
        <p:guide orient="horz" pos="1963"/>
        <p:guide orient="horz" pos="222"/>
        <p:guide orient="horz" pos="4046"/>
        <p:guide pos="3930"/>
        <p:guide pos="7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783-5FF8-4D90-8D0F-1E0774ABAB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75CF-16FF-4CA4-A55F-DF04FD4150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5.jpe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6.jpeg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7.jpeg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image" Target="../media/image8.jpeg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818783" y="2699344"/>
            <a:ext cx="6130657" cy="1194951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818783" y="2257424"/>
            <a:ext cx="6130657" cy="353931"/>
          </a:xfrm>
        </p:spPr>
        <p:txBody>
          <a:bodyPr lIns="91440" tIns="45720" rIns="91440" bIns="45720" anchor="b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818783" y="5463545"/>
            <a:ext cx="4424363" cy="619125"/>
          </a:xfrm>
        </p:spPr>
        <p:txBody>
          <a:bodyPr lIns="91440" tIns="45720" rIns="91440" bIns="45720">
            <a:normAutofit/>
          </a:bodyPr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69882" y="2548901"/>
            <a:ext cx="10852237" cy="1760199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blipFill rotWithShape="1">
            <a:blip r:embed="rId3" cstate="email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blipFill rotWithShape="1">
            <a:blip r:embed="rId3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485700" y="3498850"/>
            <a:ext cx="7220600" cy="97155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2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7.xml"/><Relationship Id="rId2" Type="http://schemas.openxmlformats.org/officeDocument/2006/relationships/tags" Target="../tags/tag120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1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3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5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6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7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8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9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0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1.xml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2.xml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3.xml"/><Relationship Id="rId2" Type="http://schemas.openxmlformats.org/officeDocument/2006/relationships/image" Target="../media/image34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4.xml"/><Relationship Id="rId2" Type="http://schemas.openxmlformats.org/officeDocument/2006/relationships/image" Target="../media/image42.png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5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6.xml"/><Relationship Id="rId3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7.xml"/><Relationship Id="rId2" Type="http://schemas.openxmlformats.org/officeDocument/2006/relationships/image" Target="../media/image48.png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8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9.xml"/><Relationship Id="rId3" Type="http://schemas.openxmlformats.org/officeDocument/2006/relationships/image" Target="../media/image49.png"/><Relationship Id="rId2" Type="http://schemas.openxmlformats.org/officeDocument/2006/relationships/image" Target="../media/image34.png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1.xml"/><Relationship Id="rId2" Type="http://schemas.openxmlformats.org/officeDocument/2006/relationships/image" Target="../media/image10.png"/><Relationship Id="rId1" Type="http://schemas.openxmlformats.org/officeDocument/2006/relationships/tags" Target="../tags/tag110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0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1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13.xml"/><Relationship Id="rId2" Type="http://schemas.openxmlformats.org/officeDocument/2006/relationships/image" Target="../media/image10.png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15.xml"/><Relationship Id="rId2" Type="http://schemas.openxmlformats.org/officeDocument/2006/relationships/image" Target="../media/image10.png"/><Relationship Id="rId1" Type="http://schemas.openxmlformats.org/officeDocument/2006/relationships/tags" Target="../tags/tag1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3.xml"/><Relationship Id="rId2" Type="http://schemas.openxmlformats.org/officeDocument/2006/relationships/tags" Target="../tags/tag116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11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5.xml"/><Relationship Id="rId2" Type="http://schemas.openxmlformats.org/officeDocument/2006/relationships/tags" Target="../tags/tag118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119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05531" y="1532370"/>
            <a:ext cx="445008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算法设计</a:t>
            </a:r>
            <a:r>
              <a:rPr lang="zh-CN" altLang="en-US" sz="4800" b="1" dirty="0"/>
              <a:t>与分析</a:t>
            </a:r>
            <a:endParaRPr lang="zh-CN" altLang="en-US" sz="4800" b="1" dirty="0"/>
          </a:p>
          <a:p>
            <a:pPr algn="ctr"/>
            <a:r>
              <a:rPr sz="4800" b="1" dirty="0"/>
              <a:t>实验六 桥</a:t>
            </a:r>
            <a:endParaRPr sz="4800" b="1" dirty="0"/>
          </a:p>
        </p:txBody>
      </p:sp>
      <p:sp>
        <p:nvSpPr>
          <p:cNvPr id="5122" name="副标题 5122"/>
          <p:cNvSpPr>
            <a:spLocks noGrp="1"/>
          </p:cNvSpPr>
          <p:nvPr/>
        </p:nvSpPr>
        <p:spPr>
          <a:xfrm>
            <a:off x="4424045" y="3952240"/>
            <a:ext cx="4259580" cy="1698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/>
          <a:lstStyle>
            <a:lvl1pPr marL="85725" lvl="0" indent="-85725" algn="ctr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None/>
              <a:defRPr sz="20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1pPr>
            <a:lvl2pPr marL="85725" lvl="1" indent="-85725" algn="ct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6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4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       名：沈晨玙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       业：计算机科学与技术</a:t>
            </a:r>
            <a:endParaRPr lang="zh-CN" altLang="en-US" sz="2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indent="-342900" algn="l" eaLnBrk="1" hangingPunct="1">
              <a:buSzPct val="100000"/>
            </a:pP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指导老师：杨烜</a:t>
            </a: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  <a:p>
            <a:pPr indent="-342900" algn="l" eaLnBrk="1" hangingPunct="1">
              <a:buSzPct val="100000"/>
            </a:pP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8939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 </a:t>
            </a:r>
            <a:r>
              <a:rPr lang="zh-CN" altLang="en-US" sz="3200" b="1" dirty="0">
                <a:sym typeface="+mn-ea"/>
              </a:rPr>
              <a:t>基准法求解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6685" y="758825"/>
            <a:ext cx="9777730" cy="5210810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667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并查集求解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4" name="文本框 3"/>
          <p:cNvSpPr txBox="1"/>
          <p:nvPr/>
        </p:nvSpPr>
        <p:spPr>
          <a:xfrm>
            <a:off x="299720" y="857885"/>
            <a:ext cx="11704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算法原理：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主要思路与基准法类似，通过比较删除边前后连通分支数来判断是否为桥。</a:t>
            </a:r>
            <a:endParaRPr lang="zh-CN" altLang="en-US" sz="2400">
              <a:sym typeface="+mn-ea"/>
            </a:endParaRPr>
          </a:p>
          <a:p>
            <a:pPr indent="0">
              <a:buFont typeface="+mj-ea"/>
              <a:buNone/>
            </a:pPr>
            <a:r>
              <a:rPr lang="zh-CN" altLang="en-US" sz="2400">
                <a:sym typeface="+mn-ea"/>
              </a:rPr>
              <a:t>差别在于对于连通分支数的计算利用并查集。</a:t>
            </a:r>
            <a:endParaRPr lang="zh-CN" altLang="en-US"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315" y="2425700"/>
            <a:ext cx="8572500" cy="3857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667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并查集求解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790" y="1179195"/>
            <a:ext cx="8390255" cy="4693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8920" y="1377315"/>
            <a:ext cx="2476500" cy="1114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6200" y="2819400"/>
            <a:ext cx="4095750" cy="1895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6200" y="4977130"/>
            <a:ext cx="4495800" cy="8953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667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并查集求解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2245" y="833120"/>
            <a:ext cx="9286875" cy="5191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667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并查集求解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840" y="643890"/>
            <a:ext cx="1476375" cy="371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20727"/>
          <a:stretch>
            <a:fillRect/>
          </a:stretch>
        </p:blipFill>
        <p:spPr>
          <a:xfrm>
            <a:off x="370840" y="1207135"/>
            <a:ext cx="6657975" cy="2028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840" y="3427730"/>
            <a:ext cx="7877175" cy="2550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8795" y="1207135"/>
            <a:ext cx="5981700" cy="6953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667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并查集求解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380" y="840740"/>
            <a:ext cx="8582025" cy="209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010" y="2936240"/>
            <a:ext cx="5362575" cy="2247900"/>
          </a:xfrm>
          <a:prstGeom prst="rect">
            <a:avLst/>
          </a:prstGeom>
        </p:spPr>
      </p:pic>
      <p:pic>
        <p:nvPicPr>
          <p:cNvPr id="12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35" y="3865245"/>
            <a:ext cx="6581775" cy="266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405" y="643890"/>
            <a:ext cx="3107690" cy="2689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667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并查集求解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9510" y="971550"/>
            <a:ext cx="9872980" cy="5079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6678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并查集求解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5395" y="1064895"/>
            <a:ext cx="10270490" cy="5194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6293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生成森林优化基准法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365" y="819150"/>
            <a:ext cx="9401175" cy="2286000"/>
          </a:xfrm>
          <a:prstGeom prst="rect">
            <a:avLst/>
          </a:prstGeom>
        </p:spPr>
      </p:pic>
      <p:pic>
        <p:nvPicPr>
          <p:cNvPr id="24" name="图片 20" descr="IMG_25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5631" r="53378" b="24110"/>
          <a:stretch>
            <a:fillRect/>
          </a:stretch>
        </p:blipFill>
        <p:spPr>
          <a:xfrm>
            <a:off x="8152130" y="2112645"/>
            <a:ext cx="3580130" cy="4389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15" y="3280410"/>
            <a:ext cx="337185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3465" y="3280410"/>
            <a:ext cx="4276725" cy="26098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6293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生成森林优化基准法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240" y="782320"/>
            <a:ext cx="9458325" cy="5457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325"/>
            <a:ext cx="42138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PART ONE </a:t>
            </a:r>
            <a:r>
              <a:rPr lang="zh-CN" altLang="en-US" sz="3200" b="1" dirty="0"/>
              <a:t>开发背景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3949805" y="313315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169" name="图片 6145" descr="office6\wpsassist\cache\53b24f42035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426085"/>
            <a:ext cx="6030913" cy="575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内容占位符 6147"/>
          <p:cNvSpPr>
            <a:spLocks noGrp="1"/>
          </p:cNvSpPr>
          <p:nvPr/>
        </p:nvSpPr>
        <p:spPr>
          <a:xfrm>
            <a:off x="1362075" y="2357120"/>
            <a:ext cx="7652385" cy="3302000"/>
          </a:xfrm>
          <a:prstGeom prst="flowChartOr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2571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•"/>
              <a:defRPr sz="1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 </a:t>
            </a: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程序代码：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C++</a:t>
            </a: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绘图：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python 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matplotlib</a:t>
            </a:r>
            <a:endParaRPr lang="en-US" altLang="zh-CN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Font typeface="Wingdings" panose="05000000000000000000" pitchFamily="2" charset="2"/>
              <a:buNone/>
            </a:pPr>
            <a:endParaRPr lang="zh-CN" altLang="en-US" sz="2400" b="1" strike="noStrike" noProof="1">
              <a:solidFill>
                <a:schemeClr val="tx2"/>
              </a:solidFill>
              <a:uFillTx/>
              <a:ea typeface="微软雅黑" panose="020B0503020204020204" charset="-122"/>
              <a:sym typeface="+mn-ea"/>
            </a:endParaRPr>
          </a:p>
          <a:p>
            <a:pPr marL="1905" indent="82550" eaLnBrk="1" fontAlgn="base" hangingPunct="1">
              <a:buFont typeface="Wingdings" panose="05000000000000000000" pitchFamily="2" charset="2"/>
              <a:buChar char="Ø"/>
            </a:pPr>
            <a:endParaRPr lang="en-US" altLang="en-US" sz="2400" b="1" strike="noStrike" noProof="1"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6293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生成森林优化基准法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9995" y="1052830"/>
            <a:ext cx="9612630" cy="4018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6293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生成森林优化基准法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475" y="767715"/>
            <a:ext cx="9924415" cy="5615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6293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生成森林优化基准法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1735" y="765810"/>
            <a:ext cx="10074275" cy="5720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50965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LCA算法求解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-1918"/>
          <a:stretch>
            <a:fillRect/>
          </a:stretch>
        </p:blipFill>
        <p:spPr>
          <a:xfrm>
            <a:off x="491490" y="868045"/>
            <a:ext cx="9448800" cy="2902585"/>
          </a:xfrm>
          <a:prstGeom prst="rect">
            <a:avLst/>
          </a:prstGeom>
        </p:spPr>
      </p:pic>
      <p:pic>
        <p:nvPicPr>
          <p:cNvPr id="24" name="图片 20" descr="IMG_25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5631" r="53378" b="24110"/>
          <a:stretch>
            <a:fillRect/>
          </a:stretch>
        </p:blipFill>
        <p:spPr>
          <a:xfrm>
            <a:off x="7904480" y="2810510"/>
            <a:ext cx="2929255" cy="35909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283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LCA算法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20" descr="IMG_25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5631"/>
          <a:stretch>
            <a:fillRect/>
          </a:stretch>
        </p:blipFill>
        <p:spPr>
          <a:xfrm>
            <a:off x="1431290" y="483235"/>
            <a:ext cx="9747885" cy="4444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1290" y="4732655"/>
            <a:ext cx="8877300" cy="1847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283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LCA算法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6094"/>
          <a:stretch>
            <a:fillRect/>
          </a:stretch>
        </p:blipFill>
        <p:spPr>
          <a:xfrm>
            <a:off x="526415" y="1137285"/>
            <a:ext cx="3330575" cy="4211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8915" y="1137285"/>
            <a:ext cx="6829425" cy="104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8915" y="2773680"/>
            <a:ext cx="7609840" cy="22326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283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LCA算法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2335" y="3667760"/>
            <a:ext cx="4660265" cy="2918460"/>
          </a:xfrm>
          <a:prstGeom prst="rect">
            <a:avLst/>
          </a:prstGeom>
        </p:spPr>
      </p:pic>
      <p:pic>
        <p:nvPicPr>
          <p:cNvPr id="7" name="图片 20" descr="IMG_25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5631"/>
          <a:stretch>
            <a:fillRect/>
          </a:stretch>
        </p:blipFill>
        <p:spPr>
          <a:xfrm>
            <a:off x="2311400" y="643890"/>
            <a:ext cx="6631305" cy="3023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2585" y="3751580"/>
            <a:ext cx="3648075" cy="26727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283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LCA算法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6094"/>
          <a:stretch>
            <a:fillRect/>
          </a:stretch>
        </p:blipFill>
        <p:spPr>
          <a:xfrm>
            <a:off x="1534795" y="1137285"/>
            <a:ext cx="3330575" cy="4211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3385" y="534035"/>
            <a:ext cx="3213735" cy="61283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283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LCA算法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660" y="2208530"/>
            <a:ext cx="7231380" cy="3313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283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LCA算法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110" y="3667760"/>
            <a:ext cx="4660265" cy="2918460"/>
          </a:xfrm>
          <a:prstGeom prst="rect">
            <a:avLst/>
          </a:prstGeom>
        </p:spPr>
      </p:pic>
      <p:pic>
        <p:nvPicPr>
          <p:cNvPr id="7" name="图片 20" descr="IMG_25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5631"/>
          <a:stretch>
            <a:fillRect/>
          </a:stretch>
        </p:blipFill>
        <p:spPr>
          <a:xfrm>
            <a:off x="908685" y="643890"/>
            <a:ext cx="6631305" cy="3023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0240" y="3667760"/>
            <a:ext cx="6487160" cy="29730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245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问题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94030" y="791845"/>
            <a:ext cx="112350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1. 桥的定义</a:t>
            </a:r>
            <a:endParaRPr lang="zh-CN" altLang="en-US" sz="2400"/>
          </a:p>
          <a:p>
            <a:r>
              <a:rPr lang="zh-CN" altLang="en-US" sz="2400"/>
              <a:t>在图论中，一条边被称为“桥”代表这条边一旦被删除，这张图的连通块数量会增加。等价地说，一条边是一座桥当且仅当这条边不在任何环上。一张图可以有零或多座桥。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 求解问题</a:t>
            </a:r>
            <a:endParaRPr lang="zh-CN" altLang="en-US" sz="2400"/>
          </a:p>
          <a:p>
            <a:r>
              <a:rPr lang="zh-CN" altLang="en-US" sz="2400"/>
              <a:t>找出一个无向图中所有的桥。</a:t>
            </a:r>
            <a:endParaRPr lang="zh-CN" altLang="en-US" sz="2400"/>
          </a:p>
        </p:txBody>
      </p:sp>
      <p:pic>
        <p:nvPicPr>
          <p:cNvPr id="5" name="图片 3" descr="https://upload.wikimedia.org/wikipedia/commons/thumb/d/df/Graph_cut_edges.svg/200px-Graph_cut_edges.svg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5925" y="2137410"/>
            <a:ext cx="4599305" cy="45993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283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LCA算法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3220" y="739775"/>
            <a:ext cx="8924925" cy="5762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9340" y="889000"/>
            <a:ext cx="3270250" cy="825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283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</a:t>
            </a:r>
            <a:r>
              <a:rPr lang="en-US" altLang="zh-CN" sz="3200" b="1" dirty="0">
                <a:sym typeface="+mn-ea"/>
              </a:rPr>
              <a:t>FOUR </a:t>
            </a:r>
            <a:r>
              <a:rPr lang="zh-CN" altLang="en-US" sz="3200" b="1" dirty="0"/>
              <a:t>LCA算法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2928"/>
          <a:stretch>
            <a:fillRect/>
          </a:stretch>
        </p:blipFill>
        <p:spPr>
          <a:xfrm>
            <a:off x="1894840" y="748030"/>
            <a:ext cx="8820785" cy="5678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055870" y="2390890"/>
            <a:ext cx="2240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/>
              <a:t>谢谢！</a:t>
            </a:r>
            <a:endParaRPr lang="zh-CN" altLang="en-US" sz="5400" b="1" dirty="0"/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8939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 </a:t>
            </a:r>
            <a:r>
              <a:rPr lang="zh-CN" altLang="en-US" sz="3200" b="1" dirty="0"/>
              <a:t>基准法求解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8728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01955" y="727075"/>
            <a:ext cx="100990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由桥的定义可知，删除桥之后，</a:t>
            </a:r>
            <a:r>
              <a:rPr lang="zh-CN" altLang="en-US" sz="2800">
                <a:solidFill>
                  <a:srgbClr val="FF0000"/>
                </a:solidFill>
              </a:rPr>
              <a:t>图的连通分支数量就会增加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所有只需要比较删除前后连通分支数量即可判断该边是否为桥。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利用DFS算法计算连通分支数量。</a:t>
            </a:r>
            <a:endParaRPr lang="zh-CN" altLang="en-US" sz="2800"/>
          </a:p>
        </p:txBody>
      </p:sp>
      <p:pic>
        <p:nvPicPr>
          <p:cNvPr id="5" name="图片 3" descr="https://upload.wikimedia.org/wikipedia/commons/thumb/d/df/Graph_cut_edges.svg/200px-Graph_cut_edges.svg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51090" y="2972435"/>
            <a:ext cx="3731260" cy="37312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8939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 </a:t>
            </a:r>
            <a:r>
              <a:rPr lang="zh-CN" altLang="en-US" sz="3200" b="1" dirty="0">
                <a:sym typeface="+mn-ea"/>
              </a:rPr>
              <a:t>基准法求解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09575" y="727075"/>
            <a:ext cx="1161478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BASIC：</a:t>
            </a:r>
            <a:endParaRPr lang="en-US" altLang="zh-CN" sz="2400"/>
          </a:p>
          <a:p>
            <a:r>
              <a:rPr lang="en-US" altLang="zh-CN" sz="2400"/>
              <a:t>	A = Count_connected_components</a:t>
            </a:r>
            <a:endParaRPr lang="en-US" altLang="zh-CN" sz="2400"/>
          </a:p>
          <a:p>
            <a:r>
              <a:rPr lang="en-US" altLang="zh-CN" sz="2400"/>
              <a:t>	For every edge (u, v):</a:t>
            </a:r>
            <a:endParaRPr lang="en-US" altLang="zh-CN" sz="2400"/>
          </a:p>
          <a:p>
            <a:r>
              <a:rPr lang="en-US" altLang="zh-CN" sz="2400"/>
              <a:t>	Remove (u, v) from graph</a:t>
            </a:r>
            <a:endParaRPr lang="en-US" altLang="zh-CN" sz="2400"/>
          </a:p>
          <a:p>
            <a:r>
              <a:rPr lang="en-US" altLang="zh-CN" sz="2400"/>
              <a:t>		B = Count_connected_components</a:t>
            </a:r>
            <a:endParaRPr lang="en-US" altLang="zh-CN" sz="2400"/>
          </a:p>
          <a:p>
            <a:r>
              <a:rPr lang="en-US" altLang="zh-CN" sz="2400"/>
              <a:t>		If B &gt; A </a:t>
            </a:r>
            <a:endParaRPr lang="en-US" altLang="zh-CN" sz="2400"/>
          </a:p>
          <a:p>
            <a:r>
              <a:rPr lang="en-US" altLang="zh-CN" sz="2400"/>
              <a:t>			(u,v) is a bridge</a:t>
            </a:r>
            <a:endParaRPr lang="en-US" altLang="zh-CN" sz="2400"/>
          </a:p>
          <a:p>
            <a:r>
              <a:rPr lang="en-US" altLang="zh-CN" sz="2400"/>
              <a:t>		Add (u, v) back to the graph.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Count_connected_components:		DFS(v):</a:t>
            </a:r>
            <a:endParaRPr lang="en-US" altLang="zh-CN" sz="2400"/>
          </a:p>
          <a:p>
            <a:r>
              <a:rPr lang="en-US" altLang="zh-CN" sz="2400"/>
              <a:t>	Count = 0					visited[v] = true</a:t>
            </a:r>
            <a:endParaRPr lang="en-US" altLang="zh-CN" sz="2400"/>
          </a:p>
          <a:p>
            <a:r>
              <a:rPr lang="en-US" altLang="zh-CN" sz="2400"/>
              <a:t>	For every vertex (v):				for every adjacent points (next) of (v):</a:t>
            </a:r>
            <a:endParaRPr lang="en-US" altLang="zh-CN" sz="2400"/>
          </a:p>
          <a:p>
            <a:r>
              <a:rPr lang="en-US" altLang="zh-CN" sz="2400"/>
              <a:t>		If visited[v] = false:				if visited[next] = false:</a:t>
            </a:r>
            <a:endParaRPr lang="en-US" altLang="zh-CN" sz="2400"/>
          </a:p>
          <a:p>
            <a:r>
              <a:rPr lang="en-US" altLang="zh-CN" sz="2400"/>
              <a:t>			DFS (v)					DFS (next)</a:t>
            </a:r>
            <a:endParaRPr lang="en-US" altLang="zh-CN" sz="2400"/>
          </a:p>
          <a:p>
            <a:r>
              <a:rPr lang="en-US" altLang="zh-CN" sz="2400"/>
              <a:t>			Count++</a:t>
            </a:r>
            <a:endParaRPr lang="en-US" altLang="zh-CN" sz="2400"/>
          </a:p>
          <a:p>
            <a:r>
              <a:rPr lang="en-US" altLang="zh-CN" sz="2400"/>
              <a:t>	return Count</a:t>
            </a:r>
            <a:endParaRPr lang="en-US" altLang="zh-CN" sz="2400"/>
          </a:p>
        </p:txBody>
      </p:sp>
      <p:pic>
        <p:nvPicPr>
          <p:cNvPr id="4" name="图片 3" descr="https://upload.wikimedia.org/wikipedia/commons/thumb/d/df/Graph_cut_edges.svg/200px-Graph_cut_edges.svg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62365" y="527685"/>
            <a:ext cx="2778760" cy="27787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8939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 </a:t>
            </a:r>
            <a:r>
              <a:rPr lang="zh-CN" altLang="en-US" sz="3200" b="1" dirty="0">
                <a:sym typeface="+mn-ea"/>
              </a:rPr>
              <a:t>基准法求解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09575" y="727075"/>
                <a:ext cx="6123305" cy="4572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时间复杂度分析</a:t>
                </a:r>
                <a:r>
                  <a:rPr lang="zh-CN" altLang="en-US" sz="2400"/>
                  <a:t>：</a:t>
                </a:r>
                <a:endParaRPr lang="zh-CN" altLang="en-US" sz="2400"/>
              </a:p>
              <a:p>
                <a:endParaRPr lang="en-US" altLang="zh-CN" sz="2400"/>
              </a:p>
              <a:p>
                <a:r>
                  <a:rPr lang="en-US" altLang="zh-CN" sz="2400"/>
                  <a:t>对全图做DFS需要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O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400"/>
              </a:p>
              <a:p>
                <a:endParaRPr lang="en-US" altLang="zh-CN" sz="2400"/>
              </a:p>
              <a:p>
                <a:r>
                  <a:rPr lang="en-US" altLang="zh-CN" sz="2400"/>
                  <a:t>有e条边，需要对全图做DFS，总时间复杂度为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𝑒𝑛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/>
              </a:p>
              <a:p>
                <a:endParaRPr lang="en-US" altLang="zh-CN" sz="2400"/>
              </a:p>
              <a:p>
                <a:endParaRPr lang="en-US" altLang="zh-CN" sz="2400"/>
              </a:p>
              <a:p>
                <a:r>
                  <a:rPr lang="en-US" altLang="zh-CN" sz="2400"/>
                  <a:t>对于稀疏图e = n，对于稠密图e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400"/>
              </a:p>
              <a:p>
                <a:r>
                  <a:rPr lang="en-US" altLang="zh-CN" sz="2400"/>
                  <a:t>稀疏图：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，稠密图：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4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727075"/>
                <a:ext cx="6123305" cy="45726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370955" y="643890"/>
            <a:ext cx="56019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BASIC：</a:t>
            </a:r>
            <a:endParaRPr lang="en-US" altLang="zh-CN"/>
          </a:p>
          <a:p>
            <a:r>
              <a:rPr lang="en-US" altLang="zh-CN">
                <a:sym typeface="+mn-ea"/>
              </a:rPr>
              <a:t>	A = Count_connected_components</a:t>
            </a:r>
            <a:endParaRPr lang="en-US" altLang="zh-CN"/>
          </a:p>
          <a:p>
            <a:r>
              <a:rPr lang="en-US" altLang="zh-CN">
                <a:sym typeface="+mn-ea"/>
              </a:rPr>
              <a:t>	For every edge (u, v):</a:t>
            </a:r>
            <a:endParaRPr lang="en-US" altLang="zh-CN"/>
          </a:p>
          <a:p>
            <a:r>
              <a:rPr lang="en-US" altLang="zh-CN">
                <a:sym typeface="+mn-ea"/>
              </a:rPr>
              <a:t>	Remove (u, v) from graph</a:t>
            </a:r>
            <a:endParaRPr lang="en-US" altLang="zh-CN"/>
          </a:p>
          <a:p>
            <a:r>
              <a:rPr lang="en-US" altLang="zh-CN">
                <a:sym typeface="+mn-ea"/>
              </a:rPr>
              <a:t>		B = Count_connected_components</a:t>
            </a:r>
            <a:endParaRPr lang="en-US" altLang="zh-CN"/>
          </a:p>
          <a:p>
            <a:r>
              <a:rPr lang="en-US" altLang="zh-CN">
                <a:sym typeface="+mn-ea"/>
              </a:rPr>
              <a:t>		If B &gt; A </a:t>
            </a:r>
            <a:endParaRPr lang="en-US" altLang="zh-CN"/>
          </a:p>
          <a:p>
            <a:r>
              <a:rPr lang="en-US" altLang="zh-CN">
                <a:sym typeface="+mn-ea"/>
              </a:rPr>
              <a:t>			(u,v) is a bridge</a:t>
            </a:r>
            <a:endParaRPr lang="en-US" altLang="zh-CN"/>
          </a:p>
          <a:p>
            <a:r>
              <a:rPr lang="en-US" altLang="zh-CN">
                <a:sym typeface="+mn-ea"/>
              </a:rPr>
              <a:t>		Add (u, v) back to the graph.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8939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 </a:t>
            </a:r>
            <a:r>
              <a:rPr lang="zh-CN" altLang="en-US" sz="3200" b="1" dirty="0">
                <a:sym typeface="+mn-ea"/>
              </a:rPr>
              <a:t>基准法求解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09575" y="727075"/>
            <a:ext cx="114319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优化模型：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①在基准法的基础上，删除边后不需要对全图进行DFS。</a:t>
            </a:r>
            <a:endParaRPr lang="zh-CN" altLang="en-US" sz="2400"/>
          </a:p>
          <a:p>
            <a:r>
              <a:rPr lang="zh-CN" altLang="en-US" sz="2400"/>
              <a:t>②对删除边的其中一个结点做DFS，如果在深度优先搜索过程中，搜索到另一结点则说明在同一连通分支，提前结束搜索。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25" y="2982595"/>
            <a:ext cx="5067300" cy="3109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4835" y="3058160"/>
            <a:ext cx="6402705" cy="2122170"/>
          </a:xfrm>
          <a:prstGeom prst="rect">
            <a:avLst/>
          </a:prstGeom>
        </p:spPr>
      </p:pic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8939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 </a:t>
            </a:r>
            <a:r>
              <a:rPr lang="zh-CN" altLang="en-US" sz="3200" b="1" dirty="0">
                <a:sym typeface="+mn-ea"/>
              </a:rPr>
              <a:t>基准法求解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045" y="991235"/>
            <a:ext cx="10851515" cy="4480560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8939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THREE </a:t>
            </a:r>
            <a:r>
              <a:rPr lang="zh-CN" altLang="en-US" sz="3200" b="1" dirty="0">
                <a:sym typeface="+mn-ea"/>
              </a:rPr>
              <a:t>基准法求解</a:t>
            </a:r>
            <a:endParaRPr lang="zh-CN" altLang="en-US" sz="3200" b="1" dirty="0"/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3815" y="643890"/>
            <a:ext cx="9564370" cy="5605780"/>
          </a:xfrm>
          <a:prstGeom prst="rect">
            <a:avLst/>
          </a:prstGeom>
        </p:spPr>
      </p:pic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0"/>
  <p:tag name="KSO_WM_SPECIAL_SOURCE" val="bdnull"/>
  <p:tag name="KSO_WM_TEMPLATE_THUMBS_INDEX" val="1、4、6、7、10、12、14、17、20、22"/>
</p:tagLst>
</file>

<file path=ppt/tags/tag10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0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PLACING_PICTURE_USER_VIEWPORT" val="{&quot;height&quot;:3000,&quot;width&quot;:3000}"/>
</p:tagLst>
</file>

<file path=ppt/tags/tag11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2.xml><?xml version="1.0" encoding="utf-8"?>
<p:tagLst xmlns:p="http://schemas.openxmlformats.org/presentationml/2006/main">
  <p:tag name="KSO_WM_UNIT_PLACING_PICTURE_USER_VIEWPORT" val="{&quot;height&quot;:3000,&quot;width&quot;:3000}"/>
</p:tagLst>
</file>

<file path=ppt/tags/tag11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4.xml><?xml version="1.0" encoding="utf-8"?>
<p:tagLst xmlns:p="http://schemas.openxmlformats.org/presentationml/2006/main">
  <p:tag name="KSO_WM_UNIT_PLACING_PICTURE_USER_VIEWPORT" val="{&quot;height&quot;:3000,&quot;width&quot;:3000}"/>
</p:tagLst>
</file>

<file path=ppt/tags/tag11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1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2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2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3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5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6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7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8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39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1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42.xml><?xml version="1.0" encoding="utf-8"?>
<p:tagLst xmlns:p="http://schemas.openxmlformats.org/presentationml/2006/main">
  <p:tag name="KSO_WM_FULL_TEXT_BEAUTIFY_COPY_ID" val="5"/>
</p:tagLst>
</file>

<file path=ppt/tags/tag143.xml><?xml version="1.0" encoding="utf-8"?>
<p:tagLst xmlns:p="http://schemas.openxmlformats.org/presentationml/2006/main">
  <p:tag name="KSO_WM_FULL_TEXT_BEAUTIFY_COPY_ID" val="9"/>
</p:tagLst>
</file>

<file path=ppt/tags/tag144.xml><?xml version="1.0" encoding="utf-8"?>
<p:tagLst xmlns:p="http://schemas.openxmlformats.org/presentationml/2006/main">
  <p:tag name="KSO_WM_TEMPLATE_CATEGORY" val="custom"/>
  <p:tag name="KSO_WM_TEMPLATE_INDEX" val="2021864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设计组工作汇报（第2套）4">
      <a:dk1>
        <a:sysClr val="windowText" lastClr="000000"/>
      </a:dk1>
      <a:lt1>
        <a:sysClr val="window" lastClr="FFFFFF"/>
      </a:lt1>
      <a:dk2>
        <a:srgbClr val="FFF0DD"/>
      </a:dk2>
      <a:lt2>
        <a:srgbClr val="FDFAF6"/>
      </a:lt2>
      <a:accent1>
        <a:srgbClr val="C8701A"/>
      </a:accent1>
      <a:accent2>
        <a:srgbClr val="D28434"/>
      </a:accent2>
      <a:accent3>
        <a:srgbClr val="DD984D"/>
      </a:accent3>
      <a:accent4>
        <a:srgbClr val="E7AB67"/>
      </a:accent4>
      <a:accent5>
        <a:srgbClr val="F2BF80"/>
      </a:accent5>
      <a:accent6>
        <a:srgbClr val="FCD39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2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3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4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5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6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ppt/theme/themeOverride7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1583</Words>
  <Application>WPS 演示</Application>
  <PresentationFormat>宽屏</PresentationFormat>
  <Paragraphs>137</Paragraphs>
  <Slides>32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Webdings</vt:lpstr>
      <vt:lpstr>幼圆</vt:lpstr>
      <vt:lpstr>Cambria Math</vt:lpstr>
      <vt:lpstr>Calibri</vt:lpstr>
      <vt:lpstr>Arial Unicode MS</vt:lpstr>
      <vt:lpstr>Yu Gothic</vt:lpstr>
      <vt:lpstr>Arial Unicode MS</vt:lpstr>
      <vt:lpstr>等线</vt:lpstr>
      <vt:lpstr>Arial</vt:lpstr>
      <vt:lpstr>MS Mincho</vt:lpstr>
      <vt:lpstr>Segoe Print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蛋壳</cp:lastModifiedBy>
  <cp:revision>146</cp:revision>
  <dcterms:created xsi:type="dcterms:W3CDTF">2015-08-18T02:51:00Z</dcterms:created>
  <dcterms:modified xsi:type="dcterms:W3CDTF">2021-05-27T14:41:31Z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RubyTemplateID">
    <vt:lpwstr>8</vt:lpwstr>
  </property>
  <property fmtid="{D5CDD505-2E9C-101B-9397-08002B2CF9AE}" pid="4" name="ICV">
    <vt:lpwstr>A0D08F395B444BFF8C656D0C22782B30</vt:lpwstr>
  </property>
</Properties>
</file>