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9" r:id="rId3"/>
    <p:sldId id="273" r:id="rId4"/>
    <p:sldId id="304" r:id="rId5"/>
    <p:sldId id="408" r:id="rId6"/>
    <p:sldId id="546" r:id="rId7"/>
    <p:sldId id="615" r:id="rId8"/>
    <p:sldId id="616" r:id="rId9"/>
    <p:sldId id="617" r:id="rId10"/>
    <p:sldId id="618" r:id="rId11"/>
    <p:sldId id="619" r:id="rId12"/>
    <p:sldId id="620" r:id="rId13"/>
    <p:sldId id="621" r:id="rId14"/>
    <p:sldId id="622" r:id="rId15"/>
    <p:sldId id="623" r:id="rId16"/>
    <p:sldId id="624" r:id="rId17"/>
    <p:sldId id="625" r:id="rId18"/>
    <p:sldId id="626" r:id="rId19"/>
    <p:sldId id="627" r:id="rId20"/>
    <p:sldId id="628" r:id="rId21"/>
    <p:sldId id="272" r:id="rId22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W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303" autoAdjust="0"/>
  </p:normalViewPr>
  <p:slideViewPr>
    <p:cSldViewPr snapToGrid="0" snapToObjects="1">
      <p:cViewPr varScale="1">
        <p:scale>
          <a:sx n="81" d="100"/>
          <a:sy n="81" d="100"/>
        </p:scale>
        <p:origin x="691" y="62"/>
      </p:cViewPr>
      <p:guideLst>
        <p:guide orient="horz" pos="2113"/>
        <p:guide orient="horz" pos="221"/>
        <p:guide orient="horz" pos="4018"/>
        <p:guide pos="3971"/>
        <p:guide pos="7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6B783-5FF8-4D90-8D0F-1E0774ABAB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075CF-16FF-4CA4-A55F-DF04FD4150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image" Target="../media/image5.jpeg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6.jpeg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image" Target="../media/image7.jpeg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image" Target="../media/image8.jpeg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818783" y="2699344"/>
            <a:ext cx="6130657" cy="1194951"/>
          </a:xfrm>
        </p:spPr>
        <p:txBody>
          <a:bodyPr lIns="91440" tIns="45720" rIns="91440" bIns="45720" anchor="t" anchorCtr="0">
            <a:normAutofit/>
          </a:bodyPr>
          <a:lstStyle>
            <a:lvl1pPr algn="l">
              <a:defRPr sz="5400" spc="6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818783" y="2257424"/>
            <a:ext cx="6130657" cy="353931"/>
          </a:xfrm>
        </p:spPr>
        <p:txBody>
          <a:bodyPr lIns="91440" tIns="45720" rIns="91440" bIns="45720" anchor="b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600" u="none" strike="noStrike" kern="1200" cap="none" spc="200" normalizeH="0" baseline="0">
                <a:solidFill>
                  <a:schemeClr val="accent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818783" y="5463545"/>
            <a:ext cx="4424363" cy="619125"/>
          </a:xfrm>
        </p:spPr>
        <p:txBody>
          <a:bodyPr lIns="91440" tIns="45720" rIns="91440" bIns="45720">
            <a:normAutofit/>
          </a:bodyPr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69882" y="2548901"/>
            <a:ext cx="10852237" cy="1760199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blipFill rotWithShape="1">
            <a:blip r:embed="rId3" cstate="email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blipFill rotWithShape="1">
            <a:blip r:embed="rId3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485700" y="3498850"/>
            <a:ext cx="7220600" cy="971550"/>
          </a:xfrm>
        </p:spPr>
        <p:txBody>
          <a:bodyPr lIns="91440" tIns="45720" rIns="91440" bIns="45720" anchor="t" anchorCtr="0">
            <a:normAutofit/>
          </a:bodyPr>
          <a:lstStyle>
            <a:lvl1pPr algn="ctr"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07.xml"/><Relationship Id="rId23" Type="http://schemas.openxmlformats.org/officeDocument/2006/relationships/tags" Target="../tags/tag106.xml"/><Relationship Id="rId22" Type="http://schemas.openxmlformats.org/officeDocument/2006/relationships/tags" Target="../tags/tag105.xml"/><Relationship Id="rId21" Type="http://schemas.openxmlformats.org/officeDocument/2006/relationships/tags" Target="../tags/tag104.xml"/><Relationship Id="rId20" Type="http://schemas.openxmlformats.org/officeDocument/2006/relationships/tags" Target="../tags/tag10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0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7.xml"/><Relationship Id="rId4" Type="http://schemas.openxmlformats.org/officeDocument/2006/relationships/tags" Target="../tags/tag118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8.xml"/><Relationship Id="rId5" Type="http://schemas.openxmlformats.org/officeDocument/2006/relationships/tags" Target="../tags/tag119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9.xml"/><Relationship Id="rId4" Type="http://schemas.openxmlformats.org/officeDocument/2006/relationships/tags" Target="../tags/tag120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10.xml"/><Relationship Id="rId4" Type="http://schemas.openxmlformats.org/officeDocument/2006/relationships/tags" Target="../tags/tag121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11.xml"/><Relationship Id="rId4" Type="http://schemas.openxmlformats.org/officeDocument/2006/relationships/tags" Target="../tags/tag12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2.xml"/><Relationship Id="rId2" Type="http://schemas.openxmlformats.org/officeDocument/2006/relationships/tags" Target="../tags/tag123.xml"/><Relationship Id="rId1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3.xml"/><Relationship Id="rId2" Type="http://schemas.openxmlformats.org/officeDocument/2006/relationships/tags" Target="../tags/tag124.xml"/><Relationship Id="rId1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4.xml"/><Relationship Id="rId2" Type="http://schemas.openxmlformats.org/officeDocument/2006/relationships/tags" Target="../tags/tag125.xml"/><Relationship Id="rId1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5.xml"/><Relationship Id="rId2" Type="http://schemas.openxmlformats.org/officeDocument/2006/relationships/tags" Target="../tags/tag126.xml"/><Relationship Id="rId1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6.xml"/><Relationship Id="rId2" Type="http://schemas.openxmlformats.org/officeDocument/2006/relationships/tags" Target="../tags/tag127.xml"/><Relationship Id="rId1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9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hemeOverride" Target="../theme/themeOverride1.xml"/><Relationship Id="rId6" Type="http://schemas.openxmlformats.org/officeDocument/2006/relationships/tags" Target="../tags/tag1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1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2.xml"/><Relationship Id="rId4" Type="http://schemas.openxmlformats.org/officeDocument/2006/relationships/tags" Target="../tags/tag11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11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4.xml"/><Relationship Id="rId4" Type="http://schemas.openxmlformats.org/officeDocument/2006/relationships/tags" Target="../tags/tag115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5.xml"/><Relationship Id="rId2" Type="http://schemas.openxmlformats.org/officeDocument/2006/relationships/tags" Target="../tags/tag116.xml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6.xml"/><Relationship Id="rId2" Type="http://schemas.openxmlformats.org/officeDocument/2006/relationships/tags" Target="../tags/tag117.xml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06358" y="1532370"/>
            <a:ext cx="6448425" cy="156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/>
              <a:t>算法设计</a:t>
            </a:r>
            <a:r>
              <a:rPr lang="zh-CN" altLang="en-US" sz="4800" b="1" dirty="0"/>
              <a:t>与分析</a:t>
            </a:r>
            <a:endParaRPr lang="zh-CN" altLang="en-US" sz="4800" b="1" dirty="0"/>
          </a:p>
          <a:p>
            <a:pPr algn="ctr"/>
            <a:r>
              <a:rPr sz="4800" b="1" dirty="0"/>
              <a:t>实验六 最大流应用问题</a:t>
            </a:r>
            <a:endParaRPr sz="4800" b="1" dirty="0"/>
          </a:p>
        </p:txBody>
      </p:sp>
      <p:sp>
        <p:nvSpPr>
          <p:cNvPr id="5122" name="副标题 5122"/>
          <p:cNvSpPr>
            <a:spLocks noGrp="1"/>
          </p:cNvSpPr>
          <p:nvPr/>
        </p:nvSpPr>
        <p:spPr>
          <a:xfrm>
            <a:off x="4424045" y="3952240"/>
            <a:ext cx="4259580" cy="16986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440" tIns="45720" rIns="91440" bIns="45720" anchor="t"/>
          <a:lstStyle>
            <a:lvl1pPr marL="85725" lvl="0" indent="-85725" algn="ctr" rtl="0" fontAlgn="base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ebdings" panose="05030102010509060703" pitchFamily="18" charset="2"/>
              <a:buNone/>
              <a:defRPr sz="20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1pPr>
            <a:lvl2pPr marL="85725" lvl="1" indent="-85725" algn="ctr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6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2pPr>
            <a:lvl3pPr marL="914400" lvl="2" indent="-914400" algn="ctr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4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3pPr>
            <a:lvl4pPr marL="1371600" lvl="3" indent="-1371600" algn="ctr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2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4pPr>
            <a:lvl5pPr marL="1828800" lvl="4" indent="-1828800" algn="ctr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2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algn="l" eaLnBrk="1" hangingPunct="1">
              <a:buSzPct val="100000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姓       名：沈晨玙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-342900" algn="l" eaLnBrk="1" hangingPunct="1">
              <a:buSzPct val="100000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专       业：计算机科学与技术</a:t>
            </a:r>
            <a:endParaRPr lang="zh-CN" altLang="en-US" sz="2400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indent="-342900" algn="l" eaLnBrk="1" hangingPunct="1">
              <a:buSzPct val="100000"/>
            </a:pPr>
            <a:r>
              <a:rPr lang="zh-CN" altLang="en-US" sz="2400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指导老师：杨烜</a:t>
            </a:r>
            <a:endParaRPr lang="zh-CN" altLang="en-US" sz="900" kern="1200" dirty="0">
              <a:solidFill>
                <a:srgbClr val="873713"/>
              </a:solidFill>
              <a:latin typeface="+mn-lt"/>
              <a:ea typeface="幼圆" panose="02010509060101010101" pitchFamily="1" charset="-122"/>
              <a:cs typeface="+mn-cs"/>
            </a:endParaRPr>
          </a:p>
          <a:p>
            <a:pPr indent="-342900" algn="l" eaLnBrk="1" hangingPunct="1">
              <a:buSzPct val="100000"/>
            </a:pPr>
            <a:endParaRPr lang="zh-CN" altLang="en-US" sz="900" kern="1200" dirty="0">
              <a:solidFill>
                <a:srgbClr val="873713"/>
              </a:solidFill>
              <a:latin typeface="+mn-lt"/>
              <a:ea typeface="幼圆" panose="02010509060101010101" pitchFamily="1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117092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FIVE 最大流算法实现——BFS</a:t>
            </a:r>
            <a:r>
              <a:rPr lang="zh-CN" altLang="en-US" sz="3200" b="1" dirty="0"/>
              <a:t>（Edmond-Karp算法）</a:t>
            </a:r>
            <a:endParaRPr lang="zh-CN" altLang="en-US" sz="3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740" y="798195"/>
            <a:ext cx="4838700" cy="106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740" y="1957070"/>
            <a:ext cx="4029075" cy="2943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2250" y="1043940"/>
            <a:ext cx="5715000" cy="5491480"/>
          </a:xfrm>
          <a:prstGeom prst="rect">
            <a:avLst/>
          </a:prstGeom>
        </p:spPr>
      </p:pic>
    </p:spTree>
    <p:custDataLst>
      <p:tags r:id="rId4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117092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FIVE 最大流算法实现——BFS</a:t>
            </a:r>
            <a:r>
              <a:rPr lang="zh-CN" altLang="en-US" sz="3200" b="1" dirty="0"/>
              <a:t>（Edmond-Karp算法）</a:t>
            </a:r>
            <a:endParaRPr lang="zh-CN" altLang="en-US" sz="32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6720" y="978535"/>
            <a:ext cx="7736840" cy="925195"/>
          </a:xfrm>
          <a:prstGeom prst="rect">
            <a:avLst/>
          </a:prstGeom>
        </p:spPr>
      </p:pic>
      <p:pic>
        <p:nvPicPr>
          <p:cNvPr id="15" name="图片 26"/>
          <p:cNvPicPr>
            <a:picLocks noChangeAspect="1"/>
          </p:cNvPicPr>
          <p:nvPr/>
        </p:nvPicPr>
        <p:blipFill>
          <a:blip r:embed="rId2">
            <a:clrChange>
              <a:clrFrom>
                <a:srgbClr val="EEEEEE">
                  <a:alpha val="100000"/>
                </a:srgbClr>
              </a:clrFrom>
              <a:clrTo>
                <a:srgbClr val="EEEEE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030" y="1094740"/>
            <a:ext cx="4657090" cy="415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56"/>
          <p:cNvPicPr>
            <a:picLocks noChangeAspect="1"/>
          </p:cNvPicPr>
          <p:nvPr/>
        </p:nvPicPr>
        <p:blipFill>
          <a:blip r:embed="rId3">
            <a:clrChange>
              <a:clrFrom>
                <a:srgbClr val="EEEEEE">
                  <a:alpha val="100000"/>
                </a:srgbClr>
              </a:clrFrom>
              <a:clrTo>
                <a:srgbClr val="EEEEE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4480" y="2238375"/>
            <a:ext cx="3703320" cy="2383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00375" y="5021580"/>
            <a:ext cx="8615045" cy="1054735"/>
          </a:xfrm>
          <a:prstGeom prst="rect">
            <a:avLst/>
          </a:prstGeom>
        </p:spPr>
      </p:pic>
    </p:spTree>
    <p:custDataLst>
      <p:tags r:id="rId5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78524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FIVE 最大流算法实现——Dinic</a:t>
            </a:r>
            <a:r>
              <a:rPr lang="zh-CN" altLang="en-US" sz="3200" b="1" dirty="0"/>
              <a:t>算法</a:t>
            </a:r>
            <a:endParaRPr lang="zh-CN" altLang="en-US" sz="3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2622"/>
          <a:stretch>
            <a:fillRect/>
          </a:stretch>
        </p:blipFill>
        <p:spPr>
          <a:xfrm>
            <a:off x="320040" y="760730"/>
            <a:ext cx="8564880" cy="6838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8305" y="1736090"/>
            <a:ext cx="4829175" cy="4356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46115" y="2065020"/>
            <a:ext cx="5848350" cy="3314700"/>
          </a:xfrm>
          <a:prstGeom prst="rect">
            <a:avLst/>
          </a:prstGeom>
        </p:spPr>
      </p:pic>
    </p:spTree>
    <p:custDataLst>
      <p:tags r:id="rId4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78524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FIVE 最大流算法实现——Dinic</a:t>
            </a:r>
            <a:r>
              <a:rPr lang="zh-CN" altLang="en-US" sz="3200" b="1" dirty="0"/>
              <a:t>算法</a:t>
            </a:r>
            <a:endParaRPr lang="zh-CN" altLang="en-US" sz="32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905" y="727075"/>
            <a:ext cx="4552950" cy="457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905" y="1184275"/>
            <a:ext cx="4867275" cy="400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230" y="1584325"/>
            <a:ext cx="9174480" cy="4838065"/>
          </a:xfrm>
          <a:prstGeom prst="rect">
            <a:avLst/>
          </a:prstGeom>
        </p:spPr>
      </p:pic>
    </p:spTree>
    <p:custDataLst>
      <p:tags r:id="rId4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78524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FIVE 最大流算法实现——Dinic</a:t>
            </a:r>
            <a:r>
              <a:rPr lang="zh-CN" altLang="en-US" sz="3200" b="1" dirty="0"/>
              <a:t>算法</a:t>
            </a:r>
            <a:endParaRPr lang="zh-CN" altLang="en-US" sz="3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090" y="841375"/>
            <a:ext cx="5105400" cy="2628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65775" y="841375"/>
            <a:ext cx="6626225" cy="3825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9880" y="3726815"/>
            <a:ext cx="7233285" cy="2480945"/>
          </a:xfrm>
          <a:prstGeom prst="rect">
            <a:avLst/>
          </a:prstGeom>
        </p:spPr>
      </p:pic>
    </p:spTree>
    <p:custDataLst>
      <p:tags r:id="rId4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78524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FIVE 最大流算法实现——Dinic</a:t>
            </a:r>
            <a:r>
              <a:rPr lang="zh-CN" altLang="en-US" sz="3200" b="1" dirty="0"/>
              <a:t>算法</a:t>
            </a:r>
            <a:endParaRPr lang="zh-CN" altLang="en-US" sz="32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8490" y="969645"/>
            <a:ext cx="10584815" cy="3314700"/>
          </a:xfrm>
          <a:prstGeom prst="rect">
            <a:avLst/>
          </a:prstGeom>
        </p:spPr>
      </p:pic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7655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SIX </a:t>
            </a:r>
            <a:r>
              <a:rPr sz="3200" b="1" dirty="0"/>
              <a:t>数据测试</a:t>
            </a:r>
            <a:endParaRPr sz="3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680" y="855980"/>
            <a:ext cx="10454640" cy="5521960"/>
          </a:xfrm>
          <a:prstGeom prst="rect">
            <a:avLst/>
          </a:prstGeom>
        </p:spPr>
      </p:pic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7655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SIX </a:t>
            </a:r>
            <a:r>
              <a:rPr sz="3200" b="1" dirty="0"/>
              <a:t>数据测试</a:t>
            </a:r>
            <a:endParaRPr sz="32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9595" y="1185545"/>
            <a:ext cx="11385550" cy="4606290"/>
          </a:xfrm>
          <a:prstGeom prst="rect">
            <a:avLst/>
          </a:prstGeom>
        </p:spPr>
      </p:pic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7655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SIX </a:t>
            </a:r>
            <a:r>
              <a:rPr sz="3200" b="1" dirty="0"/>
              <a:t>数据测试</a:t>
            </a:r>
            <a:endParaRPr sz="3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3115" y="1191260"/>
            <a:ext cx="11090275" cy="4696460"/>
          </a:xfrm>
          <a:prstGeom prst="rect">
            <a:avLst/>
          </a:prstGeom>
        </p:spPr>
      </p:pic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7655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SIX </a:t>
            </a:r>
            <a:r>
              <a:rPr sz="3200" b="1" dirty="0"/>
              <a:t>数据测试</a:t>
            </a:r>
            <a:endParaRPr sz="32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9640" y="1126490"/>
            <a:ext cx="10332720" cy="4330065"/>
          </a:xfrm>
          <a:prstGeom prst="rect">
            <a:avLst/>
          </a:prstGeom>
        </p:spPr>
      </p:pic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325"/>
            <a:ext cx="421386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PART ONE </a:t>
            </a:r>
            <a:r>
              <a:rPr lang="zh-CN" altLang="en-US" sz="3200" b="1" dirty="0"/>
              <a:t>开发背景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3949805" y="313315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7169" name="图片 6145" descr="office6\wpsassist\cache\53b24f42035f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8960" y="426085"/>
            <a:ext cx="6030913" cy="575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内容占位符 6147"/>
          <p:cNvSpPr>
            <a:spLocks noGrp="1"/>
          </p:cNvSpPr>
          <p:nvPr/>
        </p:nvSpPr>
        <p:spPr>
          <a:xfrm>
            <a:off x="1362075" y="2357120"/>
            <a:ext cx="7652385" cy="3302000"/>
          </a:xfrm>
          <a:prstGeom prst="flowChartOr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/>
          <a:lstStyle>
            <a:lvl1pPr marL="342900" indent="-257175" algn="l" rtl="0" fontAlgn="base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lvl="1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defRPr sz="16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•"/>
              <a:defRPr sz="1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0" eaLnBrk="1" fontAlgn="base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zh-CN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 </a:t>
            </a:r>
            <a:r>
              <a:rPr lang="zh-CN" altLang="en-US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程序代码：</a:t>
            </a:r>
            <a:r>
              <a:rPr lang="en-US" altLang="zh-CN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C++</a:t>
            </a:r>
            <a:endParaRPr lang="en-US" altLang="zh-CN" sz="2400" b="1" noProof="1">
              <a:solidFill>
                <a:schemeClr val="tx1"/>
              </a:solidFill>
              <a:uFillTx/>
              <a:ea typeface="微软雅黑" panose="020B0503020204020204" charset="-122"/>
            </a:endParaRPr>
          </a:p>
          <a:p>
            <a:pPr marL="1905" indent="0" eaLnBrk="1" fontAlgn="base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zh-CN" sz="2400" b="1" noProof="1">
              <a:solidFill>
                <a:schemeClr val="tx1"/>
              </a:solidFill>
              <a:uFillTx/>
              <a:ea typeface="微软雅黑" panose="020B0503020204020204" charset="-122"/>
            </a:endParaRPr>
          </a:p>
          <a:p>
            <a:pPr marL="1905" indent="0" eaLnBrk="1" fontAlgn="base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绘图：</a:t>
            </a:r>
            <a:r>
              <a:rPr lang="en-US" altLang="zh-CN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python </a:t>
            </a:r>
            <a:r>
              <a:rPr lang="en-US" altLang="zh-CN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matplotlib</a:t>
            </a:r>
            <a:endParaRPr lang="en-US" altLang="zh-CN" sz="2400" b="1" noProof="1">
              <a:solidFill>
                <a:schemeClr val="tx1"/>
              </a:solidFill>
              <a:uFillTx/>
              <a:ea typeface="微软雅黑" panose="020B0503020204020204" charset="-122"/>
            </a:endParaRPr>
          </a:p>
          <a:p>
            <a:pPr marL="1905" indent="0" eaLnBrk="1" fontAlgn="base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zh-CN" altLang="en-US" sz="2400" b="1" noProof="1">
              <a:solidFill>
                <a:schemeClr val="tx1"/>
              </a:solidFill>
              <a:uFillTx/>
              <a:ea typeface="微软雅黑" panose="020B0503020204020204" charset="-122"/>
            </a:endParaRPr>
          </a:p>
          <a:p>
            <a:pPr marL="1905" indent="0" eaLnBrk="1" fontAlgn="base" hangingPunct="1">
              <a:buFont typeface="Wingdings" panose="05000000000000000000" pitchFamily="2" charset="2"/>
              <a:buNone/>
            </a:pPr>
            <a:endParaRPr lang="zh-CN" altLang="en-US" sz="2400" b="1" strike="noStrike" noProof="1">
              <a:solidFill>
                <a:schemeClr val="tx2"/>
              </a:solidFill>
              <a:uFillTx/>
              <a:ea typeface="微软雅黑" panose="020B0503020204020204" charset="-122"/>
              <a:sym typeface="+mn-ea"/>
            </a:endParaRPr>
          </a:p>
          <a:p>
            <a:pPr marL="1905" indent="82550" eaLnBrk="1" fontAlgn="base" hangingPunct="1">
              <a:buFont typeface="Wingdings" panose="05000000000000000000" pitchFamily="2" charset="2"/>
              <a:buChar char="Ø"/>
            </a:pPr>
            <a:endParaRPr lang="en-US" altLang="en-US" sz="2400" b="1" strike="noStrike" noProof="1"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055870" y="2390890"/>
            <a:ext cx="22402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/>
              <a:t>谢谢！</a:t>
            </a:r>
            <a:endParaRPr lang="zh-CN" altLang="en-US" sz="5400" b="1" dirty="0"/>
          </a:p>
        </p:txBody>
      </p:sp>
      <p:sp>
        <p:nvSpPr>
          <p:cNvPr id="9" name="椭圆 8"/>
          <p:cNvSpPr/>
          <p:nvPr>
            <p:custDataLst>
              <p:tags r:id="rId2"/>
            </p:custDataLst>
          </p:nvPr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2454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TWO </a:t>
            </a:r>
            <a:r>
              <a:rPr lang="zh-CN" altLang="en-US" sz="3200" b="1" dirty="0"/>
              <a:t>问题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0" name="文本框 9"/>
          <p:cNvSpPr txBox="1"/>
          <p:nvPr/>
        </p:nvSpPr>
        <p:spPr>
          <a:xfrm>
            <a:off x="494030" y="791845"/>
            <a:ext cx="1123505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1. 有m篇论文和n个评审，每篇论文需要安排a个评审，每个评审最多评b篇论文。请设计一个论文分配方案。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2. 要求应用最大流解决上述问题，画出m=10，n=3的流网络图并解释说明流网络图与论文评审问题的关系。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3. 编程实现所设计算法，计算a和b取不同值情况下的分配方案，如果没有可行方案则输出无解。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48754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THREE </a:t>
            </a:r>
            <a:r>
              <a:rPr lang="zh-CN" altLang="en-US" sz="3200" b="1" dirty="0"/>
              <a:t>模型建立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8728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1625" y="1536065"/>
            <a:ext cx="4791075" cy="370586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7545" y="287020"/>
            <a:ext cx="7387590" cy="54229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8750" y="1170940"/>
            <a:ext cx="6722110" cy="418719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8750" y="5560695"/>
            <a:ext cx="5748655" cy="793115"/>
          </a:xfrm>
          <a:prstGeom prst="rect">
            <a:avLst/>
          </a:prstGeom>
        </p:spPr>
      </p:pic>
    </p:spTree>
    <p:custDataLst>
      <p:tags r:id="rId6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060640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FOUR 最大流计算——Ford-Fulkerson 增广路方法</a:t>
            </a:r>
            <a:endParaRPr lang="en-US" altLang="zh-CN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715" y="748665"/>
            <a:ext cx="8801100" cy="2705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75910" y="3453765"/>
            <a:ext cx="6350635" cy="28886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715" y="3726180"/>
            <a:ext cx="3952875" cy="2343150"/>
          </a:xfrm>
          <a:prstGeom prst="rect">
            <a:avLst/>
          </a:prstGeom>
        </p:spPr>
      </p:pic>
    </p:spTree>
    <p:custDataLst>
      <p:tags r:id="rId4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95446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FOUR 最大流计算——</a:t>
            </a:r>
            <a:r>
              <a:rPr lang="zh-CN" altLang="en-US" sz="3200" b="1" dirty="0"/>
              <a:t>引入反向边和</a:t>
            </a:r>
            <a:r>
              <a:rPr lang="zh-CN" altLang="en-US" sz="3200" b="1" dirty="0"/>
              <a:t>残留矩阵</a:t>
            </a:r>
            <a:endParaRPr lang="zh-CN" altLang="en-US" sz="32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0215" y="990600"/>
            <a:ext cx="7604125" cy="4222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1455" y="990600"/>
            <a:ext cx="4129405" cy="2360930"/>
          </a:xfrm>
          <a:prstGeom prst="rect">
            <a:avLst/>
          </a:prstGeom>
        </p:spPr>
      </p:pic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685863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FIVE 最大流算法实现——</a:t>
            </a:r>
            <a:r>
              <a:rPr lang="en-US" altLang="zh-CN" sz="3200" b="1" dirty="0"/>
              <a:t>DFS</a:t>
            </a:r>
            <a:endParaRPr lang="en-US" altLang="zh-CN" sz="32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830" y="763905"/>
            <a:ext cx="5362575" cy="1428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830" y="2192655"/>
            <a:ext cx="4038600" cy="2324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8975" y="2174875"/>
            <a:ext cx="6400800" cy="3486150"/>
          </a:xfrm>
          <a:prstGeom prst="rect">
            <a:avLst/>
          </a:prstGeom>
        </p:spPr>
      </p:pic>
    </p:spTree>
    <p:custDataLst>
      <p:tags r:id="rId4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685863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FIVE 最大流算法实现——</a:t>
            </a:r>
            <a:r>
              <a:rPr lang="en-US" altLang="zh-CN" sz="3200" b="1" dirty="0"/>
              <a:t>DFS</a:t>
            </a:r>
            <a:endParaRPr lang="en-US" altLang="zh-CN" sz="32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4420" y="1125220"/>
            <a:ext cx="10306050" cy="4863465"/>
          </a:xfrm>
          <a:prstGeom prst="rect">
            <a:avLst/>
          </a:prstGeom>
        </p:spPr>
      </p:pic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685863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FIVE 最大流算法实现——</a:t>
            </a:r>
            <a:r>
              <a:rPr lang="en-US" altLang="zh-CN" sz="3200" b="1" dirty="0"/>
              <a:t>DFS</a:t>
            </a:r>
            <a:endParaRPr lang="en-US" altLang="zh-CN" sz="32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1075" y="1222375"/>
            <a:ext cx="10229850" cy="4413250"/>
          </a:xfrm>
          <a:prstGeom prst="rect">
            <a:avLst/>
          </a:prstGeom>
        </p:spPr>
      </p:pic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4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40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640"/>
  <p:tag name="KSO_WM_SPECIAL_SOURCE" val="bdnull"/>
  <p:tag name="KSO_WM_TEMPLATE_THUMBS_INDEX" val="1、4、6、7、10、12、14、17、20、22"/>
</p:tagLst>
</file>

<file path=ppt/tags/tag108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09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1.xml><?xml version="1.0" encoding="utf-8"?>
<p:tagLst xmlns:p="http://schemas.openxmlformats.org/presentationml/2006/main">
  <p:tag name="KSO_WM_UNIT_PLACING_PICTURE_USER_VIEWPORT" val="{&quot;height&quot;:8760,&quot;width&quot;:11325}"/>
</p:tagLst>
</file>

<file path=ppt/tags/tag112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3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4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5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6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7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8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9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1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2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3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4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5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6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7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8.xml><?xml version="1.0" encoding="utf-8"?>
<p:tagLst xmlns:p="http://schemas.openxmlformats.org/presentationml/2006/main">
  <p:tag name="KSO_WM_FULL_TEXT_BEAUTIFY_COPY_ID" val="5"/>
</p:tagLst>
</file>

<file path=ppt/tags/tag129.xml><?xml version="1.0" encoding="utf-8"?>
<p:tagLst xmlns:p="http://schemas.openxmlformats.org/presentationml/2006/main">
  <p:tag name="KSO_WM_FULL_TEXT_BEAUTIFY_COPY_ID" val="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设计组工作汇报（第2套）4">
      <a:dk1>
        <a:sysClr val="windowText" lastClr="000000"/>
      </a:dk1>
      <a:lt1>
        <a:sysClr val="window" lastClr="FFFFFF"/>
      </a:lt1>
      <a:dk2>
        <a:srgbClr val="FFF0DD"/>
      </a:dk2>
      <a:lt2>
        <a:srgbClr val="FDFAF6"/>
      </a:lt2>
      <a:accent1>
        <a:srgbClr val="C8701A"/>
      </a:accent1>
      <a:accent2>
        <a:srgbClr val="D28434"/>
      </a:accent2>
      <a:accent3>
        <a:srgbClr val="DD984D"/>
      </a:accent3>
      <a:accent4>
        <a:srgbClr val="E7AB67"/>
      </a:accent4>
      <a:accent5>
        <a:srgbClr val="F2BF80"/>
      </a:accent5>
      <a:accent6>
        <a:srgbClr val="FCD39A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ppt/theme/themeOverride10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ppt/theme/themeOverride11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ppt/theme/themeOverride12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ppt/theme/themeOverride13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ppt/theme/themeOverride14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ppt/theme/themeOverride15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ppt/theme/themeOverride16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ppt/theme/themeOverride2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ppt/theme/themeOverride3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ppt/theme/themeOverride4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ppt/theme/themeOverride5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ppt/theme/themeOverride6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ppt/theme/themeOverride7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ppt/theme/themeOverride8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ppt/theme/themeOverride9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635</Words>
  <Application>WPS 演示</Application>
  <PresentationFormat>宽屏</PresentationFormat>
  <Paragraphs>59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Webdings</vt:lpstr>
      <vt:lpstr>幼圆</vt:lpstr>
      <vt:lpstr>Cambria Math</vt:lpstr>
      <vt:lpstr>Calibri</vt:lpstr>
      <vt:lpstr>Arial Unicode MS</vt:lpstr>
      <vt:lpstr>Yu Gothic</vt:lpstr>
      <vt:lpstr>Arial Unicode MS</vt:lpstr>
      <vt:lpstr>等线</vt:lpstr>
      <vt:lpstr>Arial</vt:lpstr>
      <vt:lpstr>MS Mincho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清风素材;12sc.taobao.com</dc:creator>
  <cp:keywords>12sc.taobao.com</cp:keywords>
  <dc:description>12sc.taobao.com</dc:description>
  <dc:subject>12sc.taobao.com</dc:subject>
  <cp:category>12sc.taobao.com</cp:category>
  <cp:lastModifiedBy>蛋壳</cp:lastModifiedBy>
  <cp:revision>145</cp:revision>
  <dcterms:created xsi:type="dcterms:W3CDTF">2015-08-18T02:51:00Z</dcterms:created>
  <dcterms:modified xsi:type="dcterms:W3CDTF">2021-06-17T09:14:39Z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KSORubyTemplateID">
    <vt:lpwstr>8</vt:lpwstr>
  </property>
  <property fmtid="{D5CDD505-2E9C-101B-9397-08002B2CF9AE}" pid="4" name="ICV">
    <vt:lpwstr>1A86D901414944DA92EDADB3C12EF2A5</vt:lpwstr>
  </property>
</Properties>
</file>