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9" r:id="rId3"/>
    <p:sldId id="273" r:id="rId4"/>
    <p:sldId id="304" r:id="rId5"/>
    <p:sldId id="408" r:id="rId6"/>
    <p:sldId id="546" r:id="rId7"/>
    <p:sldId id="439" r:id="rId8"/>
    <p:sldId id="557" r:id="rId9"/>
    <p:sldId id="558" r:id="rId10"/>
    <p:sldId id="548" r:id="rId11"/>
    <p:sldId id="552" r:id="rId12"/>
    <p:sldId id="554" r:id="rId13"/>
    <p:sldId id="555" r:id="rId14"/>
    <p:sldId id="556" r:id="rId15"/>
    <p:sldId id="590" r:id="rId16"/>
    <p:sldId id="559" r:id="rId17"/>
    <p:sldId id="560" r:id="rId18"/>
    <p:sldId id="561" r:id="rId19"/>
    <p:sldId id="562" r:id="rId20"/>
    <p:sldId id="563" r:id="rId21"/>
    <p:sldId id="570" r:id="rId22"/>
    <p:sldId id="571" r:id="rId23"/>
    <p:sldId id="577" r:id="rId24"/>
    <p:sldId id="572" r:id="rId25"/>
    <p:sldId id="575" r:id="rId26"/>
    <p:sldId id="576" r:id="rId27"/>
    <p:sldId id="578" r:id="rId28"/>
    <p:sldId id="579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587" r:id="rId37"/>
    <p:sldId id="588" r:id="rId38"/>
    <p:sldId id="589" r:id="rId39"/>
    <p:sldId id="272" r:id="rId4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62"/>
      </p:cViewPr>
      <p:guideLst>
        <p:guide orient="horz" pos="2003"/>
        <p:guide orient="horz" pos="222"/>
        <p:guide orient="horz" pos="4048"/>
        <p:guide pos="3972"/>
        <p:guide pos="7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83-5FF8-4D90-8D0F-1E0774ABAB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75CF-16FF-4CA4-A55F-DF04FD4150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7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8.jpe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18783" y="2699344"/>
            <a:ext cx="6130657" cy="1194951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818783" y="2257424"/>
            <a:ext cx="6130657" cy="353931"/>
          </a:xfrm>
        </p:spPr>
        <p:txBody>
          <a:bodyPr lIns="91440" tIns="45720" rIns="91440" bIns="4572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818783" y="5463545"/>
            <a:ext cx="4424363" cy="619125"/>
          </a:xfrm>
        </p:spPr>
        <p:txBody>
          <a:bodyPr lIns="91440" tIns="45720" rIns="91440" bIns="45720"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9882" y="2548901"/>
            <a:ext cx="10852237" cy="1760199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3" cstate="email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85700" y="3498850"/>
            <a:ext cx="7220600" cy="97155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125.xml"/><Relationship Id="rId2" Type="http://schemas.openxmlformats.org/officeDocument/2006/relationships/image" Target="../media/image10.jpeg"/><Relationship Id="rId1" Type="http://schemas.openxmlformats.org/officeDocument/2006/relationships/tags" Target="../tags/tag12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127.xml"/><Relationship Id="rId2" Type="http://schemas.openxmlformats.org/officeDocument/2006/relationships/image" Target="../media/image10.jpeg"/><Relationship Id="rId1" Type="http://schemas.openxmlformats.org/officeDocument/2006/relationships/tags" Target="../tags/tag12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129.xml"/><Relationship Id="rId2" Type="http://schemas.openxmlformats.org/officeDocument/2006/relationships/image" Target="../media/image10.jpeg"/><Relationship Id="rId1" Type="http://schemas.openxmlformats.org/officeDocument/2006/relationships/tags" Target="../tags/tag12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131.xml"/><Relationship Id="rId2" Type="http://schemas.openxmlformats.org/officeDocument/2006/relationships/image" Target="../media/image10.jpeg"/><Relationship Id="rId1" Type="http://schemas.openxmlformats.org/officeDocument/2006/relationships/tags" Target="../tags/tag13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8.xml"/><Relationship Id="rId3" Type="http://schemas.openxmlformats.org/officeDocument/2006/relationships/tags" Target="../tags/tag135.xml"/><Relationship Id="rId2" Type="http://schemas.openxmlformats.org/officeDocument/2006/relationships/image" Target="../media/image10.jpeg"/><Relationship Id="rId1" Type="http://schemas.openxmlformats.org/officeDocument/2006/relationships/tags" Target="../tags/tag13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8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1.xml"/><Relationship Id="rId2" Type="http://schemas.openxmlformats.org/officeDocument/2006/relationships/image" Target="../media/image10.jpeg"/><Relationship Id="rId1" Type="http://schemas.openxmlformats.org/officeDocument/2006/relationships/tags" Target="../tags/tag110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4.xml"/><Relationship Id="rId2" Type="http://schemas.openxmlformats.org/officeDocument/2006/relationships/image" Target="../media/image25.png"/><Relationship Id="rId1" Type="http://schemas.openxmlformats.org/officeDocument/2006/relationships/tags" Target="../tags/tag17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13.xml"/><Relationship Id="rId2" Type="http://schemas.openxmlformats.org/officeDocument/2006/relationships/image" Target="../media/image10.jpeg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11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7.xml"/><Relationship Id="rId3" Type="http://schemas.openxmlformats.org/officeDocument/2006/relationships/image" Target="../media/image10.jpeg"/><Relationship Id="rId2" Type="http://schemas.openxmlformats.org/officeDocument/2006/relationships/tags" Target="../tags/tag116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9.xml"/><Relationship Id="rId3" Type="http://schemas.openxmlformats.org/officeDocument/2006/relationships/image" Target="../media/image10.jpeg"/><Relationship Id="rId2" Type="http://schemas.openxmlformats.org/officeDocument/2006/relationships/tags" Target="../tags/tag118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2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23.xml"/><Relationship Id="rId2" Type="http://schemas.openxmlformats.org/officeDocument/2006/relationships/image" Target="../media/image10.jpeg"/><Relationship Id="rId1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958" y="1532370"/>
            <a:ext cx="8277225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算法设计</a:t>
            </a:r>
            <a:r>
              <a:rPr lang="zh-CN" altLang="en-US" sz="4800" b="1" dirty="0"/>
              <a:t>与分析</a:t>
            </a:r>
            <a:endParaRPr lang="zh-CN" altLang="en-US" sz="4800" b="1" dirty="0"/>
          </a:p>
          <a:p>
            <a:pPr algn="ctr"/>
            <a:r>
              <a:rPr sz="4800" b="1" dirty="0"/>
              <a:t>实验四 动态规划—流水线问题</a:t>
            </a:r>
            <a:endParaRPr sz="4800" b="1" dirty="0"/>
          </a:p>
        </p:txBody>
      </p:sp>
      <p:sp>
        <p:nvSpPr>
          <p:cNvPr id="5122" name="副标题 5122"/>
          <p:cNvSpPr>
            <a:spLocks noGrp="1"/>
          </p:cNvSpPr>
          <p:nvPr/>
        </p:nvSpPr>
        <p:spPr>
          <a:xfrm>
            <a:off x="4424045" y="3952240"/>
            <a:ext cx="4259580" cy="1698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>
            <a:lvl1pPr marL="85725" lvl="0" indent="-85725" algn="ctr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None/>
              <a:defRPr sz="20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1pPr>
            <a:lvl2pPr marL="85725" lvl="1" indent="-85725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6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4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       名：沈晨玙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       业：计算机科学与技术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indent="-342900" algn="l" eaLnBrk="1" hangingPunct="1">
              <a:buSzPct val="100000"/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指导老师：杨烜</a:t>
            </a: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  <a:p>
            <a:pPr indent="-342900" algn="l" eaLnBrk="1" hangingPunct="1">
              <a:buSzPct val="100000"/>
            </a:pP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</a:t>
            </a:r>
            <a:r>
              <a:rPr lang="en-US" altLang="zh-CN" sz="3200" b="1" dirty="0"/>
              <a:t> </a:t>
            </a:r>
            <a:r>
              <a:rPr lang="zh-CN" altLang="en-US" sz="3200" b="1" dirty="0">
                <a:sym typeface="+mn-ea"/>
              </a:rPr>
              <a:t>动态规划方案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12115" y="727075"/>
            <a:ext cx="77203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Yu Gothic" panose="020B0400000000000000" charset="-128"/>
                <a:ea typeface="Yu Gothic" panose="020B0400000000000000" charset="-128"/>
                <a:sym typeface="+mn-ea"/>
              </a:rPr>
              <a:t>④</a:t>
            </a:r>
            <a:r>
              <a:rPr lang="zh-CN" altLang="en-US" sz="2400">
                <a:sym typeface="+mn-ea"/>
              </a:rPr>
              <a:t>路径存储</a:t>
            </a:r>
            <a:endParaRPr lang="zh-CN" altLang="en-US" sz="2800" b="1">
              <a:latin typeface="Yu Gothic" panose="020B0400000000000000" charset="-128"/>
              <a:ea typeface="Yu Gothic" panose="020B0400000000000000" charset="-128"/>
              <a:sym typeface="+mn-ea"/>
            </a:endParaRPr>
          </a:p>
          <a:p>
            <a:endParaRPr lang="en-US" altLang="zh-CN" sz="2400"/>
          </a:p>
        </p:txBody>
      </p:sp>
      <p:pic>
        <p:nvPicPr>
          <p:cNvPr id="7" name="图片 -2147482603" descr="0_NIpgZoovGG6e-4d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3850" y="1361440"/>
            <a:ext cx="8441055" cy="3544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472690" y="5581015"/>
            <a:ext cx="6622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路径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A --- AA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路径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B --- AB</a:t>
            </a:r>
            <a:endParaRPr lang="en-US" altLang="zh-CN" sz="2400"/>
          </a:p>
        </p:txBody>
      </p:sp>
      <p:sp>
        <p:nvSpPr>
          <p:cNvPr id="9" name="矩形 8"/>
          <p:cNvSpPr/>
          <p:nvPr/>
        </p:nvSpPr>
        <p:spPr>
          <a:xfrm>
            <a:off x="4026535" y="1361440"/>
            <a:ext cx="633095" cy="370586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04035" y="2109470"/>
            <a:ext cx="1337310" cy="104394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41345" y="2109470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141345" y="2109470"/>
            <a:ext cx="1153795" cy="207899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4797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543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029710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29710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</a:t>
            </a:r>
            <a:r>
              <a:rPr lang="en-US" altLang="zh-CN" sz="3200" b="1" dirty="0"/>
              <a:t> </a:t>
            </a:r>
            <a:r>
              <a:rPr lang="zh-CN" altLang="en-US" sz="3200" b="1" dirty="0">
                <a:sym typeface="+mn-ea"/>
              </a:rPr>
              <a:t>动态规划方案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12115" y="727075"/>
            <a:ext cx="77203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Yu Gothic" panose="020B0400000000000000" charset="-128"/>
                <a:ea typeface="Yu Gothic" panose="020B0400000000000000" charset="-128"/>
                <a:sym typeface="+mn-ea"/>
              </a:rPr>
              <a:t>④</a:t>
            </a:r>
            <a:r>
              <a:rPr lang="zh-CN" altLang="en-US" sz="2400">
                <a:sym typeface="+mn-ea"/>
              </a:rPr>
              <a:t>路径存储</a:t>
            </a:r>
            <a:endParaRPr lang="zh-CN" altLang="en-US" sz="2800" b="1">
              <a:latin typeface="Yu Gothic" panose="020B0400000000000000" charset="-128"/>
              <a:ea typeface="Yu Gothic" panose="020B0400000000000000" charset="-128"/>
              <a:sym typeface="+mn-ea"/>
            </a:endParaRPr>
          </a:p>
          <a:p>
            <a:endParaRPr lang="en-US" altLang="zh-CN" sz="2400"/>
          </a:p>
        </p:txBody>
      </p:sp>
      <p:pic>
        <p:nvPicPr>
          <p:cNvPr id="7" name="图片 -2147482603" descr="0_NIpgZoovGG6e-4d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3850" y="1361440"/>
            <a:ext cx="8441055" cy="3544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472690" y="5581015"/>
            <a:ext cx="6622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路径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AA --- AAA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路径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AB --- AB</a:t>
            </a:r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9" name="矩形 8"/>
          <p:cNvSpPr/>
          <p:nvPr/>
        </p:nvSpPr>
        <p:spPr>
          <a:xfrm>
            <a:off x="5345430" y="1361440"/>
            <a:ext cx="633095" cy="370586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04035" y="2109470"/>
            <a:ext cx="1337310" cy="104394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41345" y="2109470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141345" y="2109470"/>
            <a:ext cx="1153795" cy="207899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4797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543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029710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29710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13250" y="2109470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34860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34860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95140" y="4251325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</a:t>
            </a:r>
            <a:r>
              <a:rPr lang="en-US" altLang="zh-CN" sz="3200" b="1" dirty="0"/>
              <a:t> </a:t>
            </a:r>
            <a:r>
              <a:rPr lang="zh-CN" altLang="en-US" sz="3200" b="1" dirty="0">
                <a:sym typeface="+mn-ea"/>
              </a:rPr>
              <a:t>动态规划方案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12115" y="727075"/>
            <a:ext cx="77203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Yu Gothic" panose="020B0400000000000000" charset="-128"/>
                <a:ea typeface="Yu Gothic" panose="020B0400000000000000" charset="-128"/>
                <a:sym typeface="+mn-ea"/>
              </a:rPr>
              <a:t>④</a:t>
            </a:r>
            <a:r>
              <a:rPr lang="zh-CN" altLang="en-US" sz="2400">
                <a:sym typeface="+mn-ea"/>
              </a:rPr>
              <a:t>路径存储</a:t>
            </a:r>
            <a:endParaRPr lang="zh-CN" altLang="en-US" sz="2800" b="1">
              <a:latin typeface="Yu Gothic" panose="020B0400000000000000" charset="-128"/>
              <a:ea typeface="Yu Gothic" panose="020B0400000000000000" charset="-128"/>
              <a:sym typeface="+mn-ea"/>
            </a:endParaRPr>
          </a:p>
          <a:p>
            <a:endParaRPr lang="en-US" altLang="zh-CN" sz="2400"/>
          </a:p>
        </p:txBody>
      </p:sp>
      <p:pic>
        <p:nvPicPr>
          <p:cNvPr id="7" name="图片 -2147482603" descr="0_NIpgZoovGG6e-4d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3850" y="1361440"/>
            <a:ext cx="8441055" cy="3544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472690" y="5581015"/>
            <a:ext cx="6622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路径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AAA --- ABBA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路径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ABB --- AB</a:t>
            </a:r>
            <a:r>
              <a:rPr lang="en-US" altLang="zh-CN" sz="2400"/>
              <a:t>BB</a:t>
            </a:r>
            <a:endParaRPr lang="en-US" altLang="zh-CN" sz="2400"/>
          </a:p>
        </p:txBody>
      </p:sp>
      <p:sp>
        <p:nvSpPr>
          <p:cNvPr id="9" name="矩形 8"/>
          <p:cNvSpPr/>
          <p:nvPr/>
        </p:nvSpPr>
        <p:spPr>
          <a:xfrm>
            <a:off x="6811010" y="1361440"/>
            <a:ext cx="633095" cy="370586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04035" y="2109470"/>
            <a:ext cx="1337310" cy="104394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141345" y="2109470"/>
            <a:ext cx="1153795" cy="207899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4797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543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029710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29710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4860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34860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95140" y="4251325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50560" y="2109470"/>
            <a:ext cx="1381760" cy="2141855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95010" y="4251325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1418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1291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</a:t>
            </a:r>
            <a:r>
              <a:rPr lang="en-US" altLang="zh-CN" sz="3200" b="1" dirty="0"/>
              <a:t> </a:t>
            </a:r>
            <a:r>
              <a:rPr lang="zh-CN" altLang="en-US" sz="3200" b="1" dirty="0">
                <a:sym typeface="+mn-ea"/>
              </a:rPr>
              <a:t>动态规划方案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12115" y="727075"/>
            <a:ext cx="77203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Yu Gothic" panose="020B0400000000000000" charset="-128"/>
                <a:ea typeface="Yu Gothic" panose="020B0400000000000000" charset="-128"/>
                <a:sym typeface="+mn-ea"/>
              </a:rPr>
              <a:t>④</a:t>
            </a:r>
            <a:r>
              <a:rPr lang="zh-CN" altLang="en-US" sz="2400">
                <a:sym typeface="+mn-ea"/>
              </a:rPr>
              <a:t>路径存储</a:t>
            </a:r>
            <a:endParaRPr lang="zh-CN" altLang="en-US" sz="2800" b="1">
              <a:latin typeface="Yu Gothic" panose="020B0400000000000000" charset="-128"/>
              <a:ea typeface="Yu Gothic" panose="020B0400000000000000" charset="-128"/>
              <a:sym typeface="+mn-ea"/>
            </a:endParaRPr>
          </a:p>
          <a:p>
            <a:endParaRPr lang="en-US" altLang="zh-CN" sz="2400"/>
          </a:p>
        </p:txBody>
      </p:sp>
      <p:pic>
        <p:nvPicPr>
          <p:cNvPr id="7" name="图片 -2147482603" descr="0_NIpgZoovGG6e-4d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3850" y="1361440"/>
            <a:ext cx="8441055" cy="3544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472690" y="5581015"/>
            <a:ext cx="6622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路径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ABBA --- ABBAA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路径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ABBB --- </a:t>
            </a:r>
            <a:r>
              <a:rPr lang="en-US" altLang="zh-CN" sz="2400"/>
              <a:t>ABBBB</a:t>
            </a:r>
            <a:endParaRPr lang="en-US" altLang="zh-CN" sz="2400"/>
          </a:p>
        </p:txBody>
      </p:sp>
      <p:sp>
        <p:nvSpPr>
          <p:cNvPr id="9" name="矩形 8"/>
          <p:cNvSpPr/>
          <p:nvPr/>
        </p:nvSpPr>
        <p:spPr>
          <a:xfrm>
            <a:off x="8112125" y="1361440"/>
            <a:ext cx="633095" cy="370586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04035" y="2109470"/>
            <a:ext cx="1337310" cy="104394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141345" y="2109470"/>
            <a:ext cx="1153795" cy="207899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4797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543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029710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29710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4860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34860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95140" y="4251325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50560" y="2109470"/>
            <a:ext cx="1381760" cy="2141855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95010" y="4251325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132320" y="2109470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132320" y="4251325"/>
            <a:ext cx="133731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1418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1291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11339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11212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99720" y="848360"/>
            <a:ext cx="1170495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zh-CN" altLang="en-US" sz="2400" b="1">
                <a:latin typeface="Yu Gothic" panose="020B0400000000000000" charset="-128"/>
                <a:ea typeface="Yu Gothic" panose="020B0400000000000000" charset="-128"/>
                <a:sym typeface="+mn-ea"/>
              </a:rPr>
              <a:t>④</a:t>
            </a:r>
            <a:r>
              <a:rPr lang="zh-CN" altLang="en-US" sz="2400">
                <a:sym typeface="+mn-ea"/>
              </a:rPr>
              <a:t>路径存储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伪代码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dp1 =e1 + a[1][1]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dp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 =e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 + a[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][1]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1[1] = A,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2[1] = B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for i = 2 to n: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if dp1 + a[1][i] &lt; dp2 + t[2][i - 1] + a[1][i]: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dp1 = dp1 + a[1][i]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更新新节点</a:t>
            </a:r>
            <a:r>
              <a:rPr lang="en-US" altLang="zh-CN" sz="2400">
                <a:sym typeface="+mn-ea"/>
              </a:rPr>
              <a:t>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else: 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dp1 = dp2 + t[2][i - 1] + a[1][i]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路线1 = 路线2</a:t>
            </a:r>
            <a:endParaRPr lang="en-US" altLang="zh-CN" sz="2400" b="1" i="1">
              <a:solidFill>
                <a:srgbClr val="FF0000"/>
              </a:solidFill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更新新节点</a:t>
            </a:r>
            <a:r>
              <a:rPr lang="en-US" altLang="zh-CN" sz="2400">
                <a:sym typeface="+mn-ea"/>
              </a:rPr>
              <a:t>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</a:t>
            </a:r>
            <a:r>
              <a:rPr lang="zh-CN" altLang="en-US" sz="2400">
                <a:sym typeface="+mn-ea"/>
              </a:rPr>
              <a:t>（对</a:t>
            </a:r>
            <a:r>
              <a:rPr lang="en-US" altLang="zh-CN" sz="2400">
                <a:sym typeface="+mn-ea"/>
              </a:rPr>
              <a:t>dp2 </a:t>
            </a:r>
            <a:r>
              <a:rPr lang="zh-CN" altLang="en-US" sz="2400">
                <a:sym typeface="+mn-ea"/>
              </a:rPr>
              <a:t>做相同</a:t>
            </a:r>
            <a:r>
              <a:rPr lang="zh-CN" altLang="en-US" sz="2400">
                <a:sym typeface="+mn-ea"/>
              </a:rPr>
              <a:t>类似操作）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if dp1 + x1 &lt; dp2 + x2: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为最</a:t>
            </a:r>
            <a:r>
              <a:rPr lang="zh-CN" altLang="en-US" sz="2400">
                <a:sym typeface="+mn-ea"/>
              </a:rPr>
              <a:t>优路径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else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 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2 </a:t>
            </a:r>
            <a:r>
              <a:rPr lang="zh-CN" altLang="en-US" sz="2400">
                <a:sym typeface="+mn-ea"/>
              </a:rPr>
              <a:t>为最</a:t>
            </a:r>
            <a:r>
              <a:rPr lang="zh-CN" altLang="en-US" sz="2400">
                <a:sym typeface="+mn-ea"/>
              </a:rPr>
              <a:t>优路径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791325" y="167640"/>
                <a:ext cx="4940935" cy="37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时间复杂度：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/>
                  <a:t>)	</a:t>
                </a:r>
                <a:r>
                  <a:rPr lang="zh-CN" altLang="en-US"/>
                  <a:t>空间复杂度：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167640"/>
                <a:ext cx="4940935" cy="3797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15" y="2711450"/>
            <a:ext cx="6749415" cy="3669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08610" y="857250"/>
            <a:ext cx="1170495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zh-CN" altLang="en-US" sz="2400" b="1">
                <a:latin typeface="Yu Gothic" panose="020B0400000000000000" charset="-128"/>
                <a:ea typeface="Yu Gothic" panose="020B0400000000000000" charset="-128"/>
                <a:sym typeface="+mn-ea"/>
              </a:rPr>
              <a:t>④</a:t>
            </a:r>
            <a:r>
              <a:rPr lang="zh-CN" altLang="en-US" sz="2400">
                <a:sym typeface="+mn-ea"/>
              </a:rPr>
              <a:t>路径存储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伪代码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dp1 =e1 + a[1][1]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dp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 =e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 + a[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][1]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1[1] = A,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2[1] = B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for i = 2 to n: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if dp1 + a[1][i] &lt; dp2 + t[2][i - 1] + a[1][i]: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dp1 = dp1 + a[1][i]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更新新节点</a:t>
            </a:r>
            <a:r>
              <a:rPr lang="en-US" altLang="zh-CN" sz="2400">
                <a:sym typeface="+mn-ea"/>
              </a:rPr>
              <a:t>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else: 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dp1 = dp2 + t[2][i - 1] + a[1][i]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</a:t>
            </a:r>
            <a:r>
              <a:rPr lang="zh-CN" altLang="en-US" sz="2400" b="1" i="1">
                <a:solidFill>
                  <a:srgbClr val="FF0000"/>
                </a:solidFill>
                <a:sym typeface="+mn-ea"/>
              </a:rPr>
              <a:t>路线</a:t>
            </a:r>
            <a:r>
              <a:rPr lang="en-US" altLang="zh-CN" sz="2400" b="1" i="1">
                <a:solidFill>
                  <a:srgbClr val="FF0000"/>
                </a:solidFill>
                <a:sym typeface="+mn-ea"/>
              </a:rPr>
              <a:t>1 = </a:t>
            </a:r>
            <a:r>
              <a:rPr lang="zh-CN" altLang="en-US" sz="2400" b="1" i="1">
                <a:solidFill>
                  <a:srgbClr val="FF0000"/>
                </a:solidFill>
                <a:sym typeface="+mn-ea"/>
              </a:rPr>
              <a:t>路线</a:t>
            </a:r>
            <a:r>
              <a:rPr lang="en-US" altLang="zh-CN" sz="2400" b="1" i="1">
                <a:solidFill>
                  <a:srgbClr val="FF0000"/>
                </a:solidFill>
                <a:sym typeface="+mn-ea"/>
              </a:rPr>
              <a:t>2</a:t>
            </a:r>
            <a:endParaRPr lang="en-US" altLang="zh-CN" sz="2400" b="1" i="1">
              <a:solidFill>
                <a:srgbClr val="FF0000"/>
              </a:solidFill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更新新节点</a:t>
            </a:r>
            <a:r>
              <a:rPr lang="en-US" altLang="zh-CN" sz="2400">
                <a:sym typeface="+mn-ea"/>
              </a:rPr>
              <a:t>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</a:t>
            </a:r>
            <a:r>
              <a:rPr lang="zh-CN" altLang="en-US" sz="2400">
                <a:sym typeface="+mn-ea"/>
              </a:rPr>
              <a:t>（对</a:t>
            </a:r>
            <a:r>
              <a:rPr lang="en-US" altLang="zh-CN" sz="2400">
                <a:sym typeface="+mn-ea"/>
              </a:rPr>
              <a:t>dp2 </a:t>
            </a:r>
            <a:r>
              <a:rPr lang="zh-CN" altLang="en-US" sz="2400">
                <a:sym typeface="+mn-ea"/>
              </a:rPr>
              <a:t>做相同</a:t>
            </a:r>
            <a:r>
              <a:rPr lang="zh-CN" altLang="en-US" sz="2400">
                <a:sym typeface="+mn-ea"/>
              </a:rPr>
              <a:t>类似操作）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if dp1 + x1 &lt; dp2 + x2: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为最</a:t>
            </a:r>
            <a:r>
              <a:rPr lang="zh-CN" altLang="en-US" sz="2400">
                <a:sym typeface="+mn-ea"/>
              </a:rPr>
              <a:t>优路径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else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  </a:t>
            </a:r>
            <a:r>
              <a:rPr lang="zh-CN" altLang="en-US" sz="2400">
                <a:sym typeface="+mn-ea"/>
              </a:rPr>
              <a:t>路线</a:t>
            </a:r>
            <a:r>
              <a:rPr lang="en-US" altLang="zh-CN" sz="2400">
                <a:sym typeface="+mn-ea"/>
              </a:rPr>
              <a:t>2 </a:t>
            </a:r>
            <a:r>
              <a:rPr lang="zh-CN" altLang="en-US" sz="2400">
                <a:sym typeface="+mn-ea"/>
              </a:rPr>
              <a:t>为最</a:t>
            </a:r>
            <a:r>
              <a:rPr lang="zh-CN" altLang="en-US" sz="2400">
                <a:sym typeface="+mn-ea"/>
              </a:rPr>
              <a:t>优路径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791325" y="167640"/>
                <a:ext cx="4940935" cy="37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时间复杂度：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/>
                  <a:t>)	</a:t>
                </a:r>
                <a:r>
                  <a:rPr lang="zh-CN" altLang="en-US"/>
                  <a:t>空间复杂度：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167640"/>
                <a:ext cx="4940935" cy="3797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15" y="2711450"/>
            <a:ext cx="6749415" cy="3669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</a:t>
            </a:r>
            <a:r>
              <a:rPr lang="en-US" altLang="zh-CN" sz="3200" b="1" dirty="0"/>
              <a:t> </a:t>
            </a:r>
            <a:r>
              <a:rPr lang="zh-CN" altLang="en-US" sz="3200" b="1" dirty="0">
                <a:sym typeface="+mn-ea"/>
              </a:rPr>
              <a:t>动态规划方案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" name="图片 -2147482603" descr="0_NIpgZoovGG6e-4d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3850" y="1361440"/>
            <a:ext cx="8441055" cy="3544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472690" y="5581015"/>
            <a:ext cx="6622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路径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ABBAA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路径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ABBBB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284797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543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029710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29710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4860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34860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81418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1291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11339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112125" y="521271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8444865" y="2008505"/>
            <a:ext cx="1328420" cy="106299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116445" y="2071370"/>
            <a:ext cx="132842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5788025" y="2071370"/>
            <a:ext cx="1328420" cy="219075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358005" y="4262120"/>
            <a:ext cx="1328420" cy="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3029585" y="2071370"/>
            <a:ext cx="1328420" cy="219075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59963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zh-CN" altLang="en-US" sz="2400" b="1">
                <a:latin typeface="Yu Gothic" panose="020B0400000000000000" charset="-128"/>
                <a:ea typeface="Yu Gothic" panose="020B0400000000000000" charset="-128"/>
                <a:sym typeface="+mn-ea"/>
              </a:rPr>
              <a:t>④</a:t>
            </a:r>
            <a:r>
              <a:rPr lang="zh-CN" altLang="en-US" sz="2400">
                <a:sym typeface="+mn-ea"/>
              </a:rPr>
              <a:t>路径存储优化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伪代码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dp1 =e1 + a[1][1]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dp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 =e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 + 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[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][1]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routeA[1] = A, routeB[1] = B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for i = 2 to n: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if dp1 + a[1][i] &lt; dp2 + t[2][i - 1] + a[1][i]: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dp1 = dp1 + a[1][i]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</a:t>
            </a:r>
            <a:r>
              <a:rPr lang="en-US" altLang="zh-CN" sz="2400">
                <a:sym typeface="+mn-ea"/>
              </a:rPr>
              <a:t>routeA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更新新节点</a:t>
            </a:r>
            <a:r>
              <a:rPr lang="en-US" altLang="zh-CN" sz="2400">
                <a:sym typeface="+mn-ea"/>
              </a:rPr>
              <a:t>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</a:t>
            </a:r>
            <a:r>
              <a:rPr lang="en-US" altLang="zh-CN" sz="2400">
                <a:sym typeface="+mn-ea"/>
              </a:rPr>
              <a:t>else: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dp1 = dp2 + t[2][i - 1] + a[1][i]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     </a:t>
            </a:r>
            <a:r>
              <a:rPr lang="en-US" altLang="zh-CN" sz="2400">
                <a:sym typeface="+mn-ea"/>
              </a:rPr>
              <a:t>routeA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更新新节点</a:t>
            </a:r>
            <a:r>
              <a:rPr lang="en-US" altLang="zh-CN" sz="2400">
                <a:sym typeface="+mn-ea"/>
              </a:rPr>
              <a:t>B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  </a:t>
            </a:r>
            <a:r>
              <a:rPr lang="zh-CN" altLang="en-US" sz="2400">
                <a:sym typeface="+mn-ea"/>
              </a:rPr>
              <a:t>（对</a:t>
            </a:r>
            <a:r>
              <a:rPr lang="en-US" altLang="zh-CN" sz="2400">
                <a:sym typeface="+mn-ea"/>
              </a:rPr>
              <a:t>dp2 </a:t>
            </a:r>
            <a:r>
              <a:rPr lang="zh-CN" altLang="en-US" sz="2400">
                <a:sym typeface="+mn-ea"/>
              </a:rPr>
              <a:t>做相同</a:t>
            </a:r>
            <a:r>
              <a:rPr lang="zh-CN" altLang="en-US" sz="2400">
                <a:sym typeface="+mn-ea"/>
              </a:rPr>
              <a:t>类似操作）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791325" y="167640"/>
                <a:ext cx="494093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时间复杂度：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)	</a:t>
                </a:r>
                <a:r>
                  <a:rPr lang="zh-CN" altLang="en-US"/>
                  <a:t>空间复杂度：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167640"/>
                <a:ext cx="494093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10" y="3661410"/>
            <a:ext cx="5830570" cy="3141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1925" y="730885"/>
            <a:ext cx="522033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解码过程：</a:t>
            </a:r>
            <a:endParaRPr lang="zh-CN" altLang="en-US" sz="1600"/>
          </a:p>
          <a:p>
            <a:r>
              <a:rPr lang="en-US" altLang="zh-CN">
                <a:sym typeface="+mn-ea"/>
              </a:rPr>
              <a:t>if </a:t>
            </a:r>
            <a:r>
              <a:rPr lang="en-US" altLang="zh-CN">
                <a:sym typeface="+mn-ea"/>
              </a:rPr>
              <a:t>dp1 + x1 &lt; dp2 + x2: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起始点为</a:t>
            </a:r>
            <a:r>
              <a:rPr lang="en-US" altLang="zh-CN">
                <a:sym typeface="+mn-ea"/>
              </a:rPr>
              <a:t>S[1][n], t =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else: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起始点为</a:t>
            </a:r>
            <a:r>
              <a:rPr lang="en-US" altLang="zh-CN">
                <a:sym typeface="+mn-ea"/>
              </a:rPr>
              <a:t>S[2][n], t = 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for i = n to 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output route[t][i]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t = route[t][i]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3205" y="643890"/>
                <a:ext cx="7429500" cy="3107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buFont typeface="+mj-ea"/>
                  <a:buNone/>
                </a:pPr>
                <a:r>
                  <a:rPr lang="en-US" altLang="zh-CN" sz="2800">
                    <a:sym typeface="+mn-ea"/>
                  </a:rPr>
                  <a:t>⑤最大规模测试</a:t>
                </a:r>
                <a:endParaRPr lang="en-US" altLang="zh-CN" sz="2800">
                  <a:sym typeface="+mn-ea"/>
                </a:endParaRPr>
              </a:p>
              <a:p>
                <a:pPr indent="0">
                  <a:buFont typeface="+mj-ea"/>
                  <a:buNone/>
                </a:pP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en-US" altLang="zh-CN" sz="2400"/>
                  <a:t>char </a:t>
                </a:r>
                <a:r>
                  <a:rPr lang="zh-CN" altLang="en-US" sz="2400"/>
                  <a:t>数组</a:t>
                </a:r>
                <a:r>
                  <a:rPr lang="zh-CN" altLang="en-US" sz="2400"/>
                  <a:t>存储</a:t>
                </a:r>
                <a:endParaRPr lang="zh-CN" altLang="en-US" sz="2400"/>
              </a:p>
              <a:p>
                <a:pPr indent="0">
                  <a:buFont typeface="+mj-ea"/>
                  <a:buNone/>
                </a:pP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en-US" altLang="zh-CN" sz="2400"/>
                  <a:t>Windows</a:t>
                </a:r>
                <a:r>
                  <a:rPr lang="zh-CN" altLang="en-US" sz="2400"/>
                  <a:t>下，最多开到</a:t>
                </a:r>
                <a:r>
                  <a:rPr lang="en-US" altLang="zh-CN" sz="2400"/>
                  <a:t>8-9</a:t>
                </a:r>
                <a:r>
                  <a:rPr lang="zh-CN" altLang="en-US" sz="2400"/>
                  <a:t>亿，存储</a:t>
                </a:r>
                <a:r>
                  <a:rPr lang="en-US" altLang="zh-CN" sz="2400"/>
                  <a:t>1</a:t>
                </a:r>
                <a:r>
                  <a:rPr lang="zh-CN" altLang="en-US" sz="2400"/>
                  <a:t>亿的时间大约</a:t>
                </a:r>
                <a:r>
                  <a:rPr lang="en-US" altLang="zh-CN" sz="2400"/>
                  <a:t>12s</a:t>
                </a:r>
                <a:r>
                  <a:rPr lang="zh-CN" altLang="en-US" sz="2400"/>
                  <a:t>。</a:t>
                </a:r>
                <a:endParaRPr lang="en-US" altLang="zh-CN" sz="2400"/>
              </a:p>
              <a:p>
                <a:pPr indent="0">
                  <a:buFont typeface="+mj-ea"/>
                  <a:buNone/>
                </a:pPr>
                <a:r>
                  <a:rPr lang="en-US" altLang="zh-CN" sz="2400"/>
                  <a:t>Linux</a:t>
                </a:r>
                <a:r>
                  <a:rPr lang="zh-CN" altLang="en-US" sz="2400"/>
                  <a:t>下，</a:t>
                </a:r>
                <a:r>
                  <a:rPr lang="zh-CN" altLang="en-US" sz="2400">
                    <a:sym typeface="+mn-ea"/>
                  </a:rPr>
                  <a:t>存储</a:t>
                </a:r>
                <a:r>
                  <a:rPr lang="en-US" altLang="zh-CN" sz="2400">
                    <a:sym typeface="+mn-ea"/>
                  </a:rPr>
                  <a:t>1</a:t>
                </a:r>
                <a:r>
                  <a:rPr lang="zh-CN" altLang="en-US" sz="2400">
                    <a:sym typeface="+mn-ea"/>
                  </a:rPr>
                  <a:t>亿的时间大约</a:t>
                </a:r>
                <a:r>
                  <a:rPr lang="en-US" altLang="zh-CN" sz="2400">
                    <a:sym typeface="+mn-ea"/>
                  </a:rPr>
                  <a:t>17s</a:t>
                </a:r>
                <a:r>
                  <a:rPr lang="zh-CN" altLang="en-US" sz="2400">
                    <a:sym typeface="+mn-ea"/>
                  </a:rPr>
                  <a:t>，极限</a:t>
                </a:r>
                <a:r>
                  <a:rPr lang="en-US" altLang="zh-CN" sz="2400">
                    <a:sym typeface="+mn-ea"/>
                  </a:rPr>
                  <a:t>510</a:t>
                </a:r>
                <a:r>
                  <a:rPr lang="zh-CN" altLang="en-US" sz="2400">
                    <a:sym typeface="+mn-ea"/>
                  </a:rPr>
                  <a:t>亿</a:t>
                </a:r>
                <a:r>
                  <a:rPr lang="en-US" altLang="zh-CN" sz="2400">
                    <a:sym typeface="+mn-ea"/>
                  </a:rPr>
                  <a:t>2.5</a:t>
                </a:r>
                <a:r>
                  <a:rPr lang="zh-CN" altLang="en-US" sz="2400">
                    <a:sym typeface="+mn-ea"/>
                  </a:rPr>
                  <a:t>小时。</a:t>
                </a:r>
                <a:endParaRPr lang="en-US" altLang="zh-CN" sz="2400">
                  <a:sym typeface="+mn-ea"/>
                </a:endParaRPr>
              </a:p>
              <a:p>
                <a:pPr indent="0">
                  <a:buFont typeface="+mj-ea"/>
                  <a:buNone/>
                </a:pP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符合</a:t>
                </a:r>
                <a:r>
                  <a:rPr lang="en-US" altLang="zh-CN" sz="2400">
                    <a:sym typeface="+mn-ea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 sz="2400">
                    <a:sym typeface="+mn-ea"/>
                  </a:rPr>
                  <a:t>)</a:t>
                </a:r>
                <a:r>
                  <a:rPr lang="zh-CN" altLang="en-US" sz="2400">
                    <a:sym typeface="+mn-ea"/>
                  </a:rPr>
                  <a:t>的</a:t>
                </a:r>
                <a:r>
                  <a:rPr lang="zh-CN" altLang="en-US" sz="2400">
                    <a:sym typeface="+mn-ea"/>
                  </a:rPr>
                  <a:t>时间复杂度</a:t>
                </a:r>
                <a:endParaRPr lang="zh-CN" altLang="en-US" sz="2400"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5" y="643890"/>
                <a:ext cx="7429500" cy="3107690"/>
              </a:xfrm>
              <a:prstGeom prst="rect">
                <a:avLst/>
              </a:prstGeom>
              <a:blipFill rotWithShape="1">
                <a:blip r:embed="rId1"/>
                <a:stretch>
                  <a:fillRect r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791325" y="167640"/>
                <a:ext cx="494093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时间复杂度：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)	</a:t>
                </a:r>
                <a:r>
                  <a:rPr lang="zh-CN" altLang="en-US"/>
                  <a:t>空间复杂度：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167640"/>
                <a:ext cx="494093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10" y="3661410"/>
            <a:ext cx="5830570" cy="3141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</a:t>
            </a:r>
            <a:r>
              <a:rPr lang="en-US" altLang="zh-CN" sz="2400">
                <a:sym typeface="+mn-ea"/>
              </a:rPr>
              <a:t>—— n</a:t>
            </a:r>
            <a:r>
              <a:rPr lang="zh-CN" altLang="en-US" sz="2400">
                <a:sym typeface="+mn-ea"/>
              </a:rPr>
              <a:t>位连续</a:t>
            </a:r>
            <a:r>
              <a:rPr lang="zh-CN" altLang="en-US" sz="2400">
                <a:sym typeface="+mn-ea"/>
              </a:rPr>
              <a:t>压缩算法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>
                <a:sym typeface="+mn-ea"/>
              </a:rPr>
              <a:t>A BB AAAAAA BBBB A B AA BBB AA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1 2 6 4 1 1 2 3 2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>
                <a:sym typeface="+mn-ea"/>
              </a:rPr>
              <a:t>AAAAAAAAA</a:t>
            </a:r>
            <a:r>
              <a:rPr lang="en-US" altLang="zh-CN" sz="2400">
                <a:sym typeface="+mn-ea"/>
              </a:rPr>
              <a:t>AA BBBBBBBBBB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11 11</a:t>
            </a:r>
            <a:endParaRPr lang="zh-CN" altLang="en-US" sz="2400"/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endParaRPr lang="zh-CN" altLang="en-US"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9510" y="3661410"/>
            <a:ext cx="5830570" cy="3141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42138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ONE </a:t>
            </a:r>
            <a:r>
              <a:rPr lang="zh-CN" altLang="en-US" sz="3200" b="1" dirty="0"/>
              <a:t>开发背景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3949805" y="313315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169" name="图片 6145" descr="office6\wpsassist\cache\53b24f42035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426085"/>
            <a:ext cx="6030913" cy="575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内容占位符 6147"/>
          <p:cNvSpPr>
            <a:spLocks noGrp="1"/>
          </p:cNvSpPr>
          <p:nvPr/>
        </p:nvSpPr>
        <p:spPr>
          <a:xfrm>
            <a:off x="1362075" y="2357120"/>
            <a:ext cx="7652385" cy="3302000"/>
          </a:xfrm>
          <a:prstGeom prst="flowChartOr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2571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•"/>
              <a:defRPr sz="1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程序代码：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C++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绘图：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python 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matplotlib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Font typeface="Wingdings" panose="05000000000000000000" pitchFamily="2" charset="2"/>
              <a:buNone/>
            </a:pPr>
            <a:endParaRPr lang="zh-CN" altLang="en-US" sz="2400" b="1" strike="noStrike" noProof="1">
              <a:solidFill>
                <a:schemeClr val="tx2"/>
              </a:solidFill>
              <a:uFillTx/>
              <a:ea typeface="微软雅黑" panose="020B0503020204020204" charset="-122"/>
              <a:sym typeface="+mn-ea"/>
            </a:endParaRPr>
          </a:p>
          <a:p>
            <a:pPr marL="1905" indent="82550" eaLnBrk="1" fontAlgn="base" hangingPunct="1">
              <a:buFont typeface="Wingdings" panose="05000000000000000000" pitchFamily="2" charset="2"/>
              <a:buChar char="Ø"/>
            </a:pPr>
            <a:endParaRPr lang="en-US" altLang="en-US" sz="2400" b="1" strike="noStrike" noProof="1"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1138682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数据离散度测试</a:t>
            </a:r>
            <a:endParaRPr lang="en-US" altLang="zh-CN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/>
              <a:t>测试数据：随机生成一条长度为</a:t>
            </a:r>
            <a:r>
              <a:rPr lang="en-US" altLang="zh-CN" sz="2400"/>
              <a:t>10</a:t>
            </a:r>
            <a:r>
              <a:rPr lang="zh-CN" altLang="en-US" sz="2400"/>
              <a:t>亿的路径（测试结果不代表路径转移</a:t>
            </a:r>
            <a:r>
              <a:rPr lang="zh-CN" altLang="en-US" sz="2400"/>
              <a:t>频率）</a:t>
            </a:r>
            <a:endParaRPr lang="zh-CN" altLang="en-US" sz="2400"/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endParaRPr lang="zh-CN" altLang="en-US" sz="2400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27025" y="2198370"/>
          <a:ext cx="11125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/>
                <a:gridCol w="3708400"/>
                <a:gridCol w="37084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转移代价</a:t>
                      </a:r>
                      <a:r>
                        <a:rPr lang="en-US" altLang="zh-CN" sz="2000"/>
                        <a:t> </a:t>
                      </a:r>
                      <a:r>
                        <a:rPr lang="zh-CN" altLang="en-US" sz="2000"/>
                        <a:t>：花费代价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平均连续位数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最大连续位数</a:t>
                      </a:r>
                      <a:endParaRPr lang="zh-CN" altLang="en-US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r>
                        <a:rPr lang="zh-CN" altLang="en-US" sz="2000"/>
                        <a:t>：</a:t>
                      </a:r>
                      <a:r>
                        <a:rPr lang="en-US" altLang="zh-CN" sz="2000"/>
                        <a:t>20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2.1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28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r>
                        <a:rPr lang="zh-CN" altLang="en-US" sz="2000"/>
                        <a:t>：</a:t>
                      </a:r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2.2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30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/>
                        <a:t>1：5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2.4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40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/>
                        <a:t>1：1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3.7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97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/>
                        <a:t>2：1</a:t>
                      </a:r>
                      <a:endParaRPr lang="zh-CN" altLang="en-US" sz="2000" b="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4.3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147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/>
                        <a:t>7：1</a:t>
                      </a:r>
                      <a:endParaRPr lang="zh-CN" altLang="en-US" sz="2000" b="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9.1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400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/>
                        <a:t>8：1</a:t>
                      </a:r>
                      <a:endParaRPr lang="zh-CN" altLang="en-US" sz="2000" b="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420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/>
                        <a:t>9：1</a:t>
                      </a:r>
                      <a:endParaRPr lang="zh-CN" altLang="en-US" sz="2000" b="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10.8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500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40589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</a:t>
            </a:r>
            <a:r>
              <a:rPr lang="zh-CN" altLang="en-US" sz="2800">
                <a:sym typeface="+mn-ea"/>
              </a:rPr>
              <a:t>伪代码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en-US" altLang="zh-CN" sz="28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end_s = A </a:t>
            </a:r>
            <a:r>
              <a:rPr lang="en-US" altLang="zh-CN" sz="2800">
                <a:sym typeface="+mn-ea"/>
              </a:rPr>
              <a:t>or B</a:t>
            </a:r>
            <a:endParaRPr lang="en-US" altLang="zh-CN" sz="28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/>
              <a:t>BEGIN</a:t>
            </a:r>
            <a:endParaRPr lang="en-US" altLang="zh-CN" sz="2400"/>
          </a:p>
          <a:p>
            <a:pPr indent="0">
              <a:buFont typeface="+mj-ea"/>
              <a:buNone/>
            </a:pPr>
            <a:r>
              <a:rPr lang="en-US" altLang="zh-CN" sz="2400"/>
              <a:t>     s = next input</a:t>
            </a:r>
            <a:endParaRPr lang="en-US" altLang="zh-CN" sz="2400"/>
          </a:p>
          <a:p>
            <a:pPr indent="0">
              <a:buFont typeface="+mj-ea"/>
              <a:buNone/>
            </a:pPr>
            <a:r>
              <a:rPr lang="en-US" altLang="zh-CN" sz="2400"/>
              <a:t>     if s == route[end]:</a:t>
            </a:r>
            <a:endParaRPr lang="en-US" altLang="zh-CN" sz="2400"/>
          </a:p>
          <a:p>
            <a:pPr indent="0">
              <a:buFont typeface="+mj-ea"/>
              <a:buNone/>
            </a:pPr>
            <a:r>
              <a:rPr lang="en-US" altLang="zh-CN" sz="2400"/>
              <a:t>          code[end] += 1</a:t>
            </a:r>
            <a:endParaRPr lang="en-US" altLang="zh-CN" sz="2400"/>
          </a:p>
          <a:p>
            <a:pPr indent="0">
              <a:buFont typeface="+mj-ea"/>
              <a:buNone/>
            </a:pPr>
            <a:r>
              <a:rPr lang="en-US" altLang="zh-CN" sz="2400"/>
              <a:t>     else:</a:t>
            </a:r>
            <a:endParaRPr lang="en-US" altLang="zh-CN" sz="2400"/>
          </a:p>
          <a:p>
            <a:pPr indent="0">
              <a:buFont typeface="+mj-ea"/>
              <a:buNone/>
            </a:pPr>
            <a:r>
              <a:rPr lang="en-US" altLang="zh-CN" sz="2400"/>
              <a:t>          code.push_back(1)</a:t>
            </a:r>
            <a:endParaRPr lang="en-US" altLang="zh-CN" sz="2400"/>
          </a:p>
          <a:p>
            <a:pPr indent="0">
              <a:buFont typeface="+mj-ea"/>
              <a:buNone/>
            </a:pPr>
            <a:r>
              <a:rPr lang="en-US" altLang="zh-CN" sz="2400"/>
              <a:t>          end_s = s</a:t>
            </a:r>
            <a:endParaRPr lang="en-US" altLang="zh-CN" sz="2400"/>
          </a:p>
          <a:p>
            <a:pPr indent="0">
              <a:buFont typeface="+mj-ea"/>
              <a:buNone/>
            </a:pPr>
            <a:r>
              <a:rPr lang="en-US" altLang="zh-CN" sz="2400"/>
              <a:t>END</a:t>
            </a:r>
            <a:endParaRPr lang="zh-CN" altLang="en-US" sz="2400"/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51290" y="60325"/>
            <a:ext cx="3140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zh-CN" altLang="en-US">
                <a:sym typeface="+mn-ea"/>
              </a:rPr>
              <a:t>例子：</a:t>
            </a:r>
            <a:endParaRPr lang="zh-CN" altLang="en-US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>
                <a:sym typeface="+mn-ea"/>
              </a:rPr>
              <a:t>路径：</a:t>
            </a:r>
            <a:r>
              <a:rPr lang="en-US" altLang="zh-CN">
                <a:sym typeface="+mn-ea"/>
              </a:rPr>
              <a:t>ABBAAAAAABBBB A</a:t>
            </a:r>
            <a:endParaRPr lang="en-US" altLang="zh-CN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>
                <a:sym typeface="+mn-ea"/>
              </a:rPr>
              <a:t>压缩编码：</a:t>
            </a:r>
            <a:r>
              <a:rPr lang="en-US" altLang="zh-CN">
                <a:sym typeface="+mn-ea"/>
              </a:rPr>
              <a:t>1 2 6 4 1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570095" y="1153160"/>
                <a:ext cx="7263765" cy="326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测试</a:t>
                </a:r>
                <a:r>
                  <a:rPr lang="zh-CN" altLang="en-US"/>
                  <a:t>结果：</a:t>
                </a:r>
                <a:endParaRPr lang="zh-CN" altLang="en-US"/>
              </a:p>
              <a:p>
                <a:r>
                  <a:rPr lang="en-US" altLang="zh-CN"/>
                  <a:t>1</a:t>
                </a:r>
                <a:r>
                  <a:rPr lang="zh-CN" altLang="en-US"/>
                  <a:t>亿数据存储时间约为</a:t>
                </a:r>
                <a:r>
                  <a:rPr lang="en-US" altLang="zh-CN"/>
                  <a:t>21</a:t>
                </a:r>
                <a:r>
                  <a:rPr lang="zh-CN" altLang="en-US"/>
                  <a:t>秒，最大测试结果为</a:t>
                </a:r>
                <a:r>
                  <a:rPr lang="en-US" altLang="zh-CN"/>
                  <a:t>1550</a:t>
                </a:r>
                <a:r>
                  <a:rPr lang="zh-CN" altLang="en-US"/>
                  <a:t>亿</a:t>
                </a:r>
                <a:r>
                  <a:rPr lang="en-US" altLang="zh-CN"/>
                  <a:t>9</a:t>
                </a:r>
                <a:r>
                  <a:rPr lang="zh-CN" altLang="en-US"/>
                  <a:t>小时。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压缩效率</a:t>
                </a:r>
                <a:r>
                  <a:rPr lang="zh-CN" altLang="en-US"/>
                  <a:t>理论测试：</a:t>
                </a:r>
                <a:endParaRPr lang="zh-CN" altLang="en-US"/>
              </a:p>
              <a:p>
                <a:r>
                  <a:rPr lang="zh-CN" altLang="en-US"/>
                  <a:t>二进制串长度：</a:t>
                </a:r>
                <a:r>
                  <a:rPr lang="en-US" altLang="zh-CN"/>
                  <a:t>N</a:t>
                </a:r>
                <a:endParaRPr lang="en-US" altLang="zh-CN"/>
              </a:p>
              <a:p>
                <a:r>
                  <a:rPr lang="zh-CN" altLang="en-US"/>
                  <a:t>最大连续位数：</a:t>
                </a:r>
                <a:r>
                  <a:rPr lang="en-US" altLang="zh-CN"/>
                  <a:t>max</a:t>
                </a:r>
                <a:endParaRPr lang="en-US" altLang="zh-CN"/>
              </a:p>
              <a:p>
                <a:r>
                  <a:rPr lang="zh-CN" altLang="en-US"/>
                  <a:t>平均连续位数：</a:t>
                </a:r>
                <a:r>
                  <a:rPr lang="en-US" altLang="zh-CN"/>
                  <a:t>avg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压缩效率：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charset="0"/>
                            <a:sym typeface="+mn-ea"/>
                          </a:rPr>
                          <m:t>𝑁</m:t>
                        </m:r>
                        <m:r>
                          <a:rPr lang="en-US" altLang="zh-CN" sz="2800">
                            <a:latin typeface="Cambria Math" panose="02040503050406030204" charset="0"/>
                            <a:sym typeface="+mn-ea"/>
                          </a:rPr>
                          <m:t> / </m:t>
                        </m:r>
                        <m:r>
                          <a:rPr lang="en-US" altLang="zh-CN" sz="2800">
                            <a:latin typeface="Cambria Math" panose="02040503050406030204" charset="0"/>
                            <a:sym typeface="+mn-ea"/>
                          </a:rPr>
                          <m:t>𝑎𝑣𝑔</m:t>
                        </m:r>
                        <m:r>
                          <a:rPr lang="en-US" altLang="zh-CN" sz="2800"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zh-CN" sz="280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×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 = </m:t>
                    </m:r>
                    <m:f>
                      <m:fPr>
                        <m:ctrlPr>
                          <a:rPr lang="en-US" altLang="zh-CN" sz="2800">
                            <a:latin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800">
                                <a:latin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>
                                    <a:latin typeface="Cambria Math" panose="02040503050406030204" charset="0"/>
                                    <a:sym typeface="+mn-ea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800">
                                        <a:latin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charset="0"/>
                                        <a:sym typeface="+mn-ea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800">
                                        <a:latin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800">
                                    <a:latin typeface="Cambria Math" panose="02040503050406030204" charset="0"/>
                                    <a:sym typeface="+mn-ea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zh-CN" sz="2800">
                            <a:latin typeface="Cambria Math" panose="02040503050406030204" charset="0"/>
                            <a:sym typeface="+mn-ea"/>
                          </a:rPr>
                          <m:t>𝑎𝑣𝑔</m:t>
                        </m:r>
                      </m:den>
                    </m:f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95" y="1153160"/>
                <a:ext cx="7263765" cy="32664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633595" y="4134485"/>
          <a:ext cx="7200900" cy="254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10"/>
                <a:gridCol w="1699260"/>
                <a:gridCol w="1709420"/>
                <a:gridCol w="1223010"/>
              </a:tblGrid>
              <a:tr h="349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转移代价</a:t>
                      </a:r>
                      <a:r>
                        <a:rPr lang="en-US" altLang="zh-CN" sz="1600"/>
                        <a:t> </a:t>
                      </a:r>
                      <a:r>
                        <a:rPr lang="zh-CN" altLang="en-US" sz="1600"/>
                        <a:t>：花费代价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平均连续位数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最大连续位数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压缩效率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：</a:t>
                      </a:r>
                      <a:r>
                        <a:rPr lang="en-US" altLang="zh-CN" sz="1800"/>
                        <a:t>20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2.1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2.29</a:t>
                      </a:r>
                      <a:endParaRPr lang="en-US" altLang="zh-CN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：</a:t>
                      </a: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2.2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2.23</a:t>
                      </a:r>
                      <a:endParaRPr lang="en-US" altLang="zh-CN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：</a:t>
                      </a: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2.4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40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2.21</a:t>
                      </a:r>
                      <a:endParaRPr lang="en-US" altLang="zh-CN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：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3.7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97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1.78</a:t>
                      </a:r>
                      <a:endParaRPr lang="en-US" altLang="zh-CN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：</a:t>
                      </a:r>
                      <a:r>
                        <a:rPr lang="en-US" altLang="zh-CN" sz="1800"/>
                        <a:t>7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9.1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400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0.94</a:t>
                      </a:r>
                      <a:endParaRPr lang="en-US" altLang="zh-CN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：</a:t>
                      </a:r>
                      <a:r>
                        <a:rPr lang="en-US" altLang="zh-CN" sz="1800"/>
                        <a:t>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10.8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500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0.83</a:t>
                      </a: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BABBABABABBA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ABBABABABBA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17445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268095" y="1839595"/>
            <a:ext cx="21971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BBABABABBA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490345" y="1839595"/>
            <a:ext cx="21971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BABABABBA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730375" y="1839595"/>
            <a:ext cx="21971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ABABABBA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 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730375" y="1839595"/>
            <a:ext cx="44894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ABABBA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BABABBA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188210" y="1839595"/>
            <a:ext cx="23876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ABABBAB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ABABBA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1 2 3 4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188210" y="1839595"/>
            <a:ext cx="48577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ABABBABA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1 2 3 4 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655570" y="1839595"/>
            <a:ext cx="28384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问题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91845"/>
            <a:ext cx="11235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如何选择安装线1和安装线2的节点组合，从而最小化安装一台车的总时间？</a:t>
            </a:r>
            <a:endParaRPr lang="zh-CN" altLang="en-US" sz="2400"/>
          </a:p>
        </p:txBody>
      </p:sp>
      <p:pic>
        <p:nvPicPr>
          <p:cNvPr id="4" name="图片 -2147482603" descr="0_NIpgZoovGG6e-4d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9030" y="2673350"/>
            <a:ext cx="7058660" cy="29635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ABABBABA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B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1 2 3 4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655570" y="1839595"/>
            <a:ext cx="47625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ABABBABABA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1 2 3 4 6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655570" y="1839595"/>
            <a:ext cx="71437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ABABBABABAB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1 2 3 4 6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3369945" y="1839595"/>
            <a:ext cx="24765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ABABBABABABB</a:t>
            </a:r>
            <a:r>
              <a:rPr lang="en-US" altLang="zh-CN" sz="2400" spc="310" dirty="0">
                <a:solidFill>
                  <a:srgbClr val="231F2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1 2 3 4 6 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3369945" y="1839595"/>
            <a:ext cx="504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ABABBABABABBA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1 2 3 4 6 5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3369945" y="1839595"/>
            <a:ext cx="79692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74295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路径：</a:t>
            </a:r>
            <a:r>
              <a:rPr lang="en-US" altLang="zh-CN" sz="2400" spc="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ABABBABABABBA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压缩编码：</a:t>
            </a:r>
            <a:r>
              <a:rPr lang="en-US" altLang="zh-CN" sz="2400">
                <a:sym typeface="+mn-ea"/>
              </a:rPr>
              <a:t>1 2 3 4 6 5 1</a:t>
            </a:r>
            <a:endParaRPr lang="en-US" altLang="zh-CN" sz="24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063"/>
          <a:stretch>
            <a:fillRect/>
          </a:stretch>
        </p:blipFill>
        <p:spPr>
          <a:xfrm>
            <a:off x="415290" y="2426970"/>
            <a:ext cx="5955665" cy="399986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14870" y="722630"/>
          <a:ext cx="4714240" cy="303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2357120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字符串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key</a:t>
                      </a:r>
                      <a:endParaRPr lang="en-US" altLang="zh-CN" sz="2400"/>
                    </a:p>
                  </a:txBody>
                  <a:tcPr/>
                </a:tc>
              </a:tr>
              <a:tr h="212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</a:t>
                      </a:r>
                      <a:endParaRPr lang="en-US" altLang="zh-CN"/>
                    </a:p>
                  </a:txBody>
                  <a:tcPr/>
                </a:tc>
              </a:tr>
              <a:tr h="358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4102735" y="1848485"/>
            <a:ext cx="23812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96183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en-US" altLang="zh-CN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94750" y="60325"/>
            <a:ext cx="3396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zh-CN" altLang="en-US">
                <a:sym typeface="+mn-ea"/>
              </a:rPr>
              <a:t>例子：</a:t>
            </a:r>
            <a:endParaRPr lang="zh-CN" altLang="en-US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>
                <a:sym typeface="+mn-ea"/>
              </a:rPr>
              <a:t>路径：</a:t>
            </a:r>
            <a:r>
              <a:rPr lang="en-US" altLang="zh-CN" spc="310" dirty="0">
                <a:latin typeface="Arial" panose="020B0604020202020204"/>
                <a:cs typeface="Arial" panose="020B0604020202020204"/>
                <a:sym typeface="+mn-ea"/>
              </a:rPr>
              <a:t>ABABBABABABBA</a:t>
            </a:r>
            <a:endParaRPr lang="en-US" altLang="zh-CN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>
                <a:sym typeface="+mn-ea"/>
              </a:rPr>
              <a:t>压缩编码：</a:t>
            </a:r>
            <a:r>
              <a:rPr lang="en-US" altLang="zh-CN">
                <a:sym typeface="+mn-ea"/>
              </a:rPr>
              <a:t>1 2 3 4 6 5 1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84810" y="1171575"/>
                <a:ext cx="7263765" cy="2103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压缩效率理论测试：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二进制串长度：</a:t>
                </a:r>
                <a:r>
                  <a:rPr lang="en-US" altLang="zh-CN"/>
                  <a:t>N		</a:t>
                </a:r>
                <a:r>
                  <a:rPr lang="zh-CN" altLang="en-US"/>
                  <a:t>字典长度：</a:t>
                </a:r>
                <a:r>
                  <a:rPr lang="en-US" altLang="zh-CN"/>
                  <a:t>T		</a:t>
                </a:r>
                <a:r>
                  <a:rPr lang="zh-CN" altLang="en-US"/>
                  <a:t>压缩后位数：</a:t>
                </a:r>
                <a:r>
                  <a:rPr lang="en-US" altLang="zh-CN"/>
                  <a:t>M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压缩效率：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sz="280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 ×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𝑇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altLang="zh-CN" sz="28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 = </m:t>
                    </m:r>
                    <m:f>
                      <m:fPr>
                        <m:ctrlPr>
                          <a:rPr lang="en-US" altLang="zh-CN" sz="280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sz="280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 × 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800">
                                <a:latin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>
                                    <a:latin typeface="Cambria Math" panose="02040503050406030204" charset="0"/>
                                    <a:sym typeface="+mn-ea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800">
                                        <a:latin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800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𝑇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N</m:t>
                        </m:r>
                      </m:den>
                    </m:f>
                    <m:r>
                      <a:rPr lang="en-US" altLang="zh-CN" sz="28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" y="1171575"/>
                <a:ext cx="7263765" cy="21031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84810" y="2983865"/>
          <a:ext cx="11242040" cy="354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510"/>
                <a:gridCol w="2810510"/>
                <a:gridCol w="2810510"/>
                <a:gridCol w="2810510"/>
              </a:tblGrid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二进制串长度：</a:t>
                      </a:r>
                      <a:r>
                        <a:rPr lang="en-US" altLang="zh-CN" sz="1800">
                          <a:sym typeface="+mn-ea"/>
                        </a:rPr>
                        <a:t>N	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字典长度：</a:t>
                      </a:r>
                      <a:r>
                        <a:rPr lang="en-US" altLang="zh-CN" sz="1800">
                          <a:sym typeface="+mn-ea"/>
                        </a:rPr>
                        <a:t>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压缩后位数：</a:t>
                      </a:r>
                      <a:r>
                        <a:rPr lang="en-US" altLang="zh-CN" sz="1800">
                          <a:sym typeface="+mn-ea"/>
                        </a:rPr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压缩效率</a:t>
                      </a:r>
                      <a:endParaRPr lang="zh-CN" alt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0.4366</a:t>
                      </a:r>
                      <a:endParaRPr lang="en-US" altLang="zh-CN" sz="1800" b="0"/>
                    </a:p>
                  </a:txBody>
                  <a:tcPr marL="68580" marR="68580" marT="0" marB="0" vert="horz" anchor="t" anchorCtr="0"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145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0.4484</a:t>
                      </a:r>
                      <a:endParaRPr lang="en-US" altLang="zh-CN" sz="1800" b="0"/>
                    </a:p>
                  </a:txBody>
                  <a:tcPr marL="68580" marR="68580" marT="0" marB="0" vert="horz" anchor="t" anchorCtr="0"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973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0.4524</a:t>
                      </a:r>
                      <a:endParaRPr lang="en-US" altLang="zh-CN" sz="1800" b="0"/>
                    </a:p>
                  </a:txBody>
                  <a:tcPr marL="68580" marR="68580" marT="0" marB="0" vert="horz" anchor="t" anchorCtr="0"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14127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7134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0.5617</a:t>
                      </a:r>
                      <a:endParaRPr lang="en-US" altLang="zh-CN" sz="1800" b="0"/>
                    </a:p>
                  </a:txBody>
                  <a:tcPr marL="68580" marR="68580" marT="0" marB="0" vert="horz" anchor="t" anchorCtr="0"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109871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55180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1.0638</a:t>
                      </a:r>
                      <a:endParaRPr lang="en-US" altLang="zh-CN" sz="1800" b="0"/>
                    </a:p>
                  </a:txBody>
                  <a:tcPr marL="68580" marR="68580" marT="0" marB="0" vert="horz" anchor="t" anchorCtr="0"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894639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449095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1.2048</a:t>
                      </a:r>
                      <a:endParaRPr lang="en-US" altLang="zh-CN" sz="1800" b="0"/>
                    </a:p>
                  </a:txBody>
                  <a:tcPr marL="68580" marR="68580" marT="0" marB="0" vert="horz" anchor="t" anchorCtr="0"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100000000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7520622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3776648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0.4366</a:t>
                      </a:r>
                      <a:endParaRPr lang="en-US" altLang="zh-CN" sz="1800" b="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558530" y="2517140"/>
            <a:ext cx="313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转移代价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：花费代价</a:t>
            </a:r>
            <a:r>
              <a:rPr lang="en-US" altLang="zh-CN"/>
              <a:t> = 1 </a:t>
            </a:r>
            <a:r>
              <a:rPr lang="zh-CN" altLang="en-US"/>
              <a:t>：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43205" y="643890"/>
            <a:ext cx="812609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en-US" altLang="zh-CN" sz="2800">
                <a:sym typeface="+mn-ea"/>
              </a:rPr>
              <a:t>⑤最大规模测试 —— </a:t>
            </a:r>
            <a:r>
              <a:rPr lang="zh-CN" altLang="en-US" sz="2800">
                <a:sym typeface="+mn-ea"/>
              </a:rPr>
              <a:t>字典压缩算法（</a:t>
            </a:r>
            <a:r>
              <a:rPr lang="en-US" altLang="zh-CN" sz="2800">
                <a:sym typeface="+mn-ea"/>
              </a:rPr>
              <a:t>LZW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800">
              <a:sym typeface="+mn-ea"/>
            </a:endParaRPr>
          </a:p>
          <a:p>
            <a:pPr indent="0">
              <a:buFont typeface="+mj-ea"/>
              <a:buNone/>
            </a:pPr>
            <a:endParaRPr lang="en-US" altLang="zh-CN" sz="28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/>
          </a:p>
          <a:p>
            <a:pPr indent="0">
              <a:buFont typeface="+mj-ea"/>
              <a:buNone/>
            </a:pP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94750" y="60325"/>
            <a:ext cx="3396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zh-CN" altLang="en-US">
                <a:sym typeface="+mn-ea"/>
              </a:rPr>
              <a:t>例子：</a:t>
            </a:r>
            <a:endParaRPr lang="zh-CN" altLang="en-US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>
                <a:sym typeface="+mn-ea"/>
              </a:rPr>
              <a:t>路径：</a:t>
            </a:r>
            <a:r>
              <a:rPr lang="en-US" altLang="zh-CN" spc="310" dirty="0">
                <a:latin typeface="Arial" panose="020B0604020202020204"/>
                <a:cs typeface="Arial" panose="020B0604020202020204"/>
                <a:sym typeface="+mn-ea"/>
              </a:rPr>
              <a:t>ABABBABABABBA</a:t>
            </a:r>
            <a:endParaRPr lang="en-US" altLang="zh-CN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>
                <a:sym typeface="+mn-ea"/>
              </a:rPr>
              <a:t>压缩编码：</a:t>
            </a:r>
            <a:r>
              <a:rPr lang="en-US" altLang="zh-CN">
                <a:sym typeface="+mn-ea"/>
              </a:rPr>
              <a:t>1 2 3 4 6 5 1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4810" y="1171575"/>
            <a:ext cx="726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压缩效率理论测试：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84810" y="1767205"/>
          <a:ext cx="6157595" cy="460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45"/>
                <a:gridCol w="786130"/>
                <a:gridCol w="793750"/>
                <a:gridCol w="787400"/>
                <a:gridCol w="801370"/>
                <a:gridCol w="836295"/>
                <a:gridCol w="916305"/>
              </a:tblGrid>
              <a:tr h="7899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dk1"/>
                          </a:solidFill>
                          <a:sym typeface="+mn-ea"/>
                        </a:rPr>
                        <a:t>转移代价 </a:t>
                      </a:r>
                      <a:endParaRPr lang="en-US" altLang="zh-CN" sz="1600" b="0">
                        <a:solidFill>
                          <a:schemeClr val="dk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dk1"/>
                          </a:solidFill>
                          <a:sym typeface="+mn-ea"/>
                        </a:rPr>
                        <a:t>————</a:t>
                      </a:r>
                      <a:endParaRPr lang="en-US" altLang="zh-CN" sz="1600" b="0">
                        <a:solidFill>
                          <a:schemeClr val="dk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dk1"/>
                          </a:solidFill>
                          <a:sym typeface="+mn-ea"/>
                        </a:rPr>
                        <a:t>花费代价</a:t>
                      </a:r>
                      <a:endParaRPr lang="en-US" altLang="zh-CN" sz="1600" b="0">
                        <a:solidFill>
                          <a:schemeClr val="dk1"/>
                        </a:solidFill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CN" altLang="en-US" sz="1800" b="0">
                          <a:solidFill>
                            <a:schemeClr val="dk1"/>
                          </a:solidFill>
                        </a:rPr>
                        <a:t>：</a:t>
                      </a: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800" b="0">
                        <a:solidFill>
                          <a:schemeClr val="dk1"/>
                        </a:solidFill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zh-CN" altLang="en-US" sz="1800" b="0">
                          <a:solidFill>
                            <a:schemeClr val="dk1"/>
                          </a:solidFill>
                        </a:rPr>
                        <a:t>：</a:t>
                      </a: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800" b="0">
                        <a:solidFill>
                          <a:schemeClr val="dk1"/>
                        </a:solidFill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zh-CN" altLang="en-US" sz="1800" b="0">
                          <a:solidFill>
                            <a:schemeClr val="dk1"/>
                          </a:solidFill>
                        </a:rPr>
                        <a:t>：</a:t>
                      </a: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zh-CN" sz="1800" b="0">
                        <a:solidFill>
                          <a:schemeClr val="dk1"/>
                        </a:solidFill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zh-CN" altLang="en-US" sz="1800" b="0">
                          <a:solidFill>
                            <a:schemeClr val="dk1"/>
                          </a:solidFill>
                        </a:rPr>
                        <a:t>：</a:t>
                      </a: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zh-CN" sz="1800" b="0">
                        <a:solidFill>
                          <a:schemeClr val="dk1"/>
                        </a:solidFill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zh-CN" altLang="en-US" sz="1800" b="0">
                          <a:solidFill>
                            <a:schemeClr val="dk1"/>
                          </a:solidFill>
                        </a:rPr>
                        <a:t>：</a:t>
                      </a: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altLang="zh-CN" sz="1800" b="0">
                        <a:solidFill>
                          <a:schemeClr val="dk1"/>
                        </a:solidFill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zh-CN" altLang="en-US" sz="1800" b="0">
                          <a:solidFill>
                            <a:schemeClr val="dk1"/>
                          </a:solidFill>
                        </a:rPr>
                        <a:t>：</a:t>
                      </a:r>
                      <a:r>
                        <a:rPr lang="en-US" altLang="zh-CN" sz="1800" b="0">
                          <a:solidFill>
                            <a:schemeClr val="dk1"/>
                          </a:solidFill>
                        </a:rPr>
                        <a:t>20</a:t>
                      </a:r>
                      <a:endParaRPr lang="en-US" altLang="zh-CN" sz="1800" b="0">
                        <a:solidFill>
                          <a:schemeClr val="dk1"/>
                        </a:solidFill>
                      </a:endParaRPr>
                    </a:p>
                  </a:txBody>
                  <a:tcPr marL="12700" marR="12700" marT="12700" vert="horz" anchor="ctr" anchorCtr="0"/>
                </a:tc>
              </a:tr>
              <a:tr h="5448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100</a:t>
                      </a:r>
                      <a:endParaRPr lang="en-US" altLang="zh-CN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0.7576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0.9259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0.5747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0.5747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0.5376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0.5952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1000</a:t>
                      </a:r>
                      <a:endParaRPr lang="en-US" altLang="zh-CN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0.8696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1.3889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0.7692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0.6536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0.6329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0.6410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</a:tr>
              <a:tr h="5448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10000</a:t>
                      </a:r>
                      <a:endParaRPr lang="en-US" altLang="zh-CN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1.1494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1.7241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0.9346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0.7246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0.7092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0.7092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100000</a:t>
                      </a:r>
                      <a:endParaRPr lang="en-US" altLang="zh-CN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1.2346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2.2222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1.0101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0.7752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0.7634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0.7634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</a:tr>
              <a:tr h="5448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1000000</a:t>
                      </a:r>
                      <a:endParaRPr lang="en-US" altLang="zh-CN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1.3333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2.3810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1.0753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0.8197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0.8065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0.8000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10000000</a:t>
                      </a:r>
                      <a:endParaRPr lang="en-US" altLang="zh-CN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1.3889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2.5641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1.1236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0.8475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0.8403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0.8333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</a:tr>
              <a:tr h="5448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/>
                        <a:t>100000000</a:t>
                      </a:r>
                      <a:endParaRPr lang="en-US" altLang="zh-CN" sz="18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1.4493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2.7027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1.1628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0.8772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0.8621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/>
                        <a:t>0.8621 </a:t>
                      </a:r>
                      <a:endParaRPr lang="en-US" altLang="zh-CN" sz="1600" b="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pic>
        <p:nvPicPr>
          <p:cNvPr id="-2147482557" name="图片 -2147482558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1767205"/>
            <a:ext cx="5032375" cy="37744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055870" y="2390890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/>
              <a:t>谢谢！</a:t>
            </a:r>
            <a:endParaRPr lang="zh-CN" altLang="en-US" sz="5400" b="1" dirty="0"/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76520" y="3832225"/>
            <a:ext cx="6535420" cy="2743200"/>
            <a:chOff x="8152" y="6035"/>
            <a:chExt cx="10292" cy="4320"/>
          </a:xfrm>
        </p:grpSpPr>
        <p:pic>
          <p:nvPicPr>
            <p:cNvPr id="4" name="图片 -2147482603" descr="0_NIpgZoovGG6e-4dS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52" y="6035"/>
              <a:ext cx="10293" cy="4321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3" name="直接连接符 12"/>
            <p:cNvCxnSpPr/>
            <p:nvPr/>
          </p:nvCxnSpPr>
          <p:spPr>
            <a:xfrm>
              <a:off x="9917" y="6872"/>
              <a:ext cx="1644" cy="0"/>
            </a:xfrm>
            <a:prstGeom prst="line">
              <a:avLst/>
            </a:prstGeom>
            <a:ln w="152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459" y="6887"/>
              <a:ext cx="1644" cy="2712"/>
            </a:xfrm>
            <a:prstGeom prst="line">
              <a:avLst/>
            </a:prstGeom>
            <a:ln w="152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147" y="9599"/>
              <a:ext cx="1945" cy="0"/>
            </a:xfrm>
            <a:prstGeom prst="line">
              <a:avLst/>
            </a:prstGeom>
            <a:ln w="152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905" y="6887"/>
              <a:ext cx="1633" cy="2712"/>
            </a:xfrm>
            <a:prstGeom prst="line">
              <a:avLst/>
            </a:prstGeom>
            <a:ln w="152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0" y="60523"/>
            <a:ext cx="40811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/>
              <a:t>蛮力法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8728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01955" y="727075"/>
            <a:ext cx="91814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思路：</a:t>
            </a:r>
            <a:endParaRPr lang="zh-CN" altLang="en-US" sz="2800"/>
          </a:p>
          <a:p>
            <a:r>
              <a:rPr lang="zh-CN" altLang="en-US" sz="2400"/>
              <a:t>遍历所有路径，查找最短的路径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800"/>
              <a:t>方法：</a:t>
            </a:r>
            <a:endParaRPr lang="zh-CN" altLang="en-US" sz="2800"/>
          </a:p>
          <a:p>
            <a:r>
              <a:rPr lang="en-US" altLang="zh-CN" sz="2400"/>
              <a:t>0 - pow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）的二进制形式包含了所有的二进制串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如图所示路径编码为：</a:t>
            </a:r>
            <a:r>
              <a:rPr lang="en-US" altLang="zh-CN" sz="2400"/>
              <a:t>00110            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5996305" y="3851275"/>
            <a:ext cx="623570" cy="2743835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57060" y="3851275"/>
            <a:ext cx="623570" cy="2743835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09255" y="3851275"/>
            <a:ext cx="623570" cy="2743835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71305" y="3851275"/>
            <a:ext cx="623570" cy="2743835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59365" y="3851275"/>
            <a:ext cx="623570" cy="2743835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811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/>
              <a:t>蛮力法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09575" y="727075"/>
            <a:ext cx="77203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for 0 to pow(2,n) - 1:	// </a:t>
            </a:r>
            <a:r>
              <a:rPr lang="zh-CN" altLang="en-US" sz="2400"/>
              <a:t>遍历每一条路径</a:t>
            </a:r>
            <a:endParaRPr lang="zh-CN" altLang="en-US" sz="2400"/>
          </a:p>
          <a:p>
            <a:r>
              <a:rPr lang="en-US" altLang="zh-CN" sz="2400"/>
              <a:t>	sum += e + </a:t>
            </a:r>
            <a:r>
              <a:rPr lang="zh-CN" altLang="en-US" sz="2400"/>
              <a:t>结点</a:t>
            </a:r>
            <a:r>
              <a:rPr lang="en-US" altLang="zh-CN" sz="2400"/>
              <a:t>1</a:t>
            </a:r>
            <a:endParaRPr lang="en-US" altLang="zh-CN" sz="2400"/>
          </a:p>
          <a:p>
            <a:r>
              <a:rPr lang="en-US" altLang="zh-CN" sz="2400"/>
              <a:t>	for i = 2 to n:</a:t>
            </a:r>
            <a:endParaRPr lang="en-US" altLang="zh-CN" sz="2400"/>
          </a:p>
          <a:p>
            <a:r>
              <a:rPr lang="en-US" altLang="zh-CN" sz="2400"/>
              <a:t>		if </a:t>
            </a:r>
            <a:r>
              <a:rPr lang="zh-CN" altLang="en-US" sz="2400"/>
              <a:t>需要转移：</a:t>
            </a:r>
            <a:endParaRPr lang="en-US" altLang="zh-CN" sz="2400"/>
          </a:p>
          <a:p>
            <a:r>
              <a:rPr lang="en-US" altLang="zh-CN" sz="2400"/>
              <a:t>			sum += </a:t>
            </a:r>
            <a:r>
              <a:rPr lang="zh-CN" altLang="en-US" sz="2400"/>
              <a:t>转移代价</a:t>
            </a:r>
            <a:r>
              <a:rPr lang="en-US" altLang="zh-CN" sz="2400"/>
              <a:t> + </a:t>
            </a:r>
            <a:r>
              <a:rPr lang="zh-CN" altLang="en-US" sz="2400"/>
              <a:t>结点</a:t>
            </a:r>
            <a:r>
              <a:rPr lang="en-US" altLang="zh-CN" sz="2400"/>
              <a:t>i</a:t>
            </a:r>
            <a:endParaRPr lang="en-US" altLang="zh-CN" sz="2400"/>
          </a:p>
          <a:p>
            <a:r>
              <a:rPr lang="en-US" altLang="zh-CN" sz="2400"/>
              <a:t>		else if </a:t>
            </a:r>
            <a:r>
              <a:rPr lang="zh-CN" altLang="en-US" sz="2400"/>
              <a:t>不需要转移</a:t>
            </a:r>
            <a:endParaRPr lang="zh-CN" altLang="en-US" sz="2400"/>
          </a:p>
          <a:p>
            <a:r>
              <a:rPr lang="en-US" altLang="zh-CN" sz="2400"/>
              <a:t>			sum += </a:t>
            </a:r>
            <a:r>
              <a:rPr lang="zh-CN" altLang="en-US" sz="2400"/>
              <a:t>结点</a:t>
            </a:r>
            <a:r>
              <a:rPr lang="en-US" altLang="zh-CN" sz="2400"/>
              <a:t>i</a:t>
            </a:r>
            <a:endParaRPr lang="en-US" altLang="zh-CN" sz="2400"/>
          </a:p>
          <a:p>
            <a:r>
              <a:rPr lang="en-US" altLang="zh-CN" sz="2400"/>
              <a:t>	if sum &lt; MIN:</a:t>
            </a:r>
            <a:endParaRPr lang="en-US" altLang="zh-CN" sz="2400"/>
          </a:p>
          <a:p>
            <a:r>
              <a:rPr lang="en-US" altLang="zh-CN" sz="2400"/>
              <a:t>		MIN = sum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412115" y="4749800"/>
          <a:ext cx="11538585" cy="162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55"/>
                <a:gridCol w="1459230"/>
                <a:gridCol w="1648460"/>
                <a:gridCol w="1648460"/>
                <a:gridCol w="1649095"/>
                <a:gridCol w="1648460"/>
                <a:gridCol w="1647825"/>
              </a:tblGrid>
              <a:tr h="337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节点个数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43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运行时间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(s)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0.047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0.219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0.465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0.946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43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理论运行时间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(s)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0.525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0.105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5" name="图片 4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643890"/>
            <a:ext cx="5142865" cy="3857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791325" y="167640"/>
                <a:ext cx="494093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时间复杂度：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/>
                  <a:t>)	</a:t>
                </a:r>
                <a:r>
                  <a:rPr lang="zh-CN" altLang="en-US"/>
                  <a:t>空间复杂度：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167640"/>
                <a:ext cx="494093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/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99720" y="857885"/>
                <a:ext cx="5210175" cy="2690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2400"/>
                  <a:t>动态规划方程：</a:t>
                </a:r>
                <a:endParaRPr lang="zh-CN" altLang="en-US" sz="2400"/>
              </a:p>
              <a:p>
                <a:pPr indent="0">
                  <a:buFont typeface="+mj-e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 =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 =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 =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𝑚𝑖𝑛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 +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],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]+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])         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 =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𝑚𝑖𝑛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 +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],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]+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][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])         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𝑟𝑒𝑠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 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𝑚𝑖𝑛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𝑑𝑝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/>
              </a:p>
              <a:p>
                <a:pPr marL="342900" indent="-342900">
                  <a:buFont typeface="+mj-ea"/>
                  <a:buAutoNum type="circleNumDbPlain"/>
                </a:pPr>
                <a:endParaRPr lang="zh-CN" altLang="en-US" sz="24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" y="857885"/>
                <a:ext cx="5210175" cy="2690495"/>
              </a:xfrm>
              <a:prstGeom prst="rect">
                <a:avLst/>
              </a:prstGeom>
              <a:blipFill rotWithShape="1">
                <a:blip r:embed="rId1"/>
                <a:stretch>
                  <a:fillRect r="-107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-2147482603" descr="0_NIpgZoovGG6e-4dS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170" y="3202940"/>
            <a:ext cx="8241030" cy="3460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712200" y="3474085"/>
            <a:ext cx="3276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e</a:t>
            </a:r>
            <a:r>
              <a:rPr lang="zh-CN" altLang="en-US" sz="2000"/>
              <a:t>：输入时间</a:t>
            </a:r>
            <a:endParaRPr lang="zh-CN" altLang="en-US" sz="2000"/>
          </a:p>
          <a:p>
            <a:r>
              <a:rPr lang="en-US" altLang="zh-CN" sz="2000"/>
              <a:t>t </a:t>
            </a:r>
            <a:r>
              <a:rPr lang="zh-CN" altLang="en-US" sz="2000"/>
              <a:t>：转移代价</a:t>
            </a:r>
            <a:endParaRPr lang="zh-CN" altLang="en-US" sz="2000"/>
          </a:p>
          <a:p>
            <a:r>
              <a:rPr lang="en-US" altLang="zh-CN" sz="2000"/>
              <a:t>a</a:t>
            </a:r>
            <a:r>
              <a:rPr lang="zh-CN" altLang="en-US" sz="2000"/>
              <a:t>：花费时间</a:t>
            </a:r>
            <a:endParaRPr lang="zh-CN" altLang="en-US" sz="2000"/>
          </a:p>
          <a:p>
            <a:r>
              <a:rPr lang="en-US" altLang="zh-CN" sz="2000"/>
              <a:t>x</a:t>
            </a:r>
            <a:r>
              <a:rPr lang="zh-CN" altLang="en-US" sz="2000"/>
              <a:t>：输出时间</a:t>
            </a:r>
            <a:endParaRPr lang="zh-CN" altLang="en-US" sz="2000"/>
          </a:p>
          <a:p>
            <a:r>
              <a:rPr lang="en-US" altLang="zh-CN" sz="2000"/>
              <a:t>dp[i]</a:t>
            </a:r>
            <a:r>
              <a:rPr lang="zh-CN" altLang="en-US" sz="2000"/>
              <a:t>：当前结点最短总时间</a:t>
            </a:r>
            <a:endParaRPr lang="zh-CN" altLang="en-US" sz="2000"/>
          </a:p>
          <a:p>
            <a:r>
              <a:rPr lang="en-US" altLang="zh-CN" sz="2000"/>
              <a:t>res</a:t>
            </a:r>
            <a:r>
              <a:rPr lang="zh-CN" altLang="en-US" sz="2000"/>
              <a:t>：最终总时间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99720" y="857885"/>
                <a:ext cx="11704955" cy="5336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buFont typeface="+mj-ea"/>
                  <a:buNone/>
                </a:pPr>
                <a:r>
                  <a:rPr lang="zh-CN" altLang="en-US" sz="2400">
                    <a:latin typeface="Calibri" panose="020F0502020204030204" charset="0"/>
                    <a:sym typeface="+mn-ea"/>
                  </a:rPr>
                  <a:t>②</a:t>
                </a:r>
                <a:r>
                  <a:rPr lang="zh-CN" altLang="en-US" sz="2400">
                    <a:sym typeface="+mn-ea"/>
                  </a:rPr>
                  <a:t>最优性原理</a:t>
                </a: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证明：（反证）</a:t>
                </a: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   设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𝑠𝑡𝑎𝑟𝑡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𝑝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𝑞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𝑒𝑛𝑑</m:t>
                    </m:r>
                  </m:oMath>
                </a14:m>
                <a:r>
                  <a:rPr lang="zh-CN" altLang="en-US" sz="2400"/>
                  <a:t>是一条最小代价路径，但其中子路径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𝑠𝑡𝑎𝑟𝑡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𝑝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𝑞</m:t>
                    </m:r>
                  </m:oMath>
                </a14:m>
                <a:r>
                  <a:rPr lang="zh-CN" altLang="en-US" sz="2400"/>
                  <a:t>不是最优的。</a:t>
                </a:r>
                <a:endParaRPr lang="zh-CN" altLang="en-US" sz="2400"/>
              </a:p>
              <a:p>
                <a:pPr indent="0">
                  <a:buFont typeface="+mj-ea"/>
                  <a:buNone/>
                </a:pP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   假设最优的路径为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𝑠𝑡𝑎𝑟𝑡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sSub>
                      <m:sSubPr>
                        <m:ctrlPr>
                          <a:rPr lang="zh-CN" altLang="zh-CN" sz="24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Arial Unicode MS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Arial Unicode MS" pitchFamily="34" charset="-122"/>
                            <a:ea typeface="Arial Unicode MS" pitchFamily="34" charset="-122"/>
                            <a:sym typeface="+mn-ea"/>
                          </a:rPr>
                          <m:t>𝑖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Arial Unicode MS" pitchFamily="3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’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𝑞</m:t>
                    </m:r>
                  </m:oMath>
                </a14:m>
                <a:r>
                  <a:rPr lang="zh-CN" altLang="en-US" sz="2400"/>
                  <a:t> </a:t>
                </a: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 </a:t>
                </a: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   则我们重新构造一条路径：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𝑠𝑡𝑎𝑟𝑡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sSub>
                      <m:sSubPr>
                        <m:ctrlPr>
                          <a:rPr lang="zh-CN" altLang="zh-CN" sz="24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Arial Unicode MS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Arial Unicode MS" pitchFamily="34" charset="-122"/>
                            <a:ea typeface="Arial Unicode MS" pitchFamily="34" charset="-122"/>
                            <a:sym typeface="+mn-ea"/>
                          </a:rPr>
                          <m:t>𝑖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Arial Unicode MS" pitchFamily="3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’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𝑞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𝑒𝑛𝑑</m:t>
                    </m:r>
                  </m:oMath>
                </a14:m>
                <a:r>
                  <a:rPr lang="zh-CN" altLang="en-US" sz="2400">
                    <a:sym typeface="+mn-ea"/>
                  </a:rPr>
                  <a:t> </a:t>
                </a:r>
                <a:endParaRPr lang="zh-CN" altLang="en-US" sz="2400">
                  <a:sym typeface="+mn-ea"/>
                </a:endParaRPr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   </a:t>
                </a: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   显然该路径长度小于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𝑠𝑡𝑎𝑟𝑡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𝑝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𝑞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𝑒𝑛𝑑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Cambria Math" panose="02040503050406030204" charset="0"/>
                  <a:ea typeface="Arial Unicode MS" pitchFamily="3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+mj-ea"/>
                  <a:buNone/>
                </a:pP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   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𝑠𝑡𝑎𝑟𝑡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𝑝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𝑖</m:t>
                    </m:r>
                    <m:r>
                      <a:rPr lang="en-US" altLang="zh-CN" sz="2400" baseline="-250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𝑞</m:t>
                    </m:r>
                    <m:r>
                      <a:rPr lang="zh-CN" altLang="zh-CN" sz="2400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sym typeface="+mn-ea"/>
                      </a:rPr>
                      <m:t>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Arial Unicode MS" pitchFamily="34" charset="-122"/>
                        <a:cs typeface="Cambria Math" panose="02040503050406030204" charset="0"/>
                        <a:sym typeface="+mn-ea"/>
                      </a:rPr>
                      <m:t>𝑒𝑛𝑑</m:t>
                    </m:r>
                  </m:oMath>
                </a14:m>
                <a:r>
                  <a:rPr lang="zh-CN" altLang="en-US" sz="2400"/>
                  <a:t>是</a:t>
                </a:r>
                <a:r>
                  <a:rPr lang="zh-CN" altLang="en-US" sz="2400">
                    <a:sym typeface="+mn-ea"/>
                  </a:rPr>
                  <a:t>最小代价路径</a:t>
                </a:r>
                <a:r>
                  <a:rPr lang="zh-CN" altLang="en-US" sz="2400"/>
                  <a:t>相矛盾.</a:t>
                </a:r>
                <a:endParaRPr lang="zh-CN" altLang="en-US" sz="2400"/>
              </a:p>
              <a:p>
                <a:pPr indent="0">
                  <a:buFont typeface="+mj-ea"/>
                  <a:buNone/>
                </a:pPr>
                <a:endParaRPr lang="zh-CN" altLang="en-US" sz="2400"/>
              </a:p>
              <a:p>
                <a:pPr indent="0">
                  <a:buFont typeface="+mj-ea"/>
                  <a:buNone/>
                </a:pPr>
                <a:r>
                  <a:rPr lang="zh-CN" altLang="en-US" sz="2400"/>
                  <a:t>   所以，原问题满足最优性原理。</a:t>
                </a:r>
                <a:endParaRPr lang="zh-CN" altLang="en-US" sz="2400"/>
              </a:p>
              <a:p>
                <a:pPr marL="342900" indent="-342900">
                  <a:buFont typeface="+mj-ea"/>
                  <a:buAutoNum type="circleNumDbPlain"/>
                </a:pPr>
                <a:endParaRPr lang="zh-CN" altLang="en-US" sz="24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" y="857885"/>
                <a:ext cx="11704955" cy="53365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-2147482603" descr="0_NIpgZoovGG6e-4dS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2125" y="4026535"/>
            <a:ext cx="5162550" cy="21678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动态规划</a:t>
            </a:r>
            <a:r>
              <a:rPr lang="zh-CN" altLang="en-US" sz="3200" b="1" dirty="0"/>
              <a:t>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99720" y="848360"/>
            <a:ext cx="117049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zh-CN" altLang="en-US" sz="2400">
                <a:latin typeface="Calibri" panose="020F0502020204030204" charset="0"/>
                <a:sym typeface="+mn-ea"/>
              </a:rPr>
              <a:t>③</a:t>
            </a:r>
            <a:r>
              <a:rPr lang="zh-CN" altLang="en-US" sz="2400">
                <a:sym typeface="+mn-ea"/>
              </a:rPr>
              <a:t>伪代码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dp1 =e1 + a[1][1]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dp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 =e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 + a[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][1]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for i = 2 to n: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dp1 = min(dp1 + a[1][i], dp2 + t[2][i - 1] + a[1][i])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   dp2 = min(dp2 + a[2][i], </a:t>
            </a:r>
            <a:r>
              <a:rPr lang="en-US" altLang="zh-CN" sz="2400">
                <a:sym typeface="+mn-ea"/>
              </a:rPr>
              <a:t>dp1</a:t>
            </a:r>
            <a:r>
              <a:rPr lang="en-US" altLang="zh-CN" sz="2400">
                <a:sym typeface="+mn-ea"/>
              </a:rPr>
              <a:t> + t[1][i - 1] + a[2][i]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en-US" altLang="zh-CN" sz="2400">
                <a:sym typeface="+mn-ea"/>
              </a:rPr>
              <a:t>res = min(dp1 + x1, dp2 + x2)  </a:t>
            </a:r>
            <a:endParaRPr lang="zh-CN" altLang="en-US" sz="2400">
              <a:sym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2400"/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412115" y="4740275"/>
          <a:ext cx="11328400" cy="166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90"/>
                <a:gridCol w="1671320"/>
                <a:gridCol w="1887855"/>
                <a:gridCol w="1887855"/>
                <a:gridCol w="1889125"/>
                <a:gridCol w="1887855"/>
              </a:tblGrid>
              <a:tr h="367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节点个数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50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运行时间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(s)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0.166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0.271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0.546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50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理论运行时间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(s)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0.1355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0.271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0.4065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0.542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0.6775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791325" y="167640"/>
                <a:ext cx="494093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时间复杂度：</a:t>
                </a:r>
                <a:r>
                  <a:rPr lang="en-US" altLang="zh-CN"/>
                  <a:t>O(</a:t>
                </a:r>
                <a:r>
                  <a:t>n</a:t>
                </a:r>
                <a:r>
                  <a:rPr lang="en-US" altLang="zh-CN"/>
                  <a:t>)	</a:t>
                </a:r>
                <a:r>
                  <a:rPr lang="zh-CN" altLang="en-US"/>
                  <a:t>空间复杂度：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/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167640"/>
                <a:ext cx="494093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Figur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015" y="848360"/>
            <a:ext cx="4799965" cy="3600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74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</a:t>
            </a:r>
            <a:r>
              <a:rPr lang="en-US" altLang="zh-CN" sz="3200" b="1" dirty="0"/>
              <a:t> </a:t>
            </a:r>
            <a:r>
              <a:rPr lang="zh-CN" altLang="en-US" sz="3200" b="1" dirty="0">
                <a:sym typeface="+mn-ea"/>
              </a:rPr>
              <a:t>动态规划方案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12115" y="727075"/>
            <a:ext cx="77203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Yu Gothic" panose="020B0400000000000000" charset="-128"/>
                <a:ea typeface="Yu Gothic" panose="020B0400000000000000" charset="-128"/>
                <a:sym typeface="+mn-ea"/>
              </a:rPr>
              <a:t>④</a:t>
            </a:r>
            <a:r>
              <a:rPr lang="zh-CN" altLang="en-US" sz="2400">
                <a:sym typeface="+mn-ea"/>
              </a:rPr>
              <a:t>路径存储</a:t>
            </a:r>
            <a:endParaRPr lang="zh-CN" altLang="en-US" sz="2800" b="1">
              <a:latin typeface="Yu Gothic" panose="020B0400000000000000" charset="-128"/>
              <a:ea typeface="Yu Gothic" panose="020B0400000000000000" charset="-128"/>
              <a:sym typeface="+mn-ea"/>
            </a:endParaRPr>
          </a:p>
          <a:p>
            <a:endParaRPr lang="en-US" altLang="zh-CN" sz="2400"/>
          </a:p>
        </p:txBody>
      </p:sp>
      <p:pic>
        <p:nvPicPr>
          <p:cNvPr id="7" name="图片 -2147482603" descr="0_NIpgZoovGG6e-4d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3850" y="1361440"/>
            <a:ext cx="8441055" cy="3544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472690" y="5351780"/>
            <a:ext cx="6622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路径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A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路径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9" name="矩形 8"/>
          <p:cNvSpPr/>
          <p:nvPr/>
        </p:nvSpPr>
        <p:spPr>
          <a:xfrm>
            <a:off x="2753360" y="1361440"/>
            <a:ext cx="633095" cy="3705860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04035" y="2109470"/>
            <a:ext cx="1337310" cy="104394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804035" y="3280410"/>
            <a:ext cx="1337310" cy="899160"/>
          </a:xfrm>
          <a:prstGeom prst="straightConnector1">
            <a:avLst/>
          </a:prstGeom>
          <a:ln w="101600">
            <a:solidFill>
              <a:srgbClr val="F23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47975" y="92773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863215" y="5132705"/>
            <a:ext cx="629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0"/>
  <p:tag name="KSO_WM_SPECIAL_SOURCE" val="bdnull"/>
  <p:tag name="KSO_WM_TEMPLATE_THUMBS_INDEX" val="1、4、6、7、10、12、14、17、20、22"/>
</p:tagLst>
</file>

<file path=ppt/tags/tag1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0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1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2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1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4.xml><?xml version="1.0" encoding="utf-8"?>
<p:tagLst xmlns:p="http://schemas.openxmlformats.org/presentationml/2006/main">
  <p:tag name="KSO_WM_UNIT_TABLE_BEAUTIFY" val="smartTable{bcc990be-954d-47dd-b84b-6a0dfd70a936}"/>
  <p:tag name="TABLE_ENDDRAG_ORIGIN_RECT" val="908*127"/>
  <p:tag name="TABLE_ENDDRAG_RECT" val="13*374*908*127"/>
</p:tagLst>
</file>

<file path=ppt/tags/tag11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6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1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8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1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ABLE_BEAUTIFY" val="smartTable{35f69294-df66-4126-a24d-1954f847f0ce}"/>
  <p:tag name="TABLE_ENDDRAG_ORIGIN_RECT" val="892*131"/>
  <p:tag name="TABLE_ENDDRAG_RECT" val="32*373*892*131"/>
</p:tagLst>
</file>

<file path=ppt/tags/tag12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2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2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4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2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6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2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8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2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3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4.xml><?xml version="1.0" encoding="utf-8"?>
<p:tagLst xmlns:p="http://schemas.openxmlformats.org/presentationml/2006/main">
  <p:tag name="KSO_WM_UNIT_PLACING_PICTURE_USER_VIEWPORT" val="{&quot;height&quot;:3482,&quot;width&quot;:8293}"/>
</p:tagLst>
</file>

<file path=ppt/tags/tag13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9.xml><?xml version="1.0" encoding="utf-8"?>
<p:tagLst xmlns:p="http://schemas.openxmlformats.org/presentationml/2006/main">
  <p:tag name="KSO_WM_UNIT_TABLE_BEAUTIFY" val="smartTable{d7ad90cb-c675-411e-918b-584621e622e8}"/>
  <p:tag name="TABLE_ENDDRAG_ORIGIN_RECT" val="875*275"/>
  <p:tag name="TABLE_ENDDRAG_RECT" val="25*173*876*27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1.xml><?xml version="1.0" encoding="utf-8"?>
<p:tagLst xmlns:p="http://schemas.openxmlformats.org/presentationml/2006/main">
  <p:tag name="KSO_WM_UNIT_TABLE_BEAUTIFY" val="smartTable{d7ad90cb-c675-411e-918b-584621e622e8}"/>
  <p:tag name="TABLE_ENDDRAG_ORIGIN_RECT" val="510*218"/>
  <p:tag name="TABLE_ENDDRAG_RECT" val="364*347*510*218"/>
</p:tagLst>
</file>

<file path=ppt/tags/tag14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3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4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5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4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7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4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9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51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5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53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5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55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5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57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5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59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61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6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63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6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65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6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67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6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69.xml><?xml version="1.0" encoding="utf-8"?>
<p:tagLst xmlns:p="http://schemas.openxmlformats.org/presentationml/2006/main">
  <p:tag name="KSO_WM_UNIT_TABLE_BEAUTIFY" val="smartTable{ec485955-a78a-4d29-b471-497f83880a76}"/>
  <p:tag name="TABLE_ENDDRAG_ORIGIN_RECT" val="371*479"/>
  <p:tag name="TABLE_ENDDRAG_RECT" val="568*25*371*48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1.xml><?xml version="1.0" encoding="utf-8"?>
<p:tagLst xmlns:p="http://schemas.openxmlformats.org/presentationml/2006/main">
  <p:tag name="KSO_WM_UNIT_TABLE_BEAUTIFY" val="smartTable{48aa81e5-65e8-4fde-a261-c1a7bc016bfc}"/>
  <p:tag name="TABLE_ENDDRAG_ORIGIN_RECT" val="885*246"/>
  <p:tag name="TABLE_ENDDRAG_RECT" val="30*234*885*246"/>
</p:tagLst>
</file>

<file path=ppt/tags/tag17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3.xml><?xml version="1.0" encoding="utf-8"?>
<p:tagLst xmlns:p="http://schemas.openxmlformats.org/presentationml/2006/main">
  <p:tag name="KSO_WM_UNIT_TABLE_BEAUTIFY" val="smartTable{ff234a25-dc47-4325-b6f4-3eee3d10ece0}"/>
  <p:tag name="TABLE_ENDDRAG_ORIGIN_RECT" val="461*358"/>
  <p:tag name="TABLE_ENDDRAG_RECT" val="30*139*461*358"/>
</p:tagLst>
</file>

<file path=ppt/tags/tag17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5.xml><?xml version="1.0" encoding="utf-8"?>
<p:tagLst xmlns:p="http://schemas.openxmlformats.org/presentationml/2006/main">
  <p:tag name="KSO_WM_FULL_TEXT_BEAUTIFY_COPY_ID" val="5"/>
</p:tagLst>
</file>

<file path=ppt/tags/tag176.xml><?xml version="1.0" encoding="utf-8"?>
<p:tagLst xmlns:p="http://schemas.openxmlformats.org/presentationml/2006/main">
  <p:tag name="KSO_WM_FULL_TEXT_BEAUTIFY_COPY_ID" val="9"/>
</p:tagLst>
</file>

<file path=ppt/tags/tag17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2套）4">
      <a:dk1>
        <a:sysClr val="windowText" lastClr="000000"/>
      </a:dk1>
      <a:lt1>
        <a:sysClr val="window" lastClr="FFFFFF"/>
      </a:lt1>
      <a:dk2>
        <a:srgbClr val="FFF0DD"/>
      </a:dk2>
      <a:lt2>
        <a:srgbClr val="FDFAF6"/>
      </a:lt2>
      <a:accent1>
        <a:srgbClr val="C8701A"/>
      </a:accent1>
      <a:accent2>
        <a:srgbClr val="D28434"/>
      </a:accent2>
      <a:accent3>
        <a:srgbClr val="DD984D"/>
      </a:accent3>
      <a:accent4>
        <a:srgbClr val="E7AB67"/>
      </a:accent4>
      <a:accent5>
        <a:srgbClr val="F2BF80"/>
      </a:accent5>
      <a:accent6>
        <a:srgbClr val="FCD39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2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3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4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5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6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7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8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5978</Words>
  <Application>WPS 演示</Application>
  <PresentationFormat>宽屏</PresentationFormat>
  <Paragraphs>1225</Paragraphs>
  <Slides>38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Webdings</vt:lpstr>
      <vt:lpstr>幼圆</vt:lpstr>
      <vt:lpstr>Cambria Math</vt:lpstr>
      <vt:lpstr>Calibri</vt:lpstr>
      <vt:lpstr>Arial Unicode MS</vt:lpstr>
      <vt:lpstr>Yu Gothic</vt:lpstr>
      <vt:lpstr>Arial Unicode MS</vt:lpstr>
      <vt:lpstr>等线</vt:lpstr>
      <vt:lpstr>Arial</vt:lpstr>
      <vt:lpstr>MS Mincho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蛋壳</cp:lastModifiedBy>
  <cp:revision>144</cp:revision>
  <dcterms:created xsi:type="dcterms:W3CDTF">2015-08-18T02:51:00Z</dcterms:created>
  <dcterms:modified xsi:type="dcterms:W3CDTF">2021-05-15T14:13:05Z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RubyTemplateID">
    <vt:lpwstr>8</vt:lpwstr>
  </property>
  <property fmtid="{D5CDD505-2E9C-101B-9397-08002B2CF9AE}" pid="4" name="ICV">
    <vt:lpwstr>1A86D901414944DA92EDADB3C12EF2A5</vt:lpwstr>
  </property>
</Properties>
</file>