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18600" cy="6832600"/>
  <p:notesSz cx="9118600" cy="6832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i="1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i="1">
                <a:solidFill>
                  <a:srgbClr val="008A8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i="1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i="1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i="1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i="1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4593" y="315467"/>
            <a:ext cx="7249413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077" y="1406143"/>
            <a:ext cx="7616444" cy="3945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i="1">
                <a:solidFill>
                  <a:srgbClr val="008A8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41022" y="6504430"/>
            <a:ext cx="479679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i="1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2601" y="6504430"/>
            <a:ext cx="1266189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832337" y="6504430"/>
            <a:ext cx="54737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0"/>
            <a:ext cx="1143000" cy="1435100"/>
          </a:xfrm>
          <a:custGeom>
            <a:avLst/>
            <a:gdLst/>
            <a:ahLst/>
            <a:cxnLst/>
            <a:rect l="l" t="t" r="r" b="b"/>
            <a:pathLst>
              <a:path w="1143000" h="1435100">
                <a:moveTo>
                  <a:pt x="0" y="0"/>
                </a:moveTo>
                <a:lnTo>
                  <a:pt x="0" y="1435100"/>
                </a:lnTo>
                <a:lnTo>
                  <a:pt x="1143000" y="1435100"/>
                </a:lnTo>
                <a:lnTo>
                  <a:pt x="11430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7224" y="174751"/>
            <a:ext cx="680529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5" b="1" i="1">
                <a:latin typeface="Times New Roman"/>
                <a:cs typeface="Times New Roman"/>
              </a:rPr>
              <a:t>Introductio</a:t>
            </a:r>
            <a:r>
              <a:rPr dirty="0" sz="4800" b="1" i="1">
                <a:latin typeface="Times New Roman"/>
                <a:cs typeface="Times New Roman"/>
              </a:rPr>
              <a:t>n</a:t>
            </a:r>
            <a:r>
              <a:rPr dirty="0" sz="4800" spc="20" b="1" i="1">
                <a:latin typeface="Times New Roman"/>
                <a:cs typeface="Times New Roman"/>
              </a:rPr>
              <a:t> </a:t>
            </a:r>
            <a:r>
              <a:rPr dirty="0" sz="4800" spc="-20" b="1" i="1">
                <a:latin typeface="Times New Roman"/>
                <a:cs typeface="Times New Roman"/>
              </a:rPr>
              <a:t>to</a:t>
            </a:r>
            <a:r>
              <a:rPr dirty="0" sz="4800" b="1" i="1">
                <a:latin typeface="Times New Roman"/>
                <a:cs typeface="Times New Roman"/>
              </a:rPr>
              <a:t> </a:t>
            </a:r>
            <a:r>
              <a:rPr dirty="0" sz="4800" spc="-25" b="1" i="1">
                <a:latin typeface="Times New Roman"/>
                <a:cs typeface="Times New Roman"/>
              </a:rPr>
              <a:t>Algorithms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752722" y="1761997"/>
            <a:ext cx="0" cy="2969260"/>
          </a:xfrm>
          <a:custGeom>
            <a:avLst/>
            <a:gdLst/>
            <a:ahLst/>
            <a:cxnLst/>
            <a:rect l="l" t="t" r="r" b="b"/>
            <a:pathLst>
              <a:path w="0" h="2969260">
                <a:moveTo>
                  <a:pt x="0" y="0"/>
                </a:moveTo>
                <a:lnTo>
                  <a:pt x="0" y="2968751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721100" y="1761997"/>
            <a:ext cx="0" cy="2969260"/>
          </a:xfrm>
          <a:custGeom>
            <a:avLst/>
            <a:gdLst/>
            <a:ahLst/>
            <a:cxnLst/>
            <a:rect l="l" t="t" r="r" b="b"/>
            <a:pathLst>
              <a:path w="0" h="2969260">
                <a:moveTo>
                  <a:pt x="0" y="0"/>
                </a:moveTo>
                <a:lnTo>
                  <a:pt x="0" y="2968751"/>
                </a:lnTo>
              </a:path>
            </a:pathLst>
          </a:custGeom>
          <a:ln w="27177">
            <a:solidFill>
              <a:srgbClr val="CC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689476" y="1761997"/>
            <a:ext cx="0" cy="2969260"/>
          </a:xfrm>
          <a:custGeom>
            <a:avLst/>
            <a:gdLst/>
            <a:ahLst/>
            <a:cxnLst/>
            <a:rect l="l" t="t" r="r" b="b"/>
            <a:pathLst>
              <a:path w="0" h="2969260">
                <a:moveTo>
                  <a:pt x="0" y="0"/>
                </a:moveTo>
                <a:lnTo>
                  <a:pt x="0" y="2968751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58313" y="434014"/>
            <a:ext cx="5168265" cy="564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06880" marR="1096645" indent="-842010">
              <a:lnSpc>
                <a:spcPct val="165800"/>
              </a:lnSpc>
            </a:pPr>
            <a:r>
              <a:rPr dirty="0" sz="3600" spc="-20" b="1">
                <a:solidFill>
                  <a:srgbClr val="009A9A"/>
                </a:solidFill>
                <a:latin typeface="Times New Roman"/>
                <a:cs typeface="Times New Roman"/>
              </a:rPr>
              <a:t>6.046J/18.401J </a:t>
            </a:r>
            <a:r>
              <a:rPr dirty="0" sz="3600" spc="-30" b="1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dirty="0" sz="2800" spc="-5" b="1">
                <a:solidFill>
                  <a:srgbClr val="CC0000"/>
                </a:solidFill>
                <a:latin typeface="Times New Roman"/>
                <a:cs typeface="Times New Roman"/>
              </a:rPr>
              <a:t>ECTUR</a:t>
            </a:r>
            <a:r>
              <a:rPr dirty="0" sz="2800" b="1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dirty="0" sz="2800" spc="19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13</a:t>
            </a:r>
            <a:endParaRPr sz="3600">
              <a:latin typeface="Times New Roman"/>
              <a:cs typeface="Times New Roman"/>
            </a:endParaRPr>
          </a:p>
          <a:p>
            <a:pPr marL="1706880">
              <a:lnSpc>
                <a:spcPts val="3829"/>
              </a:lnSpc>
            </a:pPr>
            <a:r>
              <a:rPr dirty="0" sz="3200" spc="-20" b="1">
                <a:latin typeface="Times New Roman"/>
                <a:cs typeface="Times New Roman"/>
              </a:rPr>
              <a:t>Amortized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1935480" indent="-22860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dirty="0" sz="3200" spc="-20">
                <a:latin typeface="Times New Roman"/>
                <a:cs typeface="Times New Roman"/>
              </a:rPr>
              <a:t>Dynamic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tables</a:t>
            </a:r>
            <a:endParaRPr sz="3200">
              <a:latin typeface="Times New Roman"/>
              <a:cs typeface="Times New Roman"/>
            </a:endParaRPr>
          </a:p>
          <a:p>
            <a:pPr marL="1935480" indent="-22860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dirty="0" sz="3200" spc="-15">
                <a:latin typeface="Times New Roman"/>
                <a:cs typeface="Times New Roman"/>
              </a:rPr>
              <a:t>Aggregate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 marL="1935480" indent="-2286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dirty="0" sz="3200" spc="-15">
                <a:latin typeface="Times New Roman"/>
                <a:cs typeface="Times New Roman"/>
              </a:rPr>
              <a:t>Accounting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 marL="1935480" indent="-2286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dirty="0" sz="3200" spc="-15">
                <a:latin typeface="Times New Roman"/>
                <a:cs typeface="Times New Roman"/>
              </a:rPr>
              <a:t>Potential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3200"/>
              </a:lnSpc>
            </a:pPr>
            <a:endParaRPr sz="3200"/>
          </a:p>
          <a:p>
            <a:pPr>
              <a:lnSpc>
                <a:spcPts val="3800"/>
              </a:lnSpc>
              <a:spcBef>
                <a:spcPts val="7"/>
              </a:spcBef>
            </a:pPr>
            <a:endParaRPr sz="3800"/>
          </a:p>
          <a:p>
            <a:pPr marL="12700">
              <a:lnSpc>
                <a:spcPct val="100000"/>
              </a:lnSpc>
            </a:pPr>
            <a:r>
              <a:rPr dirty="0" sz="3200" spc="-15" b="1">
                <a:latin typeface="Times New Roman"/>
                <a:cs typeface="Times New Roman"/>
              </a:rPr>
              <a:t>Prof.</a:t>
            </a:r>
            <a:r>
              <a:rPr dirty="0" sz="3200" spc="-5" b="1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Charles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E.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Leiserson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878" y="1814371"/>
            <a:ext cx="2303525" cy="27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60325" y="1800438"/>
            <a:ext cx="2286000" cy="269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  <a:tabLst>
                <a:tab pos="2842895" algn="l"/>
              </a:tabLst>
            </a:pPr>
            <a:r>
              <a:rPr dirty="0" spc="-25"/>
              <a:t>Example</a:t>
            </a:r>
            <a:r>
              <a:rPr dirty="0" spc="-25"/>
              <a:t>	</a:t>
            </a:r>
            <a:r>
              <a:rPr dirty="0" spc="-20"/>
              <a:t>of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 spc="-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04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6162803" y="3756152"/>
            <a:ext cx="109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i="1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48005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37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DDDDDD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DDDDDD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31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2954">
                      <a:solidFill>
                        <a:srgbClr val="DDDDDD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DDDDDD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9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26337" y="1824291"/>
          <a:ext cx="548005" cy="373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  <a:tabLst>
                <a:tab pos="2842895" algn="l"/>
              </a:tabLst>
            </a:pPr>
            <a:r>
              <a:rPr dirty="0" spc="-25"/>
              <a:t>Example</a:t>
            </a:r>
            <a:r>
              <a:rPr dirty="0" spc="-25"/>
              <a:t>	</a:t>
            </a:r>
            <a:r>
              <a:rPr dirty="0" spc="-20"/>
              <a:t>of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 spc="-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540500" y="1898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464300" y="1822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464300" y="1822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5405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4643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4643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540500" y="28006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464300" y="27244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464300" y="27244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540500" y="3250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464300" y="31747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464300" y="31747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51600" y="33736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80109" h="85725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80109" h="85725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80109" h="85725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80109" h="85725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04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1600" y="29164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80109" h="85725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80109" h="85725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80109" h="85725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80109" h="85725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51600" y="24592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80109" h="85725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80109" h="85725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80109" h="85725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80109" h="85725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51600" y="20020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80109" h="85725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80109" h="85725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80109" h="85725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80109" h="85725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62802" y="3756151"/>
            <a:ext cx="109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i="1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26337" y="1817814"/>
          <a:ext cx="548005" cy="373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82676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  <a:tabLst>
                <a:tab pos="2842895" algn="l"/>
              </a:tabLst>
            </a:pPr>
            <a:r>
              <a:rPr dirty="0" spc="-25"/>
              <a:t>Example</a:t>
            </a:r>
            <a:r>
              <a:rPr dirty="0" spc="-25"/>
              <a:t>	</a:t>
            </a:r>
            <a:r>
              <a:rPr dirty="0" spc="-20"/>
              <a:t>of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 spc="-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04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7433"/>
          <a:ext cx="548005" cy="189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26337" y="1817814"/>
          <a:ext cx="548005" cy="373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82676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  <a:tabLst>
                <a:tab pos="2842895" algn="l"/>
              </a:tabLst>
            </a:pPr>
            <a:r>
              <a:rPr dirty="0" spc="-25"/>
              <a:t>Example</a:t>
            </a:r>
            <a:r>
              <a:rPr dirty="0" spc="-25"/>
              <a:t>	</a:t>
            </a:r>
            <a:r>
              <a:rPr dirty="0" spc="-20"/>
              <a:t>of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 spc="-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333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04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04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4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804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7433"/>
          <a:ext cx="548005" cy="189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26337" y="1817814"/>
          <a:ext cx="548005" cy="373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82676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</a:pPr>
            <a:r>
              <a:rPr dirty="0" spc="-25"/>
              <a:t>Worst-case</a:t>
            </a:r>
            <a:r>
              <a:rPr dirty="0" spc="-5"/>
              <a:t> </a:t>
            </a:r>
            <a:r>
              <a:rPr dirty="0" spc="-2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5877" y="1646173"/>
            <a:ext cx="6951980" cy="362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955">
              <a:lnSpc>
                <a:spcPts val="3450"/>
              </a:lnSpc>
              <a:tabLst>
                <a:tab pos="6087745" algn="l"/>
              </a:tabLst>
            </a:pPr>
            <a:r>
              <a:rPr dirty="0" sz="3200" spc="-15">
                <a:latin typeface="Times New Roman"/>
                <a:cs typeface="Times New Roman"/>
              </a:rPr>
              <a:t>Consider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sequence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insertions.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worst-case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time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execute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one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270"/>
              </a:lnSpc>
              <a:tabLst>
                <a:tab pos="1092200" algn="l"/>
              </a:tabLst>
            </a:pPr>
            <a:r>
              <a:rPr dirty="0" sz="3200" spc="-62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1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latin typeface="Times New Roman"/>
                <a:cs typeface="Times New Roman"/>
              </a:rPr>
              <a:t>.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Therefore,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worst-case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time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for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dirty="0" sz="3200" spc="-15">
                <a:latin typeface="Times New Roman"/>
                <a:cs typeface="Times New Roman"/>
              </a:rPr>
              <a:t>insertions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20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7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dirty="0" sz="3200" spc="-20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615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1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62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79"/>
              </a:lnSpc>
              <a:spcBef>
                <a:spcPts val="1570"/>
              </a:spcBef>
              <a:tabLst>
                <a:tab pos="1976120" algn="l"/>
              </a:tabLst>
            </a:pPr>
            <a:r>
              <a:rPr dirty="0" sz="3200" spc="-25" b="1">
                <a:solidFill>
                  <a:srgbClr val="CC0000"/>
                </a:solidFill>
                <a:latin typeface="Times New Roman"/>
                <a:cs typeface="Times New Roman"/>
              </a:rPr>
              <a:t>WRONG!</a:t>
            </a:r>
            <a:r>
              <a:rPr dirty="0" sz="3200" spc="-25" b="1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fact,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worst-case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for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79"/>
              </a:lnSpc>
            </a:pP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only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62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1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1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08A87"/>
                </a:solidFill>
                <a:latin typeface="MS Mincho"/>
                <a:cs typeface="MS Mincho"/>
              </a:rPr>
              <a:t>≪</a:t>
            </a:r>
            <a:r>
              <a:rPr dirty="0" sz="3200" spc="-800">
                <a:solidFill>
                  <a:srgbClr val="008A87"/>
                </a:solidFill>
                <a:latin typeface="MS Mincho"/>
                <a:cs typeface="MS Mincho"/>
              </a:rPr>
              <a:t> </a:t>
            </a:r>
            <a:r>
              <a:rPr dirty="0" sz="3200" spc="-62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2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baseline="26455" sz="3150" spc="7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3200" spc="-15">
                <a:latin typeface="Times New Roman"/>
                <a:cs typeface="Times New Roman"/>
              </a:rPr>
              <a:t>Let’s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why.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5"/>
              <a:t>Tighter</a:t>
            </a:r>
            <a:r>
              <a:rPr dirty="0" spc="-25"/>
              <a:t> </a:t>
            </a:r>
            <a:r>
              <a:rPr dirty="0" spc="-2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201" y="1409700"/>
            <a:ext cx="5867400" cy="600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48435" algn="l"/>
              </a:tabLst>
            </a:pPr>
            <a:r>
              <a:rPr dirty="0" sz="3200" spc="-15">
                <a:latin typeface="Times New Roman"/>
                <a:cs typeface="Times New Roman"/>
              </a:rPr>
              <a:t>Let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79" y="2167120"/>
            <a:ext cx="25463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289" y="1977644"/>
            <a:ext cx="270510" cy="895350"/>
          </a:xfrm>
          <a:custGeom>
            <a:avLst/>
            <a:gdLst/>
            <a:ahLst/>
            <a:cxnLst/>
            <a:rect l="l" t="t" r="r" b="b"/>
            <a:pathLst>
              <a:path w="270510" h="895350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13012" y="1924050"/>
            <a:ext cx="2171700" cy="98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1" y="1924050"/>
            <a:ext cx="488061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15">
                <a:latin typeface="Times New Roman"/>
                <a:cs typeface="Times New Roman"/>
              </a:rPr>
              <a:t>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power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3537" y="3370389"/>
          <a:ext cx="839660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59156"/>
                <a:gridCol w="688488"/>
                <a:gridCol w="681247"/>
                <a:gridCol w="681229"/>
                <a:gridCol w="687723"/>
                <a:gridCol w="688469"/>
                <a:gridCol w="687331"/>
                <a:gridCol w="643899"/>
                <a:gridCol w="731864"/>
                <a:gridCol w="837188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gridSpan="10"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524">
                <a:tc rowSpan="3"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ct val="100000"/>
                        </a:lnSpc>
                      </a:pPr>
                      <a:r>
                        <a:rPr dirty="0" sz="28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80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 spc="-5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580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dirty="0" sz="2800" spc="-1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5"/>
              <a:t>Tighter</a:t>
            </a:r>
            <a:r>
              <a:rPr dirty="0" spc="-25"/>
              <a:t> </a:t>
            </a:r>
            <a:r>
              <a:rPr dirty="0" spc="-2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201" y="1409700"/>
            <a:ext cx="5867400" cy="600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48435" algn="l"/>
              </a:tabLst>
            </a:pPr>
            <a:r>
              <a:rPr dirty="0" sz="3200" spc="-15">
                <a:latin typeface="Times New Roman"/>
                <a:cs typeface="Times New Roman"/>
              </a:rPr>
              <a:t>Let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79" y="2167120"/>
            <a:ext cx="25463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289" y="1977644"/>
            <a:ext cx="270510" cy="895350"/>
          </a:xfrm>
          <a:custGeom>
            <a:avLst/>
            <a:gdLst/>
            <a:ahLst/>
            <a:cxnLst/>
            <a:rect l="l" t="t" r="r" b="b"/>
            <a:pathLst>
              <a:path w="270510" h="895350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13012" y="1924050"/>
            <a:ext cx="2171700" cy="98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1" y="1924050"/>
            <a:ext cx="488061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15">
                <a:latin typeface="Times New Roman"/>
                <a:cs typeface="Times New Roman"/>
              </a:rPr>
              <a:t>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power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of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3537" y="3370389"/>
          <a:ext cx="8396605" cy="237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59156"/>
                <a:gridCol w="688473"/>
                <a:gridCol w="681246"/>
                <a:gridCol w="681230"/>
                <a:gridCol w="687723"/>
                <a:gridCol w="688485"/>
                <a:gridCol w="687331"/>
                <a:gridCol w="643899"/>
                <a:gridCol w="731864"/>
                <a:gridCol w="837188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gridSpan="10"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524">
                <a:tc rowSpan="3"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ct val="100000"/>
                        </a:lnSpc>
                      </a:pPr>
                      <a:r>
                        <a:rPr dirty="0" sz="28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80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 spc="-5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10152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dirty="0" sz="2800" spc="-5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450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315467"/>
            <a:ext cx="6733540" cy="68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25" b="1">
                <a:latin typeface="Times New Roman"/>
                <a:cs typeface="Times New Roman"/>
              </a:rPr>
              <a:t>Tighter</a:t>
            </a:r>
            <a:r>
              <a:rPr dirty="0" sz="4400" spc="-2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analysis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(continued)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97625" y="2583941"/>
            <a:ext cx="1169670" cy="1293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520"/>
              </a:lnSpc>
            </a:pPr>
            <a:r>
              <a:rPr dirty="0" baseline="-8547" sz="3900" spc="-2595">
                <a:solidFill>
                  <a:srgbClr val="008A87"/>
                </a:solidFill>
                <a:latin typeface="Symbol"/>
                <a:cs typeface="Symbol"/>
              </a:rPr>
              <a:t>⎣</a:t>
            </a:r>
            <a:r>
              <a:rPr dirty="0" sz="24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400" spc="8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2400" spc="8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2400" spc="-79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sz="2400" spc="-12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2400" spc="12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baseline="-8547" sz="3900" spc="-2579">
                <a:solidFill>
                  <a:srgbClr val="008A87"/>
                </a:solidFill>
                <a:latin typeface="Symbol"/>
                <a:cs typeface="Symbol"/>
              </a:rPr>
              <a:t>⎦</a:t>
            </a:r>
            <a:endParaRPr baseline="-8547" sz="3900">
              <a:latin typeface="Symbol"/>
              <a:cs typeface="Symbol"/>
            </a:endParaRPr>
          </a:p>
          <a:p>
            <a:pPr algn="ctr" marR="5080">
              <a:lnSpc>
                <a:spcPts val="4925"/>
              </a:lnSpc>
            </a:pPr>
            <a:r>
              <a:rPr dirty="0" sz="4800" spc="-994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  <a:p>
            <a:pPr algn="ctr" marL="51435">
              <a:lnSpc>
                <a:spcPts val="2650"/>
              </a:lnSpc>
            </a:pPr>
            <a:r>
              <a:rPr dirty="0" sz="2400" spc="155" i="1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dirty="0" sz="2400" spc="25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14513" y="3938758"/>
            <a:ext cx="7376795" cy="2265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74820">
              <a:lnSpc>
                <a:spcPct val="100000"/>
              </a:lnSpc>
            </a:pP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dirty="0" sz="3200" spc="-15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277995">
              <a:lnSpc>
                <a:spcPct val="100000"/>
              </a:lnSpc>
              <a:spcBef>
                <a:spcPts val="635"/>
              </a:spcBef>
            </a:pP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3200" spc="-1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55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48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2604" sz="4800">
                <a:latin typeface="Times New Roman"/>
                <a:cs typeface="Times New Roman"/>
              </a:rPr>
              <a:t>.</a:t>
            </a:r>
            <a:endParaRPr baseline="-2604" sz="4800">
              <a:latin typeface="Times New Roman"/>
              <a:cs typeface="Times New Roman"/>
            </a:endParaRPr>
          </a:p>
          <a:p>
            <a:pPr marL="12700" marR="6350">
              <a:lnSpc>
                <a:spcPts val="3520"/>
              </a:lnSpc>
              <a:spcBef>
                <a:spcPts val="2465"/>
              </a:spcBef>
            </a:pPr>
            <a:r>
              <a:rPr dirty="0" sz="3200">
                <a:latin typeface="Times New Roman"/>
                <a:cs typeface="Times New Roman"/>
              </a:rPr>
              <a:t>Thus,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average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each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dynamic-table</a:t>
            </a:r>
            <a:r>
              <a:rPr dirty="0" sz="3200" spc="-15">
                <a:latin typeface="Times New Roman"/>
                <a:cs typeface="Times New Roman"/>
              </a:rPr>
              <a:t> operation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625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1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5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625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247" y="2811779"/>
            <a:ext cx="385445" cy="641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9097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9097" sz="4800" spc="-352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1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620" y="1345181"/>
            <a:ext cx="4397375" cy="1240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50215">
              <a:lnSpc>
                <a:spcPts val="1889"/>
              </a:lnSpc>
            </a:pP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4770"/>
              </a:lnSpc>
            </a:pP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dirty="0" sz="3200" spc="-15">
                <a:latin typeface="Times New Roman"/>
                <a:cs typeface="Times New Roman"/>
              </a:rPr>
              <a:t>insertions</a:t>
            </a:r>
            <a:r>
              <a:rPr dirty="0" sz="3200" spc="370"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3200" spc="-1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6944" sz="7200" spc="-914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200" spc="-8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baseline="-18518" sz="3600">
              <a:latin typeface="Times New Roman"/>
              <a:cs typeface="Times New Roman"/>
            </a:endParaRPr>
          </a:p>
          <a:p>
            <a:pPr algn="r" marR="317500">
              <a:lnSpc>
                <a:spcPct val="100000"/>
              </a:lnSpc>
              <a:spcBef>
                <a:spcPts val="135"/>
              </a:spcBef>
            </a:pPr>
            <a:r>
              <a:rPr dirty="0" sz="2400" spc="12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195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7128" y="2954257"/>
            <a:ext cx="852169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dirty="0" sz="3200" spc="-5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-1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30"/>
              <a:t>Amortize</a:t>
            </a:r>
            <a:r>
              <a:rPr dirty="0" spc="-25"/>
              <a:t>d</a:t>
            </a:r>
            <a:r>
              <a:rPr dirty="0" spc="10"/>
              <a:t> </a:t>
            </a:r>
            <a:r>
              <a:rPr dirty="0" spc="-2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70127" y="1329943"/>
            <a:ext cx="7466330" cy="4678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25145" indent="-635">
              <a:lnSpc>
                <a:spcPts val="3450"/>
              </a:lnSpc>
            </a:pP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strategy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analyzing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sequence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15">
                <a:latin typeface="Times New Roman"/>
                <a:cs typeface="Times New Roman"/>
              </a:rPr>
              <a:t>operations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show </a:t>
            </a:r>
            <a:r>
              <a:rPr dirty="0" sz="3200" spc="-15">
                <a:latin typeface="Times New Roman"/>
                <a:cs typeface="Times New Roman"/>
              </a:rPr>
              <a:t>that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average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15">
                <a:latin typeface="Times New Roman"/>
                <a:cs typeface="Times New Roman"/>
              </a:rPr>
              <a:t> small,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even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though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single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 spc="-15">
                <a:latin typeface="Times New Roman"/>
                <a:cs typeface="Times New Roman"/>
              </a:rPr>
              <a:t> within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sequence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might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expensive.</a:t>
            </a:r>
            <a:endParaRPr sz="3200">
              <a:latin typeface="Times New Roman"/>
              <a:cs typeface="Times New Roman"/>
            </a:endParaRPr>
          </a:p>
          <a:p>
            <a:pPr marL="12700" marR="6350">
              <a:lnSpc>
                <a:spcPts val="3450"/>
              </a:lnSpc>
              <a:spcBef>
                <a:spcPts val="1950"/>
              </a:spcBef>
            </a:pPr>
            <a:r>
              <a:rPr dirty="0" sz="3200" spc="-20">
                <a:latin typeface="Times New Roman"/>
                <a:cs typeface="Times New Roman"/>
              </a:rPr>
              <a:t>Even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though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we’re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taking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averages,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however,</a:t>
            </a:r>
            <a:r>
              <a:rPr dirty="0" sz="3200" spc="-15">
                <a:latin typeface="Times New Roman"/>
                <a:cs typeface="Times New Roman"/>
              </a:rPr>
              <a:t> probability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not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involved!</a:t>
            </a:r>
            <a:endParaRPr sz="3200">
              <a:latin typeface="Times New Roman"/>
              <a:cs typeface="Times New Roman"/>
            </a:endParaRPr>
          </a:p>
          <a:p>
            <a:pPr marL="238125" marR="455295" indent="-225425">
              <a:lnSpc>
                <a:spcPts val="3450"/>
              </a:lnSpc>
              <a:spcBef>
                <a:spcPts val="450"/>
              </a:spcBef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>
                <a:latin typeface="Times New Roman"/>
                <a:cs typeface="Times New Roman"/>
              </a:rPr>
              <a:t>An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analysis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guarantees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average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performance</a:t>
            </a:r>
            <a:r>
              <a:rPr dirty="0" sz="3200">
                <a:latin typeface="Times New Roman"/>
                <a:cs typeface="Times New Roman"/>
              </a:rPr>
              <a:t> of </a:t>
            </a:r>
            <a:r>
              <a:rPr dirty="0" sz="3200" spc="-15">
                <a:latin typeface="Times New Roman"/>
                <a:cs typeface="Times New Roman"/>
              </a:rPr>
              <a:t>each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15">
                <a:latin typeface="Times New Roman"/>
                <a:cs typeface="Times New Roman"/>
              </a:rPr>
              <a:t> 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worst </a:t>
            </a:r>
            <a:r>
              <a:rPr dirty="0" sz="3200" spc="-15" i="1">
                <a:latin typeface="Times New Roman"/>
                <a:cs typeface="Times New Roman"/>
              </a:rPr>
              <a:t>cas</a:t>
            </a:r>
            <a:r>
              <a:rPr dirty="0" sz="3200" spc="-20" i="1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315467"/>
            <a:ext cx="6744334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60"/>
              </a:lnSpc>
            </a:pPr>
            <a:r>
              <a:rPr dirty="0" sz="4400" spc="-25" b="1">
                <a:latin typeface="Times New Roman"/>
                <a:cs typeface="Times New Roman"/>
              </a:rPr>
              <a:t>Types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72935" y="1238250"/>
            <a:ext cx="8088630" cy="5017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5">
                <a:latin typeface="Times New Roman"/>
                <a:cs typeface="Times New Roman"/>
              </a:rPr>
              <a:t>Three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common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amortization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arguments: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aggregate</a:t>
            </a:r>
            <a:r>
              <a:rPr dirty="0" sz="3200" spc="-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method,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accounting</a:t>
            </a:r>
            <a:r>
              <a:rPr dirty="0" sz="3200" spc="-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method,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 b="1" i="1">
                <a:solidFill>
                  <a:srgbClr val="CC0000"/>
                </a:solidFill>
                <a:latin typeface="Times New Roman"/>
                <a:cs typeface="Times New Roman"/>
              </a:rPr>
              <a:t>potentia</a:t>
            </a:r>
            <a:r>
              <a:rPr dirty="0" sz="3200" spc="-10" b="1" i="1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3200" spc="-20">
                <a:latin typeface="Times New Roman"/>
                <a:cs typeface="Times New Roman"/>
              </a:rPr>
              <a:t>We’ve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just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seen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aggregate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analysis.</a:t>
            </a:r>
            <a:endParaRPr sz="3200">
              <a:latin typeface="Times New Roman"/>
              <a:cs typeface="Times New Roman"/>
            </a:endParaRPr>
          </a:p>
          <a:p>
            <a:pPr marL="12700" marR="6350">
              <a:lnSpc>
                <a:spcPts val="3450"/>
              </a:lnSpc>
              <a:spcBef>
                <a:spcPts val="1735"/>
              </a:spcBef>
              <a:tabLst>
                <a:tab pos="5975350" algn="l"/>
              </a:tabLst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aggregate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though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simple,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lacks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precision</a:t>
            </a:r>
            <a:r>
              <a:rPr dirty="0" sz="3200">
                <a:latin typeface="Times New Roman"/>
                <a:cs typeface="Times New Roman"/>
              </a:rPr>
              <a:t> of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other</a:t>
            </a:r>
            <a:r>
              <a:rPr dirty="0" sz="3200">
                <a:latin typeface="Times New Roman"/>
                <a:cs typeface="Times New Roman"/>
              </a:rPr>
              <a:t> two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methods.</a:t>
            </a:r>
            <a:r>
              <a:rPr dirty="0" sz="3200">
                <a:latin typeface="Times New Roman"/>
                <a:cs typeface="Times New Roman"/>
              </a:rPr>
              <a:t>	In </a:t>
            </a:r>
            <a:r>
              <a:rPr dirty="0" sz="3200" spc="-15">
                <a:latin typeface="Times New Roman"/>
                <a:cs typeface="Times New Roman"/>
              </a:rPr>
              <a:t>particular,</a:t>
            </a:r>
            <a:r>
              <a:rPr dirty="0" sz="3200" spc="-15">
                <a:latin typeface="Times New Roman"/>
                <a:cs typeface="Times New Roman"/>
              </a:rPr>
              <a:t> 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accounting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potential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methods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allow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 spc="-15">
                <a:latin typeface="Times New Roman"/>
                <a:cs typeface="Times New Roman"/>
              </a:rPr>
              <a:t> specific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cost</a:t>
            </a:r>
            <a:r>
              <a:rPr dirty="0" sz="3200" spc="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allocated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each</a:t>
            </a:r>
            <a:r>
              <a:rPr dirty="0" sz="3200" spc="-15">
                <a:latin typeface="Times New Roman"/>
                <a:cs typeface="Times New Roman"/>
              </a:rPr>
              <a:t> operation.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5894705" cy="107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  <a:tabLst>
                <a:tab pos="4763135" algn="l"/>
              </a:tabLst>
            </a:pPr>
            <a:r>
              <a:rPr dirty="0" sz="4400" spc="-30" b="1">
                <a:latin typeface="Times New Roman"/>
                <a:cs typeface="Times New Roman"/>
              </a:rPr>
              <a:t>How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large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should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</a:t>
            </a:r>
            <a:r>
              <a:rPr dirty="0" sz="4400" b="1">
                <a:latin typeface="Times New Roman"/>
                <a:cs typeface="Times New Roman"/>
              </a:rPr>
              <a:t>	</a:t>
            </a:r>
            <a:r>
              <a:rPr dirty="0" sz="4400" spc="-25" b="1">
                <a:latin typeface="Times New Roman"/>
                <a:cs typeface="Times New Roman"/>
              </a:rPr>
              <a:t>hash</a:t>
            </a:r>
            <a:r>
              <a:rPr dirty="0" sz="4400" spc="-20" b="1">
                <a:latin typeface="Times New Roman"/>
                <a:cs typeface="Times New Roman"/>
              </a:rPr>
              <a:t> table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be?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90464" y="1482328"/>
            <a:ext cx="8062595" cy="4792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31495">
              <a:lnSpc>
                <a:spcPts val="3450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Goal:</a:t>
            </a:r>
            <a:r>
              <a:rPr dirty="0" sz="32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Make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small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possible,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but</a:t>
            </a:r>
            <a:r>
              <a:rPr dirty="0" sz="3200" spc="-15">
                <a:latin typeface="Times New Roman"/>
                <a:cs typeface="Times New Roman"/>
              </a:rPr>
              <a:t> large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enough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that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won’t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overflow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(or</a:t>
            </a:r>
            <a:r>
              <a:rPr dirty="0" sz="3200" spc="-15">
                <a:latin typeface="Times New Roman"/>
                <a:cs typeface="Times New Roman"/>
              </a:rPr>
              <a:t> otherwise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become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inefficient).</a:t>
            </a:r>
            <a:endParaRPr sz="3200">
              <a:latin typeface="Times New Roman"/>
              <a:cs typeface="Times New Roman"/>
            </a:endParaRPr>
          </a:p>
          <a:p>
            <a:pPr marL="12700" marR="52069">
              <a:lnSpc>
                <a:spcPts val="3450"/>
              </a:lnSpc>
              <a:spcBef>
                <a:spcPts val="965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dirty="0" sz="32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What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if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don’t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know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proper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size</a:t>
            </a:r>
            <a:r>
              <a:rPr dirty="0" sz="3200" spc="-15">
                <a:latin typeface="Times New Roman"/>
                <a:cs typeface="Times New Roman"/>
              </a:rPr>
              <a:t> 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advance?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dirty="0" sz="320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 i="1">
                <a:solidFill>
                  <a:srgbClr val="CC0000"/>
                </a:solidFill>
                <a:latin typeface="Times New Roman"/>
                <a:cs typeface="Times New Roman"/>
              </a:rPr>
              <a:t>Dynamic</a:t>
            </a:r>
            <a:r>
              <a:rPr dirty="0" sz="3200" spc="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tables.</a:t>
            </a:r>
            <a:endParaRPr sz="3200">
              <a:latin typeface="Times New Roman"/>
              <a:cs typeface="Times New Roman"/>
            </a:endParaRPr>
          </a:p>
          <a:p>
            <a:pPr marL="12700" marR="6350">
              <a:lnSpc>
                <a:spcPct val="89800"/>
              </a:lnSpc>
              <a:spcBef>
                <a:spcPts val="1045"/>
              </a:spcBef>
              <a:tabLst>
                <a:tab pos="1107440" algn="l"/>
              </a:tabLst>
            </a:pP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dirty="0" sz="2400" spc="-15" b="1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Whenever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overflows,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“grow”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 spc="-15">
                <a:latin typeface="Times New Roman"/>
                <a:cs typeface="Times New Roman"/>
              </a:rPr>
              <a:t> by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allocating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(via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Courier New"/>
                <a:cs typeface="Courier New"/>
              </a:rPr>
              <a:t>mallo</a:t>
            </a:r>
            <a:r>
              <a:rPr dirty="0" sz="3200" spc="-20" b="1">
                <a:solidFill>
                  <a:srgbClr val="CC0000"/>
                </a:solidFill>
                <a:latin typeface="Courier New"/>
                <a:cs typeface="Courier New"/>
              </a:rPr>
              <a:t>c</a:t>
            </a:r>
            <a:r>
              <a:rPr dirty="0" sz="3200" spc="-1125" b="1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Courier New"/>
                <a:cs typeface="Courier New"/>
              </a:rPr>
              <a:t>ne</a:t>
            </a:r>
            <a:r>
              <a:rPr dirty="0" sz="3200" spc="-20" b="1">
                <a:solidFill>
                  <a:srgbClr val="CC0000"/>
                </a:solidFill>
                <a:latin typeface="Courier New"/>
                <a:cs typeface="Courier New"/>
              </a:rPr>
              <a:t>w</a:t>
            </a:r>
            <a:r>
              <a:rPr dirty="0" sz="3200" spc="-15">
                <a:latin typeface="Times New Roman"/>
                <a:cs typeface="Times New Roman"/>
              </a:rPr>
              <a:t>)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new,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larger</a:t>
            </a:r>
            <a:r>
              <a:rPr dirty="0" sz="3200" spc="-15">
                <a:latin typeface="Times New Roman"/>
                <a:cs typeface="Times New Roman"/>
              </a:rPr>
              <a:t> table.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Move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all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items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from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old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20">
                <a:latin typeface="Times New Roman"/>
                <a:cs typeface="Times New Roman"/>
              </a:rPr>
              <a:t> new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one,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free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storage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old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30"/>
              <a:t>Accountin</a:t>
            </a:r>
            <a:r>
              <a:rPr dirty="0" spc="-25"/>
              <a:t>g</a:t>
            </a:r>
            <a:r>
              <a:rPr dirty="0" spc="10"/>
              <a:t> </a:t>
            </a:r>
            <a:r>
              <a:rPr dirty="0" spc="-25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0652" y="1197863"/>
            <a:ext cx="798703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indent="-225425">
              <a:lnSpc>
                <a:spcPts val="3825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20">
                <a:latin typeface="Times New Roman"/>
                <a:cs typeface="Times New Roman"/>
              </a:rPr>
              <a:t>Charge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4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fictitious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90623" y="1636013"/>
            <a:ext cx="8245475" cy="268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>
              <a:lnSpc>
                <a:spcPts val="3645"/>
              </a:lnSpc>
            </a:pP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where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$1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pay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5">
                <a:latin typeface="Times New Roman"/>
                <a:cs typeface="Times New Roman"/>
              </a:rPr>
              <a:t> fo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dirty="0" sz="3200" spc="-20">
                <a:latin typeface="Times New Roman"/>
                <a:cs typeface="Times New Roman"/>
              </a:rPr>
              <a:t>uni</a:t>
            </a:r>
            <a:r>
              <a:rPr dirty="0" sz="3200" spc="-10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 o</a:t>
            </a:r>
            <a:r>
              <a:rPr dirty="0" sz="3200">
                <a:latin typeface="Times New Roman"/>
                <a:cs typeface="Times New Roman"/>
              </a:rPr>
              <a:t>f</a:t>
            </a:r>
            <a:r>
              <a:rPr dirty="0" sz="3200" spc="-5">
                <a:latin typeface="Times New Roman"/>
                <a:cs typeface="Times New Roman"/>
              </a:rPr>
              <a:t> wor</a:t>
            </a:r>
            <a:r>
              <a:rPr dirty="0" sz="3200">
                <a:latin typeface="Times New Roman"/>
                <a:cs typeface="Times New Roman"/>
              </a:rPr>
              <a:t>k</a:t>
            </a:r>
            <a:r>
              <a:rPr dirty="0" sz="3200" spc="-5">
                <a:latin typeface="Times New Roman"/>
                <a:cs typeface="Times New Roman"/>
              </a:rPr>
              <a:t> (</a:t>
            </a:r>
            <a:r>
              <a:rPr dirty="0" sz="3200" spc="-15" i="1">
                <a:latin typeface="Times New Roman"/>
                <a:cs typeface="Times New Roman"/>
              </a:rPr>
              <a:t>i.e</a:t>
            </a:r>
            <a:r>
              <a:rPr dirty="0" sz="3200" spc="-15" i="1">
                <a:latin typeface="Times New Roman"/>
                <a:cs typeface="Times New Roman"/>
              </a:rPr>
              <a:t>.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time).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This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fee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consumed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perform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operation.</a:t>
            </a:r>
            <a:endParaRPr sz="3200">
              <a:latin typeface="Times New Roman"/>
              <a:cs typeface="Times New Roman"/>
            </a:endParaRPr>
          </a:p>
          <a:p>
            <a:pPr marL="238125" marR="6350" indent="-225425">
              <a:lnSpc>
                <a:spcPts val="3450"/>
              </a:lnSpc>
              <a:spcBef>
                <a:spcPts val="244"/>
              </a:spcBef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5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y </a:t>
            </a:r>
            <a:r>
              <a:rPr dirty="0" sz="3200" spc="-20">
                <a:latin typeface="Times New Roman"/>
                <a:cs typeface="Times New Roman"/>
              </a:rPr>
              <a:t>amount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not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immediately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consumed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stored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 b="1" i="1">
                <a:solidFill>
                  <a:srgbClr val="CC0000"/>
                </a:solidFill>
                <a:latin typeface="Times New Roman"/>
                <a:cs typeface="Times New Roman"/>
              </a:rPr>
              <a:t>bank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subsequen</a:t>
            </a:r>
            <a:r>
              <a:rPr dirty="0" sz="3200" spc="-10">
                <a:latin typeface="Times New Roman"/>
                <a:cs typeface="Times New Roman"/>
              </a:rPr>
              <a:t>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operations.</a:t>
            </a:r>
            <a:endParaRPr sz="3200">
              <a:latin typeface="Times New Roman"/>
              <a:cs typeface="Times New Roman"/>
            </a:endParaRPr>
          </a:p>
          <a:p>
            <a:pPr marL="238125" marR="727075" indent="-22542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  <a:tab pos="6946265" algn="l"/>
              </a:tabLst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bank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balance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must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not</a:t>
            </a:r>
            <a:r>
              <a:rPr dirty="0" sz="3200">
                <a:latin typeface="Times New Roman"/>
                <a:cs typeface="Times New Roman"/>
              </a:rPr>
              <a:t> go </a:t>
            </a:r>
            <a:r>
              <a:rPr dirty="0" sz="3200" spc="-15">
                <a:latin typeface="Times New Roman"/>
                <a:cs typeface="Times New Roman"/>
              </a:rPr>
              <a:t>negative!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We</a:t>
            </a:r>
            <a:r>
              <a:rPr dirty="0" sz="3200" spc="-15">
                <a:latin typeface="Times New Roman"/>
                <a:cs typeface="Times New Roman"/>
              </a:rPr>
              <a:t> must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ensure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301" y="4228591"/>
            <a:ext cx="1950720" cy="795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87094" algn="l"/>
              </a:tabLst>
            </a:pPr>
            <a:r>
              <a:rPr dirty="0" baseline="-5787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baseline="1736" sz="4800" spc="-13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6203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6203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baseline="1736" sz="4800" spc="-1214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dirty="0" baseline="1736" sz="4800" spc="-16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5787" sz="7200" spc="-914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baseline="1736" sz="4800" spc="-1582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dirty="0" baseline="-16203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baseline="-16203"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6460" y="4965401"/>
            <a:ext cx="1610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8880" algn="l"/>
              </a:tabLst>
            </a:pP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dirty="0" sz="2400" spc="12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19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005" y="4102067"/>
            <a:ext cx="13646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8880" algn="l"/>
              </a:tabLst>
            </a:pP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190" y="5074940"/>
            <a:ext cx="141351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fo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all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648" y="5568984"/>
            <a:ext cx="8086090" cy="880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marR="6350" indent="-22542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>
                <a:latin typeface="Times New Roman"/>
                <a:cs typeface="Times New Roman"/>
              </a:rPr>
              <a:t>Thus,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total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costs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provide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upper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bound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total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true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5397500" cy="1083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30" b="1">
                <a:latin typeface="Times New Roman"/>
                <a:cs typeface="Times New Roman"/>
              </a:rPr>
              <a:t>Accountin</a:t>
            </a:r>
            <a:r>
              <a:rPr dirty="0" sz="4400" spc="-25" b="1">
                <a:latin typeface="Times New Roman"/>
                <a:cs typeface="Times New Roman"/>
              </a:rPr>
              <a:t>g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analysis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25" b="1">
                <a:latin typeface="Times New Roman"/>
                <a:cs typeface="Times New Roman"/>
              </a:rPr>
              <a:t> dynamic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7900" y="4969510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435100" y="4969497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300" y="4969497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4969497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700" y="4969497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900" y="4969497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450"/>
              </a:lnSpc>
            </a:pPr>
            <a:r>
              <a:rPr dirty="0" spc="-20" i="0">
                <a:latin typeface="Times New Roman"/>
                <a:cs typeface="Times New Roman"/>
              </a:rPr>
              <a:t>Charge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an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amortized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cost</a:t>
            </a:r>
            <a:r>
              <a:rPr dirty="0" i="0">
                <a:latin typeface="Times New Roman"/>
                <a:cs typeface="Times New Roman"/>
              </a:rPr>
              <a:t> of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/>
              <a:t>ĉ</a:t>
            </a:r>
            <a:r>
              <a:rPr dirty="0" baseline="-20576" sz="4050" spc="-15">
                <a:latin typeface="Times New Roman"/>
                <a:cs typeface="Times New Roman"/>
              </a:rPr>
              <a:t>i</a:t>
            </a:r>
            <a:r>
              <a:rPr dirty="0" baseline="-20576" sz="4050" spc="187">
                <a:latin typeface="Times New Roman"/>
                <a:cs typeface="Times New Roman"/>
              </a:rPr>
              <a:t> </a:t>
            </a:r>
            <a:r>
              <a:rPr dirty="0" sz="3200" spc="-20" i="0">
                <a:latin typeface="Times New Roman"/>
                <a:cs typeface="Times New Roman"/>
              </a:rPr>
              <a:t>=</a:t>
            </a:r>
            <a:r>
              <a:rPr dirty="0" sz="3200" i="0">
                <a:latin typeface="Times New Roman"/>
                <a:cs typeface="Times New Roman"/>
              </a:rPr>
              <a:t> </a:t>
            </a:r>
            <a:r>
              <a:rPr dirty="0" sz="3200" spc="-5" i="0">
                <a:latin typeface="Times New Roman"/>
                <a:cs typeface="Times New Roman"/>
              </a:rPr>
              <a:t>$</a:t>
            </a:r>
            <a:r>
              <a:rPr dirty="0" sz="3200" i="0">
                <a:latin typeface="Times New Roman"/>
                <a:cs typeface="Times New Roman"/>
              </a:rPr>
              <a:t>3 </a:t>
            </a:r>
            <a:r>
              <a:rPr dirty="0" sz="3200" spc="-5" i="0">
                <a:latin typeface="Times New Roman"/>
                <a:cs typeface="Times New Roman"/>
              </a:rPr>
              <a:t>fo</a:t>
            </a:r>
            <a:r>
              <a:rPr dirty="0" sz="3200" i="0">
                <a:latin typeface="Times New Roman"/>
                <a:cs typeface="Times New Roman"/>
              </a:rPr>
              <a:t>r</a:t>
            </a:r>
            <a:r>
              <a:rPr dirty="0" sz="3200" spc="-5" i="0">
                <a:latin typeface="Times New Roman"/>
                <a:cs typeface="Times New Roman"/>
              </a:rPr>
              <a:t> </a:t>
            </a:r>
            <a:r>
              <a:rPr dirty="0" sz="3200" spc="-15" i="0">
                <a:latin typeface="Times New Roman"/>
                <a:cs typeface="Times New Roman"/>
              </a:rPr>
              <a:t>the</a:t>
            </a:r>
            <a:r>
              <a:rPr dirty="0" sz="3200" i="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</a:t>
            </a:r>
            <a:r>
              <a:rPr dirty="0" sz="3200" spc="-355">
                <a:latin typeface="Times New Roman"/>
                <a:cs typeface="Times New Roman"/>
              </a:rPr>
              <a:t> </a:t>
            </a:r>
            <a:r>
              <a:rPr dirty="0" sz="3200" spc="-15" i="0">
                <a:latin typeface="Times New Roman"/>
                <a:cs typeface="Times New Roman"/>
              </a:rPr>
              <a:t>th insertion.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42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i="0">
                <a:latin typeface="Times New Roman"/>
                <a:cs typeface="Times New Roman"/>
              </a:rPr>
              <a:t>$1 </a:t>
            </a:r>
            <a:r>
              <a:rPr dirty="0" i="0">
                <a:latin typeface="Times New Roman"/>
                <a:cs typeface="Times New Roman"/>
              </a:rPr>
              <a:t>pays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 </a:t>
            </a:r>
            <a:r>
              <a:rPr dirty="0" spc="-15" i="0">
                <a:latin typeface="Times New Roman"/>
                <a:cs typeface="Times New Roman"/>
              </a:rPr>
              <a:t>the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immediate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insertion.</a:t>
            </a: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i="0">
                <a:latin typeface="Times New Roman"/>
                <a:cs typeface="Times New Roman"/>
              </a:rPr>
              <a:t>$2 </a:t>
            </a:r>
            <a:r>
              <a:rPr dirty="0" spc="-15" i="0">
                <a:latin typeface="Times New Roman"/>
                <a:cs typeface="Times New Roman"/>
              </a:rPr>
              <a:t>is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store</a:t>
            </a:r>
            <a:r>
              <a:rPr dirty="0" spc="-20" i="0">
                <a:latin typeface="Times New Roman"/>
                <a:cs typeface="Times New Roman"/>
              </a:rPr>
              <a:t>d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 </a:t>
            </a:r>
            <a:r>
              <a:rPr dirty="0" spc="-15" i="0">
                <a:latin typeface="Times New Roman"/>
                <a:cs typeface="Times New Roman"/>
              </a:rPr>
              <a:t>later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table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doubling.</a:t>
            </a:r>
          </a:p>
          <a:p>
            <a:pPr marL="12700" marR="149860">
              <a:lnSpc>
                <a:spcPct val="97900"/>
              </a:lnSpc>
              <a:spcBef>
                <a:spcPts val="480"/>
              </a:spcBef>
            </a:pPr>
            <a:r>
              <a:rPr dirty="0" spc="-20" i="0">
                <a:latin typeface="Times New Roman"/>
                <a:cs typeface="Times New Roman"/>
              </a:rPr>
              <a:t>When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the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table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doubles,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$1 </a:t>
            </a:r>
            <a:r>
              <a:rPr dirty="0" i="0">
                <a:latin typeface="Times New Roman"/>
                <a:cs typeface="Times New Roman"/>
              </a:rPr>
              <a:t>pays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to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move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a</a:t>
            </a:r>
            <a:r>
              <a:rPr dirty="0" spc="-15" i="0">
                <a:latin typeface="Times New Roman"/>
                <a:cs typeface="Times New Roman"/>
              </a:rPr>
              <a:t> recent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item,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and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$1 </a:t>
            </a:r>
            <a:r>
              <a:rPr dirty="0" i="0">
                <a:latin typeface="Times New Roman"/>
                <a:cs typeface="Times New Roman"/>
              </a:rPr>
              <a:t>pays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to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move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an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old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item.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spc="-20" b="1" i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</a:p>
          <a:p>
            <a:pPr marL="3998595">
              <a:lnSpc>
                <a:spcPct val="100000"/>
              </a:lnSpc>
              <a:spcBef>
                <a:spcPts val="1700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6937" y="4882959"/>
          <a:ext cx="3748404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96937" y="5773737"/>
          <a:ext cx="7406005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5398770" cy="1083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25" b="1">
                <a:latin typeface="Times New Roman"/>
                <a:cs typeface="Times New Roman"/>
              </a:rPr>
              <a:t>Accounting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analysis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25" b="1">
                <a:latin typeface="Times New Roman"/>
                <a:cs typeface="Times New Roman"/>
              </a:rPr>
              <a:t> dynamic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779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1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01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351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58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923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816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816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495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2733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2733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8067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7305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7305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639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87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187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7211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1783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450"/>
              </a:lnSpc>
            </a:pPr>
            <a:r>
              <a:rPr dirty="0" spc="-20" i="0">
                <a:latin typeface="Times New Roman"/>
                <a:cs typeface="Times New Roman"/>
              </a:rPr>
              <a:t>Charge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an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amortized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cost</a:t>
            </a:r>
            <a:r>
              <a:rPr dirty="0" i="0">
                <a:latin typeface="Times New Roman"/>
                <a:cs typeface="Times New Roman"/>
              </a:rPr>
              <a:t> of</a:t>
            </a:r>
            <a:r>
              <a:rPr dirty="0" spc="-15" i="0">
                <a:latin typeface="Times New Roman"/>
                <a:cs typeface="Times New Roman"/>
              </a:rPr>
              <a:t> </a:t>
            </a:r>
            <a:r>
              <a:rPr dirty="0" spc="-15"/>
              <a:t>ĉ</a:t>
            </a:r>
            <a:r>
              <a:rPr dirty="0" baseline="-20576" sz="4050" spc="-15">
                <a:latin typeface="Times New Roman"/>
                <a:cs typeface="Times New Roman"/>
              </a:rPr>
              <a:t>i</a:t>
            </a:r>
            <a:r>
              <a:rPr dirty="0" baseline="-20576" sz="4050" spc="187">
                <a:latin typeface="Times New Roman"/>
                <a:cs typeface="Times New Roman"/>
              </a:rPr>
              <a:t> </a:t>
            </a:r>
            <a:r>
              <a:rPr dirty="0" sz="3200" spc="-20" i="0">
                <a:latin typeface="Times New Roman"/>
                <a:cs typeface="Times New Roman"/>
              </a:rPr>
              <a:t>=</a:t>
            </a:r>
            <a:r>
              <a:rPr dirty="0" sz="3200" i="0">
                <a:latin typeface="Times New Roman"/>
                <a:cs typeface="Times New Roman"/>
              </a:rPr>
              <a:t> </a:t>
            </a:r>
            <a:r>
              <a:rPr dirty="0" sz="3200" spc="-5" i="0">
                <a:latin typeface="Times New Roman"/>
                <a:cs typeface="Times New Roman"/>
              </a:rPr>
              <a:t>$</a:t>
            </a:r>
            <a:r>
              <a:rPr dirty="0" sz="3200" i="0">
                <a:latin typeface="Times New Roman"/>
                <a:cs typeface="Times New Roman"/>
              </a:rPr>
              <a:t>3 </a:t>
            </a:r>
            <a:r>
              <a:rPr dirty="0" sz="3200" spc="-5" i="0">
                <a:latin typeface="Times New Roman"/>
                <a:cs typeface="Times New Roman"/>
              </a:rPr>
              <a:t>fo</a:t>
            </a:r>
            <a:r>
              <a:rPr dirty="0" sz="3200" i="0">
                <a:latin typeface="Times New Roman"/>
                <a:cs typeface="Times New Roman"/>
              </a:rPr>
              <a:t>r</a:t>
            </a:r>
            <a:r>
              <a:rPr dirty="0" sz="3200" spc="-5" i="0">
                <a:latin typeface="Times New Roman"/>
                <a:cs typeface="Times New Roman"/>
              </a:rPr>
              <a:t> </a:t>
            </a:r>
            <a:r>
              <a:rPr dirty="0" sz="3200" spc="-15" i="0">
                <a:latin typeface="Times New Roman"/>
                <a:cs typeface="Times New Roman"/>
              </a:rPr>
              <a:t>the</a:t>
            </a:r>
            <a:r>
              <a:rPr dirty="0" sz="3200" i="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</a:t>
            </a:r>
            <a:r>
              <a:rPr dirty="0" sz="3200" spc="-355">
                <a:latin typeface="Times New Roman"/>
                <a:cs typeface="Times New Roman"/>
              </a:rPr>
              <a:t> </a:t>
            </a:r>
            <a:r>
              <a:rPr dirty="0" sz="3200" spc="-15" i="0">
                <a:latin typeface="Times New Roman"/>
                <a:cs typeface="Times New Roman"/>
              </a:rPr>
              <a:t>th insertion.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42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i="0">
                <a:latin typeface="Times New Roman"/>
                <a:cs typeface="Times New Roman"/>
              </a:rPr>
              <a:t>$1 </a:t>
            </a:r>
            <a:r>
              <a:rPr dirty="0" i="0">
                <a:latin typeface="Times New Roman"/>
                <a:cs typeface="Times New Roman"/>
              </a:rPr>
              <a:t>pays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 </a:t>
            </a:r>
            <a:r>
              <a:rPr dirty="0" spc="-15" i="0">
                <a:latin typeface="Times New Roman"/>
                <a:cs typeface="Times New Roman"/>
              </a:rPr>
              <a:t>the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immediate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insertion.</a:t>
            </a: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i="0">
                <a:latin typeface="Times New Roman"/>
                <a:cs typeface="Times New Roman"/>
              </a:rPr>
              <a:t>$2 </a:t>
            </a:r>
            <a:r>
              <a:rPr dirty="0" spc="-15" i="0">
                <a:latin typeface="Times New Roman"/>
                <a:cs typeface="Times New Roman"/>
              </a:rPr>
              <a:t>is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store</a:t>
            </a:r>
            <a:r>
              <a:rPr dirty="0" spc="-20" i="0">
                <a:latin typeface="Times New Roman"/>
                <a:cs typeface="Times New Roman"/>
              </a:rPr>
              <a:t>d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 </a:t>
            </a:r>
            <a:r>
              <a:rPr dirty="0" spc="-15" i="0">
                <a:latin typeface="Times New Roman"/>
                <a:cs typeface="Times New Roman"/>
              </a:rPr>
              <a:t>later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table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doubling.</a:t>
            </a:r>
          </a:p>
          <a:p>
            <a:pPr marL="12700" marR="149860">
              <a:lnSpc>
                <a:spcPct val="97900"/>
              </a:lnSpc>
              <a:spcBef>
                <a:spcPts val="480"/>
              </a:spcBef>
            </a:pPr>
            <a:r>
              <a:rPr dirty="0" spc="-20" i="0">
                <a:latin typeface="Times New Roman"/>
                <a:cs typeface="Times New Roman"/>
              </a:rPr>
              <a:t>When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the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table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doubles,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$1 </a:t>
            </a:r>
            <a:r>
              <a:rPr dirty="0" i="0">
                <a:latin typeface="Times New Roman"/>
                <a:cs typeface="Times New Roman"/>
              </a:rPr>
              <a:t>pays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to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move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a</a:t>
            </a:r>
            <a:r>
              <a:rPr dirty="0" spc="-15" i="0">
                <a:latin typeface="Times New Roman"/>
                <a:cs typeface="Times New Roman"/>
              </a:rPr>
              <a:t> recent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item,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and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$1 </a:t>
            </a:r>
            <a:r>
              <a:rPr dirty="0" i="0">
                <a:latin typeface="Times New Roman"/>
                <a:cs typeface="Times New Roman"/>
              </a:rPr>
              <a:t>pays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to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move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an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old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5" i="0">
                <a:latin typeface="Times New Roman"/>
                <a:cs typeface="Times New Roman"/>
              </a:rPr>
              <a:t>item.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spc="-20" b="1" i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</a:p>
          <a:p>
            <a:pPr marL="3998595">
              <a:lnSpc>
                <a:spcPct val="100000"/>
              </a:lnSpc>
              <a:spcBef>
                <a:spcPts val="1700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7900" y="5859528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23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95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67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39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11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783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76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1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1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1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1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1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5448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0020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4592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164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3736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8308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288027" y="5127600"/>
            <a:ext cx="85725" cy="651510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96937" y="5773737"/>
          <a:ext cx="7406005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5398770" cy="1083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25" b="1">
                <a:latin typeface="Times New Roman"/>
                <a:cs typeface="Times New Roman"/>
              </a:rPr>
              <a:t>Accounting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analysis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25" b="1">
                <a:latin typeface="Times New Roman"/>
                <a:cs typeface="Times New Roman"/>
              </a:rPr>
              <a:t> dynamic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51077" y="1406143"/>
            <a:ext cx="7588250" cy="330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450"/>
              </a:lnSpc>
            </a:pPr>
            <a:r>
              <a:rPr dirty="0" sz="3200" spc="-20">
                <a:latin typeface="Times New Roman"/>
                <a:cs typeface="Times New Roman"/>
              </a:rPr>
              <a:t>Charge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>
                <a:latin typeface="Times New Roman"/>
                <a:cs typeface="Times New Roman"/>
              </a:rPr>
              <a:t> of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18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dirty="0" sz="3200" spc="-5">
                <a:latin typeface="Times New Roman"/>
                <a:cs typeface="Times New Roman"/>
              </a:rPr>
              <a:t>fo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 insertion.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42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dirty="0" sz="3200">
                <a:latin typeface="Times New Roman"/>
                <a:cs typeface="Times New Roman"/>
              </a:rPr>
              <a:t>pays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immediate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$2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store</a:t>
            </a:r>
            <a:r>
              <a:rPr dirty="0" sz="3200" spc="-20">
                <a:latin typeface="Times New Roman"/>
                <a:cs typeface="Times New Roman"/>
              </a:rPr>
              <a:t>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 </a:t>
            </a:r>
            <a:r>
              <a:rPr dirty="0" sz="3200" spc="-15">
                <a:latin typeface="Times New Roman"/>
                <a:cs typeface="Times New Roman"/>
              </a:rPr>
              <a:t>later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doubling.</a:t>
            </a:r>
            <a:endParaRPr sz="3200">
              <a:latin typeface="Times New Roman"/>
              <a:cs typeface="Times New Roman"/>
            </a:endParaRPr>
          </a:p>
          <a:p>
            <a:pPr marL="12700" marR="149860">
              <a:lnSpc>
                <a:spcPct val="97900"/>
              </a:lnSpc>
              <a:spcBef>
                <a:spcPts val="480"/>
              </a:spcBef>
            </a:pPr>
            <a:r>
              <a:rPr dirty="0" sz="3200" spc="-20">
                <a:latin typeface="Times New Roman"/>
                <a:cs typeface="Times New Roman"/>
              </a:rPr>
              <a:t>When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doubles,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dirty="0" sz="3200">
                <a:latin typeface="Times New Roman"/>
                <a:cs typeface="Times New Roman"/>
              </a:rPr>
              <a:t>pays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move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 spc="-15">
                <a:latin typeface="Times New Roman"/>
                <a:cs typeface="Times New Roman"/>
              </a:rPr>
              <a:t> recent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item,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dirty="0" sz="3200">
                <a:latin typeface="Times New Roman"/>
                <a:cs typeface="Times New Roman"/>
              </a:rPr>
              <a:t>pays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move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old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item.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859524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5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67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9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11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8300" y="5859511"/>
            <a:ext cx="457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6937" y="4882959"/>
          <a:ext cx="3748404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6937" y="5773737"/>
          <a:ext cx="7406005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4792345" cy="107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30" b="1">
                <a:latin typeface="Times New Roman"/>
                <a:cs typeface="Times New Roman"/>
              </a:rPr>
              <a:t>Accountin</a:t>
            </a:r>
            <a:r>
              <a:rPr dirty="0" sz="4400" spc="-25" b="1">
                <a:latin typeface="Times New Roman"/>
                <a:cs typeface="Times New Roman"/>
              </a:rPr>
              <a:t>g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analysis</a:t>
            </a:r>
            <a:r>
              <a:rPr dirty="0" sz="4400" spc="-20" b="1">
                <a:latin typeface="Times New Roman"/>
                <a:cs typeface="Times New Roman"/>
              </a:rPr>
              <a:t> (continued)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602" y="1425193"/>
            <a:ext cx="8380730" cy="1306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450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Key</a:t>
            </a:r>
            <a:r>
              <a:rPr dirty="0" sz="3200" spc="-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invariant:</a:t>
            </a:r>
            <a:r>
              <a:rPr dirty="0" sz="32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Bank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balance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never</a:t>
            </a:r>
            <a:r>
              <a:rPr dirty="0" sz="3200">
                <a:latin typeface="Times New Roman"/>
                <a:cs typeface="Times New Roman"/>
              </a:rPr>
              <a:t> drops </a:t>
            </a:r>
            <a:r>
              <a:rPr dirty="0" sz="3200" spc="-20">
                <a:latin typeface="Times New Roman"/>
                <a:cs typeface="Times New Roman"/>
              </a:rPr>
              <a:t>below</a:t>
            </a:r>
            <a:r>
              <a:rPr dirty="0" sz="3200">
                <a:latin typeface="Times New Roman"/>
                <a:cs typeface="Times New Roman"/>
              </a:rPr>
              <a:t> 0.</a:t>
            </a:r>
            <a:r>
              <a:rPr dirty="0" sz="3200">
                <a:latin typeface="Times New Roman"/>
                <a:cs typeface="Times New Roman"/>
              </a:rPr>
              <a:t> Thus,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sum</a:t>
            </a:r>
            <a:r>
              <a:rPr dirty="0" sz="3200">
                <a:latin typeface="Times New Roman"/>
                <a:cs typeface="Times New Roman"/>
              </a:rPr>
              <a:t> of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costs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provides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15">
                <a:latin typeface="Times New Roman"/>
                <a:cs typeface="Times New Roman"/>
              </a:rPr>
              <a:t> upper</a:t>
            </a:r>
            <a:r>
              <a:rPr dirty="0" sz="3200">
                <a:latin typeface="Times New Roman"/>
                <a:cs typeface="Times New Roman"/>
              </a:rPr>
              <a:t> bound on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sum</a:t>
            </a:r>
            <a:r>
              <a:rPr dirty="0" sz="3200">
                <a:latin typeface="Times New Roman"/>
                <a:cs typeface="Times New Roman"/>
              </a:rPr>
              <a:t> of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true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71602" y="6042150"/>
            <a:ext cx="71501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86940" algn="l"/>
              </a:tabLst>
            </a:pP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*</a:t>
            </a:r>
            <a:r>
              <a:rPr dirty="0" sz="2400" spc="-5">
                <a:latin typeface="Times New Roman"/>
                <a:cs typeface="Times New Roman"/>
              </a:rPr>
              <a:t>Okay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lied.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firs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operatio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 costs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onl</a:t>
            </a:r>
            <a:r>
              <a:rPr dirty="0" sz="2400" spc="-15">
                <a:latin typeface="Times New Roman"/>
                <a:cs typeface="Times New Roman"/>
              </a:rPr>
              <a:t>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$2, </a:t>
            </a:r>
            <a:r>
              <a:rPr dirty="0" sz="2400" spc="-15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$3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3537" y="2878137"/>
          <a:ext cx="8396605" cy="305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6200"/>
                <a:gridCol w="769056"/>
                <a:gridCol w="602389"/>
                <a:gridCol w="681247"/>
                <a:gridCol w="681229"/>
                <a:gridCol w="687723"/>
                <a:gridCol w="688469"/>
                <a:gridCol w="687331"/>
                <a:gridCol w="643899"/>
                <a:gridCol w="731864"/>
                <a:gridCol w="837188"/>
                <a:gridCol w="76200"/>
              </a:tblGrid>
              <a:tr h="76199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gridSpan="10"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901">
                <a:tc rowSpan="5"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ct val="100000"/>
                        </a:lnSpc>
                      </a:pPr>
                      <a:r>
                        <a:rPr dirty="0" sz="28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rowSpan="5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5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766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 spc="-5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471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dirty="0" sz="2800" spc="-1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638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dirty="0" sz="28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ĉ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baseline="-2976" sz="4200" spc="-75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8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900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2800" spc="-5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ban</a:t>
                      </a:r>
                      <a:r>
                        <a:rPr dirty="0" sz="28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20833" sz="3600" i="1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Potential</a:t>
            </a:r>
            <a:r>
              <a:rPr dirty="0" spc="-10"/>
              <a:t> </a:t>
            </a:r>
            <a:r>
              <a:rPr dirty="0" spc="-25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2786" y="1429003"/>
            <a:ext cx="7449184" cy="4826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 marR="74930">
              <a:lnSpc>
                <a:spcPts val="3450"/>
              </a:lnSpc>
            </a:pP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dirty="0" sz="2400" spc="-15" b="1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dirty="0" sz="3200" spc="-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View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bank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account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potential</a:t>
            </a:r>
            <a:r>
              <a:rPr dirty="0" sz="3200" spc="-15">
                <a:latin typeface="Times New Roman"/>
                <a:cs typeface="Times New Roman"/>
              </a:rPr>
              <a:t> energy</a:t>
            </a:r>
            <a:r>
              <a:rPr dirty="0" sz="3200" spc="-5">
                <a:latin typeface="Times New Roman"/>
                <a:cs typeface="Times New Roman"/>
              </a:rPr>
              <a:t> (</a:t>
            </a:r>
            <a:r>
              <a:rPr dirty="0" sz="3200" i="1">
                <a:latin typeface="Times New Roman"/>
                <a:cs typeface="Times New Roman"/>
              </a:rPr>
              <a:t>à </a:t>
            </a:r>
            <a:r>
              <a:rPr dirty="0" sz="3200" spc="-15" i="1">
                <a:latin typeface="Times New Roman"/>
                <a:cs typeface="Times New Roman"/>
              </a:rPr>
              <a:t>l</a:t>
            </a:r>
            <a:r>
              <a:rPr dirty="0" sz="3200" i="1">
                <a:latin typeface="Times New Roman"/>
                <a:cs typeface="Times New Roman"/>
              </a:rPr>
              <a:t>a</a:t>
            </a:r>
            <a:r>
              <a:rPr dirty="0" sz="3200" spc="-5" i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physics) of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dynamic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set.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04"/>
              </a:lnSpc>
              <a:spcBef>
                <a:spcPts val="280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Framework: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804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20">
                <a:latin typeface="Times New Roman"/>
                <a:cs typeface="Times New Roman"/>
              </a:rPr>
              <a:t>Star</a:t>
            </a:r>
            <a:r>
              <a:rPr dirty="0" sz="3200" spc="-10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wit</a:t>
            </a:r>
            <a:r>
              <a:rPr dirty="0" sz="3200" spc="-20">
                <a:latin typeface="Times New Roman"/>
                <a:cs typeface="Times New Roman"/>
              </a:rPr>
              <a:t>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initial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data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structur</a:t>
            </a:r>
            <a:r>
              <a:rPr dirty="0" sz="3200" spc="-15">
                <a:latin typeface="Times New Roman"/>
                <a:cs typeface="Times New Roman"/>
              </a:rPr>
              <a:t>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transforms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7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baseline="-20576" sz="4050" spc="179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65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marR="6350" indent="-225425">
              <a:lnSpc>
                <a:spcPts val="3650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Define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 b="1" i="1">
                <a:solidFill>
                  <a:srgbClr val="CC0000"/>
                </a:solidFill>
                <a:latin typeface="Times New Roman"/>
                <a:cs typeface="Times New Roman"/>
              </a:rPr>
              <a:t>potentia</a:t>
            </a:r>
            <a:r>
              <a:rPr dirty="0" sz="3200" spc="-10" b="1" i="1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dirty="0" sz="3200" spc="-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 i="1">
                <a:solidFill>
                  <a:srgbClr val="CC0000"/>
                </a:solidFill>
                <a:latin typeface="Times New Roman"/>
                <a:cs typeface="Times New Roman"/>
              </a:rPr>
              <a:t>functio</a:t>
            </a:r>
            <a:r>
              <a:rPr dirty="0" sz="3200" spc="-20" b="1" i="1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dirty="0" sz="3200" spc="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>
                <a:latin typeface="Times New Roman"/>
                <a:cs typeface="Times New Roman"/>
              </a:rPr>
              <a:t> such </a:t>
            </a:r>
            <a:r>
              <a:rPr dirty="0" sz="3200" spc="-15">
                <a:latin typeface="Times New Roman"/>
                <a:cs typeface="Times New Roman"/>
              </a:rPr>
              <a:t>that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dirty="0" sz="3200" spc="-20">
                <a:latin typeface="Times New Roman"/>
                <a:cs typeface="Times New Roman"/>
              </a:rPr>
              <a:t>and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dirty="0" sz="3200" spc="-5">
                <a:latin typeface="Times New Roman"/>
                <a:cs typeface="Times New Roman"/>
              </a:rPr>
              <a:t>fo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al</a:t>
            </a:r>
            <a:r>
              <a:rPr dirty="0" sz="3200" spc="-10">
                <a:latin typeface="Times New Roman"/>
                <a:cs typeface="Times New Roman"/>
              </a:rPr>
              <a:t>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5425">
              <a:lnSpc>
                <a:spcPts val="361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dirty="0" sz="320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cost</a:t>
            </a:r>
            <a:r>
              <a:rPr dirty="0" sz="3200" spc="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18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with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respect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238125">
              <a:lnSpc>
                <a:spcPts val="3835"/>
              </a:lnSpc>
            </a:pPr>
            <a:r>
              <a:rPr dirty="0" sz="3200" spc="-15">
                <a:latin typeface="Times New Roman"/>
                <a:cs typeface="Times New Roman"/>
              </a:rPr>
              <a:t>defined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 –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30"/>
              <a:t>Understandin</a:t>
            </a:r>
            <a:r>
              <a:rPr dirty="0" spc="-25"/>
              <a:t>g</a:t>
            </a:r>
            <a:r>
              <a:rPr dirty="0" spc="10"/>
              <a:t> </a:t>
            </a:r>
            <a:r>
              <a:rPr dirty="0" spc="-20"/>
              <a:t>potentials</a:t>
            </a:r>
          </a:p>
        </p:txBody>
      </p:sp>
      <p:sp>
        <p:nvSpPr>
          <p:cNvPr id="4" name="object 4"/>
          <p:cNvSpPr/>
          <p:nvPr/>
        </p:nvSpPr>
        <p:spPr>
          <a:xfrm>
            <a:off x="3797300" y="18923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2743200" y="0"/>
                </a:moveTo>
                <a:lnTo>
                  <a:pt x="2736569" y="45761"/>
                </a:lnTo>
                <a:lnTo>
                  <a:pt x="2717729" y="87521"/>
                </a:lnTo>
                <a:lnTo>
                  <a:pt x="2688251" y="123953"/>
                </a:lnTo>
                <a:lnTo>
                  <a:pt x="2649711" y="153728"/>
                </a:lnTo>
                <a:lnTo>
                  <a:pt x="2603682" y="175521"/>
                </a:lnTo>
                <a:lnTo>
                  <a:pt x="2551738" y="188005"/>
                </a:lnTo>
                <a:lnTo>
                  <a:pt x="2514600" y="190499"/>
                </a:lnTo>
                <a:lnTo>
                  <a:pt x="1600200" y="190499"/>
                </a:lnTo>
                <a:lnTo>
                  <a:pt x="1581418" y="191131"/>
                </a:lnTo>
                <a:lnTo>
                  <a:pt x="1527852" y="200217"/>
                </a:lnTo>
                <a:lnTo>
                  <a:pt x="1479676" y="219054"/>
                </a:lnTo>
                <a:lnTo>
                  <a:pt x="1438465" y="246316"/>
                </a:lnTo>
                <a:lnTo>
                  <a:pt x="1405792" y="280676"/>
                </a:lnTo>
                <a:lnTo>
                  <a:pt x="1383231" y="320808"/>
                </a:lnTo>
                <a:lnTo>
                  <a:pt x="1372356" y="365383"/>
                </a:lnTo>
                <a:lnTo>
                  <a:pt x="1371600" y="380999"/>
                </a:lnTo>
                <a:lnTo>
                  <a:pt x="1370843" y="365383"/>
                </a:lnTo>
                <a:lnTo>
                  <a:pt x="1359968" y="320808"/>
                </a:lnTo>
                <a:lnTo>
                  <a:pt x="1337407" y="280676"/>
                </a:lnTo>
                <a:lnTo>
                  <a:pt x="1304734" y="246316"/>
                </a:lnTo>
                <a:lnTo>
                  <a:pt x="1263523" y="219054"/>
                </a:lnTo>
                <a:lnTo>
                  <a:pt x="1215347" y="200217"/>
                </a:lnTo>
                <a:lnTo>
                  <a:pt x="1161781" y="191131"/>
                </a:lnTo>
                <a:lnTo>
                  <a:pt x="1143000" y="190499"/>
                </a:lnTo>
                <a:lnTo>
                  <a:pt x="228600" y="190499"/>
                </a:lnTo>
                <a:lnTo>
                  <a:pt x="209818" y="189868"/>
                </a:lnTo>
                <a:lnTo>
                  <a:pt x="156252" y="180782"/>
                </a:lnTo>
                <a:lnTo>
                  <a:pt x="108076" y="161945"/>
                </a:lnTo>
                <a:lnTo>
                  <a:pt x="66865" y="134683"/>
                </a:lnTo>
                <a:lnTo>
                  <a:pt x="34192" y="100323"/>
                </a:lnTo>
                <a:lnTo>
                  <a:pt x="11631" y="60191"/>
                </a:lnTo>
                <a:lnTo>
                  <a:pt x="756" y="15616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0053" y="1352550"/>
            <a:ext cx="7216775" cy="433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7965">
              <a:lnSpc>
                <a:spcPct val="100000"/>
              </a:lnSpc>
            </a:pP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212340">
              <a:lnSpc>
                <a:spcPct val="100000"/>
              </a:lnSpc>
              <a:spcBef>
                <a:spcPts val="3520"/>
              </a:spcBef>
            </a:pP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potential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 i="1">
                <a:solidFill>
                  <a:srgbClr val="CC0000"/>
                </a:solidFill>
                <a:latin typeface="Times New Roman"/>
                <a:cs typeface="Times New Roman"/>
              </a:rPr>
              <a:t>difference</a:t>
            </a:r>
            <a:r>
              <a:rPr dirty="0" sz="3200" spc="1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705">
                <a:solidFill>
                  <a:srgbClr val="008A87"/>
                </a:solidFill>
                <a:latin typeface="Symbol"/>
                <a:cs typeface="Symbol"/>
              </a:rPr>
              <a:t>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baseline="-20576" sz="4050">
              <a:latin typeface="Times New Roman"/>
              <a:cs typeface="Times New Roman"/>
            </a:endParaRPr>
          </a:p>
          <a:p>
            <a:pPr>
              <a:lnSpc>
                <a:spcPts val="4600"/>
              </a:lnSpc>
              <a:spcBef>
                <a:spcPts val="17"/>
              </a:spcBef>
            </a:pPr>
            <a:endParaRPr sz="4600"/>
          </a:p>
          <a:p>
            <a:pPr marL="243840" marR="50800" indent="-231140">
              <a:lnSpc>
                <a:spcPts val="3379"/>
              </a:lnSpc>
              <a:buClr>
                <a:srgbClr val="CC0000"/>
              </a:buClr>
              <a:buFont typeface="Times New Roman"/>
              <a:buChar char="•"/>
              <a:tabLst>
                <a:tab pos="244475" algn="l"/>
                <a:tab pos="716915" algn="l"/>
                <a:tab pos="4269105" algn="l"/>
              </a:tabLst>
            </a:pP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f	</a:t>
            </a:r>
            <a:r>
              <a:rPr dirty="0" sz="3200" spc="-705">
                <a:solidFill>
                  <a:srgbClr val="008A87"/>
                </a:solidFill>
                <a:latin typeface="Symbol"/>
                <a:cs typeface="Symbol"/>
              </a:rPr>
              <a:t>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.	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stores</a:t>
            </a:r>
            <a:r>
              <a:rPr dirty="0" sz="3200">
                <a:latin typeface="Times New Roman"/>
                <a:cs typeface="Times New Roman"/>
              </a:rPr>
              <a:t> work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data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structure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 </a:t>
            </a:r>
            <a:r>
              <a:rPr dirty="0" sz="3200" spc="-15">
                <a:latin typeface="Times New Roman"/>
                <a:cs typeface="Times New Roman"/>
              </a:rPr>
              <a:t>later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use.</a:t>
            </a:r>
            <a:endParaRPr sz="3200">
              <a:latin typeface="Times New Roman"/>
              <a:cs typeface="Times New Roman"/>
            </a:endParaRPr>
          </a:p>
          <a:p>
            <a:pPr marL="243840" marR="6350" indent="-231140">
              <a:lnSpc>
                <a:spcPct val="89000"/>
              </a:lnSpc>
              <a:spcBef>
                <a:spcPts val="1215"/>
              </a:spcBef>
              <a:buClr>
                <a:srgbClr val="CC0000"/>
              </a:buClr>
              <a:buFont typeface="Times New Roman"/>
              <a:buChar char="•"/>
              <a:tabLst>
                <a:tab pos="244475" algn="l"/>
                <a:tab pos="716915" algn="l"/>
                <a:tab pos="4269105" algn="l"/>
              </a:tabLst>
            </a:pP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f	</a:t>
            </a:r>
            <a:r>
              <a:rPr dirty="0" sz="3200" spc="-705">
                <a:solidFill>
                  <a:srgbClr val="008A87"/>
                </a:solidFill>
                <a:latin typeface="Symbol"/>
                <a:cs typeface="Symbol"/>
              </a:rPr>
              <a:t>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.	</a:t>
            </a: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data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structure</a:t>
            </a:r>
            <a:r>
              <a:rPr dirty="0" sz="3200" spc="-15">
                <a:latin typeface="Times New Roman"/>
                <a:cs typeface="Times New Roman"/>
              </a:rPr>
              <a:t> delivers</a:t>
            </a:r>
            <a:r>
              <a:rPr dirty="0" sz="3200">
                <a:latin typeface="Times New Roman"/>
                <a:cs typeface="Times New Roman"/>
              </a:rPr>
              <a:t> up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store</a:t>
            </a:r>
            <a:r>
              <a:rPr dirty="0" sz="3200" spc="-20">
                <a:latin typeface="Times New Roman"/>
                <a:cs typeface="Times New Roman"/>
              </a:rPr>
              <a:t>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wor</a:t>
            </a:r>
            <a:r>
              <a:rPr dirty="0" sz="3200">
                <a:latin typeface="Times New Roman"/>
                <a:cs typeface="Times New Roman"/>
              </a:rPr>
              <a:t>k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help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pay</a:t>
            </a:r>
            <a:r>
              <a:rPr dirty="0" sz="3200">
                <a:latin typeface="Times New Roman"/>
                <a:cs typeface="Times New Roman"/>
              </a:rPr>
              <a:t> for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operation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6466205" cy="107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25" b="1">
                <a:latin typeface="Times New Roman"/>
                <a:cs typeface="Times New Roman"/>
              </a:rPr>
              <a:t>The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r>
              <a:rPr dirty="0" sz="4400" spc="-10" b="1">
                <a:latin typeface="Times New Roman"/>
                <a:cs typeface="Times New Roman"/>
              </a:rPr>
              <a:t> </a:t>
            </a:r>
            <a:r>
              <a:rPr dirty="0" sz="4400" spc="-30" b="1">
                <a:latin typeface="Times New Roman"/>
                <a:cs typeface="Times New Roman"/>
              </a:rPr>
              <a:t>bound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the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true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825"/>
              </a:lnSpc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total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dirty="0" sz="3200" spc="-15">
                <a:latin typeface="Times New Roman"/>
                <a:cs typeface="Times New Roman"/>
              </a:rPr>
              <a:t>operations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591" y="2146042"/>
            <a:ext cx="5391785" cy="795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3444" algn="l"/>
                <a:tab pos="2200910" algn="l"/>
              </a:tabLst>
            </a:pPr>
            <a:r>
              <a:rPr dirty="0" baseline="-5787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baseline="1736" sz="4800" spc="-1582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sz="3200" spc="-95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dirty="0" baseline="-16203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6203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baseline="1736" sz="4800" spc="-3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baseline="1736" sz="4800" spc="-15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5787" sz="7200" spc="-96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baseline="1443" sz="5775" spc="-397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dirty="0" baseline="1736" sz="4800" spc="-127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6203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6203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baseline="1736" sz="4800" spc="-3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dirty="0" baseline="1736" sz="4800" spc="-232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1736" sz="4800" spc="-727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baseline="1736" sz="4800" spc="277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baseline="1736" sz="4800" spc="-232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6203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6203" sz="3600" spc="-26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1736" sz="48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baseline="1736" sz="48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1736" sz="4800" spc="-1214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baseline="1736" sz="4800" spc="-30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1736" sz="4800" spc="-712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baseline="1736" sz="4800" spc="277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baseline="1736" sz="4800" spc="-232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6203" sz="3600" spc="179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6203" sz="3600" spc="-1177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baseline="-16203" sz="3600" spc="225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baseline="1736" sz="4800" spc="209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baseline="1443" sz="5775" spc="-352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endParaRPr baseline="1443" sz="577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649" y="2882855"/>
            <a:ext cx="3444875" cy="100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ct val="100000"/>
              </a:lnSpc>
              <a:tabLst>
                <a:tab pos="1217295" algn="l"/>
              </a:tabLst>
            </a:pP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3200" spc="-25">
                <a:latin typeface="Times New Roman"/>
                <a:cs typeface="Times New Roman"/>
              </a:rPr>
              <a:t>Summin</a:t>
            </a:r>
            <a:r>
              <a:rPr dirty="0" sz="3200" spc="-20">
                <a:latin typeface="Times New Roman"/>
                <a:cs typeface="Times New Roman"/>
              </a:rPr>
              <a:t>g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both</a:t>
            </a:r>
            <a:r>
              <a:rPr dirty="0" sz="3200" spc="-5">
                <a:latin typeface="Times New Roman"/>
                <a:cs typeface="Times New Roman"/>
              </a:rPr>
              <a:t> sides.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324" y="2019521"/>
            <a:ext cx="1370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6466205" cy="107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25" b="1">
                <a:latin typeface="Times New Roman"/>
                <a:cs typeface="Times New Roman"/>
              </a:rPr>
              <a:t>The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r>
              <a:rPr dirty="0" sz="4400" spc="-10" b="1">
                <a:latin typeface="Times New Roman"/>
                <a:cs typeface="Times New Roman"/>
              </a:rPr>
              <a:t> </a:t>
            </a:r>
            <a:r>
              <a:rPr dirty="0" sz="4400" spc="-30" b="1">
                <a:latin typeface="Times New Roman"/>
                <a:cs typeface="Times New Roman"/>
              </a:rPr>
              <a:t>bound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the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true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825"/>
              </a:lnSpc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total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dirty="0" sz="3200" spc="-15">
                <a:latin typeface="Times New Roman"/>
                <a:cs typeface="Times New Roman"/>
              </a:rPr>
              <a:t>operations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9570" y="2136909"/>
            <a:ext cx="5391785" cy="808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3444" algn="l"/>
                <a:tab pos="2200910" algn="l"/>
              </a:tabLst>
            </a:pPr>
            <a:r>
              <a:rPr dirty="0" baseline="-6944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200" spc="-105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736" sz="4800" spc="-142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6944" sz="7200" spc="-96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850" spc="-265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dirty="0" sz="3200" spc="-8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dirty="0" sz="3200" spc="-15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84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5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spc="-26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7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sz="3200" spc="-20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75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5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 spc="179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spc="-1185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baseline="-18518" sz="3600" spc="225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 spc="14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850" spc="-235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907794" y="2852331"/>
            <a:ext cx="4939665" cy="2420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8260" marR="3328670" indent="-1306195">
              <a:lnSpc>
                <a:spcPct val="109400"/>
              </a:lnSpc>
              <a:tabLst>
                <a:tab pos="1204595" algn="l"/>
              </a:tabLst>
            </a:pP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algn="ctr" marL="852169">
              <a:lnSpc>
                <a:spcPts val="3779"/>
              </a:lnSpc>
              <a:tabLst>
                <a:tab pos="2032635" algn="l"/>
              </a:tabLst>
            </a:pP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6944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200" spc="-80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dirty="0" sz="3200" spc="-15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84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7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baseline="-18518" sz="3600" spc="-33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6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sz="3200" spc="-2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75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14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baseline="-18518" sz="3600" spc="-39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05230">
              <a:lnSpc>
                <a:spcPct val="100000"/>
              </a:lnSpc>
              <a:spcBef>
                <a:spcPts val="135"/>
              </a:spcBef>
            </a:pP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156335">
              <a:lnSpc>
                <a:spcPct val="100000"/>
              </a:lnSpc>
              <a:spcBef>
                <a:spcPts val="2030"/>
              </a:spcBef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series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telescopes.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331" y="2022603"/>
            <a:ext cx="1370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6466205" cy="107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25" b="1">
                <a:latin typeface="Times New Roman"/>
                <a:cs typeface="Times New Roman"/>
              </a:rPr>
              <a:t>The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r>
              <a:rPr dirty="0" sz="4400" spc="-10" b="1">
                <a:latin typeface="Times New Roman"/>
                <a:cs typeface="Times New Roman"/>
              </a:rPr>
              <a:t> </a:t>
            </a:r>
            <a:r>
              <a:rPr dirty="0" sz="4400" spc="-30" b="1">
                <a:latin typeface="Times New Roman"/>
                <a:cs typeface="Times New Roman"/>
              </a:rPr>
              <a:t>bound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the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true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825"/>
              </a:lnSpc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total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dirty="0" sz="3200" spc="-15">
                <a:latin typeface="Times New Roman"/>
                <a:cs typeface="Times New Roman"/>
              </a:rPr>
              <a:t>operations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9594" y="2126961"/>
            <a:ext cx="5391785" cy="808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3444" algn="l"/>
                <a:tab pos="2200910" algn="l"/>
              </a:tabLst>
            </a:pPr>
            <a:r>
              <a:rPr dirty="0" baseline="-6944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200" spc="-105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736" sz="4800" spc="-142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6944" sz="7200" spc="-96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850" spc="-265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dirty="0" sz="3200" spc="-8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dirty="0" sz="3200" spc="-15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84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5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spc="-26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7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sz="3200" spc="-20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75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5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 spc="179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spc="-1185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baseline="-18518" sz="3600" spc="225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 spc="14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850" spc="-235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757423" y="4541011"/>
            <a:ext cx="1075690" cy="1240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890">
              <a:lnSpc>
                <a:spcPts val="1889"/>
              </a:lnSpc>
            </a:pP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4770"/>
              </a:lnSpc>
            </a:pP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6944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200" spc="-8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baseline="-18518" sz="3600">
              <a:latin typeface="Times New Roman"/>
              <a:cs typeface="Times New Roman"/>
            </a:endParaRPr>
          </a:p>
          <a:p>
            <a:pPr algn="ctr" marL="27940">
              <a:lnSpc>
                <a:spcPct val="100000"/>
              </a:lnSpc>
              <a:spcBef>
                <a:spcPts val="135"/>
              </a:spcBef>
            </a:pPr>
            <a:r>
              <a:rPr dirty="0" sz="2400" spc="12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19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838" y="2840908"/>
            <a:ext cx="4939665" cy="167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8260" marR="3328670" indent="-1306195">
              <a:lnSpc>
                <a:spcPct val="109600"/>
              </a:lnSpc>
              <a:tabLst>
                <a:tab pos="1204595" algn="l"/>
              </a:tabLst>
            </a:pP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864869">
              <a:lnSpc>
                <a:spcPts val="3779"/>
              </a:lnSpc>
              <a:tabLst>
                <a:tab pos="2045335" algn="l"/>
              </a:tabLst>
            </a:pP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6944" sz="7200" spc="-922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dirty="0" sz="3200" spc="-80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36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dirty="0" sz="3200" spc="-15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84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7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baseline="-18518" sz="3600" spc="-33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6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 sz="3200" spc="-2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48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18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14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18518" sz="36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baseline="-18518" sz="3600" spc="-39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04595">
              <a:lnSpc>
                <a:spcPct val="100000"/>
              </a:lnSpc>
              <a:spcBef>
                <a:spcPts val="135"/>
              </a:spcBef>
            </a:pPr>
            <a:r>
              <a:rPr dirty="0" sz="2400" spc="12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400" spc="-20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 sz="24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1366" y="2012682"/>
            <a:ext cx="1370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	</a:t>
            </a:r>
            <a:r>
              <a:rPr dirty="0" sz="24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6636" y="4914893"/>
            <a:ext cx="3327400" cy="1100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835"/>
              </a:lnSpc>
            </a:pPr>
            <a:r>
              <a:rPr dirty="0" sz="3200" spc="-15">
                <a:latin typeface="Times New Roman"/>
                <a:cs typeface="Times New Roman"/>
              </a:rPr>
              <a:t>since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113664">
              <a:lnSpc>
                <a:spcPts val="3835"/>
              </a:lnSpc>
            </a:pP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</a:pPr>
            <a:r>
              <a:rPr dirty="0" spc="-25"/>
              <a:t>Example</a:t>
            </a:r>
            <a:r>
              <a:rPr dirty="0" spc="-25"/>
              <a:t> </a:t>
            </a:r>
            <a:r>
              <a:rPr dirty="0" spc="-20"/>
              <a:t>of</a:t>
            </a:r>
            <a:r>
              <a:rPr dirty="0" spc="-20"/>
              <a:t> </a:t>
            </a:r>
            <a:r>
              <a:rPr dirty="0" spc="-25"/>
              <a:t>a</a:t>
            </a:r>
            <a:r>
              <a:rPr dirty="0" spc="-2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5" name="object 5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4014722" y="2387600"/>
            <a:ext cx="109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i="1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25937" y="1805241"/>
          <a:ext cx="548005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6127750" cy="107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dirty="0" sz="4400" spc="-20" b="1">
                <a:latin typeface="Times New Roman"/>
                <a:cs typeface="Times New Roman"/>
              </a:rPr>
              <a:t>Potential</a:t>
            </a:r>
            <a:r>
              <a:rPr dirty="0" sz="4400" spc="-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analysis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table</a:t>
            </a:r>
            <a:r>
              <a:rPr dirty="0" sz="4400" spc="-20" b="1">
                <a:latin typeface="Times New Roman"/>
                <a:cs typeface="Times New Roman"/>
              </a:rPr>
              <a:t> doubling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799" y="1314450"/>
            <a:ext cx="7398384" cy="3546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latin typeface="Times New Roman"/>
                <a:cs typeface="Times New Roman"/>
              </a:rPr>
              <a:t>Defin</a:t>
            </a:r>
            <a:r>
              <a:rPr dirty="0" sz="3200" spc="-15">
                <a:latin typeface="Times New Roman"/>
                <a:cs typeface="Times New Roman"/>
              </a:rPr>
              <a:t>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potential</a:t>
            </a:r>
            <a:r>
              <a:rPr dirty="0" sz="3200">
                <a:latin typeface="Times New Roman"/>
                <a:cs typeface="Times New Roman"/>
              </a:rPr>
              <a:t> 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table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after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ith</a:t>
            </a:r>
            <a:endParaRPr sz="3200">
              <a:latin typeface="Times New Roman"/>
              <a:cs typeface="Times New Roman"/>
            </a:endParaRPr>
          </a:p>
          <a:p>
            <a:pPr marL="12700" marR="6350">
              <a:lnSpc>
                <a:spcPct val="72200"/>
              </a:lnSpc>
              <a:spcBef>
                <a:spcPts val="1125"/>
              </a:spcBef>
              <a:tabLst>
                <a:tab pos="5227320" algn="l"/>
              </a:tabLst>
            </a:pPr>
            <a:r>
              <a:rPr dirty="0" sz="3200" spc="-15">
                <a:latin typeface="Times New Roman"/>
                <a:cs typeface="Times New Roman"/>
              </a:rPr>
              <a:t>insertion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baseline="26455" sz="3150" spc="-22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baseline="26455" sz="3150" spc="-22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26455" sz="31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3200">
                <a:latin typeface="Times New Roman"/>
                <a:cs typeface="Times New Roman"/>
              </a:rPr>
              <a:t>.	(Assume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that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0</a:t>
            </a:r>
            <a:r>
              <a:rPr dirty="0" baseline="-17361" sz="4800" spc="-7">
                <a:latin typeface="Times New Roman"/>
                <a:cs typeface="Times New Roman"/>
              </a:rPr>
              <a:t>.)</a:t>
            </a:r>
            <a:endParaRPr baseline="-17361"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spcBef>
                <a:spcPts val="60"/>
              </a:spcBef>
            </a:pPr>
            <a:r>
              <a:rPr dirty="0" sz="320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dirty="0" sz="3200" spc="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57810" algn="l"/>
              </a:tabLst>
            </a:pP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dirty="0" sz="3200" spc="-81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all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77900" y="5048250"/>
            <a:ext cx="4572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825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48244"/>
            <a:ext cx="4572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825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5048244"/>
            <a:ext cx="4572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825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500" y="5048244"/>
            <a:ext cx="4572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825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700" y="5048244"/>
            <a:ext cx="4572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825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3900" y="5048244"/>
            <a:ext cx="45720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825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800" y="4979670"/>
            <a:ext cx="3316604" cy="1263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75">
              <a:lnSpc>
                <a:spcPct val="100000"/>
              </a:lnSpc>
            </a:pP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008A87"/>
                </a:solidFill>
                <a:latin typeface="Times New Roman"/>
                <a:cs typeface="Times New Roman"/>
              </a:rPr>
              <a:t>2·6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baseline="24691" sz="405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dirty="0" baseline="24691" sz="4050" spc="179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3200" spc="-15">
                <a:latin typeface="Times New Roman"/>
                <a:cs typeface="Times New Roman"/>
              </a:rPr>
              <a:t>accounting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metho</a:t>
            </a:r>
            <a:r>
              <a:rPr dirty="0" sz="3200" spc="-35">
                <a:latin typeface="Times New Roman"/>
                <a:cs typeface="Times New Roman"/>
              </a:rPr>
              <a:t>d</a:t>
            </a:r>
            <a:r>
              <a:rPr dirty="0" sz="4400" spc="-15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5826758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100" y="5826745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2300" y="5826745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9500" y="5826745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6700" y="5826745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3900" y="5826745"/>
            <a:ext cx="45720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ct val="100000"/>
              </a:lnSpc>
            </a:pPr>
            <a:r>
              <a:rPr dirty="0" sz="280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219" y="5562598"/>
            <a:ext cx="211454" cy="68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15">
                <a:latin typeface="Times New Roman"/>
                <a:cs typeface="Times New Roman"/>
              </a:rPr>
              <a:t>(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6937" y="4995735"/>
          <a:ext cx="3748404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3785"/>
                        </a:lnSpc>
                      </a:pPr>
                      <a:r>
                        <a:rPr dirty="0" sz="32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</a:pPr>
                      <a:r>
                        <a:rPr dirty="0" sz="32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</a:pPr>
                      <a:r>
                        <a:rPr dirty="0" sz="32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</a:pPr>
                      <a:r>
                        <a:rPr dirty="0" sz="32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</a:pPr>
                      <a:r>
                        <a:rPr dirty="0" sz="32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5"/>
                        </a:lnSpc>
                      </a:pPr>
                      <a:r>
                        <a:rPr dirty="0" sz="32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96937" y="5740209"/>
          <a:ext cx="3748404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315467"/>
            <a:ext cx="7242175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60"/>
              </a:lnSpc>
            </a:pPr>
            <a:r>
              <a:rPr dirty="0" sz="4400" spc="-25" b="1">
                <a:latin typeface="Times New Roman"/>
                <a:cs typeface="Times New Roman"/>
              </a:rPr>
              <a:t>Calculatio</a:t>
            </a:r>
            <a:r>
              <a:rPr dirty="0" sz="4400" spc="-25" b="1">
                <a:latin typeface="Times New Roman"/>
                <a:cs typeface="Times New Roman"/>
              </a:rPr>
              <a:t>n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869"/>
              </a:spcBef>
            </a:pP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315467"/>
            <a:ext cx="7242175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60"/>
              </a:lnSpc>
            </a:pPr>
            <a:r>
              <a:rPr dirty="0" sz="4400" spc="-25" b="1">
                <a:latin typeface="Times New Roman"/>
                <a:cs typeface="Times New Roman"/>
              </a:rPr>
              <a:t>Calculatio</a:t>
            </a:r>
            <a:r>
              <a:rPr dirty="0" sz="4400" spc="-25" b="1">
                <a:latin typeface="Times New Roman"/>
                <a:cs typeface="Times New Roman"/>
              </a:rPr>
              <a:t>n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869"/>
              </a:spcBef>
            </a:pP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4287" y="2778752"/>
            <a:ext cx="5196840" cy="953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770"/>
              </a:lnSpc>
              <a:tabLst>
                <a:tab pos="327660" algn="l"/>
              </a:tabLst>
            </a:pP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15">
                <a:latin typeface="Times New Roman"/>
                <a:cs typeface="Times New Roman"/>
              </a:rPr>
              <a:t>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dirty="0" sz="3200" spc="-15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546" y="2760980"/>
            <a:ext cx="230504" cy="1024890"/>
          </a:xfrm>
          <a:custGeom>
            <a:avLst/>
            <a:gdLst/>
            <a:ahLst/>
            <a:cxnLst/>
            <a:rect l="l" t="t" r="r" b="b"/>
            <a:pathLst>
              <a:path w="230505" h="1024889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82645" y="3749545"/>
            <a:ext cx="5575300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baseline="26455" sz="3150" spc="-22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baseline="26455" sz="3150" spc="-22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26455" sz="31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40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4000" spc="-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dirty="0" sz="40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baseline="26455" sz="3150" spc="-15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baseline="26455" sz="31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40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8700" y="2758694"/>
            <a:ext cx="230504" cy="1025525"/>
          </a:xfrm>
          <a:custGeom>
            <a:avLst/>
            <a:gdLst/>
            <a:ahLst/>
            <a:cxnLst/>
            <a:rect l="l" t="t" r="r" b="b"/>
            <a:pathLst>
              <a:path w="230504" h="1025525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8401" y="3014471"/>
            <a:ext cx="25463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315467"/>
            <a:ext cx="7242175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60"/>
              </a:lnSpc>
            </a:pPr>
            <a:r>
              <a:rPr dirty="0" sz="4400" spc="-25" b="1">
                <a:latin typeface="Times New Roman"/>
                <a:cs typeface="Times New Roman"/>
              </a:rPr>
              <a:t>Calculatio</a:t>
            </a:r>
            <a:r>
              <a:rPr dirty="0" sz="4400" spc="-25" b="1">
                <a:latin typeface="Times New Roman"/>
                <a:cs typeface="Times New Roman"/>
              </a:rPr>
              <a:t>n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of</a:t>
            </a:r>
            <a:r>
              <a:rPr dirty="0" sz="4400" spc="-5" b="1">
                <a:latin typeface="Times New Roman"/>
                <a:cs typeface="Times New Roman"/>
              </a:rPr>
              <a:t> </a:t>
            </a:r>
            <a:r>
              <a:rPr dirty="0" sz="4400" spc="-25" b="1">
                <a:latin typeface="Times New Roman"/>
                <a:cs typeface="Times New Roman"/>
              </a:rPr>
              <a:t>amortized</a:t>
            </a:r>
            <a:r>
              <a:rPr dirty="0" sz="4400" b="1">
                <a:latin typeface="Times New Roman"/>
                <a:cs typeface="Times New Roman"/>
              </a:rPr>
              <a:t> </a:t>
            </a:r>
            <a:r>
              <a:rPr dirty="0" sz="4400" spc="-20" b="1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869"/>
              </a:spcBef>
            </a:pP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 i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dirty="0" sz="3200" spc="-59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dirty="0" baseline="-20576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20576" sz="405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4287" y="2778752"/>
            <a:ext cx="5196840" cy="953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770"/>
              </a:lnSpc>
              <a:tabLst>
                <a:tab pos="327660" algn="l"/>
              </a:tabLst>
            </a:pP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15">
                <a:latin typeface="Times New Roman"/>
                <a:cs typeface="Times New Roman"/>
              </a:rPr>
              <a:t>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dirty="0" sz="3200" spc="-15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546" y="2760980"/>
            <a:ext cx="230504" cy="1024890"/>
          </a:xfrm>
          <a:custGeom>
            <a:avLst/>
            <a:gdLst/>
            <a:ahLst/>
            <a:cxnLst/>
            <a:rect l="l" t="t" r="r" b="b"/>
            <a:pathLst>
              <a:path w="230505" h="1024889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8401" y="3014471"/>
            <a:ext cx="25463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645" y="3749545"/>
            <a:ext cx="5575300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baseline="26455" sz="3150" spc="-22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baseline="26455" sz="3150" spc="-22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26455" sz="31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40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4000" spc="-2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dirty="0" sz="40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35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baseline="26455" sz="3150" spc="-15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baseline="26455" sz="3150" spc="-22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26455" sz="315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baseline="26455" sz="3150" spc="-1964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40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8700" y="2758694"/>
            <a:ext cx="230504" cy="1025525"/>
          </a:xfrm>
          <a:custGeom>
            <a:avLst/>
            <a:gdLst/>
            <a:ahLst/>
            <a:cxnLst/>
            <a:rect l="l" t="t" r="r" b="b"/>
            <a:pathLst>
              <a:path w="230504" h="1025525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387843" y="4554727"/>
            <a:ext cx="230504" cy="1025525"/>
          </a:xfrm>
          <a:custGeom>
            <a:avLst/>
            <a:gdLst/>
            <a:ahLst/>
            <a:cxnLst/>
            <a:rect l="l" t="t" r="r" b="b"/>
            <a:pathLst>
              <a:path w="230504" h="1025525">
                <a:moveTo>
                  <a:pt x="0" y="0"/>
                </a:moveTo>
                <a:lnTo>
                  <a:pt x="48450" y="7062"/>
                </a:lnTo>
                <a:lnTo>
                  <a:pt x="87568" y="26281"/>
                </a:lnTo>
                <a:lnTo>
                  <a:pt x="113158" y="54706"/>
                </a:lnTo>
                <a:lnTo>
                  <a:pt x="121158" y="426720"/>
                </a:lnTo>
                <a:lnTo>
                  <a:pt x="122326" y="438676"/>
                </a:lnTo>
                <a:lnTo>
                  <a:pt x="147720" y="480488"/>
                </a:lnTo>
                <a:lnTo>
                  <a:pt x="184074" y="502300"/>
                </a:lnTo>
                <a:lnTo>
                  <a:pt x="230500" y="512463"/>
                </a:lnTo>
                <a:lnTo>
                  <a:pt x="215420" y="513487"/>
                </a:lnTo>
                <a:lnTo>
                  <a:pt x="172949" y="526600"/>
                </a:lnTo>
                <a:lnTo>
                  <a:pt x="139732" y="552024"/>
                </a:lnTo>
                <a:lnTo>
                  <a:pt x="122321" y="586220"/>
                </a:lnTo>
                <a:lnTo>
                  <a:pt x="121158" y="939546"/>
                </a:lnTo>
                <a:lnTo>
                  <a:pt x="119999" y="951453"/>
                </a:lnTo>
                <a:lnTo>
                  <a:pt x="94744" y="993129"/>
                </a:lnTo>
                <a:lnTo>
                  <a:pt x="58466" y="1014942"/>
                </a:lnTo>
                <a:lnTo>
                  <a:pt x="28335" y="1023275"/>
                </a:lnTo>
                <a:lnTo>
                  <a:pt x="11948" y="10252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823555" y="4556251"/>
            <a:ext cx="230504" cy="1025525"/>
          </a:xfrm>
          <a:custGeom>
            <a:avLst/>
            <a:gdLst/>
            <a:ahLst/>
            <a:cxnLst/>
            <a:rect l="l" t="t" r="r" b="b"/>
            <a:pathLst>
              <a:path w="230505" h="1025525">
                <a:moveTo>
                  <a:pt x="230287" y="0"/>
                </a:moveTo>
                <a:lnTo>
                  <a:pt x="182101" y="7120"/>
                </a:lnTo>
                <a:lnTo>
                  <a:pt x="143117" y="26487"/>
                </a:lnTo>
                <a:lnTo>
                  <a:pt x="117663" y="55112"/>
                </a:lnTo>
                <a:lnTo>
                  <a:pt x="109891" y="427482"/>
                </a:lnTo>
                <a:lnTo>
                  <a:pt x="108716" y="439293"/>
                </a:lnTo>
                <a:lnTo>
                  <a:pt x="83180" y="480762"/>
                </a:lnTo>
                <a:lnTo>
                  <a:pt x="46638" y="502454"/>
                </a:lnTo>
                <a:lnTo>
                  <a:pt x="0" y="512498"/>
                </a:lnTo>
                <a:lnTo>
                  <a:pt x="15172" y="513507"/>
                </a:lnTo>
                <a:lnTo>
                  <a:pt x="57805" y="526530"/>
                </a:lnTo>
                <a:lnTo>
                  <a:pt x="91109" y="551816"/>
                </a:lnTo>
                <a:lnTo>
                  <a:pt x="108655" y="585852"/>
                </a:lnTo>
                <a:lnTo>
                  <a:pt x="109891" y="939546"/>
                </a:lnTo>
                <a:lnTo>
                  <a:pt x="111060" y="951502"/>
                </a:lnTo>
                <a:lnTo>
                  <a:pt x="136453" y="993314"/>
                </a:lnTo>
                <a:lnTo>
                  <a:pt x="172808" y="1015126"/>
                </a:lnTo>
                <a:lnTo>
                  <a:pt x="202904" y="1023388"/>
                </a:lnTo>
                <a:lnTo>
                  <a:pt x="219233" y="10252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24201" y="4574031"/>
            <a:ext cx="5196840" cy="953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770"/>
              </a:lnSpc>
              <a:tabLst>
                <a:tab pos="327660" algn="l"/>
              </a:tabLst>
            </a:pP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dirty="0" sz="3200" spc="-15">
                <a:latin typeface="Times New Roman"/>
                <a:cs typeface="Times New Roman"/>
              </a:rPr>
              <a:t>i</a:t>
            </a:r>
            <a:r>
              <a:rPr dirty="0" sz="3200" spc="-15">
                <a:latin typeface="Times New Roman"/>
                <a:cs typeface="Times New Roman"/>
              </a:rPr>
              <a:t>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dirty="0" sz="3200" spc="-15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1447546" y="4810505"/>
            <a:ext cx="25463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647" y="5530594"/>
            <a:ext cx="3493135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1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 spc="-22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latin typeface="Times New Roman"/>
                <a:cs typeface="Times New Roman"/>
              </a:rPr>
              <a:t>.</a:t>
            </a:r>
            <a:endParaRPr baseline="-17361"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219190" cy="1093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936750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dirty="0" sz="2100" spc="-5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451600" cy="140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936750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451600" cy="1819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L="1692275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ts val="355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55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451600" cy="223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L="1692275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ts val="355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algn="ctr" marR="1243330">
              <a:lnSpc>
                <a:spcPts val="355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530340" cy="337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L="1613535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ts val="355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algn="ctr" marL="1725930">
              <a:lnSpc>
                <a:spcPts val="326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algn="ctr" marR="1322070">
              <a:lnSpc>
                <a:spcPts val="355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  <a:spcBef>
                <a:spcPts val="380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no</a:t>
            </a:r>
            <a:r>
              <a:rPr dirty="0" sz="3200" spc="-10" i="1">
                <a:latin typeface="Times New Roman"/>
                <a:cs typeface="Times New Roman"/>
              </a:rPr>
              <a:t>t</a:t>
            </a:r>
            <a:r>
              <a:rPr dirty="0" sz="3200" spc="-5" i="1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L="1701800">
              <a:lnSpc>
                <a:spcPts val="3350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1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530340" cy="2770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L="1613535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ts val="355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algn="ctr" marR="1322070">
              <a:lnSpc>
                <a:spcPts val="355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no</a:t>
            </a:r>
            <a:r>
              <a:rPr dirty="0" sz="3200" spc="-10" i="1">
                <a:latin typeface="Times New Roman"/>
                <a:cs typeface="Times New Roman"/>
              </a:rPr>
              <a:t>t</a:t>
            </a:r>
            <a:r>
              <a:rPr dirty="0" sz="3200" spc="-5" i="1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295629" y="3873245"/>
            <a:ext cx="4384675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1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2653" y="4415027"/>
            <a:ext cx="55943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1940" y="4287773"/>
            <a:ext cx="3689350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4800" spc="-22">
                <a:latin typeface="Times New Roman"/>
                <a:cs typeface="Times New Roman"/>
              </a:rPr>
              <a:t>(since</a:t>
            </a:r>
            <a:r>
              <a:rPr dirty="0" baseline="-17361" sz="4800" spc="-7"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latin typeface="Times New Roman"/>
                <a:cs typeface="Times New Roman"/>
              </a:rPr>
              <a:t>)</a:t>
            </a:r>
            <a:endParaRPr baseline="-17361"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  <a:tabLst>
                <a:tab pos="2842895" algn="l"/>
              </a:tabLst>
            </a:pPr>
            <a:r>
              <a:rPr dirty="0" spc="-25"/>
              <a:t>Example</a:t>
            </a:r>
            <a:r>
              <a:rPr dirty="0" spc="-25"/>
              <a:t>	</a:t>
            </a:r>
            <a:r>
              <a:rPr dirty="0" spc="-20"/>
              <a:t>of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 spc="-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700" y="1927351"/>
            <a:ext cx="45720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r>
              <a:rPr dirty="0" sz="240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8000" y="20020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10" h="85725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80110" h="85725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80110" h="85725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80110" h="85725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80110" h="85725">
                <a:moveTo>
                  <a:pt x="879499" y="42671"/>
                </a:moveTo>
                <a:lnTo>
                  <a:pt x="793393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4"/>
                </a:lnTo>
                <a:lnTo>
                  <a:pt x="879499" y="42671"/>
                </a:lnTo>
                <a:close/>
              </a:path>
              <a:path w="880110" h="85725">
                <a:moveTo>
                  <a:pt x="822349" y="70994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3" y="85343"/>
                </a:lnTo>
                <a:lnTo>
                  <a:pt x="822349" y="70994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80110" h="85725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14723" y="2387600"/>
            <a:ext cx="109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i="1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92737" y="1811337"/>
          <a:ext cx="548005" cy="100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8288655" cy="4180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R="137795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ts val="355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55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  <a:spcBef>
                <a:spcPts val="380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no</a:t>
            </a:r>
            <a:r>
              <a:rPr dirty="0" sz="3200" spc="-10" i="1">
                <a:latin typeface="Times New Roman"/>
                <a:cs typeface="Times New Roman"/>
              </a:rPr>
              <a:t>t</a:t>
            </a:r>
            <a:r>
              <a:rPr dirty="0" sz="3200" spc="-5" i="1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R="49530">
              <a:lnSpc>
                <a:spcPts val="3350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1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3200" spc="-15">
                <a:latin typeface="Times New Roman"/>
                <a:cs typeface="Times New Roman"/>
              </a:rPr>
              <a:t>Therefore,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615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worst </a:t>
            </a:r>
            <a:r>
              <a:rPr dirty="0" sz="3200" spc="-15">
                <a:latin typeface="Times New Roman"/>
                <a:cs typeface="Times New Roman"/>
              </a:rPr>
              <a:t>case.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8307705" cy="5110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3354"/>
              </a:lnSpc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R="157480">
              <a:lnSpc>
                <a:spcPts val="3354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4800" spc="-7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5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ts val="355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dirty="0" sz="3200" spc="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550"/>
              </a:lnSpc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algn="just" marL="12700">
              <a:lnSpc>
                <a:spcPts val="3350"/>
              </a:lnSpc>
              <a:spcBef>
                <a:spcPts val="380"/>
              </a:spcBef>
            </a:pP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dirty="0" sz="32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3200" spc="-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no</a:t>
            </a:r>
            <a:r>
              <a:rPr dirty="0" sz="3200" spc="-10" i="1">
                <a:latin typeface="Times New Roman"/>
                <a:cs typeface="Times New Roman"/>
              </a:rPr>
              <a:t>t</a:t>
            </a:r>
            <a:r>
              <a:rPr dirty="0" sz="3200" spc="-5" i="1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exact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 marR="68580">
              <a:lnSpc>
                <a:spcPts val="3350"/>
              </a:lnSpc>
            </a:pPr>
            <a:r>
              <a:rPr dirty="0" baseline="-17361" sz="4800" spc="-22" i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dirty="0" baseline="-41152" sz="405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baseline="-41152" sz="4050" spc="412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baseline="-17361" sz="4800" spc="-7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dirty="0" sz="2100" spc="-1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254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 spc="-3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dirty="0" baseline="-17361" sz="4800" spc="-1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baseline="-17361" sz="48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2100" spc="-1310">
                <a:solidFill>
                  <a:srgbClr val="008A87"/>
                </a:solidFill>
                <a:latin typeface="Symbol"/>
                <a:cs typeface="Symbol"/>
              </a:rPr>
              <a:t>⎡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2100" spc="-15" i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dirty="0" sz="210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dirty="0" sz="2100" spc="-1305">
                <a:solidFill>
                  <a:srgbClr val="008A87"/>
                </a:solidFill>
                <a:latin typeface="Symbol"/>
                <a:cs typeface="Symbol"/>
              </a:rPr>
              <a:t>⎤</a:t>
            </a:r>
            <a:endParaRPr sz="2100">
              <a:latin typeface="Symbol"/>
              <a:cs typeface="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dirty="0" sz="3200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algn="just" marL="25400" marR="6350">
              <a:lnSpc>
                <a:spcPct val="95400"/>
              </a:lnSpc>
              <a:spcBef>
                <a:spcPts val="305"/>
              </a:spcBef>
            </a:pPr>
            <a:r>
              <a:rPr dirty="0" sz="3200" spc="-15">
                <a:latin typeface="Times New Roman"/>
                <a:cs typeface="Times New Roman"/>
              </a:rPr>
              <a:t>Therefore,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 spc="5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615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dirty="0" sz="3200" spc="-5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dirty="0" sz="3200" i="1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dirty="0" sz="3200" spc="-1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worst </a:t>
            </a:r>
            <a:r>
              <a:rPr dirty="0" sz="3200" spc="-15">
                <a:latin typeface="Times New Roman"/>
                <a:cs typeface="Times New Roman"/>
              </a:rPr>
              <a:t>case.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CC0000"/>
                </a:solidFill>
                <a:latin typeface="Times New Roman"/>
                <a:cs typeface="Times New Roman"/>
              </a:rPr>
              <a:t>Exercise:</a:t>
            </a:r>
            <a:r>
              <a:rPr dirty="0" sz="320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Fix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bug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analysis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show </a:t>
            </a:r>
            <a:r>
              <a:rPr dirty="0" sz="3200" spc="-15">
                <a:latin typeface="Times New Roman"/>
                <a:cs typeface="Times New Roman"/>
              </a:rPr>
              <a:t>that</a:t>
            </a:r>
            <a:r>
              <a:rPr dirty="0" sz="3200" spc="-15">
                <a:latin typeface="Times New Roman"/>
                <a:cs typeface="Times New Roman"/>
              </a:rPr>
              <a:t>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first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insertion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only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ts val="5260"/>
              </a:lnSpc>
            </a:pPr>
            <a:r>
              <a:rPr dirty="0" spc="-25"/>
              <a:t>Conclusions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82854" y="1329943"/>
            <a:ext cx="8058784" cy="4665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marR="17145" indent="-225425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20">
                <a:latin typeface="Times New Roman"/>
                <a:cs typeface="Times New Roman"/>
              </a:rPr>
              <a:t>Amortized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costs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provide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clean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abstraction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15">
                <a:latin typeface="Times New Roman"/>
                <a:cs typeface="Times New Roman"/>
              </a:rPr>
              <a:t>data-structure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performance.</a:t>
            </a:r>
            <a:endParaRPr sz="3200">
              <a:latin typeface="Times New Roman"/>
              <a:cs typeface="Times New Roman"/>
            </a:endParaRPr>
          </a:p>
          <a:p>
            <a:pPr marL="238125" marR="6350" indent="-225425">
              <a:lnSpc>
                <a:spcPts val="3450"/>
              </a:lnSpc>
              <a:spcBef>
                <a:spcPts val="1150"/>
              </a:spcBef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>
                <a:latin typeface="Times New Roman"/>
                <a:cs typeface="Times New Roman"/>
              </a:rPr>
              <a:t>Any of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analysis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methods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be</a:t>
            </a:r>
            <a:r>
              <a:rPr dirty="0" sz="3200">
                <a:latin typeface="Times New Roman"/>
                <a:cs typeface="Times New Roman"/>
              </a:rPr>
              <a:t> used when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amortized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analysis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called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for, </a:t>
            </a:r>
            <a:r>
              <a:rPr dirty="0" sz="3200" spc="-15">
                <a:latin typeface="Times New Roman"/>
                <a:cs typeface="Times New Roman"/>
              </a:rPr>
              <a:t>but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each</a:t>
            </a:r>
            <a:r>
              <a:rPr dirty="0" sz="3200" spc="-15">
                <a:latin typeface="Times New Roman"/>
                <a:cs typeface="Times New Roman"/>
              </a:rPr>
              <a:t> method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has </a:t>
            </a:r>
            <a:r>
              <a:rPr dirty="0" sz="3200" spc="-20">
                <a:latin typeface="Times New Roman"/>
                <a:cs typeface="Times New Roman"/>
              </a:rPr>
              <a:t>some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situations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where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arguably</a:t>
            </a:r>
            <a:r>
              <a:rPr dirty="0" sz="3200" spc="-15">
                <a:latin typeface="Times New Roman"/>
                <a:cs typeface="Times New Roman"/>
              </a:rPr>
              <a:t>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simplest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 </a:t>
            </a:r>
            <a:r>
              <a:rPr dirty="0" sz="3200" spc="-20">
                <a:latin typeface="Times New Roman"/>
                <a:cs typeface="Times New Roman"/>
              </a:rPr>
              <a:t>most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precise.</a:t>
            </a:r>
            <a:endParaRPr sz="3200">
              <a:latin typeface="Times New Roman"/>
              <a:cs typeface="Times New Roman"/>
            </a:endParaRPr>
          </a:p>
          <a:p>
            <a:pPr marL="238125" marR="428625" indent="-225425">
              <a:lnSpc>
                <a:spcPts val="3450"/>
              </a:lnSpc>
              <a:spcBef>
                <a:spcPts val="1150"/>
              </a:spcBef>
              <a:buClr>
                <a:srgbClr val="CC0000"/>
              </a:buClr>
              <a:buFont typeface="Times New Roman"/>
              <a:buChar char="•"/>
              <a:tabLst>
                <a:tab pos="238760" algn="l"/>
              </a:tabLst>
            </a:pPr>
            <a:r>
              <a:rPr dirty="0" sz="3200" spc="-15">
                <a:latin typeface="Times New Roman"/>
                <a:cs typeface="Times New Roman"/>
              </a:rPr>
              <a:t>Different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schemes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may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work for </a:t>
            </a:r>
            <a:r>
              <a:rPr dirty="0" sz="3200" spc="-15">
                <a:latin typeface="Times New Roman"/>
                <a:cs typeface="Times New Roman"/>
              </a:rPr>
              <a:t>assigning</a:t>
            </a:r>
            <a:r>
              <a:rPr dirty="0" sz="3200" spc="-15">
                <a:latin typeface="Times New Roman"/>
                <a:cs typeface="Times New Roman"/>
              </a:rPr>
              <a:t> amortized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costs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accounting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potentials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potential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method,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sometimes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yielding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radically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different</a:t>
            </a:r>
            <a:r>
              <a:rPr dirty="0" sz="3200">
                <a:latin typeface="Times New Roman"/>
                <a:cs typeface="Times New Roman"/>
              </a:rPr>
              <a:t> bounds.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  <a:tabLst>
                <a:tab pos="2842895" algn="l"/>
              </a:tabLst>
            </a:pPr>
            <a:r>
              <a:rPr dirty="0" spc="-25"/>
              <a:t>Example</a:t>
            </a:r>
            <a:r>
              <a:rPr dirty="0" spc="-25"/>
              <a:t>	</a:t>
            </a:r>
            <a:r>
              <a:rPr dirty="0" spc="-20"/>
              <a:t>of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 spc="-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473700" y="1927351"/>
            <a:ext cx="45720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r>
              <a:rPr dirty="0" sz="240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92737" y="1811337"/>
          <a:ext cx="548005" cy="100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</a:pPr>
            <a:r>
              <a:rPr dirty="0" spc="-25"/>
              <a:t>Example</a:t>
            </a:r>
            <a:r>
              <a:rPr dirty="0" spc="-25"/>
              <a:t> </a:t>
            </a:r>
            <a:r>
              <a:rPr dirty="0" spc="-20"/>
              <a:t>of</a:t>
            </a:r>
            <a:r>
              <a:rPr dirty="0" spc="-20"/>
              <a:t> </a:t>
            </a:r>
            <a:r>
              <a:rPr dirty="0" spc="-25"/>
              <a:t>a</a:t>
            </a:r>
            <a:r>
              <a:rPr dirty="0" spc="-2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473700" y="1927354"/>
            <a:ext cx="45720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r>
              <a:rPr dirty="0" sz="240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700" y="2384551"/>
            <a:ext cx="45720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r>
              <a:rPr dirty="0" sz="240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3047" y="2853944"/>
            <a:ext cx="109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i="1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92737" y="1811337"/>
          <a:ext cx="548005" cy="100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59537" y="1814385"/>
          <a:ext cx="548005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</a:pPr>
            <a:r>
              <a:rPr dirty="0" spc="-25"/>
              <a:t>Example</a:t>
            </a:r>
            <a:r>
              <a:rPr dirty="0" spc="-25"/>
              <a:t> </a:t>
            </a:r>
            <a:r>
              <a:rPr dirty="0" spc="-20"/>
              <a:t>of</a:t>
            </a:r>
            <a:r>
              <a:rPr dirty="0" spc="-20"/>
              <a:t> </a:t>
            </a:r>
            <a:r>
              <a:rPr dirty="0" spc="-25"/>
              <a:t>a</a:t>
            </a:r>
            <a:r>
              <a:rPr dirty="0" spc="-2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584800" y="24592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10" h="85725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80110" h="85725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80110" h="85725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80110" h="85725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80110" h="85725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80110" h="85725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80110" h="85725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4800" y="2002027"/>
            <a:ext cx="880110" cy="85725"/>
          </a:xfrm>
          <a:custGeom>
            <a:avLst/>
            <a:gdLst/>
            <a:ahLst/>
            <a:cxnLst/>
            <a:rect l="l" t="t" r="r" b="b"/>
            <a:pathLst>
              <a:path w="880110" h="85725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80110" h="85725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80110" h="85725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80110" h="85725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80110" h="85725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80110" h="85725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80110" h="85725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83047" y="2853944"/>
            <a:ext cx="109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i="1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48005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</a:pPr>
            <a:r>
              <a:rPr dirty="0" spc="-25"/>
              <a:t>Example</a:t>
            </a:r>
            <a:r>
              <a:rPr dirty="0" spc="-25"/>
              <a:t> </a:t>
            </a:r>
            <a:r>
              <a:rPr dirty="0" spc="-20"/>
              <a:t>of</a:t>
            </a:r>
            <a:r>
              <a:rPr dirty="0" spc="-20"/>
              <a:t> </a:t>
            </a:r>
            <a:r>
              <a:rPr dirty="0" spc="-25"/>
              <a:t>a</a:t>
            </a:r>
            <a:r>
              <a:rPr dirty="0" spc="-2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48005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2455">
              <a:lnSpc>
                <a:spcPct val="100000"/>
              </a:lnSpc>
            </a:pPr>
            <a:r>
              <a:rPr dirty="0" spc="-25"/>
              <a:t>Example</a:t>
            </a:r>
            <a:r>
              <a:rPr dirty="0" spc="-25"/>
              <a:t> </a:t>
            </a:r>
            <a:r>
              <a:rPr dirty="0" spc="-20"/>
              <a:t>of</a:t>
            </a:r>
            <a:r>
              <a:rPr dirty="0" spc="-20"/>
              <a:t> </a:t>
            </a:r>
            <a:r>
              <a:rPr dirty="0" spc="-25"/>
              <a:t>a</a:t>
            </a:r>
            <a:r>
              <a:rPr dirty="0" spc="-25"/>
              <a:t> </a:t>
            </a:r>
            <a:r>
              <a:rPr dirty="0" spc="-25"/>
              <a:t>dynamic</a:t>
            </a:r>
            <a:r>
              <a:rPr dirty="0" spc="5"/>
              <a:t> </a:t>
            </a:r>
            <a:r>
              <a:rPr dirty="0" spc="-2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913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6409" algn="l"/>
              </a:tabLst>
            </a:pP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October</a:t>
            </a:r>
            <a:r>
              <a:rPr dirty="0" spc="-10"/>
              <a:t> </a:t>
            </a:r>
            <a:r>
              <a:rPr dirty="0" spc="-10"/>
              <a:t>31,</a:t>
            </a:r>
            <a:r>
              <a:rPr dirty="0" spc="-5"/>
              <a:t> </a:t>
            </a:r>
            <a:r>
              <a:rPr dirty="0" spc="-10"/>
              <a:t>2005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"/>
              <a:t> </a:t>
            </a:r>
            <a:r>
              <a:rPr dirty="0" spc="-15"/>
              <a:t>©</a:t>
            </a:r>
            <a:r>
              <a:rPr dirty="0" spc="-5"/>
              <a:t> </a:t>
            </a:r>
            <a:r>
              <a:rPr dirty="0" spc="-10"/>
              <a:t>2001-5</a:t>
            </a:r>
            <a:r>
              <a:rPr dirty="0" spc="-5"/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10"/>
              <a:t>Erik</a:t>
            </a:r>
            <a:r>
              <a:rPr dirty="0" spc="-5"/>
              <a:t> </a:t>
            </a:r>
            <a:r>
              <a:rPr dirty="0" spc="-10"/>
              <a:t>D.</a:t>
            </a:r>
            <a:r>
              <a:rPr dirty="0" spc="-5"/>
              <a:t> </a:t>
            </a:r>
            <a:r>
              <a:rPr dirty="0" spc="-15"/>
              <a:t>D</a:t>
            </a:r>
            <a:r>
              <a:rPr dirty="0"/>
              <a:t>e</a:t>
            </a:r>
            <a:r>
              <a:rPr dirty="0" spc="-10"/>
              <a:t>maine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Charles</a:t>
            </a:r>
            <a:r>
              <a:rPr dirty="0"/>
              <a:t> </a:t>
            </a:r>
            <a:r>
              <a:rPr dirty="0" spc="-10"/>
              <a:t>E.</a:t>
            </a:r>
            <a:r>
              <a:rPr dirty="0"/>
              <a:t> </a:t>
            </a:r>
            <a:r>
              <a:rPr dirty="0" spc="-10"/>
              <a:t>Leiserson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L13.</a:t>
            </a:r>
            <a:fld id="{81D60167-4931-47E6-BA6A-407CBD079E47}" type="slidenum">
              <a:rPr dirty="0" spc="-10"/>
              <a:t>10</a:t>
            </a:fld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48005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377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3151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2954">
                      <a:solidFill>
                        <a:srgbClr val="FFFF66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FFFF66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972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Charles E. Leiserson</dc:creator>
  <dc:subject>Introduction to Algorithms</dc:subject>
  <dc:title>Amortized analysis</dc:title>
  <dcterms:created xsi:type="dcterms:W3CDTF">2017-12-22T16:07:36Z</dcterms:created>
  <dcterms:modified xsi:type="dcterms:W3CDTF">2017-12-22T16:07:36Z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2017-12-22T00:00:00Z</vt:filetime>
  </property>
</Properties>
</file>