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1.xml" ContentType="application/inkml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9"/>
  </p:notesMasterIdLst>
  <p:sldIdLst>
    <p:sldId id="845" r:id="rId2"/>
    <p:sldId id="846" r:id="rId3"/>
    <p:sldId id="905" r:id="rId4"/>
    <p:sldId id="927" r:id="rId5"/>
    <p:sldId id="929" r:id="rId6"/>
    <p:sldId id="926" r:id="rId7"/>
    <p:sldId id="931" r:id="rId8"/>
    <p:sldId id="925" r:id="rId9"/>
    <p:sldId id="906" r:id="rId10"/>
    <p:sldId id="928" r:id="rId11"/>
    <p:sldId id="930" r:id="rId12"/>
    <p:sldId id="907" r:id="rId13"/>
    <p:sldId id="908" r:id="rId14"/>
    <p:sldId id="910" r:id="rId15"/>
    <p:sldId id="937" r:id="rId16"/>
    <p:sldId id="911" r:id="rId17"/>
    <p:sldId id="912" r:id="rId18"/>
    <p:sldId id="913" r:id="rId19"/>
    <p:sldId id="914" r:id="rId20"/>
    <p:sldId id="932" r:id="rId21"/>
    <p:sldId id="915" r:id="rId22"/>
    <p:sldId id="917" r:id="rId23"/>
    <p:sldId id="916" r:id="rId24"/>
    <p:sldId id="918" r:id="rId25"/>
    <p:sldId id="850" r:id="rId26"/>
    <p:sldId id="922" r:id="rId27"/>
    <p:sldId id="923" r:id="rId28"/>
    <p:sldId id="919" r:id="rId29"/>
    <p:sldId id="920" r:id="rId30"/>
    <p:sldId id="924" r:id="rId31"/>
    <p:sldId id="921" r:id="rId32"/>
    <p:sldId id="934" r:id="rId33"/>
    <p:sldId id="933" r:id="rId34"/>
    <p:sldId id="935" r:id="rId35"/>
    <p:sldId id="936" r:id="rId36"/>
    <p:sldId id="938" r:id="rId37"/>
    <p:sldId id="939" r:id="rId3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CC3300"/>
    <a:srgbClr val="FFFFFF"/>
    <a:srgbClr val="3333FF"/>
    <a:srgbClr val="FF0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0311" autoAdjust="0"/>
    <p:restoredTop sz="87726" autoAdjust="0"/>
  </p:normalViewPr>
  <p:slideViewPr>
    <p:cSldViewPr>
      <p:cViewPr varScale="1">
        <p:scale>
          <a:sx n="71" d="100"/>
          <a:sy n="71" d="100"/>
        </p:scale>
        <p:origin x="1550" y="5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46" d="100"/>
          <a:sy n="46" d="100"/>
        </p:scale>
        <p:origin x="-1426" y="-6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0" units="cm"/>
          <inkml:channel name="Y" type="integer" max="1440" units="cm"/>
        </inkml:traceFormat>
        <inkml:channelProperties>
          <inkml:channelProperty channel="X" name="resolution" value="28.33608" units="1/cm"/>
          <inkml:channelProperty channel="Y" name="resolution" value="28.34646" units="1/cm"/>
        </inkml:channelProperties>
      </inkml:inkSource>
      <inkml:timestamp xml:id="ts0" timeString="2017-11-22T03:10:22.16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4766 0,'0'13,"0"1,-14 25,14-26,-13 27,0-13,13 12,0 14,-27-26,27-1,0 14,0-27,0 13,0-12,0 12,0-13,0 1,0-1,0 0,0 0,0 27,-13 0,13-14,0-13,0 14,0-14,0 0,0 1,0-1,0 0,0 13,0-12,0-1,0 0,0 27,0-27,0 0,0 1,0-1,0 0,0 13,0-12,0-1,0 0,0 27,0-27,0 0,0 0,0 1,0 25,0-25,0-1,0 0,0 0,0 14,13-27,-13 13,0 0,0 0,0 1,0-1,0 13,0-12,0-1,0 0,0 0,0 27,0-27,0 0,0 1,0-1,0 0,0 14,0-14,0 0,0 0,0 1,0-1,0 13,0-13,0 1,0-1,0 27,0-27,0-13,-13 0,-13 0,-14 0,27 0,-40 0,40 0,-40 0,13 0,-39-13,12 13,-12 0,-27 0,53-14,-13 14,-40 0,53 0,14 0,-14 0,-13 0,13-26,0 26,13-13,1 13,12 0,-39 0,13 0,-13 0,39 0,-39 0,13 0,0 0,14 0,-41 0,41 0,12 0,-39 0,13 0,13 0,14 0,-40 0,13 0,13 0,-13 0,0 0,-13 0,13 0,-13 0,40 0,-14 0,-13 0,13 0,-52 39,65-39,-12 0,-14 0,13 27,-13-27,40 0,-66 13,39-13,13 0,-12 26,-1-26,14 0,-14 0,13 0,-39 0,13 0,40 14,-27-14,14 0,-14 13,27-13,-13 13,12-13,1 0,0 0,-27 0,27 0,0 0,0 27,-1-14,1 0,-27-13,27 13,-27-13,14 14,-14-14,-39 26,39-13,-13-13,-13 27,-13-14,-1-13,14 53,27-53,12 0,14 13,-27-13,1 13,25-13,1 14,0-14,-27 0,27 0,0 0,-14 0,1 0,13 0,-1 0,14 0,0-27,0 1,0 12,0 1,0 0,0-27,0 14,0-14,-13 0,13 14,-26-40,26 53,0-14,0-39,0 53,0-40,0 26,0-12,0-14,0 13,0-13,0 13,0 1,0-14,0 0,0-13,0 13,-14 13,14-13,0 14,0-1,-26 13,26-12,0-1,0 27,0-14,0 14,0-27,0 1,0 26,0-1,0 1,0 0,0 0,13-27,0 40,14 0,-1 0,1 0,52 0,-39 0,13 0,53 0,-27 0,40 0,-40 0,27 0,-26 0,52 0,-13-27,-40 27,67 0,-40 0,-14-13,-12 13,26 0,-27 0,0 0,1 0,-1 0,27 0,-13 0,-14 0,27 0,-53 0,-14 0,14-26,-13 13,0 13,13 0,-14 0,-12 0,12 0,14 0,13 0,-39 0,65 0,-39 0,-13 0,13 0,-13 0,-14 0,40 0,-52 0,-1 0,0 0,0 0,0 0,14-14,-1 14,14 0,13 0,26-26,-13 26,-39 0,39 0,-39 0,-14 0,-13-13,26 13,-13 0,1 0,-1 0,27 0,-27 0,0 0,0 0,1 0,25 0,-12 0,-14 0,27 0,-1 0,-25 0,-1 0,13 0,1 0,-14 0,0 0,0 0,1 0,-1 0,13 0,-13 0,-13-14,14 14,-1 0,0 0,0 0,14 0,-27-13,13 13,0 0,14 0,-1 0,-13 0,14 0,13 0,-27 0,0-26,0 26,27-13,-27 13,0 0,1 0,-14-14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0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0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0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C554E34-F0A9-43E7-A75E-6363291F16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6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63CE9B8-0533-402F-8F19-F84F9DC6C589}" type="slidenum">
              <a:rPr lang="en-US" sz="1200" smtClean="0"/>
              <a:pPr/>
              <a:t>1</a:t>
            </a:fld>
            <a:endParaRPr lang="en-US" sz="120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45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Finding left child can be done by shifting</a:t>
            </a:r>
            <a:r>
              <a:rPr lang="en-US" baseline="0" dirty="0"/>
              <a:t> the binary representation of </a:t>
            </a:r>
            <a:r>
              <a:rPr lang="en-US" baseline="0" dirty="0" err="1"/>
              <a:t>i</a:t>
            </a:r>
            <a:r>
              <a:rPr lang="en-US" baseline="0" dirty="0"/>
              <a:t> left by one position and f</a:t>
            </a:r>
            <a:r>
              <a:rPr lang="en-US" dirty="0"/>
              <a:t>inding right child can be done by shifting</a:t>
            </a:r>
            <a:r>
              <a:rPr lang="en-US" baseline="0" dirty="0"/>
              <a:t> the binary representation of </a:t>
            </a:r>
            <a:r>
              <a:rPr lang="en-US" baseline="0" dirty="0" err="1"/>
              <a:t>i</a:t>
            </a:r>
            <a:r>
              <a:rPr lang="en-US" baseline="0" dirty="0"/>
              <a:t> left by one position and then adding a 1 at the lowest bit.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177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177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177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177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177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177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177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177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177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17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177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177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177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177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177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177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example for min-priority queue: manage</a:t>
            </a:r>
            <a:r>
              <a:rPr lang="en-US" baseline="0" dirty="0"/>
              <a:t> pages in memory buffer, when space is needed to accommodate a new page, a current will be selected for elimination – select the one has the lowest priority based on LRU (for example).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0250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250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250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250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25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177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250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250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250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250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250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250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250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25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17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</a:t>
            </a:r>
            <a:r>
              <a:rPr lang="en-US" baseline="0" dirty="0"/>
              <a:t> nodes of height h: 1 + 2 + 2</a:t>
            </a:r>
            <a:r>
              <a:rPr lang="en-US" baseline="30000" dirty="0"/>
              <a:t>2</a:t>
            </a:r>
            <a:r>
              <a:rPr lang="en-US" baseline="0" dirty="0"/>
              <a:t> + … + 2</a:t>
            </a:r>
            <a:r>
              <a:rPr lang="en-US" i="1" baseline="30000" dirty="0"/>
              <a:t>h </a:t>
            </a:r>
            <a:r>
              <a:rPr lang="en-US" baseline="0" dirty="0"/>
              <a:t>= sum_(</a:t>
            </a:r>
            <a:r>
              <a:rPr lang="en-US" baseline="0" dirty="0" err="1"/>
              <a:t>i</a:t>
            </a:r>
            <a:r>
              <a:rPr lang="en-US" baseline="0" dirty="0"/>
              <a:t>=0 to h) 2</a:t>
            </a:r>
            <a:r>
              <a:rPr lang="en-US" i="1" baseline="30000" dirty="0"/>
              <a:t>i</a:t>
            </a:r>
            <a:r>
              <a:rPr lang="en-US" baseline="0" dirty="0"/>
              <a:t>= (2</a:t>
            </a:r>
            <a:r>
              <a:rPr lang="en-US" baseline="30000" dirty="0"/>
              <a:t>h+1</a:t>
            </a:r>
            <a:r>
              <a:rPr lang="en-US" baseline="0" dirty="0"/>
              <a:t> – 1)/(2 – 1) = 2</a:t>
            </a:r>
            <a:r>
              <a:rPr lang="en-US" baseline="30000" dirty="0"/>
              <a:t>h+1</a:t>
            </a:r>
            <a:r>
              <a:rPr lang="en-US" baseline="0" dirty="0"/>
              <a:t> – 1.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Height with n nodes: from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sz="12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h+1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– 1 = n, we can obtain h =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lg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(n+1) – 1.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Do not confuse full binary tree with complete binary tree: the former requires each node to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have either 0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or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 child nodes.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17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17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17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17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17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D6B5BC-2097-459A-BEAF-07896CD9F0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912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62913C-209A-41E3-B52C-17AA648745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13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B8F4B-4594-4F0C-A18C-996BD48059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095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C3E25-4F81-42B3-9AF8-17F95D817C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2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24B03A-E222-49E2-9A91-D7D25B6ED3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44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7D9F1-DE92-47CE-A239-FDF5662138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83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370B29-0D5F-4B90-B471-5FBD91E591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09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59721-1D86-4419-8089-AD0BB1C2A2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35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F4A282-15B5-4BD2-B169-6A8C7BAE9A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5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C51CD2-7B79-46D7-B801-1C8F0C1E38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37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2524E2-0801-4885-99E2-281673BE76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82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>
              <a:defRPr/>
            </a:pPr>
            <a:fld id="{788F243E-17DC-457A-A8A2-016C583230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533400" y="1295400"/>
            <a:ext cx="8229600" cy="0"/>
          </a:xfrm>
          <a:prstGeom prst="line">
            <a:avLst/>
          </a:prstGeom>
          <a:noFill/>
          <a:ln w="57150" cmpd="thinThick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customXml" Target="../ink/ink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6.wmf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4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304800" y="1143000"/>
            <a:ext cx="8610600" cy="228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828800"/>
            <a:ext cx="7772400" cy="2286000"/>
          </a:xfrm>
        </p:spPr>
        <p:txBody>
          <a:bodyPr/>
          <a:lstStyle/>
          <a:p>
            <a:r>
              <a:rPr lang="zh-CN" altLang="en-US" b="1" dirty="0">
                <a:solidFill>
                  <a:srgbClr val="0000CC"/>
                </a:solidFill>
              </a:rPr>
              <a:t>算法设计与分析</a:t>
            </a:r>
            <a:br>
              <a:rPr lang="en-US" sz="3200" b="1" dirty="0">
                <a:solidFill>
                  <a:srgbClr val="0000CC"/>
                </a:solidFill>
              </a:rPr>
            </a:br>
            <a:br>
              <a:rPr lang="en-US" sz="3200" b="1" dirty="0">
                <a:solidFill>
                  <a:srgbClr val="0000CC"/>
                </a:solidFill>
              </a:rPr>
            </a:br>
            <a:r>
              <a:rPr lang="zh-CN" altLang="en-US" sz="4000" b="1" dirty="0">
                <a:solidFill>
                  <a:srgbClr val="0000CC"/>
                </a:solidFill>
              </a:rPr>
              <a:t>堆排序</a:t>
            </a:r>
            <a:endParaRPr lang="en-US" sz="4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708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5029200"/>
          </a:xfrm>
        </p:spPr>
        <p:txBody>
          <a:bodyPr/>
          <a:lstStyle/>
          <a:p>
            <a:r>
              <a:rPr lang="zh-CN" altLang="en-US" sz="2400" b="1" dirty="0"/>
              <a:t>一个堆可以用一个数组 </a:t>
            </a:r>
            <a:r>
              <a:rPr lang="en-US" sz="2400" b="1" i="1" dirty="0"/>
              <a:t>A</a:t>
            </a:r>
            <a:r>
              <a:rPr lang="zh-CN" altLang="en-US" sz="2400" b="1" dirty="0"/>
              <a:t>来实现。</a:t>
            </a:r>
            <a:endParaRPr lang="en-US" sz="2400" b="1" dirty="0"/>
          </a:p>
          <a:p>
            <a:pPr lvl="1"/>
            <a:r>
              <a:rPr lang="zh-CN" altLang="en-US" sz="2200" b="1" dirty="0"/>
              <a:t>根结点是</a:t>
            </a:r>
            <a:r>
              <a:rPr lang="en-US" sz="2200" b="1" dirty="0"/>
              <a:t> </a:t>
            </a:r>
            <a:r>
              <a:rPr lang="en-US" sz="2200" b="1" i="1" dirty="0"/>
              <a:t>A</a:t>
            </a:r>
            <a:r>
              <a:rPr lang="en-US" sz="2200" b="1" dirty="0"/>
              <a:t>[1].</a:t>
            </a:r>
          </a:p>
          <a:p>
            <a:pPr lvl="1"/>
            <a:r>
              <a:rPr lang="en-US" sz="2200" b="1" i="1" dirty="0"/>
              <a:t>A</a:t>
            </a:r>
            <a:r>
              <a:rPr lang="en-US" sz="2200" b="1" dirty="0"/>
              <a:t>[</a:t>
            </a:r>
            <a:r>
              <a:rPr lang="en-US" sz="2200" b="1" i="1" dirty="0" err="1"/>
              <a:t>i</a:t>
            </a:r>
            <a:r>
              <a:rPr lang="en-US" sz="2200" b="1" dirty="0"/>
              <a:t>] </a:t>
            </a:r>
            <a:r>
              <a:rPr lang="zh-CN" altLang="en-US" sz="2200" b="1" dirty="0"/>
              <a:t>的左孩子结点</a:t>
            </a:r>
            <a:r>
              <a:rPr lang="en-US" sz="2200" b="1" dirty="0"/>
              <a:t> = </a:t>
            </a:r>
            <a:r>
              <a:rPr lang="en-US" sz="2200" b="1" i="1" dirty="0"/>
              <a:t>A</a:t>
            </a:r>
            <a:r>
              <a:rPr lang="en-US" sz="2200" b="1" dirty="0"/>
              <a:t>[2</a:t>
            </a:r>
            <a:r>
              <a:rPr lang="en-US" sz="2200" b="1" i="1" dirty="0"/>
              <a:t>i</a:t>
            </a:r>
            <a:r>
              <a:rPr lang="en-US" sz="2200" b="1" dirty="0"/>
              <a:t>].</a:t>
            </a:r>
          </a:p>
          <a:p>
            <a:pPr lvl="1"/>
            <a:r>
              <a:rPr lang="en-US" sz="2200" b="1" i="1" dirty="0"/>
              <a:t>A</a:t>
            </a:r>
            <a:r>
              <a:rPr lang="en-US" sz="2200" b="1" dirty="0"/>
              <a:t>[</a:t>
            </a:r>
            <a:r>
              <a:rPr lang="en-US" sz="2200" b="1" i="1" dirty="0" err="1"/>
              <a:t>i</a:t>
            </a:r>
            <a:r>
              <a:rPr lang="en-US" sz="2200" b="1" dirty="0"/>
              <a:t>] </a:t>
            </a:r>
            <a:r>
              <a:rPr lang="zh-CN" altLang="en-US" sz="2200" b="1" dirty="0"/>
              <a:t>的右孩子结点</a:t>
            </a:r>
            <a:r>
              <a:rPr lang="en-US" altLang="zh-CN" sz="2200" b="1" dirty="0"/>
              <a:t> </a:t>
            </a:r>
            <a:r>
              <a:rPr lang="en-US" sz="2200" b="1" dirty="0"/>
              <a:t>= </a:t>
            </a:r>
            <a:r>
              <a:rPr lang="en-US" sz="2200" b="1" i="1" dirty="0"/>
              <a:t>A</a:t>
            </a:r>
            <a:r>
              <a:rPr lang="en-US" sz="2200" b="1" dirty="0"/>
              <a:t>[2</a:t>
            </a:r>
            <a:r>
              <a:rPr lang="en-US" sz="2200" b="1" i="1" dirty="0"/>
              <a:t>i</a:t>
            </a:r>
            <a:r>
              <a:rPr lang="en-US" sz="2200" b="1" dirty="0"/>
              <a:t> + 1].</a:t>
            </a:r>
          </a:p>
          <a:p>
            <a:pPr lvl="1"/>
            <a:r>
              <a:rPr lang="en-US" sz="2200" b="1" i="1" dirty="0"/>
              <a:t>A</a:t>
            </a:r>
            <a:r>
              <a:rPr lang="en-US" sz="2200" b="1" dirty="0"/>
              <a:t>[</a:t>
            </a:r>
            <a:r>
              <a:rPr lang="en-US" sz="2200" b="1" i="1" dirty="0" err="1"/>
              <a:t>i</a:t>
            </a:r>
            <a:r>
              <a:rPr lang="en-US" sz="2200" b="1" dirty="0"/>
              <a:t>] </a:t>
            </a:r>
            <a:r>
              <a:rPr lang="zh-CN" altLang="en-US" sz="2200" b="1" dirty="0"/>
              <a:t>的父节点</a:t>
            </a:r>
            <a:r>
              <a:rPr lang="en-US" altLang="zh-CN" sz="2200" b="1" dirty="0"/>
              <a:t> </a:t>
            </a:r>
            <a:r>
              <a:rPr lang="en-US" sz="2200" b="1" dirty="0"/>
              <a:t>= A[ </a:t>
            </a:r>
            <a:r>
              <a:rPr lang="en-US" sz="2200" b="1" dirty="0">
                <a:sym typeface="Symbol"/>
              </a:rPr>
              <a:t></a:t>
            </a:r>
            <a:r>
              <a:rPr lang="en-US" sz="2200" b="1" i="1" dirty="0" err="1">
                <a:sym typeface="Symbol"/>
              </a:rPr>
              <a:t>i</a:t>
            </a:r>
            <a:r>
              <a:rPr lang="en-US" sz="2200" b="1" dirty="0">
                <a:sym typeface="Symbol"/>
              </a:rPr>
              <a:t>/2</a:t>
            </a:r>
            <a:r>
              <a:rPr lang="en-US" sz="2200" b="1" dirty="0"/>
              <a:t> ].</a:t>
            </a:r>
          </a:p>
          <a:p>
            <a:r>
              <a:rPr lang="zh-CN" altLang="en-US" sz="2400" b="1" dirty="0"/>
              <a:t>使用数组</a:t>
            </a:r>
            <a:r>
              <a:rPr lang="en-US" sz="2400" b="1" dirty="0"/>
              <a:t>, </a:t>
            </a:r>
            <a:r>
              <a:rPr lang="zh-CN" altLang="en-US" sz="2400" b="1" dirty="0"/>
              <a:t>找父节点和孩子结点的操作可以很快计算。</a:t>
            </a:r>
            <a:endParaRPr lang="en-US" sz="2400" b="1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0000CC"/>
                </a:solidFill>
              </a:rPr>
              <a:t>用数组实现堆</a:t>
            </a:r>
            <a:endParaRPr lang="en-US" sz="36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15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4876800"/>
          </a:xfrm>
        </p:spPr>
        <p:txBody>
          <a:bodyPr/>
          <a:lstStyle/>
          <a:p>
            <a:r>
              <a:rPr lang="zh-CN" altLang="en-US" sz="2400" b="1" dirty="0"/>
              <a:t>用数组实现最大堆</a:t>
            </a:r>
            <a:endParaRPr lang="en-US" sz="2400" b="1" i="1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0000CC"/>
                </a:solidFill>
              </a:rPr>
              <a:t>数组实现 </a:t>
            </a:r>
            <a:r>
              <a:rPr lang="en-US" sz="3600" b="1" dirty="0">
                <a:solidFill>
                  <a:srgbClr val="0000CC"/>
                </a:solidFill>
              </a:rPr>
              <a:t>(</a:t>
            </a:r>
            <a:r>
              <a:rPr lang="zh-CN" altLang="en-US" sz="3600" b="1" dirty="0">
                <a:solidFill>
                  <a:srgbClr val="0000CC"/>
                </a:solidFill>
              </a:rPr>
              <a:t>续</a:t>
            </a:r>
            <a:r>
              <a:rPr lang="en-US" sz="3600" b="1" dirty="0">
                <a:solidFill>
                  <a:srgbClr val="0000CC"/>
                </a:solidFill>
              </a:rPr>
              <a:t>)</a:t>
            </a:r>
          </a:p>
        </p:txBody>
      </p:sp>
      <p:pic>
        <p:nvPicPr>
          <p:cNvPr id="484355" name="Picture 3"/>
          <p:cNvPicPr>
            <a:picLocks noChangeAspect="1" noChangeArrowheads="1"/>
          </p:cNvPicPr>
          <p:nvPr/>
        </p:nvPicPr>
        <p:blipFill rotWithShape="1">
          <a:blip r:embed="rId3" cstate="print"/>
          <a:srcRect r="46847" b="7253"/>
          <a:stretch/>
        </p:blipFill>
        <p:spPr bwMode="auto">
          <a:xfrm>
            <a:off x="304800" y="2270726"/>
            <a:ext cx="4495800" cy="2770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381217" y="3962400"/>
            <a:ext cx="2924583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Arcs go between parents </a:t>
            </a:r>
          </a:p>
          <a:p>
            <a:pPr algn="ctr"/>
            <a:r>
              <a:rPr lang="en-US" dirty="0"/>
              <a:t>and children.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 l="55856" t="33674" b="22959"/>
          <a:stretch>
            <a:fillRect/>
          </a:stretch>
        </p:blipFill>
        <p:spPr bwMode="auto">
          <a:xfrm>
            <a:off x="4800600" y="2514600"/>
            <a:ext cx="373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51881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4876800"/>
          </a:xfrm>
        </p:spPr>
        <p:txBody>
          <a:bodyPr/>
          <a:lstStyle/>
          <a:p>
            <a:r>
              <a:rPr lang="en-US" sz="2400" b="1" i="1" dirty="0">
                <a:solidFill>
                  <a:srgbClr val="C00000"/>
                </a:solidFill>
              </a:rPr>
              <a:t>Max-</a:t>
            </a:r>
            <a:r>
              <a:rPr lang="en-US" sz="2400" b="1" i="1" dirty="0" err="1">
                <a:solidFill>
                  <a:srgbClr val="C00000"/>
                </a:solidFill>
              </a:rPr>
              <a:t>Heapify</a:t>
            </a:r>
            <a:r>
              <a:rPr lang="en-US" sz="2400" b="1" dirty="0"/>
              <a:t>: </a:t>
            </a:r>
            <a:r>
              <a:rPr lang="zh-CN" altLang="en-US" sz="2400" b="1" dirty="0"/>
              <a:t>维护最大堆性质</a:t>
            </a:r>
            <a:r>
              <a:rPr lang="en-US" sz="2400" b="1" dirty="0"/>
              <a:t>; </a:t>
            </a:r>
            <a:r>
              <a:rPr lang="zh-CN" altLang="en-US" sz="2400" b="1" dirty="0"/>
              <a:t>代价 </a:t>
            </a:r>
            <a:r>
              <a:rPr lang="en-US" sz="2400" b="1" i="1" dirty="0"/>
              <a:t>O</a:t>
            </a:r>
            <a:r>
              <a:rPr lang="en-US" sz="2400" b="1" dirty="0"/>
              <a:t>(</a:t>
            </a:r>
            <a:r>
              <a:rPr lang="en-US" sz="2400" b="1" dirty="0" err="1"/>
              <a:t>lg</a:t>
            </a:r>
            <a:r>
              <a:rPr lang="en-US" sz="2400" b="1" dirty="0"/>
              <a:t> </a:t>
            </a:r>
            <a:r>
              <a:rPr lang="en-US" sz="2400" b="1" i="1" dirty="0"/>
              <a:t>n</a:t>
            </a:r>
            <a:r>
              <a:rPr lang="en-US" sz="2400" b="1" dirty="0"/>
              <a:t>) </a:t>
            </a:r>
            <a:r>
              <a:rPr lang="zh-CN" altLang="en-US" sz="2400" b="1" dirty="0"/>
              <a:t>时间</a:t>
            </a:r>
            <a:endParaRPr lang="en-US" sz="2400" b="1" dirty="0"/>
          </a:p>
          <a:p>
            <a:r>
              <a:rPr lang="en-US" sz="2400" b="1" i="1" dirty="0">
                <a:solidFill>
                  <a:srgbClr val="C00000"/>
                </a:solidFill>
              </a:rPr>
              <a:t>Build-Max-Heap</a:t>
            </a:r>
            <a:r>
              <a:rPr lang="en-US" sz="2400" b="1" dirty="0"/>
              <a:t>: </a:t>
            </a:r>
            <a:r>
              <a:rPr lang="zh-CN" altLang="en-US" sz="2400" b="1" dirty="0"/>
              <a:t>从一个无序数组建成一个最大堆</a:t>
            </a:r>
            <a:r>
              <a:rPr lang="en-US" sz="2400" b="1" dirty="0"/>
              <a:t>; </a:t>
            </a:r>
            <a:r>
              <a:rPr lang="zh-CN" altLang="en-US" sz="2400" b="1" dirty="0"/>
              <a:t>代价</a:t>
            </a:r>
            <a:r>
              <a:rPr lang="en-US" sz="2400" b="1" dirty="0"/>
              <a:t> </a:t>
            </a:r>
            <a:r>
              <a:rPr lang="en-US" sz="2400" b="1" dirty="0">
                <a:sym typeface="Symbol"/>
              </a:rPr>
              <a:t></a:t>
            </a:r>
            <a:r>
              <a:rPr lang="en-US" sz="2400" b="1" dirty="0"/>
              <a:t>(</a:t>
            </a:r>
            <a:r>
              <a:rPr lang="en-US" sz="2400" b="1" i="1" dirty="0"/>
              <a:t>n</a:t>
            </a:r>
            <a:r>
              <a:rPr lang="en-US" sz="2400" b="1" dirty="0"/>
              <a:t>) </a:t>
            </a:r>
            <a:r>
              <a:rPr lang="zh-CN" altLang="en-US" sz="2400" b="1" dirty="0"/>
              <a:t>时间</a:t>
            </a:r>
            <a:endParaRPr lang="en-US" sz="2400" b="1" dirty="0"/>
          </a:p>
          <a:p>
            <a:r>
              <a:rPr lang="en-US" sz="2400" b="1" i="1" dirty="0">
                <a:solidFill>
                  <a:srgbClr val="C00000"/>
                </a:solidFill>
              </a:rPr>
              <a:t>Heapsort</a:t>
            </a:r>
            <a:r>
              <a:rPr lang="en-US" sz="2400" b="1" dirty="0"/>
              <a:t>: </a:t>
            </a:r>
            <a:r>
              <a:rPr lang="en-US" altLang="zh-CN" sz="2400" b="1" dirty="0"/>
              <a:t>in place</a:t>
            </a:r>
            <a:r>
              <a:rPr lang="zh-CN" altLang="en-US" sz="2400" b="1" dirty="0"/>
              <a:t>排序一个数组；代价</a:t>
            </a:r>
            <a:r>
              <a:rPr lang="en-US" sz="2400" b="1" dirty="0"/>
              <a:t> </a:t>
            </a:r>
            <a:r>
              <a:rPr lang="en-US" sz="2400" b="1" i="1" dirty="0"/>
              <a:t>O</a:t>
            </a:r>
            <a:r>
              <a:rPr lang="en-US" sz="2400" b="1" dirty="0"/>
              <a:t>(</a:t>
            </a:r>
            <a:r>
              <a:rPr lang="en-US" sz="2400" b="1" i="1" dirty="0"/>
              <a:t>n</a:t>
            </a:r>
            <a:r>
              <a:rPr lang="en-US" sz="2400" b="1" dirty="0"/>
              <a:t> </a:t>
            </a:r>
            <a:r>
              <a:rPr lang="en-US" sz="2400" b="1" dirty="0" err="1"/>
              <a:t>lg</a:t>
            </a:r>
            <a:r>
              <a:rPr lang="en-US" sz="2400" b="1" dirty="0"/>
              <a:t> </a:t>
            </a:r>
            <a:r>
              <a:rPr lang="en-US" sz="2400" b="1" i="1" dirty="0"/>
              <a:t>n</a:t>
            </a:r>
            <a:r>
              <a:rPr lang="en-US" sz="2400" b="1" dirty="0"/>
              <a:t>)</a:t>
            </a:r>
          </a:p>
          <a:p>
            <a:r>
              <a:rPr lang="en-US" sz="2400" b="1" i="1" dirty="0">
                <a:solidFill>
                  <a:srgbClr val="C00000"/>
                </a:solidFill>
              </a:rPr>
              <a:t>Max-Heap-Insert</a:t>
            </a:r>
            <a:r>
              <a:rPr lang="en-US" sz="2400" b="1" dirty="0"/>
              <a:t>, </a:t>
            </a:r>
            <a:r>
              <a:rPr lang="en-US" sz="2400" b="1" i="1" dirty="0">
                <a:solidFill>
                  <a:srgbClr val="C00000"/>
                </a:solidFill>
              </a:rPr>
              <a:t>Heap-Extract-Max</a:t>
            </a:r>
            <a:r>
              <a:rPr lang="en-US" sz="2400" b="1" dirty="0"/>
              <a:t>, </a:t>
            </a:r>
            <a:r>
              <a:rPr lang="en-US" sz="2400" b="1" i="1" dirty="0">
                <a:solidFill>
                  <a:srgbClr val="C00000"/>
                </a:solidFill>
              </a:rPr>
              <a:t>Heap-Increase-Key</a:t>
            </a:r>
            <a:r>
              <a:rPr lang="en-US" sz="2400" b="1" dirty="0"/>
              <a:t>, and </a:t>
            </a:r>
            <a:r>
              <a:rPr lang="en-US" sz="2400" b="1" i="1" dirty="0">
                <a:solidFill>
                  <a:srgbClr val="C00000"/>
                </a:solidFill>
              </a:rPr>
              <a:t>Heap-Maximum</a:t>
            </a:r>
            <a:r>
              <a:rPr lang="en-US" sz="2400" b="1" dirty="0"/>
              <a:t>: </a:t>
            </a:r>
            <a:r>
              <a:rPr lang="zh-CN" altLang="en-US" sz="2400" b="1" dirty="0"/>
              <a:t>这些操作可用堆实现 </a:t>
            </a:r>
            <a:r>
              <a:rPr lang="zh-CN" altLang="en-US" sz="2400" b="1" i="1" dirty="0">
                <a:solidFill>
                  <a:srgbClr val="C00000"/>
                </a:solidFill>
              </a:rPr>
              <a:t>优先队列</a:t>
            </a:r>
            <a:r>
              <a:rPr lang="en-US" sz="2400" b="1" dirty="0"/>
              <a:t> </a:t>
            </a:r>
            <a:r>
              <a:rPr lang="zh-CN" altLang="en-US" sz="2400" b="1" dirty="0"/>
              <a:t>。</a:t>
            </a:r>
            <a:r>
              <a:rPr lang="en-US" sz="2400" b="1" dirty="0"/>
              <a:t> </a:t>
            </a:r>
            <a:endParaRPr lang="en-US" sz="2400" b="1" i="1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0000CC"/>
                </a:solidFill>
              </a:rPr>
              <a:t>堆的基本操作</a:t>
            </a:r>
            <a:endParaRPr lang="en-US" sz="36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85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534400" cy="19812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2400" b="1" i="1" dirty="0">
                <a:solidFill>
                  <a:srgbClr val="C00000"/>
                </a:solidFill>
              </a:rPr>
              <a:t>Max-</a:t>
            </a:r>
            <a:r>
              <a:rPr lang="en-US" sz="2400" b="1" i="1" dirty="0" err="1">
                <a:solidFill>
                  <a:srgbClr val="C00000"/>
                </a:solidFill>
              </a:rPr>
              <a:t>Heapify</a:t>
            </a:r>
            <a:r>
              <a:rPr lang="en-US" sz="2400" b="1" dirty="0"/>
              <a:t> </a:t>
            </a:r>
            <a:r>
              <a:rPr lang="zh-CN" altLang="en-US" sz="2400" b="1" dirty="0"/>
              <a:t>维护最大堆的性质。</a:t>
            </a:r>
            <a:endParaRPr lang="en-US" sz="2400" b="1" dirty="0"/>
          </a:p>
          <a:p>
            <a:pPr marL="640080" lvl="1">
              <a:spcBef>
                <a:spcPts val="300"/>
              </a:spcBef>
            </a:pPr>
            <a:r>
              <a:rPr lang="zh-CN" altLang="en-US" sz="2200" b="1" dirty="0"/>
              <a:t>调用 </a:t>
            </a:r>
            <a:r>
              <a:rPr lang="en-US" sz="2200" b="1" dirty="0"/>
              <a:t>Max-</a:t>
            </a:r>
            <a:r>
              <a:rPr lang="en-US" sz="2200" b="1" dirty="0" err="1"/>
              <a:t>Heapify</a:t>
            </a:r>
            <a:r>
              <a:rPr lang="en-US" sz="2200" b="1" dirty="0"/>
              <a:t> </a:t>
            </a:r>
            <a:r>
              <a:rPr lang="zh-CN" altLang="en-US" sz="2200" b="1" dirty="0"/>
              <a:t>之前</a:t>
            </a:r>
            <a:r>
              <a:rPr lang="en-US" sz="2200" b="1" dirty="0"/>
              <a:t>: </a:t>
            </a:r>
            <a:r>
              <a:rPr lang="en-US" sz="2200" b="1" i="1" dirty="0"/>
              <a:t>A</a:t>
            </a:r>
            <a:r>
              <a:rPr lang="en-US" sz="2200" b="1" dirty="0"/>
              <a:t>[</a:t>
            </a:r>
            <a:r>
              <a:rPr lang="en-US" sz="2200" b="1" i="1" dirty="0" err="1"/>
              <a:t>i</a:t>
            </a:r>
            <a:r>
              <a:rPr lang="en-US" sz="2200" b="1" dirty="0"/>
              <a:t>], </a:t>
            </a:r>
            <a:r>
              <a:rPr lang="zh-CN" altLang="en-US" sz="2200" b="1" dirty="0"/>
              <a:t>可能比它的孩子结点小。</a:t>
            </a:r>
            <a:endParaRPr lang="en-US" sz="2200" b="1" dirty="0"/>
          </a:p>
          <a:p>
            <a:pPr marL="640080" lvl="1">
              <a:spcBef>
                <a:spcPts val="300"/>
              </a:spcBef>
            </a:pPr>
            <a:r>
              <a:rPr lang="zh-CN" altLang="en-US" sz="2200" b="1" dirty="0"/>
              <a:t>条件</a:t>
            </a:r>
            <a:r>
              <a:rPr lang="en-US" sz="2200" b="1" dirty="0"/>
              <a:t>: </a:t>
            </a:r>
            <a:r>
              <a:rPr lang="en-US" sz="2200" b="1" i="1" dirty="0" err="1"/>
              <a:t>i</a:t>
            </a:r>
            <a:r>
              <a:rPr lang="en-US" sz="2200" b="1" dirty="0"/>
              <a:t> </a:t>
            </a:r>
            <a:r>
              <a:rPr lang="zh-CN" altLang="en-US" sz="2200" b="1" dirty="0"/>
              <a:t>的左和右子树已经是最大堆。</a:t>
            </a:r>
            <a:endParaRPr lang="en-US" sz="2200" b="1" dirty="0"/>
          </a:p>
          <a:p>
            <a:pPr marL="640080" lvl="1">
              <a:spcBef>
                <a:spcPts val="300"/>
              </a:spcBef>
            </a:pPr>
            <a:r>
              <a:rPr lang="zh-CN" altLang="en-US" sz="2200" b="1" dirty="0"/>
              <a:t>调用 </a:t>
            </a:r>
            <a:r>
              <a:rPr lang="en-US" sz="2200" b="1" dirty="0"/>
              <a:t>Max-</a:t>
            </a:r>
            <a:r>
              <a:rPr lang="en-US" sz="2200" b="1" dirty="0" err="1"/>
              <a:t>Heapify</a:t>
            </a:r>
            <a:r>
              <a:rPr lang="en-US" sz="2200" b="1" dirty="0"/>
              <a:t> </a:t>
            </a:r>
            <a:r>
              <a:rPr lang="zh-CN" altLang="en-US" sz="2200" b="1" dirty="0"/>
              <a:t>之后</a:t>
            </a:r>
            <a:r>
              <a:rPr lang="en-US" sz="2200" b="1" dirty="0"/>
              <a:t>: </a:t>
            </a:r>
            <a:r>
              <a:rPr lang="zh-CN" altLang="en-US" sz="2200" b="1" dirty="0"/>
              <a:t>以 </a:t>
            </a:r>
            <a:r>
              <a:rPr lang="en-US" sz="2200" b="1" i="1" dirty="0" err="1"/>
              <a:t>i</a:t>
            </a:r>
            <a:r>
              <a:rPr lang="en-US" sz="2200" b="1" dirty="0"/>
              <a:t> </a:t>
            </a:r>
            <a:r>
              <a:rPr lang="zh-CN" altLang="en-US" sz="2200" b="1" dirty="0"/>
              <a:t>为根的子树是一个最大堆。</a:t>
            </a:r>
            <a:endParaRPr lang="en-US" sz="2200" b="1" i="1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0000CC"/>
                </a:solidFill>
              </a:rPr>
              <a:t>维护堆的性质</a:t>
            </a:r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381000" y="3505200"/>
            <a:ext cx="83820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400" b="1" kern="0" dirty="0"/>
              <a:t>主要思想</a:t>
            </a:r>
            <a:r>
              <a:rPr lang="en-US" sz="2400" b="1" kern="0" dirty="0"/>
              <a:t>:</a:t>
            </a:r>
          </a:p>
          <a:p>
            <a:pPr marL="640080" lvl="1"/>
            <a:r>
              <a:rPr lang="zh-CN" altLang="en-US" sz="2200" b="1" kern="0" dirty="0"/>
              <a:t>比较 </a:t>
            </a:r>
            <a:r>
              <a:rPr lang="en-US" sz="2200" b="1" i="1" kern="0" dirty="0"/>
              <a:t>A</a:t>
            </a:r>
            <a:r>
              <a:rPr lang="en-US" sz="2200" b="1" kern="0" dirty="0"/>
              <a:t>[</a:t>
            </a:r>
            <a:r>
              <a:rPr lang="en-US" sz="2200" b="1" i="1" kern="0" dirty="0" err="1"/>
              <a:t>i</a:t>
            </a:r>
            <a:r>
              <a:rPr lang="en-US" sz="2200" b="1" kern="0" dirty="0"/>
              <a:t>], </a:t>
            </a:r>
            <a:r>
              <a:rPr lang="en-US" sz="2200" b="1" i="1" kern="0" dirty="0"/>
              <a:t>A</a:t>
            </a:r>
            <a:r>
              <a:rPr lang="en-US" sz="2200" b="1" kern="0" dirty="0"/>
              <a:t>[Left(</a:t>
            </a:r>
            <a:r>
              <a:rPr lang="en-US" sz="2200" b="1" i="1" kern="0" dirty="0" err="1"/>
              <a:t>i</a:t>
            </a:r>
            <a:r>
              <a:rPr lang="en-US" sz="2200" b="1" kern="0" dirty="0"/>
              <a:t>)], and </a:t>
            </a:r>
            <a:r>
              <a:rPr lang="en-US" sz="2200" b="1" i="1" kern="0" dirty="0"/>
              <a:t>A</a:t>
            </a:r>
            <a:r>
              <a:rPr lang="en-US" sz="2200" b="1" kern="0" dirty="0"/>
              <a:t>[Right(</a:t>
            </a:r>
            <a:r>
              <a:rPr lang="en-US" sz="2200" b="1" i="1" kern="0" dirty="0" err="1"/>
              <a:t>i</a:t>
            </a:r>
            <a:r>
              <a:rPr lang="en-US" sz="2200" b="1" kern="0" dirty="0"/>
              <a:t>)]</a:t>
            </a:r>
          </a:p>
          <a:p>
            <a:pPr marL="640080" lvl="1"/>
            <a:r>
              <a:rPr lang="zh-CN" altLang="en-US" sz="2200" b="1" kern="0" dirty="0"/>
              <a:t>如果有需要</a:t>
            </a:r>
            <a:r>
              <a:rPr lang="en-US" sz="2200" b="1" kern="0" dirty="0"/>
              <a:t>, </a:t>
            </a:r>
            <a:r>
              <a:rPr lang="zh-CN" altLang="en-US" sz="2200" b="1" kern="0" dirty="0"/>
              <a:t>把 </a:t>
            </a:r>
            <a:r>
              <a:rPr lang="en-US" sz="2200" b="1" i="1" kern="0" dirty="0"/>
              <a:t>A</a:t>
            </a:r>
            <a:r>
              <a:rPr lang="en-US" sz="2200" b="1" kern="0" dirty="0"/>
              <a:t>[</a:t>
            </a:r>
            <a:r>
              <a:rPr lang="en-US" sz="2200" b="1" i="1" kern="0" dirty="0" err="1"/>
              <a:t>i</a:t>
            </a:r>
            <a:r>
              <a:rPr lang="en-US" sz="2200" b="1" kern="0" dirty="0"/>
              <a:t>] </a:t>
            </a:r>
            <a:r>
              <a:rPr lang="zh-CN" altLang="en-US" sz="2200" b="1" kern="0" dirty="0"/>
              <a:t>与其较大的一个孩子结点交换</a:t>
            </a:r>
            <a:endParaRPr lang="en-US" sz="2200" b="1" kern="0" dirty="0"/>
          </a:p>
          <a:p>
            <a:pPr marL="640080" lvl="1"/>
            <a:r>
              <a:rPr lang="zh-CN" altLang="en-US" sz="2200" b="1" kern="0" dirty="0"/>
              <a:t>在堆中继续向下比较和交换</a:t>
            </a:r>
            <a:r>
              <a:rPr lang="zh-CN" altLang="en-US" sz="2200" kern="0" dirty="0"/>
              <a:t>，直到以</a:t>
            </a:r>
            <a:r>
              <a:rPr lang="en-US" sz="2200" b="1" kern="0" dirty="0"/>
              <a:t> </a:t>
            </a:r>
            <a:r>
              <a:rPr lang="en-US" sz="2200" b="1" i="1" kern="0" dirty="0" err="1"/>
              <a:t>i</a:t>
            </a:r>
            <a:r>
              <a:rPr lang="en-US" sz="2200" b="1" kern="0" dirty="0"/>
              <a:t> </a:t>
            </a:r>
            <a:r>
              <a:rPr lang="zh-CN" altLang="en-US" sz="2200" b="1" kern="0" dirty="0"/>
              <a:t>为根的子树是一个最大堆。</a:t>
            </a:r>
            <a:r>
              <a:rPr lang="en-US" sz="2200" b="1" kern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5685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0000CC"/>
                </a:solidFill>
              </a:rPr>
              <a:t>演示 </a:t>
            </a:r>
            <a:r>
              <a:rPr lang="en-US" sz="3600" b="1" dirty="0">
                <a:solidFill>
                  <a:srgbClr val="0000CC"/>
                </a:solidFill>
              </a:rPr>
              <a:t>Max-</a:t>
            </a:r>
            <a:r>
              <a:rPr lang="en-US" sz="3600" b="1" dirty="0" err="1">
                <a:solidFill>
                  <a:srgbClr val="0000CC"/>
                </a:solidFill>
              </a:rPr>
              <a:t>Heapify</a:t>
            </a:r>
            <a:endParaRPr lang="en-US" sz="3600" b="1" dirty="0">
              <a:solidFill>
                <a:srgbClr val="0000CC"/>
              </a:solidFill>
            </a:endParaRPr>
          </a:p>
        </p:txBody>
      </p:sp>
      <p:pic>
        <p:nvPicPr>
          <p:cNvPr id="486402" name="Picture 2"/>
          <p:cNvPicPr>
            <a:picLocks noChangeAspect="1" noChangeArrowheads="1"/>
          </p:cNvPicPr>
          <p:nvPr/>
        </p:nvPicPr>
        <p:blipFill>
          <a:blip r:embed="rId3" cstate="print"/>
          <a:srcRect l="28472" t="25926" r="14583" b="20370"/>
          <a:stretch>
            <a:fillRect/>
          </a:stretch>
        </p:blipFill>
        <p:spPr bwMode="auto">
          <a:xfrm>
            <a:off x="228600" y="1362307"/>
            <a:ext cx="7231117" cy="511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62400" y="3886200"/>
            <a:ext cx="4800600" cy="2667000"/>
          </a:xfrm>
        </p:spPr>
        <p:txBody>
          <a:bodyPr/>
          <a:lstStyle/>
          <a:p>
            <a:r>
              <a:rPr lang="zh-CN" altLang="en-US" sz="2000" b="1" dirty="0"/>
              <a:t>结点 </a:t>
            </a:r>
            <a:r>
              <a:rPr lang="en-US" sz="2000" b="1" dirty="0"/>
              <a:t>2 </a:t>
            </a:r>
            <a:r>
              <a:rPr lang="zh-CN" altLang="en-US" sz="2000" b="1" dirty="0"/>
              <a:t>违反最大堆性质。</a:t>
            </a:r>
            <a:endParaRPr lang="en-US" sz="2000" b="1" dirty="0"/>
          </a:p>
          <a:p>
            <a:r>
              <a:rPr lang="zh-CN" altLang="en-US" sz="2000" b="1" dirty="0"/>
              <a:t>比较结点 </a:t>
            </a:r>
            <a:r>
              <a:rPr lang="en-US" sz="2000" b="1" dirty="0"/>
              <a:t>2 </a:t>
            </a:r>
            <a:r>
              <a:rPr lang="zh-CN" altLang="en-US" sz="2000" b="1" dirty="0"/>
              <a:t>和其孩子结点</a:t>
            </a:r>
            <a:r>
              <a:rPr lang="en-US" sz="2000" b="1" dirty="0"/>
              <a:t>, </a:t>
            </a:r>
            <a:r>
              <a:rPr lang="zh-CN" altLang="en-US" sz="2000" b="1" dirty="0"/>
              <a:t>将结点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与其较大的孩子交换。</a:t>
            </a:r>
            <a:endParaRPr lang="en-US" sz="2000" b="1" dirty="0"/>
          </a:p>
          <a:p>
            <a:r>
              <a:rPr lang="zh-CN" altLang="en-US" sz="2000" b="1" dirty="0"/>
              <a:t>继续向下比较交换</a:t>
            </a:r>
            <a:r>
              <a:rPr lang="en-US" sz="2000" b="1" dirty="0"/>
              <a:t>, </a:t>
            </a:r>
            <a:r>
              <a:rPr lang="zh-CN" altLang="en-US" sz="2000" b="1" dirty="0"/>
              <a:t>直到以存储</a:t>
            </a:r>
            <a:r>
              <a:rPr lang="en-US" altLang="zh-CN" sz="2000" b="1" dirty="0"/>
              <a:t>4</a:t>
            </a:r>
            <a:r>
              <a:rPr lang="zh-CN" altLang="en-US" sz="2000" b="1" dirty="0"/>
              <a:t>的结点为根结点的子树成为一个最大堆。</a:t>
            </a:r>
            <a:r>
              <a:rPr lang="en-US" sz="2000" b="1" dirty="0"/>
              <a:t> </a:t>
            </a:r>
            <a:r>
              <a:rPr lang="zh-CN" altLang="en-US" sz="2000" b="1" dirty="0"/>
              <a:t>此时，最大堆就是一个叶子结点。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56857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0000CC"/>
                </a:solidFill>
              </a:rPr>
              <a:t>算法 </a:t>
            </a:r>
            <a:r>
              <a:rPr lang="en-US" sz="3600" b="1" dirty="0">
                <a:solidFill>
                  <a:srgbClr val="0000CC"/>
                </a:solidFill>
              </a:rPr>
              <a:t>Max-</a:t>
            </a:r>
            <a:r>
              <a:rPr lang="en-US" sz="3600" b="1" dirty="0" err="1">
                <a:solidFill>
                  <a:srgbClr val="0000CC"/>
                </a:solidFill>
              </a:rPr>
              <a:t>Heapify</a:t>
            </a:r>
            <a:endParaRPr lang="en-US" sz="3600" b="1" dirty="0">
              <a:solidFill>
                <a:srgbClr val="0000CC"/>
              </a:solidFill>
            </a:endParaRPr>
          </a:p>
        </p:txBody>
      </p:sp>
      <p:pic>
        <p:nvPicPr>
          <p:cNvPr id="4894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93" y="1759994"/>
            <a:ext cx="4122389" cy="3726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4575976" y="1981200"/>
            <a:ext cx="3882224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400" b="1" kern="0" dirty="0"/>
              <a:t>运行时间</a:t>
            </a:r>
            <a:r>
              <a:rPr lang="en-US" sz="2400" b="1" kern="0" dirty="0"/>
              <a:t>:</a:t>
            </a:r>
          </a:p>
          <a:p>
            <a:pPr marL="640080" lvl="1"/>
            <a:r>
              <a:rPr lang="zh-CN" altLang="en-US" sz="2200" kern="0" dirty="0"/>
              <a:t>树的高度是 </a:t>
            </a:r>
            <a:r>
              <a:rPr lang="en-US" sz="2200" b="1" kern="0" dirty="0" err="1"/>
              <a:t>lg</a:t>
            </a:r>
            <a:r>
              <a:rPr lang="en-US" sz="2200" b="1" kern="0" dirty="0"/>
              <a:t> </a:t>
            </a:r>
            <a:r>
              <a:rPr lang="en-US" sz="2200" b="1" i="1" kern="0" dirty="0"/>
              <a:t>n</a:t>
            </a:r>
            <a:r>
              <a:rPr lang="en-US" sz="2200" b="1" kern="0" dirty="0"/>
              <a:t> </a:t>
            </a:r>
          </a:p>
          <a:p>
            <a:pPr marL="640080" lvl="1"/>
            <a:r>
              <a:rPr lang="zh-CN" altLang="en-US" sz="2200" kern="0" dirty="0"/>
              <a:t>将</a:t>
            </a:r>
            <a:r>
              <a:rPr lang="en-US" sz="2200" b="1" kern="0" dirty="0"/>
              <a:t> </a:t>
            </a:r>
            <a:r>
              <a:rPr lang="en-US" sz="2200" b="1" i="1" kern="0" dirty="0"/>
              <a:t>A</a:t>
            </a:r>
            <a:r>
              <a:rPr lang="en-US" sz="2200" b="1" kern="0" dirty="0"/>
              <a:t>[</a:t>
            </a:r>
            <a:r>
              <a:rPr lang="en-US" sz="2200" b="1" i="1" kern="0" dirty="0" err="1"/>
              <a:t>i</a:t>
            </a:r>
            <a:r>
              <a:rPr lang="en-US" sz="2200" b="1" kern="0" dirty="0"/>
              <a:t>] </a:t>
            </a:r>
            <a:r>
              <a:rPr lang="zh-CN" altLang="en-US" sz="2200" b="1" kern="0" dirty="0"/>
              <a:t>向下移动一层需要常数时间</a:t>
            </a:r>
            <a:endParaRPr lang="en-US" sz="2200" b="1" kern="0" dirty="0"/>
          </a:p>
        </p:txBody>
      </p:sp>
      <p:sp>
        <p:nvSpPr>
          <p:cNvPr id="2" name="TextBox 1"/>
          <p:cNvSpPr txBox="1"/>
          <p:nvPr/>
        </p:nvSpPr>
        <p:spPr>
          <a:xfrm>
            <a:off x="6858000" y="1981200"/>
            <a:ext cx="1099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kern="0" dirty="0"/>
              <a:t>O</a:t>
            </a:r>
            <a:r>
              <a:rPr lang="en-US" sz="2400" kern="0" dirty="0"/>
              <a:t>(</a:t>
            </a:r>
            <a:r>
              <a:rPr lang="en-US" sz="2400" kern="0" dirty="0" err="1"/>
              <a:t>lg</a:t>
            </a:r>
            <a:r>
              <a:rPr lang="en-US" sz="2400" kern="0" dirty="0"/>
              <a:t> </a:t>
            </a:r>
            <a:r>
              <a:rPr lang="en-US" sz="2400" i="1" kern="0" dirty="0"/>
              <a:t>n</a:t>
            </a:r>
            <a:r>
              <a:rPr lang="en-US" sz="2400" kern="0" dirty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0609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51054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zh-CN" altLang="en-US" sz="2400" b="1" dirty="0"/>
              <a:t>自底向上的过程把一个无序的数组</a:t>
            </a:r>
            <a:r>
              <a:rPr lang="en-US" sz="2400" b="1" dirty="0"/>
              <a:t> </a:t>
            </a:r>
            <a:r>
              <a:rPr lang="en-US" sz="2400" b="1" i="1" dirty="0"/>
              <a:t>A </a:t>
            </a:r>
            <a:r>
              <a:rPr lang="zh-CN" altLang="en-US" sz="2400" b="1" dirty="0"/>
              <a:t>建成一个最大堆</a:t>
            </a:r>
            <a:endParaRPr lang="en-US" sz="2400" b="1" dirty="0"/>
          </a:p>
          <a:p>
            <a:pPr>
              <a:spcAft>
                <a:spcPts val="1200"/>
              </a:spcAft>
            </a:pPr>
            <a:endParaRPr lang="en-US" sz="2400" b="1" dirty="0"/>
          </a:p>
          <a:p>
            <a:pPr marL="0" indent="0">
              <a:spcAft>
                <a:spcPts val="1200"/>
              </a:spcAft>
              <a:buNone/>
            </a:pPr>
            <a:endParaRPr lang="en-US" sz="2400" b="1" dirty="0"/>
          </a:p>
          <a:p>
            <a:pPr marL="640080" lvl="1">
              <a:spcBef>
                <a:spcPts val="1800"/>
              </a:spcBef>
              <a:spcAft>
                <a:spcPts val="0"/>
              </a:spcAft>
            </a:pPr>
            <a:endParaRPr lang="en-US" sz="2200" b="1" dirty="0"/>
          </a:p>
          <a:p>
            <a:pPr marL="640080" lvl="1">
              <a:spcBef>
                <a:spcPts val="1800"/>
              </a:spcBef>
              <a:spcAft>
                <a:spcPts val="0"/>
              </a:spcAft>
            </a:pPr>
            <a:endParaRPr lang="en-US" sz="2200" b="1" dirty="0"/>
          </a:p>
          <a:p>
            <a:pPr marL="640080" lvl="1">
              <a:spcBef>
                <a:spcPts val="1800"/>
              </a:spcBef>
              <a:spcAft>
                <a:spcPts val="0"/>
              </a:spcAft>
            </a:pPr>
            <a:r>
              <a:rPr lang="zh-CN" altLang="en-US" sz="2200" b="1" dirty="0"/>
              <a:t>在</a:t>
            </a:r>
            <a:r>
              <a:rPr lang="en-US" sz="2200" b="1" dirty="0" err="1"/>
              <a:t>heapification</a:t>
            </a:r>
            <a:r>
              <a:rPr lang="zh-CN" altLang="en-US" sz="2200" b="1" dirty="0"/>
              <a:t>的过程中</a:t>
            </a:r>
            <a:r>
              <a:rPr lang="en-US" sz="2200" b="1" dirty="0"/>
              <a:t>, </a:t>
            </a:r>
            <a:r>
              <a:rPr lang="zh-CN" altLang="en-US" sz="2200" b="1" dirty="0"/>
              <a:t>只需要考虑非叶节点。</a:t>
            </a:r>
            <a:endParaRPr lang="en-US" sz="2200" b="1" dirty="0"/>
          </a:p>
          <a:p>
            <a:pPr marL="640080" lvl="1">
              <a:spcBef>
                <a:spcPts val="300"/>
              </a:spcBef>
              <a:spcAft>
                <a:spcPts val="0"/>
              </a:spcAft>
            </a:pPr>
            <a:r>
              <a:rPr lang="zh-CN" altLang="en-US" sz="2200" b="1" dirty="0"/>
              <a:t>子数组</a:t>
            </a:r>
            <a:r>
              <a:rPr lang="en-US" sz="2200" b="1" dirty="0"/>
              <a:t> </a:t>
            </a:r>
            <a:r>
              <a:rPr lang="en-US" sz="2200" b="1" i="1" dirty="0"/>
              <a:t>A</a:t>
            </a:r>
            <a:r>
              <a:rPr lang="en-US" sz="2200" b="1" dirty="0"/>
              <a:t>[</a:t>
            </a:r>
            <a:r>
              <a:rPr lang="en-US" sz="2200" b="1" dirty="0">
                <a:sym typeface="Symbol"/>
              </a:rPr>
              <a:t></a:t>
            </a:r>
            <a:r>
              <a:rPr lang="en-US" sz="2200" b="1" i="1" dirty="0">
                <a:sym typeface="Symbol"/>
              </a:rPr>
              <a:t>n</a:t>
            </a:r>
            <a:r>
              <a:rPr lang="en-US" sz="2200" b="1" dirty="0">
                <a:sym typeface="Symbol"/>
              </a:rPr>
              <a:t>/2+1 .. </a:t>
            </a:r>
            <a:r>
              <a:rPr lang="en-US" sz="2200" b="1" i="1" dirty="0">
                <a:sym typeface="Symbol"/>
              </a:rPr>
              <a:t>n</a:t>
            </a:r>
            <a:r>
              <a:rPr lang="en-US" sz="2200" b="1" dirty="0">
                <a:sym typeface="Symbol"/>
              </a:rPr>
              <a:t>] </a:t>
            </a:r>
            <a:r>
              <a:rPr lang="zh-CN" altLang="en-US" sz="2200" b="1" dirty="0">
                <a:sym typeface="Symbol"/>
              </a:rPr>
              <a:t>中的元素对应的所有结点都是叶子结点，因为 </a:t>
            </a:r>
            <a:r>
              <a:rPr lang="en-US" sz="2200" b="1" i="1" dirty="0"/>
              <a:t>A</a:t>
            </a:r>
            <a:r>
              <a:rPr lang="en-US" sz="2200" b="1" dirty="0"/>
              <a:t>[</a:t>
            </a:r>
            <a:r>
              <a:rPr lang="en-US" sz="2200" b="1" dirty="0">
                <a:sym typeface="Symbol"/>
              </a:rPr>
              <a:t></a:t>
            </a:r>
            <a:r>
              <a:rPr lang="en-US" sz="2200" b="1" i="1" dirty="0">
                <a:sym typeface="Symbol"/>
              </a:rPr>
              <a:t>n</a:t>
            </a:r>
            <a:r>
              <a:rPr lang="en-US" sz="2200" b="1" dirty="0">
                <a:sym typeface="Symbol"/>
              </a:rPr>
              <a:t>/2] </a:t>
            </a:r>
            <a:r>
              <a:rPr lang="zh-CN" altLang="en-US" sz="2200" b="1" dirty="0">
                <a:sym typeface="Symbol"/>
              </a:rPr>
              <a:t>是非叶节点中数组下标最大的。</a:t>
            </a:r>
            <a:endParaRPr lang="en-US" sz="2200" b="1" dirty="0">
              <a:sym typeface="Symbol"/>
            </a:endParaRPr>
          </a:p>
          <a:p>
            <a:pPr marL="960120" lvl="2">
              <a:spcBef>
                <a:spcPts val="300"/>
              </a:spcBef>
              <a:spcAft>
                <a:spcPts val="0"/>
              </a:spcAft>
            </a:pPr>
            <a:r>
              <a:rPr lang="en-US" sz="2200" b="1" i="1" dirty="0"/>
              <a:t>A</a:t>
            </a:r>
            <a:r>
              <a:rPr lang="en-US" sz="2200" b="1" dirty="0"/>
              <a:t>[</a:t>
            </a:r>
            <a:r>
              <a:rPr lang="en-US" sz="2200" b="1" dirty="0">
                <a:sym typeface="Symbol"/>
              </a:rPr>
              <a:t></a:t>
            </a:r>
            <a:r>
              <a:rPr lang="en-US" sz="2200" b="1" i="1" dirty="0">
                <a:sym typeface="Symbol"/>
              </a:rPr>
              <a:t>n</a:t>
            </a:r>
            <a:r>
              <a:rPr lang="en-US" sz="2200" b="1" dirty="0">
                <a:sym typeface="Symbol"/>
              </a:rPr>
              <a:t>/2] </a:t>
            </a:r>
            <a:r>
              <a:rPr lang="zh-CN" altLang="en-US" sz="2200" b="1" dirty="0">
                <a:sym typeface="Symbol"/>
              </a:rPr>
              <a:t>的左孩子是</a:t>
            </a:r>
            <a:r>
              <a:rPr lang="en-US" sz="2200" b="1" dirty="0">
                <a:sym typeface="Symbol"/>
              </a:rPr>
              <a:t> </a:t>
            </a:r>
            <a:r>
              <a:rPr lang="en-US" sz="2200" b="1" i="1" dirty="0"/>
              <a:t>A</a:t>
            </a:r>
            <a:r>
              <a:rPr lang="en-US" sz="2200" b="1" dirty="0"/>
              <a:t>[2</a:t>
            </a:r>
            <a:r>
              <a:rPr lang="en-US" sz="2200" b="1" dirty="0">
                <a:sym typeface="Symbol"/>
              </a:rPr>
              <a:t></a:t>
            </a:r>
            <a:r>
              <a:rPr lang="en-US" sz="2200" b="1" i="1" dirty="0">
                <a:sym typeface="Symbol"/>
              </a:rPr>
              <a:t>n</a:t>
            </a:r>
            <a:r>
              <a:rPr lang="en-US" sz="2200" b="1" dirty="0">
                <a:sym typeface="Symbol"/>
              </a:rPr>
              <a:t>/2], which is </a:t>
            </a:r>
            <a:r>
              <a:rPr lang="en-US" sz="2200" b="1" i="1" dirty="0"/>
              <a:t>A</a:t>
            </a:r>
            <a:r>
              <a:rPr lang="en-US" sz="2200" b="1" dirty="0"/>
              <a:t>[</a:t>
            </a:r>
            <a:r>
              <a:rPr lang="en-US" sz="2200" b="1" i="1" dirty="0">
                <a:sym typeface="Symbol"/>
              </a:rPr>
              <a:t>n</a:t>
            </a:r>
            <a:r>
              <a:rPr lang="en-US" sz="2200" b="1" dirty="0">
                <a:sym typeface="Symbol"/>
              </a:rPr>
              <a:t>] </a:t>
            </a:r>
            <a:r>
              <a:rPr lang="zh-CN" altLang="en-US" sz="2200" b="1" dirty="0">
                <a:sym typeface="Symbol"/>
              </a:rPr>
              <a:t>如果</a:t>
            </a:r>
            <a:r>
              <a:rPr lang="en-US" sz="2200" b="1" dirty="0">
                <a:sym typeface="Symbol"/>
              </a:rPr>
              <a:t> </a:t>
            </a:r>
            <a:r>
              <a:rPr lang="en-US" sz="2200" b="1" i="1" dirty="0">
                <a:sym typeface="Symbol"/>
              </a:rPr>
              <a:t>n</a:t>
            </a:r>
            <a:r>
              <a:rPr lang="en-US" sz="2200" b="1" dirty="0">
                <a:sym typeface="Symbol"/>
              </a:rPr>
              <a:t> </a:t>
            </a:r>
            <a:r>
              <a:rPr lang="zh-CN" altLang="en-US" sz="2200" b="1" dirty="0">
                <a:sym typeface="Symbol"/>
              </a:rPr>
              <a:t>是偶数</a:t>
            </a:r>
            <a:r>
              <a:rPr lang="en-US" sz="2200" b="1" dirty="0">
                <a:sym typeface="Symbol"/>
              </a:rPr>
              <a:t> or </a:t>
            </a:r>
            <a:r>
              <a:rPr lang="en-US" sz="2200" b="1" i="1" dirty="0">
                <a:sym typeface="Symbol"/>
              </a:rPr>
              <a:t>n</a:t>
            </a:r>
            <a:r>
              <a:rPr lang="en-US" sz="2200" b="1" dirty="0">
                <a:sym typeface="Symbol"/>
              </a:rPr>
              <a:t> – 1 </a:t>
            </a:r>
            <a:r>
              <a:rPr lang="zh-CN" altLang="en-US" sz="2200" b="1" dirty="0">
                <a:sym typeface="Symbol"/>
              </a:rPr>
              <a:t>如果 </a:t>
            </a:r>
            <a:r>
              <a:rPr lang="en-US" sz="2200" b="1" i="1" dirty="0">
                <a:sym typeface="Symbol"/>
              </a:rPr>
              <a:t>n</a:t>
            </a:r>
            <a:r>
              <a:rPr lang="en-US" sz="2200" b="1" dirty="0">
                <a:sym typeface="Symbol"/>
              </a:rPr>
              <a:t> </a:t>
            </a:r>
            <a:r>
              <a:rPr lang="zh-CN" altLang="en-US" sz="2200" b="1" dirty="0">
                <a:sym typeface="Symbol"/>
              </a:rPr>
              <a:t>是奇数。</a:t>
            </a:r>
            <a:r>
              <a:rPr lang="en-US" sz="2200" b="1" dirty="0"/>
              <a:t> 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0000CC"/>
                </a:solidFill>
              </a:rPr>
              <a:t>建堆</a:t>
            </a:r>
            <a:endParaRPr lang="en-US" sz="3600" b="1" dirty="0">
              <a:solidFill>
                <a:srgbClr val="0000CC"/>
              </a:solidFill>
            </a:endParaRPr>
          </a:p>
        </p:txBody>
      </p:sp>
      <p:pic>
        <p:nvPicPr>
          <p:cNvPr id="4904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046" y="2057400"/>
            <a:ext cx="4038599" cy="1205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ounded Rectangular Callout 1"/>
          <p:cNvSpPr/>
          <p:nvPr/>
        </p:nvSpPr>
        <p:spPr bwMode="auto">
          <a:xfrm>
            <a:off x="1447800" y="1714500"/>
            <a:ext cx="2529591" cy="533400"/>
          </a:xfrm>
          <a:prstGeom prst="wedgeRoundRectCallout">
            <a:avLst>
              <a:gd name="adj1" fmla="val -3092"/>
              <a:gd name="adj2" fmla="val 10364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为什么不从 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 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开始</a:t>
            </a:r>
            <a:r>
              <a:rPr kumimoji="0" lang="en-US" sz="20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?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A79B206-DB6B-4634-8AFC-CE0B65E474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00" y="1905000"/>
            <a:ext cx="3581400" cy="219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85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5409" y="152400"/>
            <a:ext cx="7772400" cy="838200"/>
          </a:xfrm>
        </p:spPr>
        <p:txBody>
          <a:bodyPr/>
          <a:lstStyle/>
          <a:p>
            <a:pPr algn="l"/>
            <a:r>
              <a:rPr lang="zh-CN" altLang="en-US" sz="3600" b="1" dirty="0">
                <a:solidFill>
                  <a:srgbClr val="0000CC"/>
                </a:solidFill>
              </a:rPr>
              <a:t>建堆</a:t>
            </a:r>
            <a:r>
              <a:rPr lang="en-US" sz="3600" b="1" dirty="0">
                <a:solidFill>
                  <a:srgbClr val="0000CC"/>
                </a:solidFill>
              </a:rPr>
              <a:t>: </a:t>
            </a:r>
            <a:r>
              <a:rPr lang="zh-CN" altLang="en-US" sz="3600" b="1" dirty="0">
                <a:solidFill>
                  <a:srgbClr val="0000CC"/>
                </a:solidFill>
              </a:rPr>
              <a:t>举例</a:t>
            </a:r>
            <a:endParaRPr lang="en-US" sz="3600" b="1" dirty="0">
              <a:solidFill>
                <a:srgbClr val="0000CC"/>
              </a:solidFill>
            </a:endParaRPr>
          </a:p>
        </p:txBody>
      </p:sp>
      <p:pic>
        <p:nvPicPr>
          <p:cNvPr id="487426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t="5086"/>
          <a:stretch/>
        </p:blipFill>
        <p:spPr bwMode="auto">
          <a:xfrm>
            <a:off x="76200" y="838200"/>
            <a:ext cx="9067800" cy="6620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r="54830" b="96057"/>
          <a:stretch/>
        </p:blipFill>
        <p:spPr bwMode="auto">
          <a:xfrm>
            <a:off x="2590800" y="245829"/>
            <a:ext cx="6108113" cy="498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95617" name="Ink 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85800" y="1185863"/>
              <a:ext cx="1714500" cy="695325"/>
            </p14:xfrm>
          </p:contentPart>
        </mc:Choice>
        <mc:Fallback>
          <p:pic>
            <p:nvPicPr>
              <p:cNvPr id="495617" name="Ink 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9975" y="1122586"/>
                <a:ext cx="1745790" cy="82187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6857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4876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200" b="1" i="1" dirty="0">
                <a:solidFill>
                  <a:srgbClr val="C00000"/>
                </a:solidFill>
              </a:rPr>
              <a:t>循环不变 </a:t>
            </a:r>
            <a:r>
              <a:rPr lang="en-US" sz="2200" b="1" dirty="0"/>
              <a:t>: </a:t>
            </a:r>
            <a:r>
              <a:rPr lang="zh-CN" altLang="en-US" sz="2200" b="1" dirty="0"/>
              <a:t>每一次</a:t>
            </a:r>
            <a:r>
              <a:rPr lang="en-US" altLang="zh-CN" sz="2200" b="1" dirty="0"/>
              <a:t>for</a:t>
            </a:r>
            <a:r>
              <a:rPr lang="zh-CN" altLang="en-US" sz="2200" b="1" dirty="0"/>
              <a:t>循环的开始，结点</a:t>
            </a:r>
            <a:r>
              <a:rPr lang="en-US" sz="2200" b="1" dirty="0"/>
              <a:t> </a:t>
            </a:r>
            <a:r>
              <a:rPr lang="en-US" sz="2200" b="1" i="1" dirty="0" err="1"/>
              <a:t>i</a:t>
            </a:r>
            <a:r>
              <a:rPr lang="en-US" sz="2200" b="1" dirty="0"/>
              <a:t> + 1, </a:t>
            </a:r>
            <a:r>
              <a:rPr lang="en-US" sz="2200" b="1" i="1" dirty="0" err="1"/>
              <a:t>i</a:t>
            </a:r>
            <a:r>
              <a:rPr lang="en-US" sz="2200" b="1" dirty="0"/>
              <a:t> + 2, . . . , </a:t>
            </a:r>
            <a:r>
              <a:rPr lang="en-US" sz="2200" b="1" i="1" dirty="0"/>
              <a:t>n</a:t>
            </a:r>
            <a:r>
              <a:rPr lang="en-US" sz="2200" b="1" dirty="0"/>
              <a:t> </a:t>
            </a:r>
            <a:r>
              <a:rPr lang="zh-CN" altLang="en-US" sz="2200" b="1" dirty="0"/>
              <a:t>都是一个最大堆的根结点。</a:t>
            </a:r>
            <a:endParaRPr lang="en-US" sz="2200" b="1" dirty="0"/>
          </a:p>
          <a:p>
            <a:pPr>
              <a:spcBef>
                <a:spcPts val="600"/>
              </a:spcBef>
            </a:pPr>
            <a:r>
              <a:rPr lang="zh-CN" altLang="en-US" sz="2200" b="1" i="1" dirty="0">
                <a:solidFill>
                  <a:srgbClr val="C00000"/>
                </a:solidFill>
              </a:rPr>
              <a:t>初始化 </a:t>
            </a:r>
            <a:r>
              <a:rPr lang="en-US" sz="2200" b="1" dirty="0"/>
              <a:t>: </a:t>
            </a:r>
            <a:r>
              <a:rPr lang="zh-CN" altLang="en-US" sz="2200" b="1" dirty="0"/>
              <a:t>结点 </a:t>
            </a:r>
            <a:r>
              <a:rPr lang="en-US" sz="2200" b="1" dirty="0">
                <a:sym typeface="Symbol"/>
              </a:rPr>
              <a:t></a:t>
            </a:r>
            <a:r>
              <a:rPr lang="en-US" sz="2200" b="1" i="1" dirty="0">
                <a:sym typeface="Symbol"/>
              </a:rPr>
              <a:t>n</a:t>
            </a:r>
            <a:r>
              <a:rPr lang="en-US" sz="2200" b="1" dirty="0">
                <a:sym typeface="Symbol"/>
              </a:rPr>
              <a:t>/2 + </a:t>
            </a:r>
            <a:r>
              <a:rPr lang="en-US" sz="2200" b="1" dirty="0"/>
              <a:t>1, </a:t>
            </a:r>
            <a:r>
              <a:rPr lang="en-US" sz="2200" b="1" dirty="0">
                <a:sym typeface="Symbol"/>
              </a:rPr>
              <a:t></a:t>
            </a:r>
            <a:r>
              <a:rPr lang="en-US" sz="2200" b="1" i="1" dirty="0">
                <a:sym typeface="Symbol"/>
              </a:rPr>
              <a:t>n</a:t>
            </a:r>
            <a:r>
              <a:rPr lang="en-US" sz="2200" b="1" dirty="0">
                <a:sym typeface="Symbol"/>
              </a:rPr>
              <a:t>/2 + 2</a:t>
            </a:r>
            <a:r>
              <a:rPr lang="en-US" sz="2200" b="1" dirty="0"/>
              <a:t>, . . . , </a:t>
            </a:r>
            <a:r>
              <a:rPr lang="en-US" sz="2200" b="1" i="1" dirty="0"/>
              <a:t>n</a:t>
            </a:r>
            <a:r>
              <a:rPr lang="en-US" sz="2200" b="1" dirty="0"/>
              <a:t> </a:t>
            </a:r>
            <a:r>
              <a:rPr lang="zh-CN" altLang="en-US" sz="2200" b="1" dirty="0"/>
              <a:t>都是叶子结点</a:t>
            </a:r>
            <a:r>
              <a:rPr lang="en-US" sz="2200" b="1" dirty="0"/>
              <a:t>, </a:t>
            </a:r>
            <a:r>
              <a:rPr lang="zh-CN" altLang="en-US" sz="2200" b="1" dirty="0"/>
              <a:t>他们都是一个最大堆的根结点。</a:t>
            </a:r>
            <a:r>
              <a:rPr lang="en-US" sz="2200" b="1" dirty="0"/>
              <a:t> </a:t>
            </a:r>
            <a:r>
              <a:rPr lang="zh-CN" altLang="en-US" sz="2200" b="1" dirty="0"/>
              <a:t>循环开始时</a:t>
            </a:r>
            <a:r>
              <a:rPr lang="en-US" sz="2200" b="1" dirty="0"/>
              <a:t> </a:t>
            </a:r>
            <a:r>
              <a:rPr lang="en-US" sz="2200" b="1" i="1" dirty="0" err="1"/>
              <a:t>i</a:t>
            </a:r>
            <a:r>
              <a:rPr lang="en-US" sz="2200" b="1" dirty="0"/>
              <a:t> = </a:t>
            </a:r>
            <a:r>
              <a:rPr lang="en-US" sz="2200" b="1" dirty="0">
                <a:sym typeface="Symbol"/>
              </a:rPr>
              <a:t></a:t>
            </a:r>
            <a:r>
              <a:rPr lang="en-US" sz="2200" b="1" i="1" dirty="0">
                <a:sym typeface="Symbol"/>
              </a:rPr>
              <a:t>n</a:t>
            </a:r>
            <a:r>
              <a:rPr lang="en-US" sz="2200" b="1" dirty="0">
                <a:sym typeface="Symbol"/>
              </a:rPr>
              <a:t>/2</a:t>
            </a:r>
            <a:r>
              <a:rPr lang="en-US" sz="2200" b="1" dirty="0"/>
              <a:t>, </a:t>
            </a:r>
            <a:r>
              <a:rPr lang="zh-CN" altLang="en-US" sz="2200" b="1" dirty="0"/>
              <a:t>上述循环不变为真</a:t>
            </a:r>
            <a:endParaRPr lang="en-US" sz="2200" b="1" dirty="0"/>
          </a:p>
          <a:p>
            <a:pPr>
              <a:spcBef>
                <a:spcPts val="600"/>
              </a:spcBef>
            </a:pPr>
            <a:r>
              <a:rPr lang="zh-CN" altLang="en-US" sz="2200" b="1" i="1" dirty="0">
                <a:solidFill>
                  <a:srgbClr val="C00000"/>
                </a:solidFill>
              </a:rPr>
              <a:t>保持 </a:t>
            </a:r>
            <a:r>
              <a:rPr lang="en-US" sz="2200" b="1" dirty="0"/>
              <a:t>: </a:t>
            </a:r>
            <a:r>
              <a:rPr lang="zh-CN" altLang="en-US" sz="2200" b="1" dirty="0"/>
              <a:t>结点 </a:t>
            </a:r>
            <a:r>
              <a:rPr lang="en-US" sz="2200" b="1" i="1" dirty="0" err="1"/>
              <a:t>i</a:t>
            </a:r>
            <a:r>
              <a:rPr lang="en-US" sz="2200" b="1" dirty="0"/>
              <a:t> </a:t>
            </a:r>
            <a:r>
              <a:rPr lang="zh-CN" altLang="en-US" sz="2200" b="1" dirty="0"/>
              <a:t>的孩子结点的数组下标比 </a:t>
            </a:r>
            <a:r>
              <a:rPr lang="en-US" sz="2200" b="1" i="1" dirty="0" err="1"/>
              <a:t>i</a:t>
            </a:r>
            <a:r>
              <a:rPr lang="en-US" sz="2200" b="1" dirty="0"/>
              <a:t> </a:t>
            </a:r>
            <a:r>
              <a:rPr lang="zh-CN" altLang="en-US" sz="2200" b="1" dirty="0"/>
              <a:t>大，因此，根据循环不变，它们都是最大堆的根。因此，调用</a:t>
            </a:r>
            <a:r>
              <a:rPr lang="en-US" sz="2200" b="1" dirty="0"/>
              <a:t> Max-</a:t>
            </a:r>
            <a:r>
              <a:rPr lang="en-US" sz="2200" b="1" dirty="0" err="1"/>
              <a:t>Heapify</a:t>
            </a:r>
            <a:r>
              <a:rPr lang="en-US" sz="2200" b="1" dirty="0"/>
              <a:t>(</a:t>
            </a:r>
            <a:r>
              <a:rPr lang="en-US" sz="2200" b="1" i="1" dirty="0"/>
              <a:t>A</a:t>
            </a:r>
            <a:r>
              <a:rPr lang="en-US" sz="2200" b="1" dirty="0"/>
              <a:t>, </a:t>
            </a:r>
            <a:r>
              <a:rPr lang="en-US" sz="2200" b="1" i="1" dirty="0" err="1"/>
              <a:t>i</a:t>
            </a:r>
            <a:r>
              <a:rPr lang="en-US" sz="2200" b="1" dirty="0"/>
              <a:t>,</a:t>
            </a:r>
            <a:r>
              <a:rPr lang="en-US" sz="2200" b="1" i="1" dirty="0"/>
              <a:t> n</a:t>
            </a:r>
            <a:r>
              <a:rPr lang="en-US" sz="2200" b="1" dirty="0"/>
              <a:t>) </a:t>
            </a:r>
            <a:r>
              <a:rPr lang="zh-CN" altLang="en-US" sz="2200" b="1" dirty="0"/>
              <a:t>的条件被满足，该过程使得结点</a:t>
            </a:r>
            <a:r>
              <a:rPr lang="en-US" sz="2200" b="1" dirty="0"/>
              <a:t> </a:t>
            </a:r>
            <a:r>
              <a:rPr lang="en-US" sz="2200" b="1" i="1" dirty="0" err="1"/>
              <a:t>i</a:t>
            </a:r>
            <a:r>
              <a:rPr lang="en-US" sz="2200" b="1" dirty="0"/>
              <a:t> </a:t>
            </a:r>
            <a:r>
              <a:rPr lang="zh-CN" altLang="en-US" sz="2200" b="1" dirty="0"/>
              <a:t>成为一个最大堆的根。递减</a:t>
            </a:r>
            <a:r>
              <a:rPr lang="en-US" sz="2200" b="1" dirty="0"/>
              <a:t> </a:t>
            </a:r>
            <a:r>
              <a:rPr lang="en-US" sz="2200" b="1" i="1" dirty="0" err="1"/>
              <a:t>i</a:t>
            </a:r>
            <a:r>
              <a:rPr lang="en-US" sz="2200" b="1" dirty="0"/>
              <a:t> </a:t>
            </a:r>
            <a:r>
              <a:rPr lang="zh-CN" altLang="en-US" sz="2200" b="1" dirty="0"/>
              <a:t>的值为下一次循环重新建立循环不变。</a:t>
            </a:r>
            <a:endParaRPr lang="en-US" sz="2200" b="1" dirty="0"/>
          </a:p>
          <a:p>
            <a:pPr>
              <a:spcBef>
                <a:spcPts val="600"/>
              </a:spcBef>
            </a:pPr>
            <a:r>
              <a:rPr lang="zh-CN" altLang="en-US" sz="2200" b="1" i="1" dirty="0">
                <a:solidFill>
                  <a:srgbClr val="C00000"/>
                </a:solidFill>
              </a:rPr>
              <a:t>中止 </a:t>
            </a:r>
            <a:r>
              <a:rPr lang="en-US" sz="2200" b="1" dirty="0"/>
              <a:t>: </a:t>
            </a:r>
            <a:r>
              <a:rPr lang="zh-CN" altLang="en-US" sz="2200" b="1" dirty="0"/>
              <a:t>当 </a:t>
            </a:r>
            <a:r>
              <a:rPr lang="en-US" sz="2200" b="1" i="1" dirty="0" err="1"/>
              <a:t>i</a:t>
            </a:r>
            <a:r>
              <a:rPr lang="en-US" sz="2200" b="1" dirty="0"/>
              <a:t> = 0, </a:t>
            </a:r>
            <a:r>
              <a:rPr lang="zh-CN" altLang="en-US" sz="2200" b="1" dirty="0"/>
              <a:t>循环中止。根据循环不变</a:t>
            </a:r>
            <a:r>
              <a:rPr lang="en-US" sz="2200" b="1" dirty="0"/>
              <a:t>, </a:t>
            </a:r>
            <a:r>
              <a:rPr lang="zh-CN" altLang="en-US" sz="2200" b="1" dirty="0"/>
              <a:t>每个结点都是最大堆的根。结点</a:t>
            </a:r>
            <a:r>
              <a:rPr lang="en-US" altLang="zh-CN" sz="2200" b="1" dirty="0"/>
              <a:t>1</a:t>
            </a:r>
            <a:r>
              <a:rPr lang="zh-CN" altLang="en-US" sz="2200" b="1" dirty="0"/>
              <a:t>就是最大的那个堆的根。</a:t>
            </a:r>
            <a:endParaRPr lang="en-US" sz="2200" b="1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0000CC"/>
                </a:solidFill>
              </a:rPr>
              <a:t>建堆</a:t>
            </a:r>
            <a:r>
              <a:rPr lang="en-US" sz="3600" b="1" dirty="0">
                <a:solidFill>
                  <a:srgbClr val="0000CC"/>
                </a:solidFill>
              </a:rPr>
              <a:t>: </a:t>
            </a:r>
            <a:r>
              <a:rPr lang="zh-CN" altLang="en-US" sz="3600" b="1" dirty="0">
                <a:solidFill>
                  <a:srgbClr val="0000CC"/>
                </a:solidFill>
              </a:rPr>
              <a:t>正确性</a:t>
            </a:r>
            <a:endParaRPr lang="en-US" sz="36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85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534400" cy="49530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400" b="1" i="1" dirty="0">
                <a:solidFill>
                  <a:srgbClr val="C00000"/>
                </a:solidFill>
              </a:rPr>
              <a:t>简单界 </a:t>
            </a:r>
            <a:r>
              <a:rPr lang="en-US" sz="2400" b="1" dirty="0"/>
              <a:t>:</a:t>
            </a:r>
            <a:r>
              <a:rPr lang="en-US" sz="2400" b="1" i="1" dirty="0"/>
              <a:t> O</a:t>
            </a:r>
            <a:r>
              <a:rPr lang="en-US" sz="2400" b="1" dirty="0"/>
              <a:t>(</a:t>
            </a:r>
            <a:r>
              <a:rPr lang="en-US" sz="2400" b="1" i="1" dirty="0"/>
              <a:t>n</a:t>
            </a:r>
            <a:r>
              <a:rPr lang="en-US" sz="2400" b="1" dirty="0"/>
              <a:t>)</a:t>
            </a:r>
            <a:r>
              <a:rPr lang="en-US" sz="2400" b="1" i="1" dirty="0"/>
              <a:t> </a:t>
            </a:r>
            <a:r>
              <a:rPr lang="zh-CN" altLang="en-US" sz="2400" b="1" dirty="0"/>
              <a:t>调用 </a:t>
            </a:r>
            <a:r>
              <a:rPr lang="en-US" sz="2400" b="1" dirty="0"/>
              <a:t>Max-</a:t>
            </a:r>
            <a:r>
              <a:rPr lang="en-US" sz="2400" b="1" dirty="0" err="1"/>
              <a:t>Heapify</a:t>
            </a:r>
            <a:r>
              <a:rPr lang="en-US" sz="2400" b="1" dirty="0"/>
              <a:t>, </a:t>
            </a:r>
            <a:r>
              <a:rPr lang="zh-CN" altLang="en-US" sz="2400" b="1" dirty="0"/>
              <a:t>每次调用需要 </a:t>
            </a:r>
            <a:r>
              <a:rPr lang="en-US" sz="2400" b="1" i="1" dirty="0"/>
              <a:t>O</a:t>
            </a:r>
            <a:r>
              <a:rPr lang="en-US" sz="2400" b="1" dirty="0"/>
              <a:t>(</a:t>
            </a:r>
            <a:r>
              <a:rPr lang="en-US" sz="2400" b="1" dirty="0" err="1"/>
              <a:t>lg</a:t>
            </a:r>
            <a:r>
              <a:rPr lang="en-US" sz="2400" b="1" dirty="0"/>
              <a:t> </a:t>
            </a:r>
            <a:r>
              <a:rPr lang="en-US" sz="2400" b="1" i="1" dirty="0"/>
              <a:t>n</a:t>
            </a:r>
            <a:r>
              <a:rPr lang="en-US" sz="2400" b="1" dirty="0"/>
              <a:t>)</a:t>
            </a:r>
            <a:r>
              <a:rPr lang="en-US" sz="2400" b="1" i="1" dirty="0"/>
              <a:t> </a:t>
            </a:r>
            <a:r>
              <a:rPr lang="zh-CN" altLang="en-US" sz="2400" b="1" dirty="0"/>
              <a:t>时间</a:t>
            </a:r>
            <a:r>
              <a:rPr lang="en-US" sz="2400" b="1" dirty="0">
                <a:sym typeface="Wingdings" pitchFamily="2" charset="2"/>
              </a:rPr>
              <a:t> </a:t>
            </a:r>
            <a:r>
              <a:rPr lang="zh-CN" altLang="en-US" sz="2400" b="1" dirty="0"/>
              <a:t>建堆需要 </a:t>
            </a:r>
            <a:r>
              <a:rPr lang="en-US" sz="2400" b="1" i="1" dirty="0"/>
              <a:t>O</a:t>
            </a:r>
            <a:r>
              <a:rPr lang="en-US" sz="2400" b="1" dirty="0"/>
              <a:t>(</a:t>
            </a:r>
            <a:r>
              <a:rPr lang="en-US" sz="2400" b="1" i="1" dirty="0"/>
              <a:t>n</a:t>
            </a:r>
            <a:r>
              <a:rPr lang="en-US" sz="2400" b="1" dirty="0"/>
              <a:t> </a:t>
            </a:r>
            <a:r>
              <a:rPr lang="en-US" sz="2400" b="1" dirty="0" err="1"/>
              <a:t>lg</a:t>
            </a:r>
            <a:r>
              <a:rPr lang="en-US" sz="2400" b="1" dirty="0"/>
              <a:t> </a:t>
            </a:r>
            <a:r>
              <a:rPr lang="en-US" sz="2400" b="1" i="1" dirty="0"/>
              <a:t>n</a:t>
            </a:r>
            <a:r>
              <a:rPr lang="en-US" sz="2400" b="1" dirty="0"/>
              <a:t>) </a:t>
            </a:r>
            <a:r>
              <a:rPr lang="zh-CN" altLang="en-US" sz="2400" b="1" dirty="0"/>
              <a:t>时间。</a:t>
            </a:r>
            <a:endParaRPr lang="en-US" sz="2400" b="1" dirty="0"/>
          </a:p>
          <a:p>
            <a:r>
              <a:rPr lang="zh-CN" altLang="en-US" sz="2400" b="1" dirty="0"/>
              <a:t>能找到更准确的界吗</a:t>
            </a:r>
            <a:r>
              <a:rPr lang="en-US" sz="2400" b="1" dirty="0"/>
              <a:t>? </a:t>
            </a:r>
          </a:p>
          <a:p>
            <a:r>
              <a:rPr lang="zh-CN" altLang="en-US" sz="2400" b="1" i="1" dirty="0">
                <a:solidFill>
                  <a:srgbClr val="C00000"/>
                </a:solidFill>
              </a:rPr>
              <a:t>准确界 </a:t>
            </a:r>
            <a:r>
              <a:rPr lang="en-US" sz="2400" b="1" dirty="0"/>
              <a:t>:</a:t>
            </a:r>
            <a:r>
              <a:rPr lang="en-US" sz="2400" b="1" i="1" dirty="0"/>
              <a:t> </a:t>
            </a:r>
            <a:r>
              <a:rPr lang="zh-CN" altLang="en-US" sz="2400" b="1" dirty="0"/>
              <a:t>一个结点上</a:t>
            </a:r>
            <a:r>
              <a:rPr lang="en-US" sz="2400" b="1" dirty="0"/>
              <a:t> Max-</a:t>
            </a:r>
            <a:r>
              <a:rPr lang="en-US" sz="2400" b="1" dirty="0" err="1"/>
              <a:t>Heapify</a:t>
            </a:r>
            <a:r>
              <a:rPr lang="en-US" sz="2400" b="1" dirty="0"/>
              <a:t> </a:t>
            </a:r>
            <a:r>
              <a:rPr lang="zh-CN" altLang="en-US" sz="2400" b="1" dirty="0"/>
              <a:t>的运行时间是该结点高度的线性函数</a:t>
            </a:r>
            <a:r>
              <a:rPr lang="en-US" sz="2400" b="1" dirty="0"/>
              <a:t>, </a:t>
            </a:r>
            <a:r>
              <a:rPr lang="zh-CN" altLang="en-US" sz="2400" b="1" dirty="0"/>
              <a:t>大多数结点的高度很小。堆的高度是 </a:t>
            </a:r>
            <a:r>
              <a:rPr lang="en-US" sz="2400" b="1" dirty="0" err="1">
                <a:sym typeface="Symbol"/>
              </a:rPr>
              <a:t>lg</a:t>
            </a:r>
            <a:r>
              <a:rPr lang="en-US" sz="2400" b="1" dirty="0">
                <a:sym typeface="Symbol"/>
              </a:rPr>
              <a:t> </a:t>
            </a:r>
            <a:r>
              <a:rPr lang="en-US" sz="2400" b="1" i="1" dirty="0">
                <a:sym typeface="Symbol"/>
              </a:rPr>
              <a:t>n</a:t>
            </a:r>
            <a:r>
              <a:rPr lang="zh-CN" altLang="en-US" sz="2400" b="1" dirty="0">
                <a:sym typeface="Symbol"/>
              </a:rPr>
              <a:t>。</a:t>
            </a:r>
            <a:endParaRPr lang="en-US" sz="2400" b="1" dirty="0">
              <a:sym typeface="Symbol"/>
            </a:endParaRPr>
          </a:p>
          <a:p>
            <a:pPr marL="640080" lvl="1"/>
            <a:r>
              <a:rPr lang="zh-CN" altLang="en-US" sz="2200" b="1" dirty="0">
                <a:sym typeface="Symbol"/>
              </a:rPr>
              <a:t>最多有 </a:t>
            </a:r>
            <a:r>
              <a:rPr lang="en-US" sz="2200" b="1" dirty="0">
                <a:sym typeface="Symbol"/>
              </a:rPr>
              <a:t></a:t>
            </a:r>
            <a:r>
              <a:rPr lang="en-US" sz="2200" b="1" i="1" dirty="0"/>
              <a:t>n</a:t>
            </a:r>
            <a:r>
              <a:rPr lang="en-US" sz="2200" b="1" dirty="0"/>
              <a:t>/2</a:t>
            </a:r>
            <a:r>
              <a:rPr lang="en-US" sz="2200" b="1" i="1" baseline="30000" dirty="0"/>
              <a:t>h</a:t>
            </a:r>
            <a:r>
              <a:rPr lang="en-US" sz="2200" b="1" baseline="30000" dirty="0"/>
              <a:t>+1</a:t>
            </a:r>
            <a:r>
              <a:rPr lang="en-US" sz="2200" b="1" dirty="0">
                <a:sym typeface="Symbol"/>
              </a:rPr>
              <a:t></a:t>
            </a:r>
            <a:r>
              <a:rPr lang="en-US" sz="2200" b="1" dirty="0"/>
              <a:t> </a:t>
            </a:r>
            <a:r>
              <a:rPr lang="zh-CN" altLang="en-US" sz="2200" b="1" dirty="0"/>
              <a:t>个高度为 </a:t>
            </a:r>
            <a:r>
              <a:rPr lang="en-US" sz="2200" b="1" i="1" dirty="0"/>
              <a:t>h </a:t>
            </a:r>
            <a:r>
              <a:rPr lang="zh-CN" altLang="en-US" sz="2200" b="1" dirty="0"/>
              <a:t>的结点。</a:t>
            </a:r>
            <a:endParaRPr lang="en-US" sz="2200" b="1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0000CC"/>
                </a:solidFill>
              </a:rPr>
              <a:t>建堆</a:t>
            </a:r>
            <a:r>
              <a:rPr lang="en-US" sz="3600" b="1" dirty="0">
                <a:solidFill>
                  <a:srgbClr val="0000CC"/>
                </a:solidFill>
              </a:rPr>
              <a:t>: </a:t>
            </a:r>
            <a:r>
              <a:rPr lang="zh-CN" altLang="en-US" sz="3600" b="1" dirty="0">
                <a:solidFill>
                  <a:srgbClr val="0000CC"/>
                </a:solidFill>
              </a:rPr>
              <a:t>分析</a:t>
            </a:r>
            <a:r>
              <a:rPr lang="en-US" sz="3600" b="1" dirty="0">
                <a:solidFill>
                  <a:srgbClr val="0000CC"/>
                </a:solidFill>
              </a:rPr>
              <a:t>(1)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09600" y="4218900"/>
            <a:ext cx="6614159" cy="2258100"/>
            <a:chOff x="1154264" y="3380700"/>
            <a:chExt cx="6614159" cy="2258100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232"/>
            <a:stretch/>
          </p:blipFill>
          <p:spPr bwMode="auto">
            <a:xfrm>
              <a:off x="1154264" y="3380700"/>
              <a:ext cx="6614159" cy="2181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9"/>
            <p:cNvSpPr/>
            <p:nvPr/>
          </p:nvSpPr>
          <p:spPr bwMode="auto">
            <a:xfrm>
              <a:off x="5181600" y="4953000"/>
              <a:ext cx="1828800" cy="6858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485614" y="4128383"/>
            <a:ext cx="1219200" cy="22980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dirty="0"/>
              <a:t>height 3</a:t>
            </a:r>
          </a:p>
          <a:p>
            <a:endParaRPr lang="en-US" dirty="0"/>
          </a:p>
          <a:p>
            <a:r>
              <a:rPr lang="en-US" dirty="0"/>
              <a:t>height 2</a:t>
            </a:r>
          </a:p>
          <a:p>
            <a:endParaRPr lang="en-US" dirty="0"/>
          </a:p>
          <a:p>
            <a:pPr>
              <a:spcBef>
                <a:spcPts val="200"/>
              </a:spcBef>
            </a:pPr>
            <a:r>
              <a:rPr lang="en-US" dirty="0"/>
              <a:t>height 1</a:t>
            </a:r>
          </a:p>
          <a:p>
            <a:endParaRPr lang="en-US" dirty="0"/>
          </a:p>
          <a:p>
            <a:r>
              <a:rPr lang="en-US" dirty="0"/>
              <a:t>height 0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4876800" y="6134100"/>
            <a:ext cx="1524000" cy="419100"/>
          </a:xfrm>
          <a:prstGeom prst="wedgeRoundRectCallout">
            <a:avLst>
              <a:gd name="adj1" fmla="val 19746"/>
              <a:gd name="adj2" fmla="val -11318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Has height 0</a:t>
            </a:r>
          </a:p>
        </p:txBody>
      </p:sp>
    </p:spTree>
    <p:extLst>
      <p:ext uri="{BB962C8B-B14F-4D97-AF65-F5344CB8AC3E}">
        <p14:creationId xmlns:p14="http://schemas.microsoft.com/office/powerpoint/2010/main" val="255685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/>
      <p:bldP spid="3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772400" cy="4038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b="1" dirty="0"/>
              <a:t>快速找到最小的值</a:t>
            </a:r>
            <a:r>
              <a:rPr lang="en-US" altLang="zh-CN" sz="2400" b="1" dirty="0"/>
              <a:t>——Top K</a:t>
            </a:r>
            <a:r>
              <a:rPr lang="zh-CN" altLang="en-US" sz="2400" b="1" dirty="0"/>
              <a:t>问题，最小生成树的</a:t>
            </a:r>
            <a:r>
              <a:rPr lang="en-US" altLang="zh-CN" sz="2400" b="1" dirty="0"/>
              <a:t>Prime</a:t>
            </a:r>
            <a:r>
              <a:rPr lang="zh-CN" altLang="en-US" sz="2400" b="1" dirty="0"/>
              <a:t>算法，</a:t>
            </a:r>
            <a:r>
              <a:rPr lang="en-US" altLang="zh-CN" sz="2400" b="1" dirty="0"/>
              <a:t>Huffman</a:t>
            </a:r>
            <a:r>
              <a:rPr lang="zh-CN" altLang="en-US" sz="2400" b="1" dirty="0"/>
              <a:t>编码</a:t>
            </a:r>
            <a:endParaRPr lang="en-US" altLang="zh-CN" sz="2400" b="1" dirty="0"/>
          </a:p>
          <a:p>
            <a:pPr>
              <a:lnSpc>
                <a:spcPct val="90000"/>
              </a:lnSpc>
            </a:pPr>
            <a:endParaRPr lang="en-US" altLang="zh-CN" sz="2400" b="1" dirty="0"/>
          </a:p>
          <a:p>
            <a:pPr marL="342900" lvl="1" indent="-342900">
              <a:lnSpc>
                <a:spcPct val="90000"/>
              </a:lnSpc>
              <a:buClrTx/>
            </a:pPr>
            <a:r>
              <a:rPr lang="zh-CN" altLang="en-US" b="1" dirty="0"/>
              <a:t>堆</a:t>
            </a:r>
            <a:r>
              <a:rPr lang="en-US" altLang="zh-CN" b="1" dirty="0"/>
              <a:t>——</a:t>
            </a:r>
            <a:r>
              <a:rPr lang="zh-CN" altLang="en-US" b="1" dirty="0"/>
              <a:t>优先队列</a:t>
            </a:r>
            <a:endParaRPr lang="en-US" altLang="zh-CN" b="1" dirty="0"/>
          </a:p>
          <a:p>
            <a:pPr>
              <a:lnSpc>
                <a:spcPct val="90000"/>
              </a:lnSpc>
            </a:pPr>
            <a:endParaRPr lang="en-US" altLang="zh-CN" sz="2400" b="1" dirty="0"/>
          </a:p>
          <a:p>
            <a:pPr>
              <a:lnSpc>
                <a:spcPct val="90000"/>
              </a:lnSpc>
            </a:pPr>
            <a:r>
              <a:rPr lang="zh-CN" altLang="en-US" sz="2400" b="1" dirty="0"/>
              <a:t>堆排序</a:t>
            </a:r>
            <a:endParaRPr lang="en-US" sz="2400" b="1" dirty="0"/>
          </a:p>
          <a:p>
            <a:pPr lvl="1"/>
            <a:r>
              <a:rPr lang="en-US" sz="2200" b="1" dirty="0">
                <a:latin typeface="+mj-lt"/>
              </a:rPr>
              <a:t>O(</a:t>
            </a:r>
            <a:r>
              <a:rPr lang="en-US" sz="2200" b="1" i="1" dirty="0">
                <a:latin typeface="+mj-lt"/>
              </a:rPr>
              <a:t>n</a:t>
            </a:r>
            <a:r>
              <a:rPr lang="en-US" sz="2200" b="1" dirty="0">
                <a:latin typeface="+mj-lt"/>
              </a:rPr>
              <a:t> </a:t>
            </a:r>
            <a:r>
              <a:rPr lang="en-US" sz="2200" b="1" dirty="0" err="1">
                <a:latin typeface="+mj-lt"/>
              </a:rPr>
              <a:t>lg</a:t>
            </a:r>
            <a:r>
              <a:rPr lang="en-US" sz="2200" b="1" dirty="0">
                <a:latin typeface="+mj-lt"/>
              </a:rPr>
              <a:t> </a:t>
            </a:r>
            <a:r>
              <a:rPr lang="en-US" sz="2200" b="1" i="1" dirty="0">
                <a:latin typeface="+mj-lt"/>
              </a:rPr>
              <a:t>n</a:t>
            </a:r>
            <a:r>
              <a:rPr lang="en-US" sz="2200" b="1" dirty="0">
                <a:latin typeface="+mj-lt"/>
              </a:rPr>
              <a:t>) </a:t>
            </a:r>
            <a:r>
              <a:rPr lang="zh-CN" altLang="en-US" sz="2200" b="1" dirty="0">
                <a:latin typeface="+mj-lt"/>
              </a:rPr>
              <a:t>最坏运行时间</a:t>
            </a:r>
            <a:r>
              <a:rPr lang="en-US" sz="2200" b="1" dirty="0">
                <a:latin typeface="+mj-lt"/>
              </a:rPr>
              <a:t>—</a:t>
            </a:r>
            <a:r>
              <a:rPr lang="zh-CN" altLang="en-US" sz="2200" b="1" dirty="0">
                <a:latin typeface="+mj-lt"/>
              </a:rPr>
              <a:t>像归并排序。</a:t>
            </a:r>
            <a:endParaRPr lang="en-US" sz="2200" b="1" dirty="0">
              <a:latin typeface="+mj-lt"/>
            </a:endParaRPr>
          </a:p>
          <a:p>
            <a:pPr lvl="1"/>
            <a:r>
              <a:rPr lang="en-US" sz="2200" b="1" dirty="0">
                <a:latin typeface="+mj-lt"/>
              </a:rPr>
              <a:t>Sorts in place—</a:t>
            </a:r>
            <a:r>
              <a:rPr lang="zh-CN" altLang="en-US" sz="2200" b="1" dirty="0">
                <a:latin typeface="+mj-lt"/>
              </a:rPr>
              <a:t>像插入排序。</a:t>
            </a:r>
            <a:endParaRPr lang="en-US" sz="2200" b="1" dirty="0">
              <a:latin typeface="+mj-lt"/>
            </a:endParaRPr>
          </a:p>
          <a:p>
            <a:pPr lvl="1"/>
            <a:r>
              <a:rPr lang="zh-CN" altLang="en-US" sz="2200" b="1" dirty="0">
                <a:latin typeface="+mj-lt"/>
              </a:rPr>
              <a:t>结合了两个算法的优点。</a:t>
            </a:r>
            <a:endParaRPr lang="en-US" sz="2200" b="1" dirty="0">
              <a:latin typeface="+mj-lt"/>
            </a:endParaRPr>
          </a:p>
          <a:p>
            <a:pPr lvl="1"/>
            <a:r>
              <a:rPr lang="zh-CN" altLang="en-US" sz="2200" b="1" dirty="0">
                <a:latin typeface="+mj-lt"/>
              </a:rPr>
              <a:t>一个使用一种数据结构（堆）来排序的排序算法。</a:t>
            </a:r>
            <a:endParaRPr lang="en-US" altLang="zh-CN" sz="2200" b="1" dirty="0">
              <a:latin typeface="+mj-lt"/>
            </a:endParaRPr>
          </a:p>
          <a:p>
            <a:pPr lvl="1"/>
            <a:endParaRPr lang="en-US" sz="2200" b="1" dirty="0">
              <a:latin typeface="+mj-lt"/>
            </a:endParaRPr>
          </a:p>
          <a:p>
            <a:pPr lvl="1"/>
            <a:endParaRPr lang="en-US" sz="2200" b="1" dirty="0">
              <a:latin typeface="+mj-lt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0000CC"/>
                </a:solidFill>
              </a:rPr>
              <a:t>主要内容</a:t>
            </a:r>
            <a:endParaRPr lang="en-US" sz="36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857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534400" cy="5105400"/>
          </a:xfrm>
        </p:spPr>
        <p:txBody>
          <a:bodyPr/>
          <a:lstStyle/>
          <a:p>
            <a:r>
              <a:rPr lang="zh-CN" altLang="en-US" sz="2400" b="1" i="1" dirty="0">
                <a:solidFill>
                  <a:srgbClr val="C00000"/>
                </a:solidFill>
              </a:rPr>
              <a:t>准确界 </a:t>
            </a:r>
            <a:r>
              <a:rPr lang="en-US" sz="2400" b="1" dirty="0"/>
              <a:t>(</a:t>
            </a:r>
            <a:r>
              <a:rPr lang="zh-CN" altLang="en-US" sz="2400" b="1" dirty="0"/>
              <a:t>续</a:t>
            </a:r>
            <a:r>
              <a:rPr lang="en-US" sz="2400" b="1" dirty="0"/>
              <a:t>):</a:t>
            </a:r>
            <a:r>
              <a:rPr lang="en-US" sz="2400" b="1" dirty="0">
                <a:sym typeface="Symbol"/>
              </a:rPr>
              <a:t> </a:t>
            </a:r>
          </a:p>
          <a:p>
            <a:pPr marL="240030"/>
            <a:r>
              <a:rPr lang="zh-CN" altLang="en-US" sz="2400" b="1" dirty="0">
                <a:sym typeface="Symbol"/>
              </a:rPr>
              <a:t>最多有 </a:t>
            </a:r>
            <a:r>
              <a:rPr lang="en-US" sz="2400" b="1" dirty="0">
                <a:sym typeface="Symbol"/>
              </a:rPr>
              <a:t></a:t>
            </a:r>
            <a:r>
              <a:rPr lang="en-US" sz="2400" b="1" i="1" dirty="0"/>
              <a:t>n</a:t>
            </a:r>
            <a:r>
              <a:rPr lang="en-US" sz="2400" b="1" dirty="0"/>
              <a:t>/2</a:t>
            </a:r>
            <a:r>
              <a:rPr lang="en-US" sz="2400" b="1" i="1" baseline="30000" dirty="0"/>
              <a:t>h</a:t>
            </a:r>
            <a:r>
              <a:rPr lang="en-US" sz="2400" b="1" baseline="30000" dirty="0"/>
              <a:t>+1</a:t>
            </a:r>
            <a:r>
              <a:rPr lang="en-US" sz="2400" b="1" dirty="0">
                <a:sym typeface="Symbol"/>
              </a:rPr>
              <a:t></a:t>
            </a:r>
            <a:r>
              <a:rPr lang="en-US" sz="2400" b="1" dirty="0"/>
              <a:t> </a:t>
            </a:r>
            <a:r>
              <a:rPr lang="zh-CN" altLang="en-US" sz="2400" b="1" dirty="0"/>
              <a:t>个高度为 </a:t>
            </a:r>
            <a:r>
              <a:rPr lang="en-US" sz="2400" b="1" i="1" dirty="0"/>
              <a:t>h</a:t>
            </a:r>
            <a:r>
              <a:rPr lang="en-US" sz="2400" b="1" dirty="0"/>
              <a:t> </a:t>
            </a:r>
            <a:r>
              <a:rPr lang="zh-CN" altLang="en-US" sz="2400" b="1" dirty="0"/>
              <a:t>的结点。</a:t>
            </a:r>
            <a:endParaRPr lang="en-US" sz="2400" b="1" dirty="0"/>
          </a:p>
          <a:p>
            <a:r>
              <a:rPr lang="zh-CN" altLang="en-US" sz="2400" b="1" dirty="0"/>
              <a:t>在高度为 </a:t>
            </a:r>
            <a:r>
              <a:rPr lang="en-US" altLang="zh-CN" sz="2400" b="1" dirty="0"/>
              <a:t>h </a:t>
            </a:r>
            <a:r>
              <a:rPr lang="zh-CN" altLang="en-US" sz="2400" b="1" dirty="0"/>
              <a:t>的结点上运行</a:t>
            </a:r>
            <a:r>
              <a:rPr lang="en-US" sz="2400" b="1" dirty="0"/>
              <a:t> Max-</a:t>
            </a:r>
            <a:r>
              <a:rPr lang="en-US" sz="2400" b="1" dirty="0" err="1"/>
              <a:t>Heapify</a:t>
            </a:r>
            <a:r>
              <a:rPr lang="en-US" sz="2400" b="1" dirty="0"/>
              <a:t> </a:t>
            </a:r>
            <a:r>
              <a:rPr lang="zh-CN" altLang="en-US" sz="2400" b="1" dirty="0"/>
              <a:t>的时间是</a:t>
            </a:r>
            <a:r>
              <a:rPr lang="en-US" sz="2400" b="1" dirty="0"/>
              <a:t> </a:t>
            </a:r>
            <a:r>
              <a:rPr lang="en-US" sz="2400" b="1" i="1" dirty="0"/>
              <a:t>O</a:t>
            </a:r>
            <a:r>
              <a:rPr lang="en-US" sz="2400" b="1" dirty="0"/>
              <a:t>(</a:t>
            </a:r>
            <a:r>
              <a:rPr lang="en-US" sz="2400" b="1" i="1" dirty="0"/>
              <a:t>h</a:t>
            </a:r>
            <a:r>
              <a:rPr lang="en-US" sz="2400" b="1" dirty="0"/>
              <a:t>), </a:t>
            </a:r>
            <a:r>
              <a:rPr lang="zh-CN" altLang="en-US" sz="2400" b="1" dirty="0"/>
              <a:t>因此建堆总的代价是</a:t>
            </a:r>
            <a:r>
              <a:rPr lang="en-US" sz="2400" b="1" dirty="0"/>
              <a:t> </a:t>
            </a:r>
          </a:p>
          <a:p>
            <a:pPr>
              <a:buNone/>
            </a:pPr>
            <a:r>
              <a:rPr lang="en-US" sz="2400" b="1" dirty="0"/>
              <a:t>      </a:t>
            </a:r>
          </a:p>
          <a:p>
            <a:pPr>
              <a:buNone/>
            </a:pPr>
            <a:r>
              <a:rPr lang="en-US" sz="2400" b="1" dirty="0"/>
              <a:t>    </a:t>
            </a:r>
          </a:p>
          <a:p>
            <a:pPr>
              <a:spcBef>
                <a:spcPts val="2400"/>
              </a:spcBef>
            </a:pPr>
            <a:r>
              <a:rPr lang="zh-CN" altLang="en-US" sz="2400" b="1" dirty="0"/>
              <a:t>因为</a:t>
            </a:r>
            <a:r>
              <a:rPr lang="en-US" sz="2400" b="1" dirty="0"/>
              <a:t>                         for |</a:t>
            </a:r>
            <a:r>
              <a:rPr lang="en-US" sz="2400" b="1" i="1" dirty="0"/>
              <a:t>x</a:t>
            </a:r>
            <a:r>
              <a:rPr lang="en-US" sz="2400" b="1" dirty="0"/>
              <a:t>| &lt; 1, </a:t>
            </a:r>
          </a:p>
          <a:p>
            <a:pPr>
              <a:spcBef>
                <a:spcPts val="2400"/>
              </a:spcBef>
            </a:pPr>
            <a:endParaRPr lang="en-US" sz="2400" b="1" dirty="0"/>
          </a:p>
          <a:p>
            <a:pPr>
              <a:spcBef>
                <a:spcPts val="2400"/>
              </a:spcBef>
            </a:pPr>
            <a:endParaRPr lang="en-US" sz="2400" b="1" dirty="0"/>
          </a:p>
          <a:p>
            <a:pPr>
              <a:spcBef>
                <a:spcPts val="1200"/>
              </a:spcBef>
            </a:pPr>
            <a:r>
              <a:rPr lang="zh-CN" altLang="en-US" sz="2400" b="1" dirty="0"/>
              <a:t>建堆的代价为 </a:t>
            </a:r>
            <a:r>
              <a:rPr lang="en-US" sz="2400" b="1" i="1" dirty="0"/>
              <a:t>O</a:t>
            </a:r>
            <a:r>
              <a:rPr lang="en-US" sz="2400" b="1" dirty="0"/>
              <a:t>(</a:t>
            </a:r>
            <a:r>
              <a:rPr lang="en-US" sz="2400" b="1" i="1" dirty="0"/>
              <a:t>n</a:t>
            </a:r>
            <a:r>
              <a:rPr lang="en-US" sz="2400" b="1" dirty="0"/>
              <a:t>)</a:t>
            </a:r>
            <a:r>
              <a:rPr lang="zh-CN" altLang="en-US" sz="2400" b="1" dirty="0"/>
              <a:t>。</a:t>
            </a:r>
            <a:endParaRPr lang="en-US" sz="2200" b="1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0000CC"/>
                </a:solidFill>
              </a:rPr>
              <a:t>建堆</a:t>
            </a:r>
            <a:r>
              <a:rPr lang="en-US" sz="3600" b="1" dirty="0">
                <a:solidFill>
                  <a:srgbClr val="0000CC"/>
                </a:solidFill>
              </a:rPr>
              <a:t>: </a:t>
            </a:r>
            <a:r>
              <a:rPr lang="zh-CN" altLang="en-US" sz="3600" b="1" dirty="0">
                <a:solidFill>
                  <a:srgbClr val="0000CC"/>
                </a:solidFill>
              </a:rPr>
              <a:t>分析 </a:t>
            </a:r>
            <a:r>
              <a:rPr lang="en-US" sz="3600" b="1" dirty="0">
                <a:solidFill>
                  <a:srgbClr val="0000CC"/>
                </a:solidFill>
              </a:rPr>
              <a:t>(2)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7171447"/>
              </p:ext>
            </p:extLst>
          </p:nvPr>
        </p:nvGraphicFramePr>
        <p:xfrm>
          <a:off x="1363663" y="3124200"/>
          <a:ext cx="6330950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920" name="Equation" r:id="rId4" imgW="2806560" imgH="533160" progId="">
                  <p:embed/>
                </p:oleObj>
              </mc:Choice>
              <mc:Fallback>
                <p:oleObj name="Equation" r:id="rId4" imgW="2806560" imgH="533160" progId="">
                  <p:embed/>
                  <p:pic>
                    <p:nvPicPr>
                      <p:cNvPr id="0" name="Picture 4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3663" y="3124200"/>
                        <a:ext cx="6330950" cy="1103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1978815"/>
              </p:ext>
            </p:extLst>
          </p:nvPr>
        </p:nvGraphicFramePr>
        <p:xfrm>
          <a:off x="1674159" y="4114800"/>
          <a:ext cx="1602441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921" name="Equation" r:id="rId6" imgW="825480" imgH="431640" progId="">
                  <p:embed/>
                </p:oleObj>
              </mc:Choice>
              <mc:Fallback>
                <p:oleObj name="Equation" r:id="rId6" imgW="825480" imgH="431640" progId="">
                  <p:embed/>
                  <p:pic>
                    <p:nvPicPr>
                      <p:cNvPr id="0" name="Picture 4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159" y="4114800"/>
                        <a:ext cx="1602441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9034977"/>
              </p:ext>
            </p:extLst>
          </p:nvPr>
        </p:nvGraphicFramePr>
        <p:xfrm>
          <a:off x="304800" y="4953000"/>
          <a:ext cx="21336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922" name="Equation" r:id="rId8" imgW="1143000" imgH="431640" progId="">
                  <p:embed/>
                </p:oleObj>
              </mc:Choice>
              <mc:Fallback>
                <p:oleObj name="Equation" r:id="rId8" imgW="1143000" imgH="431640" progId="">
                  <p:embed/>
                  <p:pic>
                    <p:nvPicPr>
                      <p:cNvPr id="0" name="Picture 4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953000"/>
                        <a:ext cx="21336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ight Arrow 8"/>
          <p:cNvSpPr/>
          <p:nvPr/>
        </p:nvSpPr>
        <p:spPr bwMode="auto">
          <a:xfrm>
            <a:off x="2514600" y="5334000"/>
            <a:ext cx="4572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2556367"/>
              </p:ext>
            </p:extLst>
          </p:nvPr>
        </p:nvGraphicFramePr>
        <p:xfrm>
          <a:off x="3048000" y="5029200"/>
          <a:ext cx="1981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923" name="Equation" r:id="rId10" imgW="1054080" imgH="431640" progId="">
                  <p:embed/>
                </p:oleObj>
              </mc:Choice>
              <mc:Fallback>
                <p:oleObj name="Equation" r:id="rId10" imgW="1054080" imgH="431640" progId="">
                  <p:embed/>
                  <p:pic>
                    <p:nvPicPr>
                      <p:cNvPr id="0" name="Picture 4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029200"/>
                        <a:ext cx="19812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7198737"/>
              </p:ext>
            </p:extLst>
          </p:nvPr>
        </p:nvGraphicFramePr>
        <p:xfrm>
          <a:off x="5715000" y="4992687"/>
          <a:ext cx="3124200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924" name="Equation" r:id="rId12" imgW="1498320" imgH="533160" progId="">
                  <p:embed/>
                </p:oleObj>
              </mc:Choice>
              <mc:Fallback>
                <p:oleObj name="Equation" r:id="rId12" imgW="1498320" imgH="533160" progId="">
                  <p:embed/>
                  <p:pic>
                    <p:nvPicPr>
                      <p:cNvPr id="0" name="Picture 4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992687"/>
                        <a:ext cx="3124200" cy="1103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ight Arrow 13"/>
          <p:cNvSpPr/>
          <p:nvPr/>
        </p:nvSpPr>
        <p:spPr bwMode="auto">
          <a:xfrm>
            <a:off x="5105400" y="5372100"/>
            <a:ext cx="4572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26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/>
      <p:bldP spid="9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534400" cy="4876800"/>
          </a:xfrm>
        </p:spPr>
        <p:txBody>
          <a:bodyPr/>
          <a:lstStyle/>
          <a:p>
            <a:pPr>
              <a:buNone/>
            </a:pPr>
            <a:r>
              <a:rPr lang="zh-CN" altLang="en-US" sz="2400" b="1" dirty="0"/>
              <a:t>给定一个数组</a:t>
            </a:r>
            <a:r>
              <a:rPr lang="en-US" sz="2400" b="1" dirty="0"/>
              <a:t>, </a:t>
            </a:r>
            <a:r>
              <a:rPr lang="zh-CN" altLang="en-US" sz="2400" b="1" i="1" dirty="0">
                <a:solidFill>
                  <a:srgbClr val="C00000"/>
                </a:solidFill>
              </a:rPr>
              <a:t>堆排序 </a:t>
            </a:r>
            <a:r>
              <a:rPr lang="zh-CN" altLang="en-US" sz="2400" b="1" dirty="0"/>
              <a:t>算法如下</a:t>
            </a:r>
            <a:r>
              <a:rPr lang="en-US" sz="2400" b="1" dirty="0"/>
              <a:t>:</a:t>
            </a:r>
          </a:p>
          <a:p>
            <a:r>
              <a:rPr lang="zh-CN" altLang="en-US" sz="2400" b="1" dirty="0"/>
              <a:t>在数组上建一个最大堆。</a:t>
            </a:r>
            <a:endParaRPr lang="en-US" sz="2400" b="1" dirty="0"/>
          </a:p>
          <a:p>
            <a:r>
              <a:rPr lang="zh-CN" altLang="en-US" sz="2400" b="1" dirty="0"/>
              <a:t>从根结点开始 </a:t>
            </a:r>
            <a:r>
              <a:rPr lang="en-US" sz="2400" b="1" dirty="0"/>
              <a:t>(</a:t>
            </a:r>
            <a:r>
              <a:rPr lang="zh-CN" altLang="en-US" sz="2400" b="1" dirty="0"/>
              <a:t>它的值最大</a:t>
            </a:r>
            <a:r>
              <a:rPr lang="en-US" sz="2400" b="1" dirty="0"/>
              <a:t>), </a:t>
            </a:r>
            <a:r>
              <a:rPr lang="zh-CN" altLang="en-US" sz="2400" b="1" dirty="0"/>
              <a:t>算法将最大值放到数组中正确的地方，也就是将它与数组中最后一个元素交换位置。</a:t>
            </a:r>
            <a:endParaRPr lang="en-US" sz="2400" b="1" dirty="0"/>
          </a:p>
          <a:p>
            <a:r>
              <a:rPr lang="en-US" sz="2400" b="1" dirty="0"/>
              <a:t>“</a:t>
            </a:r>
            <a:r>
              <a:rPr lang="zh-CN" altLang="en-US" sz="2400" b="1" dirty="0"/>
              <a:t>去掉</a:t>
            </a:r>
            <a:r>
              <a:rPr lang="en-US" sz="2400" b="1" dirty="0"/>
              <a:t>” </a:t>
            </a:r>
            <a:r>
              <a:rPr lang="zh-CN" altLang="en-US" sz="2400" b="1" dirty="0"/>
              <a:t>数组中最后一个元素 </a:t>
            </a:r>
            <a:r>
              <a:rPr lang="en-US" sz="2400" b="1" dirty="0"/>
              <a:t>(</a:t>
            </a:r>
            <a:r>
              <a:rPr lang="zh-CN" altLang="en-US" sz="2400" b="1" dirty="0"/>
              <a:t>它已经在正确的位置</a:t>
            </a:r>
            <a:r>
              <a:rPr lang="en-US" sz="2400" b="1" dirty="0"/>
              <a:t>)</a:t>
            </a:r>
            <a:r>
              <a:rPr lang="zh-CN" altLang="en-US" sz="2400" b="1" dirty="0"/>
              <a:t>，</a:t>
            </a:r>
            <a:r>
              <a:rPr lang="en-US" sz="2400" b="1" dirty="0"/>
              <a:t> </a:t>
            </a:r>
            <a:r>
              <a:rPr lang="zh-CN" altLang="en-US" sz="2400" b="1" dirty="0"/>
              <a:t>在新的根结点上调用</a:t>
            </a:r>
            <a:r>
              <a:rPr lang="en-US" sz="2400" b="1" dirty="0"/>
              <a:t> Max-</a:t>
            </a:r>
            <a:r>
              <a:rPr lang="en-US" sz="2400" b="1" dirty="0" err="1"/>
              <a:t>Heapify</a:t>
            </a:r>
            <a:r>
              <a:rPr lang="zh-CN" altLang="en-US" sz="2400" b="1" dirty="0"/>
              <a:t>，新的根结点有可能违反堆的性质。</a:t>
            </a:r>
            <a:endParaRPr lang="en-US" sz="2400" b="1" dirty="0"/>
          </a:p>
          <a:p>
            <a:r>
              <a:rPr lang="zh-CN" altLang="en-US" sz="2400" b="1" dirty="0"/>
              <a:t>重复</a:t>
            </a:r>
            <a:r>
              <a:rPr lang="en-US" sz="2400" b="1" dirty="0"/>
              <a:t>“</a:t>
            </a:r>
            <a:r>
              <a:rPr lang="zh-CN" altLang="en-US" sz="2400" b="1" dirty="0"/>
              <a:t>去掉</a:t>
            </a:r>
            <a:r>
              <a:rPr lang="en-US" sz="2400" b="1" dirty="0"/>
              <a:t>” </a:t>
            </a:r>
            <a:r>
              <a:rPr lang="zh-CN" altLang="en-US" sz="2400" b="1" dirty="0"/>
              <a:t>操作直到只剩一个结点</a:t>
            </a:r>
            <a:r>
              <a:rPr lang="en-US" sz="2400" b="1" dirty="0"/>
              <a:t> (</a:t>
            </a:r>
            <a:r>
              <a:rPr lang="zh-CN" altLang="en-US" sz="2400" b="1" dirty="0"/>
              <a:t>也就是最小值</a:t>
            </a:r>
            <a:r>
              <a:rPr lang="en-US" sz="2400" b="1" dirty="0"/>
              <a:t>), </a:t>
            </a:r>
            <a:r>
              <a:rPr lang="zh-CN" altLang="en-US" sz="2400" b="1" dirty="0"/>
              <a:t>这是数组已经排序完成。</a:t>
            </a:r>
            <a:endParaRPr lang="en-US" sz="2200" b="1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0000CC"/>
                </a:solidFill>
              </a:rPr>
              <a:t>堆排序算法</a:t>
            </a:r>
            <a:r>
              <a:rPr lang="en-US" sz="3600" b="1" dirty="0">
                <a:solidFill>
                  <a:srgbClr val="0000CC"/>
                </a:solidFill>
              </a:rPr>
              <a:t>: </a:t>
            </a:r>
            <a:r>
              <a:rPr lang="zh-CN" altLang="en-US" sz="3600" b="1" dirty="0">
                <a:solidFill>
                  <a:srgbClr val="0000CC"/>
                </a:solidFill>
              </a:rPr>
              <a:t>思想</a:t>
            </a:r>
            <a:endParaRPr lang="en-US" sz="36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8579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0000CC"/>
                </a:solidFill>
              </a:rPr>
              <a:t>堆排序</a:t>
            </a:r>
            <a:r>
              <a:rPr lang="en-US" sz="3600" b="1" dirty="0">
                <a:solidFill>
                  <a:srgbClr val="0000CC"/>
                </a:solidFill>
              </a:rPr>
              <a:t>: </a:t>
            </a:r>
            <a:r>
              <a:rPr lang="zh-CN" altLang="en-US" sz="3600" b="1" dirty="0">
                <a:solidFill>
                  <a:srgbClr val="0000CC"/>
                </a:solidFill>
              </a:rPr>
              <a:t>举例</a:t>
            </a:r>
            <a:endParaRPr lang="en-US" sz="3600" b="1" dirty="0">
              <a:solidFill>
                <a:srgbClr val="0000CC"/>
              </a:solidFill>
            </a:endParaRPr>
          </a:p>
        </p:txBody>
      </p:sp>
      <p:pic>
        <p:nvPicPr>
          <p:cNvPr id="491523" name="Picture 3"/>
          <p:cNvPicPr>
            <a:picLocks noChangeAspect="1" noChangeArrowheads="1"/>
          </p:cNvPicPr>
          <p:nvPr/>
        </p:nvPicPr>
        <p:blipFill>
          <a:blip r:embed="rId3" cstate="print"/>
          <a:srcRect l="23611" t="36111" r="31944" b="16667"/>
          <a:stretch>
            <a:fillRect/>
          </a:stretch>
        </p:blipFill>
        <p:spPr bwMode="auto">
          <a:xfrm>
            <a:off x="1828800" y="1447800"/>
            <a:ext cx="6172200" cy="491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457200" y="1905000"/>
            <a:ext cx="1767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   7  4  3  1  2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899913" y="1905000"/>
            <a:ext cx="1309887" cy="381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1143000" y="1905000"/>
            <a:ext cx="0" cy="38100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1447800" y="1924110"/>
            <a:ext cx="0" cy="38100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1676400" y="1914555"/>
            <a:ext cx="0" cy="38100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1905000" y="1914555"/>
            <a:ext cx="0" cy="38100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533400" y="1428690"/>
            <a:ext cx="1301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初始数组</a:t>
            </a:r>
            <a:r>
              <a:rPr lang="en-US" dirty="0"/>
              <a:t>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15000" y="4953000"/>
            <a:ext cx="1818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排序后的数组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5568579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0000CC"/>
                </a:solidFill>
              </a:rPr>
              <a:t>堆排序</a:t>
            </a:r>
            <a:r>
              <a:rPr lang="en-US" sz="3600" b="1" dirty="0">
                <a:solidFill>
                  <a:srgbClr val="0000CC"/>
                </a:solidFill>
              </a:rPr>
              <a:t>: </a:t>
            </a:r>
            <a:r>
              <a:rPr lang="zh-CN" altLang="en-US" sz="3600" b="1" dirty="0">
                <a:solidFill>
                  <a:srgbClr val="0000CC"/>
                </a:solidFill>
              </a:rPr>
              <a:t>伪代码</a:t>
            </a:r>
            <a:endParaRPr lang="en-US" sz="3600" b="1" dirty="0">
              <a:solidFill>
                <a:srgbClr val="0000CC"/>
              </a:solidFill>
            </a:endParaRPr>
          </a:p>
        </p:txBody>
      </p:sp>
      <p:pic>
        <p:nvPicPr>
          <p:cNvPr id="4915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488" y="1809761"/>
            <a:ext cx="5305425" cy="2307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6857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534400" cy="5029200"/>
          </a:xfrm>
        </p:spPr>
        <p:txBody>
          <a:bodyPr/>
          <a:lstStyle/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pPr>
              <a:buNone/>
            </a:pPr>
            <a:endParaRPr lang="en-US" sz="2400" b="1" dirty="0"/>
          </a:p>
          <a:p>
            <a:r>
              <a:rPr lang="en-US" sz="2400" b="1" dirty="0"/>
              <a:t>Build-Max-Heap: </a:t>
            </a:r>
            <a:r>
              <a:rPr lang="en-US" sz="2400" b="1" i="1" dirty="0"/>
              <a:t>O</a:t>
            </a:r>
            <a:r>
              <a:rPr lang="en-US" sz="2400" b="1" dirty="0"/>
              <a:t>(</a:t>
            </a:r>
            <a:r>
              <a:rPr lang="en-US" sz="2400" b="1" i="1" dirty="0"/>
              <a:t>n</a:t>
            </a:r>
            <a:r>
              <a:rPr lang="en-US" sz="2400" b="1" dirty="0"/>
              <a:t>)</a:t>
            </a:r>
          </a:p>
          <a:p>
            <a:r>
              <a:rPr lang="en-US" sz="2400" b="1" dirty="0"/>
              <a:t>for loop: </a:t>
            </a:r>
            <a:r>
              <a:rPr lang="en-US" sz="2400" b="1" i="1" dirty="0"/>
              <a:t>n</a:t>
            </a:r>
            <a:r>
              <a:rPr lang="en-US" sz="2400" b="1" dirty="0"/>
              <a:t> – 1 </a:t>
            </a:r>
            <a:r>
              <a:rPr lang="zh-CN" altLang="en-US" sz="2400" b="1" dirty="0"/>
              <a:t>次</a:t>
            </a:r>
            <a:endParaRPr lang="en-US" sz="2400" b="1" dirty="0"/>
          </a:p>
          <a:p>
            <a:pPr lvl="1"/>
            <a:r>
              <a:rPr lang="zh-CN" altLang="en-US" sz="2200" b="1" dirty="0"/>
              <a:t>交换值</a:t>
            </a:r>
            <a:r>
              <a:rPr lang="en-US" sz="2200" b="1" dirty="0"/>
              <a:t>: </a:t>
            </a:r>
            <a:r>
              <a:rPr lang="en-US" sz="2200" b="1" i="1" dirty="0"/>
              <a:t>O</a:t>
            </a:r>
            <a:r>
              <a:rPr lang="en-US" sz="2200" b="1" dirty="0"/>
              <a:t>(1)</a:t>
            </a:r>
          </a:p>
          <a:p>
            <a:pPr lvl="1"/>
            <a:r>
              <a:rPr lang="en-US" sz="2200" b="1" dirty="0"/>
              <a:t>Max-</a:t>
            </a:r>
            <a:r>
              <a:rPr lang="en-US" sz="2200" b="1" dirty="0" err="1"/>
              <a:t>Heapify</a:t>
            </a:r>
            <a:r>
              <a:rPr lang="en-US" sz="2200" b="1" dirty="0"/>
              <a:t>: </a:t>
            </a:r>
            <a:r>
              <a:rPr lang="en-US" sz="2200" b="1" i="1" dirty="0"/>
              <a:t>O</a:t>
            </a:r>
            <a:r>
              <a:rPr lang="en-US" sz="2200" b="1" dirty="0"/>
              <a:t>(</a:t>
            </a:r>
            <a:r>
              <a:rPr lang="en-US" sz="2200" b="1" dirty="0" err="1"/>
              <a:t>lg</a:t>
            </a:r>
            <a:r>
              <a:rPr lang="en-US" sz="2200" b="1" dirty="0"/>
              <a:t> </a:t>
            </a:r>
            <a:r>
              <a:rPr lang="en-US" sz="2200" b="1" i="1" dirty="0"/>
              <a:t>n</a:t>
            </a:r>
            <a:r>
              <a:rPr lang="en-US" sz="2200" b="1" dirty="0"/>
              <a:t>)</a:t>
            </a:r>
          </a:p>
          <a:p>
            <a:r>
              <a:rPr lang="zh-CN" altLang="en-US" sz="2400" b="1" i="1" dirty="0">
                <a:solidFill>
                  <a:srgbClr val="C00000"/>
                </a:solidFill>
              </a:rPr>
              <a:t>总时间 </a:t>
            </a:r>
            <a:r>
              <a:rPr lang="en-US" sz="2400" b="1" dirty="0"/>
              <a:t>: </a:t>
            </a:r>
            <a:r>
              <a:rPr lang="en-US" sz="2400" b="1" i="1" dirty="0"/>
              <a:t>O</a:t>
            </a:r>
            <a:r>
              <a:rPr lang="en-US" sz="2400" b="1" dirty="0"/>
              <a:t>(</a:t>
            </a:r>
            <a:r>
              <a:rPr lang="en-US" sz="2400" b="1" i="1" dirty="0"/>
              <a:t>n</a:t>
            </a:r>
            <a:r>
              <a:rPr lang="en-US" sz="2400" b="1" dirty="0"/>
              <a:t> </a:t>
            </a:r>
            <a:r>
              <a:rPr lang="en-US" sz="2400" b="1" dirty="0" err="1"/>
              <a:t>lg</a:t>
            </a:r>
            <a:r>
              <a:rPr lang="en-US" sz="2400" b="1" dirty="0"/>
              <a:t> </a:t>
            </a:r>
            <a:r>
              <a:rPr lang="en-US" sz="2400" b="1" i="1" dirty="0"/>
              <a:t>n</a:t>
            </a:r>
            <a:r>
              <a:rPr lang="en-US" sz="2400" b="1" dirty="0"/>
              <a:t>)</a:t>
            </a:r>
          </a:p>
          <a:p>
            <a:pPr lvl="1"/>
            <a:r>
              <a:rPr lang="zh-CN" altLang="en-US" sz="2200" b="1" dirty="0"/>
              <a:t>与归并排序一样，而且是</a:t>
            </a:r>
            <a:r>
              <a:rPr lang="en-US" sz="2200" b="1" dirty="0"/>
              <a:t>in place</a:t>
            </a:r>
            <a:r>
              <a:rPr lang="zh-CN" altLang="en-US" sz="2200" b="1" dirty="0"/>
              <a:t>排序。</a:t>
            </a:r>
            <a:endParaRPr lang="en-US" sz="2200" b="1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en-US" sz="3600" b="1" dirty="0" err="1">
                <a:solidFill>
                  <a:srgbClr val="0000CC"/>
                </a:solidFill>
              </a:rPr>
              <a:t>Heapsort</a:t>
            </a:r>
            <a:r>
              <a:rPr lang="en-US" sz="3600" b="1" dirty="0">
                <a:solidFill>
                  <a:srgbClr val="0000CC"/>
                </a:solidFill>
              </a:rPr>
              <a:t> Algorithm: Analysis</a:t>
            </a:r>
          </a:p>
        </p:txBody>
      </p:sp>
      <p:pic>
        <p:nvPicPr>
          <p:cNvPr id="4925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552189"/>
            <a:ext cx="4314825" cy="1876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685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0000CC"/>
                </a:solidFill>
              </a:rPr>
              <a:t>优先队列</a:t>
            </a:r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153400" cy="5181600"/>
          </a:xfrm>
        </p:spPr>
        <p:txBody>
          <a:bodyPr/>
          <a:lstStyle/>
          <a:p>
            <a:r>
              <a:rPr lang="zh-CN" altLang="en-US" sz="2400" b="1" dirty="0"/>
              <a:t>堆的应用，实现一个高效的</a:t>
            </a:r>
            <a:r>
              <a:rPr lang="en-US" sz="2400" b="1" dirty="0"/>
              <a:t> </a:t>
            </a:r>
            <a:r>
              <a:rPr lang="zh-CN" altLang="en-US" sz="2400" b="1" i="1" dirty="0">
                <a:solidFill>
                  <a:srgbClr val="C00000"/>
                </a:solidFill>
              </a:rPr>
              <a:t>优先队列。</a:t>
            </a:r>
            <a:endParaRPr lang="en-US" sz="2400" b="1" dirty="0"/>
          </a:p>
          <a:p>
            <a:r>
              <a:rPr lang="zh-CN" altLang="en-US" sz="2400" b="1" dirty="0"/>
              <a:t>优先队列是一个维护</a:t>
            </a:r>
            <a:r>
              <a:rPr lang="zh-CN" altLang="en-US" sz="2400" b="1" dirty="0">
                <a:solidFill>
                  <a:srgbClr val="C00000"/>
                </a:solidFill>
              </a:rPr>
              <a:t>动态集合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S </a:t>
            </a:r>
            <a:r>
              <a:rPr lang="zh-CN" altLang="en-US" sz="2400" b="1" dirty="0"/>
              <a:t>数据结构</a:t>
            </a:r>
            <a:r>
              <a:rPr lang="en-US" sz="2400" b="1" dirty="0"/>
              <a:t>, </a:t>
            </a:r>
            <a:r>
              <a:rPr lang="zh-CN" altLang="en-US" sz="2400" b="1" dirty="0"/>
              <a:t>其中每一个元素都有一个值</a:t>
            </a:r>
            <a:r>
              <a:rPr lang="en-US" sz="2400" b="1" dirty="0"/>
              <a:t> (</a:t>
            </a:r>
            <a:r>
              <a:rPr lang="zh-CN" altLang="en-US" sz="2400" b="1" dirty="0"/>
              <a:t>也称</a:t>
            </a:r>
            <a:r>
              <a:rPr lang="en-US" sz="2400" b="1" dirty="0"/>
              <a:t> </a:t>
            </a:r>
            <a:r>
              <a:rPr lang="en-US" sz="2400" b="1" i="1" dirty="0">
                <a:solidFill>
                  <a:srgbClr val="C00000"/>
                </a:solidFill>
              </a:rPr>
              <a:t>key</a:t>
            </a:r>
            <a:r>
              <a:rPr lang="en-US" sz="2400" b="1" dirty="0"/>
              <a:t>), </a:t>
            </a:r>
            <a:r>
              <a:rPr lang="zh-CN" altLang="en-US" sz="2400" b="1" dirty="0"/>
              <a:t>这个值表示该元素的 </a:t>
            </a:r>
            <a:r>
              <a:rPr lang="zh-CN" altLang="en-US" sz="2400" b="1" i="1" dirty="0">
                <a:solidFill>
                  <a:srgbClr val="C00000"/>
                </a:solidFill>
              </a:rPr>
              <a:t>优先级</a:t>
            </a:r>
            <a:r>
              <a:rPr lang="en-US" sz="2400" b="1" dirty="0"/>
              <a:t> </a:t>
            </a:r>
            <a:r>
              <a:rPr lang="zh-CN" altLang="en-US" sz="2400" b="1" dirty="0"/>
              <a:t>。</a:t>
            </a:r>
            <a:endParaRPr lang="en-US" sz="2400" b="1" i="1" dirty="0"/>
          </a:p>
          <a:p>
            <a:r>
              <a:rPr lang="zh-CN" altLang="en-US" sz="2400" b="1" dirty="0"/>
              <a:t>类比最大堆和最小堆</a:t>
            </a:r>
            <a:r>
              <a:rPr lang="en-US" sz="2400" b="1" dirty="0"/>
              <a:t>, </a:t>
            </a:r>
            <a:r>
              <a:rPr lang="zh-CN" altLang="en-US" sz="2400" b="1" dirty="0"/>
              <a:t>也有</a:t>
            </a:r>
            <a:r>
              <a:rPr lang="en-US" sz="2400" b="1" dirty="0"/>
              <a:t> </a:t>
            </a:r>
            <a:r>
              <a:rPr lang="zh-CN" altLang="en-US" sz="2400" b="1" i="1" dirty="0">
                <a:solidFill>
                  <a:srgbClr val="C00000"/>
                </a:solidFill>
              </a:rPr>
              <a:t>最大优先队列</a:t>
            </a:r>
            <a:r>
              <a:rPr lang="en-US" sz="2400" b="1" dirty="0"/>
              <a:t> and </a:t>
            </a:r>
            <a:r>
              <a:rPr lang="zh-CN" altLang="en-US" sz="2400" b="1" i="1" dirty="0">
                <a:solidFill>
                  <a:srgbClr val="C00000"/>
                </a:solidFill>
              </a:rPr>
              <a:t>最小优先队列。</a:t>
            </a:r>
            <a:endParaRPr lang="en-US" sz="2400" b="1" dirty="0"/>
          </a:p>
          <a:p>
            <a:r>
              <a:rPr lang="zh-CN" altLang="en-US" sz="2400" b="1" dirty="0"/>
              <a:t>最大优先队列的应用</a:t>
            </a:r>
            <a:r>
              <a:rPr lang="en-US" sz="2400" b="1" dirty="0"/>
              <a:t>: </a:t>
            </a:r>
            <a:r>
              <a:rPr lang="zh-CN" altLang="en-US" sz="2400" b="1" dirty="0"/>
              <a:t>共享计算机系统的作业调度</a:t>
            </a:r>
            <a:r>
              <a:rPr lang="en-US" sz="2400" b="1" dirty="0"/>
              <a:t> – </a:t>
            </a:r>
            <a:r>
              <a:rPr lang="zh-CN" altLang="en-US" sz="2400" b="1" dirty="0"/>
              <a:t>在将要执行的所有作业中</a:t>
            </a:r>
            <a:r>
              <a:rPr lang="en-US" sz="2400" b="1" dirty="0"/>
              <a:t>, </a:t>
            </a:r>
            <a:r>
              <a:rPr lang="zh-CN" altLang="en-US" sz="2400" b="1" dirty="0"/>
              <a:t>选择优先级最高的执行。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7848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0000CC"/>
                </a:solidFill>
              </a:rPr>
              <a:t>优先队列操作</a:t>
            </a:r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001000" cy="51816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400" b="1" dirty="0">
                <a:solidFill>
                  <a:schemeClr val="bg2"/>
                </a:solidFill>
              </a:rPr>
              <a:t>最大优先队列支持如下操作</a:t>
            </a:r>
            <a:r>
              <a:rPr lang="en-US" sz="2400" b="1" dirty="0"/>
              <a:t>:</a:t>
            </a:r>
          </a:p>
          <a:p>
            <a:pPr marL="640080" lvl="1">
              <a:spcBef>
                <a:spcPts val="0"/>
              </a:spcBef>
            </a:pPr>
            <a:r>
              <a:rPr lang="en-US" sz="2200" b="1" dirty="0"/>
              <a:t>Insert(</a:t>
            </a:r>
            <a:r>
              <a:rPr lang="en-US" sz="2200" b="1" i="1" dirty="0"/>
              <a:t>S</a:t>
            </a:r>
            <a:r>
              <a:rPr lang="en-US" sz="2200" b="1" dirty="0"/>
              <a:t>, </a:t>
            </a:r>
            <a:r>
              <a:rPr lang="en-US" sz="2200" b="1" i="1" dirty="0"/>
              <a:t>x</a:t>
            </a:r>
            <a:r>
              <a:rPr lang="en-US" sz="2200" b="1" dirty="0"/>
              <a:t>): </a:t>
            </a:r>
            <a:r>
              <a:rPr lang="zh-CN" altLang="en-US" sz="2200" b="1" dirty="0"/>
              <a:t>将元素 </a:t>
            </a:r>
            <a:r>
              <a:rPr lang="en-US" sz="2200" b="1" i="1" dirty="0"/>
              <a:t>x</a:t>
            </a:r>
            <a:r>
              <a:rPr lang="en-US" sz="2200" b="1" dirty="0"/>
              <a:t> </a:t>
            </a:r>
            <a:r>
              <a:rPr lang="zh-CN" altLang="en-US" sz="2200" b="1" dirty="0"/>
              <a:t>插入集合</a:t>
            </a:r>
            <a:r>
              <a:rPr lang="en-US" sz="2200" b="1" dirty="0"/>
              <a:t> </a:t>
            </a:r>
            <a:r>
              <a:rPr lang="en-US" sz="2200" b="1" i="1" dirty="0"/>
              <a:t>S</a:t>
            </a:r>
            <a:r>
              <a:rPr lang="zh-CN" altLang="en-US" sz="2200" b="1" i="1" dirty="0"/>
              <a:t>。</a:t>
            </a:r>
            <a:endParaRPr lang="en-US" sz="2200" b="1" dirty="0"/>
          </a:p>
          <a:p>
            <a:pPr marL="640080" lvl="1">
              <a:spcBef>
                <a:spcPts val="0"/>
              </a:spcBef>
            </a:pPr>
            <a:r>
              <a:rPr lang="en-US" sz="2200" b="1" dirty="0"/>
              <a:t>Maximum(</a:t>
            </a:r>
            <a:r>
              <a:rPr lang="en-US" sz="2200" b="1" i="1" dirty="0"/>
              <a:t>S</a:t>
            </a:r>
            <a:r>
              <a:rPr lang="en-US" sz="2200" b="1" dirty="0"/>
              <a:t>): </a:t>
            </a:r>
            <a:r>
              <a:rPr lang="zh-CN" altLang="en-US" sz="2200" b="1" dirty="0"/>
              <a:t>返回集合</a:t>
            </a:r>
            <a:r>
              <a:rPr lang="en-US" sz="2200" b="1" dirty="0"/>
              <a:t> </a:t>
            </a:r>
            <a:r>
              <a:rPr lang="en-US" sz="2200" b="1" i="1" dirty="0"/>
              <a:t>S</a:t>
            </a:r>
            <a:r>
              <a:rPr lang="en-US" sz="2200" b="1" dirty="0"/>
              <a:t> </a:t>
            </a:r>
            <a:r>
              <a:rPr lang="zh-CN" altLang="en-US" sz="2200" b="1" dirty="0"/>
              <a:t>中 </a:t>
            </a:r>
            <a:r>
              <a:rPr lang="en-US" sz="2200" b="1" dirty="0"/>
              <a:t>key </a:t>
            </a:r>
            <a:r>
              <a:rPr lang="zh-CN" altLang="en-US" sz="2200" b="1" dirty="0"/>
              <a:t>最大的元素。</a:t>
            </a:r>
            <a:endParaRPr lang="en-US" sz="2200" b="1" dirty="0"/>
          </a:p>
          <a:p>
            <a:pPr marL="640080" lvl="1">
              <a:spcBef>
                <a:spcPts val="0"/>
              </a:spcBef>
            </a:pPr>
            <a:r>
              <a:rPr lang="en-US" sz="2200" b="1" dirty="0"/>
              <a:t>Extract-Max(</a:t>
            </a:r>
            <a:r>
              <a:rPr lang="en-US" sz="2200" b="1" i="1" dirty="0"/>
              <a:t>S</a:t>
            </a:r>
            <a:r>
              <a:rPr lang="en-US" sz="2200" b="1" dirty="0"/>
              <a:t>):</a:t>
            </a:r>
            <a:r>
              <a:rPr lang="zh-CN" altLang="en-US" sz="2200" b="1" dirty="0"/>
              <a:t>去掉并返回集合</a:t>
            </a:r>
            <a:r>
              <a:rPr lang="en-US" altLang="zh-CN" sz="2200" b="1" dirty="0"/>
              <a:t> </a:t>
            </a:r>
            <a:r>
              <a:rPr lang="en-US" altLang="zh-CN" sz="2200" b="1" i="1" dirty="0"/>
              <a:t>S</a:t>
            </a:r>
            <a:r>
              <a:rPr lang="en-US" altLang="zh-CN" sz="2200" b="1" dirty="0"/>
              <a:t> </a:t>
            </a:r>
            <a:r>
              <a:rPr lang="zh-CN" altLang="en-US" sz="2200" b="1" dirty="0"/>
              <a:t>中 </a:t>
            </a:r>
            <a:r>
              <a:rPr lang="en-US" altLang="zh-CN" sz="2200" b="1" dirty="0"/>
              <a:t>key </a:t>
            </a:r>
            <a:r>
              <a:rPr lang="zh-CN" altLang="en-US" sz="2200" b="1" dirty="0"/>
              <a:t>最大的元素。</a:t>
            </a:r>
            <a:endParaRPr lang="en-US" sz="2200" b="1" dirty="0"/>
          </a:p>
          <a:p>
            <a:pPr marL="640080" lvl="1">
              <a:spcBef>
                <a:spcPts val="0"/>
              </a:spcBef>
            </a:pPr>
            <a:r>
              <a:rPr lang="en-US" sz="2200" b="1" dirty="0"/>
              <a:t>Increase-Key(</a:t>
            </a:r>
            <a:r>
              <a:rPr lang="en-US" sz="2200" b="1" i="1" dirty="0"/>
              <a:t>S</a:t>
            </a:r>
            <a:r>
              <a:rPr lang="en-US" sz="2200" b="1" dirty="0"/>
              <a:t>, </a:t>
            </a:r>
            <a:r>
              <a:rPr lang="en-US" sz="2200" b="1" i="1" dirty="0"/>
              <a:t>x</a:t>
            </a:r>
            <a:r>
              <a:rPr lang="en-US" sz="2200" b="1" dirty="0"/>
              <a:t>, </a:t>
            </a:r>
            <a:r>
              <a:rPr lang="en-US" sz="2200" b="1" i="1" dirty="0"/>
              <a:t>k</a:t>
            </a:r>
            <a:r>
              <a:rPr lang="en-US" sz="2200" b="1" dirty="0"/>
              <a:t>): </a:t>
            </a:r>
            <a:r>
              <a:rPr lang="zh-CN" altLang="en-US" sz="2200" b="1" dirty="0"/>
              <a:t>增加元素 </a:t>
            </a:r>
            <a:r>
              <a:rPr lang="en-US" sz="2200" b="1" i="1" dirty="0"/>
              <a:t>x</a:t>
            </a:r>
            <a:r>
              <a:rPr lang="en-US" sz="2200" b="1" dirty="0"/>
              <a:t> </a:t>
            </a:r>
            <a:r>
              <a:rPr lang="zh-CN" altLang="en-US" sz="2200" b="1" dirty="0"/>
              <a:t>的</a:t>
            </a:r>
            <a:r>
              <a:rPr lang="en-US" sz="2200" b="1" dirty="0"/>
              <a:t>key </a:t>
            </a:r>
            <a:r>
              <a:rPr lang="zh-CN" altLang="en-US" sz="2200" b="1" dirty="0"/>
              <a:t>到</a:t>
            </a:r>
            <a:r>
              <a:rPr lang="en-US" sz="2200" b="1" dirty="0"/>
              <a:t> </a:t>
            </a:r>
            <a:r>
              <a:rPr lang="en-US" sz="2200" b="1" i="1" dirty="0"/>
              <a:t>k</a:t>
            </a:r>
            <a:r>
              <a:rPr lang="zh-CN" altLang="en-US" sz="2200" b="1" dirty="0"/>
              <a:t>。假定</a:t>
            </a:r>
            <a:r>
              <a:rPr lang="en-US" sz="2200" b="1" dirty="0"/>
              <a:t> </a:t>
            </a:r>
            <a:r>
              <a:rPr lang="en-US" sz="2200" b="1" i="1" dirty="0"/>
              <a:t>k</a:t>
            </a:r>
            <a:r>
              <a:rPr lang="en-US" sz="2200" b="1" dirty="0"/>
              <a:t> </a:t>
            </a:r>
            <a:r>
              <a:rPr lang="en-US" sz="2200" b="1" dirty="0">
                <a:sym typeface="Symbol"/>
              </a:rPr>
              <a:t> </a:t>
            </a:r>
            <a:r>
              <a:rPr lang="en-US" sz="2200" b="1" i="1" dirty="0"/>
              <a:t>x</a:t>
            </a:r>
            <a:r>
              <a:rPr lang="en-US" sz="2200" b="1" dirty="0"/>
              <a:t> </a:t>
            </a:r>
            <a:r>
              <a:rPr lang="zh-CN" altLang="en-US" sz="2200" b="1" dirty="0"/>
              <a:t>当前的</a:t>
            </a:r>
            <a:r>
              <a:rPr lang="en-US" altLang="zh-CN" sz="2200" b="1" dirty="0"/>
              <a:t>key</a:t>
            </a:r>
            <a:r>
              <a:rPr lang="zh-CN" altLang="en-US" sz="2200" b="1" dirty="0"/>
              <a:t>。</a:t>
            </a:r>
            <a:endParaRPr lang="en-US" sz="2200" b="1" dirty="0"/>
          </a:p>
          <a:p>
            <a:pPr>
              <a:spcBef>
                <a:spcPts val="1200"/>
              </a:spcBef>
            </a:pPr>
            <a:r>
              <a:rPr lang="zh-CN" altLang="en-US" sz="2400" b="1" dirty="0">
                <a:solidFill>
                  <a:schemeClr val="bg2"/>
                </a:solidFill>
              </a:rPr>
              <a:t>最小优先队列支持的操作：</a:t>
            </a:r>
            <a:endParaRPr lang="en-US" sz="2400" b="1" dirty="0"/>
          </a:p>
          <a:p>
            <a:pPr marL="640080" lvl="1">
              <a:spcBef>
                <a:spcPts val="0"/>
              </a:spcBef>
            </a:pPr>
            <a:r>
              <a:rPr lang="en-US" sz="2200" b="1" dirty="0"/>
              <a:t>Insert(</a:t>
            </a:r>
            <a:r>
              <a:rPr lang="en-US" sz="2200" b="1" i="1" dirty="0"/>
              <a:t>S</a:t>
            </a:r>
            <a:r>
              <a:rPr lang="en-US" sz="2200" b="1" dirty="0"/>
              <a:t>, </a:t>
            </a:r>
            <a:r>
              <a:rPr lang="en-US" sz="2200" b="1" i="1" dirty="0"/>
              <a:t>x</a:t>
            </a:r>
            <a:r>
              <a:rPr lang="en-US" sz="2200" b="1" dirty="0"/>
              <a:t>):</a:t>
            </a:r>
            <a:r>
              <a:rPr lang="zh-CN" altLang="en-US" sz="2200" b="1" dirty="0"/>
              <a:t>将元素 </a:t>
            </a:r>
            <a:r>
              <a:rPr lang="en-US" altLang="zh-CN" sz="2200" b="1" i="1" dirty="0"/>
              <a:t>x</a:t>
            </a:r>
            <a:r>
              <a:rPr lang="en-US" altLang="zh-CN" sz="2200" b="1" dirty="0"/>
              <a:t> </a:t>
            </a:r>
            <a:r>
              <a:rPr lang="zh-CN" altLang="en-US" sz="2200" b="1" dirty="0"/>
              <a:t>插入集合</a:t>
            </a:r>
            <a:r>
              <a:rPr lang="en-US" altLang="zh-CN" sz="2200" b="1" dirty="0"/>
              <a:t> </a:t>
            </a:r>
            <a:r>
              <a:rPr lang="en-US" altLang="zh-CN" sz="2200" b="1" i="1" dirty="0"/>
              <a:t>S</a:t>
            </a:r>
            <a:r>
              <a:rPr lang="en-US" sz="2200" b="1" dirty="0"/>
              <a:t>.</a:t>
            </a:r>
          </a:p>
          <a:p>
            <a:pPr marL="640080" lvl="1">
              <a:spcBef>
                <a:spcPts val="0"/>
              </a:spcBef>
            </a:pPr>
            <a:r>
              <a:rPr lang="en-US" sz="2200" b="1" dirty="0"/>
              <a:t>Minimum(</a:t>
            </a:r>
            <a:r>
              <a:rPr lang="en-US" sz="2200" b="1" i="1" dirty="0"/>
              <a:t>S</a:t>
            </a:r>
            <a:r>
              <a:rPr lang="en-US" sz="2200" b="1" dirty="0"/>
              <a:t>):</a:t>
            </a:r>
            <a:r>
              <a:rPr lang="zh-CN" altLang="en-US" sz="2200" b="1" dirty="0"/>
              <a:t>返回集合</a:t>
            </a:r>
            <a:r>
              <a:rPr lang="en-US" altLang="zh-CN" sz="2200" b="1" dirty="0"/>
              <a:t> </a:t>
            </a:r>
            <a:r>
              <a:rPr lang="en-US" altLang="zh-CN" sz="2200" b="1" i="1" dirty="0"/>
              <a:t>S</a:t>
            </a:r>
            <a:r>
              <a:rPr lang="en-US" altLang="zh-CN" sz="2200" b="1" dirty="0"/>
              <a:t> </a:t>
            </a:r>
            <a:r>
              <a:rPr lang="zh-CN" altLang="en-US" sz="2200" b="1" dirty="0"/>
              <a:t>中 </a:t>
            </a:r>
            <a:r>
              <a:rPr lang="en-US" altLang="zh-CN" sz="2200" b="1" dirty="0"/>
              <a:t>key </a:t>
            </a:r>
            <a:r>
              <a:rPr lang="zh-CN" altLang="en-US" sz="2200" b="1" dirty="0"/>
              <a:t>最小的元素</a:t>
            </a:r>
            <a:r>
              <a:rPr lang="en-US" sz="2200" b="1" dirty="0"/>
              <a:t>.</a:t>
            </a:r>
          </a:p>
          <a:p>
            <a:pPr marL="640080" lvl="1">
              <a:spcBef>
                <a:spcPts val="0"/>
              </a:spcBef>
            </a:pPr>
            <a:r>
              <a:rPr lang="en-US" sz="2200" b="1" dirty="0"/>
              <a:t>Extract-Min(</a:t>
            </a:r>
            <a:r>
              <a:rPr lang="en-US" sz="2200" b="1" i="1" dirty="0"/>
              <a:t>S</a:t>
            </a:r>
            <a:r>
              <a:rPr lang="en-US" sz="2200" b="1" dirty="0"/>
              <a:t>):</a:t>
            </a:r>
            <a:r>
              <a:rPr lang="zh-CN" altLang="en-US" sz="2200" b="1" dirty="0"/>
              <a:t>去掉并返回集合</a:t>
            </a:r>
            <a:r>
              <a:rPr lang="en-US" altLang="zh-CN" sz="2200" b="1" dirty="0"/>
              <a:t> </a:t>
            </a:r>
            <a:r>
              <a:rPr lang="en-US" altLang="zh-CN" sz="2200" b="1" i="1" dirty="0"/>
              <a:t>S</a:t>
            </a:r>
            <a:r>
              <a:rPr lang="en-US" altLang="zh-CN" sz="2200" b="1" dirty="0"/>
              <a:t> </a:t>
            </a:r>
            <a:r>
              <a:rPr lang="zh-CN" altLang="en-US" sz="2200" b="1" dirty="0"/>
              <a:t>中 </a:t>
            </a:r>
            <a:r>
              <a:rPr lang="en-US" altLang="zh-CN" sz="2200" b="1" dirty="0"/>
              <a:t>key </a:t>
            </a:r>
            <a:r>
              <a:rPr lang="zh-CN" altLang="en-US" sz="2200" b="1" dirty="0"/>
              <a:t>最小的元素</a:t>
            </a:r>
            <a:r>
              <a:rPr lang="en-US" sz="2200" b="1" dirty="0"/>
              <a:t>.</a:t>
            </a:r>
          </a:p>
          <a:p>
            <a:pPr marL="640080" lvl="1">
              <a:spcBef>
                <a:spcPts val="0"/>
              </a:spcBef>
            </a:pPr>
            <a:r>
              <a:rPr lang="en-US" sz="2200" b="1" dirty="0"/>
              <a:t>Decrease-Key(</a:t>
            </a:r>
            <a:r>
              <a:rPr lang="en-US" sz="2200" b="1" i="1" dirty="0"/>
              <a:t>S</a:t>
            </a:r>
            <a:r>
              <a:rPr lang="en-US" sz="2200" b="1" dirty="0"/>
              <a:t>, </a:t>
            </a:r>
            <a:r>
              <a:rPr lang="en-US" sz="2200" b="1" i="1" dirty="0"/>
              <a:t>x</a:t>
            </a:r>
            <a:r>
              <a:rPr lang="en-US" sz="2200" b="1" dirty="0"/>
              <a:t>, </a:t>
            </a:r>
            <a:r>
              <a:rPr lang="en-US" sz="2200" b="1" i="1" dirty="0"/>
              <a:t>k</a:t>
            </a:r>
            <a:r>
              <a:rPr lang="en-US" sz="2200" b="1" dirty="0"/>
              <a:t>):</a:t>
            </a:r>
            <a:r>
              <a:rPr lang="zh-CN" altLang="en-US" sz="2200" b="1" dirty="0"/>
              <a:t>减少元素 </a:t>
            </a:r>
            <a:r>
              <a:rPr lang="en-US" altLang="zh-CN" sz="2200" b="1" i="1" dirty="0"/>
              <a:t>x</a:t>
            </a:r>
            <a:r>
              <a:rPr lang="en-US" altLang="zh-CN" sz="2200" b="1" dirty="0"/>
              <a:t> </a:t>
            </a:r>
            <a:r>
              <a:rPr lang="zh-CN" altLang="en-US" sz="2200" b="1" dirty="0"/>
              <a:t>的</a:t>
            </a:r>
            <a:r>
              <a:rPr lang="en-US" altLang="zh-CN" sz="2200" b="1" dirty="0"/>
              <a:t>key </a:t>
            </a:r>
            <a:r>
              <a:rPr lang="zh-CN" altLang="en-US" sz="2200" b="1" dirty="0"/>
              <a:t>到</a:t>
            </a:r>
            <a:r>
              <a:rPr lang="en-US" altLang="zh-CN" sz="2200" b="1" dirty="0"/>
              <a:t> </a:t>
            </a:r>
            <a:r>
              <a:rPr lang="en-US" altLang="zh-CN" sz="2200" b="1" i="1" dirty="0"/>
              <a:t>k</a:t>
            </a:r>
            <a:r>
              <a:rPr lang="zh-CN" altLang="en-US" sz="2200" b="1" dirty="0"/>
              <a:t>。假定</a:t>
            </a:r>
            <a:r>
              <a:rPr lang="en-US" altLang="zh-CN" sz="2200" b="1" dirty="0"/>
              <a:t> </a:t>
            </a:r>
            <a:r>
              <a:rPr lang="en-US" altLang="zh-CN" sz="2200" b="1" i="1" dirty="0"/>
              <a:t>k</a:t>
            </a:r>
            <a:r>
              <a:rPr lang="en-US" altLang="zh-CN" sz="2200" b="1" dirty="0"/>
              <a:t> </a:t>
            </a:r>
            <a:r>
              <a:rPr lang="en-US" altLang="zh-CN" sz="2200" b="1" dirty="0">
                <a:cs typeface="Times New Roman"/>
                <a:sym typeface="Symbol"/>
              </a:rPr>
              <a:t>≤</a:t>
            </a:r>
            <a:r>
              <a:rPr lang="en-US" altLang="zh-CN" sz="2200" b="1" dirty="0">
                <a:sym typeface="Symbol"/>
              </a:rPr>
              <a:t> </a:t>
            </a:r>
            <a:r>
              <a:rPr lang="en-US" altLang="zh-CN" sz="2200" b="1" i="1" dirty="0"/>
              <a:t>x</a:t>
            </a:r>
            <a:r>
              <a:rPr lang="en-US" altLang="zh-CN" sz="2200" b="1" dirty="0"/>
              <a:t> </a:t>
            </a:r>
            <a:r>
              <a:rPr lang="zh-CN" altLang="en-US" sz="2200" b="1" dirty="0"/>
              <a:t>当前的</a:t>
            </a:r>
            <a:r>
              <a:rPr lang="en-US" altLang="zh-CN" sz="2200" b="1" dirty="0"/>
              <a:t>key</a:t>
            </a:r>
            <a:r>
              <a:rPr lang="zh-CN" altLang="en-US" sz="2200" b="1" dirty="0"/>
              <a:t>。 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61064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0000CC"/>
                </a:solidFill>
              </a:rPr>
              <a:t>用堆实现优先队列的操作</a:t>
            </a:r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400" b="1" dirty="0">
                <a:solidFill>
                  <a:schemeClr val="bg2"/>
                </a:solidFill>
              </a:rPr>
              <a:t>用最大堆和它的操作实现最大优先队列。</a:t>
            </a:r>
            <a:endParaRPr lang="en-US" altLang="zh-CN" sz="2400" b="1" dirty="0">
              <a:solidFill>
                <a:schemeClr val="bg2"/>
              </a:solidFill>
            </a:endParaRPr>
          </a:p>
          <a:p>
            <a:pPr marL="640080" lvl="1">
              <a:spcBef>
                <a:spcPts val="600"/>
              </a:spcBef>
            </a:pPr>
            <a:r>
              <a:rPr lang="en-US" altLang="zh-CN" sz="2000" b="1" dirty="0"/>
              <a:t>Max-Heap-Insert(</a:t>
            </a:r>
            <a:r>
              <a:rPr lang="en-US" altLang="zh-CN" sz="2000" b="1" i="1" dirty="0"/>
              <a:t>A</a:t>
            </a:r>
            <a:r>
              <a:rPr lang="en-US" altLang="zh-CN" sz="2000" b="1" dirty="0"/>
              <a:t>, </a:t>
            </a:r>
            <a:r>
              <a:rPr lang="en-US" altLang="zh-CN" sz="2000" b="1" i="1" dirty="0"/>
              <a:t>x</a:t>
            </a:r>
            <a:r>
              <a:rPr lang="en-US" altLang="zh-CN" sz="2000" b="1" dirty="0"/>
              <a:t>)</a:t>
            </a:r>
          </a:p>
          <a:p>
            <a:pPr marL="640080" lvl="1">
              <a:spcBef>
                <a:spcPts val="600"/>
              </a:spcBef>
            </a:pPr>
            <a:r>
              <a:rPr lang="en-US" altLang="zh-CN" sz="2000" b="1" dirty="0"/>
              <a:t>Heap-Maximum(</a:t>
            </a:r>
            <a:r>
              <a:rPr lang="en-US" altLang="zh-CN" sz="2000" b="1" i="1" dirty="0"/>
              <a:t>A</a:t>
            </a:r>
            <a:r>
              <a:rPr lang="en-US" altLang="zh-CN" sz="2000" b="1" dirty="0"/>
              <a:t>): return </a:t>
            </a:r>
            <a:r>
              <a:rPr lang="en-US" altLang="zh-CN" sz="2000" b="1" i="1" dirty="0"/>
              <a:t>A</a:t>
            </a:r>
            <a:r>
              <a:rPr lang="en-US" altLang="zh-CN" sz="2000" b="1" dirty="0"/>
              <a:t>[1].</a:t>
            </a:r>
          </a:p>
          <a:p>
            <a:pPr marL="640080" lvl="1">
              <a:spcBef>
                <a:spcPts val="600"/>
              </a:spcBef>
            </a:pPr>
            <a:r>
              <a:rPr lang="en-US" altLang="zh-CN" sz="2000" b="1" dirty="0"/>
              <a:t>Heap-Extract-Max(</a:t>
            </a:r>
            <a:r>
              <a:rPr lang="en-US" altLang="zh-CN" sz="2000" b="1" i="1" dirty="0"/>
              <a:t>A</a:t>
            </a:r>
            <a:r>
              <a:rPr lang="en-US" altLang="zh-CN" sz="2000" b="1" dirty="0"/>
              <a:t>,</a:t>
            </a:r>
            <a:r>
              <a:rPr lang="en-US" altLang="zh-CN" sz="2000" b="1" i="1" dirty="0"/>
              <a:t> n</a:t>
            </a:r>
            <a:r>
              <a:rPr lang="en-US" altLang="zh-CN" sz="2000" b="1" dirty="0"/>
              <a:t>)</a:t>
            </a:r>
          </a:p>
          <a:p>
            <a:pPr marL="640080" lvl="1">
              <a:spcBef>
                <a:spcPts val="600"/>
              </a:spcBef>
            </a:pPr>
            <a:r>
              <a:rPr lang="en-US" altLang="zh-CN" sz="2000" b="1" dirty="0"/>
              <a:t>Heap-Increase-Key(</a:t>
            </a:r>
            <a:r>
              <a:rPr lang="en-US" altLang="zh-CN" sz="2000" b="1" i="1" dirty="0"/>
              <a:t>A</a:t>
            </a:r>
            <a:r>
              <a:rPr lang="en-US" altLang="zh-CN" sz="2000" b="1" dirty="0"/>
              <a:t>, </a:t>
            </a:r>
            <a:r>
              <a:rPr lang="en-US" altLang="zh-CN" sz="2000" b="1" i="1" dirty="0"/>
              <a:t>x</a:t>
            </a:r>
            <a:r>
              <a:rPr lang="en-US" altLang="zh-CN" sz="2000" b="1" dirty="0"/>
              <a:t>, </a:t>
            </a:r>
            <a:r>
              <a:rPr lang="en-US" altLang="zh-CN" sz="2000" b="1" i="1" dirty="0"/>
              <a:t>k</a:t>
            </a:r>
            <a:r>
              <a:rPr lang="en-US" altLang="zh-CN" sz="2000" b="1" dirty="0"/>
              <a:t>)</a:t>
            </a:r>
          </a:p>
          <a:p>
            <a:pPr lvl="1">
              <a:spcBef>
                <a:spcPts val="600"/>
              </a:spcBef>
            </a:pPr>
            <a:endParaRPr lang="en-US" altLang="zh-CN" sz="2000" b="1" dirty="0">
              <a:solidFill>
                <a:schemeClr val="bg2"/>
              </a:solidFill>
            </a:endParaRPr>
          </a:p>
          <a:p>
            <a:pPr>
              <a:spcBef>
                <a:spcPts val="600"/>
              </a:spcBef>
            </a:pPr>
            <a:r>
              <a:rPr lang="zh-CN" altLang="en-US" sz="2400" b="1" dirty="0">
                <a:solidFill>
                  <a:schemeClr val="bg2"/>
                </a:solidFill>
              </a:rPr>
              <a:t>用最小堆和它的操作实现最小优先队列。</a:t>
            </a:r>
            <a:endParaRPr lang="en-US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74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en-US" sz="3600" b="1" dirty="0">
                <a:solidFill>
                  <a:srgbClr val="0000CC"/>
                </a:solidFill>
              </a:rPr>
              <a:t>Heap-Extract-Max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001000" cy="525780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zh-CN" altLang="en-US" sz="2400" b="1" dirty="0"/>
              <a:t>给定数组 </a:t>
            </a:r>
            <a:r>
              <a:rPr lang="en-US" sz="2400" b="1" i="1" dirty="0"/>
              <a:t>A</a:t>
            </a:r>
            <a:r>
              <a:rPr lang="en-US" sz="2400" b="1" dirty="0"/>
              <a:t>:</a:t>
            </a:r>
          </a:p>
          <a:p>
            <a:pPr>
              <a:spcBef>
                <a:spcPts val="0"/>
              </a:spcBef>
            </a:pPr>
            <a:r>
              <a:rPr lang="zh-CN" altLang="en-US" sz="2200" b="1" dirty="0"/>
              <a:t>确保堆不为空。</a:t>
            </a:r>
            <a:endParaRPr lang="en-US" sz="2200" b="1" dirty="0"/>
          </a:p>
          <a:p>
            <a:pPr>
              <a:spcBef>
                <a:spcPts val="0"/>
              </a:spcBef>
            </a:pPr>
            <a:r>
              <a:rPr lang="zh-CN" altLang="en-US" sz="2200" b="1" dirty="0"/>
              <a:t>复制最大元素</a:t>
            </a:r>
            <a:r>
              <a:rPr lang="en-US" sz="2200" b="1" dirty="0"/>
              <a:t>(</a:t>
            </a:r>
            <a:r>
              <a:rPr lang="zh-CN" altLang="en-US" sz="2200" b="1" dirty="0"/>
              <a:t>根结点</a:t>
            </a:r>
            <a:r>
              <a:rPr lang="en-US" sz="2200" b="1" dirty="0"/>
              <a:t>).</a:t>
            </a:r>
          </a:p>
          <a:p>
            <a:pPr>
              <a:spcBef>
                <a:spcPts val="0"/>
              </a:spcBef>
            </a:pPr>
            <a:r>
              <a:rPr lang="zh-CN" altLang="en-US" sz="2200" b="1" dirty="0"/>
              <a:t>把树中最后一个结点变成新的根结点。</a:t>
            </a:r>
            <a:endParaRPr lang="en-US" sz="2200" b="1" dirty="0"/>
          </a:p>
          <a:p>
            <a:pPr>
              <a:spcBef>
                <a:spcPts val="0"/>
              </a:spcBef>
            </a:pPr>
            <a:r>
              <a:rPr lang="en-US" sz="2200" b="1" dirty="0"/>
              <a:t>Re-</a:t>
            </a:r>
            <a:r>
              <a:rPr lang="en-US" sz="2200" b="1" dirty="0" err="1"/>
              <a:t>heapify</a:t>
            </a:r>
            <a:r>
              <a:rPr lang="en-US" sz="2200" b="1" dirty="0"/>
              <a:t> </a:t>
            </a:r>
            <a:r>
              <a:rPr lang="zh-CN" altLang="en-US" sz="2200" b="1" dirty="0"/>
              <a:t>减少一个结点的堆。</a:t>
            </a:r>
            <a:endParaRPr lang="en-US" altLang="zh-CN" sz="2200" b="1" dirty="0"/>
          </a:p>
          <a:p>
            <a:pPr>
              <a:spcBef>
                <a:spcPts val="0"/>
              </a:spcBef>
            </a:pPr>
            <a:r>
              <a:rPr lang="zh-CN" altLang="en-US" sz="2200" b="1" dirty="0"/>
              <a:t>返回复制的最大元素。</a:t>
            </a:r>
            <a:endParaRPr lang="en-US" sz="2200" b="1" dirty="0"/>
          </a:p>
        </p:txBody>
      </p:sp>
      <p:pic>
        <p:nvPicPr>
          <p:cNvPr id="4935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657600"/>
            <a:ext cx="5334000" cy="2507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05400" y="3886199"/>
            <a:ext cx="19351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00CC"/>
                </a:solidFill>
              </a:rPr>
              <a:t>Running time: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3886200"/>
            <a:ext cx="3505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00CC"/>
                </a:solidFill>
              </a:rPr>
              <a:t>                          Constant-time assignments plus time for Max-</a:t>
            </a:r>
            <a:r>
              <a:rPr lang="en-US" sz="2200" dirty="0" err="1">
                <a:solidFill>
                  <a:srgbClr val="0000CC"/>
                </a:solidFill>
              </a:rPr>
              <a:t>Heapify</a:t>
            </a:r>
            <a:r>
              <a:rPr lang="en-US" sz="2200" dirty="0">
                <a:solidFill>
                  <a:srgbClr val="0000CC"/>
                </a:solidFill>
              </a:rPr>
              <a:t>: </a:t>
            </a:r>
            <a:r>
              <a:rPr lang="en-US" sz="2200" dirty="0">
                <a:solidFill>
                  <a:srgbClr val="0000CC"/>
                </a:solidFill>
                <a:sym typeface="Symbol"/>
              </a:rPr>
              <a:t>(</a:t>
            </a:r>
            <a:r>
              <a:rPr lang="en-US" sz="2200" dirty="0" err="1">
                <a:solidFill>
                  <a:srgbClr val="0000CC"/>
                </a:solidFill>
                <a:sym typeface="Symbol"/>
              </a:rPr>
              <a:t>lg</a:t>
            </a:r>
            <a:r>
              <a:rPr lang="en-US" sz="2200" dirty="0">
                <a:solidFill>
                  <a:srgbClr val="0000CC"/>
                </a:solidFill>
                <a:sym typeface="Symbol"/>
              </a:rPr>
              <a:t> </a:t>
            </a:r>
            <a:r>
              <a:rPr lang="en-US" sz="2200" i="1" dirty="0">
                <a:solidFill>
                  <a:srgbClr val="0000CC"/>
                </a:solidFill>
                <a:sym typeface="Symbol"/>
              </a:rPr>
              <a:t>n</a:t>
            </a:r>
            <a:r>
              <a:rPr lang="en-US" sz="2200" dirty="0">
                <a:solidFill>
                  <a:srgbClr val="0000CC"/>
                </a:solidFill>
                <a:sym typeface="Symbol"/>
              </a:rPr>
              <a:t>).</a:t>
            </a:r>
            <a:endParaRPr lang="en-US" sz="22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48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45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86200"/>
            <a:ext cx="5412840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en-US" sz="3600" b="1" dirty="0">
                <a:solidFill>
                  <a:srgbClr val="0000CC"/>
                </a:solidFill>
              </a:rPr>
              <a:t>Heap-Increase-Key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077200" cy="2362200"/>
          </a:xfrm>
        </p:spPr>
        <p:txBody>
          <a:bodyPr/>
          <a:lstStyle/>
          <a:p>
            <a:pPr>
              <a:buNone/>
            </a:pPr>
            <a:r>
              <a:rPr lang="zh-CN" altLang="en-US" sz="2400" b="1" dirty="0"/>
              <a:t>给定数组 </a:t>
            </a:r>
            <a:r>
              <a:rPr lang="en-US" sz="2400" b="1" i="1" dirty="0"/>
              <a:t>A</a:t>
            </a:r>
            <a:r>
              <a:rPr lang="en-US" sz="2400" b="1" dirty="0"/>
              <a:t>, </a:t>
            </a:r>
            <a:r>
              <a:rPr lang="zh-CN" altLang="en-US" sz="2400" b="1" dirty="0"/>
              <a:t>元素 </a:t>
            </a:r>
            <a:r>
              <a:rPr lang="en-US" sz="2400" b="1" i="1" dirty="0"/>
              <a:t>A</a:t>
            </a:r>
            <a:r>
              <a:rPr lang="en-US" sz="2400" b="1" dirty="0"/>
              <a:t>[</a:t>
            </a:r>
            <a:r>
              <a:rPr lang="en-US" sz="2400" b="1" i="1" dirty="0" err="1"/>
              <a:t>i</a:t>
            </a:r>
            <a:r>
              <a:rPr lang="en-US" sz="2400" b="1" dirty="0"/>
              <a:t>], </a:t>
            </a:r>
            <a:r>
              <a:rPr lang="zh-CN" altLang="en-US" sz="2400" b="1" dirty="0"/>
              <a:t>和新的 </a:t>
            </a:r>
            <a:r>
              <a:rPr lang="en-US" sz="2400" b="1" i="1" dirty="0"/>
              <a:t>key</a:t>
            </a:r>
            <a:r>
              <a:rPr lang="en-US" sz="2400" b="1" dirty="0"/>
              <a:t>:</a:t>
            </a:r>
          </a:p>
          <a:p>
            <a:r>
              <a:rPr lang="zh-CN" altLang="en-US" sz="2200" b="1" dirty="0"/>
              <a:t>确保 </a:t>
            </a:r>
            <a:r>
              <a:rPr lang="en-US" sz="2200" b="1" i="1" dirty="0"/>
              <a:t>key</a:t>
            </a:r>
            <a:r>
              <a:rPr lang="en-US" sz="2200" b="1" dirty="0"/>
              <a:t> </a:t>
            </a:r>
            <a:r>
              <a:rPr lang="en-US" sz="2200" b="1" dirty="0">
                <a:sym typeface="Symbol"/>
              </a:rPr>
              <a:t> </a:t>
            </a:r>
            <a:r>
              <a:rPr lang="en-US" sz="2200" b="1" i="1" dirty="0"/>
              <a:t>A</a:t>
            </a:r>
            <a:r>
              <a:rPr lang="en-US" sz="2200" b="1" dirty="0"/>
              <a:t>[</a:t>
            </a:r>
            <a:r>
              <a:rPr lang="en-US" sz="2200" b="1" i="1" dirty="0" err="1"/>
              <a:t>i</a:t>
            </a:r>
            <a:r>
              <a:rPr lang="en-US" sz="2200" b="1" dirty="0"/>
              <a:t>].</a:t>
            </a:r>
          </a:p>
          <a:p>
            <a:r>
              <a:rPr lang="zh-CN" altLang="en-US" sz="2200" b="1" dirty="0"/>
              <a:t>更新 </a:t>
            </a:r>
            <a:r>
              <a:rPr lang="en-US" sz="2200" b="1" i="1" dirty="0"/>
              <a:t>A</a:t>
            </a:r>
            <a:r>
              <a:rPr lang="en-US" sz="2200" b="1" dirty="0"/>
              <a:t>[</a:t>
            </a:r>
            <a:r>
              <a:rPr lang="en-US" sz="2200" b="1" i="1" dirty="0" err="1"/>
              <a:t>i</a:t>
            </a:r>
            <a:r>
              <a:rPr lang="en-US" sz="2200" b="1" dirty="0"/>
              <a:t>]</a:t>
            </a:r>
            <a:r>
              <a:rPr lang="zh-CN" altLang="en-US" sz="2200" b="1" dirty="0"/>
              <a:t>的</a:t>
            </a:r>
            <a:r>
              <a:rPr lang="en-US" sz="2200" b="1" dirty="0"/>
              <a:t> key</a:t>
            </a:r>
            <a:r>
              <a:rPr lang="zh-CN" altLang="en-US" sz="2200" b="1" dirty="0"/>
              <a:t>。</a:t>
            </a:r>
            <a:endParaRPr lang="en-US" sz="2200" b="1" dirty="0"/>
          </a:p>
          <a:p>
            <a:r>
              <a:rPr lang="zh-CN" altLang="en-US" sz="2200" b="1" dirty="0"/>
              <a:t>向上遍历树，比较</a:t>
            </a:r>
            <a:r>
              <a:rPr lang="en-US" sz="2200" b="1" dirty="0"/>
              <a:t> </a:t>
            </a:r>
            <a:r>
              <a:rPr lang="en-US" sz="2200" b="1" i="1" dirty="0"/>
              <a:t>A</a:t>
            </a:r>
            <a:r>
              <a:rPr lang="en-US" sz="2200" b="1" dirty="0"/>
              <a:t>[</a:t>
            </a:r>
            <a:r>
              <a:rPr lang="en-US" sz="2200" b="1" i="1" dirty="0" err="1"/>
              <a:t>i</a:t>
            </a:r>
            <a:r>
              <a:rPr lang="en-US" sz="2200" b="1" dirty="0"/>
              <a:t>] </a:t>
            </a:r>
            <a:r>
              <a:rPr lang="zh-CN" altLang="en-US" sz="2200" b="1" dirty="0"/>
              <a:t>和它的父结点，有需要就交换值</a:t>
            </a:r>
            <a:r>
              <a:rPr lang="en-US" sz="2200" b="1" dirty="0"/>
              <a:t>, </a:t>
            </a:r>
            <a:r>
              <a:rPr lang="zh-CN" altLang="en-US" sz="2200" b="1" dirty="0"/>
              <a:t>直到</a:t>
            </a:r>
            <a:r>
              <a:rPr lang="en-US" sz="2200" b="1" dirty="0"/>
              <a:t> </a:t>
            </a:r>
            <a:r>
              <a:rPr lang="en-US" sz="2200" b="1" i="1" dirty="0"/>
              <a:t>A</a:t>
            </a:r>
            <a:r>
              <a:rPr lang="en-US" sz="2200" b="1" dirty="0"/>
              <a:t>[</a:t>
            </a:r>
            <a:r>
              <a:rPr lang="en-US" sz="2200" b="1" i="1" dirty="0" err="1"/>
              <a:t>i</a:t>
            </a:r>
            <a:r>
              <a:rPr lang="en-US" sz="2200" b="1" dirty="0"/>
              <a:t>]</a:t>
            </a:r>
            <a:r>
              <a:rPr lang="zh-CN" altLang="en-US" sz="2200" b="1" dirty="0"/>
              <a:t>的</a:t>
            </a:r>
            <a:r>
              <a:rPr lang="en-US" sz="2200" b="1" dirty="0"/>
              <a:t> key </a:t>
            </a:r>
            <a:r>
              <a:rPr lang="zh-CN" altLang="en-US" sz="2200" b="1" dirty="0"/>
              <a:t>比它的父结点的</a:t>
            </a:r>
            <a:r>
              <a:rPr lang="en-US" sz="2200" b="1" dirty="0"/>
              <a:t> key</a:t>
            </a:r>
            <a:r>
              <a:rPr lang="zh-CN" altLang="en-US" sz="2200" b="1" dirty="0"/>
              <a:t>小。</a:t>
            </a:r>
            <a:endParaRPr lang="en-US" sz="2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153690" y="3463870"/>
            <a:ext cx="19351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00CC"/>
                </a:solidFill>
              </a:rPr>
              <a:t>Running time: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53690" y="3464004"/>
            <a:ext cx="38379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00CC"/>
                </a:solidFill>
              </a:rPr>
              <a:t>                           Upward path </a:t>
            </a:r>
          </a:p>
          <a:p>
            <a:r>
              <a:rPr lang="en-US" sz="2200" dirty="0">
                <a:solidFill>
                  <a:srgbClr val="0000CC"/>
                </a:solidFill>
              </a:rPr>
              <a:t>from node </a:t>
            </a:r>
            <a:r>
              <a:rPr lang="en-US" sz="2200" i="1" dirty="0" err="1">
                <a:solidFill>
                  <a:srgbClr val="0000CC"/>
                </a:solidFill>
              </a:rPr>
              <a:t>i</a:t>
            </a:r>
            <a:r>
              <a:rPr lang="en-US" sz="2200" dirty="0">
                <a:solidFill>
                  <a:srgbClr val="0000CC"/>
                </a:solidFill>
              </a:rPr>
              <a:t> has length </a:t>
            </a:r>
            <a:r>
              <a:rPr lang="en-US" sz="2200" i="1" dirty="0">
                <a:solidFill>
                  <a:srgbClr val="0000CC"/>
                </a:solidFill>
              </a:rPr>
              <a:t>O</a:t>
            </a:r>
            <a:r>
              <a:rPr lang="en-US" sz="2200" dirty="0">
                <a:solidFill>
                  <a:srgbClr val="0000CC"/>
                </a:solidFill>
              </a:rPr>
              <a:t>(</a:t>
            </a:r>
            <a:r>
              <a:rPr lang="en-US" sz="2200" dirty="0" err="1">
                <a:solidFill>
                  <a:srgbClr val="0000CC"/>
                </a:solidFill>
              </a:rPr>
              <a:t>lg</a:t>
            </a:r>
            <a:r>
              <a:rPr lang="en-US" sz="2200" dirty="0">
                <a:solidFill>
                  <a:srgbClr val="0000CC"/>
                </a:solidFill>
              </a:rPr>
              <a:t> </a:t>
            </a:r>
            <a:r>
              <a:rPr lang="en-US" sz="2200" i="1" dirty="0">
                <a:solidFill>
                  <a:srgbClr val="0000CC"/>
                </a:solidFill>
              </a:rPr>
              <a:t>n</a:t>
            </a:r>
            <a:r>
              <a:rPr lang="en-US" sz="2200" dirty="0">
                <a:solidFill>
                  <a:srgbClr val="0000CC"/>
                </a:solidFill>
              </a:rPr>
              <a:t>)</a:t>
            </a:r>
          </a:p>
          <a:p>
            <a:r>
              <a:rPr lang="en-US" sz="2200" dirty="0">
                <a:solidFill>
                  <a:srgbClr val="0000CC"/>
                </a:solidFill>
              </a:rPr>
              <a:t>in an </a:t>
            </a:r>
            <a:r>
              <a:rPr lang="en-US" sz="2200" i="1" dirty="0">
                <a:solidFill>
                  <a:srgbClr val="0000CC"/>
                </a:solidFill>
              </a:rPr>
              <a:t>n</a:t>
            </a:r>
            <a:r>
              <a:rPr lang="en-US" sz="2200" dirty="0">
                <a:solidFill>
                  <a:srgbClr val="0000CC"/>
                </a:solidFill>
              </a:rPr>
              <a:t>-element heap: </a:t>
            </a:r>
            <a:r>
              <a:rPr lang="en-US" sz="2200" i="1" dirty="0">
                <a:solidFill>
                  <a:srgbClr val="0000CC"/>
                </a:solidFill>
                <a:sym typeface="Symbol"/>
              </a:rPr>
              <a:t>O</a:t>
            </a:r>
            <a:r>
              <a:rPr lang="en-US" sz="2200" dirty="0">
                <a:solidFill>
                  <a:srgbClr val="0000CC"/>
                </a:solidFill>
                <a:sym typeface="Symbol"/>
              </a:rPr>
              <a:t>(</a:t>
            </a:r>
            <a:r>
              <a:rPr lang="en-US" sz="2200" dirty="0" err="1">
                <a:solidFill>
                  <a:srgbClr val="0000CC"/>
                </a:solidFill>
                <a:sym typeface="Symbol"/>
              </a:rPr>
              <a:t>lg</a:t>
            </a:r>
            <a:r>
              <a:rPr lang="en-US" sz="2200" dirty="0">
                <a:solidFill>
                  <a:srgbClr val="0000CC"/>
                </a:solidFill>
                <a:sym typeface="Symbol"/>
              </a:rPr>
              <a:t> </a:t>
            </a:r>
            <a:r>
              <a:rPr lang="en-US" sz="2200" i="1" dirty="0">
                <a:solidFill>
                  <a:srgbClr val="0000CC"/>
                </a:solidFill>
                <a:sym typeface="Symbol"/>
              </a:rPr>
              <a:t>n</a:t>
            </a:r>
            <a:r>
              <a:rPr lang="en-US" sz="2200" dirty="0">
                <a:solidFill>
                  <a:srgbClr val="0000CC"/>
                </a:solidFill>
                <a:sym typeface="Symbol"/>
              </a:rPr>
              <a:t>).</a:t>
            </a:r>
            <a:endParaRPr lang="en-US" sz="22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48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5105400"/>
          </a:xfrm>
        </p:spPr>
        <p:txBody>
          <a:bodyPr/>
          <a:lstStyle/>
          <a:p>
            <a:r>
              <a:rPr lang="zh-CN" altLang="en-US" sz="2400" b="1" i="1" dirty="0">
                <a:solidFill>
                  <a:srgbClr val="C00000"/>
                </a:solidFill>
              </a:rPr>
              <a:t>二叉树 </a:t>
            </a:r>
            <a:r>
              <a:rPr lang="en-US" sz="2400" b="1" dirty="0"/>
              <a:t> </a:t>
            </a:r>
            <a:r>
              <a:rPr lang="zh-CN" altLang="en-US" sz="2400" b="1" dirty="0"/>
              <a:t>是一个有</a:t>
            </a:r>
            <a:r>
              <a:rPr lang="zh-CN" altLang="en-US" sz="2400" b="1" dirty="0">
                <a:solidFill>
                  <a:srgbClr val="0070C0"/>
                </a:solidFill>
              </a:rPr>
              <a:t>根结点</a:t>
            </a:r>
            <a:r>
              <a:rPr lang="zh-CN" altLang="en-US" sz="2400" b="1" dirty="0"/>
              <a:t>的</a:t>
            </a:r>
            <a:r>
              <a:rPr lang="zh-CN" altLang="en-US" sz="2400" b="1" dirty="0">
                <a:solidFill>
                  <a:srgbClr val="0070C0"/>
                </a:solidFill>
              </a:rPr>
              <a:t>有序树</a:t>
            </a:r>
            <a:r>
              <a:rPr lang="zh-CN" altLang="en-US" sz="2400" b="1" dirty="0"/>
              <a:t>，其中每个结点最多有两个孩子结点，并且左孩子结点和右孩子结点可区分 </a:t>
            </a:r>
            <a:r>
              <a:rPr lang="en-US" sz="2400" b="1" dirty="0"/>
              <a:t>(</a:t>
            </a:r>
            <a:r>
              <a:rPr lang="zh-CN" altLang="en-US" sz="2400" b="1" dirty="0"/>
              <a:t>也就是说他们有不同属性</a:t>
            </a:r>
            <a:r>
              <a:rPr lang="en-US" sz="2400" b="1" dirty="0"/>
              <a:t>)</a:t>
            </a:r>
            <a:r>
              <a:rPr lang="zh-CN" altLang="en-US" sz="2400" b="1" dirty="0"/>
              <a:t>。</a:t>
            </a:r>
            <a:endParaRPr lang="en-US" sz="2400" b="1" dirty="0"/>
          </a:p>
          <a:p>
            <a:r>
              <a:rPr lang="zh-CN" altLang="en-US" sz="2400" b="1" i="1" dirty="0">
                <a:solidFill>
                  <a:srgbClr val="C00000"/>
                </a:solidFill>
              </a:rPr>
              <a:t>有序树 </a:t>
            </a:r>
            <a:r>
              <a:rPr lang="en-US" sz="2400" b="1" dirty="0"/>
              <a:t> </a:t>
            </a:r>
            <a:r>
              <a:rPr lang="zh-CN" altLang="en-US" sz="2400" b="1" dirty="0"/>
              <a:t>是一个有根结点的树，其中每个结点的孩子结点都是有序的</a:t>
            </a:r>
            <a:r>
              <a:rPr lang="en-US" sz="2400" b="1" dirty="0"/>
              <a:t> (</a:t>
            </a:r>
            <a:r>
              <a:rPr lang="zh-CN" altLang="en-US" sz="2400" b="1" dirty="0"/>
              <a:t>第一个孩子结点，第二个孩子结点，等等</a:t>
            </a:r>
            <a:r>
              <a:rPr lang="en-US" sz="2400" b="1" dirty="0"/>
              <a:t>)</a:t>
            </a:r>
            <a:r>
              <a:rPr lang="zh-CN" altLang="en-US" sz="2400" b="1" dirty="0"/>
              <a:t>。</a:t>
            </a:r>
            <a:endParaRPr lang="en-US" sz="2400" b="1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0000CC"/>
                </a:solidFill>
              </a:rPr>
              <a:t>二叉树 </a:t>
            </a:r>
            <a:r>
              <a:rPr lang="en-US" sz="3600" b="1" dirty="0">
                <a:solidFill>
                  <a:srgbClr val="0000CC"/>
                </a:solidFill>
              </a:rPr>
              <a:t>(1)</a:t>
            </a:r>
          </a:p>
        </p:txBody>
      </p:sp>
      <p:pic>
        <p:nvPicPr>
          <p:cNvPr id="48947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074" b="14820"/>
          <a:stretch/>
        </p:blipFill>
        <p:spPr bwMode="auto">
          <a:xfrm>
            <a:off x="1524000" y="3866694"/>
            <a:ext cx="5715000" cy="2305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407490" y="6091535"/>
            <a:ext cx="3046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两个不同的二叉树。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568579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en-US" sz="3600" b="1" dirty="0">
                <a:solidFill>
                  <a:srgbClr val="0000CC"/>
                </a:solidFill>
              </a:rPr>
              <a:t>Heap-Increase-Key: </a:t>
            </a:r>
            <a:r>
              <a:rPr lang="zh-CN" altLang="en-US" sz="3600" b="1" dirty="0">
                <a:solidFill>
                  <a:srgbClr val="0000CC"/>
                </a:solidFill>
              </a:rPr>
              <a:t>举例</a:t>
            </a:r>
            <a:endParaRPr lang="en-US" sz="3600" b="1" dirty="0">
              <a:solidFill>
                <a:srgbClr val="0000CC"/>
              </a:solidFill>
            </a:endParaRPr>
          </a:p>
        </p:txBody>
      </p:sp>
      <p:pic>
        <p:nvPicPr>
          <p:cNvPr id="4966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81200"/>
            <a:ext cx="75438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971800" y="1375019"/>
            <a:ext cx="3835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Heap-Increase-Key(</a:t>
            </a:r>
            <a:r>
              <a:rPr lang="en-US" sz="2400" i="1" dirty="0"/>
              <a:t>A</a:t>
            </a:r>
            <a:r>
              <a:rPr lang="en-US" sz="2400" dirty="0"/>
              <a:t>, </a:t>
            </a:r>
            <a:r>
              <a:rPr lang="en-US" sz="2400" i="1" dirty="0" err="1"/>
              <a:t>i</a:t>
            </a:r>
            <a:r>
              <a:rPr lang="en-US" sz="2400" dirty="0"/>
              <a:t>, 15)</a:t>
            </a:r>
          </a:p>
        </p:txBody>
      </p:sp>
    </p:spTree>
    <p:extLst>
      <p:ext uri="{BB962C8B-B14F-4D97-AF65-F5344CB8AC3E}">
        <p14:creationId xmlns:p14="http://schemas.microsoft.com/office/powerpoint/2010/main" val="20463046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en-US" sz="3600" b="1" dirty="0">
                <a:solidFill>
                  <a:srgbClr val="0000CC"/>
                </a:solidFill>
              </a:rPr>
              <a:t>Max-Heap-Insert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153400" cy="5257800"/>
          </a:xfrm>
        </p:spPr>
        <p:txBody>
          <a:bodyPr/>
          <a:lstStyle/>
          <a:p>
            <a:pPr>
              <a:spcBef>
                <a:spcPts val="300"/>
              </a:spcBef>
              <a:buNone/>
            </a:pPr>
            <a:r>
              <a:rPr lang="zh-CN" altLang="en-US" sz="2400" b="1" dirty="0"/>
              <a:t>将 </a:t>
            </a:r>
            <a:r>
              <a:rPr lang="en-US" sz="2400" b="1" i="1" dirty="0"/>
              <a:t>key</a:t>
            </a:r>
            <a:r>
              <a:rPr lang="en-US" sz="2400" b="1" dirty="0"/>
              <a:t> </a:t>
            </a:r>
            <a:r>
              <a:rPr lang="zh-CN" altLang="en-US" sz="2400" b="1" dirty="0"/>
              <a:t>插入到堆中</a:t>
            </a:r>
            <a:r>
              <a:rPr lang="en-US" sz="2400" b="1" dirty="0"/>
              <a:t>:</a:t>
            </a:r>
          </a:p>
          <a:p>
            <a:pPr>
              <a:spcBef>
                <a:spcPts val="300"/>
              </a:spcBef>
            </a:pPr>
            <a:r>
              <a:rPr lang="zh-CN" altLang="en-US" sz="2400" b="1" dirty="0"/>
              <a:t>增加堆的大小。</a:t>
            </a:r>
            <a:endParaRPr lang="en-US" sz="2400" b="1" dirty="0"/>
          </a:p>
          <a:p>
            <a:pPr>
              <a:spcBef>
                <a:spcPts val="300"/>
              </a:spcBef>
            </a:pPr>
            <a:r>
              <a:rPr lang="zh-CN" altLang="en-US" sz="2400" b="1" dirty="0"/>
              <a:t>在堆的最后一个位置增加一个</a:t>
            </a:r>
            <a:r>
              <a:rPr lang="en-US" sz="2400" b="1" dirty="0"/>
              <a:t> key </a:t>
            </a:r>
            <a:r>
              <a:rPr lang="zh-CN" altLang="en-US" sz="2400" b="1" dirty="0"/>
              <a:t>为 </a:t>
            </a:r>
            <a:r>
              <a:rPr lang="en-US" sz="2400" b="1" dirty="0"/>
              <a:t>– </a:t>
            </a:r>
            <a:r>
              <a:rPr lang="en-US" sz="2400" b="1" dirty="0">
                <a:sym typeface="Symbol"/>
              </a:rPr>
              <a:t></a:t>
            </a:r>
            <a:r>
              <a:rPr lang="zh-CN" altLang="en-US" sz="2400" b="1" dirty="0">
                <a:sym typeface="Symbol"/>
              </a:rPr>
              <a:t>的结点。</a:t>
            </a:r>
            <a:endParaRPr lang="en-US" sz="2400" b="1" dirty="0"/>
          </a:p>
          <a:p>
            <a:pPr>
              <a:spcBef>
                <a:spcPts val="300"/>
              </a:spcBef>
            </a:pPr>
            <a:r>
              <a:rPr lang="zh-CN" altLang="en-US" sz="2400" b="1" dirty="0"/>
              <a:t>增加 </a:t>
            </a:r>
            <a:r>
              <a:rPr lang="en-US" sz="2400" b="1" dirty="0"/>
              <a:t>– </a:t>
            </a:r>
            <a:r>
              <a:rPr lang="en-US" sz="2400" b="1" dirty="0">
                <a:sym typeface="Symbol"/>
              </a:rPr>
              <a:t> </a:t>
            </a:r>
            <a:r>
              <a:rPr lang="zh-CN" altLang="en-US" sz="2400" b="1" dirty="0"/>
              <a:t>到 </a:t>
            </a:r>
            <a:r>
              <a:rPr lang="en-US" sz="2400" b="1" i="1" dirty="0"/>
              <a:t>key</a:t>
            </a:r>
            <a:r>
              <a:rPr lang="en-US" sz="2400" b="1" dirty="0"/>
              <a:t> </a:t>
            </a:r>
            <a:r>
              <a:rPr lang="zh-CN" altLang="en-US" sz="2400" b="1" dirty="0"/>
              <a:t>，调用</a:t>
            </a:r>
            <a:r>
              <a:rPr lang="en-US" sz="2400" b="1" dirty="0"/>
              <a:t> Heap-Increase-Key </a:t>
            </a:r>
            <a:r>
              <a:rPr lang="zh-CN" altLang="en-US" sz="2400" b="1" dirty="0"/>
              <a:t>。</a:t>
            </a:r>
            <a:endParaRPr lang="en-US" sz="2400" b="1" dirty="0"/>
          </a:p>
        </p:txBody>
      </p:sp>
      <p:pic>
        <p:nvPicPr>
          <p:cNvPr id="4956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038600"/>
            <a:ext cx="5006975" cy="167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23757" y="4057471"/>
            <a:ext cx="19351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00CC"/>
                </a:solidFill>
              </a:rPr>
              <a:t>Running time: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42973" y="4057471"/>
            <a:ext cx="38916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00CC"/>
                </a:solidFill>
              </a:rPr>
              <a:t>                          </a:t>
            </a:r>
            <a:r>
              <a:rPr lang="en-US" sz="2400" dirty="0">
                <a:solidFill>
                  <a:srgbClr val="0000CC"/>
                </a:solidFill>
              </a:rPr>
              <a:t>Constant time</a:t>
            </a:r>
          </a:p>
          <a:p>
            <a:r>
              <a:rPr lang="en-US" sz="2400" dirty="0">
                <a:solidFill>
                  <a:srgbClr val="0000CC"/>
                </a:solidFill>
              </a:rPr>
              <a:t>assignments + time for</a:t>
            </a:r>
          </a:p>
          <a:p>
            <a:r>
              <a:rPr lang="en-US" sz="2400" dirty="0">
                <a:solidFill>
                  <a:srgbClr val="0000CC"/>
                </a:solidFill>
              </a:rPr>
              <a:t>Heap-Increase-Key: </a:t>
            </a:r>
            <a:r>
              <a:rPr lang="en-US" sz="2200" i="1" dirty="0">
                <a:solidFill>
                  <a:srgbClr val="0000CC"/>
                </a:solidFill>
                <a:sym typeface="Symbol"/>
              </a:rPr>
              <a:t>O</a:t>
            </a:r>
            <a:r>
              <a:rPr lang="en-US" sz="2200" dirty="0">
                <a:solidFill>
                  <a:srgbClr val="0000CC"/>
                </a:solidFill>
                <a:sym typeface="Symbol"/>
              </a:rPr>
              <a:t>(</a:t>
            </a:r>
            <a:r>
              <a:rPr lang="en-US" sz="2200" dirty="0" err="1">
                <a:solidFill>
                  <a:srgbClr val="0000CC"/>
                </a:solidFill>
                <a:sym typeface="Symbol"/>
              </a:rPr>
              <a:t>lg</a:t>
            </a:r>
            <a:r>
              <a:rPr lang="en-US" sz="2200" dirty="0">
                <a:solidFill>
                  <a:srgbClr val="0000CC"/>
                </a:solidFill>
                <a:sym typeface="Symbol"/>
              </a:rPr>
              <a:t> </a:t>
            </a:r>
            <a:r>
              <a:rPr lang="en-US" sz="2200" i="1" dirty="0">
                <a:solidFill>
                  <a:srgbClr val="0000CC"/>
                </a:solidFill>
                <a:sym typeface="Symbol"/>
              </a:rPr>
              <a:t>n</a:t>
            </a:r>
            <a:r>
              <a:rPr lang="en-US" sz="2200" dirty="0">
                <a:solidFill>
                  <a:srgbClr val="0000CC"/>
                </a:solidFill>
                <a:sym typeface="Symbol"/>
              </a:rPr>
              <a:t>).</a:t>
            </a:r>
            <a:endParaRPr lang="en-US" sz="22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48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zh-CN" altLang="en-US" sz="3500" b="1" dirty="0">
                <a:solidFill>
                  <a:srgbClr val="0000CC"/>
                </a:solidFill>
              </a:rPr>
              <a:t>用堆实现优先队列</a:t>
            </a:r>
            <a:r>
              <a:rPr lang="en-US" sz="3500" b="1" dirty="0">
                <a:solidFill>
                  <a:srgbClr val="0000CC"/>
                </a:solidFill>
              </a:rPr>
              <a:t>: </a:t>
            </a:r>
            <a:r>
              <a:rPr lang="zh-CN" altLang="en-US" sz="3500" b="1" dirty="0">
                <a:solidFill>
                  <a:srgbClr val="0000CC"/>
                </a:solidFill>
              </a:rPr>
              <a:t>总结</a:t>
            </a:r>
            <a:endParaRPr lang="en-US" sz="3500" b="1" dirty="0">
              <a:solidFill>
                <a:srgbClr val="0000CC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153400" cy="51054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400" b="1" dirty="0">
                <a:solidFill>
                  <a:schemeClr val="bg2"/>
                </a:solidFill>
              </a:rPr>
              <a:t>优先队列操作的运行时间</a:t>
            </a:r>
            <a:r>
              <a:rPr lang="en-US" sz="2400" b="1" dirty="0"/>
              <a:t> </a:t>
            </a:r>
            <a:r>
              <a:rPr lang="en-US" sz="2400" b="1" i="1" dirty="0"/>
              <a:t>O</a:t>
            </a:r>
            <a:r>
              <a:rPr lang="en-US" sz="2400" b="1" dirty="0"/>
              <a:t>(</a:t>
            </a:r>
            <a:r>
              <a:rPr lang="en-US" sz="2400" b="1" dirty="0" err="1"/>
              <a:t>lg</a:t>
            </a:r>
            <a:r>
              <a:rPr lang="en-US" sz="2400" b="1" dirty="0"/>
              <a:t> </a:t>
            </a:r>
            <a:r>
              <a:rPr lang="en-US" sz="2400" b="1" i="1" dirty="0"/>
              <a:t>n</a:t>
            </a:r>
            <a:r>
              <a:rPr lang="en-US" sz="2400" b="1" dirty="0"/>
              <a:t>).</a:t>
            </a:r>
          </a:p>
          <a:p>
            <a:pPr marL="640080" lvl="1">
              <a:spcBef>
                <a:spcPts val="600"/>
              </a:spcBef>
            </a:pPr>
            <a:r>
              <a:rPr lang="en-US" sz="2200" b="1" dirty="0"/>
              <a:t>Max-Heap-Insert(</a:t>
            </a:r>
            <a:r>
              <a:rPr lang="en-US" sz="2200" b="1" i="1" dirty="0"/>
              <a:t>A</a:t>
            </a:r>
            <a:r>
              <a:rPr lang="en-US" sz="2200" b="1" dirty="0"/>
              <a:t>, </a:t>
            </a:r>
            <a:r>
              <a:rPr lang="en-US" sz="2200" b="1" i="1" dirty="0"/>
              <a:t>x</a:t>
            </a:r>
            <a:r>
              <a:rPr lang="en-US" sz="2200" b="1" dirty="0"/>
              <a:t>): </a:t>
            </a:r>
            <a:r>
              <a:rPr lang="en-US" sz="2200" b="1" i="1" dirty="0"/>
              <a:t>O</a:t>
            </a:r>
            <a:r>
              <a:rPr lang="en-US" sz="2200" b="1" dirty="0"/>
              <a:t>(</a:t>
            </a:r>
            <a:r>
              <a:rPr lang="en-US" sz="2200" b="1" dirty="0" err="1"/>
              <a:t>lg</a:t>
            </a:r>
            <a:r>
              <a:rPr lang="en-US" sz="2200" b="1" dirty="0"/>
              <a:t> </a:t>
            </a:r>
            <a:r>
              <a:rPr lang="en-US" sz="2200" b="1" i="1" dirty="0"/>
              <a:t>n</a:t>
            </a:r>
            <a:r>
              <a:rPr lang="en-US" sz="2200" b="1" dirty="0"/>
              <a:t>)</a:t>
            </a:r>
          </a:p>
          <a:p>
            <a:pPr marL="640080" lvl="1">
              <a:spcBef>
                <a:spcPts val="600"/>
              </a:spcBef>
            </a:pPr>
            <a:r>
              <a:rPr lang="en-US" sz="2200" b="1" dirty="0"/>
              <a:t>Heap-Maximum(</a:t>
            </a:r>
            <a:r>
              <a:rPr lang="en-US" sz="2200" b="1" i="1" dirty="0"/>
              <a:t>A</a:t>
            </a:r>
            <a:r>
              <a:rPr lang="en-US" sz="2200" b="1" dirty="0"/>
              <a:t>): return </a:t>
            </a:r>
            <a:r>
              <a:rPr lang="en-US" sz="2200" b="1" i="1" dirty="0"/>
              <a:t>A</a:t>
            </a:r>
            <a:r>
              <a:rPr lang="en-US" sz="2200" b="1" dirty="0"/>
              <a:t>[1]: </a:t>
            </a:r>
            <a:r>
              <a:rPr lang="en-US" sz="2200" b="1" i="1" dirty="0"/>
              <a:t>O</a:t>
            </a:r>
            <a:r>
              <a:rPr lang="en-US" sz="2200" b="1" dirty="0"/>
              <a:t>(1)</a:t>
            </a:r>
          </a:p>
          <a:p>
            <a:pPr marL="640080" lvl="1">
              <a:spcBef>
                <a:spcPts val="600"/>
              </a:spcBef>
            </a:pPr>
            <a:r>
              <a:rPr lang="en-US" sz="2200" b="1" dirty="0"/>
              <a:t>Heap-Extract-Max(</a:t>
            </a:r>
            <a:r>
              <a:rPr lang="en-US" sz="2200" b="1" i="1" dirty="0"/>
              <a:t>A</a:t>
            </a:r>
            <a:r>
              <a:rPr lang="en-US" sz="2200" b="1" dirty="0"/>
              <a:t>,</a:t>
            </a:r>
            <a:r>
              <a:rPr lang="en-US" sz="2200" b="1" i="1" dirty="0"/>
              <a:t> n</a:t>
            </a:r>
            <a:r>
              <a:rPr lang="en-US" sz="2200" b="1" dirty="0"/>
              <a:t>): </a:t>
            </a:r>
            <a:r>
              <a:rPr lang="en-US" sz="2200" b="1" i="1" dirty="0"/>
              <a:t>O</a:t>
            </a:r>
            <a:r>
              <a:rPr lang="en-US" sz="2200" b="1" dirty="0"/>
              <a:t>(</a:t>
            </a:r>
            <a:r>
              <a:rPr lang="en-US" sz="2200" b="1" dirty="0" err="1"/>
              <a:t>lg</a:t>
            </a:r>
            <a:r>
              <a:rPr lang="en-US" sz="2200" b="1" dirty="0"/>
              <a:t> </a:t>
            </a:r>
            <a:r>
              <a:rPr lang="en-US" sz="2200" b="1" i="1" dirty="0"/>
              <a:t>n</a:t>
            </a:r>
            <a:r>
              <a:rPr lang="en-US" sz="2200" b="1" dirty="0"/>
              <a:t>)</a:t>
            </a:r>
          </a:p>
          <a:p>
            <a:pPr marL="640080" lvl="1">
              <a:spcBef>
                <a:spcPts val="600"/>
              </a:spcBef>
            </a:pPr>
            <a:r>
              <a:rPr lang="en-US" sz="2200" b="1" dirty="0"/>
              <a:t>Heap-Increase-Key(</a:t>
            </a:r>
            <a:r>
              <a:rPr lang="en-US" sz="2200" b="1" i="1" dirty="0"/>
              <a:t>A</a:t>
            </a:r>
            <a:r>
              <a:rPr lang="en-US" sz="2200" b="1" dirty="0"/>
              <a:t>, </a:t>
            </a:r>
            <a:r>
              <a:rPr lang="en-US" sz="2200" b="1" i="1" dirty="0"/>
              <a:t>x</a:t>
            </a:r>
            <a:r>
              <a:rPr lang="en-US" sz="2200" b="1" dirty="0"/>
              <a:t>, </a:t>
            </a:r>
            <a:r>
              <a:rPr lang="en-US" sz="2200" b="1" i="1" dirty="0"/>
              <a:t>k</a:t>
            </a:r>
            <a:r>
              <a:rPr lang="en-US" sz="2200" b="1" dirty="0"/>
              <a:t>): </a:t>
            </a:r>
            <a:r>
              <a:rPr lang="en-US" sz="2200" b="1" i="1" dirty="0"/>
              <a:t>O</a:t>
            </a:r>
            <a:r>
              <a:rPr lang="en-US" sz="2200" b="1" dirty="0"/>
              <a:t>(</a:t>
            </a:r>
            <a:r>
              <a:rPr lang="en-US" sz="2200" b="1" dirty="0" err="1"/>
              <a:t>lg</a:t>
            </a:r>
            <a:r>
              <a:rPr lang="en-US" sz="2200" b="1" dirty="0"/>
              <a:t> </a:t>
            </a:r>
            <a:r>
              <a:rPr lang="en-US" sz="2200" b="1" i="1" dirty="0"/>
              <a:t>n</a:t>
            </a:r>
            <a:r>
              <a:rPr lang="en-US" sz="2200" b="1" dirty="0"/>
              <a:t>)</a:t>
            </a:r>
          </a:p>
          <a:p>
            <a:pPr marL="347472">
              <a:spcBef>
                <a:spcPts val="600"/>
              </a:spcBef>
            </a:pPr>
            <a:r>
              <a:rPr lang="zh-CN" altLang="en-US" sz="2400" b="1" dirty="0"/>
              <a:t>除了 </a:t>
            </a:r>
            <a:r>
              <a:rPr lang="en-US" sz="2400" b="1" dirty="0"/>
              <a:t>Heap-Maximum(</a:t>
            </a:r>
            <a:r>
              <a:rPr lang="en-US" sz="2400" b="1" i="1" dirty="0"/>
              <a:t>A</a:t>
            </a:r>
            <a:r>
              <a:rPr lang="en-US" sz="2400" b="1" dirty="0"/>
              <a:t>), </a:t>
            </a:r>
            <a:r>
              <a:rPr lang="zh-CN" altLang="en-US" sz="2400" b="1" dirty="0"/>
              <a:t>其他操作的运行时间以堆的高度为界。</a:t>
            </a:r>
            <a:endParaRPr lang="en-US" sz="2400" b="1" dirty="0"/>
          </a:p>
          <a:p>
            <a:pPr marL="747522" lvl="1">
              <a:spcBef>
                <a:spcPts val="600"/>
              </a:spcBef>
            </a:pPr>
            <a:r>
              <a:rPr lang="zh-CN" altLang="en-US" sz="2200" b="1" dirty="0"/>
              <a:t>有些操作向上执行。</a:t>
            </a:r>
            <a:endParaRPr lang="en-US" sz="2200" b="1" dirty="0"/>
          </a:p>
          <a:p>
            <a:pPr marL="747522" lvl="1">
              <a:spcBef>
                <a:spcPts val="600"/>
              </a:spcBef>
            </a:pPr>
            <a:r>
              <a:rPr lang="zh-CN" altLang="en-US" sz="2200" b="1" dirty="0"/>
              <a:t>有些操作向下执行。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75691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0000CC"/>
                </a:solidFill>
              </a:rPr>
              <a:t>优先队列的其他操作</a:t>
            </a:r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10600" cy="5257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400" b="1" dirty="0">
                <a:solidFill>
                  <a:schemeClr val="bg2"/>
                </a:solidFill>
              </a:rPr>
              <a:t>假定一个集合 </a:t>
            </a:r>
            <a:r>
              <a:rPr lang="en-US" sz="2400" b="1" i="1" dirty="0">
                <a:solidFill>
                  <a:schemeClr val="bg2"/>
                </a:solidFill>
              </a:rPr>
              <a:t>S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zh-CN" altLang="en-US" sz="2400" b="1" dirty="0">
                <a:solidFill>
                  <a:schemeClr val="bg2"/>
                </a:solidFill>
              </a:rPr>
              <a:t>中，每个元素 </a:t>
            </a:r>
            <a:r>
              <a:rPr lang="en-US" altLang="zh-CN" sz="2400" b="1" dirty="0">
                <a:solidFill>
                  <a:schemeClr val="bg2"/>
                </a:solidFill>
              </a:rPr>
              <a:t>e </a:t>
            </a:r>
            <a:r>
              <a:rPr lang="zh-CN" altLang="en-US" sz="2400" b="1" dirty="0">
                <a:solidFill>
                  <a:schemeClr val="bg2"/>
                </a:solidFill>
              </a:rPr>
              <a:t>有两个属性：</a:t>
            </a:r>
            <a:endParaRPr lang="en-US" sz="2400" b="1" dirty="0">
              <a:solidFill>
                <a:schemeClr val="bg2"/>
              </a:solidFill>
            </a:endParaRPr>
          </a:p>
          <a:p>
            <a:pPr marL="640080" lvl="1">
              <a:spcBef>
                <a:spcPts val="600"/>
              </a:spcBef>
            </a:pPr>
            <a:r>
              <a:rPr lang="en-US" sz="2200" b="1" dirty="0"/>
              <a:t>id : </a:t>
            </a:r>
            <a:r>
              <a:rPr lang="zh-CN" altLang="en-US" sz="2200" b="1" dirty="0"/>
              <a:t>唯一定义 </a:t>
            </a:r>
            <a:r>
              <a:rPr lang="en-US" sz="2200" b="1" i="1" dirty="0"/>
              <a:t>e</a:t>
            </a:r>
          </a:p>
          <a:p>
            <a:pPr marL="640080" lvl="1">
              <a:spcBef>
                <a:spcPts val="600"/>
              </a:spcBef>
            </a:pPr>
            <a:r>
              <a:rPr lang="en-US" sz="2200" b="1" dirty="0"/>
              <a:t>priority: </a:t>
            </a:r>
            <a:r>
              <a:rPr lang="en-US" sz="2200" b="1" i="1" dirty="0"/>
              <a:t>e </a:t>
            </a:r>
            <a:r>
              <a:rPr lang="zh-CN" altLang="en-US" sz="2200" b="1" dirty="0"/>
              <a:t>的优先级</a:t>
            </a:r>
            <a:endParaRPr lang="en-US" sz="2200" b="1" dirty="0"/>
          </a:p>
          <a:p>
            <a:pPr marL="240030">
              <a:spcBef>
                <a:spcPts val="600"/>
              </a:spcBef>
            </a:pPr>
            <a:r>
              <a:rPr lang="zh-CN" altLang="en-US" sz="2400" b="1" dirty="0"/>
              <a:t>操作</a:t>
            </a:r>
            <a:r>
              <a:rPr lang="en-US" sz="2400" b="1" dirty="0"/>
              <a:t>:</a:t>
            </a:r>
          </a:p>
          <a:p>
            <a:pPr marL="640080" lvl="1">
              <a:spcBef>
                <a:spcPts val="600"/>
              </a:spcBef>
            </a:pPr>
            <a:r>
              <a:rPr lang="en-US" sz="2200" b="1" dirty="0"/>
              <a:t>Find(</a:t>
            </a:r>
            <a:r>
              <a:rPr lang="en-US" sz="2200" b="1" i="1" dirty="0"/>
              <a:t>S</a:t>
            </a:r>
            <a:r>
              <a:rPr lang="en-US" sz="2200" b="1" dirty="0"/>
              <a:t>, </a:t>
            </a:r>
            <a:r>
              <a:rPr lang="en-US" sz="2200" b="1" i="1" dirty="0"/>
              <a:t>x</a:t>
            </a:r>
            <a:r>
              <a:rPr lang="en-US" sz="2200" b="1" dirty="0"/>
              <a:t>): </a:t>
            </a:r>
            <a:r>
              <a:rPr lang="zh-CN" altLang="en-US" sz="2200" b="1" dirty="0"/>
              <a:t>在</a:t>
            </a:r>
            <a:r>
              <a:rPr lang="en-US" altLang="zh-CN" sz="2200" b="1" dirty="0"/>
              <a:t>S</a:t>
            </a:r>
            <a:r>
              <a:rPr lang="zh-CN" altLang="en-US" sz="2200" b="1" dirty="0"/>
              <a:t>中找到 </a:t>
            </a:r>
            <a:r>
              <a:rPr lang="en-US" sz="2200" b="1" i="1" dirty="0"/>
              <a:t>id</a:t>
            </a:r>
            <a:r>
              <a:rPr lang="en-US" sz="2200" b="1" dirty="0"/>
              <a:t> = </a:t>
            </a:r>
            <a:r>
              <a:rPr lang="en-US" sz="2200" b="1" i="1" dirty="0"/>
              <a:t>x</a:t>
            </a:r>
            <a:r>
              <a:rPr lang="en-US" sz="2200" b="1" dirty="0"/>
              <a:t> </a:t>
            </a:r>
            <a:r>
              <a:rPr lang="zh-CN" altLang="en-US" sz="2200" b="1" dirty="0"/>
              <a:t>元素的优先级。</a:t>
            </a:r>
            <a:endParaRPr lang="en-US" sz="2200" b="1" dirty="0"/>
          </a:p>
          <a:p>
            <a:pPr marL="640080" lvl="1">
              <a:spcBef>
                <a:spcPts val="600"/>
              </a:spcBef>
            </a:pPr>
            <a:r>
              <a:rPr lang="en-US" sz="2200" b="1" dirty="0" err="1"/>
              <a:t>ChangePriority</a:t>
            </a:r>
            <a:r>
              <a:rPr lang="en-US" sz="2200" b="1" dirty="0"/>
              <a:t>(</a:t>
            </a:r>
            <a:r>
              <a:rPr lang="en-US" sz="2200" b="1" i="1" dirty="0"/>
              <a:t>S</a:t>
            </a:r>
            <a:r>
              <a:rPr lang="en-US" sz="2200" b="1" dirty="0"/>
              <a:t>, </a:t>
            </a:r>
            <a:r>
              <a:rPr lang="en-US" sz="2200" b="1" i="1" dirty="0"/>
              <a:t>x</a:t>
            </a:r>
            <a:r>
              <a:rPr lang="en-US" sz="2200" b="1" dirty="0"/>
              <a:t>, </a:t>
            </a:r>
            <a:r>
              <a:rPr lang="en-US" sz="2200" b="1" i="1" dirty="0"/>
              <a:t>p</a:t>
            </a:r>
            <a:r>
              <a:rPr lang="en-US" sz="2200" b="1" dirty="0"/>
              <a:t>): </a:t>
            </a:r>
            <a:r>
              <a:rPr lang="zh-CN" altLang="en-US" sz="2200" b="1" dirty="0"/>
              <a:t>将</a:t>
            </a:r>
            <a:r>
              <a:rPr lang="en-US" sz="2200" b="1" dirty="0"/>
              <a:t> id = </a:t>
            </a:r>
            <a:r>
              <a:rPr lang="en-US" sz="2200" b="1" i="1" dirty="0"/>
              <a:t>x</a:t>
            </a:r>
            <a:r>
              <a:rPr lang="en-US" sz="2200" b="1" dirty="0"/>
              <a:t> </a:t>
            </a:r>
            <a:r>
              <a:rPr lang="zh-CN" altLang="en-US" sz="2200" b="1" dirty="0"/>
              <a:t>元素的优先级变为</a:t>
            </a:r>
            <a:r>
              <a:rPr lang="en-US" sz="2200" b="1" dirty="0"/>
              <a:t> </a:t>
            </a:r>
            <a:r>
              <a:rPr lang="en-US" sz="2200" b="1" i="1" dirty="0"/>
              <a:t>p</a:t>
            </a:r>
            <a:r>
              <a:rPr lang="zh-CN" altLang="en-US" sz="2200" b="1" dirty="0"/>
              <a:t>，可变大，也可变小。</a:t>
            </a:r>
            <a:endParaRPr lang="en-US" sz="2200" b="1" dirty="0"/>
          </a:p>
          <a:p>
            <a:pPr marL="347472">
              <a:spcBef>
                <a:spcPts val="600"/>
              </a:spcBef>
            </a:pPr>
            <a:r>
              <a:rPr lang="zh-CN" altLang="en-US" sz="2400" b="1" i="1" dirty="0">
                <a:solidFill>
                  <a:srgbClr val="C00000"/>
                </a:solidFill>
              </a:rPr>
              <a:t>问题 </a:t>
            </a:r>
            <a:r>
              <a:rPr lang="en-US" sz="2400" b="1" dirty="0"/>
              <a:t>: </a:t>
            </a:r>
            <a:r>
              <a:rPr lang="zh-CN" altLang="en-US" sz="2400" b="1" dirty="0"/>
              <a:t>用堆实现</a:t>
            </a:r>
            <a:r>
              <a:rPr lang="en-US" sz="2400" b="1" dirty="0"/>
              <a:t>Find(</a:t>
            </a:r>
            <a:r>
              <a:rPr lang="en-US" sz="2400" b="1" i="1" dirty="0"/>
              <a:t>S</a:t>
            </a:r>
            <a:r>
              <a:rPr lang="en-US" sz="2400" b="1" dirty="0"/>
              <a:t>, </a:t>
            </a:r>
            <a:r>
              <a:rPr lang="en-US" sz="2400" b="1" i="1" dirty="0"/>
              <a:t>x</a:t>
            </a:r>
            <a:r>
              <a:rPr lang="en-US" sz="2400" b="1" dirty="0"/>
              <a:t>)</a:t>
            </a:r>
            <a:r>
              <a:rPr lang="zh-CN" altLang="en-US" sz="2400" b="1" dirty="0"/>
              <a:t>的运行时间</a:t>
            </a:r>
            <a:r>
              <a:rPr lang="en-US" sz="2400" b="1" dirty="0"/>
              <a:t>?</a:t>
            </a:r>
          </a:p>
          <a:p>
            <a:pPr marL="347472">
              <a:spcBef>
                <a:spcPts val="600"/>
              </a:spcBef>
            </a:pPr>
            <a:r>
              <a:rPr lang="zh-CN" altLang="en-US" sz="2400" b="1" i="1" dirty="0">
                <a:solidFill>
                  <a:srgbClr val="C00000"/>
                </a:solidFill>
              </a:rPr>
              <a:t>答案 </a:t>
            </a:r>
            <a:r>
              <a:rPr lang="en-US" sz="2400" b="1" dirty="0"/>
              <a:t>: </a:t>
            </a:r>
            <a:r>
              <a:rPr lang="en-US" sz="2400" b="1" i="1" dirty="0"/>
              <a:t>O</a:t>
            </a:r>
            <a:r>
              <a:rPr lang="en-US" sz="2400" b="1" dirty="0"/>
              <a:t>(</a:t>
            </a:r>
            <a:r>
              <a:rPr lang="en-US" sz="2400" b="1" i="1" dirty="0"/>
              <a:t>n</a:t>
            </a:r>
            <a:r>
              <a:rPr lang="en-US" sz="2400" b="1" dirty="0"/>
              <a:t>). </a:t>
            </a:r>
            <a:r>
              <a:rPr lang="zh-CN" altLang="en-US" sz="2400" b="1" dirty="0"/>
              <a:t>堆中的元素不按</a:t>
            </a:r>
            <a:r>
              <a:rPr lang="en-US" sz="2400" b="1" i="1" dirty="0"/>
              <a:t>id</a:t>
            </a:r>
            <a:r>
              <a:rPr lang="zh-CN" altLang="en-US" sz="2400" b="1" dirty="0"/>
              <a:t>排序。</a:t>
            </a:r>
            <a:r>
              <a:rPr lang="en-US" sz="2400" b="1" dirty="0"/>
              <a:t> </a:t>
            </a:r>
          </a:p>
          <a:p>
            <a:pPr marL="240030">
              <a:spcBef>
                <a:spcPts val="600"/>
              </a:spcBef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69135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0000CC"/>
                </a:solidFill>
              </a:rPr>
              <a:t>改进</a:t>
            </a:r>
            <a:r>
              <a:rPr lang="en-US" sz="3600" b="1" dirty="0">
                <a:solidFill>
                  <a:srgbClr val="0000CC"/>
                </a:solidFill>
              </a:rPr>
              <a:t>Find(</a:t>
            </a:r>
            <a:r>
              <a:rPr lang="en-US" sz="3600" b="1" i="1" dirty="0">
                <a:solidFill>
                  <a:srgbClr val="0000CC"/>
                </a:solidFill>
              </a:rPr>
              <a:t>S</a:t>
            </a:r>
            <a:r>
              <a:rPr lang="en-US" sz="3600" b="1" dirty="0">
                <a:solidFill>
                  <a:srgbClr val="0000CC"/>
                </a:solidFill>
              </a:rPr>
              <a:t>, </a:t>
            </a:r>
            <a:r>
              <a:rPr lang="en-US" sz="3600" b="1" i="1" dirty="0">
                <a:solidFill>
                  <a:srgbClr val="0000CC"/>
                </a:solidFill>
              </a:rPr>
              <a:t>x</a:t>
            </a:r>
            <a:r>
              <a:rPr lang="en-US" sz="3600" b="1" dirty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82000" cy="5181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400" b="1" dirty="0">
                <a:solidFill>
                  <a:schemeClr val="bg2"/>
                </a:solidFill>
              </a:rPr>
              <a:t>如何使</a:t>
            </a:r>
            <a:r>
              <a:rPr lang="en-US" sz="2400" b="1" dirty="0"/>
              <a:t>Find(</a:t>
            </a:r>
            <a:r>
              <a:rPr lang="en-US" sz="2400" b="1" i="1" dirty="0"/>
              <a:t>S</a:t>
            </a:r>
            <a:r>
              <a:rPr lang="en-US" sz="2400" b="1" dirty="0"/>
              <a:t>, </a:t>
            </a:r>
            <a:r>
              <a:rPr lang="en-US" sz="2400" b="1" i="1" dirty="0"/>
              <a:t>x</a:t>
            </a:r>
            <a:r>
              <a:rPr lang="en-US" sz="2400" b="1" dirty="0"/>
              <a:t>) </a:t>
            </a:r>
            <a:r>
              <a:rPr lang="zh-CN" altLang="en-US" sz="2400" b="1" dirty="0"/>
              <a:t>的运行时间成为</a:t>
            </a:r>
            <a:r>
              <a:rPr lang="en-US" sz="2400" b="1" dirty="0"/>
              <a:t> </a:t>
            </a:r>
            <a:r>
              <a:rPr lang="en-US" sz="2400" b="1" i="1" dirty="0"/>
              <a:t>O</a:t>
            </a:r>
            <a:r>
              <a:rPr lang="en-US" sz="2400" b="1" dirty="0"/>
              <a:t>(1) </a:t>
            </a:r>
            <a:r>
              <a:rPr lang="zh-CN" altLang="en-US" sz="2400" b="1" dirty="0"/>
              <a:t>？</a:t>
            </a:r>
            <a:endParaRPr lang="en-US" sz="2400" b="1" dirty="0"/>
          </a:p>
          <a:p>
            <a:pPr>
              <a:spcBef>
                <a:spcPts val="600"/>
              </a:spcBef>
            </a:pPr>
            <a:r>
              <a:rPr lang="zh-CN" altLang="en-US" sz="2400" b="1" dirty="0"/>
              <a:t>用另一个数组</a:t>
            </a:r>
            <a:r>
              <a:rPr lang="en-US" altLang="zh-CN" sz="2400" b="1" dirty="0"/>
              <a:t>“handle”</a:t>
            </a:r>
            <a:r>
              <a:rPr lang="zh-CN" altLang="en-US" sz="2400" b="1" dirty="0"/>
              <a:t>追踪堆中每个元素的位置，如果</a:t>
            </a:r>
            <a:r>
              <a:rPr lang="en-US" sz="2400" b="1" dirty="0"/>
              <a:t> id </a:t>
            </a:r>
            <a:r>
              <a:rPr lang="en-US" sz="2400" b="1" i="1" dirty="0"/>
              <a:t>x</a:t>
            </a:r>
            <a:r>
              <a:rPr lang="en-US" sz="2400" b="1" dirty="0"/>
              <a:t> </a:t>
            </a:r>
            <a:r>
              <a:rPr lang="zh-CN" altLang="en-US" sz="2400" b="1" dirty="0"/>
              <a:t>元素不在堆中，</a:t>
            </a:r>
            <a:r>
              <a:rPr lang="en-US" altLang="zh-CN" sz="2400" b="1" dirty="0"/>
              <a:t> “handle” </a:t>
            </a:r>
            <a:r>
              <a:rPr lang="zh-CN" altLang="en-US" sz="2400" b="1" dirty="0"/>
              <a:t>中的值为</a:t>
            </a:r>
            <a:r>
              <a:rPr lang="en-US" sz="2400" b="1" dirty="0"/>
              <a:t> “impossible value”</a:t>
            </a:r>
            <a:r>
              <a:rPr lang="zh-CN" altLang="en-US" sz="2400" b="1" dirty="0"/>
              <a:t>。</a:t>
            </a:r>
            <a:endParaRPr lang="en-US" sz="2400" b="1" dirty="0"/>
          </a:p>
          <a:p>
            <a:pPr>
              <a:spcBef>
                <a:spcPts val="600"/>
              </a:spcBef>
            </a:pPr>
            <a:r>
              <a:rPr lang="zh-CN" altLang="en-US" sz="2400" b="1" dirty="0"/>
              <a:t>假定</a:t>
            </a:r>
            <a:r>
              <a:rPr lang="en-US" sz="2400" b="1" dirty="0"/>
              <a:t>:</a:t>
            </a:r>
          </a:p>
          <a:p>
            <a:pPr lvl="1">
              <a:spcBef>
                <a:spcPts val="600"/>
              </a:spcBef>
            </a:pPr>
            <a:r>
              <a:rPr lang="zh-CN" altLang="en-US" sz="2200" b="1" dirty="0"/>
              <a:t>优先队列最多有</a:t>
            </a:r>
            <a:r>
              <a:rPr lang="en-US" sz="2200" b="1" dirty="0"/>
              <a:t> </a:t>
            </a:r>
            <a:r>
              <a:rPr lang="en-US" sz="2200" b="1" i="1" dirty="0"/>
              <a:t>n</a:t>
            </a:r>
            <a:r>
              <a:rPr lang="en-US" sz="2200" b="1" dirty="0"/>
              <a:t> </a:t>
            </a:r>
            <a:r>
              <a:rPr lang="zh-CN" altLang="en-US" sz="2200" b="1" dirty="0"/>
              <a:t>个元素</a:t>
            </a:r>
            <a:r>
              <a:rPr lang="en-US" sz="2200" b="1" dirty="0"/>
              <a:t> </a:t>
            </a:r>
          </a:p>
          <a:p>
            <a:pPr lvl="1">
              <a:spcBef>
                <a:spcPts val="600"/>
              </a:spcBef>
            </a:pPr>
            <a:r>
              <a:rPr lang="en-US" sz="2200" b="1" dirty="0"/>
              <a:t>id </a:t>
            </a:r>
            <a:r>
              <a:rPr lang="zh-CN" altLang="en-US" sz="2200" b="1" dirty="0"/>
              <a:t>是</a:t>
            </a:r>
            <a:r>
              <a:rPr lang="en-US" sz="2200" b="1" dirty="0"/>
              <a:t>1 </a:t>
            </a:r>
            <a:r>
              <a:rPr lang="zh-CN" altLang="en-US" sz="2200" b="1" dirty="0"/>
              <a:t>至</a:t>
            </a:r>
            <a:r>
              <a:rPr lang="en-US" sz="2200" b="1" i="1" dirty="0"/>
              <a:t>n</a:t>
            </a:r>
            <a:r>
              <a:rPr lang="zh-CN" altLang="en-US" sz="2200" b="1" dirty="0"/>
              <a:t>之间的整数</a:t>
            </a:r>
            <a:endParaRPr lang="en-US" sz="2200" b="1" dirty="0"/>
          </a:p>
          <a:p>
            <a:pPr lvl="1">
              <a:spcBef>
                <a:spcPts val="600"/>
              </a:spcBef>
            </a:pPr>
            <a:r>
              <a:rPr lang="zh-CN" altLang="en-US" sz="2200" b="1" dirty="0"/>
              <a:t>没有多次出现的具有相同</a:t>
            </a:r>
            <a:r>
              <a:rPr lang="en-US" sz="2200" b="1" dirty="0"/>
              <a:t>id </a:t>
            </a:r>
            <a:r>
              <a:rPr lang="zh-CN" altLang="en-US" sz="2200" b="1" dirty="0"/>
              <a:t>的元素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76751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0000CC"/>
                </a:solidFill>
              </a:rPr>
              <a:t>改进</a:t>
            </a:r>
            <a:r>
              <a:rPr lang="en-US" sz="3600" b="1" dirty="0">
                <a:solidFill>
                  <a:srgbClr val="0000CC"/>
                </a:solidFill>
              </a:rPr>
              <a:t>Find(</a:t>
            </a:r>
            <a:r>
              <a:rPr lang="en-US" sz="3600" b="1" i="1" dirty="0">
                <a:solidFill>
                  <a:srgbClr val="0000CC"/>
                </a:solidFill>
              </a:rPr>
              <a:t>S</a:t>
            </a:r>
            <a:r>
              <a:rPr lang="en-US" sz="3600" b="1" dirty="0">
                <a:solidFill>
                  <a:srgbClr val="0000CC"/>
                </a:solidFill>
              </a:rPr>
              <a:t>, </a:t>
            </a:r>
            <a:r>
              <a:rPr lang="en-US" sz="3600" b="1" i="1" dirty="0">
                <a:solidFill>
                  <a:srgbClr val="0000CC"/>
                </a:solidFill>
              </a:rPr>
              <a:t>x</a:t>
            </a:r>
            <a:r>
              <a:rPr lang="en-US" sz="3600" b="1" dirty="0">
                <a:solidFill>
                  <a:srgbClr val="0000CC"/>
                </a:solidFill>
              </a:rPr>
              <a:t>) (</a:t>
            </a:r>
            <a:r>
              <a:rPr lang="zh-CN" altLang="en-US" sz="3600" b="1" dirty="0">
                <a:solidFill>
                  <a:srgbClr val="0000CC"/>
                </a:solidFill>
              </a:rPr>
              <a:t>续</a:t>
            </a:r>
            <a:r>
              <a:rPr lang="en-US" sz="3600" b="1" dirty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5257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400" b="1" dirty="0"/>
              <a:t>引入一个新的数组</a:t>
            </a:r>
            <a:r>
              <a:rPr lang="en-US" sz="2400" b="1" i="1" dirty="0"/>
              <a:t>L</a:t>
            </a:r>
            <a:r>
              <a:rPr lang="en-US" sz="2400" b="1" dirty="0"/>
              <a:t>[1 .. </a:t>
            </a:r>
            <a:r>
              <a:rPr lang="en-US" sz="2400" b="1" i="1" dirty="0"/>
              <a:t>n</a:t>
            </a:r>
            <a:r>
              <a:rPr lang="en-US" sz="2400" b="1" dirty="0"/>
              <a:t>] </a:t>
            </a:r>
            <a:r>
              <a:rPr lang="zh-CN" altLang="en-US" sz="2400" b="1" dirty="0"/>
              <a:t>追踪元素的位置</a:t>
            </a:r>
            <a:r>
              <a:rPr lang="en-US" sz="2400" b="1" dirty="0"/>
              <a:t>: </a:t>
            </a:r>
            <a:r>
              <a:rPr lang="en-US" sz="2400" b="1" i="1" dirty="0"/>
              <a:t>L</a:t>
            </a:r>
            <a:r>
              <a:rPr lang="en-US" sz="2400" b="1" dirty="0"/>
              <a:t>[</a:t>
            </a:r>
            <a:r>
              <a:rPr lang="en-US" sz="2400" b="1" i="1" dirty="0" err="1"/>
              <a:t>i</a:t>
            </a:r>
            <a:r>
              <a:rPr lang="en-US" sz="2400" b="1" dirty="0"/>
              <a:t>] </a:t>
            </a:r>
            <a:r>
              <a:rPr lang="zh-CN" altLang="en-US" sz="2400" b="1" dirty="0"/>
              <a:t>存储</a:t>
            </a:r>
            <a:r>
              <a:rPr lang="en-US" sz="2400" b="1" dirty="0"/>
              <a:t>id = </a:t>
            </a:r>
            <a:r>
              <a:rPr lang="en-US" sz="2400" b="1" i="1" dirty="0" err="1"/>
              <a:t>i</a:t>
            </a:r>
            <a:r>
              <a:rPr lang="zh-CN" altLang="en-US" sz="2400" b="1" dirty="0"/>
              <a:t>的元素的位置。</a:t>
            </a:r>
            <a:endParaRPr lang="en-US" sz="2400" b="1" dirty="0"/>
          </a:p>
          <a:p>
            <a:pPr>
              <a:spcBef>
                <a:spcPts val="600"/>
              </a:spcBef>
            </a:pPr>
            <a:r>
              <a:rPr lang="zh-CN" altLang="en-US" sz="2400" b="1" dirty="0"/>
              <a:t>两个数组</a:t>
            </a:r>
            <a:r>
              <a:rPr lang="en-US" sz="2400" b="1" dirty="0"/>
              <a:t> </a:t>
            </a:r>
            <a:r>
              <a:rPr lang="en-US" sz="2400" b="1" i="1" dirty="0"/>
              <a:t>A</a:t>
            </a:r>
            <a:r>
              <a:rPr lang="en-US" sz="2400" b="1" dirty="0"/>
              <a:t>[1 .. </a:t>
            </a:r>
            <a:r>
              <a:rPr lang="en-US" sz="2400" b="1" i="1" dirty="0"/>
              <a:t>n</a:t>
            </a:r>
            <a:r>
              <a:rPr lang="en-US" sz="2400" b="1" dirty="0"/>
              <a:t>] </a:t>
            </a:r>
            <a:r>
              <a:rPr lang="zh-CN" altLang="en-US" sz="2400" b="1" dirty="0"/>
              <a:t>和 </a:t>
            </a:r>
            <a:r>
              <a:rPr lang="en-US" sz="2400" b="1" i="1" dirty="0"/>
              <a:t>L</a:t>
            </a:r>
            <a:r>
              <a:rPr lang="en-US" sz="2400" b="1" dirty="0"/>
              <a:t>[1 .. </a:t>
            </a:r>
            <a:r>
              <a:rPr lang="en-US" sz="2400" b="1" i="1" dirty="0"/>
              <a:t>n</a:t>
            </a:r>
            <a:r>
              <a:rPr lang="en-US" sz="2400" b="1" dirty="0"/>
              <a:t>]</a:t>
            </a:r>
          </a:p>
          <a:p>
            <a:pPr lvl="1">
              <a:spcBef>
                <a:spcPts val="600"/>
              </a:spcBef>
            </a:pPr>
            <a:r>
              <a:rPr lang="en-US" sz="2200" b="1" i="1" dirty="0"/>
              <a:t>A</a:t>
            </a:r>
            <a:r>
              <a:rPr lang="en-US" sz="2200" b="1" dirty="0"/>
              <a:t>[1 .. </a:t>
            </a:r>
            <a:r>
              <a:rPr lang="en-US" sz="2200" b="1" i="1" dirty="0"/>
              <a:t>n</a:t>
            </a:r>
            <a:r>
              <a:rPr lang="en-US" sz="2200" b="1" dirty="0"/>
              <a:t>] </a:t>
            </a:r>
            <a:r>
              <a:rPr lang="zh-CN" altLang="en-US" sz="2200" b="1" dirty="0"/>
              <a:t>存储元素的</a:t>
            </a:r>
            <a:r>
              <a:rPr lang="en-US" sz="2200" b="1" dirty="0"/>
              <a:t>ids </a:t>
            </a:r>
            <a:r>
              <a:rPr lang="zh-CN" altLang="en-US" sz="2200" b="1" dirty="0"/>
              <a:t>和优先级</a:t>
            </a:r>
            <a:r>
              <a:rPr lang="en-US" sz="2200" b="1" dirty="0"/>
              <a:t>, </a:t>
            </a:r>
            <a:r>
              <a:rPr lang="en-US" sz="2200" b="1" i="1" dirty="0"/>
              <a:t>A</a:t>
            </a:r>
            <a:r>
              <a:rPr lang="en-US" sz="2200" b="1" dirty="0"/>
              <a:t>[1 .. </a:t>
            </a:r>
            <a:r>
              <a:rPr lang="en-US" sz="2200" b="1" i="1" dirty="0"/>
              <a:t>n</a:t>
            </a:r>
            <a:r>
              <a:rPr lang="en-US" sz="2200" b="1" dirty="0"/>
              <a:t>] </a:t>
            </a:r>
            <a:r>
              <a:rPr lang="zh-CN" altLang="en-US" sz="2200" b="1" dirty="0"/>
              <a:t>是堆。</a:t>
            </a:r>
            <a:endParaRPr lang="en-US" sz="2200" b="1" dirty="0"/>
          </a:p>
          <a:p>
            <a:pPr lvl="1">
              <a:spcBef>
                <a:spcPts val="600"/>
              </a:spcBef>
            </a:pPr>
            <a:r>
              <a:rPr lang="en-US" sz="2200" b="1" i="1" dirty="0"/>
              <a:t>L</a:t>
            </a:r>
            <a:r>
              <a:rPr lang="en-US" sz="2200" b="1" dirty="0"/>
              <a:t>[1 .. </a:t>
            </a:r>
            <a:r>
              <a:rPr lang="en-US" sz="2200" b="1" i="1" dirty="0"/>
              <a:t>n</a:t>
            </a:r>
            <a:r>
              <a:rPr lang="en-US" sz="2200" b="1" dirty="0"/>
              <a:t>] </a:t>
            </a:r>
            <a:r>
              <a:rPr lang="zh-CN" altLang="en-US" sz="2200" b="1" dirty="0"/>
              <a:t>存储</a:t>
            </a:r>
            <a:r>
              <a:rPr lang="en-US" sz="2200" b="1" i="1" dirty="0"/>
              <a:t>A</a:t>
            </a:r>
            <a:r>
              <a:rPr lang="en-US" sz="2200" b="1" dirty="0"/>
              <a:t>[1 .. </a:t>
            </a:r>
            <a:r>
              <a:rPr lang="en-US" sz="2200" b="1" i="1" dirty="0"/>
              <a:t>n</a:t>
            </a:r>
            <a:r>
              <a:rPr lang="en-US" sz="2200" b="1" dirty="0"/>
              <a:t>]</a:t>
            </a:r>
            <a:r>
              <a:rPr lang="zh-CN" altLang="en-US" sz="2200" b="1" dirty="0"/>
              <a:t>中元素的位置。</a:t>
            </a:r>
            <a:endParaRPr lang="en-US" sz="2200" b="1" dirty="0"/>
          </a:p>
          <a:p>
            <a:pPr>
              <a:spcBef>
                <a:spcPts val="600"/>
              </a:spcBef>
            </a:pPr>
            <a:r>
              <a:rPr lang="en-US" sz="2400" b="1" i="1" dirty="0"/>
              <a:t>L</a:t>
            </a:r>
            <a:r>
              <a:rPr lang="en-US" sz="2400" b="1" dirty="0"/>
              <a:t>[1 .. </a:t>
            </a:r>
            <a:r>
              <a:rPr lang="en-US" sz="2400" b="1" i="1" dirty="0"/>
              <a:t>n</a:t>
            </a:r>
            <a:r>
              <a:rPr lang="en-US" sz="2400" b="1" dirty="0"/>
              <a:t>] </a:t>
            </a:r>
            <a:r>
              <a:rPr lang="zh-CN" altLang="en-US" sz="2400" b="1" dirty="0"/>
              <a:t>可以在</a:t>
            </a:r>
            <a:r>
              <a:rPr lang="en-US" altLang="zh-CN" sz="2400" b="1" i="1" dirty="0"/>
              <a:t>O</a:t>
            </a:r>
            <a:r>
              <a:rPr lang="en-US" altLang="zh-CN" sz="2400" b="1" dirty="0"/>
              <a:t>(1)</a:t>
            </a:r>
            <a:r>
              <a:rPr lang="zh-CN" altLang="en-US" sz="2400" b="1" dirty="0"/>
              <a:t>时间找到任何给定</a:t>
            </a:r>
            <a:r>
              <a:rPr lang="en-US" sz="2400" b="1" dirty="0"/>
              <a:t> id = </a:t>
            </a:r>
            <a:r>
              <a:rPr lang="en-US" sz="2400" b="1" i="1" dirty="0"/>
              <a:t>x</a:t>
            </a:r>
            <a:r>
              <a:rPr lang="en-US" sz="2400" b="1" dirty="0"/>
              <a:t> </a:t>
            </a:r>
            <a:r>
              <a:rPr lang="zh-CN" altLang="en-US" sz="2400" b="1" dirty="0"/>
              <a:t>的元素</a:t>
            </a:r>
            <a:r>
              <a:rPr lang="en-US" sz="2400" b="1" dirty="0"/>
              <a:t>: </a:t>
            </a:r>
            <a:r>
              <a:rPr lang="zh-CN" altLang="en-US" sz="2400" b="1" dirty="0"/>
              <a:t>该元素是 </a:t>
            </a:r>
            <a:r>
              <a:rPr lang="en-US" sz="2400" b="1" i="1" dirty="0"/>
              <a:t>A</a:t>
            </a:r>
            <a:r>
              <a:rPr lang="en-US" sz="2400" b="1" dirty="0"/>
              <a:t>[</a:t>
            </a:r>
            <a:r>
              <a:rPr lang="en-US" sz="2400" b="1" i="1" dirty="0"/>
              <a:t>L</a:t>
            </a:r>
            <a:r>
              <a:rPr lang="en-US" sz="2400" b="1" dirty="0"/>
              <a:t>[</a:t>
            </a:r>
            <a:r>
              <a:rPr lang="en-US" sz="2400" b="1" i="1" dirty="0"/>
              <a:t>x</a:t>
            </a:r>
            <a:r>
              <a:rPr lang="en-US" sz="2400" b="1" dirty="0"/>
              <a:t>]]</a:t>
            </a:r>
            <a:r>
              <a:rPr lang="zh-CN" altLang="en-US" sz="2400" b="1" dirty="0"/>
              <a:t>。</a:t>
            </a:r>
            <a:endParaRPr lang="en-US" sz="2400" b="1" dirty="0"/>
          </a:p>
          <a:p>
            <a:pPr>
              <a:spcBef>
                <a:spcPts val="600"/>
              </a:spcBef>
            </a:pPr>
            <a:r>
              <a:rPr lang="zh-CN" altLang="en-US" sz="2400" b="1" dirty="0"/>
              <a:t>如果</a:t>
            </a:r>
            <a:r>
              <a:rPr lang="en-US" sz="2400" b="1" i="1" dirty="0"/>
              <a:t>A</a:t>
            </a:r>
            <a:r>
              <a:rPr lang="zh-CN" altLang="en-US" sz="2400" b="1" dirty="0"/>
              <a:t>中有元素移动，他们的位置也需要在</a:t>
            </a:r>
            <a:r>
              <a:rPr lang="en-US" sz="2400" b="1" dirty="0"/>
              <a:t> </a:t>
            </a:r>
            <a:r>
              <a:rPr lang="en-US" sz="2400" b="1" i="1" dirty="0"/>
              <a:t>L</a:t>
            </a:r>
            <a:r>
              <a:rPr lang="en-US" sz="2400" b="1" dirty="0"/>
              <a:t> </a:t>
            </a:r>
            <a:r>
              <a:rPr lang="zh-CN" altLang="en-US" sz="2400" b="1" dirty="0"/>
              <a:t>中更新，这是用</a:t>
            </a:r>
            <a:r>
              <a:rPr lang="en-US" sz="2400" b="1" dirty="0"/>
              <a:t> </a:t>
            </a:r>
            <a:r>
              <a:rPr lang="en-US" sz="2400" b="1" i="1" dirty="0"/>
              <a:t>O</a:t>
            </a:r>
            <a:r>
              <a:rPr lang="en-US" sz="2400" b="1" dirty="0"/>
              <a:t>(1) </a:t>
            </a:r>
            <a:r>
              <a:rPr lang="zh-CN" altLang="en-US" sz="2400" b="1" dirty="0"/>
              <a:t>时间实现</a:t>
            </a:r>
            <a:r>
              <a:rPr lang="en-US" sz="2400" b="1" dirty="0"/>
              <a:t>Find(</a:t>
            </a:r>
            <a:r>
              <a:rPr lang="en-US" sz="2400" b="1" i="1" dirty="0"/>
              <a:t>S</a:t>
            </a:r>
            <a:r>
              <a:rPr lang="en-US" sz="2400" b="1" dirty="0"/>
              <a:t>, </a:t>
            </a:r>
            <a:r>
              <a:rPr lang="en-US" sz="2400" b="1" i="1" dirty="0"/>
              <a:t>x</a:t>
            </a:r>
            <a:r>
              <a:rPr lang="en-US" sz="2400" b="1" dirty="0"/>
              <a:t>)</a:t>
            </a:r>
            <a:r>
              <a:rPr lang="zh-CN" altLang="en-US" sz="2400" b="1" dirty="0"/>
              <a:t>的代价。</a:t>
            </a:r>
            <a:r>
              <a:rPr lang="en-US" sz="2400" b="1" dirty="0"/>
              <a:t> </a:t>
            </a:r>
          </a:p>
          <a:p>
            <a:pPr>
              <a:spcBef>
                <a:spcPts val="600"/>
              </a:spcBef>
            </a:pPr>
            <a:r>
              <a:rPr lang="zh-CN" altLang="en-US" sz="2400" b="1" dirty="0"/>
              <a:t>元素有多个属性，用</a:t>
            </a:r>
            <a:r>
              <a:rPr lang="en-US" sz="2400" b="1" dirty="0"/>
              <a:t> </a:t>
            </a:r>
            <a:r>
              <a:rPr lang="en-US" sz="2400" b="1" i="1" dirty="0"/>
              <a:t>O</a:t>
            </a:r>
            <a:r>
              <a:rPr lang="en-US" sz="2400" b="1" dirty="0"/>
              <a:t>(1) </a:t>
            </a:r>
            <a:r>
              <a:rPr lang="zh-CN" altLang="en-US" sz="2400" b="1" dirty="0"/>
              <a:t>时间实现</a:t>
            </a:r>
            <a:r>
              <a:rPr lang="en-US" sz="2400" b="1" dirty="0"/>
              <a:t>Find(</a:t>
            </a:r>
            <a:r>
              <a:rPr lang="en-US" sz="2400" b="1" i="1" dirty="0"/>
              <a:t>S</a:t>
            </a:r>
            <a:r>
              <a:rPr lang="en-US" sz="2400" b="1" dirty="0"/>
              <a:t>, </a:t>
            </a:r>
            <a:r>
              <a:rPr lang="en-US" sz="2400" b="1" i="1" dirty="0"/>
              <a:t>x</a:t>
            </a:r>
            <a:r>
              <a:rPr lang="en-US" sz="2400" b="1" dirty="0"/>
              <a:t>)</a:t>
            </a:r>
            <a:r>
              <a:rPr lang="zh-CN" altLang="en-US" sz="2400" b="1" dirty="0"/>
              <a:t>：</a:t>
            </a:r>
            <a:r>
              <a:rPr lang="en-US" sz="2400" b="1" dirty="0"/>
              <a:t> </a:t>
            </a:r>
            <a:r>
              <a:rPr lang="zh-CN" altLang="en-US" sz="2400" b="1" dirty="0">
                <a:solidFill>
                  <a:srgbClr val="C00000"/>
                </a:solidFill>
              </a:rPr>
              <a:t>扩展堆</a:t>
            </a:r>
            <a:r>
              <a:rPr lang="zh-CN" altLang="en-US" sz="2400" b="1" dirty="0"/>
              <a:t>。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90803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0000CC"/>
                </a:solidFill>
              </a:rPr>
              <a:t>改进</a:t>
            </a:r>
            <a:r>
              <a:rPr lang="en-US" sz="3600" b="1" dirty="0">
                <a:solidFill>
                  <a:srgbClr val="0000CC"/>
                </a:solidFill>
              </a:rPr>
              <a:t>Find(</a:t>
            </a:r>
            <a:r>
              <a:rPr lang="en-US" sz="3600" b="1" i="1" dirty="0">
                <a:solidFill>
                  <a:srgbClr val="0000CC"/>
                </a:solidFill>
              </a:rPr>
              <a:t>S</a:t>
            </a:r>
            <a:r>
              <a:rPr lang="en-US" sz="3600" b="1" dirty="0">
                <a:solidFill>
                  <a:srgbClr val="0000CC"/>
                </a:solidFill>
              </a:rPr>
              <a:t>, </a:t>
            </a:r>
            <a:r>
              <a:rPr lang="en-US" sz="3600" b="1" i="1" dirty="0">
                <a:solidFill>
                  <a:srgbClr val="0000CC"/>
                </a:solidFill>
              </a:rPr>
              <a:t>x</a:t>
            </a:r>
            <a:r>
              <a:rPr lang="en-US" sz="3600" b="1" dirty="0">
                <a:solidFill>
                  <a:srgbClr val="0000CC"/>
                </a:solidFill>
              </a:rPr>
              <a:t>) (</a:t>
            </a:r>
            <a:r>
              <a:rPr lang="zh-CN" altLang="en-US" sz="3600" b="1" dirty="0">
                <a:solidFill>
                  <a:srgbClr val="0000CC"/>
                </a:solidFill>
              </a:rPr>
              <a:t>续</a:t>
            </a:r>
            <a:r>
              <a:rPr lang="en-US" sz="3600" b="1" dirty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82000" cy="5251922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zh-CN" altLang="en-US" sz="2400" b="1" i="1" dirty="0">
                <a:solidFill>
                  <a:srgbClr val="C00000"/>
                </a:solidFill>
              </a:rPr>
              <a:t>举例 </a:t>
            </a:r>
            <a:r>
              <a:rPr lang="en-US" sz="2400" b="1" dirty="0"/>
              <a:t>: </a:t>
            </a:r>
            <a:r>
              <a:rPr lang="zh-CN" altLang="en-US" sz="2400" b="1" dirty="0"/>
              <a:t>最大堆，</a:t>
            </a:r>
            <a:r>
              <a:rPr lang="en-US" sz="2400" b="1" dirty="0"/>
              <a:t> </a:t>
            </a:r>
            <a:r>
              <a:rPr lang="en-US" sz="2400" b="1" i="1" dirty="0"/>
              <a:t>n</a:t>
            </a:r>
            <a:r>
              <a:rPr lang="en-US" sz="2400" b="1" dirty="0"/>
              <a:t> = 5</a:t>
            </a:r>
            <a:r>
              <a:rPr lang="zh-CN" altLang="en-US" sz="2400" b="1" dirty="0"/>
              <a:t>。</a:t>
            </a:r>
            <a:endParaRPr lang="en-US" sz="2400" b="1" dirty="0"/>
          </a:p>
          <a:p>
            <a:pPr marL="0" indent="0">
              <a:spcBef>
                <a:spcPts val="600"/>
              </a:spcBef>
              <a:buNone/>
            </a:pPr>
            <a:r>
              <a:rPr lang="en-US" sz="2400" b="1" dirty="0"/>
              <a:t> </a:t>
            </a:r>
          </a:p>
          <a:p>
            <a:pPr marL="0" indent="0">
              <a:spcBef>
                <a:spcPts val="600"/>
              </a:spcBef>
              <a:buNone/>
            </a:pPr>
            <a:endParaRPr lang="en-US" sz="2400" b="1" dirty="0"/>
          </a:p>
          <a:p>
            <a:pPr marL="0" indent="0">
              <a:spcBef>
                <a:spcPts val="600"/>
              </a:spcBef>
              <a:buNone/>
            </a:pPr>
            <a:endParaRPr lang="en-US" sz="2400" b="1" dirty="0"/>
          </a:p>
          <a:p>
            <a:pPr marL="0" indent="0">
              <a:spcBef>
                <a:spcPts val="600"/>
              </a:spcBef>
              <a:buNone/>
            </a:pPr>
            <a:endParaRPr lang="en-US" sz="2400" b="1" dirty="0"/>
          </a:p>
          <a:p>
            <a:pPr marL="0" indent="0">
              <a:spcBef>
                <a:spcPts val="600"/>
              </a:spcBef>
              <a:buNone/>
            </a:pPr>
            <a:endParaRPr lang="en-US" sz="2400" b="1" dirty="0"/>
          </a:p>
          <a:p>
            <a:pPr>
              <a:spcBef>
                <a:spcPts val="600"/>
              </a:spcBef>
            </a:pPr>
            <a:r>
              <a:rPr lang="en-US" sz="2400" b="1" dirty="0"/>
              <a:t>After Heap-Extract-Max(</a:t>
            </a:r>
            <a:r>
              <a:rPr lang="en-US" sz="2400" b="1" i="1" dirty="0"/>
              <a:t>A</a:t>
            </a:r>
            <a:r>
              <a:rPr lang="en-US" sz="2400" b="1" dirty="0"/>
              <a:t>, 4):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2819400" y="1981200"/>
            <a:ext cx="457200" cy="457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63306" y="2009745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1, 9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2100243" y="2714655"/>
            <a:ext cx="457200" cy="457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44149" y="2743200"/>
            <a:ext cx="63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2, 7 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3601507" y="2743200"/>
            <a:ext cx="457200" cy="457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45413" y="2771745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3, 6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1295401" y="3352800"/>
            <a:ext cx="457200" cy="457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39307" y="3381345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4, 3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 flipH="1">
            <a:off x="2438400" y="2409855"/>
            <a:ext cx="457200" cy="36189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3220507" y="2362200"/>
            <a:ext cx="437093" cy="409545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flipH="1">
            <a:off x="1732494" y="3118741"/>
            <a:ext cx="457200" cy="36189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4800600" y="2249345"/>
            <a:ext cx="35579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A</a:t>
            </a:r>
            <a:r>
              <a:rPr lang="en-US" sz="2200" dirty="0"/>
              <a:t>      1,9    2,7   3,6   4,3    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5410200" y="2249345"/>
            <a:ext cx="2948348" cy="430887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Straight Connector 26"/>
          <p:cNvCxnSpPr/>
          <p:nvPr/>
        </p:nvCxnSpPr>
        <p:spPr bwMode="auto">
          <a:xfrm>
            <a:off x="6019800" y="2249345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6579574" y="2248020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7162800" y="2249345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>
            <a:off x="7772400" y="2249345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5410200" y="1885890"/>
            <a:ext cx="2948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1       2        3      4        5     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798612" y="3182855"/>
            <a:ext cx="35579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L</a:t>
            </a:r>
            <a:r>
              <a:rPr lang="en-US" sz="2200" dirty="0"/>
              <a:t>        1      2       3      4      -1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5408212" y="3182855"/>
            <a:ext cx="2948348" cy="430887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6" name="Straight Connector 35"/>
          <p:cNvCxnSpPr/>
          <p:nvPr/>
        </p:nvCxnSpPr>
        <p:spPr bwMode="auto">
          <a:xfrm>
            <a:off x="6017812" y="3182855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6577586" y="3181530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>
            <a:off x="7160812" y="3182855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7770412" y="3182855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5408212" y="2819400"/>
            <a:ext cx="2948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1       2        3      4        5</a:t>
            </a:r>
          </a:p>
        </p:txBody>
      </p:sp>
      <p:sp>
        <p:nvSpPr>
          <p:cNvPr id="41" name="Oval 40"/>
          <p:cNvSpPr/>
          <p:nvPr/>
        </p:nvSpPr>
        <p:spPr bwMode="auto">
          <a:xfrm>
            <a:off x="2590800" y="4800600"/>
            <a:ext cx="457200" cy="457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534706" y="4829145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2, 7</a:t>
            </a:r>
          </a:p>
        </p:txBody>
      </p:sp>
      <p:sp>
        <p:nvSpPr>
          <p:cNvPr id="43" name="Oval 42"/>
          <p:cNvSpPr/>
          <p:nvPr/>
        </p:nvSpPr>
        <p:spPr bwMode="auto">
          <a:xfrm>
            <a:off x="1871643" y="5534055"/>
            <a:ext cx="457200" cy="457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815549" y="5562600"/>
            <a:ext cx="63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4, 3 </a:t>
            </a:r>
          </a:p>
        </p:txBody>
      </p:sp>
      <p:sp>
        <p:nvSpPr>
          <p:cNvPr id="45" name="Oval 44"/>
          <p:cNvSpPr/>
          <p:nvPr/>
        </p:nvSpPr>
        <p:spPr bwMode="auto">
          <a:xfrm>
            <a:off x="3372907" y="5562600"/>
            <a:ext cx="457200" cy="457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316813" y="5591145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3, 6</a:t>
            </a:r>
          </a:p>
        </p:txBody>
      </p:sp>
      <p:cxnSp>
        <p:nvCxnSpPr>
          <p:cNvPr id="51" name="Straight Connector 50"/>
          <p:cNvCxnSpPr/>
          <p:nvPr/>
        </p:nvCxnSpPr>
        <p:spPr bwMode="auto">
          <a:xfrm flipH="1">
            <a:off x="2209800" y="5229255"/>
            <a:ext cx="457200" cy="36189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>
            <a:off x="2991907" y="5181600"/>
            <a:ext cx="437093" cy="409545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4802588" y="4674513"/>
            <a:ext cx="35579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A</a:t>
            </a:r>
            <a:r>
              <a:rPr lang="en-US" sz="2200" dirty="0"/>
              <a:t>       2,7   4,3   3,6    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5412188" y="4674513"/>
            <a:ext cx="2948348" cy="430887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8" name="Straight Connector 57"/>
          <p:cNvCxnSpPr/>
          <p:nvPr/>
        </p:nvCxnSpPr>
        <p:spPr bwMode="auto">
          <a:xfrm>
            <a:off x="6021788" y="4674513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>
            <a:off x="6581562" y="4673188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7164788" y="4674513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/>
          <p:cNvCxnSpPr/>
          <p:nvPr/>
        </p:nvCxnSpPr>
        <p:spPr bwMode="auto">
          <a:xfrm>
            <a:off x="7774388" y="4674513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5412188" y="4324290"/>
            <a:ext cx="2948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1       2        3      4        5     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800600" y="5608023"/>
            <a:ext cx="35579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L</a:t>
            </a:r>
            <a:r>
              <a:rPr lang="en-US" sz="2200" dirty="0"/>
              <a:t>       -1      1       3      2      -1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5410200" y="5608023"/>
            <a:ext cx="2948348" cy="430887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5" name="Straight Connector 64"/>
          <p:cNvCxnSpPr/>
          <p:nvPr/>
        </p:nvCxnSpPr>
        <p:spPr bwMode="auto">
          <a:xfrm>
            <a:off x="6019800" y="5608023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>
            <a:off x="6579574" y="5606698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>
            <a:off x="7162800" y="5608023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/>
          <p:nvPr/>
        </p:nvCxnSpPr>
        <p:spPr bwMode="auto">
          <a:xfrm>
            <a:off x="7772400" y="5608023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TextBox 68"/>
          <p:cNvSpPr txBox="1"/>
          <p:nvPr/>
        </p:nvSpPr>
        <p:spPr>
          <a:xfrm>
            <a:off x="5410200" y="5257800"/>
            <a:ext cx="2948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1       2        3      4        5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76800" y="3638490"/>
            <a:ext cx="39597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-1 indicates missing element.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529565" y="6019800"/>
            <a:ext cx="2700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how </a:t>
            </a:r>
            <a:r>
              <a:rPr lang="en-US" i="1" dirty="0"/>
              <a:t>L</a:t>
            </a:r>
            <a:r>
              <a:rPr lang="en-US" dirty="0"/>
              <a:t> is updated.</a:t>
            </a:r>
          </a:p>
        </p:txBody>
      </p:sp>
    </p:spTree>
    <p:extLst>
      <p:ext uri="{BB962C8B-B14F-4D97-AF65-F5344CB8AC3E}">
        <p14:creationId xmlns:p14="http://schemas.microsoft.com/office/powerpoint/2010/main" val="308349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/>
      <p:bldP spid="43" grpId="0" animBg="1"/>
      <p:bldP spid="44" grpId="0"/>
      <p:bldP spid="45" grpId="0" animBg="1"/>
      <p:bldP spid="46" grpId="0"/>
      <p:bldP spid="56" grpId="0"/>
      <p:bldP spid="57" grpId="0" animBg="1"/>
      <p:bldP spid="62" grpId="0"/>
      <p:bldP spid="63" grpId="0"/>
      <p:bldP spid="64" grpId="0" animBg="1"/>
      <p:bldP spid="69" grpId="0"/>
      <p:bldP spid="5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0000CC"/>
                </a:solidFill>
              </a:rPr>
              <a:t>改进</a:t>
            </a:r>
            <a:r>
              <a:rPr lang="en-US" sz="3600" b="1" dirty="0">
                <a:solidFill>
                  <a:srgbClr val="0000CC"/>
                </a:solidFill>
              </a:rPr>
              <a:t>Find(</a:t>
            </a:r>
            <a:r>
              <a:rPr lang="en-US" sz="3600" b="1" i="1" dirty="0">
                <a:solidFill>
                  <a:srgbClr val="0000CC"/>
                </a:solidFill>
              </a:rPr>
              <a:t>S</a:t>
            </a:r>
            <a:r>
              <a:rPr lang="en-US" sz="3600" b="1" dirty="0">
                <a:solidFill>
                  <a:srgbClr val="0000CC"/>
                </a:solidFill>
              </a:rPr>
              <a:t>, </a:t>
            </a:r>
            <a:r>
              <a:rPr lang="en-US" sz="3600" b="1" i="1" dirty="0">
                <a:solidFill>
                  <a:srgbClr val="0000CC"/>
                </a:solidFill>
              </a:rPr>
              <a:t>x</a:t>
            </a:r>
            <a:r>
              <a:rPr lang="en-US" sz="3600" b="1" dirty="0">
                <a:solidFill>
                  <a:srgbClr val="0000CC"/>
                </a:solidFill>
              </a:rPr>
              <a:t>) (</a:t>
            </a:r>
            <a:r>
              <a:rPr lang="zh-CN" altLang="en-US" sz="3600" b="1">
                <a:solidFill>
                  <a:srgbClr val="0000CC"/>
                </a:solidFill>
              </a:rPr>
              <a:t>续</a:t>
            </a:r>
            <a:r>
              <a:rPr lang="en-US" sz="3600" b="1">
                <a:solidFill>
                  <a:srgbClr val="0000CC"/>
                </a:solidFill>
              </a:rPr>
              <a:t>)</a:t>
            </a:r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82000" cy="525192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b="1" dirty="0"/>
              <a:t>After </a:t>
            </a:r>
            <a:r>
              <a:rPr lang="en-US" sz="2400" b="1" dirty="0" err="1"/>
              <a:t>ChangePriority</a:t>
            </a:r>
            <a:r>
              <a:rPr lang="en-US" sz="2400" b="1" dirty="0"/>
              <a:t>(</a:t>
            </a:r>
            <a:r>
              <a:rPr lang="en-US" sz="2400" b="1" i="1" dirty="0"/>
              <a:t>A</a:t>
            </a:r>
            <a:r>
              <a:rPr lang="en-US" sz="2400" b="1" dirty="0"/>
              <a:t>, 4, 8):</a:t>
            </a:r>
          </a:p>
          <a:p>
            <a:pPr marL="0" indent="0">
              <a:spcBef>
                <a:spcPts val="600"/>
              </a:spcBef>
              <a:buNone/>
            </a:pPr>
            <a:endParaRPr lang="en-US" sz="2400" b="1" dirty="0"/>
          </a:p>
        </p:txBody>
      </p:sp>
      <p:sp>
        <p:nvSpPr>
          <p:cNvPr id="41" name="Oval 40"/>
          <p:cNvSpPr/>
          <p:nvPr/>
        </p:nvSpPr>
        <p:spPr bwMode="auto">
          <a:xfrm>
            <a:off x="2375451" y="2457510"/>
            <a:ext cx="457200" cy="457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319357" y="2486055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4, 8</a:t>
            </a:r>
          </a:p>
        </p:txBody>
      </p:sp>
      <p:sp>
        <p:nvSpPr>
          <p:cNvPr id="43" name="Oval 42"/>
          <p:cNvSpPr/>
          <p:nvPr/>
        </p:nvSpPr>
        <p:spPr bwMode="auto">
          <a:xfrm>
            <a:off x="1656294" y="3190965"/>
            <a:ext cx="457200" cy="457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600200" y="3219510"/>
            <a:ext cx="63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2, 7 </a:t>
            </a:r>
          </a:p>
        </p:txBody>
      </p:sp>
      <p:sp>
        <p:nvSpPr>
          <p:cNvPr id="45" name="Oval 44"/>
          <p:cNvSpPr/>
          <p:nvPr/>
        </p:nvSpPr>
        <p:spPr bwMode="auto">
          <a:xfrm>
            <a:off x="3157558" y="3219510"/>
            <a:ext cx="457200" cy="457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101464" y="3248055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3, 6</a:t>
            </a:r>
          </a:p>
        </p:txBody>
      </p:sp>
      <p:cxnSp>
        <p:nvCxnSpPr>
          <p:cNvPr id="51" name="Straight Connector 50"/>
          <p:cNvCxnSpPr/>
          <p:nvPr/>
        </p:nvCxnSpPr>
        <p:spPr bwMode="auto">
          <a:xfrm flipH="1">
            <a:off x="1994451" y="2886165"/>
            <a:ext cx="457200" cy="36189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>
            <a:off x="2776558" y="2838510"/>
            <a:ext cx="437093" cy="409545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4587239" y="2331423"/>
            <a:ext cx="35579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A</a:t>
            </a:r>
            <a:r>
              <a:rPr lang="en-US" sz="2200" dirty="0"/>
              <a:t>       4,8   2,7   3,6      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5196839" y="2331423"/>
            <a:ext cx="2948348" cy="430887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8" name="Straight Connector 57"/>
          <p:cNvCxnSpPr/>
          <p:nvPr/>
        </p:nvCxnSpPr>
        <p:spPr bwMode="auto">
          <a:xfrm>
            <a:off x="5806439" y="2331423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>
            <a:off x="6366213" y="2330098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6949439" y="2331423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/>
          <p:cNvCxnSpPr/>
          <p:nvPr/>
        </p:nvCxnSpPr>
        <p:spPr bwMode="auto">
          <a:xfrm>
            <a:off x="7559039" y="2331423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5196839" y="1962090"/>
            <a:ext cx="2948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1       2        3      4        5     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585251" y="3341133"/>
            <a:ext cx="35579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L</a:t>
            </a:r>
            <a:r>
              <a:rPr lang="en-US" sz="2200" dirty="0"/>
              <a:t>       -1      2       3      1      -1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5194851" y="3341133"/>
            <a:ext cx="2948348" cy="430887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5" name="Straight Connector 64"/>
          <p:cNvCxnSpPr/>
          <p:nvPr/>
        </p:nvCxnSpPr>
        <p:spPr bwMode="auto">
          <a:xfrm>
            <a:off x="5804451" y="3341133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>
            <a:off x="6364225" y="3339808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>
            <a:off x="6947451" y="3341133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/>
          <p:nvPr/>
        </p:nvCxnSpPr>
        <p:spPr bwMode="auto">
          <a:xfrm>
            <a:off x="7557051" y="3341133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TextBox 68"/>
          <p:cNvSpPr txBox="1"/>
          <p:nvPr/>
        </p:nvSpPr>
        <p:spPr>
          <a:xfrm>
            <a:off x="5194851" y="2971800"/>
            <a:ext cx="2948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1       2        3      4        5</a:t>
            </a:r>
          </a:p>
        </p:txBody>
      </p:sp>
    </p:spTree>
    <p:extLst>
      <p:ext uri="{BB962C8B-B14F-4D97-AF65-F5344CB8AC3E}">
        <p14:creationId xmlns:p14="http://schemas.microsoft.com/office/powerpoint/2010/main" val="3784484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763000" cy="5105400"/>
          </a:xfrm>
          <a:ln>
            <a:solidFill>
              <a:schemeClr val="accent1"/>
            </a:solidFill>
          </a:ln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400" b="1" dirty="0"/>
              <a:t>在一个二叉树中，</a:t>
            </a:r>
            <a:endParaRPr lang="en-US" altLang="zh-CN" sz="2400" b="1" dirty="0"/>
          </a:p>
          <a:p>
            <a:pPr>
              <a:spcBef>
                <a:spcPts val="600"/>
              </a:spcBef>
            </a:pPr>
            <a:r>
              <a:rPr lang="zh-CN" altLang="en-US" sz="2400" b="1" i="1" dirty="0">
                <a:solidFill>
                  <a:srgbClr val="C00000"/>
                </a:solidFill>
              </a:rPr>
              <a:t>一个结点的深度 </a:t>
            </a:r>
            <a:r>
              <a:rPr lang="en-US" altLang="zh-CN" sz="2400" b="1" i="1" dirty="0">
                <a:solidFill>
                  <a:srgbClr val="C00000"/>
                </a:solidFill>
              </a:rPr>
              <a:t>=</a:t>
            </a:r>
            <a:r>
              <a:rPr lang="zh-CN" altLang="en-US" sz="2400" b="1" dirty="0"/>
              <a:t>从这个结点到根结点的简单路径的边数。</a:t>
            </a:r>
            <a:endParaRPr lang="en-US" sz="2400" b="1" dirty="0"/>
          </a:p>
          <a:p>
            <a:pPr marL="342900" lvl="1" indent="-342900">
              <a:spcBef>
                <a:spcPts val="600"/>
              </a:spcBef>
              <a:buClrTx/>
            </a:pPr>
            <a:r>
              <a:rPr lang="zh-CN" altLang="en-US" b="1" i="1" dirty="0">
                <a:solidFill>
                  <a:srgbClr val="CC3300"/>
                </a:solidFill>
              </a:rPr>
              <a:t>一个结点的高度</a:t>
            </a:r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dirty="0"/>
              <a:t>= </a:t>
            </a:r>
            <a:r>
              <a:rPr lang="zh-CN" altLang="en-US" b="1" dirty="0"/>
              <a:t>从该结点到一个叶子结点的最长简单路径的边数。</a:t>
            </a:r>
            <a:endParaRPr lang="en-US" altLang="zh-CN" b="1" dirty="0"/>
          </a:p>
          <a:p>
            <a:pPr marL="342900" lvl="1" indent="-342900">
              <a:spcBef>
                <a:spcPts val="600"/>
              </a:spcBef>
              <a:buClrTx/>
            </a:pPr>
            <a:r>
              <a:rPr lang="zh-CN" altLang="en-US" b="1" i="1" dirty="0">
                <a:solidFill>
                  <a:srgbClr val="C00000"/>
                </a:solidFill>
              </a:rPr>
              <a:t>一颗树 </a:t>
            </a:r>
            <a:r>
              <a:rPr lang="en-US" b="1" i="1" dirty="0">
                <a:solidFill>
                  <a:srgbClr val="C00000"/>
                </a:solidFill>
              </a:rPr>
              <a:t>T</a:t>
            </a:r>
            <a:r>
              <a:rPr lang="zh-CN" altLang="en-US" b="1" i="1" dirty="0">
                <a:solidFill>
                  <a:srgbClr val="C00000"/>
                </a:solidFill>
              </a:rPr>
              <a:t>的深度</a:t>
            </a:r>
            <a:r>
              <a:rPr lang="en-US" b="1" i="1" dirty="0">
                <a:solidFill>
                  <a:srgbClr val="C00000"/>
                </a:solidFill>
              </a:rPr>
              <a:t> </a:t>
            </a:r>
            <a:r>
              <a:rPr lang="zh-CN" altLang="en-US" b="1" dirty="0"/>
              <a:t>是树中所有结点最大的深度。</a:t>
            </a:r>
            <a:endParaRPr lang="en-US" b="1" dirty="0"/>
          </a:p>
          <a:p>
            <a:pPr>
              <a:spcBef>
                <a:spcPts val="600"/>
              </a:spcBef>
            </a:pPr>
            <a:r>
              <a:rPr lang="zh-CN" altLang="en-US" sz="2400" b="1" i="1" dirty="0">
                <a:solidFill>
                  <a:srgbClr val="C00000"/>
                </a:solidFill>
              </a:rPr>
              <a:t>一棵树 </a:t>
            </a:r>
            <a:r>
              <a:rPr lang="en-US" sz="2400" b="1" i="1" dirty="0">
                <a:solidFill>
                  <a:srgbClr val="C00000"/>
                </a:solidFill>
              </a:rPr>
              <a:t>T </a:t>
            </a:r>
            <a:r>
              <a:rPr lang="zh-CN" altLang="en-US" sz="2400" b="1" i="1" dirty="0">
                <a:solidFill>
                  <a:srgbClr val="C00000"/>
                </a:solidFill>
              </a:rPr>
              <a:t>的高度</a:t>
            </a:r>
            <a:r>
              <a:rPr lang="en-US" sz="2400" b="1" i="1" dirty="0">
                <a:solidFill>
                  <a:srgbClr val="C00000"/>
                </a:solidFill>
              </a:rPr>
              <a:t> </a:t>
            </a:r>
            <a:r>
              <a:rPr lang="en-US" sz="2400" b="1" dirty="0"/>
              <a:t>= </a:t>
            </a:r>
            <a:r>
              <a:rPr lang="zh-CN" altLang="en-US" sz="2400" b="1" dirty="0"/>
              <a:t>树的根结点的高度</a:t>
            </a:r>
            <a:r>
              <a:rPr lang="en-US" sz="2400" b="1" dirty="0"/>
              <a:t>= </a:t>
            </a:r>
            <a:r>
              <a:rPr lang="zh-CN" altLang="en-US" sz="2400" b="1" dirty="0"/>
              <a:t>树的深度</a:t>
            </a:r>
            <a:endParaRPr lang="en-US" sz="2400" b="1" i="1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0000CC"/>
                </a:solidFill>
              </a:rPr>
              <a:t>二叉树 </a:t>
            </a:r>
            <a:r>
              <a:rPr lang="en-US" sz="3600" b="1" dirty="0">
                <a:solidFill>
                  <a:srgbClr val="0000CC"/>
                </a:solidFill>
              </a:rPr>
              <a:t>(2)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255" b="14820"/>
          <a:stretch/>
        </p:blipFill>
        <p:spPr bwMode="auto">
          <a:xfrm>
            <a:off x="1447800" y="4038600"/>
            <a:ext cx="2731273" cy="2459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01871" y="4419600"/>
            <a:ext cx="2743200" cy="144655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200" dirty="0"/>
              <a:t>结点</a:t>
            </a:r>
            <a:r>
              <a:rPr lang="en-US" sz="2200" dirty="0"/>
              <a:t>2</a:t>
            </a:r>
            <a:r>
              <a:rPr lang="zh-CN" altLang="en-US" sz="2200" dirty="0"/>
              <a:t>的深度</a:t>
            </a:r>
            <a:r>
              <a:rPr lang="en-US" sz="2200" dirty="0"/>
              <a:t> = 1</a:t>
            </a:r>
          </a:p>
          <a:p>
            <a:r>
              <a:rPr lang="zh-CN" altLang="en-US" sz="2200" dirty="0"/>
              <a:t>树</a:t>
            </a:r>
            <a:r>
              <a:rPr lang="en-US" sz="2200" i="1" dirty="0"/>
              <a:t>T</a:t>
            </a:r>
            <a:r>
              <a:rPr lang="en-US" sz="2200" dirty="0"/>
              <a:t> </a:t>
            </a:r>
            <a:r>
              <a:rPr lang="zh-CN" altLang="en-US" sz="2200" dirty="0"/>
              <a:t>的深度 </a:t>
            </a:r>
            <a:r>
              <a:rPr lang="en-US" sz="2200" dirty="0"/>
              <a:t>= 3</a:t>
            </a:r>
          </a:p>
          <a:p>
            <a:r>
              <a:rPr lang="zh-CN" altLang="en-US" sz="2200" dirty="0"/>
              <a:t>结点</a:t>
            </a:r>
            <a:r>
              <a:rPr lang="en-US" sz="2200" dirty="0"/>
              <a:t>2</a:t>
            </a:r>
            <a:r>
              <a:rPr lang="zh-CN" altLang="en-US" sz="2200" dirty="0"/>
              <a:t>的高度</a:t>
            </a:r>
            <a:r>
              <a:rPr lang="en-US" sz="2200" dirty="0"/>
              <a:t> = 2</a:t>
            </a:r>
          </a:p>
          <a:p>
            <a:r>
              <a:rPr lang="zh-CN" altLang="en-US" sz="2200" dirty="0"/>
              <a:t>树</a:t>
            </a:r>
            <a:r>
              <a:rPr lang="en-US" sz="2200" i="1" dirty="0"/>
              <a:t>T </a:t>
            </a:r>
            <a:r>
              <a:rPr lang="zh-CN" altLang="en-US" sz="2200" dirty="0"/>
              <a:t>的高度</a:t>
            </a:r>
            <a:r>
              <a:rPr lang="en-US" sz="2200" dirty="0"/>
              <a:t> = 3</a:t>
            </a:r>
          </a:p>
        </p:txBody>
      </p:sp>
    </p:spTree>
    <p:extLst>
      <p:ext uri="{BB962C8B-B14F-4D97-AF65-F5344CB8AC3E}">
        <p14:creationId xmlns:p14="http://schemas.microsoft.com/office/powerpoint/2010/main" val="72623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12192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400" b="1" i="1" dirty="0">
                <a:solidFill>
                  <a:srgbClr val="C00000"/>
                </a:solidFill>
              </a:rPr>
              <a:t>完全二叉树</a:t>
            </a:r>
            <a:r>
              <a:rPr lang="en-US" sz="2400" b="1" dirty="0"/>
              <a:t> </a:t>
            </a:r>
            <a:r>
              <a:rPr lang="zh-CN" altLang="en-US" sz="2400" b="1" dirty="0"/>
              <a:t>是一个所有叶子结点在同样深度，而且每个非叶节点都有两个孩子结点的二叉树。</a:t>
            </a:r>
            <a:endParaRPr lang="en-US" sz="2400" b="1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0000CC"/>
                </a:solidFill>
              </a:rPr>
              <a:t>完全二叉树</a:t>
            </a:r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2938" y="3159204"/>
            <a:ext cx="123726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/>
              <a:t>高度为</a:t>
            </a:r>
            <a:r>
              <a:rPr lang="en-US" altLang="zh-CN" sz="2200" dirty="0"/>
              <a:t>3</a:t>
            </a:r>
            <a:r>
              <a:rPr lang="zh-CN" altLang="en-US" sz="2200" dirty="0"/>
              <a:t>的完全二叉树</a:t>
            </a:r>
            <a:endParaRPr lang="en-US" sz="2200" dirty="0"/>
          </a:p>
        </p:txBody>
      </p:sp>
      <p:pic>
        <p:nvPicPr>
          <p:cNvPr id="4904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2667000"/>
            <a:ext cx="6172199" cy="2040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2000" y="5039802"/>
            <a:ext cx="68520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solidFill>
                  <a:srgbClr val="0000CC"/>
                </a:solidFill>
              </a:rPr>
              <a:t>在完全二叉树中，高度为</a:t>
            </a:r>
            <a:r>
              <a:rPr lang="en-US" sz="2200" dirty="0">
                <a:solidFill>
                  <a:srgbClr val="0000CC"/>
                </a:solidFill>
              </a:rPr>
              <a:t> </a:t>
            </a:r>
            <a:r>
              <a:rPr lang="en-US" sz="2200" i="1" dirty="0">
                <a:solidFill>
                  <a:srgbClr val="0000CC"/>
                </a:solidFill>
              </a:rPr>
              <a:t>h </a:t>
            </a:r>
            <a:r>
              <a:rPr lang="zh-CN" altLang="en-US" sz="2200" dirty="0">
                <a:solidFill>
                  <a:srgbClr val="0000CC"/>
                </a:solidFill>
              </a:rPr>
              <a:t>的结点数？</a:t>
            </a:r>
            <a:endParaRPr lang="en-US" sz="2200" dirty="0">
              <a:solidFill>
                <a:srgbClr val="0000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53200" y="5029200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00CC"/>
                </a:solidFill>
              </a:rPr>
              <a:t>2</a:t>
            </a:r>
            <a:r>
              <a:rPr lang="en-US" sz="2200" i="1" baseline="30000" dirty="0">
                <a:solidFill>
                  <a:srgbClr val="0000CC"/>
                </a:solidFill>
              </a:rPr>
              <a:t>h+</a:t>
            </a:r>
            <a:r>
              <a:rPr lang="en-US" sz="2200" baseline="30000" dirty="0">
                <a:solidFill>
                  <a:srgbClr val="0000CC"/>
                </a:solidFill>
              </a:rPr>
              <a:t>1 </a:t>
            </a:r>
            <a:r>
              <a:rPr lang="en-US" sz="2200" dirty="0">
                <a:solidFill>
                  <a:srgbClr val="0000CC"/>
                </a:solidFill>
              </a:rPr>
              <a:t>–1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" y="5523316"/>
            <a:ext cx="5791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solidFill>
                  <a:srgbClr val="0000CC"/>
                </a:solidFill>
              </a:rPr>
              <a:t>有</a:t>
            </a:r>
            <a:r>
              <a:rPr lang="en-US" sz="2200" dirty="0">
                <a:solidFill>
                  <a:srgbClr val="0000CC"/>
                </a:solidFill>
              </a:rPr>
              <a:t> </a:t>
            </a:r>
            <a:r>
              <a:rPr lang="en-US" sz="2200" i="1" dirty="0">
                <a:solidFill>
                  <a:srgbClr val="0000CC"/>
                </a:solidFill>
              </a:rPr>
              <a:t>n</a:t>
            </a:r>
            <a:r>
              <a:rPr lang="en-US" sz="2200" dirty="0">
                <a:solidFill>
                  <a:srgbClr val="0000CC"/>
                </a:solidFill>
              </a:rPr>
              <a:t> </a:t>
            </a:r>
            <a:r>
              <a:rPr lang="zh-CN" altLang="en-US" sz="2200" dirty="0">
                <a:solidFill>
                  <a:srgbClr val="0000CC"/>
                </a:solidFill>
              </a:rPr>
              <a:t>个结点的完全二叉树的高度</a:t>
            </a:r>
            <a:r>
              <a:rPr lang="en-US" sz="2200" dirty="0">
                <a:solidFill>
                  <a:srgbClr val="0000CC"/>
                </a:solidFill>
              </a:rPr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53200" y="5512714"/>
            <a:ext cx="1752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solidFill>
                  <a:srgbClr val="0000CC"/>
                </a:solidFill>
              </a:rPr>
              <a:t>lg</a:t>
            </a:r>
            <a:r>
              <a:rPr lang="en-US" sz="2200" dirty="0">
                <a:solidFill>
                  <a:srgbClr val="0000CC"/>
                </a:solidFill>
              </a:rPr>
              <a:t>(</a:t>
            </a:r>
            <a:r>
              <a:rPr lang="en-US" sz="2200" i="1" dirty="0">
                <a:solidFill>
                  <a:srgbClr val="0000CC"/>
                </a:solidFill>
              </a:rPr>
              <a:t>n</a:t>
            </a:r>
            <a:r>
              <a:rPr lang="en-US" sz="2200" dirty="0">
                <a:solidFill>
                  <a:srgbClr val="0000CC"/>
                </a:solidFill>
              </a:rPr>
              <a:t>+1) – 1</a:t>
            </a:r>
          </a:p>
        </p:txBody>
      </p:sp>
    </p:spTree>
    <p:extLst>
      <p:ext uri="{BB962C8B-B14F-4D97-AF65-F5344CB8AC3E}">
        <p14:creationId xmlns:p14="http://schemas.microsoft.com/office/powerpoint/2010/main" val="2760894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5105400"/>
          </a:xfrm>
        </p:spPr>
        <p:txBody>
          <a:bodyPr/>
          <a:lstStyle/>
          <a:p>
            <a:r>
              <a:rPr lang="zh-CN" altLang="en-US" sz="2400" b="1" dirty="0"/>
              <a:t>深度为 </a:t>
            </a:r>
            <a:r>
              <a:rPr lang="en-US" altLang="zh-CN" sz="2400" b="1" i="1" dirty="0"/>
              <a:t>d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的</a:t>
            </a:r>
            <a:r>
              <a:rPr lang="en-US" sz="2400" b="1" dirty="0"/>
              <a:t> </a:t>
            </a:r>
            <a:r>
              <a:rPr lang="zh-CN" altLang="en-US" sz="2400" b="1" i="1" dirty="0">
                <a:solidFill>
                  <a:srgbClr val="CC3300"/>
                </a:solidFill>
              </a:rPr>
              <a:t>近似完全二叉树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满足下面两个条件</a:t>
            </a:r>
            <a:r>
              <a:rPr lang="en-US" sz="2400" b="1" dirty="0"/>
              <a:t>:</a:t>
            </a:r>
            <a:endParaRPr lang="en-US" sz="2400" b="1" i="1" dirty="0"/>
          </a:p>
          <a:p>
            <a:pPr lvl="1" eaLnBrk="1" hangingPunct="1"/>
            <a:r>
              <a:rPr lang="zh-CN" altLang="en-US" sz="2200" b="1" dirty="0"/>
              <a:t>只考虑深度为 </a:t>
            </a:r>
            <a:r>
              <a:rPr lang="en-US" sz="2200" b="1" i="1" dirty="0"/>
              <a:t>d </a:t>
            </a:r>
            <a:r>
              <a:rPr lang="en-US" sz="2200" b="1" dirty="0"/>
              <a:t>– 1 </a:t>
            </a:r>
            <a:r>
              <a:rPr lang="zh-CN" altLang="en-US" sz="2200" b="1" dirty="0"/>
              <a:t>时是完全二叉树</a:t>
            </a:r>
            <a:endParaRPr lang="en-US" sz="2200" b="1" dirty="0"/>
          </a:p>
          <a:p>
            <a:pPr lvl="1" eaLnBrk="1" hangingPunct="1"/>
            <a:r>
              <a:rPr lang="zh-CN" altLang="en-US" sz="2200" b="1" dirty="0"/>
              <a:t>深度为 </a:t>
            </a:r>
            <a:r>
              <a:rPr lang="en-US" sz="2200" b="1" i="1" dirty="0"/>
              <a:t>d</a:t>
            </a:r>
            <a:r>
              <a:rPr lang="en-US" sz="2200" b="1" dirty="0"/>
              <a:t> </a:t>
            </a:r>
            <a:r>
              <a:rPr lang="zh-CN" altLang="en-US" sz="2200" b="1" dirty="0"/>
              <a:t>的结点都在靠左部分</a:t>
            </a:r>
            <a:endParaRPr lang="en-US" sz="2200" b="1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0000CC"/>
                </a:solidFill>
              </a:rPr>
              <a:t>近似完全二叉树 </a:t>
            </a:r>
            <a:r>
              <a:rPr lang="en-US" sz="3600" b="1" dirty="0">
                <a:solidFill>
                  <a:srgbClr val="0000CC"/>
                </a:solidFill>
              </a:rPr>
              <a:t>(1)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54264" y="3380700"/>
            <a:ext cx="6598859" cy="2258100"/>
            <a:chOff x="1154264" y="3380700"/>
            <a:chExt cx="6598859" cy="2258100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4264" y="3380700"/>
              <a:ext cx="6598859" cy="2181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tangle 1"/>
            <p:cNvSpPr/>
            <p:nvPr/>
          </p:nvSpPr>
          <p:spPr bwMode="auto">
            <a:xfrm>
              <a:off x="5181600" y="4953000"/>
              <a:ext cx="1828800" cy="6858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881352" y="5791200"/>
            <a:ext cx="52052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/>
              <a:t>高度为 </a:t>
            </a:r>
            <a:r>
              <a:rPr lang="en-US" sz="2200" dirty="0"/>
              <a:t>3 </a:t>
            </a:r>
            <a:r>
              <a:rPr lang="zh-CN" altLang="en-US" sz="2200" dirty="0"/>
              <a:t>的近似完全二叉树</a:t>
            </a:r>
            <a:endParaRPr lang="en-US" sz="2200" dirty="0"/>
          </a:p>
        </p:txBody>
      </p:sp>
      <p:sp>
        <p:nvSpPr>
          <p:cNvPr id="8" name="矩形 7"/>
          <p:cNvSpPr/>
          <p:nvPr/>
        </p:nvSpPr>
        <p:spPr bwMode="auto">
          <a:xfrm>
            <a:off x="2133600" y="3048000"/>
            <a:ext cx="4648200" cy="2057400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1828800" y="5105400"/>
            <a:ext cx="3429000" cy="609600"/>
          </a:xfrm>
          <a:prstGeom prst="ellipse">
            <a:avLst/>
          </a:prstGeom>
          <a:noFill/>
          <a:ln w="38100" cap="flat" cmpd="sng" algn="ctr">
            <a:solidFill>
              <a:srgbClr val="00B0F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54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5105400"/>
          </a:xfrm>
        </p:spPr>
        <p:txBody>
          <a:bodyPr/>
          <a:lstStyle/>
          <a:p>
            <a:r>
              <a:rPr lang="zh-CN" altLang="en-US" sz="2400" b="1" dirty="0"/>
              <a:t>有 </a:t>
            </a:r>
            <a:r>
              <a:rPr lang="en-US" altLang="zh-CN" sz="2400" b="1" dirty="0"/>
              <a:t>n </a:t>
            </a:r>
            <a:r>
              <a:rPr lang="zh-CN" altLang="en-US" sz="2400" b="1" dirty="0"/>
              <a:t>个结点的近似完全二叉树 </a:t>
            </a:r>
            <a:r>
              <a:rPr lang="en-US" altLang="zh-CN" sz="2400" b="1" dirty="0"/>
              <a:t>T </a:t>
            </a:r>
            <a:r>
              <a:rPr lang="zh-CN" altLang="en-US" sz="2400" b="1" dirty="0"/>
              <a:t>的高度是多少</a:t>
            </a:r>
            <a:r>
              <a:rPr lang="en-US" sz="2400" b="1" dirty="0"/>
              <a:t>?</a:t>
            </a:r>
          </a:p>
          <a:p>
            <a:pPr lvl="1" eaLnBrk="1" hangingPunct="1"/>
            <a:r>
              <a:rPr lang="zh-CN" altLang="en-US" sz="2200" b="1" dirty="0"/>
              <a:t>假设 </a:t>
            </a:r>
            <a:r>
              <a:rPr lang="en-US" sz="2200" b="1" i="1" dirty="0"/>
              <a:t>T</a:t>
            </a:r>
            <a:r>
              <a:rPr lang="en-US" sz="2200" b="1" dirty="0"/>
              <a:t> </a:t>
            </a:r>
            <a:r>
              <a:rPr lang="zh-CN" altLang="en-US" sz="2200" b="1" dirty="0"/>
              <a:t>不是一个完全二叉树。</a:t>
            </a:r>
            <a:endParaRPr lang="en-US" sz="2200" b="1" dirty="0"/>
          </a:p>
          <a:p>
            <a:pPr lvl="1" eaLnBrk="1" hangingPunct="1"/>
            <a:r>
              <a:rPr lang="zh-CN" altLang="en-US" sz="2200" b="1" dirty="0"/>
              <a:t>假设高度是 </a:t>
            </a:r>
            <a:r>
              <a:rPr lang="en-US" sz="2200" b="1" i="1" dirty="0"/>
              <a:t>h</a:t>
            </a:r>
            <a:r>
              <a:rPr lang="zh-CN" altLang="en-US" sz="2200" b="1" dirty="0"/>
              <a:t>。</a:t>
            </a:r>
            <a:endParaRPr lang="en-US" sz="2200" b="1" dirty="0"/>
          </a:p>
          <a:p>
            <a:pPr lvl="1" eaLnBrk="1" hangingPunct="1"/>
            <a:r>
              <a:rPr lang="en-US" sz="2200" b="1" i="1" dirty="0"/>
              <a:t>T</a:t>
            </a:r>
            <a:r>
              <a:rPr lang="en-US" sz="2200" b="1" dirty="0"/>
              <a:t> </a:t>
            </a:r>
            <a:r>
              <a:rPr lang="zh-CN" altLang="en-US" sz="2200" b="1" dirty="0"/>
              <a:t>包含一个深度为 </a:t>
            </a:r>
            <a:r>
              <a:rPr lang="en-US" sz="2200" b="1" i="1" dirty="0"/>
              <a:t>h</a:t>
            </a:r>
            <a:r>
              <a:rPr lang="en-US" sz="2200" b="1" dirty="0"/>
              <a:t> – 1 </a:t>
            </a:r>
            <a:r>
              <a:rPr lang="zh-CN" altLang="en-US" sz="2200" b="1" dirty="0"/>
              <a:t>的完全二叉树，而且有一些深度为</a:t>
            </a:r>
            <a:r>
              <a:rPr lang="en-US" sz="2200" b="1" dirty="0"/>
              <a:t> </a:t>
            </a:r>
            <a:r>
              <a:rPr lang="en-US" sz="2200" b="1" i="1" dirty="0"/>
              <a:t>h</a:t>
            </a:r>
            <a:r>
              <a:rPr lang="zh-CN" altLang="en-US" sz="2200" b="1" dirty="0"/>
              <a:t>的结点，因此</a:t>
            </a:r>
            <a:r>
              <a:rPr lang="en-US" sz="2200" b="1" dirty="0"/>
              <a:t>, </a:t>
            </a:r>
          </a:p>
          <a:p>
            <a:pPr marL="457200" lvl="1" indent="0" eaLnBrk="1" hangingPunct="1">
              <a:buNone/>
            </a:pPr>
            <a:r>
              <a:rPr lang="en-US" sz="2200" b="1" dirty="0"/>
              <a:t>              2</a:t>
            </a:r>
            <a:r>
              <a:rPr lang="en-US" sz="2200" b="1" i="1" baseline="30000" dirty="0"/>
              <a:t>h</a:t>
            </a:r>
            <a:r>
              <a:rPr lang="en-US" sz="2200" b="1" dirty="0"/>
              <a:t> – 1 &lt; </a:t>
            </a:r>
            <a:r>
              <a:rPr lang="en-US" sz="2200" b="1" i="1" dirty="0"/>
              <a:t>n</a:t>
            </a:r>
            <a:r>
              <a:rPr lang="en-US" sz="2200" b="1" dirty="0"/>
              <a:t> &lt; 2</a:t>
            </a:r>
            <a:r>
              <a:rPr lang="en-US" sz="2200" b="1" i="1" baseline="30000" dirty="0"/>
              <a:t>h</a:t>
            </a:r>
            <a:r>
              <a:rPr lang="en-US" sz="2200" b="1" dirty="0"/>
              <a:t> </a:t>
            </a:r>
            <a:r>
              <a:rPr lang="en-US" sz="2200" b="1" baseline="30000" dirty="0"/>
              <a:t>+ 1</a:t>
            </a:r>
            <a:r>
              <a:rPr lang="en-US" sz="2200" b="1" dirty="0"/>
              <a:t> – 1  </a:t>
            </a:r>
            <a:r>
              <a:rPr lang="en-US" sz="2200" b="1" dirty="0">
                <a:sym typeface="Wingdings" pitchFamily="2" charset="2"/>
              </a:rPr>
              <a:t> </a:t>
            </a:r>
            <a:r>
              <a:rPr lang="en-US" sz="2200" b="1" dirty="0"/>
              <a:t>2</a:t>
            </a:r>
            <a:r>
              <a:rPr lang="en-US" sz="2200" b="1" i="1" baseline="30000" dirty="0"/>
              <a:t>h</a:t>
            </a:r>
            <a:r>
              <a:rPr lang="en-US" sz="2200" b="1" dirty="0"/>
              <a:t> </a:t>
            </a:r>
            <a:r>
              <a:rPr lang="en-US" sz="2200" b="1" dirty="0">
                <a:latin typeface="Times New Roman"/>
                <a:cs typeface="Times New Roman"/>
              </a:rPr>
              <a:t>≤</a:t>
            </a:r>
            <a:r>
              <a:rPr lang="en-US" sz="2200" b="1" dirty="0"/>
              <a:t> </a:t>
            </a:r>
            <a:r>
              <a:rPr lang="en-US" sz="2200" b="1" i="1" dirty="0"/>
              <a:t>n</a:t>
            </a:r>
            <a:r>
              <a:rPr lang="en-US" sz="2200" b="1" dirty="0"/>
              <a:t> &lt; 2</a:t>
            </a:r>
            <a:r>
              <a:rPr lang="en-US" sz="2200" b="1" i="1" baseline="30000" dirty="0"/>
              <a:t>h</a:t>
            </a:r>
            <a:r>
              <a:rPr lang="en-US" sz="2200" b="1" dirty="0"/>
              <a:t> </a:t>
            </a:r>
            <a:r>
              <a:rPr lang="en-US" sz="2200" b="1" baseline="30000" dirty="0"/>
              <a:t>+ 1</a:t>
            </a:r>
            <a:r>
              <a:rPr lang="en-US" sz="2200" b="1" dirty="0"/>
              <a:t> </a:t>
            </a:r>
            <a:endParaRPr lang="en-US" sz="2200" b="1" dirty="0">
              <a:sym typeface="Wingdings" pitchFamily="2" charset="2"/>
            </a:endParaRPr>
          </a:p>
          <a:p>
            <a:pPr marL="457200" lvl="1" indent="0" eaLnBrk="1" hangingPunct="1">
              <a:buNone/>
            </a:pPr>
            <a:r>
              <a:rPr lang="en-US" sz="2200" b="1" dirty="0">
                <a:sym typeface="Wingdings" pitchFamily="2" charset="2"/>
              </a:rPr>
              <a:t>                 </a:t>
            </a:r>
            <a:r>
              <a:rPr lang="en-US" sz="2200" b="1" dirty="0" err="1">
                <a:sym typeface="Wingdings" pitchFamily="2" charset="2"/>
              </a:rPr>
              <a:t>lg</a:t>
            </a:r>
            <a:r>
              <a:rPr lang="en-US" sz="2200" b="1" dirty="0">
                <a:sym typeface="Wingdings" pitchFamily="2" charset="2"/>
              </a:rPr>
              <a:t> </a:t>
            </a:r>
            <a:r>
              <a:rPr lang="en-US" sz="2200" b="1" i="1" dirty="0">
                <a:sym typeface="Wingdings" pitchFamily="2" charset="2"/>
              </a:rPr>
              <a:t>n</a:t>
            </a:r>
            <a:r>
              <a:rPr lang="en-US" sz="2200" b="1" dirty="0">
                <a:sym typeface="Wingdings" pitchFamily="2" charset="2"/>
              </a:rPr>
              <a:t> – 1 &lt; </a:t>
            </a:r>
            <a:r>
              <a:rPr lang="en-US" sz="2200" b="1" i="1" dirty="0">
                <a:sym typeface="Wingdings" pitchFamily="2" charset="2"/>
              </a:rPr>
              <a:t>h</a:t>
            </a:r>
            <a:r>
              <a:rPr lang="en-US" sz="2200" b="1" dirty="0">
                <a:sym typeface="Wingdings" pitchFamily="2" charset="2"/>
              </a:rPr>
              <a:t> </a:t>
            </a:r>
            <a:r>
              <a:rPr lang="en-US" sz="2200" b="1" dirty="0">
                <a:cs typeface="Times New Roman"/>
              </a:rPr>
              <a:t>≤</a:t>
            </a:r>
            <a:r>
              <a:rPr lang="en-US" sz="2200" b="1" dirty="0">
                <a:sym typeface="Wingdings" pitchFamily="2" charset="2"/>
              </a:rPr>
              <a:t> </a:t>
            </a:r>
            <a:r>
              <a:rPr lang="en-US" sz="2200" b="1" dirty="0" err="1">
                <a:sym typeface="Wingdings" pitchFamily="2" charset="2"/>
              </a:rPr>
              <a:t>lg</a:t>
            </a:r>
            <a:r>
              <a:rPr lang="en-US" sz="2200" b="1" dirty="0">
                <a:sym typeface="Wingdings" pitchFamily="2" charset="2"/>
              </a:rPr>
              <a:t> </a:t>
            </a:r>
            <a:r>
              <a:rPr lang="en-US" sz="2200" b="1" i="1" dirty="0">
                <a:sym typeface="Wingdings" pitchFamily="2" charset="2"/>
              </a:rPr>
              <a:t>n</a:t>
            </a:r>
            <a:r>
              <a:rPr lang="en-US" sz="2200" b="1" dirty="0">
                <a:sym typeface="Wingdings" pitchFamily="2" charset="2"/>
              </a:rPr>
              <a:t>   </a:t>
            </a:r>
            <a:r>
              <a:rPr lang="en-US" sz="2200" b="1" i="1" dirty="0">
                <a:sym typeface="Wingdings" pitchFamily="2" charset="2"/>
              </a:rPr>
              <a:t>h</a:t>
            </a:r>
            <a:r>
              <a:rPr lang="en-US" sz="2200" b="1" dirty="0">
                <a:sym typeface="Wingdings" pitchFamily="2" charset="2"/>
              </a:rPr>
              <a:t> = </a:t>
            </a:r>
            <a:r>
              <a:rPr lang="en-US" sz="2200" b="1" dirty="0">
                <a:sym typeface="Symbol"/>
              </a:rPr>
              <a:t>(</a:t>
            </a:r>
            <a:r>
              <a:rPr lang="en-US" sz="2200" b="1" dirty="0" err="1">
                <a:sym typeface="Symbol"/>
              </a:rPr>
              <a:t>lg</a:t>
            </a:r>
            <a:r>
              <a:rPr lang="en-US" sz="2200" b="1" dirty="0">
                <a:sym typeface="Symbol"/>
              </a:rPr>
              <a:t> </a:t>
            </a:r>
            <a:r>
              <a:rPr lang="en-US" sz="2200" b="1" i="1" dirty="0">
                <a:sym typeface="Symbol"/>
              </a:rPr>
              <a:t>n</a:t>
            </a:r>
            <a:r>
              <a:rPr lang="en-US" sz="2200" b="1" dirty="0">
                <a:sym typeface="Symbol"/>
              </a:rPr>
              <a:t>)</a:t>
            </a:r>
            <a:r>
              <a:rPr lang="en-US" sz="2200" b="1" dirty="0">
                <a:sym typeface="Wingdings" pitchFamily="2" charset="2"/>
              </a:rPr>
              <a:t>        </a:t>
            </a:r>
            <a:endParaRPr lang="en-US" sz="2200" b="1" dirty="0"/>
          </a:p>
          <a:p>
            <a:pPr eaLnBrk="1" hangingPunct="1"/>
            <a:r>
              <a:rPr lang="zh-CN" altLang="en-US" sz="2400" b="1" dirty="0"/>
              <a:t>高度为 </a:t>
            </a:r>
            <a:r>
              <a:rPr lang="en-US" altLang="zh-CN" sz="2400" b="1" dirty="0"/>
              <a:t>h </a:t>
            </a:r>
            <a:r>
              <a:rPr lang="zh-CN" altLang="en-US" sz="2400" b="1" dirty="0"/>
              <a:t>的近似完全二叉树有多少结点</a:t>
            </a:r>
            <a:r>
              <a:rPr lang="en-US" sz="2400" b="1" dirty="0"/>
              <a:t>?</a:t>
            </a:r>
          </a:p>
          <a:p>
            <a:pPr lvl="1" eaLnBrk="1" hangingPunct="1"/>
            <a:r>
              <a:rPr lang="zh-CN" altLang="en-US" sz="2200" b="1" dirty="0"/>
              <a:t>假设有</a:t>
            </a:r>
            <a:r>
              <a:rPr lang="en-US" sz="2200" b="1" dirty="0"/>
              <a:t> </a:t>
            </a:r>
            <a:r>
              <a:rPr lang="en-US" sz="2200" b="1" i="1" dirty="0"/>
              <a:t>n</a:t>
            </a:r>
            <a:r>
              <a:rPr lang="en-US" sz="2200" b="1" dirty="0"/>
              <a:t> </a:t>
            </a:r>
            <a:r>
              <a:rPr lang="zh-CN" altLang="en-US" sz="2200" b="1" dirty="0"/>
              <a:t>个结点，</a:t>
            </a:r>
            <a:r>
              <a:rPr lang="en-US" sz="2200" b="1" dirty="0"/>
              <a:t> </a:t>
            </a:r>
            <a:r>
              <a:rPr lang="zh-CN" altLang="en-US" sz="2200" b="1" dirty="0"/>
              <a:t>那么</a:t>
            </a:r>
            <a:r>
              <a:rPr lang="en-US" sz="2200" b="1" dirty="0"/>
              <a:t>2</a:t>
            </a:r>
            <a:r>
              <a:rPr lang="en-US" sz="2200" b="1" i="1" baseline="30000" dirty="0"/>
              <a:t>h</a:t>
            </a:r>
            <a:r>
              <a:rPr lang="en-US" sz="2200" b="1" dirty="0"/>
              <a:t> </a:t>
            </a:r>
            <a:r>
              <a:rPr lang="en-US" sz="2200" b="1" dirty="0">
                <a:cs typeface="Times New Roman"/>
              </a:rPr>
              <a:t>≤</a:t>
            </a:r>
            <a:r>
              <a:rPr lang="en-US" sz="2200" b="1" dirty="0"/>
              <a:t> </a:t>
            </a:r>
            <a:r>
              <a:rPr lang="en-US" sz="2200" b="1" i="1" dirty="0"/>
              <a:t>n</a:t>
            </a:r>
            <a:r>
              <a:rPr lang="en-US" sz="2200" b="1" dirty="0"/>
              <a:t> &lt; 2</a:t>
            </a:r>
            <a:r>
              <a:rPr lang="en-US" sz="2200" b="1" i="1" baseline="30000" dirty="0"/>
              <a:t>h</a:t>
            </a:r>
            <a:r>
              <a:rPr lang="en-US" sz="2200" b="1" dirty="0"/>
              <a:t> </a:t>
            </a:r>
            <a:r>
              <a:rPr lang="en-US" sz="2200" b="1" baseline="30000" dirty="0"/>
              <a:t>+ 1</a:t>
            </a:r>
            <a:r>
              <a:rPr lang="en-US" sz="2200" b="1" dirty="0"/>
              <a:t> </a:t>
            </a:r>
            <a:r>
              <a:rPr lang="en-US" sz="2200" b="1" dirty="0">
                <a:sym typeface="Wingdings" pitchFamily="2" charset="2"/>
              </a:rPr>
              <a:t> </a:t>
            </a:r>
            <a:r>
              <a:rPr lang="en-US" sz="2200" b="1" i="1" dirty="0">
                <a:sym typeface="Wingdings" pitchFamily="2" charset="2"/>
              </a:rPr>
              <a:t>n</a:t>
            </a:r>
            <a:r>
              <a:rPr lang="en-US" sz="2200" b="1" dirty="0">
                <a:sym typeface="Wingdings" pitchFamily="2" charset="2"/>
              </a:rPr>
              <a:t> = </a:t>
            </a:r>
            <a:r>
              <a:rPr lang="en-US" sz="2200" b="1" dirty="0">
                <a:sym typeface="Symbol"/>
              </a:rPr>
              <a:t>(2</a:t>
            </a:r>
            <a:r>
              <a:rPr lang="en-US" sz="2200" b="1" i="1" baseline="30000" dirty="0">
                <a:sym typeface="Symbol"/>
              </a:rPr>
              <a:t>h</a:t>
            </a:r>
            <a:r>
              <a:rPr lang="en-US" sz="2200" b="1" dirty="0">
                <a:sym typeface="Symbol"/>
              </a:rPr>
              <a:t>)</a:t>
            </a:r>
            <a:endParaRPr lang="en-US" sz="2200" b="1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0000CC"/>
                </a:solidFill>
              </a:rPr>
              <a:t>近似完全二叉树 </a:t>
            </a:r>
            <a:r>
              <a:rPr lang="en-US" sz="3600" b="1" dirty="0">
                <a:solidFill>
                  <a:srgbClr val="0000CC"/>
                </a:solidFill>
              </a:rPr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189900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5029200"/>
          </a:xfrm>
        </p:spPr>
        <p:txBody>
          <a:bodyPr/>
          <a:lstStyle/>
          <a:p>
            <a:r>
              <a:rPr lang="zh-CN" altLang="en-US" sz="2400" b="1" dirty="0"/>
              <a:t>一个</a:t>
            </a:r>
            <a:r>
              <a:rPr lang="en-US" sz="2400" b="1" dirty="0"/>
              <a:t> (</a:t>
            </a:r>
            <a:r>
              <a:rPr lang="zh-CN" altLang="en-US" sz="2400" b="1" dirty="0"/>
              <a:t>二叉</a:t>
            </a:r>
            <a:r>
              <a:rPr lang="en-US" sz="2400" b="1" dirty="0"/>
              <a:t>) </a:t>
            </a:r>
            <a:r>
              <a:rPr lang="zh-CN" altLang="en-US" sz="2400" b="1" i="1" dirty="0">
                <a:solidFill>
                  <a:srgbClr val="C00000"/>
                </a:solidFill>
              </a:rPr>
              <a:t>堆 </a:t>
            </a:r>
            <a:r>
              <a:rPr lang="zh-CN" altLang="en-US" sz="2400" b="1" dirty="0"/>
              <a:t>是一个</a:t>
            </a:r>
            <a:r>
              <a:rPr lang="en-US" sz="2400" b="1" dirty="0"/>
              <a:t> </a:t>
            </a:r>
            <a:r>
              <a:rPr lang="zh-CN" altLang="en-US" sz="2400" b="1" i="1" dirty="0">
                <a:solidFill>
                  <a:srgbClr val="CC3300"/>
                </a:solidFill>
              </a:rPr>
              <a:t>近似完全二叉树</a:t>
            </a:r>
            <a:r>
              <a:rPr lang="en-US" sz="2400" b="1" i="1" dirty="0"/>
              <a:t> </a:t>
            </a:r>
            <a:r>
              <a:rPr lang="en-US" sz="2400" b="1" dirty="0"/>
              <a:t>:</a:t>
            </a:r>
          </a:p>
          <a:p>
            <a:pPr lvl="1" eaLnBrk="1" hangingPunct="1"/>
            <a:r>
              <a:rPr lang="zh-CN" altLang="en-US" sz="2200" b="1" dirty="0"/>
              <a:t>结点中存储的数值来自一个有序的集合。</a:t>
            </a:r>
            <a:endParaRPr lang="en-US" sz="2200" b="1" dirty="0"/>
          </a:p>
          <a:p>
            <a:pPr lvl="1" eaLnBrk="1" hangingPunct="1"/>
            <a:r>
              <a:rPr lang="zh-CN" altLang="en-US" sz="2200" b="1" dirty="0"/>
              <a:t>每个结点存储的数值满足一种</a:t>
            </a:r>
            <a:r>
              <a:rPr lang="en-US" sz="2200" b="1" dirty="0"/>
              <a:t> </a:t>
            </a:r>
            <a:r>
              <a:rPr lang="zh-CN" altLang="en-US" sz="2200" b="1" i="1" dirty="0">
                <a:solidFill>
                  <a:srgbClr val="C00000"/>
                </a:solidFill>
              </a:rPr>
              <a:t>堆的性质</a:t>
            </a:r>
            <a:r>
              <a:rPr lang="en-US" sz="2200" b="1" dirty="0"/>
              <a:t>. </a:t>
            </a:r>
          </a:p>
          <a:p>
            <a:pPr eaLnBrk="1" hangingPunct="1"/>
            <a:r>
              <a:rPr lang="zh-CN" altLang="en-US" sz="2400" b="1" dirty="0"/>
              <a:t>两种堆的性质</a:t>
            </a:r>
            <a:r>
              <a:rPr lang="en-US" sz="2400" b="1" dirty="0"/>
              <a:t>:</a:t>
            </a:r>
          </a:p>
          <a:p>
            <a:pPr lvl="1" eaLnBrk="1" hangingPunct="1"/>
            <a:r>
              <a:rPr lang="zh-CN" altLang="en-US" sz="2200" b="1" i="1" dirty="0">
                <a:solidFill>
                  <a:srgbClr val="C00000"/>
                </a:solidFill>
              </a:rPr>
              <a:t>最大堆性质 </a:t>
            </a:r>
            <a:r>
              <a:rPr lang="en-US" sz="2200" b="1" dirty="0"/>
              <a:t>: </a:t>
            </a:r>
            <a:r>
              <a:rPr lang="zh-CN" altLang="en-US" sz="2200" b="1" dirty="0"/>
              <a:t>每个结点存储的数值</a:t>
            </a:r>
            <a:r>
              <a:rPr lang="en-US" sz="2200" b="1" dirty="0"/>
              <a:t> ≥ </a:t>
            </a:r>
            <a:r>
              <a:rPr lang="zh-CN" altLang="en-US" sz="2200" b="1" dirty="0"/>
              <a:t>该结点的孩子节点存储的数值。</a:t>
            </a:r>
            <a:endParaRPr lang="en-US" sz="2200" b="1" dirty="0"/>
          </a:p>
          <a:p>
            <a:pPr lvl="2" eaLnBrk="1" hangingPunct="1"/>
            <a:r>
              <a:rPr lang="zh-CN" altLang="en-US" sz="2200" b="1" dirty="0">
                <a:solidFill>
                  <a:schemeClr val="bg2"/>
                </a:solidFill>
                <a:sym typeface="Wingdings" pitchFamily="2" charset="2"/>
              </a:rPr>
              <a:t>最大值存储在根结点</a:t>
            </a:r>
            <a:endParaRPr lang="en-US" sz="2200" b="1" dirty="0"/>
          </a:p>
          <a:p>
            <a:pPr lvl="1" eaLnBrk="1" hangingPunct="1"/>
            <a:r>
              <a:rPr lang="zh-CN" altLang="en-US" sz="2200" b="1" i="1" dirty="0">
                <a:solidFill>
                  <a:srgbClr val="C00000"/>
                </a:solidFill>
              </a:rPr>
              <a:t>最小堆性质 </a:t>
            </a:r>
            <a:r>
              <a:rPr lang="en-US" sz="2200" b="1" dirty="0"/>
              <a:t>:</a:t>
            </a:r>
            <a:r>
              <a:rPr lang="zh-CN" altLang="en-US" sz="2200" b="1" dirty="0"/>
              <a:t>每个结点存储的数值</a:t>
            </a:r>
            <a:r>
              <a:rPr lang="en-US" altLang="zh-CN" sz="2200" b="1" dirty="0"/>
              <a:t> </a:t>
            </a:r>
            <a:r>
              <a:rPr lang="en-US" sz="2200" b="1" dirty="0">
                <a:latin typeface="Times New Roman"/>
                <a:cs typeface="Times New Roman"/>
              </a:rPr>
              <a:t>≤</a:t>
            </a:r>
            <a:r>
              <a:rPr lang="zh-CN" altLang="en-US" sz="2200" b="1" dirty="0"/>
              <a:t>该结点的孩子节点存储的数值。</a:t>
            </a:r>
            <a:endParaRPr lang="en-US" sz="2200" b="1" dirty="0"/>
          </a:p>
          <a:p>
            <a:pPr lvl="2" eaLnBrk="1" hangingPunct="1"/>
            <a:r>
              <a:rPr lang="zh-CN" altLang="en-US" sz="2200" b="1" dirty="0">
                <a:solidFill>
                  <a:schemeClr val="bg2"/>
                </a:solidFill>
                <a:sym typeface="Wingdings" pitchFamily="2" charset="2"/>
              </a:rPr>
              <a:t>最小值存储在根结点</a:t>
            </a:r>
            <a:endParaRPr lang="en-US" altLang="zh-CN" sz="2200" b="1" dirty="0"/>
          </a:p>
          <a:p>
            <a:endParaRPr lang="en-US" sz="2400" b="1" i="1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0000CC"/>
                </a:solidFill>
              </a:rPr>
              <a:t>堆</a:t>
            </a:r>
            <a:endParaRPr lang="en-US" sz="36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086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05800" cy="5029200"/>
          </a:xfrm>
        </p:spPr>
        <p:txBody>
          <a:bodyPr/>
          <a:lstStyle/>
          <a:p>
            <a:r>
              <a:rPr lang="zh-CN" altLang="en-US" sz="2400" b="1" dirty="0"/>
              <a:t>两种类型的堆</a:t>
            </a:r>
            <a:r>
              <a:rPr lang="en-US" sz="2400" b="1" dirty="0"/>
              <a:t>:</a:t>
            </a:r>
          </a:p>
          <a:p>
            <a:pPr lvl="1"/>
            <a:r>
              <a:rPr lang="zh-CN" altLang="en-US" sz="2200" b="1" i="1" dirty="0">
                <a:solidFill>
                  <a:srgbClr val="C00000"/>
                </a:solidFill>
              </a:rPr>
              <a:t>最大堆 </a:t>
            </a:r>
            <a:r>
              <a:rPr lang="zh-CN" altLang="en-US" sz="2200" b="1" dirty="0"/>
              <a:t>满足</a:t>
            </a:r>
            <a:r>
              <a:rPr lang="zh-CN" altLang="en-US" sz="2200" b="1" i="1" dirty="0">
                <a:solidFill>
                  <a:srgbClr val="0000CC"/>
                </a:solidFill>
              </a:rPr>
              <a:t>最大堆性质</a:t>
            </a:r>
            <a:r>
              <a:rPr lang="en-US" sz="2200" b="1" dirty="0"/>
              <a:t> </a:t>
            </a:r>
          </a:p>
          <a:p>
            <a:pPr lvl="1"/>
            <a:r>
              <a:rPr lang="zh-CN" altLang="en-US" sz="2200" b="1" i="1" dirty="0">
                <a:solidFill>
                  <a:srgbClr val="C00000"/>
                </a:solidFill>
                <a:sym typeface="Wingdings" pitchFamily="2" charset="2"/>
              </a:rPr>
              <a:t>最小堆</a:t>
            </a:r>
            <a:r>
              <a:rPr lang="en-US" sz="2200" b="1" dirty="0">
                <a:solidFill>
                  <a:schemeClr val="bg2"/>
                </a:solidFill>
                <a:sym typeface="Wingdings" pitchFamily="2" charset="2"/>
              </a:rPr>
              <a:t> </a:t>
            </a:r>
            <a:r>
              <a:rPr lang="zh-CN" altLang="en-US" sz="2200" b="1" dirty="0">
                <a:solidFill>
                  <a:schemeClr val="bg2"/>
                </a:solidFill>
                <a:sym typeface="Wingdings" pitchFamily="2" charset="2"/>
              </a:rPr>
              <a:t>满足 </a:t>
            </a:r>
            <a:r>
              <a:rPr lang="zh-CN" altLang="en-US" sz="2200" b="1" i="1" dirty="0">
                <a:solidFill>
                  <a:srgbClr val="0000CC"/>
                </a:solidFill>
              </a:rPr>
              <a:t>最小堆性质</a:t>
            </a:r>
            <a:r>
              <a:rPr lang="en-US" sz="2200" b="1" dirty="0"/>
              <a:t> </a:t>
            </a:r>
          </a:p>
          <a:p>
            <a:r>
              <a:rPr lang="zh-CN" altLang="en-US" sz="2400" b="1" i="1" dirty="0">
                <a:solidFill>
                  <a:srgbClr val="C00000"/>
                </a:solidFill>
              </a:rPr>
              <a:t>最大堆 </a:t>
            </a:r>
            <a:r>
              <a:rPr lang="zh-CN" altLang="en-US" sz="2400" b="1" dirty="0"/>
              <a:t>举例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endParaRPr lang="en-US" sz="2400" b="1" dirty="0">
              <a:solidFill>
                <a:schemeClr val="bg2"/>
              </a:solidFill>
            </a:endParaRPr>
          </a:p>
          <a:p>
            <a:endParaRPr lang="en-US" sz="2400" b="1" i="1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0000CC"/>
                </a:solidFill>
              </a:rPr>
              <a:t>堆 </a:t>
            </a:r>
            <a:r>
              <a:rPr lang="en-US" sz="3600" b="1" dirty="0">
                <a:solidFill>
                  <a:srgbClr val="0000CC"/>
                </a:solidFill>
              </a:rPr>
              <a:t>(</a:t>
            </a:r>
            <a:r>
              <a:rPr lang="zh-CN" altLang="en-US" sz="3600" b="1" dirty="0">
                <a:solidFill>
                  <a:srgbClr val="0000CC"/>
                </a:solidFill>
              </a:rPr>
              <a:t>续</a:t>
            </a:r>
            <a:r>
              <a:rPr lang="en-US" sz="3600" b="1" dirty="0">
                <a:solidFill>
                  <a:srgbClr val="0000CC"/>
                </a:solidFill>
              </a:rPr>
              <a:t>)</a:t>
            </a:r>
          </a:p>
        </p:txBody>
      </p:sp>
      <p:pic>
        <p:nvPicPr>
          <p:cNvPr id="484355" name="Picture 3"/>
          <p:cNvPicPr>
            <a:picLocks noChangeAspect="1" noChangeArrowheads="1"/>
          </p:cNvPicPr>
          <p:nvPr/>
        </p:nvPicPr>
        <p:blipFill rotWithShape="1">
          <a:blip r:embed="rId3" cstate="print"/>
          <a:srcRect r="46847" b="7143"/>
          <a:stretch/>
        </p:blipFill>
        <p:spPr bwMode="auto">
          <a:xfrm>
            <a:off x="381000" y="3169886"/>
            <a:ext cx="4495800" cy="2773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5029200" y="3048000"/>
            <a:ext cx="3886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zh-CN" altLang="en-US" sz="2200" dirty="0"/>
              <a:t>如何实现一个堆</a:t>
            </a:r>
            <a:r>
              <a:rPr lang="en-US" sz="2200" dirty="0"/>
              <a:t>?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zh-CN" altLang="en-US" sz="2200" dirty="0"/>
              <a:t>如果用数组存储堆，结点外的数字是结点的数组下标。</a:t>
            </a:r>
            <a:endParaRPr lang="en-US" sz="2200" dirty="0"/>
          </a:p>
          <a:p>
            <a:pPr marL="342900" indent="-342900">
              <a:buFont typeface="Wingdings" pitchFamily="2" charset="2"/>
              <a:buChar char="§"/>
            </a:pPr>
            <a:r>
              <a:rPr lang="zh-CN" altLang="en-US" sz="2200" dirty="0"/>
              <a:t>结点里的数字是每个结点存储的值，也叫</a:t>
            </a:r>
            <a:r>
              <a:rPr lang="en-US" sz="2200" dirty="0"/>
              <a:t> </a:t>
            </a:r>
            <a:r>
              <a:rPr lang="en-US" sz="2200" i="1" dirty="0">
                <a:solidFill>
                  <a:srgbClr val="C00000"/>
                </a:solidFill>
              </a:rPr>
              <a:t>keys</a:t>
            </a:r>
            <a:r>
              <a:rPr lang="en-US" sz="2200" dirty="0"/>
              <a:t> </a:t>
            </a:r>
            <a:r>
              <a:rPr lang="zh-CN" altLang="en-US" sz="2200" dirty="0"/>
              <a:t>。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5685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9900"/>
      </a:accent1>
      <a:accent2>
        <a:srgbClr val="00FFFF"/>
      </a:accent2>
      <a:accent3>
        <a:srgbClr val="FFFFFF"/>
      </a:accent3>
      <a:accent4>
        <a:srgbClr val="000000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19590</TotalTime>
  <Words>3068</Words>
  <Application>Microsoft Office PowerPoint</Application>
  <PresentationFormat>全屏显示(4:3)</PresentationFormat>
  <Paragraphs>309</Paragraphs>
  <Slides>37</Slides>
  <Notes>37</Notes>
  <HiddenSlides>0</HiddenSlides>
  <MMClips>0</MMClips>
  <ScaleCrop>false</ScaleCrop>
  <HeadingPairs>
    <vt:vector size="8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1" baseType="lpstr">
      <vt:lpstr>Times New Roman</vt:lpstr>
      <vt:lpstr>Wingdings</vt:lpstr>
      <vt:lpstr>Default Design</vt:lpstr>
      <vt:lpstr>Equation</vt:lpstr>
      <vt:lpstr>算法设计与分析  堆排序</vt:lpstr>
      <vt:lpstr>主要内容</vt:lpstr>
      <vt:lpstr>二叉树 (1)</vt:lpstr>
      <vt:lpstr>二叉树 (2)</vt:lpstr>
      <vt:lpstr>完全二叉树</vt:lpstr>
      <vt:lpstr>近似完全二叉树 (1)</vt:lpstr>
      <vt:lpstr>近似完全二叉树 (2)</vt:lpstr>
      <vt:lpstr>堆</vt:lpstr>
      <vt:lpstr>堆 (续)</vt:lpstr>
      <vt:lpstr>用数组实现堆</vt:lpstr>
      <vt:lpstr>数组实现 (续)</vt:lpstr>
      <vt:lpstr>堆的基本操作</vt:lpstr>
      <vt:lpstr>维护堆的性质</vt:lpstr>
      <vt:lpstr>演示 Max-Heapify</vt:lpstr>
      <vt:lpstr>算法 Max-Heapify</vt:lpstr>
      <vt:lpstr>建堆</vt:lpstr>
      <vt:lpstr>建堆: 举例</vt:lpstr>
      <vt:lpstr>建堆: 正确性</vt:lpstr>
      <vt:lpstr>建堆: 分析(1)</vt:lpstr>
      <vt:lpstr>建堆: 分析 (2)</vt:lpstr>
      <vt:lpstr>堆排序算法: 思想</vt:lpstr>
      <vt:lpstr>堆排序: 举例</vt:lpstr>
      <vt:lpstr>堆排序: 伪代码</vt:lpstr>
      <vt:lpstr>Heapsort Algorithm: Analysis</vt:lpstr>
      <vt:lpstr>优先队列</vt:lpstr>
      <vt:lpstr>优先队列操作</vt:lpstr>
      <vt:lpstr>用堆实现优先队列的操作</vt:lpstr>
      <vt:lpstr>Heap-Extract-Max</vt:lpstr>
      <vt:lpstr>Heap-Increase-Key</vt:lpstr>
      <vt:lpstr>Heap-Increase-Key: 举例</vt:lpstr>
      <vt:lpstr>Max-Heap-Insert</vt:lpstr>
      <vt:lpstr>用堆实现优先队列: 总结</vt:lpstr>
      <vt:lpstr>优先队列的其他操作</vt:lpstr>
      <vt:lpstr>改进Find(S, x)</vt:lpstr>
      <vt:lpstr>改进Find(S, x) (续)</vt:lpstr>
      <vt:lpstr>改进Find(S, x) (续)</vt:lpstr>
      <vt:lpstr>改进Find(S, x) (续)</vt:lpstr>
    </vt:vector>
  </TitlesOfParts>
  <Company>SUNY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INTRODUCTION</dc:title>
  <dc:creator>SUNY Learning Network</dc:creator>
  <cp:lastModifiedBy>烜 杨</cp:lastModifiedBy>
  <cp:revision>754</cp:revision>
  <dcterms:created xsi:type="dcterms:W3CDTF">1998-05-26T01:10:06Z</dcterms:created>
  <dcterms:modified xsi:type="dcterms:W3CDTF">2019-06-12T10:46:52Z</dcterms:modified>
</cp:coreProperties>
</file>