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98" r:id="rId2"/>
    <p:sldId id="399" r:id="rId3"/>
    <p:sldId id="400" r:id="rId4"/>
    <p:sldId id="401" r:id="rId5"/>
    <p:sldId id="402" r:id="rId6"/>
    <p:sldId id="403" r:id="rId7"/>
    <p:sldId id="404" r:id="rId8"/>
    <p:sldId id="405" r:id="rId9"/>
    <p:sldId id="406" r:id="rId10"/>
    <p:sldId id="408" r:id="rId11"/>
    <p:sldId id="409" r:id="rId12"/>
    <p:sldId id="410" r:id="rId13"/>
    <p:sldId id="411" r:id="rId14"/>
    <p:sldId id="418" r:id="rId15"/>
    <p:sldId id="412" r:id="rId16"/>
    <p:sldId id="413" r:id="rId17"/>
    <p:sldId id="419" r:id="rId18"/>
    <p:sldId id="414" r:id="rId19"/>
    <p:sldId id="415" r:id="rId20"/>
    <p:sldId id="416" r:id="rId21"/>
    <p:sldId id="417" r:id="rId22"/>
    <p:sldId id="372" r:id="rId23"/>
    <p:sldId id="373" r:id="rId24"/>
    <p:sldId id="374" r:id="rId25"/>
    <p:sldId id="375" r:id="rId26"/>
    <p:sldId id="379" r:id="rId27"/>
    <p:sldId id="382" r:id="rId28"/>
    <p:sldId id="383" r:id="rId29"/>
    <p:sldId id="384" r:id="rId30"/>
    <p:sldId id="385" r:id="rId31"/>
    <p:sldId id="386" r:id="rId32"/>
    <p:sldId id="387" r:id="rId33"/>
    <p:sldId id="388" r:id="rId34"/>
    <p:sldId id="389" r:id="rId35"/>
    <p:sldId id="420" r:id="rId36"/>
    <p:sldId id="421" r:id="rId37"/>
    <p:sldId id="422" r:id="rId38"/>
    <p:sldId id="423" r:id="rId39"/>
    <p:sldId id="429" r:id="rId40"/>
    <p:sldId id="430" r:id="rId41"/>
    <p:sldId id="431" r:id="rId42"/>
    <p:sldId id="432" r:id="rId43"/>
    <p:sldId id="433" r:id="rId44"/>
    <p:sldId id="434" r:id="rId45"/>
    <p:sldId id="436" r:id="rId46"/>
    <p:sldId id="437" r:id="rId47"/>
    <p:sldId id="438" r:id="rId48"/>
    <p:sldId id="439" r:id="rId49"/>
    <p:sldId id="440" r:id="rId50"/>
    <p:sldId id="446" r:id="rId51"/>
    <p:sldId id="447" r:id="rId52"/>
    <p:sldId id="448" r:id="rId53"/>
    <p:sldId id="449" r:id="rId54"/>
    <p:sldId id="450" r:id="rId55"/>
    <p:sldId id="451" r:id="rId56"/>
    <p:sldId id="453" r:id="rId57"/>
    <p:sldId id="452" r:id="rId58"/>
    <p:sldId id="454" r:id="rId59"/>
    <p:sldId id="455" r:id="rId60"/>
    <p:sldId id="456" r:id="rId61"/>
    <p:sldId id="442" r:id="rId62"/>
    <p:sldId id="444" r:id="rId63"/>
    <p:sldId id="443" r:id="rId64"/>
    <p:sldId id="445" r:id="rId65"/>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693" y="99"/>
      </p:cViewPr>
      <p:guideLst>
        <p:guide orient="horz" pos="2082"/>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440871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3603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8106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8106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58CA849C-7027-48AD-9D5F-4BE5FFD0BDA7}" type="slidenum">
              <a:rPr lang="en-US" altLang="zh-CN"/>
              <a:pPr/>
              <a:t>11</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48997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31942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 xmlns:p14="http://schemas.microsoft.com/office/powerpoint/2010/main" val="47290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9.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png"/><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6.bin"/><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r>
              <a:rPr lang="en-US" altLang="zh-CN" sz="4700" b="1" dirty="0"/>
              <a:t/>
            </a:r>
            <a:br>
              <a:rPr lang="en-US" altLang="zh-CN" sz="4700" b="1" dirty="0"/>
            </a:br>
            <a:r>
              <a:rPr lang="en-US" sz="4700" b="1" dirty="0"/>
              <a:t/>
            </a:r>
            <a:br>
              <a:rPr lang="en-US" sz="4700" b="1" dirty="0"/>
            </a:br>
            <a:r>
              <a:rPr sz="4700" b="1" dirty="0" err="1"/>
              <a:t>回溯法</a:t>
            </a:r>
            <a:endParaRPr sz="4700" b="1" dirty="0"/>
          </a:p>
        </p:txBody>
      </p:sp>
    </p:spTree>
    <p:extLst>
      <p:ext uri="{BB962C8B-B14F-4D97-AF65-F5344CB8AC3E}">
        <p14:creationId xmlns="" xmlns:p14="http://schemas.microsoft.com/office/powerpoint/2010/main" val="63864411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回溯法术语</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0"/>
          </p:nvPr>
        </p:nvSpPr>
        <p:spPr/>
        <p:txBody>
          <a:bodyPr/>
          <a:lstStyle/>
          <a:p>
            <a:fld id="{60922723-1F62-457C-AB1D-1073FA77174F}" type="slidenum">
              <a:rPr lang="en-US" altLang="zh-CN"/>
              <a:pPr/>
              <a:t>11</a:t>
            </a:fld>
            <a:endParaRPr lang="en-US" altLang="zh-CN"/>
          </a:p>
        </p:txBody>
      </p:sp>
      <p:sp>
        <p:nvSpPr>
          <p:cNvPr id="19458" name="Rectangle 2"/>
          <p:cNvSpPr>
            <a:spLocks noGrp="1" noChangeArrowheads="1"/>
          </p:cNvSpPr>
          <p:nvPr>
            <p:ph type="title"/>
          </p:nvPr>
        </p:nvSpPr>
        <p:spPr>
          <a:xfrm>
            <a:off x="743552" y="128337"/>
            <a:ext cx="7772400" cy="1143000"/>
          </a:xfrm>
        </p:spPr>
        <p:txBody>
          <a:bodyPr/>
          <a:lstStyle/>
          <a:p>
            <a:r>
              <a:rPr lang="zh-CN" altLang="en-US" dirty="0">
                <a:ea typeface="宋体" charset="-122"/>
              </a:rPr>
              <a:t>术语</a:t>
            </a:r>
            <a:endParaRPr lang="en-US" altLang="zh-CN" dirty="0">
              <a:ea typeface="宋体" charset="-122"/>
            </a:endParaRPr>
          </a:p>
        </p:txBody>
      </p:sp>
      <p:sp>
        <p:nvSpPr>
          <p:cNvPr id="19460" name="Rectangle 4"/>
          <p:cNvSpPr>
            <a:spLocks noGrp="1" noChangeArrowheads="1"/>
          </p:cNvSpPr>
          <p:nvPr>
            <p:ph type="body" idx="1"/>
          </p:nvPr>
        </p:nvSpPr>
        <p:spPr>
          <a:xfrm>
            <a:off x="381000" y="1371600"/>
            <a:ext cx="8574088" cy="2220913"/>
          </a:xfrm>
        </p:spPr>
        <p:txBody>
          <a:bodyPr/>
          <a:lstStyle/>
          <a:p>
            <a:r>
              <a:rPr lang="zh-CN" altLang="en-US" dirty="0">
                <a:ea typeface="宋体" charset="-122"/>
              </a:rPr>
              <a:t>树中每个非叶子节点都是一个或是多个其他节点的父节点</a:t>
            </a:r>
            <a:endParaRPr lang="en-US" altLang="zh-CN" dirty="0">
              <a:ea typeface="宋体" charset="-122"/>
            </a:endParaRPr>
          </a:p>
          <a:p>
            <a:r>
              <a:rPr lang="zh-CN" altLang="en-US" dirty="0">
                <a:ea typeface="宋体" charset="-122"/>
              </a:rPr>
              <a:t>树中节点（除了根节点）都只有一个父节点</a:t>
            </a:r>
            <a:endParaRPr lang="en-US" altLang="zh-CN" dirty="0">
              <a:ea typeface="宋体" charset="-122"/>
            </a:endParaRPr>
          </a:p>
        </p:txBody>
      </p:sp>
      <p:grpSp>
        <p:nvGrpSpPr>
          <p:cNvPr id="19482" name="Group 26"/>
          <p:cNvGrpSpPr>
            <a:grpSpLocks/>
          </p:cNvGrpSpPr>
          <p:nvPr/>
        </p:nvGrpSpPr>
        <p:grpSpPr bwMode="auto">
          <a:xfrm>
            <a:off x="1066799" y="3482231"/>
            <a:ext cx="3235693" cy="2385169"/>
            <a:chOff x="1104" y="2448"/>
            <a:chExt cx="1680" cy="1152"/>
          </a:xfrm>
        </p:grpSpPr>
        <p:sp>
          <p:nvSpPr>
            <p:cNvPr id="19462" name="Oval 6"/>
            <p:cNvSpPr>
              <a:spLocks noChangeArrowheads="1"/>
            </p:cNvSpPr>
            <p:nvPr/>
          </p:nvSpPr>
          <p:spPr bwMode="auto">
            <a:xfrm>
              <a:off x="1344"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Oval 8"/>
            <p:cNvSpPr>
              <a:spLocks noChangeArrowheads="1"/>
            </p:cNvSpPr>
            <p:nvPr/>
          </p:nvSpPr>
          <p:spPr bwMode="auto">
            <a:xfrm>
              <a:off x="2208" y="2448"/>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Oval 9"/>
            <p:cNvSpPr>
              <a:spLocks noChangeArrowheads="1"/>
            </p:cNvSpPr>
            <p:nvPr/>
          </p:nvSpPr>
          <p:spPr bwMode="auto">
            <a:xfrm>
              <a:off x="2208"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Oval 10"/>
            <p:cNvSpPr>
              <a:spLocks noChangeArrowheads="1"/>
            </p:cNvSpPr>
            <p:nvPr/>
          </p:nvSpPr>
          <p:spPr bwMode="auto">
            <a:xfrm>
              <a:off x="2208" y="312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Line 11"/>
            <p:cNvSpPr>
              <a:spLocks noChangeShapeType="1"/>
            </p:cNvSpPr>
            <p:nvPr/>
          </p:nvSpPr>
          <p:spPr bwMode="auto">
            <a:xfrm>
              <a:off x="1536" y="2880"/>
              <a:ext cx="672"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flipV="1">
              <a:off x="1488" y="2592"/>
              <a:ext cx="720"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488" y="2928"/>
              <a:ext cx="720"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Text Box 14"/>
            <p:cNvSpPr txBox="1">
              <a:spLocks noChangeArrowheads="1"/>
            </p:cNvSpPr>
            <p:nvPr/>
          </p:nvSpPr>
          <p:spPr bwMode="auto">
            <a:xfrm>
              <a:off x="1104" y="2928"/>
              <a:ext cx="7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71" name="Text Box 15"/>
            <p:cNvSpPr txBox="1">
              <a:spLocks noChangeArrowheads="1"/>
            </p:cNvSpPr>
            <p:nvPr/>
          </p:nvSpPr>
          <p:spPr bwMode="auto">
            <a:xfrm>
              <a:off x="1968" y="3312"/>
              <a:ext cx="81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grpSp>
        <p:nvGrpSpPr>
          <p:cNvPr id="19483" name="Group 27"/>
          <p:cNvGrpSpPr>
            <a:grpSpLocks/>
          </p:cNvGrpSpPr>
          <p:nvPr/>
        </p:nvGrpSpPr>
        <p:grpSpPr bwMode="auto">
          <a:xfrm>
            <a:off x="5794409" y="2926080"/>
            <a:ext cx="2130392" cy="3349592"/>
            <a:chOff x="3911" y="1920"/>
            <a:chExt cx="889" cy="1584"/>
          </a:xfrm>
        </p:grpSpPr>
        <p:sp>
          <p:nvSpPr>
            <p:cNvPr id="19472" name="Oval 16"/>
            <p:cNvSpPr>
              <a:spLocks noChangeArrowheads="1"/>
            </p:cNvSpPr>
            <p:nvPr/>
          </p:nvSpPr>
          <p:spPr bwMode="auto">
            <a:xfrm rot="5400000">
              <a:off x="4247" y="2183"/>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Oval 17"/>
            <p:cNvSpPr>
              <a:spLocks noChangeArrowheads="1"/>
            </p:cNvSpPr>
            <p:nvPr/>
          </p:nvSpPr>
          <p:spPr bwMode="auto">
            <a:xfrm rot="5400000">
              <a:off x="4583"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rot="5400000">
              <a:off x="4247"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rot="5400000">
              <a:off x="3911"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Line 20"/>
            <p:cNvSpPr>
              <a:spLocks noChangeShapeType="1"/>
            </p:cNvSpPr>
            <p:nvPr/>
          </p:nvSpPr>
          <p:spPr bwMode="auto">
            <a:xfrm rot="5400000">
              <a:off x="4007" y="2711"/>
              <a:ext cx="672" cy="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Line 21"/>
            <p:cNvSpPr>
              <a:spLocks noChangeShapeType="1"/>
            </p:cNvSpPr>
            <p:nvPr/>
          </p:nvSpPr>
          <p:spPr bwMode="auto">
            <a:xfrm rot="5400000" flipV="1">
              <a:off x="4151" y="2567"/>
              <a:ext cx="720"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rot="5400000">
              <a:off x="3815" y="2567"/>
              <a:ext cx="720" cy="240"/>
            </a:xfrm>
            <a:prstGeom prst="line">
              <a:avLst/>
            </a:prstGeom>
            <a:noFill/>
            <a:ln w="1587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Text Box 23"/>
            <p:cNvSpPr txBox="1">
              <a:spLocks noChangeArrowheads="1"/>
            </p:cNvSpPr>
            <p:nvPr/>
          </p:nvSpPr>
          <p:spPr bwMode="auto">
            <a:xfrm>
              <a:off x="4032" y="1920"/>
              <a:ext cx="72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80" name="Text Box 24"/>
            <p:cNvSpPr txBox="1">
              <a:spLocks noChangeArrowheads="1"/>
            </p:cNvSpPr>
            <p:nvPr/>
          </p:nvSpPr>
          <p:spPr bwMode="auto">
            <a:xfrm>
              <a:off x="3984" y="3216"/>
              <a:ext cx="81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5875">
                  <a:solidFill>
                    <a:schemeClr val="tx1"/>
                  </a:solidFill>
                  <a:miter lim="800000"/>
                  <a:headEnd/>
                  <a:tailEnd type="none" w="lg" len="lg"/>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spTree>
    <p:extLst>
      <p:ext uri="{BB962C8B-B14F-4D97-AF65-F5344CB8AC3E}">
        <p14:creationId xmlns="" xmlns:p14="http://schemas.microsoft.com/office/powerpoint/2010/main" val="230514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82"/>
                                        </p:tgtEl>
                                        <p:attrNameLst>
                                          <p:attrName>style.visibility</p:attrName>
                                        </p:attrNameLst>
                                      </p:cBhvr>
                                      <p:to>
                                        <p:strVal val="visible"/>
                                      </p:to>
                                    </p:set>
                                    <p:animEffect transition="in" filter="wipe(left)">
                                      <p:cBhvr>
                                        <p:cTn id="7" dur="500"/>
                                        <p:tgtEl>
                                          <p:spTgt spid="19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483"/>
                                        </p:tgtEl>
                                        <p:attrNameLst>
                                          <p:attrName>style.visibility</p:attrName>
                                        </p:attrNameLst>
                                      </p:cBhvr>
                                      <p:to>
                                        <p:strVal val="visible"/>
                                      </p:to>
                                    </p:set>
                                    <p:animEffect transition="in" filter="wipe(up)">
                                      <p:cBhvr>
                                        <p:cTn id="12" dur="500"/>
                                        <p:tgtEl>
                                          <p:spTgt spid="19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回溯法的</a:t>
            </a:r>
            <a:r>
              <a:rPr lang="zh-CN" altLang="en-US" sz="4400" dirty="0"/>
              <a:t>关键问题</a:t>
            </a:r>
            <a:endParaRPr sz="4400" dirty="0"/>
          </a:p>
        </p:txBody>
      </p:sp>
      <p:sp>
        <p:nvSpPr>
          <p:cNvPr id="35" name="Shape 35"/>
          <p:cNvSpPr>
            <a:spLocks noGrp="1"/>
          </p:cNvSpPr>
          <p:nvPr>
            <p:ph type="body" idx="4294967295"/>
          </p:nvPr>
        </p:nvSpPr>
        <p:spPr>
          <a:xfrm>
            <a:off x="565079" y="1672119"/>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98322" indent="-298322" defTabSz="795527">
              <a:spcBef>
                <a:spcPts val="600"/>
              </a:spcBef>
              <a:defRPr sz="1800"/>
            </a:pPr>
            <a:r>
              <a:rPr lang="zh-CN" altLang="en-US" sz="2784" dirty="0">
                <a:latin typeface="宋体"/>
                <a:ea typeface="宋体"/>
                <a:cs typeface="宋体"/>
                <a:sym typeface="宋体"/>
              </a:rPr>
              <a:t>节点的含义是什么？（根据问题确定）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altLang="zh-CN"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节点在树中的关系是什么？（根据问题确定）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如何产生新的节点？（树的遍历算法）</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如何判断节点是否是所求解？（</a:t>
            </a:r>
            <a:r>
              <a:rPr lang="en-US" altLang="zh-CN" sz="2784" dirty="0">
                <a:latin typeface="宋体"/>
                <a:ea typeface="宋体"/>
                <a:cs typeface="宋体"/>
                <a:sym typeface="宋体"/>
              </a:rPr>
              <a:t>easy</a:t>
            </a:r>
            <a:r>
              <a:rPr lang="zh-CN" altLang="en-US" sz="2784" dirty="0">
                <a:latin typeface="宋体"/>
                <a:ea typeface="宋体"/>
                <a:cs typeface="宋体"/>
                <a:sym typeface="宋体"/>
              </a:rPr>
              <a:t>！）</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Tree>
    <p:extLst>
      <p:ext uri="{BB962C8B-B14F-4D97-AF65-F5344CB8AC3E}">
        <p14:creationId xmlns="" xmlns:p14="http://schemas.microsoft.com/office/powerpoint/2010/main" val="4944688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13</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 xmlns:p14="http://schemas.microsoft.com/office/powerpoint/2010/main" val="92917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r>
              <a:rPr lang="zh-CN" altLang="en-US" dirty="0"/>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p:oleObj spid="_x0000_s11490" name="公式" r:id="rId3" imgW="2743200" imgH="3048000" progId="Equation.3">
              <p:embed/>
            </p:oleObj>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p:oleObj spid="_x0000_s11491" name="公式" r:id="rId4" imgW="12801600" imgH="4572000" progId="Equation.3">
              <p:embed/>
            </p:oleObj>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p:oleObj spid="_x0000_s11492" name="公式" r:id="rId5" imgW="4572000" imgH="4572000" progId="Equation.3">
              <p:embed/>
            </p:oleObj>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p:oleObj spid="_x0000_s11493" name="公式" r:id="rId6" imgW="12192000" imgH="4572000" progId="Equation.3">
              <p:embed/>
            </p:oleObj>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p:oleObj spid="_x0000_s11494" name="公式" r:id="rId7" imgW="10668000" imgH="4572000" progId="Equation.3">
              <p:embed/>
            </p:oleObj>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p:oleObj spid="_x0000_s11495" name="公式" r:id="rId8" imgW="10668000" imgH="4572000" progId="Equation.3">
              <p:embed/>
            </p:oleObj>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p:oleObj spid="_x0000_s11496" name="公式" r:id="rId9" imgW="6400800" imgH="3657600" progId="Equation.3">
              <p:embed/>
            </p:oleObj>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p:oleObj spid="_x0000_s11497" name="公式" r:id="rId10" imgW="21945600" imgH="4572000" progId="Equation.3">
              <p:embed/>
            </p:oleObj>
          </a:graphicData>
        </a:graphic>
      </p:graphicFrame>
    </p:spTree>
    <p:extLst>
      <p:ext uri="{BB962C8B-B14F-4D97-AF65-F5344CB8AC3E}">
        <p14:creationId xmlns="" xmlns:p14="http://schemas.microsoft.com/office/powerpoint/2010/main" val="353775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12552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t>4</a:t>
            </a:r>
            <a:r>
              <a:rPr lang="zh-CN" altLang="en-US" sz="4000" dirty="0"/>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 xmlns:p14="http://schemas.microsoft.com/office/powerpoint/2010/main" val="2926806219"/>
              </p:ext>
            </p:extLst>
          </p:nvPr>
        </p:nvGraphicFramePr>
        <p:xfrm>
          <a:off x="2332180" y="3361817"/>
          <a:ext cx="1143000" cy="596900"/>
        </p:xfrm>
        <a:graphic>
          <a:graphicData uri="http://schemas.openxmlformats.org/presentationml/2006/ole">
            <p:oleObj spid="_x0000_s12374" name="公式" r:id="rId3" imgW="10058400" imgH="5181600" progId="Equation.3">
              <p:embed/>
            </p:oleObj>
          </a:graphicData>
        </a:graphic>
      </p:graphicFrame>
      <p:graphicFrame>
        <p:nvGraphicFramePr>
          <p:cNvPr id="9" name="Object 6"/>
          <p:cNvGraphicFramePr>
            <a:graphicFrameLocks noChangeAspect="1"/>
          </p:cNvGraphicFramePr>
          <p:nvPr>
            <p:extLst>
              <p:ext uri="{D42A27DB-BD31-4B8C-83A1-F6EECF244321}">
                <p14:modId xmlns="" xmlns:p14="http://schemas.microsoft.com/office/powerpoint/2010/main" val="1914016455"/>
              </p:ext>
            </p:extLst>
          </p:nvPr>
        </p:nvGraphicFramePr>
        <p:xfrm>
          <a:off x="2578828" y="2066132"/>
          <a:ext cx="3581400" cy="525462"/>
        </p:xfrm>
        <a:graphic>
          <a:graphicData uri="http://schemas.openxmlformats.org/presentationml/2006/ole">
            <p:oleObj spid="_x0000_s12375" name="公式" r:id="rId4" imgW="29565600" imgH="4267200" progId="Equation.3">
              <p:embed/>
            </p:oleObj>
          </a:graphicData>
        </a:graphic>
      </p:graphicFrame>
      <p:graphicFrame>
        <p:nvGraphicFramePr>
          <p:cNvPr id="10" name="Object 8"/>
          <p:cNvGraphicFramePr>
            <a:graphicFrameLocks noChangeAspect="1"/>
          </p:cNvGraphicFramePr>
          <p:nvPr>
            <p:extLst>
              <p:ext uri="{D42A27DB-BD31-4B8C-83A1-F6EECF244321}">
                <p14:modId xmlns="" xmlns:p14="http://schemas.microsoft.com/office/powerpoint/2010/main" val="2962818113"/>
              </p:ext>
            </p:extLst>
          </p:nvPr>
        </p:nvGraphicFramePr>
        <p:xfrm>
          <a:off x="3370943" y="4388657"/>
          <a:ext cx="2133600" cy="511175"/>
        </p:xfrm>
        <a:graphic>
          <a:graphicData uri="http://schemas.openxmlformats.org/presentationml/2006/ole">
            <p:oleObj spid="_x0000_s12376" name="公式" r:id="rId5" imgW="21945600" imgH="5181600" progId="Equation.3">
              <p:embed/>
            </p:oleObj>
          </a:graphicData>
        </a:graphic>
      </p:graphicFrame>
    </p:spTree>
    <p:extLst>
      <p:ext uri="{BB962C8B-B14F-4D97-AF65-F5344CB8AC3E}">
        <p14:creationId xmlns="" xmlns:p14="http://schemas.microsoft.com/office/powerpoint/2010/main" val="319297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3" cstate="print">
            <a:extLst/>
          </a:blip>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 xmlns:p14="http://schemas.microsoft.com/office/powerpoint/2010/main" val="1104961687"/>
              </p:ext>
            </p:extLst>
          </p:nvPr>
        </p:nvGraphicFramePr>
        <p:xfrm>
          <a:off x="1295400" y="1378743"/>
          <a:ext cx="2286000" cy="423863"/>
        </p:xfrm>
        <a:graphic>
          <a:graphicData uri="http://schemas.openxmlformats.org/presentationml/2006/ole">
            <p:oleObj spid="_x0000_s86140" name="公式" r:id="rId4" imgW="24688800" imgH="4572000" progId="Equation.3">
              <p:embed/>
            </p:oleObj>
          </a:graphicData>
        </a:graphic>
      </p:graphicFrame>
      <p:graphicFrame>
        <p:nvGraphicFramePr>
          <p:cNvPr id="17" name="Object 7"/>
          <p:cNvGraphicFramePr>
            <a:graphicFrameLocks noChangeAspect="1"/>
          </p:cNvGraphicFramePr>
          <p:nvPr>
            <p:extLst>
              <p:ext uri="{D42A27DB-BD31-4B8C-83A1-F6EECF244321}">
                <p14:modId xmlns="" xmlns:p14="http://schemas.microsoft.com/office/powerpoint/2010/main" val="3373415215"/>
              </p:ext>
            </p:extLst>
          </p:nvPr>
        </p:nvGraphicFramePr>
        <p:xfrm>
          <a:off x="6591300" y="1374509"/>
          <a:ext cx="342900" cy="457200"/>
        </p:xfrm>
        <a:graphic>
          <a:graphicData uri="http://schemas.openxmlformats.org/presentationml/2006/ole">
            <p:oleObj spid="_x0000_s86141" name="公式" r:id="rId5" imgW="3352800" imgH="4572000" progId="Equation.3">
              <p:embed/>
            </p:oleObj>
          </a:graphicData>
        </a:graphic>
      </p:graphicFrame>
      <p:graphicFrame>
        <p:nvGraphicFramePr>
          <p:cNvPr id="18" name="Object 9"/>
          <p:cNvGraphicFramePr>
            <a:graphicFrameLocks noChangeAspect="1"/>
          </p:cNvGraphicFramePr>
          <p:nvPr>
            <p:extLst>
              <p:ext uri="{D42A27DB-BD31-4B8C-83A1-F6EECF244321}">
                <p14:modId xmlns="" xmlns:p14="http://schemas.microsoft.com/office/powerpoint/2010/main" val="618183953"/>
              </p:ext>
            </p:extLst>
          </p:nvPr>
        </p:nvGraphicFramePr>
        <p:xfrm>
          <a:off x="7874000" y="1374509"/>
          <a:ext cx="257175" cy="457200"/>
        </p:xfrm>
        <a:graphic>
          <a:graphicData uri="http://schemas.openxmlformats.org/presentationml/2006/ole">
            <p:oleObj spid="_x0000_s86142" name="公式" r:id="rId6" imgW="2133600" imgH="3657600" progId="Equation.3">
              <p:embed/>
            </p:oleObj>
          </a:graphicData>
        </a:graphic>
      </p:graphicFrame>
      <p:graphicFrame>
        <p:nvGraphicFramePr>
          <p:cNvPr id="19" name="Object 11"/>
          <p:cNvGraphicFramePr>
            <a:graphicFrameLocks noChangeAspect="1"/>
          </p:cNvGraphicFramePr>
          <p:nvPr>
            <p:extLst>
              <p:ext uri="{D42A27DB-BD31-4B8C-83A1-F6EECF244321}">
                <p14:modId xmlns="" xmlns:p14="http://schemas.microsoft.com/office/powerpoint/2010/main" val="973558024"/>
              </p:ext>
            </p:extLst>
          </p:nvPr>
        </p:nvGraphicFramePr>
        <p:xfrm>
          <a:off x="714375" y="2123860"/>
          <a:ext cx="400050" cy="533400"/>
        </p:xfrm>
        <a:graphic>
          <a:graphicData uri="http://schemas.openxmlformats.org/presentationml/2006/ole">
            <p:oleObj spid="_x0000_s86143" name="公式" r:id="rId7" imgW="3352800" imgH="4572000" progId="Equation.3">
              <p:embed/>
            </p:oleObj>
          </a:graphicData>
        </a:graphic>
      </p:graphicFrame>
      <p:graphicFrame>
        <p:nvGraphicFramePr>
          <p:cNvPr id="20" name="Object 13"/>
          <p:cNvGraphicFramePr>
            <a:graphicFrameLocks noChangeAspect="1"/>
          </p:cNvGraphicFramePr>
          <p:nvPr>
            <p:extLst>
              <p:ext uri="{D42A27DB-BD31-4B8C-83A1-F6EECF244321}">
                <p14:modId xmlns="" xmlns:p14="http://schemas.microsoft.com/office/powerpoint/2010/main" val="2911714277"/>
              </p:ext>
            </p:extLst>
          </p:nvPr>
        </p:nvGraphicFramePr>
        <p:xfrm>
          <a:off x="2791574" y="2220563"/>
          <a:ext cx="1828800" cy="401638"/>
        </p:xfrm>
        <a:graphic>
          <a:graphicData uri="http://schemas.openxmlformats.org/presentationml/2006/ole">
            <p:oleObj spid="_x0000_s86144" name="公式" r:id="rId8" imgW="20726400" imgH="4572000" progId="Equation.3">
              <p:embed/>
            </p:oleObj>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18</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686476" y="1324231"/>
            <a:ext cx="5457523"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574158" y="4518837"/>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Tree>
    <p:extLst>
      <p:ext uri="{BB962C8B-B14F-4D97-AF65-F5344CB8AC3E}">
        <p14:creationId xmlns=""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2086"/>
                                        </p:tgtEl>
                                        <p:attrNameLst>
                                          <p:attrName>style.visibility</p:attrName>
                                        </p:attrNameLst>
                                      </p:cBhvr>
                                      <p:to>
                                        <p:strVal val="visible"/>
                                      </p:to>
                                    </p:set>
                                    <p:animEffect transition="in" filter="fade">
                                      <p:cBhvr>
                                        <p:cTn id="13" dur="1000"/>
                                        <p:tgtEl>
                                          <p:spTgt spid="302086"/>
                                        </p:tgtEl>
                                      </p:cBhvr>
                                    </p:animEffect>
                                    <p:anim calcmode="lin" valueType="num">
                                      <p:cBhvr>
                                        <p:cTn id="14" dur="1000" fill="hold"/>
                                        <p:tgtEl>
                                          <p:spTgt spid="302086"/>
                                        </p:tgtEl>
                                        <p:attrNameLst>
                                          <p:attrName>ppt_x</p:attrName>
                                        </p:attrNameLst>
                                      </p:cBhvr>
                                      <p:tavLst>
                                        <p:tav tm="0">
                                          <p:val>
                                            <p:strVal val="#ppt_x"/>
                                          </p:val>
                                        </p:tav>
                                        <p:tav tm="100000">
                                          <p:val>
                                            <p:strVal val="#ppt_x"/>
                                          </p:val>
                                        </p:tav>
                                      </p:tavLst>
                                    </p:anim>
                                    <p:anim calcmode="lin" valueType="num">
                                      <p:cBhvr>
                                        <p:cTn id="15"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19</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 xmlns:p14="http://schemas.microsoft.com/office/powerpoint/2010/main" val="107597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extLst/>
          </a:blip>
          <a:stretch>
            <a:fillRect/>
          </a:stretch>
        </p:blipFill>
        <p:spPr>
          <a:xfrm>
            <a:off x="1758593" y="1547117"/>
            <a:ext cx="5029200" cy="3736975"/>
          </a:xfrm>
          <a:prstGeom prst="rect">
            <a:avLst/>
          </a:prstGeom>
          <a:ln w="12700">
            <a:miter lim="400000"/>
          </a:ln>
        </p:spPr>
      </p:pic>
    </p:spTree>
    <p:extLst>
      <p:ext uri="{BB962C8B-B14F-4D97-AF65-F5344CB8AC3E}">
        <p14:creationId xmlns="" xmlns:p14="http://schemas.microsoft.com/office/powerpoint/2010/main" val="26936980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21</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 xmlns:p14="http://schemas.microsoft.com/office/powerpoint/2010/main" val="2924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 xmlns:p14="http://schemas.microsoft.com/office/powerpoint/2010/main" val="39855205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 xmlns:p14="http://schemas.microsoft.com/office/powerpoint/2010/main" val="3538820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a:extLst/>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a:extLst/>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 xmlns:p14="http://schemas.microsoft.com/office/powerpoint/2010/main" val="202650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r>
              <a:rPr lang="en-US" sz="2200" b="1" i="1" dirty="0"/>
              <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 xmlns:p14="http://schemas.microsoft.com/office/powerpoint/2010/main" val="2918649374"/>
              </p:ext>
            </p:extLst>
          </p:nvPr>
        </p:nvGraphicFramePr>
        <p:xfrm>
          <a:off x="5000530" y="5554321"/>
          <a:ext cx="762000" cy="893379"/>
        </p:xfrm>
        <a:graphic>
          <a:graphicData uri="http://schemas.openxmlformats.org/presentationml/2006/ole">
            <p:oleObj spid="_x0000_s8229" name="Equation" r:id="rId4" imgW="8839200" imgH="10363200" progId="Equation.3">
              <p:embed/>
            </p:oleObj>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 xmlns:p14="http://schemas.microsoft.com/office/powerpoint/2010/main" val="3247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extLst/>
          </a:blip>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extLst/>
          </a:blip>
          <a:stretch>
            <a:fillRect/>
          </a:stretch>
        </p:blipFill>
        <p:spPr>
          <a:xfrm>
            <a:off x="990600" y="4216692"/>
            <a:ext cx="3352800" cy="1457325"/>
          </a:xfrm>
          <a:prstGeom prst="rect">
            <a:avLst/>
          </a:prstGeom>
          <a:ln w="12700">
            <a:miter lim="400000"/>
          </a:ln>
        </p:spPr>
      </p:pic>
    </p:spTree>
    <p:extLst>
      <p:ext uri="{BB962C8B-B14F-4D97-AF65-F5344CB8AC3E}">
        <p14:creationId xmlns=""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r>
              <a:rPr lang="en-US" sz="3600" b="1" i="1" dirty="0">
                <a:solidFill>
                  <a:srgbClr val="0000CC"/>
                </a:solidFill>
              </a:rPr>
              <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 xmlns:p14="http://schemas.microsoft.com/office/powerpoint/2010/main" val="1965217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r>
              <a:rPr lang="en-US" sz="3600" b="1" i="1" dirty="0">
                <a:solidFill>
                  <a:srgbClr val="0000CC"/>
                </a:solidFill>
              </a:rPr>
              <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312506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r>
              <a:rPr lang="en-US" sz="3600" b="1" i="1" dirty="0">
                <a:solidFill>
                  <a:srgbClr val="0000CC"/>
                </a:solidFill>
              </a:rPr>
              <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190020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35</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36</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37</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38</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39</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extLst/>
          </a:blip>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40</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41</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42</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43</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44</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45</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46</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47</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48</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smtClean="0"/>
              <a:t>界限函数</a:t>
            </a:r>
            <a:endParaRPr lang="zh-CN" altLang="en-US" dirty="0"/>
          </a:p>
        </p:txBody>
      </p:sp>
      <p:sp>
        <p:nvSpPr>
          <p:cNvPr id="3" name="内容占位符 2"/>
          <p:cNvSpPr>
            <a:spLocks noGrp="1"/>
          </p:cNvSpPr>
          <p:nvPr>
            <p:ph idx="1"/>
          </p:nvPr>
        </p:nvSpPr>
        <p:spPr>
          <a:xfrm>
            <a:off x="623806" y="1717729"/>
            <a:ext cx="7772400" cy="4114800"/>
          </a:xfrm>
        </p:spPr>
        <p:txBody>
          <a:bodyPr/>
          <a:lstStyle/>
          <a:p>
            <a:r>
              <a:rPr lang="zh-CN" altLang="en-US" dirty="0" smtClean="0"/>
              <a:t>有效剪枝的一种方法</a:t>
            </a:r>
            <a:endParaRPr lang="en-US" altLang="zh-CN" dirty="0" smtClean="0"/>
          </a:p>
          <a:p>
            <a:r>
              <a:rPr lang="zh-CN" altLang="en-US" dirty="0" smtClean="0"/>
              <a:t>对状态的可行性定义一个界限（量化指标），利用该指标决定是否剪枝</a:t>
            </a:r>
            <a:endParaRPr lang="en-US" altLang="zh-CN" dirty="0" smtClean="0"/>
          </a:p>
          <a:p>
            <a:r>
              <a:rPr lang="zh-CN" altLang="en-US" dirty="0" smtClean="0"/>
              <a:t>适用于</a:t>
            </a:r>
            <a:r>
              <a:rPr lang="zh-CN" altLang="en-US" dirty="0" smtClean="0">
                <a:solidFill>
                  <a:srgbClr val="C00000"/>
                </a:solidFill>
                <a:latin typeface="黑体" pitchFamily="49" charset="-122"/>
                <a:ea typeface="黑体" pitchFamily="49" charset="-122"/>
              </a:rPr>
              <a:t>最优问题</a:t>
            </a:r>
            <a:r>
              <a:rPr lang="zh-CN" altLang="en-US" dirty="0" smtClean="0"/>
              <a:t>求解（以最大值问题为例）</a:t>
            </a:r>
            <a:endParaRPr lang="en-US" altLang="zh-CN" dirty="0" smtClean="0"/>
          </a:p>
          <a:p>
            <a:r>
              <a:rPr lang="zh-CN" altLang="en-US" dirty="0" smtClean="0"/>
              <a:t>例如：若干集装箱装船，在船装载能力有限的情况下，尽可能多的装集装箱</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smtClean="0"/>
              <a:t>界限函数的一些定义</a:t>
            </a:r>
            <a:endParaRPr lang="zh-CN" altLang="en-US" dirty="0"/>
          </a:p>
        </p:txBody>
      </p:sp>
      <p:sp>
        <p:nvSpPr>
          <p:cNvPr id="3" name="内容占位符 2"/>
          <p:cNvSpPr>
            <a:spLocks noGrp="1"/>
          </p:cNvSpPr>
          <p:nvPr>
            <p:ph idx="1"/>
          </p:nvPr>
        </p:nvSpPr>
        <p:spPr>
          <a:xfrm>
            <a:off x="631556" y="1585993"/>
            <a:ext cx="7772400" cy="4114800"/>
          </a:xfrm>
        </p:spPr>
        <p:txBody>
          <a:bodyPr/>
          <a:lstStyle/>
          <a:p>
            <a:r>
              <a:rPr lang="zh-CN" altLang="en-US" dirty="0" smtClean="0"/>
              <a:t>假设状态空间树种的一个节点对应的解是</a:t>
            </a:r>
            <a:endParaRPr lang="en-US" altLang="zh-CN" dirty="0" smtClean="0"/>
          </a:p>
          <a:p>
            <a:pPr>
              <a:buNone/>
            </a:pPr>
            <a:r>
              <a:rPr lang="en-US" altLang="zh-CN" i="1" dirty="0" smtClean="0"/>
              <a:t>    X= </a:t>
            </a:r>
            <a:r>
              <a:rPr lang="en-US" altLang="zh-CN" dirty="0" smtClean="0"/>
              <a:t>(</a:t>
            </a:r>
            <a:r>
              <a:rPr lang="en-US" altLang="zh-CN" i="1" dirty="0" smtClean="0"/>
              <a:t>x</a:t>
            </a:r>
            <a:r>
              <a:rPr lang="en-US" altLang="zh-CN" sz="1600" i="1" dirty="0" smtClean="0"/>
              <a:t>1</a:t>
            </a:r>
            <a:r>
              <a:rPr lang="en-US" altLang="zh-CN" i="1" dirty="0" smtClean="0"/>
              <a:t>,….,</a:t>
            </a:r>
            <a:r>
              <a:rPr lang="en-US" altLang="zh-CN" i="1" dirty="0" err="1" smtClean="0"/>
              <a:t>x</a:t>
            </a:r>
            <a:r>
              <a:rPr lang="en-US" altLang="zh-CN" sz="1400" i="1" dirty="0" err="1" smtClean="0"/>
              <a:t>lev</a:t>
            </a:r>
            <a:r>
              <a:rPr lang="en-US" altLang="zh-CN" i="1" dirty="0" smtClean="0"/>
              <a:t>,-,..,-</a:t>
            </a:r>
            <a:r>
              <a:rPr lang="en-US" altLang="zh-CN" dirty="0" smtClean="0"/>
              <a:t>)</a:t>
            </a:r>
            <a:r>
              <a:rPr lang="zh-CN" altLang="en-US" dirty="0" smtClean="0"/>
              <a:t>，</a:t>
            </a:r>
            <a:r>
              <a:rPr lang="en-US" altLang="zh-CN" i="1" dirty="0" err="1" smtClean="0"/>
              <a:t>lev</a:t>
            </a:r>
            <a:r>
              <a:rPr lang="en-US" altLang="zh-CN" dirty="0" smtClean="0"/>
              <a:t> </a:t>
            </a:r>
            <a:r>
              <a:rPr lang="zh-CN" altLang="en-US" dirty="0" smtClean="0"/>
              <a:t>是该节点所处的层数</a:t>
            </a:r>
            <a:endParaRPr lang="en-US" altLang="zh-CN" dirty="0" smtClean="0"/>
          </a:p>
          <a:p>
            <a:pPr>
              <a:buNone/>
            </a:pPr>
            <a:endParaRPr lang="en-US" altLang="zh-CN" dirty="0" smtClean="0"/>
          </a:p>
          <a:p>
            <a:r>
              <a:rPr lang="zh-CN" altLang="en-US" dirty="0" smtClean="0"/>
              <a:t>定义</a:t>
            </a:r>
            <a:r>
              <a:rPr lang="en-US" altLang="zh-CN" dirty="0" smtClean="0"/>
              <a:t>C(X) </a:t>
            </a:r>
            <a:r>
              <a:rPr lang="zh-CN" altLang="en-US" dirty="0" smtClean="0"/>
              <a:t>是</a:t>
            </a:r>
            <a:r>
              <a:rPr lang="en-US" altLang="zh-CN" dirty="0" smtClean="0"/>
              <a:t>X</a:t>
            </a:r>
            <a:r>
              <a:rPr lang="zh-CN" altLang="en-US" dirty="0" smtClean="0"/>
              <a:t>的后代中可行解的最大获益，如果</a:t>
            </a:r>
            <a:r>
              <a:rPr lang="en-US" altLang="zh-CN" dirty="0" smtClean="0"/>
              <a:t>X</a:t>
            </a:r>
            <a:r>
              <a:rPr lang="zh-CN" altLang="en-US" dirty="0" smtClean="0"/>
              <a:t>本身就是可行解（</a:t>
            </a:r>
            <a:r>
              <a:rPr lang="en-US" altLang="zh-CN" i="1" dirty="0" err="1" smtClean="0"/>
              <a:t>lev</a:t>
            </a:r>
            <a:r>
              <a:rPr lang="en-US" altLang="zh-CN" dirty="0" smtClean="0"/>
              <a:t> = </a:t>
            </a:r>
            <a:r>
              <a:rPr lang="en-US" altLang="zh-CN" i="1" dirty="0" smtClean="0"/>
              <a:t>n</a:t>
            </a:r>
            <a:r>
              <a:rPr lang="zh-CN" altLang="en-US" dirty="0" smtClean="0"/>
              <a:t>），则</a:t>
            </a:r>
            <a:r>
              <a:rPr lang="en-US" altLang="zh-CN" dirty="0" smtClean="0"/>
              <a:t>C(X)=X</a:t>
            </a:r>
            <a:r>
              <a:rPr lang="zh-CN" altLang="en-US" dirty="0" smtClean="0"/>
              <a:t>的获益；如果</a:t>
            </a:r>
            <a:r>
              <a:rPr lang="en-US" altLang="zh-CN" dirty="0" smtClean="0"/>
              <a:t>X= (-, …,-) </a:t>
            </a:r>
            <a:r>
              <a:rPr lang="zh-CN" altLang="en-US" dirty="0" smtClean="0"/>
              <a:t>（</a:t>
            </a:r>
            <a:r>
              <a:rPr lang="en-US" altLang="zh-CN" i="1" dirty="0" err="1" smtClean="0"/>
              <a:t>lev</a:t>
            </a:r>
            <a:r>
              <a:rPr lang="en-US" altLang="zh-CN" dirty="0" smtClean="0"/>
              <a:t> = </a:t>
            </a:r>
            <a:r>
              <a:rPr lang="en-US" altLang="zh-CN" i="1" dirty="0" smtClean="0"/>
              <a:t>0</a:t>
            </a:r>
            <a:r>
              <a:rPr lang="zh-CN" altLang="en-US" dirty="0" smtClean="0"/>
              <a:t>），则</a:t>
            </a:r>
            <a:r>
              <a:rPr lang="en-US" altLang="zh-CN" dirty="0" smtClean="0"/>
              <a:t>C(X)= </a:t>
            </a:r>
            <a:r>
              <a:rPr lang="zh-CN" altLang="en-US" dirty="0" smtClean="0"/>
              <a:t>问题的最佳获益</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smtClean="0"/>
              <a:t>一般情况下，只能通过遍历具有根节点</a:t>
            </a:r>
            <a:r>
              <a:rPr lang="en-US" altLang="zh-CN" dirty="0" smtClean="0"/>
              <a:t>X</a:t>
            </a:r>
            <a:r>
              <a:rPr lang="zh-CN" altLang="en-US" dirty="0" smtClean="0"/>
              <a:t>的子树来计算</a:t>
            </a:r>
            <a:r>
              <a:rPr lang="en-US" altLang="zh-CN" dirty="0" smtClean="0"/>
              <a:t>C(X)</a:t>
            </a:r>
            <a:r>
              <a:rPr lang="zh-CN" altLang="en-US" dirty="0" smtClean="0"/>
              <a:t>，但是这样做没有意义；</a:t>
            </a:r>
            <a:endParaRPr lang="en-US" altLang="zh-CN" dirty="0" smtClean="0"/>
          </a:p>
          <a:p>
            <a:r>
              <a:rPr lang="zh-CN" altLang="en-US" dirty="0" smtClean="0"/>
              <a:t>一个变通的做法就是定义一个界限函数</a:t>
            </a:r>
            <a:r>
              <a:rPr lang="en-US" altLang="zh-CN" dirty="0" smtClean="0"/>
              <a:t>B(X)</a:t>
            </a:r>
            <a:r>
              <a:rPr lang="zh-CN" altLang="en-US" dirty="0" smtClean="0"/>
              <a:t>；</a:t>
            </a:r>
            <a:endParaRPr lang="en-US" altLang="zh-CN" dirty="0" smtClean="0"/>
          </a:p>
          <a:p>
            <a:r>
              <a:rPr lang="en-US" altLang="zh-CN" dirty="0" smtClean="0"/>
              <a:t>B(X)</a:t>
            </a:r>
            <a:r>
              <a:rPr lang="zh-CN" altLang="en-US" dirty="0" smtClean="0"/>
              <a:t>是任何可行解（该解是状态空间树中</a:t>
            </a:r>
            <a:r>
              <a:rPr lang="en-US" altLang="zh-CN" dirty="0" smtClean="0"/>
              <a:t>X</a:t>
            </a:r>
            <a:r>
              <a:rPr lang="zh-CN" altLang="en-US" dirty="0" smtClean="0"/>
              <a:t>的后代）的获益的上界；</a:t>
            </a:r>
            <a:endParaRPr lang="en-US" altLang="zh-CN" dirty="0" smtClean="0"/>
          </a:p>
          <a:p>
            <a:endParaRPr lang="en-US" altLang="zh-CN" dirty="0" smtClean="0"/>
          </a:p>
          <a:p>
            <a:r>
              <a:rPr lang="zh-CN" altLang="en-US" dirty="0" smtClean="0"/>
              <a:t>如果</a:t>
            </a:r>
            <a:r>
              <a:rPr lang="en-US" altLang="zh-CN" dirty="0" smtClean="0"/>
              <a:t>X</a:t>
            </a:r>
            <a:r>
              <a:rPr lang="zh-CN" altLang="en-US" dirty="0" smtClean="0"/>
              <a:t>是可行解，则</a:t>
            </a:r>
            <a:endParaRPr lang="en-US" altLang="zh-CN" dirty="0" smtClean="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smtClean="0"/>
              <a:t>界限函数</a:t>
            </a:r>
            <a:endParaRPr lang="zh-CN" altLang="en-US" dirty="0"/>
          </a:p>
        </p:txBody>
      </p:sp>
      <p:sp>
        <p:nvSpPr>
          <p:cNvPr id="3" name="内容占位符 2"/>
          <p:cNvSpPr>
            <a:spLocks noGrp="1"/>
          </p:cNvSpPr>
          <p:nvPr>
            <p:ph idx="1"/>
          </p:nvPr>
        </p:nvSpPr>
        <p:spPr>
          <a:xfrm>
            <a:off x="577311" y="1609242"/>
            <a:ext cx="7822769" cy="1668650"/>
          </a:xfrm>
        </p:spPr>
        <p:txBody>
          <a:bodyPr/>
          <a:lstStyle/>
          <a:p>
            <a:r>
              <a:rPr lang="en-US" altLang="zh-CN" dirty="0" smtClean="0"/>
              <a:t>B(X)</a:t>
            </a:r>
            <a:r>
              <a:rPr lang="zh-CN" altLang="en-US" dirty="0" smtClean="0"/>
              <a:t>可用于对状态树进行剪枝，当</a:t>
            </a:r>
            <a:endParaRPr lang="en-US" altLang="zh-CN" dirty="0" smtClean="0"/>
          </a:p>
          <a:p>
            <a:endParaRPr lang="en-US" altLang="zh-CN" dirty="0" smtClean="0"/>
          </a:p>
          <a:p>
            <a:pPr>
              <a:buNone/>
            </a:pPr>
            <a:r>
              <a:rPr lang="en-US" altLang="zh-CN" i="1" dirty="0" smtClean="0"/>
              <a:t>    </a:t>
            </a:r>
            <a:r>
              <a:rPr lang="en-US" altLang="zh-CN" b="1" i="1" dirty="0" smtClean="0">
                <a:solidFill>
                  <a:srgbClr val="C00000"/>
                </a:solidFill>
              </a:rPr>
              <a:t>OPTP</a:t>
            </a:r>
            <a:r>
              <a:rPr lang="zh-CN" altLang="en-US" b="1" dirty="0" smtClean="0">
                <a:solidFill>
                  <a:srgbClr val="C00000"/>
                </a:solidFill>
              </a:rPr>
              <a:t>是搜索过程中获得的当前最优解的获益</a:t>
            </a:r>
            <a:endParaRPr lang="en-US" altLang="zh-CN" b="1" dirty="0" smtClean="0">
              <a:solidFill>
                <a:srgbClr val="C00000"/>
              </a:solidFill>
            </a:endParaRPr>
          </a:p>
          <a:p>
            <a:pPr>
              <a:buNone/>
            </a:pPr>
            <a:r>
              <a:rPr lang="zh-CN" altLang="en-US" dirty="0" smtClean="0"/>
              <a:t>   则</a:t>
            </a:r>
            <a:endParaRPr lang="en-US" altLang="zh-CN" dirty="0" smtClean="0"/>
          </a:p>
          <a:p>
            <a:pPr>
              <a:buNone/>
            </a:pPr>
            <a:endParaRPr lang="en-US" altLang="zh-CN" dirty="0" smtClean="0"/>
          </a:p>
          <a:p>
            <a:pPr>
              <a:buNone/>
            </a:pPr>
            <a:r>
              <a:rPr lang="zh-CN" altLang="en-US" dirty="0" smtClean="0"/>
              <a:t>   </a:t>
            </a:r>
            <a:endParaRPr lang="zh-CN" altLang="en-US" dirty="0"/>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smtClean="0">
                <a:solidFill>
                  <a:srgbClr val="C00000"/>
                </a:solidFill>
                <a:latin typeface="微软雅黑" pitchFamily="34" charset="-122"/>
                <a:ea typeface="微软雅黑" pitchFamily="34" charset="-122"/>
              </a:rPr>
              <a:t>说明</a:t>
            </a:r>
            <a:r>
              <a:rPr lang="en-US" altLang="zh-CN" sz="2800" dirty="0" smtClean="0">
                <a:solidFill>
                  <a:srgbClr val="C00000"/>
                </a:solidFill>
                <a:latin typeface="微软雅黑" pitchFamily="34" charset="-122"/>
                <a:ea typeface="微软雅黑" pitchFamily="34" charset="-122"/>
              </a:rPr>
              <a:t>X</a:t>
            </a:r>
            <a:r>
              <a:rPr lang="zh-CN" altLang="en-US" sz="2800" dirty="0" smtClean="0">
                <a:solidFill>
                  <a:srgbClr val="C00000"/>
                </a:solidFill>
                <a:latin typeface="微软雅黑" pitchFamily="34" charset="-122"/>
                <a:ea typeface="微软雅黑" pitchFamily="34" charset="-122"/>
              </a:rPr>
              <a:t>的后代都可以被剪枝，因为其获益的上界不会比当前最大获益大；</a:t>
            </a:r>
            <a:endParaRPr lang="zh-CN" altLang="en-US" sz="2800"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smtClean="0"/>
              <a:t>对界限函数的要求</a:t>
            </a:r>
            <a:endParaRPr lang="zh-CN" altLang="en-US" dirty="0"/>
          </a:p>
        </p:txBody>
      </p:sp>
      <p:sp>
        <p:nvSpPr>
          <p:cNvPr id="3" name="内容占位符 2"/>
          <p:cNvSpPr>
            <a:spLocks noGrp="1"/>
          </p:cNvSpPr>
          <p:nvPr>
            <p:ph idx="1"/>
          </p:nvPr>
        </p:nvSpPr>
        <p:spPr>
          <a:xfrm>
            <a:off x="662553" y="1554996"/>
            <a:ext cx="7772400" cy="4114800"/>
          </a:xfrm>
        </p:spPr>
        <p:txBody>
          <a:bodyPr/>
          <a:lstStyle/>
          <a:p>
            <a:r>
              <a:rPr lang="zh-CN" altLang="en-US" dirty="0" smtClean="0"/>
              <a:t>容易算</a:t>
            </a:r>
            <a:endParaRPr lang="en-US" altLang="zh-CN" dirty="0" smtClean="0"/>
          </a:p>
          <a:p>
            <a:r>
              <a:rPr lang="zh-CN" altLang="en-US" dirty="0" smtClean="0"/>
              <a:t>与</a:t>
            </a:r>
            <a:r>
              <a:rPr lang="en-US" altLang="zh-CN" dirty="0" smtClean="0"/>
              <a:t>C(X) </a:t>
            </a:r>
            <a:r>
              <a:rPr lang="zh-CN" altLang="en-US" dirty="0" smtClean="0"/>
              <a:t>接近</a:t>
            </a:r>
            <a:endParaRPr lang="en-US" altLang="zh-CN" dirty="0" smtClean="0"/>
          </a:p>
          <a:p>
            <a:r>
              <a:rPr lang="zh-CN" altLang="en-US" dirty="0" smtClean="0"/>
              <a:t>寻找</a:t>
            </a:r>
            <a:r>
              <a:rPr lang="en-US" altLang="zh-CN" dirty="0" smtClean="0"/>
              <a:t>B(X)</a:t>
            </a:r>
            <a:r>
              <a:rPr lang="zh-CN" altLang="en-US" dirty="0" smtClean="0"/>
              <a:t>是很困难的事情</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smtClean="0"/>
              <a:t>举个栗子</a:t>
            </a:r>
            <a:r>
              <a:rPr lang="en-US" altLang="zh-CN" dirty="0" smtClean="0"/>
              <a:t>——0-1</a:t>
            </a:r>
            <a:r>
              <a:rPr lang="zh-CN" altLang="en-US" dirty="0" smtClean="0"/>
              <a:t>背包问题</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a:t>
            </a:r>
            <a:r>
              <a:rPr lang="zh-CN" altLang="zh-CN" dirty="0" smtClean="0">
                <a:effectLst/>
                <a:latin typeface="+mj-lt"/>
                <a:ea typeface="Arial Unicode MS" pitchFamily="34" charset="-122"/>
                <a:cs typeface="Arial Unicode MS" pitchFamily="34" charset="-122"/>
              </a:rPr>
              <a:t>为</a:t>
            </a:r>
            <a:r>
              <a:rPr lang="en-US" altLang="zh-CN" dirty="0" smtClean="0">
                <a:effectLst/>
                <a:latin typeface="+mj-lt"/>
                <a:ea typeface="Arial Unicode MS" pitchFamily="34" charset="-122"/>
                <a:cs typeface="Arial Unicode MS" pitchFamily="34" charset="-122"/>
              </a:rPr>
              <a:t>p</a:t>
            </a:r>
            <a:r>
              <a:rPr lang="zh-CN" altLang="zh-CN" i="1" baseline="-25000" dirty="0" smtClean="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状态树</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smtClean="0"/>
              <a:t>0-1</a:t>
            </a:r>
            <a:r>
              <a:rPr lang="zh-CN" altLang="en-US" dirty="0" smtClean="0"/>
              <a:t>背包问题的界限函数</a:t>
            </a:r>
            <a:endParaRPr lang="zh-CN" altLang="en-US" dirty="0"/>
          </a:p>
        </p:txBody>
      </p:sp>
      <p:sp>
        <p:nvSpPr>
          <p:cNvPr id="3" name="内容占位符 2"/>
          <p:cNvSpPr>
            <a:spLocks noGrp="1"/>
          </p:cNvSpPr>
          <p:nvPr>
            <p:ph idx="1"/>
          </p:nvPr>
        </p:nvSpPr>
        <p:spPr>
          <a:xfrm>
            <a:off x="631555" y="1438758"/>
            <a:ext cx="8341963" cy="5419241"/>
          </a:xfrm>
        </p:spPr>
        <p:txBody>
          <a:bodyPr/>
          <a:lstStyle/>
          <a:p>
            <a:r>
              <a:rPr lang="zh-CN" altLang="en-US" dirty="0" smtClean="0"/>
              <a:t>利用分数背包问题的解作为</a:t>
            </a:r>
            <a:r>
              <a:rPr lang="en-US" altLang="zh-CN" dirty="0" smtClean="0"/>
              <a:t>B(X)</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                   </a:t>
            </a:r>
            <a:r>
              <a:rPr lang="zh-CN" altLang="en-US" sz="2400" dirty="0" smtClean="0"/>
              <a:t>是利用物品                       和剩余</a:t>
            </a:r>
            <a:r>
              <a:rPr lang="en-US" altLang="zh-CN" sz="2400" dirty="0" smtClean="0"/>
              <a:t>       </a:t>
            </a:r>
            <a:r>
              <a:rPr lang="zh-CN" altLang="en-US" sz="2400" dirty="0" smtClean="0"/>
              <a:t>空间得到的分数背包问题的解</a:t>
            </a:r>
            <a:endParaRPr lang="en-US" altLang="zh-CN" sz="2400"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833144" y="1943141"/>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smtClean="0"/>
              <a:t>分数背包问题求解</a:t>
            </a:r>
            <a:endParaRPr lang="zh-CN" altLang="en-US" dirty="0"/>
          </a:p>
        </p:txBody>
      </p:sp>
      <p:sp>
        <p:nvSpPr>
          <p:cNvPr id="3" name="内容占位符 2"/>
          <p:cNvSpPr>
            <a:spLocks noGrp="1"/>
          </p:cNvSpPr>
          <p:nvPr>
            <p:ph idx="1"/>
          </p:nvPr>
        </p:nvSpPr>
        <p:spPr>
          <a:xfrm>
            <a:off x="608308" y="1462007"/>
            <a:ext cx="7772400" cy="1994115"/>
          </a:xfrm>
        </p:spPr>
        <p:txBody>
          <a:bodyPr/>
          <a:lstStyle/>
          <a:p>
            <a:r>
              <a:rPr lang="zh-CN" altLang="en-US" sz="2400" b="1" dirty="0" smtClean="0"/>
              <a:t>分数背包问题求解算法过程</a:t>
            </a:r>
            <a:r>
              <a:rPr lang="en-US" altLang="zh-CN" sz="2400" b="1" dirty="0" smtClean="0"/>
              <a:t>: </a:t>
            </a:r>
          </a:p>
          <a:p>
            <a:pPr lvl="1"/>
            <a:r>
              <a:rPr lang="zh-CN" altLang="en-US" sz="2200" b="1" dirty="0" smtClean="0"/>
              <a:t>降序排序</a:t>
            </a:r>
            <a:r>
              <a:rPr lang="en-US" altLang="zh-CN" sz="2200" b="1" i="1" dirty="0" smtClean="0"/>
              <a:t>p</a:t>
            </a:r>
            <a:r>
              <a:rPr lang="en-US" altLang="zh-CN" sz="2200" b="1" i="1" baseline="-25000" dirty="0" smtClean="0"/>
              <a:t>i</a:t>
            </a:r>
            <a:r>
              <a:rPr lang="en-US" altLang="zh-CN" sz="2200" b="1" baseline="-25000" dirty="0" smtClean="0"/>
              <a:t> </a:t>
            </a:r>
            <a:r>
              <a:rPr lang="en-US" altLang="zh-CN" sz="2200" b="1" dirty="0" smtClean="0"/>
              <a:t>/ </a:t>
            </a:r>
            <a:r>
              <a:rPr lang="en-US" altLang="zh-CN" sz="2200" b="1" i="1" dirty="0" err="1" smtClean="0"/>
              <a:t>w</a:t>
            </a:r>
            <a:r>
              <a:rPr lang="en-US" altLang="zh-CN" sz="2200" b="1" i="1" baseline="-25000" dirty="0" err="1" smtClean="0"/>
              <a:t>i</a:t>
            </a:r>
            <a:r>
              <a:rPr lang="en-US" altLang="zh-CN" sz="2200" b="1" i="1" dirty="0" smtClean="0"/>
              <a:t>   </a:t>
            </a:r>
          </a:p>
          <a:p>
            <a:pPr lvl="1"/>
            <a:r>
              <a:rPr lang="zh-CN" altLang="en-US" sz="2200" b="1" dirty="0" smtClean="0"/>
              <a:t>根据排序次序这个增加物品，直到这个物品装完，或是超出背包容量</a:t>
            </a:r>
            <a:endParaRPr lang="en-US" altLang="zh-CN" sz="2200" b="1" dirty="0" smtClean="0"/>
          </a:p>
          <a:p>
            <a:pPr lvl="1"/>
            <a:r>
              <a:rPr lang="zh-CN" altLang="en-US" sz="2200" b="1" dirty="0" smtClean="0"/>
              <a:t>如果背包没有满，选择下一个的物品开始装</a:t>
            </a:r>
            <a:endParaRPr lang="en-US" altLang="zh-CN" sz="2200" b="1" dirty="0" smtClean="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smtClean="0"/>
              <a:t>一个栗子</a:t>
            </a:r>
            <a:endParaRPr lang="zh-CN" altLang="en-US" dirty="0"/>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 xmlns:p14="http://schemas.microsoft.com/office/powerpoint/2010/main" val="2275934612"/>
              </p:ext>
            </p:extLst>
          </p:nvPr>
        </p:nvGraphicFramePr>
        <p:xfrm>
          <a:off x="2804160" y="2645231"/>
          <a:ext cx="2438400" cy="406400"/>
        </p:xfrm>
        <a:graphic>
          <a:graphicData uri="http://schemas.openxmlformats.org/presentationml/2006/ole">
            <p:oleObj spid="_x0000_s9442" name="公式" r:id="rId3" imgW="27432000" imgH="4572000" progId="Equation.3">
              <p:embed/>
            </p:oleObj>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 xmlns:p14="http://schemas.microsoft.com/office/powerpoint/2010/main" val="2021911580"/>
              </p:ext>
            </p:extLst>
          </p:nvPr>
        </p:nvGraphicFramePr>
        <p:xfrm>
          <a:off x="517558" y="3084897"/>
          <a:ext cx="400050" cy="533400"/>
        </p:xfrm>
        <a:graphic>
          <a:graphicData uri="http://schemas.openxmlformats.org/presentationml/2006/ole">
            <p:oleObj spid="_x0000_s9443" name="公式" r:id="rId4" imgW="3352800" imgH="4572000" progId="Equation.3">
              <p:embed/>
            </p:oleObj>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 xmlns:p14="http://schemas.microsoft.com/office/powerpoint/2010/main" val="2653662615"/>
              </p:ext>
            </p:extLst>
          </p:nvPr>
        </p:nvGraphicFramePr>
        <p:xfrm>
          <a:off x="2743127" y="3099334"/>
          <a:ext cx="427037" cy="522748"/>
        </p:xfrm>
        <a:graphic>
          <a:graphicData uri="http://schemas.openxmlformats.org/presentationml/2006/ole">
            <p:oleObj spid="_x0000_s9444" name="公式" r:id="rId5" imgW="3657600" imgH="4572000" progId="Equation.3">
              <p:embed/>
            </p:oleObj>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 xmlns:p14="http://schemas.microsoft.com/office/powerpoint/2010/main" val="957663204"/>
              </p:ext>
            </p:extLst>
          </p:nvPr>
        </p:nvGraphicFramePr>
        <p:xfrm>
          <a:off x="3435136" y="3136438"/>
          <a:ext cx="2743200" cy="466725"/>
        </p:xfrm>
        <a:graphic>
          <a:graphicData uri="http://schemas.openxmlformats.org/presentationml/2006/ole">
            <p:oleObj spid="_x0000_s9445" name="公式" r:id="rId6" imgW="30784800" imgH="5181600" progId="Equation.3">
              <p:embed/>
            </p:oleObj>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 xmlns:p14="http://schemas.microsoft.com/office/powerpoint/2010/main" val="3286401970"/>
              </p:ext>
            </p:extLst>
          </p:nvPr>
        </p:nvGraphicFramePr>
        <p:xfrm>
          <a:off x="4647072" y="3628488"/>
          <a:ext cx="2667000" cy="441325"/>
        </p:xfrm>
        <a:graphic>
          <a:graphicData uri="http://schemas.openxmlformats.org/presentationml/2006/ole">
            <p:oleObj spid="_x0000_s9446" name="公式" r:id="rId7" imgW="27736800" imgH="4572000" progId="Equation.3">
              <p:embed/>
            </p:oleObj>
          </a:graphicData>
        </a:graphic>
      </p:graphicFrame>
      <p:graphicFrame>
        <p:nvGraphicFramePr>
          <p:cNvPr id="2" name="对象 1"/>
          <p:cNvGraphicFramePr>
            <a:graphicFrameLocks noChangeAspect="1"/>
          </p:cNvGraphicFramePr>
          <p:nvPr>
            <p:extLst>
              <p:ext uri="{D42A27DB-BD31-4B8C-83A1-F6EECF244321}">
                <p14:modId xmlns="" xmlns:p14="http://schemas.microsoft.com/office/powerpoint/2010/main" val="4182389111"/>
              </p:ext>
            </p:extLst>
          </p:nvPr>
        </p:nvGraphicFramePr>
        <p:xfrm>
          <a:off x="265697" y="5139890"/>
          <a:ext cx="400050" cy="508434"/>
        </p:xfrm>
        <a:graphic>
          <a:graphicData uri="http://schemas.openxmlformats.org/presentationml/2006/ole">
            <p:oleObj spid="_x0000_s9447" name="公式" r:id="rId8" imgW="3352800" imgH="4572000" progId="Equation.3">
              <p:embed/>
            </p:oleObj>
          </a:graphicData>
        </a:graphic>
      </p:graphicFrame>
      <p:graphicFrame>
        <p:nvGraphicFramePr>
          <p:cNvPr id="3" name="对象 2"/>
          <p:cNvGraphicFramePr>
            <a:graphicFrameLocks noChangeAspect="1"/>
          </p:cNvGraphicFramePr>
          <p:nvPr>
            <p:extLst>
              <p:ext uri="{D42A27DB-BD31-4B8C-83A1-F6EECF244321}">
                <p14:modId xmlns="" xmlns:p14="http://schemas.microsoft.com/office/powerpoint/2010/main" val="2410653637"/>
              </p:ext>
            </p:extLst>
          </p:nvPr>
        </p:nvGraphicFramePr>
        <p:xfrm>
          <a:off x="1324275" y="4650541"/>
          <a:ext cx="2286000" cy="423863"/>
        </p:xfrm>
        <a:graphic>
          <a:graphicData uri="http://schemas.openxmlformats.org/presentationml/2006/ole">
            <p:oleObj spid="_x0000_s9448" name="公式" r:id="rId9" imgW="24688800" imgH="4572000" progId="Equation.3">
              <p:embed/>
            </p:oleObj>
          </a:graphicData>
        </a:graphic>
      </p:graphicFrame>
      <p:graphicFrame>
        <p:nvGraphicFramePr>
          <p:cNvPr id="4" name="对象 3"/>
          <p:cNvGraphicFramePr>
            <a:graphicFrameLocks noChangeAspect="1"/>
          </p:cNvGraphicFramePr>
          <p:nvPr>
            <p:extLst>
              <p:ext uri="{D42A27DB-BD31-4B8C-83A1-F6EECF244321}">
                <p14:modId xmlns="" xmlns:p14="http://schemas.microsoft.com/office/powerpoint/2010/main" val="1938614183"/>
              </p:ext>
            </p:extLst>
          </p:nvPr>
        </p:nvGraphicFramePr>
        <p:xfrm>
          <a:off x="6515801" y="5156619"/>
          <a:ext cx="2071367" cy="454909"/>
        </p:xfrm>
        <a:graphic>
          <a:graphicData uri="http://schemas.openxmlformats.org/presentationml/2006/ole">
            <p:oleObj spid="_x0000_s9449" name="公式" r:id="rId10" imgW="20726400" imgH="4572000" progId="Equation.3">
              <p:embed/>
            </p:oleObj>
          </a:graphicData>
        </a:graphic>
      </p:graphicFrame>
    </p:spTree>
    <p:extLst>
      <p:ext uri="{BB962C8B-B14F-4D97-AF65-F5344CB8AC3E}">
        <p14:creationId xmlns=""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35493" y="1"/>
            <a:ext cx="6190422" cy="6776112"/>
          </a:xfrm>
          <a:prstGeom prst="rect">
            <a:avLst/>
          </a:prstGeom>
          <a:noFill/>
          <a:ln w="9525">
            <a:noFill/>
            <a:miter lim="800000"/>
            <a:headEnd/>
            <a:tailEnd/>
          </a:ln>
        </p:spPr>
      </p:pic>
      <p:sp>
        <p:nvSpPr>
          <p:cNvPr id="3" name="TextBox 2"/>
          <p:cNvSpPr txBox="1"/>
          <p:nvPr/>
        </p:nvSpPr>
        <p:spPr>
          <a:xfrm>
            <a:off x="3391470" y="334370"/>
            <a:ext cx="846160" cy="369332"/>
          </a:xfrm>
          <a:prstGeom prst="rect">
            <a:avLst/>
          </a:prstGeom>
          <a:noFill/>
        </p:spPr>
        <p:txBody>
          <a:bodyPr wrap="square" rtlCol="0">
            <a:spAutoFit/>
          </a:bodyPr>
          <a:lstStyle/>
          <a:p>
            <a:r>
              <a:rPr lang="zh-CN" altLang="en-US" dirty="0" smtClean="0">
                <a:latin typeface="楷体" pitchFamily="49" charset="-122"/>
                <a:ea typeface="楷体" pitchFamily="49" charset="-122"/>
              </a:rPr>
              <a:t>不选</a:t>
            </a:r>
            <a:r>
              <a:rPr lang="en-US" altLang="zh-CN" dirty="0" smtClean="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5741160" y="200168"/>
            <a:ext cx="618697"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楷体" pitchFamily="49" charset="-122"/>
                <a:ea typeface="楷体" pitchFamily="49" charset="-122"/>
              </a:rPr>
              <a:t>选</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61</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960393"/>
          <a:ext cx="1511300" cy="698500"/>
        </p:xfrm>
        <a:graphic>
          <a:graphicData uri="http://schemas.openxmlformats.org/presentationml/2006/ole">
            <p:oleObj spid="_x0000_s105478" name="公式" r:id="rId3" imgW="22250400" imgH="10363200" progId="Equation.3">
              <p:embed/>
            </p:oleObj>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 xmlns:p14="http://schemas.microsoft.com/office/powerpoint/2010/main" val="27549369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p:oleObj spid="_x0000_s107526" name="公式" r:id="rId3" imgW="26517600" imgH="26517600" progId="Equation.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63</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450948" y="1566918"/>
            <a:ext cx="8353425" cy="4893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buFontTx/>
              <a:buChar char="•"/>
            </a:pPr>
            <a:r>
              <a:rPr lang="zh-CN" altLang="en-US" sz="2400" dirty="0">
                <a:ea typeface="楷体_GB2312" pitchFamily="49" charset="-122"/>
              </a:rPr>
              <a:t>剪枝：</a:t>
            </a:r>
          </a:p>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a:t>
            </a:r>
            <a:r>
              <a:rPr lang="en-US" altLang="zh-CN" dirty="0"/>
              <a:t>1</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 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graphicFrame>
        <p:nvGraphicFramePr>
          <p:cNvPr id="291847" name="Object 7"/>
          <p:cNvGraphicFramePr>
            <a:graphicFrameLocks noChangeAspect="1"/>
          </p:cNvGraphicFramePr>
          <p:nvPr/>
        </p:nvGraphicFramePr>
        <p:xfrm>
          <a:off x="5046745" y="2570301"/>
          <a:ext cx="866775" cy="768350"/>
        </p:xfrm>
        <a:graphic>
          <a:graphicData uri="http://schemas.openxmlformats.org/presentationml/2006/ole">
            <p:oleObj spid="_x0000_s106506" name="Equation" r:id="rId3" imgW="11582400" imgH="10363200" progId="Equation.DSMT4">
              <p:embed/>
            </p:oleObj>
          </a:graphicData>
        </a:graphic>
      </p:graphicFrame>
      <p:pic>
        <p:nvPicPr>
          <p:cNvPr id="291849" name="Picture 9" descr="t5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21852" y="0"/>
            <a:ext cx="3671888" cy="185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nvGraphicFramePr>
        <p:xfrm>
          <a:off x="4346050" y="4737348"/>
          <a:ext cx="1143000" cy="790575"/>
        </p:xfrm>
        <a:graphic>
          <a:graphicData uri="http://schemas.openxmlformats.org/presentationml/2006/ole">
            <p:oleObj spid="_x0000_s106507" name="Equation" r:id="rId5" imgW="15240000" imgH="10668000" progId="Equation.DSMT4">
              <p:embed/>
            </p:oleObj>
          </a:graphicData>
        </a:graphic>
      </p:graphicFrame>
    </p:spTree>
    <p:extLst>
      <p:ext uri="{BB962C8B-B14F-4D97-AF65-F5344CB8AC3E}">
        <p14:creationId xmlns="" xmlns:p14="http://schemas.microsoft.com/office/powerpoint/2010/main" val="20105299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579" y="227937"/>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252184" y="1645285"/>
            <a:ext cx="4437062" cy="46640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lgn="ctr">
                <a:solidFill>
                  <a:srgbClr val="00FFFF"/>
                </a:solidFill>
                <a:miter lim="800000"/>
                <a:headEnd/>
                <a:tailEnd/>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ea typeface="楷体_GB2312" pitchFamily="49" charset="-122"/>
              </a:rPr>
              <a:t>void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int</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 </a:t>
            </a:r>
            <a:r>
              <a:rPr lang="zh-CN" altLang="en-US" sz="2000" dirty="0">
                <a:latin typeface="Arial" panose="020B0604020202020204" pitchFamily="34" charset="0"/>
                <a:ea typeface="楷体_GB2312" pitchFamily="49" charset="-122"/>
              </a:rPr>
              <a:t>搜索第</a:t>
            </a:r>
            <a:r>
              <a:rPr lang="en-US" altLang="zh-CN" sz="2000" dirty="0" err="1">
                <a:latin typeface="Arial" panose="020B0604020202020204" pitchFamily="34" charset="0"/>
                <a:ea typeface="楷体_GB2312" pitchFamily="49" charset="-122"/>
              </a:rPr>
              <a:t>i</a:t>
            </a:r>
            <a:r>
              <a:rPr lang="zh-CN" altLang="en-US" sz="2000" dirty="0">
                <a:latin typeface="Arial" panose="020B0604020202020204" pitchFamily="34" charset="0"/>
                <a:ea typeface="楷体_GB2312" pitchFamily="49" charset="-122"/>
              </a:rPr>
              <a:t>层结点</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&gt; n)  // </a:t>
            </a:r>
            <a:r>
              <a:rPr lang="zh-CN" altLang="en-US" sz="2000" dirty="0">
                <a:latin typeface="Arial" panose="020B0604020202020204" pitchFamily="34" charset="0"/>
                <a:ea typeface="楷体_GB2312" pitchFamily="49" charset="-122"/>
              </a:rPr>
              <a:t>到达叶结点</a:t>
            </a:r>
          </a:p>
          <a:p>
            <a:r>
              <a:rPr lang="zh-CN" altLang="en-US" sz="2000" dirty="0">
                <a:latin typeface="Arial" panose="020B0604020202020204" pitchFamily="34" charset="0"/>
                <a:ea typeface="楷体_GB2312" pitchFamily="49" charset="-122"/>
              </a:rPr>
              <a:t>      更新最优解</a:t>
            </a:r>
            <a:r>
              <a:rPr lang="en-US" altLang="zh-CN" sz="2000" dirty="0" err="1">
                <a:latin typeface="Arial" panose="020B0604020202020204" pitchFamily="34" charset="0"/>
                <a:ea typeface="楷体_GB2312" pitchFamily="49" charset="-122"/>
              </a:rPr>
              <a:t>bestx,bestw;return</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&lt;= c) {// </a:t>
            </a:r>
            <a:r>
              <a:rPr lang="zh-CN" altLang="en-US" sz="2000" dirty="0">
                <a:latin typeface="Arial" panose="020B0604020202020204" pitchFamily="34" charset="0"/>
                <a:ea typeface="楷体_GB2312" pitchFamily="49" charset="-122"/>
              </a:rPr>
              <a:t>搜索左子树</a:t>
            </a:r>
          </a:p>
          <a:p>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r &gt; </a:t>
            </a:r>
            <a:r>
              <a:rPr lang="en-US" altLang="zh-CN" sz="2000" dirty="0" err="1">
                <a:latin typeface="Arial" panose="020B0604020202020204" pitchFamily="34" charset="0"/>
                <a:ea typeface="楷体_GB2312" pitchFamily="49" charset="-122"/>
              </a:rPr>
              <a:t>bestw</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0;  // </a:t>
            </a:r>
            <a:r>
              <a:rPr lang="zh-CN" altLang="en-US" sz="2000" dirty="0">
                <a:latin typeface="Arial" panose="020B0604020202020204" pitchFamily="34" charset="0"/>
                <a:ea typeface="楷体_GB2312" pitchFamily="49" charset="-122"/>
              </a:rPr>
              <a:t>搜索右子树</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      }</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4802588" y="2350853"/>
            <a:ext cx="4341412" cy="1238250"/>
          </a:xfrm>
          <a:prstGeom prst="rect">
            <a:avLst/>
          </a:prstGeom>
          <a:solidFill>
            <a:schemeClr val="hlink"/>
          </a:solidFill>
          <a:ln w="50800">
            <a:solidFill>
              <a:srgbClr val="FF6600"/>
            </a:solidFill>
            <a:miter lim="800000"/>
            <a:headEnd/>
            <a:tailEnd/>
          </a:ln>
          <a:effectLst/>
          <a:extLst>
            <a:ext uri="{AF507438-7753-43E0-B8FC-AC1667EBCBE1}">
              <a14:hiddenEffects xmln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 xmlns:p14="http://schemas.microsoft.com/office/powerpoint/2010/main" val="1104961687"/>
              </p:ext>
            </p:extLst>
          </p:nvPr>
        </p:nvGraphicFramePr>
        <p:xfrm>
          <a:off x="1295400" y="1378743"/>
          <a:ext cx="2286000" cy="423863"/>
        </p:xfrm>
        <a:graphic>
          <a:graphicData uri="http://schemas.openxmlformats.org/presentationml/2006/ole">
            <p:oleObj spid="_x0000_s10438" name="公式" r:id="rId3" imgW="24688800" imgH="4572000" progId="Equation.3">
              <p:embed/>
            </p:oleObj>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 xmlns:p14="http://schemas.microsoft.com/office/powerpoint/2010/main" val="3373415215"/>
              </p:ext>
            </p:extLst>
          </p:nvPr>
        </p:nvGraphicFramePr>
        <p:xfrm>
          <a:off x="6591300" y="1374509"/>
          <a:ext cx="342900" cy="457200"/>
        </p:xfrm>
        <a:graphic>
          <a:graphicData uri="http://schemas.openxmlformats.org/presentationml/2006/ole">
            <p:oleObj spid="_x0000_s10439" name="公式" r:id="rId4" imgW="3352800" imgH="4572000" progId="Equation.3">
              <p:embed/>
            </p:oleObj>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 xmlns:p14="http://schemas.microsoft.com/office/powerpoint/2010/main" val="618183953"/>
              </p:ext>
            </p:extLst>
          </p:nvPr>
        </p:nvGraphicFramePr>
        <p:xfrm>
          <a:off x="7874000" y="1374509"/>
          <a:ext cx="257175" cy="457200"/>
        </p:xfrm>
        <a:graphic>
          <a:graphicData uri="http://schemas.openxmlformats.org/presentationml/2006/ole">
            <p:oleObj spid="_x0000_s10440" name="公式" r:id="rId5" imgW="2133600" imgH="3657600" progId="Equation.3">
              <p:embed/>
            </p:oleObj>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 xmlns:p14="http://schemas.microsoft.com/office/powerpoint/2010/main" val="973558024"/>
              </p:ext>
            </p:extLst>
          </p:nvPr>
        </p:nvGraphicFramePr>
        <p:xfrm>
          <a:off x="714375" y="2123860"/>
          <a:ext cx="400050" cy="533400"/>
        </p:xfrm>
        <a:graphic>
          <a:graphicData uri="http://schemas.openxmlformats.org/presentationml/2006/ole">
            <p:oleObj spid="_x0000_s10441" name="公式" r:id="rId6" imgW="3352800" imgH="4572000" progId="Equation.3">
              <p:embed/>
            </p:oleObj>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 xmlns:p14="http://schemas.microsoft.com/office/powerpoint/2010/main" val="2911714277"/>
              </p:ext>
            </p:extLst>
          </p:nvPr>
        </p:nvGraphicFramePr>
        <p:xfrm>
          <a:off x="2791574" y="2220563"/>
          <a:ext cx="1828800" cy="401638"/>
        </p:xfrm>
        <a:graphic>
          <a:graphicData uri="http://schemas.openxmlformats.org/presentationml/2006/ole">
            <p:oleObj spid="_x0000_s10442" name="公式" r:id="rId7" imgW="20726400" imgH="4572000" progId="Equation.3">
              <p:embed/>
            </p:oleObj>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p:oleObj spid="_x0000_s10443" name="图片" r:id="rId8" imgW="3222292" imgH="1399523" progId="Word.Picture.8">
              <p:embed/>
            </p:oleObj>
          </a:graphicData>
        </a:graphic>
      </p:graphicFrame>
      <p:graphicFrame>
        <p:nvGraphicFramePr>
          <p:cNvPr id="15379" name="Object 4"/>
          <p:cNvGraphicFramePr>
            <a:graphicFrameLocks noChangeAspect="1"/>
          </p:cNvGraphicFramePr>
          <p:nvPr>
            <p:extLst>
              <p:ext uri="{D42A27DB-BD31-4B8C-83A1-F6EECF244321}">
                <p14:modId xmlns="" xmlns:p14="http://schemas.microsoft.com/office/powerpoint/2010/main" val="3539708761"/>
              </p:ext>
            </p:extLst>
          </p:nvPr>
        </p:nvGraphicFramePr>
        <p:xfrm>
          <a:off x="5619256" y="3975234"/>
          <a:ext cx="1695944" cy="1474654"/>
        </p:xfrm>
        <a:graphic>
          <a:graphicData uri="http://schemas.openxmlformats.org/presentationml/2006/ole">
            <p:oleObj spid="_x0000_s10444" name="图片" r:id="rId9" imgW="1391690" imgH="1209105" progId="Word.Picture.8">
              <p:embed/>
            </p:oleObj>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2431</TotalTime>
  <Words>3337</Words>
  <Application>Microsoft Office PowerPoint</Application>
  <PresentationFormat>全屏显示(4:3)</PresentationFormat>
  <Paragraphs>658</Paragraphs>
  <Slides>64</Slides>
  <Notes>15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68" baseType="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幻灯片 8</vt:lpstr>
      <vt:lpstr>回溯法简介</vt:lpstr>
      <vt:lpstr>回溯法术语</vt:lpstr>
      <vt:lpstr>术语</vt:lpstr>
      <vt:lpstr>回溯法的关键问题</vt:lpstr>
      <vt:lpstr>幻灯片 13</vt:lpstr>
      <vt:lpstr>回溯法的存储空间</vt:lpstr>
      <vt:lpstr>状态空间树</vt:lpstr>
      <vt:lpstr>幻灯片 16</vt:lpstr>
      <vt:lpstr>求解过程图示</vt:lpstr>
      <vt:lpstr>幻灯片 18</vt:lpstr>
      <vt:lpstr>幻灯片 19</vt:lpstr>
      <vt:lpstr>幻灯片 20</vt:lpstr>
      <vt:lpstr>幻灯片 21</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幻灯片 49</vt:lpstr>
      <vt:lpstr>界限函数</vt:lpstr>
      <vt:lpstr>界限函数的一些定义</vt:lpstr>
      <vt:lpstr>幻灯片 52</vt:lpstr>
      <vt:lpstr>界限函数</vt:lpstr>
      <vt:lpstr>对界限函数的要求</vt:lpstr>
      <vt:lpstr>举个栗子——0-1背包问题</vt:lpstr>
      <vt:lpstr>幻灯片 56</vt:lpstr>
      <vt:lpstr>0-1背包问题的界限函数</vt:lpstr>
      <vt:lpstr>分数背包问题求解</vt:lpstr>
      <vt:lpstr>一个栗子</vt:lpstr>
      <vt:lpstr>幻灯片 60</vt:lpstr>
      <vt:lpstr>幻灯片 61</vt:lpstr>
      <vt:lpstr>装载问题</vt:lpstr>
      <vt:lpstr>幻灯片 63</vt:lpstr>
      <vt:lpstr>装载问题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yangxuan</cp:lastModifiedBy>
  <cp:revision>118</cp:revision>
  <dcterms:created xsi:type="dcterms:W3CDTF">2016-09-12T08:33:24Z</dcterms:created>
  <dcterms:modified xsi:type="dcterms:W3CDTF">2020-04-13T00:25:28Z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