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7" r:id="rId5"/>
    <p:sldId id="26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103972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实验三：</a:t>
            </a:r>
            <a:r>
              <a:rPr lang="zh-CN" altLang="en-US" sz="4800" dirty="0" smtClean="0"/>
              <a:t>逆向工程</a:t>
            </a:r>
            <a:r>
              <a:rPr lang="zh-CN" altLang="zh-CN" sz="4800" b="1" dirty="0" smtClean="0"/>
              <a:t>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457200" lvl="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2060"/>
                </a:solidFill>
              </a:rPr>
              <a:t>理解程序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（控制语句、函数、返回值</a:t>
            </a:r>
            <a:r>
              <a:rPr lang="zh-CN" altLang="en-US" sz="3200" b="1" dirty="0">
                <a:solidFill>
                  <a:srgbClr val="002060"/>
                </a:solidFill>
              </a:rPr>
              <a:t>、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堆栈结构）是如何运行的</a:t>
            </a:r>
            <a:endParaRPr lang="zh-CN" altLang="zh-CN" sz="3200" b="1" dirty="0">
              <a:solidFill>
                <a:srgbClr val="002060"/>
              </a:solidFill>
            </a:endParaRPr>
          </a:p>
          <a:p>
            <a:pPr marL="457200" lvl="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200" b="1" dirty="0" smtClean="0">
                <a:solidFill>
                  <a:srgbClr val="002060"/>
                </a:solidFill>
              </a:rPr>
              <a:t>掌握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GDB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调试工具</a:t>
            </a:r>
            <a:endParaRPr lang="en-US" altLang="zh-CN" sz="3200" b="1" dirty="0" smtClean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2060"/>
                </a:solidFill>
              </a:rPr>
              <a:t>掌握</a:t>
            </a:r>
            <a:r>
              <a:rPr lang="en-US" altLang="zh-CN" sz="3200" b="1" dirty="0" err="1">
                <a:solidFill>
                  <a:srgbClr val="002060"/>
                </a:solidFill>
              </a:rPr>
              <a:t>objdump</a:t>
            </a:r>
            <a:r>
              <a:rPr lang="zh-CN" altLang="en-US" sz="3200" b="1" dirty="0">
                <a:solidFill>
                  <a:srgbClr val="002060"/>
                </a:solidFill>
              </a:rPr>
              <a:t>反汇编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工具</a:t>
            </a:r>
            <a:endParaRPr lang="en-US" altLang="zh-CN" sz="3200" b="1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zh-C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086040"/>
            <a:ext cx="8446984" cy="558357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本实验设计为一个黑客拆解二进制炸弹的游戏。我们仅给黑客（同学）提供一个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二进制可执行文件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bomb_64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和主函数所在的源程序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bomb.c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，不提供每个关卡的源代码。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程序运行中有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个关卡（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），每个关卡需要用户输入正确的字符串或数字才能通关，否则会引爆炸弹（打印出一条错误信息，并导致评分下降）！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要求同学运用</a:t>
            </a:r>
            <a:r>
              <a:rPr lang="en-US" altLang="zh-CN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GDB</a:t>
            </a:r>
            <a:r>
              <a:rPr lang="zh-CN" altLang="en-US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调试工具</a:t>
            </a:r>
            <a:r>
              <a:rPr lang="zh-CN" altLang="en-US" b="1" dirty="0" smtClean="0"/>
              <a:t>和</a:t>
            </a:r>
            <a:r>
              <a:rPr lang="en-US" altLang="zh-CN" b="1" dirty="0" err="1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objdump</a:t>
            </a:r>
            <a:r>
              <a:rPr lang="zh-CN" altLang="en-US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反汇编工具</a:t>
            </a:r>
            <a:r>
              <a:rPr lang="zh-CN" altLang="en-US" dirty="0" smtClean="0"/>
              <a:t>，通过分析汇编代码</a:t>
            </a:r>
            <a:r>
              <a:rPr lang="zh-CN" altLang="en-US" b="1" dirty="0" smtClean="0"/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找到在每个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程序段中，引导程序跳转到“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explode_bomb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程序段的地方，并分析其成功跳转的条件，以此为突破口寻找应该在命令行输入何种字符串来通关。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009" y="1008404"/>
            <a:ext cx="8305207" cy="5737169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6</a:t>
            </a:r>
            <a:r>
              <a:rPr lang="zh-CN" altLang="zh-CN" sz="2400" b="1" dirty="0"/>
              <a:t>个关卡</a:t>
            </a:r>
            <a:r>
              <a:rPr lang="zh-CN" altLang="zh-CN" sz="2400" b="1" dirty="0" smtClean="0"/>
              <a:t>，难度</a:t>
            </a:r>
            <a:r>
              <a:rPr lang="zh-CN" altLang="zh-CN" sz="2400" b="1" dirty="0"/>
              <a:t>随</a:t>
            </a:r>
            <a:r>
              <a:rPr lang="zh-CN" altLang="zh-CN" sz="2400" b="1" dirty="0" smtClean="0"/>
              <a:t>关卡</a:t>
            </a:r>
            <a:r>
              <a:rPr lang="zh-CN" altLang="en-US" sz="2400" b="1" dirty="0"/>
              <a:t>升级</a:t>
            </a:r>
            <a:r>
              <a:rPr lang="zh-CN" altLang="zh-CN" sz="2400" b="1" dirty="0" smtClean="0"/>
              <a:t>而提升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通过</a:t>
            </a:r>
            <a:r>
              <a:rPr lang="zh-CN" altLang="en-US" sz="2400" b="1" dirty="0" smtClean="0"/>
              <a:t>解读</a:t>
            </a:r>
            <a:r>
              <a:rPr lang="zh-CN" altLang="zh-CN" sz="2400" b="1" dirty="0" smtClean="0"/>
              <a:t>汇编</a:t>
            </a:r>
            <a:r>
              <a:rPr lang="zh-CN" altLang="en-US" sz="2400" b="1" dirty="0"/>
              <a:t>代码</a:t>
            </a:r>
            <a:r>
              <a:rPr lang="zh-CN" altLang="zh-CN" sz="2400" b="1" dirty="0" smtClean="0"/>
              <a:t>来推断</a:t>
            </a:r>
            <a:r>
              <a:rPr lang="zh-CN" altLang="en-US" sz="2400" b="1" dirty="0" smtClean="0"/>
              <a:t>其对应的</a:t>
            </a:r>
            <a:r>
              <a:rPr lang="zh-CN" altLang="zh-CN" sz="2400" b="1" dirty="0" smtClean="0"/>
              <a:t>函数</a:t>
            </a:r>
            <a:r>
              <a:rPr lang="zh-CN" altLang="zh-CN" sz="2400" b="1" dirty="0"/>
              <a:t>结构（推断过程不唯一</a:t>
            </a:r>
            <a:r>
              <a:rPr lang="zh-CN" altLang="zh-CN" sz="2400" b="1" dirty="0" smtClean="0"/>
              <a:t>），</a:t>
            </a:r>
            <a:r>
              <a:rPr lang="zh-CN" altLang="zh-CN" sz="2400" b="1" dirty="0"/>
              <a:t>某些关卡答案不</a:t>
            </a:r>
            <a:r>
              <a:rPr lang="zh-CN" altLang="zh-CN" sz="2400" b="1" dirty="0" smtClean="0"/>
              <a:t>唯一</a:t>
            </a:r>
            <a:r>
              <a:rPr lang="zh-CN" altLang="en-US" sz="2400" b="1" dirty="0"/>
              <a:t>；</a:t>
            </a:r>
            <a:endParaRPr lang="en-US" altLang="zh-CN" sz="2400" b="1" dirty="0" smtClean="0"/>
          </a:p>
          <a:p>
            <a:r>
              <a:rPr lang="zh-CN" altLang="en-US" sz="2400" b="1" dirty="0"/>
              <a:t>尽力而为，能通几关就几</a:t>
            </a:r>
            <a:r>
              <a:rPr lang="zh-CN" altLang="en-US" sz="2400" b="1" dirty="0" smtClean="0"/>
              <a:t>关。</a:t>
            </a:r>
            <a:endParaRPr lang="en-US" altLang="zh-CN" sz="2400" b="1" dirty="0" smtClean="0"/>
          </a:p>
          <a:p>
            <a:r>
              <a:rPr lang="zh-CN" altLang="en-US" sz="2400" dirty="0" smtClean="0"/>
              <a:t>提示：</a:t>
            </a:r>
            <a:endParaRPr lang="en-US" altLang="zh-CN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第一</a:t>
            </a:r>
            <a:r>
              <a:rPr lang="zh-CN" altLang="zh-CN" sz="2400" b="1" dirty="0"/>
              <a:t>关（知识点：</a:t>
            </a:r>
            <a:r>
              <a:rPr lang="en-US" altLang="zh-CN" sz="2400" b="1" dirty="0"/>
              <a:t>string</a:t>
            </a:r>
            <a:r>
              <a:rPr lang="zh-CN" altLang="zh-CN" sz="2400" b="1" dirty="0"/>
              <a:t>，函数调用，栈</a:t>
            </a:r>
            <a:r>
              <a:rPr lang="zh-CN" altLang="zh-CN" sz="2400" b="1" dirty="0" smtClean="0"/>
              <a:t>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第二</a:t>
            </a:r>
            <a:r>
              <a:rPr lang="zh-CN" altLang="zh-CN" sz="2400" b="1" dirty="0"/>
              <a:t>关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知识点：</a:t>
            </a:r>
            <a:r>
              <a:rPr lang="zh-CN" altLang="zh-CN" sz="2400" b="1" dirty="0" smtClean="0"/>
              <a:t>循环</a:t>
            </a:r>
            <a:r>
              <a:rPr lang="zh-CN" altLang="zh-CN" sz="2400" b="1" dirty="0"/>
              <a:t>语句，数组</a:t>
            </a:r>
            <a:r>
              <a:rPr lang="zh-CN" altLang="zh-CN" sz="2400" b="1" dirty="0" smtClean="0"/>
              <a:t>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</a:t>
            </a:r>
            <a:r>
              <a:rPr lang="zh-CN" altLang="zh-CN" sz="2400" b="1" dirty="0"/>
              <a:t>三关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知识点： </a:t>
            </a:r>
            <a:r>
              <a:rPr lang="en-US" altLang="zh-CN" sz="2400" b="1" dirty="0" smtClean="0"/>
              <a:t>switch</a:t>
            </a:r>
            <a:r>
              <a:rPr lang="zh-CN" altLang="zh-CN" sz="2400" b="1" dirty="0"/>
              <a:t>语句</a:t>
            </a:r>
            <a:r>
              <a:rPr lang="zh-CN" altLang="zh-CN" sz="2400" b="1" dirty="0" smtClean="0"/>
              <a:t>）</a:t>
            </a:r>
            <a:endParaRPr lang="en-US" altLang="zh-CN" sz="24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第四</a:t>
            </a:r>
            <a:r>
              <a:rPr lang="zh-CN" altLang="zh-CN" sz="2400" b="1" dirty="0"/>
              <a:t>关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知识点：</a:t>
            </a:r>
            <a:r>
              <a:rPr lang="zh-CN" altLang="zh-CN" sz="2400" b="1" dirty="0" smtClean="0"/>
              <a:t>递归）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第五</a:t>
            </a:r>
            <a:r>
              <a:rPr lang="zh-CN" altLang="zh-CN" sz="2400" b="1" dirty="0"/>
              <a:t>关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知识点：</a:t>
            </a:r>
            <a:r>
              <a:rPr lang="zh-CN" altLang="zh-CN" sz="2400" b="1" dirty="0" smtClean="0"/>
              <a:t>字</a:t>
            </a:r>
            <a:r>
              <a:rPr lang="zh-CN" altLang="zh-CN" sz="2400" b="1" dirty="0"/>
              <a:t>串变换，</a:t>
            </a:r>
            <a:r>
              <a:rPr lang="en-US" altLang="zh-CN" sz="2400" b="1" dirty="0" err="1"/>
              <a:t>ascii</a:t>
            </a:r>
            <a:r>
              <a:rPr lang="zh-CN" altLang="zh-CN" sz="2400" b="1" dirty="0"/>
              <a:t>转换，寻址</a:t>
            </a:r>
            <a:r>
              <a:rPr lang="zh-CN" altLang="zh-CN" sz="2400" b="1" dirty="0" smtClean="0"/>
              <a:t>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 smtClean="0"/>
              <a:t>第六</a:t>
            </a:r>
            <a:r>
              <a:rPr lang="zh-CN" altLang="zh-CN" sz="2400" b="1" dirty="0"/>
              <a:t>关</a:t>
            </a:r>
            <a:r>
              <a:rPr lang="zh-CN" altLang="zh-CN" sz="2400" b="1" dirty="0" smtClean="0"/>
              <a:t>（</a:t>
            </a:r>
            <a:r>
              <a:rPr lang="zh-CN" altLang="zh-CN" sz="2400" b="1" dirty="0"/>
              <a:t>知识点：</a:t>
            </a:r>
            <a:r>
              <a:rPr lang="zh-CN" altLang="zh-CN" sz="2400" b="1" dirty="0" smtClean="0"/>
              <a:t>寻址）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dirty="0" smtClean="0"/>
              <a:t>（第</a:t>
            </a:r>
            <a:r>
              <a:rPr lang="en-US" altLang="zh-CN" sz="2400" dirty="0" smtClean="0"/>
              <a:t>1-5</a:t>
            </a:r>
            <a:r>
              <a:rPr lang="zh-CN" altLang="en-US" sz="2400" dirty="0" smtClean="0"/>
              <a:t>关，各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分。第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关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分。实验总结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分。）</a:t>
            </a:r>
            <a:endParaRPr lang="zh-CN" altLang="zh-CN" sz="24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9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105151" cy="5491981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5100" dirty="0" smtClean="0"/>
              <a:t>输入</a:t>
            </a:r>
            <a:r>
              <a:rPr lang="zh-CN" altLang="zh-CN" sz="5100" dirty="0"/>
              <a:t>反汇编命令查看</a:t>
            </a:r>
            <a:r>
              <a:rPr lang="zh-CN" altLang="zh-CN" sz="5100" dirty="0" smtClean="0"/>
              <a:t>汇编</a:t>
            </a:r>
            <a:r>
              <a:rPr lang="zh-CN" altLang="en-US" sz="5100" dirty="0" smtClean="0"/>
              <a:t>代码（保存在</a:t>
            </a:r>
            <a:r>
              <a:rPr lang="en-US" altLang="zh-CN" sz="5100" dirty="0" smtClean="0"/>
              <a:t>1.txt</a:t>
            </a:r>
            <a:r>
              <a:rPr lang="zh-CN" altLang="en-US" sz="5100" dirty="0" smtClean="0"/>
              <a:t>文件中）</a:t>
            </a:r>
            <a:endParaRPr lang="en-US" altLang="zh-CN" sz="51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5100" i="1" dirty="0" smtClean="0"/>
              <a:t>$ </a:t>
            </a:r>
            <a:r>
              <a:rPr lang="en-US" altLang="zh-CN" sz="5100" i="1" dirty="0" err="1" smtClean="0"/>
              <a:t>objdump</a:t>
            </a:r>
            <a:r>
              <a:rPr lang="en-US" altLang="zh-CN" sz="5100" i="1" dirty="0" smtClean="0"/>
              <a:t> -d bomb_64 &gt;</a:t>
            </a:r>
            <a:r>
              <a:rPr lang="en-US" altLang="zh-CN" sz="5100" i="1" dirty="0"/>
              <a:t> </a:t>
            </a:r>
            <a:r>
              <a:rPr lang="en-US" altLang="zh-CN" sz="5100" i="1" dirty="0" smtClean="0"/>
              <a:t>1.tx</a:t>
            </a:r>
            <a:r>
              <a:rPr lang="en-US" altLang="zh-CN" sz="5100" i="1" dirty="0"/>
              <a:t>t</a:t>
            </a:r>
            <a:endParaRPr lang="en-US" altLang="zh-CN" sz="5100" i="1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5100" dirty="0" smtClean="0"/>
              <a:t>首先找到</a:t>
            </a:r>
            <a:r>
              <a:rPr lang="en-US" altLang="zh-CN" sz="5100" dirty="0"/>
              <a:t>main</a:t>
            </a:r>
            <a:r>
              <a:rPr lang="zh-CN" altLang="en-US" sz="5100" dirty="0"/>
              <a:t>函数，发现它调用了从</a:t>
            </a:r>
            <a:r>
              <a:rPr lang="en-US" altLang="zh-CN" sz="5100" dirty="0"/>
              <a:t>phase1</a:t>
            </a:r>
            <a:r>
              <a:rPr lang="zh-CN" altLang="en-US" sz="5100" dirty="0"/>
              <a:t>到</a:t>
            </a:r>
            <a:r>
              <a:rPr lang="en-US" altLang="zh-CN" sz="5100" dirty="0"/>
              <a:t>phase6</a:t>
            </a:r>
            <a:r>
              <a:rPr lang="zh-CN" altLang="en-US" sz="5100" dirty="0"/>
              <a:t>这六个函数</a:t>
            </a:r>
            <a:r>
              <a:rPr lang="zh-CN" altLang="en-US" sz="5100" dirty="0" smtClean="0"/>
              <a:t>。再找到</a:t>
            </a:r>
            <a:r>
              <a:rPr lang="en-US" altLang="zh-CN" sz="5100" dirty="0" smtClean="0"/>
              <a:t>phase1</a:t>
            </a:r>
            <a:r>
              <a:rPr lang="zh-CN" altLang="en-US" sz="5100" dirty="0" smtClean="0"/>
              <a:t>，代码如下：（举例分析）</a:t>
            </a:r>
          </a:p>
          <a:p>
            <a:pPr marL="0" indent="0">
              <a:buNone/>
            </a:pPr>
            <a:r>
              <a:rPr lang="en-US" altLang="zh-CN" sz="3800" b="1" dirty="0"/>
              <a:t>0000000000400e70 &lt;phase_1&gt;:</a:t>
            </a:r>
          </a:p>
          <a:p>
            <a:pPr marL="0" indent="0">
              <a:buNone/>
            </a:pPr>
            <a:r>
              <a:rPr lang="en-US" altLang="zh-CN" sz="3800" b="1" dirty="0"/>
              <a:t>  400e70:	48 83 </a:t>
            </a:r>
            <a:r>
              <a:rPr lang="en-US" altLang="zh-CN" sz="3800" b="1" dirty="0" err="1"/>
              <a:t>ec</a:t>
            </a:r>
            <a:r>
              <a:rPr lang="en-US" altLang="zh-CN" sz="3800" b="1" dirty="0"/>
              <a:t> 08          	sub    $0x8,%rsp</a:t>
            </a:r>
          </a:p>
          <a:p>
            <a:pPr marL="0" indent="0">
              <a:buNone/>
            </a:pPr>
            <a:r>
              <a:rPr lang="en-US" altLang="zh-CN" sz="3800" b="1" dirty="0"/>
              <a:t>  400e74:	be f8 1a 40 00       	</a:t>
            </a:r>
            <a:r>
              <a:rPr lang="en-US" altLang="zh-CN" sz="3800" b="1" dirty="0" err="1"/>
              <a:t>mov</a:t>
            </a:r>
            <a:r>
              <a:rPr lang="en-US" altLang="zh-CN" sz="3800" b="1" dirty="0"/>
              <a:t>    $0x401af8,%esi</a:t>
            </a:r>
          </a:p>
          <a:p>
            <a:pPr marL="0" indent="0">
              <a:buNone/>
            </a:pPr>
            <a:r>
              <a:rPr lang="en-US" altLang="zh-CN" sz="3800" b="1" dirty="0"/>
              <a:t>  400e79:	e8 bf 03 00 00       	</a:t>
            </a:r>
            <a:r>
              <a:rPr lang="en-US" altLang="zh-CN" sz="3800" b="1" dirty="0" err="1"/>
              <a:t>callq</a:t>
            </a:r>
            <a:r>
              <a:rPr lang="en-US" altLang="zh-CN" sz="3800" b="1" dirty="0"/>
              <a:t>  40123d &lt;</a:t>
            </a:r>
            <a:r>
              <a:rPr lang="en-US" altLang="zh-CN" sz="3800" b="1" dirty="0" err="1"/>
              <a:t>strings_not_equal</a:t>
            </a:r>
            <a:r>
              <a:rPr lang="en-US" altLang="zh-CN" sz="3800" b="1" dirty="0"/>
              <a:t>&gt;</a:t>
            </a:r>
          </a:p>
          <a:p>
            <a:pPr marL="0" indent="0">
              <a:buNone/>
            </a:pPr>
            <a:r>
              <a:rPr lang="en-US" altLang="zh-CN" sz="3800" b="1" dirty="0"/>
              <a:t>  400e7e:	85 c0                	test   %</a:t>
            </a:r>
            <a:r>
              <a:rPr lang="en-US" altLang="zh-CN" sz="3800" b="1" dirty="0" err="1"/>
              <a:t>eax</a:t>
            </a:r>
            <a:r>
              <a:rPr lang="en-US" altLang="zh-CN" sz="3800" b="1" dirty="0"/>
              <a:t>,%</a:t>
            </a:r>
            <a:r>
              <a:rPr lang="en-US" altLang="zh-CN" sz="3800" b="1" dirty="0" err="1"/>
              <a:t>eax</a:t>
            </a:r>
            <a:endParaRPr lang="en-US" altLang="zh-CN" sz="3800" b="1" dirty="0"/>
          </a:p>
          <a:p>
            <a:pPr marL="0" indent="0">
              <a:buNone/>
            </a:pPr>
            <a:r>
              <a:rPr lang="en-US" altLang="zh-CN" sz="3800" b="1" dirty="0"/>
              <a:t>  400e80:	74 05                	je     400e87 &lt;phase_1+0x17&gt;</a:t>
            </a:r>
          </a:p>
          <a:p>
            <a:pPr marL="0" indent="0">
              <a:buNone/>
            </a:pPr>
            <a:r>
              <a:rPr lang="en-US" altLang="zh-CN" sz="3800" b="1" dirty="0"/>
              <a:t>  400e82:	e8 b6 07 00 00       	</a:t>
            </a:r>
            <a:r>
              <a:rPr lang="en-US" altLang="zh-CN" sz="3800" b="1" dirty="0" err="1"/>
              <a:t>callq</a:t>
            </a:r>
            <a:r>
              <a:rPr lang="en-US" altLang="zh-CN" sz="3800" b="1" dirty="0"/>
              <a:t>  40163d &lt;</a:t>
            </a:r>
            <a:r>
              <a:rPr lang="en-US" altLang="zh-CN" sz="3800" b="1" dirty="0" err="1"/>
              <a:t>explode_bomb</a:t>
            </a:r>
            <a:r>
              <a:rPr lang="en-US" altLang="zh-CN" sz="3800" b="1" dirty="0"/>
              <a:t>&gt;</a:t>
            </a:r>
          </a:p>
          <a:p>
            <a:pPr marL="0" indent="0">
              <a:buNone/>
            </a:pPr>
            <a:r>
              <a:rPr lang="en-US" altLang="zh-CN" sz="3800" b="1" dirty="0"/>
              <a:t>  400e87:	48 83 c4 08          	add    $0x8,%rsp</a:t>
            </a:r>
          </a:p>
          <a:p>
            <a:pPr marL="0" indent="0">
              <a:buNone/>
            </a:pPr>
            <a:r>
              <a:rPr lang="en-US" altLang="zh-CN" sz="3800" b="1" dirty="0"/>
              <a:t>  400e8b:	c3                   	</a:t>
            </a:r>
            <a:r>
              <a:rPr lang="en-US" altLang="zh-CN" sz="3800" b="1" dirty="0" err="1"/>
              <a:t>retq</a:t>
            </a:r>
            <a:endParaRPr lang="zh-CN" altLang="zh-CN" sz="3800" dirty="0"/>
          </a:p>
        </p:txBody>
      </p:sp>
      <p:sp>
        <p:nvSpPr>
          <p:cNvPr id="5" name="矩形标注 4"/>
          <p:cNvSpPr/>
          <p:nvPr/>
        </p:nvSpPr>
        <p:spPr>
          <a:xfrm>
            <a:off x="6479643" y="5439592"/>
            <a:ext cx="2157274" cy="1260629"/>
          </a:xfrm>
          <a:prstGeom prst="wedgeRectCallout">
            <a:avLst>
              <a:gd name="adj1" fmla="val -88484"/>
              <a:gd name="adj2" fmla="val -702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引导程序跳转到“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explode_bomb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程序段的地方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，分析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其成功跳转的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425" y="3277705"/>
            <a:ext cx="6939219" cy="953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9408" y="3433840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字符串比较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31556" y="4565220"/>
            <a:ext cx="4136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09993" y="4387313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测试</a:t>
            </a:r>
            <a:r>
              <a:rPr lang="en-US" altLang="zh-CN" b="1" dirty="0" smtClean="0">
                <a:solidFill>
                  <a:srgbClr val="FF0000"/>
                </a:solidFill>
              </a:rPr>
              <a:t>%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eax</a:t>
            </a:r>
            <a:r>
              <a:rPr lang="en-US" altLang="zh-CN" b="1" dirty="0" smtClean="0">
                <a:solidFill>
                  <a:srgbClr val="FF0000"/>
                </a:solidFill>
              </a:rPr>
              <a:t>==0, </a:t>
            </a:r>
            <a:r>
              <a:rPr lang="zh-CN" altLang="en-US" b="1" dirty="0" smtClean="0">
                <a:solidFill>
                  <a:srgbClr val="FF0000"/>
                </a:solidFill>
              </a:rPr>
              <a:t>相等为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2"/>
            <a:ext cx="8262793" cy="5267384"/>
          </a:xfrm>
        </p:spPr>
        <p:txBody>
          <a:bodyPr/>
          <a:lstStyle/>
          <a:p>
            <a:pPr marL="355600" indent="-355600">
              <a:buFont typeface="+mj-lt"/>
              <a:buAutoNum type="arabicPeriod" startAt="3"/>
            </a:pPr>
            <a:r>
              <a:rPr lang="zh-CN" altLang="en-US" sz="2400" dirty="0"/>
              <a:t>利用</a:t>
            </a:r>
            <a:r>
              <a:rPr lang="en-US" altLang="zh-CN" sz="2400" dirty="0" err="1" smtClean="0"/>
              <a:t>gdb</a:t>
            </a:r>
            <a:r>
              <a:rPr lang="zh-CN" altLang="en-US" sz="2400" dirty="0" smtClean="0"/>
              <a:t>调试工具来破解</a:t>
            </a:r>
            <a:r>
              <a:rPr lang="en-US" altLang="zh-CN" sz="2400" dirty="0" smtClean="0"/>
              <a:t>Phase1</a:t>
            </a:r>
            <a:r>
              <a:rPr lang="zh-CN" altLang="en-US" sz="2400" dirty="0" smtClean="0"/>
              <a:t>中的神秘字符串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i="1" dirty="0" smtClean="0"/>
              <a:t>$ </a:t>
            </a:r>
            <a:r>
              <a:rPr lang="en-US" altLang="zh-CN" i="1" dirty="0" err="1" smtClean="0"/>
              <a:t>gdb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 bomb_64</a:t>
            </a:r>
          </a:p>
          <a:p>
            <a:pPr marL="355600" indent="-355600">
              <a:buFont typeface="+mj-lt"/>
              <a:buAutoNum type="arabicPeriod" startAt="4"/>
            </a:pPr>
            <a:r>
              <a:rPr lang="zh-CN" altLang="en-US" sz="2400" dirty="0"/>
              <a:t>通过阅读汇编代码可知，</a:t>
            </a:r>
            <a:r>
              <a:rPr lang="en-US" altLang="zh-CN" sz="2400" dirty="0" smtClean="0"/>
              <a:t>phase_1</a:t>
            </a:r>
            <a:r>
              <a:rPr lang="zh-CN" altLang="en-US" sz="2400" dirty="0" smtClean="0"/>
              <a:t>中的字符串比较的关键点是</a:t>
            </a:r>
            <a:r>
              <a:rPr lang="en-US" altLang="zh-CN" sz="2400" dirty="0" smtClean="0"/>
              <a:t>0x401af8</a:t>
            </a:r>
            <a:r>
              <a:rPr lang="zh-CN" altLang="en-US" sz="2400" dirty="0" smtClean="0"/>
              <a:t>，下面输出</a:t>
            </a:r>
            <a:r>
              <a:rPr lang="en-US" altLang="zh-CN" sz="2400" dirty="0" smtClean="0"/>
              <a:t>0x401af8</a:t>
            </a:r>
            <a:r>
              <a:rPr lang="zh-CN" altLang="en-US" sz="2400" dirty="0" smtClean="0"/>
              <a:t>地址对应的数据。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400" dirty="0" smtClean="0"/>
              <a:t>验证答案，输入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即可运行到关卡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输入处。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400" dirty="0" smtClean="0"/>
              <a:t>若输入错误答案，则会</a:t>
            </a:r>
            <a:r>
              <a:rPr lang="zh-CN" altLang="en-US" sz="2400" smtClean="0"/>
              <a:t>引爆炸弹（</a:t>
            </a:r>
            <a:r>
              <a:rPr lang="zh-CN" altLang="en-US" sz="2400" dirty="0" smtClean="0"/>
              <a:t>正确示意图如下：）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2" y="2914148"/>
            <a:ext cx="5952381" cy="4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52" y="4440800"/>
            <a:ext cx="5447619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429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Calibri</vt:lpstr>
      <vt:lpstr>Times New Roman</vt:lpstr>
      <vt:lpstr>Office 主题</vt:lpstr>
      <vt:lpstr>实验三：逆向工程实验</vt:lpstr>
      <vt:lpstr>实验介绍：</vt:lpstr>
      <vt:lpstr>实验说明</vt:lpstr>
      <vt:lpstr>实验步骤</vt:lpstr>
      <vt:lpstr>实验步骤（续）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lx</cp:lastModifiedBy>
  <cp:revision>52</cp:revision>
  <dcterms:created xsi:type="dcterms:W3CDTF">2016-03-28T08:52:44Z</dcterms:created>
  <dcterms:modified xsi:type="dcterms:W3CDTF">2018-04-17T10:36:12Z</dcterms:modified>
</cp:coreProperties>
</file>