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878" r:id="rId2"/>
    <p:sldId id="889" r:id="rId3"/>
    <p:sldId id="893" r:id="rId4"/>
    <p:sldId id="895" r:id="rId5"/>
    <p:sldId id="894" r:id="rId6"/>
    <p:sldId id="845" r:id="rId7"/>
    <p:sldId id="846" r:id="rId8"/>
    <p:sldId id="847" r:id="rId9"/>
    <p:sldId id="848" r:id="rId10"/>
    <p:sldId id="850" r:id="rId11"/>
    <p:sldId id="920" r:id="rId12"/>
    <p:sldId id="898" r:id="rId13"/>
    <p:sldId id="851" r:id="rId14"/>
    <p:sldId id="899" r:id="rId15"/>
    <p:sldId id="900" r:id="rId16"/>
    <p:sldId id="901" r:id="rId17"/>
    <p:sldId id="902" r:id="rId18"/>
    <p:sldId id="903" r:id="rId19"/>
    <p:sldId id="904" r:id="rId20"/>
    <p:sldId id="905" r:id="rId21"/>
    <p:sldId id="906" r:id="rId22"/>
    <p:sldId id="907" r:id="rId23"/>
    <p:sldId id="908" r:id="rId24"/>
    <p:sldId id="910" r:id="rId25"/>
    <p:sldId id="911" r:id="rId26"/>
    <p:sldId id="912" r:id="rId27"/>
    <p:sldId id="913" r:id="rId28"/>
    <p:sldId id="914" r:id="rId29"/>
    <p:sldId id="915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3300"/>
    <a:srgbClr val="0066CC"/>
    <a:srgbClr val="0066FF"/>
    <a:srgbClr val="009242"/>
    <a:srgbClr val="FF0000"/>
    <a:srgbClr val="004821"/>
    <a:srgbClr val="0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6" autoAdjust="0"/>
    <p:restoredTop sz="90058" autoAdjust="0"/>
  </p:normalViewPr>
  <p:slideViewPr>
    <p:cSldViewPr>
      <p:cViewPr varScale="1">
        <p:scale>
          <a:sx n="67" d="100"/>
          <a:sy n="67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56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9C3EF2F-8E1A-4A8D-899E-303B7E3B0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437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76263"/>
            <a:ext cx="4586288" cy="3440112"/>
          </a:xfrm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41813"/>
            <a:ext cx="5908675" cy="4116387"/>
          </a:xfrm>
          <a:noFill/>
          <a:ln/>
        </p:spPr>
        <p:txBody>
          <a:bodyPr lIns="90045" tIns="44232" rIns="90045" bIns="44232"/>
          <a:lstStyle/>
          <a:p>
            <a:r>
              <a:rPr lang="en-US" altLang="zh-CN" b="1">
                <a:latin typeface="Arial" pitchFamily="34" charset="0"/>
              </a:rPr>
              <a:t>Merits of Abstraction:</a:t>
            </a:r>
            <a:r>
              <a:rPr lang="en-US" altLang="zh-CN">
                <a:latin typeface="Arial" pitchFamily="34" charset="0"/>
              </a:rPr>
              <a:t> easy understanding, easy designing, compatibility</a:t>
            </a:r>
          </a:p>
          <a:p>
            <a:r>
              <a:rPr lang="en-US" altLang="zh-CN" b="1">
                <a:latin typeface="Arial" pitchFamily="34" charset="0"/>
              </a:rPr>
              <a:t>Difference between Architecture and Organization.</a:t>
            </a:r>
          </a:p>
          <a:p>
            <a:r>
              <a:rPr lang="en-US" altLang="zh-CN" b="1">
                <a:latin typeface="Arial" pitchFamily="34" charset="0"/>
              </a:rPr>
              <a:t>Computer Architecture: 1</a:t>
            </a:r>
            <a:r>
              <a:rPr lang="en-US" altLang="zh-CN">
                <a:latin typeface="Arial" pitchFamily="34" charset="0"/>
              </a:rPr>
              <a:t>)how the software looks at the hardware? 2) functional, abstract view of hardware reflected in software.</a:t>
            </a:r>
          </a:p>
          <a:p>
            <a:endParaRPr lang="en-US" altLang="zh-CN">
              <a:latin typeface="Arial" pitchFamily="34" charset="0"/>
            </a:endParaRPr>
          </a:p>
          <a:p>
            <a:r>
              <a:rPr lang="zh-CN" altLang="en-US">
                <a:latin typeface="Arial" pitchFamily="34" charset="0"/>
              </a:rPr>
              <a:t>每一层用户看到的计算机是不一样的。最终用户工作在应用程序层面，看到的是应用程序虚拟机，只知道如何使用相应的应用程序；应用程序开发人员在程序设计语言层面工作，看到的是高级语言虚拟机，只要会使用各种程序设计语言编程；系统维护人员工作在操作系统层面，看到的是操作系统虚拟机，只要知道系统中的命令和工具如何使用；系统程序员（</a:t>
            </a:r>
            <a:r>
              <a:rPr lang="en-US" altLang="zh-CN">
                <a:latin typeface="Arial" pitchFamily="34" charset="0"/>
              </a:rPr>
              <a:t>OS</a:t>
            </a:r>
            <a:r>
              <a:rPr lang="zh-CN" altLang="en-US">
                <a:latin typeface="Arial" pitchFamily="34" charset="0"/>
              </a:rPr>
              <a:t>和编译器开发人员）工作在计算机逻辑结构层面，看到的是汇编语言虚拟机；而汇编语言就是一台计算机指令系统的符号化表示，计算机的功能和性能就由机器的指令系统集中体现出来。</a:t>
            </a:r>
          </a:p>
        </p:txBody>
      </p:sp>
    </p:spTree>
    <p:extLst>
      <p:ext uri="{BB962C8B-B14F-4D97-AF65-F5344CB8AC3E}">
        <p14:creationId xmlns:p14="http://schemas.microsoft.com/office/powerpoint/2010/main" val="69488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网络接口提供了计算机系统间互联协作的可能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20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禁用网络接口硬件，不足以完成计算机系统间的协作。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TCP/IP</a:t>
            </a:r>
            <a:r>
              <a:rPr lang="zh-CN" altLang="en-US" dirty="0"/>
              <a:t>系列协议，在网络课程中将会详细解释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04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编程中与性能相关的工作，大多数与并行相关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94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并行可以在不同层次上展现，各自使用不同的技术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超线程涉及到多个并行执行的硬件线程，其调度不由操作系统负责而是由硬件负责</a:t>
            </a:r>
            <a:r>
              <a:rPr lang="en-US" altLang="zh-CN" dirty="0"/>
              <a:t>——</a:t>
            </a:r>
            <a:r>
              <a:rPr lang="zh-CN" altLang="en-US" dirty="0"/>
              <a:t>根据是否有内存访问等停顿而调度执行另一个硬件线程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5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流水大约需要</a:t>
            </a:r>
            <a:r>
              <a:rPr lang="en-US" altLang="zh-CN" dirty="0"/>
              <a:t>20</a:t>
            </a:r>
            <a:r>
              <a:rPr lang="zh-CN" altLang="en-US" dirty="0"/>
              <a:t>个周期，同时处理的指令多达</a:t>
            </a:r>
            <a:r>
              <a:rPr lang="en-US" altLang="zh-CN" dirty="0"/>
              <a:t>100</a:t>
            </a:r>
            <a:r>
              <a:rPr lang="zh-CN" altLang="en-US" dirty="0"/>
              <a:t>多条，每周期发送</a:t>
            </a:r>
            <a:r>
              <a:rPr lang="en-US" altLang="zh-CN" dirty="0"/>
              <a:t>2~4</a:t>
            </a:r>
            <a:r>
              <a:rPr lang="zh-CN" altLang="en-US" dirty="0"/>
              <a:t>条指令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此处可以在公共服务器上展示其运行过程，结合执行过程的各个步骤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9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576263"/>
            <a:ext cx="4586288" cy="3440112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41813"/>
            <a:ext cx="5908675" cy="4116387"/>
          </a:xfrm>
          <a:noFill/>
          <a:ln/>
        </p:spPr>
        <p:txBody>
          <a:bodyPr lIns="90045" tIns="44232" rIns="90045" bIns="44232"/>
          <a:lstStyle/>
          <a:p>
            <a:pPr marL="209550" indent="-209550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Arial" pitchFamily="34" charset="0"/>
              </a:rPr>
              <a:t>Hello</a:t>
            </a:r>
            <a:r>
              <a:rPr lang="zh-CN" altLang="en-US" b="1">
                <a:solidFill>
                  <a:schemeClr val="accent2"/>
                </a:solidFill>
                <a:latin typeface="Arial" pitchFamily="34" charset="0"/>
              </a:rPr>
              <a:t>程序被启动后，计算机的动作过程如下：</a:t>
            </a:r>
          </a:p>
          <a:p>
            <a:pPr marL="209550" indent="-209550"/>
            <a:r>
              <a:rPr lang="en-US" altLang="zh-CN" b="1">
                <a:latin typeface="Arial" pitchFamily="34" charset="0"/>
              </a:rPr>
              <a:t>Shell</a:t>
            </a:r>
            <a:r>
              <a:rPr lang="zh-CN" altLang="en-US" b="1">
                <a:latin typeface="Arial" pitchFamily="34" charset="0"/>
              </a:rPr>
              <a:t>程序读取字符串“</a:t>
            </a:r>
            <a:r>
              <a:rPr lang="en-US" altLang="zh-CN" b="1">
                <a:latin typeface="Arial" pitchFamily="34" charset="0"/>
              </a:rPr>
              <a:t>./hello</a:t>
            </a:r>
            <a:r>
              <a:rPr lang="zh-CN" altLang="en-US" b="1">
                <a:latin typeface="Arial" pitchFamily="34" charset="0"/>
              </a:rPr>
              <a:t>”中各字符到寄存器，然后存放到主存；</a:t>
            </a:r>
            <a:endParaRPr lang="en-US" altLang="zh-CN" b="1">
              <a:latin typeface="Arial" pitchFamily="34" charset="0"/>
            </a:endParaRPr>
          </a:p>
          <a:p>
            <a:pPr marL="209550" indent="-209550"/>
            <a:r>
              <a:rPr lang="en-US" altLang="zh-CN" b="1">
                <a:latin typeface="Arial" pitchFamily="34" charset="0"/>
              </a:rPr>
              <a:t>“Enter</a:t>
            </a:r>
            <a:r>
              <a:rPr lang="zh-CN" altLang="en-US" b="1">
                <a:latin typeface="Arial" pitchFamily="34" charset="0"/>
              </a:rPr>
              <a:t>”键输入后，操作系统内核（载入程序）根据主存中的字符串“</a:t>
            </a:r>
            <a:r>
              <a:rPr lang="en-US" altLang="zh-CN" b="1">
                <a:latin typeface="Arial" pitchFamily="34" charset="0"/>
              </a:rPr>
              <a:t>hello”</a:t>
            </a:r>
            <a:r>
              <a:rPr lang="zh-CN" altLang="en-US" b="1">
                <a:latin typeface="Arial" pitchFamily="34" charset="0"/>
              </a:rPr>
              <a:t>到磁盘上找到特定的</a:t>
            </a:r>
            <a:r>
              <a:rPr lang="en-US" altLang="zh-CN" b="1">
                <a:latin typeface="Arial" pitchFamily="34" charset="0"/>
              </a:rPr>
              <a:t>hello</a:t>
            </a:r>
            <a:r>
              <a:rPr lang="zh-CN" altLang="en-US" b="1">
                <a:latin typeface="Arial" pitchFamily="34" charset="0"/>
              </a:rPr>
              <a:t>目标文件，将其包含的指令代码和数据（“</a:t>
            </a:r>
            <a:r>
              <a:rPr lang="en-US" altLang="zh-CN" b="1">
                <a:latin typeface="Arial" pitchFamily="34" charset="0"/>
              </a:rPr>
              <a:t>hello, world\n</a:t>
            </a:r>
            <a:r>
              <a:rPr lang="zh-CN" altLang="en-US" b="1">
                <a:latin typeface="Arial" pitchFamily="34" charset="0"/>
              </a:rPr>
              <a:t>”）从磁盘读到主存，并将控制权转交给</a:t>
            </a:r>
            <a:r>
              <a:rPr lang="en-US" altLang="zh-CN" b="1">
                <a:latin typeface="Arial" pitchFamily="34" charset="0"/>
              </a:rPr>
              <a:t>hello</a:t>
            </a:r>
            <a:r>
              <a:rPr lang="zh-CN" altLang="en-US" b="1">
                <a:latin typeface="Arial" pitchFamily="34" charset="0"/>
              </a:rPr>
              <a:t>程序，即将</a:t>
            </a:r>
            <a:r>
              <a:rPr lang="en-US" altLang="zh-CN" b="1">
                <a:latin typeface="Arial" pitchFamily="34" charset="0"/>
              </a:rPr>
              <a:t>hello</a:t>
            </a:r>
            <a:r>
              <a:rPr lang="zh-CN" altLang="en-US" b="1">
                <a:latin typeface="Arial" pitchFamily="34" charset="0"/>
              </a:rPr>
              <a:t>程序的第一条指令的地址送到</a:t>
            </a:r>
            <a:r>
              <a:rPr lang="en-US" altLang="zh-CN" b="1">
                <a:latin typeface="Arial" pitchFamily="34" charset="0"/>
              </a:rPr>
              <a:t>PC</a:t>
            </a:r>
            <a:r>
              <a:rPr lang="zh-CN" altLang="en-US" b="1">
                <a:latin typeface="Arial" pitchFamily="34" charset="0"/>
              </a:rPr>
              <a:t>中；处理器从</a:t>
            </a:r>
            <a:r>
              <a:rPr lang="en-US" altLang="zh-CN" b="1">
                <a:latin typeface="Arial" pitchFamily="34" charset="0"/>
              </a:rPr>
              <a:t>hello</a:t>
            </a:r>
            <a:r>
              <a:rPr lang="zh-CN" altLang="en-US" b="1">
                <a:latin typeface="Arial" pitchFamily="34" charset="0"/>
              </a:rPr>
              <a:t>主程序的指令代码开始执行；</a:t>
            </a:r>
            <a:r>
              <a:rPr lang="en-US" altLang="zh-CN" b="1">
                <a:latin typeface="Arial" pitchFamily="34" charset="0"/>
              </a:rPr>
              <a:t>Hello</a:t>
            </a:r>
            <a:r>
              <a:rPr lang="zh-CN" altLang="en-US" b="1">
                <a:latin typeface="Arial" pitchFamily="34" charset="0"/>
              </a:rPr>
              <a:t>程序将“</a:t>
            </a:r>
            <a:r>
              <a:rPr lang="en-US" altLang="zh-CN" b="1">
                <a:latin typeface="Arial" pitchFamily="34" charset="0"/>
              </a:rPr>
              <a:t>hello, world\n</a:t>
            </a:r>
            <a:r>
              <a:rPr lang="zh-CN" altLang="en-US" b="1">
                <a:latin typeface="Arial" pitchFamily="34" charset="0"/>
              </a:rPr>
              <a:t>”串中的字节从主存读到寄存器，再从寄存器输出到显示器上。</a:t>
            </a:r>
            <a:endParaRPr lang="en-US" altLang="zh-CN" b="1">
              <a:latin typeface="Arial" pitchFamily="34" charset="0"/>
            </a:endParaRPr>
          </a:p>
          <a:p>
            <a:pPr marL="209550" indent="-209550">
              <a:spcBef>
                <a:spcPct val="50000"/>
              </a:spcBef>
            </a:pPr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72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本步骤是</a:t>
            </a:r>
            <a:r>
              <a:rPr lang="en-US" altLang="zh-CN" dirty="0"/>
              <a:t>Shell</a:t>
            </a:r>
            <a:r>
              <a:rPr lang="zh-CN" altLang="en-US" dirty="0"/>
              <a:t>程序向操作系统要求创建</a:t>
            </a:r>
            <a:r>
              <a:rPr lang="en-US" altLang="zh-CN" dirty="0"/>
              <a:t>hello</a:t>
            </a:r>
            <a:r>
              <a:rPr lang="zh-CN" altLang="en-US" dirty="0"/>
              <a:t>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载入程序的具体过程可以是</a:t>
            </a:r>
            <a:r>
              <a:rPr lang="en-US" altLang="zh-CN" dirty="0"/>
              <a:t>DMA</a:t>
            </a:r>
            <a:r>
              <a:rPr lang="zh-CN" altLang="en-US" dirty="0"/>
              <a:t>为主的过程，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OS</a:t>
            </a:r>
            <a:r>
              <a:rPr lang="zh-CN" altLang="en-US" dirty="0"/>
              <a:t>仅作辅助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1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实际上系统并不允许用户进程直接控制设备来完成输出，</a:t>
            </a:r>
            <a:endParaRPr lang="en-US" altLang="zh-CN" dirty="0"/>
          </a:p>
          <a:p>
            <a:r>
              <a:rPr lang="zh-CN" altLang="en-US" dirty="0"/>
              <a:t>而是将“</a:t>
            </a:r>
            <a:r>
              <a:rPr lang="en-US" altLang="zh-CN" dirty="0"/>
              <a:t>hello, world!</a:t>
            </a:r>
            <a:r>
              <a:rPr lang="zh-CN" altLang="en-US" dirty="0"/>
              <a:t>”字符串拷贝到内核态，再由内核代码的驱动程序完成输出。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</a:t>
            </a:r>
            <a:r>
              <a:rPr lang="en-US" altLang="zh-CN" dirty="0"/>
              <a:t>CPU</a:t>
            </a:r>
            <a:r>
              <a:rPr lang="zh-CN" altLang="en-US" dirty="0"/>
              <a:t>结构外，我们还需要关注存储系统的层次结构，它是影响性能的另一个主要因素，通常编程者并未给与足够重视</a:t>
            </a:r>
            <a:r>
              <a:rPr lang="en-US" altLang="zh-CN" dirty="0"/>
              <a:t>!!!!</a:t>
            </a:r>
          </a:p>
          <a:p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内部处理速度很快，但是外部数据的搬移速度却很慢，因此和多系统时间花在了数据搬移（</a:t>
            </a:r>
            <a:r>
              <a:rPr lang="en-US" altLang="zh-CN" dirty="0"/>
              <a:t>load/store</a:t>
            </a:r>
            <a:r>
              <a:rPr lang="zh-CN" altLang="en-US" dirty="0"/>
              <a:t>等）上了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1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考虑到快慢、容量和价格参数，因此存储层次结构整体上是一个多层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但是出于</a:t>
            </a:r>
            <a:r>
              <a:rPr lang="en-US" altLang="zh-CN" dirty="0"/>
              <a:t>OS</a:t>
            </a:r>
            <a:r>
              <a:rPr lang="zh-CN" altLang="en-US" dirty="0"/>
              <a:t>对进程空间的隔离，以及对物理内存容量的扩展需求，发展出了虚拟存储器技术（虚拟存储器不仅仅是主存和</a:t>
            </a:r>
            <a:r>
              <a:rPr lang="zh-CN" altLang="en-US"/>
              <a:t>磁盘之间解决速度问题的的</a:t>
            </a:r>
            <a:r>
              <a:rPr lang="en-US" altLang="zh-CN" dirty="0"/>
              <a:t>cache</a:t>
            </a:r>
            <a:r>
              <a:rPr lang="zh-CN" altLang="en-US" dirty="0"/>
              <a:t>关系！！）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需要同时将（“</a:t>
            </a:r>
            <a:r>
              <a:rPr lang="en-US" altLang="zh-CN" dirty="0"/>
              <a:t>cache</a:t>
            </a:r>
            <a:r>
              <a:rPr lang="zh-CN" altLang="en-US" dirty="0"/>
              <a:t>技术”）和（“虚拟存储技术”）结合起来，才能对存储体系由完整的理解。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54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和</a:t>
            </a:r>
            <a:r>
              <a:rPr lang="en-US" altLang="zh-CN" dirty="0" err="1"/>
              <a:t>Posix</a:t>
            </a:r>
            <a:r>
              <a:rPr lang="zh-CN" altLang="en-US" dirty="0"/>
              <a:t>，</a:t>
            </a:r>
            <a:r>
              <a:rPr lang="en-US" altLang="zh-CN" dirty="0"/>
              <a:t>Linux</a:t>
            </a:r>
          </a:p>
          <a:p>
            <a:r>
              <a:rPr lang="en-US" altLang="zh-CN" dirty="0"/>
              <a:t>Ken</a:t>
            </a:r>
            <a:r>
              <a:rPr lang="zh-CN" altLang="en-US" dirty="0"/>
              <a:t> </a:t>
            </a:r>
            <a:r>
              <a:rPr lang="en-US" altLang="zh-CN" dirty="0"/>
              <a:t>Thompson,</a:t>
            </a:r>
            <a:r>
              <a:rPr lang="zh-CN" altLang="en-US" dirty="0"/>
              <a:t> </a:t>
            </a:r>
            <a:r>
              <a:rPr lang="en-US" altLang="zh-CN" dirty="0"/>
              <a:t>Dennis</a:t>
            </a:r>
            <a:r>
              <a:rPr lang="zh-CN" altLang="en-US" dirty="0"/>
              <a:t> </a:t>
            </a:r>
            <a:r>
              <a:rPr lang="en-US" altLang="zh-CN" dirty="0"/>
              <a:t>Ritchie</a:t>
            </a:r>
            <a:r>
              <a:rPr lang="zh-CN" altLang="en-US" dirty="0"/>
              <a:t>等</a:t>
            </a:r>
            <a:r>
              <a:rPr lang="en-US" altLang="zh-CN" dirty="0" err="1"/>
              <a:t>multics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hello</a:t>
            </a:r>
            <a:r>
              <a:rPr lang="zh-CN" altLang="en-US" dirty="0"/>
              <a:t>应用程序其实并没有直接和硬件打交道，而是通过</a:t>
            </a:r>
            <a:r>
              <a:rPr lang="en-US" altLang="zh-CN" dirty="0"/>
              <a:t>OS</a:t>
            </a:r>
            <a:r>
              <a:rPr lang="zh-CN" altLang="en-US" dirty="0"/>
              <a:t>（提供的系统调用）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9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87925-E520-4C73-9EA8-A955DDE7D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45EF0-B5BE-4574-9022-E48C979FD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33D05-72BA-4B2F-B8A6-3A4F0ACD0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D5D84-F493-480C-9B02-1533CB18E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323850" y="7287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5D829-A83E-4E18-8E64-A7CC12E22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E237-A1FF-407B-83D2-47F40C095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0D44C-BA9F-4C06-887F-12B38552A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0899-E5D6-41EC-9899-AF72B5F00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6BFF0-EFD3-4032-AB41-10732D6B42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8CB37-98C7-4C07-98FA-6D9346702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15E50-A41F-482D-A622-9F6A097AA5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5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2340" y="6444335"/>
            <a:ext cx="1054460" cy="27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94F5D9-FB83-46E7-BF5C-D3B53254E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257427"/>
            <a:ext cx="7772400" cy="1470025"/>
          </a:xfrm>
        </p:spPr>
        <p:txBody>
          <a:bodyPr/>
          <a:lstStyle/>
          <a:p>
            <a:r>
              <a:rPr lang="zh-CN" altLang="en-US" sz="8000" baseline="30000" dirty="0">
                <a:solidFill>
                  <a:srgbClr val="0070C0"/>
                </a:solidFill>
              </a:rPr>
              <a:t>计算机系统（二）</a:t>
            </a:r>
            <a:br>
              <a:rPr lang="en-US" altLang="zh-CN" sz="8000" baseline="30000" dirty="0">
                <a:solidFill>
                  <a:srgbClr val="0070C0"/>
                </a:solidFill>
              </a:rPr>
            </a:br>
            <a:r>
              <a:rPr lang="en-US" altLang="zh-CN" sz="4800" baseline="30000" dirty="0">
                <a:solidFill>
                  <a:srgbClr val="0070C0"/>
                </a:solidFill>
              </a:rPr>
              <a:t>COMPUTER SYSTEMS II: </a:t>
            </a:r>
            <a:br>
              <a:rPr lang="en-US" altLang="zh-CN" sz="4800" baseline="30000" dirty="0">
                <a:solidFill>
                  <a:srgbClr val="0070C0"/>
                </a:solidFill>
              </a:rPr>
            </a:br>
            <a:r>
              <a:rPr lang="en-US" altLang="zh-CN" sz="4800" baseline="30000" dirty="0">
                <a:solidFill>
                  <a:srgbClr val="0070C0"/>
                </a:solidFill>
              </a:rPr>
              <a:t>ARCHITECTURE AND PROGRAMMING</a:t>
            </a:r>
            <a:endParaRPr lang="zh-CN" altLang="en-US" sz="4800" baseline="300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094185"/>
            <a:ext cx="6400800" cy="1262166"/>
          </a:xfrm>
        </p:spPr>
        <p:txBody>
          <a:bodyPr/>
          <a:lstStyle/>
          <a:p>
            <a:pPr algn="r"/>
            <a:r>
              <a:rPr lang="zh-CN" altLang="en-US" dirty="0"/>
              <a:t>深圳大学计算机与软件学院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9487D-EDE6-4240-988C-9B3801F6C3FE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80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97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5" y="3248980"/>
            <a:ext cx="9144000" cy="2843212"/>
          </a:xfrm>
          <a:prstGeom prst="rect">
            <a:avLst/>
          </a:prstGeom>
          <a:noFill/>
        </p:spPr>
      </p:pic>
      <p:sp>
        <p:nvSpPr>
          <p:cNvPr id="467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98425"/>
            <a:ext cx="6529387" cy="600075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 dirty="0"/>
              <a:t>一个典型程序的转换处理过程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6375" y="1179513"/>
            <a:ext cx="3178175" cy="1897955"/>
          </a:xfrm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1 #include &lt;</a:t>
            </a:r>
            <a:r>
              <a:rPr lang="en-US" altLang="zh-CN" sz="2000" dirty="0" err="1">
                <a:solidFill>
                  <a:schemeClr val="accent2"/>
                </a:solidFill>
                <a:cs typeface="Arial" pitchFamily="34" charset="0"/>
              </a:rPr>
              <a:t>stdio.h</a:t>
            </a:r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&gt;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2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3 </a:t>
            </a:r>
            <a:r>
              <a:rPr lang="en-US" altLang="zh-CN" sz="2000" dirty="0" err="1">
                <a:solidFill>
                  <a:schemeClr val="accent2"/>
                </a:solidFill>
                <a:cs typeface="Arial" pitchFamily="34" charset="0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 main()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4 {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5 </a:t>
            </a:r>
            <a:r>
              <a:rPr lang="en-US" altLang="zh-CN" sz="2000" dirty="0" err="1">
                <a:solidFill>
                  <a:schemeClr val="accent2"/>
                </a:solidFill>
                <a:cs typeface="Arial" pitchFamily="34" charset="0"/>
              </a:rPr>
              <a:t>printf</a:t>
            </a:r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("hello, world\n");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cs typeface="Arial" pitchFamily="34" charset="0"/>
              </a:rPr>
              <a:t>6 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8588" y="819150"/>
            <a:ext cx="358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经典的“ </a:t>
            </a:r>
            <a:r>
              <a:rPr lang="en-US" altLang="zh-CN" sz="2000" b="1" dirty="0" err="1"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en-US" altLang="zh-CN" sz="2000" b="1" dirty="0">
                <a:latin typeface="+mn-lt"/>
                <a:ea typeface="黑体" pitchFamily="49" charset="-122"/>
                <a:cs typeface="Arial" charset="0"/>
              </a:rPr>
              <a:t> ”C-</a:t>
            </a: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655395" y="1266385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# i n c l u d e &lt;sp&gt; &lt; s t d i o .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35 105 110 99 108 117 100 101 32 60 115 116 100 105 111 46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h &gt; \n \n i n t &lt;sp&gt; m a i n ( ) \n {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104 62 10 10 105 110 116 32 109 97 105 110 40 41 10 123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\n &lt;sp&gt; &lt;sp&gt; &lt;sp&gt; &lt;sp&gt; p r i n t f ( " h e l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10 32 32 32 32 112 114 105 110 116 102 40 34 104 101 108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l o , &lt;sp&gt; w o r l d \ n " ) ; \n }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661745" y="818710"/>
            <a:ext cx="49926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的</a:t>
            </a:r>
            <a:r>
              <a:rPr lang="en-US" altLang="zh-CN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ASCII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文本表示</a:t>
            </a:r>
          </a:p>
        </p:txBody>
      </p:sp>
      <p:sp>
        <p:nvSpPr>
          <p:cNvPr id="359438" name="AutoShape 14"/>
          <p:cNvSpPr>
            <a:spLocks noChangeArrowheads="1"/>
          </p:cNvSpPr>
          <p:nvPr/>
        </p:nvSpPr>
        <p:spPr bwMode="auto">
          <a:xfrm>
            <a:off x="5381625" y="3834045"/>
            <a:ext cx="3733800" cy="1038225"/>
          </a:xfrm>
          <a:prstGeom prst="cloudCallout">
            <a:avLst>
              <a:gd name="adj1" fmla="val -53231"/>
              <a:gd name="adj2" fmla="val 24005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ED1611"/>
                </a:solidFill>
                <a:ea typeface="黑体" pitchFamily="49" charset="-122"/>
              </a:rPr>
              <a:t>计算机能够直接识别</a:t>
            </a:r>
            <a:r>
              <a:rPr lang="en-US" altLang="zh-CN" sz="2000" b="1" dirty="0" err="1">
                <a:solidFill>
                  <a:srgbClr val="ED1611"/>
                </a:solidFill>
                <a:ea typeface="黑体" pitchFamily="49" charset="-122"/>
              </a:rPr>
              <a:t>hello.c</a:t>
            </a:r>
            <a:r>
              <a:rPr lang="zh-CN" altLang="en-US" sz="2000" b="1" dirty="0">
                <a:solidFill>
                  <a:srgbClr val="ED1611"/>
                </a:solidFill>
                <a:ea typeface="黑体" pitchFamily="49" charset="-122"/>
              </a:rPr>
              <a:t>源程序吗？</a:t>
            </a:r>
          </a:p>
        </p:txBody>
      </p:sp>
      <p:sp>
        <p:nvSpPr>
          <p:cNvPr id="359439" name="AutoShape 15"/>
          <p:cNvSpPr>
            <a:spLocks noChangeArrowheads="1"/>
          </p:cNvSpPr>
          <p:nvPr/>
        </p:nvSpPr>
        <p:spPr bwMode="auto">
          <a:xfrm>
            <a:off x="339725" y="3924055"/>
            <a:ext cx="4705350" cy="944563"/>
          </a:xfrm>
          <a:prstGeom prst="cloudCallout">
            <a:avLst>
              <a:gd name="adj1" fmla="val 37208"/>
              <a:gd name="adj2" fmla="val 15843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不能，需要转换为机器语言代码</a:t>
            </a:r>
            <a:r>
              <a:rPr lang="en-US" altLang="zh-CN" sz="20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! </a:t>
            </a:r>
            <a:r>
              <a:rPr lang="zh-CN" altLang="en-US" sz="20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即：编译、汇编等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217488" y="306896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 b="1" dirty="0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程序的功能是：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b="1" dirty="0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输出“</a:t>
            </a:r>
            <a:r>
              <a:rPr lang="en-US" altLang="zh-CN" sz="2000" b="1" dirty="0" err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hello,world</a:t>
            </a:r>
            <a:r>
              <a:rPr lang="en-US" altLang="zh-CN" sz="2000" b="1" dirty="0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”</a:t>
            </a:r>
          </a:p>
        </p:txBody>
      </p:sp>
      <p:sp>
        <p:nvSpPr>
          <p:cNvPr id="12" name="文本框 17"/>
          <p:cNvSpPr txBox="1"/>
          <p:nvPr/>
        </p:nvSpPr>
        <p:spPr>
          <a:xfrm>
            <a:off x="656565" y="5859270"/>
            <a:ext cx="1613573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预处理阶段</a:t>
            </a:r>
          </a:p>
        </p:txBody>
      </p:sp>
      <p:sp>
        <p:nvSpPr>
          <p:cNvPr id="13" name="文本框 18"/>
          <p:cNvSpPr txBox="1"/>
          <p:nvPr/>
        </p:nvSpPr>
        <p:spPr>
          <a:xfrm>
            <a:off x="2936030" y="5859270"/>
            <a:ext cx="1275930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编译阶段</a:t>
            </a:r>
          </a:p>
        </p:txBody>
      </p:sp>
      <p:sp>
        <p:nvSpPr>
          <p:cNvPr id="14" name="文本框 19"/>
          <p:cNvSpPr txBox="1"/>
          <p:nvPr/>
        </p:nvSpPr>
        <p:spPr>
          <a:xfrm>
            <a:off x="4752020" y="5871464"/>
            <a:ext cx="1350120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汇编阶段</a:t>
            </a:r>
          </a:p>
        </p:txBody>
      </p:sp>
      <p:sp>
        <p:nvSpPr>
          <p:cNvPr id="15" name="文本框 20"/>
          <p:cNvSpPr txBox="1"/>
          <p:nvPr/>
        </p:nvSpPr>
        <p:spPr>
          <a:xfrm>
            <a:off x="6912260" y="5859270"/>
            <a:ext cx="1305145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链接阶段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547410" y="5764956"/>
            <a:ext cx="11430" cy="634374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18118" y="5805657"/>
            <a:ext cx="11430" cy="63867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77527" y="5850662"/>
            <a:ext cx="11430" cy="63867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38" grpId="0" animBg="1"/>
      <p:bldP spid="359438" grpId="1" animBg="1"/>
      <p:bldP spid="359439" grpId="0" animBg="1"/>
      <p:bldP spid="359439" grpId="1" animBg="1"/>
      <p:bldP spid="359440" grpId="0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5099" y="130407"/>
            <a:ext cx="8229600" cy="605294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dirty="0"/>
              <a:t>1.4 </a:t>
            </a:r>
            <a:r>
              <a:rPr lang="zh-CN" altLang="en-US" dirty="0"/>
              <a:t>指令的执行</a:t>
            </a:r>
            <a:endParaRPr lang="zh-CN" altLang="en-US" sz="3600" dirty="0"/>
          </a:p>
        </p:txBody>
      </p:sp>
      <p:graphicFrame>
        <p:nvGraphicFramePr>
          <p:cNvPr id="46694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07885"/>
              </p:ext>
            </p:extLst>
          </p:nvPr>
        </p:nvGraphicFramePr>
        <p:xfrm>
          <a:off x="341530" y="1029461"/>
          <a:ext cx="8173764" cy="469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91" name="位图图像" r:id="rId3" imgW="4704762" imgH="3323810" progId="Paint.Picture">
                  <p:embed/>
                </p:oleObj>
              </mc:Choice>
              <mc:Fallback>
                <p:oleObj name="位图图像" r:id="rId3" imgW="4704762" imgH="33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30" y="1029461"/>
                        <a:ext cx="8173764" cy="469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787338" y="5713202"/>
            <a:ext cx="82851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>
                <a:solidFill>
                  <a:srgbClr val="B3110D"/>
                </a:solidFill>
                <a:latin typeface="Arial" charset="0"/>
                <a:cs typeface="Arial" charset="0"/>
              </a:rPr>
              <a:t>PC</a:t>
            </a:r>
            <a:r>
              <a:rPr lang="zh-CN" altLang="en-US" sz="2200" b="1" dirty="0">
                <a:solidFill>
                  <a:srgbClr val="B3110D"/>
                </a:solidFill>
                <a:latin typeface="Arial" charset="0"/>
                <a:cs typeface="Arial" charset="0"/>
              </a:rPr>
              <a:t>：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程序计数器；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ALU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：算术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/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逻辑单元；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USB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：通用串行总线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72784" y="900113"/>
            <a:ext cx="3005138" cy="2336800"/>
            <a:chOff x="548" y="567"/>
            <a:chExt cx="1893" cy="1472"/>
          </a:xfrm>
        </p:grpSpPr>
        <p:sp>
          <p:nvSpPr>
            <p:cNvPr id="466950" name="Rectangle 7"/>
            <p:cNvSpPr>
              <a:spLocks noChangeArrowheads="1"/>
            </p:cNvSpPr>
            <p:nvPr/>
          </p:nvSpPr>
          <p:spPr bwMode="auto">
            <a:xfrm>
              <a:off x="558" y="805"/>
              <a:ext cx="1883" cy="123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1" name="Text Box 13"/>
            <p:cNvSpPr txBox="1">
              <a:spLocks noChangeArrowheads="1"/>
            </p:cNvSpPr>
            <p:nvPr/>
          </p:nvSpPr>
          <p:spPr bwMode="auto">
            <a:xfrm>
              <a:off x="548" y="567"/>
              <a:ext cx="50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cs typeface="Arial" pitchFamily="34" charset="0"/>
                </a:rPr>
                <a:t>CPU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638609" y="2141538"/>
            <a:ext cx="955675" cy="1101725"/>
            <a:chOff x="4306" y="1325"/>
            <a:chExt cx="602" cy="694"/>
          </a:xfrm>
        </p:grpSpPr>
        <p:sp>
          <p:nvSpPr>
            <p:cNvPr id="466953" name="Rectangle 9"/>
            <p:cNvSpPr>
              <a:spLocks noChangeArrowheads="1"/>
            </p:cNvSpPr>
            <p:nvPr/>
          </p:nvSpPr>
          <p:spPr bwMode="auto">
            <a:xfrm>
              <a:off x="4306" y="1571"/>
              <a:ext cx="566" cy="44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4" name="Text Box 15"/>
            <p:cNvSpPr txBox="1">
              <a:spLocks noChangeArrowheads="1"/>
            </p:cNvSpPr>
            <p:nvPr/>
          </p:nvSpPr>
          <p:spPr bwMode="auto">
            <a:xfrm>
              <a:off x="4405" y="1325"/>
              <a:ext cx="50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itchFamily="34" charset="0"/>
                </a:rPr>
                <a:t>MM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49009" y="4292600"/>
            <a:ext cx="5435600" cy="1441450"/>
            <a:chOff x="722" y="2704"/>
            <a:chExt cx="3424" cy="908"/>
          </a:xfrm>
        </p:grpSpPr>
        <p:sp>
          <p:nvSpPr>
            <p:cNvPr id="466956" name="Rectangle 10"/>
            <p:cNvSpPr>
              <a:spLocks noChangeArrowheads="1"/>
            </p:cNvSpPr>
            <p:nvPr/>
          </p:nvSpPr>
          <p:spPr bwMode="auto">
            <a:xfrm>
              <a:off x="867" y="2704"/>
              <a:ext cx="731" cy="283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7" name="Rectangle 11"/>
            <p:cNvSpPr>
              <a:spLocks noChangeArrowheads="1"/>
            </p:cNvSpPr>
            <p:nvPr/>
          </p:nvSpPr>
          <p:spPr bwMode="auto">
            <a:xfrm>
              <a:off x="1881" y="2731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8" name="Rectangle 12"/>
            <p:cNvSpPr>
              <a:spLocks noChangeArrowheads="1"/>
            </p:cNvSpPr>
            <p:nvPr/>
          </p:nvSpPr>
          <p:spPr bwMode="auto">
            <a:xfrm>
              <a:off x="3333" y="2730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9" name="Text Box 16"/>
            <p:cNvSpPr txBox="1">
              <a:spLocks noChangeArrowheads="1"/>
            </p:cNvSpPr>
            <p:nvPr/>
          </p:nvSpPr>
          <p:spPr bwMode="auto">
            <a:xfrm>
              <a:off x="1973" y="3381"/>
              <a:ext cx="143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itchFamily="34" charset="0"/>
                </a:rPr>
                <a:t>Input/Output</a:t>
              </a:r>
            </a:p>
          </p:txBody>
        </p:sp>
        <p:sp>
          <p:nvSpPr>
            <p:cNvPr id="466960" name="Oval 19"/>
            <p:cNvSpPr>
              <a:spLocks noChangeArrowheads="1"/>
            </p:cNvSpPr>
            <p:nvPr/>
          </p:nvSpPr>
          <p:spPr bwMode="auto">
            <a:xfrm>
              <a:off x="722" y="3081"/>
              <a:ext cx="521" cy="2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61" name="Oval 20"/>
            <p:cNvSpPr>
              <a:spLocks noChangeArrowheads="1"/>
            </p:cNvSpPr>
            <p:nvPr/>
          </p:nvSpPr>
          <p:spPr bwMode="auto">
            <a:xfrm>
              <a:off x="1214" y="3054"/>
              <a:ext cx="613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62" name="Oval 21"/>
            <p:cNvSpPr>
              <a:spLocks noChangeArrowheads="1"/>
            </p:cNvSpPr>
            <p:nvPr/>
          </p:nvSpPr>
          <p:spPr bwMode="auto">
            <a:xfrm>
              <a:off x="2028" y="3070"/>
              <a:ext cx="531" cy="2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63" name="Oval 22"/>
            <p:cNvSpPr>
              <a:spLocks noChangeArrowheads="1"/>
            </p:cNvSpPr>
            <p:nvPr/>
          </p:nvSpPr>
          <p:spPr bwMode="auto">
            <a:xfrm>
              <a:off x="3455" y="3072"/>
              <a:ext cx="594" cy="5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089952" y="6300788"/>
            <a:ext cx="341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lt"/>
              </a:rPr>
              <a:t>Intel Pentium</a:t>
            </a:r>
            <a:r>
              <a:rPr lang="zh-CN" altLang="en-US" sz="2400" b="1" dirty="0">
                <a:latin typeface="+mn-lt"/>
              </a:rPr>
              <a:t>系统模型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19340" y="6283723"/>
            <a:ext cx="4707755" cy="48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kern="0" dirty="0"/>
              <a:t>一个典型系统的硬件组成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805579" y="830769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程序的执行：</a:t>
            </a:r>
          </a:p>
        </p:txBody>
      </p:sp>
      <p:sp>
        <p:nvSpPr>
          <p:cNvPr id="23" name="矩形 22"/>
          <p:cNvSpPr/>
          <p:nvPr/>
        </p:nvSpPr>
        <p:spPr>
          <a:xfrm>
            <a:off x="5619991" y="884888"/>
            <a:ext cx="28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ZztexMono-Regular"/>
              </a:rPr>
              <a:t>unix</a:t>
            </a:r>
            <a:r>
              <a:rPr lang="en-US" altLang="zh-CN" sz="2400" b="1" dirty="0">
                <a:latin typeface="ZztexMono-Regular"/>
              </a:rPr>
              <a:t>&gt; </a:t>
            </a:r>
            <a:r>
              <a:rPr lang="en-US" altLang="zh-CN" sz="2400" b="1" i="1" dirty="0">
                <a:latin typeface="ZztexMono-Italic"/>
              </a:rPr>
              <a:t>./hello</a:t>
            </a:r>
          </a:p>
          <a:p>
            <a:r>
              <a:rPr lang="en-US" altLang="zh-CN" sz="2400" b="1" dirty="0">
                <a:latin typeface="ZztexMono-Regular"/>
              </a:rPr>
              <a:t>hello, world</a:t>
            </a:r>
          </a:p>
        </p:txBody>
      </p:sp>
    </p:spTree>
    <p:extLst>
      <p:ext uri="{BB962C8B-B14F-4D97-AF65-F5344CB8AC3E}">
        <p14:creationId xmlns:p14="http://schemas.microsoft.com/office/powerpoint/2010/main" val="4227744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</a:t>
            </a:r>
            <a:r>
              <a:rPr lang="zh-CN" altLang="en-US" dirty="0"/>
              <a:t> </a:t>
            </a:r>
            <a:r>
              <a:rPr lang="en-US" altLang="zh-CN" dirty="0"/>
              <a:t>hello</a:t>
            </a:r>
            <a:r>
              <a:rPr lang="zh-CN" altLang="en-US" dirty="0"/>
              <a:t>程序的执行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4076" y="953725"/>
            <a:ext cx="8338394" cy="4410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用户通过键盘输入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外壳程序创建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程序被装入内存中，经调度后由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逐条指令执行，操作为围绕着 “寄存器文件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/ALU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和主存”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操作分为以下几类：加载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跳转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5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5629275" cy="538162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sz="3200"/>
              <a:t>Hello</a:t>
            </a:r>
            <a:r>
              <a:rPr lang="zh-CN" altLang="en-US" sz="3200"/>
              <a:t>程序的数据流动过程</a:t>
            </a:r>
          </a:p>
        </p:txBody>
      </p:sp>
      <p:pic>
        <p:nvPicPr>
          <p:cNvPr id="468995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089025"/>
            <a:ext cx="8535988" cy="4981575"/>
          </a:xfrm>
          <a:noFill/>
        </p:spPr>
      </p:pic>
      <p:sp>
        <p:nvSpPr>
          <p:cNvPr id="364552" name="Line 8"/>
          <p:cNvSpPr>
            <a:spLocks noChangeShapeType="1"/>
          </p:cNvSpPr>
          <p:nvPr/>
        </p:nvSpPr>
        <p:spPr bwMode="auto">
          <a:xfrm flipV="1">
            <a:off x="1646238" y="396875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3" name="Line 9"/>
          <p:cNvSpPr>
            <a:spLocks noChangeShapeType="1"/>
          </p:cNvSpPr>
          <p:nvPr/>
        </p:nvSpPr>
        <p:spPr bwMode="auto">
          <a:xfrm>
            <a:off x="1646238" y="401478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4" name="Line 10"/>
          <p:cNvSpPr>
            <a:spLocks noChangeShapeType="1"/>
          </p:cNvSpPr>
          <p:nvPr/>
        </p:nvSpPr>
        <p:spPr bwMode="auto">
          <a:xfrm flipV="1">
            <a:off x="4572000" y="3338513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5" name="Line 11"/>
          <p:cNvSpPr>
            <a:spLocks noChangeShapeType="1"/>
          </p:cNvSpPr>
          <p:nvPr/>
        </p:nvSpPr>
        <p:spPr bwMode="auto">
          <a:xfrm flipH="1" flipV="1">
            <a:off x="2006600" y="3159125"/>
            <a:ext cx="2147888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6" name="Line 12"/>
          <p:cNvSpPr>
            <a:spLocks noChangeShapeType="1"/>
          </p:cNvSpPr>
          <p:nvPr/>
        </p:nvSpPr>
        <p:spPr bwMode="auto">
          <a:xfrm flipV="1">
            <a:off x="2006600" y="2438400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11300" y="4554538"/>
            <a:ext cx="1190625" cy="1268412"/>
            <a:chOff x="1051" y="2980"/>
            <a:chExt cx="750" cy="799"/>
          </a:xfrm>
        </p:grpSpPr>
        <p:sp>
          <p:nvSpPr>
            <p:cNvPr id="469002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9003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CC3300"/>
                  </a:solidFill>
                  <a:cs typeface="Arial" pitchFamily="34" charset="0"/>
                </a:rPr>
                <a:t>“hello”</a:t>
              </a:r>
            </a:p>
          </p:txBody>
        </p:sp>
      </p:grp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2232025" y="225901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H="1" flipV="1">
            <a:off x="2185988" y="2843213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V="1">
            <a:off x="5741988" y="391001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>
            <a:off x="4751388" y="393223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3" name="Line 19"/>
          <p:cNvSpPr>
            <a:spLocks noChangeShapeType="1"/>
          </p:cNvSpPr>
          <p:nvPr/>
        </p:nvSpPr>
        <p:spPr bwMode="auto">
          <a:xfrm flipV="1">
            <a:off x="4751388" y="331946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4" name="Line 20"/>
          <p:cNvSpPr>
            <a:spLocks noChangeShapeType="1"/>
          </p:cNvSpPr>
          <p:nvPr/>
        </p:nvSpPr>
        <p:spPr bwMode="auto">
          <a:xfrm flipH="1" flipV="1">
            <a:off x="5021263" y="3203575"/>
            <a:ext cx="1566862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5" name="Text Box 21"/>
          <p:cNvSpPr txBox="1">
            <a:spLocks noChangeArrowheads="1"/>
          </p:cNvSpPr>
          <p:nvPr/>
        </p:nvSpPr>
        <p:spPr bwMode="auto">
          <a:xfrm>
            <a:off x="6157913" y="5446713"/>
            <a:ext cx="1944687" cy="779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Hello</a:t>
            </a:r>
            <a:r>
              <a:rPr lang="zh-CN" altLang="en-US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可执行文件</a:t>
            </a:r>
          </a:p>
          <a:p>
            <a:pPr algn="ctr" eaLnBrk="0" hangingPunct="0">
              <a:spcBef>
                <a:spcPct val="50000"/>
              </a:spcBef>
            </a:pPr>
            <a:endParaRPr lang="zh-CN" altLang="en-US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4567" name="Text Box 23"/>
          <p:cNvSpPr txBox="1">
            <a:spLocks noChangeArrowheads="1"/>
          </p:cNvSpPr>
          <p:nvPr/>
        </p:nvSpPr>
        <p:spPr bwMode="auto">
          <a:xfrm>
            <a:off x="4113213" y="1082675"/>
            <a:ext cx="3789362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en-US" altLang="zh-CN" b="1">
                <a:solidFill>
                  <a:srgbClr val="CC3300"/>
                </a:solidFill>
                <a:ea typeface="黑体" pitchFamily="49" charset="-122"/>
              </a:rPr>
              <a:t>Red</a:t>
            </a:r>
            <a:r>
              <a:rPr lang="zh-CN" altLang="en-US" b="1">
                <a:solidFill>
                  <a:srgbClr val="CC3300"/>
                </a:solidFill>
                <a:ea typeface="黑体" pitchFamily="49" charset="-122"/>
              </a:rPr>
              <a:t>：</a:t>
            </a:r>
            <a:r>
              <a:rPr lang="en-US" altLang="zh-CN" b="1">
                <a:solidFill>
                  <a:srgbClr val="CC3300"/>
                </a:solidFill>
                <a:ea typeface="黑体" pitchFamily="49" charset="-122"/>
              </a:rPr>
              <a:t>shell</a:t>
            </a:r>
            <a:r>
              <a:rPr lang="zh-CN" altLang="en-US" b="1">
                <a:solidFill>
                  <a:srgbClr val="CC3300"/>
                </a:solidFill>
                <a:ea typeface="黑体" pitchFamily="49" charset="-122"/>
              </a:rPr>
              <a:t>命令行处理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b="1">
                <a:solidFill>
                  <a:srgbClr val="0066CC"/>
                </a:solidFill>
                <a:ea typeface="黑体" pitchFamily="49" charset="-122"/>
              </a:rPr>
              <a:t>Blue</a:t>
            </a:r>
            <a:r>
              <a:rPr lang="zh-CN" altLang="en-US" b="1">
                <a:solidFill>
                  <a:srgbClr val="0066CC"/>
                </a:solidFill>
                <a:ea typeface="黑体" pitchFamily="49" charset="-122"/>
              </a:rPr>
              <a:t>：可执行文件加载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b="1">
                <a:solidFill>
                  <a:srgbClr val="008000"/>
                </a:solidFill>
                <a:ea typeface="黑体" pitchFamily="49" charset="-122"/>
              </a:rPr>
              <a:t>Cyan</a:t>
            </a:r>
            <a:r>
              <a:rPr lang="zh-CN" altLang="en-US" b="1">
                <a:solidFill>
                  <a:srgbClr val="008000"/>
                </a:solidFill>
                <a:ea typeface="黑体" pitchFamily="49" charset="-122"/>
              </a:rPr>
              <a:t>：</a:t>
            </a:r>
            <a:r>
              <a:rPr lang="en-US" altLang="zh-CN" b="1">
                <a:solidFill>
                  <a:srgbClr val="008000"/>
                </a:solidFill>
                <a:ea typeface="黑体" pitchFamily="49" charset="-122"/>
              </a:rPr>
              <a:t>hello</a:t>
            </a:r>
            <a:r>
              <a:rPr lang="zh-CN" altLang="en-US" b="1">
                <a:solidFill>
                  <a:srgbClr val="008000"/>
                </a:solidFill>
                <a:ea typeface="黑体" pitchFamily="49" charset="-122"/>
              </a:rPr>
              <a:t>程序执行过程</a:t>
            </a:r>
          </a:p>
        </p:txBody>
      </p:sp>
      <p:sp>
        <p:nvSpPr>
          <p:cNvPr id="364569" name="Text Box 25"/>
          <p:cNvSpPr txBox="1">
            <a:spLocks noChangeArrowheads="1"/>
          </p:cNvSpPr>
          <p:nvPr/>
        </p:nvSpPr>
        <p:spPr bwMode="auto">
          <a:xfrm>
            <a:off x="7532688" y="26003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rgbClr val="CC3300"/>
                </a:solidFill>
                <a:cs typeface="Arial" pitchFamily="34" charset="0"/>
              </a:rPr>
              <a:t>“hello”</a:t>
            </a:r>
          </a:p>
        </p:txBody>
      </p:sp>
      <p:sp>
        <p:nvSpPr>
          <p:cNvPr id="364570" name="Text Box 26"/>
          <p:cNvSpPr txBox="1">
            <a:spLocks noChangeArrowheads="1"/>
          </p:cNvSpPr>
          <p:nvPr/>
        </p:nvSpPr>
        <p:spPr bwMode="auto">
          <a:xfrm>
            <a:off x="7489825" y="3019425"/>
            <a:ext cx="165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cs typeface="Arial" pitchFamily="34" charset="0"/>
              </a:rPr>
              <a:t>“hello,world/n”</a:t>
            </a:r>
          </a:p>
        </p:txBody>
      </p:sp>
      <p:sp>
        <p:nvSpPr>
          <p:cNvPr id="364571" name="Text Box 27"/>
          <p:cNvSpPr txBox="1">
            <a:spLocks noChangeArrowheads="1"/>
          </p:cNvSpPr>
          <p:nvPr/>
        </p:nvSpPr>
        <p:spPr bwMode="auto">
          <a:xfrm>
            <a:off x="2857500" y="5445125"/>
            <a:ext cx="2090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008000"/>
                </a:solidFill>
                <a:cs typeface="Arial" pitchFamily="34" charset="0"/>
              </a:rPr>
              <a:t>“hello,world/n”</a:t>
            </a:r>
          </a:p>
        </p:txBody>
      </p:sp>
      <p:sp>
        <p:nvSpPr>
          <p:cNvPr id="364573" name="Line 29"/>
          <p:cNvSpPr>
            <a:spLocks noChangeShapeType="1"/>
          </p:cNvSpPr>
          <p:nvPr/>
        </p:nvSpPr>
        <p:spPr bwMode="auto">
          <a:xfrm flipH="1" flipV="1">
            <a:off x="2149475" y="3062288"/>
            <a:ext cx="4427538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2120900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H="1" flipV="1">
            <a:off x="1773238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6" name="Line 32"/>
          <p:cNvSpPr>
            <a:spLocks noChangeShapeType="1"/>
          </p:cNvSpPr>
          <p:nvPr/>
        </p:nvSpPr>
        <p:spPr bwMode="auto">
          <a:xfrm flipH="1" flipV="1">
            <a:off x="1849438" y="3322638"/>
            <a:ext cx="2351087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8" name="Line 34"/>
          <p:cNvSpPr>
            <a:spLocks noChangeShapeType="1"/>
          </p:cNvSpPr>
          <p:nvPr/>
        </p:nvSpPr>
        <p:spPr bwMode="auto">
          <a:xfrm flipV="1">
            <a:off x="4195763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9" name="Line 35"/>
          <p:cNvSpPr>
            <a:spLocks noChangeShapeType="1"/>
          </p:cNvSpPr>
          <p:nvPr/>
        </p:nvSpPr>
        <p:spPr bwMode="auto">
          <a:xfrm>
            <a:off x="3395663" y="3805238"/>
            <a:ext cx="798512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1" name="Line 37"/>
          <p:cNvSpPr>
            <a:spLocks noChangeShapeType="1"/>
          </p:cNvSpPr>
          <p:nvPr/>
        </p:nvSpPr>
        <p:spPr bwMode="auto">
          <a:xfrm flipV="1">
            <a:off x="3381375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2" name="Text Box 38"/>
          <p:cNvSpPr txBox="1">
            <a:spLocks noChangeArrowheads="1"/>
          </p:cNvSpPr>
          <p:nvPr/>
        </p:nvSpPr>
        <p:spPr bwMode="auto">
          <a:xfrm>
            <a:off x="598488" y="6229350"/>
            <a:ext cx="7199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所有过程都是在</a:t>
            </a:r>
            <a:r>
              <a:rPr lang="en-US" altLang="zh-CN" b="1">
                <a:solidFill>
                  <a:srgbClr val="ED1611"/>
                </a:solidFill>
                <a:ea typeface="黑体" pitchFamily="49" charset="-122"/>
              </a:rPr>
              <a:t>CPU</a:t>
            </a:r>
            <a:r>
              <a:rPr lang="zh-CN" altLang="en-US" b="1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执行指令所产生的控制信号的作用下进行的。</a:t>
            </a:r>
          </a:p>
        </p:txBody>
      </p:sp>
      <p:sp>
        <p:nvSpPr>
          <p:cNvPr id="364583" name="Text Box 39"/>
          <p:cNvSpPr txBox="1">
            <a:spLocks noChangeArrowheads="1"/>
          </p:cNvSpPr>
          <p:nvPr/>
        </p:nvSpPr>
        <p:spPr bwMode="auto">
          <a:xfrm>
            <a:off x="617538" y="5919788"/>
            <a:ext cx="7707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数据经常在各存储部件间传送。故现代计算机大多采用“缓存”技术！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600825" y="307975"/>
            <a:ext cx="2562225" cy="1006475"/>
            <a:chOff x="901" y="977"/>
            <a:chExt cx="1614" cy="634"/>
          </a:xfrm>
        </p:grpSpPr>
        <p:sp>
          <p:nvSpPr>
            <p:cNvPr id="469025" name="Rectangle 41"/>
            <p:cNvSpPr>
              <a:spLocks noChangeArrowheads="1"/>
            </p:cNvSpPr>
            <p:nvPr/>
          </p:nvSpPr>
          <p:spPr bwMode="auto">
            <a:xfrm>
              <a:off x="901" y="977"/>
              <a:ext cx="1216" cy="634"/>
            </a:xfrm>
            <a:prstGeom prst="rect">
              <a:avLst/>
            </a:prstGeom>
            <a:solidFill>
              <a:schemeClr val="bg1">
                <a:alpha val="2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ED1611"/>
                  </a:solidFill>
                  <a:cs typeface="Arial" pitchFamily="34" charset="0"/>
                </a:rPr>
                <a:t>Unix&gt;./hello</a:t>
              </a:r>
            </a:p>
            <a:p>
              <a:pPr eaLnBrk="0" hangingPunct="0"/>
              <a:r>
                <a:rPr lang="en-US" altLang="zh-CN" sz="2000" b="1">
                  <a:solidFill>
                    <a:srgbClr val="008000"/>
                  </a:solidFill>
                  <a:cs typeface="Arial" pitchFamily="34" charset="0"/>
                </a:rPr>
                <a:t>hello, world</a:t>
              </a:r>
            </a:p>
            <a:p>
              <a:pPr eaLnBrk="0" hangingPunct="0"/>
              <a:r>
                <a:rPr lang="en-US" altLang="zh-CN" sz="2000" b="1">
                  <a:cs typeface="Arial" pitchFamily="34" charset="0"/>
                </a:rPr>
                <a:t>unix&gt;</a:t>
              </a:r>
            </a:p>
          </p:txBody>
        </p:sp>
        <p:sp>
          <p:nvSpPr>
            <p:cNvPr id="469026" name="Text Box 42"/>
            <p:cNvSpPr txBox="1">
              <a:spLocks noChangeArrowheads="1"/>
            </p:cNvSpPr>
            <p:nvPr/>
          </p:nvSpPr>
          <p:spPr bwMode="auto">
            <a:xfrm>
              <a:off x="1838" y="996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itchFamily="34" charset="0"/>
                </a:rPr>
                <a:t>[Enter]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3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3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3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3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3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3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  <p:bldP spid="364554" grpId="0" animBg="1"/>
      <p:bldP spid="364555" grpId="0" animBg="1"/>
      <p:bldP spid="364556" grpId="0" animBg="1"/>
      <p:bldP spid="364559" grpId="0" animBg="1"/>
      <p:bldP spid="364560" grpId="0" animBg="1"/>
      <p:bldP spid="364561" grpId="0" animBg="1"/>
      <p:bldP spid="364562" grpId="0" animBg="1"/>
      <p:bldP spid="364563" grpId="0" animBg="1"/>
      <p:bldP spid="364564" grpId="0" animBg="1"/>
      <p:bldP spid="364565" grpId="0" animBg="1"/>
      <p:bldP spid="364569" grpId="0"/>
      <p:bldP spid="364570" grpId="0"/>
      <p:bldP spid="364571" grpId="0"/>
      <p:bldP spid="364573" grpId="0" animBg="1"/>
      <p:bldP spid="364574" grpId="0" animBg="1"/>
      <p:bldP spid="364575" grpId="0" animBg="1"/>
      <p:bldP spid="364576" grpId="0" animBg="1"/>
      <p:bldP spid="364578" grpId="0" animBg="1"/>
      <p:bldP spid="364579" grpId="0" animBg="1"/>
      <p:bldP spid="3645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5" y="1341755"/>
            <a:ext cx="8492230" cy="537972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6565" y="593685"/>
            <a:ext cx="304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用户键入</a:t>
            </a:r>
            <a:r>
              <a:rPr lang="en-US" altLang="zh-CN" sz="2400" b="1" dirty="0"/>
              <a:t>hello</a:t>
            </a:r>
            <a:r>
              <a:rPr lang="zh-CN" altLang="en-US" sz="2400" b="1" dirty="0"/>
              <a:t>命令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11960" y="1592788"/>
            <a:ext cx="44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读入到</a:t>
            </a:r>
            <a:r>
              <a:rPr lang="en-US" altLang="zh-CN" sz="2400" b="1" dirty="0">
                <a:solidFill>
                  <a:srgbClr val="00B0F0"/>
                </a:solidFill>
              </a:rPr>
              <a:t>shell</a:t>
            </a:r>
            <a:r>
              <a:rPr lang="zh-CN" altLang="en-US" sz="2400" b="1" dirty="0">
                <a:solidFill>
                  <a:srgbClr val="00B0F0"/>
                </a:solidFill>
              </a:rPr>
              <a:t>程序的数据缓冲区</a:t>
            </a:r>
          </a:p>
        </p:txBody>
      </p:sp>
    </p:spTree>
    <p:extLst>
      <p:ext uri="{BB962C8B-B14F-4D97-AF65-F5344CB8AC3E}">
        <p14:creationId xmlns:p14="http://schemas.microsoft.com/office/powerpoint/2010/main" val="280196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4" y="1242159"/>
            <a:ext cx="8390275" cy="521486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1610" y="746879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从磁盘加载</a:t>
            </a:r>
            <a:r>
              <a:rPr lang="en-US" altLang="zh-CN" sz="2400" dirty="0"/>
              <a:t>hello</a:t>
            </a:r>
            <a:r>
              <a:rPr lang="zh-CN" altLang="en-US" sz="2400" dirty="0"/>
              <a:t>可执行文件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99864" y="1583795"/>
            <a:ext cx="3986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hello</a:t>
            </a:r>
            <a:r>
              <a:rPr lang="zh-CN" altLang="en-US" sz="2400" b="1" dirty="0">
                <a:solidFill>
                  <a:srgbClr val="00B0F0"/>
                </a:solidFill>
              </a:rPr>
              <a:t>程序的代码和数据（含字符串“</a:t>
            </a:r>
            <a:r>
              <a:rPr lang="en-US" altLang="zh-CN" sz="2400" b="1" dirty="0">
                <a:solidFill>
                  <a:srgbClr val="00B0F0"/>
                </a:solidFill>
              </a:rPr>
              <a:t>hello, world!</a:t>
            </a:r>
            <a:r>
              <a:rPr lang="zh-CN" altLang="en-US" sz="2400" b="1" dirty="0">
                <a:solidFill>
                  <a:srgbClr val="00B0F0"/>
                </a:solidFill>
              </a:rPr>
              <a:t>”）</a:t>
            </a:r>
          </a:p>
        </p:txBody>
      </p:sp>
    </p:spTree>
    <p:extLst>
      <p:ext uri="{BB962C8B-B14F-4D97-AF65-F5344CB8AC3E}">
        <p14:creationId xmlns:p14="http://schemas.microsoft.com/office/powerpoint/2010/main" val="168167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5" y="462120"/>
            <a:ext cx="8415935" cy="612078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37939" y="1088740"/>
            <a:ext cx="339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将字符串输出到显示器</a:t>
            </a:r>
          </a:p>
        </p:txBody>
      </p:sp>
    </p:spTree>
    <p:extLst>
      <p:ext uri="{BB962C8B-B14F-4D97-AF65-F5344CB8AC3E}">
        <p14:creationId xmlns:p14="http://schemas.microsoft.com/office/powerpoint/2010/main" val="289920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668"/>
            <a:ext cx="8229600" cy="561975"/>
          </a:xfrm>
        </p:spPr>
        <p:txBody>
          <a:bodyPr/>
          <a:lstStyle/>
          <a:p>
            <a:r>
              <a:rPr lang="en-US" altLang="zh-CN" dirty="0"/>
              <a:t>1.5 &amp; 1.6 </a:t>
            </a:r>
            <a:r>
              <a:rPr lang="zh-CN" altLang="en-US" dirty="0"/>
              <a:t>存储设备的层次结构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51519" y="825743"/>
            <a:ext cx="8775975" cy="5767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1.5 </a:t>
            </a:r>
            <a:r>
              <a:rPr lang="zh-CN" altLang="en-US" b="1" dirty="0"/>
              <a:t>高速缓存存储器（</a:t>
            </a:r>
            <a:r>
              <a:rPr lang="en-US" altLang="zh-CN" dirty="0"/>
              <a:t>cache</a:t>
            </a:r>
            <a:r>
              <a:rPr lang="zh-CN" altLang="en-US" dirty="0"/>
              <a:t>）的引入</a:t>
            </a:r>
            <a:endParaRPr lang="en-US" altLang="zh-CN" dirty="0"/>
          </a:p>
          <a:p>
            <a:pPr lvl="1"/>
            <a:r>
              <a:rPr lang="zh-CN" altLang="en-US" dirty="0"/>
              <a:t>问题：</a:t>
            </a:r>
            <a:endParaRPr lang="en-US" altLang="zh-CN" dirty="0"/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与主存、外设的速度差</a:t>
            </a:r>
            <a:endParaRPr lang="en-US" altLang="zh-CN" dirty="0"/>
          </a:p>
          <a:p>
            <a:pPr lvl="3"/>
            <a:r>
              <a:rPr lang="zh-CN" altLang="en-US" sz="2200" b="1" dirty="0"/>
              <a:t>处理器内部寄存器比主存快</a:t>
            </a:r>
            <a:r>
              <a:rPr lang="en-US" altLang="zh-CN" sz="2200" b="1" dirty="0"/>
              <a:t>100</a:t>
            </a:r>
            <a:r>
              <a:rPr lang="zh-CN" altLang="en-US" sz="2200" b="1" dirty="0"/>
              <a:t>倍；</a:t>
            </a:r>
            <a:endParaRPr lang="en-US" altLang="zh-CN" sz="2200" b="1" dirty="0"/>
          </a:p>
          <a:p>
            <a:pPr lvl="3"/>
            <a:r>
              <a:rPr lang="zh-CN" altLang="en-US" sz="2200" b="1" dirty="0"/>
              <a:t>主存比磁盘快</a:t>
            </a:r>
            <a:r>
              <a:rPr lang="en-US" altLang="zh-CN" sz="2200" b="1" dirty="0"/>
              <a:t>1000</a:t>
            </a:r>
            <a:r>
              <a:rPr lang="zh-CN" altLang="en-US" sz="2200" b="1" dirty="0"/>
              <a:t>万倍；</a:t>
            </a:r>
            <a:endParaRPr lang="en-US" altLang="zh-CN" sz="2200" b="1" dirty="0"/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与主存、外设的容量差</a:t>
            </a:r>
            <a:endParaRPr lang="en-US" altLang="zh-CN" dirty="0"/>
          </a:p>
          <a:p>
            <a:pPr lvl="3"/>
            <a:r>
              <a:rPr lang="zh-CN" altLang="en-US" sz="2200" b="1" dirty="0"/>
              <a:t>处理器内部寄存器几十或几百字节，主存可以放几十亿字节；</a:t>
            </a:r>
            <a:endParaRPr lang="en-US" altLang="zh-CN" sz="2200" b="1" dirty="0"/>
          </a:p>
          <a:p>
            <a:pPr lvl="3"/>
            <a:r>
              <a:rPr lang="zh-CN" altLang="en-US" sz="2200" b="1" dirty="0"/>
              <a:t>磁盘容量可以比主存大</a:t>
            </a:r>
            <a:r>
              <a:rPr lang="en-US" altLang="zh-CN" sz="2200" b="1" dirty="0"/>
              <a:t>1000</a:t>
            </a:r>
            <a:r>
              <a:rPr lang="zh-CN" altLang="en-US" sz="2200" b="1" dirty="0"/>
              <a:t>倍；</a:t>
            </a:r>
            <a:endParaRPr lang="en-US" altLang="zh-CN" sz="2200" b="1" dirty="0"/>
          </a:p>
          <a:p>
            <a:pPr lvl="1"/>
            <a:r>
              <a:rPr lang="zh-CN" altLang="en-US" b="1" dirty="0"/>
              <a:t>解决方法：</a:t>
            </a:r>
            <a:endParaRPr lang="en-US" altLang="zh-CN" b="1" dirty="0"/>
          </a:p>
          <a:p>
            <a:pPr lvl="2"/>
            <a:r>
              <a:rPr lang="zh-CN" altLang="en-US" b="1" dirty="0"/>
              <a:t>插入中间一级存储器，速度和容量介乎两者之间，用于保存常用数据</a:t>
            </a:r>
            <a:endParaRPr lang="en-US" altLang="zh-CN" b="1" dirty="0"/>
          </a:p>
          <a:p>
            <a:pPr lvl="2"/>
            <a:r>
              <a:rPr lang="zh-CN" altLang="en-US" b="1" dirty="0"/>
              <a:t>其工作原理建立在数据访问的“局部性”之上</a:t>
            </a:r>
            <a:endParaRPr lang="en-US" altLang="zh-CN" b="1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554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37" y="196220"/>
            <a:ext cx="6093144" cy="317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6545" y="3474005"/>
            <a:ext cx="8370930" cy="318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高速缓存存储器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       </a:t>
            </a:r>
            <a:r>
              <a:rPr lang="zh-CN" altLang="en-US" sz="2400" dirty="0"/>
              <a:t>采用</a:t>
            </a:r>
            <a:r>
              <a:rPr lang="en-US" altLang="zh-CN" sz="2400" dirty="0"/>
              <a:t>SRAM</a:t>
            </a:r>
            <a:r>
              <a:rPr lang="zh-CN" altLang="en-US" sz="2400" dirty="0"/>
              <a:t>技术，速度接近于内部寄存器，容量介于寄存器文件和主存之间；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可以形成多级结构，</a:t>
            </a:r>
            <a:r>
              <a:rPr lang="en-US" altLang="zh-CN" sz="2400" dirty="0"/>
              <a:t>L1</a:t>
            </a:r>
            <a:r>
              <a:rPr lang="zh-CN" altLang="en-US" sz="2400" dirty="0"/>
              <a:t>容量为几万字节（几</a:t>
            </a:r>
            <a:r>
              <a:rPr lang="en-US" altLang="zh-CN" sz="2400" dirty="0"/>
              <a:t>KB~</a:t>
            </a:r>
            <a:r>
              <a:rPr lang="zh-CN" altLang="en-US" sz="2400" dirty="0"/>
              <a:t>几十</a:t>
            </a:r>
            <a:r>
              <a:rPr lang="en-US" altLang="zh-CN" sz="2400" dirty="0"/>
              <a:t>KB</a:t>
            </a:r>
            <a:r>
              <a:rPr lang="zh-CN" altLang="en-US" sz="2400" dirty="0"/>
              <a:t>），</a:t>
            </a:r>
            <a:r>
              <a:rPr lang="en-US" altLang="zh-CN" sz="2400" dirty="0"/>
              <a:t>L2</a:t>
            </a:r>
            <a:r>
              <a:rPr lang="zh-CN" altLang="en-US" sz="2400" dirty="0"/>
              <a:t>可以到几十万到几百万字节，还可以具有</a:t>
            </a:r>
            <a:r>
              <a:rPr lang="en-US" altLang="zh-CN" sz="2400" dirty="0"/>
              <a:t>L3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高速缓存存储器的利用情况不同，可能会引起性能上高达一个数量级异常的差异</a:t>
            </a:r>
          </a:p>
        </p:txBody>
      </p:sp>
    </p:spTree>
    <p:extLst>
      <p:ext uri="{BB962C8B-B14F-4D97-AF65-F5344CB8AC3E}">
        <p14:creationId xmlns:p14="http://schemas.microsoft.com/office/powerpoint/2010/main" val="170950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72787" y="271930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1.6</a:t>
            </a:r>
            <a:r>
              <a:rPr lang="zh-CN" altLang="en-US" dirty="0"/>
              <a:t> 存储层次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cache</a:t>
            </a:r>
            <a:r>
              <a:rPr lang="zh-CN" altLang="en-US" dirty="0"/>
              <a:t>推广：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097" y="1403775"/>
            <a:ext cx="5928393" cy="463746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220672" y="4016860"/>
            <a:ext cx="2614613" cy="7315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2787" y="1535687"/>
            <a:ext cx="25201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用户编程模型是以进程的虚拟存储为抽象中心，主要对应于</a:t>
            </a:r>
            <a:r>
              <a:rPr lang="en-US" altLang="zh-CN" sz="2400" dirty="0"/>
              <a:t>DRAM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主存和</a:t>
            </a:r>
            <a:r>
              <a:rPr lang="en-US" altLang="zh-CN" sz="2400" dirty="0"/>
              <a:t>cache</a:t>
            </a:r>
            <a:r>
              <a:rPr lang="zh-CN" altLang="en-US" sz="2400" dirty="0"/>
              <a:t>是物理内存的概念，对软件透明；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OS</a:t>
            </a:r>
            <a:r>
              <a:rPr lang="zh-CN" altLang="en-US" sz="2400" dirty="0"/>
              <a:t>能看见虚存和物理内存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590512" y="2176630"/>
            <a:ext cx="1903096" cy="1760220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41872" y="4828390"/>
            <a:ext cx="3051811" cy="596961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1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第一章 计算机系统漫游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/>
            </a:br>
            <a:endParaRPr lang="en-US" altLang="zh-CN" sz="32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55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628" y="143635"/>
            <a:ext cx="8229600" cy="540060"/>
          </a:xfrm>
        </p:spPr>
        <p:txBody>
          <a:bodyPr/>
          <a:lstStyle/>
          <a:p>
            <a:r>
              <a:rPr lang="en-US" altLang="zh-CN" dirty="0"/>
              <a:t>1.7</a:t>
            </a:r>
            <a:r>
              <a:rPr lang="zh-CN" altLang="en-US" dirty="0"/>
              <a:t>计算机系统中的</a:t>
            </a:r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6535" y="818710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1.7.1</a:t>
            </a:r>
            <a:r>
              <a:rPr lang="zh-CN" altLang="en-US" dirty="0"/>
              <a:t> 计算机系统的分层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2"/>
            <a:r>
              <a:rPr lang="en-US" altLang="zh-CN" dirty="0"/>
              <a:t>OS</a:t>
            </a:r>
            <a:r>
              <a:rPr lang="zh-CN" altLang="en-US" dirty="0"/>
              <a:t>作用：</a:t>
            </a:r>
            <a:r>
              <a:rPr lang="en-US" altLang="zh-CN" dirty="0"/>
              <a:t>1</a:t>
            </a:r>
            <a:r>
              <a:rPr lang="zh-CN" altLang="en-US" dirty="0"/>
              <a:t>）防止硬件被失控的应用程序滥用；</a:t>
            </a:r>
            <a:r>
              <a:rPr lang="en-US" altLang="zh-CN" dirty="0"/>
              <a:t>2</a:t>
            </a:r>
            <a:r>
              <a:rPr lang="zh-CN" altLang="en-US" dirty="0"/>
              <a:t>）向应用程序提供简单移植的接口来使用硬件。</a:t>
            </a:r>
            <a:endParaRPr lang="en-US" altLang="zh-CN" dirty="0"/>
          </a:p>
          <a:p>
            <a:pPr lvl="2"/>
            <a:r>
              <a:rPr lang="en-US" altLang="zh-CN" dirty="0"/>
              <a:t>OS</a:t>
            </a:r>
            <a:r>
              <a:rPr lang="zh-CN" altLang="en-US" dirty="0"/>
              <a:t>中的抽象：进程、虚拟内存和文件系统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185" y="1427554"/>
            <a:ext cx="4107713" cy="115062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998290" y="1831474"/>
            <a:ext cx="1765935" cy="331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659" y="3842838"/>
            <a:ext cx="4734177" cy="25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0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51520" y="212156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1.7.2</a:t>
            </a:r>
            <a:r>
              <a:rPr lang="zh-CN" altLang="en-US" dirty="0"/>
              <a:t> 进程</a:t>
            </a:r>
            <a:endParaRPr lang="en-US" altLang="zh-CN" dirty="0"/>
          </a:p>
          <a:p>
            <a:pPr lvl="1"/>
            <a:r>
              <a:rPr lang="zh-CN" altLang="en-US" dirty="0"/>
              <a:t>定义：操作系统对一个正在运行的程序的一种抽象</a:t>
            </a:r>
            <a:endParaRPr lang="en-US" altLang="zh-CN" dirty="0"/>
          </a:p>
          <a:p>
            <a:pPr lvl="2"/>
            <a:r>
              <a:rPr lang="zh-CN" altLang="en-US" dirty="0"/>
              <a:t>是计算机系统中最重要的概念之一；</a:t>
            </a:r>
            <a:endParaRPr lang="en-US" altLang="zh-CN" dirty="0"/>
          </a:p>
          <a:p>
            <a:pPr lvl="2"/>
            <a:r>
              <a:rPr lang="zh-CN" altLang="en-US" dirty="0"/>
              <a:t>一个系统上可以有多个进程并发执行；</a:t>
            </a:r>
            <a:endParaRPr lang="en-US" altLang="zh-CN" dirty="0"/>
          </a:p>
          <a:p>
            <a:pPr lvl="2"/>
            <a:r>
              <a:rPr lang="zh-CN" altLang="en-US" dirty="0"/>
              <a:t>一个</a:t>
            </a:r>
            <a:r>
              <a:rPr lang="en-US" altLang="zh-CN" dirty="0"/>
              <a:t>CPU</a:t>
            </a:r>
            <a:r>
              <a:rPr lang="zh-CN" altLang="en-US" dirty="0"/>
              <a:t>上的进程可以交替执行</a:t>
            </a:r>
            <a:r>
              <a:rPr lang="en-US" altLang="zh-CN" dirty="0"/>
              <a:t>——</a:t>
            </a:r>
            <a:r>
              <a:rPr lang="zh-CN" altLang="en-US" dirty="0"/>
              <a:t>使用“上下文切换”机制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45" y="3577909"/>
            <a:ext cx="5513681" cy="277844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969068" y="4460241"/>
            <a:ext cx="1354455" cy="54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69068" y="5271771"/>
            <a:ext cx="1354455" cy="54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80435" y="3393242"/>
            <a:ext cx="307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（</a:t>
            </a:r>
            <a:r>
              <a:rPr lang="en-US" altLang="zh-CN" b="1" dirty="0">
                <a:solidFill>
                  <a:srgbClr val="00B050"/>
                </a:solidFill>
              </a:rPr>
              <a:t>shell</a:t>
            </a:r>
            <a:r>
              <a:rPr lang="zh-CN" altLang="en-US" b="1" dirty="0">
                <a:solidFill>
                  <a:srgbClr val="00B050"/>
                </a:solidFill>
              </a:rPr>
              <a:t>）                 （</a:t>
            </a:r>
            <a:r>
              <a:rPr lang="en-US" altLang="zh-CN" b="1" dirty="0">
                <a:solidFill>
                  <a:srgbClr val="00B050"/>
                </a:solidFill>
              </a:rPr>
              <a:t>hello</a:t>
            </a:r>
            <a:r>
              <a:rPr lang="zh-CN" altLang="en-US" b="1" dirty="0">
                <a:solidFill>
                  <a:srgbClr val="00B050"/>
                </a:solidFill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1505" y="3813911"/>
            <a:ext cx="11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上下文切换的简单示意：</a:t>
            </a:r>
          </a:p>
        </p:txBody>
      </p:sp>
    </p:spTree>
    <p:extLst>
      <p:ext uri="{BB962C8B-B14F-4D97-AF65-F5344CB8AC3E}">
        <p14:creationId xmlns:p14="http://schemas.microsoft.com/office/powerpoint/2010/main" val="3662484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39275" y="323655"/>
            <a:ext cx="8229600" cy="3300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1.7.3</a:t>
            </a:r>
            <a:r>
              <a:rPr lang="zh-CN" altLang="en-US" dirty="0"/>
              <a:t> 线程</a:t>
            </a:r>
            <a:endParaRPr lang="en-US" altLang="zh-CN" dirty="0"/>
          </a:p>
          <a:p>
            <a:pPr lvl="1"/>
            <a:r>
              <a:rPr lang="zh-CN" altLang="en-US" dirty="0"/>
              <a:t>资源与调度的分离</a:t>
            </a:r>
            <a:endParaRPr lang="en-US" altLang="zh-CN" dirty="0"/>
          </a:p>
          <a:p>
            <a:pPr lvl="1"/>
            <a:r>
              <a:rPr lang="zh-CN" altLang="en-US" dirty="0"/>
              <a:t>一个进程可包含多个线程</a:t>
            </a:r>
            <a:endParaRPr lang="en-US" altLang="zh-CN" dirty="0"/>
          </a:p>
          <a:p>
            <a:pPr lvl="2"/>
            <a:r>
              <a:rPr lang="zh-CN" altLang="en-US" dirty="0"/>
              <a:t>这些线程共享进程空间，但各自有独立的线程控制块和线程私有堆栈</a:t>
            </a:r>
            <a:endParaRPr lang="en-US" altLang="zh-CN" dirty="0"/>
          </a:p>
          <a:p>
            <a:pPr lvl="1"/>
            <a:r>
              <a:rPr lang="zh-CN" altLang="en-US" dirty="0"/>
              <a:t>创建线程的资源开销比进程小、切换比进程快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7697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43" y="188640"/>
            <a:ext cx="6328557" cy="639070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41530" y="390506"/>
            <a:ext cx="4500500" cy="6168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1.7.4</a:t>
            </a:r>
            <a:r>
              <a:rPr lang="zh-CN" altLang="en-US" dirty="0"/>
              <a:t> 虚拟存储器</a:t>
            </a:r>
            <a:endParaRPr lang="en-US" altLang="zh-CN" dirty="0"/>
          </a:p>
          <a:p>
            <a:r>
              <a:rPr lang="zh-CN" altLang="en-US" sz="2800" dirty="0"/>
              <a:t>每个进程看到的是一个一致的、虚拟的存储器</a:t>
            </a:r>
            <a:r>
              <a:rPr lang="en-US" altLang="zh-CN" sz="2800" dirty="0"/>
              <a:t>—</a:t>
            </a:r>
            <a:r>
              <a:rPr lang="zh-CN" altLang="en-US" sz="2800" dirty="0"/>
              <a:t>即进程的虚拟地址空间</a:t>
            </a:r>
            <a:endParaRPr lang="en-US" altLang="zh-CN" sz="2800" dirty="0"/>
          </a:p>
          <a:p>
            <a:r>
              <a:rPr lang="zh-CN" altLang="en-US" sz="2800" dirty="0"/>
              <a:t>系统中有多个进程，因此有多个独立虚拟地址空间</a:t>
            </a:r>
            <a:endParaRPr lang="en-US" altLang="zh-CN" sz="2800" dirty="0"/>
          </a:p>
          <a:p>
            <a:r>
              <a:rPr lang="zh-CN" altLang="en-US" sz="2800" dirty="0"/>
              <a:t>布局：</a:t>
            </a:r>
            <a:endParaRPr lang="en-US" altLang="zh-CN" sz="2800" dirty="0"/>
          </a:p>
          <a:p>
            <a:pPr lvl="1"/>
            <a:r>
              <a:rPr lang="zh-CN" altLang="en-US" dirty="0"/>
              <a:t>程序代码和数据</a:t>
            </a:r>
            <a:endParaRPr lang="en-US" altLang="zh-CN" dirty="0"/>
          </a:p>
          <a:p>
            <a:pPr lvl="1"/>
            <a:r>
              <a:rPr lang="zh-CN" altLang="en-US" dirty="0"/>
              <a:t>堆</a:t>
            </a:r>
            <a:endParaRPr lang="en-US" altLang="zh-CN" dirty="0"/>
          </a:p>
          <a:p>
            <a:pPr lvl="1"/>
            <a:r>
              <a:rPr lang="zh-CN" altLang="en-US" dirty="0"/>
              <a:t>共享库</a:t>
            </a:r>
            <a:endParaRPr lang="en-US" altLang="zh-CN" dirty="0"/>
          </a:p>
          <a:p>
            <a:pPr lvl="1"/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内核虚拟空间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02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368660"/>
            <a:ext cx="8229600" cy="60756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1.7.5</a:t>
            </a:r>
            <a:r>
              <a:rPr lang="zh-CN" altLang="en-US" dirty="0"/>
              <a:t> 文件</a:t>
            </a:r>
            <a:endParaRPr lang="en-US" altLang="zh-CN" dirty="0"/>
          </a:p>
          <a:p>
            <a:pPr lvl="1"/>
            <a:r>
              <a:rPr lang="en-US" altLang="zh-CN" dirty="0"/>
              <a:t>Unix</a:t>
            </a:r>
            <a:r>
              <a:rPr lang="zh-CN" altLang="en-US" dirty="0"/>
              <a:t>中“万物皆文件”</a:t>
            </a:r>
            <a:endParaRPr lang="en-US" altLang="zh-CN" dirty="0"/>
          </a:p>
          <a:p>
            <a:pPr lvl="2"/>
            <a:r>
              <a:rPr lang="en-US" altLang="zh-CN" sz="2800" dirty="0"/>
              <a:t>IO</a:t>
            </a:r>
            <a:r>
              <a:rPr lang="zh-CN" altLang="en-US" sz="2800" dirty="0"/>
              <a:t>系统在文件系统框架内</a:t>
            </a:r>
            <a:endParaRPr lang="en-US" altLang="zh-CN" sz="2800" dirty="0"/>
          </a:p>
          <a:p>
            <a:pPr lvl="2"/>
            <a:endParaRPr lang="en-US" altLang="zh-CN" sz="2800" dirty="0"/>
          </a:p>
          <a:p>
            <a:pPr lvl="1"/>
            <a:r>
              <a:rPr lang="zh-CN" altLang="en-US" dirty="0"/>
              <a:t>数据文件</a:t>
            </a:r>
            <a:endParaRPr lang="en-US" altLang="zh-CN" dirty="0"/>
          </a:p>
          <a:p>
            <a:pPr lvl="2"/>
            <a:r>
              <a:rPr lang="zh-CN" altLang="en-US" sz="2800" dirty="0"/>
              <a:t>字节序列，可以存储在磁盘上</a:t>
            </a:r>
            <a:endParaRPr lang="en-US" altLang="zh-CN" sz="2800" dirty="0"/>
          </a:p>
          <a:p>
            <a:pPr lvl="1"/>
            <a:r>
              <a:rPr lang="zh-CN" altLang="en-US" dirty="0"/>
              <a:t>特殊文件</a:t>
            </a:r>
            <a:endParaRPr lang="en-US" altLang="zh-CN" dirty="0"/>
          </a:p>
          <a:p>
            <a:pPr lvl="2"/>
            <a:r>
              <a:rPr lang="zh-CN" altLang="en-US" sz="2800" dirty="0"/>
              <a:t>设备文件</a:t>
            </a:r>
            <a:endParaRPr lang="en-US" altLang="zh-CN" sz="2800" dirty="0"/>
          </a:p>
          <a:p>
            <a:pPr lvl="2"/>
            <a:r>
              <a:rPr lang="zh-CN" altLang="en-US" sz="2800" dirty="0"/>
              <a:t>管道文件</a:t>
            </a:r>
            <a:endParaRPr lang="en-US" altLang="zh-CN" sz="2800" dirty="0"/>
          </a:p>
          <a:p>
            <a:pPr lvl="2"/>
            <a:r>
              <a:rPr lang="zh-CN" altLang="en-US" sz="2800" dirty="0"/>
              <a:t>其他</a:t>
            </a:r>
            <a:endParaRPr lang="en-US" altLang="zh-CN" sz="28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4773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1.8 </a:t>
            </a:r>
            <a:r>
              <a:rPr lang="zh-CN" altLang="en-US" dirty="0"/>
              <a:t>计算机系统间协作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42178" y="771473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1.8.1</a:t>
            </a:r>
            <a:r>
              <a:rPr lang="zh-CN" altLang="en-US" dirty="0"/>
              <a:t> 网络接口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8586"/>
            <a:ext cx="8214578" cy="531288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976610" y="4806307"/>
            <a:ext cx="1710190" cy="195516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44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71118" y="368660"/>
            <a:ext cx="8229600" cy="17101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1.8.2</a:t>
            </a:r>
            <a:r>
              <a:rPr lang="zh-CN" altLang="en-US" dirty="0"/>
              <a:t> 网络协议</a:t>
            </a:r>
            <a:endParaRPr lang="en-US" altLang="zh-CN" dirty="0"/>
          </a:p>
          <a:p>
            <a:pPr lvl="1"/>
            <a:r>
              <a:rPr lang="zh-CN" altLang="en-US" dirty="0"/>
              <a:t>应用层协议</a:t>
            </a:r>
            <a:endParaRPr lang="en-US" altLang="zh-CN" dirty="0"/>
          </a:p>
          <a:p>
            <a:pPr lvl="1"/>
            <a:r>
              <a:rPr lang="en-US" altLang="zh-CN" dirty="0"/>
              <a:t>TCP/IP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77554"/>
            <a:ext cx="8758455" cy="27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5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1.9 </a:t>
            </a:r>
            <a:r>
              <a:rPr lang="zh-CN" altLang="en-US" dirty="0"/>
              <a:t>并行技术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42626" y="804961"/>
            <a:ext cx="8229600" cy="3074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1.9.1</a:t>
            </a:r>
            <a:r>
              <a:rPr lang="zh-CN" altLang="en-US" dirty="0"/>
              <a:t> 并发与并行</a:t>
            </a:r>
            <a:endParaRPr lang="en-US" altLang="zh-CN" dirty="0"/>
          </a:p>
          <a:p>
            <a:pPr lvl="1"/>
            <a:r>
              <a:rPr lang="zh-CN" altLang="en-US" dirty="0"/>
              <a:t>同时性</a:t>
            </a:r>
            <a:r>
              <a:rPr lang="en-US" altLang="zh-CN" dirty="0"/>
              <a:t>simultaneity</a:t>
            </a:r>
            <a:r>
              <a:rPr lang="zh-CN" altLang="en-US" dirty="0"/>
              <a:t>，多个事件同时在发生</a:t>
            </a:r>
            <a:endParaRPr lang="en-US" altLang="zh-CN" dirty="0"/>
          </a:p>
          <a:p>
            <a:pPr lvl="1"/>
            <a:r>
              <a:rPr lang="zh-CN" altLang="en-US" dirty="0"/>
              <a:t>并发</a:t>
            </a:r>
            <a:r>
              <a:rPr lang="en-US" altLang="zh-CN" dirty="0"/>
              <a:t>concurrency</a:t>
            </a:r>
            <a:r>
              <a:rPr lang="zh-CN" altLang="en-US" dirty="0"/>
              <a:t>，一段时间内的多个事件在活动（可以是交织进行的）</a:t>
            </a:r>
            <a:endParaRPr lang="en-US" altLang="zh-CN" dirty="0"/>
          </a:p>
          <a:p>
            <a:pPr lvl="1"/>
            <a:r>
              <a:rPr lang="zh-CN" altLang="en-US" dirty="0"/>
              <a:t>并行</a:t>
            </a:r>
            <a:r>
              <a:rPr lang="en-US" altLang="zh-CN" dirty="0"/>
              <a:t>parallelism</a:t>
            </a:r>
            <a:r>
              <a:rPr lang="zh-CN" altLang="en-US" dirty="0"/>
              <a:t>，包含同时性和并发性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749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38" y="10792"/>
            <a:ext cx="3593362" cy="429207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06515" y="390003"/>
            <a:ext cx="4772735" cy="63314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1.9.2</a:t>
            </a:r>
            <a:r>
              <a:rPr lang="zh-CN" altLang="en-US" dirty="0"/>
              <a:t> 不同层次的并行</a:t>
            </a:r>
            <a:endParaRPr lang="en-US" altLang="zh-CN" dirty="0"/>
          </a:p>
          <a:p>
            <a:pPr lvl="1"/>
            <a:r>
              <a:rPr lang="zh-CN" altLang="en-US" dirty="0"/>
              <a:t>线程级并发</a:t>
            </a:r>
            <a:endParaRPr lang="en-US" altLang="zh-CN" dirty="0"/>
          </a:p>
          <a:p>
            <a:pPr lvl="2"/>
            <a:r>
              <a:rPr lang="zh-CN" altLang="en-US" dirty="0"/>
              <a:t>单处理器系统上的多进程</a:t>
            </a:r>
            <a:r>
              <a:rPr lang="en-US" altLang="zh-CN" dirty="0"/>
              <a:t>/</a:t>
            </a:r>
            <a:r>
              <a:rPr lang="zh-CN" altLang="en-US" dirty="0"/>
              <a:t>多线程并发</a:t>
            </a:r>
            <a:endParaRPr lang="en-US" altLang="zh-CN" dirty="0"/>
          </a:p>
          <a:p>
            <a:pPr lvl="2"/>
            <a:r>
              <a:rPr lang="zh-CN" altLang="en-US" dirty="0"/>
              <a:t>多处理器上的并发</a:t>
            </a:r>
            <a:endParaRPr lang="en-US" altLang="zh-CN" dirty="0"/>
          </a:p>
          <a:p>
            <a:pPr lvl="2"/>
            <a:r>
              <a:rPr lang="zh-CN" altLang="en-US" dirty="0"/>
              <a:t>超线程（</a:t>
            </a:r>
            <a:r>
              <a:rPr lang="en-US" altLang="zh-CN" dirty="0" err="1"/>
              <a:t>hyperthread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同时多线程上的并发</a:t>
            </a:r>
            <a:endParaRPr lang="en-US" altLang="zh-CN" dirty="0"/>
          </a:p>
          <a:p>
            <a:pPr lvl="3"/>
            <a:r>
              <a:rPr lang="zh-CN" altLang="en-US" dirty="0"/>
              <a:t>普通核上的进程切换需要</a:t>
            </a:r>
            <a:r>
              <a:rPr lang="en-US" altLang="zh-CN" dirty="0"/>
              <a:t>20000</a:t>
            </a:r>
            <a:r>
              <a:rPr lang="zh-CN" altLang="en-US" dirty="0"/>
              <a:t>个时钟周期</a:t>
            </a:r>
            <a:endParaRPr lang="en-US" altLang="zh-CN" dirty="0"/>
          </a:p>
          <a:p>
            <a:pPr lvl="3"/>
            <a:r>
              <a:rPr lang="zh-CN" altLang="en-US" dirty="0"/>
              <a:t>超线程处理器硬件线程切换可以在单个周期完成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413" y="4318732"/>
            <a:ext cx="3295412" cy="24410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26895" y="5540633"/>
            <a:ext cx="193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Intel Core i7</a:t>
            </a:r>
            <a:r>
              <a:rPr lang="zh-CN" altLang="en-US" b="1" dirty="0"/>
              <a:t>多核处理器</a:t>
            </a:r>
          </a:p>
        </p:txBody>
      </p:sp>
    </p:spTree>
    <p:extLst>
      <p:ext uri="{BB962C8B-B14F-4D97-AF65-F5344CB8AC3E}">
        <p14:creationId xmlns:p14="http://schemas.microsoft.com/office/powerpoint/2010/main" val="1575860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8597" y="678876"/>
            <a:ext cx="8818897" cy="57654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指令级并行</a:t>
            </a:r>
            <a:endParaRPr lang="en-US" altLang="zh-CN" dirty="0"/>
          </a:p>
          <a:p>
            <a:pPr lvl="1"/>
            <a:r>
              <a:rPr lang="zh-CN" altLang="en-US" dirty="0"/>
              <a:t>处理器可以同时执行多条指令的属性成为指令级并行（</a:t>
            </a:r>
            <a:r>
              <a:rPr lang="en-US" altLang="zh-CN" dirty="0"/>
              <a:t>ILP</a:t>
            </a:r>
            <a:r>
              <a:rPr lang="zh-CN" altLang="en-US" dirty="0"/>
              <a:t>，</a:t>
            </a:r>
            <a:r>
              <a:rPr lang="en-US" altLang="zh-CN" dirty="0"/>
              <a:t>Instruction Level Parallelism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流水</a:t>
            </a:r>
            <a:endParaRPr lang="en-US" altLang="zh-CN" dirty="0"/>
          </a:p>
          <a:p>
            <a:pPr lvl="1"/>
            <a:r>
              <a:rPr lang="zh-CN" altLang="en-US" dirty="0"/>
              <a:t>超标量（</a:t>
            </a:r>
            <a:r>
              <a:rPr lang="en-US" altLang="zh-CN" dirty="0" err="1"/>
              <a:t>superscale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多发射等技术</a:t>
            </a:r>
            <a:endParaRPr lang="en-US" altLang="zh-CN" dirty="0"/>
          </a:p>
          <a:p>
            <a:pPr lvl="2"/>
            <a:r>
              <a:rPr lang="zh-CN" altLang="en-US" dirty="0"/>
              <a:t>一个周期可以发送</a:t>
            </a:r>
            <a:r>
              <a:rPr lang="en-US" altLang="zh-CN" dirty="0"/>
              <a:t>/</a:t>
            </a:r>
            <a:r>
              <a:rPr lang="zh-CN" altLang="en-US" dirty="0"/>
              <a:t>完成一条以上指令</a:t>
            </a:r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数据并行</a:t>
            </a:r>
            <a:endParaRPr lang="en-US" altLang="zh-CN" dirty="0"/>
          </a:p>
          <a:p>
            <a:pPr lvl="1"/>
            <a:r>
              <a:rPr lang="zh-CN" altLang="en-US" dirty="0"/>
              <a:t>处理器使用特殊硬件允许一条指令完成多个数据的处理</a:t>
            </a:r>
            <a:endParaRPr lang="en-US" altLang="zh-CN" dirty="0"/>
          </a:p>
          <a:p>
            <a:pPr lvl="1"/>
            <a:r>
              <a:rPr lang="zh-CN" altLang="en-US" dirty="0"/>
              <a:t>称为单指令流多数据流</a:t>
            </a:r>
            <a:r>
              <a:rPr lang="en-US" altLang="zh-CN" dirty="0"/>
              <a:t>SIMD</a:t>
            </a:r>
          </a:p>
        </p:txBody>
      </p:sp>
    </p:spTree>
    <p:extLst>
      <p:ext uri="{BB962C8B-B14F-4D97-AF65-F5344CB8AC3E}">
        <p14:creationId xmlns:p14="http://schemas.microsoft.com/office/powerpoint/2010/main" val="243416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6200"/>
            <a:ext cx="8229600" cy="561975"/>
          </a:xfrm>
        </p:spPr>
        <p:txBody>
          <a:bodyPr/>
          <a:lstStyle/>
          <a:p>
            <a:r>
              <a:rPr lang="zh-CN" altLang="en-US" sz="3600" dirty="0"/>
              <a:t>课程内容概要</a:t>
            </a:r>
            <a:endParaRPr lang="zh-CN" altLang="en-US" sz="3200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9050" y="819150"/>
            <a:ext cx="7677150" cy="5472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l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使学生清楚理解：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计算机是</a:t>
            </a:r>
            <a:r>
              <a:rPr lang="zh-CN" altLang="en-US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如何生成和运行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可执行文件的！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l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重点在高级语言以下各抽象层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语言程序设计层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数据的机器级表示、运算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语句和过程调用的机器级表示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指令集体系结构（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）和汇编层 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指令系统、机器代码、汇编语言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微体系结构及硬件层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的通用结构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层次结构存储系统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>
                <a:ea typeface="微软雅黑" pitchFamily="34" charset="-122"/>
              </a:rPr>
              <a:t>操作系统、编译和链接的部分内容</a:t>
            </a:r>
          </a:p>
        </p:txBody>
      </p:sp>
      <p:pic>
        <p:nvPicPr>
          <p:cNvPr id="415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2238" y="1763713"/>
            <a:ext cx="3751262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5751" name="Group 7"/>
          <p:cNvGrpSpPr>
            <a:grpSpLocks/>
          </p:cNvGrpSpPr>
          <p:nvPr/>
        </p:nvGrpSpPr>
        <p:grpSpPr bwMode="auto">
          <a:xfrm>
            <a:off x="2592388" y="2303463"/>
            <a:ext cx="2519362" cy="2700337"/>
            <a:chOff x="1633" y="1451"/>
            <a:chExt cx="1587" cy="1701"/>
          </a:xfrm>
        </p:grpSpPr>
        <p:sp>
          <p:nvSpPr>
            <p:cNvPr id="415749" name="Line 5"/>
            <p:cNvSpPr>
              <a:spLocks noChangeShapeType="1"/>
            </p:cNvSpPr>
            <p:nvPr/>
          </p:nvSpPr>
          <p:spPr bwMode="auto">
            <a:xfrm>
              <a:off x="1633" y="1451"/>
              <a:ext cx="1587" cy="4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0" name="Line 6"/>
            <p:cNvSpPr>
              <a:spLocks noChangeShapeType="1"/>
            </p:cNvSpPr>
            <p:nvPr/>
          </p:nvSpPr>
          <p:spPr bwMode="auto">
            <a:xfrm>
              <a:off x="3220" y="1933"/>
              <a:ext cx="0" cy="12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5292725" y="2889250"/>
            <a:ext cx="3600450" cy="449263"/>
          </a:xfrm>
          <a:prstGeom prst="rect">
            <a:avLst/>
          </a:prstGeom>
          <a:solidFill>
            <a:srgbClr val="00808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5292725" y="3833813"/>
            <a:ext cx="3600450" cy="539750"/>
          </a:xfrm>
          <a:prstGeom prst="rect">
            <a:avLst/>
          </a:prstGeom>
          <a:solidFill>
            <a:srgbClr val="FFCC0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5" name="Rectangle 11"/>
          <p:cNvSpPr>
            <a:spLocks noChangeArrowheads="1"/>
          </p:cNvSpPr>
          <p:nvPr/>
        </p:nvSpPr>
        <p:spPr bwMode="auto">
          <a:xfrm>
            <a:off x="5292725" y="4419600"/>
            <a:ext cx="3600450" cy="449263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6" name="Rectangle 12"/>
          <p:cNvSpPr>
            <a:spLocks noChangeArrowheads="1"/>
          </p:cNvSpPr>
          <p:nvPr/>
        </p:nvSpPr>
        <p:spPr bwMode="auto">
          <a:xfrm>
            <a:off x="5292725" y="3338513"/>
            <a:ext cx="3600450" cy="495300"/>
          </a:xfrm>
          <a:prstGeom prst="rect">
            <a:avLst/>
          </a:prstGeom>
          <a:solidFill>
            <a:srgbClr val="80008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760" name="Group 16"/>
          <p:cNvGrpSpPr>
            <a:grpSpLocks/>
          </p:cNvGrpSpPr>
          <p:nvPr/>
        </p:nvGrpSpPr>
        <p:grpSpPr bwMode="auto">
          <a:xfrm>
            <a:off x="6642100" y="773113"/>
            <a:ext cx="2457450" cy="2501900"/>
            <a:chOff x="4156" y="471"/>
            <a:chExt cx="1548" cy="1576"/>
          </a:xfrm>
        </p:grpSpPr>
        <p:sp>
          <p:nvSpPr>
            <p:cNvPr id="415757" name="Text Box 13"/>
            <p:cNvSpPr txBox="1">
              <a:spLocks noChangeArrowheads="1"/>
            </p:cNvSpPr>
            <p:nvPr/>
          </p:nvSpPr>
          <p:spPr bwMode="auto">
            <a:xfrm>
              <a:off x="4156" y="471"/>
              <a:ext cx="1548" cy="5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“问题求解”课程解决应用</a:t>
              </a:r>
              <a:r>
                <a:rPr lang="en-US" altLang="zh-CN" b="1">
                  <a:solidFill>
                    <a:srgbClr val="0000FF"/>
                  </a:solidFill>
                  <a:ea typeface="微软雅黑" pitchFamily="34" charset="-122"/>
                  <a:cs typeface="Arial" pitchFamily="34" charset="0"/>
                </a:rPr>
                <a:t>→</a:t>
              </a:r>
              <a:r>
                <a:rPr lang="zh-CN" altLang="en-US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算法（数据结构）</a:t>
              </a:r>
              <a:r>
                <a:rPr lang="en-US" altLang="zh-CN" b="1">
                  <a:solidFill>
                    <a:srgbClr val="0000FF"/>
                  </a:solidFill>
                </a:rPr>
                <a:t>→</a:t>
              </a:r>
              <a:r>
                <a:rPr lang="zh-CN" altLang="en-US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编程层</a:t>
              </a:r>
            </a:p>
          </p:txBody>
        </p:sp>
        <p:sp>
          <p:nvSpPr>
            <p:cNvPr id="415759" name="Line 15"/>
            <p:cNvSpPr>
              <a:spLocks noChangeShapeType="1"/>
            </p:cNvSpPr>
            <p:nvPr/>
          </p:nvSpPr>
          <p:spPr bwMode="auto">
            <a:xfrm>
              <a:off x="5658" y="1054"/>
              <a:ext cx="0" cy="9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7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5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3" grpId="0" animBg="1"/>
      <p:bldP spid="415754" grpId="0" animBg="1"/>
      <p:bldP spid="415755" grpId="0" animBg="1"/>
      <p:bldP spid="4157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/>
              <a:t>课程内容概要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403350"/>
            <a:ext cx="8229600" cy="5218113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内容组织：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第一部分 程序结构和执行（</a:t>
            </a:r>
            <a:r>
              <a:rPr lang="zh-CN" altLang="en-US" dirty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表示和转换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计算机系统概述（第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信息的表示与处理（第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程序的机器级表示（第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存储器层次结构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虚拟存储器（第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章）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第二部分 在系统上运行程序（</a:t>
            </a:r>
            <a:r>
              <a:rPr lang="zh-CN" altLang="en-US" dirty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执行控制流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程序的链接 （第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程序的执行 （第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异常控制流 （第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操作的实现 （第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章）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476250" y="819150"/>
            <a:ext cx="643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前导知识：</a:t>
            </a:r>
            <a:r>
              <a:rPr lang="en-US" altLang="zh-CN" sz="24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6327194" y="3023955"/>
            <a:ext cx="2205246" cy="765085"/>
          </a:xfrm>
          <a:prstGeom prst="wedgeRectCallout">
            <a:avLst>
              <a:gd name="adj1" fmla="val -72576"/>
              <a:gd name="adj2" fmla="val 2768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将在</a:t>
            </a:r>
            <a:r>
              <a:rPr lang="en-US" altLang="zh-CN" sz="2000" dirty="0">
                <a:solidFill>
                  <a:schemeClr val="tx1"/>
                </a:solidFill>
              </a:rPr>
              <a:t>《</a:t>
            </a:r>
            <a:r>
              <a:rPr lang="zh-CN" altLang="en-US" sz="2000" dirty="0">
                <a:solidFill>
                  <a:schemeClr val="tx1"/>
                </a:solidFill>
              </a:rPr>
              <a:t>操作系统</a:t>
            </a:r>
            <a:r>
              <a:rPr lang="en-US" altLang="zh-CN" sz="2000" dirty="0">
                <a:solidFill>
                  <a:schemeClr val="tx1"/>
                </a:solidFill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</a:rPr>
              <a:t>课程中详细讲解</a:t>
            </a:r>
          </a:p>
        </p:txBody>
      </p:sp>
    </p:spTree>
    <p:extLst>
      <p:ext uri="{BB962C8B-B14F-4D97-AF65-F5344CB8AC3E}">
        <p14:creationId xmlns:p14="http://schemas.microsoft.com/office/powerpoint/2010/main" val="404409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/>
              <a:t>课程内容概要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513762" cy="57419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三个主题：</a:t>
            </a: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表示（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Representation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不同数据类型（包括带符号整数、无符号整数、浮点数、数组、结构等）在寄存器或存储器中如何表示和存储？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指令如何表示和编码（译码）？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存储地址（指针）如何表示以及如何生成复杂数据结构中数据元素的地址？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转换（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Translation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高级语言程序对应的机器级代码是怎样的？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执行控制流（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Control flow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计算机能理解的“程序”是如何组织和控制的？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如何在计算机中组织多个程序的并发执行？</a:t>
            </a:r>
          </a:p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逻辑控制流中的异常事件及其处理</a:t>
            </a:r>
          </a:p>
          <a:p>
            <a:pPr lvl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操作的执行控制流（用户态</a:t>
            </a:r>
            <a:r>
              <a:rPr lang="zh-CN" altLang="en-US">
                <a:ea typeface="微软雅黑" pitchFamily="34" charset="-122"/>
                <a:cs typeface="Arial" pitchFamily="34" charset="0"/>
              </a:rPr>
              <a:t>→内核态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095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826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003300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827" name="Rectangle 10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3600" dirty="0">
                <a:solidFill>
                  <a:srgbClr val="FF3300"/>
                </a:solidFill>
              </a:rPr>
              <a:t>硬件与软件的界面</a:t>
            </a:r>
            <a:endParaRPr lang="en-US" altLang="zh-CN" sz="3600" dirty="0">
              <a:solidFill>
                <a:srgbClr val="FF3300"/>
              </a:solidFill>
            </a:endParaRPr>
          </a:p>
        </p:txBody>
      </p:sp>
      <p:sp>
        <p:nvSpPr>
          <p:cNvPr id="461828" name="Text Box 1029"/>
          <p:cNvSpPr txBox="1">
            <a:spLocks noChangeArrowheads="1"/>
          </p:cNvSpPr>
          <p:nvPr/>
        </p:nvSpPr>
        <p:spPr bwMode="auto">
          <a:xfrm>
            <a:off x="3444875" y="5464175"/>
            <a:ext cx="5648325" cy="86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pt-BR" altLang="zh-CN" b="1"/>
              <a:t>… , EXTop=1,ALUSelA=1,ALUSelB=11,ALUop=add,</a:t>
            </a:r>
          </a:p>
          <a:p>
            <a:pPr algn="just" eaLnBrk="0" hangingPunct="0"/>
            <a:r>
              <a:rPr lang="pt-BR" altLang="zh-CN" b="1"/>
              <a:t>IorD=1,Read,MemtoReg=1,RegWr=1,......</a:t>
            </a:r>
            <a:endParaRPr lang="en-US" altLang="zh-CN" b="1"/>
          </a:p>
        </p:txBody>
      </p:sp>
      <p:sp>
        <p:nvSpPr>
          <p:cNvPr id="461829" name="Text Box 1030"/>
          <p:cNvSpPr txBox="1">
            <a:spLocks noChangeArrowheads="1"/>
          </p:cNvSpPr>
          <p:nvPr/>
        </p:nvSpPr>
        <p:spPr bwMode="auto">
          <a:xfrm>
            <a:off x="4873625" y="1143000"/>
            <a:ext cx="2079625" cy="1193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/>
              <a:t>temp = v[k];</a:t>
            </a:r>
          </a:p>
          <a:p>
            <a:pPr algn="just" eaLnBrk="0" hangingPunct="0"/>
            <a:r>
              <a:rPr lang="en-US" altLang="zh-CN" sz="2000" b="1"/>
              <a:t>v[k] = v[k+1];</a:t>
            </a:r>
          </a:p>
          <a:p>
            <a:pPr algn="just" eaLnBrk="0" hangingPunct="0"/>
            <a:r>
              <a:rPr lang="en-US" altLang="zh-CN" sz="2000" b="1"/>
              <a:t>v[k+1] = temp;</a:t>
            </a:r>
          </a:p>
        </p:txBody>
      </p:sp>
      <p:sp>
        <p:nvSpPr>
          <p:cNvPr id="461830" name="Text Box 1031"/>
          <p:cNvSpPr txBox="1">
            <a:spLocks noChangeArrowheads="1"/>
          </p:cNvSpPr>
          <p:nvPr/>
        </p:nvSpPr>
        <p:spPr bwMode="auto">
          <a:xfrm>
            <a:off x="4962525" y="2598738"/>
            <a:ext cx="2681288" cy="1296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lw $15, 0($2)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lw $16, 4($2)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sw $16, 0($2)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sw $15, 4($2)</a:t>
            </a:r>
          </a:p>
          <a:p>
            <a:pPr algn="ctr" eaLnBrk="0" hangingPunct="0"/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461831" name="Text Box 1032"/>
          <p:cNvSpPr txBox="1">
            <a:spLocks noChangeArrowheads="1"/>
          </p:cNvSpPr>
          <p:nvPr/>
        </p:nvSpPr>
        <p:spPr bwMode="auto">
          <a:xfrm>
            <a:off x="3905250" y="3895725"/>
            <a:ext cx="4616450" cy="1068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1000 1100 0100 1111 0000 0000 0000 0000</a:t>
            </a:r>
          </a:p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1000 1100 0101 0000 0000 0000 0000 0100</a:t>
            </a:r>
          </a:p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1010 1100 0101 0000 0000 0000 0000 0000</a:t>
            </a:r>
          </a:p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1010 1100 0100 1111 0000 0000 0000 0100</a:t>
            </a:r>
          </a:p>
          <a:p>
            <a:pPr algn="ctr" eaLnBrk="0" hangingPunct="0"/>
            <a:endParaRPr lang="en-US" altLang="zh-CN" sz="1400"/>
          </a:p>
        </p:txBody>
      </p:sp>
      <p:sp>
        <p:nvSpPr>
          <p:cNvPr id="247818" name="Line 1034"/>
          <p:cNvSpPr>
            <a:spLocks noChangeShapeType="1"/>
          </p:cNvSpPr>
          <p:nvPr/>
        </p:nvSpPr>
        <p:spPr bwMode="auto">
          <a:xfrm>
            <a:off x="0" y="4699000"/>
            <a:ext cx="3898900" cy="0"/>
          </a:xfrm>
          <a:prstGeom prst="line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25400" y="2578100"/>
            <a:ext cx="508000" cy="2082800"/>
            <a:chOff x="16" y="1624"/>
            <a:chExt cx="320" cy="1312"/>
          </a:xfrm>
        </p:grpSpPr>
        <p:sp>
          <p:nvSpPr>
            <p:cNvPr id="461834" name="Line 1035"/>
            <p:cNvSpPr>
              <a:spLocks noChangeShapeType="1"/>
            </p:cNvSpPr>
            <p:nvPr/>
          </p:nvSpPr>
          <p:spPr bwMode="auto">
            <a:xfrm flipV="1">
              <a:off x="176" y="2064"/>
              <a:ext cx="0" cy="8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35" name="Text Box 1036"/>
            <p:cNvSpPr txBox="1">
              <a:spLocks noChangeArrowheads="1"/>
            </p:cNvSpPr>
            <p:nvPr/>
          </p:nvSpPr>
          <p:spPr bwMode="auto">
            <a:xfrm>
              <a:off x="16" y="1624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  <a:latin typeface="Times New Roman" pitchFamily="18" charset="0"/>
                </a:rPr>
                <a:t>软件</a:t>
              </a:r>
            </a:p>
          </p:txBody>
        </p:sp>
      </p:grpSp>
      <p:grpSp>
        <p:nvGrpSpPr>
          <p:cNvPr id="3" name="Group 1041"/>
          <p:cNvGrpSpPr>
            <a:grpSpLocks/>
          </p:cNvGrpSpPr>
          <p:nvPr/>
        </p:nvGrpSpPr>
        <p:grpSpPr bwMode="auto">
          <a:xfrm>
            <a:off x="25400" y="4711700"/>
            <a:ext cx="508000" cy="1333500"/>
            <a:chOff x="16" y="2968"/>
            <a:chExt cx="320" cy="840"/>
          </a:xfrm>
        </p:grpSpPr>
        <p:sp>
          <p:nvSpPr>
            <p:cNvPr id="461837" name="Line 1039"/>
            <p:cNvSpPr>
              <a:spLocks noChangeShapeType="1"/>
            </p:cNvSpPr>
            <p:nvPr/>
          </p:nvSpPr>
          <p:spPr bwMode="auto">
            <a:xfrm flipH="1">
              <a:off x="176" y="2968"/>
              <a:ext cx="0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38" name="Text Box 1040"/>
            <p:cNvSpPr txBox="1">
              <a:spLocks noChangeArrowheads="1"/>
            </p:cNvSpPr>
            <p:nvPr/>
          </p:nvSpPr>
          <p:spPr bwMode="auto">
            <a:xfrm>
              <a:off x="16" y="3366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  <a:latin typeface="Times New Roman" pitchFamily="18" charset="0"/>
                </a:rPr>
                <a:t>硬件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8" y="1084263"/>
            <a:ext cx="8001000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285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3600" dirty="0">
                <a:solidFill>
                  <a:srgbClr val="FF3300"/>
                </a:solidFill>
              </a:rPr>
              <a:t>硬件与软件的界面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495300" y="5929313"/>
            <a:ext cx="769620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机器语言由指令代码构成，能被硬件直接执行。   </a:t>
            </a:r>
          </a:p>
        </p:txBody>
      </p:sp>
      <p:sp>
        <p:nvSpPr>
          <p:cNvPr id="462853" name="Rectangle 8"/>
          <p:cNvSpPr>
            <a:spLocks noChangeArrowheads="1"/>
          </p:cNvSpPr>
          <p:nvPr/>
        </p:nvSpPr>
        <p:spPr bwMode="auto">
          <a:xfrm>
            <a:off x="441325" y="4789488"/>
            <a:ext cx="8588375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2800" b="1" dirty="0">
                <a:solidFill>
                  <a:srgbClr val="ED1611"/>
                </a:solidFill>
                <a:latin typeface="Times New Roman" pitchFamily="18" charset="0"/>
              </a:rPr>
              <a:t>软件和硬件的界面： </a:t>
            </a:r>
            <a:r>
              <a:rPr lang="en-US" altLang="zh-CN" sz="2800" b="1" dirty="0">
                <a:latin typeface="Times New Roman" pitchFamily="18" charset="0"/>
              </a:rPr>
              <a:t>ISA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Instruction Set Architecture 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                                    指令集体系结构</a:t>
            </a:r>
          </a:p>
        </p:txBody>
      </p:sp>
      <p:sp>
        <p:nvSpPr>
          <p:cNvPr id="462854" name="Text Box 9"/>
          <p:cNvSpPr txBox="1">
            <a:spLocks noChangeArrowheads="1"/>
          </p:cNvSpPr>
          <p:nvPr/>
        </p:nvSpPr>
        <p:spPr bwMode="auto">
          <a:xfrm>
            <a:off x="1536700" y="1663700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</a:rPr>
              <a:t>软件</a:t>
            </a:r>
          </a:p>
        </p:txBody>
      </p:sp>
      <p:sp>
        <p:nvSpPr>
          <p:cNvPr id="462855" name="Text Box 10"/>
          <p:cNvSpPr txBox="1">
            <a:spLocks noChangeArrowheads="1"/>
          </p:cNvSpPr>
          <p:nvPr/>
        </p:nvSpPr>
        <p:spPr bwMode="auto">
          <a:xfrm>
            <a:off x="1625600" y="3416300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</a:rPr>
              <a:t>硬件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859"/>
            <a:ext cx="8229600" cy="718083"/>
          </a:xfrm>
          <a:noFill/>
        </p:spPr>
        <p:txBody>
          <a:bodyPr lIns="92075" tIns="46038" rIns="92075" bIns="46038">
            <a:spAutoFit/>
          </a:bodyPr>
          <a:lstStyle/>
          <a:p>
            <a:pPr>
              <a:lnSpc>
                <a:spcPct val="75000"/>
              </a:lnSpc>
            </a:pPr>
            <a:r>
              <a:rPr lang="zh-CN" altLang="en-US" sz="5400" dirty="0">
                <a:solidFill>
                  <a:srgbClr val="FF3300"/>
                </a:solidFill>
              </a:rPr>
              <a:t>软件</a:t>
            </a:r>
            <a:r>
              <a:rPr lang="en-US" altLang="zh-CN" sz="5400" dirty="0">
                <a:solidFill>
                  <a:srgbClr val="FF3300"/>
                </a:solidFill>
              </a:rPr>
              <a:t> </a:t>
            </a:r>
            <a:endParaRPr lang="en-US" altLang="zh-CN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206515" y="836613"/>
            <a:ext cx="8820980" cy="5852115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spcBef>
                <a:spcPct val="40000"/>
              </a:spcBef>
            </a:pPr>
            <a:r>
              <a:rPr lang="zh-CN" altLang="en-US" sz="2100" dirty="0">
                <a:ea typeface="黑体" pitchFamily="49" charset="-122"/>
              </a:rPr>
              <a:t>系统软件</a:t>
            </a:r>
            <a:r>
              <a:rPr lang="en-US" altLang="zh-CN" sz="2100" dirty="0">
                <a:ea typeface="黑体" pitchFamily="49" charset="-122"/>
              </a:rPr>
              <a:t> -</a:t>
            </a:r>
            <a:r>
              <a:rPr lang="en-US" altLang="zh-CN" sz="2100" dirty="0">
                <a:solidFill>
                  <a:srgbClr val="663300"/>
                </a:solidFill>
                <a:ea typeface="黑体" pitchFamily="49" charset="-122"/>
              </a:rPr>
              <a:t> </a:t>
            </a:r>
            <a:r>
              <a:rPr lang="zh-CN" altLang="en-US" sz="2100" dirty="0">
                <a:solidFill>
                  <a:srgbClr val="0066CC"/>
                </a:solidFill>
                <a:ea typeface="黑体" pitchFamily="49" charset="-122"/>
              </a:rPr>
              <a:t>简化编程过程，并使硬件资源被有效利用</a:t>
            </a:r>
            <a:r>
              <a:rPr lang="en-US" altLang="zh-CN" sz="2100" dirty="0">
                <a:solidFill>
                  <a:schemeClr val="hlink"/>
                </a:solidFill>
                <a:ea typeface="黑体" pitchFamily="49" charset="-122"/>
              </a:rPr>
              <a:t>   </a:t>
            </a:r>
          </a:p>
          <a:p>
            <a:pPr marL="573088" lvl="1" indent="-190500"/>
            <a:r>
              <a:rPr lang="zh-CN" altLang="en-US" sz="2100" dirty="0">
                <a:solidFill>
                  <a:srgbClr val="663300"/>
                </a:solidFill>
                <a:ea typeface="黑体" pitchFamily="49" charset="-122"/>
              </a:rPr>
              <a:t>操作系统（</a:t>
            </a:r>
            <a:r>
              <a:rPr lang="en-US" altLang="zh-CN" sz="2100" dirty="0">
                <a:solidFill>
                  <a:srgbClr val="663300"/>
                </a:solidFill>
                <a:ea typeface="黑体" pitchFamily="49" charset="-122"/>
              </a:rPr>
              <a:t>OS</a:t>
            </a:r>
            <a:r>
              <a:rPr lang="zh-CN" altLang="en-US" sz="2100" dirty="0">
                <a:solidFill>
                  <a:srgbClr val="663300"/>
                </a:solidFill>
                <a:ea typeface="黑体" pitchFamily="49" charset="-122"/>
              </a:rPr>
              <a:t>）：</a:t>
            </a:r>
            <a:r>
              <a:rPr lang="zh-CN" altLang="en-US" sz="2100" dirty="0">
                <a:solidFill>
                  <a:srgbClr val="0066CC"/>
                </a:solidFill>
                <a:ea typeface="黑体" pitchFamily="49" charset="-122"/>
              </a:rPr>
              <a:t>硬件资源管理，用户接口</a:t>
            </a:r>
          </a:p>
          <a:p>
            <a:pPr marL="573088" lvl="1" indent="-190500"/>
            <a:r>
              <a:rPr lang="zh-CN" altLang="en-US" sz="2100" dirty="0">
                <a:solidFill>
                  <a:srgbClr val="663300"/>
                </a:solidFill>
                <a:ea typeface="黑体" pitchFamily="49" charset="-122"/>
              </a:rPr>
              <a:t>语言处理系统：翻译程序</a:t>
            </a:r>
            <a:r>
              <a:rPr lang="en-US" altLang="zh-CN" sz="2100" dirty="0">
                <a:solidFill>
                  <a:srgbClr val="663300"/>
                </a:solidFill>
                <a:ea typeface="黑体" pitchFamily="49" charset="-122"/>
              </a:rPr>
              <a:t>+ </a:t>
            </a:r>
            <a:r>
              <a:rPr lang="en-US" altLang="zh-CN" sz="2100" dirty="0">
                <a:solidFill>
                  <a:schemeClr val="tx1"/>
                </a:solidFill>
                <a:ea typeface="黑体" pitchFamily="49" charset="-122"/>
              </a:rPr>
              <a:t>Linker, Debug, </a:t>
            </a:r>
            <a:r>
              <a:rPr lang="en-US" altLang="zh-CN" sz="2100" dirty="0" err="1">
                <a:solidFill>
                  <a:schemeClr val="tx1"/>
                </a:solidFill>
                <a:ea typeface="黑体" pitchFamily="49" charset="-122"/>
              </a:rPr>
              <a:t>etc</a:t>
            </a:r>
            <a:r>
              <a:rPr lang="en-US" altLang="zh-CN" sz="2100" dirty="0">
                <a:solidFill>
                  <a:srgbClr val="663300"/>
                </a:solidFill>
                <a:ea typeface="黑体" pitchFamily="49" charset="-122"/>
              </a:rPr>
              <a:t> …</a:t>
            </a:r>
          </a:p>
          <a:p>
            <a:pPr marL="1095375" lvl="2" indent="-342900"/>
            <a:r>
              <a:rPr lang="zh-CN" altLang="en-US" sz="2100" dirty="0">
                <a:solidFill>
                  <a:srgbClr val="663300"/>
                </a:solidFill>
                <a:ea typeface="黑体" pitchFamily="49" charset="-122"/>
              </a:rPr>
              <a:t>翻译程序</a:t>
            </a:r>
            <a:r>
              <a:rPr lang="en-US" altLang="zh-CN" sz="2100" dirty="0">
                <a:solidFill>
                  <a:srgbClr val="663300"/>
                </a:solidFill>
                <a:ea typeface="黑体" pitchFamily="49" charset="-122"/>
              </a:rPr>
              <a:t>(Translator)</a:t>
            </a:r>
            <a:r>
              <a:rPr lang="zh-CN" altLang="en-US" sz="2100" dirty="0">
                <a:solidFill>
                  <a:srgbClr val="663300"/>
                </a:solidFill>
                <a:ea typeface="黑体" pitchFamily="49" charset="-122"/>
              </a:rPr>
              <a:t>有三类：</a:t>
            </a:r>
          </a:p>
          <a:p>
            <a:pPr marL="1274763" lvl="3" indent="0">
              <a:spcBef>
                <a:spcPct val="40000"/>
              </a:spcBef>
              <a:buSzPct val="85000"/>
              <a:buFont typeface="Wingdings" pitchFamily="2" charset="2"/>
              <a:buNone/>
            </a:pPr>
            <a:r>
              <a:rPr lang="zh-CN" altLang="en-US" sz="2100" dirty="0">
                <a:solidFill>
                  <a:srgbClr val="ED1611"/>
                </a:solidFill>
                <a:ea typeface="黑体" pitchFamily="49" charset="-122"/>
              </a:rPr>
              <a:t>汇编程序</a:t>
            </a:r>
            <a:r>
              <a:rPr lang="en-US" altLang="zh-CN" sz="2100" dirty="0">
                <a:solidFill>
                  <a:srgbClr val="ED1611"/>
                </a:solidFill>
                <a:ea typeface="黑体" pitchFamily="49" charset="-122"/>
              </a:rPr>
              <a:t>(Assembler)</a:t>
            </a:r>
            <a:r>
              <a:rPr lang="zh-CN" altLang="en-US" sz="2100" dirty="0">
                <a:solidFill>
                  <a:srgbClr val="ED1611"/>
                </a:solidFill>
                <a:ea typeface="黑体" pitchFamily="49" charset="-122"/>
              </a:rPr>
              <a:t>：</a:t>
            </a:r>
            <a:r>
              <a:rPr lang="zh-CN" altLang="en-US" sz="2100" dirty="0">
                <a:solidFill>
                  <a:schemeClr val="accent2"/>
                </a:solidFill>
                <a:ea typeface="黑体" pitchFamily="49" charset="-122"/>
              </a:rPr>
              <a:t>汇编语言源程序→机器语言目标程序</a:t>
            </a:r>
          </a:p>
          <a:p>
            <a:pPr marL="1274763" lvl="3" indent="0">
              <a:spcBef>
                <a:spcPct val="40000"/>
              </a:spcBef>
              <a:buSzPct val="85000"/>
              <a:buFont typeface="Wingdings" pitchFamily="2" charset="2"/>
              <a:buNone/>
            </a:pPr>
            <a:r>
              <a:rPr lang="zh-CN" altLang="en-US" sz="2100" dirty="0">
                <a:solidFill>
                  <a:srgbClr val="ED1611"/>
                </a:solidFill>
                <a:ea typeface="黑体" pitchFamily="49" charset="-122"/>
              </a:rPr>
              <a:t>编译程序</a:t>
            </a:r>
            <a:r>
              <a:rPr lang="en-US" altLang="zh-CN" sz="2100" dirty="0">
                <a:solidFill>
                  <a:srgbClr val="ED1611"/>
                </a:solidFill>
                <a:ea typeface="黑体" pitchFamily="49" charset="-122"/>
              </a:rPr>
              <a:t>(Complier)</a:t>
            </a:r>
            <a:r>
              <a:rPr lang="zh-CN" altLang="en-US" sz="2100" dirty="0">
                <a:solidFill>
                  <a:srgbClr val="ED1611"/>
                </a:solidFill>
                <a:ea typeface="黑体" pitchFamily="49" charset="-122"/>
              </a:rPr>
              <a:t>：</a:t>
            </a:r>
            <a:r>
              <a:rPr lang="zh-CN" altLang="en-US" sz="2100" dirty="0">
                <a:solidFill>
                  <a:schemeClr val="accent2"/>
                </a:solidFill>
                <a:ea typeface="黑体" pitchFamily="49" charset="-122"/>
              </a:rPr>
              <a:t>高级语言源程序→机器级目标程序</a:t>
            </a:r>
            <a:endParaRPr lang="zh-CN" altLang="en-US" sz="2100" dirty="0">
              <a:solidFill>
                <a:srgbClr val="000000"/>
              </a:solidFill>
              <a:ea typeface="黑体" pitchFamily="49" charset="-122"/>
            </a:endParaRPr>
          </a:p>
          <a:p>
            <a:pPr marL="1274763" lvl="3" indent="0">
              <a:spcBef>
                <a:spcPct val="40000"/>
              </a:spcBef>
              <a:buSzPct val="85000"/>
              <a:buFont typeface="Wingdings" pitchFamily="2" charset="2"/>
              <a:buNone/>
            </a:pPr>
            <a:r>
              <a:rPr lang="zh-CN" altLang="en-US" sz="2100" dirty="0">
                <a:solidFill>
                  <a:srgbClr val="ED1611"/>
                </a:solidFill>
                <a:ea typeface="黑体" pitchFamily="49" charset="-122"/>
              </a:rPr>
              <a:t>解释程序</a:t>
            </a:r>
            <a:r>
              <a:rPr lang="en-US" altLang="zh-CN" sz="2100" dirty="0">
                <a:solidFill>
                  <a:srgbClr val="ED1611"/>
                </a:solidFill>
                <a:ea typeface="黑体" pitchFamily="49" charset="-122"/>
              </a:rPr>
              <a:t>(Interpreter )</a:t>
            </a:r>
            <a:r>
              <a:rPr lang="zh-CN" altLang="en-US" sz="2100" dirty="0">
                <a:solidFill>
                  <a:srgbClr val="ED1611"/>
                </a:solidFill>
                <a:ea typeface="黑体" pitchFamily="49" charset="-122"/>
              </a:rPr>
              <a:t>：</a:t>
            </a:r>
            <a:r>
              <a:rPr lang="zh-CN" altLang="en-US" sz="2100" dirty="0">
                <a:solidFill>
                  <a:schemeClr val="accent2"/>
                </a:solidFill>
                <a:ea typeface="黑体" pitchFamily="49" charset="-122"/>
              </a:rPr>
              <a:t>将高级语言语句逐条翻译成机器指令并立即执行</a:t>
            </a:r>
            <a:r>
              <a:rPr lang="en-US" altLang="zh-CN" sz="2100" dirty="0">
                <a:solidFill>
                  <a:schemeClr val="accent2"/>
                </a:solidFill>
                <a:ea typeface="黑体" pitchFamily="49" charset="-122"/>
              </a:rPr>
              <a:t>,</a:t>
            </a:r>
            <a:r>
              <a:rPr lang="zh-CN" altLang="en-US" sz="2100" dirty="0">
                <a:solidFill>
                  <a:schemeClr val="accent2"/>
                </a:solidFill>
                <a:ea typeface="黑体" pitchFamily="49" charset="-122"/>
              </a:rPr>
              <a:t>不生成目标文件。</a:t>
            </a:r>
            <a:endParaRPr lang="en-US" altLang="zh-CN" sz="2100" dirty="0">
              <a:solidFill>
                <a:schemeClr val="hlink"/>
              </a:solidFill>
              <a:ea typeface="黑体" pitchFamily="49" charset="-122"/>
            </a:endParaRPr>
          </a:p>
          <a:p>
            <a:pPr marL="573088" lvl="1" indent="-190500"/>
            <a:r>
              <a:rPr lang="zh-CN" altLang="en-US" sz="2100" dirty="0">
                <a:solidFill>
                  <a:srgbClr val="663300"/>
                </a:solidFill>
                <a:ea typeface="黑体" pitchFamily="49" charset="-122"/>
              </a:rPr>
              <a:t>其他实用程序</a:t>
            </a:r>
            <a:r>
              <a:rPr lang="en-US" altLang="zh-CN" sz="2100" dirty="0">
                <a:solidFill>
                  <a:srgbClr val="663300"/>
                </a:solidFill>
                <a:ea typeface="黑体" pitchFamily="49" charset="-122"/>
              </a:rPr>
              <a:t>: </a:t>
            </a:r>
            <a:r>
              <a:rPr lang="zh-CN" altLang="en-US" sz="2100" dirty="0">
                <a:solidFill>
                  <a:srgbClr val="663300"/>
                </a:solidFill>
                <a:ea typeface="黑体" pitchFamily="49" charset="-122"/>
              </a:rPr>
              <a:t>如：磁盘碎片整理程序、备份程序等</a:t>
            </a:r>
            <a:endParaRPr lang="en-US" altLang="zh-CN" sz="2100" dirty="0">
              <a:solidFill>
                <a:srgbClr val="000000"/>
              </a:solidFill>
              <a:ea typeface="黑体" pitchFamily="49" charset="-122"/>
            </a:endParaRPr>
          </a:p>
          <a:p>
            <a:pPr marL="203200" indent="-203200">
              <a:spcBef>
                <a:spcPct val="40000"/>
              </a:spcBef>
            </a:pPr>
            <a:r>
              <a:rPr lang="zh-CN" altLang="en-US" sz="2100" dirty="0">
                <a:ea typeface="黑体" pitchFamily="49" charset="-122"/>
              </a:rPr>
              <a:t>应用软件 </a:t>
            </a:r>
            <a:r>
              <a:rPr lang="en-US" altLang="zh-CN" sz="2100" dirty="0">
                <a:ea typeface="黑体" pitchFamily="49" charset="-122"/>
              </a:rPr>
              <a:t>- </a:t>
            </a:r>
            <a:r>
              <a:rPr lang="zh-CN" altLang="en-US" sz="2100" dirty="0">
                <a:solidFill>
                  <a:srgbClr val="0066CC"/>
                </a:solidFill>
                <a:ea typeface="黑体" pitchFamily="49" charset="-122"/>
              </a:rPr>
              <a:t>解决具体应用问题</a:t>
            </a:r>
            <a:r>
              <a:rPr lang="en-US" altLang="zh-CN" sz="2100" dirty="0">
                <a:solidFill>
                  <a:srgbClr val="0066CC"/>
                </a:solidFill>
                <a:ea typeface="黑体" pitchFamily="49" charset="-122"/>
              </a:rPr>
              <a:t>/</a:t>
            </a:r>
            <a:r>
              <a:rPr lang="zh-CN" altLang="en-US" sz="2100" dirty="0">
                <a:solidFill>
                  <a:srgbClr val="0066CC"/>
                </a:solidFill>
                <a:ea typeface="黑体" pitchFamily="49" charset="-122"/>
              </a:rPr>
              <a:t>完成具体应用任务</a:t>
            </a:r>
          </a:p>
          <a:p>
            <a:pPr marL="573088" lvl="1" indent="-190500"/>
            <a:r>
              <a:rPr lang="zh-CN" altLang="en-US" sz="2100" dirty="0">
                <a:solidFill>
                  <a:srgbClr val="663300"/>
                </a:solidFill>
                <a:ea typeface="黑体" pitchFamily="49" charset="-122"/>
              </a:rPr>
              <a:t>各类媒体处理程序：</a:t>
            </a:r>
            <a:r>
              <a:rPr lang="en-US" altLang="zh-CN" sz="2100" dirty="0">
                <a:solidFill>
                  <a:srgbClr val="663300"/>
                </a:solidFill>
                <a:ea typeface="黑体" pitchFamily="49" charset="-122"/>
              </a:rPr>
              <a:t>Word/ Image/ Graphics/…</a:t>
            </a:r>
          </a:p>
          <a:p>
            <a:pPr marL="573088" lvl="1" indent="-190500"/>
            <a:r>
              <a:rPr lang="zh-CN" altLang="en-US" sz="2100" dirty="0">
                <a:solidFill>
                  <a:srgbClr val="663300"/>
                </a:solidFill>
                <a:ea typeface="黑体" pitchFamily="49" charset="-122"/>
              </a:rPr>
              <a:t>管理信息系统 </a:t>
            </a:r>
            <a:r>
              <a:rPr lang="en-US" altLang="zh-CN" sz="2100" dirty="0">
                <a:solidFill>
                  <a:srgbClr val="663300"/>
                </a:solidFill>
                <a:ea typeface="黑体" pitchFamily="49" charset="-122"/>
              </a:rPr>
              <a:t>(MIS)  </a:t>
            </a:r>
          </a:p>
          <a:p>
            <a:pPr marL="573088" lvl="1" indent="-190500"/>
            <a:r>
              <a:rPr lang="en-US" altLang="zh-CN" sz="2100" dirty="0">
                <a:solidFill>
                  <a:srgbClr val="663300"/>
                </a:solidFill>
                <a:ea typeface="黑体" pitchFamily="49" charset="-122"/>
              </a:rPr>
              <a:t>Game,  … </a:t>
            </a:r>
            <a:endParaRPr lang="zh-CN" altLang="en-US" sz="2100" dirty="0">
              <a:solidFill>
                <a:srgbClr val="6633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4963" y="142875"/>
            <a:ext cx="8809037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计算机系统层次</a:t>
            </a:r>
          </a:p>
        </p:txBody>
      </p:sp>
      <p:sp>
        <p:nvSpPr>
          <p:cNvPr id="464899" name="Rectangle 4"/>
          <p:cNvSpPr>
            <a:spLocks noChangeArrowheads="1"/>
          </p:cNvSpPr>
          <p:nvPr/>
        </p:nvSpPr>
        <p:spPr bwMode="auto">
          <a:xfrm>
            <a:off x="4721225" y="3325813"/>
            <a:ext cx="431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I/O</a:t>
            </a:r>
          </a:p>
        </p:txBody>
      </p:sp>
      <p:sp>
        <p:nvSpPr>
          <p:cNvPr id="464900" name="Rectangle 5"/>
          <p:cNvSpPr>
            <a:spLocks noChangeArrowheads="1"/>
          </p:cNvSpPr>
          <p:nvPr/>
        </p:nvSpPr>
        <p:spPr bwMode="auto">
          <a:xfrm>
            <a:off x="2584450" y="4340225"/>
            <a:ext cx="25400" cy="2794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01" name="Rectangle 6"/>
          <p:cNvSpPr>
            <a:spLocks noChangeArrowheads="1"/>
          </p:cNvSpPr>
          <p:nvPr/>
        </p:nvSpPr>
        <p:spPr bwMode="auto">
          <a:xfrm>
            <a:off x="2266950" y="3311525"/>
            <a:ext cx="609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CPU</a:t>
            </a:r>
          </a:p>
        </p:txBody>
      </p:sp>
      <p:sp>
        <p:nvSpPr>
          <p:cNvPr id="464902" name="Rectangle 7"/>
          <p:cNvSpPr>
            <a:spLocks noChangeArrowheads="1"/>
          </p:cNvSpPr>
          <p:nvPr/>
        </p:nvSpPr>
        <p:spPr bwMode="auto">
          <a:xfrm>
            <a:off x="2235200" y="3292475"/>
            <a:ext cx="31115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03" name="Line 8"/>
          <p:cNvSpPr>
            <a:spLocks noChangeShapeType="1"/>
          </p:cNvSpPr>
          <p:nvPr/>
        </p:nvSpPr>
        <p:spPr bwMode="auto">
          <a:xfrm>
            <a:off x="4471988" y="3292475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4" name="Rectangle 9"/>
          <p:cNvSpPr>
            <a:spLocks noChangeArrowheads="1"/>
          </p:cNvSpPr>
          <p:nvPr/>
        </p:nvSpPr>
        <p:spPr bwMode="auto">
          <a:xfrm>
            <a:off x="2616200" y="2533650"/>
            <a:ext cx="1117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Compiler</a:t>
            </a:r>
          </a:p>
        </p:txBody>
      </p:sp>
      <p:sp>
        <p:nvSpPr>
          <p:cNvPr id="464905" name="Rectangle 10"/>
          <p:cNvSpPr>
            <a:spLocks noChangeArrowheads="1"/>
          </p:cNvSpPr>
          <p:nvPr/>
        </p:nvSpPr>
        <p:spPr bwMode="auto">
          <a:xfrm>
            <a:off x="2614613" y="2582863"/>
            <a:ext cx="1130300" cy="257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06" name="Rectangle 11"/>
          <p:cNvSpPr>
            <a:spLocks noChangeArrowheads="1"/>
          </p:cNvSpPr>
          <p:nvPr/>
        </p:nvSpPr>
        <p:spPr bwMode="auto">
          <a:xfrm>
            <a:off x="3778250" y="2447925"/>
            <a:ext cx="12065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Operating</a:t>
            </a:r>
          </a:p>
        </p:txBody>
      </p:sp>
      <p:sp>
        <p:nvSpPr>
          <p:cNvPr id="464907" name="Rectangle 12"/>
          <p:cNvSpPr>
            <a:spLocks noChangeArrowheads="1"/>
          </p:cNvSpPr>
          <p:nvPr/>
        </p:nvSpPr>
        <p:spPr bwMode="auto">
          <a:xfrm>
            <a:off x="4057650" y="2701925"/>
            <a:ext cx="939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System</a:t>
            </a:r>
          </a:p>
        </p:txBody>
      </p:sp>
      <p:sp>
        <p:nvSpPr>
          <p:cNvPr id="464908" name="Line 13"/>
          <p:cNvSpPr>
            <a:spLocks noChangeShapeType="1"/>
          </p:cNvSpPr>
          <p:nvPr/>
        </p:nvSpPr>
        <p:spPr bwMode="auto">
          <a:xfrm flipV="1">
            <a:off x="3282950" y="2352675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9" name="Line 14"/>
          <p:cNvSpPr>
            <a:spLocks noChangeShapeType="1"/>
          </p:cNvSpPr>
          <p:nvPr/>
        </p:nvSpPr>
        <p:spPr bwMode="auto">
          <a:xfrm>
            <a:off x="3289300" y="2359025"/>
            <a:ext cx="186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0" name="Line 15"/>
          <p:cNvSpPr>
            <a:spLocks noChangeShapeType="1"/>
          </p:cNvSpPr>
          <p:nvPr/>
        </p:nvSpPr>
        <p:spPr bwMode="auto">
          <a:xfrm>
            <a:off x="5175250" y="2365375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1" name="Rectangle 16"/>
          <p:cNvSpPr>
            <a:spLocks noChangeArrowheads="1"/>
          </p:cNvSpPr>
          <p:nvPr/>
        </p:nvSpPr>
        <p:spPr bwMode="auto">
          <a:xfrm>
            <a:off x="2419350" y="1952625"/>
            <a:ext cx="1371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Application</a:t>
            </a:r>
          </a:p>
        </p:txBody>
      </p:sp>
      <p:sp>
        <p:nvSpPr>
          <p:cNvPr id="464912" name="Line 17"/>
          <p:cNvSpPr>
            <a:spLocks noChangeShapeType="1"/>
          </p:cNvSpPr>
          <p:nvPr/>
        </p:nvSpPr>
        <p:spPr bwMode="auto">
          <a:xfrm flipV="1">
            <a:off x="2178050" y="1857375"/>
            <a:ext cx="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3" name="Line 18"/>
          <p:cNvSpPr>
            <a:spLocks noChangeShapeType="1"/>
          </p:cNvSpPr>
          <p:nvPr/>
        </p:nvSpPr>
        <p:spPr bwMode="auto">
          <a:xfrm>
            <a:off x="2209800" y="1870075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4" name="Line 19"/>
          <p:cNvSpPr>
            <a:spLocks noChangeShapeType="1"/>
          </p:cNvSpPr>
          <p:nvPr/>
        </p:nvSpPr>
        <p:spPr bwMode="auto">
          <a:xfrm>
            <a:off x="4921250" y="1870075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5" name="Rectangle 20"/>
          <p:cNvSpPr>
            <a:spLocks noChangeArrowheads="1"/>
          </p:cNvSpPr>
          <p:nvPr/>
        </p:nvSpPr>
        <p:spPr bwMode="auto">
          <a:xfrm>
            <a:off x="2863850" y="3743325"/>
            <a:ext cx="16510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Digital Design</a:t>
            </a:r>
          </a:p>
        </p:txBody>
      </p:sp>
      <p:sp>
        <p:nvSpPr>
          <p:cNvPr id="464916" name="Rectangle 21"/>
          <p:cNvSpPr>
            <a:spLocks noChangeArrowheads="1"/>
          </p:cNvSpPr>
          <p:nvPr/>
        </p:nvSpPr>
        <p:spPr bwMode="auto">
          <a:xfrm>
            <a:off x="2400300" y="3673475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17" name="Rectangle 22"/>
          <p:cNvSpPr>
            <a:spLocks noChangeArrowheads="1"/>
          </p:cNvSpPr>
          <p:nvPr/>
        </p:nvSpPr>
        <p:spPr bwMode="auto">
          <a:xfrm>
            <a:off x="2647950" y="4111625"/>
            <a:ext cx="16764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Circuit Design</a:t>
            </a:r>
          </a:p>
        </p:txBody>
      </p:sp>
      <p:sp>
        <p:nvSpPr>
          <p:cNvPr id="464918" name="Rectangle 23"/>
          <p:cNvSpPr>
            <a:spLocks noChangeArrowheads="1"/>
          </p:cNvSpPr>
          <p:nvPr/>
        </p:nvSpPr>
        <p:spPr bwMode="auto">
          <a:xfrm>
            <a:off x="2552700" y="4016375"/>
            <a:ext cx="2247900" cy="39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38138" y="4708525"/>
            <a:ext cx="8412162" cy="1000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° 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上图给出的是计算机系统的层次结构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  指令系统（即</a:t>
            </a:r>
            <a:r>
              <a:rPr lang="en-US" altLang="zh-CN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ISA</a:t>
            </a: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）是软</a:t>
            </a:r>
            <a:r>
              <a:rPr lang="en-US" altLang="zh-CN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硬件的交界面</a:t>
            </a:r>
            <a:endParaRPr lang="zh-CN" altLang="en-US" sz="2400" b="1" i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4920" name="Rectangle 25" descr="50%"/>
          <p:cNvSpPr>
            <a:spLocks noChangeArrowheads="1"/>
          </p:cNvSpPr>
          <p:nvPr/>
        </p:nvSpPr>
        <p:spPr bwMode="auto">
          <a:xfrm>
            <a:off x="1968500" y="3127375"/>
            <a:ext cx="3924300" cy="1397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21" name="Rectangle 26"/>
          <p:cNvSpPr>
            <a:spLocks noChangeArrowheads="1"/>
          </p:cNvSpPr>
          <p:nvPr/>
        </p:nvSpPr>
        <p:spPr bwMode="auto">
          <a:xfrm>
            <a:off x="5937250" y="2968625"/>
            <a:ext cx="1727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zh-CN" b="1"/>
              <a:t>Instruction Set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b="1"/>
              <a:t> Architecture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31800" y="5903913"/>
            <a:ext cx="79248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zh-CN" altLang="en-US" b="1"/>
              <a:t>°</a:t>
            </a:r>
            <a:r>
              <a:rPr lang="zh-CN" altLang="en-US" sz="2400" b="1">
                <a:ea typeface="黑体" pitchFamily="49" charset="-122"/>
              </a:rPr>
              <a:t>不同用户工作在不同层次，所看到的计算机不一样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 flipH="1">
            <a:off x="4900613" y="1620838"/>
            <a:ext cx="1162050" cy="276225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5953125" y="1012825"/>
            <a:ext cx="157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最终用户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End User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1693863" y="1911350"/>
            <a:ext cx="987425" cy="682625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25450" y="989013"/>
            <a:ext cx="1797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应用程序员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Application Programmer</a:t>
            </a: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H="1">
            <a:off x="5148263" y="2201863"/>
            <a:ext cx="754062" cy="174625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5243513" y="1890713"/>
            <a:ext cx="310038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系统管理员</a:t>
            </a:r>
          </a:p>
          <a:p>
            <a:pPr algn="ctr" eaLnBrk="0" hangingPunct="0">
              <a:spcBef>
                <a:spcPct val="30000"/>
              </a:spcBef>
            </a:pP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System Administrator</a:t>
            </a: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1768475" y="2716213"/>
            <a:ext cx="750888" cy="35560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14300" y="2192338"/>
            <a:ext cx="1704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系统程序员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System Programmer</a:t>
            </a:r>
          </a:p>
        </p:txBody>
      </p:sp>
      <p:sp>
        <p:nvSpPr>
          <p:cNvPr id="464931" name="Rectangle 37"/>
          <p:cNvSpPr>
            <a:spLocks noChangeArrowheads="1"/>
          </p:cNvSpPr>
          <p:nvPr/>
        </p:nvSpPr>
        <p:spPr bwMode="auto">
          <a:xfrm>
            <a:off x="3551238" y="3324225"/>
            <a:ext cx="5080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MM</a:t>
            </a:r>
          </a:p>
        </p:txBody>
      </p:sp>
      <p:sp>
        <p:nvSpPr>
          <p:cNvPr id="464932" name="Line 38"/>
          <p:cNvSpPr>
            <a:spLocks noChangeShapeType="1"/>
          </p:cNvSpPr>
          <p:nvPr/>
        </p:nvSpPr>
        <p:spPr bwMode="auto">
          <a:xfrm>
            <a:off x="3178175" y="3290888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5" name="Oval 1029"/>
          <p:cNvSpPr>
            <a:spLocks noChangeArrowheads="1"/>
          </p:cNvSpPr>
          <p:nvPr/>
        </p:nvSpPr>
        <p:spPr bwMode="auto">
          <a:xfrm>
            <a:off x="1641475" y="2778125"/>
            <a:ext cx="6143625" cy="984250"/>
          </a:xfrm>
          <a:prstGeom prst="ellipse">
            <a:avLst/>
          </a:prstGeom>
          <a:solidFill>
            <a:schemeClr val="hlink">
              <a:alpha val="7843"/>
            </a:schemeClr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34" name="Rectangle 1031"/>
          <p:cNvSpPr>
            <a:spLocks noChangeArrowheads="1"/>
          </p:cNvSpPr>
          <p:nvPr/>
        </p:nvSpPr>
        <p:spPr bwMode="auto">
          <a:xfrm>
            <a:off x="2570163" y="2808288"/>
            <a:ext cx="1371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Assembler</a:t>
            </a:r>
          </a:p>
        </p:txBody>
      </p:sp>
      <p:sp>
        <p:nvSpPr>
          <p:cNvPr id="464935" name="Rectangle 1032"/>
          <p:cNvSpPr>
            <a:spLocks noChangeArrowheads="1"/>
          </p:cNvSpPr>
          <p:nvPr/>
        </p:nvSpPr>
        <p:spPr bwMode="auto">
          <a:xfrm>
            <a:off x="2428875" y="2841625"/>
            <a:ext cx="1401763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5" grpId="0" animBg="1"/>
      <p:bldP spid="14366" grpId="0"/>
      <p:bldP spid="14367" grpId="0" animBg="1"/>
      <p:bldP spid="14368" grpId="0"/>
      <p:bldP spid="14369" grpId="0" animBg="1"/>
      <p:bldP spid="14370" grpId="0"/>
      <p:bldP spid="14371" grpId="0" animBg="1"/>
      <p:bldP spid="14372" grpId="0"/>
      <p:bldP spid="4304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25619</TotalTime>
  <Words>2532</Words>
  <Application>Microsoft Office PowerPoint</Application>
  <PresentationFormat>全屏显示(4:3)</PresentationFormat>
  <Paragraphs>314</Paragraphs>
  <Slides>29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ZztexMono-Italic</vt:lpstr>
      <vt:lpstr>ZztexMono-Regular</vt:lpstr>
      <vt:lpstr>黑体</vt:lpstr>
      <vt:lpstr>微软雅黑</vt:lpstr>
      <vt:lpstr>Arial</vt:lpstr>
      <vt:lpstr>Times New Roman</vt:lpstr>
      <vt:lpstr>Wingdings</vt:lpstr>
      <vt:lpstr>默认设计模板</vt:lpstr>
      <vt:lpstr>位图图像</vt:lpstr>
      <vt:lpstr>计算机系统（二） COMPUTER SYSTEMS II:  ARCHITECTURE AND PROGRAMMING</vt:lpstr>
      <vt:lpstr>  第一章 计算机系统漫游  </vt:lpstr>
      <vt:lpstr>课程内容概要</vt:lpstr>
      <vt:lpstr>课程内容概要</vt:lpstr>
      <vt:lpstr>课程内容概要</vt:lpstr>
      <vt:lpstr>硬件与软件的界面</vt:lpstr>
      <vt:lpstr>硬件与软件的界面</vt:lpstr>
      <vt:lpstr>软件 </vt:lpstr>
      <vt:lpstr>计算机系统层次</vt:lpstr>
      <vt:lpstr>一个典型程序的转换处理过程</vt:lpstr>
      <vt:lpstr>1.4 指令的执行</vt:lpstr>
      <vt:lpstr>1.4.2 hello程序的执行</vt:lpstr>
      <vt:lpstr>Hello程序的数据流动过程</vt:lpstr>
      <vt:lpstr>PowerPoint 演示文稿</vt:lpstr>
      <vt:lpstr>PowerPoint 演示文稿</vt:lpstr>
      <vt:lpstr>PowerPoint 演示文稿</vt:lpstr>
      <vt:lpstr>1.5 &amp; 1.6 存储设备的层次结构</vt:lpstr>
      <vt:lpstr>PowerPoint 演示文稿</vt:lpstr>
      <vt:lpstr>PowerPoint 演示文稿</vt:lpstr>
      <vt:lpstr>1.7计算机系统中的OS</vt:lpstr>
      <vt:lpstr>PowerPoint 演示文稿</vt:lpstr>
      <vt:lpstr>PowerPoint 演示文稿</vt:lpstr>
      <vt:lpstr>PowerPoint 演示文稿</vt:lpstr>
      <vt:lpstr>PowerPoint 演示文稿</vt:lpstr>
      <vt:lpstr>1.8 计算机系统间协作</vt:lpstr>
      <vt:lpstr>PowerPoint 演示文稿</vt:lpstr>
      <vt:lpstr>1.9 并行技术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yw</cp:lastModifiedBy>
  <cp:revision>2136</cp:revision>
  <dcterms:created xsi:type="dcterms:W3CDTF">2008-04-26T09:05:28Z</dcterms:created>
  <dcterms:modified xsi:type="dcterms:W3CDTF">2019-03-11T22:15:55Z</dcterms:modified>
</cp:coreProperties>
</file>